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58" r:id="rId6"/>
  </p:sldMasterIdLst>
  <p:notesMasterIdLst>
    <p:notesMasterId r:id="rId18"/>
  </p:notesMasterIdLst>
  <p:handoutMasterIdLst>
    <p:handoutMasterId r:id="rId19"/>
  </p:handoutMasterIdLst>
  <p:sldIdLst>
    <p:sldId id="256" r:id="rId7"/>
    <p:sldId id="275" r:id="rId8"/>
    <p:sldId id="285" r:id="rId9"/>
    <p:sldId id="277" r:id="rId10"/>
    <p:sldId id="286" r:id="rId11"/>
    <p:sldId id="287" r:id="rId12"/>
    <p:sldId id="288" r:id="rId13"/>
    <p:sldId id="289" r:id="rId14"/>
    <p:sldId id="290" r:id="rId15"/>
    <p:sldId id="284" r:id="rId16"/>
    <p:sldId id="258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808080"/>
    <a:srgbClr val="FCF6F7"/>
    <a:srgbClr val="002A6C"/>
    <a:srgbClr val="5F5F5F"/>
    <a:srgbClr val="9DBFE5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5858" autoAdjust="0"/>
  </p:normalViewPr>
  <p:slideViewPr>
    <p:cSldViewPr>
      <p:cViewPr>
        <p:scale>
          <a:sx n="97" d="100"/>
          <a:sy n="97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F3F9396-666B-4103-B182-A1446A2F969D}" type="datetimeFigureOut">
              <a:rPr lang="en-US"/>
              <a:pPr>
                <a:defRPr/>
              </a:pPr>
              <a:t>9/13/2017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2910DAD-6AAE-450F-8F6F-32FBCF3886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370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7DDFA20-9B43-444A-B272-35DA6C7EA89F}" type="datetimeFigureOut">
              <a:rPr lang="en-US"/>
              <a:pPr>
                <a:defRPr/>
              </a:pPr>
              <a:t>9/13/2017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AB222FF-92D1-4136-AD76-BADB0E8887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1018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B222FF-92D1-4136-AD76-BADB0E88879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43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514600"/>
            <a:ext cx="9144000" cy="4343400"/>
          </a:xfrm>
          <a:prstGeom prst="rect">
            <a:avLst/>
          </a:prstGeom>
          <a:gradFill>
            <a:gsLst>
              <a:gs pos="80000">
                <a:srgbClr val="FFFFFF"/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8"/>
          <p:cNvGrpSpPr>
            <a:grpSpLocks noChangeAspect="1"/>
          </p:cNvGrpSpPr>
          <p:nvPr/>
        </p:nvGrpSpPr>
        <p:grpSpPr bwMode="auto">
          <a:xfrm>
            <a:off x="2141538" y="762000"/>
            <a:ext cx="4860925" cy="752475"/>
            <a:chOff x="2362200" y="762000"/>
            <a:chExt cx="4419600" cy="684422"/>
          </a:xfrm>
        </p:grpSpPr>
        <p:pic>
          <p:nvPicPr>
            <p:cNvPr id="6" name="Picture 2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464"/>
            <a:stretch>
              <a:fillRect/>
            </a:stretch>
          </p:blipFill>
          <p:spPr bwMode="auto">
            <a:xfrm>
              <a:off x="2362200" y="762000"/>
              <a:ext cx="2421522" cy="6844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9200" y="803802"/>
              <a:ext cx="1752600" cy="6426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62000" y="1981200"/>
            <a:ext cx="7772400" cy="26670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4000">
                <a:solidFill>
                  <a:srgbClr val="002A6C"/>
                </a:solidFill>
                <a:latin typeface="Gill Sans MT" panose="020B0502020104020203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762000" y="4800600"/>
            <a:ext cx="7772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808080"/>
                </a:solidFill>
                <a:latin typeface="Gill Sans MT" panose="020B0502020104020203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919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/>
          <p:cNvGrpSpPr>
            <a:grpSpLocks noChangeAspect="1"/>
          </p:cNvGrpSpPr>
          <p:nvPr/>
        </p:nvGrpSpPr>
        <p:grpSpPr bwMode="auto">
          <a:xfrm>
            <a:off x="2141538" y="762000"/>
            <a:ext cx="4860925" cy="752475"/>
            <a:chOff x="2362200" y="762000"/>
            <a:chExt cx="4419600" cy="684422"/>
          </a:xfrm>
        </p:grpSpPr>
        <p:pic>
          <p:nvPicPr>
            <p:cNvPr id="6" name="Picture 2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464"/>
            <a:stretch>
              <a:fillRect/>
            </a:stretch>
          </p:blipFill>
          <p:spPr bwMode="auto">
            <a:xfrm>
              <a:off x="2362200" y="762000"/>
              <a:ext cx="2421522" cy="6844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9200" y="803802"/>
              <a:ext cx="1752600" cy="6426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62000" y="1981200"/>
            <a:ext cx="4648200" cy="266700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000">
                <a:solidFill>
                  <a:srgbClr val="002A6C"/>
                </a:solidFill>
                <a:latin typeface="Gill Sans MT" panose="020B0502020104020203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762000" y="4800600"/>
            <a:ext cx="4648200" cy="12192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5F5F"/>
                </a:solidFill>
                <a:latin typeface="Gill Sans MT" panose="020B0502020104020203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quarter" idx="13"/>
          </p:nvPr>
        </p:nvSpPr>
        <p:spPr>
          <a:xfrm>
            <a:off x="5638800" y="1981200"/>
            <a:ext cx="2667000" cy="4038600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13348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5F5F5F"/>
                </a:solidFill>
              </a:defRPr>
            </a:lvl1pPr>
            <a:lvl2pPr>
              <a:defRPr>
                <a:solidFill>
                  <a:srgbClr val="5F5F5F"/>
                </a:solidFill>
              </a:defRPr>
            </a:lvl2pPr>
            <a:lvl3pPr>
              <a:defRPr>
                <a:solidFill>
                  <a:srgbClr val="5F5F5F"/>
                </a:solidFill>
              </a:defRPr>
            </a:lvl3pPr>
            <a:lvl4pPr>
              <a:defRPr>
                <a:solidFill>
                  <a:srgbClr val="5F5F5F"/>
                </a:solidFill>
              </a:defRPr>
            </a:lvl4pPr>
            <a:lvl5pPr>
              <a:defRPr>
                <a:solidFill>
                  <a:srgbClr val="5F5F5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AD2A7-6147-4577-9891-B30CACE7B8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020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5F5F5F"/>
                </a:solidFill>
              </a:defRPr>
            </a:lvl1pPr>
            <a:lvl2pPr>
              <a:defRPr sz="2400">
                <a:solidFill>
                  <a:srgbClr val="5F5F5F"/>
                </a:solidFill>
              </a:defRPr>
            </a:lvl2pPr>
            <a:lvl3pPr>
              <a:defRPr sz="2000">
                <a:solidFill>
                  <a:srgbClr val="5F5F5F"/>
                </a:solidFill>
              </a:defRPr>
            </a:lvl3pPr>
            <a:lvl4pPr>
              <a:defRPr sz="1800">
                <a:solidFill>
                  <a:srgbClr val="5F5F5F"/>
                </a:solidFill>
              </a:defRPr>
            </a:lvl4pPr>
            <a:lvl5pPr>
              <a:defRPr sz="1800">
                <a:solidFill>
                  <a:srgbClr val="5F5F5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5F5F5F"/>
                </a:solidFill>
              </a:defRPr>
            </a:lvl1pPr>
            <a:lvl2pPr>
              <a:defRPr sz="2400">
                <a:solidFill>
                  <a:srgbClr val="5F5F5F"/>
                </a:solidFill>
              </a:defRPr>
            </a:lvl2pPr>
            <a:lvl3pPr>
              <a:defRPr sz="2000">
                <a:solidFill>
                  <a:srgbClr val="5F5F5F"/>
                </a:solidFill>
              </a:defRPr>
            </a:lvl3pPr>
            <a:lvl4pPr>
              <a:defRPr sz="1800">
                <a:solidFill>
                  <a:srgbClr val="5F5F5F"/>
                </a:solidFill>
              </a:defRPr>
            </a:lvl4pPr>
            <a:lvl5pPr>
              <a:defRPr sz="1800">
                <a:solidFill>
                  <a:srgbClr val="5F5F5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548B5-EC84-4B0E-BE13-E7192186B0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8155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rgbClr val="5F5F5F"/>
                </a:solidFill>
              </a:defRPr>
            </a:lvl1pPr>
            <a:lvl2pPr>
              <a:defRPr sz="2200">
                <a:solidFill>
                  <a:srgbClr val="5F5F5F"/>
                </a:solidFill>
              </a:defRPr>
            </a:lvl2pPr>
            <a:lvl3pPr>
              <a:defRPr sz="2000">
                <a:solidFill>
                  <a:srgbClr val="5F5F5F"/>
                </a:solidFill>
              </a:defRPr>
            </a:lvl3pPr>
            <a:lvl4pPr>
              <a:defRPr sz="1800">
                <a:solidFill>
                  <a:srgbClr val="5F5F5F"/>
                </a:solidFill>
              </a:defRPr>
            </a:lvl4pPr>
            <a:lvl5pPr>
              <a:defRPr sz="1600">
                <a:solidFill>
                  <a:srgbClr val="5F5F5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599CD-AF74-45D7-9EBD-42E72EC99B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9822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934AD-DBC9-4EDD-B686-455CF3D748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429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C2176-5AA6-42CC-B2F5-29103EC16F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6250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93738" y="1831975"/>
            <a:ext cx="76962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en-US" altLang="en-US" sz="3400" smtClean="0">
                <a:solidFill>
                  <a:srgbClr val="002A6C"/>
                </a:solidFill>
                <a:latin typeface="Gill Sans MT" pitchFamily="34" charset="0"/>
              </a:rPr>
              <a:t>For more information, please visit</a:t>
            </a:r>
          </a:p>
          <a:p>
            <a:pPr algn="ctr">
              <a:defRPr/>
            </a:pPr>
            <a:r>
              <a:rPr lang="en-US" altLang="en-US" sz="3400" b="1" smtClean="0">
                <a:solidFill>
                  <a:srgbClr val="002A6C"/>
                </a:solidFill>
                <a:latin typeface="Gill Sans MT" pitchFamily="34" charset="0"/>
              </a:rPr>
              <a:t>www.mcsprogram.org</a:t>
            </a:r>
          </a:p>
          <a:p>
            <a:pPr>
              <a:defRPr/>
            </a:pPr>
            <a:endParaRPr lang="en-US" altLang="en-US" smtClean="0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93738" y="3733800"/>
            <a:ext cx="7696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en-US" altLang="en-US" sz="1400" smtClean="0">
                <a:latin typeface="Gill Sans MT" pitchFamily="34" charset="0"/>
              </a:rPr>
              <a:t>This presentation was made possible by the generous support of the American people through the United States Agency for International Development (USAID), under the terms of the Cooperative Agreement AID-OAA-A-14-00028.  The contents are the responsibility of the authors and do not necessarily reflect the views of USAID or the United States Government.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60438" y="6019800"/>
            <a:ext cx="7162800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defRPr/>
            </a:pPr>
            <a:r>
              <a:rPr lang="en-US" altLang="en-US" sz="2800" baseline="30000" smtClean="0">
                <a:solidFill>
                  <a:srgbClr val="002A6C"/>
                </a:solidFill>
                <a:latin typeface="Gill Sans MT" pitchFamily="34" charset="0"/>
              </a:rPr>
              <a:t> facebook.com/MCSPglobal 			twitter.com/MCSPglobal</a:t>
            </a:r>
          </a:p>
        </p:txBody>
      </p:sp>
    </p:spTree>
    <p:extLst>
      <p:ext uri="{BB962C8B-B14F-4D97-AF65-F5344CB8AC3E}">
        <p14:creationId xmlns:p14="http://schemas.microsoft.com/office/powerpoint/2010/main" val="2349855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 noChangeAspect="1"/>
          </p:cNvGrpSpPr>
          <p:nvPr/>
        </p:nvGrpSpPr>
        <p:grpSpPr bwMode="auto">
          <a:xfrm>
            <a:off x="2141538" y="762000"/>
            <a:ext cx="4860925" cy="752475"/>
            <a:chOff x="2362200" y="762000"/>
            <a:chExt cx="4419600" cy="684422"/>
          </a:xfrm>
        </p:grpSpPr>
        <p:pic>
          <p:nvPicPr>
            <p:cNvPr id="6" name="Picture 2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464"/>
            <a:stretch>
              <a:fillRect/>
            </a:stretch>
          </p:blipFill>
          <p:spPr bwMode="auto">
            <a:xfrm>
              <a:off x="2362200" y="762000"/>
              <a:ext cx="2421522" cy="6844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9200" y="803802"/>
              <a:ext cx="1752600" cy="6426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62000" y="1981200"/>
            <a:ext cx="4648200" cy="266700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000">
                <a:solidFill>
                  <a:srgbClr val="002A6C"/>
                </a:solidFill>
                <a:latin typeface="Gill Sans MT" panose="020B0502020104020203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762000" y="4800600"/>
            <a:ext cx="4648200" cy="12192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5F5F"/>
                </a:solidFill>
                <a:latin typeface="Gill Sans MT" panose="020B0502020104020203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quarter" idx="13"/>
          </p:nvPr>
        </p:nvSpPr>
        <p:spPr>
          <a:xfrm>
            <a:off x="5638800" y="1981200"/>
            <a:ext cx="2667000" cy="4038600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icon to add online image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3276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5F5F5F"/>
                </a:solidFill>
              </a:defRPr>
            </a:lvl1pPr>
            <a:lvl2pPr>
              <a:defRPr>
                <a:solidFill>
                  <a:srgbClr val="5F5F5F"/>
                </a:solidFill>
              </a:defRPr>
            </a:lvl2pPr>
            <a:lvl3pPr>
              <a:defRPr>
                <a:solidFill>
                  <a:srgbClr val="5F5F5F"/>
                </a:solidFill>
              </a:defRPr>
            </a:lvl3pPr>
            <a:lvl4pPr>
              <a:defRPr>
                <a:solidFill>
                  <a:srgbClr val="5F5F5F"/>
                </a:solidFill>
              </a:defRPr>
            </a:lvl4pPr>
            <a:lvl5pPr>
              <a:defRPr>
                <a:solidFill>
                  <a:srgbClr val="5F5F5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222A4-8AC8-48A7-9C6E-F978AD5342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197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5F5F5F"/>
                </a:solidFill>
              </a:defRPr>
            </a:lvl1pPr>
            <a:lvl2pPr>
              <a:defRPr sz="2400">
                <a:solidFill>
                  <a:srgbClr val="5F5F5F"/>
                </a:solidFill>
              </a:defRPr>
            </a:lvl2pPr>
            <a:lvl3pPr>
              <a:defRPr sz="2000">
                <a:solidFill>
                  <a:srgbClr val="5F5F5F"/>
                </a:solidFill>
              </a:defRPr>
            </a:lvl3pPr>
            <a:lvl4pPr>
              <a:defRPr sz="1800">
                <a:solidFill>
                  <a:srgbClr val="5F5F5F"/>
                </a:solidFill>
              </a:defRPr>
            </a:lvl4pPr>
            <a:lvl5pPr>
              <a:defRPr sz="1800">
                <a:solidFill>
                  <a:srgbClr val="5F5F5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5F5F5F"/>
                </a:solidFill>
              </a:defRPr>
            </a:lvl1pPr>
            <a:lvl2pPr>
              <a:defRPr sz="2400">
                <a:solidFill>
                  <a:srgbClr val="5F5F5F"/>
                </a:solidFill>
              </a:defRPr>
            </a:lvl2pPr>
            <a:lvl3pPr>
              <a:defRPr sz="2000">
                <a:solidFill>
                  <a:srgbClr val="5F5F5F"/>
                </a:solidFill>
              </a:defRPr>
            </a:lvl3pPr>
            <a:lvl4pPr>
              <a:defRPr sz="1800">
                <a:solidFill>
                  <a:srgbClr val="5F5F5F"/>
                </a:solidFill>
              </a:defRPr>
            </a:lvl4pPr>
            <a:lvl5pPr>
              <a:defRPr sz="1800">
                <a:solidFill>
                  <a:srgbClr val="5F5F5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D850E-1C30-4D87-8E65-6E186B9687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449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rgbClr val="5F5F5F"/>
                </a:solidFill>
              </a:defRPr>
            </a:lvl1pPr>
            <a:lvl2pPr>
              <a:defRPr sz="2200">
                <a:solidFill>
                  <a:srgbClr val="5F5F5F"/>
                </a:solidFill>
              </a:defRPr>
            </a:lvl2pPr>
            <a:lvl3pPr>
              <a:defRPr sz="2000">
                <a:solidFill>
                  <a:srgbClr val="5F5F5F"/>
                </a:solidFill>
              </a:defRPr>
            </a:lvl3pPr>
            <a:lvl4pPr>
              <a:defRPr sz="1800">
                <a:solidFill>
                  <a:srgbClr val="5F5F5F"/>
                </a:solidFill>
              </a:defRPr>
            </a:lvl4pPr>
            <a:lvl5pPr>
              <a:defRPr sz="1600">
                <a:solidFill>
                  <a:srgbClr val="5F5F5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75BA6-6F66-4B4F-B889-433C6A812A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057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F6CA6-AB2A-454F-BC4F-F3F64A7795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66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1EBD9-0337-43EE-B526-2D0F895111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660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93738" y="1831975"/>
            <a:ext cx="76962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en-US" altLang="en-US" sz="3400" smtClean="0">
                <a:solidFill>
                  <a:srgbClr val="002A6C"/>
                </a:solidFill>
                <a:latin typeface="Gill Sans MT" pitchFamily="34" charset="0"/>
              </a:rPr>
              <a:t>For more information, please visit</a:t>
            </a:r>
          </a:p>
          <a:p>
            <a:pPr algn="ctr">
              <a:defRPr/>
            </a:pPr>
            <a:r>
              <a:rPr lang="en-US" altLang="en-US" sz="3400" b="1" smtClean="0">
                <a:solidFill>
                  <a:srgbClr val="002A6C"/>
                </a:solidFill>
                <a:latin typeface="Gill Sans MT" pitchFamily="34" charset="0"/>
              </a:rPr>
              <a:t>www.mcsprogram.org</a:t>
            </a:r>
          </a:p>
          <a:p>
            <a:pPr>
              <a:defRPr/>
            </a:pPr>
            <a:endParaRPr lang="en-US" altLang="en-US" smtClean="0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93738" y="3733800"/>
            <a:ext cx="7696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en-US" altLang="en-US" sz="1400" smtClean="0">
                <a:latin typeface="Gill Sans MT" pitchFamily="34" charset="0"/>
              </a:rPr>
              <a:t>This presentation was made possible by the generous support of the American people through the United States Agency for International Development (USAID), under the terms of the Cooperative Agreement AID-OAA-A-14-00028.  The contents are the responsibility of the authors and do not necessarily reflect the views of USAID or the United States Government.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60438" y="6019800"/>
            <a:ext cx="7162800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defRPr/>
            </a:pPr>
            <a:r>
              <a:rPr lang="en-US" altLang="en-US" sz="2800" baseline="30000" smtClean="0">
                <a:solidFill>
                  <a:srgbClr val="002A6C"/>
                </a:solidFill>
                <a:latin typeface="Gill Sans MT" pitchFamily="34" charset="0"/>
              </a:rPr>
              <a:t> facebook.com/MCSPglobal 			twitter.com/MCSPglobal</a:t>
            </a:r>
          </a:p>
        </p:txBody>
      </p:sp>
    </p:spTree>
    <p:extLst>
      <p:ext uri="{BB962C8B-B14F-4D97-AF65-F5344CB8AC3E}">
        <p14:creationId xmlns:p14="http://schemas.microsoft.com/office/powerpoint/2010/main" val="3436228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 noChangeAspect="1"/>
          </p:cNvGrpSpPr>
          <p:nvPr/>
        </p:nvGrpSpPr>
        <p:grpSpPr bwMode="auto">
          <a:xfrm>
            <a:off x="2141538" y="762000"/>
            <a:ext cx="4860925" cy="752475"/>
            <a:chOff x="2362200" y="762000"/>
            <a:chExt cx="4419600" cy="684422"/>
          </a:xfrm>
        </p:grpSpPr>
        <p:pic>
          <p:nvPicPr>
            <p:cNvPr id="5" name="Picture 2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464"/>
            <a:stretch>
              <a:fillRect/>
            </a:stretch>
          </p:blipFill>
          <p:spPr bwMode="auto">
            <a:xfrm>
              <a:off x="2362200" y="762000"/>
              <a:ext cx="2421522" cy="6844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9200" y="803802"/>
              <a:ext cx="1752600" cy="6426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62000" y="1981200"/>
            <a:ext cx="7772400" cy="26670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4000">
                <a:solidFill>
                  <a:srgbClr val="002A6C"/>
                </a:solidFill>
                <a:latin typeface="Gill Sans MT" panose="020B0502020104020203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762000" y="4800600"/>
            <a:ext cx="7772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5F5F5F"/>
                </a:solidFill>
                <a:latin typeface="Gill Sans MT" panose="020B0502020104020203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723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514600"/>
            <a:ext cx="9144000" cy="4343400"/>
          </a:xfrm>
          <a:prstGeom prst="rect">
            <a:avLst/>
          </a:prstGeom>
          <a:gradFill>
            <a:gsLst>
              <a:gs pos="80000">
                <a:srgbClr val="FFFFFF"/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2"/>
                </a:solidFill>
                <a:latin typeface="Gill Sans MT" panose="020B0502020104020203" pitchFamily="34" charset="0"/>
                <a:cs typeface="+mn-cs"/>
              </a:defRPr>
            </a:lvl1pPr>
          </a:lstStyle>
          <a:p>
            <a:pPr>
              <a:defRPr/>
            </a:pPr>
            <a:fld id="{79FC7A99-52AE-4C05-A101-E07476EE88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rgbClr val="9DBFE5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51" r:id="rId8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500" kern="1200">
          <a:solidFill>
            <a:srgbClr val="002A6C"/>
          </a:solidFill>
          <a:latin typeface="Gill Sans MT" panose="020B0502020104020203" pitchFamily="34" charset="0"/>
          <a:ea typeface="+mj-ea"/>
          <a:cs typeface="Arial" panose="020B0604020202020204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500">
          <a:solidFill>
            <a:srgbClr val="002A6C"/>
          </a:solidFill>
          <a:latin typeface="Gill Sans MT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500">
          <a:solidFill>
            <a:srgbClr val="002A6C"/>
          </a:solidFill>
          <a:latin typeface="Gill Sans MT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500">
          <a:solidFill>
            <a:srgbClr val="002A6C"/>
          </a:solidFill>
          <a:latin typeface="Gill Sans MT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500">
          <a:solidFill>
            <a:srgbClr val="002A6C"/>
          </a:solidFill>
          <a:latin typeface="Gill Sans MT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500">
          <a:solidFill>
            <a:srgbClr val="002A6C"/>
          </a:solidFill>
          <a:latin typeface="Gill Sans MT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500">
          <a:solidFill>
            <a:srgbClr val="002A6C"/>
          </a:solidFill>
          <a:latin typeface="Gill Sans MT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500">
          <a:solidFill>
            <a:srgbClr val="002A6C"/>
          </a:solidFill>
          <a:latin typeface="Gill Sans MT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500">
          <a:solidFill>
            <a:srgbClr val="002A6C"/>
          </a:solidFill>
          <a:latin typeface="Gill Sans MT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5F5F5F"/>
          </a:solidFill>
          <a:latin typeface="Gill Sans MT" panose="020B0502020104020203" pitchFamily="34" charset="0"/>
          <a:ea typeface="+mn-ea"/>
          <a:cs typeface="Arial" panose="020B0604020202020204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rgbClr val="5F5F5F"/>
          </a:solidFill>
          <a:latin typeface="Gill Sans MT" panose="020B0502020104020203" pitchFamily="34" charset="0"/>
          <a:ea typeface="+mn-ea"/>
          <a:cs typeface="Arial" panose="020B060402020202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5F5F5F"/>
          </a:solidFill>
          <a:latin typeface="Gill Sans MT" panose="020B0502020104020203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5F5F5F"/>
          </a:solidFill>
          <a:latin typeface="Gill Sans MT" panose="020B0502020104020203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5F5F5F"/>
          </a:solidFill>
          <a:latin typeface="Gill Sans MT" panose="020B0502020104020203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solidFill>
                  <a:srgbClr val="5F5F5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4438311-3C4B-43E1-9EEF-3D41646CB2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rgbClr val="9DBFE5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54" r:id="rId8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500" kern="1200">
          <a:solidFill>
            <a:srgbClr val="002A6C"/>
          </a:solidFill>
          <a:latin typeface="Gill Sans MT" panose="020B0502020104020203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002A6C"/>
          </a:solidFill>
          <a:latin typeface="Gill Sans MT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002A6C"/>
          </a:solidFill>
          <a:latin typeface="Gill Sans MT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002A6C"/>
          </a:solidFill>
          <a:latin typeface="Gill Sans MT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002A6C"/>
          </a:solidFill>
          <a:latin typeface="Gill Sans MT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002A6C"/>
          </a:solidFill>
          <a:latin typeface="Gill Sans MT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002A6C"/>
          </a:solidFill>
          <a:latin typeface="Gill Sans MT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002A6C"/>
          </a:solidFill>
          <a:latin typeface="Gill Sans MT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002A6C"/>
          </a:solidFill>
          <a:latin typeface="Gill Sans MT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5F5F5F"/>
          </a:solidFill>
          <a:latin typeface="Gill Sans MT" panose="020B0502020104020203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rgbClr val="5F5F5F"/>
          </a:solidFill>
          <a:latin typeface="Gill Sans MT" panose="020B0502020104020203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5F5F5F"/>
          </a:solidFill>
          <a:latin typeface="Gill Sans MT" panose="020B0502020104020203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5F5F5F"/>
          </a:solidFill>
          <a:latin typeface="Gill Sans MT" panose="020B0502020104020203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5F5F5F"/>
          </a:solidFill>
          <a:latin typeface="Gill Sans MT" panose="020B0502020104020203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3"/>
          <p:cNvSpPr>
            <a:spLocks noGrp="1"/>
          </p:cNvSpPr>
          <p:nvPr>
            <p:ph type="ctrTitle"/>
          </p:nvPr>
        </p:nvSpPr>
        <p:spPr>
          <a:xfrm>
            <a:off x="762000" y="1600200"/>
            <a:ext cx="7772400" cy="1219200"/>
          </a:xfrm>
        </p:spPr>
        <p:txBody>
          <a:bodyPr anchor="b"/>
          <a:lstStyle/>
          <a:p>
            <a:r>
              <a:rPr lang="en-GB" sz="3200" b="1" dirty="0"/>
              <a:t>Overview of </a:t>
            </a:r>
            <a:r>
              <a:rPr lang="en-GB" sz="3200" b="1" dirty="0" smtClean="0"/>
              <a:t>recommended indicators for routine monitoring of </a:t>
            </a:r>
            <a:r>
              <a:rPr lang="en-GB" sz="3200" b="1" dirty="0" err="1" smtClean="0"/>
              <a:t>iCCM</a:t>
            </a:r>
            <a:endParaRPr lang="en-US" altLang="en-US" sz="3200" dirty="0" smtClean="0">
              <a:cs typeface="Arial" charset="0"/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 bwMode="auto">
          <a:xfrm>
            <a:off x="533400" y="4724400"/>
            <a:ext cx="3581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rgbClr val="808080"/>
                </a:solidFill>
                <a:latin typeface="Gill Sans MT" panose="020B0502020104020203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Kate Gilroy</a:t>
            </a:r>
          </a:p>
          <a:p>
            <a:r>
              <a:rPr lang="en-US" sz="2000" b="1" dirty="0" smtClean="0"/>
              <a:t>Advisor, MMEL</a:t>
            </a:r>
          </a:p>
          <a:p>
            <a:r>
              <a:rPr lang="en-US" sz="2000" b="1" dirty="0" smtClean="0"/>
              <a:t>MSCP/JSI</a:t>
            </a:r>
            <a:endParaRPr lang="en-US" sz="2000" dirty="0"/>
          </a:p>
        </p:txBody>
      </p:sp>
      <p:sp>
        <p:nvSpPr>
          <p:cNvPr id="5" name="Subtitle 4"/>
          <p:cNvSpPr txBox="1">
            <a:spLocks/>
          </p:cNvSpPr>
          <p:nvPr/>
        </p:nvSpPr>
        <p:spPr bwMode="auto">
          <a:xfrm>
            <a:off x="4724400" y="4572000"/>
            <a:ext cx="3581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rgbClr val="808080"/>
                </a:solidFill>
                <a:latin typeface="Gill Sans MT" panose="020B0502020104020203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Tanya Guenther</a:t>
            </a:r>
            <a:endParaRPr lang="en-US" sz="2000" b="1" dirty="0"/>
          </a:p>
          <a:p>
            <a:r>
              <a:rPr lang="en-US" sz="2000" dirty="0" smtClean="0"/>
              <a:t>Advisor M&amp;E and HMIS, </a:t>
            </a:r>
          </a:p>
          <a:p>
            <a:r>
              <a:rPr lang="en-US" sz="2000" dirty="0" smtClean="0"/>
              <a:t>Save the Children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3600"/>
              </a:spcBef>
            </a:pPr>
            <a:r>
              <a:rPr lang="en-US" sz="3200" b="1" dirty="0" smtClean="0"/>
              <a:t>Next Steps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372" y="1447800"/>
            <a:ext cx="8381428" cy="4791075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800"/>
              </a:spcBef>
            </a:pPr>
            <a:r>
              <a:rPr lang="en-US" sz="2400" b="0" dirty="0" smtClean="0"/>
              <a:t>M&amp;E subgroup is close to finalizing indicator reference sheets that provide detailed information on definition, rationale, data sources and methods, interpretation and caveats.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Will disseminate online and through meetings, conferences, workshops etc.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Working to develop supporting tools (e.g. sample registers and reports; DHIS2 dashboards and visualization aids)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Collaborating with other global initiatives to harmonize recommended indicators at community level (Global Data Collaborative, Global Fund, etc.)</a:t>
            </a:r>
            <a:endParaRPr lang="en-US" sz="2400" b="0" dirty="0" smtClean="0"/>
          </a:p>
          <a:p>
            <a:pPr>
              <a:spcBef>
                <a:spcPts val="1800"/>
              </a:spcBef>
            </a:pPr>
            <a:r>
              <a:rPr lang="en-US" sz="2400" b="0" dirty="0" smtClean="0"/>
              <a:t>Please send your comments on these recommended indicators to </a:t>
            </a:r>
            <a:r>
              <a:rPr lang="en-US" sz="2400" dirty="0"/>
              <a:t>k</a:t>
            </a:r>
            <a:r>
              <a:rPr lang="en-US" sz="2400" dirty="0" smtClean="0"/>
              <a:t>ate_gilroy@jsi.com</a:t>
            </a:r>
            <a:endParaRPr lang="en-US" sz="2400" dirty="0" smtClean="0"/>
          </a:p>
          <a:p>
            <a:pPr>
              <a:spcBef>
                <a:spcPts val="3600"/>
              </a:spcBef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89395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10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610600" cy="4572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Process to Review and Refine </a:t>
            </a:r>
            <a:r>
              <a:rPr lang="en-US" sz="3200" b="1" dirty="0" err="1" smtClean="0"/>
              <a:t>iCCM</a:t>
            </a:r>
            <a:r>
              <a:rPr lang="en-US" sz="3200" b="1" dirty="0" smtClean="0"/>
              <a:t> indicators for Routine Monitoring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US" sz="2400" b="0" dirty="0"/>
              <a:t>The </a:t>
            </a:r>
            <a:r>
              <a:rPr lang="en-US" sz="2400" b="0" dirty="0" smtClean="0"/>
              <a:t>M&amp;E sub </a:t>
            </a:r>
            <a:r>
              <a:rPr lang="en-US" sz="2400" b="0" dirty="0"/>
              <a:t>group of the global CCM Task Force started a </a:t>
            </a:r>
            <a:r>
              <a:rPr lang="en-US" sz="2400" b="0" dirty="0" smtClean="0"/>
              <a:t>process in Aug 2015 of </a:t>
            </a:r>
            <a:r>
              <a:rPr lang="en-US" sz="2400" b="0" dirty="0"/>
              <a:t>reviewing </a:t>
            </a:r>
            <a:r>
              <a:rPr lang="en-US" sz="2400" b="0" dirty="0" smtClean="0"/>
              <a:t>the indicators </a:t>
            </a:r>
            <a:r>
              <a:rPr lang="en-US" sz="2400" b="0" dirty="0"/>
              <a:t>and defining </a:t>
            </a:r>
            <a:r>
              <a:rPr lang="en-US" sz="2400" b="0" dirty="0" smtClean="0"/>
              <a:t>routine data </a:t>
            </a:r>
            <a:r>
              <a:rPr lang="en-US" sz="2400" b="0" dirty="0"/>
              <a:t>needs at every level of </a:t>
            </a:r>
            <a:r>
              <a:rPr lang="en-US" sz="2400" b="0" dirty="0" err="1"/>
              <a:t>iCCM</a:t>
            </a:r>
            <a:r>
              <a:rPr lang="en-US" sz="2400" b="0" dirty="0"/>
              <a:t> </a:t>
            </a:r>
            <a:r>
              <a:rPr lang="en-US" sz="2400" b="0" dirty="0" smtClean="0"/>
              <a:t>implementation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Developed an initial list of indicators and criteria for prioritizing the routine indicators</a:t>
            </a:r>
          </a:p>
          <a:p>
            <a:pPr>
              <a:spcBef>
                <a:spcPts val="1800"/>
              </a:spcBef>
            </a:pPr>
            <a:endParaRPr lang="en-US" sz="2400" b="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1" y="3872706"/>
            <a:ext cx="6858000" cy="2617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39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610600" cy="4572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Process to Review and Refine </a:t>
            </a:r>
            <a:r>
              <a:rPr lang="en-US" sz="3200" b="1" dirty="0" err="1" smtClean="0"/>
              <a:t>iCCM</a:t>
            </a:r>
            <a:r>
              <a:rPr lang="en-US" sz="3200" b="1" dirty="0" smtClean="0"/>
              <a:t> indicators for Routine Monitoring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US" sz="2400" dirty="0" smtClean="0"/>
              <a:t>Feedback on list of proposed indicators sought from other CCM TF subgroups and the Steering Committee – representing a wide range of partners supporting </a:t>
            </a:r>
            <a:r>
              <a:rPr lang="en-US" sz="2400" dirty="0" err="1" smtClean="0"/>
              <a:t>iCCM</a:t>
            </a:r>
            <a:r>
              <a:rPr lang="en-US" sz="2400" dirty="0" smtClean="0"/>
              <a:t>.</a:t>
            </a:r>
            <a:endParaRPr lang="en-US" sz="2400" b="0" dirty="0" smtClean="0"/>
          </a:p>
          <a:p>
            <a:pPr>
              <a:spcBef>
                <a:spcPts val="1800"/>
              </a:spcBef>
            </a:pPr>
            <a:r>
              <a:rPr lang="en-US" sz="2400" b="0" dirty="0" smtClean="0"/>
              <a:t>The </a:t>
            </a:r>
            <a:r>
              <a:rPr lang="en-US" sz="2400" b="0" dirty="0"/>
              <a:t>sub group has proposed a set of </a:t>
            </a:r>
            <a:r>
              <a:rPr lang="en-US" sz="2400" b="0" dirty="0" smtClean="0"/>
              <a:t>10 indicators </a:t>
            </a:r>
            <a:r>
              <a:rPr lang="en-US" sz="2400" dirty="0" smtClean="0"/>
              <a:t>in 6 domains </a:t>
            </a:r>
            <a:r>
              <a:rPr lang="en-US" sz="2400" b="0" dirty="0" smtClean="0"/>
              <a:t>to be collected through routine systems: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/>
              <a:t>	</a:t>
            </a:r>
            <a:endParaRPr lang="en-US" sz="2400" b="0" dirty="0"/>
          </a:p>
          <a:p>
            <a:pPr>
              <a:spcBef>
                <a:spcPts val="1800"/>
              </a:spcBef>
            </a:pPr>
            <a:endParaRPr lang="en-US" sz="2400" b="0" dirty="0" smtClean="0"/>
          </a:p>
          <a:p>
            <a:pPr>
              <a:spcBef>
                <a:spcPts val="1800"/>
              </a:spcBef>
            </a:pPr>
            <a:r>
              <a:rPr lang="en-US" sz="2400" b="0" dirty="0" smtClean="0"/>
              <a:t>The </a:t>
            </a:r>
            <a:r>
              <a:rPr lang="en-US" sz="2400" b="0" dirty="0"/>
              <a:t>sub group urges countries to identify opportunities to include these high value </a:t>
            </a:r>
            <a:r>
              <a:rPr lang="en-US" sz="2400" b="0" dirty="0" err="1"/>
              <a:t>iCCM</a:t>
            </a:r>
            <a:r>
              <a:rPr lang="en-US" sz="2400" b="0" dirty="0"/>
              <a:t> indicators in the DHIS or other national HMIS.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141885"/>
              </p:ext>
            </p:extLst>
          </p:nvPr>
        </p:nvGraphicFramePr>
        <p:xfrm>
          <a:off x="838200" y="4038600"/>
          <a:ext cx="746760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89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Gill Sans MT" panose="020B0502020104020203" pitchFamily="34" charset="0"/>
                        </a:rPr>
                        <a:t>Human Resources (3)</a:t>
                      </a:r>
                      <a:endParaRPr lang="en-US" sz="2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Gill Sans MT" panose="020B0502020104020203" pitchFamily="34" charset="0"/>
                        </a:rPr>
                        <a:t>Service Delivery (3)</a:t>
                      </a:r>
                      <a:endParaRPr lang="en-US" sz="2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Gill Sans MT" panose="020B0502020104020203" pitchFamily="34" charset="0"/>
                        </a:rPr>
                        <a:t>Supply Chain</a:t>
                      </a:r>
                      <a:r>
                        <a:rPr lang="en-US" sz="2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Gill Sans MT" panose="020B0502020104020203" pitchFamily="34" charset="0"/>
                        </a:rPr>
                        <a:t> (1)</a:t>
                      </a:r>
                      <a:endParaRPr lang="en-US" sz="2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Gill Sans MT" panose="020B0502020104020203" pitchFamily="34" charset="0"/>
                        </a:rPr>
                        <a:t>Referrals (1)</a:t>
                      </a:r>
                      <a:endParaRPr lang="en-US" sz="2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Gill Sans MT" panose="020B0502020104020203" pitchFamily="34" charset="0"/>
                        </a:rPr>
                        <a:t>Reporting</a:t>
                      </a:r>
                      <a:r>
                        <a:rPr lang="en-US" sz="2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Gill Sans MT" panose="020B0502020104020203" pitchFamily="34" charset="0"/>
                        </a:rPr>
                        <a:t> (1)</a:t>
                      </a:r>
                      <a:endParaRPr lang="en-US" sz="2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Gill Sans MT" panose="020B0502020104020203" pitchFamily="34" charset="0"/>
                        </a:rPr>
                        <a:t>Clinical</a:t>
                      </a:r>
                      <a:r>
                        <a:rPr lang="en-US" sz="2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Gill Sans MT" panose="020B0502020104020203" pitchFamily="34" charset="0"/>
                        </a:rPr>
                        <a:t> coaching (1)</a:t>
                      </a:r>
                      <a:endParaRPr lang="en-US" sz="2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276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3600"/>
              </a:spcBef>
            </a:pPr>
            <a:r>
              <a:rPr lang="en-US" sz="3200" b="1" dirty="0" smtClean="0"/>
              <a:t>Routine Indicators: Human Resources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4791075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spcBef>
                <a:spcPts val="1800"/>
              </a:spcBef>
              <a:buAutoNum type="arabicPeriod"/>
            </a:pPr>
            <a:r>
              <a:rPr lang="en-US" sz="2400" b="1" dirty="0"/>
              <a:t>C</a:t>
            </a:r>
            <a:r>
              <a:rPr lang="en-US" sz="2400" b="1" dirty="0" smtClean="0"/>
              <a:t>atchment population </a:t>
            </a:r>
            <a:r>
              <a:rPr lang="en-US" sz="2400" b="1" smtClean="0"/>
              <a:t>per ICCM CHW:  </a:t>
            </a:r>
            <a:r>
              <a:rPr lang="en-US" sz="2400" dirty="0"/>
              <a:t>T</a:t>
            </a:r>
            <a:r>
              <a:rPr lang="en-US" sz="2400" dirty="0" smtClean="0"/>
              <a:t>otal population and estimated #  of children under five per CCM site</a:t>
            </a:r>
          </a:p>
          <a:p>
            <a:pPr marL="457200" indent="-457200">
              <a:spcBef>
                <a:spcPts val="1800"/>
              </a:spcBef>
              <a:buAutoNum type="arabicPeriod"/>
            </a:pPr>
            <a:r>
              <a:rPr lang="en-US" sz="2400" b="1" dirty="0" err="1"/>
              <a:t>iCCM</a:t>
            </a:r>
            <a:r>
              <a:rPr lang="en-US" sz="2400" b="1" dirty="0"/>
              <a:t> program coverage for target population:</a:t>
            </a:r>
            <a:r>
              <a:rPr lang="en-US" sz="2400" dirty="0"/>
              <a:t> Percentage of </a:t>
            </a:r>
            <a:r>
              <a:rPr lang="en-US" sz="2400" dirty="0" smtClean="0"/>
              <a:t>target communities (target population) with </a:t>
            </a:r>
            <a:r>
              <a:rPr lang="en-US" sz="2400" dirty="0"/>
              <a:t>access to </a:t>
            </a:r>
            <a:r>
              <a:rPr lang="en-US" sz="2400" dirty="0" err="1"/>
              <a:t>iCCM</a:t>
            </a:r>
            <a:r>
              <a:rPr lang="en-US" sz="2400" dirty="0"/>
              <a:t> services </a:t>
            </a:r>
            <a:endParaRPr lang="en-US" sz="2400" dirty="0" smtClean="0"/>
          </a:p>
          <a:p>
            <a:pPr marL="457200" indent="-457200">
              <a:spcBef>
                <a:spcPts val="1800"/>
              </a:spcBef>
              <a:buAutoNum type="arabicPeriod"/>
            </a:pPr>
            <a:r>
              <a:rPr lang="en-US" sz="2400" b="1" dirty="0"/>
              <a:t>CHW to supervisor ratio:</a:t>
            </a:r>
            <a:r>
              <a:rPr lang="en-US" sz="2400" dirty="0"/>
              <a:t> Ratio of CHWs deployed for </a:t>
            </a:r>
            <a:r>
              <a:rPr lang="en-US" sz="2400" dirty="0" smtClean="0"/>
              <a:t>CCM </a:t>
            </a:r>
            <a:r>
              <a:rPr lang="en-US" sz="2400" dirty="0"/>
              <a:t>to CCM </a:t>
            </a:r>
            <a:r>
              <a:rPr lang="en-US" sz="2400" dirty="0" smtClean="0"/>
              <a:t>supervisors</a:t>
            </a:r>
            <a:endParaRPr lang="en-US" sz="2400" dirty="0"/>
          </a:p>
          <a:p>
            <a:pPr marL="0" indent="0">
              <a:spcBef>
                <a:spcPts val="1800"/>
              </a:spcBef>
              <a:buNone/>
            </a:pPr>
            <a:r>
              <a:rPr lang="en-US" sz="2400" u="sng" dirty="0" smtClean="0"/>
              <a:t>Measurement notes:</a:t>
            </a:r>
          </a:p>
          <a:p>
            <a:pPr>
              <a:spcBef>
                <a:spcPts val="1200"/>
              </a:spcBef>
            </a:pPr>
            <a:r>
              <a:rPr lang="en-US" sz="2200" dirty="0" smtClean="0"/>
              <a:t>Data collected/updated annually</a:t>
            </a:r>
          </a:p>
          <a:p>
            <a:pPr>
              <a:spcBef>
                <a:spcPts val="1200"/>
              </a:spcBef>
            </a:pPr>
            <a:r>
              <a:rPr lang="en-US" sz="2200" dirty="0" smtClean="0"/>
              <a:t>Countries to define eligibility of target communities for </a:t>
            </a:r>
            <a:r>
              <a:rPr lang="en-US" sz="2200" dirty="0" err="1" smtClean="0"/>
              <a:t>iCCM</a:t>
            </a:r>
            <a:endParaRPr lang="en-US" sz="2200" dirty="0" smtClean="0"/>
          </a:p>
          <a:p>
            <a:pPr>
              <a:spcBef>
                <a:spcPts val="1200"/>
              </a:spcBef>
            </a:pPr>
            <a:r>
              <a:rPr lang="en-US" sz="2200" dirty="0" smtClean="0"/>
              <a:t>Requires information on CHW and CHW supervisor training and deployment and population data for target communities</a:t>
            </a:r>
          </a:p>
        </p:txBody>
      </p:sp>
    </p:spTree>
    <p:extLst>
      <p:ext uri="{BB962C8B-B14F-4D97-AF65-F5344CB8AC3E}">
        <p14:creationId xmlns:p14="http://schemas.microsoft.com/office/powerpoint/2010/main" val="143417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3600"/>
              </a:spcBef>
            </a:pPr>
            <a:r>
              <a:rPr lang="en-US" sz="3200" b="1" dirty="0" smtClean="0"/>
              <a:t>Routine Indicators: Service Delivery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610600" cy="5181600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spcBef>
                <a:spcPts val="1800"/>
              </a:spcBef>
              <a:buAutoNum type="arabicPeriod"/>
            </a:pPr>
            <a:r>
              <a:rPr lang="en-US" sz="2500" b="1" dirty="0" err="1" smtClean="0"/>
              <a:t>iCCM</a:t>
            </a:r>
            <a:r>
              <a:rPr lang="en-US" sz="2500" b="1" dirty="0" smtClean="0"/>
              <a:t> case </a:t>
            </a:r>
            <a:r>
              <a:rPr lang="en-US" sz="2500" b="1" dirty="0"/>
              <a:t>load by CHW:</a:t>
            </a:r>
            <a:r>
              <a:rPr lang="en-US" sz="2500" dirty="0"/>
              <a:t> </a:t>
            </a:r>
            <a:r>
              <a:rPr lang="en-US" sz="2500" dirty="0" smtClean="0"/>
              <a:t>Average number of cases under five years of age seen for </a:t>
            </a:r>
            <a:r>
              <a:rPr lang="en-US" sz="2500" dirty="0" err="1" smtClean="0"/>
              <a:t>iCCM</a:t>
            </a:r>
            <a:r>
              <a:rPr lang="en-US" sz="2500" dirty="0" smtClean="0"/>
              <a:t> by CHW by report period </a:t>
            </a:r>
          </a:p>
          <a:p>
            <a:pPr marL="457200" indent="-457200">
              <a:spcBef>
                <a:spcPts val="1800"/>
              </a:spcBef>
              <a:buAutoNum type="arabicPeriod"/>
            </a:pPr>
            <a:r>
              <a:rPr lang="en-US" sz="2500" b="1" dirty="0" err="1" smtClean="0"/>
              <a:t>iCCM</a:t>
            </a:r>
            <a:r>
              <a:rPr lang="en-US" sz="2500" b="1" dirty="0" smtClean="0"/>
              <a:t> </a:t>
            </a:r>
            <a:r>
              <a:rPr lang="en-US" sz="2500" b="1" dirty="0"/>
              <a:t>treatment </a:t>
            </a:r>
            <a:r>
              <a:rPr lang="en-US" sz="2500" b="1" dirty="0" smtClean="0"/>
              <a:t>rate:</a:t>
            </a:r>
            <a:r>
              <a:rPr lang="en-US" sz="2500" dirty="0" smtClean="0"/>
              <a:t> </a:t>
            </a:r>
            <a:r>
              <a:rPr lang="en-US" sz="2500" dirty="0"/>
              <a:t>Number of </a:t>
            </a:r>
            <a:r>
              <a:rPr lang="en-US" sz="2500" b="1" dirty="0" smtClean="0"/>
              <a:t>**</a:t>
            </a:r>
            <a:r>
              <a:rPr lang="en-US" sz="2500" dirty="0" smtClean="0"/>
              <a:t> cases under five years of age treated by CHWs per </a:t>
            </a:r>
            <a:r>
              <a:rPr lang="en-US" sz="2500" dirty="0"/>
              <a:t>1,000 children under five </a:t>
            </a:r>
            <a:r>
              <a:rPr lang="en-US" sz="2500" dirty="0" smtClean="0"/>
              <a:t>years of age in </a:t>
            </a:r>
            <a:r>
              <a:rPr lang="en-US" sz="2500" dirty="0"/>
              <a:t>target areas in a given time </a:t>
            </a:r>
            <a:r>
              <a:rPr lang="en-US" sz="2500" dirty="0" smtClean="0"/>
              <a:t>period</a:t>
            </a:r>
          </a:p>
          <a:p>
            <a:pPr marL="857250" lvl="1" indent="-457200">
              <a:lnSpc>
                <a:spcPct val="12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US" sz="2400" dirty="0" smtClean="0"/>
              <a:t>RDT+ Malaria</a:t>
            </a:r>
          </a:p>
          <a:p>
            <a:pPr marL="857250" lvl="1" indent="-457200">
              <a:lnSpc>
                <a:spcPct val="12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US" sz="2400" dirty="0" smtClean="0"/>
              <a:t>Suspected Pneumonia (</a:t>
            </a:r>
            <a:r>
              <a:rPr lang="en-US" sz="2000" dirty="0"/>
              <a:t>cough or difficulty breathing with a high respiratory rate for </a:t>
            </a:r>
            <a:r>
              <a:rPr lang="en-US" sz="2000" dirty="0" smtClean="0"/>
              <a:t>age)</a:t>
            </a:r>
            <a:endParaRPr lang="en-US" sz="2400" dirty="0" smtClean="0"/>
          </a:p>
          <a:p>
            <a:pPr marL="857250" lvl="1" indent="-457200">
              <a:lnSpc>
                <a:spcPct val="12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US" sz="2400" dirty="0" smtClean="0"/>
              <a:t>Diarrhea (can report ORS, zinc and </a:t>
            </a:r>
            <a:r>
              <a:rPr lang="en-US" sz="2400" dirty="0" err="1" smtClean="0"/>
              <a:t>ORS+zinc</a:t>
            </a:r>
            <a:r>
              <a:rPr lang="en-US" sz="2400" dirty="0" smtClean="0"/>
              <a:t>)</a:t>
            </a:r>
          </a:p>
          <a:p>
            <a:pPr marL="857250" lvl="1" indent="-457200">
              <a:lnSpc>
                <a:spcPct val="12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US" sz="2400" i="1" dirty="0" smtClean="0">
                <a:solidFill>
                  <a:schemeClr val="bg2"/>
                </a:solidFill>
              </a:rPr>
              <a:t>Severe Acute Malnutrition</a:t>
            </a:r>
          </a:p>
          <a:p>
            <a:pPr marL="857250" lvl="1" indent="-457200">
              <a:lnSpc>
                <a:spcPct val="12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US" sz="2400" i="1" dirty="0" smtClean="0">
                <a:solidFill>
                  <a:schemeClr val="bg2"/>
                </a:solidFill>
              </a:rPr>
              <a:t>Moderate Acute Malnutrition</a:t>
            </a:r>
          </a:p>
          <a:p>
            <a:pPr marL="457200" indent="-457200">
              <a:spcBef>
                <a:spcPts val="1800"/>
              </a:spcBef>
              <a:buAutoNum type="arabicPeriod"/>
            </a:pPr>
            <a:r>
              <a:rPr lang="en-US" sz="2500" b="1" dirty="0"/>
              <a:t>RDT positivity rate: </a:t>
            </a:r>
            <a:r>
              <a:rPr lang="en-US" sz="2500" dirty="0"/>
              <a:t>P</a:t>
            </a:r>
            <a:r>
              <a:rPr lang="en-US" sz="2500" dirty="0" smtClean="0"/>
              <a:t>ercentage</a:t>
            </a:r>
            <a:r>
              <a:rPr lang="en-US" sz="2500" b="1" dirty="0" smtClean="0"/>
              <a:t> </a:t>
            </a:r>
            <a:r>
              <a:rPr lang="en-US" sz="2500" dirty="0" smtClean="0"/>
              <a:t>of fever cases under five years of age presenting to CHW who were tested with RDT and received a positive result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u="sng" dirty="0" smtClean="0"/>
              <a:t>Measurement notes:</a:t>
            </a:r>
          </a:p>
          <a:p>
            <a:pPr>
              <a:spcBef>
                <a:spcPts val="1200"/>
              </a:spcBef>
            </a:pPr>
            <a:r>
              <a:rPr lang="en-US" sz="2000" dirty="0" smtClean="0"/>
              <a:t>CCM treatment rate indicators enable routine </a:t>
            </a:r>
            <a:r>
              <a:rPr lang="en-US" sz="2000" dirty="0"/>
              <a:t>assessment </a:t>
            </a:r>
            <a:r>
              <a:rPr lang="en-US" sz="2000" dirty="0" smtClean="0"/>
              <a:t>of utilization </a:t>
            </a:r>
            <a:r>
              <a:rPr lang="en-US" sz="2000" dirty="0"/>
              <a:t>in </a:t>
            </a:r>
            <a:r>
              <a:rPr lang="en-US" sz="2000" dirty="0" err="1"/>
              <a:t>iCCM</a:t>
            </a:r>
            <a:r>
              <a:rPr lang="en-US" sz="2000" dirty="0"/>
              <a:t> target </a:t>
            </a:r>
            <a:r>
              <a:rPr lang="en-US" sz="2000" dirty="0" smtClean="0"/>
              <a:t>areas. Should </a:t>
            </a:r>
            <a:r>
              <a:rPr lang="en-US" sz="2000" dirty="0"/>
              <a:t>be examined in comparison with the expected number </a:t>
            </a:r>
            <a:r>
              <a:rPr lang="en-US" sz="2000" dirty="0" smtClean="0"/>
              <a:t>of </a:t>
            </a:r>
            <a:r>
              <a:rPr lang="en-US" sz="2000" dirty="0"/>
              <a:t>cases to draw inferences </a:t>
            </a:r>
            <a:r>
              <a:rPr lang="en-US" sz="2000" dirty="0" smtClean="0"/>
              <a:t>about estimated coverage </a:t>
            </a:r>
            <a:r>
              <a:rPr lang="en-US" sz="2000" dirty="0"/>
              <a:t>of </a:t>
            </a:r>
            <a:r>
              <a:rPr lang="en-US" sz="2000" dirty="0" smtClean="0"/>
              <a:t>CHW treatment </a:t>
            </a:r>
            <a:r>
              <a:rPr lang="en-US" sz="2000" dirty="0"/>
              <a:t> </a:t>
            </a:r>
            <a:endParaRPr lang="en-US" sz="2200" dirty="0"/>
          </a:p>
        </p:txBody>
      </p:sp>
      <p:sp>
        <p:nvSpPr>
          <p:cNvPr id="4" name="Right Brace 3"/>
          <p:cNvSpPr/>
          <p:nvPr/>
        </p:nvSpPr>
        <p:spPr>
          <a:xfrm>
            <a:off x="4343400" y="3657600"/>
            <a:ext cx="533400" cy="632619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029200" y="3746504"/>
            <a:ext cx="3276600" cy="4548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300" b="1" i="1" dirty="0" smtClean="0">
                <a:latin typeface="Gill Sans MT" panose="020B0502020104020203" pitchFamily="34" charset="0"/>
              </a:rPr>
              <a:t>Only recommended where CHWs are treating SAM  and MAM</a:t>
            </a:r>
            <a:endParaRPr lang="en-US" sz="1300" b="1" i="1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60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3600"/>
              </a:spcBef>
            </a:pPr>
            <a:r>
              <a:rPr lang="en-US" sz="3200" b="1" dirty="0" smtClean="0"/>
              <a:t>Routine Indicators: Supply Chain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5181600"/>
          </a:xfrm>
        </p:spPr>
        <p:txBody>
          <a:bodyPr>
            <a:normAutofit lnSpcReduction="10000"/>
          </a:bodyPr>
          <a:lstStyle/>
          <a:p>
            <a:pPr marL="457200" indent="-457200">
              <a:spcBef>
                <a:spcPts val="1800"/>
              </a:spcBef>
              <a:buAutoNum type="arabicPeriod"/>
            </a:pPr>
            <a:r>
              <a:rPr lang="en-US" sz="2400" b="1" dirty="0"/>
              <a:t>Medicine and diagnostic </a:t>
            </a:r>
            <a:r>
              <a:rPr lang="en-US" sz="2400" b="1" dirty="0" smtClean="0"/>
              <a:t>availability</a:t>
            </a:r>
            <a:r>
              <a:rPr lang="en-US" sz="2400" dirty="0" smtClean="0"/>
              <a:t>: </a:t>
            </a:r>
            <a:r>
              <a:rPr lang="en-US" sz="2400" dirty="0"/>
              <a:t>percentage of </a:t>
            </a:r>
            <a:r>
              <a:rPr lang="en-US" sz="2400" dirty="0" smtClean="0"/>
              <a:t>CHWs </a:t>
            </a:r>
            <a:r>
              <a:rPr lang="en-US" sz="2400" dirty="0"/>
              <a:t>with all key </a:t>
            </a:r>
            <a:r>
              <a:rPr lang="en-US" sz="2400" dirty="0" err="1" smtClean="0"/>
              <a:t>iCCM</a:t>
            </a:r>
            <a:r>
              <a:rPr lang="en-US" sz="2400" dirty="0" smtClean="0"/>
              <a:t> </a:t>
            </a:r>
            <a:r>
              <a:rPr lang="en-US" sz="2400" dirty="0"/>
              <a:t>medicines and </a:t>
            </a:r>
            <a:r>
              <a:rPr lang="en-US" sz="2400" dirty="0" smtClean="0"/>
              <a:t>diagnostics </a:t>
            </a:r>
            <a:r>
              <a:rPr lang="en-US" sz="2400" dirty="0"/>
              <a:t>in stock on last day of reporting period </a:t>
            </a:r>
            <a:endParaRPr lang="en-US" sz="2400" dirty="0" smtClean="0"/>
          </a:p>
          <a:p>
            <a:pPr lvl="1"/>
            <a:r>
              <a:rPr lang="en-US" sz="2000" dirty="0" smtClean="0"/>
              <a:t>low </a:t>
            </a:r>
            <a:r>
              <a:rPr lang="en-US" sz="2000" dirty="0" err="1"/>
              <a:t>osmolarity</a:t>
            </a:r>
            <a:r>
              <a:rPr lang="en-US" sz="2000" dirty="0"/>
              <a:t> ORS and zinc supplements for diarrhea</a:t>
            </a:r>
          </a:p>
          <a:p>
            <a:pPr lvl="1"/>
            <a:r>
              <a:rPr lang="en-US" sz="2000" dirty="0"/>
              <a:t>amoxicillin for pneumonia</a:t>
            </a:r>
          </a:p>
          <a:p>
            <a:pPr lvl="1"/>
            <a:r>
              <a:rPr lang="en-US" sz="2000" dirty="0"/>
              <a:t>ACTs and RDTs (where appropriate) for fever/malaria in malaria-endemic countries</a:t>
            </a:r>
          </a:p>
          <a:p>
            <a:pPr lvl="1"/>
            <a:r>
              <a:rPr lang="en-US" sz="2000" dirty="0"/>
              <a:t>others required by program (tailor to each country’s needs)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u="sng" dirty="0" smtClean="0"/>
              <a:t>Measurement notes:</a:t>
            </a:r>
          </a:p>
          <a:p>
            <a:pPr>
              <a:spcBef>
                <a:spcPts val="1200"/>
              </a:spcBef>
            </a:pPr>
            <a:r>
              <a:rPr lang="en-US" sz="2100" dirty="0" smtClean="0"/>
              <a:t>SC group recommends countries work toward </a:t>
            </a:r>
            <a:r>
              <a:rPr lang="en-US" sz="2100" dirty="0"/>
              <a:t>capturing continuous stock availability </a:t>
            </a:r>
            <a:r>
              <a:rPr lang="en-US" sz="2100" dirty="0" smtClean="0"/>
              <a:t>(% </a:t>
            </a:r>
            <a:r>
              <a:rPr lang="en-US" sz="2100" dirty="0"/>
              <a:t>of CHWs with no </a:t>
            </a:r>
            <a:r>
              <a:rPr lang="en-US" sz="2100" dirty="0" err="1"/>
              <a:t>stockouts</a:t>
            </a:r>
            <a:r>
              <a:rPr lang="en-US" sz="2100" dirty="0"/>
              <a:t> </a:t>
            </a:r>
            <a:r>
              <a:rPr lang="en-US" sz="2100" dirty="0" smtClean="0"/>
              <a:t>in </a:t>
            </a:r>
            <a:r>
              <a:rPr lang="en-US" sz="2100" dirty="0"/>
              <a:t>the past month) to gain a more complete picture of product </a:t>
            </a:r>
            <a:r>
              <a:rPr lang="en-US" sz="2100" dirty="0" smtClean="0"/>
              <a:t>availability</a:t>
            </a:r>
          </a:p>
          <a:p>
            <a:pPr>
              <a:spcBef>
                <a:spcPts val="1200"/>
              </a:spcBef>
            </a:pPr>
            <a:r>
              <a:rPr lang="en-US" sz="2100" dirty="0" smtClean="0"/>
              <a:t>Countries may opt to identify 1-2 items as ‘tracers’ to limit reporting burden and focus attention</a:t>
            </a:r>
          </a:p>
        </p:txBody>
      </p:sp>
    </p:spTree>
    <p:extLst>
      <p:ext uri="{BB962C8B-B14F-4D97-AF65-F5344CB8AC3E}">
        <p14:creationId xmlns:p14="http://schemas.microsoft.com/office/powerpoint/2010/main" val="265063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3600"/>
              </a:spcBef>
            </a:pPr>
            <a:r>
              <a:rPr lang="en-US" sz="3200" b="1" dirty="0" smtClean="0"/>
              <a:t>Routine Indicators: Referrals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5181600"/>
          </a:xfrm>
        </p:spPr>
        <p:txBody>
          <a:bodyPr>
            <a:normAutofit/>
          </a:bodyPr>
          <a:lstStyle/>
          <a:p>
            <a:pPr marL="457200" indent="-457200">
              <a:spcBef>
                <a:spcPts val="1800"/>
              </a:spcBef>
              <a:buAutoNum type="arabicPeriod"/>
            </a:pPr>
            <a:r>
              <a:rPr lang="en-US" sz="2400" b="1" dirty="0"/>
              <a:t>Referral rate:</a:t>
            </a:r>
            <a:r>
              <a:rPr lang="en-US" sz="2400" dirty="0"/>
              <a:t> number of </a:t>
            </a:r>
            <a:r>
              <a:rPr lang="en-US" sz="2400" dirty="0" err="1" smtClean="0"/>
              <a:t>iCCM</a:t>
            </a:r>
            <a:r>
              <a:rPr lang="en-US" sz="2400" dirty="0" smtClean="0"/>
              <a:t> cases under five years of age recommended for referral by the CHW per 100 </a:t>
            </a:r>
            <a:r>
              <a:rPr lang="en-US" sz="2400" dirty="0" err="1" smtClean="0"/>
              <a:t>iCCM</a:t>
            </a:r>
            <a:r>
              <a:rPr lang="en-US" sz="2400" dirty="0" smtClean="0"/>
              <a:t> cases under five years of age seen by CHW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u="sng" dirty="0" smtClean="0"/>
              <a:t>Measurement notes:</a:t>
            </a:r>
          </a:p>
          <a:p>
            <a:pPr>
              <a:spcBef>
                <a:spcPts val="1200"/>
              </a:spcBef>
            </a:pPr>
            <a:r>
              <a:rPr lang="en-US" sz="2100" dirty="0" smtClean="0"/>
              <a:t>Reasons for referral will often include danger signs or stock-outs</a:t>
            </a:r>
          </a:p>
          <a:p>
            <a:pPr>
              <a:spcBef>
                <a:spcPts val="1200"/>
              </a:spcBef>
            </a:pPr>
            <a:r>
              <a:rPr lang="en-US" sz="2100" dirty="0" smtClean="0"/>
              <a:t>No ‘benchmark’ value exists; countries need to establish range and follow-up to determine reasons behind low or high values</a:t>
            </a:r>
          </a:p>
          <a:p>
            <a:pPr>
              <a:spcBef>
                <a:spcPts val="1200"/>
              </a:spcBef>
            </a:pPr>
            <a:r>
              <a:rPr lang="en-US" sz="2100" dirty="0" smtClean="0"/>
              <a:t>Does not capture how </a:t>
            </a:r>
            <a:r>
              <a:rPr lang="en-US" sz="2100" dirty="0"/>
              <a:t>well CHWs identify danger signs, whether referrals are made correctly, nor whether the referred child is actually taken to a health facility for </a:t>
            </a:r>
            <a:r>
              <a:rPr lang="en-US" sz="2100" dirty="0" smtClean="0"/>
              <a:t>care</a:t>
            </a:r>
          </a:p>
          <a:p>
            <a:pPr>
              <a:spcBef>
                <a:spcPts val="1200"/>
              </a:spcBef>
            </a:pPr>
            <a:r>
              <a:rPr lang="en-US" sz="2100" dirty="0" smtClean="0"/>
              <a:t>Special studies are recommended to better understand referral 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405230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3600"/>
              </a:spcBef>
            </a:pPr>
            <a:r>
              <a:rPr lang="en-US" sz="3200" b="1" dirty="0" smtClean="0"/>
              <a:t>Routine Indicators: Reporting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5181600"/>
          </a:xfrm>
        </p:spPr>
        <p:txBody>
          <a:bodyPr>
            <a:normAutofit/>
          </a:bodyPr>
          <a:lstStyle/>
          <a:p>
            <a:r>
              <a:rPr lang="en-US" sz="2400" b="1" dirty="0"/>
              <a:t>Reporting level:</a:t>
            </a:r>
            <a:r>
              <a:rPr lang="en-US" sz="2400" dirty="0"/>
              <a:t> percentage of </a:t>
            </a:r>
            <a:r>
              <a:rPr lang="en-US" sz="2400" dirty="0" smtClean="0"/>
              <a:t>expected reports with </a:t>
            </a:r>
            <a:r>
              <a:rPr lang="en-US" sz="2400" dirty="0" err="1" smtClean="0"/>
              <a:t>iCCM</a:t>
            </a:r>
            <a:r>
              <a:rPr lang="en-US" sz="2400" dirty="0" smtClean="0"/>
              <a:t> data received during time period</a:t>
            </a:r>
          </a:p>
          <a:p>
            <a:pPr marL="0" indent="0">
              <a:buNone/>
            </a:pPr>
            <a:endParaRPr lang="en-US" sz="2400" u="sng" dirty="0"/>
          </a:p>
          <a:p>
            <a:pPr marL="0" indent="0">
              <a:buNone/>
            </a:pPr>
            <a:r>
              <a:rPr lang="en-US" sz="2400" u="sng" dirty="0" smtClean="0"/>
              <a:t>Measurement notes:</a:t>
            </a:r>
          </a:p>
          <a:p>
            <a:pPr>
              <a:spcBef>
                <a:spcPts val="1200"/>
              </a:spcBef>
            </a:pPr>
            <a:r>
              <a:rPr lang="en-US" sz="2100" dirty="0" smtClean="0"/>
              <a:t>Disaggregate by level (CHW, health facility, district)</a:t>
            </a:r>
          </a:p>
          <a:p>
            <a:r>
              <a:rPr lang="en-US" sz="2100" dirty="0" smtClean="0"/>
              <a:t>Does </a:t>
            </a:r>
            <a:r>
              <a:rPr lang="en-US" sz="2100" dirty="0"/>
              <a:t>not </a:t>
            </a:r>
            <a:r>
              <a:rPr lang="en-US" sz="2100" dirty="0" smtClean="0"/>
              <a:t>provide </a:t>
            </a:r>
            <a:r>
              <a:rPr lang="en-US" sz="2100" dirty="0"/>
              <a:t>information on the timeliness or quality of the data nor whether the data are being used by district, facility staff or CHWs to inform decision-making about CCM programs.  </a:t>
            </a:r>
            <a:endParaRPr lang="en-US" sz="2100" dirty="0" smtClean="0"/>
          </a:p>
          <a:p>
            <a:r>
              <a:rPr lang="en-US" sz="2100" dirty="0"/>
              <a:t>Countries using DHIS2 may be able to track </a:t>
            </a:r>
            <a:r>
              <a:rPr lang="en-US" sz="2100" dirty="0" smtClean="0"/>
              <a:t>whether reports were received by reporting date</a:t>
            </a:r>
          </a:p>
          <a:p>
            <a:r>
              <a:rPr lang="en-US" sz="2100" dirty="0" smtClean="0"/>
              <a:t>Periodic </a:t>
            </a:r>
            <a:r>
              <a:rPr lang="en-US" sz="2100" dirty="0"/>
              <a:t>data quality audits </a:t>
            </a:r>
            <a:r>
              <a:rPr lang="en-US" sz="2100" dirty="0" smtClean="0"/>
              <a:t>are recommended to </a:t>
            </a:r>
            <a:r>
              <a:rPr lang="en-US" sz="2100" dirty="0"/>
              <a:t>evaluate data quality and identify areas for </a:t>
            </a:r>
            <a:r>
              <a:rPr lang="en-US" sz="2100" dirty="0" smtClean="0"/>
              <a:t>improvement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295081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3600"/>
              </a:spcBef>
            </a:pPr>
            <a:r>
              <a:rPr lang="en-US" sz="3200" b="1" dirty="0" smtClean="0"/>
              <a:t>Routine Indicators: Clinical Coaching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5181600"/>
          </a:xfrm>
        </p:spPr>
        <p:txBody>
          <a:bodyPr>
            <a:normAutofit lnSpcReduction="10000"/>
          </a:bodyPr>
          <a:lstStyle/>
          <a:p>
            <a:r>
              <a:rPr lang="en-US" sz="2400" b="1" dirty="0"/>
              <a:t>Clinical coaching/mentorship</a:t>
            </a:r>
            <a:r>
              <a:rPr lang="en-US" sz="2400" dirty="0"/>
              <a:t>: percentage of CHWs who received </a:t>
            </a:r>
            <a:r>
              <a:rPr lang="en-US" sz="2400" dirty="0" smtClean="0"/>
              <a:t>clinical coaching/mentorship* in </a:t>
            </a:r>
            <a:r>
              <a:rPr lang="en-US" sz="2400" dirty="0" err="1" smtClean="0"/>
              <a:t>iCCM</a:t>
            </a:r>
            <a:r>
              <a:rPr lang="en-US" sz="2400" dirty="0" smtClean="0"/>
              <a:t> during </a:t>
            </a:r>
            <a:r>
              <a:rPr lang="en-US" sz="2400" dirty="0"/>
              <a:t>reporting period; </a:t>
            </a:r>
            <a:endParaRPr lang="en-US" sz="2400" dirty="0" smtClean="0"/>
          </a:p>
          <a:p>
            <a:pPr lvl="1"/>
            <a:r>
              <a:rPr lang="en-US" sz="2000" i="1" dirty="0" smtClean="0"/>
              <a:t>* </a:t>
            </a:r>
            <a:r>
              <a:rPr lang="en-US" sz="2000" i="1" dirty="0"/>
              <a:t>- to be defined locally'</a:t>
            </a:r>
            <a:r>
              <a:rPr lang="en-US" sz="2000" dirty="0" smtClean="0"/>
              <a:t> </a:t>
            </a:r>
          </a:p>
          <a:p>
            <a:endParaRPr lang="en-US" sz="2400" u="sng" dirty="0"/>
          </a:p>
          <a:p>
            <a:pPr marL="0" indent="0">
              <a:buNone/>
            </a:pPr>
            <a:r>
              <a:rPr lang="en-US" sz="2400" u="sng" dirty="0" smtClean="0"/>
              <a:t>Measurement notes:</a:t>
            </a:r>
          </a:p>
          <a:p>
            <a:pPr>
              <a:spcBef>
                <a:spcPts val="1200"/>
              </a:spcBef>
            </a:pPr>
            <a:r>
              <a:rPr lang="en-US" sz="2200" dirty="0"/>
              <a:t>D</a:t>
            </a:r>
            <a:r>
              <a:rPr lang="en-US" sz="2200" dirty="0" smtClean="0"/>
              <a:t>efinition </a:t>
            </a:r>
            <a:r>
              <a:rPr lang="en-US" sz="2200" dirty="0"/>
              <a:t>of clinical </a:t>
            </a:r>
            <a:r>
              <a:rPr lang="en-US" sz="2200" dirty="0" smtClean="0"/>
              <a:t>mentorship/coaching activities will </a:t>
            </a:r>
            <a:r>
              <a:rPr lang="en-US" sz="2200" dirty="0"/>
              <a:t>need to be determined by </a:t>
            </a:r>
            <a:r>
              <a:rPr lang="en-US" sz="2200" dirty="0" smtClean="0"/>
              <a:t>countries.</a:t>
            </a:r>
          </a:p>
          <a:p>
            <a:pPr>
              <a:spcBef>
                <a:spcPts val="1200"/>
              </a:spcBef>
            </a:pPr>
            <a:r>
              <a:rPr lang="en-US" sz="2200" dirty="0"/>
              <a:t>C</a:t>
            </a:r>
            <a:r>
              <a:rPr lang="en-US" sz="2200" dirty="0" smtClean="0"/>
              <a:t>linical mentorship and coaching activities </a:t>
            </a:r>
            <a:r>
              <a:rPr lang="en-US" sz="2200" dirty="0"/>
              <a:t>are those that review and discuss the CHW quality of services and quality and accuracy of data </a:t>
            </a:r>
            <a:r>
              <a:rPr lang="en-US" sz="2200" dirty="0" smtClean="0"/>
              <a:t>completeness</a:t>
            </a:r>
          </a:p>
          <a:p>
            <a:pPr>
              <a:spcBef>
                <a:spcPts val="1200"/>
              </a:spcBef>
            </a:pPr>
            <a:r>
              <a:rPr lang="en-US" sz="2200" dirty="0"/>
              <a:t>D</a:t>
            </a:r>
            <a:r>
              <a:rPr lang="en-US" sz="2200" dirty="0" smtClean="0"/>
              <a:t>oes </a:t>
            </a:r>
            <a:r>
              <a:rPr lang="en-US" sz="2200" dirty="0"/>
              <a:t>not provide information on the quality of the </a:t>
            </a:r>
            <a:r>
              <a:rPr lang="en-US" sz="2200" dirty="0" smtClean="0"/>
              <a:t>mentorship or coaching, </a:t>
            </a:r>
            <a:r>
              <a:rPr lang="en-US" sz="2200" dirty="0"/>
              <a:t>nor does it indicate whether the treatment of the sick child was considered appropriate</a:t>
            </a: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323832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CSP_PowerPoint">
  <a:themeElements>
    <a:clrScheme name="MCSP">
      <a:dk1>
        <a:srgbClr val="000000"/>
      </a:dk1>
      <a:lt1>
        <a:srgbClr val="777777"/>
      </a:lt1>
      <a:dk2>
        <a:srgbClr val="002A6C"/>
      </a:dk2>
      <a:lt2>
        <a:srgbClr val="9DBFE5"/>
      </a:lt2>
      <a:accent1>
        <a:srgbClr val="CA535C"/>
      </a:accent1>
      <a:accent2>
        <a:srgbClr val="FAC684"/>
      </a:accent2>
      <a:accent3>
        <a:srgbClr val="D5B4E4"/>
      </a:accent3>
      <a:accent4>
        <a:srgbClr val="002A6C"/>
      </a:accent4>
      <a:accent5>
        <a:srgbClr val="9DBFE5"/>
      </a:accent5>
      <a:accent6>
        <a:srgbClr val="CA535C"/>
      </a:accent6>
      <a:hlink>
        <a:srgbClr val="777777"/>
      </a:hlink>
      <a:folHlink>
        <a:srgbClr val="FAC68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CPS_PowerPoint_Template [Read-Only]" id="{B58D1E27-2DEB-4557-9BF1-41BFB293ADDD}" vid="{2D3C5F4A-FD82-47F1-A5FE-AEF3A3D978B5}"/>
    </a:ext>
  </a:extLst>
</a:theme>
</file>

<file path=ppt/theme/theme2.xml><?xml version="1.0" encoding="utf-8"?>
<a:theme xmlns:a="http://schemas.openxmlformats.org/drawingml/2006/main" name="1_Office Theme">
  <a:themeElements>
    <a:clrScheme name="MCSP Colors B">
      <a:dk1>
        <a:srgbClr val="000000"/>
      </a:dk1>
      <a:lt1>
        <a:srgbClr val="777777"/>
      </a:lt1>
      <a:dk2>
        <a:srgbClr val="002A6C"/>
      </a:dk2>
      <a:lt2>
        <a:srgbClr val="9DBFE5"/>
      </a:lt2>
      <a:accent1>
        <a:srgbClr val="367A52"/>
      </a:accent1>
      <a:accent2>
        <a:srgbClr val="0090B6"/>
      </a:accent2>
      <a:accent3>
        <a:srgbClr val="914E71"/>
      </a:accent3>
      <a:accent4>
        <a:srgbClr val="79578F"/>
      </a:accent4>
      <a:accent5>
        <a:srgbClr val="D5B4E4"/>
      </a:accent5>
      <a:accent6>
        <a:srgbClr val="667B8C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CPS_PowerPoint_Template [Read-Only]" id="{B58D1E27-2DEB-4557-9BF1-41BFB293ADDD}" vid="{391D8734-B467-4542-BC34-5B5C5FCA399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4015B4606503448E0E41DD172FBAD0" ma:contentTypeVersion="0" ma:contentTypeDescription="Create a new document." ma:contentTypeScope="" ma:versionID="bf659cdbe0e5f48c4a33ffbc62ac4424">
  <xsd:schema xmlns:xsd="http://www.w3.org/2001/XMLSchema" xmlns:xs="http://www.w3.org/2001/XMLSchema" xmlns:p="http://schemas.microsoft.com/office/2006/metadata/properties" xmlns:ns2="75e13fa6-3636-4522-b057-3e839aca7cce" targetNamespace="http://schemas.microsoft.com/office/2006/metadata/properties" ma:root="true" ma:fieldsID="6de7c5256b77d2bd1619bc46e7c2eecd" ns2:_="">
    <xsd:import namespace="75e13fa6-3636-4522-b057-3e839aca7cc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13fa6-3636-4522-b057-3e839aca7cc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5e13fa6-3636-4522-b057-3e839aca7cce">WK2YMFF4N567-207-22</_dlc_DocId>
    <_dlc_DocIdUrl xmlns="75e13fa6-3636-4522-b057-3e839aca7cce">
      <Url>https://my.mcsprogram.org/Communications/_layouts/DocIdRedir.aspx?ID=WK2YMFF4N567-207-22</Url>
      <Description>WK2YMFF4N567-207-22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77E7603-35EC-4F52-95EB-ECC4426048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e13fa6-3636-4522-b057-3e839aca7c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EF93955-957A-496F-8736-8AFF84094CA6}">
  <ds:schemaRefs>
    <ds:schemaRef ds:uri="http://schemas.microsoft.com/office/2006/documentManagement/types"/>
    <ds:schemaRef ds:uri="75e13fa6-3636-4522-b057-3e839aca7cce"/>
    <ds:schemaRef ds:uri="http://schemas.microsoft.com/office/infopath/2007/PartnerControls"/>
    <ds:schemaRef ds:uri="http://purl.org/dc/elements/1.1/"/>
    <ds:schemaRef ds:uri="http://purl.org/dc/dcmitype/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39A011C-0E51-4428-BFB1-667872945D4F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DF2D7F32-9B0E-4089-B16E-FD928A931A34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IndicatorTesting_12Aug2015</Template>
  <TotalTime>4717</TotalTime>
  <Words>920</Words>
  <Application>Microsoft Office PowerPoint</Application>
  <PresentationFormat>On-screen Show (4:3)</PresentationFormat>
  <Paragraphs>81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MCSP_PowerPoint</vt:lpstr>
      <vt:lpstr>1_Office Theme</vt:lpstr>
      <vt:lpstr>Overview of recommended indicators for routine monitoring of iCCM</vt:lpstr>
      <vt:lpstr>Process to Review and Refine iCCM indicators for Routine Monitoring</vt:lpstr>
      <vt:lpstr>Process to Review and Refine iCCM indicators for Routine Monitoring</vt:lpstr>
      <vt:lpstr>Routine Indicators: Human Resources </vt:lpstr>
      <vt:lpstr>Routine Indicators: Service Delivery</vt:lpstr>
      <vt:lpstr>Routine Indicators: Supply Chain</vt:lpstr>
      <vt:lpstr>Routine Indicators: Referrals</vt:lpstr>
      <vt:lpstr>Routine Indicators: Reporting</vt:lpstr>
      <vt:lpstr>Routine Indicators: Clinical Coaching</vt:lpstr>
      <vt:lpstr>Next Steps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RMNCH-related Indicators for Intervention Coverage and Quality of Care in HMIS</dc:title>
  <dc:creator>Guenther, Tanya</dc:creator>
  <cp:lastModifiedBy>dkasungami</cp:lastModifiedBy>
  <cp:revision>84</cp:revision>
  <dcterms:created xsi:type="dcterms:W3CDTF">2015-08-14T17:14:09Z</dcterms:created>
  <dcterms:modified xsi:type="dcterms:W3CDTF">2017-09-14T00:14:31Z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0x010100764015B4606503448E0E41DD172FBAD0</vt:lpwstr>
  </property>
  <property fmtid="{D5CDD505-2E9C-101B-9397-08002B2CF9AE}" pid="3" name="_dlc_DocIdItemGuid">
    <vt:lpwstr>9ccc6841-61de-4de9-9802-a9469ce21bcc</vt:lpwstr>
  </property>
</Properties>
</file>