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5" r:id="rId5"/>
    <p:sldId id="259" r:id="rId6"/>
    <p:sldId id="261" r:id="rId7"/>
    <p:sldId id="266" r:id="rId8"/>
    <p:sldId id="270" r:id="rId9"/>
    <p:sldId id="263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</p:spPr>
        <p:txBody>
          <a:bodyPr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0066-D137-4B94-A894-5301F465BE81}" type="datetime1">
              <a:rPr lang="en-US"/>
              <a:pPr>
                <a:defRPr/>
              </a:pPr>
              <a:t>10/11/2017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GOES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524D-F8DE-42C7-93CF-C432B8777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15400" cy="2286000"/>
          </a:xfrm>
        </p:spPr>
        <p:txBody>
          <a:bodyPr anchor="ctr"/>
          <a:lstStyle/>
          <a:p>
            <a:pPr eaLnBrk="1" hangingPunct="1"/>
            <a:r>
              <a:rPr lang="en-US" altLang="en-US" sz="4400" b="1" dirty="0" smtClean="0"/>
              <a:t>Improving routine data for child health in HMIS</a:t>
            </a:r>
            <a:br>
              <a:rPr lang="en-US" altLang="en-US" sz="4400" b="1" dirty="0" smtClean="0"/>
            </a:br>
            <a:r>
              <a:rPr lang="en-US" altLang="en-US" sz="3600" b="1" i="1" dirty="0" smtClean="0"/>
              <a:t>Action plan for Uganda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0"/>
            <a:ext cx="6400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Uganda Team</a:t>
            </a:r>
          </a:p>
        </p:txBody>
      </p:sp>
      <p:pic>
        <p:nvPicPr>
          <p:cNvPr id="3076" name="Picture 86" descr="Governmen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65388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1600200" y="4931392"/>
            <a:ext cx="5943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1600200" y="4822825"/>
            <a:ext cx="5943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1600200" y="5029200"/>
            <a:ext cx="594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8101204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234"/>
                <a:gridCol w="5544766"/>
              </a:tblGrid>
              <a:tr h="1437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Country</a:t>
                      </a:r>
                      <a:r>
                        <a:rPr lang="en-US" sz="3200" baseline="0" dirty="0" smtClean="0"/>
                        <a:t> experiences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What have we learnt?</a:t>
                      </a:r>
                      <a:endParaRPr lang="en-US" sz="3200" dirty="0" smtClean="0"/>
                    </a:p>
                  </a:txBody>
                  <a:tcPr/>
                </a:tc>
              </a:tr>
              <a:tr h="2195872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use of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quality improvement at all levels of the health sector from national to community level important to sustain improvement in quality, timeliness and outcomes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RMNCAH scorecard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administrative or political leadership very good for their response</a:t>
                      </a:r>
                    </a:p>
                    <a:p>
                      <a:pPr lvl="0"/>
                      <a:endParaRPr lang="en-US" sz="20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Infusing simple data use tools within existing structures useful to support planning and drive improvement towards results.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72024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building at all levels of planning including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national, district, HSDs and community levels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strategy that addresses how partners engage in contributing to a comprehensive M&amp;E platform (one country HMIS system) is critical to aligning partners.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addition, establishing a country data collaborative with TA from global collaborative (WHO secretariat) has been beneficial to bring all stakeholders together to arrive at one platform.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Use: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with </a:t>
            </a:r>
            <a:r>
              <a:rPr lang="en-US" dirty="0" err="1" smtClean="0"/>
              <a:t>MoH</a:t>
            </a:r>
            <a:r>
              <a:rPr lang="en-US" dirty="0" smtClean="0"/>
              <a:t> and key stakeholders what we learned from the conference-MCSP</a:t>
            </a:r>
          </a:p>
          <a:p>
            <a:r>
              <a:rPr lang="en-US" dirty="0" smtClean="0"/>
              <a:t>Share community related lessons at the </a:t>
            </a:r>
            <a:r>
              <a:rPr lang="en-US" dirty="0" err="1" smtClean="0"/>
              <a:t>iCCM</a:t>
            </a:r>
            <a:r>
              <a:rPr lang="en-US" dirty="0" smtClean="0"/>
              <a:t> task force meeting- Living Goods</a:t>
            </a:r>
          </a:p>
          <a:p>
            <a:r>
              <a:rPr lang="en-US" dirty="0" smtClean="0"/>
              <a:t>Facilitate indicator mapping against required national and global reporting- MCSP</a:t>
            </a:r>
          </a:p>
          <a:p>
            <a:r>
              <a:rPr lang="en-US" dirty="0" smtClean="0"/>
              <a:t>Explore need for country data collaborative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8100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Total population 34.6m (2014)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dirty="0" smtClean="0"/>
              <a:t>Children data</a:t>
            </a:r>
          </a:p>
          <a:p>
            <a:r>
              <a:rPr lang="en-US" sz="2800" dirty="0" smtClean="0"/>
              <a:t>0-4yrs-17.7%</a:t>
            </a:r>
          </a:p>
          <a:p>
            <a:r>
              <a:rPr lang="en-US" sz="2800" dirty="0" smtClean="0"/>
              <a:t>5-9yrs-16%</a:t>
            </a:r>
          </a:p>
          <a:p>
            <a:r>
              <a:rPr lang="en-US" sz="2800" dirty="0" smtClean="0"/>
              <a:t>10-14yrs-14.2%</a:t>
            </a:r>
          </a:p>
          <a:p>
            <a:r>
              <a:rPr lang="en-US" sz="2800" dirty="0" smtClean="0"/>
              <a:t>15-19yrs-11.4%</a:t>
            </a:r>
          </a:p>
          <a:p>
            <a:pPr marL="0" indent="0">
              <a:buNone/>
            </a:pPr>
            <a:r>
              <a:rPr lang="en-US" b="1" i="1" dirty="0"/>
              <a:t>&lt;18yrs – 55</a:t>
            </a:r>
            <a:r>
              <a:rPr lang="en-US" b="1" i="1" dirty="0" smtClean="0"/>
              <a:t>%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dirty="0" smtClean="0"/>
              <a:t>Literacy rate -72.2%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Fertility rate (15-19yrs) – 25%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7112" t="12544" r="26353" b="8272"/>
          <a:stretch/>
        </p:blipFill>
        <p:spPr bwMode="auto">
          <a:xfrm>
            <a:off x="3810000" y="990600"/>
            <a:ext cx="54864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Uganda: At the Beginning of the Demographic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www.prb.org/images11/uganda_pop_pyramid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7825"/>
          <a:stretch/>
        </p:blipFill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6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System In Uganda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"/>
          <a:stretch/>
        </p:blipFill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7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104" y="76200"/>
            <a:ext cx="7772400" cy="70788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Trends in Child Mortality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F0066-D137-4B94-A894-5301F465BE81}" type="datetime1">
              <a:rPr lang="en-US" smtClean="0"/>
              <a:pPr>
                <a:defRPr/>
              </a:pPr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GOES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524D-F8DE-42C7-93CF-C432B87779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61062" cy="54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1171" y="1415327"/>
            <a:ext cx="33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Under 5 mortality ratio. Target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895600"/>
            <a:ext cx="21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Infant mortality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823" y="4783178"/>
            <a:ext cx="246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Neonatal mortality ratio</a:t>
            </a:r>
          </a:p>
          <a:p>
            <a:r>
              <a:rPr lang="en-US" dirty="0">
                <a:solidFill>
                  <a:srgbClr val="00B050"/>
                </a:solidFill>
              </a:rPr>
              <a:t>Target by 2030: 10</a:t>
            </a:r>
          </a:p>
        </p:txBody>
      </p:sp>
    </p:spTree>
    <p:extLst>
      <p:ext uri="{BB962C8B-B14F-4D97-AF65-F5344CB8AC3E}">
        <p14:creationId xmlns:p14="http://schemas.microsoft.com/office/powerpoint/2010/main" val="42262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on Child Mortality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902" t="54780" r="25053" b="17495"/>
          <a:stretch/>
        </p:blipFill>
        <p:spPr bwMode="auto">
          <a:xfrm>
            <a:off x="381000" y="1981200"/>
            <a:ext cx="7853045" cy="3494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5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104" y="257890"/>
            <a:ext cx="7772400" cy="7694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Nutrition </a:t>
            </a:r>
            <a:r>
              <a:rPr lang="en-US" dirty="0" smtClean="0">
                <a:solidFill>
                  <a:schemeClr val="tx1"/>
                </a:solidFill>
              </a:rPr>
              <a:t>Trends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F0066-D137-4B94-A894-5301F465BE81}" type="datetime1">
              <a:rPr lang="en-US" smtClean="0"/>
              <a:pPr>
                <a:defRPr/>
              </a:pPr>
              <a:t>10/11/2017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524D-F8DE-42C7-93CF-C432B87779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" y="855729"/>
            <a:ext cx="904716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48598" y="1090044"/>
            <a:ext cx="196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Targets  SDG 2030</a:t>
            </a:r>
          </a:p>
          <a:p>
            <a:r>
              <a:rPr lang="en-US" dirty="0"/>
              <a:t>Stunting &lt;20%</a:t>
            </a:r>
          </a:p>
          <a:p>
            <a:r>
              <a:rPr lang="en-US" dirty="0"/>
              <a:t> Wasting&lt;5%</a:t>
            </a:r>
          </a:p>
        </p:txBody>
      </p:sp>
    </p:spTree>
    <p:extLst>
      <p:ext uri="{BB962C8B-B14F-4D97-AF65-F5344CB8AC3E}">
        <p14:creationId xmlns:p14="http://schemas.microsoft.com/office/powerpoint/2010/main" val="26690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 Health Data Use: What have we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51635235"/>
              </p:ext>
            </p:extLst>
          </p:nvPr>
        </p:nvGraphicFramePr>
        <p:xfrm>
          <a:off x="0" y="0"/>
          <a:ext cx="9144000" cy="679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832"/>
                <a:gridCol w="4417168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Country</a:t>
                      </a:r>
                      <a:r>
                        <a:rPr lang="en-US" sz="3600" baseline="0" dirty="0" smtClean="0"/>
                        <a:t> experiences</a:t>
                      </a:r>
                      <a:endParaRPr lang="en-US" sz="3600" dirty="0" smtClean="0"/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/>
                        <a:t>What have we learnt?</a:t>
                      </a:r>
                      <a:endParaRPr lang="en-US" sz="3600" dirty="0" smtClean="0"/>
                    </a:p>
                    <a:p>
                      <a:endParaRPr lang="en-US" sz="3600" dirty="0"/>
                    </a:p>
                  </a:txBody>
                  <a:tcPr/>
                </a:tc>
              </a:tr>
              <a:tr h="281339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health information systems  are critical for improving quality  and timeliness in reporting especially at community level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technology to support CHWs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HWs to screen clients, diagnose and report real time are available as open source and have interoperability with DHIS II e.g. medic mobile, open SRP,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IeDA</a:t>
                      </a:r>
                      <a:endParaRPr lang="en-US" sz="20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systems linked to the national health observatory system critical for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track and monitor progress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00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 mapping in relation to National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 indicators is critical.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Child survival strategy, Sharpened plan, ENAP, EWEC, SUN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Harmonization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indicators is critical for tracking progress in child health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2966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private sector in reporting and using child health data is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important to improving child health outcomes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Nigeria adopted use of quality of care standards within the accreditation guidelines to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access health insurance schemes.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535</TotalTime>
  <Words>451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Improving routine data for child health in HMIS Action plan for Uganda</vt:lpstr>
      <vt:lpstr>Map of Uganda</vt:lpstr>
      <vt:lpstr>Uganda: At the Beginning of the Demographic Transition</vt:lpstr>
      <vt:lpstr>Health Care System In Uganda</vt:lpstr>
      <vt:lpstr>Trends in Child Mortality</vt:lpstr>
      <vt:lpstr>Trends on Child Mortality</vt:lpstr>
      <vt:lpstr>Nutrition Trends</vt:lpstr>
      <vt:lpstr>Child Health Data Use: What have we learned?</vt:lpstr>
      <vt:lpstr>PowerPoint Presentation</vt:lpstr>
      <vt:lpstr>PowerPoint Presentation</vt:lpstr>
      <vt:lpstr>Data Use: What Next?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routine data for child health in HMIS Action plan for Uganda</dc:title>
  <dc:creator>Robert Byabasheija</dc:creator>
  <cp:lastModifiedBy>JSI</cp:lastModifiedBy>
  <cp:revision>22</cp:revision>
  <dcterms:created xsi:type="dcterms:W3CDTF">2017-09-21T06:46:03Z</dcterms:created>
  <dcterms:modified xsi:type="dcterms:W3CDTF">2017-10-11T20:12:20Z</dcterms:modified>
</cp:coreProperties>
</file>