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8" r:id="rId7"/>
    <p:sldId id="269" r:id="rId8"/>
    <p:sldId id="260" r:id="rId9"/>
    <p:sldId id="261" r:id="rId10"/>
    <p:sldId id="262" r:id="rId11"/>
    <p:sldId id="273" r:id="rId12"/>
    <p:sldId id="270" r:id="rId13"/>
    <p:sldId id="263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6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9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8F97-2FE4-4B67-80BD-16B545213E2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F4D8-084F-4EEC-9807-846D10A4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01000" cy="3886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0" b="1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/>
            </a:r>
            <a:br>
              <a:rPr lang="en-US" sz="8000" b="1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</a:br>
            <a:r>
              <a:rPr lang="en-US" sz="8000" b="1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Routine  Child </a:t>
            </a:r>
            <a:r>
              <a:rPr lang="en-US" sz="8000" b="1" dirty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H</a:t>
            </a:r>
            <a:r>
              <a:rPr lang="en-US" sz="8000" b="1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ealth &amp;  Nutrition </a:t>
            </a:r>
            <a:r>
              <a:rPr lang="en-US" sz="8000" b="1" dirty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D</a:t>
            </a:r>
            <a:r>
              <a:rPr lang="en-US" sz="8000" b="1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ata </a:t>
            </a:r>
            <a:r>
              <a:rPr lang="en-US" sz="8000" b="1" dirty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in Ethiopia</a:t>
            </a:r>
            <a:r>
              <a:rPr lang="en-US" sz="7200" b="1" dirty="0">
                <a:latin typeface="Baskerville Old Face" panose="02020602080505020303" pitchFamily="18" charset="0"/>
                <a:ea typeface="Calibri"/>
                <a:cs typeface="Times New Roman"/>
              </a:rPr>
              <a:t/>
            </a:r>
            <a:br>
              <a:rPr lang="en-US" sz="7200" b="1" dirty="0">
                <a:latin typeface="Baskerville Old Face" panose="02020602080505020303" pitchFamily="18" charset="0"/>
                <a:ea typeface="Calibri"/>
                <a:cs typeface="Times New Roman"/>
              </a:rPr>
            </a:br>
            <a:endParaRPr lang="en-US" sz="8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Berlin Sans FB" panose="020E0602020502020306" pitchFamily="34" charset="0"/>
              </a:rPr>
              <a:t>Planned solutions for prioritized problems on National and Sub-national HIS </a:t>
            </a:r>
            <a:r>
              <a:rPr lang="en-US" sz="2800" b="1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Berlin Sans FB" panose="020E0602020502020306" pitchFamily="34" charset="0"/>
              </a:rPr>
              <a:t>cont</a:t>
            </a:r>
            <a:r>
              <a:rPr lang="en-US" sz="2800" b="1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1"/>
                </a:solidFill>
                <a:latin typeface="Berlin Sans FB" panose="020E0602020502020306" pitchFamily="34" charset="0"/>
              </a:rPr>
              <a:t>Scale  up the community based CHIS to the electronic version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Develop standardized referral forms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Promote </a:t>
            </a: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registration of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referral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and feedback mechanism on </a:t>
            </a: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health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card.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Take the issue as discussion agenda on PHCU level PRCMM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505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4953000" cy="6172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772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9330896">
            <a:off x="6571187" y="2584901"/>
            <a:ext cx="3037019" cy="3271111"/>
          </a:xfrm>
        </p:spPr>
        <p:txBody>
          <a:bodyPr vert="horz">
            <a:normAutofit/>
          </a:bodyPr>
          <a:lstStyle/>
          <a:p>
            <a:r>
              <a:rPr lang="en-US" sz="3200" b="1" dirty="0" smtClean="0"/>
              <a:t>Revise and Scale up CHIS to </a:t>
            </a:r>
            <a:r>
              <a:rPr lang="en-US" sz="3200" b="1" dirty="0" err="1" smtClean="0"/>
              <a:t>eCHIS</a:t>
            </a:r>
            <a:endParaRPr lang="en-US" sz="32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657600"/>
            <a:ext cx="54863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0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" panose="020E0602020502020306" pitchFamily="34" charset="0"/>
              </a:rPr>
              <a:t>Prioritized problems on Community Data and Digital Solution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Poor data quality ; accuracy ,completeness &amp; timeliness of community data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smtClean="0">
                <a:latin typeface="Berlin Sans FB" panose="020E0602020502020306" pitchFamily="34" charset="0"/>
              </a:rPr>
              <a:t>Lack of capacity on data visualization</a:t>
            </a:r>
          </a:p>
          <a:p>
            <a:pPr marL="0" indent="0" algn="just">
              <a:buNone/>
            </a:pPr>
            <a:r>
              <a:rPr lang="en-US" sz="4000" dirty="0" smtClean="0">
                <a:latin typeface="Berlin Sans FB" panose="020E0602020502020306" pitchFamily="34" charset="0"/>
              </a:rPr>
              <a:t>(</a:t>
            </a:r>
            <a:r>
              <a:rPr lang="en-US" sz="4000" dirty="0" err="1" smtClean="0">
                <a:latin typeface="Berlin Sans FB" panose="020E0602020502020306" pitchFamily="34" charset="0"/>
              </a:rPr>
              <a:t>preparation,interpretation</a:t>
            </a:r>
            <a:r>
              <a:rPr lang="en-US" sz="4000" dirty="0" smtClean="0">
                <a:latin typeface="Berlin Sans FB" panose="020E0602020502020306" pitchFamily="34" charset="0"/>
              </a:rPr>
              <a:t> of data  visualization )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900" b="1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Planned solutions on prioritized </a:t>
            </a:r>
            <a:r>
              <a:rPr lang="en-US" sz="2900" b="1" dirty="0">
                <a:solidFill>
                  <a:prstClr val="black"/>
                </a:solidFill>
                <a:latin typeface="Berlin Sans FB" panose="020E0602020502020306" pitchFamily="34" charset="0"/>
              </a:rPr>
              <a:t>problems on Community Data and Digital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Strengthening </a:t>
            </a:r>
            <a:r>
              <a:rPr lang="en-US" sz="3600" dirty="0" err="1" smtClean="0">
                <a:solidFill>
                  <a:srgbClr val="00B050"/>
                </a:solidFill>
                <a:latin typeface="Berlin Sans FB" panose="020E0602020502020306" pitchFamily="34" charset="0"/>
              </a:rPr>
              <a:t>Kebele</a:t>
            </a:r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 command post,  monthly review meeting &amp; supervision of health post by health centers. </a:t>
            </a: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Ensure the implementation of the information revolution of the HSTP agenda</a:t>
            </a:r>
          </a:p>
          <a:p>
            <a:pPr algn="just"/>
            <a:r>
              <a:rPr lang="en-US" sz="3600" dirty="0" smtClean="0">
                <a:latin typeface="Berlin Sans FB" panose="020E0602020502020306" pitchFamily="34" charset="0"/>
              </a:rPr>
              <a:t>Strengthening capacity building and mentorships by local universities data management 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8473714">
            <a:off x="6652857" y="2314825"/>
            <a:ext cx="3034185" cy="2271002"/>
          </a:xfrm>
        </p:spPr>
        <p:txBody>
          <a:bodyPr>
            <a:normAutofit/>
          </a:bodyPr>
          <a:lstStyle/>
          <a:p>
            <a:pPr lvl="0" algn="just"/>
            <a:r>
              <a:rPr lang="en-US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Promote Data Visualization at community level</a:t>
            </a:r>
            <a:endParaRPr lang="en-US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C:\Users\user\Desktop\hmer_session1_fi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324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>
                <a:latin typeface="Baskerville Old Face" panose="02020602080505020303" pitchFamily="18" charset="0"/>
              </a:rPr>
              <a:t>Current effort to improve routine data for child Health and nutrition in the national 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Roll out DHIS2</a:t>
            </a:r>
          </a:p>
          <a:p>
            <a:r>
              <a:rPr lang="en-US" sz="4000" dirty="0">
                <a:latin typeface="Baskerville Old Face" panose="02020602080505020303" pitchFamily="18" charset="0"/>
              </a:rPr>
              <a:t>Rollout  designed </a:t>
            </a:r>
            <a:r>
              <a:rPr lang="en-US" sz="4000" dirty="0" smtClean="0">
                <a:latin typeface="Baskerville Old Face" panose="02020602080505020303" pitchFamily="18" charset="0"/>
              </a:rPr>
              <a:t>e-chis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EHDAP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Promoting the culture of data use 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Implementing the national M &amp; E costing strategic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0960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Baskerville Old Face" panose="02020602080505020303" pitchFamily="18" charset="0"/>
                <a:ea typeface="Calibri"/>
                <a:cs typeface="Times New Roman"/>
              </a:rPr>
              <a:t>Challenges in Improving routine </a:t>
            </a:r>
            <a:r>
              <a:rPr lang="en-US" b="1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data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172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Ways to capture and analyze data from different sources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>
                <a:latin typeface="Baskerville Old Face" panose="02020602080505020303" pitchFamily="18" charset="0"/>
              </a:rPr>
              <a:t>D</a:t>
            </a:r>
            <a:r>
              <a:rPr lang="en-US" sz="2800" dirty="0" smtClean="0">
                <a:latin typeface="Baskerville Old Face" panose="02020602080505020303" pitchFamily="18" charset="0"/>
              </a:rPr>
              <a:t>ata discrepancy b/n the routine HMIS and facility survey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Denominator estimation problem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Lack of sufficient data element for child health &amp; nutrition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Child Health Indicators  aren’t analyzed &amp; used for decision making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CHIS based IFHC  include few child health related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Inadequate referral linkage and feedback system among facilities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Poor data quality ; accuracy ,completeness and timeliness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askerville Old Face" panose="02020602080505020303" pitchFamily="18" charset="0"/>
              </a:rPr>
              <a:t>Lack of capacity on data visualization ( preparation, interpretation of data  visualization 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latin typeface="Berlin Sans FB" panose="020E0602020502020306" pitchFamily="34" charset="0"/>
              </a:rPr>
              <a:t>Prioritized problems on data elements and indicators</a:t>
            </a:r>
            <a:endParaRPr lang="en-US" sz="3200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/>
          </a:bodyPr>
          <a:lstStyle/>
          <a:p>
            <a:pPr marL="514350" indent="-514350" algn="just" fontAlgn="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Ways </a:t>
            </a:r>
            <a:r>
              <a:rPr lang="en-US" sz="3600" dirty="0">
                <a:solidFill>
                  <a:srgbClr val="00B05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to capture and analyze data from </a:t>
            </a:r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different sources </a:t>
            </a:r>
          </a:p>
          <a:p>
            <a:pPr marL="514350" indent="-514350" algn="just" fontAlgn="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 Data </a:t>
            </a:r>
            <a:r>
              <a:rPr lang="en-US" sz="3600" dirty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discrepancy b/n the routine HMIS and facility survey   </a:t>
            </a:r>
            <a:endParaRPr lang="en-US" sz="4800" i="0" u="none" strike="noStrike" dirty="0" smtClean="0">
              <a:solidFill>
                <a:srgbClr val="002060"/>
              </a:solidFill>
              <a:effectLst/>
              <a:latin typeface="Berlin Sans FB" panose="020E0602020502020306" pitchFamily="34" charset="0"/>
            </a:endParaRPr>
          </a:p>
          <a:p>
            <a:pPr marL="514350" indent="-514350" algn="just" fontAlgn="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Denominators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estimation problem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 Planned solutions for prioritized </a:t>
            </a:r>
            <a:r>
              <a:rPr lang="en-US" sz="3200" b="1" dirty="0">
                <a:solidFill>
                  <a:prstClr val="black"/>
                </a:solidFill>
                <a:latin typeface="Berlin Sans FB" panose="020E0602020502020306" pitchFamily="34" charset="0"/>
              </a:rPr>
              <a:t>problems on data elements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 Roll out to DHIS2 &amp; EHDAP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Uphold the Implementation of  (LQAS) at all level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Making the PMT  functional at all level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sing  EDHS and other survey  data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Strengthening research &amp; survey on child hood illness including malnutrition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9600" dirty="0" smtClean="0"/>
              <a:t>DHIS2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2580"/>
            <a:ext cx="4267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91000" y="3200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685800"/>
            <a:ext cx="4038600" cy="5440363"/>
          </a:xfrm>
        </p:spPr>
        <p:txBody>
          <a:bodyPr/>
          <a:lstStyle/>
          <a:p>
            <a:r>
              <a:rPr lang="en-US" dirty="0" smtClean="0"/>
              <a:t>Strengthening Performance Monitoring Team at all level and regular supportive supervision and mentoring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0415"/>
            <a:ext cx="4495800" cy="260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419600" cy="33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Berlin Sans FB" panose="020E0602020502020306" pitchFamily="34" charset="0"/>
              </a:rPr>
              <a:t>Prioritized problems on National and Sub-national HIS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Autofit/>
          </a:bodyPr>
          <a:lstStyle/>
          <a:p>
            <a:pPr algn="just" fontAlgn="t">
              <a:lnSpc>
                <a:spcPct val="115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B05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Child </a:t>
            </a:r>
            <a:r>
              <a:rPr lang="en-US" sz="3600" dirty="0">
                <a:solidFill>
                  <a:srgbClr val="00B05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Health Indicators  were not analyzed and used for decision </a:t>
            </a:r>
            <a:endParaRPr lang="en-US" sz="3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CHIS </a:t>
            </a:r>
            <a:r>
              <a:rPr lang="en-US" sz="3600" dirty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based integrated family health card </a:t>
            </a: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include </a:t>
            </a: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few </a:t>
            </a:r>
            <a:r>
              <a:rPr lang="en-US" sz="3600" dirty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child health related </a:t>
            </a:r>
            <a:r>
              <a:rPr lang="en-US" sz="3600" dirty="0" smtClean="0">
                <a:solidFill>
                  <a:srgbClr val="00206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information</a:t>
            </a:r>
            <a:endParaRPr lang="en-US" sz="36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FF000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Inadequate </a:t>
            </a:r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referral linkage and feedback system among facilities providing child health services </a:t>
            </a:r>
            <a:r>
              <a:rPr lang="en-US" sz="3600" dirty="0">
                <a:solidFill>
                  <a:srgbClr val="00000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  </a:t>
            </a:r>
            <a:endParaRPr lang="en-US" sz="3600" i="0" u="none" strike="noStrike" dirty="0" smtClean="0">
              <a:effectLst/>
              <a:latin typeface="Berlin Sans FB" panose="020E0602020502020306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Planned solutions for prioritized </a:t>
            </a:r>
            <a:r>
              <a:rPr lang="en-US" sz="2800" b="1" dirty="0">
                <a:solidFill>
                  <a:prstClr val="black"/>
                </a:solidFill>
                <a:latin typeface="Berlin Sans FB" panose="020E0602020502020306" pitchFamily="34" charset="0"/>
              </a:rPr>
              <a:t>problems on National and Sub-national HIS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Ensure the implementation of the information revolution agenda of the HSTP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Strengthen the capacity of  PMT  at all level &amp;</a:t>
            </a:r>
            <a:r>
              <a:rPr lang="en-US" dirty="0">
                <a:solidFill>
                  <a:srgbClr val="00B050"/>
                </a:solidFill>
                <a:latin typeface="Berlin Sans FB" panose="020E0602020502020306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Promote the Implementation (LQAS)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Strengthen supportive supervision and mentorship at all level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Implementing e governance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450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Routine  Child Health &amp;  Nutrition Data in Ethiopia </vt:lpstr>
      <vt:lpstr>Current effort to improve routine data for child Health and nutrition in the national HIS</vt:lpstr>
      <vt:lpstr>Challenges in Improving routine data</vt:lpstr>
      <vt:lpstr>Prioritized problems on data elements and indicators</vt:lpstr>
      <vt:lpstr> Planned solutions for prioritized problems on data elements and indicators</vt:lpstr>
      <vt:lpstr>PowerPoint Presentation</vt:lpstr>
      <vt:lpstr>PowerPoint Presentation</vt:lpstr>
      <vt:lpstr>Prioritized problems on National and Sub-national HIS </vt:lpstr>
      <vt:lpstr>Planned solutions for prioritized problems on National and Sub-national HIS </vt:lpstr>
      <vt:lpstr>Planned solutions for prioritized problems on National and Sub-national HIS  cont….</vt:lpstr>
      <vt:lpstr>PowerPoint Presentation</vt:lpstr>
      <vt:lpstr>PowerPoint Presentation</vt:lpstr>
      <vt:lpstr>Prioritized problems on Community Data and Digital Solution </vt:lpstr>
      <vt:lpstr>Planned solutions on prioritized problems on Community Data and Digital Solution </vt:lpstr>
      <vt:lpstr>PowerPoint Presentation</vt:lpstr>
    </vt:vector>
  </TitlesOfParts>
  <Company>Pathfinder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JSI</cp:lastModifiedBy>
  <cp:revision>29</cp:revision>
  <dcterms:created xsi:type="dcterms:W3CDTF">2017-09-21T17:30:11Z</dcterms:created>
  <dcterms:modified xsi:type="dcterms:W3CDTF">2017-11-27T18:55:12Z</dcterms:modified>
</cp:coreProperties>
</file>