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1" r:id="rId2"/>
    <p:sldMasterId id="2147483801" r:id="rId3"/>
    <p:sldMasterId id="2147483813" r:id="rId4"/>
  </p:sldMasterIdLst>
  <p:notesMasterIdLst>
    <p:notesMasterId r:id="rId48"/>
  </p:notesMasterIdLst>
  <p:sldIdLst>
    <p:sldId id="3964" r:id="rId5"/>
    <p:sldId id="2147375541" r:id="rId6"/>
    <p:sldId id="349" r:id="rId7"/>
    <p:sldId id="2147375531" r:id="rId8"/>
    <p:sldId id="276" r:id="rId9"/>
    <p:sldId id="2147375537" r:id="rId10"/>
    <p:sldId id="277" r:id="rId11"/>
    <p:sldId id="4003" r:id="rId12"/>
    <p:sldId id="350" r:id="rId13"/>
    <p:sldId id="260" r:id="rId14"/>
    <p:sldId id="268" r:id="rId15"/>
    <p:sldId id="4004" r:id="rId16"/>
    <p:sldId id="4008" r:id="rId17"/>
    <p:sldId id="2147375540" r:id="rId18"/>
    <p:sldId id="491" r:id="rId19"/>
    <p:sldId id="755" r:id="rId20"/>
    <p:sldId id="756" r:id="rId21"/>
    <p:sldId id="753" r:id="rId22"/>
    <p:sldId id="747" r:id="rId23"/>
    <p:sldId id="748" r:id="rId24"/>
    <p:sldId id="749" r:id="rId25"/>
    <p:sldId id="750" r:id="rId26"/>
    <p:sldId id="751" r:id="rId27"/>
    <p:sldId id="752" r:id="rId28"/>
    <p:sldId id="298" r:id="rId29"/>
    <p:sldId id="407" r:id="rId30"/>
    <p:sldId id="331" r:id="rId31"/>
    <p:sldId id="306" r:id="rId32"/>
    <p:sldId id="404" r:id="rId33"/>
    <p:sldId id="291" r:id="rId34"/>
    <p:sldId id="405" r:id="rId35"/>
    <p:sldId id="257" r:id="rId36"/>
    <p:sldId id="3401" r:id="rId37"/>
    <p:sldId id="522" r:id="rId38"/>
    <p:sldId id="402" r:id="rId39"/>
    <p:sldId id="332" r:id="rId40"/>
    <p:sldId id="256" r:id="rId41"/>
    <p:sldId id="2147375535" r:id="rId42"/>
    <p:sldId id="2147375536" r:id="rId43"/>
    <p:sldId id="2147375555" r:id="rId44"/>
    <p:sldId id="2147375550" r:id="rId45"/>
    <p:sldId id="2147375552" r:id="rId46"/>
    <p:sldId id="214737555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Detjen" initials="AD" lastIdx="22" clrIdx="0">
    <p:extLst>
      <p:ext uri="{19B8F6BF-5375-455C-9EA6-DF929625EA0E}">
        <p15:presenceInfo xmlns:p15="http://schemas.microsoft.com/office/powerpoint/2012/main" userId="S::adetjen@unicef.org::ba108515-9ee2-46a5-aad6-8fe8cba0db2e" providerId="AD"/>
      </p:ext>
    </p:extLst>
  </p:cmAuthor>
  <p:cmAuthor id="2" name="Kathleen Hill" initials="KH" lastIdx="2" clrIdx="1">
    <p:extLst>
      <p:ext uri="{19B8F6BF-5375-455C-9EA6-DF929625EA0E}">
        <p15:presenceInfo xmlns:p15="http://schemas.microsoft.com/office/powerpoint/2012/main" userId="S-1-12-1-1336559445-1324844702-2023677612-1073905695" providerId="AD"/>
      </p:ext>
    </p:extLst>
  </p:cmAuthor>
  <p:cmAuthor id="3" name="Guest User" initials="GU" lastIdx="5" clrIdx="2">
    <p:extLst>
      <p:ext uri="{19B8F6BF-5375-455C-9EA6-DF929625EA0E}">
        <p15:presenceInfo xmlns:p15="http://schemas.microsoft.com/office/powerpoint/2012/main" userId="S::urn:spo:anon#2243e6e84e334654314c34265432b71536d3f6a03327e546734405d8e44f07f4::" providerId="AD"/>
      </p:ext>
    </p:extLst>
  </p:cmAuthor>
  <p:cmAuthor id="4" name="Borrazzo, John" initials="BJ" lastIdx="1" clrIdx="3">
    <p:extLst>
      <p:ext uri="{19B8F6BF-5375-455C-9EA6-DF929625EA0E}">
        <p15:presenceInfo xmlns:p15="http://schemas.microsoft.com/office/powerpoint/2012/main" userId="S::jborrazzo_savechildren.org#ext#@unicef.onmicrosoft.com::8279a7de-ae14-43ac-8966-491f569002ff" providerId="AD"/>
      </p:ext>
    </p:extLst>
  </p:cmAuthor>
  <p:cmAuthor id="5" name="Guest User" initials="GU [2]" lastIdx="10" clrIdx="4">
    <p:extLst>
      <p:ext uri="{19B8F6BF-5375-455C-9EA6-DF929625EA0E}">
        <p15:presenceInfo xmlns:p15="http://schemas.microsoft.com/office/powerpoint/2012/main" userId="S::urn:spo:anon#4bf5f00f34b9f6a215945baee93dd4601eabdb32dea1a6c9cb3de4df4285ae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B45B1-01CB-85E5-EBAC-6D42E885DDB9}" v="1" dt="2023-07-04T13:56:45.615"/>
    <p1510:client id="{2A564F51-0290-85C6-72E7-D883258858B9}" v="126" dt="2023-07-05T11:57:46.173"/>
    <p1510:client id="{3983BA07-E346-E851-CC3A-8C2C7F894832}" v="11" dt="2023-07-04T14:11:24.858"/>
    <p1510:client id="{6559F543-3676-1B7F-AD91-59FD846702FC}" v="31" dt="2023-07-05T10:14:29.283"/>
    <p1510:client id="{6D5E4B0A-601E-4DF1-AB27-6198C60A8078}" v="311" dt="2023-07-05T11:58:07.888"/>
    <p1510:client id="{8465175C-C89E-5161-60FB-E5F10B546763}" v="12" dt="2023-07-05T11:37:54.015"/>
    <p1510:client id="{9E22D79F-B659-C7DA-44CC-453EC428CF64}" v="87" dt="2023-07-04T14:05:25.668"/>
    <p1510:client id="{B0251B10-FA71-FF1A-A3C2-B21F09B57DF0}" v="13" dt="2023-07-04T20:54:16.333"/>
    <p1510:client id="{CF14192C-100B-40A5-B5FB-72D60A710090}" v="1" dt="2023-07-04T21:30:02.593"/>
    <p1510:client id="{D5AD0B4B-CC59-BFD6-CA20-19190D7A0647}" v="2" dt="2023-07-05T09:39:21.619"/>
    <p1510:client id="{D7B462D6-38F1-6F44-7105-1D0B031FBAC7}" v="192" dt="2023-07-05T06:46:33.839"/>
    <p1510:client id="{F9CC513C-F6D4-F2B8-BEE1-456A0E8FEDBF}" v="7" dt="2023-07-04T13:48:21.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2F3_CF1AE26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file:///E:\my%20documents\WHO\2022\MPDSR\National%20Perinatal%20%20mortality%20rates_aug%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919824135565944E-2"/>
          <c:y val="5.3204353083434096E-2"/>
          <c:w val="0.96616035172886816"/>
          <c:h val="0.85029829856515837"/>
        </c:manualLayout>
      </c:layout>
      <c:lineChart>
        <c:grouping val="standard"/>
        <c:varyColors val="0"/>
        <c:ser>
          <c:idx val="0"/>
          <c:order val="0"/>
          <c:tx>
            <c:strRef>
              <c:f>Sheet1!$B$1</c:f>
              <c:strCache>
                <c:ptCount val="1"/>
                <c:pt idx="0">
                  <c:v>Neonatal mortality</c:v>
                </c:pt>
              </c:strCache>
            </c:strRef>
          </c:tx>
          <c:spPr>
            <a:ln w="63445" cap="rnd">
              <a:solidFill>
                <a:schemeClr val="accent1"/>
              </a:solidFill>
              <a:round/>
            </a:ln>
            <a:effectLst/>
          </c:spPr>
          <c:marker>
            <c:symbol val="circle"/>
            <c:size val="4"/>
            <c:spPr>
              <a:solidFill>
                <a:schemeClr val="accent1"/>
              </a:solidFill>
              <a:ln w="63445" cap="rnd">
                <a:solidFill>
                  <a:schemeClr val="accent1"/>
                </a:solidFill>
              </a:ln>
              <a:effectLst/>
              <a:scene3d>
                <a:camera prst="orthographicFront"/>
                <a:lightRig rig="threePt" dir="t">
                  <a:rot lat="0" lon="0" rev="1200000"/>
                </a:lightRig>
              </a:scene3d>
            </c:spPr>
          </c:marker>
          <c:dLbls>
            <c:dLbl>
              <c:idx val="4"/>
              <c:layout>
                <c:manualLayout>
                  <c:x val="-2.7815235557191693E-2"/>
                  <c:y val="5.306198767824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8D-4F66-B11F-9BB54EACD6FF}"/>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1989 
KDHS</c:v>
                </c:pt>
                <c:pt idx="1">
                  <c:v>1993 
KDHS</c:v>
                </c:pt>
                <c:pt idx="2">
                  <c:v>1998 
KDHS</c:v>
                </c:pt>
                <c:pt idx="3">
                  <c:v>2003 
KDHS</c:v>
                </c:pt>
                <c:pt idx="4">
                  <c:v>2008-09 
KDHS</c:v>
                </c:pt>
                <c:pt idx="5">
                  <c:v>2014 
KDHS</c:v>
                </c:pt>
                <c:pt idx="6">
                  <c:v>2022 
KDHS</c:v>
                </c:pt>
              </c:strCache>
            </c:strRef>
          </c:cat>
          <c:val>
            <c:numRef>
              <c:f>Sheet1!$B$2:$B$8</c:f>
              <c:numCache>
                <c:formatCode>General</c:formatCode>
                <c:ptCount val="7"/>
                <c:pt idx="0">
                  <c:v>28</c:v>
                </c:pt>
                <c:pt idx="1">
                  <c:v>26</c:v>
                </c:pt>
                <c:pt idx="2">
                  <c:v>28</c:v>
                </c:pt>
                <c:pt idx="3">
                  <c:v>33</c:v>
                </c:pt>
                <c:pt idx="4">
                  <c:v>31</c:v>
                </c:pt>
                <c:pt idx="5">
                  <c:v>22</c:v>
                </c:pt>
                <c:pt idx="6">
                  <c:v>21</c:v>
                </c:pt>
              </c:numCache>
            </c:numRef>
          </c:val>
          <c:smooth val="0"/>
          <c:extLst>
            <c:ext xmlns:c16="http://schemas.microsoft.com/office/drawing/2014/chart" uri="{C3380CC4-5D6E-409C-BE32-E72D297353CC}">
              <c16:uniqueId val="{00000001-908D-4F66-B11F-9BB54EACD6FF}"/>
            </c:ext>
          </c:extLst>
        </c:ser>
        <c:ser>
          <c:idx val="1"/>
          <c:order val="1"/>
          <c:tx>
            <c:strRef>
              <c:f>Sheet1!$C$1</c:f>
              <c:strCache>
                <c:ptCount val="1"/>
                <c:pt idx="0">
                  <c:v>Infant mortality</c:v>
                </c:pt>
              </c:strCache>
            </c:strRef>
          </c:tx>
          <c:spPr>
            <a:ln w="63445" cap="rnd">
              <a:solidFill>
                <a:srgbClr val="4B8A08"/>
              </a:solidFill>
              <a:round/>
            </a:ln>
            <a:effectLst/>
          </c:spPr>
          <c:marker>
            <c:symbol val="circle"/>
            <c:size val="4"/>
            <c:spPr>
              <a:solidFill>
                <a:srgbClr val="4B8A08"/>
              </a:solidFill>
              <a:ln w="63445">
                <a:solidFill>
                  <a:srgbClr val="4B8A08"/>
                </a:solidFill>
              </a:ln>
              <a:effectLst/>
              <a:scene3d>
                <a:camera prst="orthographicFront"/>
                <a:lightRig rig="threePt" dir="t">
                  <a:rot lat="0" lon="0" rev="1200000"/>
                </a:lightRig>
              </a:scene3d>
            </c:spPr>
          </c:marker>
          <c:dLbls>
            <c:dLbl>
              <c:idx val="1"/>
              <c:layout>
                <c:manualLayout>
                  <c:x val="-2.7141541176537637E-2"/>
                  <c:y val="-3.2548975194971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8D-4F66-B11F-9BB54EACD6FF}"/>
                </c:ext>
              </c:extLst>
            </c:dLbl>
            <c:dLbl>
              <c:idx val="2"/>
              <c:layout>
                <c:manualLayout>
                  <c:x val="-2.7141541176537637E-2"/>
                  <c:y val="3.86425851134864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8D-4F66-B11F-9BB54EACD6FF}"/>
                </c:ext>
              </c:extLst>
            </c:dLbl>
            <c:dLbl>
              <c:idx val="3"/>
              <c:layout>
                <c:manualLayout>
                  <c:x val="-2.406165685893269E-2"/>
                  <c:y val="3.3816038651896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8D-4F66-B11F-9BB54EACD6FF}"/>
                </c:ext>
              </c:extLst>
            </c:dLbl>
            <c:dLbl>
              <c:idx val="4"/>
              <c:layout>
                <c:manualLayout>
                  <c:x val="-1.0202177429710432E-2"/>
                  <c:y val="3.1402765421100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8D-4F66-B11F-9BB54EACD6FF}"/>
                </c:ext>
              </c:extLst>
            </c:dLbl>
            <c:dLbl>
              <c:idx val="5"/>
              <c:layout>
                <c:manualLayout>
                  <c:x val="-3.1761367652945058E-2"/>
                  <c:y val="2.6574076589932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8D-4F66-B11F-9BB54EACD6FF}"/>
                </c:ext>
              </c:extLst>
            </c:dLbl>
            <c:dLbl>
              <c:idx val="6"/>
              <c:layout>
                <c:manualLayout>
                  <c:x val="3.6573019995118261E-3"/>
                  <c:y val="-4.7960149810628502E-3"/>
                </c:manualLayout>
              </c:layout>
              <c:tx>
                <c:rich>
                  <a:bodyPr/>
                  <a:lstStyle/>
                  <a:p>
                    <a:r>
                      <a:rPr lang="en-US"/>
                      <a:t>32</a:t>
                    </a:r>
                  </a:p>
                </c:rich>
              </c:tx>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08D-4F66-B11F-9BB54EACD6FF}"/>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1989 
KDHS</c:v>
                </c:pt>
                <c:pt idx="1">
                  <c:v>1993 
KDHS</c:v>
                </c:pt>
                <c:pt idx="2">
                  <c:v>1998 
KDHS</c:v>
                </c:pt>
                <c:pt idx="3">
                  <c:v>2003 
KDHS</c:v>
                </c:pt>
                <c:pt idx="4">
                  <c:v>2008-09 
KDHS</c:v>
                </c:pt>
                <c:pt idx="5">
                  <c:v>2014 
KDHS</c:v>
                </c:pt>
                <c:pt idx="6">
                  <c:v>2022 
KDHS</c:v>
                </c:pt>
              </c:strCache>
            </c:strRef>
          </c:cat>
          <c:val>
            <c:numRef>
              <c:f>Sheet1!$C$2:$C$8</c:f>
              <c:numCache>
                <c:formatCode>General</c:formatCode>
                <c:ptCount val="7"/>
                <c:pt idx="0">
                  <c:v>61</c:v>
                </c:pt>
                <c:pt idx="1">
                  <c:v>62</c:v>
                </c:pt>
                <c:pt idx="2">
                  <c:v>74</c:v>
                </c:pt>
                <c:pt idx="3">
                  <c:v>77</c:v>
                </c:pt>
                <c:pt idx="4">
                  <c:v>52</c:v>
                </c:pt>
                <c:pt idx="5">
                  <c:v>39</c:v>
                </c:pt>
                <c:pt idx="6">
                  <c:v>34</c:v>
                </c:pt>
              </c:numCache>
            </c:numRef>
          </c:val>
          <c:smooth val="0"/>
          <c:extLst>
            <c:ext xmlns:c16="http://schemas.microsoft.com/office/drawing/2014/chart" uri="{C3380CC4-5D6E-409C-BE32-E72D297353CC}">
              <c16:uniqueId val="{00000008-908D-4F66-B11F-9BB54EACD6FF}"/>
            </c:ext>
          </c:extLst>
        </c:ser>
        <c:ser>
          <c:idx val="2"/>
          <c:order val="2"/>
          <c:tx>
            <c:strRef>
              <c:f>Sheet1!$D$1</c:f>
              <c:strCache>
                <c:ptCount val="1"/>
                <c:pt idx="0">
                  <c:v>Under-5 mortality</c:v>
                </c:pt>
              </c:strCache>
            </c:strRef>
          </c:tx>
          <c:spPr>
            <a:ln w="63445" cap="rnd">
              <a:solidFill>
                <a:srgbClr val="AB0D8D"/>
              </a:solidFill>
              <a:round/>
            </a:ln>
            <a:effectLst/>
          </c:spPr>
          <c:marker>
            <c:symbol val="circle"/>
            <c:size val="4"/>
            <c:spPr>
              <a:solidFill>
                <a:srgbClr val="AB0D8D"/>
              </a:solidFill>
              <a:ln w="63445">
                <a:solidFill>
                  <a:srgbClr val="AB0D8D"/>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1989 
KDHS</c:v>
                </c:pt>
                <c:pt idx="1">
                  <c:v>1993 
KDHS</c:v>
                </c:pt>
                <c:pt idx="2">
                  <c:v>1998 
KDHS</c:v>
                </c:pt>
                <c:pt idx="3">
                  <c:v>2003 
KDHS</c:v>
                </c:pt>
                <c:pt idx="4">
                  <c:v>2008-09 
KDHS</c:v>
                </c:pt>
                <c:pt idx="5">
                  <c:v>2014 
KDHS</c:v>
                </c:pt>
                <c:pt idx="6">
                  <c:v>2022 
KDHS</c:v>
                </c:pt>
              </c:strCache>
            </c:strRef>
          </c:cat>
          <c:val>
            <c:numRef>
              <c:f>Sheet1!$D$2:$D$8</c:f>
              <c:numCache>
                <c:formatCode>General</c:formatCode>
                <c:ptCount val="7"/>
                <c:pt idx="0">
                  <c:v>90</c:v>
                </c:pt>
                <c:pt idx="1">
                  <c:v>96</c:v>
                </c:pt>
                <c:pt idx="2">
                  <c:v>111</c:v>
                </c:pt>
                <c:pt idx="3">
                  <c:v>115</c:v>
                </c:pt>
                <c:pt idx="4">
                  <c:v>74</c:v>
                </c:pt>
                <c:pt idx="5">
                  <c:v>52</c:v>
                </c:pt>
                <c:pt idx="6">
                  <c:v>41</c:v>
                </c:pt>
              </c:numCache>
            </c:numRef>
          </c:val>
          <c:smooth val="0"/>
          <c:extLst>
            <c:ext xmlns:c16="http://schemas.microsoft.com/office/drawing/2014/chart" uri="{C3380CC4-5D6E-409C-BE32-E72D297353CC}">
              <c16:uniqueId val="{00000009-908D-4F66-B11F-9BB54EACD6FF}"/>
            </c:ext>
          </c:extLst>
        </c:ser>
        <c:dLbls>
          <c:showLegendKey val="0"/>
          <c:showVal val="0"/>
          <c:showCatName val="0"/>
          <c:showSerName val="0"/>
          <c:showPercent val="0"/>
          <c:showBubbleSize val="0"/>
        </c:dLbls>
        <c:marker val="1"/>
        <c:smooth val="0"/>
        <c:axId val="204919432"/>
        <c:axId val="1"/>
      </c:lineChart>
      <c:catAx>
        <c:axId val="204919432"/>
        <c:scaling>
          <c:orientation val="minMax"/>
        </c:scaling>
        <c:delete val="0"/>
        <c:axPos val="b"/>
        <c:numFmt formatCode="General" sourceLinked="1"/>
        <c:majorTickMark val="none"/>
        <c:minorTickMark val="none"/>
        <c:tickLblPos val="nextTo"/>
        <c:spPr>
          <a:noFill/>
          <a:ln w="9517"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
        <c:crosses val="autoZero"/>
        <c:auto val="1"/>
        <c:lblAlgn val="ctr"/>
        <c:lblOffset val="100"/>
        <c:noMultiLvlLbl val="0"/>
      </c:catAx>
      <c:valAx>
        <c:axId val="1"/>
        <c:scaling>
          <c:orientation val="minMax"/>
          <c:max val="150"/>
        </c:scaling>
        <c:delete val="1"/>
        <c:axPos val="l"/>
        <c:numFmt formatCode="General" sourceLinked="1"/>
        <c:majorTickMark val="out"/>
        <c:minorTickMark val="none"/>
        <c:tickLblPos val="nextTo"/>
        <c:crossAx val="204919432"/>
        <c:crosses val="autoZero"/>
        <c:crossBetween val="between"/>
      </c:valAx>
      <c:spPr>
        <a:noFill/>
        <a:ln w="25378">
          <a:noFill/>
        </a:ln>
      </c:spPr>
    </c:plotArea>
    <c:legend>
      <c:legendPos val="t"/>
      <c:overlay val="0"/>
      <c:txPr>
        <a:bodyPr/>
        <a:lstStyle/>
        <a:p>
          <a:pPr>
            <a:defRPr sz="1200"/>
          </a:pPr>
          <a:endParaRPr lang="en-US"/>
        </a:p>
      </c:txPr>
    </c:legend>
    <c:plotVisOnly val="1"/>
    <c:dispBlanksAs val="gap"/>
    <c:showDLblsOverMax val="0"/>
  </c:chart>
  <c:spPr>
    <a:noFill/>
    <a:ln>
      <a:noFill/>
    </a:ln>
    <a:effectLst/>
  </c:spPr>
  <c:txPr>
    <a:bodyPr/>
    <a:lstStyle/>
    <a:p>
      <a:pPr>
        <a:defRPr sz="1798">
          <a:latin typeface="Century Gothic" panose="020B0502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47861542508052"/>
          <c:y val="5.575411517101176E-2"/>
          <c:w val="0.83129396325459315"/>
          <c:h val="0.72054559205333313"/>
        </c:manualLayout>
      </c:layout>
      <c:lineChart>
        <c:grouping val="standard"/>
        <c:varyColors val="0"/>
        <c:ser>
          <c:idx val="0"/>
          <c:order val="0"/>
          <c:tx>
            <c:strRef>
              <c:f>Sheet1!$B$1</c:f>
              <c:strCache>
                <c:ptCount val="1"/>
                <c:pt idx="0">
                  <c:v>Under five mortality rate</c:v>
                </c:pt>
              </c:strCache>
            </c:strRef>
          </c:tx>
          <c:spPr>
            <a:ln w="28575" cap="rnd">
              <a:solidFill>
                <a:schemeClr val="accent1"/>
              </a:solidFill>
              <a:round/>
            </a:ln>
            <a:effectLst/>
          </c:spPr>
          <c:marker>
            <c:symbol val="none"/>
          </c:marker>
          <c:dPt>
            <c:idx val="6"/>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01-5D34-463E-866F-9773BC7C54AE}"/>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34-463E-866F-9773BC7C54AE}"/>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1989</c:v>
                </c:pt>
                <c:pt idx="1">
                  <c:v>1995</c:v>
                </c:pt>
                <c:pt idx="2">
                  <c:v>2001</c:v>
                </c:pt>
                <c:pt idx="3">
                  <c:v>2006</c:v>
                </c:pt>
                <c:pt idx="4">
                  <c:v>2011</c:v>
                </c:pt>
                <c:pt idx="5">
                  <c:v>2016</c:v>
                </c:pt>
                <c:pt idx="6">
                  <c:v>2030 
SDG Target</c:v>
                </c:pt>
              </c:strCache>
            </c:strRef>
          </c:cat>
          <c:val>
            <c:numRef>
              <c:f>Sheet1!$B$2:$B$8</c:f>
              <c:numCache>
                <c:formatCode>General</c:formatCode>
                <c:ptCount val="7"/>
                <c:pt idx="0">
                  <c:v>177</c:v>
                </c:pt>
                <c:pt idx="1">
                  <c:v>147</c:v>
                </c:pt>
                <c:pt idx="2">
                  <c:v>151</c:v>
                </c:pt>
                <c:pt idx="3">
                  <c:v>128</c:v>
                </c:pt>
                <c:pt idx="4">
                  <c:v>90</c:v>
                </c:pt>
                <c:pt idx="5">
                  <c:v>64</c:v>
                </c:pt>
                <c:pt idx="6">
                  <c:v>25</c:v>
                </c:pt>
              </c:numCache>
            </c:numRef>
          </c:val>
          <c:smooth val="0"/>
          <c:extLst>
            <c:ext xmlns:c16="http://schemas.microsoft.com/office/drawing/2014/chart" uri="{C3380CC4-5D6E-409C-BE32-E72D297353CC}">
              <c16:uniqueId val="{00000002-5D34-463E-866F-9773BC7C54AE}"/>
            </c:ext>
          </c:extLst>
        </c:ser>
        <c:ser>
          <c:idx val="1"/>
          <c:order val="1"/>
          <c:tx>
            <c:strRef>
              <c:f>Sheet1!$C$1</c:f>
              <c:strCache>
                <c:ptCount val="1"/>
                <c:pt idx="0">
                  <c:v>Infant mortality rate</c:v>
                </c:pt>
              </c:strCache>
            </c:strRef>
          </c:tx>
          <c:spPr>
            <a:ln w="28575" cap="rnd">
              <a:solidFill>
                <a:schemeClr val="accent2"/>
              </a:solidFill>
              <a:round/>
            </a:ln>
            <a:effectLst/>
          </c:spPr>
          <c:marker>
            <c:symbol val="none"/>
          </c:marker>
          <c:dLbls>
            <c:spPr>
              <a:solidFill>
                <a:schemeClr val="accent2"/>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1989</c:v>
                </c:pt>
                <c:pt idx="1">
                  <c:v>1995</c:v>
                </c:pt>
                <c:pt idx="2">
                  <c:v>2001</c:v>
                </c:pt>
                <c:pt idx="3">
                  <c:v>2006</c:v>
                </c:pt>
                <c:pt idx="4">
                  <c:v>2011</c:v>
                </c:pt>
                <c:pt idx="5">
                  <c:v>2016</c:v>
                </c:pt>
                <c:pt idx="6">
                  <c:v>2030 
SDG Target</c:v>
                </c:pt>
              </c:strCache>
            </c:strRef>
          </c:cat>
          <c:val>
            <c:numRef>
              <c:f>Sheet1!$C$2:$C$8</c:f>
              <c:numCache>
                <c:formatCode>General</c:formatCode>
                <c:ptCount val="7"/>
                <c:pt idx="0">
                  <c:v>98</c:v>
                </c:pt>
                <c:pt idx="1">
                  <c:v>81</c:v>
                </c:pt>
                <c:pt idx="2">
                  <c:v>88</c:v>
                </c:pt>
                <c:pt idx="3">
                  <c:v>71</c:v>
                </c:pt>
                <c:pt idx="4">
                  <c:v>54</c:v>
                </c:pt>
                <c:pt idx="5">
                  <c:v>43</c:v>
                </c:pt>
              </c:numCache>
            </c:numRef>
          </c:val>
          <c:smooth val="0"/>
          <c:extLst>
            <c:ext xmlns:c16="http://schemas.microsoft.com/office/drawing/2014/chart" uri="{C3380CC4-5D6E-409C-BE32-E72D297353CC}">
              <c16:uniqueId val="{00000003-5D34-463E-866F-9773BC7C54AE}"/>
            </c:ext>
          </c:extLst>
        </c:ser>
        <c:ser>
          <c:idx val="2"/>
          <c:order val="2"/>
          <c:tx>
            <c:strRef>
              <c:f>Sheet1!$D$1</c:f>
              <c:strCache>
                <c:ptCount val="1"/>
                <c:pt idx="0">
                  <c:v>Neonatal mortality rate</c:v>
                </c:pt>
              </c:strCache>
            </c:strRef>
          </c:tx>
          <c:spPr>
            <a:ln w="28575" cap="rnd">
              <a:solidFill>
                <a:schemeClr val="accent3"/>
              </a:solidFill>
              <a:round/>
            </a:ln>
            <a:effectLst/>
          </c:spPr>
          <c:marker>
            <c:symbol val="none"/>
          </c:marker>
          <c:dPt>
            <c:idx val="6"/>
            <c:marker>
              <c:symbol val="none"/>
            </c:marker>
            <c:bubble3D val="0"/>
            <c:spPr>
              <a:ln w="28575" cap="rnd">
                <a:solidFill>
                  <a:schemeClr val="accent3"/>
                </a:solidFill>
                <a:prstDash val="sysDash"/>
                <a:round/>
              </a:ln>
              <a:effectLst/>
            </c:spPr>
            <c:extLst>
              <c:ext xmlns:c16="http://schemas.microsoft.com/office/drawing/2014/chart" uri="{C3380CC4-5D6E-409C-BE32-E72D297353CC}">
                <c16:uniqueId val="{00000005-5D34-463E-866F-9773BC7C54AE}"/>
              </c:ext>
            </c:extLst>
          </c:dPt>
          <c:dLbls>
            <c:dLbl>
              <c:idx val="3"/>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D34-463E-866F-9773BC7C54AE}"/>
                </c:ext>
              </c:extLst>
            </c:dLbl>
            <c:spPr>
              <a:solidFill>
                <a:schemeClr val="bg2"/>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1989</c:v>
                </c:pt>
                <c:pt idx="1">
                  <c:v>1995</c:v>
                </c:pt>
                <c:pt idx="2">
                  <c:v>2001</c:v>
                </c:pt>
                <c:pt idx="3">
                  <c:v>2006</c:v>
                </c:pt>
                <c:pt idx="4">
                  <c:v>2011</c:v>
                </c:pt>
                <c:pt idx="5">
                  <c:v>2016</c:v>
                </c:pt>
                <c:pt idx="6">
                  <c:v>2030 
SDG Target</c:v>
                </c:pt>
              </c:strCache>
            </c:strRef>
          </c:cat>
          <c:val>
            <c:numRef>
              <c:f>Sheet1!$D$2:$D$8</c:f>
              <c:numCache>
                <c:formatCode>General</c:formatCode>
                <c:ptCount val="7"/>
                <c:pt idx="0">
                  <c:v>38</c:v>
                </c:pt>
                <c:pt idx="1">
                  <c:v>36</c:v>
                </c:pt>
                <c:pt idx="2">
                  <c:v>33</c:v>
                </c:pt>
                <c:pt idx="3">
                  <c:v>27</c:v>
                </c:pt>
                <c:pt idx="4">
                  <c:v>27</c:v>
                </c:pt>
                <c:pt idx="5">
                  <c:v>27</c:v>
                </c:pt>
                <c:pt idx="6">
                  <c:v>12</c:v>
                </c:pt>
              </c:numCache>
            </c:numRef>
          </c:val>
          <c:smooth val="0"/>
          <c:extLst>
            <c:ext xmlns:c16="http://schemas.microsoft.com/office/drawing/2014/chart" uri="{C3380CC4-5D6E-409C-BE32-E72D297353CC}">
              <c16:uniqueId val="{00000007-5D34-463E-866F-9773BC7C54AE}"/>
            </c:ext>
          </c:extLst>
        </c:ser>
        <c:dLbls>
          <c:showLegendKey val="0"/>
          <c:showVal val="1"/>
          <c:showCatName val="0"/>
          <c:showSerName val="0"/>
          <c:showPercent val="0"/>
          <c:showBubbleSize val="0"/>
        </c:dLbls>
        <c:smooth val="0"/>
        <c:axId val="436831439"/>
        <c:axId val="436850639"/>
      </c:lineChart>
      <c:catAx>
        <c:axId val="436831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36850639"/>
        <c:crosses val="autoZero"/>
        <c:auto val="1"/>
        <c:lblAlgn val="ctr"/>
        <c:lblOffset val="100"/>
        <c:noMultiLvlLbl val="0"/>
      </c:catAx>
      <c:valAx>
        <c:axId val="436850639"/>
        <c:scaling>
          <c:orientation val="minMax"/>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sz="1800">
                    <a:solidFill>
                      <a:sysClr val="windowText" lastClr="000000"/>
                    </a:solidFill>
                  </a:rPr>
                  <a:t>Deaths</a:t>
                </a:r>
                <a:r>
                  <a:rPr lang="en-US" sz="1800" baseline="0">
                    <a:solidFill>
                      <a:sysClr val="windowText" lastClr="000000"/>
                    </a:solidFill>
                  </a:rPr>
                  <a:t> per 1,000 live births</a:t>
                </a:r>
                <a:endParaRPr lang="en-US" sz="18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36831439"/>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5103890597766E-2"/>
          <c:y val="5.8069498069498071E-2"/>
          <c:w val="0.87857493051569302"/>
          <c:h val="0.70809920949230454"/>
        </c:manualLayout>
      </c:layout>
      <c:barChart>
        <c:barDir val="col"/>
        <c:grouping val="clustered"/>
        <c:varyColors val="0"/>
        <c:ser>
          <c:idx val="0"/>
          <c:order val="0"/>
          <c:tx>
            <c:strRef>
              <c:f>Sheet1!$C$7</c:f>
              <c:strCache>
                <c:ptCount val="1"/>
                <c:pt idx="0">
                  <c:v>PMR/1000 total births  </c:v>
                </c:pt>
              </c:strCache>
            </c:strRef>
          </c:tx>
          <c:spPr>
            <a:solidFill>
              <a:srgbClr val="002060"/>
            </a:solidFill>
            <a:ln>
              <a:solidFill>
                <a:srgbClr val="002060"/>
              </a:solidFill>
            </a:ln>
            <a:effectLst/>
          </c:spPr>
          <c:invertIfNegative val="0"/>
          <c:dLbls>
            <c:spPr>
              <a:solidFill>
                <a:schemeClr val="accent2">
                  <a:lumMod val="20000"/>
                  <a:lumOff val="80000"/>
                </a:schemeClr>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olid"/>
              </a:ln>
              <a:effectLst/>
            </c:spPr>
            <c:trendlineType val="linear"/>
            <c:dispRSqr val="0"/>
            <c:dispEq val="0"/>
          </c:trendline>
          <c:cat>
            <c:strRef>
              <c:f>Sheet1!$B$8:$B$13</c:f>
              <c:strCache>
                <c:ptCount val="6"/>
                <c:pt idx="0">
                  <c:v>FY 16/17</c:v>
                </c:pt>
                <c:pt idx="1">
                  <c:v>FY 17/18</c:v>
                </c:pt>
                <c:pt idx="2">
                  <c:v>FY 18/19</c:v>
                </c:pt>
                <c:pt idx="3">
                  <c:v>FY 19/20</c:v>
                </c:pt>
                <c:pt idx="4">
                  <c:v>FY 20/21</c:v>
                </c:pt>
                <c:pt idx="5">
                  <c:v>FY 21/22</c:v>
                </c:pt>
              </c:strCache>
            </c:strRef>
          </c:cat>
          <c:val>
            <c:numRef>
              <c:f>Sheet1!$C$8:$C$13</c:f>
              <c:numCache>
                <c:formatCode>0.0</c:formatCode>
                <c:ptCount val="6"/>
                <c:pt idx="0">
                  <c:v>29.133323076263906</c:v>
                </c:pt>
                <c:pt idx="1">
                  <c:v>25.88854801044004</c:v>
                </c:pt>
                <c:pt idx="2">
                  <c:v>23.593480151776824</c:v>
                </c:pt>
                <c:pt idx="3">
                  <c:v>23.8</c:v>
                </c:pt>
                <c:pt idx="4" formatCode="General">
                  <c:v>20.2</c:v>
                </c:pt>
                <c:pt idx="5">
                  <c:v>18.499637530713962</c:v>
                </c:pt>
              </c:numCache>
            </c:numRef>
          </c:val>
          <c:extLst>
            <c:ext xmlns:c16="http://schemas.microsoft.com/office/drawing/2014/chart" uri="{C3380CC4-5D6E-409C-BE32-E72D297353CC}">
              <c16:uniqueId val="{00000001-58DC-407D-856F-9A38A1477381}"/>
            </c:ext>
          </c:extLst>
        </c:ser>
        <c:ser>
          <c:idx val="1"/>
          <c:order val="1"/>
          <c:tx>
            <c:strRef>
              <c:f>Sheet1!$D$7</c:f>
              <c:strCache>
                <c:ptCount val="1"/>
                <c:pt idx="0">
                  <c:v>FSBR/1000 total births</c:v>
                </c:pt>
              </c:strCache>
            </c:strRef>
          </c:tx>
          <c:spPr>
            <a:solidFill>
              <a:srgbClr val="FF0000"/>
            </a:solidFill>
            <a:ln>
              <a:noFill/>
            </a:ln>
            <a:effectLst/>
          </c:spPr>
          <c:invertIfNegative val="0"/>
          <c:dLbls>
            <c:spPr>
              <a:solidFill>
                <a:schemeClr val="bg2">
                  <a:lumMod val="90000"/>
                </a:schemeClr>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Sheet1!$B$8:$B$13</c:f>
              <c:strCache>
                <c:ptCount val="6"/>
                <c:pt idx="0">
                  <c:v>FY 16/17</c:v>
                </c:pt>
                <c:pt idx="1">
                  <c:v>FY 17/18</c:v>
                </c:pt>
                <c:pt idx="2">
                  <c:v>FY 18/19</c:v>
                </c:pt>
                <c:pt idx="3">
                  <c:v>FY 19/20</c:v>
                </c:pt>
                <c:pt idx="4">
                  <c:v>FY 20/21</c:v>
                </c:pt>
                <c:pt idx="5">
                  <c:v>FY 21/22</c:v>
                </c:pt>
              </c:strCache>
            </c:strRef>
          </c:cat>
          <c:val>
            <c:numRef>
              <c:f>Sheet1!$D$8:$D$13</c:f>
              <c:numCache>
                <c:formatCode>0.0</c:formatCode>
                <c:ptCount val="6"/>
                <c:pt idx="0">
                  <c:v>10.235321841520488</c:v>
                </c:pt>
                <c:pt idx="1">
                  <c:v>9.3996977883602728</c:v>
                </c:pt>
                <c:pt idx="2">
                  <c:v>8.8191914480567775</c:v>
                </c:pt>
                <c:pt idx="3">
                  <c:v>8.9</c:v>
                </c:pt>
                <c:pt idx="4" formatCode="General">
                  <c:v>7.7</c:v>
                </c:pt>
                <c:pt idx="5">
                  <c:v>6.7951000182262433</c:v>
                </c:pt>
              </c:numCache>
            </c:numRef>
          </c:val>
          <c:extLst>
            <c:ext xmlns:c16="http://schemas.microsoft.com/office/drawing/2014/chart" uri="{C3380CC4-5D6E-409C-BE32-E72D297353CC}">
              <c16:uniqueId val="{00000002-58DC-407D-856F-9A38A1477381}"/>
            </c:ext>
          </c:extLst>
        </c:ser>
        <c:ser>
          <c:idx val="2"/>
          <c:order val="2"/>
          <c:tx>
            <c:strRef>
              <c:f>Sheet1!$E$7</c:f>
              <c:strCache>
                <c:ptCount val="1"/>
                <c:pt idx="0">
                  <c:v>MSBR/total births)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Sheet1!$B$8:$B$13</c:f>
              <c:strCache>
                <c:ptCount val="6"/>
                <c:pt idx="0">
                  <c:v>FY 16/17</c:v>
                </c:pt>
                <c:pt idx="1">
                  <c:v>FY 17/18</c:v>
                </c:pt>
                <c:pt idx="2">
                  <c:v>FY 18/19</c:v>
                </c:pt>
                <c:pt idx="3">
                  <c:v>FY 19/20</c:v>
                </c:pt>
                <c:pt idx="4">
                  <c:v>FY 20/21</c:v>
                </c:pt>
                <c:pt idx="5">
                  <c:v>FY 21/22</c:v>
                </c:pt>
              </c:strCache>
            </c:strRef>
          </c:cat>
          <c:val>
            <c:numRef>
              <c:f>Sheet1!$E$8:$E$13</c:f>
              <c:numCache>
                <c:formatCode>0.0</c:formatCode>
                <c:ptCount val="6"/>
                <c:pt idx="0">
                  <c:v>11.085425158773592</c:v>
                </c:pt>
                <c:pt idx="1">
                  <c:v>9.9684051467558028</c:v>
                </c:pt>
                <c:pt idx="2">
                  <c:v>9.0116437866888521</c:v>
                </c:pt>
                <c:pt idx="3">
                  <c:v>8.9</c:v>
                </c:pt>
                <c:pt idx="4" formatCode="General">
                  <c:v>7.5</c:v>
                </c:pt>
                <c:pt idx="5">
                  <c:v>6.7724885126699803</c:v>
                </c:pt>
              </c:numCache>
            </c:numRef>
          </c:val>
          <c:extLst>
            <c:ext xmlns:c16="http://schemas.microsoft.com/office/drawing/2014/chart" uri="{C3380CC4-5D6E-409C-BE32-E72D297353CC}">
              <c16:uniqueId val="{00000003-58DC-407D-856F-9A38A1477381}"/>
            </c:ext>
          </c:extLst>
        </c:ser>
        <c:ser>
          <c:idx val="3"/>
          <c:order val="3"/>
          <c:tx>
            <c:strRef>
              <c:f>Sheet1!$F$7</c:f>
              <c:strCache>
                <c:ptCount val="1"/>
                <c:pt idx="0">
                  <c:v>ENMR/1000 livebirths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Sheet1!$B$8:$B$13</c:f>
              <c:strCache>
                <c:ptCount val="6"/>
                <c:pt idx="0">
                  <c:v>FY 16/17</c:v>
                </c:pt>
                <c:pt idx="1">
                  <c:v>FY 17/18</c:v>
                </c:pt>
                <c:pt idx="2">
                  <c:v>FY 18/19</c:v>
                </c:pt>
                <c:pt idx="3">
                  <c:v>FY 19/20</c:v>
                </c:pt>
                <c:pt idx="4">
                  <c:v>FY 20/21</c:v>
                </c:pt>
                <c:pt idx="5">
                  <c:v>FY 21/22</c:v>
                </c:pt>
              </c:strCache>
            </c:strRef>
          </c:cat>
          <c:val>
            <c:numRef>
              <c:f>Sheet1!$F$8:$F$13</c:f>
              <c:numCache>
                <c:formatCode>0.0</c:formatCode>
                <c:ptCount val="6"/>
                <c:pt idx="0">
                  <c:v>7.9827747977939154</c:v>
                </c:pt>
                <c:pt idx="1">
                  <c:v>6.6492280078184463</c:v>
                </c:pt>
                <c:pt idx="2">
                  <c:v>5.8672631189847078</c:v>
                </c:pt>
                <c:pt idx="3">
                  <c:v>6.2</c:v>
                </c:pt>
                <c:pt idx="4">
                  <c:v>5</c:v>
                </c:pt>
                <c:pt idx="5">
                  <c:v>4.999885387456386</c:v>
                </c:pt>
              </c:numCache>
            </c:numRef>
          </c:val>
          <c:extLst>
            <c:ext xmlns:c16="http://schemas.microsoft.com/office/drawing/2014/chart" uri="{C3380CC4-5D6E-409C-BE32-E72D297353CC}">
              <c16:uniqueId val="{00000004-58DC-407D-856F-9A38A1477381}"/>
            </c:ext>
          </c:extLst>
        </c:ser>
        <c:dLbls>
          <c:showLegendKey val="0"/>
          <c:showVal val="0"/>
          <c:showCatName val="0"/>
          <c:showSerName val="0"/>
          <c:showPercent val="0"/>
          <c:showBubbleSize val="0"/>
        </c:dLbls>
        <c:gapWidth val="219"/>
        <c:overlap val="-27"/>
        <c:axId val="629205480"/>
        <c:axId val="629198920"/>
      </c:barChart>
      <c:catAx>
        <c:axId val="62920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629198920"/>
        <c:crosses val="autoZero"/>
        <c:auto val="1"/>
        <c:lblAlgn val="ctr"/>
        <c:lblOffset val="100"/>
        <c:noMultiLvlLbl val="0"/>
      </c:catAx>
      <c:valAx>
        <c:axId val="629198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ill Sans MT" panose="020B0502020104020203" pitchFamily="34" charset="0"/>
                    <a:ea typeface="+mn-ea"/>
                    <a:cs typeface="+mn-cs"/>
                  </a:defRPr>
                </a:pPr>
                <a:r>
                  <a:rPr lang="en-US"/>
                  <a:t>IPMR/1,000 total births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629205480"/>
        <c:crosses val="autoZero"/>
        <c:crossBetween val="between"/>
      </c:valAx>
      <c:spPr>
        <a:noFill/>
        <a:ln>
          <a:noFill/>
        </a:ln>
        <a:effectLst/>
      </c:spPr>
    </c:plotArea>
    <c:legend>
      <c:legendPos val="b"/>
      <c:layout>
        <c:manualLayout>
          <c:xMode val="edge"/>
          <c:yMode val="edge"/>
          <c:x val="6.6960015772457873E-2"/>
          <c:y val="0.85413378061470124"/>
          <c:w val="0.87536762160049142"/>
          <c:h val="0.145866219385298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400">
          <a:latin typeface="Gill Sans MT" panose="020B05020201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7-03T14:59:56.083" idx="21">
    <p:pos x="10" y="10"/>
    <p:text>Still editing this</p:text>
    <p:extLst>
      <p:ext uri="{C676402C-5697-4E1C-873F-D02D1690AC5C}">
        <p15:threadingInfo xmlns:p15="http://schemas.microsoft.com/office/powerpoint/2012/main" timeZoneBias="-180"/>
      </p:ext>
    </p:extLst>
  </p:cm>
  <p:cm authorId="5" dt="2023-07-04T06:45:20.929" idx="7">
    <p:pos x="10" y="106"/>
    <p:text>(Kathleen)
Anne, please see suggestions for consideration below:
-The Network has served as a pathfinder for aligning health systems strengthening QI interventions with MNCH program implementation 
- Delivering reliable quality care is not only a goal but a fundamental function of a health system 
-Continuous improvement of care at scale is essential for strengthening PHC and for accelerating country-specific MNCH action plans (EPMM, ENAP, CSA)
-The Network has a vital role to play in scaling up and scaling out improvements in care across the MNCH care continuum 
-Network-supported peer to peer learning within and across countries provides a unique platform to accelerate continuous improvement of newborn/child and maternal health care
</p:text>
    <p:extLst>
      <p:ext uri="{C676402C-5697-4E1C-873F-D02D1690AC5C}">
        <p15:threadingInfo xmlns:p15="http://schemas.microsoft.com/office/powerpoint/2012/main" timeZoneBias="420">
          <p15:parentCm authorId="1" idx="2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3-07-04T06:55:03.556" idx="8">
    <p:pos x="7019" y="-56"/>
    <p:text>Kathleen:  I added a text box with the reference to the Network monitoring framework.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3-07-04T07:03:26.586" idx="10">
    <p:pos x="10" y="10"/>
    <p:text>Kathleen: since the Kenya presentation is focused mainly on measurement, perhaps it may help the audience to include this background slide on the 25 proposed core pediatric QoC indicators?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BC744-D208-4045-A1F7-0F043DE6EE8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G"/>
        </a:p>
      </dgm:t>
    </dgm:pt>
    <dgm:pt modelId="{3AFB1BEE-3A65-49BF-9955-332C3CEF2D9B}">
      <dgm:prSet/>
      <dgm:spPr/>
      <dgm:t>
        <a:bodyPr/>
        <a:lstStyle/>
        <a:p>
          <a:endParaRPr lang="en-UG"/>
        </a:p>
      </dgm:t>
    </dgm:pt>
    <dgm:pt modelId="{A4083407-AEBF-461D-AD33-4352D2BEA34D}" type="parTrans" cxnId="{77C19ADE-EDD0-4F19-9029-244708986535}">
      <dgm:prSet/>
      <dgm:spPr/>
      <dgm:t>
        <a:bodyPr/>
        <a:lstStyle/>
        <a:p>
          <a:endParaRPr lang="en-UG"/>
        </a:p>
      </dgm:t>
    </dgm:pt>
    <dgm:pt modelId="{F34AD693-6BF4-4B9B-A85C-467DBE04CF27}" type="sibTrans" cxnId="{77C19ADE-EDD0-4F19-9029-244708986535}">
      <dgm:prSet/>
      <dgm:spPr/>
      <dgm:t>
        <a:bodyPr/>
        <a:lstStyle/>
        <a:p>
          <a:endParaRPr lang="en-UG"/>
        </a:p>
      </dgm:t>
    </dgm:pt>
    <dgm:pt modelId="{F8B9BC39-E091-48E3-90AB-61874FC1473C}">
      <dgm:prSet/>
      <dgm:spPr/>
      <dgm:t>
        <a:bodyPr/>
        <a:lstStyle/>
        <a:p>
          <a:pPr algn="l"/>
          <a:r>
            <a:rPr lang="en-GB">
              <a:latin typeface="Gill Sans MT" panose="020B0502020104020203" pitchFamily="34" charset="0"/>
            </a:rPr>
            <a:t>The IPMR has reduced by </a:t>
          </a:r>
          <a:r>
            <a:rPr lang="en-GB" b="1">
              <a:solidFill>
                <a:srgbClr val="FF0000"/>
              </a:solidFill>
              <a:latin typeface="Gill Sans MT" panose="020B0502020104020203" pitchFamily="34" charset="0"/>
            </a:rPr>
            <a:t>36.4% </a:t>
          </a:r>
          <a:r>
            <a:rPr lang="en-GB" i="1">
              <a:latin typeface="Gill Sans MT" panose="020B0502020104020203" pitchFamily="34" charset="0"/>
            </a:rPr>
            <a:t>(from </a:t>
          </a:r>
          <a:r>
            <a:rPr lang="en-GB" b="1" i="1">
              <a:solidFill>
                <a:srgbClr val="FF0000"/>
              </a:solidFill>
              <a:latin typeface="Gill Sans MT" panose="020B0502020104020203" pitchFamily="34" charset="0"/>
            </a:rPr>
            <a:t>29.1</a:t>
          </a:r>
          <a:r>
            <a:rPr lang="en-GB" i="1">
              <a:latin typeface="Gill Sans MT" panose="020B0502020104020203" pitchFamily="34" charset="0"/>
            </a:rPr>
            <a:t> to </a:t>
          </a:r>
          <a:r>
            <a:rPr lang="en-GB" b="1" i="1">
              <a:solidFill>
                <a:srgbClr val="FF0000"/>
              </a:solidFill>
              <a:latin typeface="Gill Sans MT" panose="020B0502020104020203" pitchFamily="34" charset="0"/>
            </a:rPr>
            <a:t>18.5</a:t>
          </a:r>
          <a:r>
            <a:rPr lang="en-GB" b="1" i="1">
              <a:latin typeface="Gill Sans MT" panose="020B0502020104020203" pitchFamily="34" charset="0"/>
            </a:rPr>
            <a:t> </a:t>
          </a:r>
          <a:r>
            <a:rPr lang="en-GB" i="1">
              <a:latin typeface="Gill Sans MT" panose="020B0502020104020203" pitchFamily="34" charset="0"/>
            </a:rPr>
            <a:t>per 1,000 total births). </a:t>
          </a:r>
          <a:endParaRPr lang="en-UG">
            <a:latin typeface="Gill Sans MT" panose="020B0502020104020203" pitchFamily="34" charset="0"/>
          </a:endParaRPr>
        </a:p>
      </dgm:t>
    </dgm:pt>
    <dgm:pt modelId="{10F4EF4B-07BE-46EB-B7B9-8C555A801D49}" type="parTrans" cxnId="{ADB0FA5D-1776-4F68-B4F1-EA7A9B831E3B}">
      <dgm:prSet/>
      <dgm:spPr/>
      <dgm:t>
        <a:bodyPr/>
        <a:lstStyle/>
        <a:p>
          <a:endParaRPr lang="en-UG"/>
        </a:p>
      </dgm:t>
    </dgm:pt>
    <dgm:pt modelId="{FC2BDAC4-7739-4A9D-8FAB-EC2E6231C115}" type="sibTrans" cxnId="{ADB0FA5D-1776-4F68-B4F1-EA7A9B831E3B}">
      <dgm:prSet/>
      <dgm:spPr/>
      <dgm:t>
        <a:bodyPr/>
        <a:lstStyle/>
        <a:p>
          <a:endParaRPr lang="en-UG"/>
        </a:p>
      </dgm:t>
    </dgm:pt>
    <dgm:pt modelId="{E7ED1705-4C99-4CC8-B120-25B8D89EF5E0}">
      <dgm:prSet/>
      <dgm:spPr/>
      <dgm:t>
        <a:bodyPr/>
        <a:lstStyle/>
        <a:p>
          <a:pPr algn="l"/>
          <a:r>
            <a:rPr lang="en-GB">
              <a:latin typeface="Gill Sans MT" panose="020B0502020104020203" pitchFamily="34" charset="0"/>
            </a:rPr>
            <a:t>The greatest reduction has been registered among the Macerated and Fresh stillbirths</a:t>
          </a:r>
          <a:endParaRPr lang="en-UG">
            <a:latin typeface="Gill Sans MT" panose="020B0502020104020203" pitchFamily="34" charset="0"/>
          </a:endParaRPr>
        </a:p>
      </dgm:t>
    </dgm:pt>
    <dgm:pt modelId="{A2E780CE-C118-4431-9757-3BD1C809CB93}" type="parTrans" cxnId="{5E0CD85D-FD97-450B-81D3-6694352D3163}">
      <dgm:prSet/>
      <dgm:spPr/>
      <dgm:t>
        <a:bodyPr/>
        <a:lstStyle/>
        <a:p>
          <a:endParaRPr lang="en-UG"/>
        </a:p>
      </dgm:t>
    </dgm:pt>
    <dgm:pt modelId="{FC6B9043-D493-4139-99B2-27B8C759C60C}" type="sibTrans" cxnId="{5E0CD85D-FD97-450B-81D3-6694352D3163}">
      <dgm:prSet/>
      <dgm:spPr/>
      <dgm:t>
        <a:bodyPr/>
        <a:lstStyle/>
        <a:p>
          <a:endParaRPr lang="en-UG"/>
        </a:p>
      </dgm:t>
    </dgm:pt>
    <dgm:pt modelId="{53C0546F-C504-4C66-945B-FA88FB243562}">
      <dgm:prSet/>
      <dgm:spPr/>
      <dgm:t>
        <a:bodyPr/>
        <a:lstStyle/>
        <a:p>
          <a:pPr algn="l"/>
          <a:r>
            <a:rPr lang="en-GB">
              <a:latin typeface="Gill Sans MT" panose="020B0502020104020203" pitchFamily="34" charset="0"/>
            </a:rPr>
            <a:t>No change in early neonatal deaths. </a:t>
          </a:r>
          <a:endParaRPr lang="en-UG">
            <a:latin typeface="Gill Sans MT" panose="020B0502020104020203" pitchFamily="34" charset="0"/>
          </a:endParaRPr>
        </a:p>
      </dgm:t>
    </dgm:pt>
    <dgm:pt modelId="{750C6A96-D03D-429F-85DD-55E378AE5874}" type="parTrans" cxnId="{75573F46-AEB7-4AB5-8034-924E7C44BB8F}">
      <dgm:prSet/>
      <dgm:spPr/>
      <dgm:t>
        <a:bodyPr/>
        <a:lstStyle/>
        <a:p>
          <a:endParaRPr lang="en-UG"/>
        </a:p>
      </dgm:t>
    </dgm:pt>
    <dgm:pt modelId="{F65DF2DD-527F-4CAB-871E-FB07601333E0}" type="sibTrans" cxnId="{75573F46-AEB7-4AB5-8034-924E7C44BB8F}">
      <dgm:prSet/>
      <dgm:spPr/>
      <dgm:t>
        <a:bodyPr/>
        <a:lstStyle/>
        <a:p>
          <a:endParaRPr lang="en-UG"/>
        </a:p>
      </dgm:t>
    </dgm:pt>
    <dgm:pt modelId="{AE1DC0A2-8948-4DC5-A178-DEE73EB70CC1}">
      <dgm:prSet/>
      <dgm:spPr/>
      <dgm:t>
        <a:bodyPr/>
        <a:lstStyle/>
        <a:p>
          <a:pPr algn="just">
            <a:buNone/>
          </a:pPr>
          <a:r>
            <a:rPr lang="en-GB" i="1">
              <a:latin typeface="Gill Sans MT" panose="020B0502020104020203" pitchFamily="34" charset="0"/>
            </a:rPr>
            <a:t> </a:t>
          </a:r>
          <a:endParaRPr lang="en-UG">
            <a:latin typeface="Gill Sans MT" panose="020B0502020104020203" pitchFamily="34" charset="0"/>
          </a:endParaRPr>
        </a:p>
      </dgm:t>
    </dgm:pt>
    <dgm:pt modelId="{269582A3-CF1C-49A6-9FEC-F05F63C43D01}" type="parTrans" cxnId="{80E3115F-73A1-472B-9A2E-D0DF7795463F}">
      <dgm:prSet/>
      <dgm:spPr/>
      <dgm:t>
        <a:bodyPr/>
        <a:lstStyle/>
        <a:p>
          <a:endParaRPr lang="en-UG"/>
        </a:p>
      </dgm:t>
    </dgm:pt>
    <dgm:pt modelId="{173DA789-4708-4690-8EF9-B51B90DB5CE7}" type="sibTrans" cxnId="{80E3115F-73A1-472B-9A2E-D0DF7795463F}">
      <dgm:prSet/>
      <dgm:spPr/>
      <dgm:t>
        <a:bodyPr/>
        <a:lstStyle/>
        <a:p>
          <a:endParaRPr lang="en-UG"/>
        </a:p>
      </dgm:t>
    </dgm:pt>
    <dgm:pt modelId="{528A225B-9CB4-4E7D-A333-69559F926C4F}">
      <dgm:prSet/>
      <dgm:spPr/>
      <dgm:t>
        <a:bodyPr/>
        <a:lstStyle/>
        <a:p>
          <a:pPr algn="just"/>
          <a:endParaRPr lang="en-UG">
            <a:latin typeface="Gill Sans MT" panose="020B0502020104020203" pitchFamily="34" charset="0"/>
          </a:endParaRPr>
        </a:p>
      </dgm:t>
    </dgm:pt>
    <dgm:pt modelId="{5C7039C8-E2AC-4926-87C4-115B11E83456}" type="parTrans" cxnId="{0D3BB214-834C-452A-9E51-4A89F01E1DE4}">
      <dgm:prSet/>
      <dgm:spPr/>
      <dgm:t>
        <a:bodyPr/>
        <a:lstStyle/>
        <a:p>
          <a:endParaRPr lang="en-UG"/>
        </a:p>
      </dgm:t>
    </dgm:pt>
    <dgm:pt modelId="{D371269F-C31F-4DEC-B837-6ED1590671DF}" type="sibTrans" cxnId="{0D3BB214-834C-452A-9E51-4A89F01E1DE4}">
      <dgm:prSet/>
      <dgm:spPr/>
      <dgm:t>
        <a:bodyPr/>
        <a:lstStyle/>
        <a:p>
          <a:endParaRPr lang="en-UG"/>
        </a:p>
      </dgm:t>
    </dgm:pt>
    <dgm:pt modelId="{BD00687F-0D1A-4627-933A-B69B06C641EF}" type="pres">
      <dgm:prSet presAssocID="{99FBC744-D208-4045-A1F7-0F043DE6EE8B}" presName="Name0" presStyleCnt="0">
        <dgm:presLayoutVars>
          <dgm:dir/>
          <dgm:animLvl val="lvl"/>
          <dgm:resizeHandles val="exact"/>
        </dgm:presLayoutVars>
      </dgm:prSet>
      <dgm:spPr/>
    </dgm:pt>
    <dgm:pt modelId="{DDFB030C-9D56-4190-8ED0-B699411F2F1C}" type="pres">
      <dgm:prSet presAssocID="{3AFB1BEE-3A65-49BF-9955-332C3CEF2D9B}" presName="composite" presStyleCnt="0"/>
      <dgm:spPr/>
    </dgm:pt>
    <dgm:pt modelId="{97018949-DBBA-422D-B98B-1E2E788D5443}" type="pres">
      <dgm:prSet presAssocID="{3AFB1BEE-3A65-49BF-9955-332C3CEF2D9B}" presName="parTx" presStyleLbl="alignNode1" presStyleIdx="0" presStyleCnt="1" custLinFactNeighborX="-4875" custLinFactNeighborY="-10415">
        <dgm:presLayoutVars>
          <dgm:chMax val="0"/>
          <dgm:chPref val="0"/>
          <dgm:bulletEnabled val="1"/>
        </dgm:presLayoutVars>
      </dgm:prSet>
      <dgm:spPr/>
    </dgm:pt>
    <dgm:pt modelId="{F2B9E6B8-852A-44BB-BD5B-7AD41B863320}" type="pres">
      <dgm:prSet presAssocID="{3AFB1BEE-3A65-49BF-9955-332C3CEF2D9B}" presName="desTx" presStyleLbl="alignAccFollowNode1" presStyleIdx="0" presStyleCnt="1" custLinFactNeighborX="-4875" custLinFactNeighborY="-1270">
        <dgm:presLayoutVars>
          <dgm:bulletEnabled val="1"/>
        </dgm:presLayoutVars>
      </dgm:prSet>
      <dgm:spPr/>
    </dgm:pt>
  </dgm:ptLst>
  <dgm:cxnLst>
    <dgm:cxn modelId="{0D3BB214-834C-452A-9E51-4A89F01E1DE4}" srcId="{3AFB1BEE-3A65-49BF-9955-332C3CEF2D9B}" destId="{528A225B-9CB4-4E7D-A333-69559F926C4F}" srcOrd="3" destOrd="0" parTransId="{5C7039C8-E2AC-4926-87C4-115B11E83456}" sibTransId="{D371269F-C31F-4DEC-B837-6ED1590671DF}"/>
    <dgm:cxn modelId="{1B711D1E-578D-4191-BA11-B6BDF5F936D0}" type="presOf" srcId="{E7ED1705-4C99-4CC8-B120-25B8D89EF5E0}" destId="{F2B9E6B8-852A-44BB-BD5B-7AD41B863320}" srcOrd="0" destOrd="2" presId="urn:microsoft.com/office/officeart/2005/8/layout/hList1"/>
    <dgm:cxn modelId="{5E0CD85D-FD97-450B-81D3-6694352D3163}" srcId="{3AFB1BEE-3A65-49BF-9955-332C3CEF2D9B}" destId="{E7ED1705-4C99-4CC8-B120-25B8D89EF5E0}" srcOrd="2" destOrd="0" parTransId="{A2E780CE-C118-4431-9757-3BD1C809CB93}" sibTransId="{FC6B9043-D493-4139-99B2-27B8C759C60C}"/>
    <dgm:cxn modelId="{ADB0FA5D-1776-4F68-B4F1-EA7A9B831E3B}" srcId="{3AFB1BEE-3A65-49BF-9955-332C3CEF2D9B}" destId="{F8B9BC39-E091-48E3-90AB-61874FC1473C}" srcOrd="0" destOrd="0" parTransId="{10F4EF4B-07BE-46EB-B7B9-8C555A801D49}" sibTransId="{FC2BDAC4-7739-4A9D-8FAB-EC2E6231C115}"/>
    <dgm:cxn modelId="{2092B45E-52FD-4C2E-8875-74297535E206}" type="presOf" srcId="{99FBC744-D208-4045-A1F7-0F043DE6EE8B}" destId="{BD00687F-0D1A-4627-933A-B69B06C641EF}" srcOrd="0" destOrd="0" presId="urn:microsoft.com/office/officeart/2005/8/layout/hList1"/>
    <dgm:cxn modelId="{80E3115F-73A1-472B-9A2E-D0DF7795463F}" srcId="{3AFB1BEE-3A65-49BF-9955-332C3CEF2D9B}" destId="{AE1DC0A2-8948-4DC5-A178-DEE73EB70CC1}" srcOrd="1" destOrd="0" parTransId="{269582A3-CF1C-49A6-9FEC-F05F63C43D01}" sibTransId="{173DA789-4708-4690-8EF9-B51B90DB5CE7}"/>
    <dgm:cxn modelId="{75573F46-AEB7-4AB5-8034-924E7C44BB8F}" srcId="{3AFB1BEE-3A65-49BF-9955-332C3CEF2D9B}" destId="{53C0546F-C504-4C66-945B-FA88FB243562}" srcOrd="4" destOrd="0" parTransId="{750C6A96-D03D-429F-85DD-55E378AE5874}" sibTransId="{F65DF2DD-527F-4CAB-871E-FB07601333E0}"/>
    <dgm:cxn modelId="{90BE5D67-D736-446B-9AC1-B97D74FFD241}" type="presOf" srcId="{AE1DC0A2-8948-4DC5-A178-DEE73EB70CC1}" destId="{F2B9E6B8-852A-44BB-BD5B-7AD41B863320}" srcOrd="0" destOrd="1" presId="urn:microsoft.com/office/officeart/2005/8/layout/hList1"/>
    <dgm:cxn modelId="{4EF7BA50-62D7-4C5D-B285-477766969B5B}" type="presOf" srcId="{3AFB1BEE-3A65-49BF-9955-332C3CEF2D9B}" destId="{97018949-DBBA-422D-B98B-1E2E788D5443}" srcOrd="0" destOrd="0" presId="urn:microsoft.com/office/officeart/2005/8/layout/hList1"/>
    <dgm:cxn modelId="{7E6EA580-68DC-4ECD-BB93-A17740F7FD6D}" type="presOf" srcId="{53C0546F-C504-4C66-945B-FA88FB243562}" destId="{F2B9E6B8-852A-44BB-BD5B-7AD41B863320}" srcOrd="0" destOrd="4" presId="urn:microsoft.com/office/officeart/2005/8/layout/hList1"/>
    <dgm:cxn modelId="{56A81099-5EA8-4A27-86F0-0B0F9B7D3075}" type="presOf" srcId="{528A225B-9CB4-4E7D-A333-69559F926C4F}" destId="{F2B9E6B8-852A-44BB-BD5B-7AD41B863320}" srcOrd="0" destOrd="3" presId="urn:microsoft.com/office/officeart/2005/8/layout/hList1"/>
    <dgm:cxn modelId="{A290FAB0-A884-4799-95CC-82091B10F358}" type="presOf" srcId="{F8B9BC39-E091-48E3-90AB-61874FC1473C}" destId="{F2B9E6B8-852A-44BB-BD5B-7AD41B863320}" srcOrd="0" destOrd="0" presId="urn:microsoft.com/office/officeart/2005/8/layout/hList1"/>
    <dgm:cxn modelId="{77C19ADE-EDD0-4F19-9029-244708986535}" srcId="{99FBC744-D208-4045-A1F7-0F043DE6EE8B}" destId="{3AFB1BEE-3A65-49BF-9955-332C3CEF2D9B}" srcOrd="0" destOrd="0" parTransId="{A4083407-AEBF-461D-AD33-4352D2BEA34D}" sibTransId="{F34AD693-6BF4-4B9B-A85C-467DBE04CF27}"/>
    <dgm:cxn modelId="{743C1FF7-CF66-45F2-9A29-ACEB1374445B}" type="presParOf" srcId="{BD00687F-0D1A-4627-933A-B69B06C641EF}" destId="{DDFB030C-9D56-4190-8ED0-B699411F2F1C}" srcOrd="0" destOrd="0" presId="urn:microsoft.com/office/officeart/2005/8/layout/hList1"/>
    <dgm:cxn modelId="{5B57A5BB-A8A1-4FC3-B795-C970A061B35F}" type="presParOf" srcId="{DDFB030C-9D56-4190-8ED0-B699411F2F1C}" destId="{97018949-DBBA-422D-B98B-1E2E788D5443}" srcOrd="0" destOrd="0" presId="urn:microsoft.com/office/officeart/2005/8/layout/hList1"/>
    <dgm:cxn modelId="{0FEBF100-2F48-4BB2-9BEF-0C7A43AC3108}" type="presParOf" srcId="{DDFB030C-9D56-4190-8ED0-B699411F2F1C}" destId="{F2B9E6B8-852A-44BB-BD5B-7AD41B86332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18949-DBBA-422D-B98B-1E2E788D5443}">
      <dsp:nvSpPr>
        <dsp:cNvPr id="0" name=""/>
        <dsp:cNvSpPr/>
      </dsp:nvSpPr>
      <dsp:spPr>
        <a:xfrm>
          <a:off x="0" y="0"/>
          <a:ext cx="2321969"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endParaRPr lang="en-UG" sz="2000" kern="1200"/>
        </a:p>
      </dsp:txBody>
      <dsp:txXfrm>
        <a:off x="0" y="0"/>
        <a:ext cx="2321969" cy="576000"/>
      </dsp:txXfrm>
    </dsp:sp>
    <dsp:sp modelId="{F2B9E6B8-852A-44BB-BD5B-7AD41B863320}">
      <dsp:nvSpPr>
        <dsp:cNvPr id="0" name=""/>
        <dsp:cNvSpPr/>
      </dsp:nvSpPr>
      <dsp:spPr>
        <a:xfrm>
          <a:off x="0" y="569514"/>
          <a:ext cx="2321969" cy="4721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latin typeface="Gill Sans MT" panose="020B0502020104020203" pitchFamily="34" charset="0"/>
            </a:rPr>
            <a:t>The IPMR has reduced by </a:t>
          </a:r>
          <a:r>
            <a:rPr lang="en-GB" sz="2000" b="1" kern="1200">
              <a:solidFill>
                <a:srgbClr val="FF0000"/>
              </a:solidFill>
              <a:latin typeface="Gill Sans MT" panose="020B0502020104020203" pitchFamily="34" charset="0"/>
            </a:rPr>
            <a:t>36.4% </a:t>
          </a:r>
          <a:r>
            <a:rPr lang="en-GB" sz="2000" i="1" kern="1200">
              <a:latin typeface="Gill Sans MT" panose="020B0502020104020203" pitchFamily="34" charset="0"/>
            </a:rPr>
            <a:t>(from </a:t>
          </a:r>
          <a:r>
            <a:rPr lang="en-GB" sz="2000" b="1" i="1" kern="1200">
              <a:solidFill>
                <a:srgbClr val="FF0000"/>
              </a:solidFill>
              <a:latin typeface="Gill Sans MT" panose="020B0502020104020203" pitchFamily="34" charset="0"/>
            </a:rPr>
            <a:t>29.1</a:t>
          </a:r>
          <a:r>
            <a:rPr lang="en-GB" sz="2000" i="1" kern="1200">
              <a:latin typeface="Gill Sans MT" panose="020B0502020104020203" pitchFamily="34" charset="0"/>
            </a:rPr>
            <a:t> to </a:t>
          </a:r>
          <a:r>
            <a:rPr lang="en-GB" sz="2000" b="1" i="1" kern="1200">
              <a:solidFill>
                <a:srgbClr val="FF0000"/>
              </a:solidFill>
              <a:latin typeface="Gill Sans MT" panose="020B0502020104020203" pitchFamily="34" charset="0"/>
            </a:rPr>
            <a:t>18.5</a:t>
          </a:r>
          <a:r>
            <a:rPr lang="en-GB" sz="2000" b="1" i="1" kern="1200">
              <a:latin typeface="Gill Sans MT" panose="020B0502020104020203" pitchFamily="34" charset="0"/>
            </a:rPr>
            <a:t> </a:t>
          </a:r>
          <a:r>
            <a:rPr lang="en-GB" sz="2000" i="1" kern="1200">
              <a:latin typeface="Gill Sans MT" panose="020B0502020104020203" pitchFamily="34" charset="0"/>
            </a:rPr>
            <a:t>per 1,000 total births). </a:t>
          </a:r>
          <a:endParaRPr lang="en-UG" sz="2000" kern="1200">
            <a:latin typeface="Gill Sans MT" panose="020B0502020104020203" pitchFamily="34" charset="0"/>
          </a:endParaRPr>
        </a:p>
        <a:p>
          <a:pPr marL="228600" lvl="1" indent="-228600" algn="just" defTabSz="889000">
            <a:lnSpc>
              <a:spcPct val="90000"/>
            </a:lnSpc>
            <a:spcBef>
              <a:spcPct val="0"/>
            </a:spcBef>
            <a:spcAft>
              <a:spcPct val="15000"/>
            </a:spcAft>
            <a:buNone/>
          </a:pPr>
          <a:r>
            <a:rPr lang="en-GB" sz="2000" i="1" kern="1200">
              <a:latin typeface="Gill Sans MT" panose="020B0502020104020203" pitchFamily="34" charset="0"/>
            </a:rPr>
            <a:t> </a:t>
          </a:r>
          <a:endParaRPr lang="en-UG" sz="2000" kern="1200">
            <a:latin typeface="Gill Sans MT" panose="020B0502020104020203" pitchFamily="34" charset="0"/>
          </a:endParaRPr>
        </a:p>
        <a:p>
          <a:pPr marL="228600" lvl="1" indent="-228600" algn="l" defTabSz="889000">
            <a:lnSpc>
              <a:spcPct val="90000"/>
            </a:lnSpc>
            <a:spcBef>
              <a:spcPct val="0"/>
            </a:spcBef>
            <a:spcAft>
              <a:spcPct val="15000"/>
            </a:spcAft>
            <a:buChar char="•"/>
          </a:pPr>
          <a:r>
            <a:rPr lang="en-GB" sz="2000" kern="1200">
              <a:latin typeface="Gill Sans MT" panose="020B0502020104020203" pitchFamily="34" charset="0"/>
            </a:rPr>
            <a:t>The greatest reduction has been registered among the Macerated and Fresh stillbirths</a:t>
          </a:r>
          <a:endParaRPr lang="en-UG" sz="2000" kern="1200">
            <a:latin typeface="Gill Sans MT" panose="020B0502020104020203" pitchFamily="34" charset="0"/>
          </a:endParaRPr>
        </a:p>
        <a:p>
          <a:pPr marL="228600" lvl="1" indent="-228600" algn="just" defTabSz="889000">
            <a:lnSpc>
              <a:spcPct val="90000"/>
            </a:lnSpc>
            <a:spcBef>
              <a:spcPct val="0"/>
            </a:spcBef>
            <a:spcAft>
              <a:spcPct val="15000"/>
            </a:spcAft>
            <a:buChar char="•"/>
          </a:pPr>
          <a:endParaRPr lang="en-UG" sz="2000" kern="1200">
            <a:latin typeface="Gill Sans MT" panose="020B0502020104020203" pitchFamily="34" charset="0"/>
          </a:endParaRPr>
        </a:p>
        <a:p>
          <a:pPr marL="228600" lvl="1" indent="-228600" algn="l" defTabSz="889000">
            <a:lnSpc>
              <a:spcPct val="90000"/>
            </a:lnSpc>
            <a:spcBef>
              <a:spcPct val="0"/>
            </a:spcBef>
            <a:spcAft>
              <a:spcPct val="15000"/>
            </a:spcAft>
            <a:buChar char="•"/>
          </a:pPr>
          <a:r>
            <a:rPr lang="en-GB" sz="2000" kern="1200">
              <a:latin typeface="Gill Sans MT" panose="020B0502020104020203" pitchFamily="34" charset="0"/>
            </a:rPr>
            <a:t>No change in early neonatal deaths. </a:t>
          </a:r>
          <a:endParaRPr lang="en-UG" sz="2000" kern="1200">
            <a:latin typeface="Gill Sans MT" panose="020B0502020104020203" pitchFamily="34" charset="0"/>
          </a:endParaRPr>
        </a:p>
      </dsp:txBody>
      <dsp:txXfrm>
        <a:off x="0" y="569514"/>
        <a:ext cx="2321969" cy="47213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0.64757</cdr:x>
      <cdr:y>0</cdr:y>
    </cdr:from>
    <cdr:to>
      <cdr:x>0.98116</cdr:x>
      <cdr:y>0.28341</cdr:y>
    </cdr:to>
    <cdr:sp macro="" textlink="">
      <cdr:nvSpPr>
        <cdr:cNvPr id="2" name="Content Placeholder 5">
          <a:extLst xmlns:a="http://schemas.openxmlformats.org/drawingml/2006/main">
            <a:ext uri="{FF2B5EF4-FFF2-40B4-BE49-F238E27FC236}">
              <a16:creationId xmlns:a16="http://schemas.microsoft.com/office/drawing/2014/main" id="{CFB2E08E-CE01-3216-A834-6009516B0761}"/>
            </a:ext>
          </a:extLst>
        </cdr:cNvPr>
        <cdr:cNvSpPr txBox="1">
          <a:spLocks xmlns:a="http://schemas.openxmlformats.org/drawingml/2006/main"/>
        </cdr:cNvSpPr>
      </cdr:nvSpPr>
      <cdr:spPr>
        <a:xfrm xmlns:a="http://schemas.openxmlformats.org/drawingml/2006/main">
          <a:off x="3697942" y="0"/>
          <a:ext cx="1905000" cy="1233207"/>
        </a:xfrm>
        <a:prstGeom xmlns:a="http://schemas.openxmlformats.org/drawingml/2006/main" prst="rect">
          <a:avLst/>
        </a:prstGeom>
        <a:solidFill xmlns:a="http://schemas.openxmlformats.org/drawingml/2006/main">
          <a:srgbClr val="253746"/>
        </a:solidFill>
      </cdr:spPr>
      <cdr:txBody>
        <a:bodyPr xmlns:a="http://schemas.openxmlformats.org/drawingml/2006/main" vert="horz" lIns="182880" tIns="182880" rIns="182880" bIns="182880" rtlCol="0" anchor="t">
          <a:noAutofit/>
        </a:bodyPr>
        <a:lstStyle xmlns:a="http://schemas.openxmlformats.org/drawingml/2006/main">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95000"/>
            </a:lnSpc>
            <a:spcBef>
              <a:spcPts val="0"/>
            </a:spcBef>
            <a:spcAft>
              <a:spcPts val="1200"/>
            </a:spcAft>
            <a:buClr>
              <a:srgbClr val="FF4719"/>
            </a:buClr>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Steady reduction in under 5 and infant mortality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048AB-5CE5-43CC-A708-1EA7DD7F745F}"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CA622-0630-4F57-BF30-C71F608A92B2}" type="slidenum">
              <a:rPr lang="en-US" smtClean="0"/>
              <a:t>‹#›</a:t>
            </a:fld>
            <a:endParaRPr lang="en-US"/>
          </a:p>
        </p:txBody>
      </p:sp>
    </p:spTree>
    <p:extLst>
      <p:ext uri="{BB962C8B-B14F-4D97-AF65-F5344CB8AC3E}">
        <p14:creationId xmlns:p14="http://schemas.microsoft.com/office/powerpoint/2010/main" val="94708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elsaodira@gmail.com"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mailto:janettekarimi@gmail.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elsaodira@gmail.co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mailto:janettekarimi@gmail.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Google Shape;74;p1:notes">
            <a:extLst>
              <a:ext uri="{FF2B5EF4-FFF2-40B4-BE49-F238E27FC236}">
                <a16:creationId xmlns:a16="http://schemas.microsoft.com/office/drawing/2014/main" id="{AC8A1C4A-A1B8-4AB7-89A6-9BCE2FB12D97}"/>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buSzPts val="1400"/>
            </a:pPr>
            <a:endParaRPr lang="en-US" altLang="en-US"/>
          </a:p>
        </p:txBody>
      </p:sp>
      <p:sp>
        <p:nvSpPr>
          <p:cNvPr id="86019" name="Google Shape;75;p1:notes">
            <a:extLst>
              <a:ext uri="{FF2B5EF4-FFF2-40B4-BE49-F238E27FC236}">
                <a16:creationId xmlns:a16="http://schemas.microsoft.com/office/drawing/2014/main" id="{1D5D60AE-1469-4851-81D0-5D5F58798EBA}"/>
              </a:ext>
            </a:extLst>
          </p:cNvPr>
          <p:cNvSpPr>
            <a:spLocks noGrp="1" noRot="1" noChangeAspect="1" noTextEdit="1"/>
          </p:cNvSpPr>
          <p:nvPr>
            <p:ph type="sldImg" idx="2"/>
          </p:nvPr>
        </p:nvSpPr>
        <p:spPr>
          <a:xfrm>
            <a:off x="685800" y="1143000"/>
            <a:ext cx="5486400" cy="3086100"/>
          </a:xfrm>
          <a:custGeom>
            <a:avLst/>
            <a:gdLst>
              <a:gd name="T0" fmla="*/ 0 w 120000"/>
              <a:gd name="T1" fmla="*/ 0 h 120000"/>
              <a:gd name="T2" fmla="*/ 5486400 w 120000"/>
              <a:gd name="T3" fmla="*/ 0 h 120000"/>
              <a:gd name="T4" fmla="*/ 5486400 w 120000"/>
              <a:gd name="T5" fmla="*/ 3086100 h 120000"/>
              <a:gd name="T6" fmla="*/ 0 w 120000"/>
              <a:gd name="T7" fmla="*/ 30861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81E5B-C7D7-407D-8037-54788E0E54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4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05580AD-6D32-C0C9-8490-8BF3E5642D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defRPr>
                <a:solidFill>
                  <a:schemeClr val="tx1"/>
                </a:solidFill>
                <a:latin typeface="Arial" panose="020B0604020202020204" pitchFamily="34" charset="0"/>
              </a:defRPr>
            </a:lvl1pPr>
            <a:lvl2pPr marL="742950" indent="-285750" defTabSz="968375">
              <a:defRPr>
                <a:solidFill>
                  <a:schemeClr val="tx1"/>
                </a:solidFill>
                <a:latin typeface="Arial" panose="020B0604020202020204" pitchFamily="34" charset="0"/>
              </a:defRPr>
            </a:lvl2pPr>
            <a:lvl3pPr marL="1143000" indent="-228600" defTabSz="968375">
              <a:defRPr>
                <a:solidFill>
                  <a:schemeClr val="tx1"/>
                </a:solidFill>
                <a:latin typeface="Arial" panose="020B0604020202020204" pitchFamily="34" charset="0"/>
              </a:defRPr>
            </a:lvl3pPr>
            <a:lvl4pPr marL="1600200" indent="-228600" defTabSz="968375">
              <a:defRPr>
                <a:solidFill>
                  <a:schemeClr val="tx1"/>
                </a:solidFill>
                <a:latin typeface="Arial" panose="020B0604020202020204" pitchFamily="34" charset="0"/>
              </a:defRPr>
            </a:lvl4pPr>
            <a:lvl5pPr marL="2057400" indent="-228600" defTabSz="968375">
              <a:defRPr>
                <a:solidFill>
                  <a:schemeClr val="tx1"/>
                </a:solidFill>
                <a:latin typeface="Arial" panose="020B0604020202020204" pitchFamily="34" charset="0"/>
              </a:defRPr>
            </a:lvl5pPr>
            <a:lvl6pPr marL="2514600" indent="-228600" defTabSz="968375" eaLnBrk="0" fontAlgn="base" hangingPunct="0">
              <a:spcBef>
                <a:spcPct val="0"/>
              </a:spcBef>
              <a:spcAft>
                <a:spcPct val="0"/>
              </a:spcAft>
              <a:defRPr>
                <a:solidFill>
                  <a:schemeClr val="tx1"/>
                </a:solidFill>
                <a:latin typeface="Arial" panose="020B0604020202020204" pitchFamily="34" charset="0"/>
              </a:defRPr>
            </a:lvl6pPr>
            <a:lvl7pPr marL="2971800" indent="-228600" defTabSz="968375" eaLnBrk="0" fontAlgn="base" hangingPunct="0">
              <a:spcBef>
                <a:spcPct val="0"/>
              </a:spcBef>
              <a:spcAft>
                <a:spcPct val="0"/>
              </a:spcAft>
              <a:defRPr>
                <a:solidFill>
                  <a:schemeClr val="tx1"/>
                </a:solidFill>
                <a:latin typeface="Arial" panose="020B0604020202020204" pitchFamily="34" charset="0"/>
              </a:defRPr>
            </a:lvl7pPr>
            <a:lvl8pPr marL="3429000" indent="-228600" defTabSz="968375" eaLnBrk="0" fontAlgn="base" hangingPunct="0">
              <a:spcBef>
                <a:spcPct val="0"/>
              </a:spcBef>
              <a:spcAft>
                <a:spcPct val="0"/>
              </a:spcAft>
              <a:defRPr>
                <a:solidFill>
                  <a:schemeClr val="tx1"/>
                </a:solidFill>
                <a:latin typeface="Arial" panose="020B0604020202020204" pitchFamily="34" charset="0"/>
              </a:defRPr>
            </a:lvl8pPr>
            <a:lvl9pPr marL="3886200" indent="-228600" defTabSz="9683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8375" rtl="0" eaLnBrk="1" fontAlgn="auto" latinLnBrk="0" hangingPunct="1">
              <a:lnSpc>
                <a:spcPct val="100000"/>
              </a:lnSpc>
              <a:spcBef>
                <a:spcPts val="0"/>
              </a:spcBef>
              <a:spcAft>
                <a:spcPts val="0"/>
              </a:spcAft>
              <a:buClrTx/>
              <a:buSzTx/>
              <a:buFontTx/>
              <a:buNone/>
              <a:tabLst/>
              <a:defRPr/>
            </a:pPr>
            <a:fld id="{6CC60D9D-07A7-2E4B-9E34-254701FF2888}" type="slidenum">
              <a:rPr kumimoji="0" lang="en-US" altLang="en-UG"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8375" rtl="0" eaLnBrk="1" fontAlgn="auto" latinLnBrk="0" hangingPunct="1">
                <a:lnSpc>
                  <a:spcPct val="100000"/>
                </a:lnSpc>
                <a:spcBef>
                  <a:spcPts val="0"/>
                </a:spcBef>
                <a:spcAft>
                  <a:spcPts val="0"/>
                </a:spcAft>
                <a:buClrTx/>
                <a:buSzTx/>
                <a:buFontTx/>
                <a:buNone/>
                <a:tabLst/>
                <a:defRPr/>
              </a:pPr>
              <a:t>35</a:t>
            </a:fld>
            <a:endParaRPr kumimoji="0" lang="en-US" altLang="en-UG"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867" name="Rectangle 2">
            <a:extLst>
              <a:ext uri="{FF2B5EF4-FFF2-40B4-BE49-F238E27FC236}">
                <a16:creationId xmlns:a16="http://schemas.microsoft.com/office/drawing/2014/main" id="{05BA8737-CA9C-24DF-4709-2CF85D92A6FF}"/>
              </a:ext>
            </a:extLst>
          </p:cNvPr>
          <p:cNvSpPr>
            <a:spLocks noGrp="1" noRot="1" noChangeAspect="1" noChangeArrowheads="1" noTextEdit="1"/>
          </p:cNvSpPr>
          <p:nvPr>
            <p:ph type="sldImg"/>
          </p:nvPr>
        </p:nvSpPr>
        <p:spPr>
          <a:xfrm>
            <a:off x="298450" y="874713"/>
            <a:ext cx="6276975" cy="3532187"/>
          </a:xfrm>
          <a:ln/>
        </p:spPr>
      </p:sp>
      <p:sp>
        <p:nvSpPr>
          <p:cNvPr id="36868" name="Rectangle 3">
            <a:extLst>
              <a:ext uri="{FF2B5EF4-FFF2-40B4-BE49-F238E27FC236}">
                <a16:creationId xmlns:a16="http://schemas.microsoft.com/office/drawing/2014/main" id="{AFE883DE-AD05-D118-B2C3-D044E8B60427}"/>
              </a:ext>
            </a:extLst>
          </p:cNvPr>
          <p:cNvSpPr>
            <a:spLocks noGrp="1" noChangeArrowheads="1"/>
          </p:cNvSpPr>
          <p:nvPr>
            <p:ph type="body" idx="1"/>
          </p:nvPr>
        </p:nvSpPr>
        <p:spPr>
          <a:xfrm>
            <a:off x="995363" y="4787900"/>
            <a:ext cx="4876800" cy="3706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G">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41300" algn="l">
              <a:lnSpc>
                <a:spcPct val="90000"/>
              </a:lnSpc>
              <a:spcBef>
                <a:spcPts val="500"/>
              </a:spcBef>
              <a:spcAft>
                <a:spcPts val="0"/>
              </a:spcAft>
              <a:buNone/>
            </a:pPr>
            <a:endParaRPr lang="en-US" sz="1200">
              <a:ea typeface="+mn-lt"/>
              <a:cs typeface="+mn-lt"/>
            </a:endParaRPr>
          </a:p>
          <a:p>
            <a:pPr marL="0" lvl="0" indent="-241300" algn="l">
              <a:lnSpc>
                <a:spcPct val="90000"/>
              </a:lnSpc>
              <a:spcBef>
                <a:spcPts val="500"/>
              </a:spcBef>
              <a:spcAft>
                <a:spcPts val="0"/>
              </a:spcAft>
              <a:buNone/>
            </a:pPr>
            <a:r>
              <a:rPr lang="en-US" sz="1200">
                <a:ea typeface="+mn-lt"/>
                <a:cs typeface="+mn-lt"/>
              </a:rPr>
              <a:t>How do we ensure that </a:t>
            </a:r>
            <a:r>
              <a:rPr lang="en-US" sz="1200" b="1">
                <a:ea typeface="+mn-lt"/>
                <a:cs typeface="+mn-lt"/>
              </a:rPr>
              <a:t>pediatric </a:t>
            </a:r>
            <a:r>
              <a:rPr lang="en-US" sz="1200" b="1" err="1">
                <a:ea typeface="+mn-lt"/>
                <a:cs typeface="+mn-lt"/>
              </a:rPr>
              <a:t>QoC</a:t>
            </a:r>
            <a:r>
              <a:rPr lang="en-US" sz="1200" b="1">
                <a:ea typeface="+mn-lt"/>
                <a:cs typeface="+mn-lt"/>
              </a:rPr>
              <a:t> is part of the overarching quality of care work </a:t>
            </a:r>
            <a:r>
              <a:rPr lang="en-US" sz="1200">
                <a:ea typeface="+mn-lt"/>
                <a:cs typeface="+mn-lt"/>
              </a:rPr>
              <a:t>at all levels – national, sub-national level</a:t>
            </a:r>
          </a:p>
          <a:p>
            <a:pPr marL="0" lvl="0" indent="-241300" algn="l">
              <a:lnSpc>
                <a:spcPct val="90000"/>
              </a:lnSpc>
              <a:spcBef>
                <a:spcPts val="500"/>
              </a:spcBef>
              <a:spcAft>
                <a:spcPts val="0"/>
              </a:spcAft>
              <a:buNone/>
            </a:pPr>
            <a:r>
              <a:rPr lang="en-US" sz="1200">
                <a:ea typeface="+mn-lt"/>
                <a:cs typeface="+mn-lt"/>
              </a:rPr>
              <a:t>How do we ensure that </a:t>
            </a:r>
            <a:r>
              <a:rPr lang="en-US" sz="1200" b="1" err="1">
                <a:ea typeface="+mn-lt"/>
                <a:cs typeface="+mn-lt"/>
              </a:rPr>
              <a:t>QoC</a:t>
            </a:r>
            <a:r>
              <a:rPr lang="en-US" sz="1200" b="1">
                <a:ea typeface="+mn-lt"/>
                <a:cs typeface="+mn-lt"/>
              </a:rPr>
              <a:t> is at the center of all </a:t>
            </a:r>
            <a:r>
              <a:rPr lang="en-US" sz="1200" b="1" err="1">
                <a:ea typeface="+mn-lt"/>
                <a:cs typeface="+mn-lt"/>
              </a:rPr>
              <a:t>programmes</a:t>
            </a:r>
            <a:r>
              <a:rPr lang="en-US" sz="1200" b="1">
                <a:ea typeface="+mn-lt"/>
                <a:cs typeface="+mn-lt"/>
              </a:rPr>
              <a:t> that deliver child health services </a:t>
            </a:r>
            <a:r>
              <a:rPr lang="en-US" sz="1200">
                <a:ea typeface="+mn-lt"/>
                <a:cs typeface="+mn-lt"/>
              </a:rPr>
              <a:t>(planning, budgeting, measurement, implementation)?</a:t>
            </a:r>
          </a:p>
          <a:p>
            <a:endParaRPr lang="en-US"/>
          </a:p>
        </p:txBody>
      </p:sp>
      <p:sp>
        <p:nvSpPr>
          <p:cNvPr id="4" name="Slide Number Placeholder 3"/>
          <p:cNvSpPr>
            <a:spLocks noGrp="1"/>
          </p:cNvSpPr>
          <p:nvPr>
            <p:ph type="sldNum" sz="quarter" idx="5"/>
          </p:nvPr>
        </p:nvSpPr>
        <p:spPr/>
        <p:txBody>
          <a:bodyPr/>
          <a:lstStyle/>
          <a:p>
            <a:fld id="{D4BCA622-0630-4F57-BF30-C71F608A92B2}" type="slidenum">
              <a:rPr lang="en-US" smtClean="0"/>
              <a:t>37</a:t>
            </a:fld>
            <a:endParaRPr lang="en-US"/>
          </a:p>
        </p:txBody>
      </p:sp>
    </p:spTree>
    <p:extLst>
      <p:ext uri="{BB962C8B-B14F-4D97-AF65-F5344CB8AC3E}">
        <p14:creationId xmlns:p14="http://schemas.microsoft.com/office/powerpoint/2010/main" val="349086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ea typeface="Times New Roman" panose="02020603050405020304" pitchFamily="18" charset="0"/>
                <a:cs typeface="Calibri"/>
              </a:rPr>
              <a:t>The increasing focus on the </a:t>
            </a:r>
            <a:r>
              <a:rPr lang="en-US" sz="1200" err="1">
                <a:solidFill>
                  <a:srgbClr val="000000"/>
                </a:solidFill>
                <a:effectLst/>
                <a:ea typeface="Times New Roman" panose="02020603050405020304" pitchFamily="18" charset="0"/>
                <a:cs typeface="Calibri"/>
              </a:rPr>
              <a:t>lifecourse</a:t>
            </a:r>
            <a:r>
              <a:rPr lang="en-US" sz="1200">
                <a:solidFill>
                  <a:srgbClr val="000000"/>
                </a:solidFill>
                <a:effectLst/>
                <a:ea typeface="Times New Roman" panose="02020603050405020304" pitchFamily="18" charset="0"/>
                <a:cs typeface="Calibri"/>
              </a:rPr>
              <a:t> continuum facilitates the integration of pediatric </a:t>
            </a:r>
            <a:r>
              <a:rPr lang="en-US" sz="1200" err="1">
                <a:solidFill>
                  <a:srgbClr val="000000"/>
                </a:solidFill>
                <a:effectLst/>
                <a:ea typeface="Times New Roman" panose="02020603050405020304" pitchFamily="18" charset="0"/>
                <a:cs typeface="Calibri"/>
              </a:rPr>
              <a:t>QoC</a:t>
            </a:r>
            <a:r>
              <a:rPr lang="en-US" sz="1200">
                <a:solidFill>
                  <a:srgbClr val="000000"/>
                </a:solidFill>
                <a:effectLst/>
                <a:ea typeface="Times New Roman" panose="02020603050405020304" pitchFamily="18" charset="0"/>
                <a:cs typeface="Calibri"/>
              </a:rPr>
              <a:t> with newborn and adolescent </a:t>
            </a:r>
            <a:r>
              <a:rPr lang="en-US" sz="1200" err="1">
                <a:solidFill>
                  <a:srgbClr val="000000"/>
                </a:solidFill>
                <a:effectLst/>
                <a:ea typeface="Times New Roman" panose="02020603050405020304" pitchFamily="18" charset="0"/>
                <a:cs typeface="Calibri"/>
              </a:rPr>
              <a:t>QoC</a:t>
            </a:r>
            <a:r>
              <a:rPr lang="en-US" sz="1200">
                <a:solidFill>
                  <a:srgbClr val="000000"/>
                </a:solidFill>
                <a:effectLst/>
                <a:ea typeface="Times New Roman" panose="02020603050405020304" pitchFamily="18" charset="0"/>
                <a:cs typeface="Calibri"/>
              </a:rPr>
              <a:t>.</a:t>
            </a:r>
            <a:endParaRPr lang="en-US" sz="1200">
              <a:solidFill>
                <a:srgbClr val="000000"/>
              </a:solidFill>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Calibri"/>
                <a:ea typeface="Times New Roman" panose="02020603050405020304" pitchFamily="18" charset="0"/>
                <a:cs typeface="Calibri"/>
              </a:rPr>
              <a:t>Nigeria example: Expand MN </a:t>
            </a:r>
            <a:r>
              <a:rPr lang="en-US" sz="1200" err="1">
                <a:solidFill>
                  <a:srgbClr val="000000"/>
                </a:solidFill>
                <a:latin typeface="Calibri"/>
                <a:ea typeface="Times New Roman" panose="02020603050405020304" pitchFamily="18" charset="0"/>
                <a:cs typeface="Calibri"/>
              </a:rPr>
              <a:t>QoC</a:t>
            </a:r>
            <a:r>
              <a:rPr lang="en-US" sz="1200">
                <a:solidFill>
                  <a:srgbClr val="000000"/>
                </a:solidFill>
                <a:latin typeface="Calibri"/>
                <a:ea typeface="Times New Roman" panose="02020603050405020304" pitchFamily="18" charset="0"/>
                <a:cs typeface="Calibri"/>
              </a:rPr>
              <a:t> strategy, incorporate in RMNCAH&amp;N strategy and National Quality policy and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ea typeface="Times New Roman" panose="02020603050405020304" pitchFamily="18" charset="0"/>
                <a:cs typeface="Calibri"/>
              </a:rPr>
              <a:t>Include pediatric </a:t>
            </a:r>
            <a:r>
              <a:rPr lang="en-US" sz="1200" err="1">
                <a:solidFill>
                  <a:srgbClr val="000000"/>
                </a:solidFill>
                <a:ea typeface="Times New Roman" panose="02020603050405020304" pitchFamily="18" charset="0"/>
                <a:cs typeface="Calibri"/>
              </a:rPr>
              <a:t>QoC</a:t>
            </a:r>
            <a:r>
              <a:rPr lang="en-US" sz="1200">
                <a:solidFill>
                  <a:srgbClr val="000000"/>
                </a:solidFill>
                <a:effectLst/>
                <a:ea typeface="Times New Roman" panose="02020603050405020304" pitchFamily="18" charset="0"/>
                <a:cs typeface="Calibri"/>
              </a:rPr>
              <a:t> in </a:t>
            </a:r>
            <a:r>
              <a:rPr lang="en-US" sz="1200" b="1">
                <a:solidFill>
                  <a:srgbClr val="000000"/>
                </a:solidFill>
                <a:effectLst/>
                <a:ea typeface="Times New Roman" panose="02020603050405020304" pitchFamily="18" charset="0"/>
                <a:cs typeface="Calibri"/>
              </a:rPr>
              <a:t>certification for health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a:ea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D4BCA622-0630-4F57-BF30-C71F608A92B2}" type="slidenum">
              <a:rPr lang="en-US" smtClean="0"/>
              <a:t>39</a:t>
            </a:fld>
            <a:endParaRPr lang="en-US"/>
          </a:p>
        </p:txBody>
      </p:sp>
    </p:spTree>
    <p:extLst>
      <p:ext uri="{BB962C8B-B14F-4D97-AF65-F5344CB8AC3E}">
        <p14:creationId xmlns:p14="http://schemas.microsoft.com/office/powerpoint/2010/main" val="3074496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Kenya: </a:t>
            </a:r>
            <a:r>
              <a:rPr lang="en-US" sz="1800" u="sng">
                <a:solidFill>
                  <a:srgbClr val="0563C1"/>
                </a:solidFill>
                <a:effectLst/>
                <a:latin typeface="Calibri" panose="020F0502020204030204" pitchFamily="34" charset="0"/>
                <a:ea typeface="Calibri" panose="020F0502020204030204" pitchFamily="34" charset="0"/>
                <a:hlinkClick r:id="rId3"/>
              </a:rPr>
              <a:t>elsaodira@gmail.com</a:t>
            </a:r>
            <a:r>
              <a:rPr lang="en-US" sz="1800">
                <a:effectLst/>
                <a:latin typeface="Calibri" panose="020F0502020204030204" pitchFamily="34" charset="0"/>
                <a:ea typeface="Calibri" panose="020F0502020204030204" pitchFamily="34" charset="0"/>
              </a:rPr>
              <a:t> and </a:t>
            </a:r>
            <a:r>
              <a:rPr lang="en-US" sz="1800" u="sng">
                <a:solidFill>
                  <a:srgbClr val="0563C1"/>
                </a:solidFill>
                <a:effectLst/>
                <a:latin typeface="Calibri" panose="020F0502020204030204" pitchFamily="34" charset="0"/>
                <a:ea typeface="Calibri" panose="020F0502020204030204" pitchFamily="34" charset="0"/>
                <a:hlinkClick r:id="rId4"/>
              </a:rPr>
              <a:t>janettekarimi@gmail.com</a:t>
            </a:r>
            <a:r>
              <a:rPr lang="en-US" sz="1800">
                <a:effectLst/>
                <a:latin typeface="Calibri" panose="020F0502020204030204" pitchFamily="34" charset="0"/>
                <a:ea typeface="Calibri" panose="020F0502020204030204" pitchFamily="34" charset="0"/>
              </a:rPr>
              <a:t>, </a:t>
            </a:r>
            <a:endParaRPr lang="en-US"/>
          </a:p>
        </p:txBody>
      </p:sp>
      <p:sp>
        <p:nvSpPr>
          <p:cNvPr id="4" name="Slide Number Placeholder 3"/>
          <p:cNvSpPr>
            <a:spLocks noGrp="1"/>
          </p:cNvSpPr>
          <p:nvPr>
            <p:ph type="sldNum" sz="quarter" idx="5"/>
          </p:nvPr>
        </p:nvSpPr>
        <p:spPr/>
        <p:txBody>
          <a:bodyPr/>
          <a:lstStyle/>
          <a:p>
            <a:fld id="{D4BCA622-0630-4F57-BF30-C71F608A92B2}" type="slidenum">
              <a:rPr lang="en-US" smtClean="0"/>
              <a:t>40</a:t>
            </a:fld>
            <a:endParaRPr lang="en-US"/>
          </a:p>
        </p:txBody>
      </p:sp>
    </p:spTree>
    <p:extLst>
      <p:ext uri="{BB962C8B-B14F-4D97-AF65-F5344CB8AC3E}">
        <p14:creationId xmlns:p14="http://schemas.microsoft.com/office/powerpoint/2010/main" val="28590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050"/>
          </a:p>
        </p:txBody>
      </p:sp>
      <p:sp>
        <p:nvSpPr>
          <p:cNvPr id="121" name="Google Shape;1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372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Because </a:t>
            </a:r>
            <a:r>
              <a:rPr lang="en-US"/>
              <a:t>Quality is not a given. It takes vision, planning, investment, compassion, meticulous execution, and rigorous monitoring, from the national level to the smallest, remotest clinic. Dr Tedros Adhanom Ghebreyesus WHO Director-General</a:t>
            </a:r>
            <a:endParaRPr lang="en-US">
              <a:cs typeface="Calibri"/>
            </a:endParaRPr>
          </a:p>
          <a:p>
            <a:endParaRPr lang="en-US">
              <a:cs typeface="Calibri"/>
            </a:endParaRPr>
          </a:p>
          <a:p>
            <a:r>
              <a:rPr lang="en-US">
                <a:cs typeface="Calibri"/>
              </a:rPr>
              <a:t>2017. 10 countries. MNH now CH. Link to EPMM/ENAP. Learning. </a:t>
            </a:r>
            <a:endParaRPr lang="en-US"/>
          </a:p>
        </p:txBody>
      </p:sp>
      <p:sp>
        <p:nvSpPr>
          <p:cNvPr id="4" name="Slide Number Placeholder 3"/>
          <p:cNvSpPr>
            <a:spLocks noGrp="1"/>
          </p:cNvSpPr>
          <p:nvPr>
            <p:ph type="sldNum" sz="quarter" idx="5"/>
          </p:nvPr>
        </p:nvSpPr>
        <p:spPr/>
        <p:txBody>
          <a:bodyPr/>
          <a:lstStyle/>
          <a:p>
            <a:fld id="{D4BCA622-0630-4F57-BF30-C71F608A92B2}" type="slidenum">
              <a:rPr lang="en-US" smtClean="0"/>
              <a:t>6</a:t>
            </a:fld>
            <a:endParaRPr lang="en-US"/>
          </a:p>
        </p:txBody>
      </p:sp>
    </p:spTree>
    <p:extLst>
      <p:ext uri="{BB962C8B-B14F-4D97-AF65-F5344CB8AC3E}">
        <p14:creationId xmlns:p14="http://schemas.microsoft.com/office/powerpoint/2010/main" val="420485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4ABCD9A1-7A33-42CD-A6BD-1449FEC3D10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993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nutrition standards across all MNCH standards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B56D56-5E18-475A-8F80-CF0FF214A7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31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Kenya: </a:t>
            </a:r>
            <a:r>
              <a:rPr lang="en-US" sz="1800" u="sng">
                <a:solidFill>
                  <a:srgbClr val="0563C1"/>
                </a:solidFill>
                <a:effectLst/>
                <a:latin typeface="Calibri" panose="020F0502020204030204" pitchFamily="34" charset="0"/>
                <a:ea typeface="Calibri" panose="020F0502020204030204" pitchFamily="34" charset="0"/>
                <a:hlinkClick r:id="rId3"/>
              </a:rPr>
              <a:t>elsaodira@gmail.com</a:t>
            </a:r>
            <a:r>
              <a:rPr lang="en-US" sz="1800">
                <a:effectLst/>
                <a:latin typeface="Calibri" panose="020F0502020204030204" pitchFamily="34" charset="0"/>
                <a:ea typeface="Calibri" panose="020F0502020204030204" pitchFamily="34" charset="0"/>
              </a:rPr>
              <a:t> and </a:t>
            </a:r>
            <a:r>
              <a:rPr lang="en-US" sz="1800" u="sng">
                <a:solidFill>
                  <a:srgbClr val="0563C1"/>
                </a:solidFill>
                <a:effectLst/>
                <a:latin typeface="Calibri" panose="020F0502020204030204" pitchFamily="34" charset="0"/>
                <a:ea typeface="Calibri" panose="020F0502020204030204" pitchFamily="34" charset="0"/>
                <a:hlinkClick r:id="rId4"/>
              </a:rPr>
              <a:t>janettekarimi@gmail.com</a:t>
            </a:r>
            <a:r>
              <a:rPr lang="en-US" sz="1800">
                <a:effectLst/>
                <a:latin typeface="Calibri" panose="020F0502020204030204" pitchFamily="34" charset="0"/>
                <a:ea typeface="Calibri" panose="020F0502020204030204" pitchFamily="34" charset="0"/>
              </a:rPr>
              <a:t>, </a:t>
            </a:r>
            <a:endParaRPr lang="en-US"/>
          </a:p>
        </p:txBody>
      </p:sp>
      <p:sp>
        <p:nvSpPr>
          <p:cNvPr id="4" name="Slide Number Placeholder 3"/>
          <p:cNvSpPr>
            <a:spLocks noGrp="1"/>
          </p:cNvSpPr>
          <p:nvPr>
            <p:ph type="sldNum" sz="quarter" idx="5"/>
          </p:nvPr>
        </p:nvSpPr>
        <p:spPr/>
        <p:txBody>
          <a:bodyPr/>
          <a:lstStyle/>
          <a:p>
            <a:fld id="{D4BCA622-0630-4F57-BF30-C71F608A92B2}" type="slidenum">
              <a:rPr lang="en-US" smtClean="0"/>
              <a:t>14</a:t>
            </a:fld>
            <a:endParaRPr lang="en-US"/>
          </a:p>
        </p:txBody>
      </p:sp>
    </p:spTree>
    <p:extLst>
      <p:ext uri="{BB962C8B-B14F-4D97-AF65-F5344CB8AC3E}">
        <p14:creationId xmlns:p14="http://schemas.microsoft.com/office/powerpoint/2010/main" val="68983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CC580F4-7305-9CA6-903E-C65F8C9D28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8511DB3-739F-A1D0-2943-1176120422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2F616FF7-2232-ABA1-80F8-25A592332C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ADA2CD-06BD-4957-9043-6DE48EC612AE}"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To include Jaundice, TB, and update on classification of very severe disease - removed bulging Fontenelle, nasal flaring</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Scaling coverage of high-impact interventions for common childhood illnesses is a priority for the Ministry of Health (MoH). In 1996, Uganda adapted the 11-day Integrated Management of Childhood Illness training, which was later expanded to include newborns, WHO updates, and renamed Integrated Management of Newborn and Childhood Illnesses (IMNCI).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9DD76-6F3D-1A42-8AFB-7E5F8ED431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54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00E0C-02FE-40FC-90C9-CAE3F89ABC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61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BEF8-1A31-41AA-929B-803933242D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8988DC-4342-4589-A88B-25D285F46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D1E29F-BB73-46CC-AA45-5ADEC302DE5F}"/>
              </a:ext>
            </a:extLst>
          </p:cNvPr>
          <p:cNvSpPr>
            <a:spLocks noGrp="1"/>
          </p:cNvSpPr>
          <p:nvPr>
            <p:ph type="dt" sz="half" idx="10"/>
          </p:nvPr>
        </p:nvSpPr>
        <p:spPr/>
        <p:txBody>
          <a:bodyPr/>
          <a:lstStyle/>
          <a:p>
            <a:fld id="{BBF36849-5382-4065-8E8C-5535D7311E6D}" type="datetimeFigureOut">
              <a:rPr lang="en-US" smtClean="0"/>
              <a:t>7/18/2023</a:t>
            </a:fld>
            <a:endParaRPr lang="en-US"/>
          </a:p>
        </p:txBody>
      </p:sp>
      <p:sp>
        <p:nvSpPr>
          <p:cNvPr id="5" name="Footer Placeholder 4">
            <a:extLst>
              <a:ext uri="{FF2B5EF4-FFF2-40B4-BE49-F238E27FC236}">
                <a16:creationId xmlns:a16="http://schemas.microsoft.com/office/drawing/2014/main" id="{FF9762F0-C129-465A-A715-8C97D2138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FEBCB-36B7-4FBD-AD16-1BC314420A61}"/>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282652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A679-C704-4791-A712-ED92F8DE5D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94F243-A500-46A8-8ECB-B5BE6819DD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7E77A-5240-4C11-AC52-CF24BEF8205D}"/>
              </a:ext>
            </a:extLst>
          </p:cNvPr>
          <p:cNvSpPr>
            <a:spLocks noGrp="1"/>
          </p:cNvSpPr>
          <p:nvPr>
            <p:ph type="dt" sz="half" idx="10"/>
          </p:nvPr>
        </p:nvSpPr>
        <p:spPr/>
        <p:txBody>
          <a:bodyPr/>
          <a:lstStyle/>
          <a:p>
            <a:fld id="{BBF36849-5382-4065-8E8C-5535D7311E6D}" type="datetimeFigureOut">
              <a:rPr lang="en-US" smtClean="0"/>
              <a:t>7/18/2023</a:t>
            </a:fld>
            <a:endParaRPr lang="en-US"/>
          </a:p>
        </p:txBody>
      </p:sp>
      <p:sp>
        <p:nvSpPr>
          <p:cNvPr id="5" name="Footer Placeholder 4">
            <a:extLst>
              <a:ext uri="{FF2B5EF4-FFF2-40B4-BE49-F238E27FC236}">
                <a16:creationId xmlns:a16="http://schemas.microsoft.com/office/drawing/2014/main" id="{0A3EBD99-1F14-4B1C-886F-B311013E2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A75DF-36FD-45A5-A726-4C747EDD6CF5}"/>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151714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5EE0FD-AB6B-4386-9F5E-925636EC60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91B17E-C956-43B9-AE15-C10E6C2025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A1843-0CF1-420E-97CE-9780D4FF7FC3}"/>
              </a:ext>
            </a:extLst>
          </p:cNvPr>
          <p:cNvSpPr>
            <a:spLocks noGrp="1"/>
          </p:cNvSpPr>
          <p:nvPr>
            <p:ph type="dt" sz="half" idx="10"/>
          </p:nvPr>
        </p:nvSpPr>
        <p:spPr/>
        <p:txBody>
          <a:bodyPr/>
          <a:lstStyle/>
          <a:p>
            <a:fld id="{BBF36849-5382-4065-8E8C-5535D7311E6D}" type="datetimeFigureOut">
              <a:rPr lang="en-US" smtClean="0"/>
              <a:t>7/18/2023</a:t>
            </a:fld>
            <a:endParaRPr lang="en-US"/>
          </a:p>
        </p:txBody>
      </p:sp>
      <p:sp>
        <p:nvSpPr>
          <p:cNvPr id="5" name="Footer Placeholder 4">
            <a:extLst>
              <a:ext uri="{FF2B5EF4-FFF2-40B4-BE49-F238E27FC236}">
                <a16:creationId xmlns:a16="http://schemas.microsoft.com/office/drawing/2014/main" id="{223E5C3F-32FD-4DAC-A6A3-79BA905AD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9D65A-7F25-4CE8-9FB0-7366096B3630}"/>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68160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co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1525"/>
            <a:ext cx="10972800" cy="438777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653915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281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A08A-F110-4C80-9363-A843E18437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93FE7-9643-4867-AE9F-872A7179B8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2279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74C9-0B88-44DA-BEBD-7AD36B90B5D0}"/>
              </a:ext>
            </a:extLst>
          </p:cNvPr>
          <p:cNvSpPr>
            <a:spLocks noGrp="1"/>
          </p:cNvSpPr>
          <p:nvPr>
            <p:ph type="title"/>
          </p:nvPr>
        </p:nvSpPr>
        <p:spPr>
          <a:xfrm>
            <a:off x="832589" y="1709101"/>
            <a:ext cx="10514153" cy="2853780"/>
          </a:xfrm>
        </p:spPr>
        <p:txBody>
          <a:bodyPr anchor="b"/>
          <a:lstStyle>
            <a:lvl1pPr>
              <a:defRPr sz="5442"/>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4FAEE1-EF81-477B-96AE-B492F61FA4A5}"/>
              </a:ext>
            </a:extLst>
          </p:cNvPr>
          <p:cNvSpPr>
            <a:spLocks noGrp="1"/>
          </p:cNvSpPr>
          <p:nvPr>
            <p:ph type="body" idx="1"/>
          </p:nvPr>
        </p:nvSpPr>
        <p:spPr>
          <a:xfrm>
            <a:off x="832589" y="4588799"/>
            <a:ext cx="10514153" cy="1500322"/>
          </a:xfrm>
        </p:spPr>
        <p:txBody>
          <a:bodyPr/>
          <a:lstStyle>
            <a:lvl1pPr marL="0" indent="0">
              <a:buNone/>
              <a:defRPr sz="2177"/>
            </a:lvl1pPr>
            <a:lvl2pPr marL="414680" indent="0">
              <a:buNone/>
              <a:defRPr sz="1814"/>
            </a:lvl2pPr>
            <a:lvl3pPr marL="829361" indent="0">
              <a:buNone/>
              <a:defRPr sz="1633"/>
            </a:lvl3pPr>
            <a:lvl4pPr marL="1244041" indent="0">
              <a:buNone/>
              <a:defRPr sz="1451"/>
            </a:lvl4pPr>
            <a:lvl5pPr marL="1658722" indent="0">
              <a:buNone/>
              <a:defRPr sz="1451"/>
            </a:lvl5pPr>
            <a:lvl6pPr marL="2073402" indent="0">
              <a:buNone/>
              <a:defRPr sz="1451"/>
            </a:lvl6pPr>
            <a:lvl7pPr marL="2488082" indent="0">
              <a:buNone/>
              <a:defRPr sz="1451"/>
            </a:lvl7pPr>
            <a:lvl8pPr marL="2902763" indent="0">
              <a:buNone/>
              <a:defRPr sz="1451"/>
            </a:lvl8pPr>
            <a:lvl9pPr marL="3317443" indent="0">
              <a:buNone/>
              <a:defRPr sz="1451"/>
            </a:lvl9pPr>
          </a:lstStyle>
          <a:p>
            <a:pPr lvl="0"/>
            <a:r>
              <a:rPr lang="en-US"/>
              <a:t>Edit Master text styles</a:t>
            </a:r>
          </a:p>
        </p:txBody>
      </p:sp>
    </p:spTree>
    <p:extLst>
      <p:ext uri="{BB962C8B-B14F-4D97-AF65-F5344CB8AC3E}">
        <p14:creationId xmlns:p14="http://schemas.microsoft.com/office/powerpoint/2010/main" val="212014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006D-CD80-4994-86D2-558941B3EB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FB6F19-1577-404C-BDC3-7B56C1DD511B}"/>
              </a:ext>
            </a:extLst>
          </p:cNvPr>
          <p:cNvSpPr>
            <a:spLocks noGrp="1"/>
          </p:cNvSpPr>
          <p:nvPr>
            <p:ph sz="half" idx="1"/>
          </p:nvPr>
        </p:nvSpPr>
        <p:spPr>
          <a:xfrm>
            <a:off x="590053" y="1380815"/>
            <a:ext cx="5440789" cy="46118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F53AF7-0ED6-4B77-B5DC-451744C3A391}"/>
              </a:ext>
            </a:extLst>
          </p:cNvPr>
          <p:cNvSpPr>
            <a:spLocks noGrp="1"/>
          </p:cNvSpPr>
          <p:nvPr>
            <p:ph sz="half" idx="2"/>
          </p:nvPr>
        </p:nvSpPr>
        <p:spPr>
          <a:xfrm>
            <a:off x="6204599" y="1380815"/>
            <a:ext cx="5440789" cy="46118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7746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73B2-836B-4893-B25A-83F54821F617}"/>
              </a:ext>
            </a:extLst>
          </p:cNvPr>
          <p:cNvSpPr>
            <a:spLocks noGrp="1"/>
          </p:cNvSpPr>
          <p:nvPr>
            <p:ph type="title"/>
          </p:nvPr>
        </p:nvSpPr>
        <p:spPr>
          <a:xfrm>
            <a:off x="839830" y="365722"/>
            <a:ext cx="10515962" cy="1324661"/>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77CDBA-6239-4173-AFD5-08F59962AEA1}"/>
              </a:ext>
            </a:extLst>
          </p:cNvPr>
          <p:cNvSpPr>
            <a:spLocks noGrp="1"/>
          </p:cNvSpPr>
          <p:nvPr>
            <p:ph type="body" idx="1"/>
          </p:nvPr>
        </p:nvSpPr>
        <p:spPr>
          <a:xfrm>
            <a:off x="839830" y="1681744"/>
            <a:ext cx="5158432" cy="823593"/>
          </a:xfr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163AA69E-CDF4-4A81-9C1F-84DCD1DC1524}"/>
              </a:ext>
            </a:extLst>
          </p:cNvPr>
          <p:cNvSpPr>
            <a:spLocks noGrp="1"/>
          </p:cNvSpPr>
          <p:nvPr>
            <p:ph sz="half" idx="2"/>
          </p:nvPr>
        </p:nvSpPr>
        <p:spPr>
          <a:xfrm>
            <a:off x="839830" y="2505337"/>
            <a:ext cx="5158432" cy="36845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B94855-7133-4EEF-A3D4-B231720EFA11}"/>
              </a:ext>
            </a:extLst>
          </p:cNvPr>
          <p:cNvSpPr>
            <a:spLocks noGrp="1"/>
          </p:cNvSpPr>
          <p:nvPr>
            <p:ph type="body" sz="quarter" idx="3"/>
          </p:nvPr>
        </p:nvSpPr>
        <p:spPr>
          <a:xfrm>
            <a:off x="6172019" y="1681744"/>
            <a:ext cx="5183772" cy="823593"/>
          </a:xfr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C28244E7-5B02-4756-8264-3A1D2709AD6F}"/>
              </a:ext>
            </a:extLst>
          </p:cNvPr>
          <p:cNvSpPr>
            <a:spLocks noGrp="1"/>
          </p:cNvSpPr>
          <p:nvPr>
            <p:ph sz="quarter" idx="4"/>
          </p:nvPr>
        </p:nvSpPr>
        <p:spPr>
          <a:xfrm>
            <a:off x="6172019" y="2505337"/>
            <a:ext cx="5183772" cy="36845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1673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F781-C8F0-453C-B9E7-7DFA7F3A076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2930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6E8B-1F58-4532-97CF-3288535D10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EAF22-1A46-47DB-8142-3B3C7F40B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C48FF-0466-4584-8A95-1A1F89D72924}"/>
              </a:ext>
            </a:extLst>
          </p:cNvPr>
          <p:cNvSpPr>
            <a:spLocks noGrp="1"/>
          </p:cNvSpPr>
          <p:nvPr>
            <p:ph type="dt" sz="half" idx="10"/>
          </p:nvPr>
        </p:nvSpPr>
        <p:spPr/>
        <p:txBody>
          <a:bodyPr/>
          <a:lstStyle/>
          <a:p>
            <a:fld id="{BBF36849-5382-4065-8E8C-5535D7311E6D}" type="datetimeFigureOut">
              <a:rPr lang="en-US" smtClean="0"/>
              <a:t>7/18/2023</a:t>
            </a:fld>
            <a:endParaRPr lang="en-US"/>
          </a:p>
        </p:txBody>
      </p:sp>
      <p:sp>
        <p:nvSpPr>
          <p:cNvPr id="5" name="Footer Placeholder 4">
            <a:extLst>
              <a:ext uri="{FF2B5EF4-FFF2-40B4-BE49-F238E27FC236}">
                <a16:creationId xmlns:a16="http://schemas.microsoft.com/office/drawing/2014/main" id="{99E63678-C611-4611-BBF6-96BC38A66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4E6AE-26C5-4E7B-8688-E7AFC4ECAB42}"/>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94222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C410-9A85-40A5-86F3-EFF682BA17B0}"/>
              </a:ext>
            </a:extLst>
          </p:cNvPr>
          <p:cNvSpPr>
            <a:spLocks noGrp="1"/>
          </p:cNvSpPr>
          <p:nvPr>
            <p:ph type="title"/>
          </p:nvPr>
        </p:nvSpPr>
        <p:spPr>
          <a:xfrm>
            <a:off x="839829" y="457873"/>
            <a:ext cx="3933079" cy="1599672"/>
          </a:xfrm>
        </p:spPr>
        <p:txBody>
          <a:bodyPr anchor="b"/>
          <a:lstStyle>
            <a:lvl1pPr>
              <a:defRPr sz="2902"/>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5E8498-B3BD-4B2A-993D-CF04010947E9}"/>
              </a:ext>
            </a:extLst>
          </p:cNvPr>
          <p:cNvSpPr>
            <a:spLocks noGrp="1"/>
          </p:cNvSpPr>
          <p:nvPr>
            <p:ph idx="1"/>
          </p:nvPr>
        </p:nvSpPr>
        <p:spPr>
          <a:xfrm>
            <a:off x="5183773" y="987736"/>
            <a:ext cx="6172019" cy="4873888"/>
          </a:xfrm>
        </p:spPr>
        <p:txBody>
          <a:bodyPr/>
          <a:lstStyle>
            <a:lvl1pPr>
              <a:defRPr sz="2902"/>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0A00A2-B6F2-473C-BA5A-94822D805672}"/>
              </a:ext>
            </a:extLst>
          </p:cNvPr>
          <p:cNvSpPr>
            <a:spLocks noGrp="1"/>
          </p:cNvSpPr>
          <p:nvPr>
            <p:ph type="body" sz="half" idx="2"/>
          </p:nvPr>
        </p:nvSpPr>
        <p:spPr>
          <a:xfrm>
            <a:off x="839829" y="2057544"/>
            <a:ext cx="3933079" cy="3811279"/>
          </a:xfrm>
        </p:spPr>
        <p:txBody>
          <a:bodyPr/>
          <a:lstStyle>
            <a:lvl1pPr marL="0" indent="0">
              <a:buNone/>
              <a:defRPr sz="1451"/>
            </a:lvl1pPr>
            <a:lvl2pPr marL="414680" indent="0">
              <a:buNone/>
              <a:defRPr sz="1270"/>
            </a:lvl2pPr>
            <a:lvl3pPr marL="829361" indent="0">
              <a:buNone/>
              <a:defRPr sz="1088"/>
            </a:lvl3pPr>
            <a:lvl4pPr marL="1244041" indent="0">
              <a:buNone/>
              <a:defRPr sz="907"/>
            </a:lvl4pPr>
            <a:lvl5pPr marL="1658722" indent="0">
              <a:buNone/>
              <a:defRPr sz="907"/>
            </a:lvl5pPr>
            <a:lvl6pPr marL="2073402" indent="0">
              <a:buNone/>
              <a:defRPr sz="907"/>
            </a:lvl6pPr>
            <a:lvl7pPr marL="2488082" indent="0">
              <a:buNone/>
              <a:defRPr sz="907"/>
            </a:lvl7pPr>
            <a:lvl8pPr marL="2902763" indent="0">
              <a:buNone/>
              <a:defRPr sz="907"/>
            </a:lvl8pPr>
            <a:lvl9pPr marL="3317443" indent="0">
              <a:buNone/>
              <a:defRPr sz="907"/>
            </a:lvl9pPr>
          </a:lstStyle>
          <a:p>
            <a:pPr lvl="0"/>
            <a:r>
              <a:rPr lang="en-US"/>
              <a:t>Edit Master text styles</a:t>
            </a:r>
          </a:p>
        </p:txBody>
      </p:sp>
    </p:spTree>
    <p:extLst>
      <p:ext uri="{BB962C8B-B14F-4D97-AF65-F5344CB8AC3E}">
        <p14:creationId xmlns:p14="http://schemas.microsoft.com/office/powerpoint/2010/main" val="2335670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6101-ADF0-47E7-BDBF-14B1951FDBA5}"/>
              </a:ext>
            </a:extLst>
          </p:cNvPr>
          <p:cNvSpPr>
            <a:spLocks noGrp="1"/>
          </p:cNvSpPr>
          <p:nvPr>
            <p:ph type="title"/>
          </p:nvPr>
        </p:nvSpPr>
        <p:spPr>
          <a:xfrm>
            <a:off x="839829" y="457873"/>
            <a:ext cx="3933079" cy="1599672"/>
          </a:xfrm>
        </p:spPr>
        <p:txBody>
          <a:bodyPr anchor="b"/>
          <a:lstStyle>
            <a:lvl1pPr>
              <a:defRPr sz="2902"/>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C3392C-4F6C-43BC-A48C-25BAEB96C30B}"/>
              </a:ext>
            </a:extLst>
          </p:cNvPr>
          <p:cNvSpPr>
            <a:spLocks noGrp="1"/>
          </p:cNvSpPr>
          <p:nvPr>
            <p:ph type="pic" idx="1"/>
          </p:nvPr>
        </p:nvSpPr>
        <p:spPr>
          <a:xfrm>
            <a:off x="5183773" y="987736"/>
            <a:ext cx="6172019" cy="4873888"/>
          </a:xfrm>
        </p:spPr>
        <p:txBody>
          <a:bodyPr/>
          <a:lstStyle>
            <a:lvl1pPr marL="0" indent="0">
              <a:buNone/>
              <a:defRPr sz="2902"/>
            </a:lvl1pPr>
            <a:lvl2pPr marL="414680" indent="0">
              <a:buNone/>
              <a:defRPr sz="2540"/>
            </a:lvl2pPr>
            <a:lvl3pPr marL="829361" indent="0">
              <a:buNone/>
              <a:defRPr sz="2177"/>
            </a:lvl3pPr>
            <a:lvl4pPr marL="1244041" indent="0">
              <a:buNone/>
              <a:defRPr sz="1814"/>
            </a:lvl4pPr>
            <a:lvl5pPr marL="1658722" indent="0">
              <a:buNone/>
              <a:defRPr sz="1814"/>
            </a:lvl5pPr>
            <a:lvl6pPr marL="2073402" indent="0">
              <a:buNone/>
              <a:defRPr sz="1814"/>
            </a:lvl6pPr>
            <a:lvl7pPr marL="2488082" indent="0">
              <a:buNone/>
              <a:defRPr sz="1814"/>
            </a:lvl7pPr>
            <a:lvl8pPr marL="2902763" indent="0">
              <a:buNone/>
              <a:defRPr sz="1814"/>
            </a:lvl8pPr>
            <a:lvl9pPr marL="3317443" indent="0">
              <a:buNone/>
              <a:defRPr sz="1814"/>
            </a:lvl9pPr>
          </a:lstStyle>
          <a:p>
            <a:r>
              <a:rPr lang="en-US"/>
              <a:t>Click icon to add picture</a:t>
            </a:r>
            <a:endParaRPr lang="en-GB"/>
          </a:p>
        </p:txBody>
      </p:sp>
      <p:sp>
        <p:nvSpPr>
          <p:cNvPr id="4" name="Text Placeholder 3">
            <a:extLst>
              <a:ext uri="{FF2B5EF4-FFF2-40B4-BE49-F238E27FC236}">
                <a16:creationId xmlns:a16="http://schemas.microsoft.com/office/drawing/2014/main" id="{527DC01B-9492-432D-9A83-C3525FD33FC5}"/>
              </a:ext>
            </a:extLst>
          </p:cNvPr>
          <p:cNvSpPr>
            <a:spLocks noGrp="1"/>
          </p:cNvSpPr>
          <p:nvPr>
            <p:ph type="body" sz="half" idx="2"/>
          </p:nvPr>
        </p:nvSpPr>
        <p:spPr>
          <a:xfrm>
            <a:off x="839829" y="2057544"/>
            <a:ext cx="3933079" cy="3811279"/>
          </a:xfrm>
        </p:spPr>
        <p:txBody>
          <a:bodyPr/>
          <a:lstStyle>
            <a:lvl1pPr marL="0" indent="0">
              <a:buNone/>
              <a:defRPr sz="1451"/>
            </a:lvl1pPr>
            <a:lvl2pPr marL="414680" indent="0">
              <a:buNone/>
              <a:defRPr sz="1270"/>
            </a:lvl2pPr>
            <a:lvl3pPr marL="829361" indent="0">
              <a:buNone/>
              <a:defRPr sz="1088"/>
            </a:lvl3pPr>
            <a:lvl4pPr marL="1244041" indent="0">
              <a:buNone/>
              <a:defRPr sz="907"/>
            </a:lvl4pPr>
            <a:lvl5pPr marL="1658722" indent="0">
              <a:buNone/>
              <a:defRPr sz="907"/>
            </a:lvl5pPr>
            <a:lvl6pPr marL="2073402" indent="0">
              <a:buNone/>
              <a:defRPr sz="907"/>
            </a:lvl6pPr>
            <a:lvl7pPr marL="2488082" indent="0">
              <a:buNone/>
              <a:defRPr sz="907"/>
            </a:lvl7pPr>
            <a:lvl8pPr marL="2902763" indent="0">
              <a:buNone/>
              <a:defRPr sz="907"/>
            </a:lvl8pPr>
            <a:lvl9pPr marL="3317443" indent="0">
              <a:buNone/>
              <a:defRPr sz="907"/>
            </a:lvl9pPr>
          </a:lstStyle>
          <a:p>
            <a:pPr lvl="0"/>
            <a:r>
              <a:rPr lang="en-US"/>
              <a:t>Edit Master text styles</a:t>
            </a:r>
          </a:p>
        </p:txBody>
      </p:sp>
    </p:spTree>
    <p:extLst>
      <p:ext uri="{BB962C8B-B14F-4D97-AF65-F5344CB8AC3E}">
        <p14:creationId xmlns:p14="http://schemas.microsoft.com/office/powerpoint/2010/main" val="2272238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1922-AC6B-4F0D-9256-143DE1CE18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CFFA03-D569-4746-AF11-969745A437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8526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4881A-1259-4A28-8C8B-56C19A8691BF}"/>
              </a:ext>
            </a:extLst>
          </p:cNvPr>
          <p:cNvSpPr>
            <a:spLocks noGrp="1"/>
          </p:cNvSpPr>
          <p:nvPr>
            <p:ph type="title" orient="vert"/>
          </p:nvPr>
        </p:nvSpPr>
        <p:spPr>
          <a:xfrm>
            <a:off x="9144000" y="1"/>
            <a:ext cx="3048000" cy="599265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FCDC6E-097D-4AC7-89E3-620F63AE572C}"/>
              </a:ext>
            </a:extLst>
          </p:cNvPr>
          <p:cNvSpPr>
            <a:spLocks noGrp="1"/>
          </p:cNvSpPr>
          <p:nvPr>
            <p:ph type="body" orient="vert" idx="1"/>
          </p:nvPr>
        </p:nvSpPr>
        <p:spPr>
          <a:xfrm>
            <a:off x="0" y="1"/>
            <a:ext cx="8970242" cy="5992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2862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flag.jpg">
            <a:extLst>
              <a:ext uri="{FF2B5EF4-FFF2-40B4-BE49-F238E27FC236}">
                <a16:creationId xmlns:a16="http://schemas.microsoft.com/office/drawing/2014/main" id="{6D341555-F399-E19F-5073-0921EFFE64E1}"/>
              </a:ext>
            </a:extLst>
          </p:cNvPr>
          <p:cNvPicPr>
            <a:picLocks noChangeAspect="1"/>
          </p:cNvPicPr>
          <p:nvPr userDrawn="1"/>
        </p:nvPicPr>
        <p:blipFill>
          <a:blip r:embed="rId2" cstate="print"/>
          <a:stretch>
            <a:fillRect/>
          </a:stretch>
        </p:blipFill>
        <p:spPr>
          <a:xfrm>
            <a:off x="0" y="0"/>
            <a:ext cx="9144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6">
            <a:extLst>
              <a:ext uri="{FF2B5EF4-FFF2-40B4-BE49-F238E27FC236}">
                <a16:creationId xmlns:a16="http://schemas.microsoft.com/office/drawing/2014/main" id="{796F668B-3812-18C2-00EC-D2755FF1BFDD}"/>
              </a:ext>
            </a:extLst>
          </p:cNvPr>
          <p:cNvSpPr>
            <a:spLocks noChangeArrowheads="1"/>
          </p:cNvSpPr>
          <p:nvPr userDrawn="1"/>
        </p:nvSpPr>
        <p:spPr bwMode="auto">
          <a:xfrm>
            <a:off x="1" y="-184666"/>
            <a:ext cx="184731" cy="369332"/>
          </a:xfrm>
          <a:prstGeom prst="rect">
            <a:avLst/>
          </a:prstGeom>
          <a:noFill/>
          <a:ln>
            <a:noFill/>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a:p>
        </p:txBody>
      </p:sp>
      <p:sp>
        <p:nvSpPr>
          <p:cNvPr id="6" name="Rectangle 5">
            <a:extLst>
              <a:ext uri="{FF2B5EF4-FFF2-40B4-BE49-F238E27FC236}">
                <a16:creationId xmlns:a16="http://schemas.microsoft.com/office/drawing/2014/main" id="{DB664763-0B33-EFDC-1D4B-A45755DE3832}"/>
              </a:ext>
            </a:extLst>
          </p:cNvPr>
          <p:cNvSpPr>
            <a:spLocks noChangeArrowheads="1"/>
          </p:cNvSpPr>
          <p:nvPr userDrawn="1"/>
        </p:nvSpPr>
        <p:spPr bwMode="auto">
          <a:xfrm>
            <a:off x="1" y="-184666"/>
            <a:ext cx="184731" cy="369332"/>
          </a:xfrm>
          <a:prstGeom prst="rect">
            <a:avLst/>
          </a:prstGeom>
          <a:noFill/>
          <a:ln>
            <a:noFill/>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a:p>
        </p:txBody>
      </p:sp>
      <p:pic>
        <p:nvPicPr>
          <p:cNvPr id="7" name="Picture 4" descr="Kenya Flag">
            <a:extLst>
              <a:ext uri="{FF2B5EF4-FFF2-40B4-BE49-F238E27FC236}">
                <a16:creationId xmlns:a16="http://schemas.microsoft.com/office/drawing/2014/main" id="{CBDD0888-396D-8728-66E9-A4361E2436DD}"/>
              </a:ext>
            </a:extLst>
          </p:cNvPr>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DB47275-5ED4-AFC3-838A-96429E478BF8}"/>
              </a:ext>
            </a:extLst>
          </p:cNvPr>
          <p:cNvSpPr>
            <a:spLocks noChangeArrowheads="1"/>
          </p:cNvSpPr>
          <p:nvPr userDrawn="1"/>
        </p:nvSpPr>
        <p:spPr bwMode="auto">
          <a:xfrm>
            <a:off x="1" y="-184666"/>
            <a:ext cx="184731" cy="369332"/>
          </a:xfrm>
          <a:prstGeom prst="rect">
            <a:avLst/>
          </a:prstGeom>
          <a:noFill/>
          <a:ln>
            <a:noFill/>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a:p>
        </p:txBody>
      </p:sp>
      <p:pic>
        <p:nvPicPr>
          <p:cNvPr id="9" name="Picture 4" descr="Kenya Flag">
            <a:extLst>
              <a:ext uri="{FF2B5EF4-FFF2-40B4-BE49-F238E27FC236}">
                <a16:creationId xmlns:a16="http://schemas.microsoft.com/office/drawing/2014/main" id="{9A2D964E-2805-689F-D567-F1ABE2CCD4B9}"/>
              </a:ext>
            </a:extLst>
          </p:cNvPr>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37FCC44-CE09-3737-82C4-0693009137A5}"/>
              </a:ext>
            </a:extLst>
          </p:cNvPr>
          <p:cNvSpPr>
            <a:spLocks noChangeArrowheads="1"/>
          </p:cNvSpPr>
          <p:nvPr userDrawn="1"/>
        </p:nvSpPr>
        <p:spPr bwMode="auto">
          <a:xfrm>
            <a:off x="1" y="-184666"/>
            <a:ext cx="184731" cy="369332"/>
          </a:xfrm>
          <a:prstGeom prst="rect">
            <a:avLst/>
          </a:prstGeom>
          <a:noFill/>
          <a:ln>
            <a:noFill/>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a:p>
        </p:txBody>
      </p:sp>
      <p:pic>
        <p:nvPicPr>
          <p:cNvPr id="11" name="Picture 4" descr="Kenya Flag">
            <a:extLst>
              <a:ext uri="{FF2B5EF4-FFF2-40B4-BE49-F238E27FC236}">
                <a16:creationId xmlns:a16="http://schemas.microsoft.com/office/drawing/2014/main" id="{3DBDB9D9-26E5-8B59-487C-A5EE8ACEC4E7}"/>
              </a:ext>
            </a:extLst>
          </p:cNvPr>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Date Placeholder 3">
            <a:extLst>
              <a:ext uri="{FF2B5EF4-FFF2-40B4-BE49-F238E27FC236}">
                <a16:creationId xmlns:a16="http://schemas.microsoft.com/office/drawing/2014/main" id="{08A6CD7C-490C-9D56-D938-92CB4D650B23}"/>
              </a:ext>
            </a:extLst>
          </p:cNvPr>
          <p:cNvSpPr>
            <a:spLocks noGrp="1"/>
          </p:cNvSpPr>
          <p:nvPr>
            <p:ph type="dt" sz="half" idx="10"/>
          </p:nvPr>
        </p:nvSpPr>
        <p:spPr/>
        <p:txBody>
          <a:bodyPr/>
          <a:lstStyle>
            <a:lvl1pPr>
              <a:defRPr/>
            </a:lvl1pPr>
          </a:lstStyle>
          <a:p>
            <a:pPr>
              <a:defRPr/>
            </a:pPr>
            <a:fld id="{0DDA0319-5A3E-4DA1-A014-E1755CC5221E}" type="datetimeFigureOut">
              <a:rPr lang="en-US"/>
              <a:pPr>
                <a:defRPr/>
              </a:pPr>
              <a:t>7/18/2023</a:t>
            </a:fld>
            <a:endParaRPr lang="en-US"/>
          </a:p>
        </p:txBody>
      </p:sp>
      <p:sp>
        <p:nvSpPr>
          <p:cNvPr id="13" name="Footer Placeholder 4">
            <a:extLst>
              <a:ext uri="{FF2B5EF4-FFF2-40B4-BE49-F238E27FC236}">
                <a16:creationId xmlns:a16="http://schemas.microsoft.com/office/drawing/2014/main" id="{681AAF90-B2EE-145D-F029-78111156E2C5}"/>
              </a:ext>
            </a:extLst>
          </p:cNvPr>
          <p:cNvSpPr>
            <a:spLocks noGrp="1"/>
          </p:cNvSpPr>
          <p:nvPr>
            <p:ph type="ftr" sz="quarter" idx="11"/>
          </p:nvPr>
        </p:nvSpPr>
        <p:spPr>
          <a:xfrm>
            <a:off x="2844800" y="6356351"/>
            <a:ext cx="7213600" cy="365125"/>
          </a:xfrm>
        </p:spPr>
        <p:txBody>
          <a:bodyPr/>
          <a:lstStyle>
            <a:lvl1pPr>
              <a:defRPr sz="1800" b="1">
                <a:solidFill>
                  <a:srgbClr val="250C90"/>
                </a:solidFill>
                <a:latin typeface="Bradley Hand ITC" pitchFamily="66" charset="0"/>
              </a:defRPr>
            </a:lvl1pPr>
          </a:lstStyle>
          <a:p>
            <a:pPr>
              <a:defRPr/>
            </a:pPr>
            <a:r>
              <a:rPr lang="en-US"/>
              <a:t>Our Vision: Quality HIV Information  for all!</a:t>
            </a:r>
          </a:p>
        </p:txBody>
      </p:sp>
      <p:sp>
        <p:nvSpPr>
          <p:cNvPr id="14" name="Slide Number Placeholder 5">
            <a:extLst>
              <a:ext uri="{FF2B5EF4-FFF2-40B4-BE49-F238E27FC236}">
                <a16:creationId xmlns:a16="http://schemas.microsoft.com/office/drawing/2014/main" id="{486312A9-B87E-AB35-58D2-BA2518BD017A}"/>
              </a:ext>
            </a:extLst>
          </p:cNvPr>
          <p:cNvSpPr>
            <a:spLocks noGrp="1"/>
          </p:cNvSpPr>
          <p:nvPr>
            <p:ph type="sldNum" sz="quarter" idx="12"/>
          </p:nvPr>
        </p:nvSpPr>
        <p:spPr/>
        <p:txBody>
          <a:bodyPr/>
          <a:lstStyle>
            <a:lvl1pPr>
              <a:defRPr/>
            </a:lvl1pPr>
          </a:lstStyle>
          <a:p>
            <a:fld id="{CF11080A-04B2-4AEA-BBD7-9C2B74345026}" type="slidenum">
              <a:rPr lang="en-US" altLang="en-US"/>
              <a:pPr/>
              <a:t>‹#›</a:t>
            </a:fld>
            <a:endParaRPr lang="en-US" altLang="en-US"/>
          </a:p>
        </p:txBody>
      </p:sp>
    </p:spTree>
    <p:extLst>
      <p:ext uri="{BB962C8B-B14F-4D97-AF65-F5344CB8AC3E}">
        <p14:creationId xmlns:p14="http://schemas.microsoft.com/office/powerpoint/2010/main" val="2157437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Kenya Flag">
            <a:extLst>
              <a:ext uri="{FF2B5EF4-FFF2-40B4-BE49-F238E27FC236}">
                <a16:creationId xmlns:a16="http://schemas.microsoft.com/office/drawing/2014/main" id="{7F35F443-F839-7A82-9D2C-316C3685D2DB}"/>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BABDF70-CE88-43E5-C178-E3F86195EC80}"/>
              </a:ext>
            </a:extLst>
          </p:cNvPr>
          <p:cNvSpPr>
            <a:spLocks noGrp="1"/>
          </p:cNvSpPr>
          <p:nvPr>
            <p:ph type="dt" sz="half" idx="10"/>
          </p:nvPr>
        </p:nvSpPr>
        <p:spPr/>
        <p:txBody>
          <a:bodyPr/>
          <a:lstStyle>
            <a:lvl1pPr>
              <a:defRPr/>
            </a:lvl1pPr>
          </a:lstStyle>
          <a:p>
            <a:pPr>
              <a:defRPr/>
            </a:pPr>
            <a:fld id="{0DCE3127-DB3F-439D-AC64-1695222A8782}" type="datetimeFigureOut">
              <a:rPr lang="en-US"/>
              <a:pPr>
                <a:defRPr/>
              </a:pPr>
              <a:t>7/18/2023</a:t>
            </a:fld>
            <a:endParaRPr lang="en-US"/>
          </a:p>
        </p:txBody>
      </p:sp>
      <p:sp>
        <p:nvSpPr>
          <p:cNvPr id="6" name="Footer Placeholder 4">
            <a:extLst>
              <a:ext uri="{FF2B5EF4-FFF2-40B4-BE49-F238E27FC236}">
                <a16:creationId xmlns:a16="http://schemas.microsoft.com/office/drawing/2014/main" id="{8D1771A2-38F6-03CB-899F-0BB9A7093C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B90AAE-A4D7-63FD-C2A4-E9F2F5866298}"/>
              </a:ext>
            </a:extLst>
          </p:cNvPr>
          <p:cNvSpPr>
            <a:spLocks noGrp="1"/>
          </p:cNvSpPr>
          <p:nvPr>
            <p:ph type="sldNum" sz="quarter" idx="12"/>
          </p:nvPr>
        </p:nvSpPr>
        <p:spPr>
          <a:xfrm>
            <a:off x="8737600" y="6492876"/>
            <a:ext cx="2844800" cy="365125"/>
          </a:xfrm>
        </p:spPr>
        <p:txBody>
          <a:bodyPr/>
          <a:lstStyle>
            <a:lvl1pPr>
              <a:defRPr/>
            </a:lvl1pPr>
          </a:lstStyle>
          <a:p>
            <a:fld id="{5D5EDD91-06AD-481F-A9A5-75AE21F36C8D}" type="slidenum">
              <a:rPr lang="en-US" altLang="en-US"/>
              <a:pPr/>
              <a:t>‹#›</a:t>
            </a:fld>
            <a:endParaRPr lang="en-US" altLang="en-US"/>
          </a:p>
        </p:txBody>
      </p:sp>
    </p:spTree>
    <p:extLst>
      <p:ext uri="{BB962C8B-B14F-4D97-AF65-F5344CB8AC3E}">
        <p14:creationId xmlns:p14="http://schemas.microsoft.com/office/powerpoint/2010/main" val="962440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Kenya Flag">
            <a:extLst>
              <a:ext uri="{FF2B5EF4-FFF2-40B4-BE49-F238E27FC236}">
                <a16:creationId xmlns:a16="http://schemas.microsoft.com/office/drawing/2014/main" id="{A2A28076-D1CE-FDF5-AD6F-958419A3D9ED}"/>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7DA128C-6C5C-5F2F-6AEB-E377EB9E0811}"/>
              </a:ext>
            </a:extLst>
          </p:cNvPr>
          <p:cNvSpPr>
            <a:spLocks noGrp="1"/>
          </p:cNvSpPr>
          <p:nvPr>
            <p:ph type="dt" sz="half" idx="10"/>
          </p:nvPr>
        </p:nvSpPr>
        <p:spPr/>
        <p:txBody>
          <a:bodyPr/>
          <a:lstStyle>
            <a:lvl1pPr>
              <a:defRPr/>
            </a:lvl1pPr>
          </a:lstStyle>
          <a:p>
            <a:pPr>
              <a:defRPr/>
            </a:pPr>
            <a:fld id="{F51B88B5-345E-4904-8C07-0D877F49F128}" type="datetimeFigureOut">
              <a:rPr lang="en-US"/>
              <a:pPr>
                <a:defRPr/>
              </a:pPr>
              <a:t>7/18/2023</a:t>
            </a:fld>
            <a:endParaRPr lang="en-US"/>
          </a:p>
        </p:txBody>
      </p:sp>
      <p:sp>
        <p:nvSpPr>
          <p:cNvPr id="6" name="Footer Placeholder 4">
            <a:extLst>
              <a:ext uri="{FF2B5EF4-FFF2-40B4-BE49-F238E27FC236}">
                <a16:creationId xmlns:a16="http://schemas.microsoft.com/office/drawing/2014/main" id="{C469A4B4-004D-791B-70A6-48BB3A39ED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E91635-4382-BD2C-31A8-A98CF6484E61}"/>
              </a:ext>
            </a:extLst>
          </p:cNvPr>
          <p:cNvSpPr>
            <a:spLocks noGrp="1"/>
          </p:cNvSpPr>
          <p:nvPr>
            <p:ph type="sldNum" sz="quarter" idx="12"/>
          </p:nvPr>
        </p:nvSpPr>
        <p:spPr/>
        <p:txBody>
          <a:bodyPr/>
          <a:lstStyle>
            <a:lvl1pPr>
              <a:defRPr/>
            </a:lvl1pPr>
          </a:lstStyle>
          <a:p>
            <a:fld id="{9443AB0B-12BE-406D-A924-BA2A4698919B}" type="slidenum">
              <a:rPr lang="en-US" altLang="en-US"/>
              <a:pPr/>
              <a:t>‹#›</a:t>
            </a:fld>
            <a:endParaRPr lang="en-US" altLang="en-US"/>
          </a:p>
        </p:txBody>
      </p:sp>
    </p:spTree>
    <p:extLst>
      <p:ext uri="{BB962C8B-B14F-4D97-AF65-F5344CB8AC3E}">
        <p14:creationId xmlns:p14="http://schemas.microsoft.com/office/powerpoint/2010/main" val="597802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0" descr="Kenya Flag">
            <a:extLst>
              <a:ext uri="{FF2B5EF4-FFF2-40B4-BE49-F238E27FC236}">
                <a16:creationId xmlns:a16="http://schemas.microsoft.com/office/drawing/2014/main" id="{D8B56357-B0C3-E0E7-BCC9-C4E724F745CB}"/>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69084F7C-46E7-15A3-D10E-271B3B5C1324}"/>
              </a:ext>
            </a:extLst>
          </p:cNvPr>
          <p:cNvSpPr>
            <a:spLocks noGrp="1"/>
          </p:cNvSpPr>
          <p:nvPr>
            <p:ph type="dt" sz="half" idx="10"/>
          </p:nvPr>
        </p:nvSpPr>
        <p:spPr/>
        <p:txBody>
          <a:bodyPr/>
          <a:lstStyle>
            <a:lvl1pPr>
              <a:defRPr/>
            </a:lvl1pPr>
          </a:lstStyle>
          <a:p>
            <a:pPr>
              <a:defRPr/>
            </a:pPr>
            <a:fld id="{AFE8F2B1-FE3B-45C9-9B22-1275BD5E21DB}" type="datetimeFigureOut">
              <a:rPr lang="en-US"/>
              <a:pPr>
                <a:defRPr/>
              </a:pPr>
              <a:t>7/18/2023</a:t>
            </a:fld>
            <a:endParaRPr lang="en-US"/>
          </a:p>
        </p:txBody>
      </p:sp>
      <p:sp>
        <p:nvSpPr>
          <p:cNvPr id="7" name="Footer Placeholder 4">
            <a:extLst>
              <a:ext uri="{FF2B5EF4-FFF2-40B4-BE49-F238E27FC236}">
                <a16:creationId xmlns:a16="http://schemas.microsoft.com/office/drawing/2014/main" id="{78528449-8B23-512F-1A23-45BF5A15CD9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9DD71CC-4CCA-BD3F-732D-C56FA931273A}"/>
              </a:ext>
            </a:extLst>
          </p:cNvPr>
          <p:cNvSpPr>
            <a:spLocks noGrp="1"/>
          </p:cNvSpPr>
          <p:nvPr>
            <p:ph type="sldNum" sz="quarter" idx="12"/>
          </p:nvPr>
        </p:nvSpPr>
        <p:spPr/>
        <p:txBody>
          <a:bodyPr/>
          <a:lstStyle>
            <a:lvl1pPr>
              <a:defRPr/>
            </a:lvl1pPr>
          </a:lstStyle>
          <a:p>
            <a:fld id="{5CF5A556-8A48-4481-822D-8806A2834265}" type="slidenum">
              <a:rPr lang="en-US" altLang="en-US"/>
              <a:pPr/>
              <a:t>‹#›</a:t>
            </a:fld>
            <a:endParaRPr lang="en-US" altLang="en-US"/>
          </a:p>
        </p:txBody>
      </p:sp>
    </p:spTree>
    <p:extLst>
      <p:ext uri="{BB962C8B-B14F-4D97-AF65-F5344CB8AC3E}">
        <p14:creationId xmlns:p14="http://schemas.microsoft.com/office/powerpoint/2010/main" val="1459690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Kenya Flag">
            <a:extLst>
              <a:ext uri="{FF2B5EF4-FFF2-40B4-BE49-F238E27FC236}">
                <a16:creationId xmlns:a16="http://schemas.microsoft.com/office/drawing/2014/main" id="{942AA4EC-0F39-86C9-EB91-A9D094C92C1C}"/>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5C699E4-0D15-3DD7-1201-79ADD6E2F69E}"/>
              </a:ext>
            </a:extLst>
          </p:cNvPr>
          <p:cNvSpPr>
            <a:spLocks noGrp="1"/>
          </p:cNvSpPr>
          <p:nvPr>
            <p:ph type="dt" sz="half" idx="10"/>
          </p:nvPr>
        </p:nvSpPr>
        <p:spPr/>
        <p:txBody>
          <a:bodyPr/>
          <a:lstStyle>
            <a:lvl1pPr>
              <a:defRPr/>
            </a:lvl1pPr>
          </a:lstStyle>
          <a:p>
            <a:pPr>
              <a:defRPr/>
            </a:pPr>
            <a:fld id="{E500327F-66BA-40D4-8FD7-5A5A4B1F170D}" type="datetimeFigureOut">
              <a:rPr lang="en-US"/>
              <a:pPr>
                <a:defRPr/>
              </a:pPr>
              <a:t>7/18/2023</a:t>
            </a:fld>
            <a:endParaRPr lang="en-US"/>
          </a:p>
        </p:txBody>
      </p:sp>
      <p:sp>
        <p:nvSpPr>
          <p:cNvPr id="9" name="Footer Placeholder 4">
            <a:extLst>
              <a:ext uri="{FF2B5EF4-FFF2-40B4-BE49-F238E27FC236}">
                <a16:creationId xmlns:a16="http://schemas.microsoft.com/office/drawing/2014/main" id="{284ACD6C-D236-01D4-F913-1FE58D8CA58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D7C6AFE-EFE3-7D86-71CB-B653E1F405A3}"/>
              </a:ext>
            </a:extLst>
          </p:cNvPr>
          <p:cNvSpPr>
            <a:spLocks noGrp="1"/>
          </p:cNvSpPr>
          <p:nvPr>
            <p:ph type="sldNum" sz="quarter" idx="12"/>
          </p:nvPr>
        </p:nvSpPr>
        <p:spPr/>
        <p:txBody>
          <a:bodyPr/>
          <a:lstStyle>
            <a:lvl1pPr>
              <a:defRPr/>
            </a:lvl1pPr>
          </a:lstStyle>
          <a:p>
            <a:fld id="{92496A49-EF56-4478-A867-F87176EC317C}" type="slidenum">
              <a:rPr lang="en-US" altLang="en-US"/>
              <a:pPr/>
              <a:t>‹#›</a:t>
            </a:fld>
            <a:endParaRPr lang="en-US" altLang="en-US"/>
          </a:p>
        </p:txBody>
      </p:sp>
    </p:spTree>
    <p:extLst>
      <p:ext uri="{BB962C8B-B14F-4D97-AF65-F5344CB8AC3E}">
        <p14:creationId xmlns:p14="http://schemas.microsoft.com/office/powerpoint/2010/main" val="2421038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Kenya Flag">
            <a:extLst>
              <a:ext uri="{FF2B5EF4-FFF2-40B4-BE49-F238E27FC236}">
                <a16:creationId xmlns:a16="http://schemas.microsoft.com/office/drawing/2014/main" id="{16F9C39A-7B72-D363-4895-92257126318D}"/>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E41FA6AA-2681-7A59-48FB-12D3D00016E9}"/>
              </a:ext>
            </a:extLst>
          </p:cNvPr>
          <p:cNvSpPr>
            <a:spLocks noGrp="1"/>
          </p:cNvSpPr>
          <p:nvPr>
            <p:ph type="dt" sz="half" idx="10"/>
          </p:nvPr>
        </p:nvSpPr>
        <p:spPr/>
        <p:txBody>
          <a:bodyPr/>
          <a:lstStyle>
            <a:lvl1pPr>
              <a:defRPr/>
            </a:lvl1pPr>
          </a:lstStyle>
          <a:p>
            <a:pPr>
              <a:defRPr/>
            </a:pPr>
            <a:fld id="{805F403F-E15A-4120-9554-6C22230199A7}" type="datetimeFigureOut">
              <a:rPr lang="en-US"/>
              <a:pPr>
                <a:defRPr/>
              </a:pPr>
              <a:t>7/18/2023</a:t>
            </a:fld>
            <a:endParaRPr lang="en-US"/>
          </a:p>
        </p:txBody>
      </p:sp>
      <p:sp>
        <p:nvSpPr>
          <p:cNvPr id="5" name="Footer Placeholder 4">
            <a:extLst>
              <a:ext uri="{FF2B5EF4-FFF2-40B4-BE49-F238E27FC236}">
                <a16:creationId xmlns:a16="http://schemas.microsoft.com/office/drawing/2014/main" id="{87B369A0-7D29-E34E-AB96-D95A6593E2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8D56E4-997D-4A47-4970-E49A5AD5664A}"/>
              </a:ext>
            </a:extLst>
          </p:cNvPr>
          <p:cNvSpPr>
            <a:spLocks noGrp="1"/>
          </p:cNvSpPr>
          <p:nvPr>
            <p:ph type="sldNum" sz="quarter" idx="12"/>
          </p:nvPr>
        </p:nvSpPr>
        <p:spPr/>
        <p:txBody>
          <a:bodyPr/>
          <a:lstStyle>
            <a:lvl1pPr>
              <a:defRPr/>
            </a:lvl1pPr>
          </a:lstStyle>
          <a:p>
            <a:fld id="{DBBBBC7C-B7F6-4924-AA22-C7718A7524EC}" type="slidenum">
              <a:rPr lang="en-US" altLang="en-US"/>
              <a:pPr/>
              <a:t>‹#›</a:t>
            </a:fld>
            <a:endParaRPr lang="en-US" altLang="en-US"/>
          </a:p>
        </p:txBody>
      </p:sp>
    </p:spTree>
    <p:extLst>
      <p:ext uri="{BB962C8B-B14F-4D97-AF65-F5344CB8AC3E}">
        <p14:creationId xmlns:p14="http://schemas.microsoft.com/office/powerpoint/2010/main" val="40118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D083-DC24-48FA-9886-330C7E18B6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9CDA2B-3C27-407A-8FC4-7BD4E37F8B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FF6D43-9EC0-4877-856C-89358BDF8073}"/>
              </a:ext>
            </a:extLst>
          </p:cNvPr>
          <p:cNvSpPr>
            <a:spLocks noGrp="1"/>
          </p:cNvSpPr>
          <p:nvPr>
            <p:ph type="dt" sz="half" idx="10"/>
          </p:nvPr>
        </p:nvSpPr>
        <p:spPr/>
        <p:txBody>
          <a:bodyPr/>
          <a:lstStyle/>
          <a:p>
            <a:fld id="{BBF36849-5382-4065-8E8C-5535D7311E6D}" type="datetimeFigureOut">
              <a:rPr lang="en-US" smtClean="0"/>
              <a:t>7/18/2023</a:t>
            </a:fld>
            <a:endParaRPr lang="en-US"/>
          </a:p>
        </p:txBody>
      </p:sp>
      <p:sp>
        <p:nvSpPr>
          <p:cNvPr id="5" name="Footer Placeholder 4">
            <a:extLst>
              <a:ext uri="{FF2B5EF4-FFF2-40B4-BE49-F238E27FC236}">
                <a16:creationId xmlns:a16="http://schemas.microsoft.com/office/drawing/2014/main" id="{DD424E18-874F-43AC-B568-700485E4C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47B17-B423-4E4F-838E-27FEC07F5249}"/>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2069574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1" descr="Kenya Flag">
            <a:extLst>
              <a:ext uri="{FF2B5EF4-FFF2-40B4-BE49-F238E27FC236}">
                <a16:creationId xmlns:a16="http://schemas.microsoft.com/office/drawing/2014/main" id="{D41CFF83-A55F-4FDE-9577-6C5B754A8050}"/>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77BF3A69-DE33-7BF4-747E-15E538DFB9DD}"/>
              </a:ext>
            </a:extLst>
          </p:cNvPr>
          <p:cNvSpPr>
            <a:spLocks noGrp="1"/>
          </p:cNvSpPr>
          <p:nvPr>
            <p:ph type="dt" sz="half" idx="10"/>
          </p:nvPr>
        </p:nvSpPr>
        <p:spPr/>
        <p:txBody>
          <a:bodyPr/>
          <a:lstStyle>
            <a:lvl1pPr>
              <a:defRPr/>
            </a:lvl1pPr>
          </a:lstStyle>
          <a:p>
            <a:pPr>
              <a:defRPr/>
            </a:pPr>
            <a:fld id="{C5296877-B31E-46BB-ABAD-C17BB8F8DBF7}" type="datetimeFigureOut">
              <a:rPr lang="en-US"/>
              <a:pPr>
                <a:defRPr/>
              </a:pPr>
              <a:t>7/18/2023</a:t>
            </a:fld>
            <a:endParaRPr lang="en-US"/>
          </a:p>
        </p:txBody>
      </p:sp>
      <p:sp>
        <p:nvSpPr>
          <p:cNvPr id="4" name="Footer Placeholder 4">
            <a:extLst>
              <a:ext uri="{FF2B5EF4-FFF2-40B4-BE49-F238E27FC236}">
                <a16:creationId xmlns:a16="http://schemas.microsoft.com/office/drawing/2014/main" id="{30D3CF06-4958-2B07-8DF6-8ED864E883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1A319E7-A9C2-8835-C969-9A02CD17715A}"/>
              </a:ext>
            </a:extLst>
          </p:cNvPr>
          <p:cNvSpPr>
            <a:spLocks noGrp="1"/>
          </p:cNvSpPr>
          <p:nvPr>
            <p:ph type="sldNum" sz="quarter" idx="12"/>
          </p:nvPr>
        </p:nvSpPr>
        <p:spPr/>
        <p:txBody>
          <a:bodyPr/>
          <a:lstStyle>
            <a:lvl1pPr>
              <a:defRPr/>
            </a:lvl1pPr>
          </a:lstStyle>
          <a:p>
            <a:fld id="{FBAF7D26-6F89-44D1-A228-EC93E31B418F}" type="slidenum">
              <a:rPr lang="en-US" altLang="en-US"/>
              <a:pPr/>
              <a:t>‹#›</a:t>
            </a:fld>
            <a:endParaRPr lang="en-US" altLang="en-US"/>
          </a:p>
        </p:txBody>
      </p:sp>
    </p:spTree>
    <p:extLst>
      <p:ext uri="{BB962C8B-B14F-4D97-AF65-F5344CB8AC3E}">
        <p14:creationId xmlns:p14="http://schemas.microsoft.com/office/powerpoint/2010/main" val="2618099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0" descr="Kenya Flag">
            <a:extLst>
              <a:ext uri="{FF2B5EF4-FFF2-40B4-BE49-F238E27FC236}">
                <a16:creationId xmlns:a16="http://schemas.microsoft.com/office/drawing/2014/main" id="{F104ACD6-26A1-E25F-E95E-42616FAE6E34}"/>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a:extLst>
              <a:ext uri="{FF2B5EF4-FFF2-40B4-BE49-F238E27FC236}">
                <a16:creationId xmlns:a16="http://schemas.microsoft.com/office/drawing/2014/main" id="{88401C6D-4188-BA16-EF0E-75F6ACB8E290}"/>
              </a:ext>
            </a:extLst>
          </p:cNvPr>
          <p:cNvSpPr>
            <a:spLocks noGrp="1"/>
          </p:cNvSpPr>
          <p:nvPr>
            <p:ph type="dt" sz="half" idx="10"/>
          </p:nvPr>
        </p:nvSpPr>
        <p:spPr/>
        <p:txBody>
          <a:bodyPr/>
          <a:lstStyle>
            <a:lvl1pPr>
              <a:defRPr/>
            </a:lvl1pPr>
          </a:lstStyle>
          <a:p>
            <a:pPr>
              <a:defRPr/>
            </a:pPr>
            <a:fld id="{1889AF85-7059-4AB5-B92C-C099CD8C5755}" type="datetimeFigureOut">
              <a:rPr lang="en-US"/>
              <a:pPr>
                <a:defRPr/>
              </a:pPr>
              <a:t>7/18/2023</a:t>
            </a:fld>
            <a:endParaRPr lang="en-US"/>
          </a:p>
        </p:txBody>
      </p:sp>
      <p:sp>
        <p:nvSpPr>
          <p:cNvPr id="7" name="Footer Placeholder 4">
            <a:extLst>
              <a:ext uri="{FF2B5EF4-FFF2-40B4-BE49-F238E27FC236}">
                <a16:creationId xmlns:a16="http://schemas.microsoft.com/office/drawing/2014/main" id="{214FBB75-D3BB-95D4-4867-15A12EC4D85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5CF046D-822F-A387-5BA1-50593111F5BE}"/>
              </a:ext>
            </a:extLst>
          </p:cNvPr>
          <p:cNvSpPr>
            <a:spLocks noGrp="1"/>
          </p:cNvSpPr>
          <p:nvPr>
            <p:ph type="sldNum" sz="quarter" idx="12"/>
          </p:nvPr>
        </p:nvSpPr>
        <p:spPr/>
        <p:txBody>
          <a:bodyPr/>
          <a:lstStyle>
            <a:lvl1pPr>
              <a:defRPr/>
            </a:lvl1pPr>
          </a:lstStyle>
          <a:p>
            <a:fld id="{32826A45-2F1A-46EE-A4C6-DF154AED7280}" type="slidenum">
              <a:rPr lang="en-US" altLang="en-US"/>
              <a:pPr/>
              <a:t>‹#›</a:t>
            </a:fld>
            <a:endParaRPr lang="en-US" altLang="en-US"/>
          </a:p>
        </p:txBody>
      </p:sp>
    </p:spTree>
    <p:extLst>
      <p:ext uri="{BB962C8B-B14F-4D97-AF65-F5344CB8AC3E}">
        <p14:creationId xmlns:p14="http://schemas.microsoft.com/office/powerpoint/2010/main" val="2710353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0" descr="Kenya Flag">
            <a:extLst>
              <a:ext uri="{FF2B5EF4-FFF2-40B4-BE49-F238E27FC236}">
                <a16:creationId xmlns:a16="http://schemas.microsoft.com/office/drawing/2014/main" id="{B6C45CC5-FE1D-684F-C78E-C62F7F0D9321}"/>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a:extLst>
              <a:ext uri="{FF2B5EF4-FFF2-40B4-BE49-F238E27FC236}">
                <a16:creationId xmlns:a16="http://schemas.microsoft.com/office/drawing/2014/main" id="{80D82E32-E944-D11F-9397-6C286F9675D5}"/>
              </a:ext>
            </a:extLst>
          </p:cNvPr>
          <p:cNvSpPr>
            <a:spLocks noGrp="1"/>
          </p:cNvSpPr>
          <p:nvPr>
            <p:ph type="dt" sz="half" idx="10"/>
          </p:nvPr>
        </p:nvSpPr>
        <p:spPr/>
        <p:txBody>
          <a:bodyPr/>
          <a:lstStyle>
            <a:lvl1pPr>
              <a:defRPr/>
            </a:lvl1pPr>
          </a:lstStyle>
          <a:p>
            <a:pPr>
              <a:defRPr/>
            </a:pPr>
            <a:fld id="{E88B98B8-06C2-449C-9C57-42F4389A5222}" type="datetimeFigureOut">
              <a:rPr lang="en-US"/>
              <a:pPr>
                <a:defRPr/>
              </a:pPr>
              <a:t>7/18/2023</a:t>
            </a:fld>
            <a:endParaRPr lang="en-US"/>
          </a:p>
        </p:txBody>
      </p:sp>
      <p:sp>
        <p:nvSpPr>
          <p:cNvPr id="7" name="Footer Placeholder 4">
            <a:extLst>
              <a:ext uri="{FF2B5EF4-FFF2-40B4-BE49-F238E27FC236}">
                <a16:creationId xmlns:a16="http://schemas.microsoft.com/office/drawing/2014/main" id="{B7D54A5E-5C0D-4502-D635-EDAF0583543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A1C655F-2263-9C1F-8E54-B27B88791934}"/>
              </a:ext>
            </a:extLst>
          </p:cNvPr>
          <p:cNvSpPr>
            <a:spLocks noGrp="1"/>
          </p:cNvSpPr>
          <p:nvPr>
            <p:ph type="sldNum" sz="quarter" idx="12"/>
          </p:nvPr>
        </p:nvSpPr>
        <p:spPr/>
        <p:txBody>
          <a:bodyPr/>
          <a:lstStyle>
            <a:lvl1pPr>
              <a:defRPr/>
            </a:lvl1pPr>
          </a:lstStyle>
          <a:p>
            <a:fld id="{7D9994F3-D59C-4A85-9214-83A859C40102}" type="slidenum">
              <a:rPr lang="en-US" altLang="en-US"/>
              <a:pPr/>
              <a:t>‹#›</a:t>
            </a:fld>
            <a:endParaRPr lang="en-US" altLang="en-US"/>
          </a:p>
        </p:txBody>
      </p:sp>
    </p:spTree>
    <p:extLst>
      <p:ext uri="{BB962C8B-B14F-4D97-AF65-F5344CB8AC3E}">
        <p14:creationId xmlns:p14="http://schemas.microsoft.com/office/powerpoint/2010/main" val="4257409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Kenya Flag">
            <a:extLst>
              <a:ext uri="{FF2B5EF4-FFF2-40B4-BE49-F238E27FC236}">
                <a16:creationId xmlns:a16="http://schemas.microsoft.com/office/drawing/2014/main" id="{4E2CAF1F-0672-D719-DE24-0B4E8787E71E}"/>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9AF0A64-292E-ACAE-BD15-A1014848B3C3}"/>
              </a:ext>
            </a:extLst>
          </p:cNvPr>
          <p:cNvSpPr>
            <a:spLocks noGrp="1"/>
          </p:cNvSpPr>
          <p:nvPr>
            <p:ph type="dt" sz="half" idx="10"/>
          </p:nvPr>
        </p:nvSpPr>
        <p:spPr/>
        <p:txBody>
          <a:bodyPr/>
          <a:lstStyle>
            <a:lvl1pPr>
              <a:defRPr/>
            </a:lvl1pPr>
          </a:lstStyle>
          <a:p>
            <a:pPr>
              <a:defRPr/>
            </a:pPr>
            <a:fld id="{8B093A39-256C-49AA-90C0-04B4C31E78A7}" type="datetimeFigureOut">
              <a:rPr lang="en-US"/>
              <a:pPr>
                <a:defRPr/>
              </a:pPr>
              <a:t>7/18/2023</a:t>
            </a:fld>
            <a:endParaRPr lang="en-US"/>
          </a:p>
        </p:txBody>
      </p:sp>
      <p:sp>
        <p:nvSpPr>
          <p:cNvPr id="6" name="Footer Placeholder 4">
            <a:extLst>
              <a:ext uri="{FF2B5EF4-FFF2-40B4-BE49-F238E27FC236}">
                <a16:creationId xmlns:a16="http://schemas.microsoft.com/office/drawing/2014/main" id="{457581E3-C643-A697-6DAD-341B1F16B5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AAA1C5-1B0C-7C3C-20DC-EC429EC14E54}"/>
              </a:ext>
            </a:extLst>
          </p:cNvPr>
          <p:cNvSpPr>
            <a:spLocks noGrp="1"/>
          </p:cNvSpPr>
          <p:nvPr>
            <p:ph type="sldNum" sz="quarter" idx="12"/>
          </p:nvPr>
        </p:nvSpPr>
        <p:spPr/>
        <p:txBody>
          <a:bodyPr/>
          <a:lstStyle>
            <a:lvl1pPr>
              <a:defRPr/>
            </a:lvl1pPr>
          </a:lstStyle>
          <a:p>
            <a:fld id="{8684E055-CD25-40F2-9160-077CBBE88DD7}" type="slidenum">
              <a:rPr lang="en-US" altLang="en-US"/>
              <a:pPr/>
              <a:t>‹#›</a:t>
            </a:fld>
            <a:endParaRPr lang="en-US" altLang="en-US"/>
          </a:p>
        </p:txBody>
      </p:sp>
    </p:spTree>
    <p:extLst>
      <p:ext uri="{BB962C8B-B14F-4D97-AF65-F5344CB8AC3E}">
        <p14:creationId xmlns:p14="http://schemas.microsoft.com/office/powerpoint/2010/main" val="675256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Kenya Flag">
            <a:extLst>
              <a:ext uri="{FF2B5EF4-FFF2-40B4-BE49-F238E27FC236}">
                <a16:creationId xmlns:a16="http://schemas.microsoft.com/office/drawing/2014/main" id="{42C74209-2ED4-2852-EEED-DECAA26B29D1}"/>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56FEA6F-5D59-00C3-5006-172D96992618}"/>
              </a:ext>
            </a:extLst>
          </p:cNvPr>
          <p:cNvSpPr>
            <a:spLocks noGrp="1"/>
          </p:cNvSpPr>
          <p:nvPr>
            <p:ph type="dt" sz="half" idx="10"/>
          </p:nvPr>
        </p:nvSpPr>
        <p:spPr/>
        <p:txBody>
          <a:bodyPr/>
          <a:lstStyle>
            <a:lvl1pPr>
              <a:defRPr/>
            </a:lvl1pPr>
          </a:lstStyle>
          <a:p>
            <a:pPr>
              <a:defRPr/>
            </a:pPr>
            <a:fld id="{4DC0A18F-D647-491F-BD2F-7C59C67A085F}" type="datetimeFigureOut">
              <a:rPr lang="en-US"/>
              <a:pPr>
                <a:defRPr/>
              </a:pPr>
              <a:t>7/18/2023</a:t>
            </a:fld>
            <a:endParaRPr lang="en-US"/>
          </a:p>
        </p:txBody>
      </p:sp>
      <p:sp>
        <p:nvSpPr>
          <p:cNvPr id="6" name="Footer Placeholder 4">
            <a:extLst>
              <a:ext uri="{FF2B5EF4-FFF2-40B4-BE49-F238E27FC236}">
                <a16:creationId xmlns:a16="http://schemas.microsoft.com/office/drawing/2014/main" id="{B9964397-CC3F-7810-E2DF-D8CA2C7A81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392519-1E9F-5029-8CB7-9BF1D442E418}"/>
              </a:ext>
            </a:extLst>
          </p:cNvPr>
          <p:cNvSpPr>
            <a:spLocks noGrp="1"/>
          </p:cNvSpPr>
          <p:nvPr>
            <p:ph type="sldNum" sz="quarter" idx="12"/>
          </p:nvPr>
        </p:nvSpPr>
        <p:spPr/>
        <p:txBody>
          <a:bodyPr/>
          <a:lstStyle>
            <a:lvl1pPr>
              <a:defRPr/>
            </a:lvl1pPr>
          </a:lstStyle>
          <a:p>
            <a:fld id="{0DBBC973-CBF6-432C-A57D-A48DB1CB352B}" type="slidenum">
              <a:rPr lang="en-US" altLang="en-US"/>
              <a:pPr/>
              <a:t>‹#›</a:t>
            </a:fld>
            <a:endParaRPr lang="en-US" altLang="en-US"/>
          </a:p>
        </p:txBody>
      </p:sp>
    </p:spTree>
    <p:extLst>
      <p:ext uri="{BB962C8B-B14F-4D97-AF65-F5344CB8AC3E}">
        <p14:creationId xmlns:p14="http://schemas.microsoft.com/office/powerpoint/2010/main" val="731401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C891-7EE7-4139-8F9A-5B42B40910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G"/>
          </a:p>
        </p:txBody>
      </p:sp>
      <p:sp>
        <p:nvSpPr>
          <p:cNvPr id="3" name="Subtitle 2">
            <a:extLst>
              <a:ext uri="{FF2B5EF4-FFF2-40B4-BE49-F238E27FC236}">
                <a16:creationId xmlns:a16="http://schemas.microsoft.com/office/drawing/2014/main" id="{32E315EE-8A53-B6D5-D601-2632FD40A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G"/>
          </a:p>
        </p:txBody>
      </p:sp>
      <p:sp>
        <p:nvSpPr>
          <p:cNvPr id="4" name="Date Placeholder 3">
            <a:extLst>
              <a:ext uri="{FF2B5EF4-FFF2-40B4-BE49-F238E27FC236}">
                <a16:creationId xmlns:a16="http://schemas.microsoft.com/office/drawing/2014/main" id="{34727A67-6B4A-C3CC-AFC6-B5F4ADE8DA49}"/>
              </a:ext>
            </a:extLst>
          </p:cNvPr>
          <p:cNvSpPr>
            <a:spLocks noGrp="1"/>
          </p:cNvSpPr>
          <p:nvPr>
            <p:ph type="dt" sz="half" idx="10"/>
          </p:nvPr>
        </p:nvSpPr>
        <p:spPr/>
        <p:txBody>
          <a:bodyPr/>
          <a:lstStyle/>
          <a:p>
            <a:fld id="{B65C600B-0962-4D49-ADED-B6F030642062}" type="datetimeFigureOut">
              <a:rPr lang="en-UG" smtClean="0"/>
              <a:t>07/18/2023</a:t>
            </a:fld>
            <a:endParaRPr lang="en-UG"/>
          </a:p>
        </p:txBody>
      </p:sp>
      <p:sp>
        <p:nvSpPr>
          <p:cNvPr id="5" name="Footer Placeholder 4">
            <a:extLst>
              <a:ext uri="{FF2B5EF4-FFF2-40B4-BE49-F238E27FC236}">
                <a16:creationId xmlns:a16="http://schemas.microsoft.com/office/drawing/2014/main" id="{BDD56173-3B6B-B6A0-7D70-606FEB1E2D2A}"/>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DAE5B4F5-4D93-F596-0180-F1AFA7F97B2E}"/>
              </a:ext>
            </a:extLst>
          </p:cNvPr>
          <p:cNvSpPr>
            <a:spLocks noGrp="1"/>
          </p:cNvSpPr>
          <p:nvPr>
            <p:ph type="sldNum" sz="quarter" idx="12"/>
          </p:nvPr>
        </p:nvSpPr>
        <p:spPr/>
        <p:txBody>
          <a:bodyPr/>
          <a:lstStyle/>
          <a:p>
            <a:fld id="{96DBA6EF-2ED6-294F-A1DC-ED21646448D7}" type="slidenum">
              <a:rPr lang="en-UG" smtClean="0"/>
              <a:t>‹#›</a:t>
            </a:fld>
            <a:endParaRPr lang="en-UG"/>
          </a:p>
        </p:txBody>
      </p:sp>
    </p:spTree>
    <p:extLst>
      <p:ext uri="{BB962C8B-B14F-4D97-AF65-F5344CB8AC3E}">
        <p14:creationId xmlns:p14="http://schemas.microsoft.com/office/powerpoint/2010/main" val="31359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A866-9F61-442C-00C4-712642A4576F}"/>
              </a:ext>
            </a:extLst>
          </p:cNvPr>
          <p:cNvSpPr>
            <a:spLocks noGrp="1"/>
          </p:cNvSpPr>
          <p:nvPr>
            <p:ph type="title"/>
          </p:nvPr>
        </p:nvSpPr>
        <p:spPr/>
        <p:txBody>
          <a:bodyPr/>
          <a:lstStyle/>
          <a:p>
            <a:r>
              <a:rPr lang="en-GB"/>
              <a:t>Click to edit Master title style</a:t>
            </a:r>
            <a:endParaRPr lang="en-UG"/>
          </a:p>
        </p:txBody>
      </p:sp>
      <p:sp>
        <p:nvSpPr>
          <p:cNvPr id="3" name="Content Placeholder 2">
            <a:extLst>
              <a:ext uri="{FF2B5EF4-FFF2-40B4-BE49-F238E27FC236}">
                <a16:creationId xmlns:a16="http://schemas.microsoft.com/office/drawing/2014/main" id="{51FF2759-9AF6-5DA9-3791-E8505FA1F6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6EBA84D3-B8FA-CB5E-243D-9CDC9E0EFFE7}"/>
              </a:ext>
            </a:extLst>
          </p:cNvPr>
          <p:cNvSpPr>
            <a:spLocks noGrp="1"/>
          </p:cNvSpPr>
          <p:nvPr>
            <p:ph type="dt" sz="half" idx="10"/>
          </p:nvPr>
        </p:nvSpPr>
        <p:spPr/>
        <p:txBody>
          <a:bodyPr/>
          <a:lstStyle/>
          <a:p>
            <a:fld id="{B65C600B-0962-4D49-ADED-B6F030642062}" type="datetimeFigureOut">
              <a:rPr lang="en-UG" smtClean="0"/>
              <a:t>07/18/2023</a:t>
            </a:fld>
            <a:endParaRPr lang="en-UG"/>
          </a:p>
        </p:txBody>
      </p:sp>
      <p:sp>
        <p:nvSpPr>
          <p:cNvPr id="5" name="Footer Placeholder 4">
            <a:extLst>
              <a:ext uri="{FF2B5EF4-FFF2-40B4-BE49-F238E27FC236}">
                <a16:creationId xmlns:a16="http://schemas.microsoft.com/office/drawing/2014/main" id="{206156BF-B505-1077-EAFF-321573DA0C22}"/>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AD29B57D-ACFB-7985-9F6E-CCFED07D1064}"/>
              </a:ext>
            </a:extLst>
          </p:cNvPr>
          <p:cNvSpPr>
            <a:spLocks noGrp="1"/>
          </p:cNvSpPr>
          <p:nvPr>
            <p:ph type="sldNum" sz="quarter" idx="12"/>
          </p:nvPr>
        </p:nvSpPr>
        <p:spPr/>
        <p:txBody>
          <a:bodyPr/>
          <a:lstStyle/>
          <a:p>
            <a:fld id="{96DBA6EF-2ED6-294F-A1DC-ED21646448D7}" type="slidenum">
              <a:rPr lang="en-UG" smtClean="0"/>
              <a:t>‹#›</a:t>
            </a:fld>
            <a:endParaRPr lang="en-UG"/>
          </a:p>
        </p:txBody>
      </p:sp>
    </p:spTree>
    <p:extLst>
      <p:ext uri="{BB962C8B-B14F-4D97-AF65-F5344CB8AC3E}">
        <p14:creationId xmlns:p14="http://schemas.microsoft.com/office/powerpoint/2010/main" val="214177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2894-DD74-7848-8193-46BA428A33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G"/>
          </a:p>
        </p:txBody>
      </p:sp>
      <p:sp>
        <p:nvSpPr>
          <p:cNvPr id="3" name="Text Placeholder 2">
            <a:extLst>
              <a:ext uri="{FF2B5EF4-FFF2-40B4-BE49-F238E27FC236}">
                <a16:creationId xmlns:a16="http://schemas.microsoft.com/office/drawing/2014/main" id="{43C37B5B-7E10-1E1A-661E-CBCFF92FDC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6609E2-3B0A-C11C-D2DF-888D6BFF0E46}"/>
              </a:ext>
            </a:extLst>
          </p:cNvPr>
          <p:cNvSpPr>
            <a:spLocks noGrp="1"/>
          </p:cNvSpPr>
          <p:nvPr>
            <p:ph type="dt" sz="half" idx="10"/>
          </p:nvPr>
        </p:nvSpPr>
        <p:spPr/>
        <p:txBody>
          <a:bodyPr/>
          <a:lstStyle/>
          <a:p>
            <a:fld id="{B65C600B-0962-4D49-ADED-B6F030642062}" type="datetimeFigureOut">
              <a:rPr lang="en-UG" smtClean="0"/>
              <a:t>07/18/2023</a:t>
            </a:fld>
            <a:endParaRPr lang="en-UG"/>
          </a:p>
        </p:txBody>
      </p:sp>
      <p:sp>
        <p:nvSpPr>
          <p:cNvPr id="5" name="Footer Placeholder 4">
            <a:extLst>
              <a:ext uri="{FF2B5EF4-FFF2-40B4-BE49-F238E27FC236}">
                <a16:creationId xmlns:a16="http://schemas.microsoft.com/office/drawing/2014/main" id="{A4DD4E81-873C-984E-2A44-16AF733FBF9D}"/>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97357241-CE21-DE43-103D-6E743F4DD2B7}"/>
              </a:ext>
            </a:extLst>
          </p:cNvPr>
          <p:cNvSpPr>
            <a:spLocks noGrp="1"/>
          </p:cNvSpPr>
          <p:nvPr>
            <p:ph type="sldNum" sz="quarter" idx="12"/>
          </p:nvPr>
        </p:nvSpPr>
        <p:spPr/>
        <p:txBody>
          <a:bodyPr/>
          <a:lstStyle/>
          <a:p>
            <a:fld id="{96DBA6EF-2ED6-294F-A1DC-ED21646448D7}" type="slidenum">
              <a:rPr lang="en-UG" smtClean="0"/>
              <a:t>‹#›</a:t>
            </a:fld>
            <a:endParaRPr lang="en-UG"/>
          </a:p>
        </p:txBody>
      </p:sp>
    </p:spTree>
    <p:extLst>
      <p:ext uri="{BB962C8B-B14F-4D97-AF65-F5344CB8AC3E}">
        <p14:creationId xmlns:p14="http://schemas.microsoft.com/office/powerpoint/2010/main" val="1214365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7379-0A87-4033-AA04-B9F705063315}"/>
              </a:ext>
            </a:extLst>
          </p:cNvPr>
          <p:cNvSpPr>
            <a:spLocks noGrp="1"/>
          </p:cNvSpPr>
          <p:nvPr>
            <p:ph type="title"/>
          </p:nvPr>
        </p:nvSpPr>
        <p:spPr/>
        <p:txBody>
          <a:bodyPr/>
          <a:lstStyle/>
          <a:p>
            <a:r>
              <a:rPr lang="en-GB"/>
              <a:t>Click to edit Master title style</a:t>
            </a:r>
            <a:endParaRPr lang="en-UG"/>
          </a:p>
        </p:txBody>
      </p:sp>
      <p:sp>
        <p:nvSpPr>
          <p:cNvPr id="3" name="Content Placeholder 2">
            <a:extLst>
              <a:ext uri="{FF2B5EF4-FFF2-40B4-BE49-F238E27FC236}">
                <a16:creationId xmlns:a16="http://schemas.microsoft.com/office/drawing/2014/main" id="{1175BFBB-D8F2-B006-744C-C8B76962477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Content Placeholder 3">
            <a:extLst>
              <a:ext uri="{FF2B5EF4-FFF2-40B4-BE49-F238E27FC236}">
                <a16:creationId xmlns:a16="http://schemas.microsoft.com/office/drawing/2014/main" id="{C5E0DE15-1C48-48D4-FE6D-46467B8216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5" name="Date Placeholder 4">
            <a:extLst>
              <a:ext uri="{FF2B5EF4-FFF2-40B4-BE49-F238E27FC236}">
                <a16:creationId xmlns:a16="http://schemas.microsoft.com/office/drawing/2014/main" id="{970E3E76-BCBD-781F-06FE-943B8C08DCAE}"/>
              </a:ext>
            </a:extLst>
          </p:cNvPr>
          <p:cNvSpPr>
            <a:spLocks noGrp="1"/>
          </p:cNvSpPr>
          <p:nvPr>
            <p:ph type="dt" sz="half" idx="10"/>
          </p:nvPr>
        </p:nvSpPr>
        <p:spPr/>
        <p:txBody>
          <a:bodyPr/>
          <a:lstStyle/>
          <a:p>
            <a:fld id="{B65C600B-0962-4D49-ADED-B6F030642062}" type="datetimeFigureOut">
              <a:rPr lang="en-UG" smtClean="0"/>
              <a:t>07/18/2023</a:t>
            </a:fld>
            <a:endParaRPr lang="en-UG"/>
          </a:p>
        </p:txBody>
      </p:sp>
      <p:sp>
        <p:nvSpPr>
          <p:cNvPr id="6" name="Footer Placeholder 5">
            <a:extLst>
              <a:ext uri="{FF2B5EF4-FFF2-40B4-BE49-F238E27FC236}">
                <a16:creationId xmlns:a16="http://schemas.microsoft.com/office/drawing/2014/main" id="{8A0E9BFB-CE2F-ECDF-6252-639EEB5C9D61}"/>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A273E3D7-4BAD-8B0F-C6EF-80ACA14AAD50}"/>
              </a:ext>
            </a:extLst>
          </p:cNvPr>
          <p:cNvSpPr>
            <a:spLocks noGrp="1"/>
          </p:cNvSpPr>
          <p:nvPr>
            <p:ph type="sldNum" sz="quarter" idx="12"/>
          </p:nvPr>
        </p:nvSpPr>
        <p:spPr/>
        <p:txBody>
          <a:bodyPr/>
          <a:lstStyle/>
          <a:p>
            <a:fld id="{96DBA6EF-2ED6-294F-A1DC-ED21646448D7}" type="slidenum">
              <a:rPr lang="en-UG" smtClean="0"/>
              <a:t>‹#›</a:t>
            </a:fld>
            <a:endParaRPr lang="en-UG"/>
          </a:p>
        </p:txBody>
      </p:sp>
    </p:spTree>
    <p:extLst>
      <p:ext uri="{BB962C8B-B14F-4D97-AF65-F5344CB8AC3E}">
        <p14:creationId xmlns:p14="http://schemas.microsoft.com/office/powerpoint/2010/main" val="3480790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2A57-4671-E6E2-166A-8918900FEDDE}"/>
              </a:ext>
            </a:extLst>
          </p:cNvPr>
          <p:cNvSpPr>
            <a:spLocks noGrp="1"/>
          </p:cNvSpPr>
          <p:nvPr>
            <p:ph type="title"/>
          </p:nvPr>
        </p:nvSpPr>
        <p:spPr>
          <a:xfrm>
            <a:off x="839788" y="365125"/>
            <a:ext cx="10515600" cy="1325563"/>
          </a:xfrm>
        </p:spPr>
        <p:txBody>
          <a:bodyPr/>
          <a:lstStyle/>
          <a:p>
            <a:r>
              <a:rPr lang="en-GB"/>
              <a:t>Click to edit Master title style</a:t>
            </a:r>
            <a:endParaRPr lang="en-UG"/>
          </a:p>
        </p:txBody>
      </p:sp>
      <p:sp>
        <p:nvSpPr>
          <p:cNvPr id="3" name="Text Placeholder 2">
            <a:extLst>
              <a:ext uri="{FF2B5EF4-FFF2-40B4-BE49-F238E27FC236}">
                <a16:creationId xmlns:a16="http://schemas.microsoft.com/office/drawing/2014/main" id="{3EA7D00C-295B-15DE-81BD-A159680D9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6AE09C9-F137-37A6-4766-0AD485C6EC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5" name="Text Placeholder 4">
            <a:extLst>
              <a:ext uri="{FF2B5EF4-FFF2-40B4-BE49-F238E27FC236}">
                <a16:creationId xmlns:a16="http://schemas.microsoft.com/office/drawing/2014/main" id="{841DAA1D-88DC-0626-E056-105D13A0E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535BC51-D823-84DC-C300-3EBDD66F74A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7" name="Date Placeholder 6">
            <a:extLst>
              <a:ext uri="{FF2B5EF4-FFF2-40B4-BE49-F238E27FC236}">
                <a16:creationId xmlns:a16="http://schemas.microsoft.com/office/drawing/2014/main" id="{4346ACB4-9806-E95D-674F-DCE9315E3348}"/>
              </a:ext>
            </a:extLst>
          </p:cNvPr>
          <p:cNvSpPr>
            <a:spLocks noGrp="1"/>
          </p:cNvSpPr>
          <p:nvPr>
            <p:ph type="dt" sz="half" idx="10"/>
          </p:nvPr>
        </p:nvSpPr>
        <p:spPr/>
        <p:txBody>
          <a:bodyPr/>
          <a:lstStyle/>
          <a:p>
            <a:fld id="{B65C600B-0962-4D49-ADED-B6F030642062}" type="datetimeFigureOut">
              <a:rPr lang="en-UG" smtClean="0"/>
              <a:t>07/18/2023</a:t>
            </a:fld>
            <a:endParaRPr lang="en-UG"/>
          </a:p>
        </p:txBody>
      </p:sp>
      <p:sp>
        <p:nvSpPr>
          <p:cNvPr id="8" name="Footer Placeholder 7">
            <a:extLst>
              <a:ext uri="{FF2B5EF4-FFF2-40B4-BE49-F238E27FC236}">
                <a16:creationId xmlns:a16="http://schemas.microsoft.com/office/drawing/2014/main" id="{45DFAA6D-337B-7008-AD80-346492A8B37A}"/>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23FBD8C6-4C02-443C-481A-0C8E5D100491}"/>
              </a:ext>
            </a:extLst>
          </p:cNvPr>
          <p:cNvSpPr>
            <a:spLocks noGrp="1"/>
          </p:cNvSpPr>
          <p:nvPr>
            <p:ph type="sldNum" sz="quarter" idx="12"/>
          </p:nvPr>
        </p:nvSpPr>
        <p:spPr/>
        <p:txBody>
          <a:bodyPr/>
          <a:lstStyle/>
          <a:p>
            <a:fld id="{96DBA6EF-2ED6-294F-A1DC-ED21646448D7}" type="slidenum">
              <a:rPr lang="en-UG" smtClean="0"/>
              <a:t>‹#›</a:t>
            </a:fld>
            <a:endParaRPr lang="en-UG"/>
          </a:p>
        </p:txBody>
      </p:sp>
    </p:spTree>
    <p:extLst>
      <p:ext uri="{BB962C8B-B14F-4D97-AF65-F5344CB8AC3E}">
        <p14:creationId xmlns:p14="http://schemas.microsoft.com/office/powerpoint/2010/main" val="74605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82A1-399E-4636-AF29-BA328ADAE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FCD45-8EF2-4486-8E8F-11878B85C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DFC84F-9DE8-4B46-B36E-89FCFDE36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00703-7471-48AB-9160-6A884A349DAA}"/>
              </a:ext>
            </a:extLst>
          </p:cNvPr>
          <p:cNvSpPr>
            <a:spLocks noGrp="1"/>
          </p:cNvSpPr>
          <p:nvPr>
            <p:ph type="dt" sz="half" idx="10"/>
          </p:nvPr>
        </p:nvSpPr>
        <p:spPr/>
        <p:txBody>
          <a:bodyPr/>
          <a:lstStyle/>
          <a:p>
            <a:fld id="{BBF36849-5382-4065-8E8C-5535D7311E6D}" type="datetimeFigureOut">
              <a:rPr lang="en-US" smtClean="0"/>
              <a:t>7/18/2023</a:t>
            </a:fld>
            <a:endParaRPr lang="en-US"/>
          </a:p>
        </p:txBody>
      </p:sp>
      <p:sp>
        <p:nvSpPr>
          <p:cNvPr id="6" name="Footer Placeholder 5">
            <a:extLst>
              <a:ext uri="{FF2B5EF4-FFF2-40B4-BE49-F238E27FC236}">
                <a16:creationId xmlns:a16="http://schemas.microsoft.com/office/drawing/2014/main" id="{1DDF8B31-C196-4AB3-B141-0B2EA467C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A1036-409F-4B1D-9AF7-80383E48A7F0}"/>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928933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0AD6-77E2-F560-E40C-E45C533556BF}"/>
              </a:ext>
            </a:extLst>
          </p:cNvPr>
          <p:cNvSpPr>
            <a:spLocks noGrp="1"/>
          </p:cNvSpPr>
          <p:nvPr>
            <p:ph type="title"/>
          </p:nvPr>
        </p:nvSpPr>
        <p:spPr/>
        <p:txBody>
          <a:bodyPr/>
          <a:lstStyle/>
          <a:p>
            <a:r>
              <a:rPr lang="en-GB"/>
              <a:t>Click to edit Master title style</a:t>
            </a:r>
            <a:endParaRPr lang="en-UG"/>
          </a:p>
        </p:txBody>
      </p:sp>
      <p:sp>
        <p:nvSpPr>
          <p:cNvPr id="3" name="Date Placeholder 2">
            <a:extLst>
              <a:ext uri="{FF2B5EF4-FFF2-40B4-BE49-F238E27FC236}">
                <a16:creationId xmlns:a16="http://schemas.microsoft.com/office/drawing/2014/main" id="{08625C86-5CDE-EFE7-4927-9EC093541618}"/>
              </a:ext>
            </a:extLst>
          </p:cNvPr>
          <p:cNvSpPr>
            <a:spLocks noGrp="1"/>
          </p:cNvSpPr>
          <p:nvPr>
            <p:ph type="dt" sz="half" idx="10"/>
          </p:nvPr>
        </p:nvSpPr>
        <p:spPr/>
        <p:txBody>
          <a:bodyPr/>
          <a:lstStyle/>
          <a:p>
            <a:fld id="{B65C600B-0962-4D49-ADED-B6F030642062}" type="datetimeFigureOut">
              <a:rPr lang="en-UG" smtClean="0"/>
              <a:t>07/18/2023</a:t>
            </a:fld>
            <a:endParaRPr lang="en-UG"/>
          </a:p>
        </p:txBody>
      </p:sp>
      <p:sp>
        <p:nvSpPr>
          <p:cNvPr id="4" name="Footer Placeholder 3">
            <a:extLst>
              <a:ext uri="{FF2B5EF4-FFF2-40B4-BE49-F238E27FC236}">
                <a16:creationId xmlns:a16="http://schemas.microsoft.com/office/drawing/2014/main" id="{506F0629-784A-87EF-EDD9-956BD0486A00}"/>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9297B950-ED41-79A1-A534-933F6E344C03}"/>
              </a:ext>
            </a:extLst>
          </p:cNvPr>
          <p:cNvSpPr>
            <a:spLocks noGrp="1"/>
          </p:cNvSpPr>
          <p:nvPr>
            <p:ph type="sldNum" sz="quarter" idx="12"/>
          </p:nvPr>
        </p:nvSpPr>
        <p:spPr/>
        <p:txBody>
          <a:bodyPr/>
          <a:lstStyle/>
          <a:p>
            <a:fld id="{96DBA6EF-2ED6-294F-A1DC-ED21646448D7}" type="slidenum">
              <a:rPr lang="en-UG" smtClean="0"/>
              <a:t>‹#›</a:t>
            </a:fld>
            <a:endParaRPr lang="en-UG"/>
          </a:p>
        </p:txBody>
      </p:sp>
    </p:spTree>
    <p:extLst>
      <p:ext uri="{BB962C8B-B14F-4D97-AF65-F5344CB8AC3E}">
        <p14:creationId xmlns:p14="http://schemas.microsoft.com/office/powerpoint/2010/main" val="2739285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B75ED0-5E54-77A4-EBA7-BC17AC7A6558}"/>
              </a:ext>
            </a:extLst>
          </p:cNvPr>
          <p:cNvSpPr>
            <a:spLocks noGrp="1"/>
          </p:cNvSpPr>
          <p:nvPr>
            <p:ph type="dt" sz="half" idx="10"/>
          </p:nvPr>
        </p:nvSpPr>
        <p:spPr/>
        <p:txBody>
          <a:bodyPr/>
          <a:lstStyle/>
          <a:p>
            <a:fld id="{B65C600B-0962-4D49-ADED-B6F030642062}" type="datetimeFigureOut">
              <a:rPr lang="en-UG" smtClean="0"/>
              <a:t>07/18/2023</a:t>
            </a:fld>
            <a:endParaRPr lang="en-UG"/>
          </a:p>
        </p:txBody>
      </p:sp>
      <p:sp>
        <p:nvSpPr>
          <p:cNvPr id="3" name="Footer Placeholder 2">
            <a:extLst>
              <a:ext uri="{FF2B5EF4-FFF2-40B4-BE49-F238E27FC236}">
                <a16:creationId xmlns:a16="http://schemas.microsoft.com/office/drawing/2014/main" id="{12F706D4-B827-AD43-A7B3-3D6A4E495760}"/>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566847B1-A608-42B2-24A1-990E25C64C65}"/>
              </a:ext>
            </a:extLst>
          </p:cNvPr>
          <p:cNvSpPr>
            <a:spLocks noGrp="1"/>
          </p:cNvSpPr>
          <p:nvPr>
            <p:ph type="sldNum" sz="quarter" idx="12"/>
          </p:nvPr>
        </p:nvSpPr>
        <p:spPr/>
        <p:txBody>
          <a:bodyPr/>
          <a:lstStyle/>
          <a:p>
            <a:fld id="{96DBA6EF-2ED6-294F-A1DC-ED21646448D7}" type="slidenum">
              <a:rPr lang="en-UG" smtClean="0"/>
              <a:t>‹#›</a:t>
            </a:fld>
            <a:endParaRPr lang="en-UG"/>
          </a:p>
        </p:txBody>
      </p:sp>
    </p:spTree>
    <p:extLst>
      <p:ext uri="{BB962C8B-B14F-4D97-AF65-F5344CB8AC3E}">
        <p14:creationId xmlns:p14="http://schemas.microsoft.com/office/powerpoint/2010/main" val="2995937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B156-A00C-26EA-3742-E1D269DC7B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G"/>
          </a:p>
        </p:txBody>
      </p:sp>
      <p:sp>
        <p:nvSpPr>
          <p:cNvPr id="3" name="Content Placeholder 2">
            <a:extLst>
              <a:ext uri="{FF2B5EF4-FFF2-40B4-BE49-F238E27FC236}">
                <a16:creationId xmlns:a16="http://schemas.microsoft.com/office/drawing/2014/main" id="{036CB4B7-AF97-567A-7EBD-E9A90EF0D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Text Placeholder 3">
            <a:extLst>
              <a:ext uri="{FF2B5EF4-FFF2-40B4-BE49-F238E27FC236}">
                <a16:creationId xmlns:a16="http://schemas.microsoft.com/office/drawing/2014/main" id="{A3181A00-3683-AC71-028D-37D0DE3DE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D68E27-ADDE-81A7-6524-AE0AB1D6F99A}"/>
              </a:ext>
            </a:extLst>
          </p:cNvPr>
          <p:cNvSpPr>
            <a:spLocks noGrp="1"/>
          </p:cNvSpPr>
          <p:nvPr>
            <p:ph type="dt" sz="half" idx="10"/>
          </p:nvPr>
        </p:nvSpPr>
        <p:spPr/>
        <p:txBody>
          <a:bodyPr/>
          <a:lstStyle/>
          <a:p>
            <a:fld id="{B65C600B-0962-4D49-ADED-B6F030642062}" type="datetimeFigureOut">
              <a:rPr lang="en-UG" smtClean="0"/>
              <a:t>07/18/2023</a:t>
            </a:fld>
            <a:endParaRPr lang="en-UG"/>
          </a:p>
        </p:txBody>
      </p:sp>
      <p:sp>
        <p:nvSpPr>
          <p:cNvPr id="6" name="Footer Placeholder 5">
            <a:extLst>
              <a:ext uri="{FF2B5EF4-FFF2-40B4-BE49-F238E27FC236}">
                <a16:creationId xmlns:a16="http://schemas.microsoft.com/office/drawing/2014/main" id="{3E2E1EA2-6F95-A60E-F84D-10CB321B2C9D}"/>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23E0E5F2-8B2B-D31A-D54F-C212A2CFFF5D}"/>
              </a:ext>
            </a:extLst>
          </p:cNvPr>
          <p:cNvSpPr>
            <a:spLocks noGrp="1"/>
          </p:cNvSpPr>
          <p:nvPr>
            <p:ph type="sldNum" sz="quarter" idx="12"/>
          </p:nvPr>
        </p:nvSpPr>
        <p:spPr/>
        <p:txBody>
          <a:bodyPr/>
          <a:lstStyle/>
          <a:p>
            <a:fld id="{96DBA6EF-2ED6-294F-A1DC-ED21646448D7}" type="slidenum">
              <a:rPr lang="en-UG" smtClean="0"/>
              <a:t>‹#›</a:t>
            </a:fld>
            <a:endParaRPr lang="en-UG"/>
          </a:p>
        </p:txBody>
      </p:sp>
    </p:spTree>
    <p:extLst>
      <p:ext uri="{BB962C8B-B14F-4D97-AF65-F5344CB8AC3E}">
        <p14:creationId xmlns:p14="http://schemas.microsoft.com/office/powerpoint/2010/main" val="367066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806D-984D-B5ED-9F63-5D52CC8A47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G"/>
          </a:p>
        </p:txBody>
      </p:sp>
      <p:sp>
        <p:nvSpPr>
          <p:cNvPr id="3" name="Picture Placeholder 2">
            <a:extLst>
              <a:ext uri="{FF2B5EF4-FFF2-40B4-BE49-F238E27FC236}">
                <a16:creationId xmlns:a16="http://schemas.microsoft.com/office/drawing/2014/main" id="{D9E9B37B-A6B0-D7A3-D10C-C68BE5A8EF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8356D546-9948-C480-40F2-F54CDE1FD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19AF2E-BCE4-2375-EFC7-4320C45B7534}"/>
              </a:ext>
            </a:extLst>
          </p:cNvPr>
          <p:cNvSpPr>
            <a:spLocks noGrp="1"/>
          </p:cNvSpPr>
          <p:nvPr>
            <p:ph type="dt" sz="half" idx="10"/>
          </p:nvPr>
        </p:nvSpPr>
        <p:spPr/>
        <p:txBody>
          <a:bodyPr/>
          <a:lstStyle/>
          <a:p>
            <a:fld id="{B65C600B-0962-4D49-ADED-B6F030642062}" type="datetimeFigureOut">
              <a:rPr lang="en-UG" smtClean="0"/>
              <a:t>07/18/2023</a:t>
            </a:fld>
            <a:endParaRPr lang="en-UG"/>
          </a:p>
        </p:txBody>
      </p:sp>
      <p:sp>
        <p:nvSpPr>
          <p:cNvPr id="6" name="Footer Placeholder 5">
            <a:extLst>
              <a:ext uri="{FF2B5EF4-FFF2-40B4-BE49-F238E27FC236}">
                <a16:creationId xmlns:a16="http://schemas.microsoft.com/office/drawing/2014/main" id="{4155A625-CBD9-2639-E181-99D09E3362EF}"/>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532D1A5D-E428-72FC-99FF-433D0857808F}"/>
              </a:ext>
            </a:extLst>
          </p:cNvPr>
          <p:cNvSpPr>
            <a:spLocks noGrp="1"/>
          </p:cNvSpPr>
          <p:nvPr>
            <p:ph type="sldNum" sz="quarter" idx="12"/>
          </p:nvPr>
        </p:nvSpPr>
        <p:spPr/>
        <p:txBody>
          <a:bodyPr/>
          <a:lstStyle/>
          <a:p>
            <a:fld id="{96DBA6EF-2ED6-294F-A1DC-ED21646448D7}" type="slidenum">
              <a:rPr lang="en-UG" smtClean="0"/>
              <a:t>‹#›</a:t>
            </a:fld>
            <a:endParaRPr lang="en-UG"/>
          </a:p>
        </p:txBody>
      </p:sp>
    </p:spTree>
    <p:extLst>
      <p:ext uri="{BB962C8B-B14F-4D97-AF65-F5344CB8AC3E}">
        <p14:creationId xmlns:p14="http://schemas.microsoft.com/office/powerpoint/2010/main" val="1617077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0ED6-6A69-A103-467A-91039E995BAB}"/>
              </a:ext>
            </a:extLst>
          </p:cNvPr>
          <p:cNvSpPr>
            <a:spLocks noGrp="1"/>
          </p:cNvSpPr>
          <p:nvPr>
            <p:ph type="title"/>
          </p:nvPr>
        </p:nvSpPr>
        <p:spPr/>
        <p:txBody>
          <a:bodyPr/>
          <a:lstStyle/>
          <a:p>
            <a:r>
              <a:rPr lang="en-GB"/>
              <a:t>Click to edit Master title style</a:t>
            </a:r>
            <a:endParaRPr lang="en-UG"/>
          </a:p>
        </p:txBody>
      </p:sp>
      <p:sp>
        <p:nvSpPr>
          <p:cNvPr id="3" name="Vertical Text Placeholder 2">
            <a:extLst>
              <a:ext uri="{FF2B5EF4-FFF2-40B4-BE49-F238E27FC236}">
                <a16:creationId xmlns:a16="http://schemas.microsoft.com/office/drawing/2014/main" id="{153630DC-F52D-0325-C9B4-1FE26B04AB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20485EFD-1880-BF1B-233F-1EBF0848E3B7}"/>
              </a:ext>
            </a:extLst>
          </p:cNvPr>
          <p:cNvSpPr>
            <a:spLocks noGrp="1"/>
          </p:cNvSpPr>
          <p:nvPr>
            <p:ph type="dt" sz="half" idx="10"/>
          </p:nvPr>
        </p:nvSpPr>
        <p:spPr/>
        <p:txBody>
          <a:bodyPr/>
          <a:lstStyle/>
          <a:p>
            <a:fld id="{B65C600B-0962-4D49-ADED-B6F030642062}" type="datetimeFigureOut">
              <a:rPr lang="en-UG" smtClean="0"/>
              <a:t>07/18/2023</a:t>
            </a:fld>
            <a:endParaRPr lang="en-UG"/>
          </a:p>
        </p:txBody>
      </p:sp>
      <p:sp>
        <p:nvSpPr>
          <p:cNvPr id="5" name="Footer Placeholder 4">
            <a:extLst>
              <a:ext uri="{FF2B5EF4-FFF2-40B4-BE49-F238E27FC236}">
                <a16:creationId xmlns:a16="http://schemas.microsoft.com/office/drawing/2014/main" id="{BB66019B-D1FD-C046-EA0C-B325EB3B4680}"/>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84E8D031-6CDF-4391-A66D-591F3C4A782D}"/>
              </a:ext>
            </a:extLst>
          </p:cNvPr>
          <p:cNvSpPr>
            <a:spLocks noGrp="1"/>
          </p:cNvSpPr>
          <p:nvPr>
            <p:ph type="sldNum" sz="quarter" idx="12"/>
          </p:nvPr>
        </p:nvSpPr>
        <p:spPr/>
        <p:txBody>
          <a:bodyPr/>
          <a:lstStyle/>
          <a:p>
            <a:fld id="{96DBA6EF-2ED6-294F-A1DC-ED21646448D7}" type="slidenum">
              <a:rPr lang="en-UG" smtClean="0"/>
              <a:t>‹#›</a:t>
            </a:fld>
            <a:endParaRPr lang="en-UG"/>
          </a:p>
        </p:txBody>
      </p:sp>
    </p:spTree>
    <p:extLst>
      <p:ext uri="{BB962C8B-B14F-4D97-AF65-F5344CB8AC3E}">
        <p14:creationId xmlns:p14="http://schemas.microsoft.com/office/powerpoint/2010/main" val="2796510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EF780-1354-5626-8EA8-FF32CA2CE3B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G"/>
          </a:p>
        </p:txBody>
      </p:sp>
      <p:sp>
        <p:nvSpPr>
          <p:cNvPr id="3" name="Vertical Text Placeholder 2">
            <a:extLst>
              <a:ext uri="{FF2B5EF4-FFF2-40B4-BE49-F238E27FC236}">
                <a16:creationId xmlns:a16="http://schemas.microsoft.com/office/drawing/2014/main" id="{6CD89A44-62AF-2048-7713-A0845DE1267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308CF886-1692-FFB3-0267-A38F6E57C4C6}"/>
              </a:ext>
            </a:extLst>
          </p:cNvPr>
          <p:cNvSpPr>
            <a:spLocks noGrp="1"/>
          </p:cNvSpPr>
          <p:nvPr>
            <p:ph type="dt" sz="half" idx="10"/>
          </p:nvPr>
        </p:nvSpPr>
        <p:spPr/>
        <p:txBody>
          <a:bodyPr/>
          <a:lstStyle/>
          <a:p>
            <a:fld id="{B65C600B-0962-4D49-ADED-B6F030642062}" type="datetimeFigureOut">
              <a:rPr lang="en-UG" smtClean="0"/>
              <a:t>07/18/2023</a:t>
            </a:fld>
            <a:endParaRPr lang="en-UG"/>
          </a:p>
        </p:txBody>
      </p:sp>
      <p:sp>
        <p:nvSpPr>
          <p:cNvPr id="5" name="Footer Placeholder 4">
            <a:extLst>
              <a:ext uri="{FF2B5EF4-FFF2-40B4-BE49-F238E27FC236}">
                <a16:creationId xmlns:a16="http://schemas.microsoft.com/office/drawing/2014/main" id="{CFF9938D-613E-DE56-AD03-D6B265040BFB}"/>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FBDA48A3-4C3C-1E59-FC6F-8E273798496C}"/>
              </a:ext>
            </a:extLst>
          </p:cNvPr>
          <p:cNvSpPr>
            <a:spLocks noGrp="1"/>
          </p:cNvSpPr>
          <p:nvPr>
            <p:ph type="sldNum" sz="quarter" idx="12"/>
          </p:nvPr>
        </p:nvSpPr>
        <p:spPr/>
        <p:txBody>
          <a:bodyPr/>
          <a:lstStyle/>
          <a:p>
            <a:fld id="{96DBA6EF-2ED6-294F-A1DC-ED21646448D7}" type="slidenum">
              <a:rPr lang="en-UG" smtClean="0"/>
              <a:t>‹#›</a:t>
            </a:fld>
            <a:endParaRPr lang="en-UG"/>
          </a:p>
        </p:txBody>
      </p:sp>
    </p:spTree>
    <p:extLst>
      <p:ext uri="{BB962C8B-B14F-4D97-AF65-F5344CB8AC3E}">
        <p14:creationId xmlns:p14="http://schemas.microsoft.com/office/powerpoint/2010/main" val="1481616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5" name="Date Placeholder 4"/>
          <p:cNvSpPr>
            <a:spLocks noGrp="1"/>
          </p:cNvSpPr>
          <p:nvPr>
            <p:ph type="dt" sz="half" idx="10"/>
          </p:nvPr>
        </p:nvSpPr>
        <p:spPr>
          <a:xfrm>
            <a:off x="7996517" y="224493"/>
            <a:ext cx="2844800" cy="365125"/>
          </a:xfrm>
          <a:prstGeom prst="rect">
            <a:avLst/>
          </a:prstGeom>
        </p:spPr>
        <p:txBody>
          <a:bodyPr/>
          <a:lstStyle/>
          <a:p>
            <a:fld id="{9525A706-D8F2-4D1A-855A-CADC92600C26}" type="datetime4">
              <a:rPr lang="en-US" smtClean="0"/>
              <a:pPr/>
              <a:t>July 18, 2023</a:t>
            </a:fld>
            <a:endParaRPr lang="en-US"/>
          </a:p>
        </p:txBody>
      </p:sp>
      <p:sp>
        <p:nvSpPr>
          <p:cNvPr id="6" name="Footer Placeholder 5"/>
          <p:cNvSpPr>
            <a:spLocks noGrp="1"/>
          </p:cNvSpPr>
          <p:nvPr>
            <p:ph type="ftr" sz="quarter" idx="11"/>
          </p:nvPr>
        </p:nvSpPr>
        <p:spPr>
          <a:xfrm>
            <a:off x="6188597" y="5852161"/>
            <a:ext cx="4669536"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198795" y="224492"/>
            <a:ext cx="1776208" cy="365125"/>
          </a:xfrm>
          <a:prstGeom prst="rect">
            <a:avLst/>
          </a:prstGeom>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11" name="Content Placeholder 10"/>
          <p:cNvSpPr>
            <a:spLocks noGrp="1"/>
          </p:cNvSpPr>
          <p:nvPr>
            <p:ph sz="quarter" idx="14"/>
          </p:nvPr>
        </p:nvSpPr>
        <p:spPr>
          <a:xfrm>
            <a:off x="6193536" y="2313431"/>
            <a:ext cx="4559808" cy="3493008"/>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39061483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50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2856F6-006C-024D-AE14-C59E7E3702F9}"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80035-1990-6A4F-AF0C-88277DF44E6F}" type="slidenum">
              <a:rPr lang="en-US" smtClean="0"/>
              <a:t>‹#›</a:t>
            </a:fld>
            <a:endParaRPr lang="en-US"/>
          </a:p>
        </p:txBody>
      </p:sp>
    </p:spTree>
    <p:extLst>
      <p:ext uri="{BB962C8B-B14F-4D97-AF65-F5344CB8AC3E}">
        <p14:creationId xmlns:p14="http://schemas.microsoft.com/office/powerpoint/2010/main" val="303889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C072-7CCF-427A-914F-EDCCEB27B1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0FD4E7-CDA8-48AB-AFB4-450E1D93B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5EACB-13C0-4906-9BC7-9F43964030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A2CC4F-E6D4-4B95-8A97-268DA8E6A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FF2782-BF5F-4B8D-87A3-EF61AFB71B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76963D-066E-43BD-9FD3-DF828881768B}"/>
              </a:ext>
            </a:extLst>
          </p:cNvPr>
          <p:cNvSpPr>
            <a:spLocks noGrp="1"/>
          </p:cNvSpPr>
          <p:nvPr>
            <p:ph type="dt" sz="half" idx="10"/>
          </p:nvPr>
        </p:nvSpPr>
        <p:spPr/>
        <p:txBody>
          <a:bodyPr/>
          <a:lstStyle/>
          <a:p>
            <a:fld id="{BBF36849-5382-4065-8E8C-5535D7311E6D}" type="datetimeFigureOut">
              <a:rPr lang="en-US" smtClean="0"/>
              <a:t>7/18/2023</a:t>
            </a:fld>
            <a:endParaRPr lang="en-US"/>
          </a:p>
        </p:txBody>
      </p:sp>
      <p:sp>
        <p:nvSpPr>
          <p:cNvPr id="8" name="Footer Placeholder 7">
            <a:extLst>
              <a:ext uri="{FF2B5EF4-FFF2-40B4-BE49-F238E27FC236}">
                <a16:creationId xmlns:a16="http://schemas.microsoft.com/office/drawing/2014/main" id="{F0A9940F-F963-4771-BFE0-A7A169AE5F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E41F95-8BF6-4E95-8F9A-751F641F122A}"/>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279213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AD77-2956-48EB-9CC4-E11657D93C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43E833-9D5B-43DA-AC43-D63B9C25B4F0}"/>
              </a:ext>
            </a:extLst>
          </p:cNvPr>
          <p:cNvSpPr>
            <a:spLocks noGrp="1"/>
          </p:cNvSpPr>
          <p:nvPr>
            <p:ph type="dt" sz="half" idx="10"/>
          </p:nvPr>
        </p:nvSpPr>
        <p:spPr/>
        <p:txBody>
          <a:bodyPr/>
          <a:lstStyle/>
          <a:p>
            <a:fld id="{BBF36849-5382-4065-8E8C-5535D7311E6D}" type="datetimeFigureOut">
              <a:rPr lang="en-US" smtClean="0"/>
              <a:t>7/18/2023</a:t>
            </a:fld>
            <a:endParaRPr lang="en-US"/>
          </a:p>
        </p:txBody>
      </p:sp>
      <p:sp>
        <p:nvSpPr>
          <p:cNvPr id="4" name="Footer Placeholder 3">
            <a:extLst>
              <a:ext uri="{FF2B5EF4-FFF2-40B4-BE49-F238E27FC236}">
                <a16:creationId xmlns:a16="http://schemas.microsoft.com/office/drawing/2014/main" id="{7A63E9F9-1103-40BE-AAE6-5B05239B7F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8AC3D1-3BA7-4309-AD21-1B5010E721E5}"/>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273446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ECB42A-6547-40A3-BE6D-31B26D9952D2}"/>
              </a:ext>
            </a:extLst>
          </p:cNvPr>
          <p:cNvSpPr>
            <a:spLocks noGrp="1"/>
          </p:cNvSpPr>
          <p:nvPr>
            <p:ph type="dt" sz="half" idx="10"/>
          </p:nvPr>
        </p:nvSpPr>
        <p:spPr/>
        <p:txBody>
          <a:bodyPr/>
          <a:lstStyle/>
          <a:p>
            <a:fld id="{BBF36849-5382-4065-8E8C-5535D7311E6D}" type="datetimeFigureOut">
              <a:rPr lang="en-US" smtClean="0"/>
              <a:t>7/18/2023</a:t>
            </a:fld>
            <a:endParaRPr lang="en-US"/>
          </a:p>
        </p:txBody>
      </p:sp>
      <p:sp>
        <p:nvSpPr>
          <p:cNvPr id="3" name="Footer Placeholder 2">
            <a:extLst>
              <a:ext uri="{FF2B5EF4-FFF2-40B4-BE49-F238E27FC236}">
                <a16:creationId xmlns:a16="http://schemas.microsoft.com/office/drawing/2014/main" id="{7FE7403D-7079-46D9-AAE3-B77ABF80CF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009B36-4EFD-4848-9505-C68763E707CF}"/>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157878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72C8-3A1E-4245-80C7-0155030D1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20F68B-EE96-4801-A429-73F7B1268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9D906C-6C81-4A10-ADD6-A7D93567F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60DB1-24E5-42F4-BEC9-246A5E4C20D4}"/>
              </a:ext>
            </a:extLst>
          </p:cNvPr>
          <p:cNvSpPr>
            <a:spLocks noGrp="1"/>
          </p:cNvSpPr>
          <p:nvPr>
            <p:ph type="dt" sz="half" idx="10"/>
          </p:nvPr>
        </p:nvSpPr>
        <p:spPr/>
        <p:txBody>
          <a:bodyPr/>
          <a:lstStyle/>
          <a:p>
            <a:fld id="{BBF36849-5382-4065-8E8C-5535D7311E6D}" type="datetimeFigureOut">
              <a:rPr lang="en-US" smtClean="0"/>
              <a:t>7/18/2023</a:t>
            </a:fld>
            <a:endParaRPr lang="en-US"/>
          </a:p>
        </p:txBody>
      </p:sp>
      <p:sp>
        <p:nvSpPr>
          <p:cNvPr id="6" name="Footer Placeholder 5">
            <a:extLst>
              <a:ext uri="{FF2B5EF4-FFF2-40B4-BE49-F238E27FC236}">
                <a16:creationId xmlns:a16="http://schemas.microsoft.com/office/drawing/2014/main" id="{50ED5F17-90F9-4A3F-B39A-2A0AA38A1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1A5FD-D02B-4219-B46D-4BF06511A0EE}"/>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68401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C127-AB43-4550-97A5-D41355ED3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F4AD1B-76C1-4DBE-9DE4-79BC0CB4C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DE9D83-93DF-49E1-945E-6448EEF97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AEB4B5-9BDA-4EE3-B5EC-D726B90CEC01}"/>
              </a:ext>
            </a:extLst>
          </p:cNvPr>
          <p:cNvSpPr>
            <a:spLocks noGrp="1"/>
          </p:cNvSpPr>
          <p:nvPr>
            <p:ph type="dt" sz="half" idx="10"/>
          </p:nvPr>
        </p:nvSpPr>
        <p:spPr/>
        <p:txBody>
          <a:bodyPr/>
          <a:lstStyle/>
          <a:p>
            <a:fld id="{BBF36849-5382-4065-8E8C-5535D7311E6D}" type="datetimeFigureOut">
              <a:rPr lang="en-US" smtClean="0"/>
              <a:t>7/18/2023</a:t>
            </a:fld>
            <a:endParaRPr lang="en-US"/>
          </a:p>
        </p:txBody>
      </p:sp>
      <p:sp>
        <p:nvSpPr>
          <p:cNvPr id="6" name="Footer Placeholder 5">
            <a:extLst>
              <a:ext uri="{FF2B5EF4-FFF2-40B4-BE49-F238E27FC236}">
                <a16:creationId xmlns:a16="http://schemas.microsoft.com/office/drawing/2014/main" id="{05ACA559-C076-4AB3-AE40-3D3124AFF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21665-6EDB-48AB-B1A7-04AB783DFDEB}"/>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413051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CA90C-D7E0-4E63-8901-70109AFF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B47EC9-ACA5-4519-A079-9466D80B5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4D5DD-3453-461C-BA27-1D33A6003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36849-5382-4065-8E8C-5535D7311E6D}" type="datetimeFigureOut">
              <a:rPr lang="en-US" smtClean="0"/>
              <a:t>7/18/2023</a:t>
            </a:fld>
            <a:endParaRPr lang="en-US"/>
          </a:p>
        </p:txBody>
      </p:sp>
      <p:sp>
        <p:nvSpPr>
          <p:cNvPr id="5" name="Footer Placeholder 4">
            <a:extLst>
              <a:ext uri="{FF2B5EF4-FFF2-40B4-BE49-F238E27FC236}">
                <a16:creationId xmlns:a16="http://schemas.microsoft.com/office/drawing/2014/main" id="{3B93801C-197E-43B2-B2F8-DD3ED4DF3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F5C69A-51D2-411C-B545-88E694CA9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53C6F-546E-4B6F-98C1-3E544D32D470}" type="slidenum">
              <a:rPr lang="en-US" smtClean="0"/>
              <a:t>‹#›</a:t>
            </a:fld>
            <a:endParaRPr lang="en-US"/>
          </a:p>
        </p:txBody>
      </p:sp>
    </p:spTree>
    <p:extLst>
      <p:ext uri="{BB962C8B-B14F-4D97-AF65-F5344CB8AC3E}">
        <p14:creationId xmlns:p14="http://schemas.microsoft.com/office/powerpoint/2010/main" val="28195176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82" r:id="rId3"/>
    <p:sldLayoutId id="2147483730" r:id="rId4"/>
    <p:sldLayoutId id="2147483783" r:id="rId5"/>
    <p:sldLayoutId id="2147483784" r:id="rId6"/>
    <p:sldLayoutId id="2147483755" r:id="rId7"/>
    <p:sldLayoutId id="2147483785" r:id="rId8"/>
    <p:sldLayoutId id="2147483786" r:id="rId9"/>
    <p:sldLayoutId id="2147483787" r:id="rId10"/>
    <p:sldLayoutId id="2147483788" r:id="rId11"/>
    <p:sldLayoutId id="21474837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1B149E27-7984-4DF8-881B-57BC25B1424B}"/>
              </a:ext>
            </a:extLst>
          </p:cNvPr>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GB" altLang="en-US"/>
          </a:p>
        </p:txBody>
      </p:sp>
      <p:sp>
        <p:nvSpPr>
          <p:cNvPr id="7172" name="Rectangle 4">
            <a:extLst>
              <a:ext uri="{FF2B5EF4-FFF2-40B4-BE49-F238E27FC236}">
                <a16:creationId xmlns:a16="http://schemas.microsoft.com/office/drawing/2014/main" id="{4612DEBF-4DC7-4FAE-BDA2-697036A4BFCE}"/>
              </a:ext>
            </a:extLst>
          </p:cNvPr>
          <p:cNvSpPr>
            <a:spLocks noGrp="1" noChangeArrowheads="1"/>
          </p:cNvSpPr>
          <p:nvPr>
            <p:ph type="body" idx="1"/>
          </p:nvPr>
        </p:nvSpPr>
        <p:spPr bwMode="auto">
          <a:xfrm>
            <a:off x="590052" y="1380815"/>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7174" name="Line 6">
            <a:extLst>
              <a:ext uri="{FF2B5EF4-FFF2-40B4-BE49-F238E27FC236}">
                <a16:creationId xmlns:a16="http://schemas.microsoft.com/office/drawing/2014/main" id="{CE5167F7-10A7-43D8-9A13-C39AF4CE7D62}"/>
              </a:ext>
            </a:extLst>
          </p:cNvPr>
          <p:cNvSpPr>
            <a:spLocks noChangeShapeType="1"/>
          </p:cNvSpPr>
          <p:nvPr/>
        </p:nvSpPr>
        <p:spPr bwMode="auto">
          <a:xfrm>
            <a:off x="0" y="1246909"/>
            <a:ext cx="12192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GB" sz="1633"/>
          </a:p>
        </p:txBody>
      </p:sp>
      <p:sp>
        <p:nvSpPr>
          <p:cNvPr id="7180" name="Rectangle 12">
            <a:extLst>
              <a:ext uri="{FF2B5EF4-FFF2-40B4-BE49-F238E27FC236}">
                <a16:creationId xmlns:a16="http://schemas.microsoft.com/office/drawing/2014/main" id="{C1786A3E-88D4-4DA5-8C3E-00D84BE64C44}"/>
              </a:ext>
            </a:extLst>
          </p:cNvPr>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33"/>
          </a:p>
        </p:txBody>
      </p:sp>
      <p:sp>
        <p:nvSpPr>
          <p:cNvPr id="7181" name="Rectangle 13">
            <a:extLst>
              <a:ext uri="{FF2B5EF4-FFF2-40B4-BE49-F238E27FC236}">
                <a16:creationId xmlns:a16="http://schemas.microsoft.com/office/drawing/2014/main" id="{8E9AE399-F894-426E-B173-DE96185AA767}"/>
              </a:ext>
            </a:extLst>
          </p:cNvPr>
          <p:cNvSpPr>
            <a:spLocks noChangeArrowheads="1"/>
          </p:cNvSpPr>
          <p:nvPr/>
        </p:nvSpPr>
        <p:spPr bwMode="auto">
          <a:xfrm>
            <a:off x="953859" y="6398688"/>
            <a:ext cx="7339453" cy="2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panose="020B0604020202020204" pitchFamily="34" charset="0"/>
                <a:cs typeface="Arial" panose="020B0604020202020204" pitchFamily="34" charset="0"/>
              </a:defRPr>
            </a:lvl1pPr>
            <a:lvl2pPr marL="520700" algn="r" defTabSz="1042988">
              <a:defRPr>
                <a:solidFill>
                  <a:schemeClr val="tx1"/>
                </a:solidFill>
                <a:latin typeface="Arial" panose="020B0604020202020204" pitchFamily="34" charset="0"/>
                <a:cs typeface="Arial" panose="020B0604020202020204" pitchFamily="34" charset="0"/>
              </a:defRPr>
            </a:lvl2pPr>
            <a:lvl3pPr marL="1042988" algn="r" defTabSz="1042988">
              <a:defRPr>
                <a:solidFill>
                  <a:schemeClr val="tx1"/>
                </a:solidFill>
                <a:latin typeface="Arial" panose="020B0604020202020204" pitchFamily="34" charset="0"/>
                <a:cs typeface="Arial" panose="020B0604020202020204" pitchFamily="34" charset="0"/>
              </a:defRPr>
            </a:lvl3pPr>
            <a:lvl4pPr marL="1563688" algn="r" defTabSz="1042988">
              <a:defRPr>
                <a:solidFill>
                  <a:schemeClr val="tx1"/>
                </a:solidFill>
                <a:latin typeface="Arial" panose="020B0604020202020204" pitchFamily="34" charset="0"/>
                <a:cs typeface="Arial" panose="020B0604020202020204" pitchFamily="34" charset="0"/>
              </a:defRPr>
            </a:lvl4pPr>
            <a:lvl5pPr marL="2085975" algn="r" defTabSz="1042988">
              <a:defRPr>
                <a:solidFill>
                  <a:schemeClr val="tx1"/>
                </a:solidFill>
                <a:latin typeface="Arial" panose="020B0604020202020204" pitchFamily="34" charset="0"/>
                <a:cs typeface="Arial" panose="020B0604020202020204" pitchFamily="34" charset="0"/>
              </a:defRPr>
            </a:lvl5pPr>
            <a:lvl6pPr marL="25431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003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575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7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r>
              <a:rPr lang="en-GB" altLang="en-US" sz="1451" b="1">
                <a:solidFill>
                  <a:srgbClr val="96CCEE"/>
                </a:solidFill>
                <a:latin typeface="Arial Narrow" panose="020B0606020202030204" pitchFamily="34" charset="0"/>
              </a:rPr>
              <a:t>Paediatric Standards of Care Overview 4-5</a:t>
            </a:r>
            <a:r>
              <a:rPr lang="en-GB" altLang="en-US" sz="1451" b="1" baseline="30000">
                <a:solidFill>
                  <a:srgbClr val="96CCEE"/>
                </a:solidFill>
                <a:latin typeface="Arial Narrow" panose="020B0606020202030204" pitchFamily="34" charset="0"/>
              </a:rPr>
              <a:t>th</a:t>
            </a:r>
            <a:r>
              <a:rPr lang="en-GB" altLang="en-US" sz="1451" b="1">
                <a:solidFill>
                  <a:srgbClr val="96CCEE"/>
                </a:solidFill>
                <a:latin typeface="Arial Narrow" panose="020B0606020202030204" pitchFamily="34" charset="0"/>
              </a:rPr>
              <a:t> August 2020 </a:t>
            </a:r>
            <a:r>
              <a:rPr lang="en-US" altLang="en-US" sz="2177" b="1" baseline="12000">
                <a:solidFill>
                  <a:schemeClr val="bg1"/>
                </a:solidFill>
                <a:latin typeface="Arial Narrow" panose="020B0606020202030204" pitchFamily="34" charset="0"/>
              </a:rPr>
              <a:t>|</a:t>
            </a:r>
            <a:r>
              <a:rPr lang="en-GB" altLang="en-US" sz="1451" b="1">
                <a:solidFill>
                  <a:srgbClr val="96CCEE"/>
                </a:solidFill>
                <a:latin typeface="Arial Narrow" panose="020B0606020202030204" pitchFamily="34" charset="0"/>
              </a:rPr>
              <a:t>  </a:t>
            </a:r>
            <a:fld id="{7B30FAC9-2995-42D4-8D7D-803C9DF96D6D}" type="datetime4">
              <a:rPr lang="en-GB" altLang="en-US" sz="1451" b="1">
                <a:solidFill>
                  <a:srgbClr val="96CCEE"/>
                </a:solidFill>
                <a:latin typeface="Arial Narrow" panose="020B0606020202030204" pitchFamily="34" charset="0"/>
              </a:rPr>
              <a:pPr algn="l" rtl="0"/>
              <a:t>18 July 2023</a:t>
            </a:fld>
            <a:endParaRPr lang="en-GB" altLang="en-US" sz="1451" b="1">
              <a:solidFill>
                <a:srgbClr val="96CCEE"/>
              </a:solidFill>
              <a:latin typeface="Arial Narrow" panose="020B0606020202030204" pitchFamily="34" charset="0"/>
            </a:endParaRPr>
          </a:p>
        </p:txBody>
      </p:sp>
      <p:sp>
        <p:nvSpPr>
          <p:cNvPr id="7182" name="Rectangle 14">
            <a:extLst>
              <a:ext uri="{FF2B5EF4-FFF2-40B4-BE49-F238E27FC236}">
                <a16:creationId xmlns:a16="http://schemas.microsoft.com/office/drawing/2014/main" id="{F7B37B37-0B12-429A-829F-36421506CA35}"/>
              </a:ext>
            </a:extLst>
          </p:cNvPr>
          <p:cNvSpPr>
            <a:spLocks noChangeArrowheads="1"/>
          </p:cNvSpPr>
          <p:nvPr/>
        </p:nvSpPr>
        <p:spPr bwMode="auto">
          <a:xfrm>
            <a:off x="479645" y="6398688"/>
            <a:ext cx="474214"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panose="020B0604020202020204" pitchFamily="34" charset="0"/>
                <a:cs typeface="Arial" panose="020B0604020202020204" pitchFamily="34" charset="0"/>
              </a:defRPr>
            </a:lvl1pPr>
            <a:lvl2pPr marL="520700" algn="r" defTabSz="1042988">
              <a:defRPr>
                <a:solidFill>
                  <a:schemeClr val="tx1"/>
                </a:solidFill>
                <a:latin typeface="Arial" panose="020B0604020202020204" pitchFamily="34" charset="0"/>
                <a:cs typeface="Arial" panose="020B0604020202020204" pitchFamily="34" charset="0"/>
              </a:defRPr>
            </a:lvl2pPr>
            <a:lvl3pPr marL="1042988" algn="r" defTabSz="1042988">
              <a:defRPr>
                <a:solidFill>
                  <a:schemeClr val="tx1"/>
                </a:solidFill>
                <a:latin typeface="Arial" panose="020B0604020202020204" pitchFamily="34" charset="0"/>
                <a:cs typeface="Arial" panose="020B0604020202020204" pitchFamily="34" charset="0"/>
              </a:defRPr>
            </a:lvl3pPr>
            <a:lvl4pPr marL="1563688" algn="r" defTabSz="1042988">
              <a:defRPr>
                <a:solidFill>
                  <a:schemeClr val="tx1"/>
                </a:solidFill>
                <a:latin typeface="Arial" panose="020B0604020202020204" pitchFamily="34" charset="0"/>
                <a:cs typeface="Arial" panose="020B0604020202020204" pitchFamily="34" charset="0"/>
              </a:defRPr>
            </a:lvl4pPr>
            <a:lvl5pPr marL="2085975" algn="r" defTabSz="1042988">
              <a:defRPr>
                <a:solidFill>
                  <a:schemeClr val="tx1"/>
                </a:solidFill>
                <a:latin typeface="Arial" panose="020B0604020202020204" pitchFamily="34" charset="0"/>
                <a:cs typeface="Arial" panose="020B0604020202020204" pitchFamily="34" charset="0"/>
              </a:defRPr>
            </a:lvl5pPr>
            <a:lvl6pPr marL="25431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003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575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7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fld id="{7101B037-E822-4621-B98B-E7019792CEE1}" type="slidenum">
              <a:rPr lang="ar-SA" altLang="en-US" sz="1542">
                <a:solidFill>
                  <a:srgbClr val="72BBE8"/>
                </a:solidFill>
                <a:latin typeface="Arial Narrow" panose="020B0606020202030204" pitchFamily="34" charset="0"/>
              </a:rPr>
              <a:pPr rtl="0"/>
              <a:t>‹#›</a:t>
            </a:fld>
            <a:r>
              <a:rPr lang="en-GB" altLang="en-US" sz="1542">
                <a:solidFill>
                  <a:srgbClr val="72BBE8"/>
                </a:solidFill>
                <a:latin typeface="Arial Narrow" panose="020B0606020202030204" pitchFamily="34" charset="0"/>
              </a:rPr>
              <a:t> </a:t>
            </a:r>
            <a:r>
              <a:rPr lang="en-US" altLang="en-US" sz="2177" baseline="14000">
                <a:solidFill>
                  <a:schemeClr val="bg1"/>
                </a:solidFill>
                <a:latin typeface="Arial Narrow" panose="020B0606020202030204" pitchFamily="34" charset="0"/>
              </a:rPr>
              <a:t>|</a:t>
            </a:r>
          </a:p>
        </p:txBody>
      </p:sp>
      <p:pic>
        <p:nvPicPr>
          <p:cNvPr id="7185" name="Picture 17" descr="WHO-EN-white-H">
            <a:extLst>
              <a:ext uri="{FF2B5EF4-FFF2-40B4-BE49-F238E27FC236}">
                <a16:creationId xmlns:a16="http://schemas.microsoft.com/office/drawing/2014/main" id="{F576B746-B129-4CF1-9E89-2FB07801D8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75668" y="6040166"/>
            <a:ext cx="2943021"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7999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45990" rtl="0" eaLnBrk="1" fontAlgn="base" hangingPunct="1">
        <a:spcBef>
          <a:spcPct val="0"/>
        </a:spcBef>
        <a:spcAft>
          <a:spcPct val="0"/>
        </a:spcAft>
        <a:defRPr sz="3628" b="1" kern="1200">
          <a:solidFill>
            <a:srgbClr val="000066"/>
          </a:solidFill>
          <a:latin typeface="+mj-lt"/>
          <a:ea typeface="+mj-ea"/>
          <a:cs typeface="+mj-cs"/>
        </a:defRPr>
      </a:lvl1pPr>
      <a:lvl2pPr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2pPr>
      <a:lvl3pPr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3pPr>
      <a:lvl4pPr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4pPr>
      <a:lvl5pPr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5pPr>
      <a:lvl6pPr marL="414680"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6pPr>
      <a:lvl7pPr marL="829361"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7pPr>
      <a:lvl8pPr marL="1244041"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8pPr>
      <a:lvl9pPr marL="1658722"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9pPr>
    </p:titleStyle>
    <p:bodyStyle>
      <a:lvl1pPr marL="354206" indent="-354206" algn="l" defTabSz="945990" rtl="0" eaLnBrk="1" fontAlgn="base" hangingPunct="1">
        <a:spcBef>
          <a:spcPct val="80000"/>
        </a:spcBef>
        <a:spcAft>
          <a:spcPct val="0"/>
        </a:spcAft>
        <a:buClr>
          <a:srgbClr val="1E7FB8"/>
        </a:buClr>
        <a:buFont typeface="Wingdings" panose="05000000000000000000" pitchFamily="2" charset="2"/>
        <a:buChar char="l"/>
        <a:defRPr sz="2540" kern="1200">
          <a:solidFill>
            <a:srgbClr val="000066"/>
          </a:solidFill>
          <a:latin typeface="+mn-lt"/>
          <a:ea typeface="+mn-ea"/>
          <a:cs typeface="+mn-cs"/>
        </a:defRPr>
      </a:lvl1pPr>
      <a:lvl2pPr marL="833681" indent="-292293" algn="l" defTabSz="945990" rtl="0" eaLnBrk="1" fontAlgn="base" hangingPunct="1">
        <a:spcBef>
          <a:spcPct val="20000"/>
        </a:spcBef>
        <a:spcAft>
          <a:spcPct val="0"/>
        </a:spcAft>
        <a:buClr>
          <a:srgbClr val="1E7FB8"/>
        </a:buClr>
        <a:buFont typeface="Arial" panose="020B0604020202020204" pitchFamily="34" charset="0"/>
        <a:buChar char="–"/>
        <a:defRPr sz="2177" kern="1200">
          <a:solidFill>
            <a:srgbClr val="000066"/>
          </a:solidFill>
          <a:latin typeface="+mn-lt"/>
          <a:ea typeface="+mn-ea"/>
          <a:cs typeface="+mn-cs"/>
        </a:defRPr>
      </a:lvl2pPr>
      <a:lvl3pPr marL="1300196" indent="-279333" algn="l" defTabSz="945990" rtl="0" eaLnBrk="1" fontAlgn="base" hangingPunct="1">
        <a:spcBef>
          <a:spcPct val="20000"/>
        </a:spcBef>
        <a:spcAft>
          <a:spcPct val="0"/>
        </a:spcAft>
        <a:buClr>
          <a:srgbClr val="1E7FB8"/>
        </a:buClr>
        <a:buChar char="•"/>
        <a:defRPr sz="2177" kern="1200">
          <a:solidFill>
            <a:srgbClr val="000066"/>
          </a:solidFill>
          <a:latin typeface="Arial Narrow" panose="020B0606020202030204" pitchFamily="34" charset="0"/>
          <a:ea typeface="+mn-ea"/>
          <a:cs typeface="+mn-cs"/>
        </a:defRPr>
      </a:lvl3pPr>
      <a:lvl4pPr marL="1722076" indent="-234698" algn="l" defTabSz="945990" rtl="0" eaLnBrk="1" fontAlgn="base" hangingPunct="1">
        <a:spcBef>
          <a:spcPct val="20000"/>
        </a:spcBef>
        <a:spcAft>
          <a:spcPct val="0"/>
        </a:spcAft>
        <a:buClr>
          <a:srgbClr val="1E7FB8"/>
        </a:buClr>
        <a:buChar char="–"/>
        <a:defRPr sz="2177" kern="1200">
          <a:solidFill>
            <a:srgbClr val="000066"/>
          </a:solidFill>
          <a:latin typeface="Arial Narrow" panose="020B0606020202030204" pitchFamily="34" charset="0"/>
          <a:ea typeface="+mn-ea"/>
          <a:cs typeface="+mn-cs"/>
        </a:defRPr>
      </a:lvl4pPr>
      <a:lvl5pPr marL="2057564" indent="-149746" algn="r" defTabSz="945990" rtl="1" eaLnBrk="1" fontAlgn="base" hangingPunct="1">
        <a:spcBef>
          <a:spcPct val="20000"/>
        </a:spcBef>
        <a:spcAft>
          <a:spcPct val="0"/>
        </a:spcAft>
        <a:buChar char="»"/>
        <a:defRPr sz="2086" kern="1200">
          <a:solidFill>
            <a:srgbClr val="000066"/>
          </a:solidFill>
          <a:latin typeface="+mn-lt"/>
          <a:ea typeface="+mn-ea"/>
          <a:cs typeface="+mn-cs"/>
        </a:defRPr>
      </a:lvl5pPr>
      <a:lvl6pPr marL="2280742"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423"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103"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4783"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361" rtl="0" eaLnBrk="1" latinLnBrk="0" hangingPunct="1">
        <a:defRPr sz="1633" kern="1200">
          <a:solidFill>
            <a:schemeClr val="tx1"/>
          </a:solidFill>
          <a:latin typeface="+mn-lt"/>
          <a:ea typeface="+mn-ea"/>
          <a:cs typeface="+mn-cs"/>
        </a:defRPr>
      </a:lvl1pPr>
      <a:lvl2pPr marL="414680" algn="l" defTabSz="829361" rtl="0" eaLnBrk="1" latinLnBrk="0" hangingPunct="1">
        <a:defRPr sz="1633" kern="1200">
          <a:solidFill>
            <a:schemeClr val="tx1"/>
          </a:solidFill>
          <a:latin typeface="+mn-lt"/>
          <a:ea typeface="+mn-ea"/>
          <a:cs typeface="+mn-cs"/>
        </a:defRPr>
      </a:lvl2pPr>
      <a:lvl3pPr marL="829361" algn="l" defTabSz="829361" rtl="0" eaLnBrk="1" latinLnBrk="0" hangingPunct="1">
        <a:defRPr sz="1633" kern="1200">
          <a:solidFill>
            <a:schemeClr val="tx1"/>
          </a:solidFill>
          <a:latin typeface="+mn-lt"/>
          <a:ea typeface="+mn-ea"/>
          <a:cs typeface="+mn-cs"/>
        </a:defRPr>
      </a:lvl3pPr>
      <a:lvl4pPr marL="1244041" algn="l" defTabSz="829361" rtl="0" eaLnBrk="1" latinLnBrk="0" hangingPunct="1">
        <a:defRPr sz="1633" kern="1200">
          <a:solidFill>
            <a:schemeClr val="tx1"/>
          </a:solidFill>
          <a:latin typeface="+mn-lt"/>
          <a:ea typeface="+mn-ea"/>
          <a:cs typeface="+mn-cs"/>
        </a:defRPr>
      </a:lvl4pPr>
      <a:lvl5pPr marL="1658722" algn="l" defTabSz="829361" rtl="0" eaLnBrk="1" latinLnBrk="0" hangingPunct="1">
        <a:defRPr sz="1633" kern="1200">
          <a:solidFill>
            <a:schemeClr val="tx1"/>
          </a:solidFill>
          <a:latin typeface="+mn-lt"/>
          <a:ea typeface="+mn-ea"/>
          <a:cs typeface="+mn-cs"/>
        </a:defRPr>
      </a:lvl5pPr>
      <a:lvl6pPr marL="2073402" algn="l" defTabSz="829361" rtl="0" eaLnBrk="1" latinLnBrk="0" hangingPunct="1">
        <a:defRPr sz="1633" kern="1200">
          <a:solidFill>
            <a:schemeClr val="tx1"/>
          </a:solidFill>
          <a:latin typeface="+mn-lt"/>
          <a:ea typeface="+mn-ea"/>
          <a:cs typeface="+mn-cs"/>
        </a:defRPr>
      </a:lvl6pPr>
      <a:lvl7pPr marL="2488082" algn="l" defTabSz="829361" rtl="0" eaLnBrk="1" latinLnBrk="0" hangingPunct="1">
        <a:defRPr sz="1633" kern="1200">
          <a:solidFill>
            <a:schemeClr val="tx1"/>
          </a:solidFill>
          <a:latin typeface="+mn-lt"/>
          <a:ea typeface="+mn-ea"/>
          <a:cs typeface="+mn-cs"/>
        </a:defRPr>
      </a:lvl7pPr>
      <a:lvl8pPr marL="2902763" algn="l" defTabSz="829361" rtl="0" eaLnBrk="1" latinLnBrk="0" hangingPunct="1">
        <a:defRPr sz="1633" kern="1200">
          <a:solidFill>
            <a:schemeClr val="tx1"/>
          </a:solidFill>
          <a:latin typeface="+mn-lt"/>
          <a:ea typeface="+mn-ea"/>
          <a:cs typeface="+mn-cs"/>
        </a:defRPr>
      </a:lvl8pPr>
      <a:lvl9pPr marL="3317443" algn="l" defTabSz="829361"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BB8F6BB-C3D8-9D20-665E-C8C28136EE0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7B6F2C9-122B-A882-E27D-E4A5BA35A82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C0FEE3-724E-4E04-BE4B-23D253D78D6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4F1AE7-C3EA-4742-9A26-8907C9640109}" type="datetimeFigureOut">
              <a:rPr lang="en-US"/>
              <a:pPr>
                <a:defRPr/>
              </a:pPr>
              <a:t>7/18/2023</a:t>
            </a:fld>
            <a:endParaRPr lang="en-US"/>
          </a:p>
        </p:txBody>
      </p:sp>
      <p:sp>
        <p:nvSpPr>
          <p:cNvPr id="5" name="Footer Placeholder 4">
            <a:extLst>
              <a:ext uri="{FF2B5EF4-FFF2-40B4-BE49-F238E27FC236}">
                <a16:creationId xmlns:a16="http://schemas.microsoft.com/office/drawing/2014/main" id="{5D67F1BA-87EF-4372-94F6-C3DE09763C6D}"/>
              </a:ext>
            </a:extLst>
          </p:cNvPr>
          <p:cNvSpPr>
            <a:spLocks noGrp="1"/>
          </p:cNvSpPr>
          <p:nvPr>
            <p:ph type="ftr" sz="quarter" idx="3"/>
          </p:nvPr>
        </p:nvSpPr>
        <p:spPr>
          <a:xfrm>
            <a:off x="2235200" y="6356351"/>
            <a:ext cx="7823200" cy="365125"/>
          </a:xfrm>
          <a:prstGeom prst="rect">
            <a:avLst/>
          </a:prstGeom>
        </p:spPr>
        <p:txBody>
          <a:bodyPr vert="horz" lIns="91440" tIns="45720" rIns="91440" bIns="45720" rtlCol="0" anchor="ctr"/>
          <a:lstStyle>
            <a:lvl1pPr algn="ctr" eaLnBrk="1" fontAlgn="auto" hangingPunct="1">
              <a:spcBef>
                <a:spcPts val="0"/>
              </a:spcBef>
              <a:spcAft>
                <a:spcPts val="0"/>
              </a:spcAft>
              <a:defRPr sz="1600" b="1">
                <a:solidFill>
                  <a:srgbClr val="0070C0"/>
                </a:solidFill>
                <a:latin typeface="+mn-lt"/>
                <a:cs typeface="+mn-cs"/>
              </a:defRPr>
            </a:lvl1pPr>
          </a:lstStyle>
          <a:p>
            <a:pPr>
              <a:defRPr/>
            </a:pPr>
            <a:r>
              <a:rPr lang="en-US"/>
              <a:t>Our Vision: Quality HIV Information  for all!</a:t>
            </a:r>
          </a:p>
          <a:p>
            <a:pPr>
              <a:defRPr/>
            </a:pPr>
            <a:endParaRPr lang="en-US"/>
          </a:p>
        </p:txBody>
      </p:sp>
      <p:sp>
        <p:nvSpPr>
          <p:cNvPr id="6" name="Slide Number Placeholder 5">
            <a:extLst>
              <a:ext uri="{FF2B5EF4-FFF2-40B4-BE49-F238E27FC236}">
                <a16:creationId xmlns:a16="http://schemas.microsoft.com/office/drawing/2014/main" id="{CCCDE3CD-97E0-409F-9A11-DD6BAD54EC3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DC37A344-6EBB-477B-8ED7-63FA77F091F1}" type="slidenum">
              <a:rPr lang="en-US" altLang="en-US"/>
              <a:pPr/>
              <a:t>‹#›</a:t>
            </a:fld>
            <a:endParaRPr lang="en-US" altLang="en-US"/>
          </a:p>
        </p:txBody>
      </p:sp>
      <p:pic>
        <p:nvPicPr>
          <p:cNvPr id="7" name="Picture 6" descr="flag.jpg">
            <a:extLst>
              <a:ext uri="{FF2B5EF4-FFF2-40B4-BE49-F238E27FC236}">
                <a16:creationId xmlns:a16="http://schemas.microsoft.com/office/drawing/2014/main" id="{919EE406-C0BD-45F2-B923-CB2B4EA01729}"/>
              </a:ext>
            </a:extLst>
          </p:cNvPr>
          <p:cNvPicPr>
            <a:picLocks noChangeAspect="1"/>
          </p:cNvPicPr>
          <p:nvPr/>
        </p:nvPicPr>
        <p:blipFill>
          <a:blip r:embed="rId13" cstate="print"/>
          <a:stretch>
            <a:fillRect/>
          </a:stretch>
        </p:blipFill>
        <p:spPr>
          <a:xfrm>
            <a:off x="0" y="0"/>
            <a:ext cx="9144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998709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07942-AB63-5026-FBDC-449CB2585D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G"/>
          </a:p>
        </p:txBody>
      </p:sp>
      <p:sp>
        <p:nvSpPr>
          <p:cNvPr id="3" name="Text Placeholder 2">
            <a:extLst>
              <a:ext uri="{FF2B5EF4-FFF2-40B4-BE49-F238E27FC236}">
                <a16:creationId xmlns:a16="http://schemas.microsoft.com/office/drawing/2014/main" id="{135F1B44-2EF7-BC7F-D998-F2687ADA0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DA204F31-B71D-CA86-D75F-41F73F353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C600B-0962-4D49-ADED-B6F030642062}" type="datetimeFigureOut">
              <a:rPr lang="en-UG" smtClean="0"/>
              <a:t>07/18/2023</a:t>
            </a:fld>
            <a:endParaRPr lang="en-UG"/>
          </a:p>
        </p:txBody>
      </p:sp>
      <p:sp>
        <p:nvSpPr>
          <p:cNvPr id="5" name="Footer Placeholder 4">
            <a:extLst>
              <a:ext uri="{FF2B5EF4-FFF2-40B4-BE49-F238E27FC236}">
                <a16:creationId xmlns:a16="http://schemas.microsoft.com/office/drawing/2014/main" id="{4B85B701-9EB5-F92D-8FFB-1BF0335CA9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2F4291FB-20A4-8329-FA2E-D05BCEEA40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BA6EF-2ED6-294F-A1DC-ED21646448D7}" type="slidenum">
              <a:rPr lang="en-UG" smtClean="0"/>
              <a:t>‹#›</a:t>
            </a:fld>
            <a:endParaRPr lang="en-UG"/>
          </a:p>
        </p:txBody>
      </p:sp>
    </p:spTree>
    <p:extLst>
      <p:ext uri="{BB962C8B-B14F-4D97-AF65-F5344CB8AC3E}">
        <p14:creationId xmlns:p14="http://schemas.microsoft.com/office/powerpoint/2010/main" val="33403885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9270792/"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3.xml"/><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4.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5.jpe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Google Shape;77;p14">
            <a:extLst>
              <a:ext uri="{FF2B5EF4-FFF2-40B4-BE49-F238E27FC236}">
                <a16:creationId xmlns:a16="http://schemas.microsoft.com/office/drawing/2014/main" id="{FE9726C3-6716-4188-84C5-DCF958E36140}"/>
              </a:ext>
            </a:extLst>
          </p:cNvPr>
          <p:cNvSpPr txBox="1">
            <a:spLocks noGrp="1"/>
          </p:cNvSpPr>
          <p:nvPr>
            <p:ph type="subTitle" idx="1"/>
          </p:nvPr>
        </p:nvSpPr>
        <p:spPr>
          <a:xfrm>
            <a:off x="-439738" y="3630134"/>
            <a:ext cx="7165976" cy="415925"/>
          </a:xfrm>
        </p:spPr>
        <p:txBody>
          <a:bodyPr vert="horz" lIns="91440" tIns="45720" rIns="91440" bIns="45720" rtlCol="0" anchor="t">
            <a:normAutofit/>
          </a:bodyPr>
          <a:lstStyle/>
          <a:p>
            <a:pPr>
              <a:spcBef>
                <a:spcPct val="0"/>
              </a:spcBef>
              <a:spcAft>
                <a:spcPct val="0"/>
              </a:spcAft>
            </a:pPr>
            <a:r>
              <a:rPr lang="en-US" altLang="en-US" sz="2000" i="1">
                <a:latin typeface="Gill Sans"/>
                <a:cs typeface="Gill Sans" panose="020B0604020202020204" charset="0"/>
                <a:sym typeface="Gill Sans" panose="020B0604020202020204" charset="0"/>
              </a:rPr>
              <a:t>Wednesday, 5 July 2023 </a:t>
            </a:r>
            <a:endParaRPr lang="en-US" altLang="en-US" sz="2000">
              <a:latin typeface="Gill Sans" panose="020B0604020202020204" charset="0"/>
              <a:cs typeface="Gill Sans" panose="020B0604020202020204" charset="0"/>
            </a:endParaRPr>
          </a:p>
        </p:txBody>
      </p:sp>
      <p:pic>
        <p:nvPicPr>
          <p:cNvPr id="84997" name="Google Shape;81;p14">
            <a:extLst>
              <a:ext uri="{FF2B5EF4-FFF2-40B4-BE49-F238E27FC236}">
                <a16:creationId xmlns:a16="http://schemas.microsoft.com/office/drawing/2014/main" id="{87BBEBDE-90FD-4EEB-96C1-DEBF5D151FB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793" y="5623344"/>
            <a:ext cx="3448708" cy="884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A576BE2C-9C15-D77B-5D0E-CDE6219F6397}"/>
              </a:ext>
            </a:extLst>
          </p:cNvPr>
          <p:cNvPicPr>
            <a:picLocks noChangeAspect="1"/>
          </p:cNvPicPr>
          <p:nvPr/>
        </p:nvPicPr>
        <p:blipFill rotWithShape="1">
          <a:blip r:embed="rId4"/>
          <a:srcRect l="16503" t="41" r="26014"/>
          <a:stretch/>
        </p:blipFill>
        <p:spPr>
          <a:xfrm>
            <a:off x="6291533" y="461"/>
            <a:ext cx="5907461" cy="6859875"/>
          </a:xfrm>
          <a:prstGeom prst="rect">
            <a:avLst/>
          </a:prstGeom>
        </p:spPr>
      </p:pic>
      <p:pic>
        <p:nvPicPr>
          <p:cNvPr id="84999" name="Picture 5">
            <a:extLst>
              <a:ext uri="{FF2B5EF4-FFF2-40B4-BE49-F238E27FC236}">
                <a16:creationId xmlns:a16="http://schemas.microsoft.com/office/drawing/2014/main" id="{F998602E-95BD-491D-AA28-9DCB376F83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260" y="5466272"/>
            <a:ext cx="10731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Google Shape;78;p14">
            <a:extLst>
              <a:ext uri="{FF2B5EF4-FFF2-40B4-BE49-F238E27FC236}">
                <a16:creationId xmlns:a16="http://schemas.microsoft.com/office/drawing/2014/main" id="{092B5D0F-D393-4A3A-B0A4-B21B68D77E13}"/>
              </a:ext>
            </a:extLst>
          </p:cNvPr>
          <p:cNvSpPr txBox="1"/>
          <p:nvPr/>
        </p:nvSpPr>
        <p:spPr>
          <a:xfrm>
            <a:off x="0" y="2020168"/>
            <a:ext cx="6956426" cy="1207698"/>
          </a:xfrm>
          <a:prstGeom prst="rect">
            <a:avLst/>
          </a:prstGeom>
          <a:solidFill>
            <a:schemeClr val="accent6">
              <a:lumMod val="40000"/>
              <a:lumOff val="60000"/>
            </a:schemeClr>
          </a:solidFill>
          <a:ln>
            <a:noFill/>
          </a:ln>
        </p:spPr>
        <p:txBody>
          <a:bodyPr spcFirstLastPara="1" lIns="91425" tIns="45700" rIns="91425" bIns="45700" anchor="b">
            <a:normAutofit/>
          </a:bodyPr>
          <a:lstStyle/>
          <a:p>
            <a:pPr algn="ctr">
              <a:lnSpc>
                <a:spcPct val="90000"/>
              </a:lnSpc>
              <a:buClr>
                <a:srgbClr val="645DC7"/>
              </a:buClr>
              <a:buSzPts val="4431"/>
              <a:defRPr/>
            </a:pPr>
            <a:r>
              <a:rPr lang="en-US" sz="3200" b="1" kern="0">
                <a:ea typeface="+mn-lt"/>
                <a:cs typeface="+mn-lt"/>
                <a:sym typeface="Gill Sans"/>
              </a:rPr>
              <a:t>Country learnings and opportunities to advance pediatric quality of care </a:t>
            </a:r>
            <a:endParaRPr lang="en-US" sz="3200" b="1" kern="0">
              <a:latin typeface="Calibri"/>
              <a:ea typeface="Gill Sans"/>
              <a:cs typeface="Calibri"/>
            </a:endParaRPr>
          </a:p>
        </p:txBody>
      </p:sp>
      <p:sp>
        <p:nvSpPr>
          <p:cNvPr id="3" name="TextBox 2">
            <a:extLst>
              <a:ext uri="{FF2B5EF4-FFF2-40B4-BE49-F238E27FC236}">
                <a16:creationId xmlns:a16="http://schemas.microsoft.com/office/drawing/2014/main" id="{7F3B6223-1EF5-A488-E134-1A32AB03B9BD}"/>
              </a:ext>
            </a:extLst>
          </p:cNvPr>
          <p:cNvSpPr txBox="1"/>
          <p:nvPr/>
        </p:nvSpPr>
        <p:spPr>
          <a:xfrm>
            <a:off x="10662249" y="6607834"/>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solidFill>
                  <a:schemeClr val="bg1"/>
                </a:solidFill>
              </a:rPr>
              <a:t>© UNICEF/UN0446450/Bashizi</a:t>
            </a:r>
            <a:endParaRPr lang="en-US" sz="800">
              <a:solidFill>
                <a:schemeClr val="bg1"/>
              </a:solidFill>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1DB86A-DA3E-4807-83C1-0C4F5413B4B2}"/>
              </a:ext>
            </a:extLst>
          </p:cNvPr>
          <p:cNvSpPr>
            <a:spLocks noGrp="1"/>
          </p:cNvSpPr>
          <p:nvPr>
            <p:ph type="title"/>
          </p:nvPr>
        </p:nvSpPr>
        <p:spPr/>
        <p:txBody>
          <a:bodyPr>
            <a:normAutofit/>
          </a:bodyPr>
          <a:lstStyle/>
          <a:p>
            <a:r>
              <a:rPr lang="en-US" sz="3600"/>
              <a:t>Application and use of the Paediatric </a:t>
            </a:r>
            <a:r>
              <a:rPr lang="en-US" sz="3600" err="1"/>
              <a:t>QoC</a:t>
            </a:r>
            <a:r>
              <a:rPr lang="en-US" sz="3600"/>
              <a:t> standards</a:t>
            </a:r>
          </a:p>
        </p:txBody>
      </p:sp>
      <p:pic>
        <p:nvPicPr>
          <p:cNvPr id="4" name="Picture 4" descr="Graphical user interface, text, application&#10;&#10;Description automatically generated">
            <a:extLst>
              <a:ext uri="{FF2B5EF4-FFF2-40B4-BE49-F238E27FC236}">
                <a16:creationId xmlns:a16="http://schemas.microsoft.com/office/drawing/2014/main" id="{67188B6C-8B14-2978-5611-590FE3492F12}"/>
              </a:ext>
            </a:extLst>
          </p:cNvPr>
          <p:cNvPicPr>
            <a:picLocks noGrp="1" noChangeAspect="1"/>
          </p:cNvPicPr>
          <p:nvPr>
            <p:ph idx="1"/>
          </p:nvPr>
        </p:nvPicPr>
        <p:blipFill rotWithShape="1">
          <a:blip r:embed="rId2"/>
          <a:srcRect l="40417"/>
          <a:stretch/>
        </p:blipFill>
        <p:spPr>
          <a:xfrm>
            <a:off x="4900773" y="313364"/>
            <a:ext cx="6945331" cy="6556839"/>
          </a:xfrm>
          <a:prstGeom prst="rect">
            <a:avLst/>
          </a:prstGeom>
        </p:spPr>
      </p:pic>
      <p:sp>
        <p:nvSpPr>
          <p:cNvPr id="6" name="Text Placeholder 5">
            <a:extLst>
              <a:ext uri="{FF2B5EF4-FFF2-40B4-BE49-F238E27FC236}">
                <a16:creationId xmlns:a16="http://schemas.microsoft.com/office/drawing/2014/main" id="{9487A061-0255-4A18-9A5C-9AD40055842F}"/>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3710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12F8-9A95-BB0E-DD97-99C3BB22A9BB}"/>
              </a:ext>
            </a:extLst>
          </p:cNvPr>
          <p:cNvSpPr>
            <a:spLocks noGrp="1"/>
          </p:cNvSpPr>
          <p:nvPr>
            <p:ph type="title"/>
          </p:nvPr>
        </p:nvSpPr>
        <p:spPr>
          <a:xfrm>
            <a:off x="636917" y="-90941"/>
            <a:ext cx="10515600" cy="1325563"/>
          </a:xfrm>
        </p:spPr>
        <p:txBody>
          <a:bodyPr/>
          <a:lstStyle/>
          <a:p>
            <a:r>
              <a:rPr lang="en-US">
                <a:solidFill>
                  <a:schemeClr val="accent6">
                    <a:lumMod val="75000"/>
                  </a:schemeClr>
                </a:solidFill>
                <a:cs typeface="Calibri Light"/>
              </a:rPr>
              <a:t>Pediatric </a:t>
            </a:r>
            <a:r>
              <a:rPr lang="en-US" err="1">
                <a:solidFill>
                  <a:schemeClr val="accent6">
                    <a:lumMod val="75000"/>
                  </a:schemeClr>
                </a:solidFill>
                <a:cs typeface="Calibri Light"/>
              </a:rPr>
              <a:t>QoC</a:t>
            </a:r>
            <a:r>
              <a:rPr lang="en-US">
                <a:solidFill>
                  <a:schemeClr val="accent6">
                    <a:lumMod val="75000"/>
                  </a:schemeClr>
                </a:solidFill>
                <a:cs typeface="Calibri Light"/>
              </a:rPr>
              <a:t> Indicators</a:t>
            </a:r>
          </a:p>
        </p:txBody>
      </p:sp>
      <p:pic>
        <p:nvPicPr>
          <p:cNvPr id="6" name="Picture 4" descr="A picture containing text&#10;&#10;Description automatically generated">
            <a:extLst>
              <a:ext uri="{FF2B5EF4-FFF2-40B4-BE49-F238E27FC236}">
                <a16:creationId xmlns:a16="http://schemas.microsoft.com/office/drawing/2014/main" id="{3588C492-4EEF-43B8-B2B2-990211875C2B}"/>
              </a:ext>
            </a:extLst>
          </p:cNvPr>
          <p:cNvPicPr>
            <a:picLocks noChangeAspect="1"/>
          </p:cNvPicPr>
          <p:nvPr/>
        </p:nvPicPr>
        <p:blipFill rotWithShape="1">
          <a:blip r:embed="rId2"/>
          <a:srcRect l="12388" t="18278" r="13750" b="3821"/>
          <a:stretch/>
        </p:blipFill>
        <p:spPr>
          <a:xfrm>
            <a:off x="1510300" y="1234722"/>
            <a:ext cx="9005319" cy="5129530"/>
          </a:xfrm>
          <a:prstGeom prst="rect">
            <a:avLst/>
          </a:prstGeom>
        </p:spPr>
      </p:pic>
      <p:sp>
        <p:nvSpPr>
          <p:cNvPr id="7" name="TextBox 6">
            <a:extLst>
              <a:ext uri="{FF2B5EF4-FFF2-40B4-BE49-F238E27FC236}">
                <a16:creationId xmlns:a16="http://schemas.microsoft.com/office/drawing/2014/main" id="{0EE42E5D-7DF1-45D9-8B09-447046A9FA0B}"/>
              </a:ext>
            </a:extLst>
          </p:cNvPr>
          <p:cNvSpPr txBox="1"/>
          <p:nvPr/>
        </p:nvSpPr>
        <p:spPr>
          <a:xfrm>
            <a:off x="20555" y="6492872"/>
            <a:ext cx="3464603" cy="307777"/>
          </a:xfrm>
          <a:prstGeom prst="rect">
            <a:avLst/>
          </a:prstGeom>
          <a:noFill/>
        </p:spPr>
        <p:txBody>
          <a:bodyPr wrap="none" rtlCol="0">
            <a:spAutoFit/>
          </a:bodyPr>
          <a:lstStyle/>
          <a:p>
            <a:r>
              <a:rPr lang="en-US" sz="1400" err="1">
                <a:latin typeface="+mj-lt"/>
              </a:rPr>
              <a:t>Muzigaba</a:t>
            </a:r>
            <a:r>
              <a:rPr lang="en-US" sz="1400">
                <a:latin typeface="+mj-lt"/>
              </a:rPr>
              <a:t> M et al. </a:t>
            </a:r>
            <a:r>
              <a:rPr lang="en-US" sz="1400" b="0" i="0" u="sng">
                <a:solidFill>
                  <a:srgbClr val="376FAA"/>
                </a:solidFill>
                <a:effectLst/>
                <a:latin typeface="+mj-lt"/>
                <a:hlinkClick r:id="rId3"/>
              </a:rPr>
              <a:t>BMC Health Serv Res.</a:t>
            </a:r>
            <a:r>
              <a:rPr lang="en-US" sz="1400" b="0" i="0">
                <a:solidFill>
                  <a:srgbClr val="212121"/>
                </a:solidFill>
                <a:effectLst/>
                <a:latin typeface="+mj-lt"/>
              </a:rPr>
              <a:t> 2022</a:t>
            </a:r>
            <a:endParaRPr lang="en-US" sz="1400">
              <a:latin typeface="+mj-lt"/>
            </a:endParaRPr>
          </a:p>
        </p:txBody>
      </p:sp>
      <p:sp>
        <p:nvSpPr>
          <p:cNvPr id="3" name="TextBox 2">
            <a:extLst>
              <a:ext uri="{FF2B5EF4-FFF2-40B4-BE49-F238E27FC236}">
                <a16:creationId xmlns:a16="http://schemas.microsoft.com/office/drawing/2014/main" id="{680E3DE8-87F1-FAC1-6B96-610ED3593476}"/>
              </a:ext>
            </a:extLst>
          </p:cNvPr>
          <p:cNvSpPr txBox="1"/>
          <p:nvPr/>
        </p:nvSpPr>
        <p:spPr>
          <a:xfrm>
            <a:off x="7100887" y="654367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5" name="Table 4">
            <a:extLst>
              <a:ext uri="{FF2B5EF4-FFF2-40B4-BE49-F238E27FC236}">
                <a16:creationId xmlns:a16="http://schemas.microsoft.com/office/drawing/2014/main" id="{A8B5B338-6E77-D630-431A-FB3FF47A6BB6}"/>
              </a:ext>
            </a:extLst>
          </p:cNvPr>
          <p:cNvGraphicFramePr>
            <a:graphicFrameLocks noGrp="1"/>
          </p:cNvGraphicFramePr>
          <p:nvPr>
            <p:extLst>
              <p:ext uri="{D42A27DB-BD31-4B8C-83A1-F6EECF244321}">
                <p14:modId xmlns:p14="http://schemas.microsoft.com/office/powerpoint/2010/main" val="861888462"/>
              </p:ext>
            </p:extLst>
          </p:nvPr>
        </p:nvGraphicFramePr>
        <p:xfrm>
          <a:off x="6522064" y="6440129"/>
          <a:ext cx="5288345" cy="688258"/>
        </p:xfrm>
        <a:graphic>
          <a:graphicData uri="http://schemas.openxmlformats.org/drawingml/2006/table">
            <a:tbl>
              <a:tblPr firstRow="1" bandRow="1">
                <a:tableStyleId>{5C22544A-7EE6-4342-B048-85BDC9FD1C3A}</a:tableStyleId>
              </a:tblPr>
              <a:tblGrid>
                <a:gridCol w="5288345">
                  <a:extLst>
                    <a:ext uri="{9D8B030D-6E8A-4147-A177-3AD203B41FA5}">
                      <a16:colId xmlns:a16="http://schemas.microsoft.com/office/drawing/2014/main" val="3450361803"/>
                    </a:ext>
                  </a:extLst>
                </a:gridCol>
              </a:tblGrid>
              <a:tr h="688258">
                <a:tc>
                  <a:txBody>
                    <a:bodyPr/>
                    <a:lstStyle/>
                    <a:p>
                      <a:pPr lvl="0" algn="l">
                        <a:buNone/>
                      </a:pPr>
                      <a:r>
                        <a:rPr lang="en-US" sz="1100" b="0" i="0" u="none" strike="noStrike" noProof="0">
                          <a:solidFill>
                            <a:schemeClr val="tx1"/>
                          </a:solidFill>
                          <a:effectLst/>
                          <a:latin typeface="Calibri"/>
                        </a:rPr>
                        <a:t>Quality of Care for maternal, newborn and child health: a Monitoring Framework for Network countries. Geneva: World Health organization, 2019 </a:t>
                      </a:r>
                      <a:endParaRPr lang="en-US"/>
                    </a:p>
                    <a:p>
                      <a:pPr algn="l"/>
                      <a:endParaRPr lang="en-US" sz="1100">
                        <a:effectLst/>
                      </a:endParaRPr>
                    </a:p>
                  </a:txBody>
                  <a:tcPr marL="89535" marR="89535" marT="0" marB="0">
                    <a:noFill/>
                  </a:tcPr>
                </a:tc>
                <a:extLst>
                  <a:ext uri="{0D108BD9-81ED-4DB2-BD59-A6C34878D82A}">
                    <a16:rowId xmlns:a16="http://schemas.microsoft.com/office/drawing/2014/main" val="202202282"/>
                  </a:ext>
                </a:extLst>
              </a:tr>
            </a:tbl>
          </a:graphicData>
        </a:graphic>
      </p:graphicFrame>
      <p:sp>
        <p:nvSpPr>
          <p:cNvPr id="8" name="TextBox 7">
            <a:extLst>
              <a:ext uri="{FF2B5EF4-FFF2-40B4-BE49-F238E27FC236}">
                <a16:creationId xmlns:a16="http://schemas.microsoft.com/office/drawing/2014/main" id="{39BAEB44-9146-9512-D3FA-93C74F1A82B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15118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9ED7D02D-B807-4A42-9315-BFB3B5AE716F}"/>
              </a:ext>
            </a:extLst>
          </p:cNvPr>
          <p:cNvPicPr>
            <a:picLocks noChangeAspect="1"/>
          </p:cNvPicPr>
          <p:nvPr/>
        </p:nvPicPr>
        <p:blipFill rotWithShape="1">
          <a:blip r:embed="rId2"/>
          <a:srcRect l="3148" t="13671" r="30088" b="19"/>
          <a:stretch/>
        </p:blipFill>
        <p:spPr>
          <a:xfrm>
            <a:off x="659169" y="2636502"/>
            <a:ext cx="4790928" cy="3483864"/>
          </a:xfrm>
          <a:prstGeom prst="rect">
            <a:avLst/>
          </a:prstGeom>
        </p:spPr>
      </p:pic>
      <p:pic>
        <p:nvPicPr>
          <p:cNvPr id="6" name="Picture 5">
            <a:extLst>
              <a:ext uri="{FF2B5EF4-FFF2-40B4-BE49-F238E27FC236}">
                <a16:creationId xmlns:a16="http://schemas.microsoft.com/office/drawing/2014/main" id="{AE864554-A68A-49E1-A00D-42297540F73F}"/>
              </a:ext>
            </a:extLst>
          </p:cNvPr>
          <p:cNvPicPr>
            <a:picLocks noChangeAspect="1"/>
          </p:cNvPicPr>
          <p:nvPr/>
        </p:nvPicPr>
        <p:blipFill rotWithShape="1">
          <a:blip r:embed="rId3"/>
          <a:srcRect l="1673" t="12362" r="37188" b="20"/>
          <a:stretch/>
        </p:blipFill>
        <p:spPr>
          <a:xfrm>
            <a:off x="5905500" y="2085351"/>
            <a:ext cx="5421527" cy="4370383"/>
          </a:xfrm>
          <a:prstGeom prst="rect">
            <a:avLst/>
          </a:prstGeom>
        </p:spPr>
      </p:pic>
      <p:sp>
        <p:nvSpPr>
          <p:cNvPr id="7" name="Title 1">
            <a:extLst>
              <a:ext uri="{FF2B5EF4-FFF2-40B4-BE49-F238E27FC236}">
                <a16:creationId xmlns:a16="http://schemas.microsoft.com/office/drawing/2014/main" id="{7D115A21-B931-4CD2-BF56-D7C2190E7975}"/>
              </a:ext>
            </a:extLst>
          </p:cNvPr>
          <p:cNvSpPr>
            <a:spLocks noGrp="1"/>
          </p:cNvSpPr>
          <p:nvPr>
            <p:ph type="title"/>
          </p:nvPr>
        </p:nvSpPr>
        <p:spPr>
          <a:xfrm>
            <a:off x="1051560" y="329647"/>
            <a:ext cx="3657600" cy="1645920"/>
          </a:xfrm>
          <a:solidFill>
            <a:schemeClr val="accent1">
              <a:lumMod val="40000"/>
              <a:lumOff val="60000"/>
            </a:schemeClr>
          </a:solidFill>
        </p:spPr>
        <p:txBody>
          <a:bodyPr>
            <a:normAutofit/>
          </a:bodyPr>
          <a:lstStyle/>
          <a:p>
            <a:pPr algn="ctr"/>
            <a:r>
              <a:rPr lang="en-US" sz="3200" b="1"/>
              <a:t>25 Pediatric </a:t>
            </a:r>
            <a:r>
              <a:rPr lang="en-US" sz="3200" b="1" err="1"/>
              <a:t>QoC</a:t>
            </a:r>
            <a:r>
              <a:rPr lang="en-US" sz="3200" b="1"/>
              <a:t> Core indicators</a:t>
            </a:r>
            <a:endParaRPr lang="en-US"/>
          </a:p>
        </p:txBody>
      </p:sp>
      <p:sp>
        <p:nvSpPr>
          <p:cNvPr id="8" name="Content Placeholder 2">
            <a:extLst>
              <a:ext uri="{FF2B5EF4-FFF2-40B4-BE49-F238E27FC236}">
                <a16:creationId xmlns:a16="http://schemas.microsoft.com/office/drawing/2014/main" id="{191B38B0-C54E-4218-BF03-86509C9A6C76}"/>
              </a:ext>
            </a:extLst>
          </p:cNvPr>
          <p:cNvSpPr>
            <a:spLocks noGrp="1"/>
          </p:cNvSpPr>
          <p:nvPr>
            <p:ph idx="1"/>
          </p:nvPr>
        </p:nvSpPr>
        <p:spPr>
          <a:xfrm>
            <a:off x="5250106" y="329647"/>
            <a:ext cx="6106742" cy="1645920"/>
          </a:xfrm>
        </p:spPr>
        <p:txBody>
          <a:bodyPr anchor="ctr">
            <a:normAutofit fontScale="92500" lnSpcReduction="10000"/>
          </a:bodyPr>
          <a:lstStyle/>
          <a:p>
            <a:pPr marL="0" indent="0">
              <a:buNone/>
            </a:pPr>
            <a:r>
              <a:rPr lang="en-US" sz="1800" b="1"/>
              <a:t>Proposed measurement:</a:t>
            </a:r>
          </a:p>
          <a:p>
            <a:r>
              <a:rPr lang="en-US" sz="1800"/>
              <a:t>HMIS (12)</a:t>
            </a:r>
          </a:p>
          <a:p>
            <a:r>
              <a:rPr lang="en-US" sz="1800"/>
              <a:t>Facility registries or medical records (3)</a:t>
            </a:r>
          </a:p>
          <a:p>
            <a:r>
              <a:rPr lang="en-US" sz="1800"/>
              <a:t>Surveys or interviews (9)</a:t>
            </a:r>
          </a:p>
          <a:p>
            <a:r>
              <a:rPr lang="en-US" sz="1800"/>
              <a:t>Inventory (1)</a:t>
            </a:r>
          </a:p>
        </p:txBody>
      </p:sp>
    </p:spTree>
    <p:extLst>
      <p:ext uri="{BB962C8B-B14F-4D97-AF65-F5344CB8AC3E}">
        <p14:creationId xmlns:p14="http://schemas.microsoft.com/office/powerpoint/2010/main" val="408153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DFC574-7A20-E68D-34FB-02C04289DC4A}"/>
              </a:ext>
            </a:extLst>
          </p:cNvPr>
          <p:cNvSpPr txBox="1"/>
          <p:nvPr/>
        </p:nvSpPr>
        <p:spPr>
          <a:xfrm>
            <a:off x="239470" y="182725"/>
            <a:ext cx="1171021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300" b="1">
                <a:solidFill>
                  <a:schemeClr val="accent6">
                    <a:lumMod val="75000"/>
                  </a:schemeClr>
                </a:solidFill>
                <a:latin typeface="+mj-lt"/>
                <a:cs typeface="Calibri"/>
              </a:rPr>
              <a:t>There are diverse resources to guide improvement of child health and nutrition services at national and subnational levels</a:t>
            </a:r>
            <a:endParaRPr lang="en-US" sz="3300">
              <a:solidFill>
                <a:schemeClr val="accent6">
                  <a:lumMod val="75000"/>
                </a:schemeClr>
              </a:solidFill>
              <a:latin typeface="+mj-lt"/>
              <a:cs typeface="Calibri Light"/>
            </a:endParaRPr>
          </a:p>
        </p:txBody>
      </p:sp>
      <p:pic>
        <p:nvPicPr>
          <p:cNvPr id="7" name="Picture 2" descr="Text&#10;&#10;Description automatically generated">
            <a:extLst>
              <a:ext uri="{FF2B5EF4-FFF2-40B4-BE49-F238E27FC236}">
                <a16:creationId xmlns:a16="http://schemas.microsoft.com/office/drawing/2014/main" id="{18348505-2B9F-2BC0-9849-5B341DAF84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3717" y="4141125"/>
            <a:ext cx="1816466" cy="23541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Picture 2" descr="Graphical user interface, website&#10;&#10;Description automatically generated">
            <a:extLst>
              <a:ext uri="{FF2B5EF4-FFF2-40B4-BE49-F238E27FC236}">
                <a16:creationId xmlns:a16="http://schemas.microsoft.com/office/drawing/2014/main" id="{6007C427-3C82-2319-7F7F-61F9A543B387}"/>
              </a:ext>
            </a:extLst>
          </p:cNvPr>
          <p:cNvPicPr>
            <a:picLocks noChangeAspect="1"/>
          </p:cNvPicPr>
          <p:nvPr/>
        </p:nvPicPr>
        <p:blipFill rotWithShape="1">
          <a:blip r:embed="rId3">
            <a:extLst>
              <a:ext uri="{28A0092B-C50C-407E-A947-70E740481C1C}">
                <a14:useLocalDpi xmlns:a14="http://schemas.microsoft.com/office/drawing/2010/main" val="0"/>
              </a:ext>
            </a:extLst>
          </a:blip>
          <a:srcRect l="845" t="1467" r="1588" b="5324"/>
          <a:stretch/>
        </p:blipFill>
        <p:spPr>
          <a:xfrm>
            <a:off x="2640309" y="4679269"/>
            <a:ext cx="1985725" cy="1263571"/>
          </a:xfrm>
          <a:prstGeom prst="rect">
            <a:avLst/>
          </a:prstGeom>
        </p:spPr>
      </p:pic>
      <p:pic>
        <p:nvPicPr>
          <p:cNvPr id="10" name="Picture 10" descr="Graphical user interface, text, application, email&#10;&#10;Description automatically generated">
            <a:extLst>
              <a:ext uri="{FF2B5EF4-FFF2-40B4-BE49-F238E27FC236}">
                <a16:creationId xmlns:a16="http://schemas.microsoft.com/office/drawing/2014/main" id="{50DCE917-4D7F-166D-F019-840ED4B7722B}"/>
              </a:ext>
            </a:extLst>
          </p:cNvPr>
          <p:cNvPicPr>
            <a:picLocks noChangeAspect="1"/>
          </p:cNvPicPr>
          <p:nvPr/>
        </p:nvPicPr>
        <p:blipFill rotWithShape="1">
          <a:blip r:embed="rId4"/>
          <a:srcRect l="15137" t="24060" r="19612" b="22556"/>
          <a:stretch/>
        </p:blipFill>
        <p:spPr>
          <a:xfrm>
            <a:off x="9124443" y="3084897"/>
            <a:ext cx="2695290" cy="1242121"/>
          </a:xfrm>
          <a:prstGeom prst="rect">
            <a:avLst/>
          </a:prstGeom>
        </p:spPr>
      </p:pic>
      <p:pic>
        <p:nvPicPr>
          <p:cNvPr id="11" name="Google Shape;842;gcb6ba2f471_0_1267">
            <a:extLst>
              <a:ext uri="{FF2B5EF4-FFF2-40B4-BE49-F238E27FC236}">
                <a16:creationId xmlns:a16="http://schemas.microsoft.com/office/drawing/2014/main" id="{F7D93A1E-3959-4681-A441-DB03CB2D9C1D}"/>
              </a:ext>
            </a:extLst>
          </p:cNvPr>
          <p:cNvPicPr preferRelativeResize="0"/>
          <p:nvPr/>
        </p:nvPicPr>
        <p:blipFill>
          <a:blip r:embed="rId5">
            <a:alphaModFix/>
          </a:blip>
          <a:stretch>
            <a:fillRect/>
          </a:stretch>
        </p:blipFill>
        <p:spPr>
          <a:xfrm>
            <a:off x="5193760" y="1639078"/>
            <a:ext cx="1536381" cy="2118730"/>
          </a:xfrm>
          <a:prstGeom prst="rect">
            <a:avLst/>
          </a:prstGeom>
          <a:noFill/>
          <a:ln>
            <a:noFill/>
          </a:ln>
        </p:spPr>
      </p:pic>
      <p:pic>
        <p:nvPicPr>
          <p:cNvPr id="12" name="Google Shape;843;gcb6ba2f471_0_1267">
            <a:extLst>
              <a:ext uri="{FF2B5EF4-FFF2-40B4-BE49-F238E27FC236}">
                <a16:creationId xmlns:a16="http://schemas.microsoft.com/office/drawing/2014/main" id="{4C28DB50-D716-4DC2-AE36-5802940D26E3}"/>
              </a:ext>
            </a:extLst>
          </p:cNvPr>
          <p:cNvPicPr preferRelativeResize="0"/>
          <p:nvPr/>
        </p:nvPicPr>
        <p:blipFill>
          <a:blip r:embed="rId6">
            <a:alphaModFix/>
          </a:blip>
          <a:stretch>
            <a:fillRect/>
          </a:stretch>
        </p:blipFill>
        <p:spPr>
          <a:xfrm>
            <a:off x="2640309" y="1724560"/>
            <a:ext cx="1536381" cy="2118730"/>
          </a:xfrm>
          <a:prstGeom prst="rect">
            <a:avLst/>
          </a:prstGeom>
          <a:noFill/>
          <a:ln>
            <a:noFill/>
          </a:ln>
        </p:spPr>
      </p:pic>
      <p:pic>
        <p:nvPicPr>
          <p:cNvPr id="13" name="Google Shape;844;gcb6ba2f471_0_1267">
            <a:extLst>
              <a:ext uri="{FF2B5EF4-FFF2-40B4-BE49-F238E27FC236}">
                <a16:creationId xmlns:a16="http://schemas.microsoft.com/office/drawing/2014/main" id="{91C9C44D-50DB-4563-B7C5-1B5306EA66F4}"/>
              </a:ext>
            </a:extLst>
          </p:cNvPr>
          <p:cNvPicPr preferRelativeResize="0"/>
          <p:nvPr/>
        </p:nvPicPr>
        <p:blipFill>
          <a:blip r:embed="rId7">
            <a:alphaModFix/>
          </a:blip>
          <a:stretch>
            <a:fillRect/>
          </a:stretch>
        </p:blipFill>
        <p:spPr>
          <a:xfrm>
            <a:off x="602799" y="1724560"/>
            <a:ext cx="1536381" cy="2118730"/>
          </a:xfrm>
          <a:prstGeom prst="rect">
            <a:avLst/>
          </a:prstGeom>
          <a:noFill/>
          <a:ln>
            <a:noFill/>
          </a:ln>
        </p:spPr>
      </p:pic>
      <p:pic>
        <p:nvPicPr>
          <p:cNvPr id="14" name="Google Shape;845;gcb6ba2f471_0_1267">
            <a:extLst>
              <a:ext uri="{FF2B5EF4-FFF2-40B4-BE49-F238E27FC236}">
                <a16:creationId xmlns:a16="http://schemas.microsoft.com/office/drawing/2014/main" id="{28536534-5F48-47FC-B925-C61E0969366D}"/>
              </a:ext>
            </a:extLst>
          </p:cNvPr>
          <p:cNvPicPr preferRelativeResize="0"/>
          <p:nvPr/>
        </p:nvPicPr>
        <p:blipFill>
          <a:blip r:embed="rId8">
            <a:alphaModFix/>
          </a:blip>
          <a:stretch>
            <a:fillRect/>
          </a:stretch>
        </p:blipFill>
        <p:spPr>
          <a:xfrm>
            <a:off x="691999" y="4223207"/>
            <a:ext cx="1536381" cy="2118730"/>
          </a:xfrm>
          <a:prstGeom prst="rect">
            <a:avLst/>
          </a:prstGeom>
          <a:noFill/>
          <a:ln>
            <a:noFill/>
          </a:ln>
        </p:spPr>
      </p:pic>
      <p:pic>
        <p:nvPicPr>
          <p:cNvPr id="15" name="Google Shape;846;gcb6ba2f471_0_1267">
            <a:extLst>
              <a:ext uri="{FF2B5EF4-FFF2-40B4-BE49-F238E27FC236}">
                <a16:creationId xmlns:a16="http://schemas.microsoft.com/office/drawing/2014/main" id="{2C09E444-E751-4AD0-A9FD-84FDA997C66B}"/>
              </a:ext>
            </a:extLst>
          </p:cNvPr>
          <p:cNvPicPr preferRelativeResize="0"/>
          <p:nvPr/>
        </p:nvPicPr>
        <p:blipFill>
          <a:blip r:embed="rId9">
            <a:alphaModFix/>
          </a:blip>
          <a:stretch>
            <a:fillRect/>
          </a:stretch>
        </p:blipFill>
        <p:spPr>
          <a:xfrm>
            <a:off x="7099180" y="1733905"/>
            <a:ext cx="1536381" cy="2118730"/>
          </a:xfrm>
          <a:prstGeom prst="rect">
            <a:avLst/>
          </a:prstGeom>
          <a:noFill/>
          <a:ln>
            <a:noFill/>
          </a:ln>
        </p:spPr>
      </p:pic>
      <p:pic>
        <p:nvPicPr>
          <p:cNvPr id="16" name="Google Shape;847;gcb6ba2f471_0_1267">
            <a:extLst>
              <a:ext uri="{FF2B5EF4-FFF2-40B4-BE49-F238E27FC236}">
                <a16:creationId xmlns:a16="http://schemas.microsoft.com/office/drawing/2014/main" id="{0A452EAA-9670-4E9E-8C5B-B5602DBE1A7C}"/>
              </a:ext>
            </a:extLst>
          </p:cNvPr>
          <p:cNvPicPr preferRelativeResize="0"/>
          <p:nvPr/>
        </p:nvPicPr>
        <p:blipFill rotWithShape="1">
          <a:blip r:embed="rId10">
            <a:alphaModFix/>
          </a:blip>
          <a:srcRect/>
          <a:stretch/>
        </p:blipFill>
        <p:spPr>
          <a:xfrm>
            <a:off x="7146869" y="4105523"/>
            <a:ext cx="1536381" cy="2118730"/>
          </a:xfrm>
          <a:prstGeom prst="rect">
            <a:avLst/>
          </a:prstGeom>
          <a:noFill/>
          <a:ln>
            <a:noFill/>
          </a:ln>
        </p:spPr>
      </p:pic>
    </p:spTree>
    <p:extLst>
      <p:ext uri="{BB962C8B-B14F-4D97-AF65-F5344CB8AC3E}">
        <p14:creationId xmlns:p14="http://schemas.microsoft.com/office/powerpoint/2010/main" val="165041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D022-69F6-48E9-9E8B-AABE0CE95057}"/>
              </a:ext>
            </a:extLst>
          </p:cNvPr>
          <p:cNvSpPr>
            <a:spLocks noGrp="1"/>
          </p:cNvSpPr>
          <p:nvPr>
            <p:ph type="title"/>
          </p:nvPr>
        </p:nvSpPr>
        <p:spPr>
          <a:xfrm>
            <a:off x="767901" y="379502"/>
            <a:ext cx="11162581" cy="1325563"/>
          </a:xfrm>
        </p:spPr>
        <p:txBody>
          <a:bodyPr/>
          <a:lstStyle/>
          <a:p>
            <a:r>
              <a:rPr lang="en-US">
                <a:solidFill>
                  <a:schemeClr val="accent6">
                    <a:lumMod val="75000"/>
                  </a:schemeClr>
                </a:solidFill>
              </a:rPr>
              <a:t>Advances</a:t>
            </a:r>
            <a:r>
              <a:rPr lang="en-US">
                <a:solidFill>
                  <a:schemeClr val="accent6">
                    <a:lumMod val="75000"/>
                  </a:schemeClr>
                </a:solidFill>
                <a:ea typeface="+mj-lt"/>
                <a:cs typeface="+mj-lt"/>
              </a:rPr>
              <a:t> in improving pediatric quality of care in Kenya and Uganda</a:t>
            </a:r>
          </a:p>
          <a:p>
            <a:endParaRPr lang="en-US">
              <a:solidFill>
                <a:schemeClr val="accent6">
                  <a:lumMod val="75000"/>
                </a:schemeClr>
              </a:solidFill>
              <a:cs typeface="Calibri Light"/>
            </a:endParaRPr>
          </a:p>
        </p:txBody>
      </p:sp>
      <p:sp>
        <p:nvSpPr>
          <p:cNvPr id="4" name="Text Placeholder 3">
            <a:extLst>
              <a:ext uri="{FF2B5EF4-FFF2-40B4-BE49-F238E27FC236}">
                <a16:creationId xmlns:a16="http://schemas.microsoft.com/office/drawing/2014/main" id="{3BAAA17F-4378-47C8-9B1C-2E89EF929D8F}"/>
              </a:ext>
            </a:extLst>
          </p:cNvPr>
          <p:cNvSpPr>
            <a:spLocks noGrp="1"/>
          </p:cNvSpPr>
          <p:nvPr>
            <p:ph type="body" idx="1"/>
          </p:nvPr>
        </p:nvSpPr>
        <p:spPr>
          <a:xfrm>
            <a:off x="2629317" y="4115552"/>
            <a:ext cx="2983275" cy="1571535"/>
          </a:xfrm>
        </p:spPr>
        <p:txBody>
          <a:bodyPr>
            <a:noAutofit/>
          </a:bodyPr>
          <a:lstStyle/>
          <a:p>
            <a:r>
              <a:rPr lang="en-US" sz="1800">
                <a:latin typeface="Calibri"/>
                <a:ea typeface="+mn-lt"/>
                <a:cs typeface="Calibri"/>
              </a:rPr>
              <a:t>Dr Janette</a:t>
            </a:r>
            <a:r>
              <a:rPr lang="en-US" sz="1800">
                <a:ea typeface="+mn-lt"/>
                <a:cs typeface="+mn-lt"/>
              </a:rPr>
              <a:t> Karimi</a:t>
            </a:r>
            <a:endParaRPr lang="en-US">
              <a:ea typeface="+mn-lt"/>
              <a:cs typeface="+mn-lt"/>
            </a:endParaRPr>
          </a:p>
          <a:p>
            <a:r>
              <a:rPr lang="en-US" sz="1800" b="0">
                <a:ea typeface="+mn-lt"/>
                <a:cs typeface="+mn-lt"/>
              </a:rPr>
              <a:t>Head of Newborn and Child Health Division</a:t>
            </a:r>
            <a:endParaRPr lang="en-US">
              <a:ea typeface="+mn-lt"/>
              <a:cs typeface="+mn-lt"/>
            </a:endParaRPr>
          </a:p>
          <a:p>
            <a:r>
              <a:rPr lang="en-US" sz="1800" b="0">
                <a:ea typeface="+mn-lt"/>
                <a:cs typeface="+mn-lt"/>
              </a:rPr>
              <a:t>Ministry of Health, Kenya</a:t>
            </a:r>
          </a:p>
        </p:txBody>
      </p:sp>
      <p:sp>
        <p:nvSpPr>
          <p:cNvPr id="6" name="Text Placeholder 5">
            <a:extLst>
              <a:ext uri="{FF2B5EF4-FFF2-40B4-BE49-F238E27FC236}">
                <a16:creationId xmlns:a16="http://schemas.microsoft.com/office/drawing/2014/main" id="{2483D663-C476-43CF-8B31-70C8F5C5AE7F}"/>
              </a:ext>
            </a:extLst>
          </p:cNvPr>
          <p:cNvSpPr>
            <a:spLocks noGrp="1"/>
          </p:cNvSpPr>
          <p:nvPr>
            <p:ph type="body" sz="quarter" idx="3"/>
          </p:nvPr>
        </p:nvSpPr>
        <p:spPr>
          <a:xfrm>
            <a:off x="6350872" y="4110631"/>
            <a:ext cx="3067594" cy="1585912"/>
          </a:xfrm>
        </p:spPr>
        <p:txBody>
          <a:bodyPr>
            <a:noAutofit/>
          </a:bodyPr>
          <a:lstStyle/>
          <a:p>
            <a:r>
              <a:rPr lang="en-US" sz="1800"/>
              <a:t>Dr Jesca Nsungwa-Sabiiti </a:t>
            </a:r>
            <a:endParaRPr lang="en-US" sz="1800" b="0"/>
          </a:p>
          <a:p>
            <a:r>
              <a:rPr lang="en-US" sz="1800" b="0"/>
              <a:t>Commissioner for Maternal and Child Health</a:t>
            </a:r>
            <a:endParaRPr lang="en-US" sz="1800" b="0">
              <a:cs typeface="Calibri"/>
            </a:endParaRPr>
          </a:p>
          <a:p>
            <a:r>
              <a:rPr lang="en-US" sz="1800" b="0"/>
              <a:t>Ministry of Health, Uganda</a:t>
            </a:r>
            <a:endParaRPr lang="en-US" sz="1800" b="0">
              <a:cs typeface="Calibri"/>
            </a:endParaRPr>
          </a:p>
        </p:txBody>
      </p:sp>
      <p:sp>
        <p:nvSpPr>
          <p:cNvPr id="7" name="Content Placeholder 6">
            <a:extLst>
              <a:ext uri="{FF2B5EF4-FFF2-40B4-BE49-F238E27FC236}">
                <a16:creationId xmlns:a16="http://schemas.microsoft.com/office/drawing/2014/main" id="{1D02C920-B56C-4C3B-A4EB-CCA30A3182E9}"/>
              </a:ext>
            </a:extLst>
          </p:cNvPr>
          <p:cNvSpPr>
            <a:spLocks noGrp="1"/>
          </p:cNvSpPr>
          <p:nvPr>
            <p:ph sz="quarter" idx="4"/>
          </p:nvPr>
        </p:nvSpPr>
        <p:spPr>
          <a:xfrm>
            <a:off x="6809002" y="2336393"/>
            <a:ext cx="2423571" cy="2188029"/>
          </a:xfrm>
        </p:spPr>
        <p:txBody>
          <a:bodyPr/>
          <a:lstStyle/>
          <a:p>
            <a:r>
              <a:rPr lang="en-US"/>
              <a:t>Picture</a:t>
            </a:r>
          </a:p>
        </p:txBody>
      </p:sp>
      <p:pic>
        <p:nvPicPr>
          <p:cNvPr id="14" name="Content Placeholder 13" descr="A picture containing human face, person, smile, clothing&#10;&#10;Description automatically generated">
            <a:extLst>
              <a:ext uri="{FF2B5EF4-FFF2-40B4-BE49-F238E27FC236}">
                <a16:creationId xmlns:a16="http://schemas.microsoft.com/office/drawing/2014/main" id="{ECF7F8F2-FF09-4B71-A1B3-3FCC913C04A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28089"/>
          <a:stretch/>
        </p:blipFill>
        <p:spPr>
          <a:xfrm>
            <a:off x="2730927" y="1637866"/>
            <a:ext cx="2413260" cy="2649631"/>
          </a:xfrm>
        </p:spPr>
      </p:pic>
      <p:pic>
        <p:nvPicPr>
          <p:cNvPr id="1026" name="Picture 2" descr="No photo description available.">
            <a:extLst>
              <a:ext uri="{FF2B5EF4-FFF2-40B4-BE49-F238E27FC236}">
                <a16:creationId xmlns:a16="http://schemas.microsoft.com/office/drawing/2014/main" id="{1809B716-AE30-4CB4-996F-C566E81123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681" t="24652" r="39654" b="36736"/>
          <a:stretch/>
        </p:blipFill>
        <p:spPr bwMode="auto">
          <a:xfrm>
            <a:off x="6475939" y="1707085"/>
            <a:ext cx="2410126" cy="2532943"/>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1;p14" descr="A picture containing text, font&#10;&#10;Description automatically generated">
            <a:extLst>
              <a:ext uri="{FF2B5EF4-FFF2-40B4-BE49-F238E27FC236}">
                <a16:creationId xmlns:a16="http://schemas.microsoft.com/office/drawing/2014/main" id="{A70B24BA-C54B-5AC8-9D29-4B37307FF3F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660" y="6011532"/>
            <a:ext cx="2772974" cy="7266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5" descr="A picture containing text, symbol, logo, circle&#10;&#10;Description automatically generated">
            <a:extLst>
              <a:ext uri="{FF2B5EF4-FFF2-40B4-BE49-F238E27FC236}">
                <a16:creationId xmlns:a16="http://schemas.microsoft.com/office/drawing/2014/main" id="{0F6ED7FF-E821-D986-0E04-A42C1E925E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79110" y="5955102"/>
            <a:ext cx="828736" cy="82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E335D19-E242-877B-AFAA-E5B150018944}"/>
              </a:ext>
            </a:extLst>
          </p:cNvPr>
          <p:cNvSpPr txBox="1"/>
          <p:nvPr/>
        </p:nvSpPr>
        <p:spPr>
          <a:xfrm>
            <a:off x="5400136" y="6018363"/>
            <a:ext cx="64813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chemeClr val="accent6">
                    <a:lumMod val="75000"/>
                  </a:schemeClr>
                </a:solidFill>
              </a:rPr>
              <a:t>Country learnings and opportunities to advance pediatric quality of care </a:t>
            </a:r>
            <a:r>
              <a:rPr lang="en-US" sz="3200">
                <a:solidFill>
                  <a:schemeClr val="accent6">
                    <a:lumMod val="75000"/>
                  </a:schemeClr>
                </a:solidFill>
              </a:rPr>
              <a:t>​</a:t>
            </a:r>
            <a:endParaRPr lang="en-US" sz="3200">
              <a:solidFill>
                <a:schemeClr val="accent6">
                  <a:lumMod val="75000"/>
                </a:schemeClr>
              </a:solidFill>
              <a:cs typeface="Calibri"/>
            </a:endParaRPr>
          </a:p>
        </p:txBody>
      </p:sp>
    </p:spTree>
    <p:extLst>
      <p:ext uri="{BB962C8B-B14F-4D97-AF65-F5344CB8AC3E}">
        <p14:creationId xmlns:p14="http://schemas.microsoft.com/office/powerpoint/2010/main" val="224491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FC88A4-3124-40EC-B1BA-838F52BB81BF}"/>
              </a:ext>
            </a:extLst>
          </p:cNvPr>
          <p:cNvSpPr>
            <a:spLocks noGrp="1"/>
          </p:cNvSpPr>
          <p:nvPr>
            <p:ph type="subTitle" idx="1"/>
          </p:nvPr>
        </p:nvSpPr>
        <p:spPr/>
        <p:txBody>
          <a:bodyPr/>
          <a:lstStyle/>
          <a:p>
            <a:pPr>
              <a:defRPr/>
            </a:pPr>
            <a:r>
              <a:rPr lang="en-US"/>
              <a:t>                                                                                                                                                                                                                                                                                                                                                                                                                </a:t>
            </a:r>
          </a:p>
        </p:txBody>
      </p:sp>
      <p:pic>
        <p:nvPicPr>
          <p:cNvPr id="5" name="Picture 4">
            <a:extLst>
              <a:ext uri="{FF2B5EF4-FFF2-40B4-BE49-F238E27FC236}">
                <a16:creationId xmlns:a16="http://schemas.microsoft.com/office/drawing/2014/main" id="{59399E0D-F216-4812-B9A7-9F26C3F500DE}"/>
              </a:ext>
            </a:extLst>
          </p:cNvPr>
          <p:cNvPicPr>
            <a:picLocks noChangeAspect="1"/>
          </p:cNvPicPr>
          <p:nvPr/>
        </p:nvPicPr>
        <p:blipFill>
          <a:blip r:embed="rId3"/>
          <a:stretch>
            <a:fillRect/>
          </a:stretch>
        </p:blipFill>
        <p:spPr>
          <a:xfrm>
            <a:off x="2399702" y="326942"/>
            <a:ext cx="6904318" cy="2035258"/>
          </a:xfrm>
          <a:prstGeom prst="rect">
            <a:avLst/>
          </a:prstGeom>
        </p:spPr>
      </p:pic>
      <p:sp>
        <p:nvSpPr>
          <p:cNvPr id="8" name="Title 1">
            <a:extLst>
              <a:ext uri="{FF2B5EF4-FFF2-40B4-BE49-F238E27FC236}">
                <a16:creationId xmlns:a16="http://schemas.microsoft.com/office/drawing/2014/main" id="{CAA0B8DF-0A5D-4289-A1B2-4511EFCCC604}"/>
              </a:ext>
            </a:extLst>
          </p:cNvPr>
          <p:cNvSpPr>
            <a:spLocks noGrp="1"/>
          </p:cNvSpPr>
          <p:nvPr>
            <p:ph type="ctrTitle"/>
          </p:nvPr>
        </p:nvSpPr>
        <p:spPr>
          <a:xfrm>
            <a:off x="2399702" y="3155317"/>
            <a:ext cx="7772400" cy="1470025"/>
          </a:xfrm>
        </p:spPr>
        <p:txBody>
          <a:bodyPr>
            <a:normAutofit/>
          </a:bodyPr>
          <a:lstStyle/>
          <a:p>
            <a:r>
              <a:rPr lang="en-US"/>
              <a:t>Progress on Kenya Pediatric </a:t>
            </a:r>
            <a:r>
              <a:rPr lang="en-US" err="1"/>
              <a:t>QoC</a:t>
            </a:r>
            <a:r>
              <a:rPr lang="en-US"/>
              <a:t> Standards </a:t>
            </a:r>
          </a:p>
        </p:txBody>
      </p:sp>
      <p:sp>
        <p:nvSpPr>
          <p:cNvPr id="9" name="Subtitle 2">
            <a:extLst>
              <a:ext uri="{FF2B5EF4-FFF2-40B4-BE49-F238E27FC236}">
                <a16:creationId xmlns:a16="http://schemas.microsoft.com/office/drawing/2014/main" id="{4EE6B516-6A01-4184-855B-21EC75A308B2}"/>
              </a:ext>
            </a:extLst>
          </p:cNvPr>
          <p:cNvSpPr txBox="1">
            <a:spLocks/>
          </p:cNvSpPr>
          <p:nvPr/>
        </p:nvSpPr>
        <p:spPr bwMode="auto">
          <a:xfrm>
            <a:off x="3261360" y="4702309"/>
            <a:ext cx="6019800" cy="65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solidFill>
                  <a:prstClr val="black">
                    <a:tint val="75000"/>
                  </a:prstClr>
                </a:solidFill>
                <a:latin typeface="Calibri"/>
              </a:rPr>
              <a:t>Dr. Janette Karimi </a:t>
            </a:r>
          </a:p>
          <a:p>
            <a:r>
              <a:rPr lang="en-US">
                <a:solidFill>
                  <a:prstClr val="black">
                    <a:tint val="75000"/>
                  </a:prstClr>
                </a:solidFill>
                <a:latin typeface="Calibri"/>
              </a:rPr>
              <a:t>Head, Division of New-born and Child Health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E2C0-0618-4F54-A7D2-90E5AEBFC1CA}"/>
              </a:ext>
            </a:extLst>
          </p:cNvPr>
          <p:cNvSpPr>
            <a:spLocks noGrp="1"/>
          </p:cNvSpPr>
          <p:nvPr>
            <p:ph type="title"/>
          </p:nvPr>
        </p:nvSpPr>
        <p:spPr/>
        <p:txBody>
          <a:bodyPr/>
          <a:lstStyle/>
          <a:p>
            <a:r>
              <a:rPr lang="en-GB">
                <a:solidFill>
                  <a:schemeClr val="accent3">
                    <a:lumMod val="75000"/>
                  </a:schemeClr>
                </a:solidFill>
              </a:rPr>
              <a:t>Newborn and Child Health in Kenya </a:t>
            </a:r>
            <a:endParaRPr lang="en-GB">
              <a:solidFill>
                <a:schemeClr val="accent3">
                  <a:lumMod val="75000"/>
                </a:schemeClr>
              </a:solidFill>
              <a:ea typeface="Calibri"/>
              <a:cs typeface="Calibri"/>
            </a:endParaRPr>
          </a:p>
        </p:txBody>
      </p:sp>
      <p:graphicFrame>
        <p:nvGraphicFramePr>
          <p:cNvPr id="4" name="Content Placeholder 3">
            <a:extLst>
              <a:ext uri="{FF2B5EF4-FFF2-40B4-BE49-F238E27FC236}">
                <a16:creationId xmlns:a16="http://schemas.microsoft.com/office/drawing/2014/main" id="{2CD32A4D-1414-4EF5-9B23-82C32E3B25AE}"/>
              </a:ext>
            </a:extLst>
          </p:cNvPr>
          <p:cNvGraphicFramePr>
            <a:graphicFrameLocks noGrp="1" noChangeAspect="1"/>
          </p:cNvGraphicFramePr>
          <p:nvPr>
            <p:ph idx="1"/>
          </p:nvPr>
        </p:nvGraphicFramePr>
        <p:xfrm>
          <a:off x="1981200" y="1600201"/>
          <a:ext cx="8229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CC24B7E-DCED-40D1-83FC-63168D10A38C}"/>
              </a:ext>
            </a:extLst>
          </p:cNvPr>
          <p:cNvSpPr txBox="1"/>
          <p:nvPr/>
        </p:nvSpPr>
        <p:spPr>
          <a:xfrm>
            <a:off x="2871679" y="5559878"/>
            <a:ext cx="6294095" cy="415498"/>
          </a:xfrm>
          <a:prstGeom prst="rect">
            <a:avLst/>
          </a:prstGeom>
          <a:noFill/>
        </p:spPr>
        <p:txBody>
          <a:bodyPr wrap="square" rtlCol="0">
            <a:spAutoFit/>
          </a:bodyPr>
          <a:lstStyle/>
          <a:p>
            <a:pPr eaLnBrk="0" fontAlgn="base" hangingPunct="0">
              <a:spcBef>
                <a:spcPct val="0"/>
              </a:spcBef>
              <a:spcAft>
                <a:spcPct val="0"/>
              </a:spcAft>
            </a:pPr>
            <a:r>
              <a:rPr lang="en-US" sz="1050" i="1">
                <a:solidFill>
                  <a:srgbClr val="242424"/>
                </a:solidFill>
                <a:latin typeface="Century Gothic" panose="020B0502020202020204" pitchFamily="34" charset="0"/>
                <a:cs typeface="Arial" panose="020B0604020202020204" pitchFamily="34" charset="0"/>
              </a:rPr>
              <a:t>*Data from 2003 and later are nationally representative while data before 2003 exclude North Eastern region and several northern districts in the Eastern and Rift Valley regions.</a:t>
            </a:r>
            <a:endParaRPr lang="en-US" sz="1050" i="1">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47464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277C-99FC-471B-9E0E-26CAD19EBBAE}"/>
              </a:ext>
            </a:extLst>
          </p:cNvPr>
          <p:cNvSpPr>
            <a:spLocks noGrp="1"/>
          </p:cNvSpPr>
          <p:nvPr>
            <p:ph type="title"/>
          </p:nvPr>
        </p:nvSpPr>
        <p:spPr/>
        <p:txBody>
          <a:bodyPr/>
          <a:lstStyle/>
          <a:p>
            <a:r>
              <a:rPr lang="en-GB" sz="4000">
                <a:solidFill>
                  <a:schemeClr val="accent3">
                    <a:lumMod val="75000"/>
                  </a:schemeClr>
                </a:solidFill>
              </a:rPr>
              <a:t>Newborn and Child Health Programming</a:t>
            </a:r>
            <a:endParaRPr lang="en-GB" sz="4000">
              <a:solidFill>
                <a:schemeClr val="accent3">
                  <a:lumMod val="75000"/>
                </a:schemeClr>
              </a:solidFill>
              <a:ea typeface="Calibri"/>
              <a:cs typeface="Calibri"/>
            </a:endParaRPr>
          </a:p>
        </p:txBody>
      </p:sp>
      <p:sp>
        <p:nvSpPr>
          <p:cNvPr id="3" name="Content Placeholder 2">
            <a:extLst>
              <a:ext uri="{FF2B5EF4-FFF2-40B4-BE49-F238E27FC236}">
                <a16:creationId xmlns:a16="http://schemas.microsoft.com/office/drawing/2014/main" id="{0E667055-34B0-48B8-BA34-63C587D0B1AD}"/>
              </a:ext>
            </a:extLst>
          </p:cNvPr>
          <p:cNvSpPr>
            <a:spLocks noGrp="1"/>
          </p:cNvSpPr>
          <p:nvPr>
            <p:ph idx="1"/>
          </p:nvPr>
        </p:nvSpPr>
        <p:spPr>
          <a:xfrm>
            <a:off x="2286000" y="1600201"/>
            <a:ext cx="8499894" cy="4525963"/>
          </a:xfrm>
        </p:spPr>
        <p:txBody>
          <a:bodyPr/>
          <a:lstStyle/>
          <a:p>
            <a:r>
              <a:rPr lang="en-GB"/>
              <a:t>This is done through 6 sections/units</a:t>
            </a:r>
          </a:p>
          <a:p>
            <a:pPr lvl="1"/>
            <a:r>
              <a:rPr lang="en-GB" sz="2400"/>
              <a:t>Newborn care </a:t>
            </a:r>
            <a:endParaRPr lang="en-GB" sz="2400">
              <a:ea typeface="Calibri"/>
              <a:cs typeface="Calibri"/>
            </a:endParaRPr>
          </a:p>
          <a:p>
            <a:pPr lvl="1"/>
            <a:r>
              <a:rPr lang="en-GB" sz="2400"/>
              <a:t>Facility based management (ETAT+, IMCI, BPP)</a:t>
            </a:r>
            <a:endParaRPr lang="en-GB" sz="2400">
              <a:ea typeface="Calibri"/>
              <a:cs typeface="Calibri"/>
            </a:endParaRPr>
          </a:p>
          <a:p>
            <a:pPr lvl="1"/>
            <a:r>
              <a:rPr lang="en-GB" sz="2400"/>
              <a:t>Community based services (Mother Child Booklet,  Community Maternal Newborn Care(CMNC), ICCM</a:t>
            </a:r>
            <a:endParaRPr lang="en-GB" sz="2400">
              <a:ea typeface="Calibri"/>
              <a:cs typeface="Calibri"/>
            </a:endParaRPr>
          </a:p>
          <a:p>
            <a:pPr lvl="1"/>
            <a:r>
              <a:rPr lang="en-GB" sz="2400"/>
              <a:t>Nurturing Care for Early Childhood Development (ECD)</a:t>
            </a:r>
            <a:endParaRPr lang="en-GB" sz="2400">
              <a:ea typeface="Calibri"/>
              <a:cs typeface="Calibri"/>
            </a:endParaRPr>
          </a:p>
          <a:p>
            <a:pPr lvl="1"/>
            <a:r>
              <a:rPr lang="en-GB" sz="2400"/>
              <a:t>Monitoring and Evaluation</a:t>
            </a:r>
          </a:p>
          <a:p>
            <a:pPr lvl="1"/>
            <a:r>
              <a:rPr lang="en-GB" sz="2400"/>
              <a:t>5-9-year-old program (New)</a:t>
            </a:r>
          </a:p>
          <a:p>
            <a:endParaRPr lang="en-GB"/>
          </a:p>
        </p:txBody>
      </p:sp>
    </p:spTree>
    <p:extLst>
      <p:ext uri="{BB962C8B-B14F-4D97-AF65-F5344CB8AC3E}">
        <p14:creationId xmlns:p14="http://schemas.microsoft.com/office/powerpoint/2010/main" val="168851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16FD-5538-45FA-B890-7A05E26FF1C4}"/>
              </a:ext>
            </a:extLst>
          </p:cNvPr>
          <p:cNvSpPr>
            <a:spLocks noGrp="1"/>
          </p:cNvSpPr>
          <p:nvPr>
            <p:ph type="title"/>
          </p:nvPr>
        </p:nvSpPr>
        <p:spPr/>
        <p:txBody>
          <a:bodyPr/>
          <a:lstStyle/>
          <a:p>
            <a:r>
              <a:rPr lang="en-GB" sz="4000">
                <a:solidFill>
                  <a:schemeClr val="accent3">
                    <a:lumMod val="75000"/>
                  </a:schemeClr>
                </a:solidFill>
              </a:rPr>
              <a:t>Progress: </a:t>
            </a:r>
            <a:r>
              <a:rPr lang="en-GB" sz="4000" err="1">
                <a:solidFill>
                  <a:schemeClr val="accent3">
                    <a:lumMod val="75000"/>
                  </a:schemeClr>
                </a:solidFill>
              </a:rPr>
              <a:t>Pediatric</a:t>
            </a:r>
            <a:r>
              <a:rPr lang="en-GB" sz="4000">
                <a:solidFill>
                  <a:schemeClr val="accent3">
                    <a:lumMod val="75000"/>
                  </a:schemeClr>
                </a:solidFill>
              </a:rPr>
              <a:t> QOC Measurement</a:t>
            </a:r>
            <a:endParaRPr lang="en-GB" sz="4000">
              <a:solidFill>
                <a:schemeClr val="accent3">
                  <a:lumMod val="75000"/>
                </a:schemeClr>
              </a:solidFill>
              <a:ea typeface="Calibri"/>
              <a:cs typeface="Calibri"/>
            </a:endParaRPr>
          </a:p>
        </p:txBody>
      </p:sp>
      <p:pic>
        <p:nvPicPr>
          <p:cNvPr id="6" name="Content Placeholder 5">
            <a:extLst>
              <a:ext uri="{FF2B5EF4-FFF2-40B4-BE49-F238E27FC236}">
                <a16:creationId xmlns:a16="http://schemas.microsoft.com/office/drawing/2014/main" id="{326D0192-8D14-4D88-9076-D3B0180B288C}"/>
              </a:ext>
            </a:extLst>
          </p:cNvPr>
          <p:cNvPicPr>
            <a:picLocks noGrp="1" noChangeAspect="1"/>
          </p:cNvPicPr>
          <p:nvPr>
            <p:ph idx="1"/>
          </p:nvPr>
        </p:nvPicPr>
        <p:blipFill>
          <a:blip r:embed="rId2"/>
          <a:stretch>
            <a:fillRect/>
          </a:stretch>
        </p:blipFill>
        <p:spPr>
          <a:xfrm>
            <a:off x="1791419" y="1813382"/>
            <a:ext cx="9813984" cy="4732202"/>
          </a:xfrm>
          <a:prstGeom prst="rect">
            <a:avLst/>
          </a:prstGeom>
        </p:spPr>
      </p:pic>
    </p:spTree>
    <p:extLst>
      <p:ext uri="{BB962C8B-B14F-4D97-AF65-F5344CB8AC3E}">
        <p14:creationId xmlns:p14="http://schemas.microsoft.com/office/powerpoint/2010/main" val="183527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BD29-CC82-45E5-9D27-F5DD2A97DE5D}"/>
              </a:ext>
            </a:extLst>
          </p:cNvPr>
          <p:cNvSpPr>
            <a:spLocks noGrp="1"/>
          </p:cNvSpPr>
          <p:nvPr>
            <p:ph type="title"/>
          </p:nvPr>
        </p:nvSpPr>
        <p:spPr>
          <a:xfrm>
            <a:off x="1966823" y="263107"/>
            <a:ext cx="9106618" cy="655637"/>
          </a:xfrm>
        </p:spPr>
        <p:txBody>
          <a:bodyPr/>
          <a:lstStyle/>
          <a:p>
            <a:r>
              <a:rPr lang="en-GB">
                <a:solidFill>
                  <a:schemeClr val="accent3">
                    <a:lumMod val="75000"/>
                  </a:schemeClr>
                </a:solidFill>
                <a:latin typeface="Calibri Light" panose="020F0302020204030204"/>
              </a:rPr>
              <a:t>Progress: </a:t>
            </a:r>
            <a:r>
              <a:rPr lang="en-GB" err="1">
                <a:solidFill>
                  <a:schemeClr val="accent3">
                    <a:lumMod val="75000"/>
                  </a:schemeClr>
                </a:solidFill>
                <a:latin typeface="Calibri Light" panose="020F0302020204030204"/>
              </a:rPr>
              <a:t>Pediatric</a:t>
            </a:r>
            <a:r>
              <a:rPr lang="en-GB">
                <a:solidFill>
                  <a:schemeClr val="accent3">
                    <a:lumMod val="75000"/>
                  </a:schemeClr>
                </a:solidFill>
                <a:latin typeface="Calibri Light" panose="020F0302020204030204"/>
              </a:rPr>
              <a:t> QOC Measurement</a:t>
            </a:r>
            <a:endParaRPr lang="en-US">
              <a:solidFill>
                <a:schemeClr val="accent3">
                  <a:lumMod val="75000"/>
                </a:schemeClr>
              </a:solidFill>
              <a:ea typeface="Calibri"/>
              <a:cs typeface="Calibri"/>
            </a:endParaRPr>
          </a:p>
        </p:txBody>
      </p:sp>
      <p:sp>
        <p:nvSpPr>
          <p:cNvPr id="3" name="Content Placeholder 2">
            <a:extLst>
              <a:ext uri="{FF2B5EF4-FFF2-40B4-BE49-F238E27FC236}">
                <a16:creationId xmlns:a16="http://schemas.microsoft.com/office/drawing/2014/main" id="{27DC8B33-D051-4E83-9DB5-BDCCD2FA252A}"/>
              </a:ext>
            </a:extLst>
          </p:cNvPr>
          <p:cNvSpPr>
            <a:spLocks noGrp="1"/>
          </p:cNvSpPr>
          <p:nvPr>
            <p:ph idx="1"/>
          </p:nvPr>
        </p:nvSpPr>
        <p:spPr>
          <a:xfrm>
            <a:off x="1866181" y="1249423"/>
            <a:ext cx="9307901" cy="5745163"/>
          </a:xfrm>
        </p:spPr>
        <p:txBody>
          <a:bodyPr/>
          <a:lstStyle/>
          <a:p>
            <a:pPr marL="685800" lvl="1" indent="-228600" algn="just" eaLnBrk="1" fontAlgn="auto" hangingPunct="1">
              <a:lnSpc>
                <a:spcPct val="90000"/>
              </a:lnSpc>
              <a:spcBef>
                <a:spcPts val="500"/>
              </a:spcBef>
              <a:spcAft>
                <a:spcPts val="0"/>
              </a:spcAft>
              <a:buFont typeface="Arial" panose="020B0604020202020204" pitchFamily="34" charset="0"/>
              <a:buChar char="•"/>
            </a:pPr>
            <a:r>
              <a:rPr lang="en-GB" sz="2200">
                <a:latin typeface="+mj-lt"/>
              </a:rPr>
              <a:t>Draft PQOC Standards developed (includes SSNB)</a:t>
            </a:r>
          </a:p>
          <a:p>
            <a:pPr marL="685800" lvl="1" indent="-228600" algn="just" eaLnBrk="1" fontAlgn="auto" hangingPunct="1">
              <a:lnSpc>
                <a:spcPct val="90000"/>
              </a:lnSpc>
              <a:spcBef>
                <a:spcPts val="500"/>
              </a:spcBef>
              <a:spcAft>
                <a:spcPts val="0"/>
              </a:spcAft>
              <a:buFont typeface="Arial" panose="020B0604020202020204" pitchFamily="34" charset="0"/>
              <a:buChar char="•"/>
            </a:pPr>
            <a:r>
              <a:rPr lang="en-GB" sz="2200">
                <a:solidFill>
                  <a:prstClr val="black"/>
                </a:solidFill>
                <a:latin typeface="+mj-lt"/>
              </a:rPr>
              <a:t>Indicator catalogue for the SSNB and Paediatric QOC standards developed with 65 core indicators, and a total of 45 CORE indicators </a:t>
            </a:r>
          </a:p>
          <a:p>
            <a:pPr marL="685800" lvl="1" indent="-228600" algn="just" eaLnBrk="1" fontAlgn="auto" hangingPunct="1">
              <a:lnSpc>
                <a:spcPct val="90000"/>
              </a:lnSpc>
              <a:spcBef>
                <a:spcPts val="500"/>
              </a:spcBef>
              <a:spcAft>
                <a:spcPts val="0"/>
              </a:spcAft>
              <a:buFont typeface="Arial" panose="020B0604020202020204" pitchFamily="34" charset="0"/>
              <a:buChar char="•"/>
            </a:pPr>
            <a:r>
              <a:rPr lang="en-GB" sz="2200">
                <a:solidFill>
                  <a:prstClr val="black"/>
                </a:solidFill>
                <a:latin typeface="+mj-lt"/>
              </a:rPr>
              <a:t>A health Facility Assessment tool developed to measure the facilities’ performance on the indicators to measure standards</a:t>
            </a:r>
          </a:p>
          <a:p>
            <a:pPr marL="457200" lvl="1" indent="0" algn="just" eaLnBrk="1" fontAlgn="auto" hangingPunct="1">
              <a:lnSpc>
                <a:spcPct val="90000"/>
              </a:lnSpc>
              <a:spcBef>
                <a:spcPts val="500"/>
              </a:spcBef>
              <a:spcAft>
                <a:spcPts val="0"/>
              </a:spcAft>
              <a:buNone/>
            </a:pPr>
            <a:r>
              <a:rPr lang="en-GB" sz="2200">
                <a:solidFill>
                  <a:prstClr val="black"/>
                </a:solidFill>
                <a:latin typeface="+mj-lt"/>
              </a:rPr>
              <a:t>    The HFA tool was piloted in 10 counties. The key feedback:</a:t>
            </a:r>
            <a:endParaRPr lang="en-GB" sz="2200">
              <a:solidFill>
                <a:prstClr val="black"/>
              </a:solidFill>
              <a:highlight>
                <a:srgbClr val="FFFF00"/>
              </a:highlight>
              <a:latin typeface="+mj-lt"/>
            </a:endParaRPr>
          </a:p>
          <a:p>
            <a:pPr marL="1371600" lvl="2" indent="-457200" algn="just" eaLnBrk="1" fontAlgn="auto" hangingPunct="1">
              <a:lnSpc>
                <a:spcPct val="90000"/>
              </a:lnSpc>
              <a:spcBef>
                <a:spcPts val="500"/>
              </a:spcBef>
              <a:spcAft>
                <a:spcPts val="0"/>
              </a:spcAft>
              <a:buFont typeface="+mj-lt"/>
              <a:buAutoNum type="arabicPeriod"/>
            </a:pPr>
            <a:r>
              <a:rPr lang="en-GB" sz="1900">
                <a:solidFill>
                  <a:prstClr val="black"/>
                </a:solidFill>
                <a:latin typeface="+mj-lt"/>
              </a:rPr>
              <a:t>Tool was easy to apply and captures the core quality issues but may need to be shortened </a:t>
            </a:r>
          </a:p>
          <a:p>
            <a:pPr marL="1371600" lvl="2" indent="-457200" algn="just" eaLnBrk="1" fontAlgn="auto" hangingPunct="1">
              <a:lnSpc>
                <a:spcPct val="90000"/>
              </a:lnSpc>
              <a:spcBef>
                <a:spcPts val="500"/>
              </a:spcBef>
              <a:spcAft>
                <a:spcPts val="0"/>
              </a:spcAft>
              <a:buFont typeface="+mj-lt"/>
              <a:buAutoNum type="arabicPeriod"/>
            </a:pPr>
            <a:r>
              <a:rPr lang="en-GB" sz="1900">
                <a:solidFill>
                  <a:prstClr val="black"/>
                </a:solidFill>
                <a:latin typeface="+mj-lt"/>
              </a:rPr>
              <a:t>Customize lists of equipment, supplies and drugs to the levels of care</a:t>
            </a:r>
          </a:p>
          <a:p>
            <a:pPr marL="1371600" lvl="2" indent="-457200" algn="just" eaLnBrk="1" fontAlgn="auto" hangingPunct="1">
              <a:lnSpc>
                <a:spcPct val="90000"/>
              </a:lnSpc>
              <a:spcBef>
                <a:spcPts val="500"/>
              </a:spcBef>
              <a:spcAft>
                <a:spcPts val="0"/>
              </a:spcAft>
              <a:buFont typeface="+mj-lt"/>
              <a:buAutoNum type="arabicPeriod"/>
            </a:pPr>
            <a:r>
              <a:rPr lang="en-GB" sz="1900">
                <a:solidFill>
                  <a:prstClr val="black"/>
                </a:solidFill>
                <a:latin typeface="+mj-lt"/>
              </a:rPr>
              <a:t>Standardize scoring format in all sections</a:t>
            </a:r>
          </a:p>
          <a:p>
            <a:pPr marL="685800" lvl="1" indent="-228600" algn="just" eaLnBrk="1" fontAlgn="auto" hangingPunct="1">
              <a:lnSpc>
                <a:spcPct val="90000"/>
              </a:lnSpc>
              <a:spcBef>
                <a:spcPts val="500"/>
              </a:spcBef>
              <a:spcAft>
                <a:spcPts val="0"/>
              </a:spcAft>
              <a:buFont typeface="Arial" panose="020B0604020202020204" pitchFamily="34" charset="0"/>
              <a:buChar char="•"/>
            </a:pPr>
            <a:r>
              <a:rPr lang="en-GB" sz="2200">
                <a:latin typeface="+mj-lt"/>
              </a:rPr>
              <a:t>Kisumu County utilised the tool to assess PQOC in selected health facilities in their county  and developed an action plan/ recommendations for improvement  based on the findings from the assessment</a:t>
            </a:r>
            <a:endParaRPr lang="en-GB" sz="2200">
              <a:latin typeface="+mj-lt"/>
              <a:ea typeface="Calibri"/>
              <a:cs typeface="Calibri"/>
            </a:endParaRPr>
          </a:p>
          <a:p>
            <a:pPr marL="0" indent="0" algn="just">
              <a:buNone/>
            </a:pPr>
            <a:endParaRPr lang="en-US">
              <a:latin typeface="+mj-lt"/>
            </a:endParaRPr>
          </a:p>
        </p:txBody>
      </p:sp>
    </p:spTree>
    <p:extLst>
      <p:ext uri="{BB962C8B-B14F-4D97-AF65-F5344CB8AC3E}">
        <p14:creationId xmlns:p14="http://schemas.microsoft.com/office/powerpoint/2010/main" val="67697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E1BAA28-A729-4709-BFCA-0497D151775F}"/>
              </a:ext>
            </a:extLst>
          </p:cNvPr>
          <p:cNvSpPr>
            <a:spLocks noGrp="1"/>
          </p:cNvSpPr>
          <p:nvPr>
            <p:ph type="body" idx="1"/>
          </p:nvPr>
        </p:nvSpPr>
        <p:spPr>
          <a:xfrm>
            <a:off x="471215" y="215992"/>
            <a:ext cx="5157787" cy="823912"/>
          </a:xfrm>
        </p:spPr>
        <p:txBody>
          <a:bodyPr anchor="ctr">
            <a:normAutofit fontScale="92500"/>
          </a:bodyPr>
          <a:lstStyle/>
          <a:p>
            <a:pPr algn="ctr"/>
            <a:r>
              <a:rPr lang="en-US"/>
              <a:t>Child Health Task Force</a:t>
            </a:r>
          </a:p>
        </p:txBody>
      </p:sp>
      <p:sp>
        <p:nvSpPr>
          <p:cNvPr id="4" name="Content Placeholder 3">
            <a:extLst>
              <a:ext uri="{FF2B5EF4-FFF2-40B4-BE49-F238E27FC236}">
                <a16:creationId xmlns:a16="http://schemas.microsoft.com/office/drawing/2014/main" id="{7A2DA047-AEF1-48A9-BF19-DDD932D7DA22}"/>
              </a:ext>
            </a:extLst>
          </p:cNvPr>
          <p:cNvSpPr>
            <a:spLocks noGrp="1"/>
          </p:cNvSpPr>
          <p:nvPr>
            <p:ph sz="half" idx="2"/>
          </p:nvPr>
        </p:nvSpPr>
        <p:spPr/>
        <p:txBody>
          <a:bodyPr/>
          <a:lstStyle/>
          <a:p>
            <a:r>
              <a:rPr lang="en-US"/>
              <a:t>Child Health Task Force</a:t>
            </a:r>
          </a:p>
        </p:txBody>
      </p:sp>
      <p:sp>
        <p:nvSpPr>
          <p:cNvPr id="11" name="Text Placeholder 10">
            <a:extLst>
              <a:ext uri="{FF2B5EF4-FFF2-40B4-BE49-F238E27FC236}">
                <a16:creationId xmlns:a16="http://schemas.microsoft.com/office/drawing/2014/main" id="{D26BD75A-6D06-4943-AC7E-71A5F09FF220}"/>
              </a:ext>
            </a:extLst>
          </p:cNvPr>
          <p:cNvSpPr>
            <a:spLocks noGrp="1"/>
          </p:cNvSpPr>
          <p:nvPr>
            <p:ph type="body" sz="quarter" idx="3"/>
          </p:nvPr>
        </p:nvSpPr>
        <p:spPr>
          <a:xfrm>
            <a:off x="6172200" y="316634"/>
            <a:ext cx="5183188" cy="823912"/>
          </a:xfrm>
        </p:spPr>
        <p:txBody>
          <a:bodyPr anchor="ctr">
            <a:normAutofit fontScale="92500"/>
          </a:bodyPr>
          <a:lstStyle/>
          <a:p>
            <a:r>
              <a:rPr lang="en-US"/>
              <a:t>Network for improving the quality of care for maternal, newborn and child health</a:t>
            </a:r>
          </a:p>
        </p:txBody>
      </p:sp>
      <p:pic>
        <p:nvPicPr>
          <p:cNvPr id="6" name="Picture 1">
            <a:extLst>
              <a:ext uri="{FF2B5EF4-FFF2-40B4-BE49-F238E27FC236}">
                <a16:creationId xmlns:a16="http://schemas.microsoft.com/office/drawing/2014/main" id="{9FF79EFE-2B0D-433D-9523-7FFFA4C018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740" y="1131185"/>
            <a:ext cx="4584065" cy="4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D2502028-0CFA-49E7-A3D0-4254FD4219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168" y="5396105"/>
            <a:ext cx="1004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88C54CA-17BA-4EDD-9733-1834A5C599F2}"/>
              </a:ext>
            </a:extLst>
          </p:cNvPr>
          <p:cNvSpPr txBox="1"/>
          <p:nvPr/>
        </p:nvSpPr>
        <p:spPr>
          <a:xfrm>
            <a:off x="1538004" y="5521019"/>
            <a:ext cx="4296990" cy="937707"/>
          </a:xfrm>
          <a:prstGeom prst="rect">
            <a:avLst/>
          </a:prstGeom>
          <a:noFill/>
        </p:spPr>
        <p:txBody>
          <a:bodyPr wrap="square">
            <a:spAutoFit/>
          </a:bodyPr>
          <a:lstStyle/>
          <a:p>
            <a:pPr eaLnBrk="1" fontAlgn="auto" hangingPunct="1">
              <a:spcBef>
                <a:spcPts val="0"/>
              </a:spcBef>
              <a:spcAft>
                <a:spcPts val="0"/>
              </a:spcAft>
              <a:buClr>
                <a:srgbClr val="000000"/>
              </a:buClr>
              <a:buSzPts val="2000"/>
              <a:buFont typeface="Arial"/>
              <a:buNone/>
              <a:defRPr/>
            </a:pPr>
            <a:r>
              <a:rPr lang="en-US" sz="1800" b="1" kern="0">
                <a:solidFill>
                  <a:srgbClr val="000000"/>
                </a:solidFill>
                <a:latin typeface="Gill Sans MT" panose="020B0502020104020203" pitchFamily="34" charset="0"/>
                <a:ea typeface="Gill Sans"/>
                <a:cs typeface="Gill Sans"/>
                <a:sym typeface="Gill Sans"/>
              </a:rPr>
              <a:t>Goal: </a:t>
            </a:r>
            <a:r>
              <a:rPr lang="en-US" sz="1800" kern="0">
                <a:solidFill>
                  <a:srgbClr val="000000"/>
                </a:solidFill>
                <a:latin typeface="Gill Sans MT" panose="020B0502020104020203" pitchFamily="34" charset="0"/>
                <a:ea typeface="Gill Sans"/>
                <a:cs typeface="Gill Sans"/>
                <a:sym typeface="Gill Sans"/>
              </a:rPr>
              <a:t>Create a platform in the child health community to advocate for and provide support to improve </a:t>
            </a:r>
            <a:r>
              <a:rPr lang="en-US" sz="1800" kern="0" err="1">
                <a:solidFill>
                  <a:srgbClr val="000000"/>
                </a:solidFill>
                <a:latin typeface="Gill Sans MT" panose="020B0502020104020203" pitchFamily="34" charset="0"/>
                <a:ea typeface="Gill Sans"/>
                <a:cs typeface="Gill Sans"/>
                <a:sym typeface="Gill Sans"/>
              </a:rPr>
              <a:t>QoC</a:t>
            </a:r>
            <a:r>
              <a:rPr lang="en-US" sz="1800" kern="0">
                <a:solidFill>
                  <a:srgbClr val="000000"/>
                </a:solidFill>
                <a:latin typeface="Gill Sans MT" panose="020B0502020104020203" pitchFamily="34" charset="0"/>
                <a:ea typeface="Gill Sans"/>
                <a:cs typeface="Gill Sans"/>
                <a:sym typeface="Gill Sans"/>
              </a:rPr>
              <a:t> for children</a:t>
            </a:r>
            <a:endParaRPr lang="en-US" sz="1800" b="1" kern="0">
              <a:solidFill>
                <a:srgbClr val="000000"/>
              </a:solidFill>
              <a:latin typeface="Gill Sans MT" panose="020B0502020104020203" pitchFamily="34" charset="0"/>
              <a:ea typeface="Gill Sans"/>
              <a:cs typeface="Gill Sans"/>
              <a:sym typeface="Gill Sans"/>
            </a:endParaRPr>
          </a:p>
        </p:txBody>
      </p:sp>
      <p:sp>
        <p:nvSpPr>
          <p:cNvPr id="15" name="TextBox 14">
            <a:extLst>
              <a:ext uri="{FF2B5EF4-FFF2-40B4-BE49-F238E27FC236}">
                <a16:creationId xmlns:a16="http://schemas.microsoft.com/office/drawing/2014/main" id="{10B6CD5C-9C94-4918-93FB-55A43F82CC32}"/>
              </a:ext>
            </a:extLst>
          </p:cNvPr>
          <p:cNvSpPr txBox="1"/>
          <p:nvPr/>
        </p:nvSpPr>
        <p:spPr>
          <a:xfrm>
            <a:off x="0" y="6451760"/>
            <a:ext cx="1887016" cy="369332"/>
          </a:xfrm>
          <a:prstGeom prst="rect">
            <a:avLst/>
          </a:prstGeom>
          <a:noFill/>
        </p:spPr>
        <p:txBody>
          <a:bodyPr wrap="square">
            <a:spAutoFit/>
          </a:bodyPr>
          <a:lstStyle/>
          <a:p>
            <a:pPr eaLnBrk="1" fontAlgn="auto" hangingPunct="1">
              <a:spcBef>
                <a:spcPts val="0"/>
              </a:spcBef>
              <a:spcAft>
                <a:spcPts val="0"/>
              </a:spcAft>
              <a:buClr>
                <a:srgbClr val="000000"/>
              </a:buClr>
              <a:buSzPts val="2000"/>
              <a:buFont typeface="Arial"/>
              <a:buNone/>
              <a:defRPr/>
            </a:pPr>
            <a:r>
              <a:rPr lang="en-US" sz="1800" b="1" kern="0" err="1">
                <a:solidFill>
                  <a:srgbClr val="000000"/>
                </a:solidFill>
                <a:latin typeface="Gill Sans MT" panose="020B0502020104020203" pitchFamily="34" charset="0"/>
                <a:ea typeface="Gill Sans"/>
                <a:cs typeface="Gill Sans"/>
                <a:sym typeface="Gill Sans"/>
              </a:rPr>
              <a:t>QoC</a:t>
            </a:r>
            <a:r>
              <a:rPr lang="en-US" sz="1800" b="1" kern="0">
                <a:solidFill>
                  <a:srgbClr val="000000"/>
                </a:solidFill>
                <a:latin typeface="Gill Sans MT" panose="020B0502020104020203" pitchFamily="34" charset="0"/>
                <a:ea typeface="Gill Sans"/>
                <a:cs typeface="Gill Sans"/>
                <a:sym typeface="Gill Sans"/>
              </a:rPr>
              <a:t> subgroup</a:t>
            </a:r>
          </a:p>
        </p:txBody>
      </p:sp>
      <p:sp>
        <p:nvSpPr>
          <p:cNvPr id="2" name="TextBox 1">
            <a:extLst>
              <a:ext uri="{FF2B5EF4-FFF2-40B4-BE49-F238E27FC236}">
                <a16:creationId xmlns:a16="http://schemas.microsoft.com/office/drawing/2014/main" id="{EAF2E8A8-0041-6F27-B43A-C482796677DC}"/>
              </a:ext>
            </a:extLst>
          </p:cNvPr>
          <p:cNvSpPr txBox="1"/>
          <p:nvPr/>
        </p:nvSpPr>
        <p:spPr>
          <a:xfrm>
            <a:off x="6003985" y="1201947"/>
            <a:ext cx="5733690"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i="1"/>
              <a:t>Bangladesh, Côte d’Ivoire, Ethiopia, Ghana, India, Kenya, Malawi, Nigeria,</a:t>
            </a:r>
            <a:endParaRPr lang="en-US" sz="1400" b="1" i="1">
              <a:cs typeface="Calibri"/>
            </a:endParaRPr>
          </a:p>
          <a:p>
            <a:pPr algn="ctr"/>
            <a:r>
              <a:rPr lang="en-US" sz="1400" b="1" i="1"/>
              <a:t> Sierra Leone, Tanzania, Ugand</a:t>
            </a:r>
            <a:r>
              <a:rPr lang="en-US" sz="1400" b="1"/>
              <a:t>a</a:t>
            </a:r>
            <a:r>
              <a:rPr lang="en-US" sz="2100" b="1"/>
              <a:t> </a:t>
            </a:r>
            <a:endParaRPr lang="en-US" sz="2100" b="1">
              <a:cs typeface="Calibri"/>
            </a:endParaRPr>
          </a:p>
        </p:txBody>
      </p:sp>
      <p:pic>
        <p:nvPicPr>
          <p:cNvPr id="7" name="Picture 7" descr="A picture containing text, screenshot, font, logo&#10;&#10;Description automatically generated">
            <a:extLst>
              <a:ext uri="{FF2B5EF4-FFF2-40B4-BE49-F238E27FC236}">
                <a16:creationId xmlns:a16="http://schemas.microsoft.com/office/drawing/2014/main" id="{D2177B79-6E75-0378-5669-1F2533C8BA13}"/>
              </a:ext>
            </a:extLst>
          </p:cNvPr>
          <p:cNvPicPr>
            <a:picLocks noChangeAspect="1"/>
          </p:cNvPicPr>
          <p:nvPr/>
        </p:nvPicPr>
        <p:blipFill>
          <a:blip r:embed="rId4"/>
          <a:stretch>
            <a:fillRect/>
          </a:stretch>
        </p:blipFill>
        <p:spPr>
          <a:xfrm>
            <a:off x="7234301" y="2087721"/>
            <a:ext cx="3767675" cy="3025510"/>
          </a:xfrm>
          <a:prstGeom prst="rect">
            <a:avLst/>
          </a:prstGeom>
        </p:spPr>
      </p:pic>
      <p:pic>
        <p:nvPicPr>
          <p:cNvPr id="16" name="Picture 16" descr="Blue text on a black background&#10;&#10;Description automatically generated">
            <a:extLst>
              <a:ext uri="{FF2B5EF4-FFF2-40B4-BE49-F238E27FC236}">
                <a16:creationId xmlns:a16="http://schemas.microsoft.com/office/drawing/2014/main" id="{32CE64C7-87D8-6E98-EE72-EFA5EE7D9400}"/>
              </a:ext>
            </a:extLst>
          </p:cNvPr>
          <p:cNvPicPr>
            <a:picLocks noChangeAspect="1"/>
          </p:cNvPicPr>
          <p:nvPr/>
        </p:nvPicPr>
        <p:blipFill>
          <a:blip r:embed="rId5"/>
          <a:stretch>
            <a:fillRect/>
          </a:stretch>
        </p:blipFill>
        <p:spPr>
          <a:xfrm>
            <a:off x="7499230" y="5706381"/>
            <a:ext cx="3260785" cy="865504"/>
          </a:xfrm>
          <a:prstGeom prst="rect">
            <a:avLst/>
          </a:prstGeom>
        </p:spPr>
      </p:pic>
    </p:spTree>
    <p:extLst>
      <p:ext uri="{BB962C8B-B14F-4D97-AF65-F5344CB8AC3E}">
        <p14:creationId xmlns:p14="http://schemas.microsoft.com/office/powerpoint/2010/main" val="3660327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C692-D1EE-43E0-84B3-151A6EEC040F}"/>
              </a:ext>
            </a:extLst>
          </p:cNvPr>
          <p:cNvSpPr>
            <a:spLocks noGrp="1"/>
          </p:cNvSpPr>
          <p:nvPr>
            <p:ph type="title"/>
          </p:nvPr>
        </p:nvSpPr>
        <p:spPr/>
        <p:txBody>
          <a:bodyPr/>
          <a:lstStyle/>
          <a:p>
            <a:r>
              <a:rPr lang="en-GB">
                <a:solidFill>
                  <a:schemeClr val="accent3">
                    <a:lumMod val="75000"/>
                  </a:schemeClr>
                </a:solidFill>
                <a:latin typeface="Calibri Light" panose="020F0302020204030204"/>
              </a:rPr>
              <a:t>Progress: </a:t>
            </a:r>
            <a:r>
              <a:rPr lang="en-GB" err="1">
                <a:solidFill>
                  <a:schemeClr val="accent3">
                    <a:lumMod val="75000"/>
                  </a:schemeClr>
                </a:solidFill>
                <a:latin typeface="Calibri Light" panose="020F0302020204030204"/>
              </a:rPr>
              <a:t>Pediatric</a:t>
            </a:r>
            <a:r>
              <a:rPr lang="en-GB">
                <a:solidFill>
                  <a:schemeClr val="accent3">
                    <a:lumMod val="75000"/>
                  </a:schemeClr>
                </a:solidFill>
                <a:latin typeface="Calibri Light" panose="020F0302020204030204"/>
              </a:rPr>
              <a:t> QOC Measurement</a:t>
            </a:r>
            <a:endParaRPr lang="en-US">
              <a:solidFill>
                <a:schemeClr val="accent3">
                  <a:lumMod val="75000"/>
                </a:schemeClr>
              </a:solidFill>
              <a:ea typeface="Calibri"/>
              <a:cs typeface="Calibri"/>
            </a:endParaRPr>
          </a:p>
        </p:txBody>
      </p:sp>
      <p:sp>
        <p:nvSpPr>
          <p:cNvPr id="3" name="Content Placeholder 2">
            <a:extLst>
              <a:ext uri="{FF2B5EF4-FFF2-40B4-BE49-F238E27FC236}">
                <a16:creationId xmlns:a16="http://schemas.microsoft.com/office/drawing/2014/main" id="{F5E09AA0-7831-464C-A070-9D5B48AB0BB8}"/>
              </a:ext>
            </a:extLst>
          </p:cNvPr>
          <p:cNvSpPr>
            <a:spLocks noGrp="1"/>
          </p:cNvSpPr>
          <p:nvPr>
            <p:ph idx="1"/>
          </p:nvPr>
        </p:nvSpPr>
        <p:spPr>
          <a:xfrm>
            <a:off x="1664898" y="1664898"/>
            <a:ext cx="9825486" cy="5364162"/>
          </a:xfrm>
        </p:spPr>
        <p:txBody>
          <a:bodyPr/>
          <a:lstStyle/>
          <a:p>
            <a:pPr marL="685800" lvl="1" indent="-228600" algn="just" eaLnBrk="1" fontAlgn="auto" hangingPunct="1">
              <a:lnSpc>
                <a:spcPct val="90000"/>
              </a:lnSpc>
              <a:spcBef>
                <a:spcPts val="500"/>
              </a:spcBef>
              <a:spcAft>
                <a:spcPts val="0"/>
              </a:spcAft>
              <a:buFont typeface="Arial" panose="020B0604020202020204" pitchFamily="34" charset="0"/>
              <a:buChar char="•"/>
            </a:pPr>
            <a:r>
              <a:rPr lang="en-GB" sz="2600">
                <a:solidFill>
                  <a:prstClr val="black"/>
                </a:solidFill>
              </a:rPr>
              <a:t>WHO has mapped the 25 core paediatric and young adolescent QOC standards in Kenya as part of support to countries to support the uptake of these global core indicators into their national health information systems. </a:t>
            </a:r>
          </a:p>
          <a:p>
            <a:pPr marL="685800" lvl="1" indent="-228600" algn="just" eaLnBrk="1" fontAlgn="auto" hangingPunct="1">
              <a:lnSpc>
                <a:spcPct val="90000"/>
              </a:lnSpc>
              <a:spcBef>
                <a:spcPts val="500"/>
              </a:spcBef>
              <a:spcAft>
                <a:spcPts val="0"/>
              </a:spcAft>
              <a:buFont typeface="Arial" panose="020B0604020202020204" pitchFamily="34" charset="0"/>
              <a:buChar char="•"/>
            </a:pPr>
            <a:r>
              <a:rPr lang="en-GB" sz="2600">
                <a:solidFill>
                  <a:prstClr val="black"/>
                </a:solidFill>
              </a:rPr>
              <a:t>Currently, Kenya can map 9 out of the 25 indicators. </a:t>
            </a:r>
          </a:p>
          <a:p>
            <a:pPr marL="685800" lvl="1" indent="-228600" algn="just" eaLnBrk="1" fontAlgn="auto" hangingPunct="1">
              <a:lnSpc>
                <a:spcPct val="90000"/>
              </a:lnSpc>
              <a:spcBef>
                <a:spcPts val="500"/>
              </a:spcBef>
              <a:spcAft>
                <a:spcPts val="0"/>
              </a:spcAft>
              <a:buFont typeface="Arial" panose="020B0604020202020204" pitchFamily="34" charset="0"/>
              <a:buChar char="•"/>
            </a:pPr>
            <a:r>
              <a:rPr lang="en-GB" sz="2600">
                <a:solidFill>
                  <a:prstClr val="black"/>
                </a:solidFill>
              </a:rPr>
              <a:t>Next step is the harmonization  between the 25 global QOC standards and the adapted Kenyan PQOC standards</a:t>
            </a:r>
          </a:p>
          <a:p>
            <a:pPr marL="685800" lvl="1" indent="-228600" algn="just" eaLnBrk="1" fontAlgn="auto" hangingPunct="1">
              <a:lnSpc>
                <a:spcPct val="90000"/>
              </a:lnSpc>
              <a:spcBef>
                <a:spcPts val="500"/>
              </a:spcBef>
              <a:spcAft>
                <a:spcPts val="0"/>
              </a:spcAft>
              <a:buFont typeface="Arial" panose="020B0604020202020204" pitchFamily="34" charset="0"/>
              <a:buChar char="•"/>
            </a:pPr>
            <a:r>
              <a:rPr lang="en-GB" sz="2600">
                <a:solidFill>
                  <a:prstClr val="black"/>
                </a:solidFill>
              </a:rPr>
              <a:t>Hold a consultative meeting to discuss the collection of the harmonised  PQOC indicators through routine systems(</a:t>
            </a:r>
            <a:r>
              <a:rPr lang="en-GB" sz="2600" err="1">
                <a:solidFill>
                  <a:prstClr val="black"/>
                </a:solidFill>
              </a:rPr>
              <a:t>eKQMH</a:t>
            </a:r>
            <a:r>
              <a:rPr lang="en-GB" sz="2600">
                <a:solidFill>
                  <a:prstClr val="black"/>
                </a:solidFill>
              </a:rPr>
              <a:t>-DHIS)/surveys</a:t>
            </a:r>
          </a:p>
          <a:p>
            <a:pPr marL="0" indent="0" algn="just">
              <a:buNone/>
            </a:pPr>
            <a:endParaRPr lang="en-US" sz="2600"/>
          </a:p>
        </p:txBody>
      </p:sp>
    </p:spTree>
    <p:extLst>
      <p:ext uri="{BB962C8B-B14F-4D97-AF65-F5344CB8AC3E}">
        <p14:creationId xmlns:p14="http://schemas.microsoft.com/office/powerpoint/2010/main" val="1604049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1C13-D900-4216-B24F-78E1B4008ED4}"/>
              </a:ext>
            </a:extLst>
          </p:cNvPr>
          <p:cNvSpPr>
            <a:spLocks noGrp="1"/>
          </p:cNvSpPr>
          <p:nvPr>
            <p:ph type="title"/>
          </p:nvPr>
        </p:nvSpPr>
        <p:spPr>
          <a:xfrm>
            <a:off x="1981200" y="76201"/>
            <a:ext cx="8229600" cy="533400"/>
          </a:xfrm>
        </p:spPr>
        <p:txBody>
          <a:bodyPr/>
          <a:lstStyle/>
          <a:p>
            <a:r>
              <a:rPr lang="en-GB" sz="4000">
                <a:solidFill>
                  <a:schemeClr val="accent3">
                    <a:lumMod val="75000"/>
                  </a:schemeClr>
                </a:solidFill>
                <a:latin typeface="Calibri Light" panose="020F0302020204030204"/>
              </a:rPr>
              <a:t>Progress: </a:t>
            </a:r>
            <a:r>
              <a:rPr lang="en-GB" sz="4000" err="1">
                <a:solidFill>
                  <a:schemeClr val="accent3">
                    <a:lumMod val="75000"/>
                  </a:schemeClr>
                </a:solidFill>
                <a:latin typeface="Calibri Light" panose="020F0302020204030204"/>
              </a:rPr>
              <a:t>Pediatric</a:t>
            </a:r>
            <a:r>
              <a:rPr lang="en-GB" sz="4000">
                <a:solidFill>
                  <a:schemeClr val="accent3">
                    <a:lumMod val="75000"/>
                  </a:schemeClr>
                </a:solidFill>
                <a:latin typeface="Calibri Light" panose="020F0302020204030204"/>
              </a:rPr>
              <a:t> QOC Measurement</a:t>
            </a:r>
            <a:endParaRPr lang="en-US">
              <a:solidFill>
                <a:schemeClr val="accent3">
                  <a:lumMod val="75000"/>
                </a:schemeClr>
              </a:solidFill>
              <a:ea typeface="Calibri"/>
              <a:cs typeface="Calibri"/>
            </a:endParaRPr>
          </a:p>
        </p:txBody>
      </p:sp>
      <p:graphicFrame>
        <p:nvGraphicFramePr>
          <p:cNvPr id="4" name="Table 4">
            <a:extLst>
              <a:ext uri="{FF2B5EF4-FFF2-40B4-BE49-F238E27FC236}">
                <a16:creationId xmlns:a16="http://schemas.microsoft.com/office/drawing/2014/main" id="{D7C435A6-0B8C-49CA-9321-75FB663B1296}"/>
              </a:ext>
            </a:extLst>
          </p:cNvPr>
          <p:cNvGraphicFramePr>
            <a:graphicFrameLocks noGrp="1"/>
          </p:cNvGraphicFramePr>
          <p:nvPr>
            <p:ph idx="1"/>
            <p:extLst>
              <p:ext uri="{D42A27DB-BD31-4B8C-83A1-F6EECF244321}">
                <p14:modId xmlns:p14="http://schemas.microsoft.com/office/powerpoint/2010/main" val="800387517"/>
              </p:ext>
            </p:extLst>
          </p:nvPr>
        </p:nvGraphicFramePr>
        <p:xfrm>
          <a:off x="1981200" y="1193488"/>
          <a:ext cx="8458200" cy="5455839"/>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287941699"/>
                    </a:ext>
                  </a:extLst>
                </a:gridCol>
                <a:gridCol w="5854700">
                  <a:extLst>
                    <a:ext uri="{9D8B030D-6E8A-4147-A177-3AD203B41FA5}">
                      <a16:colId xmlns:a16="http://schemas.microsoft.com/office/drawing/2014/main" val="3001502637"/>
                    </a:ext>
                  </a:extLst>
                </a:gridCol>
                <a:gridCol w="469900">
                  <a:extLst>
                    <a:ext uri="{9D8B030D-6E8A-4147-A177-3AD203B41FA5}">
                      <a16:colId xmlns:a16="http://schemas.microsoft.com/office/drawing/2014/main" val="3597711141"/>
                    </a:ext>
                  </a:extLst>
                </a:gridCol>
              </a:tblGrid>
              <a:tr h="293132">
                <a:tc>
                  <a:txBody>
                    <a:bodyPr/>
                    <a:lstStyle/>
                    <a:p>
                      <a:pPr algn="l" fontAlgn="b"/>
                      <a:r>
                        <a:rPr lang="en-GB" sz="1400" u="none" strike="noStrike">
                          <a:effectLst/>
                        </a:rPr>
                        <a:t>Organisation unit</a:t>
                      </a:r>
                      <a:endParaRPr lang="en-GB" sz="1400" b="0" i="0" u="none" strike="noStrike">
                        <a:effectLst/>
                        <a:latin typeface="Arial" panose="020B0604020202020204" pitchFamily="34" charset="0"/>
                      </a:endParaRPr>
                    </a:p>
                  </a:txBody>
                  <a:tcPr marL="7874" marR="7874" marT="7620" marB="0" anchor="b"/>
                </a:tc>
                <a:tc>
                  <a:txBody>
                    <a:bodyPr/>
                    <a:lstStyle/>
                    <a:p>
                      <a:pPr algn="l" fontAlgn="b"/>
                      <a:r>
                        <a:rPr lang="en-GB" sz="1400" u="none" strike="noStrike">
                          <a:effectLst/>
                        </a:rPr>
                        <a:t>Data</a:t>
                      </a:r>
                      <a:endParaRPr lang="en-GB" sz="1400" b="0" i="0" u="none" strike="noStrike">
                        <a:effectLst/>
                        <a:latin typeface="Arial" panose="020B0604020202020204" pitchFamily="34" charset="0"/>
                      </a:endParaRPr>
                    </a:p>
                  </a:txBody>
                  <a:tcPr marL="7874" marR="7874" marT="7620" marB="0" anchor="b"/>
                </a:tc>
                <a:tc>
                  <a:txBody>
                    <a:bodyPr/>
                    <a:lstStyle/>
                    <a:p>
                      <a:pPr algn="l" fontAlgn="b"/>
                      <a:r>
                        <a:rPr lang="en-GB" sz="1400" u="none" strike="noStrike">
                          <a:effectLst/>
                        </a:rPr>
                        <a:t>2022</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3268878410"/>
                  </a:ext>
                </a:extLst>
              </a:tr>
              <a:tr h="811147">
                <a:tc>
                  <a:txBody>
                    <a:bodyPr/>
                    <a:lstStyle/>
                    <a:p>
                      <a:pPr algn="l" fontAlgn="b"/>
                      <a:r>
                        <a:rPr lang="en-GB" sz="1400" u="none" strike="noStrike" err="1">
                          <a:effectLst/>
                        </a:rPr>
                        <a:t>Alale</a:t>
                      </a:r>
                      <a:r>
                        <a:rPr lang="en-GB" sz="1400" u="none" strike="noStrike">
                          <a:effectLst/>
                        </a:rPr>
                        <a:t> (AIC) Health Centre</a:t>
                      </a:r>
                      <a:endParaRPr lang="en-GB" sz="1400" b="0" i="0" u="none" strike="noStrike">
                        <a:effectLst/>
                        <a:latin typeface="Arial" panose="020B0604020202020204" pitchFamily="34" charset="0"/>
                      </a:endParaRPr>
                    </a:p>
                  </a:txBody>
                  <a:tcPr marL="7874" marR="7874" marT="7620" marB="0" anchor="b"/>
                </a:tc>
                <a:tc>
                  <a:txBody>
                    <a:bodyPr/>
                    <a:lstStyle/>
                    <a:p>
                      <a:pPr algn="l" fontAlgn="b"/>
                      <a:r>
                        <a:rPr lang="en-GB" sz="1400" u="none" strike="noStrike">
                          <a:effectLst/>
                        </a:rPr>
                        <a:t>IDIM_11.9.1 The health facility shall ensure that skilled personnel, infrastructure and equipment are available to offer life-saving emergency and quality </a:t>
                      </a:r>
                      <a:r>
                        <a:rPr lang="en-GB" sz="1400" u="none" strike="noStrike" err="1">
                          <a:effectLst/>
                        </a:rPr>
                        <a:t>newborn</a:t>
                      </a:r>
                      <a:r>
                        <a:rPr lang="en-GB" sz="1400" u="none" strike="noStrike">
                          <a:effectLst/>
                        </a:rPr>
                        <a:t> care</a:t>
                      </a:r>
                      <a:endParaRPr lang="en-GB" sz="1400" b="0" i="0" u="none" strike="noStrike">
                        <a:effectLst/>
                        <a:latin typeface="Arial" panose="020B0604020202020204" pitchFamily="34" charset="0"/>
                      </a:endParaRPr>
                    </a:p>
                  </a:txBody>
                  <a:tcPr marL="7874" marR="7874" marT="7620" marB="0" anchor="b"/>
                </a:tc>
                <a:tc>
                  <a:txBody>
                    <a:bodyPr/>
                    <a:lstStyle/>
                    <a:p>
                      <a:pPr algn="r" fontAlgn="b"/>
                      <a:r>
                        <a:rPr lang="en-GB" sz="1400" u="none" strike="noStrike">
                          <a:effectLst/>
                        </a:rPr>
                        <a:t>1.7</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2166477915"/>
                  </a:ext>
                </a:extLst>
              </a:tr>
              <a:tr h="543945">
                <a:tc>
                  <a:txBody>
                    <a:bodyPr/>
                    <a:lstStyle/>
                    <a:p>
                      <a:pPr algn="l" fontAlgn="b"/>
                      <a:r>
                        <a:rPr lang="en-GB" sz="1400" u="none" strike="noStrike" err="1">
                          <a:effectLst/>
                        </a:rPr>
                        <a:t>Alale</a:t>
                      </a:r>
                      <a:r>
                        <a:rPr lang="en-GB" sz="1400" u="none" strike="noStrike">
                          <a:effectLst/>
                        </a:rPr>
                        <a:t> (AIC) Health Centre</a:t>
                      </a:r>
                      <a:endParaRPr lang="en-GB" sz="1400" b="0" i="0" u="none" strike="noStrike">
                        <a:effectLst/>
                        <a:latin typeface="Arial" panose="020B0604020202020204" pitchFamily="34" charset="0"/>
                      </a:endParaRPr>
                    </a:p>
                  </a:txBody>
                  <a:tcPr marL="7874" marR="7874" marT="7620" marB="0" anchor="b"/>
                </a:tc>
                <a:tc>
                  <a:txBody>
                    <a:bodyPr/>
                    <a:lstStyle/>
                    <a:p>
                      <a:pPr algn="l" fontAlgn="b"/>
                      <a:r>
                        <a:rPr lang="en-GB" sz="1400" u="none" strike="noStrike">
                          <a:effectLst/>
                        </a:rPr>
                        <a:t>IDIM_11.9.2 The health facility shall manage all </a:t>
                      </a:r>
                      <a:r>
                        <a:rPr lang="en-GB" sz="1400" u="none" strike="noStrike" err="1">
                          <a:effectLst/>
                        </a:rPr>
                        <a:t>newborns</a:t>
                      </a:r>
                      <a:r>
                        <a:rPr lang="en-GB" sz="1400" u="none" strike="noStrike">
                          <a:effectLst/>
                        </a:rPr>
                        <a:t> as prescribed in the Essential </a:t>
                      </a:r>
                      <a:r>
                        <a:rPr lang="en-GB" sz="1400" u="none" strike="noStrike" err="1">
                          <a:effectLst/>
                        </a:rPr>
                        <a:t>Newborn</a:t>
                      </a:r>
                      <a:r>
                        <a:rPr lang="en-GB" sz="1400" u="none" strike="noStrike">
                          <a:effectLst/>
                        </a:rPr>
                        <a:t> Care guidelines</a:t>
                      </a:r>
                      <a:endParaRPr lang="en-GB" sz="1400" b="0" i="0" u="none" strike="noStrike">
                        <a:effectLst/>
                        <a:latin typeface="Arial" panose="020B0604020202020204" pitchFamily="34" charset="0"/>
                      </a:endParaRPr>
                    </a:p>
                  </a:txBody>
                  <a:tcPr marL="7874" marR="7874" marT="7620" marB="0" anchor="b"/>
                </a:tc>
                <a:tc>
                  <a:txBody>
                    <a:bodyPr/>
                    <a:lstStyle/>
                    <a:p>
                      <a:pPr algn="r" fontAlgn="b"/>
                      <a:r>
                        <a:rPr lang="en-GB" sz="1400" u="none" strike="noStrike">
                          <a:effectLst/>
                        </a:rPr>
                        <a:t>1.2</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2569898621"/>
                  </a:ext>
                </a:extLst>
              </a:tr>
              <a:tr h="543945">
                <a:tc>
                  <a:txBody>
                    <a:bodyPr/>
                    <a:lstStyle/>
                    <a:p>
                      <a:pPr algn="l" fontAlgn="b"/>
                      <a:r>
                        <a:rPr lang="en-GB" sz="1400" u="none" strike="noStrike" err="1">
                          <a:effectLst/>
                        </a:rPr>
                        <a:t>Alale</a:t>
                      </a:r>
                      <a:r>
                        <a:rPr lang="en-GB" sz="1400" u="none" strike="noStrike">
                          <a:effectLst/>
                        </a:rPr>
                        <a:t> (AIC) Health Centre</a:t>
                      </a:r>
                      <a:endParaRPr lang="en-GB" sz="1400" b="0" i="0" u="none" strike="noStrike">
                        <a:effectLst/>
                        <a:latin typeface="Arial" panose="020B0604020202020204" pitchFamily="34" charset="0"/>
                      </a:endParaRPr>
                    </a:p>
                  </a:txBody>
                  <a:tcPr marL="7874" marR="7874" marT="7620" marB="0" anchor="b"/>
                </a:tc>
                <a:tc>
                  <a:txBody>
                    <a:bodyPr/>
                    <a:lstStyle/>
                    <a:p>
                      <a:pPr algn="l" fontAlgn="b"/>
                      <a:r>
                        <a:rPr lang="en-GB" sz="1400" u="none" strike="noStrike">
                          <a:effectLst/>
                        </a:rPr>
                        <a:t>IDIM_11.9.3 The facility shall be adequately prepared for </a:t>
                      </a:r>
                      <a:r>
                        <a:rPr lang="en-GB" sz="1400" u="none" strike="noStrike" err="1">
                          <a:effectLst/>
                        </a:rPr>
                        <a:t>resucitation</a:t>
                      </a:r>
                      <a:r>
                        <a:rPr lang="en-GB" sz="1400" u="none" strike="noStrike">
                          <a:effectLst/>
                        </a:rPr>
                        <a:t> of </a:t>
                      </a:r>
                      <a:r>
                        <a:rPr lang="en-GB" sz="1400" u="none" strike="noStrike" err="1">
                          <a:effectLst/>
                        </a:rPr>
                        <a:t>newborn</a:t>
                      </a:r>
                      <a:r>
                        <a:rPr lang="en-GB" sz="1400" u="none" strike="noStrike">
                          <a:effectLst/>
                        </a:rPr>
                        <a:t> babies within one minute of birth</a:t>
                      </a:r>
                      <a:endParaRPr lang="en-GB" sz="1400" b="0" i="0" u="none" strike="noStrike">
                        <a:effectLst/>
                        <a:latin typeface="Arial" panose="020B0604020202020204" pitchFamily="34" charset="0"/>
                      </a:endParaRPr>
                    </a:p>
                  </a:txBody>
                  <a:tcPr marL="7874" marR="7874" marT="7620" marB="0" anchor="b"/>
                </a:tc>
                <a:tc>
                  <a:txBody>
                    <a:bodyPr/>
                    <a:lstStyle/>
                    <a:p>
                      <a:pPr algn="r" fontAlgn="b"/>
                      <a:r>
                        <a:rPr lang="en-GB" sz="1400" u="none" strike="noStrike">
                          <a:effectLst/>
                        </a:rPr>
                        <a:t>3</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3588822150"/>
                  </a:ext>
                </a:extLst>
              </a:tr>
              <a:tr h="543945">
                <a:tc>
                  <a:txBody>
                    <a:bodyPr/>
                    <a:lstStyle/>
                    <a:p>
                      <a:pPr algn="l" fontAlgn="b"/>
                      <a:r>
                        <a:rPr lang="en-GB" sz="1400" u="none" strike="noStrike">
                          <a:effectLst/>
                        </a:rPr>
                        <a:t>Alale (AIC) Health Centre</a:t>
                      </a:r>
                      <a:endParaRPr lang="en-GB" sz="1400" b="0" i="0" u="none" strike="noStrike">
                        <a:effectLst/>
                        <a:latin typeface="Arial" panose="020B0604020202020204" pitchFamily="34" charset="0"/>
                      </a:endParaRPr>
                    </a:p>
                  </a:txBody>
                  <a:tcPr marL="7874" marR="7874" marT="7620" marB="0" anchor="b"/>
                </a:tc>
                <a:tc>
                  <a:txBody>
                    <a:bodyPr/>
                    <a:lstStyle/>
                    <a:p>
                      <a:pPr algn="l" fontAlgn="b"/>
                      <a:r>
                        <a:rPr lang="en-GB" sz="1400" u="none" strike="noStrike">
                          <a:effectLst/>
                        </a:rPr>
                        <a:t>IDIM_11.9.4 The facility shall have a mechanism for detecting and referral of babies with danger signs or critically ill babies</a:t>
                      </a:r>
                      <a:endParaRPr lang="en-GB" sz="1400" b="0" i="0" u="none" strike="noStrike">
                        <a:effectLst/>
                        <a:latin typeface="Arial" panose="020B0604020202020204" pitchFamily="34" charset="0"/>
                      </a:endParaRPr>
                    </a:p>
                  </a:txBody>
                  <a:tcPr marL="7874" marR="7874" marT="7620" marB="0" anchor="b"/>
                </a:tc>
                <a:tc>
                  <a:txBody>
                    <a:bodyPr/>
                    <a:lstStyle/>
                    <a:p>
                      <a:pPr algn="r" fontAlgn="b"/>
                      <a:r>
                        <a:rPr lang="en-GB" sz="1400" u="none" strike="noStrike">
                          <a:effectLst/>
                        </a:rPr>
                        <a:t>1</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1002482547"/>
                  </a:ext>
                </a:extLst>
              </a:tr>
              <a:tr h="543945">
                <a:tc>
                  <a:txBody>
                    <a:bodyPr/>
                    <a:lstStyle/>
                    <a:p>
                      <a:pPr algn="l" fontAlgn="b"/>
                      <a:r>
                        <a:rPr lang="en-GB" sz="1400" u="none" strike="noStrike">
                          <a:effectLst/>
                        </a:rPr>
                        <a:t>Alale (AIC) Health Centre</a:t>
                      </a:r>
                      <a:endParaRPr lang="en-GB" sz="1400" b="0" i="0" u="none" strike="noStrike">
                        <a:effectLst/>
                        <a:latin typeface="Arial" panose="020B0604020202020204" pitchFamily="34" charset="0"/>
                      </a:endParaRPr>
                    </a:p>
                  </a:txBody>
                  <a:tcPr marL="7874" marR="7874" marT="7620" marB="0" anchor="b"/>
                </a:tc>
                <a:tc>
                  <a:txBody>
                    <a:bodyPr/>
                    <a:lstStyle/>
                    <a:p>
                      <a:pPr algn="l" fontAlgn="b"/>
                      <a:r>
                        <a:rPr lang="en-GB" sz="1400" u="none" strike="noStrike">
                          <a:effectLst/>
                        </a:rPr>
                        <a:t>IDIM_11.9.5 The facility shall manage neonatal sepsis according to national guidelines</a:t>
                      </a:r>
                      <a:endParaRPr lang="en-GB" sz="1400" b="0" i="0" u="none" strike="noStrike">
                        <a:effectLst/>
                        <a:latin typeface="Arial" panose="020B0604020202020204" pitchFamily="34" charset="0"/>
                      </a:endParaRPr>
                    </a:p>
                  </a:txBody>
                  <a:tcPr marL="7874" marR="7874" marT="7620" marB="0" anchor="b"/>
                </a:tc>
                <a:tc>
                  <a:txBody>
                    <a:bodyPr/>
                    <a:lstStyle/>
                    <a:p>
                      <a:pPr algn="r" fontAlgn="b"/>
                      <a:r>
                        <a:rPr lang="en-GB" sz="1400" u="none" strike="noStrike">
                          <a:effectLst/>
                        </a:rPr>
                        <a:t>3</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2752964087"/>
                  </a:ext>
                </a:extLst>
              </a:tr>
              <a:tr h="543945">
                <a:tc>
                  <a:txBody>
                    <a:bodyPr/>
                    <a:lstStyle/>
                    <a:p>
                      <a:pPr algn="l" fontAlgn="b"/>
                      <a:r>
                        <a:rPr lang="en-GB" sz="1400" u="none" strike="noStrike">
                          <a:effectLst/>
                        </a:rPr>
                        <a:t>Alale (AIC) Health Centre</a:t>
                      </a:r>
                      <a:endParaRPr lang="en-GB" sz="1400" b="0" i="0" u="none" strike="noStrike">
                        <a:effectLst/>
                        <a:latin typeface="Arial" panose="020B0604020202020204" pitchFamily="34" charset="0"/>
                      </a:endParaRPr>
                    </a:p>
                  </a:txBody>
                  <a:tcPr marL="7874" marR="7874" marT="7620" marB="0" anchor="b"/>
                </a:tc>
                <a:tc>
                  <a:txBody>
                    <a:bodyPr/>
                    <a:lstStyle/>
                    <a:p>
                      <a:pPr algn="l" fontAlgn="b"/>
                      <a:r>
                        <a:rPr lang="en-GB" sz="1400" u="none" strike="noStrike">
                          <a:effectLst/>
                        </a:rPr>
                        <a:t>IDIM_11.9.6 The facility shall use the current treatment guidelines for the care of HIV-exposed infants</a:t>
                      </a:r>
                      <a:endParaRPr lang="en-GB" sz="1400" b="0" i="0" u="none" strike="noStrike">
                        <a:effectLst/>
                        <a:latin typeface="Arial" panose="020B0604020202020204" pitchFamily="34" charset="0"/>
                      </a:endParaRPr>
                    </a:p>
                  </a:txBody>
                  <a:tcPr marL="7874" marR="7874" marT="7620" marB="0" anchor="b"/>
                </a:tc>
                <a:tc>
                  <a:txBody>
                    <a:bodyPr/>
                    <a:lstStyle/>
                    <a:p>
                      <a:pPr algn="r" fontAlgn="b"/>
                      <a:r>
                        <a:rPr lang="en-GB" sz="1400" u="none" strike="noStrike">
                          <a:effectLst/>
                        </a:rPr>
                        <a:t>3</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447374628"/>
                  </a:ext>
                </a:extLst>
              </a:tr>
              <a:tr h="543945">
                <a:tc>
                  <a:txBody>
                    <a:bodyPr/>
                    <a:lstStyle/>
                    <a:p>
                      <a:pPr algn="l" fontAlgn="b"/>
                      <a:r>
                        <a:rPr lang="en-GB" sz="1400" u="none" strike="noStrike">
                          <a:effectLst/>
                        </a:rPr>
                        <a:t>Alale (AIC) Health Centre</a:t>
                      </a:r>
                      <a:endParaRPr lang="en-GB" sz="1400" b="0" i="0" u="none" strike="noStrike">
                        <a:effectLst/>
                        <a:latin typeface="Arial" panose="020B0604020202020204" pitchFamily="34" charset="0"/>
                      </a:endParaRPr>
                    </a:p>
                  </a:txBody>
                  <a:tcPr marL="7874" marR="7874" marT="7620" marB="0" anchor="b"/>
                </a:tc>
                <a:tc>
                  <a:txBody>
                    <a:bodyPr/>
                    <a:lstStyle/>
                    <a:p>
                      <a:pPr algn="l" fontAlgn="b"/>
                      <a:r>
                        <a:rPr lang="en-GB" sz="1400" u="none" strike="noStrike">
                          <a:effectLst/>
                        </a:rPr>
                        <a:t>IDIM_11.9.7 The health facility shall ensure infection prevention measures are put in place in the neonatal unit.</a:t>
                      </a:r>
                      <a:endParaRPr lang="en-GB" sz="1400" b="0" i="0" u="none" strike="noStrike">
                        <a:effectLst/>
                        <a:latin typeface="Arial" panose="020B0604020202020204" pitchFamily="34" charset="0"/>
                      </a:endParaRPr>
                    </a:p>
                  </a:txBody>
                  <a:tcPr marL="7874" marR="7874" marT="7620" marB="0" anchor="b"/>
                </a:tc>
                <a:tc>
                  <a:txBody>
                    <a:bodyPr/>
                    <a:lstStyle/>
                    <a:p>
                      <a:pPr algn="r" fontAlgn="b"/>
                      <a:r>
                        <a:rPr lang="en-GB" sz="1400" u="none" strike="noStrike">
                          <a:effectLst/>
                        </a:rPr>
                        <a:t>2.3</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2109286620"/>
                  </a:ext>
                </a:extLst>
              </a:tr>
              <a:tr h="543945">
                <a:tc>
                  <a:txBody>
                    <a:bodyPr/>
                    <a:lstStyle/>
                    <a:p>
                      <a:pPr algn="l" fontAlgn="b"/>
                      <a:r>
                        <a:rPr lang="en-GB" sz="1400" u="none" strike="noStrike">
                          <a:effectLst/>
                        </a:rPr>
                        <a:t>Alale (AIC) Health Centre</a:t>
                      </a:r>
                      <a:endParaRPr lang="en-GB" sz="1400" b="0" i="0" u="none" strike="noStrike">
                        <a:effectLst/>
                        <a:latin typeface="Arial" panose="020B0604020202020204" pitchFamily="34" charset="0"/>
                      </a:endParaRPr>
                    </a:p>
                  </a:txBody>
                  <a:tcPr marL="7874" marR="7874" marT="7620" marB="0" anchor="b"/>
                </a:tc>
                <a:tc>
                  <a:txBody>
                    <a:bodyPr/>
                    <a:lstStyle/>
                    <a:p>
                      <a:pPr algn="l" fontAlgn="b"/>
                      <a:r>
                        <a:rPr lang="en-GB" sz="1400" u="none" strike="noStrike">
                          <a:effectLst/>
                        </a:rPr>
                        <a:t>IDIM_11.9.8 The facility shall discharge the </a:t>
                      </a:r>
                      <a:r>
                        <a:rPr lang="en-GB" sz="1400" u="none" strike="noStrike" err="1">
                          <a:effectLst/>
                        </a:rPr>
                        <a:t>newborn</a:t>
                      </a:r>
                      <a:r>
                        <a:rPr lang="en-GB" sz="1400" u="none" strike="noStrike">
                          <a:effectLst/>
                        </a:rPr>
                        <a:t> appropriately in not less than 24 hours after birth.</a:t>
                      </a:r>
                      <a:endParaRPr lang="en-GB" sz="1400" b="0" i="0" u="none" strike="noStrike">
                        <a:effectLst/>
                        <a:latin typeface="Arial" panose="020B0604020202020204" pitchFamily="34" charset="0"/>
                      </a:endParaRPr>
                    </a:p>
                  </a:txBody>
                  <a:tcPr marL="7874" marR="7874" marT="7620" marB="0" anchor="b"/>
                </a:tc>
                <a:tc>
                  <a:txBody>
                    <a:bodyPr/>
                    <a:lstStyle/>
                    <a:p>
                      <a:pPr algn="r" fontAlgn="b"/>
                      <a:r>
                        <a:rPr lang="en-GB" sz="1400" u="none" strike="noStrike">
                          <a:effectLst/>
                        </a:rPr>
                        <a:t>2.3</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4195308271"/>
                  </a:ext>
                </a:extLst>
              </a:tr>
              <a:tr h="543945">
                <a:tc>
                  <a:txBody>
                    <a:bodyPr/>
                    <a:lstStyle/>
                    <a:p>
                      <a:pPr algn="l" fontAlgn="b"/>
                      <a:r>
                        <a:rPr lang="en-GB" sz="1400" u="none" strike="noStrike">
                          <a:effectLst/>
                        </a:rPr>
                        <a:t>Alale (AIC) Health Centre</a:t>
                      </a:r>
                      <a:endParaRPr lang="en-GB" sz="1400" b="0" i="0" u="none" strike="noStrike">
                        <a:effectLst/>
                        <a:latin typeface="Arial" panose="020B0604020202020204" pitchFamily="34" charset="0"/>
                      </a:endParaRPr>
                    </a:p>
                  </a:txBody>
                  <a:tcPr marL="7874" marR="7874" marT="7620" marB="0" anchor="b"/>
                </a:tc>
                <a:tc>
                  <a:txBody>
                    <a:bodyPr/>
                    <a:lstStyle/>
                    <a:p>
                      <a:pPr algn="l" fontAlgn="b"/>
                      <a:r>
                        <a:rPr lang="en-GB" sz="1400" u="none" strike="noStrike">
                          <a:effectLst/>
                        </a:rPr>
                        <a:t>IDIM_11.9.9 The facility shall provide comprehensive health education and service information to the clients</a:t>
                      </a:r>
                      <a:endParaRPr lang="en-GB" sz="1400" b="0" i="0" u="none" strike="noStrike">
                        <a:effectLst/>
                        <a:latin typeface="Arial" panose="020B0604020202020204" pitchFamily="34" charset="0"/>
                      </a:endParaRPr>
                    </a:p>
                  </a:txBody>
                  <a:tcPr marL="7874" marR="7874" marT="7620" marB="0" anchor="b"/>
                </a:tc>
                <a:tc>
                  <a:txBody>
                    <a:bodyPr/>
                    <a:lstStyle/>
                    <a:p>
                      <a:pPr algn="r" fontAlgn="b"/>
                      <a:r>
                        <a:rPr lang="en-GB" sz="1400" u="none" strike="noStrike">
                          <a:effectLst/>
                        </a:rPr>
                        <a:t>0</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1503828579"/>
                  </a:ext>
                </a:extLst>
              </a:tr>
            </a:tbl>
          </a:graphicData>
        </a:graphic>
      </p:graphicFrame>
      <p:sp>
        <p:nvSpPr>
          <p:cNvPr id="5" name="Rectangle 4">
            <a:extLst>
              <a:ext uri="{FF2B5EF4-FFF2-40B4-BE49-F238E27FC236}">
                <a16:creationId xmlns:a16="http://schemas.microsoft.com/office/drawing/2014/main" id="{D2D2B8AB-2ADE-4CAC-8EFB-B5B130A71CD6}"/>
              </a:ext>
            </a:extLst>
          </p:cNvPr>
          <p:cNvSpPr/>
          <p:nvPr/>
        </p:nvSpPr>
        <p:spPr>
          <a:xfrm>
            <a:off x="1909314" y="817519"/>
            <a:ext cx="5198859" cy="369332"/>
          </a:xfrm>
          <a:prstGeom prst="rect">
            <a:avLst/>
          </a:prstGeom>
        </p:spPr>
        <p:txBody>
          <a:bodyPr wrap="none">
            <a:spAutoFit/>
          </a:bodyPr>
          <a:lstStyle/>
          <a:p>
            <a:pPr eaLnBrk="0" fontAlgn="base" hangingPunct="0">
              <a:spcBef>
                <a:spcPct val="0"/>
              </a:spcBef>
              <a:spcAft>
                <a:spcPct val="0"/>
              </a:spcAft>
            </a:pPr>
            <a:r>
              <a:rPr lang="en-GB">
                <a:solidFill>
                  <a:prstClr val="black"/>
                </a:solidFill>
                <a:latin typeface="Arial" panose="020B0604020202020204" pitchFamily="34" charset="0"/>
                <a:cs typeface="Arial" panose="020B0604020202020204" pitchFamily="34" charset="0"/>
              </a:rPr>
              <a:t>Current neonatal care indicators in </a:t>
            </a:r>
            <a:r>
              <a:rPr lang="en-GB" err="1">
                <a:solidFill>
                  <a:prstClr val="black"/>
                </a:solidFill>
                <a:latin typeface="Arial" panose="020B0604020202020204" pitchFamily="34" charset="0"/>
                <a:cs typeface="Arial" panose="020B0604020202020204" pitchFamily="34" charset="0"/>
              </a:rPr>
              <a:t>eKQMH</a:t>
            </a:r>
            <a:r>
              <a:rPr lang="en-GB">
                <a:solidFill>
                  <a:prstClr val="black"/>
                </a:solidFill>
                <a:latin typeface="Arial" panose="020B0604020202020204" pitchFamily="34" charset="0"/>
                <a:cs typeface="Arial" panose="020B0604020202020204" pitchFamily="34" charset="0"/>
              </a:rPr>
              <a:t>/KHIS</a:t>
            </a:r>
          </a:p>
        </p:txBody>
      </p:sp>
    </p:spTree>
    <p:extLst>
      <p:ext uri="{BB962C8B-B14F-4D97-AF65-F5344CB8AC3E}">
        <p14:creationId xmlns:p14="http://schemas.microsoft.com/office/powerpoint/2010/main" val="3531534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EA-C91D-41BA-8C2A-F0AD5F1BC516}"/>
              </a:ext>
            </a:extLst>
          </p:cNvPr>
          <p:cNvSpPr>
            <a:spLocks noGrp="1"/>
          </p:cNvSpPr>
          <p:nvPr>
            <p:ph type="title"/>
          </p:nvPr>
        </p:nvSpPr>
        <p:spPr>
          <a:xfrm>
            <a:off x="1981200" y="378125"/>
            <a:ext cx="8229600" cy="533400"/>
          </a:xfrm>
        </p:spPr>
        <p:txBody>
          <a:bodyPr/>
          <a:lstStyle/>
          <a:p>
            <a:r>
              <a:rPr lang="en-GB">
                <a:solidFill>
                  <a:schemeClr val="accent3">
                    <a:lumMod val="75000"/>
                  </a:schemeClr>
                </a:solidFill>
                <a:latin typeface="Calibri Light" panose="020F0302020204030204"/>
              </a:rPr>
              <a:t>Challenges</a:t>
            </a:r>
            <a:endParaRPr lang="en-US">
              <a:solidFill>
                <a:schemeClr val="accent3">
                  <a:lumMod val="75000"/>
                </a:schemeClr>
              </a:solidFill>
              <a:ea typeface="Calibri"/>
              <a:cs typeface="Calibri"/>
            </a:endParaRPr>
          </a:p>
        </p:txBody>
      </p:sp>
      <p:sp>
        <p:nvSpPr>
          <p:cNvPr id="3" name="Content Placeholder 2">
            <a:extLst>
              <a:ext uri="{FF2B5EF4-FFF2-40B4-BE49-F238E27FC236}">
                <a16:creationId xmlns:a16="http://schemas.microsoft.com/office/drawing/2014/main" id="{888C8F14-5D07-42F0-9C2B-2670ED19E5A6}"/>
              </a:ext>
            </a:extLst>
          </p:cNvPr>
          <p:cNvSpPr>
            <a:spLocks noGrp="1"/>
          </p:cNvSpPr>
          <p:nvPr>
            <p:ph idx="1"/>
          </p:nvPr>
        </p:nvSpPr>
        <p:spPr>
          <a:xfrm>
            <a:off x="1591573" y="1716657"/>
            <a:ext cx="10203610" cy="5867400"/>
          </a:xfrm>
        </p:spPr>
        <p:txBody>
          <a:bodyPr/>
          <a:lstStyle/>
          <a:p>
            <a:pPr algn="just"/>
            <a:r>
              <a:rPr lang="en-GB" sz="2400"/>
              <a:t>Resources to disseminate and implement the </a:t>
            </a:r>
            <a:r>
              <a:rPr lang="en-GB" sz="2400" err="1"/>
              <a:t>Pediatric</a:t>
            </a:r>
            <a:r>
              <a:rPr lang="en-GB" sz="2400"/>
              <a:t> QOC standards widely in all counties (training county </a:t>
            </a:r>
            <a:r>
              <a:rPr lang="en-GB" sz="2400" err="1"/>
              <a:t>ToTs</a:t>
            </a:r>
            <a:r>
              <a:rPr lang="en-GB" sz="2400"/>
              <a:t> on PQOC standards and QI approach)</a:t>
            </a:r>
            <a:endParaRPr lang="en-GB" sz="2400">
              <a:ea typeface="Calibri"/>
              <a:cs typeface="Calibri"/>
            </a:endParaRPr>
          </a:p>
          <a:p>
            <a:pPr algn="just"/>
            <a:r>
              <a:rPr lang="en-GB" sz="2400"/>
              <a:t>Institutionalising PQOC standards such that the standards are maintained beyond the facility QI project </a:t>
            </a:r>
            <a:endParaRPr lang="en-GB" sz="2400">
              <a:ea typeface="Calibri"/>
              <a:cs typeface="Calibri"/>
            </a:endParaRPr>
          </a:p>
          <a:p>
            <a:pPr algn="just"/>
            <a:r>
              <a:rPr lang="en-GB" sz="2400"/>
              <a:t>Support for routine monitoring of PQOC indicators through </a:t>
            </a:r>
            <a:r>
              <a:rPr lang="en-GB" sz="2400" err="1"/>
              <a:t>eKQMH</a:t>
            </a:r>
            <a:r>
              <a:rPr lang="en-GB" sz="2400"/>
              <a:t>/KHIS </a:t>
            </a:r>
            <a:endParaRPr lang="en-GB" sz="2400">
              <a:ea typeface="Calibri"/>
              <a:cs typeface="Calibri"/>
            </a:endParaRPr>
          </a:p>
          <a:p>
            <a:pPr algn="just"/>
            <a:r>
              <a:rPr lang="en-GB" sz="2400"/>
              <a:t>QOC requires Health systems strengthening including </a:t>
            </a:r>
            <a:r>
              <a:rPr lang="en-GB" sz="2400" err="1"/>
              <a:t>sufficient,skilled</a:t>
            </a:r>
            <a:r>
              <a:rPr lang="en-GB" sz="2400"/>
              <a:t> HRH, referrals, commodities and equipment which have some gaps </a:t>
            </a:r>
            <a:endParaRPr lang="en-GB" sz="2400">
              <a:ea typeface="Calibri"/>
              <a:cs typeface="Calibri"/>
            </a:endParaRPr>
          </a:p>
          <a:p>
            <a:pPr algn="just"/>
            <a:r>
              <a:rPr lang="en-GB" sz="2400"/>
              <a:t>Kenya is the first country to include the 9th standard on community because of ICCM but there are no suggested  global indicators in that area</a:t>
            </a:r>
            <a:endParaRPr lang="en-GB" sz="2400">
              <a:ea typeface="Calibri"/>
              <a:cs typeface="Calibri"/>
            </a:endParaRPr>
          </a:p>
          <a:p>
            <a:pPr algn="just"/>
            <a:endParaRPr lang="en-GB" sz="2400">
              <a:ea typeface="Calibri"/>
              <a:cs typeface="Calibri"/>
            </a:endParaRPr>
          </a:p>
          <a:p>
            <a:pPr marL="0" indent="0" algn="just">
              <a:buNone/>
            </a:pPr>
            <a:endParaRPr lang="en-US" sz="2600"/>
          </a:p>
        </p:txBody>
      </p:sp>
    </p:spTree>
    <p:extLst>
      <p:ext uri="{BB962C8B-B14F-4D97-AF65-F5344CB8AC3E}">
        <p14:creationId xmlns:p14="http://schemas.microsoft.com/office/powerpoint/2010/main" val="182344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F88C-093F-40F4-9C06-7800A694EB88}"/>
              </a:ext>
            </a:extLst>
          </p:cNvPr>
          <p:cNvSpPr>
            <a:spLocks noGrp="1"/>
          </p:cNvSpPr>
          <p:nvPr>
            <p:ph type="title"/>
          </p:nvPr>
        </p:nvSpPr>
        <p:spPr>
          <a:xfrm>
            <a:off x="1981200" y="274638"/>
            <a:ext cx="8229600" cy="563562"/>
          </a:xfrm>
        </p:spPr>
        <p:txBody>
          <a:bodyPr/>
          <a:lstStyle/>
          <a:p>
            <a:r>
              <a:rPr lang="en-GB">
                <a:solidFill>
                  <a:schemeClr val="accent3">
                    <a:lumMod val="75000"/>
                  </a:schemeClr>
                </a:solidFill>
                <a:latin typeface="Calibri Light" panose="020F0302020204030204"/>
              </a:rPr>
              <a:t>Opportunities</a:t>
            </a:r>
            <a:endParaRPr lang="en-US">
              <a:solidFill>
                <a:schemeClr val="accent3">
                  <a:lumMod val="75000"/>
                </a:schemeClr>
              </a:solidFill>
              <a:ea typeface="Calibri"/>
              <a:cs typeface="Calibri"/>
            </a:endParaRPr>
          </a:p>
        </p:txBody>
      </p:sp>
      <p:sp>
        <p:nvSpPr>
          <p:cNvPr id="3" name="Content Placeholder 2">
            <a:extLst>
              <a:ext uri="{FF2B5EF4-FFF2-40B4-BE49-F238E27FC236}">
                <a16:creationId xmlns:a16="http://schemas.microsoft.com/office/drawing/2014/main" id="{C3F332DD-DE24-4781-90DE-D29B316595B1}"/>
              </a:ext>
            </a:extLst>
          </p:cNvPr>
          <p:cNvSpPr>
            <a:spLocks noGrp="1"/>
          </p:cNvSpPr>
          <p:nvPr>
            <p:ph idx="1"/>
          </p:nvPr>
        </p:nvSpPr>
        <p:spPr>
          <a:xfrm>
            <a:off x="1779917" y="1522562"/>
            <a:ext cx="9782354" cy="5486400"/>
          </a:xfrm>
        </p:spPr>
        <p:txBody>
          <a:bodyPr/>
          <a:lstStyle/>
          <a:p>
            <a:pPr marL="228600" indent="-228600" algn="just" eaLnBrk="1" fontAlgn="auto" hangingPunct="1">
              <a:lnSpc>
                <a:spcPct val="90000"/>
              </a:lnSpc>
              <a:spcBef>
                <a:spcPts val="1000"/>
              </a:spcBef>
              <a:spcAft>
                <a:spcPts val="0"/>
              </a:spcAft>
            </a:pPr>
            <a:r>
              <a:rPr lang="en-GB" sz="2400"/>
              <a:t>Using hub and spoke model to implement the PQOC standards where after county TOTs are trained, they train and mentor level 4 and 5 facilities who in turn mentor the level 2 and 3 facilities in implementing the standards</a:t>
            </a:r>
            <a:endParaRPr lang="en-GB" sz="2400">
              <a:ea typeface="Calibri"/>
              <a:cs typeface="Calibri"/>
            </a:endParaRPr>
          </a:p>
          <a:p>
            <a:pPr marL="228600" indent="-228600" algn="just" eaLnBrk="1" fontAlgn="auto" hangingPunct="1">
              <a:lnSpc>
                <a:spcPct val="90000"/>
              </a:lnSpc>
              <a:spcBef>
                <a:spcPts val="1000"/>
              </a:spcBef>
              <a:spcAft>
                <a:spcPts val="0"/>
              </a:spcAft>
            </a:pPr>
            <a:r>
              <a:rPr lang="en-GB" sz="2400"/>
              <a:t>All partners to support both maternal and PQOC in their counties of focus </a:t>
            </a:r>
            <a:endParaRPr lang="en-GB" sz="2400">
              <a:ea typeface="Calibri"/>
              <a:cs typeface="Calibri"/>
            </a:endParaRPr>
          </a:p>
          <a:p>
            <a:pPr marL="228600" indent="-228600" algn="just" eaLnBrk="1" fontAlgn="auto" hangingPunct="1">
              <a:lnSpc>
                <a:spcPct val="90000"/>
              </a:lnSpc>
              <a:spcBef>
                <a:spcPts val="1000"/>
              </a:spcBef>
              <a:spcAft>
                <a:spcPts val="0"/>
              </a:spcAft>
            </a:pPr>
            <a:r>
              <a:rPr lang="en-GB" sz="2400"/>
              <a:t>Expanding </a:t>
            </a:r>
            <a:r>
              <a:rPr lang="en-GB" sz="2400" err="1"/>
              <a:t>eKQMH</a:t>
            </a:r>
            <a:r>
              <a:rPr lang="en-GB" sz="2400"/>
              <a:t> to collect more indicators to monitor of MNH QOC indicators </a:t>
            </a:r>
            <a:endParaRPr lang="en-GB" sz="2400">
              <a:ea typeface="Calibri"/>
              <a:cs typeface="Calibri"/>
            </a:endParaRPr>
          </a:p>
          <a:p>
            <a:pPr marL="228600" indent="-228600" algn="just" eaLnBrk="1" fontAlgn="auto" hangingPunct="1">
              <a:lnSpc>
                <a:spcPct val="90000"/>
              </a:lnSpc>
              <a:spcBef>
                <a:spcPts val="1000"/>
              </a:spcBef>
              <a:spcAft>
                <a:spcPts val="0"/>
              </a:spcAft>
            </a:pPr>
            <a:r>
              <a:rPr lang="en-GB" sz="2400"/>
              <a:t>Prioritising QOC in EPMM/ENAP country plans</a:t>
            </a:r>
            <a:endParaRPr lang="en-GB" sz="2400">
              <a:ea typeface="Calibri"/>
              <a:cs typeface="Calibri"/>
            </a:endParaRPr>
          </a:p>
          <a:p>
            <a:pPr marL="228600" indent="-228600" algn="just" eaLnBrk="1" fontAlgn="auto" hangingPunct="1">
              <a:lnSpc>
                <a:spcPct val="90000"/>
              </a:lnSpc>
              <a:spcBef>
                <a:spcPts val="1000"/>
              </a:spcBef>
              <a:spcAft>
                <a:spcPts val="0"/>
              </a:spcAft>
            </a:pPr>
            <a:r>
              <a:rPr lang="en-GB" sz="2400"/>
              <a:t>Working together with maternal health and QI teams to implement maternal and paediatric QOC </a:t>
            </a:r>
            <a:endParaRPr lang="en-GB" sz="2400">
              <a:ea typeface="Calibri"/>
              <a:cs typeface="Calibri"/>
            </a:endParaRPr>
          </a:p>
          <a:p>
            <a:pPr marL="228600" indent="-228600" algn="just" eaLnBrk="1" fontAlgn="auto" hangingPunct="1">
              <a:lnSpc>
                <a:spcPct val="90000"/>
              </a:lnSpc>
              <a:spcBef>
                <a:spcPts val="1000"/>
              </a:spcBef>
              <a:spcAft>
                <a:spcPts val="0"/>
              </a:spcAft>
            </a:pPr>
            <a:r>
              <a:rPr lang="en-GB" sz="2400"/>
              <a:t>Advocacy at the National and County Levels to strengthen the health systems to support quality service delivery</a:t>
            </a:r>
            <a:endParaRPr lang="en-GB" sz="2400">
              <a:ea typeface="Calibri"/>
              <a:cs typeface="Calibri"/>
            </a:endParaRPr>
          </a:p>
          <a:p>
            <a:pPr marL="0" indent="0" algn="just">
              <a:buNone/>
            </a:pPr>
            <a:endParaRPr lang="en-US"/>
          </a:p>
        </p:txBody>
      </p:sp>
    </p:spTree>
    <p:extLst>
      <p:ext uri="{BB962C8B-B14F-4D97-AF65-F5344CB8AC3E}">
        <p14:creationId xmlns:p14="http://schemas.microsoft.com/office/powerpoint/2010/main" val="3774437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D075-7845-46AE-BCA6-4C19A5024FC6}"/>
              </a:ext>
            </a:extLst>
          </p:cNvPr>
          <p:cNvSpPr>
            <a:spLocks noGrp="1"/>
          </p:cNvSpPr>
          <p:nvPr>
            <p:ph type="title"/>
          </p:nvPr>
        </p:nvSpPr>
        <p:spPr>
          <a:xfrm>
            <a:off x="1973750" y="244415"/>
            <a:ext cx="8229600" cy="639762"/>
          </a:xfrm>
        </p:spPr>
        <p:txBody>
          <a:bodyPr/>
          <a:lstStyle/>
          <a:p>
            <a:r>
              <a:rPr lang="en-US">
                <a:solidFill>
                  <a:schemeClr val="accent3">
                    <a:lumMod val="75000"/>
                  </a:schemeClr>
                </a:solidFill>
                <a:latin typeface="Calibri Light"/>
                <a:ea typeface="Calibri Light"/>
                <a:cs typeface="Calibri Light"/>
              </a:rPr>
              <a:t>Next Steps</a:t>
            </a:r>
          </a:p>
        </p:txBody>
      </p:sp>
      <p:sp>
        <p:nvSpPr>
          <p:cNvPr id="3" name="Content Placeholder 2">
            <a:extLst>
              <a:ext uri="{FF2B5EF4-FFF2-40B4-BE49-F238E27FC236}">
                <a16:creationId xmlns:a16="http://schemas.microsoft.com/office/drawing/2014/main" id="{29915353-DA38-4A78-B855-B1CAF7D60F98}"/>
              </a:ext>
            </a:extLst>
          </p:cNvPr>
          <p:cNvSpPr>
            <a:spLocks noGrp="1"/>
          </p:cNvSpPr>
          <p:nvPr>
            <p:ph idx="1"/>
          </p:nvPr>
        </p:nvSpPr>
        <p:spPr>
          <a:xfrm>
            <a:off x="1634706" y="1315499"/>
            <a:ext cx="10272622" cy="5486401"/>
          </a:xfrm>
        </p:spPr>
        <p:txBody>
          <a:bodyPr/>
          <a:lstStyle/>
          <a:p>
            <a:pPr marL="228600" indent="-228600" algn="just" eaLnBrk="1" fontAlgn="auto" hangingPunct="1">
              <a:lnSpc>
                <a:spcPct val="90000"/>
              </a:lnSpc>
              <a:spcBef>
                <a:spcPts val="1000"/>
              </a:spcBef>
              <a:spcAft>
                <a:spcPts val="0"/>
              </a:spcAft>
            </a:pPr>
            <a:r>
              <a:rPr lang="en-US" sz="2400"/>
              <a:t>Further analysis of the mapping data and report writing-WHO by 10</a:t>
            </a:r>
            <a:r>
              <a:rPr lang="en-US" sz="2400" baseline="30000"/>
              <a:t>th</a:t>
            </a:r>
            <a:r>
              <a:rPr lang="en-US" sz="2400"/>
              <a:t> July</a:t>
            </a:r>
          </a:p>
          <a:p>
            <a:pPr marL="228600" indent="-228600" algn="just" eaLnBrk="1" fontAlgn="auto" hangingPunct="1">
              <a:lnSpc>
                <a:spcPct val="90000"/>
              </a:lnSpc>
              <a:spcBef>
                <a:spcPts val="1000"/>
              </a:spcBef>
              <a:spcAft>
                <a:spcPts val="0"/>
              </a:spcAft>
            </a:pPr>
            <a:r>
              <a:rPr lang="en-US" sz="2400"/>
              <a:t>Incorporation of indicator mapping recommendations into Kenya PQOC CORE Indicators- July 2023</a:t>
            </a:r>
            <a:endParaRPr lang="en-US" sz="2400">
              <a:ea typeface="Calibri"/>
              <a:cs typeface="Calibri"/>
            </a:endParaRPr>
          </a:p>
          <a:p>
            <a:pPr marL="228600" indent="-228600" algn="just" eaLnBrk="1" fontAlgn="auto" hangingPunct="1">
              <a:lnSpc>
                <a:spcPct val="90000"/>
              </a:lnSpc>
              <a:spcBef>
                <a:spcPts val="1000"/>
              </a:spcBef>
              <a:spcAft>
                <a:spcPts val="0"/>
              </a:spcAft>
            </a:pPr>
            <a:r>
              <a:rPr lang="en-US" sz="2400">
                <a:solidFill>
                  <a:prstClr val="black"/>
                </a:solidFill>
              </a:rPr>
              <a:t>Validation and launch of Kenya PQOC Standards, QI Indicator catalogue, Kenya PQOC CORE indicators and the HFA </a:t>
            </a:r>
            <a:r>
              <a:rPr lang="en-US" sz="2400" err="1">
                <a:solidFill>
                  <a:prstClr val="black"/>
                </a:solidFill>
              </a:rPr>
              <a:t>QoC</a:t>
            </a:r>
            <a:r>
              <a:rPr lang="en-US" sz="2400">
                <a:solidFill>
                  <a:prstClr val="black"/>
                </a:solidFill>
              </a:rPr>
              <a:t> Assessment Tool July November 2023</a:t>
            </a:r>
          </a:p>
          <a:p>
            <a:pPr marL="228600" indent="-228600" algn="just" eaLnBrk="1" fontAlgn="auto" hangingPunct="1">
              <a:lnSpc>
                <a:spcPct val="90000"/>
              </a:lnSpc>
              <a:spcBef>
                <a:spcPts val="1000"/>
              </a:spcBef>
              <a:spcAft>
                <a:spcPts val="0"/>
              </a:spcAft>
            </a:pPr>
            <a:r>
              <a:rPr lang="en-US" sz="2400">
                <a:solidFill>
                  <a:prstClr val="black"/>
                </a:solidFill>
              </a:rPr>
              <a:t>Incorporation of the PQOC core indicators into </a:t>
            </a:r>
            <a:r>
              <a:rPr lang="en-US" sz="2400" err="1">
                <a:solidFill>
                  <a:prstClr val="black"/>
                </a:solidFill>
              </a:rPr>
              <a:t>eKQMH</a:t>
            </a:r>
            <a:r>
              <a:rPr lang="en-US" sz="2400">
                <a:solidFill>
                  <a:prstClr val="black"/>
                </a:solidFill>
              </a:rPr>
              <a:t>/KHIS</a:t>
            </a:r>
          </a:p>
          <a:p>
            <a:pPr marL="228600" indent="-228600" algn="just" eaLnBrk="1" fontAlgn="auto" hangingPunct="1">
              <a:lnSpc>
                <a:spcPct val="90000"/>
              </a:lnSpc>
              <a:spcBef>
                <a:spcPts val="1000"/>
              </a:spcBef>
              <a:spcAft>
                <a:spcPts val="0"/>
              </a:spcAft>
            </a:pPr>
            <a:r>
              <a:rPr lang="en-US" sz="2400">
                <a:solidFill>
                  <a:prstClr val="black"/>
                </a:solidFill>
              </a:rPr>
              <a:t>Dissemination of the PQOC standards and Training of TOTs-2024</a:t>
            </a:r>
          </a:p>
          <a:p>
            <a:pPr marL="228600" indent="-228600" algn="just" eaLnBrk="1" fontAlgn="auto" hangingPunct="1">
              <a:lnSpc>
                <a:spcPct val="90000"/>
              </a:lnSpc>
              <a:spcBef>
                <a:spcPts val="1000"/>
              </a:spcBef>
              <a:spcAft>
                <a:spcPts val="0"/>
              </a:spcAft>
            </a:pPr>
            <a:r>
              <a:rPr lang="en-US" sz="2400">
                <a:solidFill>
                  <a:prstClr val="black"/>
                </a:solidFill>
              </a:rPr>
              <a:t>County-level training on implementation of the PQOC standards-2024</a:t>
            </a:r>
          </a:p>
          <a:p>
            <a:pPr marL="228600" indent="-228600" algn="just" eaLnBrk="1" fontAlgn="auto" hangingPunct="1">
              <a:lnSpc>
                <a:spcPct val="90000"/>
              </a:lnSpc>
              <a:spcBef>
                <a:spcPts val="1000"/>
              </a:spcBef>
              <a:spcAft>
                <a:spcPts val="0"/>
              </a:spcAft>
            </a:pPr>
            <a:r>
              <a:rPr lang="en-US" sz="2400">
                <a:solidFill>
                  <a:prstClr val="black"/>
                </a:solidFill>
              </a:rPr>
              <a:t>Routine mentorship to counties in the implementation of the Maternal and Pediatric QOC standards-2024</a:t>
            </a:r>
          </a:p>
          <a:p>
            <a:pPr marL="0" indent="0" algn="just">
              <a:buNone/>
            </a:pPr>
            <a:endParaRPr lang="en-US"/>
          </a:p>
        </p:txBody>
      </p:sp>
    </p:spTree>
    <p:extLst>
      <p:ext uri="{BB962C8B-B14F-4D97-AF65-F5344CB8AC3E}">
        <p14:creationId xmlns:p14="http://schemas.microsoft.com/office/powerpoint/2010/main" val="210511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itle 4">
            <a:extLst>
              <a:ext uri="{FF2B5EF4-FFF2-40B4-BE49-F238E27FC236}">
                <a16:creationId xmlns:a16="http://schemas.microsoft.com/office/drawing/2014/main" id="{5AE784EC-9844-4DD7-8BFF-D021BE0085B7}"/>
              </a:ext>
            </a:extLst>
          </p:cNvPr>
          <p:cNvSpPr>
            <a:spLocks noGrp="1"/>
          </p:cNvSpPr>
          <p:nvPr>
            <p:ph type="ctrTitle"/>
          </p:nvPr>
        </p:nvSpPr>
        <p:spPr>
          <a:xfrm>
            <a:off x="3813176" y="2143125"/>
            <a:ext cx="4843463" cy="827088"/>
          </a:xfrm>
        </p:spPr>
        <p:txBody>
          <a:bodyPr>
            <a:normAutofit fontScale="90000"/>
          </a:bodyPr>
          <a:lstStyle/>
          <a:p>
            <a:pPr eaLnBrk="1" hangingPunct="1">
              <a:defRPr/>
            </a:pPr>
            <a:r>
              <a:rPr lang="en-US" altLang="en-US">
                <a:solidFill>
                  <a:schemeClr val="tx2"/>
                </a:solidFill>
                <a:latin typeface="Tahoma" panose="020B0604030504040204" pitchFamily="34" charset="0"/>
                <a:cs typeface="Tahoma" panose="020B0604030504040204" pitchFamily="34" charset="0"/>
              </a:rPr>
              <a:t> </a:t>
            </a:r>
            <a:br>
              <a:rPr lang="en-US" altLang="en-US" sz="2700">
                <a:solidFill>
                  <a:schemeClr val="tx2"/>
                </a:solidFill>
                <a:latin typeface="Tahoma" panose="020B0604030504040204" pitchFamily="34" charset="0"/>
                <a:cs typeface="Tahoma" panose="020B0604030504040204" pitchFamily="34" charset="0"/>
              </a:rPr>
            </a:br>
            <a:endParaRPr lang="en-US" altLang="en-US" sz="1575">
              <a:solidFill>
                <a:schemeClr val="tx2"/>
              </a:solidFill>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EEA6C95D-3B99-4149-BBDD-E7B04129EA31}"/>
              </a:ext>
            </a:extLst>
          </p:cNvPr>
          <p:cNvSpPr/>
          <p:nvPr/>
        </p:nvSpPr>
        <p:spPr>
          <a:xfrm>
            <a:off x="3048000" y="2836863"/>
            <a:ext cx="6400800" cy="1581972"/>
          </a:xfrm>
          <a:prstGeom prst="rect">
            <a:avLst/>
          </a:prstGeom>
        </p:spPr>
        <p:txBody>
          <a:bodyPr wrap="square" lIns="91440" tIns="45720" rIns="91440" bIns="45720" anchor="t">
            <a:spAutoFit/>
          </a:bodyPr>
          <a:lstStyle/>
          <a:p>
            <a:pPr algn="ctr" fontAlgn="base">
              <a:spcBef>
                <a:spcPct val="20000"/>
              </a:spcBef>
              <a:spcAft>
                <a:spcPct val="0"/>
              </a:spcAft>
              <a:defRPr/>
            </a:pPr>
            <a:r>
              <a:rPr lang="en-US" altLang="en-US" sz="4400">
                <a:solidFill>
                  <a:schemeClr val="accent3">
                    <a:lumMod val="75000"/>
                  </a:schemeClr>
                </a:solidFill>
                <a:latin typeface="Tahoma"/>
                <a:ea typeface="Tahoma"/>
                <a:cs typeface="Tahoma"/>
              </a:rPr>
              <a:t>THANK YOU</a:t>
            </a:r>
          </a:p>
          <a:p>
            <a:pPr algn="ctr" fontAlgn="base">
              <a:spcBef>
                <a:spcPct val="20000"/>
              </a:spcBef>
              <a:spcAft>
                <a:spcPct val="0"/>
              </a:spcAft>
              <a:defRPr/>
            </a:pPr>
            <a:r>
              <a:rPr lang="en-US" altLang="en-US" sz="4400">
                <a:solidFill>
                  <a:schemeClr val="accent3">
                    <a:lumMod val="75000"/>
                  </a:schemeClr>
                </a:solidFill>
                <a:latin typeface="Tahoma"/>
                <a:ea typeface="Tahoma"/>
                <a:cs typeface="Tahoma"/>
              </a:rPr>
              <a:t>ASANTE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E463-D770-64B8-204F-DBD56F3F3256}"/>
              </a:ext>
            </a:extLst>
          </p:cNvPr>
          <p:cNvSpPr>
            <a:spLocks noGrp="1"/>
          </p:cNvSpPr>
          <p:nvPr>
            <p:ph type="ctrTitle"/>
          </p:nvPr>
        </p:nvSpPr>
        <p:spPr/>
        <p:txBody>
          <a:bodyPr/>
          <a:lstStyle/>
          <a:p>
            <a:r>
              <a:rPr lang="en-UG"/>
              <a:t>Experience Sharing – Implementing Pediatric QoC </a:t>
            </a:r>
          </a:p>
        </p:txBody>
      </p:sp>
      <p:sp>
        <p:nvSpPr>
          <p:cNvPr id="3" name="Subtitle 2">
            <a:extLst>
              <a:ext uri="{FF2B5EF4-FFF2-40B4-BE49-F238E27FC236}">
                <a16:creationId xmlns:a16="http://schemas.microsoft.com/office/drawing/2014/main" id="{5C7765A6-E43A-5A67-3B45-E048B6498F88}"/>
              </a:ext>
            </a:extLst>
          </p:cNvPr>
          <p:cNvSpPr>
            <a:spLocks noGrp="1"/>
          </p:cNvSpPr>
          <p:nvPr>
            <p:ph type="subTitle" idx="1"/>
          </p:nvPr>
        </p:nvSpPr>
        <p:spPr/>
        <p:txBody>
          <a:bodyPr>
            <a:normAutofit lnSpcReduction="10000"/>
          </a:bodyPr>
          <a:lstStyle/>
          <a:p>
            <a:r>
              <a:rPr lang="en-UG"/>
              <a:t>Uganda</a:t>
            </a:r>
          </a:p>
          <a:p>
            <a:endParaRPr lang="en-UG"/>
          </a:p>
          <a:p>
            <a:r>
              <a:rPr lang="en-UG"/>
              <a:t>Dr Jesca Nsungwa sabiiti</a:t>
            </a:r>
          </a:p>
          <a:p>
            <a:r>
              <a:rPr lang="en-UG"/>
              <a:t>Commissioner Reproductive ad C</a:t>
            </a:r>
            <a:r>
              <a:rPr lang="en-GB"/>
              <a:t>h</a:t>
            </a:r>
            <a:r>
              <a:rPr lang="en-UG"/>
              <a:t>ild Health, 5th July 2023</a:t>
            </a:r>
          </a:p>
        </p:txBody>
      </p:sp>
    </p:spTree>
    <p:extLst>
      <p:ext uri="{BB962C8B-B14F-4D97-AF65-F5344CB8AC3E}">
        <p14:creationId xmlns:p14="http://schemas.microsoft.com/office/powerpoint/2010/main" val="1790391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C2A1-CF7B-1083-87FF-C2874E85C87B}"/>
              </a:ext>
            </a:extLst>
          </p:cNvPr>
          <p:cNvSpPr>
            <a:spLocks noGrp="1"/>
          </p:cNvSpPr>
          <p:nvPr>
            <p:ph type="title"/>
          </p:nvPr>
        </p:nvSpPr>
        <p:spPr>
          <a:xfrm>
            <a:off x="711848" y="280415"/>
            <a:ext cx="10623177" cy="887507"/>
          </a:xfrm>
        </p:spPr>
        <p:txBody>
          <a:bodyPr>
            <a:normAutofit fontScale="90000"/>
          </a:bodyPr>
          <a:lstStyle/>
          <a:p>
            <a:pPr algn="ctr"/>
            <a:r>
              <a:rPr lang="en-US" b="1">
                <a:solidFill>
                  <a:schemeClr val="accent6">
                    <a:lumMod val="75000"/>
                  </a:schemeClr>
                </a:solidFill>
              </a:rPr>
              <a:t>Trends in childhood mortality from 1989 to 2016</a:t>
            </a:r>
            <a:br>
              <a:rPr lang="en-US">
                <a:solidFill>
                  <a:schemeClr val="accent6">
                    <a:lumMod val="75000"/>
                  </a:schemeClr>
                </a:solidFill>
              </a:rPr>
            </a:br>
            <a:r>
              <a:rPr lang="en-US" sz="3100" b="0">
                <a:solidFill>
                  <a:schemeClr val="accent6">
                    <a:lumMod val="75000"/>
                  </a:schemeClr>
                </a:solidFill>
              </a:rPr>
              <a:t>(Uganda Demographic and Health Survey)</a:t>
            </a:r>
            <a:endParaRPr lang="en-US" sz="3100">
              <a:solidFill>
                <a:schemeClr val="accent6">
                  <a:lumMod val="75000"/>
                </a:schemeClr>
              </a:solidFill>
              <a:cs typeface="Calibri Light"/>
            </a:endParaRPr>
          </a:p>
        </p:txBody>
      </p:sp>
      <p:sp>
        <p:nvSpPr>
          <p:cNvPr id="4" name="Content Placeholder 3">
            <a:extLst>
              <a:ext uri="{FF2B5EF4-FFF2-40B4-BE49-F238E27FC236}">
                <a16:creationId xmlns:a16="http://schemas.microsoft.com/office/drawing/2014/main" id="{2E18538C-FB17-67E6-0D7A-9F7775453EB4}"/>
              </a:ext>
            </a:extLst>
          </p:cNvPr>
          <p:cNvSpPr>
            <a:spLocks noGrp="1"/>
          </p:cNvSpPr>
          <p:nvPr>
            <p:ph sz="half" idx="2"/>
          </p:nvPr>
        </p:nvSpPr>
        <p:spPr>
          <a:xfrm>
            <a:off x="6602506" y="1354977"/>
            <a:ext cx="5280212" cy="4351338"/>
          </a:xfrm>
        </p:spPr>
        <p:txBody>
          <a:bodyPr>
            <a:normAutofit/>
          </a:bodyPr>
          <a:lstStyle/>
          <a:p>
            <a:endParaRPr lang="en-US" sz="2400"/>
          </a:p>
          <a:p>
            <a:r>
              <a:rPr lang="en-US" sz="2400"/>
              <a:t>Death in the neonatal period accounts for 63% of the  deaths in children less  less than 1 year of age . </a:t>
            </a:r>
          </a:p>
          <a:p>
            <a:endParaRPr lang="en-US" sz="2400"/>
          </a:p>
          <a:p>
            <a:r>
              <a:rPr lang="en-US" sz="2400"/>
              <a:t>Malaria and pneumonia are the leading causes of U5 deaths.</a:t>
            </a:r>
          </a:p>
          <a:p>
            <a:pPr marL="0" indent="0">
              <a:buNone/>
            </a:pPr>
            <a:endParaRPr lang="en-US" sz="2400"/>
          </a:p>
          <a:p>
            <a:r>
              <a:rPr lang="en-US" sz="2400"/>
              <a:t>Fall in diarrhea, severe malnutrition, and pediatric HIV </a:t>
            </a:r>
          </a:p>
          <a:p>
            <a:endParaRPr lang="en-US"/>
          </a:p>
          <a:p>
            <a:endParaRPr lang="en-UG"/>
          </a:p>
        </p:txBody>
      </p:sp>
      <p:graphicFrame>
        <p:nvGraphicFramePr>
          <p:cNvPr id="5" name="Content Placeholder 4">
            <a:extLst>
              <a:ext uri="{FF2B5EF4-FFF2-40B4-BE49-F238E27FC236}">
                <a16:creationId xmlns:a16="http://schemas.microsoft.com/office/drawing/2014/main" id="{019E68A9-F192-EB4A-9700-E7BCB5FBF4FD}"/>
              </a:ext>
            </a:extLst>
          </p:cNvPr>
          <p:cNvGraphicFramePr>
            <a:graphicFrameLocks noGrp="1"/>
          </p:cNvGraphicFramePr>
          <p:nvPr>
            <p:ph sz="half" idx="1"/>
          </p:nvPr>
        </p:nvGraphicFramePr>
        <p:xfrm>
          <a:off x="309282" y="1771837"/>
          <a:ext cx="5710518"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1664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A6669-67A0-9C9C-DCFA-4CDBD5E14698}"/>
              </a:ext>
            </a:extLst>
          </p:cNvPr>
          <p:cNvSpPr>
            <a:spLocks noGrp="1"/>
          </p:cNvSpPr>
          <p:nvPr>
            <p:ph idx="1"/>
          </p:nvPr>
        </p:nvSpPr>
        <p:spPr>
          <a:xfrm>
            <a:off x="397111" y="1331645"/>
            <a:ext cx="11498094" cy="5358714"/>
          </a:xfrm>
        </p:spPr>
        <p:txBody>
          <a:bodyPr vert="horz" lIns="91440" tIns="45720" rIns="91440" bIns="45720" rtlCol="0" anchor="t">
            <a:noAutofit/>
          </a:bodyPr>
          <a:lstStyle/>
          <a:p>
            <a:pPr marL="0" indent="0">
              <a:buNone/>
            </a:pPr>
            <a:endParaRPr lang="en-US" sz="1800"/>
          </a:p>
          <a:p>
            <a:pPr marL="0" indent="0">
              <a:buNone/>
            </a:pPr>
            <a:r>
              <a:rPr lang="en-US" sz="1800" b="1"/>
              <a:t>2010 – 2015.       </a:t>
            </a:r>
            <a:r>
              <a:rPr lang="en-US" sz="2400"/>
              <a:t>Patchy  Implementation of  ETAT  trainings  across the country</a:t>
            </a:r>
            <a:endParaRPr lang="en-US" sz="1800"/>
          </a:p>
          <a:p>
            <a:pPr marL="0" indent="0">
              <a:buNone/>
            </a:pPr>
            <a:endParaRPr lang="en-US"/>
          </a:p>
          <a:p>
            <a:pPr marL="0" indent="0">
              <a:buNone/>
            </a:pPr>
            <a:r>
              <a:rPr lang="en-US" sz="1800" b="1"/>
              <a:t>2018-2019</a:t>
            </a:r>
            <a:r>
              <a:rPr lang="en-US" sz="2400"/>
              <a:t>         Adaptation of MNH standards.  Initial discussion on adapting the </a:t>
            </a:r>
            <a:r>
              <a:rPr lang="en-US" sz="2400" err="1"/>
              <a:t>Paed</a:t>
            </a:r>
            <a:r>
              <a:rPr lang="en-US" sz="2400"/>
              <a:t> </a:t>
            </a:r>
            <a:r>
              <a:rPr lang="en-US" sz="2400" err="1"/>
              <a:t>QoC</a:t>
            </a:r>
            <a:endParaRPr lang="en-US" sz="2400" err="1">
              <a:cs typeface="Calibri"/>
            </a:endParaRPr>
          </a:p>
          <a:p>
            <a:pPr marL="0" indent="0">
              <a:buNone/>
            </a:pPr>
            <a:r>
              <a:rPr lang="en-US" sz="2400"/>
              <a:t>                         standards.</a:t>
            </a:r>
            <a:endParaRPr lang="en-US" sz="1800"/>
          </a:p>
          <a:p>
            <a:pPr marL="514350" indent="-514350">
              <a:buAutoNum type="arabicPlain" startAt="2022"/>
            </a:pPr>
            <a:r>
              <a:rPr lang="en-US"/>
              <a:t>          </a:t>
            </a:r>
            <a:r>
              <a:rPr lang="en-US" sz="2200"/>
              <a:t>Development of </a:t>
            </a:r>
            <a:r>
              <a:rPr lang="en-US" sz="2200" err="1"/>
              <a:t>Paed</a:t>
            </a:r>
            <a:r>
              <a:rPr lang="en-US" sz="2200"/>
              <a:t> </a:t>
            </a:r>
            <a:r>
              <a:rPr lang="en-US" sz="2200" err="1"/>
              <a:t>QoC</a:t>
            </a:r>
            <a:r>
              <a:rPr lang="en-US" sz="2200"/>
              <a:t> HF assessment tool, adapting </a:t>
            </a:r>
            <a:r>
              <a:rPr lang="en-US" sz="2200" err="1"/>
              <a:t>Paed</a:t>
            </a:r>
            <a:r>
              <a:rPr lang="en-US" sz="2200"/>
              <a:t> Death review</a:t>
            </a:r>
            <a:endParaRPr lang="en-US" sz="2200">
              <a:cs typeface="Calibri"/>
            </a:endParaRPr>
          </a:p>
          <a:p>
            <a:pPr marL="0" indent="0">
              <a:buNone/>
            </a:pPr>
            <a:r>
              <a:rPr lang="en-US" sz="2200"/>
              <a:t>                          guidelines. Discussion on incorporation of </a:t>
            </a:r>
            <a:r>
              <a:rPr lang="en-US" sz="2200" err="1"/>
              <a:t>Paed</a:t>
            </a:r>
            <a:r>
              <a:rPr lang="en-US" sz="2200"/>
              <a:t> </a:t>
            </a:r>
            <a:r>
              <a:rPr lang="en-US" sz="2200" err="1"/>
              <a:t>QoC</a:t>
            </a:r>
            <a:r>
              <a:rPr lang="en-US" sz="2200"/>
              <a:t> monitoring into </a:t>
            </a:r>
            <a:r>
              <a:rPr lang="en-US" sz="1800"/>
              <a:t>HMIS/DHI2 </a:t>
            </a:r>
            <a:endParaRPr lang="en-US" sz="1800">
              <a:cs typeface="Calibri"/>
            </a:endParaRPr>
          </a:p>
          <a:p>
            <a:pPr marL="0" indent="0">
              <a:buNone/>
            </a:pPr>
            <a:endParaRPr lang="en-US" sz="1800" b="1"/>
          </a:p>
          <a:p>
            <a:pPr marL="514350" indent="-514350">
              <a:buAutoNum type="arabicPlain" startAt="2023"/>
            </a:pPr>
            <a:r>
              <a:rPr lang="en-US"/>
              <a:t>           </a:t>
            </a:r>
            <a:r>
              <a:rPr lang="en-US" sz="2400"/>
              <a:t>Ongoing Process to review ETAT training Materials and to finalize PDR </a:t>
            </a:r>
            <a:endParaRPr lang="en-US" sz="2400">
              <a:cs typeface="Calibri"/>
            </a:endParaRPr>
          </a:p>
          <a:p>
            <a:pPr marL="0" indent="0">
              <a:buNone/>
            </a:pPr>
            <a:r>
              <a:rPr lang="en-US" sz="2400"/>
              <a:t>                        guideline  and start roll out.  Planned mapping of the data for </a:t>
            </a:r>
            <a:r>
              <a:rPr lang="en-US" sz="2400" err="1"/>
              <a:t>Paed</a:t>
            </a:r>
            <a:r>
              <a:rPr lang="en-US" sz="2400"/>
              <a:t> </a:t>
            </a:r>
            <a:r>
              <a:rPr lang="en-US" sz="2400" err="1"/>
              <a:t>QoC</a:t>
            </a:r>
            <a:endParaRPr lang="en-US" sz="2400" err="1">
              <a:cs typeface="Calibri"/>
            </a:endParaRPr>
          </a:p>
          <a:p>
            <a:pPr marL="0" indent="0">
              <a:buNone/>
            </a:pPr>
            <a:r>
              <a:rPr lang="en-US" sz="2400"/>
              <a:t>                        indicators. </a:t>
            </a:r>
            <a:r>
              <a:rPr lang="en-US" b="1"/>
              <a:t>		</a:t>
            </a:r>
            <a:endParaRPr lang="en-US"/>
          </a:p>
        </p:txBody>
      </p:sp>
      <p:sp>
        <p:nvSpPr>
          <p:cNvPr id="2" name="Title 1">
            <a:extLst>
              <a:ext uri="{FF2B5EF4-FFF2-40B4-BE49-F238E27FC236}">
                <a16:creationId xmlns:a16="http://schemas.microsoft.com/office/drawing/2014/main" id="{134A1C94-0603-7CB2-A26B-F1D5B1D5F1D9}"/>
              </a:ext>
            </a:extLst>
          </p:cNvPr>
          <p:cNvSpPr>
            <a:spLocks noGrp="1"/>
          </p:cNvSpPr>
          <p:nvPr>
            <p:ph type="title"/>
          </p:nvPr>
        </p:nvSpPr>
        <p:spPr>
          <a:xfrm>
            <a:off x="656454" y="95746"/>
            <a:ext cx="10890763" cy="1244966"/>
          </a:xfrm>
        </p:spPr>
        <p:txBody>
          <a:bodyPr>
            <a:noAutofit/>
          </a:bodyPr>
          <a:lstStyle/>
          <a:p>
            <a:r>
              <a:rPr lang="en-US" sz="4000" b="1">
                <a:solidFill>
                  <a:schemeClr val="accent6">
                    <a:lumMod val="75000"/>
                  </a:schemeClr>
                </a:solidFill>
              </a:rPr>
              <a:t>Timelines for Introducing </a:t>
            </a:r>
            <a:r>
              <a:rPr lang="en-US" sz="4000" b="1" err="1">
                <a:solidFill>
                  <a:schemeClr val="accent6">
                    <a:lumMod val="75000"/>
                  </a:schemeClr>
                </a:solidFill>
              </a:rPr>
              <a:t>QoC</a:t>
            </a:r>
            <a:r>
              <a:rPr lang="en-US" sz="4000" b="1">
                <a:solidFill>
                  <a:schemeClr val="accent6">
                    <a:lumMod val="75000"/>
                  </a:schemeClr>
                </a:solidFill>
              </a:rPr>
              <a:t> standards implementation in Uganda </a:t>
            </a:r>
            <a:endParaRPr lang="en-US" sz="4000" b="1">
              <a:solidFill>
                <a:schemeClr val="accent6">
                  <a:lumMod val="75000"/>
                </a:schemeClr>
              </a:solidFill>
              <a:cs typeface="Calibri Light"/>
            </a:endParaRPr>
          </a:p>
        </p:txBody>
      </p:sp>
      <p:cxnSp>
        <p:nvCxnSpPr>
          <p:cNvPr id="5" name="Straight Arrow Connector 4">
            <a:extLst>
              <a:ext uri="{FF2B5EF4-FFF2-40B4-BE49-F238E27FC236}">
                <a16:creationId xmlns:a16="http://schemas.microsoft.com/office/drawing/2014/main" id="{BB53A2A2-0912-E34B-2D0E-3166D96A38D4}"/>
              </a:ext>
            </a:extLst>
          </p:cNvPr>
          <p:cNvCxnSpPr>
            <a:cxnSpLocks/>
          </p:cNvCxnSpPr>
          <p:nvPr/>
        </p:nvCxnSpPr>
        <p:spPr>
          <a:xfrm>
            <a:off x="1763849" y="2312894"/>
            <a:ext cx="0" cy="39246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44456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820AB54-2BC5-6193-11D8-04E83CD8CB61}"/>
              </a:ext>
            </a:extLst>
          </p:cNvPr>
          <p:cNvGraphicFramePr>
            <a:graphicFrameLocks noGrp="1"/>
          </p:cNvGraphicFramePr>
          <p:nvPr/>
        </p:nvGraphicFramePr>
        <p:xfrm>
          <a:off x="464025" y="368490"/>
          <a:ext cx="11108382" cy="6344174"/>
        </p:xfrm>
        <a:graphic>
          <a:graphicData uri="http://schemas.openxmlformats.org/drawingml/2006/table">
            <a:tbl>
              <a:tblPr firstRow="1" bandRow="1">
                <a:tableStyleId>{5C22544A-7EE6-4342-B048-85BDC9FD1C3A}</a:tableStyleId>
              </a:tblPr>
              <a:tblGrid>
                <a:gridCol w="3973064">
                  <a:extLst>
                    <a:ext uri="{9D8B030D-6E8A-4147-A177-3AD203B41FA5}">
                      <a16:colId xmlns:a16="http://schemas.microsoft.com/office/drawing/2014/main" val="3089983904"/>
                    </a:ext>
                  </a:extLst>
                </a:gridCol>
                <a:gridCol w="4287186">
                  <a:extLst>
                    <a:ext uri="{9D8B030D-6E8A-4147-A177-3AD203B41FA5}">
                      <a16:colId xmlns:a16="http://schemas.microsoft.com/office/drawing/2014/main" val="2071339129"/>
                    </a:ext>
                  </a:extLst>
                </a:gridCol>
                <a:gridCol w="2848132">
                  <a:extLst>
                    <a:ext uri="{9D8B030D-6E8A-4147-A177-3AD203B41FA5}">
                      <a16:colId xmlns:a16="http://schemas.microsoft.com/office/drawing/2014/main" val="3479144427"/>
                    </a:ext>
                  </a:extLst>
                </a:gridCol>
              </a:tblGrid>
              <a:tr h="1679862">
                <a:tc>
                  <a:txBody>
                    <a:bodyPr/>
                    <a:lstStyle/>
                    <a:p>
                      <a:pPr algn="ctr">
                        <a:lnSpc>
                          <a:spcPct val="100000"/>
                        </a:lnSpc>
                        <a:spcAft>
                          <a:spcPts val="1200"/>
                        </a:spcAft>
                      </a:pPr>
                      <a:r>
                        <a:rPr lang="en-US" sz="2000" b="1">
                          <a:ln>
                            <a:solidFill>
                              <a:schemeClr val="tx1"/>
                            </a:solidFill>
                          </a:ln>
                          <a:solidFill>
                            <a:schemeClr val="tx1"/>
                          </a:solidFill>
                          <a:effectLst/>
                          <a:latin typeface="Arial" panose="020B0604020202020204" pitchFamily="34" charset="0"/>
                          <a:cs typeface="Arial" panose="020B0604020202020204" pitchFamily="34" charset="0"/>
                        </a:rPr>
                        <a:t>Planning</a:t>
                      </a:r>
                      <a:endParaRPr lang="en-UG" sz="2000" b="1">
                        <a:ln>
                          <a:solidFill>
                            <a:schemeClr val="tx1"/>
                          </a:solid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1200"/>
                        </a:spcAft>
                      </a:pPr>
                      <a:r>
                        <a:rPr lang="en-US" sz="2000" b="1">
                          <a:ln>
                            <a:solidFill>
                              <a:schemeClr val="tx1"/>
                            </a:solidFill>
                          </a:ln>
                          <a:solidFill>
                            <a:schemeClr val="tx1"/>
                          </a:solidFill>
                          <a:effectLst/>
                          <a:latin typeface="Arial" panose="020B0604020202020204" pitchFamily="34" charset="0"/>
                          <a:cs typeface="Arial" panose="020B0604020202020204" pitchFamily="34" charset="0"/>
                        </a:rPr>
                        <a:t>Quality Control</a:t>
                      </a:r>
                      <a:endParaRPr lang="en-UG" sz="2000" b="1">
                        <a:ln>
                          <a:solidFill>
                            <a:schemeClr val="tx1"/>
                          </a:solid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sz="2000" b="1">
                          <a:ln>
                            <a:solidFill>
                              <a:schemeClr val="tx1"/>
                            </a:solidFill>
                          </a:ln>
                          <a:solidFill>
                            <a:schemeClr val="tx1"/>
                          </a:solidFill>
                          <a:effectLst/>
                          <a:latin typeface="Arial" panose="020B0604020202020204" pitchFamily="34" charset="0"/>
                          <a:cs typeface="Arial" panose="020B0604020202020204" pitchFamily="34" charset="0"/>
                        </a:rPr>
                        <a:t>Quality Improvement </a:t>
                      </a:r>
                      <a:endParaRPr lang="en-UG" sz="2000" b="1">
                        <a:ln>
                          <a:solidFill>
                            <a:schemeClr val="tx1"/>
                          </a:solid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61283402"/>
                  </a:ext>
                </a:extLst>
              </a:tr>
              <a:tr h="995099">
                <a:tc>
                  <a:txBody>
                    <a:bodyPr/>
                    <a:lstStyle/>
                    <a:p>
                      <a:pPr>
                        <a:lnSpc>
                          <a:spcPct val="100000"/>
                        </a:lnSpc>
                      </a:pPr>
                      <a:r>
                        <a:rPr lang="en-UG" sz="2000" b="0">
                          <a:ln>
                            <a:solidFill>
                              <a:schemeClr val="tx1"/>
                            </a:solidFill>
                          </a:ln>
                          <a:solidFill>
                            <a:schemeClr val="tx1"/>
                          </a:solidFill>
                          <a:latin typeface="Helvetica" pitchFamily="2" charset="0"/>
                          <a:cs typeface="Arial" panose="020B0604020202020204" pitchFamily="34" charset="0"/>
                        </a:rPr>
                        <a:t> ? Entry Points – multiple possibilities </a:t>
                      </a:r>
                    </a:p>
                  </a:txBody>
                  <a:tcPr/>
                </a:tc>
                <a:tc>
                  <a:txBody>
                    <a:bodyPr/>
                    <a:lstStyle/>
                    <a:p>
                      <a:pPr>
                        <a:lnSpc>
                          <a:spcPct val="100000"/>
                        </a:lnSpc>
                      </a:pPr>
                      <a:r>
                        <a:rPr lang="en-UG" sz="2000" b="1">
                          <a:ln>
                            <a:solidFill>
                              <a:schemeClr val="tx1"/>
                            </a:solidFill>
                          </a:ln>
                          <a:solidFill>
                            <a:schemeClr val="tx1"/>
                          </a:solidFill>
                          <a:latin typeface="Arial" panose="020B0604020202020204" pitchFamily="34" charset="0"/>
                          <a:cs typeface="Arial" panose="020B0604020202020204" pitchFamily="34" charset="0"/>
                        </a:rPr>
                        <a:t>Set Standards (Adapted)</a:t>
                      </a:r>
                    </a:p>
                  </a:txBody>
                  <a:tcPr/>
                </a:tc>
                <a:tc>
                  <a:txBody>
                    <a:bodyPr/>
                    <a:lstStyle/>
                    <a:p>
                      <a:pPr>
                        <a:lnSpc>
                          <a:spcPct val="100000"/>
                        </a:lnSpc>
                      </a:pPr>
                      <a:r>
                        <a:rPr lang="en-UG" sz="2000" b="1">
                          <a:ln>
                            <a:solidFill>
                              <a:schemeClr val="tx1"/>
                            </a:solidFill>
                          </a:ln>
                          <a:solidFill>
                            <a:schemeClr val="tx1"/>
                          </a:solidFill>
                          <a:latin typeface="Arial" panose="020B0604020202020204" pitchFamily="34" charset="0"/>
                          <a:cs typeface="Arial" panose="020B0604020202020204" pitchFamily="34" charset="0"/>
                        </a:rPr>
                        <a:t>Set aim</a:t>
                      </a:r>
                    </a:p>
                  </a:txBody>
                  <a:tcPr/>
                </a:tc>
                <a:extLst>
                  <a:ext uri="{0D108BD9-81ED-4DB2-BD59-A6C34878D82A}">
                    <a16:rowId xmlns:a16="http://schemas.microsoft.com/office/drawing/2014/main" val="926556668"/>
                  </a:ext>
                </a:extLst>
              </a:tr>
              <a:tr h="905988">
                <a:tc>
                  <a:txBody>
                    <a:bodyPr/>
                    <a:lstStyle/>
                    <a:p>
                      <a:pPr>
                        <a:lnSpc>
                          <a:spcPct val="100000"/>
                        </a:lnSpc>
                      </a:pPr>
                      <a:r>
                        <a:rPr lang="en-UG" sz="2000" b="0">
                          <a:ln>
                            <a:solidFill>
                              <a:schemeClr val="tx1"/>
                            </a:solidFill>
                          </a:ln>
                          <a:solidFill>
                            <a:schemeClr val="tx1"/>
                          </a:solidFill>
                          <a:latin typeface="Helvetica" pitchFamily="2" charset="0"/>
                          <a:cs typeface="Arial" panose="020B0604020202020204" pitchFamily="34" charset="0"/>
                        </a:rPr>
                        <a:t>Decide Objectives for Improving Quality</a:t>
                      </a:r>
                    </a:p>
                  </a:txBody>
                  <a:tcPr/>
                </a:tc>
                <a:tc>
                  <a:txBody>
                    <a:bodyPr/>
                    <a:lstStyle/>
                    <a:p>
                      <a:pPr>
                        <a:lnSpc>
                          <a:spcPct val="100000"/>
                        </a:lnSpc>
                      </a:pPr>
                      <a:r>
                        <a:rPr lang="en-US" sz="2000" b="1" kern="1200">
                          <a:solidFill>
                            <a:schemeClr val="dk1"/>
                          </a:solidFill>
                          <a:effectLst/>
                          <a:latin typeface="Arial" panose="020B0604020202020204" pitchFamily="34" charset="0"/>
                          <a:ea typeface="+mn-ea"/>
                          <a:cs typeface="Arial" panose="020B0604020202020204" pitchFamily="34" charset="0"/>
                        </a:rPr>
                        <a:t>Intermittently measure/ assess against standards </a:t>
                      </a:r>
                      <a:endParaRPr lang="en-UG" sz="2000" b="1">
                        <a:ln>
                          <a:solidFill>
                            <a:schemeClr val="tx1"/>
                          </a:solidFill>
                        </a:ln>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pPr>
                      <a:r>
                        <a:rPr lang="en-UG" sz="2000" b="1">
                          <a:ln>
                            <a:solidFill>
                              <a:schemeClr val="tx1"/>
                            </a:solidFill>
                          </a:ln>
                          <a:solidFill>
                            <a:schemeClr val="tx1"/>
                          </a:solidFill>
                          <a:latin typeface="Arial" panose="020B0604020202020204" pitchFamily="34" charset="0"/>
                          <a:cs typeface="Arial" panose="020B0604020202020204" pitchFamily="34" charset="0"/>
                        </a:rPr>
                        <a:t>Diagnose problem</a:t>
                      </a:r>
                    </a:p>
                  </a:txBody>
                  <a:tcPr/>
                </a:tc>
                <a:extLst>
                  <a:ext uri="{0D108BD9-81ED-4DB2-BD59-A6C34878D82A}">
                    <a16:rowId xmlns:a16="http://schemas.microsoft.com/office/drawing/2014/main" val="3127006657"/>
                  </a:ext>
                </a:extLst>
              </a:tr>
              <a:tr h="1092962">
                <a:tc>
                  <a:txBody>
                    <a:bodyPr/>
                    <a:lstStyle/>
                    <a:p>
                      <a:pPr>
                        <a:lnSpc>
                          <a:spcPct val="100000"/>
                        </a:lnSpc>
                      </a:pPr>
                      <a:r>
                        <a:rPr lang="en-UG" sz="2000" b="0">
                          <a:ln>
                            <a:solidFill>
                              <a:schemeClr val="tx1"/>
                            </a:solidFill>
                          </a:ln>
                          <a:solidFill>
                            <a:schemeClr val="tx1"/>
                          </a:solidFill>
                          <a:latin typeface="Helvetica" pitchFamily="2" charset="0"/>
                          <a:cs typeface="Arial" panose="020B0604020202020204" pitchFamily="34" charset="0"/>
                        </a:rPr>
                        <a:t>Plan steps to achieve the objectives</a:t>
                      </a:r>
                    </a:p>
                  </a:txBody>
                  <a:tcPr/>
                </a:tc>
                <a:tc>
                  <a:txBody>
                    <a:bodyPr/>
                    <a:lstStyle/>
                    <a:p>
                      <a:pPr>
                        <a:lnSpc>
                          <a:spcPct val="100000"/>
                        </a:lnSpc>
                      </a:pPr>
                      <a:r>
                        <a:rPr lang="en-US" sz="2000" b="1" kern="1200">
                          <a:solidFill>
                            <a:schemeClr val="dk1"/>
                          </a:solidFill>
                          <a:effectLst/>
                          <a:latin typeface="Arial" panose="020B0604020202020204" pitchFamily="34" charset="0"/>
                          <a:ea typeface="+mn-ea"/>
                          <a:cs typeface="Arial" panose="020B0604020202020204" pitchFamily="34" charset="0"/>
                        </a:rPr>
                        <a:t>Take action when performance does not meet the standards </a:t>
                      </a:r>
                      <a:r>
                        <a:rPr lang="en-UG" sz="2000" b="1">
                          <a:effectLst/>
                          <a:latin typeface="Arial" panose="020B0604020202020204" pitchFamily="34" charset="0"/>
                          <a:cs typeface="Arial" panose="020B0604020202020204" pitchFamily="34" charset="0"/>
                        </a:rPr>
                        <a:t> </a:t>
                      </a:r>
                      <a:endParaRPr lang="en-UG" sz="2000" b="1">
                        <a:ln>
                          <a:solidFill>
                            <a:schemeClr val="tx1"/>
                          </a:solidFill>
                        </a:ln>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pPr>
                      <a:r>
                        <a:rPr lang="en-UG" sz="2000" b="1">
                          <a:ln>
                            <a:solidFill>
                              <a:schemeClr val="tx1"/>
                            </a:solidFill>
                          </a:ln>
                          <a:solidFill>
                            <a:schemeClr val="tx1"/>
                          </a:solidFill>
                          <a:latin typeface="Arial" panose="020B0604020202020204" pitchFamily="34" charset="0"/>
                          <a:cs typeface="Arial" panose="020B0604020202020204" pitchFamily="34" charset="0"/>
                        </a:rPr>
                        <a:t>Test remedies</a:t>
                      </a:r>
                    </a:p>
                  </a:txBody>
                  <a:tcPr/>
                </a:tc>
                <a:extLst>
                  <a:ext uri="{0D108BD9-81ED-4DB2-BD59-A6C34878D82A}">
                    <a16:rowId xmlns:a16="http://schemas.microsoft.com/office/drawing/2014/main" val="3134151040"/>
                  </a:ext>
                </a:extLst>
              </a:tr>
              <a:tr h="664423">
                <a:tc>
                  <a:txBody>
                    <a:bodyPr/>
                    <a:lstStyle/>
                    <a:p>
                      <a:pPr>
                        <a:lnSpc>
                          <a:spcPct val="100000"/>
                        </a:lnSpc>
                      </a:pPr>
                      <a:r>
                        <a:rPr lang="en-UG" sz="2000" b="0">
                          <a:ln>
                            <a:solidFill>
                              <a:schemeClr val="tx1"/>
                            </a:solidFill>
                          </a:ln>
                          <a:solidFill>
                            <a:schemeClr val="tx1"/>
                          </a:solidFill>
                          <a:latin typeface="Helvetica" pitchFamily="2" charset="0"/>
                          <a:cs typeface="Arial" panose="020B0604020202020204" pitchFamily="34" charset="0"/>
                        </a:rPr>
                        <a:t>Plan Measures to Achieve Quality</a:t>
                      </a:r>
                    </a:p>
                  </a:txBody>
                  <a:tcPr/>
                </a:tc>
                <a:tc>
                  <a:txBody>
                    <a:bodyPr/>
                    <a:lstStyle/>
                    <a:p>
                      <a:pPr>
                        <a:lnSpc>
                          <a:spcPct val="100000"/>
                        </a:lnSpc>
                      </a:pPr>
                      <a:endParaRPr lang="en-UG" sz="2000" b="1">
                        <a:ln>
                          <a:solidFill>
                            <a:schemeClr val="tx1"/>
                          </a:solidFill>
                        </a:ln>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pPr>
                      <a:r>
                        <a:rPr lang="en-UG" sz="2000" b="1">
                          <a:ln>
                            <a:solidFill>
                              <a:schemeClr val="tx1"/>
                            </a:solidFill>
                          </a:ln>
                          <a:solidFill>
                            <a:schemeClr val="tx1"/>
                          </a:solidFill>
                          <a:latin typeface="Arial" panose="020B0604020202020204" pitchFamily="34" charset="0"/>
                          <a:cs typeface="Arial" panose="020B0604020202020204" pitchFamily="34" charset="0"/>
                        </a:rPr>
                        <a:t>Apply successful remedies</a:t>
                      </a:r>
                    </a:p>
                    <a:p>
                      <a:pPr>
                        <a:lnSpc>
                          <a:spcPct val="100000"/>
                        </a:lnSpc>
                      </a:pPr>
                      <a:endParaRPr lang="en-UG" sz="2000" b="1">
                        <a:ln>
                          <a:solidFill>
                            <a:schemeClr val="tx1"/>
                          </a:solidFill>
                        </a:ln>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0607250"/>
                  </a:ext>
                </a:extLst>
              </a:tr>
              <a:tr h="664423">
                <a:tc>
                  <a:txBody>
                    <a:bodyPr/>
                    <a:lstStyle/>
                    <a:p>
                      <a:pPr>
                        <a:lnSpc>
                          <a:spcPct val="100000"/>
                        </a:lnSpc>
                      </a:pPr>
                      <a:endParaRPr lang="en-UG" sz="2000">
                        <a:ln>
                          <a:solidFill>
                            <a:schemeClr val="tx1"/>
                          </a:solidFill>
                        </a:ln>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pPr>
                      <a:endParaRPr lang="en-UG" sz="2000">
                        <a:ln>
                          <a:solidFill>
                            <a:schemeClr val="tx1"/>
                          </a:solidFill>
                        </a:ln>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pPr>
                      <a:r>
                        <a:rPr lang="en-UG" sz="2000">
                          <a:ln>
                            <a:solidFill>
                              <a:schemeClr val="tx1"/>
                            </a:solidFill>
                          </a:ln>
                          <a:solidFill>
                            <a:schemeClr val="tx1"/>
                          </a:solidFill>
                          <a:latin typeface="Arial" panose="020B0604020202020204" pitchFamily="34" charset="0"/>
                          <a:cs typeface="Arial" panose="020B0604020202020204" pitchFamily="34" charset="0"/>
                        </a:rPr>
                        <a:t>Sustain the gains </a:t>
                      </a:r>
                    </a:p>
                  </a:txBody>
                  <a:tcPr/>
                </a:tc>
                <a:extLst>
                  <a:ext uri="{0D108BD9-81ED-4DB2-BD59-A6C34878D82A}">
                    <a16:rowId xmlns:a16="http://schemas.microsoft.com/office/drawing/2014/main" val="4125729074"/>
                  </a:ext>
                </a:extLst>
              </a:tr>
            </a:tbl>
          </a:graphicData>
        </a:graphic>
      </p:graphicFrame>
    </p:spTree>
    <p:extLst>
      <p:ext uri="{BB962C8B-B14F-4D97-AF65-F5344CB8AC3E}">
        <p14:creationId xmlns:p14="http://schemas.microsoft.com/office/powerpoint/2010/main" val="125813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821D-3B79-4DA6-A934-0B8BB4399629}"/>
              </a:ext>
            </a:extLst>
          </p:cNvPr>
          <p:cNvSpPr>
            <a:spLocks noGrp="1"/>
          </p:cNvSpPr>
          <p:nvPr>
            <p:ph type="title"/>
          </p:nvPr>
        </p:nvSpPr>
        <p:spPr/>
        <p:txBody>
          <a:bodyPr/>
          <a:lstStyle/>
          <a:p>
            <a:r>
              <a:rPr lang="en-US">
                <a:solidFill>
                  <a:schemeClr val="accent6">
                    <a:lumMod val="75000"/>
                  </a:schemeClr>
                </a:solidFill>
              </a:rPr>
              <a:t>Objectives of this first webinar</a:t>
            </a:r>
            <a:endParaRPr lang="en-US">
              <a:solidFill>
                <a:schemeClr val="accent6">
                  <a:lumMod val="75000"/>
                </a:schemeClr>
              </a:solidFill>
              <a:cs typeface="Calibri Light"/>
            </a:endParaRPr>
          </a:p>
        </p:txBody>
      </p:sp>
      <p:sp>
        <p:nvSpPr>
          <p:cNvPr id="3" name="Content Placeholder 2">
            <a:extLst>
              <a:ext uri="{FF2B5EF4-FFF2-40B4-BE49-F238E27FC236}">
                <a16:creationId xmlns:a16="http://schemas.microsoft.com/office/drawing/2014/main" id="{E867E8E7-5AF1-44A3-A828-E563F76419DA}"/>
              </a:ext>
            </a:extLst>
          </p:cNvPr>
          <p:cNvSpPr>
            <a:spLocks noGrp="1"/>
          </p:cNvSpPr>
          <p:nvPr>
            <p:ph idx="1"/>
          </p:nvPr>
        </p:nvSpPr>
        <p:spPr>
          <a:xfrm>
            <a:off x="910087" y="1034870"/>
            <a:ext cx="10515600" cy="4351338"/>
          </a:xfrm>
        </p:spPr>
        <p:txBody>
          <a:bodyPr vert="horz" lIns="91440" tIns="45720" rIns="91440" bIns="45720" rtlCol="0" anchor="ctr">
            <a:normAutofit/>
          </a:bodyPr>
          <a:lstStyle/>
          <a:p>
            <a:pPr marL="342900" indent="-342900">
              <a:lnSpc>
                <a:spcPct val="107000"/>
              </a:lnSpc>
              <a:spcBef>
                <a:spcPts val="0"/>
              </a:spcBef>
              <a:buFont typeface="Symbol" panose="05050102010706020507" pitchFamily="18" charset="2"/>
              <a:buChar char=""/>
            </a:pPr>
            <a:r>
              <a:rPr lang="en-US" sz="2400">
                <a:effectLst/>
                <a:latin typeface="Calibri"/>
                <a:ea typeface="Times New Roman" panose="02020603050405020304" pitchFamily="18" charset="0"/>
                <a:cs typeface="Times New Roman"/>
              </a:rPr>
              <a:t>Share </a:t>
            </a:r>
            <a:r>
              <a:rPr lang="en-US" sz="2400">
                <a:latin typeface="Calibri"/>
                <a:cs typeface="Times New Roman"/>
              </a:rPr>
              <a:t>country efforts and experiences on designing and implementing national and subnational </a:t>
            </a:r>
            <a:r>
              <a:rPr lang="en-US" sz="2400" err="1">
                <a:latin typeface="Calibri"/>
                <a:cs typeface="Times New Roman"/>
              </a:rPr>
              <a:t>programmes</a:t>
            </a:r>
            <a:r>
              <a:rPr lang="en-US" sz="2400">
                <a:latin typeface="Calibri"/>
                <a:cs typeface="Times New Roman"/>
              </a:rPr>
              <a:t> for improving quality of care for children</a:t>
            </a:r>
            <a:endParaRPr lang="en-US" sz="2400" strike="sngStrike">
              <a:latin typeface="Calibri"/>
              <a:cs typeface="Times New Roman"/>
            </a:endParaRPr>
          </a:p>
          <a:p>
            <a:pPr marL="342900" indent="-342900">
              <a:lnSpc>
                <a:spcPct val="107000"/>
              </a:lnSpc>
              <a:spcBef>
                <a:spcPts val="0"/>
              </a:spcBef>
              <a:buFont typeface="Symbol" panose="05050102010706020507" pitchFamily="18" charset="2"/>
              <a:buChar char=""/>
            </a:pPr>
            <a:r>
              <a:rPr lang="en-US" sz="2400">
                <a:latin typeface="Calibri"/>
                <a:cs typeface="Times New Roman"/>
              </a:rPr>
              <a:t>Share emerging opportunities and priorities moving forward to improve the quality of care for children, based on recent discussions with network countries and partners</a:t>
            </a:r>
          </a:p>
        </p:txBody>
      </p:sp>
      <p:pic>
        <p:nvPicPr>
          <p:cNvPr id="5" name="Google Shape;81;p14" descr="A picture containing text, font&#10;&#10;Description automatically generated">
            <a:extLst>
              <a:ext uri="{FF2B5EF4-FFF2-40B4-BE49-F238E27FC236}">
                <a16:creationId xmlns:a16="http://schemas.microsoft.com/office/drawing/2014/main" id="{F1A0A206-B5CE-EE36-75AB-49CAB40A6EB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925" y="5580212"/>
            <a:ext cx="3448708" cy="884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5" descr="A picture containing text, symbol, logo, circle&#10;&#10;Description automatically generated">
            <a:extLst>
              <a:ext uri="{FF2B5EF4-FFF2-40B4-BE49-F238E27FC236}">
                <a16:creationId xmlns:a16="http://schemas.microsoft.com/office/drawing/2014/main" id="{EFE446E3-66E8-FFF0-018C-4418DE03BD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79864" y="5480649"/>
            <a:ext cx="10731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981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289349" y="364754"/>
            <a:ext cx="3168352" cy="1382477"/>
          </a:xfrm>
          <a:prstGeom prst="roundRect">
            <a:avLst/>
          </a:prstGeom>
          <a:no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A53A4"/>
                </a:solidFill>
                <a:effectLst/>
                <a:uLnTx/>
                <a:uFillTx/>
                <a:latin typeface="Gill Sans MT" panose="020B0502020104020203"/>
                <a:ea typeface="+mn-ea"/>
                <a:cs typeface="Times New Roman" pitchFamily="18" charset="0"/>
              </a:rPr>
              <a:t>Strengthening the guaranteed package of primary health pediatric 	services </a:t>
            </a:r>
            <a:endParaRPr kumimoji="0" lang="es-HN"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 name="Rectángulo redondeado 6"/>
          <p:cNvSpPr/>
          <p:nvPr/>
        </p:nvSpPr>
        <p:spPr>
          <a:xfrm>
            <a:off x="7063816" y="228600"/>
            <a:ext cx="4023284" cy="1353221"/>
          </a:xfrm>
          <a:prstGeom prst="roundRect">
            <a:avLst/>
          </a:prstGeom>
          <a:no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A53A4"/>
                </a:solidFill>
                <a:effectLst/>
                <a:uLnTx/>
                <a:uFillTx/>
                <a:latin typeface="Gill Sans MT" panose="020B0502020104020203" pitchFamily="34" charset="0"/>
                <a:ea typeface="+mn-ea"/>
                <a:cs typeface="Times New Roman" pitchFamily="18" charset="0"/>
              </a:rPr>
              <a:t>Strengthening care for pediatric complications at the second &amp; tertiary level of care</a:t>
            </a: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ángulo redondeado 7"/>
          <p:cNvSpPr/>
          <p:nvPr/>
        </p:nvSpPr>
        <p:spPr>
          <a:xfrm>
            <a:off x="2381250" y="2392192"/>
            <a:ext cx="7429500" cy="1353221"/>
          </a:xfrm>
          <a:prstGeom prst="round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8F00"/>
                </a:solidFill>
                <a:effectLst/>
                <a:uLnTx/>
                <a:uFillTx/>
                <a:latin typeface="Gill Sans MT" panose="020B0502020104020203" pitchFamily="34" charset="77"/>
                <a:ea typeface="Tahoma" panose="020B0604030504040204" pitchFamily="34" charset="0"/>
                <a:cs typeface="Calibri" panose="020F0502020204030204" pitchFamily="34" charset="0"/>
              </a:rPr>
              <a:t>(a) IMNCI - Basic Care for Common Childhood Illnesses                       </a:t>
            </a:r>
            <a:r>
              <a:rPr kumimoji="0" lang="en-US" sz="2000" b="1" i="0" u="none" strike="noStrike" kern="1200" cap="none" spc="0" normalizeH="0" baseline="0" noProof="0">
                <a:ln>
                  <a:noFill/>
                </a:ln>
                <a:solidFill>
                  <a:srgbClr val="C00000"/>
                </a:solidFill>
                <a:effectLst/>
                <a:uLnTx/>
                <a:uFillTx/>
                <a:latin typeface="Gill Sans MT" panose="020B0502020104020203" pitchFamily="34" charset="77"/>
                <a:ea typeface="Tahoma" panose="020B0604030504040204" pitchFamily="34" charset="0"/>
                <a:cs typeface="Calibri" panose="020F0502020204030204" pitchFamily="34" charset="0"/>
              </a:rPr>
              <a:t>(b) ETAT Plus - Emergency Referral Care                                                                    </a:t>
            </a:r>
            <a:r>
              <a:rPr kumimoji="0" lang="en-US" sz="2000" b="1" i="0" u="none" strike="noStrike" kern="1200" cap="none" spc="0" normalizeH="0" baseline="0" noProof="0">
                <a:ln>
                  <a:noFill/>
                </a:ln>
                <a:solidFill>
                  <a:prstClr val="black"/>
                </a:solidFill>
                <a:effectLst/>
                <a:uLnTx/>
                <a:uFillTx/>
                <a:latin typeface="Gill Sans MT" panose="020B0502020104020203" pitchFamily="34" charset="77"/>
                <a:ea typeface="Tahoma" panose="020B0604030504040204" pitchFamily="34" charset="0"/>
                <a:cs typeface="Calibri" panose="020F0502020204030204" pitchFamily="34" charset="0"/>
              </a:rPr>
              <a:t>(c) Others specialized care e.g. cardiology, nutrition</a:t>
            </a:r>
          </a:p>
        </p:txBody>
      </p:sp>
      <p:sp>
        <p:nvSpPr>
          <p:cNvPr id="14" name="Rectángulo redondeado 13"/>
          <p:cNvSpPr/>
          <p:nvPr/>
        </p:nvSpPr>
        <p:spPr>
          <a:xfrm>
            <a:off x="603218" y="5257800"/>
            <a:ext cx="3930684" cy="1235446"/>
          </a:xfrm>
          <a:prstGeom prst="roundRect">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Gill Sans MT" panose="020B0502020104020203"/>
                <a:ea typeface="+mn-ea"/>
                <a:cs typeface="+mn-cs"/>
              </a:rPr>
              <a:t>ICCM- Community Case Management Plus                      </a:t>
            </a:r>
            <a:r>
              <a:rPr kumimoji="0" lang="en-US" sz="1800" b="1" i="0" u="none" strike="noStrike" kern="1200" cap="none" spc="0" normalizeH="0" baseline="0" noProof="0">
                <a:ln>
                  <a:noFill/>
                </a:ln>
                <a:solidFill>
                  <a:prstClr val="black"/>
                </a:solidFill>
                <a:effectLst/>
                <a:uLnTx/>
                <a:uFillTx/>
                <a:latin typeface="Gill Sans MT" panose="020B0502020104020203"/>
                <a:ea typeface="+mn-ea"/>
                <a:cs typeface="+mn-cs"/>
              </a:rPr>
              <a:t>HIV, TB, Malnutrition Screening</a:t>
            </a:r>
          </a:p>
        </p:txBody>
      </p:sp>
      <p:sp>
        <p:nvSpPr>
          <p:cNvPr id="15" name="Rectángulo redondeado 14"/>
          <p:cNvSpPr/>
          <p:nvPr/>
        </p:nvSpPr>
        <p:spPr>
          <a:xfrm>
            <a:off x="1721999" y="3982915"/>
            <a:ext cx="8748001" cy="979036"/>
          </a:xfrm>
          <a:prstGeom prst="roundRect">
            <a:avLst/>
          </a:prstGeom>
          <a:solidFill>
            <a:schemeClr val="accent6">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0C0"/>
                </a:solidFill>
                <a:effectLst/>
                <a:uLnTx/>
                <a:uFillTx/>
                <a:latin typeface="Gill Sans MT" panose="020B0502020104020203"/>
                <a:ea typeface="+mn-ea"/>
                <a:cs typeface="+mn-cs"/>
              </a:rPr>
              <a:t>Optimize Prevent, Protect and Treat Diarrhea and Pneumonia (PPT)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A5A5A5">
                    <a:lumMod val="75000"/>
                  </a:srgbClr>
                </a:solidFill>
                <a:effectLst/>
                <a:uLnTx/>
                <a:uFillTx/>
                <a:latin typeface="Gill Sans MT" panose="020B0502020104020203"/>
                <a:ea typeface="+mn-ea"/>
                <a:cs typeface="+mn-cs"/>
              </a:rPr>
              <a:t>(Zinc and ORS co-pack, Oxygenation etc. ) </a:t>
            </a:r>
          </a:p>
        </p:txBody>
      </p:sp>
      <p:sp>
        <p:nvSpPr>
          <p:cNvPr id="17" name="Rectángulo redondeado 16"/>
          <p:cNvSpPr/>
          <p:nvPr/>
        </p:nvSpPr>
        <p:spPr>
          <a:xfrm>
            <a:off x="4643836" y="5257800"/>
            <a:ext cx="4119165" cy="1122047"/>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432FF"/>
                </a:solidFill>
                <a:effectLst/>
                <a:uLnTx/>
                <a:uFillTx/>
                <a:latin typeface="Gill Sans MT" panose="020B0502020104020203"/>
                <a:ea typeface="+mn-ea"/>
                <a:cs typeface="+mn-cs"/>
              </a:rPr>
              <a:t>Population wide Services </a:t>
            </a:r>
            <a:r>
              <a:rPr kumimoji="0" lang="en-US" sz="1800" b="1" i="0" u="none" strike="noStrike" kern="1200" cap="none" spc="0" normalizeH="0" baseline="0" noProof="0">
                <a:ln>
                  <a:noFill/>
                </a:ln>
                <a:solidFill>
                  <a:srgbClr val="ED7D31">
                    <a:lumMod val="75000"/>
                  </a:srgbClr>
                </a:solidFill>
                <a:effectLst/>
                <a:uLnTx/>
                <a:uFillTx/>
                <a:latin typeface="Gill Sans MT" panose="020B0502020104020203"/>
                <a:ea typeface="+mn-ea"/>
                <a:cs typeface="+mn-cs"/>
              </a:rPr>
              <a:t>(Integrated Outreaches, Child Days)</a:t>
            </a:r>
          </a:p>
        </p:txBody>
      </p:sp>
      <p:sp>
        <p:nvSpPr>
          <p:cNvPr id="19" name="Flecha abajo 18"/>
          <p:cNvSpPr/>
          <p:nvPr/>
        </p:nvSpPr>
        <p:spPr>
          <a:xfrm>
            <a:off x="3088338" y="1657459"/>
            <a:ext cx="243915" cy="59315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lecha abajo 19"/>
          <p:cNvSpPr/>
          <p:nvPr/>
        </p:nvSpPr>
        <p:spPr>
          <a:xfrm>
            <a:off x="8763001" y="1581821"/>
            <a:ext cx="258168" cy="6292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643836" y="484660"/>
            <a:ext cx="230306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Gill Sans MT" panose="020B0502020104020203"/>
                <a:ea typeface="+mn-ea"/>
                <a:cs typeface="Times New Roman" pitchFamily="18" charset="0"/>
              </a:rPr>
              <a:t>Strengthening CRVS health interventions</a:t>
            </a:r>
            <a:endParaRPr kumimoji="0" lang="es-HN"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3" name="Flecha abajo 18"/>
          <p:cNvSpPr/>
          <p:nvPr/>
        </p:nvSpPr>
        <p:spPr>
          <a:xfrm>
            <a:off x="5638801" y="1467111"/>
            <a:ext cx="243915" cy="62923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p:cNvSpPr/>
          <p:nvPr/>
        </p:nvSpPr>
        <p:spPr>
          <a:xfrm>
            <a:off x="9040064" y="5257800"/>
            <a:ext cx="2548718" cy="979037"/>
          </a:xfrm>
          <a:prstGeom prst="roundRect">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Gill Sans MT" panose="020B0502020104020203" pitchFamily="34" charset="77"/>
                <a:ea typeface="+mn-ea"/>
                <a:cs typeface="+mn-cs"/>
              </a:rPr>
              <a:t>Post Discharge Follow Up and Care </a:t>
            </a:r>
          </a:p>
        </p:txBody>
      </p:sp>
    </p:spTree>
    <p:extLst>
      <p:ext uri="{BB962C8B-B14F-4D97-AF65-F5344CB8AC3E}">
        <p14:creationId xmlns:p14="http://schemas.microsoft.com/office/powerpoint/2010/main" val="1241284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BF6EDC-35A0-E730-ABAD-56EE264767E5}"/>
              </a:ext>
            </a:extLst>
          </p:cNvPr>
          <p:cNvSpPr txBox="1"/>
          <p:nvPr/>
        </p:nvSpPr>
        <p:spPr>
          <a:xfrm>
            <a:off x="1124262" y="299803"/>
            <a:ext cx="710533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G" sz="4000" i="0" u="none" strike="noStrike" kern="1200" cap="none" spc="0" normalizeH="0" baseline="0" noProof="0">
                <a:ln>
                  <a:noFill/>
                </a:ln>
                <a:solidFill>
                  <a:schemeClr val="accent6">
                    <a:lumMod val="75000"/>
                  </a:schemeClr>
                </a:solidFill>
                <a:effectLst/>
                <a:uLnTx/>
                <a:uFillTx/>
                <a:latin typeface="Calibri" panose="020F0502020204030204"/>
                <a:ea typeface="+mn-ea"/>
                <a:cs typeface="+mn-cs"/>
              </a:rPr>
              <a:t>Progress Implementation</a:t>
            </a:r>
            <a:endParaRPr lang="en-US" sz="4000" i="0" u="none" strike="noStrike" kern="1200" cap="none" spc="0" normalizeH="0" baseline="0" noProof="0">
              <a:ln>
                <a:noFill/>
              </a:ln>
              <a:solidFill>
                <a:schemeClr val="accent6">
                  <a:lumMod val="75000"/>
                </a:schemeClr>
              </a:solidFill>
              <a:effectLst/>
              <a:uLnTx/>
              <a:uFillTx/>
              <a:latin typeface="Calibri" panose="020F0502020204030204"/>
              <a:cs typeface="Calibri"/>
            </a:endParaRPr>
          </a:p>
        </p:txBody>
      </p:sp>
      <p:sp>
        <p:nvSpPr>
          <p:cNvPr id="3" name="TextBox 2">
            <a:extLst>
              <a:ext uri="{FF2B5EF4-FFF2-40B4-BE49-F238E27FC236}">
                <a16:creationId xmlns:a16="http://schemas.microsoft.com/office/drawing/2014/main" id="{DCD373AA-2B66-621B-B5FE-2D0C25D7996E}"/>
              </a:ext>
            </a:extLst>
          </p:cNvPr>
          <p:cNvSpPr txBox="1"/>
          <p:nvPr/>
        </p:nvSpPr>
        <p:spPr>
          <a:xfrm>
            <a:off x="1079056" y="1269737"/>
            <a:ext cx="10540584" cy="480131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G" sz="2400" b="1" i="0" u="none" strike="noStrike" kern="1200" cap="none" spc="0" normalizeH="0" baseline="0" noProof="0">
                <a:ln>
                  <a:noFill/>
                </a:ln>
                <a:effectLst/>
                <a:uLnTx/>
                <a:uFillTx/>
                <a:latin typeface="Calibri" panose="020F0502020204030204"/>
                <a:ea typeface="+mn-ea"/>
                <a:cs typeface="+mn-cs"/>
              </a:rPr>
              <a:t>Main Entry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G"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lang="en-UG" sz="2400">
                <a:latin typeface="Calibri" panose="020F0502020204030204"/>
              </a:rPr>
              <a:t>Pediatric </a:t>
            </a:r>
            <a:r>
              <a:rPr kumimoji="0" lang="en-UG" sz="2400" b="0" i="0" u="none" strike="noStrike" kern="1200" cap="none" spc="0" normalizeH="0" baseline="0" noProof="0">
                <a:ln>
                  <a:noFill/>
                </a:ln>
                <a:effectLst/>
                <a:uLnTx/>
                <a:uFillTx/>
                <a:latin typeface="Calibri" panose="020F0502020204030204"/>
                <a:ea typeface="+mn-ea"/>
                <a:cs typeface="+mn-cs"/>
              </a:rPr>
              <a:t>Death Audit</a:t>
            </a:r>
            <a:r>
              <a:rPr lang="en-UG" sz="2400">
                <a:latin typeface="Calibri" panose="020F0502020204030204"/>
              </a:rPr>
              <a:t> </a:t>
            </a:r>
          </a:p>
          <a:p>
            <a:pPr marL="285750" indent="-285750">
              <a:buFont typeface="Arial" panose="020B0604020202020204" pitchFamily="34" charset="0"/>
              <a:buChar char="•"/>
              <a:defRPr/>
            </a:pPr>
            <a:r>
              <a:rPr kumimoji="0" lang="en-UG" sz="2400" b="0" i="0" u="none" strike="noStrike" kern="1200" cap="none" spc="0" normalizeH="0" baseline="0" noProof="0">
                <a:ln>
                  <a:noFill/>
                </a:ln>
                <a:effectLst/>
                <a:uLnTx/>
                <a:uFillTx/>
                <a:latin typeface="Calibri" panose="020F0502020204030204"/>
                <a:ea typeface="+mn-ea"/>
                <a:cs typeface="+mn-cs"/>
              </a:rPr>
              <a:t>ETAT and IMNCI</a:t>
            </a:r>
            <a:endParaRPr lang="en-UG" sz="2400" b="0" i="0" u="none" strike="noStrike" kern="1200" cap="none" spc="0" normalizeH="0" baseline="0" noProof="0">
              <a:ln>
                <a:noFill/>
              </a:ln>
              <a:effectLst/>
              <a:uLnTx/>
              <a:uFillTx/>
              <a:latin typeface="Calibri" panose="020F0502020204030204"/>
              <a:cs typeface="Calibri"/>
            </a:endParaRPr>
          </a:p>
          <a:p>
            <a:pPr marL="285750" indent="-285750">
              <a:buFont typeface="Arial" panose="020B0604020202020204" pitchFamily="34" charset="0"/>
              <a:buChar char="•"/>
              <a:defRPr/>
            </a:pPr>
            <a:r>
              <a:rPr kumimoji="0" lang="en-UG" sz="2400" b="0" i="0" u="none" strike="noStrike" kern="1200" cap="none" spc="0" normalizeH="0" baseline="0" noProof="0">
                <a:ln>
                  <a:noFill/>
                </a:ln>
                <a:effectLst/>
                <a:uLnTx/>
                <a:uFillTx/>
                <a:latin typeface="Calibri" panose="020F0502020204030204"/>
                <a:ea typeface="+mn-ea"/>
                <a:cs typeface="+mn-cs"/>
              </a:rPr>
              <a:t>Smart Discharge</a:t>
            </a:r>
            <a:r>
              <a:rPr lang="en-UG" sz="2400">
                <a:latin typeface="Calibri" panose="020F0502020204030204"/>
              </a:rPr>
              <a:t> </a:t>
            </a:r>
            <a:endParaRPr lang="en-UG" sz="2400" b="0" i="0" u="none" strike="noStrike" kern="1200" cap="none" spc="0" normalizeH="0" baseline="0" noProof="0">
              <a:ln>
                <a:noFill/>
              </a:ln>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G" sz="2400" b="0" i="0" u="none" strike="noStrike" kern="1200" cap="none" spc="0" normalizeH="0" baseline="0" noProof="0">
                <a:ln>
                  <a:noFill/>
                </a:ln>
                <a:effectLst/>
                <a:uLnTx/>
                <a:uFillTx/>
                <a:latin typeface="Calibri" panose="020F0502020204030204"/>
                <a:ea typeface="+mn-ea"/>
                <a:cs typeface="+mn-cs"/>
              </a:rPr>
              <a:t>Nutrition</a:t>
            </a:r>
            <a:endParaRPr lang="en-UG" sz="2400" b="0" i="0" u="none" strike="noStrike" kern="1200" cap="none" spc="0" normalizeH="0" baseline="0" noProof="0">
              <a:ln>
                <a:noFill/>
              </a:ln>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G" sz="2400" b="0" i="0" u="none" strike="noStrike" kern="1200" cap="none" spc="0" normalizeH="0" baseline="0" noProof="0">
                <a:ln>
                  <a:noFill/>
                </a:ln>
                <a:effectLst/>
                <a:uLnTx/>
                <a:uFillTx/>
                <a:latin typeface="Calibri" panose="020F0502020204030204"/>
                <a:ea typeface="+mn-ea"/>
                <a:cs typeface="+mn-cs"/>
              </a:rPr>
              <a:t>Pneumonia with a focus on Oxygen</a:t>
            </a:r>
            <a:endParaRPr lang="en-UG" sz="2400" b="0" i="0" u="none" strike="noStrike" kern="1200" cap="none" spc="0" normalizeH="0" baseline="0" noProof="0">
              <a:ln>
                <a:noFill/>
              </a:ln>
              <a:effectLst/>
              <a:uLnTx/>
              <a:uFillTx/>
              <a:latin typeface="Calibri" panose="020F0502020204030204"/>
              <a:cs typeface="Calibri"/>
            </a:endParaRPr>
          </a:p>
          <a:p>
            <a:pPr>
              <a:defRPr/>
            </a:pPr>
            <a:endParaRPr lang="en-UG" sz="2400" b="0" i="0" u="none" strike="noStrike" kern="1200" cap="none" spc="0" normalizeH="0" baseline="0" noProof="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G" sz="2400" b="0" i="0" u="none" strike="noStrike" kern="1200" cap="none" spc="0" normalizeH="0" baseline="0" noProof="0">
                <a:ln>
                  <a:noFill/>
                </a:ln>
                <a:effectLst/>
                <a:uLnTx/>
                <a:uFillTx/>
                <a:latin typeface="Calibri" panose="020F0502020204030204"/>
                <a:ea typeface="+mn-ea"/>
                <a:cs typeface="+mn-cs"/>
              </a:rPr>
              <a:t>Adaptation of Pediatric Audit Tools including ICD11</a:t>
            </a:r>
            <a:endParaRPr lang="en-UG" sz="2400" b="0" i="0" u="none" strike="noStrike" kern="1200" cap="none" spc="0" normalizeH="0" baseline="0" noProof="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G"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G" sz="2400" b="0" i="0" u="none" strike="noStrike" kern="1200" cap="none" spc="0" normalizeH="0" baseline="0" noProof="0">
                <a:ln>
                  <a:noFill/>
                </a:ln>
                <a:effectLst/>
                <a:uLnTx/>
                <a:uFillTx/>
                <a:latin typeface="Calibri" panose="020F0502020204030204"/>
                <a:ea typeface="+mn-ea"/>
                <a:cs typeface="+mn-cs"/>
              </a:rPr>
              <a:t>Targeting the Learning Network Sites</a:t>
            </a:r>
            <a:endParaRPr lang="en-UG" sz="2400" b="0" i="0" u="none" strike="noStrike" kern="1200" cap="none" spc="0" normalizeH="0" baseline="0" noProof="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G"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G" sz="2400" b="0" i="0" u="none" strike="noStrike" kern="1200" cap="none" spc="0" normalizeH="0" baseline="0" noProof="0">
                <a:ln>
                  <a:noFill/>
                </a:ln>
                <a:effectLst/>
                <a:uLnTx/>
                <a:uFillTx/>
                <a:latin typeface="Calibri" panose="020F0502020204030204"/>
                <a:ea typeface="+mn-ea"/>
                <a:cs typeface="+mn-cs"/>
              </a:rPr>
              <a:t>Quality of Care Indicators to include in HMIS and Results Based Financing</a:t>
            </a:r>
            <a:endParaRPr lang="en-UG" sz="2400" b="0" i="0" u="none" strike="noStrike" kern="1200" cap="none" spc="0" normalizeH="0" baseline="0" noProof="0">
              <a:ln>
                <a:noFill/>
              </a:ln>
              <a:effectLst/>
              <a:uLnTx/>
              <a:uFillTx/>
              <a:latin typeface="Calibri" panose="020F0502020204030204"/>
              <a:cs typeface="Calibri"/>
            </a:endParaRPr>
          </a:p>
        </p:txBody>
      </p:sp>
    </p:spTree>
    <p:extLst>
      <p:ext uri="{BB962C8B-B14F-4D97-AF65-F5344CB8AC3E}">
        <p14:creationId xmlns:p14="http://schemas.microsoft.com/office/powerpoint/2010/main" val="2880683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F4E6-2F96-DA1D-F42B-25ECA96957D0}"/>
              </a:ext>
            </a:extLst>
          </p:cNvPr>
          <p:cNvSpPr>
            <a:spLocks noGrp="1"/>
          </p:cNvSpPr>
          <p:nvPr>
            <p:ph type="title"/>
          </p:nvPr>
        </p:nvSpPr>
        <p:spPr>
          <a:xfrm>
            <a:off x="1053353" y="217208"/>
            <a:ext cx="6692153" cy="683746"/>
          </a:xfrm>
        </p:spPr>
        <p:txBody>
          <a:bodyPr>
            <a:normAutofit fontScale="90000"/>
          </a:bodyPr>
          <a:lstStyle/>
          <a:p>
            <a:r>
              <a:rPr lang="en-US" b="1">
                <a:solidFill>
                  <a:schemeClr val="accent6">
                    <a:lumMod val="75000"/>
                  </a:schemeClr>
                </a:solidFill>
              </a:rPr>
              <a:t>Progress in implementation </a:t>
            </a:r>
            <a:endParaRPr lang="en-US" b="1">
              <a:solidFill>
                <a:schemeClr val="accent6">
                  <a:lumMod val="75000"/>
                </a:schemeClr>
              </a:solidFill>
              <a:cs typeface="Calibri Light"/>
            </a:endParaRPr>
          </a:p>
        </p:txBody>
      </p:sp>
      <p:sp>
        <p:nvSpPr>
          <p:cNvPr id="3" name="Content Placeholder 2">
            <a:extLst>
              <a:ext uri="{FF2B5EF4-FFF2-40B4-BE49-F238E27FC236}">
                <a16:creationId xmlns:a16="http://schemas.microsoft.com/office/drawing/2014/main" id="{6FEAA52D-F03C-083E-B97C-2124A37D6B13}"/>
              </a:ext>
            </a:extLst>
          </p:cNvPr>
          <p:cNvSpPr>
            <a:spLocks noGrp="1"/>
          </p:cNvSpPr>
          <p:nvPr>
            <p:ph idx="1"/>
          </p:nvPr>
        </p:nvSpPr>
        <p:spPr>
          <a:xfrm>
            <a:off x="838200" y="1264024"/>
            <a:ext cx="10515600" cy="4912939"/>
          </a:xfrm>
        </p:spPr>
        <p:txBody>
          <a:bodyPr vert="horz" lIns="91440" tIns="45720" rIns="91440" bIns="45720" rtlCol="0" anchor="t">
            <a:normAutofit lnSpcReduction="10000"/>
          </a:bodyPr>
          <a:lstStyle/>
          <a:p>
            <a:r>
              <a:rPr lang="en-US" sz="2600"/>
              <a:t>MOH made use of GFF and funding from Partners to implement the maternal and newborn QI intervention in 18 Pilot health facilities in 6 districts.</a:t>
            </a:r>
            <a:endParaRPr lang="en-US" sz="2600">
              <a:cs typeface="Calibri"/>
            </a:endParaRPr>
          </a:p>
          <a:p>
            <a:endParaRPr lang="en-US" sz="2600">
              <a:cs typeface="Calibri"/>
            </a:endParaRPr>
          </a:p>
          <a:p>
            <a:r>
              <a:rPr lang="en-US" sz="2600"/>
              <a:t>This provided experience on which to build on </a:t>
            </a:r>
            <a:r>
              <a:rPr lang="en-US" sz="2600" err="1"/>
              <a:t>Paed</a:t>
            </a:r>
            <a:r>
              <a:rPr lang="en-US" sz="2600"/>
              <a:t> </a:t>
            </a:r>
            <a:r>
              <a:rPr lang="en-US" sz="2600" err="1"/>
              <a:t>QoC</a:t>
            </a:r>
            <a:r>
              <a:rPr lang="en-US" sz="2600"/>
              <a:t> implementation.  </a:t>
            </a:r>
            <a:endParaRPr lang="en-US" sz="2600">
              <a:cs typeface="Calibri"/>
            </a:endParaRPr>
          </a:p>
          <a:p>
            <a:endParaRPr lang="en-US" sz="2600">
              <a:cs typeface="Calibri"/>
            </a:endParaRPr>
          </a:p>
          <a:p>
            <a:r>
              <a:rPr lang="en-US" sz="2600"/>
              <a:t>Patchy implementation of </a:t>
            </a:r>
            <a:r>
              <a:rPr lang="en-US" sz="2600" err="1"/>
              <a:t>Paed</a:t>
            </a:r>
            <a:r>
              <a:rPr lang="en-US" sz="2600"/>
              <a:t> QOC improvement interventions across the country.</a:t>
            </a:r>
            <a:endParaRPr lang="en-US" sz="2600">
              <a:cs typeface="Calibri"/>
            </a:endParaRPr>
          </a:p>
          <a:p>
            <a:endParaRPr lang="en-US" sz="2600">
              <a:cs typeface="Calibri"/>
            </a:endParaRPr>
          </a:p>
          <a:p>
            <a:r>
              <a:rPr lang="en-US" sz="2600"/>
              <a:t>A system for Documentation of Outcome of </a:t>
            </a:r>
            <a:r>
              <a:rPr lang="en-US" sz="2600" err="1"/>
              <a:t>Paed</a:t>
            </a:r>
            <a:r>
              <a:rPr lang="en-US" sz="2600"/>
              <a:t> </a:t>
            </a:r>
            <a:r>
              <a:rPr lang="en-US" sz="2600" err="1"/>
              <a:t>QoC</a:t>
            </a:r>
            <a:r>
              <a:rPr lang="en-US" sz="2600"/>
              <a:t> (</a:t>
            </a:r>
            <a:r>
              <a:rPr lang="en-US" sz="2600" err="1"/>
              <a:t>CommonCore</a:t>
            </a:r>
            <a:r>
              <a:rPr lang="en-US" sz="2600"/>
              <a:t> </a:t>
            </a:r>
            <a:r>
              <a:rPr lang="en-US" sz="2600" err="1"/>
              <a:t>Paed</a:t>
            </a:r>
            <a:r>
              <a:rPr lang="en-US" sz="2600"/>
              <a:t> </a:t>
            </a:r>
            <a:r>
              <a:rPr lang="en-US" sz="2600" err="1"/>
              <a:t>Qoc</a:t>
            </a:r>
            <a:r>
              <a:rPr lang="en-US" sz="2600"/>
              <a:t> indicators) from implementing </a:t>
            </a:r>
            <a:r>
              <a:rPr lang="en-US" sz="2600" err="1"/>
              <a:t>Paed</a:t>
            </a:r>
            <a:r>
              <a:rPr lang="en-US" sz="2600"/>
              <a:t> QI through the above entry points is being set </a:t>
            </a:r>
            <a:endParaRPr lang="en-US" sz="2600">
              <a:cs typeface="Calibri"/>
            </a:endParaRPr>
          </a:p>
          <a:p>
            <a:endParaRPr lang="en-UG">
              <a:solidFill>
                <a:schemeClr val="bg2">
                  <a:lumMod val="50000"/>
                </a:schemeClr>
              </a:solidFill>
            </a:endParaRPr>
          </a:p>
        </p:txBody>
      </p:sp>
    </p:spTree>
    <p:extLst>
      <p:ext uri="{BB962C8B-B14F-4D97-AF65-F5344CB8AC3E}">
        <p14:creationId xmlns:p14="http://schemas.microsoft.com/office/powerpoint/2010/main" val="4062421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75A1D7-4019-6B41-93FF-EFC46994A239}"/>
              </a:ext>
            </a:extLst>
          </p:cNvPr>
          <p:cNvSpPr txBox="1"/>
          <p:nvPr/>
        </p:nvSpPr>
        <p:spPr>
          <a:xfrm>
            <a:off x="815869" y="274024"/>
            <a:ext cx="9483731" cy="646331"/>
          </a:xfrm>
          <a:prstGeom prst="rect">
            <a:avLst/>
          </a:prstGeom>
          <a:noFill/>
        </p:spPr>
        <p:txBody>
          <a:bodyPr wrap="square" lIns="91440" tIns="45720" rIns="91440" bIns="45720" rtlCol="0" anchor="t">
            <a:spAutoFit/>
          </a:bodyPr>
          <a:lstStyle/>
          <a:p>
            <a:pPr>
              <a:lnSpc>
                <a:spcPct val="90000"/>
              </a:lnSpc>
              <a:spcBef>
                <a:spcPct val="0"/>
              </a:spcBef>
              <a:defRPr/>
            </a:pPr>
            <a:r>
              <a:rPr kumimoji="0" lang="en-US" sz="4000" i="0" u="none" strike="noStrike" kern="1200" cap="none" spc="0" normalizeH="0" baseline="0" noProof="0">
                <a:ln>
                  <a:noFill/>
                </a:ln>
                <a:solidFill>
                  <a:schemeClr val="accent6">
                    <a:lumMod val="75000"/>
                  </a:schemeClr>
                </a:solidFill>
                <a:effectLst/>
                <a:uLnTx/>
                <a:uFillTx/>
                <a:latin typeface="Calibri Light"/>
                <a:cs typeface="Calibri Light"/>
              </a:rPr>
              <a:t>QI change packages implemented in</a:t>
            </a:r>
            <a:r>
              <a:rPr lang="en-US" sz="4000">
                <a:solidFill>
                  <a:schemeClr val="accent6">
                    <a:lumMod val="75000"/>
                  </a:schemeClr>
                </a:solidFill>
                <a:latin typeface="Calibri Light"/>
                <a:cs typeface="Calibri Light"/>
              </a:rPr>
              <a:t> </a:t>
            </a:r>
            <a:r>
              <a:rPr kumimoji="0" lang="en-US" sz="4000" i="0" u="none" strike="noStrike" kern="1200" cap="none" spc="0" normalizeH="0" baseline="0" noProof="0">
                <a:ln>
                  <a:noFill/>
                </a:ln>
                <a:solidFill>
                  <a:schemeClr val="accent6">
                    <a:lumMod val="75000"/>
                  </a:schemeClr>
                </a:solidFill>
                <a:effectLst/>
                <a:uLnTx/>
                <a:uFillTx/>
                <a:latin typeface="Calibri Light"/>
                <a:cs typeface="Calibri Light"/>
              </a:rPr>
              <a:t>IMCI</a:t>
            </a:r>
            <a:r>
              <a:rPr lang="en-US" sz="4000">
                <a:solidFill>
                  <a:schemeClr val="accent6">
                    <a:lumMod val="75000"/>
                  </a:schemeClr>
                </a:solidFill>
                <a:latin typeface="Calibri Light"/>
                <a:cs typeface="Calibri Light"/>
              </a:rPr>
              <a:t>   </a:t>
            </a:r>
            <a:endParaRPr lang="en-US" sz="4000" i="0" u="none" strike="noStrike" kern="1200" cap="none" spc="0" normalizeH="0" baseline="0" noProof="0">
              <a:ln>
                <a:noFill/>
              </a:ln>
              <a:solidFill>
                <a:schemeClr val="accent6">
                  <a:lumMod val="75000"/>
                </a:schemeClr>
              </a:solidFill>
              <a:effectLst/>
              <a:uLnTx/>
              <a:uFillTx/>
              <a:latin typeface="Calibri Light"/>
              <a:cs typeface="Calibri Light"/>
            </a:endParaRPr>
          </a:p>
        </p:txBody>
      </p:sp>
      <p:sp>
        <p:nvSpPr>
          <p:cNvPr id="10" name="Rectangle 9">
            <a:extLst>
              <a:ext uri="{FF2B5EF4-FFF2-40B4-BE49-F238E27FC236}">
                <a16:creationId xmlns:a16="http://schemas.microsoft.com/office/drawing/2014/main" id="{7E131C9B-2B21-C743-BB69-91B5DDB0F948}"/>
              </a:ext>
            </a:extLst>
          </p:cNvPr>
          <p:cNvSpPr/>
          <p:nvPr/>
        </p:nvSpPr>
        <p:spPr>
          <a:xfrm>
            <a:off x="1081251" y="2089619"/>
            <a:ext cx="3636648" cy="92240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13C5F88F-BAE7-4F4D-8D45-17B350D04DD2}"/>
              </a:ext>
            </a:extLst>
          </p:cNvPr>
          <p:cNvSpPr/>
          <p:nvPr/>
        </p:nvSpPr>
        <p:spPr>
          <a:xfrm>
            <a:off x="346968" y="1962494"/>
            <a:ext cx="1176655" cy="11766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837DE52-AB28-764C-B7EE-0363DA0131EA}"/>
              </a:ext>
            </a:extLst>
          </p:cNvPr>
          <p:cNvSpPr txBox="1"/>
          <p:nvPr/>
        </p:nvSpPr>
        <p:spPr>
          <a:xfrm>
            <a:off x="740135" y="2158406"/>
            <a:ext cx="401072" cy="7848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prstClr val="white"/>
                </a:solidFill>
                <a:effectLst/>
                <a:uLnTx/>
                <a:uFillTx/>
                <a:latin typeface="Poppins" pitchFamily="2" charset="77"/>
                <a:ea typeface="+mn-ea"/>
                <a:cs typeface="Poppins" pitchFamily="2" charset="77"/>
              </a:rPr>
              <a:t>1</a:t>
            </a:r>
          </a:p>
        </p:txBody>
      </p:sp>
      <p:sp>
        <p:nvSpPr>
          <p:cNvPr id="13" name="TextBox 12">
            <a:extLst>
              <a:ext uri="{FF2B5EF4-FFF2-40B4-BE49-F238E27FC236}">
                <a16:creationId xmlns:a16="http://schemas.microsoft.com/office/drawing/2014/main" id="{F72B5BF2-90F4-3D40-8299-9E99909EFB2C}"/>
              </a:ext>
            </a:extLst>
          </p:cNvPr>
          <p:cNvSpPr txBox="1"/>
          <p:nvPr/>
        </p:nvSpPr>
        <p:spPr>
          <a:xfrm>
            <a:off x="1415139" y="2086358"/>
            <a:ext cx="3411244" cy="923330"/>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746"/>
                </a:solidFill>
                <a:effectLst/>
                <a:uLnTx/>
                <a:uFillTx/>
                <a:latin typeface="Noto Sans" panose="020B0502040504020204" pitchFamily="34" charset="0"/>
                <a:ea typeface="+mn-ea"/>
                <a:cs typeface="+mn-cs"/>
              </a:rPr>
              <a:t>providing appropriate care to children with cough or difficulty breathing</a:t>
            </a:r>
            <a:endParaRPr kumimoji="0" lang="en-US" sz="1800" b="1" i="0" u="none" strike="noStrike" kern="1200" cap="none" spc="0" normalizeH="0" baseline="0" noProof="0">
              <a:ln>
                <a:noFill/>
              </a:ln>
              <a:solidFill>
                <a:prstClr val="white"/>
              </a:solidFill>
              <a:effectLst/>
              <a:uLnTx/>
              <a:uFillTx/>
              <a:latin typeface="Noto Sans" panose="020B0502040504020204" pitchFamily="34" charset="0"/>
              <a:ea typeface="League Spartan" charset="0"/>
              <a:cs typeface="Poppins" pitchFamily="2" charset="77"/>
            </a:endParaRPr>
          </a:p>
        </p:txBody>
      </p:sp>
      <p:sp>
        <p:nvSpPr>
          <p:cNvPr id="16" name="Rounded Rectangle 15">
            <a:extLst>
              <a:ext uri="{FF2B5EF4-FFF2-40B4-BE49-F238E27FC236}">
                <a16:creationId xmlns:a16="http://schemas.microsoft.com/office/drawing/2014/main" id="{EDF9EDD9-0462-D94A-B663-23FF753DB9B4}"/>
              </a:ext>
            </a:extLst>
          </p:cNvPr>
          <p:cNvSpPr/>
          <p:nvPr/>
        </p:nvSpPr>
        <p:spPr>
          <a:xfrm>
            <a:off x="4979779" y="1342221"/>
            <a:ext cx="7010924" cy="2366924"/>
          </a:xfrm>
          <a:prstGeom prst="roundRect">
            <a:avLst>
              <a:gd name="adj" fmla="val 288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C9823D8-1C33-E748-86B4-BD8506E17970}"/>
              </a:ext>
            </a:extLst>
          </p:cNvPr>
          <p:cNvSpPr/>
          <p:nvPr/>
        </p:nvSpPr>
        <p:spPr>
          <a:xfrm>
            <a:off x="1081251" y="5028653"/>
            <a:ext cx="3636647" cy="922405"/>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EC070D2-D02F-BF47-8EFD-2BF87286C07D}"/>
              </a:ext>
            </a:extLst>
          </p:cNvPr>
          <p:cNvSpPr/>
          <p:nvPr/>
        </p:nvSpPr>
        <p:spPr>
          <a:xfrm>
            <a:off x="492923" y="4934432"/>
            <a:ext cx="1176655" cy="11766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173223F-1DFA-994A-A810-202C181AFC15}"/>
              </a:ext>
            </a:extLst>
          </p:cNvPr>
          <p:cNvSpPr txBox="1"/>
          <p:nvPr/>
        </p:nvSpPr>
        <p:spPr>
          <a:xfrm>
            <a:off x="819370" y="5097440"/>
            <a:ext cx="514885" cy="7848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prstClr val="white"/>
                </a:solidFill>
                <a:effectLst/>
                <a:uLnTx/>
                <a:uFillTx/>
                <a:latin typeface="Poppins" pitchFamily="2" charset="77"/>
                <a:ea typeface="+mn-ea"/>
                <a:cs typeface="Poppins" pitchFamily="2" charset="77"/>
              </a:rPr>
              <a:t>2</a:t>
            </a:r>
          </a:p>
        </p:txBody>
      </p:sp>
      <p:sp>
        <p:nvSpPr>
          <p:cNvPr id="14" name="TextBox 13">
            <a:extLst>
              <a:ext uri="{FF2B5EF4-FFF2-40B4-BE49-F238E27FC236}">
                <a16:creationId xmlns:a16="http://schemas.microsoft.com/office/drawing/2014/main" id="{064DB340-BACD-3A40-AF80-7C12B881A115}"/>
              </a:ext>
            </a:extLst>
          </p:cNvPr>
          <p:cNvSpPr txBox="1"/>
          <p:nvPr/>
        </p:nvSpPr>
        <p:spPr>
          <a:xfrm>
            <a:off x="1669578" y="5028190"/>
            <a:ext cx="3048320" cy="923330"/>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746"/>
                </a:solidFill>
                <a:effectLst/>
                <a:uLnTx/>
                <a:uFillTx/>
                <a:latin typeface="Noto Sans" panose="020B0502040504020204" pitchFamily="34" charset="0"/>
                <a:ea typeface="+mn-ea"/>
                <a:cs typeface="+mn-cs"/>
              </a:rPr>
              <a:t>correctly assessing, categorizing, and treating children with fever</a:t>
            </a:r>
            <a:endParaRPr kumimoji="0" lang="en-US" sz="1800" b="1" i="0" u="none" strike="noStrike" kern="1200" cap="none" spc="0" normalizeH="0" baseline="0" noProof="0">
              <a:ln>
                <a:noFill/>
              </a:ln>
              <a:solidFill>
                <a:prstClr val="white"/>
              </a:solidFill>
              <a:effectLst/>
              <a:uLnTx/>
              <a:uFillTx/>
              <a:latin typeface="Noto Sans" panose="020B0502040504020204" pitchFamily="34" charset="0"/>
              <a:ea typeface="League Spartan" charset="0"/>
              <a:cs typeface="Poppins" pitchFamily="2" charset="77"/>
            </a:endParaRPr>
          </a:p>
        </p:txBody>
      </p:sp>
      <p:sp>
        <p:nvSpPr>
          <p:cNvPr id="17" name="Rounded Rectangle 16">
            <a:extLst>
              <a:ext uri="{FF2B5EF4-FFF2-40B4-BE49-F238E27FC236}">
                <a16:creationId xmlns:a16="http://schemas.microsoft.com/office/drawing/2014/main" id="{9E400B06-3158-5842-98CD-1AD69609E9C3}"/>
              </a:ext>
            </a:extLst>
          </p:cNvPr>
          <p:cNvSpPr/>
          <p:nvPr/>
        </p:nvSpPr>
        <p:spPr>
          <a:xfrm>
            <a:off x="4979779" y="4209914"/>
            <a:ext cx="7010924" cy="2330929"/>
          </a:xfrm>
          <a:prstGeom prst="roundRect">
            <a:avLst>
              <a:gd name="adj" fmla="val 221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rPr>
              <a:t>Instituted biweekly review meetings on child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rPr>
              <a:t>Extracted and pinned IMNCI guidelines on management of fever at consultation rooms/triage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rPr>
              <a:t>Reviewed the client flow, and identified step for taking temperature and the other vitals</a:t>
            </a:r>
            <a:endParaRPr kumimoji="0" lang="en-UG"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rPr>
              <a:t>Implemented internal data quality checks</a:t>
            </a:r>
            <a:endParaRPr kumimoji="0" lang="en-UG"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p:txBody>
      </p:sp>
      <p:sp>
        <p:nvSpPr>
          <p:cNvPr id="23" name="Subtitle 2">
            <a:extLst>
              <a:ext uri="{FF2B5EF4-FFF2-40B4-BE49-F238E27FC236}">
                <a16:creationId xmlns:a16="http://schemas.microsoft.com/office/drawing/2014/main" id="{AB663C7A-0D7F-CE4E-AF1E-907B7E4602BC}"/>
              </a:ext>
            </a:extLst>
          </p:cNvPr>
          <p:cNvSpPr txBox="1">
            <a:spLocks/>
          </p:cNvSpPr>
          <p:nvPr/>
        </p:nvSpPr>
        <p:spPr>
          <a:xfrm>
            <a:off x="5377389" y="1442032"/>
            <a:ext cx="6351434" cy="223753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rPr>
              <a:t>Weekly CMEs with drills on diagnosis and prescriptions</a:t>
            </a:r>
            <a:endParaRPr kumimoji="0" lang="en-UG"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a:p>
            <a:pPr marL="171450" marR="0" lvl="0" indent="-171450" algn="l" defTabSz="1087636" rtl="0" eaLnBrk="1" fontAlgn="auto" latinLnBrk="0" hangingPunct="1">
              <a:lnSpc>
                <a:spcPct val="100000"/>
              </a:lnSpc>
              <a:spcBef>
                <a:spcPct val="20000"/>
              </a:spcBef>
              <a:spcAft>
                <a:spcPts val="8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rPr>
              <a:t>Orientation of all clinicians on IMNCI guidelines</a:t>
            </a:r>
            <a:endParaRPr kumimoji="0" lang="en-UG"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a:p>
            <a:pPr marL="171450" marR="0" lvl="0" indent="-171450" algn="l" defTabSz="1087636" rtl="0" eaLnBrk="1" fontAlgn="auto" latinLnBrk="0" hangingPunct="1">
              <a:lnSpc>
                <a:spcPct val="100000"/>
              </a:lnSpc>
              <a:spcBef>
                <a:spcPct val="20000"/>
              </a:spcBef>
              <a:spcAft>
                <a:spcPts val="8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rPr>
              <a:t>Displayed algorithm at all clinical areas</a:t>
            </a:r>
          </a:p>
          <a:p>
            <a:pPr marL="171450" marR="0" lvl="0" indent="-171450" algn="l" defTabSz="1087636" rtl="0" eaLnBrk="1" fontAlgn="auto" latinLnBrk="0" hangingPunct="1">
              <a:lnSpc>
                <a:spcPct val="100000"/>
              </a:lnSpc>
              <a:spcBef>
                <a:spcPct val="20000"/>
              </a:spcBef>
              <a:spcAft>
                <a:spcPts val="8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rPr>
              <a:t>Proper quantification of  stock of drugs</a:t>
            </a:r>
            <a:endParaRPr kumimoji="0" lang="en-UG"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rPr>
              <a:t>Duty plan that specified staff attending OPD and time of arrival</a:t>
            </a:r>
            <a:endParaRPr kumimoji="0" lang="en-UG" sz="1800" b="0" i="0" u="none" strike="noStrike" kern="1200" cap="none" spc="0" normalizeH="0" baseline="0" noProof="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4832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A1AA-D815-CD42-BF17-1A84E0522D62}"/>
              </a:ext>
            </a:extLst>
          </p:cNvPr>
          <p:cNvSpPr>
            <a:spLocks noGrp="1"/>
          </p:cNvSpPr>
          <p:nvPr>
            <p:ph type="title"/>
          </p:nvPr>
        </p:nvSpPr>
        <p:spPr>
          <a:xfrm>
            <a:off x="162464" y="237506"/>
            <a:ext cx="12384656" cy="771897"/>
          </a:xfrm>
        </p:spPr>
        <p:txBody>
          <a:bodyPr vert="horz" lIns="91440" tIns="45720" rIns="91440" bIns="45720" rtlCol="0" anchor="t">
            <a:noAutofit/>
          </a:bodyPr>
          <a:lstStyle/>
          <a:p>
            <a:r>
              <a:rPr lang="en-US" sz="2800" b="1">
                <a:solidFill>
                  <a:schemeClr val="accent6">
                    <a:lumMod val="75000"/>
                  </a:schemeClr>
                </a:solidFill>
                <a:latin typeface="Calibri Light"/>
                <a:cs typeface="Calibri Light"/>
              </a:rPr>
              <a:t>Trends in Institutional Perinatal deaths (IPMR) across the country </a:t>
            </a:r>
            <a:r>
              <a:rPr lang="en-US" sz="2800" b="1" i="1">
                <a:solidFill>
                  <a:schemeClr val="accent6">
                    <a:lumMod val="75000"/>
                  </a:schemeClr>
                </a:solidFill>
                <a:latin typeface="Calibri Light"/>
                <a:cs typeface="Calibri Light"/>
              </a:rPr>
              <a:t>(2017-2022)  </a:t>
            </a:r>
          </a:p>
        </p:txBody>
      </p:sp>
      <p:sp>
        <p:nvSpPr>
          <p:cNvPr id="5" name="Title 1">
            <a:extLst>
              <a:ext uri="{FF2B5EF4-FFF2-40B4-BE49-F238E27FC236}">
                <a16:creationId xmlns:a16="http://schemas.microsoft.com/office/drawing/2014/main" id="{AA6A436D-FA19-4ECE-96F1-F7FD70CB2D00}"/>
              </a:ext>
            </a:extLst>
          </p:cNvPr>
          <p:cNvSpPr txBox="1">
            <a:spLocks/>
          </p:cNvSpPr>
          <p:nvPr/>
        </p:nvSpPr>
        <p:spPr>
          <a:xfrm>
            <a:off x="159026" y="333763"/>
            <a:ext cx="11873948"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400" b="0" i="0" u="none" strike="noStrike" kern="1200" cap="none" spc="0" normalizeH="0" baseline="0" noProof="0">
                <a:ln>
                  <a:noFill/>
                </a:ln>
                <a:solidFill>
                  <a:srgbClr val="0070C0"/>
                </a:solidFill>
                <a:effectLst/>
                <a:uLnTx/>
                <a:uFillTx/>
                <a:latin typeface="Calibri Light" panose="020F0302020204030204"/>
                <a:ea typeface="+mj-ea"/>
                <a:cs typeface="Arial" panose="020B0604020202020204" pitchFamily="34" charset="0"/>
              </a:rPr>
            </a:br>
            <a:br>
              <a:rPr kumimoji="0" lang="en-US" sz="4400" b="0" i="0" u="none" strike="noStrike" kern="1200" cap="none" spc="0" normalizeH="0" baseline="0" noProof="0">
                <a:ln>
                  <a:noFill/>
                </a:ln>
                <a:solidFill>
                  <a:prstClr val="black"/>
                </a:solidFill>
                <a:effectLst/>
                <a:uLnTx/>
                <a:uFillTx/>
                <a:latin typeface="Gill Sans MT" panose="020B0502020104020203" pitchFamily="34" charset="0"/>
                <a:ea typeface="+mj-ea"/>
                <a:cs typeface="+mj-cs"/>
              </a:rPr>
            </a:br>
            <a:endParaRPr kumimoji="0" lang="en-GB" sz="4400" b="0" i="0" u="none" strike="noStrike" kern="1200" cap="none" spc="0" normalizeH="0" baseline="0" noProof="0">
              <a:ln>
                <a:noFill/>
              </a:ln>
              <a:solidFill>
                <a:prstClr val="black"/>
              </a:solidFill>
              <a:effectLst/>
              <a:uLnTx/>
              <a:uFillTx/>
              <a:latin typeface="Gill Sans MT" panose="020B0502020104020203" pitchFamily="34" charset="0"/>
              <a:ea typeface="+mj-ea"/>
              <a:cs typeface="+mj-cs"/>
            </a:endParaRPr>
          </a:p>
        </p:txBody>
      </p:sp>
      <p:graphicFrame>
        <p:nvGraphicFramePr>
          <p:cNvPr id="3" name="Chart 2">
            <a:extLst>
              <a:ext uri="{FF2B5EF4-FFF2-40B4-BE49-F238E27FC236}">
                <a16:creationId xmlns:a16="http://schemas.microsoft.com/office/drawing/2014/main" id="{00000000-0008-0000-0000-000006000000}"/>
              </a:ext>
            </a:extLst>
          </p:cNvPr>
          <p:cNvGraphicFramePr/>
          <p:nvPr/>
        </p:nvGraphicFramePr>
        <p:xfrm>
          <a:off x="838200" y="1009403"/>
          <a:ext cx="8706853" cy="5276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a:extLst>
              <a:ext uri="{FF2B5EF4-FFF2-40B4-BE49-F238E27FC236}">
                <a16:creationId xmlns:a16="http://schemas.microsoft.com/office/drawing/2014/main" id="{9BDEA3BD-B0F7-BAEE-5158-A369FC3B8041}"/>
              </a:ext>
            </a:extLst>
          </p:cNvPr>
          <p:cNvGraphicFramePr/>
          <p:nvPr/>
        </p:nvGraphicFramePr>
        <p:xfrm>
          <a:off x="9660878" y="910902"/>
          <a:ext cx="2321969" cy="54043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4331DE48-FEB7-CA43-B5AF-0DE271C86DEC}"/>
              </a:ext>
            </a:extLst>
          </p:cNvPr>
          <p:cNvSpPr/>
          <p:nvPr/>
        </p:nvSpPr>
        <p:spPr>
          <a:xfrm>
            <a:off x="0" y="6617087"/>
            <a:ext cx="12192000" cy="24091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rPr>
              <a:t>National FY 2021/2022 MPDSR Report</a:t>
            </a:r>
          </a:p>
        </p:txBody>
      </p:sp>
      <p:grpSp>
        <p:nvGrpSpPr>
          <p:cNvPr id="6" name="Group 5">
            <a:extLst>
              <a:ext uri="{FF2B5EF4-FFF2-40B4-BE49-F238E27FC236}">
                <a16:creationId xmlns:a16="http://schemas.microsoft.com/office/drawing/2014/main" id="{EB00098E-9FC3-D883-A0BF-B717289A9962}"/>
              </a:ext>
            </a:extLst>
          </p:cNvPr>
          <p:cNvGrpSpPr/>
          <p:nvPr/>
        </p:nvGrpSpPr>
        <p:grpSpPr>
          <a:xfrm>
            <a:off x="-3" y="884438"/>
            <a:ext cx="722377" cy="5078214"/>
            <a:chOff x="-3" y="884438"/>
            <a:chExt cx="722377" cy="5078214"/>
          </a:xfrm>
        </p:grpSpPr>
        <p:sp>
          <p:nvSpPr>
            <p:cNvPr id="8" name="Rectangle 7">
              <a:extLst>
                <a:ext uri="{FF2B5EF4-FFF2-40B4-BE49-F238E27FC236}">
                  <a16:creationId xmlns:a16="http://schemas.microsoft.com/office/drawing/2014/main" id="{25CCEAF1-4D84-715A-096E-BE9BA0CB8565}"/>
                </a:ext>
              </a:extLst>
            </p:cNvPr>
            <p:cNvSpPr/>
            <p:nvPr/>
          </p:nvSpPr>
          <p:spPr>
            <a:xfrm rot="16200000">
              <a:off x="-2417049" y="3301484"/>
              <a:ext cx="5071112" cy="237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highlight>
                  <a:srgbClr val="000000"/>
                </a:highlight>
                <a:uLnTx/>
                <a:uFillTx/>
                <a:latin typeface="Rockwell" panose="02060603020205020403"/>
                <a:ea typeface="+mn-ea"/>
                <a:cs typeface="+mn-cs"/>
              </a:endParaRPr>
            </a:p>
          </p:txBody>
        </p:sp>
        <p:sp>
          <p:nvSpPr>
            <p:cNvPr id="9" name="Rectangle 8">
              <a:extLst>
                <a:ext uri="{FF2B5EF4-FFF2-40B4-BE49-F238E27FC236}">
                  <a16:creationId xmlns:a16="http://schemas.microsoft.com/office/drawing/2014/main" id="{20C3D7A5-D6CF-F2DE-C646-B7AD50EB20CE}"/>
                </a:ext>
              </a:extLst>
            </p:cNvPr>
            <p:cNvSpPr/>
            <p:nvPr/>
          </p:nvSpPr>
          <p:spPr>
            <a:xfrm rot="16200000">
              <a:off x="-2188447" y="3305034"/>
              <a:ext cx="5071112" cy="237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C82B139E-3833-C70D-ABA0-CF652D636FE0}"/>
                </a:ext>
              </a:extLst>
            </p:cNvPr>
            <p:cNvSpPr/>
            <p:nvPr/>
          </p:nvSpPr>
          <p:spPr>
            <a:xfrm rot="16200000">
              <a:off x="-1941913" y="3298365"/>
              <a:ext cx="5071112" cy="2574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Tree>
    <p:extLst>
      <p:ext uri="{BB962C8B-B14F-4D97-AF65-F5344CB8AC3E}">
        <p14:creationId xmlns:p14="http://schemas.microsoft.com/office/powerpoint/2010/main" val="22370199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98D6B6D4-94A1-8C6C-55E9-8FF524756D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55579" indent="-252146">
              <a:defRPr>
                <a:solidFill>
                  <a:schemeClr val="tx1"/>
                </a:solidFill>
                <a:latin typeface="Arial" panose="020B0604020202020204" pitchFamily="34" charset="0"/>
              </a:defRPr>
            </a:lvl2pPr>
            <a:lvl3pPr marL="1008583" indent="-201717">
              <a:defRPr>
                <a:solidFill>
                  <a:schemeClr val="tx1"/>
                </a:solidFill>
                <a:latin typeface="Arial" panose="020B0604020202020204" pitchFamily="34" charset="0"/>
              </a:defRPr>
            </a:lvl3pPr>
            <a:lvl4pPr marL="1412016" indent="-201717">
              <a:defRPr>
                <a:solidFill>
                  <a:schemeClr val="tx1"/>
                </a:solidFill>
                <a:latin typeface="Arial" panose="020B0604020202020204" pitchFamily="34" charset="0"/>
              </a:defRPr>
            </a:lvl4pPr>
            <a:lvl5pPr marL="1815450" indent="-201717">
              <a:defRPr>
                <a:solidFill>
                  <a:schemeClr val="tx1"/>
                </a:solidFill>
                <a:latin typeface="Arial" panose="020B0604020202020204" pitchFamily="34" charset="0"/>
              </a:defRPr>
            </a:lvl5pPr>
            <a:lvl6pPr marL="2218883" indent="-201717" eaLnBrk="0" fontAlgn="base" hangingPunct="0">
              <a:spcBef>
                <a:spcPct val="0"/>
              </a:spcBef>
              <a:spcAft>
                <a:spcPct val="0"/>
              </a:spcAft>
              <a:defRPr>
                <a:solidFill>
                  <a:schemeClr val="tx1"/>
                </a:solidFill>
                <a:latin typeface="Arial" panose="020B0604020202020204" pitchFamily="34" charset="0"/>
              </a:defRPr>
            </a:lvl6pPr>
            <a:lvl7pPr marL="2622316" indent="-201717" eaLnBrk="0" fontAlgn="base" hangingPunct="0">
              <a:spcBef>
                <a:spcPct val="0"/>
              </a:spcBef>
              <a:spcAft>
                <a:spcPct val="0"/>
              </a:spcAft>
              <a:defRPr>
                <a:solidFill>
                  <a:schemeClr val="tx1"/>
                </a:solidFill>
                <a:latin typeface="Arial" panose="020B0604020202020204" pitchFamily="34" charset="0"/>
              </a:defRPr>
            </a:lvl7pPr>
            <a:lvl8pPr marL="3025750" indent="-201717" eaLnBrk="0" fontAlgn="base" hangingPunct="0">
              <a:spcBef>
                <a:spcPct val="0"/>
              </a:spcBef>
              <a:spcAft>
                <a:spcPct val="0"/>
              </a:spcAft>
              <a:defRPr>
                <a:solidFill>
                  <a:schemeClr val="tx1"/>
                </a:solidFill>
                <a:latin typeface="Arial" panose="020B0604020202020204" pitchFamily="34" charset="0"/>
              </a:defRPr>
            </a:lvl8pPr>
            <a:lvl9pPr marL="3429183" indent="-201717"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1857252-AD1F-1149-97BD-816C3B39EE7B}" type="slidenum">
              <a:rPr kumimoji="0" lang="en-US" altLang="en-UG"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G"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95" name="Rectangle 2">
            <a:extLst>
              <a:ext uri="{FF2B5EF4-FFF2-40B4-BE49-F238E27FC236}">
                <a16:creationId xmlns:a16="http://schemas.microsoft.com/office/drawing/2014/main" id="{8C36A61C-F11D-66A9-B0D0-964B4BFE7143}"/>
              </a:ext>
            </a:extLst>
          </p:cNvPr>
          <p:cNvSpPr>
            <a:spLocks noChangeArrowheads="1"/>
          </p:cNvSpPr>
          <p:nvPr/>
        </p:nvSpPr>
        <p:spPr bwMode="auto">
          <a:xfrm>
            <a:off x="1524001" y="268942"/>
            <a:ext cx="9085169" cy="6173041"/>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0202" tIns="45101" rIns="90202" bIns="45101" anchor="ct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022350" rtl="0" eaLnBrk="1" fontAlgn="auto" latinLnBrk="0" hangingPunct="1">
              <a:lnSpc>
                <a:spcPct val="100000"/>
              </a:lnSpc>
              <a:spcBef>
                <a:spcPts val="0"/>
              </a:spcBef>
              <a:spcAft>
                <a:spcPts val="0"/>
              </a:spcAft>
              <a:buClrTx/>
              <a:buSzTx/>
              <a:buFontTx/>
              <a:buNone/>
              <a:tabLst/>
              <a:defRPr/>
            </a:pPr>
            <a:endParaRPr kumimoji="0" lang="en-GB" altLang="en-UG" sz="2559"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8196" name="Text Box 3">
            <a:extLst>
              <a:ext uri="{FF2B5EF4-FFF2-40B4-BE49-F238E27FC236}">
                <a16:creationId xmlns:a16="http://schemas.microsoft.com/office/drawing/2014/main" id="{6C7D839A-9804-20BD-B32B-DAC10C6FCC0D}"/>
              </a:ext>
            </a:extLst>
          </p:cNvPr>
          <p:cNvSpPr txBox="1">
            <a:spLocks noChangeArrowheads="1"/>
          </p:cNvSpPr>
          <p:nvPr/>
        </p:nvSpPr>
        <p:spPr bwMode="auto">
          <a:xfrm>
            <a:off x="5759824" y="1612247"/>
            <a:ext cx="3711145" cy="55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sp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ts val="0"/>
              </a:spcBef>
              <a:spcAft>
                <a:spcPts val="0"/>
              </a:spcAft>
              <a:buClrTx/>
              <a:buSzTx/>
              <a:buFontTx/>
              <a:buNone/>
              <a:tabLst/>
              <a:defRPr/>
            </a:pPr>
            <a:r>
              <a:rPr kumimoji="0" lang="en-GB" altLang="en-UG" sz="3000" b="0" i="0" u="none" strike="noStrike" kern="1200" cap="none" spc="0" normalizeH="0" baseline="0" noProof="0">
                <a:ln>
                  <a:noFill/>
                </a:ln>
                <a:solidFill>
                  <a:prstClr val="black"/>
                </a:solidFill>
                <a:effectLst/>
                <a:uLnTx/>
                <a:uFillTx/>
                <a:latin typeface="Tahoma" panose="020B0604030504040204" pitchFamily="34" charset="0"/>
                <a:ea typeface="+mn-ea"/>
                <a:cs typeface="+mn-cs"/>
              </a:rPr>
              <a:t>1 - Situation analysis</a:t>
            </a:r>
          </a:p>
        </p:txBody>
      </p:sp>
      <p:sp>
        <p:nvSpPr>
          <p:cNvPr id="8197" name="Line 4">
            <a:extLst>
              <a:ext uri="{FF2B5EF4-FFF2-40B4-BE49-F238E27FC236}">
                <a16:creationId xmlns:a16="http://schemas.microsoft.com/office/drawing/2014/main" id="{4C44949A-7E17-3854-612F-3659765611CF}"/>
              </a:ext>
            </a:extLst>
          </p:cNvPr>
          <p:cNvSpPr>
            <a:spLocks noChangeShapeType="1"/>
          </p:cNvSpPr>
          <p:nvPr/>
        </p:nvSpPr>
        <p:spPr bwMode="auto">
          <a:xfrm>
            <a:off x="7063909" y="2210361"/>
            <a:ext cx="596713" cy="60932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G"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8" name="Text Box 5">
            <a:extLst>
              <a:ext uri="{FF2B5EF4-FFF2-40B4-BE49-F238E27FC236}">
                <a16:creationId xmlns:a16="http://schemas.microsoft.com/office/drawing/2014/main" id="{F306A7A2-BDCC-797A-08C7-9AF6E26F8DD5}"/>
              </a:ext>
            </a:extLst>
          </p:cNvPr>
          <p:cNvSpPr txBox="1">
            <a:spLocks noChangeArrowheads="1"/>
          </p:cNvSpPr>
          <p:nvPr/>
        </p:nvSpPr>
        <p:spPr bwMode="auto">
          <a:xfrm>
            <a:off x="6542836" y="2902324"/>
            <a:ext cx="2540825"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sp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ts val="0"/>
              </a:spcBef>
              <a:spcAft>
                <a:spcPts val="0"/>
              </a:spcAft>
              <a:buClrTx/>
              <a:buSzTx/>
              <a:buFontTx/>
              <a:buNone/>
              <a:tabLst/>
              <a:defRPr/>
            </a:pPr>
            <a:r>
              <a:rPr kumimoji="0" lang="en-GB" altLang="en-UG" sz="2559" b="0" i="0" u="none" strike="noStrike" kern="1200" cap="none" spc="0" normalizeH="0" baseline="0" noProof="0">
                <a:ln>
                  <a:noFill/>
                </a:ln>
                <a:solidFill>
                  <a:prstClr val="black"/>
                </a:solidFill>
                <a:effectLst/>
                <a:uLnTx/>
                <a:uFillTx/>
                <a:latin typeface="Tahoma" panose="020B0604030504040204" pitchFamily="34" charset="0"/>
                <a:ea typeface="+mn-ea"/>
                <a:cs typeface="+mn-cs"/>
              </a:rPr>
              <a:t>2 – Prioritisation</a:t>
            </a:r>
          </a:p>
        </p:txBody>
      </p:sp>
      <p:sp>
        <p:nvSpPr>
          <p:cNvPr id="8199" name="Line 6">
            <a:extLst>
              <a:ext uri="{FF2B5EF4-FFF2-40B4-BE49-F238E27FC236}">
                <a16:creationId xmlns:a16="http://schemas.microsoft.com/office/drawing/2014/main" id="{BD0F0990-A274-E2DC-A47A-A3BA44F2EE99}"/>
              </a:ext>
            </a:extLst>
          </p:cNvPr>
          <p:cNvSpPr>
            <a:spLocks noChangeShapeType="1"/>
          </p:cNvSpPr>
          <p:nvPr/>
        </p:nvSpPr>
        <p:spPr bwMode="auto">
          <a:xfrm>
            <a:off x="7660622" y="3504640"/>
            <a:ext cx="0" cy="839041"/>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G"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0" name="Text Box 7">
            <a:extLst>
              <a:ext uri="{FF2B5EF4-FFF2-40B4-BE49-F238E27FC236}">
                <a16:creationId xmlns:a16="http://schemas.microsoft.com/office/drawing/2014/main" id="{7C1BFD3B-1C2A-9224-70E8-3D3C8F11A321}"/>
              </a:ext>
            </a:extLst>
          </p:cNvPr>
          <p:cNvSpPr txBox="1">
            <a:spLocks noChangeArrowheads="1"/>
          </p:cNvSpPr>
          <p:nvPr/>
        </p:nvSpPr>
        <p:spPr bwMode="auto">
          <a:xfrm>
            <a:off x="6395757" y="4384302"/>
            <a:ext cx="3033139"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sp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ts val="0"/>
              </a:spcBef>
              <a:spcAft>
                <a:spcPts val="0"/>
              </a:spcAft>
              <a:buClrTx/>
              <a:buSzTx/>
              <a:buFontTx/>
              <a:buNone/>
              <a:tabLst/>
              <a:defRPr/>
            </a:pPr>
            <a:r>
              <a:rPr kumimoji="0" lang="en-GB" altLang="en-UG" sz="2559" b="0" i="0" u="none" strike="noStrike" kern="1200" cap="none" spc="0" normalizeH="0" baseline="0" noProof="0">
                <a:ln>
                  <a:noFill/>
                </a:ln>
                <a:solidFill>
                  <a:prstClr val="black"/>
                </a:solidFill>
                <a:effectLst/>
                <a:uLnTx/>
                <a:uFillTx/>
                <a:latin typeface="Tahoma" panose="020B0604030504040204" pitchFamily="34" charset="0"/>
                <a:ea typeface="+mn-ea"/>
                <a:cs typeface="+mn-cs"/>
              </a:rPr>
              <a:t>3 - Option appraisal</a:t>
            </a:r>
          </a:p>
        </p:txBody>
      </p:sp>
      <p:sp>
        <p:nvSpPr>
          <p:cNvPr id="8201" name="Line 8">
            <a:extLst>
              <a:ext uri="{FF2B5EF4-FFF2-40B4-BE49-F238E27FC236}">
                <a16:creationId xmlns:a16="http://schemas.microsoft.com/office/drawing/2014/main" id="{C30C9E49-9AED-75AE-0781-68D1C5D2A64D}"/>
              </a:ext>
            </a:extLst>
          </p:cNvPr>
          <p:cNvSpPr>
            <a:spLocks noChangeShapeType="1"/>
          </p:cNvSpPr>
          <p:nvPr/>
        </p:nvSpPr>
        <p:spPr bwMode="auto">
          <a:xfrm rot="20561894" flipH="1">
            <a:off x="6766953" y="5028640"/>
            <a:ext cx="893669" cy="458041"/>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G"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2" name="Text Box 9">
            <a:extLst>
              <a:ext uri="{FF2B5EF4-FFF2-40B4-BE49-F238E27FC236}">
                <a16:creationId xmlns:a16="http://schemas.microsoft.com/office/drawing/2014/main" id="{ED4B13B5-13A8-3FB5-38A5-2DD43A95570D}"/>
              </a:ext>
            </a:extLst>
          </p:cNvPr>
          <p:cNvSpPr txBox="1">
            <a:spLocks noChangeArrowheads="1"/>
          </p:cNvSpPr>
          <p:nvPr/>
        </p:nvSpPr>
        <p:spPr bwMode="auto">
          <a:xfrm>
            <a:off x="4899772" y="5679982"/>
            <a:ext cx="5241756"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sp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ts val="0"/>
              </a:spcBef>
              <a:spcAft>
                <a:spcPts val="0"/>
              </a:spcAft>
              <a:buClrTx/>
              <a:buSzTx/>
              <a:buFontTx/>
              <a:buNone/>
              <a:tabLst/>
              <a:defRPr/>
            </a:pPr>
            <a:r>
              <a:rPr kumimoji="0" lang="en-GB" altLang="en-UG" sz="2559" b="0" i="0" u="none" strike="noStrike" kern="1200" cap="none" spc="0" normalizeH="0" baseline="0" noProof="0">
                <a:ln>
                  <a:noFill/>
                </a:ln>
                <a:solidFill>
                  <a:prstClr val="black"/>
                </a:solidFill>
                <a:effectLst/>
                <a:uLnTx/>
                <a:uFillTx/>
                <a:latin typeface="Tahoma" panose="020B0604030504040204" pitchFamily="34" charset="0"/>
                <a:ea typeface="+mn-ea"/>
                <a:cs typeface="+mn-cs"/>
              </a:rPr>
              <a:t>4 – </a:t>
            </a:r>
            <a:r>
              <a:rPr kumimoji="0" lang="en-GB" altLang="en-UG" sz="2559" b="0" i="0" u="none" strike="noStrike" kern="1200" cap="none" spc="0" normalizeH="0" baseline="0" noProof="0" err="1">
                <a:ln>
                  <a:noFill/>
                </a:ln>
                <a:solidFill>
                  <a:prstClr val="black"/>
                </a:solidFill>
                <a:effectLst/>
                <a:uLnTx/>
                <a:uFillTx/>
                <a:latin typeface="Tahoma" panose="020B0604030504040204" pitchFamily="34" charset="0"/>
                <a:ea typeface="+mn-ea"/>
                <a:cs typeface="+mn-cs"/>
              </a:rPr>
              <a:t>Pediatric</a:t>
            </a:r>
            <a:r>
              <a:rPr kumimoji="0" lang="en-GB" altLang="en-UG" sz="2559" b="0" i="0" u="none" strike="noStrike" kern="1200" cap="none" spc="0" normalizeH="0" baseline="0" noProof="0">
                <a:ln>
                  <a:noFill/>
                </a:ln>
                <a:solidFill>
                  <a:prstClr val="black"/>
                </a:solidFill>
                <a:effectLst/>
                <a:uLnTx/>
                <a:uFillTx/>
                <a:latin typeface="Tahoma" panose="020B0604030504040204" pitchFamily="34" charset="0"/>
                <a:ea typeface="+mn-ea"/>
                <a:cs typeface="+mn-cs"/>
              </a:rPr>
              <a:t> </a:t>
            </a:r>
            <a:r>
              <a:rPr kumimoji="0" lang="en-GB" altLang="en-UG" sz="2559" b="0" i="0" u="none" strike="noStrike" kern="1200" cap="none" spc="0" normalizeH="0" baseline="0" noProof="0" err="1">
                <a:ln>
                  <a:noFill/>
                </a:ln>
                <a:solidFill>
                  <a:prstClr val="black"/>
                </a:solidFill>
                <a:effectLst/>
                <a:uLnTx/>
                <a:uFillTx/>
                <a:latin typeface="Tahoma" panose="020B0604030504040204" pitchFamily="34" charset="0"/>
                <a:ea typeface="+mn-ea"/>
                <a:cs typeface="+mn-cs"/>
              </a:rPr>
              <a:t>QoC</a:t>
            </a:r>
            <a:r>
              <a:rPr kumimoji="0" lang="en-GB" altLang="en-UG" sz="2559" b="0" i="0" u="none" strike="noStrike" kern="1200" cap="none" spc="0" normalizeH="0" baseline="0" noProof="0">
                <a:ln>
                  <a:noFill/>
                </a:ln>
                <a:solidFill>
                  <a:prstClr val="black"/>
                </a:solidFill>
                <a:effectLst/>
                <a:uLnTx/>
                <a:uFillTx/>
                <a:latin typeface="Tahoma" panose="020B0604030504040204" pitchFamily="34" charset="0"/>
                <a:ea typeface="+mn-ea"/>
                <a:cs typeface="+mn-cs"/>
              </a:rPr>
              <a:t> Implementation</a:t>
            </a:r>
          </a:p>
        </p:txBody>
      </p:sp>
      <p:sp>
        <p:nvSpPr>
          <p:cNvPr id="8203" name="Line 10">
            <a:extLst>
              <a:ext uri="{FF2B5EF4-FFF2-40B4-BE49-F238E27FC236}">
                <a16:creationId xmlns:a16="http://schemas.microsoft.com/office/drawing/2014/main" id="{B1ED9F54-B56E-D119-64E5-B0908897C06F}"/>
              </a:ext>
            </a:extLst>
          </p:cNvPr>
          <p:cNvSpPr>
            <a:spLocks noChangeShapeType="1"/>
          </p:cNvSpPr>
          <p:nvPr/>
        </p:nvSpPr>
        <p:spPr bwMode="auto">
          <a:xfrm flipH="1" flipV="1">
            <a:off x="4160184" y="5105681"/>
            <a:ext cx="818029" cy="53368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G"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4" name="Text Box 11">
            <a:extLst>
              <a:ext uri="{FF2B5EF4-FFF2-40B4-BE49-F238E27FC236}">
                <a16:creationId xmlns:a16="http://schemas.microsoft.com/office/drawing/2014/main" id="{8B56EB60-72EE-1F00-249A-9CA8520CF49D}"/>
              </a:ext>
            </a:extLst>
          </p:cNvPr>
          <p:cNvSpPr txBox="1">
            <a:spLocks noChangeArrowheads="1"/>
          </p:cNvSpPr>
          <p:nvPr/>
        </p:nvSpPr>
        <p:spPr bwMode="auto">
          <a:xfrm>
            <a:off x="2197893" y="4308662"/>
            <a:ext cx="2117631"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sp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022350" rtl="0" eaLnBrk="1" fontAlgn="auto" latinLnBrk="0" hangingPunct="1">
              <a:lnSpc>
                <a:spcPct val="100000"/>
              </a:lnSpc>
              <a:spcBef>
                <a:spcPts val="0"/>
              </a:spcBef>
              <a:spcAft>
                <a:spcPts val="0"/>
              </a:spcAft>
              <a:buClrTx/>
              <a:buSzTx/>
              <a:buFontTx/>
              <a:buNone/>
              <a:tabLst/>
              <a:defRPr/>
            </a:pPr>
            <a:r>
              <a:rPr kumimoji="0" lang="en-GB" altLang="en-UG" sz="2559" b="0" i="0" u="none" strike="noStrike" kern="1200" cap="none" spc="0" normalizeH="0" baseline="0" noProof="0">
                <a:ln>
                  <a:noFill/>
                </a:ln>
                <a:solidFill>
                  <a:prstClr val="black"/>
                </a:solidFill>
                <a:effectLst/>
                <a:uLnTx/>
                <a:uFillTx/>
                <a:latin typeface="Tahoma" panose="020B0604030504040204" pitchFamily="34" charset="0"/>
                <a:ea typeface="+mn-ea"/>
                <a:cs typeface="+mn-cs"/>
              </a:rPr>
              <a:t>5 -Monitoring</a:t>
            </a:r>
          </a:p>
        </p:txBody>
      </p:sp>
      <p:sp>
        <p:nvSpPr>
          <p:cNvPr id="8205" name="Line 12">
            <a:extLst>
              <a:ext uri="{FF2B5EF4-FFF2-40B4-BE49-F238E27FC236}">
                <a16:creationId xmlns:a16="http://schemas.microsoft.com/office/drawing/2014/main" id="{52B2F7AF-BF86-5A9B-9D4C-82813967F950}"/>
              </a:ext>
            </a:extLst>
          </p:cNvPr>
          <p:cNvSpPr>
            <a:spLocks noChangeShapeType="1"/>
          </p:cNvSpPr>
          <p:nvPr/>
        </p:nvSpPr>
        <p:spPr bwMode="auto">
          <a:xfrm flipV="1">
            <a:off x="3266515" y="3504640"/>
            <a:ext cx="0" cy="839041"/>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G"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6" name="Text Box 13">
            <a:extLst>
              <a:ext uri="{FF2B5EF4-FFF2-40B4-BE49-F238E27FC236}">
                <a16:creationId xmlns:a16="http://schemas.microsoft.com/office/drawing/2014/main" id="{4BD4C4A0-B837-E2C3-0A45-33FA81480EE9}"/>
              </a:ext>
            </a:extLst>
          </p:cNvPr>
          <p:cNvSpPr txBox="1">
            <a:spLocks noChangeArrowheads="1"/>
          </p:cNvSpPr>
          <p:nvPr/>
        </p:nvSpPr>
        <p:spPr bwMode="auto">
          <a:xfrm>
            <a:off x="2447085" y="2902324"/>
            <a:ext cx="2149051"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sp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ts val="0"/>
              </a:spcBef>
              <a:spcAft>
                <a:spcPts val="0"/>
              </a:spcAft>
              <a:buClrTx/>
              <a:buSzTx/>
              <a:buFontTx/>
              <a:buNone/>
              <a:tabLst/>
              <a:defRPr/>
            </a:pPr>
            <a:r>
              <a:rPr kumimoji="0" lang="en-GB" altLang="en-UG" sz="2559" b="0" i="0" u="none" strike="noStrike" kern="1200" cap="none" spc="0" normalizeH="0" baseline="0" noProof="0">
                <a:ln>
                  <a:noFill/>
                </a:ln>
                <a:solidFill>
                  <a:prstClr val="black"/>
                </a:solidFill>
                <a:effectLst/>
                <a:uLnTx/>
                <a:uFillTx/>
                <a:latin typeface="Tahoma" panose="020B0604030504040204" pitchFamily="34" charset="0"/>
                <a:ea typeface="+mn-ea"/>
                <a:cs typeface="+mn-cs"/>
              </a:rPr>
              <a:t>6 - Expansion</a:t>
            </a:r>
          </a:p>
        </p:txBody>
      </p:sp>
      <p:sp>
        <p:nvSpPr>
          <p:cNvPr id="8207" name="Line 14">
            <a:extLst>
              <a:ext uri="{FF2B5EF4-FFF2-40B4-BE49-F238E27FC236}">
                <a16:creationId xmlns:a16="http://schemas.microsoft.com/office/drawing/2014/main" id="{2DEBF308-1D0E-A22D-E52A-AAD4AA1FB1BB}"/>
              </a:ext>
            </a:extLst>
          </p:cNvPr>
          <p:cNvSpPr>
            <a:spLocks noChangeShapeType="1"/>
          </p:cNvSpPr>
          <p:nvPr/>
        </p:nvSpPr>
        <p:spPr bwMode="auto">
          <a:xfrm flipV="1">
            <a:off x="3340754" y="1524000"/>
            <a:ext cx="1266265" cy="121864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G"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8" name="Text Box 15">
            <a:extLst>
              <a:ext uri="{FF2B5EF4-FFF2-40B4-BE49-F238E27FC236}">
                <a16:creationId xmlns:a16="http://schemas.microsoft.com/office/drawing/2014/main" id="{FE85E2BB-8B41-8708-92C8-7BC304F0376A}"/>
              </a:ext>
            </a:extLst>
          </p:cNvPr>
          <p:cNvSpPr txBox="1">
            <a:spLocks noChangeArrowheads="1"/>
          </p:cNvSpPr>
          <p:nvPr/>
        </p:nvSpPr>
        <p:spPr bwMode="auto">
          <a:xfrm>
            <a:off x="4681258" y="1032342"/>
            <a:ext cx="3186834"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sp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ts val="0"/>
              </a:spcBef>
              <a:spcAft>
                <a:spcPts val="0"/>
              </a:spcAft>
              <a:buClrTx/>
              <a:buSzTx/>
              <a:buFontTx/>
              <a:buNone/>
              <a:tabLst/>
              <a:defRPr/>
            </a:pPr>
            <a:r>
              <a:rPr kumimoji="0" lang="en-GB" altLang="en-UG" sz="2559" b="0" i="1" u="none" strike="noStrike" kern="1200" cap="none" spc="0" normalizeH="0" baseline="0" noProof="0">
                <a:ln>
                  <a:noFill/>
                </a:ln>
                <a:solidFill>
                  <a:prstClr val="black"/>
                </a:solidFill>
                <a:effectLst/>
                <a:uLnTx/>
                <a:uFillTx/>
                <a:latin typeface="Tahoma" panose="020B0604030504040204" pitchFamily="34" charset="0"/>
                <a:ea typeface="+mn-ea"/>
                <a:cs typeface="+mn-cs"/>
              </a:rPr>
              <a:t>7 - Situation analysis</a:t>
            </a:r>
          </a:p>
        </p:txBody>
      </p:sp>
      <p:sp>
        <p:nvSpPr>
          <p:cNvPr id="395280" name="Text Box 16">
            <a:extLst>
              <a:ext uri="{FF2B5EF4-FFF2-40B4-BE49-F238E27FC236}">
                <a16:creationId xmlns:a16="http://schemas.microsoft.com/office/drawing/2014/main" id="{95A83C81-81CC-54F2-82AD-A2D75E916F2E}"/>
              </a:ext>
            </a:extLst>
          </p:cNvPr>
          <p:cNvSpPr txBox="1">
            <a:spLocks noChangeArrowheads="1"/>
          </p:cNvSpPr>
          <p:nvPr/>
        </p:nvSpPr>
        <p:spPr bwMode="auto">
          <a:xfrm>
            <a:off x="1804147" y="6402762"/>
            <a:ext cx="8091767" cy="362696"/>
          </a:xfrm>
          <a:prstGeom prst="rect">
            <a:avLst/>
          </a:prstGeom>
          <a:noFill/>
          <a:ln w="9525">
            <a:noFill/>
            <a:miter lim="800000"/>
            <a:headEnd/>
            <a:tailEnd/>
          </a:ln>
          <a:effectLst/>
        </p:spPr>
        <p:txBody>
          <a:bodyPr wrap="none" lIns="90202" tIns="45101" rIns="90202" bIns="45101">
            <a:spAutoFit/>
          </a:bodyPr>
          <a:lstStyle/>
          <a:p>
            <a:pPr marL="0" marR="0" lvl="0" indent="0" algn="l" defTabSz="902122" rtl="0" eaLnBrk="1" fontAlgn="auto" latinLnBrk="0" hangingPunct="1">
              <a:lnSpc>
                <a:spcPct val="100000"/>
              </a:lnSpc>
              <a:spcBef>
                <a:spcPts val="0"/>
              </a:spcBef>
              <a:spcAft>
                <a:spcPts val="0"/>
              </a:spcAft>
              <a:buClrTx/>
              <a:buSzTx/>
              <a:buFontTx/>
              <a:buNone/>
              <a:tabLst/>
              <a:defRPr/>
            </a:pPr>
            <a:r>
              <a:rPr kumimoji="0" lang="en-GB" sz="1765" b="0" i="1" u="none" strike="noStrike" kern="1200" cap="none" spc="0" normalizeH="0" baseline="0" noProof="0">
                <a:ln>
                  <a:noFill/>
                </a:ln>
                <a:solidFill>
                  <a:prstClr val="black"/>
                </a:solidFill>
                <a:effectLst>
                  <a:outerShdw blurRad="38100" dist="38100" dir="2700000" algn="tl">
                    <a:srgbClr val="C0C0C0"/>
                  </a:outerShdw>
                </a:effectLst>
                <a:uLnTx/>
                <a:uFillTx/>
                <a:latin typeface="Tahoma" pitchFamily="34" charset="0"/>
                <a:ea typeface="+mn-ea"/>
                <a:cs typeface="+mn-cs"/>
              </a:rPr>
              <a:t>Source</a:t>
            </a:r>
            <a:r>
              <a:rPr kumimoji="0" lang="en-GB" sz="1765" b="0" i="0" u="none" strike="noStrike" kern="1200" cap="none" spc="0" normalizeH="0" baseline="0" noProof="0">
                <a:ln>
                  <a:noFill/>
                </a:ln>
                <a:solidFill>
                  <a:prstClr val="black"/>
                </a:solidFill>
                <a:effectLst>
                  <a:outerShdw blurRad="38100" dist="38100" dir="2700000" algn="tl">
                    <a:srgbClr val="C0C0C0"/>
                  </a:outerShdw>
                </a:effectLst>
                <a:uLnTx/>
                <a:uFillTx/>
                <a:latin typeface="Tahoma" pitchFamily="34" charset="0"/>
                <a:ea typeface="+mn-ea"/>
                <a:cs typeface="+mn-cs"/>
              </a:rPr>
              <a:t>: A. Green, “An Introduction to Health Planning in Developing Countries”</a:t>
            </a:r>
          </a:p>
        </p:txBody>
      </p:sp>
      <p:sp>
        <p:nvSpPr>
          <p:cNvPr id="8210" name="Rectangle 17">
            <a:extLst>
              <a:ext uri="{FF2B5EF4-FFF2-40B4-BE49-F238E27FC236}">
                <a16:creationId xmlns:a16="http://schemas.microsoft.com/office/drawing/2014/main" id="{BC3A6F86-F09E-45AF-62D2-83A3EDC74057}"/>
              </a:ext>
            </a:extLst>
          </p:cNvPr>
          <p:cNvSpPr>
            <a:spLocks noChangeArrowheads="1"/>
          </p:cNvSpPr>
          <p:nvPr/>
        </p:nvSpPr>
        <p:spPr bwMode="auto">
          <a:xfrm>
            <a:off x="2849255" y="-71887"/>
            <a:ext cx="6479801" cy="9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02" tIns="45101" rIns="90202" bIns="4510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chemeClr val="accent6">
                    <a:lumMod val="75000"/>
                  </a:schemeClr>
                </a:solidFill>
                <a:effectLst/>
                <a:uLnTx/>
                <a:uFillTx/>
                <a:latin typeface="Calibri Light"/>
                <a:cs typeface="Calibri Light"/>
              </a:rPr>
              <a:t>The Planning Spiral</a:t>
            </a:r>
            <a:endParaRPr lang="en-GB" sz="4000" b="0" i="0" u="none" strike="noStrike" kern="1200" cap="none" spc="0" normalizeH="0" baseline="0" noProof="0">
              <a:ln>
                <a:noFill/>
              </a:ln>
              <a:solidFill>
                <a:schemeClr val="accent6">
                  <a:lumMod val="75000"/>
                </a:schemeClr>
              </a:solidFill>
              <a:effectLst/>
              <a:uLnTx/>
              <a:uFillTx/>
              <a:latin typeface="Calibri Light"/>
              <a:cs typeface="Calibri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5E72-0BE4-B70A-B193-8FA9AB03DD85}"/>
              </a:ext>
            </a:extLst>
          </p:cNvPr>
          <p:cNvSpPr>
            <a:spLocks noGrp="1"/>
          </p:cNvSpPr>
          <p:nvPr>
            <p:ph type="title"/>
          </p:nvPr>
        </p:nvSpPr>
        <p:spPr>
          <a:xfrm>
            <a:off x="3783106" y="158657"/>
            <a:ext cx="3935506" cy="522380"/>
          </a:xfrm>
        </p:spPr>
        <p:txBody>
          <a:bodyPr>
            <a:noAutofit/>
          </a:bodyPr>
          <a:lstStyle/>
          <a:p>
            <a:r>
              <a:rPr lang="en-US" sz="4000">
                <a:solidFill>
                  <a:schemeClr val="accent6">
                    <a:lumMod val="75000"/>
                  </a:schemeClr>
                </a:solidFill>
              </a:rPr>
              <a:t>Lessons Learnt</a:t>
            </a:r>
            <a:endParaRPr lang="en-US" sz="4000">
              <a:solidFill>
                <a:schemeClr val="accent6">
                  <a:lumMod val="75000"/>
                </a:schemeClr>
              </a:solidFill>
              <a:cs typeface="Calibri Light"/>
            </a:endParaRPr>
          </a:p>
        </p:txBody>
      </p:sp>
      <p:sp>
        <p:nvSpPr>
          <p:cNvPr id="3" name="Content Placeholder 2">
            <a:extLst>
              <a:ext uri="{FF2B5EF4-FFF2-40B4-BE49-F238E27FC236}">
                <a16:creationId xmlns:a16="http://schemas.microsoft.com/office/drawing/2014/main" id="{5F4B0EBA-DA6B-104E-7C68-332A429F909E}"/>
              </a:ext>
            </a:extLst>
          </p:cNvPr>
          <p:cNvSpPr>
            <a:spLocks noGrp="1"/>
          </p:cNvSpPr>
          <p:nvPr>
            <p:ph idx="1"/>
          </p:nvPr>
        </p:nvSpPr>
        <p:spPr>
          <a:xfrm>
            <a:off x="336175" y="968188"/>
            <a:ext cx="11618259" cy="5731155"/>
          </a:xfrm>
        </p:spPr>
        <p:txBody>
          <a:bodyPr vert="horz" lIns="91440" tIns="45720" rIns="91440" bIns="45720" rtlCol="0" anchor="t">
            <a:normAutofit fontScale="70000" lnSpcReduction="20000"/>
          </a:bodyPr>
          <a:lstStyle/>
          <a:p>
            <a:r>
              <a:rPr lang="en-US" sz="3300"/>
              <a:t>Consensus building takes time. Need to prioritize it as the initial process in the implementation journey – affected pace of </a:t>
            </a:r>
            <a:r>
              <a:rPr lang="en-US" sz="3300" err="1"/>
              <a:t>introd</a:t>
            </a:r>
            <a:r>
              <a:rPr lang="en-US" sz="3300"/>
              <a:t>. </a:t>
            </a:r>
            <a:r>
              <a:rPr lang="en-US" sz="3300" err="1"/>
              <a:t>Paed</a:t>
            </a:r>
            <a:r>
              <a:rPr lang="en-US" sz="3300"/>
              <a:t> </a:t>
            </a:r>
            <a:r>
              <a:rPr lang="en-US" sz="3300" err="1"/>
              <a:t>QoC</a:t>
            </a:r>
            <a:r>
              <a:rPr lang="en-US" sz="3300"/>
              <a:t> in Uganda.</a:t>
            </a:r>
          </a:p>
          <a:p>
            <a:endParaRPr lang="en-US" sz="3300"/>
          </a:p>
          <a:p>
            <a:r>
              <a:rPr lang="en-US" sz="3300"/>
              <a:t>Having a strong coordination structure at the national: Child Health and quality assurance depts; with a TWG that brings the two together are key  in moving the </a:t>
            </a:r>
            <a:r>
              <a:rPr lang="en-US" sz="3300" err="1"/>
              <a:t>paed</a:t>
            </a:r>
            <a:r>
              <a:rPr lang="en-US" sz="3300"/>
              <a:t> </a:t>
            </a:r>
            <a:r>
              <a:rPr lang="en-US" sz="3300" err="1"/>
              <a:t>QoC</a:t>
            </a:r>
            <a:r>
              <a:rPr lang="en-US" sz="3300"/>
              <a:t> agenda.</a:t>
            </a:r>
            <a:endParaRPr lang="en-US" sz="3300">
              <a:cs typeface="Calibri"/>
            </a:endParaRPr>
          </a:p>
          <a:p>
            <a:endParaRPr lang="en-US" sz="3300"/>
          </a:p>
          <a:p>
            <a:r>
              <a:rPr lang="en-US" sz="3300"/>
              <a:t>There is need to define the entry platform for introducing </a:t>
            </a:r>
            <a:r>
              <a:rPr lang="en-US" sz="3300" err="1"/>
              <a:t>Paed</a:t>
            </a:r>
            <a:r>
              <a:rPr lang="en-US" sz="3300"/>
              <a:t> </a:t>
            </a:r>
            <a:r>
              <a:rPr lang="en-US" sz="3300" err="1"/>
              <a:t>QoC</a:t>
            </a:r>
            <a:r>
              <a:rPr lang="en-US" sz="3300"/>
              <a:t>- if not clearly thought through might affect comprehensiveness of intervention and sustainability .</a:t>
            </a:r>
            <a:endParaRPr lang="en-US" sz="3300">
              <a:cs typeface="Calibri"/>
            </a:endParaRPr>
          </a:p>
          <a:p>
            <a:endParaRPr lang="en-US" sz="3600"/>
          </a:p>
          <a:p>
            <a:r>
              <a:rPr lang="en-US" sz="3600"/>
              <a:t>There is synergy in building on the existing MNH quality implementation. However need to  nurture the </a:t>
            </a:r>
            <a:r>
              <a:rPr lang="en-US" sz="3600" err="1"/>
              <a:t>Paed</a:t>
            </a:r>
            <a:r>
              <a:rPr lang="en-US" sz="3600"/>
              <a:t> </a:t>
            </a:r>
            <a:r>
              <a:rPr lang="en-US" sz="3600" err="1"/>
              <a:t>QoC</a:t>
            </a:r>
            <a:r>
              <a:rPr lang="en-US" sz="3600"/>
              <a:t> piece in the beginning is critical, otherwise will lags behind  MNH  QOC piece.</a:t>
            </a:r>
            <a:endParaRPr lang="en-US" sz="3600">
              <a:cs typeface="Calibri"/>
            </a:endParaRPr>
          </a:p>
          <a:p>
            <a:endParaRPr lang="en-US" sz="3600"/>
          </a:p>
          <a:p>
            <a:r>
              <a:rPr lang="en-US" sz="3600"/>
              <a:t>Need to institutionalize  data collection for the </a:t>
            </a:r>
            <a:r>
              <a:rPr lang="en-US" sz="3600" err="1"/>
              <a:t>Paed</a:t>
            </a:r>
            <a:r>
              <a:rPr lang="en-US" sz="3600"/>
              <a:t> in existing HMIS for sustainability. A systematic approach to examine the  HMIS to determine what data elements already existing is critical and what might need other sources is important</a:t>
            </a:r>
            <a:endParaRPr lang="en-US" sz="3600">
              <a:cs typeface="Calibri"/>
            </a:endParaRPr>
          </a:p>
          <a:p>
            <a:endParaRPr lang="en-US" sz="3600"/>
          </a:p>
          <a:p>
            <a:endParaRPr lang="en-US"/>
          </a:p>
          <a:p>
            <a:pPr marL="0" indent="0">
              <a:buNone/>
            </a:pPr>
            <a:endParaRPr lang="en-US"/>
          </a:p>
          <a:p>
            <a:pPr marL="0" indent="0">
              <a:buNone/>
            </a:pPr>
            <a:endParaRPr lang="en-US"/>
          </a:p>
          <a:p>
            <a:endParaRPr lang="en-US"/>
          </a:p>
          <a:p>
            <a:endParaRPr lang="en-UG"/>
          </a:p>
        </p:txBody>
      </p:sp>
    </p:spTree>
    <p:extLst>
      <p:ext uri="{BB962C8B-B14F-4D97-AF65-F5344CB8AC3E}">
        <p14:creationId xmlns:p14="http://schemas.microsoft.com/office/powerpoint/2010/main" val="1416846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49;p11">
            <a:extLst>
              <a:ext uri="{FF2B5EF4-FFF2-40B4-BE49-F238E27FC236}">
                <a16:creationId xmlns:a16="http://schemas.microsoft.com/office/drawing/2014/main" id="{ED5E7F5B-29EA-4509-8199-E082688A5F1D}"/>
              </a:ext>
            </a:extLst>
          </p:cNvPr>
          <p:cNvPicPr preferRelativeResize="0"/>
          <p:nvPr/>
        </p:nvPicPr>
        <p:blipFill rotWithShape="1">
          <a:blip r:embed="rId3"/>
          <a:srcRect t="1686" b="14045"/>
          <a:stretch/>
        </p:blipFill>
        <p:spPr>
          <a:xfrm>
            <a:off x="-3047" y="10"/>
            <a:ext cx="12191999" cy="6857990"/>
          </a:xfrm>
          <a:prstGeom prst="rect">
            <a:avLst/>
          </a:prstGeom>
          <a:noFill/>
        </p:spPr>
      </p:pic>
      <p:sp>
        <p:nvSpPr>
          <p:cNvPr id="2" name="Title 1">
            <a:extLst>
              <a:ext uri="{FF2B5EF4-FFF2-40B4-BE49-F238E27FC236}">
                <a16:creationId xmlns:a16="http://schemas.microsoft.com/office/drawing/2014/main" id="{3A277EE4-9ED4-4DDE-9125-D05730C43825}"/>
              </a:ext>
            </a:extLst>
          </p:cNvPr>
          <p:cNvSpPr>
            <a:spLocks noGrp="1"/>
          </p:cNvSpPr>
          <p:nvPr>
            <p:ph type="ctrTitle"/>
          </p:nvPr>
        </p:nvSpPr>
        <p:spPr>
          <a:xfrm>
            <a:off x="223977" y="287676"/>
            <a:ext cx="6207646" cy="2020157"/>
          </a:xfrm>
          <a:effectLst>
            <a:outerShdw blurRad="50800" dist="38100" dir="2700000" algn="tl" rotWithShape="0">
              <a:prstClr val="black">
                <a:alpha val="40000"/>
              </a:prstClr>
            </a:outerShdw>
          </a:effectLst>
        </p:spPr>
        <p:txBody>
          <a:bodyPr>
            <a:normAutofit/>
          </a:bodyPr>
          <a:lstStyle/>
          <a:p>
            <a:r>
              <a:rPr lang="en-US" sz="5200">
                <a:solidFill>
                  <a:srgbClr val="FFFFFF"/>
                </a:solidFill>
              </a:rPr>
              <a:t>Improving pediatric Quality of Care</a:t>
            </a:r>
          </a:p>
        </p:txBody>
      </p:sp>
      <p:sp>
        <p:nvSpPr>
          <p:cNvPr id="3" name="Subtitle 2">
            <a:extLst>
              <a:ext uri="{FF2B5EF4-FFF2-40B4-BE49-F238E27FC236}">
                <a16:creationId xmlns:a16="http://schemas.microsoft.com/office/drawing/2014/main" id="{30A2E83E-40EE-4535-9F1E-95BB306088A0}"/>
              </a:ext>
            </a:extLst>
          </p:cNvPr>
          <p:cNvSpPr>
            <a:spLocks noGrp="1"/>
          </p:cNvSpPr>
          <p:nvPr>
            <p:ph type="subTitle" idx="1"/>
          </p:nvPr>
        </p:nvSpPr>
        <p:spPr>
          <a:xfrm>
            <a:off x="-415076" y="2410605"/>
            <a:ext cx="7485751" cy="1282707"/>
          </a:xfrm>
          <a:effectLst>
            <a:outerShdw blurRad="50800" dist="38100" dir="2700000" algn="tl" rotWithShape="0">
              <a:prstClr val="black">
                <a:alpha val="40000"/>
              </a:prstClr>
            </a:outerShdw>
          </a:effectLst>
        </p:spPr>
        <p:txBody>
          <a:bodyPr>
            <a:normAutofit/>
          </a:bodyPr>
          <a:lstStyle/>
          <a:p>
            <a:r>
              <a:rPr lang="en-US" sz="2200" err="1">
                <a:solidFill>
                  <a:srgbClr val="FFFFFF"/>
                </a:solidFill>
              </a:rPr>
              <a:t>QoC</a:t>
            </a:r>
            <a:r>
              <a:rPr lang="en-US" sz="2200">
                <a:solidFill>
                  <a:srgbClr val="FFFFFF"/>
                </a:solidFill>
              </a:rPr>
              <a:t> Network meeting, Accra, Ghana</a:t>
            </a:r>
          </a:p>
          <a:p>
            <a:r>
              <a:rPr lang="en-US" sz="2200">
                <a:solidFill>
                  <a:srgbClr val="FFFFFF"/>
                </a:solidFill>
              </a:rPr>
              <a:t>“Deep-dive” Pediatric QOC</a:t>
            </a:r>
          </a:p>
        </p:txBody>
      </p:sp>
    </p:spTree>
    <p:extLst>
      <p:ext uri="{BB962C8B-B14F-4D97-AF65-F5344CB8AC3E}">
        <p14:creationId xmlns:p14="http://schemas.microsoft.com/office/powerpoint/2010/main" val="922828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3FBC-EFEF-D27C-D402-20F5030B7D67}"/>
              </a:ext>
            </a:extLst>
          </p:cNvPr>
          <p:cNvSpPr>
            <a:spLocks noGrp="1"/>
          </p:cNvSpPr>
          <p:nvPr>
            <p:ph type="title"/>
          </p:nvPr>
        </p:nvSpPr>
        <p:spPr>
          <a:xfrm>
            <a:off x="838200" y="502219"/>
            <a:ext cx="10515600" cy="523875"/>
          </a:xfrm>
        </p:spPr>
        <p:txBody>
          <a:bodyPr>
            <a:normAutofit fontScale="90000"/>
          </a:bodyPr>
          <a:lstStyle/>
          <a:p>
            <a:r>
              <a:rPr lang="en-US">
                <a:solidFill>
                  <a:schemeClr val="accent6">
                    <a:lumMod val="75000"/>
                  </a:schemeClr>
                </a:solidFill>
              </a:rPr>
              <a:t>Identified Barriers for pediatric </a:t>
            </a:r>
            <a:r>
              <a:rPr lang="en-US" err="1">
                <a:solidFill>
                  <a:schemeClr val="accent6">
                    <a:lumMod val="75000"/>
                  </a:schemeClr>
                </a:solidFill>
              </a:rPr>
              <a:t>QoC</a:t>
            </a:r>
            <a:endParaRPr lang="en-US">
              <a:solidFill>
                <a:schemeClr val="accent6">
                  <a:lumMod val="75000"/>
                </a:schemeClr>
              </a:solidFill>
              <a:cs typeface="Calibri Light"/>
            </a:endParaRPr>
          </a:p>
        </p:txBody>
      </p:sp>
      <p:sp>
        <p:nvSpPr>
          <p:cNvPr id="3" name="Content Placeholder 2">
            <a:extLst>
              <a:ext uri="{FF2B5EF4-FFF2-40B4-BE49-F238E27FC236}">
                <a16:creationId xmlns:a16="http://schemas.microsoft.com/office/drawing/2014/main" id="{83FAF3D0-17F6-3FE6-2EEF-E263E99D2051}"/>
              </a:ext>
            </a:extLst>
          </p:cNvPr>
          <p:cNvSpPr>
            <a:spLocks noGrp="1"/>
          </p:cNvSpPr>
          <p:nvPr>
            <p:ph idx="1"/>
          </p:nvPr>
        </p:nvSpPr>
        <p:spPr>
          <a:xfrm>
            <a:off x="838200" y="1021751"/>
            <a:ext cx="10515600" cy="5613400"/>
          </a:xfrm>
        </p:spPr>
        <p:txBody>
          <a:bodyPr vert="horz" lIns="91440" tIns="45720" rIns="91440" bIns="45720" rtlCol="0" anchor="ctr">
            <a:normAutofit/>
          </a:bodyPr>
          <a:lstStyle/>
          <a:p>
            <a:pPr marL="342900" indent="-342900" fontAlgn="base">
              <a:lnSpc>
                <a:spcPct val="100000"/>
              </a:lnSpc>
              <a:spcBef>
                <a:spcPts val="600"/>
              </a:spcBef>
              <a:buFont typeface="Symbol" panose="05050102010706020507" pitchFamily="18" charset="2"/>
              <a:buChar char=""/>
            </a:pPr>
            <a:r>
              <a:rPr lang="en-US" sz="2400" b="1">
                <a:solidFill>
                  <a:srgbClr val="000000"/>
                </a:solidFill>
                <a:latin typeface="Calibri"/>
                <a:ea typeface="Times New Roman" panose="02020603050405020304" pitchFamily="18" charset="0"/>
                <a:cs typeface="Calibri"/>
              </a:rPr>
              <a:t>Lack of socialization/champions </a:t>
            </a:r>
            <a:r>
              <a:rPr lang="en-US" sz="2400">
                <a:solidFill>
                  <a:srgbClr val="000000"/>
                </a:solidFill>
                <a:latin typeface="Calibri"/>
                <a:ea typeface="Times New Roman" panose="02020603050405020304" pitchFamily="18" charset="0"/>
                <a:cs typeface="Calibri"/>
              </a:rPr>
              <a:t>for </a:t>
            </a:r>
            <a:r>
              <a:rPr lang="en-US" sz="2400" err="1">
                <a:solidFill>
                  <a:srgbClr val="000000"/>
                </a:solidFill>
                <a:latin typeface="Calibri"/>
                <a:ea typeface="Times New Roman" panose="02020603050405020304" pitchFamily="18" charset="0"/>
                <a:cs typeface="Calibri"/>
              </a:rPr>
              <a:t>QoC</a:t>
            </a:r>
            <a:r>
              <a:rPr lang="en-US" sz="2400">
                <a:solidFill>
                  <a:srgbClr val="000000"/>
                </a:solidFill>
                <a:latin typeface="Calibri"/>
                <a:ea typeface="Times New Roman" panose="02020603050405020304" pitchFamily="18" charset="0"/>
                <a:cs typeface="Calibri"/>
              </a:rPr>
              <a:t> for children at policy and service delivery level, including </a:t>
            </a:r>
            <a:r>
              <a:rPr lang="en-US" sz="2400">
                <a:solidFill>
                  <a:srgbClr val="000000"/>
                </a:solidFill>
                <a:effectLst/>
                <a:latin typeface="Calibri"/>
                <a:ea typeface="Times New Roman" panose="02020603050405020304" pitchFamily="18" charset="0"/>
                <a:cs typeface="Calibri"/>
              </a:rPr>
              <a:t>teaching facilities and private sector</a:t>
            </a:r>
            <a:endParaRPr lang="en-US" sz="2400">
              <a:effectLst/>
              <a:latin typeface="Times New Roman"/>
              <a:ea typeface="Calibri" panose="020F0502020204030204" pitchFamily="34" charset="0"/>
              <a:cs typeface="Calibri"/>
            </a:endParaRPr>
          </a:p>
          <a:p>
            <a:pPr marL="342900" indent="-342900" fontAlgn="base">
              <a:lnSpc>
                <a:spcPct val="100000"/>
              </a:lnSpc>
              <a:spcBef>
                <a:spcPts val="600"/>
              </a:spcBef>
              <a:buFont typeface="Symbol" panose="05050102010706020507" pitchFamily="18" charset="2"/>
              <a:buChar char=""/>
            </a:pPr>
            <a:r>
              <a:rPr lang="en-US" sz="2400">
                <a:solidFill>
                  <a:srgbClr val="000000"/>
                </a:solidFill>
                <a:effectLst/>
                <a:latin typeface="Calibri"/>
                <a:ea typeface="Times New Roman" panose="02020603050405020304" pitchFamily="18" charset="0"/>
                <a:cs typeface="Calibri"/>
              </a:rPr>
              <a:t>I</a:t>
            </a:r>
            <a:r>
              <a:rPr lang="en-US" sz="2400">
                <a:solidFill>
                  <a:srgbClr val="000000"/>
                </a:solidFill>
                <a:latin typeface="Calibri"/>
                <a:ea typeface="Times New Roman" panose="02020603050405020304" pitchFamily="18" charset="0"/>
                <a:cs typeface="Calibri"/>
              </a:rPr>
              <a:t>nsufficient </a:t>
            </a:r>
            <a:r>
              <a:rPr lang="en-US" sz="2400" b="1">
                <a:solidFill>
                  <a:srgbClr val="000000"/>
                </a:solidFill>
                <a:latin typeface="Calibri"/>
                <a:ea typeface="Times New Roman" panose="02020603050405020304" pitchFamily="18" charset="0"/>
                <a:cs typeface="Calibri"/>
              </a:rPr>
              <a:t>coordination within MoH (QMT, child health, other </a:t>
            </a:r>
            <a:r>
              <a:rPr lang="en-US" sz="2400" b="1" err="1">
                <a:solidFill>
                  <a:srgbClr val="000000"/>
                </a:solidFill>
                <a:latin typeface="Calibri"/>
                <a:ea typeface="Times New Roman" panose="02020603050405020304" pitchFamily="18" charset="0"/>
                <a:cs typeface="Calibri"/>
              </a:rPr>
              <a:t>programmes</a:t>
            </a:r>
            <a:r>
              <a:rPr lang="en-US" sz="2400" b="1">
                <a:solidFill>
                  <a:srgbClr val="000000"/>
                </a:solidFill>
                <a:latin typeface="Calibri"/>
                <a:ea typeface="Times New Roman" panose="02020603050405020304" pitchFamily="18" charset="0"/>
                <a:cs typeface="Calibri"/>
              </a:rPr>
              <a:t>) </a:t>
            </a:r>
            <a:endParaRPr lang="en-US" sz="2400">
              <a:solidFill>
                <a:srgbClr val="000000"/>
              </a:solidFill>
              <a:latin typeface="Calibri"/>
              <a:ea typeface="Times New Roman" panose="02020603050405020304" pitchFamily="18" charset="0"/>
              <a:cs typeface="Calibri"/>
            </a:endParaRPr>
          </a:p>
          <a:p>
            <a:pPr marL="342900" indent="-342900" fontAlgn="base">
              <a:lnSpc>
                <a:spcPct val="100000"/>
              </a:lnSpc>
              <a:spcBef>
                <a:spcPts val="600"/>
              </a:spcBef>
              <a:buFont typeface="Symbol" panose="05050102010706020507" pitchFamily="18" charset="2"/>
              <a:buChar char=""/>
            </a:pPr>
            <a:r>
              <a:rPr lang="en-US" sz="2400">
                <a:solidFill>
                  <a:srgbClr val="000000"/>
                </a:solidFill>
                <a:latin typeface="Calibri"/>
                <a:ea typeface="Times New Roman" panose="02020603050405020304" pitchFamily="18" charset="0"/>
                <a:cs typeface="Calibri"/>
              </a:rPr>
              <a:t>Human Resources: </a:t>
            </a:r>
            <a:r>
              <a:rPr lang="en-US" sz="2400">
                <a:solidFill>
                  <a:srgbClr val="000000"/>
                </a:solidFill>
                <a:effectLst/>
                <a:latin typeface="Calibri"/>
                <a:ea typeface="Times New Roman" panose="02020603050405020304" pitchFamily="18" charset="0"/>
                <a:cs typeface="Calibri"/>
              </a:rPr>
              <a:t>Lack of specialist education/cadre​ (pediatricians, pediatric nurses etc.) to drive </a:t>
            </a:r>
            <a:r>
              <a:rPr lang="en-US" sz="2400">
                <a:solidFill>
                  <a:srgbClr val="000000"/>
                </a:solidFill>
                <a:latin typeface="Calibri"/>
                <a:ea typeface="Times New Roman" panose="02020603050405020304" pitchFamily="18" charset="0"/>
                <a:cs typeface="Calibri"/>
              </a:rPr>
              <a:t>Ped </a:t>
            </a:r>
            <a:r>
              <a:rPr lang="en-US" sz="2400" err="1">
                <a:solidFill>
                  <a:srgbClr val="000000"/>
                </a:solidFill>
                <a:latin typeface="Calibri"/>
                <a:ea typeface="Times New Roman" panose="02020603050405020304" pitchFamily="18" charset="0"/>
                <a:cs typeface="Calibri"/>
              </a:rPr>
              <a:t>QoC</a:t>
            </a:r>
            <a:r>
              <a:rPr lang="en-US" sz="2400">
                <a:solidFill>
                  <a:srgbClr val="000000"/>
                </a:solidFill>
                <a:effectLst/>
                <a:latin typeface="Calibri"/>
                <a:ea typeface="Times New Roman" panose="02020603050405020304" pitchFamily="18" charset="0"/>
                <a:cs typeface="Calibri"/>
              </a:rPr>
              <a:t> from the technical side.</a:t>
            </a:r>
          </a:p>
          <a:p>
            <a:pPr marL="342900" indent="-342900" fontAlgn="base">
              <a:lnSpc>
                <a:spcPct val="100000"/>
              </a:lnSpc>
              <a:spcBef>
                <a:spcPts val="600"/>
              </a:spcBef>
              <a:buFont typeface="Symbol" panose="05050102010706020507" pitchFamily="18" charset="2"/>
              <a:buChar char=""/>
            </a:pPr>
            <a:r>
              <a:rPr lang="en-US" sz="2400">
                <a:solidFill>
                  <a:srgbClr val="000000"/>
                </a:solidFill>
                <a:effectLst/>
                <a:latin typeface="Calibri"/>
                <a:ea typeface="Times New Roman" panose="02020603050405020304" pitchFamily="18" charset="0"/>
                <a:cs typeface="Calibri"/>
              </a:rPr>
              <a:t>Monitoring</a:t>
            </a:r>
            <a:r>
              <a:rPr lang="en-US" sz="2400">
                <a:solidFill>
                  <a:srgbClr val="000000"/>
                </a:solidFill>
                <a:latin typeface="Calibri"/>
                <a:ea typeface="Times New Roman" panose="02020603050405020304" pitchFamily="18" charset="0"/>
                <a:cs typeface="Calibri"/>
              </a:rPr>
              <a:t>/accountability: quality data collection at the point of care to improve QI</a:t>
            </a:r>
          </a:p>
          <a:p>
            <a:pPr marL="342900" indent="-342900">
              <a:lnSpc>
                <a:spcPct val="100000"/>
              </a:lnSpc>
              <a:spcBef>
                <a:spcPts val="600"/>
              </a:spcBef>
              <a:buFont typeface="Symbol" panose="05050102010706020507" pitchFamily="18" charset="2"/>
              <a:buChar char=""/>
            </a:pPr>
            <a:r>
              <a:rPr lang="en-US" sz="2400">
                <a:solidFill>
                  <a:srgbClr val="000000"/>
                </a:solidFill>
                <a:effectLst/>
                <a:latin typeface="Calibri"/>
                <a:ea typeface="Times New Roman" panose="02020603050405020304" pitchFamily="18" charset="0"/>
                <a:cs typeface="Calibri"/>
              </a:rPr>
              <a:t>Need to be inclusive of </a:t>
            </a:r>
            <a:r>
              <a:rPr lang="en-US" sz="2400" b="1">
                <a:solidFill>
                  <a:srgbClr val="000000"/>
                </a:solidFill>
                <a:effectLst/>
                <a:latin typeface="Calibri"/>
                <a:ea typeface="Times New Roman" panose="02020603050405020304" pitchFamily="18" charset="0"/>
                <a:cs typeface="Calibri"/>
              </a:rPr>
              <a:t>community based prevention and care</a:t>
            </a:r>
          </a:p>
          <a:p>
            <a:pPr marL="342900" indent="-342900">
              <a:lnSpc>
                <a:spcPct val="100000"/>
              </a:lnSpc>
              <a:spcBef>
                <a:spcPts val="600"/>
              </a:spcBef>
              <a:buFont typeface="Symbol" panose="05050102010706020507" pitchFamily="18" charset="2"/>
              <a:buChar char=""/>
            </a:pPr>
            <a:r>
              <a:rPr lang="en-US" sz="2400">
                <a:solidFill>
                  <a:srgbClr val="000000"/>
                </a:solidFill>
                <a:effectLst/>
                <a:latin typeface="Calibri"/>
                <a:ea typeface="Times New Roman" panose="02020603050405020304" pitchFamily="18" charset="0"/>
                <a:cs typeface="Calibri"/>
              </a:rPr>
              <a:t>Need</a:t>
            </a:r>
            <a:r>
              <a:rPr lang="en-US" sz="2400" b="1">
                <a:solidFill>
                  <a:srgbClr val="000000"/>
                </a:solidFill>
                <a:effectLst/>
                <a:latin typeface="Calibri"/>
                <a:ea typeface="Times New Roman" panose="02020603050405020304" pitchFamily="18" charset="0"/>
                <a:cs typeface="Calibri"/>
              </a:rPr>
              <a:t> more learning </a:t>
            </a:r>
            <a:r>
              <a:rPr lang="en-US" sz="2400">
                <a:solidFill>
                  <a:srgbClr val="000000"/>
                </a:solidFill>
                <a:effectLst/>
                <a:latin typeface="Calibri"/>
                <a:ea typeface="Times New Roman" panose="02020603050405020304" pitchFamily="18" charset="0"/>
                <a:cs typeface="Calibri"/>
              </a:rPr>
              <a:t>on improving QOC for children</a:t>
            </a:r>
          </a:p>
          <a:p>
            <a:pPr marL="342900" indent="-342900" fontAlgn="base">
              <a:lnSpc>
                <a:spcPct val="100000"/>
              </a:lnSpc>
              <a:spcBef>
                <a:spcPts val="600"/>
              </a:spcBef>
              <a:buFont typeface="Symbol" panose="05050102010706020507" pitchFamily="18" charset="2"/>
              <a:buChar char=""/>
            </a:pPr>
            <a:r>
              <a:rPr lang="en-US" sz="2400" b="1">
                <a:solidFill>
                  <a:srgbClr val="000000"/>
                </a:solidFill>
                <a:effectLst/>
                <a:latin typeface="Calibri"/>
                <a:ea typeface="Calibri"/>
                <a:cs typeface="Calibri"/>
              </a:rPr>
              <a:t>Weak funding </a:t>
            </a:r>
            <a:r>
              <a:rPr lang="en-US" sz="2400">
                <a:solidFill>
                  <a:srgbClr val="000000"/>
                </a:solidFill>
                <a:effectLst/>
                <a:latin typeface="Calibri"/>
                <a:ea typeface="Calibri"/>
                <a:cs typeface="Calibri"/>
              </a:rPr>
              <a:t>for </a:t>
            </a:r>
            <a:r>
              <a:rPr lang="en-US" sz="2400" err="1">
                <a:solidFill>
                  <a:srgbClr val="000000"/>
                </a:solidFill>
                <a:effectLst/>
                <a:latin typeface="Calibri"/>
                <a:ea typeface="Calibri"/>
                <a:cs typeface="Calibri"/>
              </a:rPr>
              <a:t>QoC</a:t>
            </a:r>
            <a:r>
              <a:rPr lang="en-US" sz="2400">
                <a:solidFill>
                  <a:srgbClr val="000000"/>
                </a:solidFill>
                <a:effectLst/>
                <a:latin typeface="Calibri"/>
                <a:ea typeface="Calibri"/>
                <a:cs typeface="Calibri"/>
              </a:rPr>
              <a:t> in child health </a:t>
            </a:r>
            <a:r>
              <a:rPr lang="en-US" sz="2400" err="1">
                <a:solidFill>
                  <a:srgbClr val="000000"/>
                </a:solidFill>
                <a:effectLst/>
                <a:latin typeface="Calibri"/>
                <a:ea typeface="Calibri"/>
                <a:cs typeface="Calibri"/>
              </a:rPr>
              <a:t>programmes</a:t>
            </a:r>
            <a:r>
              <a:rPr lang="en-US" sz="2400">
                <a:solidFill>
                  <a:srgbClr val="000000"/>
                </a:solidFill>
                <a:latin typeface="Calibri"/>
                <a:ea typeface="Calibri"/>
                <a:cs typeface="Calibri"/>
              </a:rPr>
              <a:t> </a:t>
            </a:r>
          </a:p>
          <a:p>
            <a:pPr marL="342900" marR="0" lvl="0" indent="-342900" fontAlgn="base">
              <a:lnSpc>
                <a:spcPct val="100000"/>
              </a:lnSpc>
              <a:spcBef>
                <a:spcPts val="600"/>
              </a:spcBef>
              <a:spcAft>
                <a:spcPts val="0"/>
              </a:spcAft>
              <a:buFont typeface="Symbol" panose="05050102010706020507" pitchFamily="18" charset="2"/>
              <a:buChar char=""/>
            </a:pPr>
            <a:r>
              <a:rPr lang="en-US" sz="2400">
                <a:solidFill>
                  <a:srgbClr val="000000"/>
                </a:solidFill>
                <a:effectLst/>
                <a:latin typeface="Calibri"/>
                <a:ea typeface="Calibri"/>
                <a:cs typeface="Calibri"/>
              </a:rPr>
              <a:t>Beyond Child Health: </a:t>
            </a:r>
            <a:r>
              <a:rPr lang="en-US" sz="2400">
                <a:effectLst/>
                <a:latin typeface="Calibri"/>
                <a:ea typeface="Calibri"/>
                <a:cs typeface="Calibri"/>
              </a:rPr>
              <a:t>Common HSS barriers e.g. HR/turnover, stockouts</a:t>
            </a:r>
          </a:p>
        </p:txBody>
      </p:sp>
    </p:spTree>
    <p:extLst>
      <p:ext uri="{BB962C8B-B14F-4D97-AF65-F5344CB8AC3E}">
        <p14:creationId xmlns:p14="http://schemas.microsoft.com/office/powerpoint/2010/main" val="278423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3FBC-EFEF-D27C-D402-20F5030B7D67}"/>
              </a:ext>
            </a:extLst>
          </p:cNvPr>
          <p:cNvSpPr>
            <a:spLocks noGrp="1"/>
          </p:cNvSpPr>
          <p:nvPr>
            <p:ph type="title"/>
          </p:nvPr>
        </p:nvSpPr>
        <p:spPr>
          <a:xfrm>
            <a:off x="838200" y="142784"/>
            <a:ext cx="10515600" cy="523875"/>
          </a:xfrm>
        </p:spPr>
        <p:txBody>
          <a:bodyPr>
            <a:normAutofit fontScale="90000"/>
          </a:bodyPr>
          <a:lstStyle/>
          <a:p>
            <a:r>
              <a:rPr lang="en-US">
                <a:solidFill>
                  <a:schemeClr val="accent6">
                    <a:lumMod val="75000"/>
                  </a:schemeClr>
                </a:solidFill>
              </a:rPr>
              <a:t>Opportunities</a:t>
            </a:r>
            <a:endParaRPr lang="en-US">
              <a:solidFill>
                <a:schemeClr val="accent6">
                  <a:lumMod val="75000"/>
                </a:schemeClr>
              </a:solidFill>
              <a:cs typeface="Calibri Light"/>
            </a:endParaRPr>
          </a:p>
        </p:txBody>
      </p:sp>
      <p:sp>
        <p:nvSpPr>
          <p:cNvPr id="3" name="Content Placeholder 2">
            <a:extLst>
              <a:ext uri="{FF2B5EF4-FFF2-40B4-BE49-F238E27FC236}">
                <a16:creationId xmlns:a16="http://schemas.microsoft.com/office/drawing/2014/main" id="{83FAF3D0-17F6-3FE6-2EEF-E263E99D2051}"/>
              </a:ext>
            </a:extLst>
          </p:cNvPr>
          <p:cNvSpPr>
            <a:spLocks noGrp="1"/>
          </p:cNvSpPr>
          <p:nvPr>
            <p:ph idx="1"/>
          </p:nvPr>
        </p:nvSpPr>
        <p:spPr>
          <a:xfrm>
            <a:off x="386080" y="748581"/>
            <a:ext cx="11269644" cy="5511074"/>
          </a:xfrm>
        </p:spPr>
        <p:txBody>
          <a:bodyPr vert="horz" lIns="91440" tIns="45720" rIns="91440" bIns="45720" rtlCol="0" anchor="t">
            <a:noAutofit/>
          </a:bodyPr>
          <a:lstStyle/>
          <a:p>
            <a:pPr marL="342900" indent="-342900">
              <a:spcBef>
                <a:spcPts val="600"/>
              </a:spcBef>
              <a:buFont typeface="Wingdings" panose="05050102010706020507" pitchFamily="18" charset="2"/>
              <a:buChar char="§"/>
            </a:pPr>
            <a:r>
              <a:rPr lang="en-US" sz="2200" b="1">
                <a:solidFill>
                  <a:srgbClr val="000000"/>
                </a:solidFill>
                <a:ea typeface="Calibri"/>
                <a:cs typeface="Calibri"/>
              </a:rPr>
              <a:t>Leverage the existing ecosystem for quality</a:t>
            </a:r>
          </a:p>
          <a:p>
            <a:pPr marL="800100" lvl="1" indent="-342900">
              <a:spcBef>
                <a:spcPts val="600"/>
              </a:spcBef>
              <a:buFont typeface="Wingdings" panose="05050102010706020507" pitchFamily="18" charset="2"/>
              <a:buChar char="§"/>
            </a:pPr>
            <a:r>
              <a:rPr lang="en-US" sz="1800">
                <a:solidFill>
                  <a:srgbClr val="000000"/>
                </a:solidFill>
                <a:ea typeface="Calibri"/>
                <a:cs typeface="Calibri"/>
              </a:rPr>
              <a:t>Learn from MNH experience but also experience/ongoing work on QI by other </a:t>
            </a:r>
            <a:r>
              <a:rPr lang="en-US" sz="1800" err="1">
                <a:solidFill>
                  <a:srgbClr val="000000"/>
                </a:solidFill>
                <a:ea typeface="Calibri"/>
                <a:cs typeface="Calibri"/>
              </a:rPr>
              <a:t>programmes</a:t>
            </a:r>
            <a:r>
              <a:rPr lang="en-US" sz="1800">
                <a:solidFill>
                  <a:srgbClr val="000000"/>
                </a:solidFill>
                <a:ea typeface="Calibri"/>
                <a:cs typeface="Calibri"/>
              </a:rPr>
              <a:t> (Malaria, HIV, Nutrition)</a:t>
            </a:r>
          </a:p>
          <a:p>
            <a:pPr marL="800100" lvl="1" indent="-342900">
              <a:spcBef>
                <a:spcPts val="600"/>
              </a:spcBef>
              <a:buFont typeface="Wingdings" panose="05050102010706020507" pitchFamily="18" charset="2"/>
              <a:buChar char="§"/>
            </a:pPr>
            <a:r>
              <a:rPr lang="en-US" sz="1800">
                <a:solidFill>
                  <a:srgbClr val="000000"/>
                </a:solidFill>
                <a:ea typeface="Calibri"/>
                <a:cs typeface="Calibri"/>
              </a:rPr>
              <a:t>Expand national and subnational committees to include child health focal points</a:t>
            </a:r>
          </a:p>
          <a:p>
            <a:pPr marL="800100" lvl="1" indent="-342900">
              <a:spcBef>
                <a:spcPts val="600"/>
              </a:spcBef>
              <a:buFont typeface="Wingdings" panose="05050102010706020507" pitchFamily="18" charset="2"/>
              <a:buChar char="§"/>
            </a:pPr>
            <a:r>
              <a:rPr lang="en-US" sz="1800">
                <a:solidFill>
                  <a:srgbClr val="000000"/>
                </a:solidFill>
                <a:ea typeface="Calibri"/>
                <a:cs typeface="Calibri"/>
              </a:rPr>
              <a:t>Target systems rather than project approaches (need to align partners and donors)</a:t>
            </a:r>
          </a:p>
          <a:p>
            <a:pPr marL="800100" lvl="1" indent="-342900">
              <a:spcBef>
                <a:spcPts val="600"/>
              </a:spcBef>
              <a:buFont typeface="Wingdings" panose="05050102010706020507" pitchFamily="18" charset="2"/>
              <a:buChar char="§"/>
            </a:pPr>
            <a:r>
              <a:rPr lang="en-US" sz="1800">
                <a:solidFill>
                  <a:srgbClr val="000000"/>
                </a:solidFill>
                <a:effectLst/>
                <a:ea typeface="Times New Roman" panose="02020603050405020304" pitchFamily="18" charset="0"/>
                <a:cs typeface="Calibri"/>
              </a:rPr>
              <a:t>Include </a:t>
            </a:r>
            <a:r>
              <a:rPr lang="en-US" sz="1800">
                <a:solidFill>
                  <a:srgbClr val="000000"/>
                </a:solidFill>
                <a:ea typeface="Times New Roman" panose="02020603050405020304" pitchFamily="18" charset="0"/>
                <a:cs typeface="Calibri"/>
              </a:rPr>
              <a:t>pediatric </a:t>
            </a:r>
            <a:r>
              <a:rPr lang="en-US" sz="1800" err="1">
                <a:solidFill>
                  <a:srgbClr val="000000"/>
                </a:solidFill>
                <a:ea typeface="Times New Roman" panose="02020603050405020304" pitchFamily="18" charset="0"/>
                <a:cs typeface="Calibri"/>
              </a:rPr>
              <a:t>QoC</a:t>
            </a:r>
            <a:r>
              <a:rPr lang="en-US" sz="1800">
                <a:solidFill>
                  <a:srgbClr val="000000"/>
                </a:solidFill>
                <a:effectLst/>
                <a:ea typeface="Times New Roman" panose="02020603050405020304" pitchFamily="18" charset="0"/>
                <a:cs typeface="Calibri"/>
              </a:rPr>
              <a:t> in relevant in </a:t>
            </a:r>
            <a:r>
              <a:rPr lang="en-US" sz="1800" b="1">
                <a:solidFill>
                  <a:srgbClr val="000000"/>
                </a:solidFill>
                <a:effectLst/>
                <a:ea typeface="Times New Roman" panose="02020603050405020304" pitchFamily="18" charset="0"/>
                <a:cs typeface="Calibri"/>
              </a:rPr>
              <a:t>policy documents, guidelines and tools </a:t>
            </a:r>
            <a:r>
              <a:rPr lang="en-US" sz="1800">
                <a:solidFill>
                  <a:srgbClr val="000000"/>
                </a:solidFill>
                <a:effectLst/>
                <a:ea typeface="Times New Roman" panose="02020603050405020304" pitchFamily="18" charset="0"/>
                <a:cs typeface="Calibri"/>
              </a:rPr>
              <a:t>across all levels</a:t>
            </a:r>
            <a:endParaRPr lang="en-US" sz="1800" b="1">
              <a:solidFill>
                <a:srgbClr val="000000"/>
              </a:solidFill>
              <a:ea typeface="Times New Roman" panose="02020603050405020304" pitchFamily="18" charset="0"/>
              <a:cs typeface="Calibri"/>
            </a:endParaRPr>
          </a:p>
          <a:p>
            <a:pPr marL="457200" indent="-457200" fontAlgn="base">
              <a:spcBef>
                <a:spcPts val="600"/>
              </a:spcBef>
              <a:buFont typeface="Wingdings" panose="020B0604020202020204" pitchFamily="34" charset="0"/>
              <a:buChar char="§"/>
            </a:pPr>
            <a:r>
              <a:rPr lang="en-US" sz="2200" b="1">
                <a:solidFill>
                  <a:srgbClr val="000000"/>
                </a:solidFill>
                <a:ea typeface="Times New Roman" panose="02020603050405020304" pitchFamily="18" charset="0"/>
                <a:cs typeface="Calibri"/>
              </a:rPr>
              <a:t>Focus on all child health entry points</a:t>
            </a:r>
            <a:r>
              <a:rPr lang="en-US" sz="2200">
                <a:solidFill>
                  <a:srgbClr val="000000"/>
                </a:solidFill>
                <a:ea typeface="Times New Roman" panose="02020603050405020304" pitchFamily="18" charset="0"/>
                <a:cs typeface="Calibri"/>
              </a:rPr>
              <a:t>: </a:t>
            </a:r>
          </a:p>
          <a:p>
            <a:pPr marL="800100" lvl="1">
              <a:spcBef>
                <a:spcPts val="600"/>
              </a:spcBef>
              <a:buFont typeface="Symbol,Sans-Serif" panose="05050102010706020507" pitchFamily="18" charset="2"/>
              <a:buChar char=""/>
            </a:pPr>
            <a:r>
              <a:rPr lang="en-US" sz="1800" b="1">
                <a:solidFill>
                  <a:srgbClr val="000000"/>
                </a:solidFill>
                <a:ea typeface="Calibri"/>
                <a:cs typeface="Calibri"/>
              </a:rPr>
              <a:t>IMCI: </a:t>
            </a:r>
            <a:r>
              <a:rPr lang="en-US" sz="1800">
                <a:solidFill>
                  <a:srgbClr val="000000"/>
                </a:solidFill>
                <a:ea typeface="Calibri"/>
                <a:cs typeface="Calibri"/>
              </a:rPr>
              <a:t>could serve as a good starting point for pediatric </a:t>
            </a:r>
            <a:r>
              <a:rPr lang="en-US" sz="1800" err="1">
                <a:solidFill>
                  <a:srgbClr val="000000"/>
                </a:solidFill>
                <a:ea typeface="Calibri"/>
                <a:cs typeface="Calibri"/>
              </a:rPr>
              <a:t>QoC</a:t>
            </a:r>
            <a:r>
              <a:rPr lang="en-US" sz="1800">
                <a:solidFill>
                  <a:srgbClr val="000000"/>
                </a:solidFill>
                <a:ea typeface="Calibri"/>
                <a:cs typeface="Calibri"/>
              </a:rPr>
              <a:t> (requires coming together of all relevant </a:t>
            </a:r>
            <a:r>
              <a:rPr lang="en-US" sz="1800" err="1">
                <a:solidFill>
                  <a:srgbClr val="000000"/>
                </a:solidFill>
                <a:ea typeface="Calibri"/>
                <a:cs typeface="Calibri"/>
              </a:rPr>
              <a:t>programmes</a:t>
            </a:r>
            <a:r>
              <a:rPr lang="en-US" sz="1800">
                <a:solidFill>
                  <a:srgbClr val="000000"/>
                </a:solidFill>
                <a:ea typeface="Calibri"/>
                <a:cs typeface="Calibri"/>
              </a:rPr>
              <a:t>)</a:t>
            </a:r>
          </a:p>
          <a:p>
            <a:pPr marL="800100" lvl="1">
              <a:spcBef>
                <a:spcPts val="600"/>
              </a:spcBef>
              <a:buFont typeface="Symbol,Sans-Serif" panose="05050102010706020507" pitchFamily="18" charset="2"/>
              <a:buChar char=""/>
            </a:pPr>
            <a:r>
              <a:rPr lang="en-US" sz="1800">
                <a:solidFill>
                  <a:srgbClr val="000000"/>
                </a:solidFill>
                <a:ea typeface="Calibri"/>
                <a:cs typeface="Calibri"/>
              </a:rPr>
              <a:t>Leverage the increasing institutionalization </a:t>
            </a:r>
            <a:r>
              <a:rPr lang="en-US" sz="1800" b="1">
                <a:solidFill>
                  <a:srgbClr val="000000"/>
                </a:solidFill>
                <a:ea typeface="Calibri"/>
                <a:cs typeface="Calibri"/>
              </a:rPr>
              <a:t>of community health</a:t>
            </a:r>
          </a:p>
          <a:p>
            <a:pPr marL="800100" lvl="1">
              <a:spcBef>
                <a:spcPts val="600"/>
              </a:spcBef>
              <a:buFont typeface="Symbol,Sans-Serif" panose="05050102010706020507" pitchFamily="18" charset="2"/>
              <a:buChar char=""/>
            </a:pPr>
            <a:r>
              <a:rPr lang="en-US" sz="1800">
                <a:solidFill>
                  <a:srgbClr val="000000"/>
                </a:solidFill>
                <a:ea typeface="Calibri"/>
                <a:cs typeface="Calibri"/>
              </a:rPr>
              <a:t>Facility level: expand from maternal-newborn service delivery points to </a:t>
            </a:r>
            <a:r>
              <a:rPr lang="en-US" sz="1800" b="1">
                <a:solidFill>
                  <a:srgbClr val="000000"/>
                </a:solidFill>
                <a:ea typeface="Calibri"/>
                <a:cs typeface="Calibri"/>
              </a:rPr>
              <a:t>ETAT, PICU, pediatric wards</a:t>
            </a:r>
          </a:p>
          <a:p>
            <a:pPr marL="342900" indent="-342900">
              <a:spcBef>
                <a:spcPts val="600"/>
              </a:spcBef>
              <a:buFont typeface="Wingdings" panose="020B0604020202020204" pitchFamily="34" charset="0"/>
              <a:buChar char="§"/>
            </a:pPr>
            <a:r>
              <a:rPr lang="en-US" sz="2200" b="1">
                <a:solidFill>
                  <a:srgbClr val="000000"/>
                </a:solidFill>
                <a:ea typeface="Times New Roman" panose="02020603050405020304" pitchFamily="18" charset="0"/>
                <a:cs typeface="Calibri"/>
              </a:rPr>
              <a:t>Build QI capacity</a:t>
            </a:r>
            <a:r>
              <a:rPr lang="en-US" sz="2200">
                <a:solidFill>
                  <a:srgbClr val="000000"/>
                </a:solidFill>
                <a:ea typeface="Times New Roman" panose="02020603050405020304" pitchFamily="18" charset="0"/>
                <a:cs typeface="Calibri"/>
              </a:rPr>
              <a:t> of child health  managers/actors, including at subnational level. </a:t>
            </a:r>
          </a:p>
          <a:p>
            <a:pPr marL="800100" lvl="1" indent="-342900">
              <a:spcBef>
                <a:spcPts val="600"/>
              </a:spcBef>
              <a:buFont typeface="Symbol" panose="05050102010706020507" pitchFamily="18" charset="2"/>
              <a:buChar char=""/>
            </a:pPr>
            <a:r>
              <a:rPr lang="en-US" sz="1800">
                <a:solidFill>
                  <a:srgbClr val="000000"/>
                </a:solidFill>
                <a:ea typeface="Times New Roman" panose="02020603050405020304" pitchFamily="18" charset="0"/>
                <a:cs typeface="Calibri"/>
              </a:rPr>
              <a:t>Ensure everyone is familiar with terminology, processes, tools, need to understand how they can integrate this in their </a:t>
            </a:r>
            <a:r>
              <a:rPr lang="en-US" sz="1800" err="1">
                <a:solidFill>
                  <a:srgbClr val="000000"/>
                </a:solidFill>
                <a:ea typeface="Times New Roman" panose="02020603050405020304" pitchFamily="18" charset="0"/>
                <a:cs typeface="Calibri"/>
              </a:rPr>
              <a:t>programmes</a:t>
            </a:r>
            <a:endParaRPr lang="en-US" sz="1800">
              <a:solidFill>
                <a:srgbClr val="000000"/>
              </a:solidFill>
              <a:ea typeface="Times New Roman" panose="02020603050405020304" pitchFamily="18" charset="0"/>
              <a:cs typeface="Calibri"/>
            </a:endParaRPr>
          </a:p>
          <a:p>
            <a:pPr marL="800100" lvl="1" indent="-342900">
              <a:spcBef>
                <a:spcPts val="600"/>
              </a:spcBef>
              <a:buFont typeface="Symbol" panose="05050102010706020507" pitchFamily="18" charset="2"/>
              <a:buChar char=""/>
            </a:pPr>
            <a:r>
              <a:rPr lang="en-US" sz="1800">
                <a:solidFill>
                  <a:srgbClr val="000000"/>
                </a:solidFill>
                <a:ea typeface="Times New Roman" panose="02020603050405020304" pitchFamily="18" charset="0"/>
                <a:cs typeface="Calibri"/>
              </a:rPr>
              <a:t>Identify coaches, mentors etc.  - might not be the same as those engaged for MNH​</a:t>
            </a:r>
            <a:endParaRPr lang="en-US" sz="1800">
              <a:cs typeface="Calibri"/>
            </a:endParaRPr>
          </a:p>
          <a:p>
            <a:pPr marL="342900" indent="-342900">
              <a:spcBef>
                <a:spcPts val="600"/>
              </a:spcBef>
              <a:buFont typeface="Wingdings" panose="05050102010706020507" pitchFamily="18" charset="2"/>
              <a:buChar char="§"/>
            </a:pPr>
            <a:r>
              <a:rPr lang="en-US" sz="2200" b="1">
                <a:solidFill>
                  <a:srgbClr val="000000"/>
                </a:solidFill>
                <a:ea typeface="Calibri"/>
                <a:cs typeface="Calibri"/>
              </a:rPr>
              <a:t>Measurement</a:t>
            </a:r>
            <a:r>
              <a:rPr lang="en-US" sz="2200">
                <a:solidFill>
                  <a:srgbClr val="000000"/>
                </a:solidFill>
                <a:ea typeface="Calibri"/>
                <a:cs typeface="Calibri"/>
              </a:rPr>
              <a:t> is critical</a:t>
            </a:r>
            <a:r>
              <a:rPr lang="en-US" sz="1800">
                <a:solidFill>
                  <a:srgbClr val="000000"/>
                </a:solidFill>
                <a:ea typeface="Calibri"/>
                <a:cs typeface="Calibri"/>
              </a:rPr>
              <a:t>: Some </a:t>
            </a:r>
            <a:r>
              <a:rPr lang="en-US" sz="1800" b="1">
                <a:solidFill>
                  <a:srgbClr val="000000"/>
                </a:solidFill>
                <a:ea typeface="Calibri"/>
                <a:cs typeface="Calibri"/>
              </a:rPr>
              <a:t>pediatric </a:t>
            </a:r>
            <a:r>
              <a:rPr lang="en-US" sz="1800" b="1" err="1">
                <a:solidFill>
                  <a:srgbClr val="000000"/>
                </a:solidFill>
                <a:ea typeface="Calibri"/>
                <a:cs typeface="Calibri"/>
              </a:rPr>
              <a:t>QoC</a:t>
            </a:r>
            <a:r>
              <a:rPr lang="en-US" sz="1800" b="1">
                <a:solidFill>
                  <a:srgbClr val="000000"/>
                </a:solidFill>
                <a:ea typeface="Calibri"/>
                <a:cs typeface="Calibri"/>
              </a:rPr>
              <a:t> indicators </a:t>
            </a:r>
            <a:r>
              <a:rPr lang="en-US" sz="1800">
                <a:solidFill>
                  <a:srgbClr val="000000"/>
                </a:solidFill>
                <a:ea typeface="Calibri"/>
                <a:cs typeface="Calibri"/>
              </a:rPr>
              <a:t>are already in HMIS – start measuring and monitoring and build on this</a:t>
            </a:r>
            <a:endParaRPr lang="en-US" sz="1800">
              <a:ea typeface="Calibri" panose="020F0502020204030204"/>
              <a:cs typeface="Calibri" panose="020F0502020204030204"/>
            </a:endParaRPr>
          </a:p>
          <a:p>
            <a:pPr marL="342900" indent="-342900">
              <a:spcBef>
                <a:spcPts val="600"/>
              </a:spcBef>
              <a:buFont typeface="Wingdings" panose="05050102010706020507" pitchFamily="18" charset="2"/>
              <a:buChar char="§"/>
            </a:pPr>
            <a:r>
              <a:rPr lang="en-US" sz="2200">
                <a:solidFill>
                  <a:srgbClr val="000000"/>
                </a:solidFill>
                <a:ea typeface="Times New Roman" panose="02020603050405020304" pitchFamily="18" charset="0"/>
                <a:cs typeface="Calibri"/>
              </a:rPr>
              <a:t>P</a:t>
            </a:r>
            <a:r>
              <a:rPr lang="en-US" sz="2200">
                <a:solidFill>
                  <a:srgbClr val="000000"/>
                </a:solidFill>
                <a:effectLst/>
                <a:ea typeface="Times New Roman" panose="02020603050405020304" pitchFamily="18" charset="0"/>
                <a:cs typeface="Calibri"/>
              </a:rPr>
              <a:t>aediatric </a:t>
            </a:r>
            <a:r>
              <a:rPr lang="en-US" sz="2200" b="1">
                <a:solidFill>
                  <a:srgbClr val="000000"/>
                </a:solidFill>
                <a:effectLst/>
                <a:ea typeface="Times New Roman" panose="02020603050405020304" pitchFamily="18" charset="0"/>
                <a:cs typeface="Calibri"/>
              </a:rPr>
              <a:t>death </a:t>
            </a:r>
            <a:r>
              <a:rPr lang="en-US" sz="2200" b="1">
                <a:solidFill>
                  <a:srgbClr val="000000"/>
                </a:solidFill>
                <a:ea typeface="Times New Roman" panose="02020603050405020304" pitchFamily="18" charset="0"/>
                <a:cs typeface="Calibri"/>
              </a:rPr>
              <a:t>audit </a:t>
            </a:r>
            <a:r>
              <a:rPr lang="en-US" sz="1800">
                <a:solidFill>
                  <a:srgbClr val="000000"/>
                </a:solidFill>
                <a:ea typeface="Times New Roman" panose="02020603050405020304" pitchFamily="18" charset="0"/>
                <a:cs typeface="Calibri"/>
              </a:rPr>
              <a:t>is</a:t>
            </a:r>
            <a:r>
              <a:rPr lang="en-US" sz="1800">
                <a:solidFill>
                  <a:srgbClr val="000000"/>
                </a:solidFill>
                <a:effectLst/>
                <a:ea typeface="Times New Roman" panose="02020603050405020304" pitchFamily="18" charset="0"/>
                <a:cs typeface="Calibri"/>
              </a:rPr>
              <a:t> a practical entry point for initiating quality improvement as part of routine facility </a:t>
            </a:r>
            <a:r>
              <a:rPr lang="en-US" sz="1800">
                <a:solidFill>
                  <a:srgbClr val="000000"/>
                </a:solidFill>
                <a:ea typeface="Times New Roman" panose="02020603050405020304" pitchFamily="18" charset="0"/>
                <a:cs typeface="Calibri"/>
              </a:rPr>
              <a:t>processes</a:t>
            </a:r>
            <a:endParaRPr lang="en-US" sz="1800" b="1">
              <a:solidFill>
                <a:srgbClr val="000000"/>
              </a:solidFill>
              <a:effectLst/>
              <a:ea typeface="Times New Roman" panose="02020603050405020304" pitchFamily="18" charset="0"/>
              <a:cs typeface="Calibri"/>
            </a:endParaRPr>
          </a:p>
        </p:txBody>
      </p:sp>
    </p:spTree>
    <p:extLst>
      <p:ext uri="{BB962C8B-B14F-4D97-AF65-F5344CB8AC3E}">
        <p14:creationId xmlns:p14="http://schemas.microsoft.com/office/powerpoint/2010/main" val="283935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FF84-C643-474B-BF14-5628092D70AA}"/>
              </a:ext>
            </a:extLst>
          </p:cNvPr>
          <p:cNvSpPr>
            <a:spLocks noGrp="1"/>
          </p:cNvSpPr>
          <p:nvPr>
            <p:ph type="title"/>
          </p:nvPr>
        </p:nvSpPr>
        <p:spPr>
          <a:xfrm>
            <a:off x="838200" y="-66195"/>
            <a:ext cx="10515600" cy="1325563"/>
          </a:xfrm>
        </p:spPr>
        <p:txBody>
          <a:bodyPr/>
          <a:lstStyle/>
          <a:p>
            <a:r>
              <a:rPr lang="en-US">
                <a:solidFill>
                  <a:schemeClr val="accent6">
                    <a:lumMod val="75000"/>
                  </a:schemeClr>
                </a:solidFill>
              </a:rPr>
              <a:t>Agenda</a:t>
            </a:r>
            <a:endParaRPr lang="en-US">
              <a:solidFill>
                <a:schemeClr val="accent6">
                  <a:lumMod val="75000"/>
                </a:schemeClr>
              </a:solidFill>
              <a:cs typeface="Calibri Light"/>
            </a:endParaRPr>
          </a:p>
        </p:txBody>
      </p:sp>
      <p:graphicFrame>
        <p:nvGraphicFramePr>
          <p:cNvPr id="4" name="Table 4">
            <a:extLst>
              <a:ext uri="{FF2B5EF4-FFF2-40B4-BE49-F238E27FC236}">
                <a16:creationId xmlns:a16="http://schemas.microsoft.com/office/drawing/2014/main" id="{7E38FD21-3CFD-41E1-A307-9709896237EF}"/>
              </a:ext>
            </a:extLst>
          </p:cNvPr>
          <p:cNvGraphicFramePr>
            <a:graphicFrameLocks noGrp="1"/>
          </p:cNvGraphicFramePr>
          <p:nvPr>
            <p:ph idx="1"/>
            <p:extLst>
              <p:ext uri="{D42A27DB-BD31-4B8C-83A1-F6EECF244321}">
                <p14:modId xmlns:p14="http://schemas.microsoft.com/office/powerpoint/2010/main" val="2005248069"/>
              </p:ext>
            </p:extLst>
          </p:nvPr>
        </p:nvGraphicFramePr>
        <p:xfrm>
          <a:off x="840377" y="1078824"/>
          <a:ext cx="11119549" cy="5594096"/>
        </p:xfrm>
        <a:graphic>
          <a:graphicData uri="http://schemas.openxmlformats.org/drawingml/2006/table">
            <a:tbl>
              <a:tblPr firstRow="1" bandRow="1">
                <a:tableStyleId>{2D5ABB26-0587-4C30-8999-92F81FD0307C}</a:tableStyleId>
              </a:tblPr>
              <a:tblGrid>
                <a:gridCol w="11119549">
                  <a:extLst>
                    <a:ext uri="{9D8B030D-6E8A-4147-A177-3AD203B41FA5}">
                      <a16:colId xmlns:a16="http://schemas.microsoft.com/office/drawing/2014/main" val="1111113510"/>
                    </a:ext>
                  </a:extLst>
                </a:gridCol>
              </a:tblGrid>
              <a:tr h="370840">
                <a:tc>
                  <a:txBody>
                    <a:bodyPr/>
                    <a:lstStyle/>
                    <a:p>
                      <a:pPr lvl="0"/>
                      <a:r>
                        <a:rPr lang="en-US" sz="2400" b="1" kern="1200">
                          <a:solidFill>
                            <a:schemeClr val="dk1"/>
                          </a:solidFill>
                          <a:effectLst/>
                        </a:rPr>
                        <a:t>Welcome and framing: </a:t>
                      </a:r>
                      <a:r>
                        <a:rPr lang="en-US" sz="2400" kern="1200">
                          <a:solidFill>
                            <a:schemeClr val="dk1"/>
                          </a:solidFill>
                          <a:effectLst/>
                        </a:rPr>
                        <a:t>Dr Nuhu Yaqub, WHO Geneva</a:t>
                      </a:r>
                    </a:p>
                    <a:p>
                      <a:pPr lvl="0">
                        <a:buNone/>
                      </a:pPr>
                      <a:endParaRPr lang="en-US" sz="2400" kern="1200">
                        <a:solidFill>
                          <a:schemeClr val="dk1"/>
                        </a:solidFill>
                        <a:effectLst/>
                      </a:endParaRPr>
                    </a:p>
                    <a:p>
                      <a:pPr marL="0" lvl="0" indent="0">
                        <a:buClr>
                          <a:srgbClr val="000000"/>
                        </a:buClr>
                        <a:buNone/>
                      </a:pPr>
                      <a:r>
                        <a:rPr lang="en-US" sz="2400" b="1" i="0" u="none" strike="noStrike" kern="1200" noProof="0">
                          <a:effectLst/>
                        </a:rPr>
                        <a:t>Advances in improving pediatric </a:t>
                      </a:r>
                      <a:r>
                        <a:rPr lang="en-US" sz="2400" b="1" i="0" u="none" strike="noStrike" kern="1200" noProof="0">
                          <a:solidFill>
                            <a:srgbClr val="000000"/>
                          </a:solidFill>
                          <a:effectLst/>
                          <a:latin typeface="Calibri"/>
                        </a:rPr>
                        <a:t>quality of care in Kenya and Uganda</a:t>
                      </a:r>
                    </a:p>
                    <a:p>
                      <a:pPr marL="742950" marR="0" lvl="1" indent="-285750" algn="l">
                        <a:lnSpc>
                          <a:spcPct val="90000"/>
                        </a:lnSpc>
                        <a:spcBef>
                          <a:spcPts val="1000"/>
                        </a:spcBef>
                        <a:spcAft>
                          <a:spcPts val="0"/>
                        </a:spcAft>
                        <a:buClr>
                          <a:srgbClr val="000000"/>
                        </a:buClr>
                        <a:buFont typeface="Arial"/>
                        <a:buChar char="•"/>
                      </a:pPr>
                      <a:r>
                        <a:rPr lang="en-US" sz="2400" b="0" i="0" u="none" strike="noStrike" kern="1200" noProof="0">
                          <a:solidFill>
                            <a:srgbClr val="000000"/>
                          </a:solidFill>
                          <a:effectLst/>
                          <a:latin typeface="Calibri"/>
                        </a:rPr>
                        <a:t>Dr </a:t>
                      </a:r>
                      <a:r>
                        <a:rPr lang="en-US" sz="2400" b="0" i="0" u="none" strike="noStrike" kern="1200" noProof="0">
                          <a:effectLst/>
                        </a:rPr>
                        <a:t>Janette Karimi, Head of Newborn and Child Health Division, Ministry of Health, Kenya</a:t>
                      </a:r>
                    </a:p>
                    <a:p>
                      <a:pPr marL="742950" marR="0" lvl="1" indent="-285750" algn="l">
                        <a:lnSpc>
                          <a:spcPct val="90000"/>
                        </a:lnSpc>
                        <a:spcBef>
                          <a:spcPts val="1000"/>
                        </a:spcBef>
                        <a:spcAft>
                          <a:spcPts val="0"/>
                        </a:spcAft>
                        <a:buClr>
                          <a:srgbClr val="000000"/>
                        </a:buClr>
                        <a:buFont typeface="Arial"/>
                        <a:buChar char="•"/>
                      </a:pPr>
                      <a:r>
                        <a:rPr lang="en-US" sz="2400" b="0" i="0" u="none" strike="noStrike" kern="1200" noProof="0">
                          <a:effectLst/>
                        </a:rPr>
                        <a:t>Dr Jesca Nsungwa-Sabiiti</a:t>
                      </a:r>
                      <a:r>
                        <a:rPr lang="en-US" sz="2400" b="1" i="0" u="none" strike="noStrike" kern="1200" noProof="0">
                          <a:effectLst/>
                        </a:rPr>
                        <a:t>, </a:t>
                      </a:r>
                      <a:r>
                        <a:rPr lang="en-US" sz="2400" b="0" i="0" u="none" strike="noStrike" kern="1200" noProof="0">
                          <a:effectLst/>
                        </a:rPr>
                        <a:t>Commissioner for Maternal and Child Health, Ministry of Health, Uganda</a:t>
                      </a:r>
                      <a:endParaRPr lang="en-US"/>
                    </a:p>
                  </a:txBody>
                  <a:tcPr/>
                </a:tc>
                <a:extLst>
                  <a:ext uri="{0D108BD9-81ED-4DB2-BD59-A6C34878D82A}">
                    <a16:rowId xmlns:a16="http://schemas.microsoft.com/office/drawing/2014/main" val="141892200"/>
                  </a:ext>
                </a:extLst>
              </a:tr>
              <a:tr h="370840">
                <a:tc>
                  <a:txBody>
                    <a:bodyPr/>
                    <a:lstStyle/>
                    <a:p>
                      <a:r>
                        <a:rPr lang="en-US" sz="2400" b="1"/>
                        <a:t>Outcomes of recent discussions on pediatric </a:t>
                      </a:r>
                      <a:r>
                        <a:rPr lang="en-US" sz="2400" b="1" err="1"/>
                        <a:t>QoC</a:t>
                      </a:r>
                      <a:r>
                        <a:rPr lang="en-US" sz="2400" b="1"/>
                        <a:t>: </a:t>
                      </a:r>
                      <a:r>
                        <a:rPr lang="en-US" sz="2400" b="0" i="0" u="none" strike="noStrike" noProof="0">
                          <a:solidFill>
                            <a:srgbClr val="000000"/>
                          </a:solidFill>
                          <a:latin typeface="Calibri"/>
                        </a:rPr>
                        <a:t>Dr Anne Detjen, UNICEF New York</a:t>
                      </a:r>
                      <a:endParaRPr lang="en-US" sz="2400" b="1"/>
                    </a:p>
                    <a:p>
                      <a:pPr marL="0" lvl="0" indent="0">
                        <a:buFontTx/>
                        <a:buNone/>
                      </a:pPr>
                      <a:endParaRPr lang="en-US" sz="2400" b="0" i="0" u="none" strike="noStrike" noProof="0">
                        <a:solidFill>
                          <a:srgbClr val="000000"/>
                        </a:solidFill>
                        <a:latin typeface="Calibri"/>
                      </a:endParaRPr>
                    </a:p>
                    <a:p>
                      <a:pPr marL="0" lvl="0" indent="0">
                        <a:buNone/>
                      </a:pPr>
                      <a:r>
                        <a:rPr lang="en-US" sz="2400" b="1" i="0" u="none" strike="noStrike" noProof="0">
                          <a:solidFill>
                            <a:srgbClr val="000000"/>
                          </a:solidFill>
                          <a:latin typeface="Calibri"/>
                        </a:rPr>
                        <a:t>Roundtable discussion </a:t>
                      </a:r>
                      <a:r>
                        <a:rPr lang="en-US" sz="2400" b="0" i="1" u="none" strike="noStrike" noProof="0">
                          <a:solidFill>
                            <a:srgbClr val="000000"/>
                          </a:solidFill>
                          <a:latin typeface="Calibri"/>
                        </a:rPr>
                        <a:t>facilitated by Dr Nuhu Yaqub, WHO Geneva</a:t>
                      </a:r>
                      <a:endParaRPr lang="en-US" b="0" i="1"/>
                    </a:p>
                    <a:p>
                      <a:pPr marL="285750" lvl="0" indent="-285750">
                        <a:buFontTx/>
                        <a:buChar char="-"/>
                      </a:pPr>
                      <a:endParaRPr lang="en-US" sz="2400"/>
                    </a:p>
                  </a:txBody>
                  <a:tcPr/>
                </a:tc>
                <a:extLst>
                  <a:ext uri="{0D108BD9-81ED-4DB2-BD59-A6C34878D82A}">
                    <a16:rowId xmlns:a16="http://schemas.microsoft.com/office/drawing/2014/main" val="2319067588"/>
                  </a:ext>
                </a:extLst>
              </a:tr>
              <a:tr h="370840">
                <a:tc>
                  <a:txBody>
                    <a:bodyPr/>
                    <a:lstStyle/>
                    <a:p>
                      <a:r>
                        <a:rPr lang="en-US" sz="2400" b="1">
                          <a:solidFill>
                            <a:schemeClr val="tx1"/>
                          </a:solidFill>
                        </a:rPr>
                        <a:t>Questions &amp; Answers </a:t>
                      </a:r>
                    </a:p>
                    <a:p>
                      <a:pPr lvl="0">
                        <a:buNone/>
                      </a:pPr>
                      <a:endParaRPr lang="en-US" sz="2400" b="1">
                        <a:solidFill>
                          <a:schemeClr val="tx1"/>
                        </a:solidFill>
                      </a:endParaRPr>
                    </a:p>
                  </a:txBody>
                  <a:tcPr/>
                </a:tc>
                <a:extLst>
                  <a:ext uri="{0D108BD9-81ED-4DB2-BD59-A6C34878D82A}">
                    <a16:rowId xmlns:a16="http://schemas.microsoft.com/office/drawing/2014/main" val="2755052642"/>
                  </a:ext>
                </a:extLst>
              </a:tr>
              <a:tr h="370840">
                <a:tc>
                  <a:txBody>
                    <a:bodyPr/>
                    <a:lstStyle/>
                    <a:p>
                      <a:r>
                        <a:rPr lang="en-US" sz="2400" b="1"/>
                        <a:t>Closing, upcoming webinars: </a:t>
                      </a:r>
                      <a:r>
                        <a:rPr lang="en-US" sz="2400" b="0"/>
                        <a:t>Dr Anne Detjen, UNICEF New York</a:t>
                      </a:r>
                    </a:p>
                  </a:txBody>
                  <a:tcPr/>
                </a:tc>
                <a:extLst>
                  <a:ext uri="{0D108BD9-81ED-4DB2-BD59-A6C34878D82A}">
                    <a16:rowId xmlns:a16="http://schemas.microsoft.com/office/drawing/2014/main" val="153608808"/>
                  </a:ext>
                </a:extLst>
              </a:tr>
            </a:tbl>
          </a:graphicData>
        </a:graphic>
      </p:graphicFrame>
    </p:spTree>
    <p:extLst>
      <p:ext uri="{BB962C8B-B14F-4D97-AF65-F5344CB8AC3E}">
        <p14:creationId xmlns:p14="http://schemas.microsoft.com/office/powerpoint/2010/main" val="3428018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D022-69F6-48E9-9E8B-AABE0CE95057}"/>
              </a:ext>
            </a:extLst>
          </p:cNvPr>
          <p:cNvSpPr>
            <a:spLocks noGrp="1"/>
          </p:cNvSpPr>
          <p:nvPr>
            <p:ph type="title"/>
          </p:nvPr>
        </p:nvSpPr>
        <p:spPr>
          <a:xfrm>
            <a:off x="624127" y="5691"/>
            <a:ext cx="10515600" cy="1325563"/>
          </a:xfrm>
        </p:spPr>
        <p:txBody>
          <a:bodyPr/>
          <a:lstStyle/>
          <a:p>
            <a:r>
              <a:rPr lang="en-US">
                <a:solidFill>
                  <a:schemeClr val="accent6">
                    <a:lumMod val="75000"/>
                  </a:schemeClr>
                </a:solidFill>
              </a:rPr>
              <a:t>Roundtable discussion</a:t>
            </a:r>
            <a:endParaRPr lang="en-US">
              <a:solidFill>
                <a:schemeClr val="accent6">
                  <a:lumMod val="75000"/>
                </a:schemeClr>
              </a:solidFill>
              <a:cs typeface="Calibri Light"/>
            </a:endParaRPr>
          </a:p>
        </p:txBody>
      </p:sp>
      <p:sp>
        <p:nvSpPr>
          <p:cNvPr id="4" name="Text Placeholder 3">
            <a:extLst>
              <a:ext uri="{FF2B5EF4-FFF2-40B4-BE49-F238E27FC236}">
                <a16:creationId xmlns:a16="http://schemas.microsoft.com/office/drawing/2014/main" id="{3BAAA17F-4378-47C8-9B1C-2E89EF929D8F}"/>
              </a:ext>
            </a:extLst>
          </p:cNvPr>
          <p:cNvSpPr>
            <a:spLocks noGrp="1"/>
          </p:cNvSpPr>
          <p:nvPr>
            <p:ph type="body" idx="1"/>
          </p:nvPr>
        </p:nvSpPr>
        <p:spPr>
          <a:xfrm>
            <a:off x="3664486" y="4029288"/>
            <a:ext cx="2983275" cy="1571535"/>
          </a:xfrm>
        </p:spPr>
        <p:txBody>
          <a:bodyPr>
            <a:noAutofit/>
          </a:bodyPr>
          <a:lstStyle/>
          <a:p>
            <a:r>
              <a:rPr lang="en-US" sz="1800">
                <a:latin typeface="Calibri"/>
                <a:ea typeface="+mn-lt"/>
                <a:cs typeface="Calibri"/>
              </a:rPr>
              <a:t>Dr Janette</a:t>
            </a:r>
            <a:r>
              <a:rPr lang="en-US" sz="1800">
                <a:ea typeface="+mn-lt"/>
                <a:cs typeface="+mn-lt"/>
              </a:rPr>
              <a:t> Karimi</a:t>
            </a:r>
            <a:endParaRPr lang="en-US">
              <a:ea typeface="+mn-lt"/>
              <a:cs typeface="+mn-lt"/>
            </a:endParaRPr>
          </a:p>
          <a:p>
            <a:r>
              <a:rPr lang="en-US" sz="1800" b="0">
                <a:ea typeface="+mn-lt"/>
                <a:cs typeface="+mn-lt"/>
              </a:rPr>
              <a:t>Head of Newborn and Child Health</a:t>
            </a:r>
            <a:endParaRPr lang="en-US">
              <a:ea typeface="+mn-lt"/>
              <a:cs typeface="+mn-lt"/>
            </a:endParaRPr>
          </a:p>
          <a:p>
            <a:r>
              <a:rPr lang="en-US" sz="1800" b="0">
                <a:ea typeface="+mn-lt"/>
                <a:cs typeface="+mn-lt"/>
              </a:rPr>
              <a:t>Ministry of Health, Kenya</a:t>
            </a:r>
          </a:p>
        </p:txBody>
      </p:sp>
      <p:sp>
        <p:nvSpPr>
          <p:cNvPr id="6" name="Text Placeholder 5">
            <a:extLst>
              <a:ext uri="{FF2B5EF4-FFF2-40B4-BE49-F238E27FC236}">
                <a16:creationId xmlns:a16="http://schemas.microsoft.com/office/drawing/2014/main" id="{2483D663-C476-43CF-8B31-70C8F5C5AE7F}"/>
              </a:ext>
            </a:extLst>
          </p:cNvPr>
          <p:cNvSpPr>
            <a:spLocks noGrp="1"/>
          </p:cNvSpPr>
          <p:nvPr>
            <p:ph type="body" sz="quarter" idx="3"/>
          </p:nvPr>
        </p:nvSpPr>
        <p:spPr>
          <a:xfrm>
            <a:off x="6480268" y="4053122"/>
            <a:ext cx="3067594" cy="1585912"/>
          </a:xfrm>
        </p:spPr>
        <p:txBody>
          <a:bodyPr>
            <a:noAutofit/>
          </a:bodyPr>
          <a:lstStyle/>
          <a:p>
            <a:r>
              <a:rPr lang="en-US" sz="1800"/>
              <a:t>Dr Jesca Nsungwa-Sabiiti </a:t>
            </a:r>
            <a:endParaRPr lang="en-US" sz="1800" b="0"/>
          </a:p>
          <a:p>
            <a:r>
              <a:rPr lang="en-US" sz="1800" b="0"/>
              <a:t>Commissioner for Maternal and Child Health</a:t>
            </a:r>
            <a:endParaRPr lang="en-US" sz="1800" b="0">
              <a:cs typeface="Calibri"/>
            </a:endParaRPr>
          </a:p>
          <a:p>
            <a:r>
              <a:rPr lang="en-US" sz="1800" b="0"/>
              <a:t> Ministry of Health, Uganda</a:t>
            </a:r>
            <a:endParaRPr lang="en-US" sz="1800" b="0">
              <a:cs typeface="Calibri"/>
            </a:endParaRPr>
          </a:p>
        </p:txBody>
      </p:sp>
      <p:sp>
        <p:nvSpPr>
          <p:cNvPr id="7" name="Content Placeholder 6">
            <a:extLst>
              <a:ext uri="{FF2B5EF4-FFF2-40B4-BE49-F238E27FC236}">
                <a16:creationId xmlns:a16="http://schemas.microsoft.com/office/drawing/2014/main" id="{1D02C920-B56C-4C3B-A4EB-CCA30A3182E9}"/>
              </a:ext>
            </a:extLst>
          </p:cNvPr>
          <p:cNvSpPr>
            <a:spLocks noGrp="1"/>
          </p:cNvSpPr>
          <p:nvPr>
            <p:ph sz="quarter" idx="4"/>
          </p:nvPr>
        </p:nvSpPr>
        <p:spPr>
          <a:xfrm>
            <a:off x="6809002" y="2336393"/>
            <a:ext cx="2423571" cy="2188029"/>
          </a:xfrm>
        </p:spPr>
        <p:txBody>
          <a:bodyPr/>
          <a:lstStyle/>
          <a:p>
            <a:r>
              <a:rPr lang="en-US"/>
              <a:t>Picture</a:t>
            </a:r>
          </a:p>
        </p:txBody>
      </p:sp>
      <p:sp>
        <p:nvSpPr>
          <p:cNvPr id="8" name="Text Placeholder 5">
            <a:extLst>
              <a:ext uri="{FF2B5EF4-FFF2-40B4-BE49-F238E27FC236}">
                <a16:creationId xmlns:a16="http://schemas.microsoft.com/office/drawing/2014/main" id="{6F1AAC5D-54F9-48D9-84D4-8E173BA318A4}"/>
              </a:ext>
            </a:extLst>
          </p:cNvPr>
          <p:cNvSpPr txBox="1">
            <a:spLocks/>
          </p:cNvSpPr>
          <p:nvPr/>
        </p:nvSpPr>
        <p:spPr>
          <a:xfrm>
            <a:off x="9529577" y="4600342"/>
            <a:ext cx="3010085"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a:t>Dr. Anne Detjen</a:t>
            </a:r>
          </a:p>
          <a:p>
            <a:r>
              <a:rPr lang="en-US" sz="1800" b="0"/>
              <a:t>Child Health Specialist</a:t>
            </a:r>
          </a:p>
          <a:p>
            <a:r>
              <a:rPr lang="en-US" sz="1800" b="0"/>
              <a:t>UNICEF New York</a:t>
            </a:r>
          </a:p>
        </p:txBody>
      </p:sp>
      <p:sp>
        <p:nvSpPr>
          <p:cNvPr id="11" name="Content Placeholder 4">
            <a:extLst>
              <a:ext uri="{FF2B5EF4-FFF2-40B4-BE49-F238E27FC236}">
                <a16:creationId xmlns:a16="http://schemas.microsoft.com/office/drawing/2014/main" id="{58183D8D-891F-451D-AEDB-78B83FE26801}"/>
              </a:ext>
            </a:extLst>
          </p:cNvPr>
          <p:cNvSpPr txBox="1">
            <a:spLocks/>
          </p:cNvSpPr>
          <p:nvPr/>
        </p:nvSpPr>
        <p:spPr>
          <a:xfrm>
            <a:off x="559310" y="1855053"/>
            <a:ext cx="2466704" cy="2188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Picture</a:t>
            </a:r>
          </a:p>
        </p:txBody>
      </p:sp>
      <p:pic>
        <p:nvPicPr>
          <p:cNvPr id="14" name="Content Placeholder 13" descr="A picture containing human face, person, smile, clothing&#10;&#10;Description automatically generated">
            <a:extLst>
              <a:ext uri="{FF2B5EF4-FFF2-40B4-BE49-F238E27FC236}">
                <a16:creationId xmlns:a16="http://schemas.microsoft.com/office/drawing/2014/main" id="{ECF7F8F2-FF09-4B71-A1B3-3FCC913C04A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28089"/>
          <a:stretch/>
        </p:blipFill>
        <p:spPr>
          <a:xfrm>
            <a:off x="3694210" y="1393451"/>
            <a:ext cx="2413260" cy="2649631"/>
          </a:xfrm>
        </p:spPr>
      </p:pic>
      <p:pic>
        <p:nvPicPr>
          <p:cNvPr id="16" name="Picture 15" descr="A person smiling for the camera&#10;&#10;Description automatically generated">
            <a:extLst>
              <a:ext uri="{FF2B5EF4-FFF2-40B4-BE49-F238E27FC236}">
                <a16:creationId xmlns:a16="http://schemas.microsoft.com/office/drawing/2014/main" id="{74A727C7-1C64-4BF9-ABB6-40A970390870}"/>
              </a:ext>
            </a:extLst>
          </p:cNvPr>
          <p:cNvPicPr>
            <a:picLocks noChangeAspect="1"/>
          </p:cNvPicPr>
          <p:nvPr/>
        </p:nvPicPr>
        <p:blipFill rotWithShape="1">
          <a:blip r:embed="rId4">
            <a:extLst>
              <a:ext uri="{28A0092B-C50C-407E-A947-70E740481C1C}">
                <a14:useLocalDpi xmlns:a14="http://schemas.microsoft.com/office/drawing/2010/main" val="0"/>
              </a:ext>
            </a:extLst>
          </a:blip>
          <a:srcRect b="6793"/>
          <a:stretch/>
        </p:blipFill>
        <p:spPr>
          <a:xfrm>
            <a:off x="9576616" y="1388949"/>
            <a:ext cx="2095574" cy="2640339"/>
          </a:xfrm>
          <a:prstGeom prst="rect">
            <a:avLst/>
          </a:prstGeom>
        </p:spPr>
      </p:pic>
      <p:pic>
        <p:nvPicPr>
          <p:cNvPr id="1026" name="Picture 2" descr="No photo description available.">
            <a:extLst>
              <a:ext uri="{FF2B5EF4-FFF2-40B4-BE49-F238E27FC236}">
                <a16:creationId xmlns:a16="http://schemas.microsoft.com/office/drawing/2014/main" id="{1809B716-AE30-4CB4-996F-C566E81123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681" t="24652" r="39654" b="36736"/>
          <a:stretch/>
        </p:blipFill>
        <p:spPr bwMode="auto">
          <a:xfrm>
            <a:off x="6475939" y="1405161"/>
            <a:ext cx="2597031" cy="26479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3">
            <a:extLst>
              <a:ext uri="{FF2B5EF4-FFF2-40B4-BE49-F238E27FC236}">
                <a16:creationId xmlns:a16="http://schemas.microsoft.com/office/drawing/2014/main" id="{2CAD9E13-0D6D-4D85-B4B3-C8CBDC7CF6DF}"/>
              </a:ext>
            </a:extLst>
          </p:cNvPr>
          <p:cNvSpPr txBox="1">
            <a:spLocks/>
          </p:cNvSpPr>
          <p:nvPr/>
        </p:nvSpPr>
        <p:spPr>
          <a:xfrm>
            <a:off x="618271" y="4163605"/>
            <a:ext cx="3472105" cy="121210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a:latin typeface="Calibri"/>
                <a:ea typeface="Calibri" panose="020F0502020204030204" pitchFamily="34" charset="0"/>
                <a:cs typeface="Calibri"/>
              </a:rPr>
              <a:t>Dr Nuhu Yaqub</a:t>
            </a:r>
            <a:endParaRPr lang="en-US">
              <a:ea typeface="+mn-lt"/>
              <a:cs typeface="+mn-lt"/>
            </a:endParaRPr>
          </a:p>
          <a:p>
            <a:r>
              <a:rPr lang="en-US" sz="1800" b="0">
                <a:ea typeface="+mn-lt"/>
                <a:cs typeface="+mn-lt"/>
              </a:rPr>
              <a:t>Medical Officer, Child Health</a:t>
            </a:r>
          </a:p>
          <a:p>
            <a:r>
              <a:rPr lang="en-US" sz="1800" b="0">
                <a:ea typeface="+mn-lt"/>
                <a:cs typeface="+mn-lt"/>
              </a:rPr>
              <a:t>WHO Geneva</a:t>
            </a:r>
            <a:endParaRPr lang="en-US">
              <a:ea typeface="+mn-lt"/>
              <a:cs typeface="+mn-lt"/>
            </a:endParaRPr>
          </a:p>
        </p:txBody>
      </p:sp>
      <p:pic>
        <p:nvPicPr>
          <p:cNvPr id="5" name="Google Shape;81;p14" descr="A picture containing text, font&#10;&#10;Description automatically generated">
            <a:extLst>
              <a:ext uri="{FF2B5EF4-FFF2-40B4-BE49-F238E27FC236}">
                <a16:creationId xmlns:a16="http://schemas.microsoft.com/office/drawing/2014/main" id="{A70B24BA-C54B-5AC8-9D29-4B37307FF3FD}"/>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660" y="6011532"/>
            <a:ext cx="2772974" cy="7266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5" descr="A picture containing text, symbol, logo, circle&#10;&#10;Description automatically generated">
            <a:extLst>
              <a:ext uri="{FF2B5EF4-FFF2-40B4-BE49-F238E27FC236}">
                <a16:creationId xmlns:a16="http://schemas.microsoft.com/office/drawing/2014/main" id="{0F6ED7FF-E821-D986-0E04-A42C1E925E4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79110" y="5955102"/>
            <a:ext cx="828736" cy="82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E335D19-E242-877B-AFAA-E5B150018944}"/>
              </a:ext>
            </a:extLst>
          </p:cNvPr>
          <p:cNvSpPr txBox="1"/>
          <p:nvPr/>
        </p:nvSpPr>
        <p:spPr>
          <a:xfrm>
            <a:off x="5400136" y="6018363"/>
            <a:ext cx="64813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chemeClr val="accent6">
                    <a:lumMod val="75000"/>
                  </a:schemeClr>
                </a:solidFill>
              </a:rPr>
              <a:t>Country learnings and opportunities to advance pediatric quality of care </a:t>
            </a:r>
            <a:r>
              <a:rPr lang="en-US" sz="3200">
                <a:solidFill>
                  <a:schemeClr val="accent6">
                    <a:lumMod val="75000"/>
                  </a:schemeClr>
                </a:solidFill>
              </a:rPr>
              <a:t>​</a:t>
            </a:r>
            <a:endParaRPr lang="en-US" sz="3200">
              <a:solidFill>
                <a:schemeClr val="accent6">
                  <a:lumMod val="75000"/>
                </a:schemeClr>
              </a:solidFill>
              <a:cs typeface="Calibri"/>
            </a:endParaRPr>
          </a:p>
        </p:txBody>
      </p:sp>
      <p:pic>
        <p:nvPicPr>
          <p:cNvPr id="3" name="Picture 8">
            <a:extLst>
              <a:ext uri="{FF2B5EF4-FFF2-40B4-BE49-F238E27FC236}">
                <a16:creationId xmlns:a16="http://schemas.microsoft.com/office/drawing/2014/main" id="{92B9C187-1E74-1E40-7F63-179E8724C54A}"/>
              </a:ext>
            </a:extLst>
          </p:cNvPr>
          <p:cNvPicPr>
            <a:picLocks noChangeAspect="1"/>
          </p:cNvPicPr>
          <p:nvPr/>
        </p:nvPicPr>
        <p:blipFill>
          <a:blip r:embed="rId8"/>
          <a:stretch>
            <a:fillRect/>
          </a:stretch>
        </p:blipFill>
        <p:spPr>
          <a:xfrm>
            <a:off x="617035" y="1403088"/>
            <a:ext cx="2752492" cy="2648627"/>
          </a:xfrm>
          <a:prstGeom prst="rect">
            <a:avLst/>
          </a:prstGeom>
        </p:spPr>
      </p:pic>
    </p:spTree>
    <p:extLst>
      <p:ext uri="{BB962C8B-B14F-4D97-AF65-F5344CB8AC3E}">
        <p14:creationId xmlns:p14="http://schemas.microsoft.com/office/powerpoint/2010/main" val="3133780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B66E-DD32-4B87-927C-B88D23261CCA}"/>
              </a:ext>
            </a:extLst>
          </p:cNvPr>
          <p:cNvSpPr>
            <a:spLocks noGrp="1"/>
          </p:cNvSpPr>
          <p:nvPr>
            <p:ph type="title"/>
          </p:nvPr>
        </p:nvSpPr>
        <p:spPr/>
        <p:txBody>
          <a:bodyPr/>
          <a:lstStyle/>
          <a:p>
            <a:r>
              <a:rPr lang="en-US"/>
              <a:t>Roundtable discussion (moderator TBC)</a:t>
            </a:r>
          </a:p>
        </p:txBody>
      </p:sp>
      <p:sp>
        <p:nvSpPr>
          <p:cNvPr id="3" name="Content Placeholder 2">
            <a:extLst>
              <a:ext uri="{FF2B5EF4-FFF2-40B4-BE49-F238E27FC236}">
                <a16:creationId xmlns:a16="http://schemas.microsoft.com/office/drawing/2014/main" id="{CEA8F61D-394F-4F6E-B66E-AED5164B4939}"/>
              </a:ext>
            </a:extLst>
          </p:cNvPr>
          <p:cNvSpPr>
            <a:spLocks noGrp="1"/>
          </p:cNvSpPr>
          <p:nvPr>
            <p:ph idx="1"/>
          </p:nvPr>
        </p:nvSpPr>
        <p:spPr>
          <a:xfrm>
            <a:off x="838200" y="1496366"/>
            <a:ext cx="10515600" cy="4680597"/>
          </a:xfrm>
        </p:spPr>
        <p:txBody>
          <a:bodyPr>
            <a:normAutofit/>
          </a:bodyPr>
          <a:lstStyle/>
          <a:p>
            <a:pPr marL="457200" marR="0" lvl="0" indent="-457200">
              <a:spcBef>
                <a:spcPts val="0"/>
              </a:spcBef>
              <a:spcAft>
                <a:spcPts val="0"/>
              </a:spcAft>
              <a:buFont typeface="+mj-lt"/>
              <a:buAutoNum type="arabicPeriod"/>
            </a:pPr>
            <a:r>
              <a:rPr lang="en-US" sz="2400">
                <a:effectLst/>
                <a:latin typeface="Calibri" panose="020F0502020204030204" pitchFamily="34" charset="0"/>
                <a:ea typeface="Times New Roman" panose="02020603050405020304" pitchFamily="18" charset="0"/>
              </a:rPr>
              <a:t>How do you effectively coordinate as MNCH </a:t>
            </a:r>
            <a:r>
              <a:rPr lang="en-US" sz="2400" err="1">
                <a:effectLst/>
                <a:latin typeface="Calibri" panose="020F0502020204030204" pitchFamily="34" charset="0"/>
                <a:ea typeface="Times New Roman" panose="02020603050405020304" pitchFamily="18" charset="0"/>
              </a:rPr>
              <a:t>programme</a:t>
            </a:r>
            <a:r>
              <a:rPr lang="en-US" sz="2400">
                <a:effectLst/>
                <a:latin typeface="Calibri" panose="020F0502020204030204" pitchFamily="34" charset="0"/>
                <a:ea typeface="Times New Roman" panose="02020603050405020304" pitchFamily="18" charset="0"/>
              </a:rPr>
              <a:t> with your Quality Management units (or what it’s called in your country) – how do you divide your roles and responsibilities</a:t>
            </a:r>
            <a:endParaRPr lang="en-US" sz="2400">
              <a:effectLst/>
              <a:latin typeface="Calibri" panose="020F0502020204030204" pitchFamily="34" charset="0"/>
              <a:ea typeface="Calibri" panose="020F0502020204030204" pitchFamily="34" charset="0"/>
            </a:endParaRPr>
          </a:p>
          <a:p>
            <a:pPr marL="457200" marR="0" lvl="0" indent="-457200">
              <a:spcBef>
                <a:spcPts val="0"/>
              </a:spcBef>
              <a:spcAft>
                <a:spcPts val="0"/>
              </a:spcAft>
              <a:buFont typeface="+mj-lt"/>
              <a:buAutoNum type="arabicPeriod"/>
            </a:pPr>
            <a:r>
              <a:rPr lang="en-US" sz="2400">
                <a:effectLst/>
                <a:latin typeface="Calibri" panose="020F0502020204030204" pitchFamily="34" charset="0"/>
                <a:ea typeface="Times New Roman" panose="02020603050405020304" pitchFamily="18" charset="0"/>
              </a:rPr>
              <a:t>How do you coordinate with other </a:t>
            </a:r>
            <a:r>
              <a:rPr lang="en-US" sz="2400" err="1">
                <a:effectLst/>
                <a:latin typeface="Calibri" panose="020F0502020204030204" pitchFamily="34" charset="0"/>
                <a:ea typeface="Times New Roman" panose="02020603050405020304" pitchFamily="18" charset="0"/>
              </a:rPr>
              <a:t>programmes</a:t>
            </a:r>
            <a:r>
              <a:rPr lang="en-US" sz="2400">
                <a:effectLst/>
                <a:latin typeface="Calibri" panose="020F0502020204030204" pitchFamily="34" charset="0"/>
                <a:ea typeface="Times New Roman" panose="02020603050405020304" pitchFamily="18" charset="0"/>
              </a:rPr>
              <a:t> that are key for delivery of essential child survival interventions (especially malaria, nutrition, HIV/TB) who might have their own mechanisms as well as learnings in place that you can align (e.g. under IMNCI strategy)</a:t>
            </a:r>
            <a:endParaRPr lang="en-US" sz="2400">
              <a:effectLst/>
              <a:latin typeface="Calibri" panose="020F0502020204030204" pitchFamily="34" charset="0"/>
              <a:ea typeface="Calibri" panose="020F0502020204030204" pitchFamily="34" charset="0"/>
            </a:endParaRPr>
          </a:p>
          <a:p>
            <a:pPr marL="457200" marR="0" lvl="0" indent="-457200">
              <a:spcBef>
                <a:spcPts val="0"/>
              </a:spcBef>
              <a:spcAft>
                <a:spcPts val="0"/>
              </a:spcAft>
              <a:buFont typeface="+mj-lt"/>
              <a:buAutoNum type="arabicPeriod"/>
            </a:pPr>
            <a:r>
              <a:rPr lang="en-US" sz="2400">
                <a:effectLst/>
                <a:latin typeface="Calibri" panose="020F0502020204030204" pitchFamily="34" charset="0"/>
                <a:ea typeface="Times New Roman" panose="02020603050405020304" pitchFamily="18" charset="0"/>
              </a:rPr>
              <a:t>To audience? What are some of the issues around pediatric QOC you would like to learn from other countries and/or discuss with other countries in a learning exchange</a:t>
            </a:r>
            <a:endParaRPr lang="en-US" sz="2400">
              <a:effectLst/>
              <a:latin typeface="Calibri" panose="020F0502020204030204" pitchFamily="34" charset="0"/>
              <a:ea typeface="Calibri" panose="020F0502020204030204" pitchFamily="34" charset="0"/>
            </a:endParaRPr>
          </a:p>
          <a:p>
            <a:pPr marL="457200" marR="0" lvl="0" indent="-457200">
              <a:spcBef>
                <a:spcPts val="0"/>
              </a:spcBef>
              <a:spcAft>
                <a:spcPts val="0"/>
              </a:spcAft>
              <a:buFont typeface="+mj-lt"/>
              <a:buAutoNum type="arabicPeriod"/>
            </a:pPr>
            <a:r>
              <a:rPr lang="en-US" sz="2400">
                <a:effectLst/>
                <a:latin typeface="Calibri" panose="020F0502020204030204" pitchFamily="34" charset="0"/>
                <a:ea typeface="Times New Roman" panose="02020603050405020304" pitchFamily="18" charset="0"/>
              </a:rPr>
              <a:t>What are some tools/guidance /support that would be helpful to advance your priorities for improving quality of care for children?</a:t>
            </a:r>
            <a:endParaRPr lang="en-US" sz="24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22359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B66E-DD32-4B87-927C-B88D23261CCA}"/>
              </a:ext>
            </a:extLst>
          </p:cNvPr>
          <p:cNvSpPr>
            <a:spLocks noGrp="1"/>
          </p:cNvSpPr>
          <p:nvPr>
            <p:ph type="ctrTitle"/>
          </p:nvPr>
        </p:nvSpPr>
        <p:spPr/>
        <p:txBody>
          <a:bodyPr/>
          <a:lstStyle/>
          <a:p>
            <a:r>
              <a:rPr lang="en-US">
                <a:solidFill>
                  <a:schemeClr val="accent6">
                    <a:lumMod val="75000"/>
                  </a:schemeClr>
                </a:solidFill>
              </a:rPr>
              <a:t>Q&amp;A – Audience reflections</a:t>
            </a:r>
            <a:endParaRPr lang="en-US">
              <a:solidFill>
                <a:schemeClr val="accent6">
                  <a:lumMod val="75000"/>
                </a:schemeClr>
              </a:solidFill>
              <a:cs typeface="Calibri Light"/>
            </a:endParaRPr>
          </a:p>
        </p:txBody>
      </p:sp>
    </p:spTree>
    <p:extLst>
      <p:ext uri="{BB962C8B-B14F-4D97-AF65-F5344CB8AC3E}">
        <p14:creationId xmlns:p14="http://schemas.microsoft.com/office/powerpoint/2010/main" val="3049872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69CC-EDF9-4156-B831-2C0DB42B07CE}"/>
              </a:ext>
            </a:extLst>
          </p:cNvPr>
          <p:cNvSpPr>
            <a:spLocks noGrp="1"/>
          </p:cNvSpPr>
          <p:nvPr>
            <p:ph type="title"/>
          </p:nvPr>
        </p:nvSpPr>
        <p:spPr>
          <a:xfrm>
            <a:off x="838200" y="235729"/>
            <a:ext cx="10515600" cy="1325563"/>
          </a:xfrm>
        </p:spPr>
        <p:txBody>
          <a:bodyPr/>
          <a:lstStyle/>
          <a:p>
            <a:r>
              <a:rPr lang="en-US">
                <a:solidFill>
                  <a:schemeClr val="accent6">
                    <a:lumMod val="75000"/>
                  </a:schemeClr>
                </a:solidFill>
              </a:rPr>
              <a:t>Upcoming webinars</a:t>
            </a:r>
            <a:endParaRPr lang="en-US">
              <a:solidFill>
                <a:schemeClr val="accent6">
                  <a:lumMod val="75000"/>
                </a:schemeClr>
              </a:solidFill>
              <a:cs typeface="Calibri Light"/>
            </a:endParaRPr>
          </a:p>
        </p:txBody>
      </p:sp>
      <p:graphicFrame>
        <p:nvGraphicFramePr>
          <p:cNvPr id="4" name="Table 4">
            <a:extLst>
              <a:ext uri="{FF2B5EF4-FFF2-40B4-BE49-F238E27FC236}">
                <a16:creationId xmlns:a16="http://schemas.microsoft.com/office/drawing/2014/main" id="{2129A19B-9610-4BFC-813F-761E730A5F15}"/>
              </a:ext>
            </a:extLst>
          </p:cNvPr>
          <p:cNvGraphicFramePr>
            <a:graphicFrameLocks noGrp="1"/>
          </p:cNvGraphicFramePr>
          <p:nvPr>
            <p:ph idx="1"/>
            <p:extLst>
              <p:ext uri="{D42A27DB-BD31-4B8C-83A1-F6EECF244321}">
                <p14:modId xmlns:p14="http://schemas.microsoft.com/office/powerpoint/2010/main" val="613369164"/>
              </p:ext>
            </p:extLst>
          </p:nvPr>
        </p:nvGraphicFramePr>
        <p:xfrm>
          <a:off x="1003662" y="1945640"/>
          <a:ext cx="9533709" cy="1483360"/>
        </p:xfrm>
        <a:graphic>
          <a:graphicData uri="http://schemas.openxmlformats.org/drawingml/2006/table">
            <a:tbl>
              <a:tblPr firstRow="1" bandRow="1">
                <a:tableStyleId>{5C22544A-7EE6-4342-B048-85BDC9FD1C3A}</a:tableStyleId>
              </a:tblPr>
              <a:tblGrid>
                <a:gridCol w="9533709">
                  <a:extLst>
                    <a:ext uri="{9D8B030D-6E8A-4147-A177-3AD203B41FA5}">
                      <a16:colId xmlns:a16="http://schemas.microsoft.com/office/drawing/2014/main" val="473186245"/>
                    </a:ext>
                  </a:extLst>
                </a:gridCol>
              </a:tblGrid>
              <a:tr h="370840">
                <a:tc>
                  <a:txBody>
                    <a:bodyPr/>
                    <a:lstStyle/>
                    <a:p>
                      <a:r>
                        <a:rPr lang="en-US"/>
                        <a:t>Themes – dates will be announced via the Child Health Task force and QOC network channels</a:t>
                      </a:r>
                    </a:p>
                  </a:txBody>
                  <a:tcPr/>
                </a:tc>
                <a:extLst>
                  <a:ext uri="{0D108BD9-81ED-4DB2-BD59-A6C34878D82A}">
                    <a16:rowId xmlns:a16="http://schemas.microsoft.com/office/drawing/2014/main" val="3234885614"/>
                  </a:ext>
                </a:extLst>
              </a:tr>
              <a:tr h="370840">
                <a:tc>
                  <a:txBody>
                    <a:bodyPr/>
                    <a:lstStyle/>
                    <a:p>
                      <a:pPr marL="285750" indent="-285750">
                        <a:buFont typeface="Arial" panose="020B0604020202020204" pitchFamily="34" charset="0"/>
                        <a:buChar char="•"/>
                      </a:pPr>
                      <a:r>
                        <a:rPr lang="en-US"/>
                        <a:t>Measurement</a:t>
                      </a:r>
                    </a:p>
                  </a:txBody>
                  <a:tcPr/>
                </a:tc>
                <a:extLst>
                  <a:ext uri="{0D108BD9-81ED-4DB2-BD59-A6C34878D82A}">
                    <a16:rowId xmlns:a16="http://schemas.microsoft.com/office/drawing/2014/main" val="2212196832"/>
                  </a:ext>
                </a:extLst>
              </a:tr>
              <a:tr h="370840">
                <a:tc>
                  <a:txBody>
                    <a:bodyPr/>
                    <a:lstStyle/>
                    <a:p>
                      <a:pPr marL="285750" indent="-285750">
                        <a:buFont typeface="Arial" panose="020B0604020202020204" pitchFamily="34" charset="0"/>
                        <a:buChar char="•"/>
                      </a:pPr>
                      <a:r>
                        <a:rPr lang="en-US"/>
                        <a:t>Pediatric Death audits</a:t>
                      </a:r>
                    </a:p>
                  </a:txBody>
                  <a:tcPr/>
                </a:tc>
                <a:extLst>
                  <a:ext uri="{0D108BD9-81ED-4DB2-BD59-A6C34878D82A}">
                    <a16:rowId xmlns:a16="http://schemas.microsoft.com/office/drawing/2014/main" val="389429976"/>
                  </a:ext>
                </a:extLst>
              </a:tr>
              <a:tr h="370840">
                <a:tc>
                  <a:txBody>
                    <a:bodyPr/>
                    <a:lstStyle/>
                    <a:p>
                      <a:pPr marL="285750" indent="-285750">
                        <a:buFont typeface="Arial" panose="020B0604020202020204" pitchFamily="34" charset="0"/>
                        <a:buChar char="•"/>
                      </a:pPr>
                      <a:r>
                        <a:rPr lang="en-US"/>
                        <a:t>Practical examples: Quality improvement efforts at subnational level</a:t>
                      </a:r>
                    </a:p>
                  </a:txBody>
                  <a:tcPr/>
                </a:tc>
                <a:extLst>
                  <a:ext uri="{0D108BD9-81ED-4DB2-BD59-A6C34878D82A}">
                    <a16:rowId xmlns:a16="http://schemas.microsoft.com/office/drawing/2014/main" val="989377857"/>
                  </a:ext>
                </a:extLst>
              </a:tr>
            </a:tbl>
          </a:graphicData>
        </a:graphic>
      </p:graphicFrame>
      <p:pic>
        <p:nvPicPr>
          <p:cNvPr id="5" name="Google Shape;81;p14">
            <a:extLst>
              <a:ext uri="{FF2B5EF4-FFF2-40B4-BE49-F238E27FC236}">
                <a16:creationId xmlns:a16="http://schemas.microsoft.com/office/drawing/2014/main" id="{019D8DCE-4F93-4DBE-B90B-E03D77B8C43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887" y="5781495"/>
            <a:ext cx="3089275" cy="798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8A7425B-FB11-4A5B-9C08-25CD5E11F4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071" y="5638800"/>
            <a:ext cx="10731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45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Google Shape;131;p5"/>
          <p:cNvSpPr/>
          <p:nvPr/>
        </p:nvSpPr>
        <p:spPr>
          <a:xfrm>
            <a:off x="0" y="6000600"/>
            <a:ext cx="12192000" cy="857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9" descr="Map&#10;&#10;Description automatically generated">
            <a:extLst>
              <a:ext uri="{FF2B5EF4-FFF2-40B4-BE49-F238E27FC236}">
                <a16:creationId xmlns:a16="http://schemas.microsoft.com/office/drawing/2014/main" id="{B793D866-82EC-4431-99A5-023F7AFE4A94}"/>
              </a:ext>
            </a:extLst>
          </p:cNvPr>
          <p:cNvPicPr>
            <a:picLocks noChangeAspect="1"/>
          </p:cNvPicPr>
          <p:nvPr/>
        </p:nvPicPr>
        <p:blipFill rotWithShape="1">
          <a:blip r:embed="rId3"/>
          <a:srcRect l="26167" t="34989" r="1660" b="26052"/>
          <a:stretch/>
        </p:blipFill>
        <p:spPr>
          <a:xfrm>
            <a:off x="953908" y="244105"/>
            <a:ext cx="12194600" cy="5255803"/>
          </a:xfrm>
          <a:prstGeom prst="rect">
            <a:avLst/>
          </a:prstGeom>
        </p:spPr>
      </p:pic>
      <p:sp>
        <p:nvSpPr>
          <p:cNvPr id="123" name="Google Shape;123;p2"/>
          <p:cNvSpPr txBox="1">
            <a:spLocks noGrp="1"/>
          </p:cNvSpPr>
          <p:nvPr>
            <p:ph type="title"/>
          </p:nvPr>
        </p:nvSpPr>
        <p:spPr>
          <a:xfrm>
            <a:off x="340621" y="244105"/>
            <a:ext cx="3875314" cy="882639"/>
          </a:xfrm>
          <a:prstGeom prst="rect">
            <a:avLst/>
          </a:prstGeom>
          <a:solidFill>
            <a:schemeClr val="bg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ts val="3500"/>
              <a:buFont typeface="Gill Sans"/>
              <a:buNone/>
            </a:pPr>
            <a:r>
              <a:rPr lang="en-US" sz="4000" b="1">
                <a:latin typeface="Calibri Light"/>
                <a:cs typeface="Calibri Light"/>
                <a:sym typeface="Gill Sans"/>
              </a:rPr>
              <a:t>Why increased focus on quality?</a:t>
            </a:r>
            <a:endParaRPr lang="en-US" sz="2700">
              <a:latin typeface="Calibri Light"/>
              <a:cs typeface="Calibri Light"/>
            </a:endParaRPr>
          </a:p>
        </p:txBody>
      </p:sp>
      <p:sp>
        <p:nvSpPr>
          <p:cNvPr id="124" name="Google Shape;124;p2"/>
          <p:cNvSpPr/>
          <p:nvPr/>
        </p:nvSpPr>
        <p:spPr>
          <a:xfrm>
            <a:off x="874" y="1710905"/>
            <a:ext cx="3093004" cy="4354286"/>
          </a:xfrm>
          <a:prstGeom prst="rect">
            <a:avLst/>
          </a:prstGeom>
          <a:solidFill>
            <a:srgbClr val="EFEEF2"/>
          </a:solidFill>
          <a:ln>
            <a:noFill/>
          </a:ln>
        </p:spPr>
        <p:txBody>
          <a:bodyPr spcFirstLastPara="1" wrap="square" lIns="182875" tIns="182875" rIns="182875" bIns="182875" anchor="ctr" anchorCtr="0">
            <a:noAutofit/>
          </a:bodyPr>
          <a:lstStyle/>
          <a:p>
            <a:pPr marL="182880" marR="0" lvl="0" indent="-8890" algn="l" rtl="0">
              <a:lnSpc>
                <a:spcPct val="90000"/>
              </a:lnSpc>
              <a:spcBef>
                <a:spcPts val="0"/>
              </a:spcBef>
              <a:spcAft>
                <a:spcPts val="0"/>
              </a:spcAft>
              <a:buClr>
                <a:srgbClr val="3D3D3D"/>
              </a:buClr>
              <a:buSzPts val="2800"/>
              <a:buFont typeface="Arial"/>
              <a:buNone/>
            </a:pPr>
            <a:r>
              <a:rPr lang="en-US" sz="2200" b="1" i="1" u="none" strike="noStrike" cap="none">
                <a:latin typeface="Calibri"/>
                <a:ea typeface="Gill Sans"/>
                <a:cs typeface="Gill Sans"/>
                <a:sym typeface="Gill Sans"/>
              </a:rPr>
              <a:t>54 countries need accelerated action to meet the SDG target for under-five mortality.</a:t>
            </a:r>
            <a:endParaRPr lang="en-US" sz="2200" b="1" i="1" u="none" strike="noStrike" cap="none">
              <a:latin typeface="Calibri"/>
              <a:ea typeface="Gill Sans"/>
              <a:cs typeface="Gill Sans"/>
            </a:endParaRPr>
          </a:p>
          <a:p>
            <a:pPr marL="182880" marR="0" lvl="0" indent="-8890" algn="l" rtl="0">
              <a:lnSpc>
                <a:spcPct val="90000"/>
              </a:lnSpc>
              <a:spcBef>
                <a:spcPts val="0"/>
              </a:spcBef>
              <a:spcAft>
                <a:spcPts val="0"/>
              </a:spcAft>
              <a:buClr>
                <a:srgbClr val="3D3D3D"/>
              </a:buClr>
              <a:buSzPts val="2800"/>
              <a:buFont typeface="Arial"/>
              <a:buNone/>
            </a:pPr>
            <a:endParaRPr lang="en-US" sz="2200" b="1" i="1">
              <a:latin typeface="Calibri"/>
              <a:ea typeface="Gill Sans"/>
              <a:cs typeface="Gill Sans"/>
            </a:endParaRPr>
          </a:p>
          <a:p>
            <a:pPr marL="182880" marR="0" lvl="0" indent="-8890" algn="l" rtl="0">
              <a:lnSpc>
                <a:spcPct val="90000"/>
              </a:lnSpc>
              <a:spcBef>
                <a:spcPts val="0"/>
              </a:spcBef>
              <a:spcAft>
                <a:spcPts val="0"/>
              </a:spcAft>
              <a:buClr>
                <a:srgbClr val="3D3D3D"/>
              </a:buClr>
              <a:buSzPts val="2800"/>
              <a:buFont typeface="Arial"/>
              <a:buNone/>
            </a:pPr>
            <a:r>
              <a:rPr lang="en-US" sz="2200" i="1">
                <a:latin typeface="Calibri"/>
                <a:cs typeface="Calibri"/>
                <a:sym typeface="Gill Sans"/>
              </a:rPr>
              <a:t>Coverage </a:t>
            </a:r>
            <a:r>
              <a:rPr lang="en-US" sz="2200" b="1" i="1" u="sng">
                <a:latin typeface="Calibri"/>
                <a:cs typeface="Calibri"/>
                <a:sym typeface="Gill Sans"/>
              </a:rPr>
              <a:t>and quality </a:t>
            </a:r>
            <a:r>
              <a:rPr lang="en-US" sz="2200" i="1">
                <a:latin typeface="Calibri"/>
                <a:cs typeface="Calibri"/>
                <a:sym typeface="Gill Sans"/>
              </a:rPr>
              <a:t>of essential child health services are crucial for progress in child survival</a:t>
            </a:r>
            <a:endParaRPr lang="en-US" sz="2200" i="1">
              <a:latin typeface="Calibri"/>
              <a:cs typeface="Calibri"/>
            </a:endParaRPr>
          </a:p>
        </p:txBody>
      </p:sp>
      <p:pic>
        <p:nvPicPr>
          <p:cNvPr id="9" name="Picture 8" descr="Map&#10;&#10;Description automatically generated">
            <a:extLst>
              <a:ext uri="{FF2B5EF4-FFF2-40B4-BE49-F238E27FC236}">
                <a16:creationId xmlns:a16="http://schemas.microsoft.com/office/drawing/2014/main" id="{5C214E01-E2AB-41CE-B76C-D018598D73B3}"/>
              </a:ext>
            </a:extLst>
          </p:cNvPr>
          <p:cNvPicPr>
            <a:picLocks noChangeAspect="1"/>
          </p:cNvPicPr>
          <p:nvPr/>
        </p:nvPicPr>
        <p:blipFill rotWithShape="1">
          <a:blip r:embed="rId3"/>
          <a:srcRect l="73924" t="16270" r="1750" b="65220"/>
          <a:stretch/>
        </p:blipFill>
        <p:spPr>
          <a:xfrm>
            <a:off x="9280759" y="5097082"/>
            <a:ext cx="2913891" cy="1759199"/>
          </a:xfrm>
          <a:prstGeom prst="rect">
            <a:avLst/>
          </a:prstGeom>
        </p:spPr>
      </p:pic>
      <p:sp>
        <p:nvSpPr>
          <p:cNvPr id="10" name="TextBox 9">
            <a:extLst>
              <a:ext uri="{FF2B5EF4-FFF2-40B4-BE49-F238E27FC236}">
                <a16:creationId xmlns:a16="http://schemas.microsoft.com/office/drawing/2014/main" id="{413D9E4E-9828-4B83-BF53-F5CB9660898F}"/>
              </a:ext>
            </a:extLst>
          </p:cNvPr>
          <p:cNvSpPr txBox="1"/>
          <p:nvPr/>
        </p:nvSpPr>
        <p:spPr>
          <a:xfrm>
            <a:off x="3257006" y="6101463"/>
            <a:ext cx="6026300" cy="769441"/>
          </a:xfrm>
          <a:prstGeom prst="rect">
            <a:avLst/>
          </a:prstGeom>
          <a:noFill/>
        </p:spPr>
        <p:txBody>
          <a:bodyPr wrap="square" lIns="91440" tIns="45720" rIns="91440" bIns="45720" rtlCol="0" anchor="t">
            <a:spAutoFit/>
          </a:bodyPr>
          <a:lstStyle/>
          <a:p>
            <a:r>
              <a:rPr lang="en-US" sz="1200">
                <a:latin typeface="Gill Sans MT"/>
              </a:rPr>
              <a:t>Projected under-five mortality rate per 1,000 live births in 2030 by country</a:t>
            </a:r>
          </a:p>
          <a:p>
            <a:r>
              <a:rPr lang="en-US" sz="1000" i="1">
                <a:latin typeface="Gill Sans MT"/>
              </a:rPr>
              <a:t>The country color reflects the expected under-five mortality rate per 1,000 live births in 2030 assuming no additional action (continuing the recent trend in the rate of reduction from 2010 to 2021). The darker the red the higher the rate.</a:t>
            </a:r>
          </a:p>
          <a:p>
            <a:r>
              <a:rPr lang="en-US" sz="1200" i="1">
                <a:latin typeface="Gill Sans MT"/>
              </a:rPr>
              <a:t>Source: UN IGME Report 2022</a:t>
            </a:r>
            <a:endParaRPr lang="en-US"/>
          </a:p>
        </p:txBody>
      </p:sp>
    </p:spTree>
    <p:extLst>
      <p:ext uri="{BB962C8B-B14F-4D97-AF65-F5344CB8AC3E}">
        <p14:creationId xmlns:p14="http://schemas.microsoft.com/office/powerpoint/2010/main" val="186753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F8A1F-DFB1-430E-9A9C-D943976C8147}"/>
              </a:ext>
            </a:extLst>
          </p:cNvPr>
          <p:cNvSpPr>
            <a:spLocks noGrp="1"/>
          </p:cNvSpPr>
          <p:nvPr>
            <p:ph idx="1"/>
          </p:nvPr>
        </p:nvSpPr>
        <p:spPr>
          <a:xfrm>
            <a:off x="6093370" y="1866602"/>
            <a:ext cx="5257800" cy="4681718"/>
          </a:xfrm>
        </p:spPr>
        <p:txBody>
          <a:bodyPr vert="horz" lIns="91440" tIns="45720" rIns="91440" bIns="45720" rtlCol="0" anchor="t">
            <a:normAutofit fontScale="77500" lnSpcReduction="20000"/>
          </a:bodyPr>
          <a:lstStyle/>
          <a:p>
            <a:pPr marL="0" indent="0">
              <a:buNone/>
            </a:pPr>
            <a:r>
              <a:rPr lang="en-US" sz="2800" b="1"/>
              <a:t>The Network</a:t>
            </a:r>
            <a:r>
              <a:rPr lang="en-US" b="1"/>
              <a:t> </a:t>
            </a:r>
            <a:endParaRPr lang="en-US" sz="2800" b="1">
              <a:cs typeface="Calibri"/>
            </a:endParaRPr>
          </a:p>
          <a:p>
            <a:r>
              <a:rPr lang="en-US" sz="2800"/>
              <a:t>has served as a pathfinder in </a:t>
            </a:r>
            <a:r>
              <a:rPr lang="en-US"/>
              <a:t>bringing</a:t>
            </a:r>
            <a:r>
              <a:rPr lang="en-US" sz="2800"/>
              <a:t> together health systems strengthening for </a:t>
            </a:r>
            <a:r>
              <a:rPr lang="en-US" sz="2800" err="1"/>
              <a:t>QoC</a:t>
            </a:r>
            <a:r>
              <a:rPr lang="en-US" sz="2800"/>
              <a:t> and </a:t>
            </a:r>
            <a:r>
              <a:rPr lang="en-US" sz="2800" err="1"/>
              <a:t>programme</a:t>
            </a:r>
            <a:r>
              <a:rPr lang="en-US" sz="2800"/>
              <a:t> implementation.</a:t>
            </a:r>
            <a:endParaRPr lang="en-US" sz="2800">
              <a:cs typeface="Calibri"/>
            </a:endParaRPr>
          </a:p>
          <a:p>
            <a:r>
              <a:rPr lang="en-US"/>
              <a:t>Continues</a:t>
            </a:r>
            <a:r>
              <a:rPr lang="en-US" sz="2800"/>
              <a:t> to support the unfinished agenda of scaling up and scaling out </a:t>
            </a:r>
            <a:r>
              <a:rPr lang="en-US" sz="2800" err="1"/>
              <a:t>QoC</a:t>
            </a:r>
            <a:r>
              <a:rPr lang="en-US" sz="2800"/>
              <a:t> within and across countries</a:t>
            </a:r>
            <a:endParaRPr lang="en-US" sz="2800">
              <a:cs typeface="Calibri"/>
            </a:endParaRPr>
          </a:p>
          <a:p>
            <a:r>
              <a:rPr lang="en-US"/>
              <a:t>Countries</a:t>
            </a:r>
            <a:r>
              <a:rPr lang="en-US" sz="2800"/>
              <a:t> </a:t>
            </a:r>
            <a:r>
              <a:rPr lang="en-US"/>
              <a:t>are </a:t>
            </a:r>
            <a:r>
              <a:rPr lang="en-US" b="1"/>
              <a:t>scaling</a:t>
            </a:r>
            <a:r>
              <a:rPr lang="en-US" sz="2800" b="1"/>
              <a:t> out</a:t>
            </a:r>
            <a:r>
              <a:rPr lang="en-US" sz="2800"/>
              <a:t>/</a:t>
            </a:r>
            <a:r>
              <a:rPr lang="en-US"/>
              <a:t>integrating the</a:t>
            </a:r>
            <a:r>
              <a:rPr lang="en-US" sz="2800"/>
              <a:t> full continuum of MNCH</a:t>
            </a:r>
            <a:endParaRPr lang="en-US" sz="2800">
              <a:cs typeface="Calibri"/>
            </a:endParaRPr>
          </a:p>
          <a:p>
            <a:r>
              <a:rPr lang="en-US"/>
              <a:t>c</a:t>
            </a:r>
            <a:r>
              <a:rPr lang="en-US" sz="2800"/>
              <a:t>an help to strengthen the implementation of </a:t>
            </a:r>
            <a:r>
              <a:rPr lang="en-US" sz="2800" err="1"/>
              <a:t>QoC</a:t>
            </a:r>
            <a:r>
              <a:rPr lang="en-US" sz="2800"/>
              <a:t> as part of ongoing initiatives : EPMM/ENAP/CSA</a:t>
            </a:r>
            <a:endParaRPr lang="en-US" b="1"/>
          </a:p>
          <a:p>
            <a:r>
              <a:rPr lang="en-US" sz="2800"/>
              <a:t>Maintain country-driven learning </a:t>
            </a:r>
            <a:r>
              <a:rPr lang="en-US"/>
              <a:t>as</a:t>
            </a:r>
            <a:r>
              <a:rPr lang="en-US" sz="2800"/>
              <a:t> a unique platform for peer-to-peer learning</a:t>
            </a:r>
            <a:endParaRPr lang="en-US">
              <a:cs typeface="Calibri"/>
            </a:endParaRPr>
          </a:p>
        </p:txBody>
      </p:sp>
      <p:pic>
        <p:nvPicPr>
          <p:cNvPr id="5" name="Picture 4">
            <a:extLst>
              <a:ext uri="{FF2B5EF4-FFF2-40B4-BE49-F238E27FC236}">
                <a16:creationId xmlns:a16="http://schemas.microsoft.com/office/drawing/2014/main" id="{9A5D67F5-AF69-49AC-9563-9097DC60CEB5}"/>
              </a:ext>
            </a:extLst>
          </p:cNvPr>
          <p:cNvPicPr>
            <a:picLocks noChangeAspect="1"/>
          </p:cNvPicPr>
          <p:nvPr/>
        </p:nvPicPr>
        <p:blipFill rotWithShape="1">
          <a:blip r:embed="rId3"/>
          <a:srcRect l="28359" t="15504" r="33463" b="5324"/>
          <a:stretch/>
        </p:blipFill>
        <p:spPr>
          <a:xfrm>
            <a:off x="1869057" y="1940943"/>
            <a:ext cx="3689491" cy="4819426"/>
          </a:xfrm>
          <a:prstGeom prst="rect">
            <a:avLst/>
          </a:prstGeom>
        </p:spPr>
      </p:pic>
      <p:sp>
        <p:nvSpPr>
          <p:cNvPr id="7" name="Title 6">
            <a:extLst>
              <a:ext uri="{FF2B5EF4-FFF2-40B4-BE49-F238E27FC236}">
                <a16:creationId xmlns:a16="http://schemas.microsoft.com/office/drawing/2014/main" id="{7E0CEFDF-62E2-4D88-8C7A-7FF75A0BDB02}"/>
              </a:ext>
            </a:extLst>
          </p:cNvPr>
          <p:cNvSpPr>
            <a:spLocks noGrp="1"/>
          </p:cNvSpPr>
          <p:nvPr>
            <p:ph type="title"/>
          </p:nvPr>
        </p:nvSpPr>
        <p:spPr>
          <a:xfrm>
            <a:off x="763615" y="65574"/>
            <a:ext cx="11291852" cy="1799029"/>
          </a:xfrm>
        </p:spPr>
        <p:txBody>
          <a:bodyPr>
            <a:noAutofit/>
          </a:bodyPr>
          <a:lstStyle/>
          <a:p>
            <a:r>
              <a:rPr lang="en-US" sz="4000" b="0" i="0" u="none" strike="noStrike" baseline="0">
                <a:solidFill>
                  <a:schemeClr val="accent6">
                    <a:lumMod val="75000"/>
                  </a:schemeClr>
                </a:solidFill>
                <a:latin typeface="Calibri Light"/>
                <a:cs typeface="Calibri"/>
              </a:rPr>
              <a:t>Global meeting of the Network for Improving </a:t>
            </a:r>
            <a:r>
              <a:rPr lang="en-US" sz="4000">
                <a:solidFill>
                  <a:schemeClr val="accent6">
                    <a:lumMod val="75000"/>
                  </a:schemeClr>
                </a:solidFill>
                <a:latin typeface="Calibri Light"/>
                <a:cs typeface="Calibri"/>
              </a:rPr>
              <a:t>quality of care for</a:t>
            </a:r>
            <a:r>
              <a:rPr lang="en-US" sz="4000" b="0" i="0" u="none" strike="noStrike" baseline="0">
                <a:solidFill>
                  <a:schemeClr val="accent6">
                    <a:lumMod val="75000"/>
                  </a:schemeClr>
                </a:solidFill>
                <a:latin typeface="Calibri Light"/>
                <a:cs typeface="Calibri"/>
              </a:rPr>
              <a:t> Maternal, Newborn and Child Health</a:t>
            </a:r>
            <a:br>
              <a:rPr lang="en-US" sz="4000">
                <a:latin typeface="Calibri Light"/>
                <a:cs typeface="Calibri"/>
              </a:rPr>
            </a:br>
            <a:r>
              <a:rPr lang="en-US" sz="2400" b="0" i="0" u="none" strike="noStrike" baseline="0">
                <a:latin typeface="Calibri Light"/>
                <a:cs typeface="Calibri"/>
              </a:rPr>
              <a:t>14-16 March 2023, Accra, Ghana</a:t>
            </a:r>
            <a:endParaRPr lang="en-US" sz="2400">
              <a:latin typeface="Calibri Light"/>
              <a:cs typeface="Calibri"/>
            </a:endParaRPr>
          </a:p>
        </p:txBody>
      </p:sp>
    </p:spTree>
    <p:extLst>
      <p:ext uri="{BB962C8B-B14F-4D97-AF65-F5344CB8AC3E}">
        <p14:creationId xmlns:p14="http://schemas.microsoft.com/office/powerpoint/2010/main" val="23562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0" name="Rectangle 24"/>
          <p:cNvSpPr>
            <a:spLocks noChangeArrowheads="1"/>
          </p:cNvSpPr>
          <p:nvPr/>
        </p:nvSpPr>
        <p:spPr bwMode="auto">
          <a:xfrm>
            <a:off x="858698" y="129396"/>
            <a:ext cx="10551713"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t"/>
          <a:lstStyle/>
          <a:p>
            <a:pPr marL="952500" indent="-952500" algn="ctr" defTabSz="914418">
              <a:tabLst>
                <a:tab pos="357195" algn="l"/>
              </a:tabLst>
              <a:defRPr/>
            </a:pPr>
            <a:r>
              <a:rPr lang="en-GB" sz="4000">
                <a:solidFill>
                  <a:schemeClr val="accent6">
                    <a:lumMod val="75000"/>
                  </a:schemeClr>
                </a:solidFill>
                <a:latin typeface="Calibri Light"/>
                <a:ea typeface="+mj-ea"/>
                <a:cs typeface="Calibri Light"/>
              </a:rPr>
              <a:t>Where: Quality improvement of child health services  needs to happen at all levels</a:t>
            </a:r>
            <a:endParaRPr lang="en-US" sz="4000">
              <a:solidFill>
                <a:schemeClr val="accent6">
                  <a:lumMod val="75000"/>
                </a:schemeClr>
              </a:solidFill>
              <a:latin typeface="Calibri Light"/>
              <a:ea typeface="+mj-ea"/>
              <a:cs typeface="Calibri Light"/>
            </a:endParaRPr>
          </a:p>
        </p:txBody>
      </p:sp>
      <p:sp>
        <p:nvSpPr>
          <p:cNvPr id="6" name="TextBox 5"/>
          <p:cNvSpPr txBox="1"/>
          <p:nvPr/>
        </p:nvSpPr>
        <p:spPr>
          <a:xfrm>
            <a:off x="-185944" y="1580801"/>
            <a:ext cx="10886546" cy="430887"/>
          </a:xfrm>
          <a:prstGeom prst="rect">
            <a:avLst/>
          </a:prstGeom>
          <a:noFill/>
        </p:spPr>
        <p:txBody>
          <a:bodyPr wrap="square" lIns="91440" tIns="45720" rIns="91440" bIns="45720" rtlCol="0" anchor="t">
            <a:spAutoFit/>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C00000"/>
                </a:solidFill>
                <a:effectLst/>
                <a:uLnTx/>
                <a:uFillTx/>
                <a:latin typeface="Calibri"/>
                <a:ea typeface="+mn-ea"/>
                <a:cs typeface="+mn-cs"/>
              </a:rPr>
              <a:t>PHC is where most children access prevention, promotion and sick child care</a:t>
            </a:r>
            <a:endParaRPr lang="en-GB" sz="2200" b="1" i="0" u="none" strike="noStrike" kern="1200" cap="none" spc="0" normalizeH="0" baseline="0" noProof="0">
              <a:ln>
                <a:noFill/>
              </a:ln>
              <a:solidFill>
                <a:srgbClr val="C00000"/>
              </a:solidFill>
              <a:effectLst/>
              <a:uLnTx/>
              <a:uFillTx/>
              <a:latin typeface="Calibri"/>
              <a:cs typeface="Calibri"/>
            </a:endParaRPr>
          </a:p>
        </p:txBody>
      </p:sp>
      <p:grpSp>
        <p:nvGrpSpPr>
          <p:cNvPr id="4" name="Group 3">
            <a:extLst>
              <a:ext uri="{FF2B5EF4-FFF2-40B4-BE49-F238E27FC236}">
                <a16:creationId xmlns:a16="http://schemas.microsoft.com/office/drawing/2014/main" id="{7354F289-F006-4CFF-9779-557EC24C30E9}"/>
              </a:ext>
            </a:extLst>
          </p:cNvPr>
          <p:cNvGrpSpPr/>
          <p:nvPr/>
        </p:nvGrpSpPr>
        <p:grpSpPr>
          <a:xfrm>
            <a:off x="786811" y="2074710"/>
            <a:ext cx="10626947" cy="4645061"/>
            <a:chOff x="1774825" y="2295549"/>
            <a:chExt cx="8397875" cy="3756427"/>
          </a:xfrm>
        </p:grpSpPr>
        <p:sp>
          <p:nvSpPr>
            <p:cNvPr id="21506" name="Rectangle 2"/>
            <p:cNvSpPr>
              <a:spLocks noChangeArrowheads="1"/>
            </p:cNvSpPr>
            <p:nvPr/>
          </p:nvSpPr>
          <p:spPr bwMode="auto">
            <a:xfrm>
              <a:off x="2711451" y="3751264"/>
              <a:ext cx="2447925" cy="4661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0" lang="en-US" sz="2429" b="0" i="0" u="none" strike="noStrike" kern="1200" cap="none" spc="0" normalizeH="0" baseline="0" noProof="0">
                  <a:ln>
                    <a:noFill/>
                  </a:ln>
                  <a:solidFill>
                    <a:prstClr val="white"/>
                  </a:solidFill>
                  <a:effectLst/>
                  <a:uLnTx/>
                  <a:uFillTx/>
                  <a:latin typeface="Tahoma" pitchFamily="34" charset="0"/>
                  <a:ea typeface="+mn-ea"/>
                  <a:cs typeface="+mn-cs"/>
                </a:rPr>
                <a:t>Maternal Health</a:t>
              </a:r>
            </a:p>
          </p:txBody>
        </p:sp>
        <p:sp>
          <p:nvSpPr>
            <p:cNvPr id="21507" name="Rectangle 3"/>
            <p:cNvSpPr>
              <a:spLocks noChangeArrowheads="1"/>
            </p:cNvSpPr>
            <p:nvPr/>
          </p:nvSpPr>
          <p:spPr bwMode="auto">
            <a:xfrm>
              <a:off x="1774825" y="2295549"/>
              <a:ext cx="2797176" cy="36036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nchor="ctr"/>
            <a:lstStyle/>
            <a:p>
              <a:pPr marL="0" marR="0" lvl="0" indent="0" algn="ctr" defTabSz="914418"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1"/>
                  </a:solidFill>
                  <a:effectLst/>
                  <a:uLnTx/>
                  <a:uFillTx/>
                  <a:latin typeface="Calibri"/>
                  <a:ea typeface="+mn-ea"/>
                  <a:cs typeface="+mn-cs"/>
                </a:rPr>
                <a:t>  Home/Community </a:t>
              </a:r>
            </a:p>
          </p:txBody>
        </p:sp>
        <p:sp>
          <p:nvSpPr>
            <p:cNvPr id="21508" name="Rectangle 4"/>
            <p:cNvSpPr>
              <a:spLocks noChangeArrowheads="1"/>
            </p:cNvSpPr>
            <p:nvPr/>
          </p:nvSpPr>
          <p:spPr bwMode="auto">
            <a:xfrm>
              <a:off x="4858501" y="2295549"/>
              <a:ext cx="2654387" cy="36036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nchor="ctr"/>
            <a:lstStyle/>
            <a:p>
              <a:pPr marL="0" marR="0" lvl="0" indent="0" algn="ctr" defTabSz="914418"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1"/>
                  </a:solidFill>
                  <a:effectLst/>
                  <a:uLnTx/>
                  <a:uFillTx/>
                  <a:latin typeface="Calibri"/>
                  <a:ea typeface="+mn-ea"/>
                  <a:cs typeface="+mn-cs"/>
                </a:rPr>
                <a:t>   1st level facility</a:t>
              </a:r>
            </a:p>
          </p:txBody>
        </p:sp>
        <p:sp>
          <p:nvSpPr>
            <p:cNvPr id="21509" name="Rectangle 5"/>
            <p:cNvSpPr>
              <a:spLocks noChangeArrowheads="1"/>
            </p:cNvSpPr>
            <p:nvPr/>
          </p:nvSpPr>
          <p:spPr bwMode="auto">
            <a:xfrm>
              <a:off x="7796806" y="2295549"/>
              <a:ext cx="2375894" cy="368549"/>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nchor="ctr"/>
            <a:lstStyle/>
            <a:p>
              <a:pPr marL="0" marR="0" lvl="0" indent="0" algn="ctr" defTabSz="914418"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1"/>
                  </a:solidFill>
                  <a:effectLst/>
                  <a:uLnTx/>
                  <a:uFillTx/>
                  <a:latin typeface="Calibri"/>
                  <a:ea typeface="+mn-ea"/>
                  <a:cs typeface="+mn-cs"/>
                </a:rPr>
                <a:t>Hospital</a:t>
              </a:r>
            </a:p>
          </p:txBody>
        </p:sp>
        <p:sp>
          <p:nvSpPr>
            <p:cNvPr id="21517" name="AutoShape 21"/>
            <p:cNvSpPr>
              <a:spLocks noChangeArrowheads="1"/>
            </p:cNvSpPr>
            <p:nvPr/>
          </p:nvSpPr>
          <p:spPr bwMode="auto">
            <a:xfrm flipH="1">
              <a:off x="1802172" y="4509119"/>
              <a:ext cx="8363756" cy="1542857"/>
            </a:xfrm>
            <a:prstGeom prst="rtTriangle">
              <a:avLst/>
            </a:prstGeom>
            <a:gradFill rotWithShape="1">
              <a:gsLst>
                <a:gs pos="0">
                  <a:srgbClr val="CC0000"/>
                </a:gs>
                <a:gs pos="100000">
                  <a:srgbClr val="5E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pPr marL="0" marR="0" lvl="0" indent="0" algn="l" defTabSz="914418" rtl="0" eaLnBrk="0"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                 </a:t>
              </a:r>
            </a:p>
          </p:txBody>
        </p:sp>
        <p:pic>
          <p:nvPicPr>
            <p:cNvPr id="26" name="Picture 6" descr="UN Photo 457817 Albert Gonzalez Far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501" y="2667435"/>
              <a:ext cx="2654387" cy="186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Picture 40" descr="C:\Users\aboubakers\AppData\Local\Microsoft\Windows\Temporary Internet Files\Content.Outlook\WR7REG2A\JC_IMG_14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25" y="2652564"/>
              <a:ext cx="2797176" cy="18611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WHO Number : 92"/>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7796806" y="2667436"/>
              <a:ext cx="2375894" cy="184626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rot="10800000">
              <a:off x="1774825" y="4504033"/>
              <a:ext cx="8391103" cy="1547943"/>
              <a:chOff x="663115" y="6711300"/>
              <a:chExt cx="11642341" cy="1063240"/>
            </a:xfrm>
            <a:solidFill>
              <a:srgbClr val="7030A0"/>
            </a:solidFill>
          </p:grpSpPr>
          <p:sp>
            <p:nvSpPr>
              <p:cNvPr id="22" name="AutoShape 21"/>
              <p:cNvSpPr>
                <a:spLocks noChangeArrowheads="1"/>
              </p:cNvSpPr>
              <p:nvPr/>
            </p:nvSpPr>
            <p:spPr bwMode="auto">
              <a:xfrm flipH="1">
                <a:off x="663115" y="6711300"/>
                <a:ext cx="11642341" cy="1063240"/>
              </a:xfrm>
              <a:prstGeom prst="rtTriangle">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pPr marL="0" marR="0" lvl="0" indent="0" algn="l" defTabSz="914418" rtl="0" eaLnBrk="0"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                 </a:t>
                </a:r>
              </a:p>
            </p:txBody>
          </p:sp>
          <p:sp>
            <p:nvSpPr>
              <p:cNvPr id="23" name="Text Box 22"/>
              <p:cNvSpPr txBox="1">
                <a:spLocks noChangeArrowheads="1"/>
              </p:cNvSpPr>
              <p:nvPr/>
            </p:nvSpPr>
            <p:spPr bwMode="auto">
              <a:xfrm rot="10800000">
                <a:off x="7609515" y="7249676"/>
                <a:ext cx="4657994" cy="222249"/>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algn="r"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algn="r"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algn="r"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algn="r" rtl="1" eaLnBrk="0" fontAlgn="base" hangingPunct="0">
                  <a:spcBef>
                    <a:spcPct val="0"/>
                  </a:spcBef>
                  <a:spcAft>
                    <a:spcPct val="0"/>
                  </a:spcAft>
                  <a:defRPr sz="3900" b="1">
                    <a:solidFill>
                      <a:srgbClr val="000066"/>
                    </a:solidFill>
                    <a:latin typeface="Arial" pitchFamily="34" charset="0"/>
                    <a:cs typeface="Arial" pitchFamily="34" charset="0"/>
                  </a:defRPr>
                </a:lvl9pPr>
              </a:lstStyle>
              <a:p>
                <a:pPr marL="0" marR="0" lvl="0" indent="0" algn="ctr" defTabSz="914418" rtl="0" eaLnBrk="0" fontAlgn="auto" latinLnBrk="0" hangingPunct="0">
                  <a:lnSpc>
                    <a:spcPct val="100000"/>
                  </a:lnSpc>
                  <a:spcBef>
                    <a:spcPct val="5000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Arial" pitchFamily="34" charset="0"/>
                  </a:rPr>
                  <a:t>Number of Children Seen</a:t>
                </a:r>
              </a:p>
            </p:txBody>
          </p:sp>
        </p:grpSp>
        <p:sp>
          <p:nvSpPr>
            <p:cNvPr id="3" name="TextBox 2">
              <a:extLst>
                <a:ext uri="{FF2B5EF4-FFF2-40B4-BE49-F238E27FC236}">
                  <a16:creationId xmlns:a16="http://schemas.microsoft.com/office/drawing/2014/main" id="{D68FFBD0-1995-4005-B975-63D4FA069FE2}"/>
                </a:ext>
              </a:extLst>
            </p:cNvPr>
            <p:cNvSpPr txBox="1"/>
            <p:nvPr/>
          </p:nvSpPr>
          <p:spPr>
            <a:xfrm>
              <a:off x="8101937" y="5111638"/>
              <a:ext cx="1954503" cy="323566"/>
            </a:xfrm>
            <a:prstGeom prst="rect">
              <a:avLst/>
            </a:prstGeom>
            <a:noFill/>
          </p:spPr>
          <p:txBody>
            <a:bodyPr wrap="square" rtlCol="0">
              <a:spAutoFit/>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Calibri"/>
                  <a:ea typeface="+mn-ea"/>
                  <a:cs typeface="+mn-cs"/>
                </a:rPr>
                <a:t>Specialized care</a:t>
              </a:r>
            </a:p>
          </p:txBody>
        </p:sp>
        <p:pic>
          <p:nvPicPr>
            <p:cNvPr id="1026" name="Picture 2" descr="Book cover image">
              <a:extLst>
                <a:ext uri="{FF2B5EF4-FFF2-40B4-BE49-F238E27FC236}">
                  <a16:creationId xmlns:a16="http://schemas.microsoft.com/office/drawing/2014/main" id="{379E9E1E-35C3-473B-96F2-94EF5C86D3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6535" y="3577569"/>
              <a:ext cx="656164" cy="9361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241C9037-5FA1-402D-90BB-9BE715F914BF}"/>
                </a:ext>
              </a:extLst>
            </p:cNvPr>
            <p:cNvPicPr>
              <a:picLocks noChangeAspect="1"/>
            </p:cNvPicPr>
            <p:nvPr/>
          </p:nvPicPr>
          <p:blipFill rotWithShape="1">
            <a:blip r:embed="rId7">
              <a:extLst>
                <a:ext uri="{28A0092B-C50C-407E-A947-70E740481C1C}">
                  <a14:useLocalDpi xmlns:a14="http://schemas.microsoft.com/office/drawing/2010/main" val="0"/>
                </a:ext>
              </a:extLst>
            </a:blip>
            <a:srcRect l="845" t="1467" r="1588" b="5324"/>
            <a:stretch/>
          </p:blipFill>
          <p:spPr>
            <a:xfrm>
              <a:off x="3507837" y="3823681"/>
              <a:ext cx="1064165" cy="693851"/>
            </a:xfrm>
            <a:prstGeom prst="rect">
              <a:avLst/>
            </a:prstGeom>
          </p:spPr>
        </p:pic>
        <p:pic>
          <p:nvPicPr>
            <p:cNvPr id="27" name="Picture 26">
              <a:extLst>
                <a:ext uri="{FF2B5EF4-FFF2-40B4-BE49-F238E27FC236}">
                  <a16:creationId xmlns:a16="http://schemas.microsoft.com/office/drawing/2014/main" id="{78FA1B7F-9B6B-4D00-9971-63E9C89C27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5013" y="3676355"/>
              <a:ext cx="1174013" cy="827679"/>
            </a:xfrm>
            <a:prstGeom prst="rect">
              <a:avLst/>
            </a:prstGeom>
          </p:spPr>
        </p:pic>
      </p:grpSp>
    </p:spTree>
    <p:extLst>
      <p:ext uri="{BB962C8B-B14F-4D97-AF65-F5344CB8AC3E}">
        <p14:creationId xmlns:p14="http://schemas.microsoft.com/office/powerpoint/2010/main" val="371972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609D-52E3-4D19-A7B1-B4148D4785D6}"/>
              </a:ext>
            </a:extLst>
          </p:cNvPr>
          <p:cNvSpPr>
            <a:spLocks noGrp="1"/>
          </p:cNvSpPr>
          <p:nvPr>
            <p:ph type="title"/>
          </p:nvPr>
        </p:nvSpPr>
        <p:spPr>
          <a:xfrm>
            <a:off x="386571" y="7129"/>
            <a:ext cx="11677650" cy="1120775"/>
          </a:xfrm>
        </p:spPr>
        <p:txBody>
          <a:bodyPr>
            <a:normAutofit/>
          </a:bodyPr>
          <a:lstStyle/>
          <a:p>
            <a:r>
              <a:rPr lang="fr-CH" sz="3400" b="1" err="1">
                <a:solidFill>
                  <a:schemeClr val="accent6">
                    <a:lumMod val="75000"/>
                  </a:schemeClr>
                </a:solidFill>
              </a:rPr>
              <a:t>Pediatric</a:t>
            </a:r>
            <a:r>
              <a:rPr lang="fr-CH" sz="3400" b="1">
                <a:solidFill>
                  <a:schemeClr val="accent6">
                    <a:lumMod val="75000"/>
                  </a:schemeClr>
                </a:solidFill>
              </a:rPr>
              <a:t> and </a:t>
            </a:r>
            <a:r>
              <a:rPr lang="fr-CH" sz="3400" b="1" err="1">
                <a:solidFill>
                  <a:schemeClr val="accent6">
                    <a:lumMod val="75000"/>
                  </a:schemeClr>
                </a:solidFill>
              </a:rPr>
              <a:t>small</a:t>
            </a:r>
            <a:r>
              <a:rPr lang="fr-CH" sz="3400" b="1">
                <a:solidFill>
                  <a:schemeClr val="accent6">
                    <a:lumMod val="75000"/>
                  </a:schemeClr>
                </a:solidFill>
              </a:rPr>
              <a:t> and </a:t>
            </a:r>
            <a:r>
              <a:rPr lang="fr-CH" sz="3400" b="1" err="1">
                <a:solidFill>
                  <a:schemeClr val="accent6">
                    <a:lumMod val="75000"/>
                  </a:schemeClr>
                </a:solidFill>
              </a:rPr>
              <a:t>sick</a:t>
            </a:r>
            <a:r>
              <a:rPr lang="fr-CH" sz="3400" b="1">
                <a:solidFill>
                  <a:schemeClr val="accent6">
                    <a:lumMod val="75000"/>
                  </a:schemeClr>
                </a:solidFill>
              </a:rPr>
              <a:t> </a:t>
            </a:r>
            <a:r>
              <a:rPr lang="fr-CH" sz="3400" b="1" err="1">
                <a:solidFill>
                  <a:schemeClr val="accent6">
                    <a:lumMod val="75000"/>
                  </a:schemeClr>
                </a:solidFill>
              </a:rPr>
              <a:t>newborns</a:t>
            </a:r>
            <a:r>
              <a:rPr lang="fr-CH" sz="3400" b="1">
                <a:solidFill>
                  <a:schemeClr val="accent6">
                    <a:lumMod val="75000"/>
                  </a:schemeClr>
                </a:solidFill>
              </a:rPr>
              <a:t> </a:t>
            </a:r>
            <a:r>
              <a:rPr lang="fr-CH" sz="3400" b="1" err="1">
                <a:solidFill>
                  <a:schemeClr val="accent6">
                    <a:lumMod val="75000"/>
                  </a:schemeClr>
                </a:solidFill>
              </a:rPr>
              <a:t>quality</a:t>
            </a:r>
            <a:r>
              <a:rPr lang="fr-CH" sz="3400" b="1">
                <a:solidFill>
                  <a:schemeClr val="accent6">
                    <a:lumMod val="75000"/>
                  </a:schemeClr>
                </a:solidFill>
              </a:rPr>
              <a:t> of care standards</a:t>
            </a:r>
            <a:endParaRPr lang="en-GB" sz="3400" b="1">
              <a:solidFill>
                <a:schemeClr val="accent6">
                  <a:lumMod val="75000"/>
                </a:schemeClr>
              </a:solidFill>
              <a:cs typeface="Calibri Light"/>
            </a:endParaRPr>
          </a:p>
        </p:txBody>
      </p:sp>
      <p:sp>
        <p:nvSpPr>
          <p:cNvPr id="7" name="TextBox 6">
            <a:extLst>
              <a:ext uri="{FF2B5EF4-FFF2-40B4-BE49-F238E27FC236}">
                <a16:creationId xmlns:a16="http://schemas.microsoft.com/office/drawing/2014/main" id="{F616EC4F-BDAE-4BD3-A219-DD5DD7DFC07A}"/>
              </a:ext>
            </a:extLst>
          </p:cNvPr>
          <p:cNvSpPr txBox="1"/>
          <p:nvPr/>
        </p:nvSpPr>
        <p:spPr>
          <a:xfrm>
            <a:off x="288733" y="6274154"/>
            <a:ext cx="5857876" cy="461665"/>
          </a:xfrm>
          <a:prstGeom prst="rect">
            <a:avLst/>
          </a:prstGeom>
          <a:noFill/>
        </p:spPr>
        <p:txBody>
          <a:bodyPr wrap="square" lIns="91440" tIns="45720" rIns="91440" bIns="45720" rtlCol="0" anchor="t">
            <a:spAutoFit/>
          </a:bodyPr>
          <a:lstStyle/>
          <a:p>
            <a:pPr algn="ctr">
              <a:defRPr/>
            </a:pPr>
            <a:r>
              <a:rPr kumimoji="0" lang="en-US" sz="2400" b="1" i="0" u="none" strike="noStrike" kern="1200" cap="none" spc="0" normalizeH="0" baseline="0" noProof="0" err="1">
                <a:ln>
                  <a:noFill/>
                </a:ln>
                <a:effectLst/>
                <a:uLnTx/>
                <a:uFillTx/>
                <a:latin typeface="Calibri" panose="020F0502020204030204"/>
                <a:ea typeface="+mn-ea"/>
                <a:cs typeface="+mn-cs"/>
              </a:rPr>
              <a:t>Paediatric</a:t>
            </a:r>
            <a:r>
              <a:rPr kumimoji="0" lang="en-US" sz="2400" b="1" i="0" u="none" strike="noStrike" kern="1200" cap="none" spc="0" normalizeH="0" baseline="0" noProof="0">
                <a:ln>
                  <a:noFill/>
                </a:ln>
                <a:effectLst/>
                <a:uLnTx/>
                <a:uFillTx/>
                <a:latin typeface="Calibri" panose="020F0502020204030204"/>
                <a:ea typeface="+mn-ea"/>
                <a:cs typeface="+mn-cs"/>
              </a:rPr>
              <a:t> quality of care framework</a:t>
            </a:r>
            <a:r>
              <a:rPr lang="en-US" sz="2400" b="1">
                <a:latin typeface="Calibri" panose="020F0502020204030204"/>
              </a:rPr>
              <a:t> (2018)</a:t>
            </a:r>
            <a:endParaRPr lang="en-US" sz="2400" b="1" i="0" u="none" strike="noStrike" kern="1200" cap="none" spc="0" normalizeH="0" baseline="0" noProof="0">
              <a:ln>
                <a:noFill/>
              </a:ln>
              <a:effectLst/>
              <a:uLnTx/>
              <a:uFillTx/>
              <a:latin typeface="Calibri" panose="020F0502020204030204"/>
              <a:cs typeface="Calibri"/>
            </a:endParaRPr>
          </a:p>
        </p:txBody>
      </p:sp>
      <p:sp>
        <p:nvSpPr>
          <p:cNvPr id="3" name="Arrow: Down 2">
            <a:extLst>
              <a:ext uri="{FF2B5EF4-FFF2-40B4-BE49-F238E27FC236}">
                <a16:creationId xmlns:a16="http://schemas.microsoft.com/office/drawing/2014/main" id="{07047063-841C-4C76-A3F6-5FBC9217A53F}"/>
              </a:ext>
            </a:extLst>
          </p:cNvPr>
          <p:cNvSpPr/>
          <p:nvPr/>
        </p:nvSpPr>
        <p:spPr>
          <a:xfrm>
            <a:off x="9077739" y="1466841"/>
            <a:ext cx="180000" cy="225287"/>
          </a:xfrm>
          <a:prstGeom prst="down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D0885B7-75BE-44F4-98FE-B00AF299FBF4}"/>
              </a:ext>
            </a:extLst>
          </p:cNvPr>
          <p:cNvSpPr txBox="1"/>
          <p:nvPr/>
        </p:nvSpPr>
        <p:spPr>
          <a:xfrm>
            <a:off x="6725063" y="6260876"/>
            <a:ext cx="5067301" cy="461665"/>
          </a:xfrm>
          <a:prstGeom prst="rect">
            <a:avLst/>
          </a:prstGeom>
          <a:noFill/>
        </p:spPr>
        <p:txBody>
          <a:bodyPr wrap="square" lIns="91440" tIns="45720" rIns="91440" bIns="45720" rtlCol="0" anchor="t">
            <a:spAutoFit/>
          </a:bodyPr>
          <a:lstStyle/>
          <a:p>
            <a:pPr algn="ctr">
              <a:defRPr/>
            </a:pPr>
            <a:r>
              <a:rPr lang="en-US" sz="2400" b="1">
                <a:latin typeface="Calibri" panose="020F0502020204030204"/>
              </a:rPr>
              <a:t>SSNB</a:t>
            </a:r>
            <a:r>
              <a:rPr kumimoji="0" lang="en-US" sz="2400" b="1" i="0" u="none" strike="noStrike" kern="1200" cap="none" spc="0" normalizeH="0" baseline="0" noProof="0">
                <a:ln>
                  <a:noFill/>
                </a:ln>
                <a:effectLst/>
                <a:uLnTx/>
                <a:uFillTx/>
                <a:latin typeface="Calibri" panose="020F0502020204030204"/>
                <a:ea typeface="+mn-ea"/>
                <a:cs typeface="+mn-cs"/>
              </a:rPr>
              <a:t> quality of care framework</a:t>
            </a:r>
            <a:r>
              <a:rPr lang="en-US" sz="2400" b="1">
                <a:latin typeface="Calibri" panose="020F0502020204030204"/>
              </a:rPr>
              <a:t> (2020)</a:t>
            </a:r>
            <a:endParaRPr lang="en-US" sz="2400" b="1" i="0" u="none" strike="noStrike" kern="1200" cap="none" spc="0" normalizeH="0" baseline="0" noProof="0">
              <a:ln>
                <a:noFill/>
              </a:ln>
              <a:effectLst/>
              <a:uLnTx/>
              <a:uFillTx/>
              <a:latin typeface="Calibri" panose="020F0502020204030204"/>
              <a:cs typeface="Calibri"/>
            </a:endParaRPr>
          </a:p>
        </p:txBody>
      </p:sp>
      <p:sp>
        <p:nvSpPr>
          <p:cNvPr id="4" name="Arrow: Down 3">
            <a:extLst>
              <a:ext uri="{FF2B5EF4-FFF2-40B4-BE49-F238E27FC236}">
                <a16:creationId xmlns:a16="http://schemas.microsoft.com/office/drawing/2014/main" id="{CE42C651-192E-4AEC-9EBE-271EBD65FED5}"/>
              </a:ext>
            </a:extLst>
          </p:cNvPr>
          <p:cNvSpPr/>
          <p:nvPr/>
        </p:nvSpPr>
        <p:spPr>
          <a:xfrm>
            <a:off x="3106757" y="1553378"/>
            <a:ext cx="231354" cy="28643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bject 5">
            <a:extLst>
              <a:ext uri="{FF2B5EF4-FFF2-40B4-BE49-F238E27FC236}">
                <a16:creationId xmlns:a16="http://schemas.microsoft.com/office/drawing/2014/main" id="{82BBF5FF-76EE-4A37-9EAD-47B7557AA754}"/>
              </a:ext>
            </a:extLst>
          </p:cNvPr>
          <p:cNvSpPr/>
          <p:nvPr/>
        </p:nvSpPr>
        <p:spPr>
          <a:xfrm>
            <a:off x="1381764" y="979390"/>
            <a:ext cx="4318612" cy="517568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8">
            <a:extLst>
              <a:ext uri="{FF2B5EF4-FFF2-40B4-BE49-F238E27FC236}">
                <a16:creationId xmlns:a16="http://schemas.microsoft.com/office/drawing/2014/main" id="{025B51E7-6E47-4DE8-A6C9-222E156396D0}"/>
              </a:ext>
            </a:extLst>
          </p:cNvPr>
          <p:cNvSpPr/>
          <p:nvPr/>
        </p:nvSpPr>
        <p:spPr>
          <a:xfrm>
            <a:off x="7323591" y="1132731"/>
            <a:ext cx="3990732" cy="4865423"/>
          </a:xfrm>
          <a:prstGeom prst="rect">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6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B4577-09BC-41F6-8AC1-A58E35567DC2}"/>
              </a:ext>
            </a:extLst>
          </p:cNvPr>
          <p:cNvSpPr>
            <a:spLocks noGrp="1"/>
          </p:cNvSpPr>
          <p:nvPr>
            <p:ph idx="1"/>
          </p:nvPr>
        </p:nvSpPr>
        <p:spPr>
          <a:xfrm>
            <a:off x="5568592" y="1600201"/>
            <a:ext cx="6013807" cy="4525963"/>
          </a:xfrm>
        </p:spPr>
        <p:txBody>
          <a:bodyPr anchor="ctr">
            <a:normAutofit/>
          </a:bodyPr>
          <a:lstStyle/>
          <a:p>
            <a:pPr marL="342900" indent="-342900"/>
            <a:r>
              <a:rPr lang="en-US" sz="2200">
                <a:latin typeface="Calirbri"/>
                <a:cs typeface="Times New Roman"/>
              </a:rPr>
              <a:t>Informed by the health system building blocks</a:t>
            </a:r>
          </a:p>
          <a:p>
            <a:pPr marL="342900" indent="-342900"/>
            <a:r>
              <a:rPr lang="en-US" sz="2200">
                <a:latin typeface="Calirbri"/>
                <a:cs typeface="Times New Roman"/>
              </a:rPr>
              <a:t>Cover care of children 0-14 years of age</a:t>
            </a:r>
            <a:endParaRPr lang="en-US" sz="2200">
              <a:latin typeface="Calirbri"/>
              <a:cs typeface="Times New Roman" panose="02020603050405020304" pitchFamily="18" charset="0"/>
            </a:endParaRPr>
          </a:p>
          <a:p>
            <a:pPr marL="342900" indent="-342900"/>
            <a:r>
              <a:rPr lang="en-US" sz="2200">
                <a:latin typeface="Calirbri"/>
                <a:cs typeface="Times New Roman"/>
              </a:rPr>
              <a:t>Applicable to all health facilities offering child health services across levels of care</a:t>
            </a:r>
            <a:endParaRPr lang="en-US" sz="2200">
              <a:solidFill>
                <a:srgbClr val="FF0000"/>
              </a:solidFill>
              <a:latin typeface="Calirbri"/>
              <a:cs typeface="Times New Roman" panose="02020603050405020304" pitchFamily="18" charset="0"/>
            </a:endParaRPr>
          </a:p>
          <a:p>
            <a:pPr marL="342900" indent="-342900"/>
            <a:r>
              <a:rPr lang="en-US" sz="2200">
                <a:latin typeface="Calirbri"/>
                <a:cs typeface="Times New Roman"/>
              </a:rPr>
              <a:t>Prioritized areas to drive quality improvement</a:t>
            </a:r>
          </a:p>
          <a:p>
            <a:pPr marL="342900" indent="-342900"/>
            <a:r>
              <a:rPr lang="en-US" sz="2200">
                <a:latin typeface="Calirbri"/>
                <a:cs typeface="Times New Roman"/>
              </a:rPr>
              <a:t>Child-, adolescent- and family centered</a:t>
            </a:r>
          </a:p>
          <a:p>
            <a:pPr marL="342900" indent="-342900"/>
            <a:r>
              <a:rPr lang="en-US" sz="2200">
                <a:latin typeface="Calirbri"/>
                <a:cs typeface="Times New Roman"/>
              </a:rPr>
              <a:t>Address children’s provision and experience of care</a:t>
            </a:r>
          </a:p>
          <a:p>
            <a:pPr marL="342900" indent="-342900"/>
            <a:r>
              <a:rPr lang="en-US" sz="2200">
                <a:latin typeface="Calirbri"/>
                <a:cs typeface="Times New Roman"/>
              </a:rPr>
              <a:t>No developed for community-based services but some adaptations possible</a:t>
            </a:r>
          </a:p>
        </p:txBody>
      </p:sp>
      <p:sp>
        <p:nvSpPr>
          <p:cNvPr id="4" name="Title 1">
            <a:extLst>
              <a:ext uri="{FF2B5EF4-FFF2-40B4-BE49-F238E27FC236}">
                <a16:creationId xmlns:a16="http://schemas.microsoft.com/office/drawing/2014/main" id="{09BE7391-2CEE-4330-AEC1-2EB56A1B8C33}"/>
              </a:ext>
            </a:extLst>
          </p:cNvPr>
          <p:cNvSpPr txBox="1">
            <a:spLocks/>
          </p:cNvSpPr>
          <p:nvPr/>
        </p:nvSpPr>
        <p:spPr>
          <a:xfrm>
            <a:off x="0" y="0"/>
            <a:ext cx="12192000" cy="1238270"/>
          </a:xfrm>
          <a:prstGeom prst="rect">
            <a:avLst/>
          </a:prstGeom>
        </p:spPr>
        <p:txBody>
          <a:bodyPr vert="horz" lIns="128016" tIns="64008" rIns="128016" bIns="64008" rtlCol="0" anchor="ctr">
            <a:normAutofit/>
          </a:bodyPr>
          <a:lstStyle>
            <a:lvl1pPr algn="ctr" defTabSz="914418" rtl="0" eaLnBrk="1" latinLnBrk="0" hangingPunct="1">
              <a:spcBef>
                <a:spcPct val="0"/>
              </a:spcBef>
              <a:buNone/>
              <a:defRPr sz="4429" kern="1200">
                <a:solidFill>
                  <a:schemeClr val="tx1"/>
                </a:solidFill>
                <a:latin typeface="+mj-lt"/>
                <a:ea typeface="+mj-ea"/>
                <a:cs typeface="+mj-cs"/>
              </a:defRPr>
            </a:lvl1pPr>
          </a:lstStyle>
          <a:p>
            <a:r>
              <a:rPr lang="en-GB" sz="3600">
                <a:cs typeface="Calibri Light" panose="020F0302020204030204" pitchFamily="34" charset="0"/>
              </a:rPr>
              <a:t>What is the scope of paediatric </a:t>
            </a:r>
            <a:r>
              <a:rPr lang="en-GB" sz="3600" err="1">
                <a:cs typeface="Calibri Light" panose="020F0302020204030204" pitchFamily="34" charset="0"/>
              </a:rPr>
              <a:t>QoC</a:t>
            </a:r>
            <a:r>
              <a:rPr lang="en-GB" sz="3600">
                <a:cs typeface="Calibri Light" panose="020F0302020204030204" pitchFamily="34" charset="0"/>
              </a:rPr>
              <a:t> standards?</a:t>
            </a:r>
          </a:p>
        </p:txBody>
      </p:sp>
      <p:sp>
        <p:nvSpPr>
          <p:cNvPr id="5" name="Content Placeholder 2">
            <a:extLst>
              <a:ext uri="{FF2B5EF4-FFF2-40B4-BE49-F238E27FC236}">
                <a16:creationId xmlns:a16="http://schemas.microsoft.com/office/drawing/2014/main" id="{2AB6096C-818E-427F-8E94-9EF1CE13F7CE}"/>
              </a:ext>
            </a:extLst>
          </p:cNvPr>
          <p:cNvSpPr txBox="1">
            <a:spLocks/>
          </p:cNvSpPr>
          <p:nvPr/>
        </p:nvSpPr>
        <p:spPr>
          <a:xfrm>
            <a:off x="3662670" y="1306301"/>
            <a:ext cx="8291642" cy="4611835"/>
          </a:xfrm>
          <a:prstGeom prst="rect">
            <a:avLst/>
          </a:prstGeom>
        </p:spPr>
        <p:txBody>
          <a:bodyPr vert="horz" lIns="128016" tIns="64008" rIns="128016" bIns="64008" rtlCol="0" anchor="ctr">
            <a:normAutofit/>
          </a:bodyPr>
          <a:lstStyle>
            <a:lvl1pPr marL="342907" indent="-342907" algn="l" defTabSz="914418" rtl="0" eaLnBrk="1" latinLnBrk="0" hangingPunct="1">
              <a:spcBef>
                <a:spcPct val="20000"/>
              </a:spcBef>
              <a:buFont typeface="Arial" panose="020B0604020202020204" pitchFamily="34" charset="0"/>
              <a:buChar char="•"/>
              <a:defRPr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endParaRPr lang="en-US" sz="2800">
              <a:latin typeface="+mj-lt"/>
              <a:cs typeface="Times New Roman"/>
            </a:endParaRPr>
          </a:p>
        </p:txBody>
      </p:sp>
      <p:pic>
        <p:nvPicPr>
          <p:cNvPr id="11" name="Google Shape;680;p5" descr="2275 MCA hires 130418.pdf - Adobe Acrobat Reader DC">
            <a:extLst>
              <a:ext uri="{FF2B5EF4-FFF2-40B4-BE49-F238E27FC236}">
                <a16:creationId xmlns:a16="http://schemas.microsoft.com/office/drawing/2014/main" id="{A38A215A-259D-4004-8BB4-CE5A7E7DEF38}"/>
              </a:ext>
            </a:extLst>
          </p:cNvPr>
          <p:cNvPicPr preferRelativeResize="0">
            <a:picLocks/>
          </p:cNvPicPr>
          <p:nvPr/>
        </p:nvPicPr>
        <p:blipFill rotWithShape="1">
          <a:blip r:embed="rId2">
            <a:alphaModFix/>
          </a:blip>
          <a:srcRect l="26775" t="19074" r="27650" b="983"/>
          <a:stretch/>
        </p:blipFill>
        <p:spPr>
          <a:xfrm>
            <a:off x="237688" y="1238270"/>
            <a:ext cx="5227500" cy="4936200"/>
          </a:xfrm>
          <a:prstGeom prst="rect">
            <a:avLst/>
          </a:prstGeom>
          <a:noFill/>
          <a:ln>
            <a:noFill/>
          </a:ln>
        </p:spPr>
      </p:pic>
    </p:spTree>
    <p:extLst>
      <p:ext uri="{BB962C8B-B14F-4D97-AF65-F5344CB8AC3E}">
        <p14:creationId xmlns:p14="http://schemas.microsoft.com/office/powerpoint/2010/main" val="41530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panose="020B0604020202020204" pitchFamily="34" charset="0"/>
            <a:cs typeface="Arial" panose="020B0604020202020204" pitchFamily="34"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mp;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43</Slides>
  <Notes>14</Notes>
  <HiddenSlides>4</HiddenSlide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Office Theme</vt:lpstr>
      <vt:lpstr>1_master</vt:lpstr>
      <vt:lpstr>M&amp;E Template</vt:lpstr>
      <vt:lpstr>1_Office Theme</vt:lpstr>
      <vt:lpstr>PowerPoint Presentation</vt:lpstr>
      <vt:lpstr>PowerPoint Presentation</vt:lpstr>
      <vt:lpstr>Objectives of this first webinar</vt:lpstr>
      <vt:lpstr>Agenda</vt:lpstr>
      <vt:lpstr>Why increased focus on quality?</vt:lpstr>
      <vt:lpstr>Global meeting of the Network for Improving quality of care for Maternal, Newborn and Child Health 14-16 March 2023, Accra, Ghana</vt:lpstr>
      <vt:lpstr>PowerPoint Presentation</vt:lpstr>
      <vt:lpstr>Pediatric and small and sick newborns quality of care standards</vt:lpstr>
      <vt:lpstr>PowerPoint Presentation</vt:lpstr>
      <vt:lpstr>Application and use of the Paediatric QoC standards</vt:lpstr>
      <vt:lpstr>Pediatric QoC Indicators</vt:lpstr>
      <vt:lpstr>25 Pediatric QoC Core indicators</vt:lpstr>
      <vt:lpstr>PowerPoint Presentation</vt:lpstr>
      <vt:lpstr>Advances in improving pediatric quality of care in Kenya and Uganda </vt:lpstr>
      <vt:lpstr>Progress on Kenya Pediatric QoC Standards </vt:lpstr>
      <vt:lpstr>Newborn and Child Health in Kenya </vt:lpstr>
      <vt:lpstr>Newborn and Child Health Programming</vt:lpstr>
      <vt:lpstr>Progress: Pediatric QOC Measurement</vt:lpstr>
      <vt:lpstr>Progress: Pediatric QOC Measurement</vt:lpstr>
      <vt:lpstr>Progress: Pediatric QOC Measurement</vt:lpstr>
      <vt:lpstr>Progress: Pediatric QOC Measurement</vt:lpstr>
      <vt:lpstr>Challenges</vt:lpstr>
      <vt:lpstr>Opportunities</vt:lpstr>
      <vt:lpstr>Next Steps</vt:lpstr>
      <vt:lpstr>  </vt:lpstr>
      <vt:lpstr>Experience Sharing – Implementing Pediatric QoC </vt:lpstr>
      <vt:lpstr>Trends in childhood mortality from 1989 to 2016 (Uganda Demographic and Health Survey)</vt:lpstr>
      <vt:lpstr>Timelines for Introducing QoC standards implementation in Uganda </vt:lpstr>
      <vt:lpstr>PowerPoint Presentation</vt:lpstr>
      <vt:lpstr>PowerPoint Presentation</vt:lpstr>
      <vt:lpstr>PowerPoint Presentation</vt:lpstr>
      <vt:lpstr>Progress in implementation </vt:lpstr>
      <vt:lpstr>PowerPoint Presentation</vt:lpstr>
      <vt:lpstr>Trends in Institutional Perinatal deaths (IPMR) across the country (2017-2022)  </vt:lpstr>
      <vt:lpstr>PowerPoint Presentation</vt:lpstr>
      <vt:lpstr>Lessons Learnt</vt:lpstr>
      <vt:lpstr>Improving pediatric Quality of Care</vt:lpstr>
      <vt:lpstr>Identified Barriers for pediatric QoC</vt:lpstr>
      <vt:lpstr>Opportunities</vt:lpstr>
      <vt:lpstr>Roundtable discussion</vt:lpstr>
      <vt:lpstr>Roundtable discussion (moderator TBC)</vt:lpstr>
      <vt:lpstr>Q&amp;A – Audience reflections</vt:lpstr>
      <vt:lpstr>Upcoming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Detjen</dc:creator>
  <cp:revision>2</cp:revision>
  <dcterms:created xsi:type="dcterms:W3CDTF">2023-02-27T15:28:56Z</dcterms:created>
  <dcterms:modified xsi:type="dcterms:W3CDTF">2023-07-18T16:36:00Z</dcterms:modified>
</cp:coreProperties>
</file>