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60" r:id="rId2"/>
  </p:sldIdLst>
  <p:sldSz cx="27432000" cy="457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08E5D-864E-0C60-66B6-A4A2AC716C2D}" name="Lynn Van Lith" initials="LVL" userId="S::lvanlit1@jh.edu::1eefbd7f-9529-4c16-91f1-d87569c9021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9DFC"/>
    <a:srgbClr val="03A7FB"/>
    <a:srgbClr val="01B8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9"/>
    <p:restoredTop sz="87535"/>
  </p:normalViewPr>
  <p:slideViewPr>
    <p:cSldViewPr snapToGrid="0">
      <p:cViewPr varScale="1">
        <p:scale>
          <a:sx n="10" d="100"/>
          <a:sy n="10" d="100"/>
        </p:scale>
        <p:origin x="2336"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B2DBA-F188-524F-B9C9-8A13B6DB9477}" type="datetimeFigureOut">
              <a:rPr lang="en-MG" smtClean="0"/>
              <a:t>05/26/2023</a:t>
            </a:fld>
            <a:endParaRPr lang="en-MG"/>
          </a:p>
        </p:txBody>
      </p:sp>
      <p:sp>
        <p:nvSpPr>
          <p:cNvPr id="4" name="Slide Image Placeholder 3"/>
          <p:cNvSpPr>
            <a:spLocks noGrp="1" noRot="1" noChangeAspect="1"/>
          </p:cNvSpPr>
          <p:nvPr>
            <p:ph type="sldImg" idx="2"/>
          </p:nvPr>
        </p:nvSpPr>
        <p:spPr>
          <a:xfrm>
            <a:off x="2503488" y="1143000"/>
            <a:ext cx="1851025" cy="3086100"/>
          </a:xfrm>
          <a:prstGeom prst="rect">
            <a:avLst/>
          </a:prstGeom>
          <a:noFill/>
          <a:ln w="12700">
            <a:solidFill>
              <a:prstClr val="black"/>
            </a:solidFill>
          </a:ln>
        </p:spPr>
        <p:txBody>
          <a:bodyPr vert="horz" lIns="91440" tIns="45720" rIns="91440" bIns="45720" rtlCol="0" anchor="ctr"/>
          <a:lstStyle/>
          <a:p>
            <a:endParaRPr lang="en-M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DCF10-96C4-4945-942C-344FA695748E}" type="slidenum">
              <a:rPr lang="en-MG" smtClean="0"/>
              <a:t>‹#›</a:t>
            </a:fld>
            <a:endParaRPr lang="en-MG"/>
          </a:p>
        </p:txBody>
      </p:sp>
    </p:spTree>
    <p:extLst>
      <p:ext uri="{BB962C8B-B14F-4D97-AF65-F5344CB8AC3E}">
        <p14:creationId xmlns:p14="http://schemas.microsoft.com/office/powerpoint/2010/main" val="167754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G" dirty="0"/>
          </a:p>
        </p:txBody>
      </p:sp>
      <p:sp>
        <p:nvSpPr>
          <p:cNvPr id="4" name="Slide Number Placeholder 3"/>
          <p:cNvSpPr>
            <a:spLocks noGrp="1"/>
          </p:cNvSpPr>
          <p:nvPr>
            <p:ph type="sldNum" sz="quarter" idx="5"/>
          </p:nvPr>
        </p:nvSpPr>
        <p:spPr/>
        <p:txBody>
          <a:bodyPr/>
          <a:lstStyle/>
          <a:p>
            <a:fld id="{75ADCF10-96C4-4945-942C-344FA695748E}" type="slidenum">
              <a:rPr lang="en-MG" smtClean="0"/>
              <a:t>1</a:t>
            </a:fld>
            <a:endParaRPr lang="en-MG"/>
          </a:p>
        </p:txBody>
      </p:sp>
    </p:spTree>
    <p:extLst>
      <p:ext uri="{BB962C8B-B14F-4D97-AF65-F5344CB8AC3E}">
        <p14:creationId xmlns:p14="http://schemas.microsoft.com/office/powerpoint/2010/main" val="333427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482420"/>
            <a:ext cx="23317200" cy="15917333"/>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24013587"/>
            <a:ext cx="20574000" cy="11038413"/>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949DF3-49DD-174C-81C1-B37C07195AA4}" type="datetimeFigureOut">
              <a:rPr lang="en-MG" smtClean="0"/>
              <a:t>05/26/2023</a:t>
            </a:fld>
            <a:endParaRPr lang="en-MG"/>
          </a:p>
        </p:txBody>
      </p:sp>
      <p:sp>
        <p:nvSpPr>
          <p:cNvPr id="5" name="Footer Placeholder 4"/>
          <p:cNvSpPr>
            <a:spLocks noGrp="1"/>
          </p:cNvSpPr>
          <p:nvPr>
            <p:ph type="ftr" sz="quarter" idx="11"/>
          </p:nvPr>
        </p:nvSpPr>
        <p:spPr/>
        <p:txBody>
          <a:bodyPr/>
          <a:lstStyle/>
          <a:p>
            <a:endParaRPr lang="en-MG"/>
          </a:p>
        </p:txBody>
      </p:sp>
      <p:sp>
        <p:nvSpPr>
          <p:cNvPr id="6" name="Slide Number Placeholder 5"/>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30095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949DF3-49DD-174C-81C1-B37C07195AA4}" type="datetimeFigureOut">
              <a:rPr lang="en-MG" smtClean="0"/>
              <a:t>05/26/2023</a:t>
            </a:fld>
            <a:endParaRPr lang="en-MG"/>
          </a:p>
        </p:txBody>
      </p:sp>
      <p:sp>
        <p:nvSpPr>
          <p:cNvPr id="5" name="Footer Placeholder 4"/>
          <p:cNvSpPr>
            <a:spLocks noGrp="1"/>
          </p:cNvSpPr>
          <p:nvPr>
            <p:ph type="ftr" sz="quarter" idx="11"/>
          </p:nvPr>
        </p:nvSpPr>
        <p:spPr/>
        <p:txBody>
          <a:bodyPr/>
          <a:lstStyle/>
          <a:p>
            <a:endParaRPr lang="en-MG"/>
          </a:p>
        </p:txBody>
      </p:sp>
      <p:sp>
        <p:nvSpPr>
          <p:cNvPr id="6" name="Slide Number Placeholder 5"/>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426736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2434167"/>
            <a:ext cx="5915025" cy="387455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2434167"/>
            <a:ext cx="17402175" cy="38745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949DF3-49DD-174C-81C1-B37C07195AA4}" type="datetimeFigureOut">
              <a:rPr lang="en-MG" smtClean="0"/>
              <a:t>05/26/2023</a:t>
            </a:fld>
            <a:endParaRPr lang="en-MG"/>
          </a:p>
        </p:txBody>
      </p:sp>
      <p:sp>
        <p:nvSpPr>
          <p:cNvPr id="5" name="Footer Placeholder 4"/>
          <p:cNvSpPr>
            <a:spLocks noGrp="1"/>
          </p:cNvSpPr>
          <p:nvPr>
            <p:ph type="ftr" sz="quarter" idx="11"/>
          </p:nvPr>
        </p:nvSpPr>
        <p:spPr/>
        <p:txBody>
          <a:bodyPr/>
          <a:lstStyle/>
          <a:p>
            <a:endParaRPr lang="en-MG"/>
          </a:p>
        </p:txBody>
      </p:sp>
      <p:sp>
        <p:nvSpPr>
          <p:cNvPr id="6" name="Slide Number Placeholder 5"/>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66353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949DF3-49DD-174C-81C1-B37C07195AA4}" type="datetimeFigureOut">
              <a:rPr lang="en-MG" smtClean="0"/>
              <a:t>05/26/2023</a:t>
            </a:fld>
            <a:endParaRPr lang="en-MG"/>
          </a:p>
        </p:txBody>
      </p:sp>
      <p:sp>
        <p:nvSpPr>
          <p:cNvPr id="5" name="Footer Placeholder 4"/>
          <p:cNvSpPr>
            <a:spLocks noGrp="1"/>
          </p:cNvSpPr>
          <p:nvPr>
            <p:ph type="ftr" sz="quarter" idx="11"/>
          </p:nvPr>
        </p:nvSpPr>
        <p:spPr/>
        <p:txBody>
          <a:bodyPr/>
          <a:lstStyle/>
          <a:p>
            <a:endParaRPr lang="en-MG"/>
          </a:p>
        </p:txBody>
      </p:sp>
      <p:sp>
        <p:nvSpPr>
          <p:cNvPr id="6" name="Slide Number Placeholder 5"/>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190812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11398263"/>
            <a:ext cx="23660100" cy="1901824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30596430"/>
            <a:ext cx="23660100" cy="10001247"/>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49DF3-49DD-174C-81C1-B37C07195AA4}" type="datetimeFigureOut">
              <a:rPr lang="en-MG" smtClean="0"/>
              <a:t>05/26/2023</a:t>
            </a:fld>
            <a:endParaRPr lang="en-MG"/>
          </a:p>
        </p:txBody>
      </p:sp>
      <p:sp>
        <p:nvSpPr>
          <p:cNvPr id="5" name="Footer Placeholder 4"/>
          <p:cNvSpPr>
            <a:spLocks noGrp="1"/>
          </p:cNvSpPr>
          <p:nvPr>
            <p:ph type="ftr" sz="quarter" idx="11"/>
          </p:nvPr>
        </p:nvSpPr>
        <p:spPr/>
        <p:txBody>
          <a:bodyPr/>
          <a:lstStyle/>
          <a:p>
            <a:endParaRPr lang="en-MG"/>
          </a:p>
        </p:txBody>
      </p:sp>
      <p:sp>
        <p:nvSpPr>
          <p:cNvPr id="6" name="Slide Number Placeholder 5"/>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56891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12170833"/>
            <a:ext cx="11658600" cy="29008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12170833"/>
            <a:ext cx="11658600" cy="29008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949DF3-49DD-174C-81C1-B37C07195AA4}" type="datetimeFigureOut">
              <a:rPr lang="en-MG" smtClean="0"/>
              <a:t>05/26/2023</a:t>
            </a:fld>
            <a:endParaRPr lang="en-MG"/>
          </a:p>
        </p:txBody>
      </p:sp>
      <p:sp>
        <p:nvSpPr>
          <p:cNvPr id="6" name="Footer Placeholder 5"/>
          <p:cNvSpPr>
            <a:spLocks noGrp="1"/>
          </p:cNvSpPr>
          <p:nvPr>
            <p:ph type="ftr" sz="quarter" idx="11"/>
          </p:nvPr>
        </p:nvSpPr>
        <p:spPr/>
        <p:txBody>
          <a:bodyPr/>
          <a:lstStyle/>
          <a:p>
            <a:endParaRPr lang="en-MG"/>
          </a:p>
        </p:txBody>
      </p:sp>
      <p:sp>
        <p:nvSpPr>
          <p:cNvPr id="7" name="Slide Number Placeholder 6"/>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237204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4177"/>
            <a:ext cx="23660100" cy="88370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11207753"/>
            <a:ext cx="11605020" cy="549274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1889526" y="16700500"/>
            <a:ext cx="11605020" cy="24563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11207753"/>
            <a:ext cx="11662173" cy="549274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3887452" y="16700500"/>
            <a:ext cx="11662173" cy="24563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949DF3-49DD-174C-81C1-B37C07195AA4}" type="datetimeFigureOut">
              <a:rPr lang="en-MG" smtClean="0"/>
              <a:t>05/26/2023</a:t>
            </a:fld>
            <a:endParaRPr lang="en-MG"/>
          </a:p>
        </p:txBody>
      </p:sp>
      <p:sp>
        <p:nvSpPr>
          <p:cNvPr id="8" name="Footer Placeholder 7"/>
          <p:cNvSpPr>
            <a:spLocks noGrp="1"/>
          </p:cNvSpPr>
          <p:nvPr>
            <p:ph type="ftr" sz="quarter" idx="11"/>
          </p:nvPr>
        </p:nvSpPr>
        <p:spPr/>
        <p:txBody>
          <a:bodyPr/>
          <a:lstStyle/>
          <a:p>
            <a:endParaRPr lang="en-MG"/>
          </a:p>
        </p:txBody>
      </p:sp>
      <p:sp>
        <p:nvSpPr>
          <p:cNvPr id="9" name="Slide Number Placeholder 8"/>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383322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949DF3-49DD-174C-81C1-B37C07195AA4}" type="datetimeFigureOut">
              <a:rPr lang="en-MG" smtClean="0"/>
              <a:t>05/26/2023</a:t>
            </a:fld>
            <a:endParaRPr lang="en-MG"/>
          </a:p>
        </p:txBody>
      </p:sp>
      <p:sp>
        <p:nvSpPr>
          <p:cNvPr id="4" name="Footer Placeholder 3"/>
          <p:cNvSpPr>
            <a:spLocks noGrp="1"/>
          </p:cNvSpPr>
          <p:nvPr>
            <p:ph type="ftr" sz="quarter" idx="11"/>
          </p:nvPr>
        </p:nvSpPr>
        <p:spPr/>
        <p:txBody>
          <a:bodyPr/>
          <a:lstStyle/>
          <a:p>
            <a:endParaRPr lang="en-MG"/>
          </a:p>
        </p:txBody>
      </p:sp>
      <p:sp>
        <p:nvSpPr>
          <p:cNvPr id="5" name="Slide Number Placeholder 4"/>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352713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49DF3-49DD-174C-81C1-B37C07195AA4}" type="datetimeFigureOut">
              <a:rPr lang="en-MG" smtClean="0"/>
              <a:t>05/26/2023</a:t>
            </a:fld>
            <a:endParaRPr lang="en-MG"/>
          </a:p>
        </p:txBody>
      </p:sp>
      <p:sp>
        <p:nvSpPr>
          <p:cNvPr id="3" name="Footer Placeholder 2"/>
          <p:cNvSpPr>
            <a:spLocks noGrp="1"/>
          </p:cNvSpPr>
          <p:nvPr>
            <p:ph type="ftr" sz="quarter" idx="11"/>
          </p:nvPr>
        </p:nvSpPr>
        <p:spPr/>
        <p:txBody>
          <a:bodyPr/>
          <a:lstStyle/>
          <a:p>
            <a:endParaRPr lang="en-MG"/>
          </a:p>
        </p:txBody>
      </p:sp>
      <p:sp>
        <p:nvSpPr>
          <p:cNvPr id="4" name="Slide Number Placeholder 3"/>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99619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3048000"/>
            <a:ext cx="8847534" cy="106680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6582844"/>
            <a:ext cx="13887450" cy="32490833"/>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3716000"/>
            <a:ext cx="8847534" cy="25410587"/>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F0949DF3-49DD-174C-81C1-B37C07195AA4}" type="datetimeFigureOut">
              <a:rPr lang="en-MG" smtClean="0"/>
              <a:t>05/26/2023</a:t>
            </a:fld>
            <a:endParaRPr lang="en-MG"/>
          </a:p>
        </p:txBody>
      </p:sp>
      <p:sp>
        <p:nvSpPr>
          <p:cNvPr id="6" name="Footer Placeholder 5"/>
          <p:cNvSpPr>
            <a:spLocks noGrp="1"/>
          </p:cNvSpPr>
          <p:nvPr>
            <p:ph type="ftr" sz="quarter" idx="11"/>
          </p:nvPr>
        </p:nvSpPr>
        <p:spPr/>
        <p:txBody>
          <a:bodyPr/>
          <a:lstStyle/>
          <a:p>
            <a:endParaRPr lang="en-MG"/>
          </a:p>
        </p:txBody>
      </p:sp>
      <p:sp>
        <p:nvSpPr>
          <p:cNvPr id="7" name="Slide Number Placeholder 6"/>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3776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3048000"/>
            <a:ext cx="8847534" cy="106680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6582844"/>
            <a:ext cx="13887450" cy="32490833"/>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3716000"/>
            <a:ext cx="8847534" cy="25410587"/>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F0949DF3-49DD-174C-81C1-B37C07195AA4}" type="datetimeFigureOut">
              <a:rPr lang="en-MG" smtClean="0"/>
              <a:t>05/26/2023</a:t>
            </a:fld>
            <a:endParaRPr lang="en-MG"/>
          </a:p>
        </p:txBody>
      </p:sp>
      <p:sp>
        <p:nvSpPr>
          <p:cNvPr id="6" name="Footer Placeholder 5"/>
          <p:cNvSpPr>
            <a:spLocks noGrp="1"/>
          </p:cNvSpPr>
          <p:nvPr>
            <p:ph type="ftr" sz="quarter" idx="11"/>
          </p:nvPr>
        </p:nvSpPr>
        <p:spPr/>
        <p:txBody>
          <a:bodyPr/>
          <a:lstStyle/>
          <a:p>
            <a:endParaRPr lang="en-MG"/>
          </a:p>
        </p:txBody>
      </p:sp>
      <p:sp>
        <p:nvSpPr>
          <p:cNvPr id="7" name="Slide Number Placeholder 6"/>
          <p:cNvSpPr>
            <a:spLocks noGrp="1"/>
          </p:cNvSpPr>
          <p:nvPr>
            <p:ph type="sldNum" sz="quarter" idx="12"/>
          </p:nvPr>
        </p:nvSpPr>
        <p:spPr/>
        <p:txBody>
          <a:bodyPr/>
          <a:lstStyle/>
          <a:p>
            <a:fld id="{24550057-82A8-364F-8F56-77C4B96F8ED6}" type="slidenum">
              <a:rPr lang="en-MG" smtClean="0"/>
              <a:t>‹#›</a:t>
            </a:fld>
            <a:endParaRPr lang="en-MG"/>
          </a:p>
        </p:txBody>
      </p:sp>
    </p:spTree>
    <p:extLst>
      <p:ext uri="{BB962C8B-B14F-4D97-AF65-F5344CB8AC3E}">
        <p14:creationId xmlns:p14="http://schemas.microsoft.com/office/powerpoint/2010/main" val="124751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2434177"/>
            <a:ext cx="23660100" cy="88370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12170833"/>
            <a:ext cx="23660100" cy="29008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42375677"/>
            <a:ext cx="6172200" cy="2434167"/>
          </a:xfrm>
          <a:prstGeom prst="rect">
            <a:avLst/>
          </a:prstGeom>
        </p:spPr>
        <p:txBody>
          <a:bodyPr vert="horz" lIns="91440" tIns="45720" rIns="91440" bIns="45720" rtlCol="0" anchor="ctr"/>
          <a:lstStyle>
            <a:lvl1pPr algn="l">
              <a:defRPr sz="3600">
                <a:solidFill>
                  <a:schemeClr val="tx1">
                    <a:tint val="75000"/>
                  </a:schemeClr>
                </a:solidFill>
              </a:defRPr>
            </a:lvl1pPr>
          </a:lstStyle>
          <a:p>
            <a:fld id="{F0949DF3-49DD-174C-81C1-B37C07195AA4}" type="datetimeFigureOut">
              <a:rPr lang="en-MG" smtClean="0"/>
              <a:t>05/26/2023</a:t>
            </a:fld>
            <a:endParaRPr lang="en-MG"/>
          </a:p>
        </p:txBody>
      </p:sp>
      <p:sp>
        <p:nvSpPr>
          <p:cNvPr id="5" name="Footer Placeholder 4"/>
          <p:cNvSpPr>
            <a:spLocks noGrp="1"/>
          </p:cNvSpPr>
          <p:nvPr>
            <p:ph type="ftr" sz="quarter" idx="3"/>
          </p:nvPr>
        </p:nvSpPr>
        <p:spPr>
          <a:xfrm>
            <a:off x="9086850" y="42375677"/>
            <a:ext cx="9258300" cy="2434167"/>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MG"/>
          </a:p>
        </p:txBody>
      </p:sp>
      <p:sp>
        <p:nvSpPr>
          <p:cNvPr id="6" name="Slide Number Placeholder 5"/>
          <p:cNvSpPr>
            <a:spLocks noGrp="1"/>
          </p:cNvSpPr>
          <p:nvPr>
            <p:ph type="sldNum" sz="quarter" idx="4"/>
          </p:nvPr>
        </p:nvSpPr>
        <p:spPr>
          <a:xfrm>
            <a:off x="19373850" y="42375677"/>
            <a:ext cx="6172200" cy="2434167"/>
          </a:xfrm>
          <a:prstGeom prst="rect">
            <a:avLst/>
          </a:prstGeom>
        </p:spPr>
        <p:txBody>
          <a:bodyPr vert="horz" lIns="91440" tIns="45720" rIns="91440" bIns="45720" rtlCol="0" anchor="ctr"/>
          <a:lstStyle>
            <a:lvl1pPr algn="r">
              <a:defRPr sz="3600">
                <a:solidFill>
                  <a:schemeClr val="tx1">
                    <a:tint val="75000"/>
                  </a:schemeClr>
                </a:solidFill>
              </a:defRPr>
            </a:lvl1pPr>
          </a:lstStyle>
          <a:p>
            <a:fld id="{24550057-82A8-364F-8F56-77C4B96F8ED6}" type="slidenum">
              <a:rPr lang="en-MG" smtClean="0"/>
              <a:t>‹#›</a:t>
            </a:fld>
            <a:endParaRPr lang="en-MG"/>
          </a:p>
        </p:txBody>
      </p:sp>
    </p:spTree>
    <p:extLst>
      <p:ext uri="{BB962C8B-B14F-4D97-AF65-F5344CB8AC3E}">
        <p14:creationId xmlns:p14="http://schemas.microsoft.com/office/powerpoint/2010/main" val="1302029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0.png"/><Relationship Id="rId3" Type="http://schemas.openxmlformats.org/officeDocument/2006/relationships/image" Target="../media/image1.png"/><Relationship Id="rId21" Type="http://schemas.microsoft.com/office/2007/relationships/hdphoto" Target="../media/hdphoto1.wdp"/><Relationship Id="rId34" Type="http://schemas.openxmlformats.org/officeDocument/2006/relationships/image" Target="../media/image28.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19.png"/><Relationship Id="rId33"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ideas42.org/" TargetMode="External"/><Relationship Id="rId24" Type="http://schemas.openxmlformats.org/officeDocument/2006/relationships/image" Target="../media/image18.png"/><Relationship Id="rId32" Type="http://schemas.openxmlformats.org/officeDocument/2006/relationships/image" Target="../media/image26.jpeg"/><Relationship Id="rId5" Type="http://schemas.openxmlformats.org/officeDocument/2006/relationships/image" Target="../media/image3.png"/><Relationship Id="rId15" Type="http://schemas.openxmlformats.org/officeDocument/2006/relationships/image" Target="../media/image11.svg"/><Relationship Id="rId23" Type="http://schemas.microsoft.com/office/2007/relationships/hdphoto" Target="../media/hdphoto2.wdp"/><Relationship Id="rId28" Type="http://schemas.openxmlformats.org/officeDocument/2006/relationships/image" Target="../media/image22.png"/><Relationship Id="rId36" Type="http://schemas.openxmlformats.org/officeDocument/2006/relationships/image" Target="../media/image30.png"/><Relationship Id="rId10" Type="http://schemas.openxmlformats.org/officeDocument/2006/relationships/hyperlink" Target="mailto:ezimmerman@ideas42.org" TargetMode="External"/><Relationship Id="rId19" Type="http://schemas.openxmlformats.org/officeDocument/2006/relationships/image" Target="../media/image15.svg"/><Relationship Id="rId31" Type="http://schemas.openxmlformats.org/officeDocument/2006/relationships/image" Target="../media/image25.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7.png"/><Relationship Id="rId27" Type="http://schemas.openxmlformats.org/officeDocument/2006/relationships/image" Target="../media/image21.png"/><Relationship Id="rId30" Type="http://schemas.openxmlformats.org/officeDocument/2006/relationships/image" Target="../media/image24.png"/><Relationship Id="rId3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a:extLst>
              <a:ext uri="{FF2B5EF4-FFF2-40B4-BE49-F238E27FC236}">
                <a16:creationId xmlns:a16="http://schemas.microsoft.com/office/drawing/2014/main" id="{C0A1A259-D042-9A02-C665-19FFA8405B5C}"/>
              </a:ext>
            </a:extLst>
          </p:cNvPr>
          <p:cNvSpPr/>
          <p:nvPr/>
        </p:nvSpPr>
        <p:spPr>
          <a:xfrm>
            <a:off x="1" y="44344121"/>
            <a:ext cx="27431999" cy="13758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G" dirty="0"/>
          </a:p>
        </p:txBody>
      </p:sp>
      <p:pic>
        <p:nvPicPr>
          <p:cNvPr id="7" name="Picture 6" descr="A picture containing blue, screenshot, aqua, electric blue&#10;&#10;Description automatically generated">
            <a:extLst>
              <a:ext uri="{FF2B5EF4-FFF2-40B4-BE49-F238E27FC236}">
                <a16:creationId xmlns:a16="http://schemas.microsoft.com/office/drawing/2014/main" id="{4C13E3D9-298B-F8D1-F863-7824CE6375F2}"/>
              </a:ext>
            </a:extLst>
          </p:cNvPr>
          <p:cNvPicPr>
            <a:picLocks noChangeAspect="1"/>
          </p:cNvPicPr>
          <p:nvPr/>
        </p:nvPicPr>
        <p:blipFill rotWithShape="1">
          <a:blip r:embed="rId3"/>
          <a:srcRect r="293" b="33168"/>
          <a:stretch/>
        </p:blipFill>
        <p:spPr>
          <a:xfrm>
            <a:off x="0" y="-32657"/>
            <a:ext cx="27428598" cy="5909293"/>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Text Box 122">
            <a:extLst>
              <a:ext uri="{FF2B5EF4-FFF2-40B4-BE49-F238E27FC236}">
                <a16:creationId xmlns:a16="http://schemas.microsoft.com/office/drawing/2014/main" id="{91BEDF2A-8E24-73FD-F8E6-E1DAD4CAC5F0}"/>
              </a:ext>
            </a:extLst>
          </p:cNvPr>
          <p:cNvSpPr txBox="1">
            <a:spLocks noChangeArrowheads="1"/>
          </p:cNvSpPr>
          <p:nvPr/>
        </p:nvSpPr>
        <p:spPr bwMode="auto">
          <a:xfrm>
            <a:off x="3341541" y="318775"/>
            <a:ext cx="2225151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365760" rIns="182880" bIns="365760" anchor="t"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8600" b="1" dirty="0">
                <a:solidFill>
                  <a:schemeClr val="accent3">
                    <a:lumMod val="20000"/>
                    <a:lumOff val="80000"/>
                  </a:schemeClr>
                </a:solidFill>
                <a:latin typeface="+mn-lt"/>
              </a:rPr>
              <a:t>Improving the feeding of young children during and after illness : A behavioral design approach</a:t>
            </a:r>
          </a:p>
        </p:txBody>
      </p:sp>
      <p:sp>
        <p:nvSpPr>
          <p:cNvPr id="11" name="Text Box 123">
            <a:extLst>
              <a:ext uri="{FF2B5EF4-FFF2-40B4-BE49-F238E27FC236}">
                <a16:creationId xmlns:a16="http://schemas.microsoft.com/office/drawing/2014/main" id="{65712B2E-63BA-96CC-307E-7CE2077F85CF}"/>
              </a:ext>
            </a:extLst>
          </p:cNvPr>
          <p:cNvSpPr txBox="1">
            <a:spLocks noChangeArrowheads="1"/>
          </p:cNvSpPr>
          <p:nvPr/>
        </p:nvSpPr>
        <p:spPr bwMode="auto">
          <a:xfrm>
            <a:off x="5857532" y="3400450"/>
            <a:ext cx="17291840" cy="240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rtl="0">
              <a:spcBef>
                <a:spcPts val="0"/>
              </a:spcBef>
              <a:spcAft>
                <a:spcPts val="0"/>
              </a:spcAft>
            </a:pPr>
            <a:r>
              <a:rPr lang="en-US" b="1" dirty="0">
                <a:solidFill>
                  <a:schemeClr val="bg1"/>
                </a:solidFill>
                <a:latin typeface="Arial" panose="020B0604020202020204" pitchFamily="34" charset="0"/>
              </a:rPr>
              <a:t>Authors</a:t>
            </a:r>
            <a:r>
              <a:rPr lang="en-US" dirty="0">
                <a:solidFill>
                  <a:schemeClr val="bg1"/>
                </a:solidFill>
                <a:latin typeface="Arial" panose="020B0604020202020204" pitchFamily="34" charset="0"/>
              </a:rPr>
              <a:t> : </a:t>
            </a:r>
            <a:r>
              <a:rPr lang="en-US" b="0" i="0" u="none" strike="noStrike" dirty="0">
                <a:solidFill>
                  <a:schemeClr val="bg1"/>
                </a:solidFill>
                <a:effectLst/>
                <a:latin typeface="Arial" panose="020B0604020202020204" pitchFamily="34" charset="0"/>
              </a:rPr>
              <a:t>Augustin </a:t>
            </a:r>
            <a:r>
              <a:rPr lang="en-US" b="0" i="0" u="none" strike="noStrike" dirty="0" err="1">
                <a:solidFill>
                  <a:schemeClr val="bg1"/>
                </a:solidFill>
                <a:effectLst/>
                <a:latin typeface="Arial" panose="020B0604020202020204" pitchFamily="34" charset="0"/>
              </a:rPr>
              <a:t>Ngandu</a:t>
            </a:r>
            <a:r>
              <a:rPr lang="en-US" b="0" i="0" u="none" strike="noStrike" dirty="0">
                <a:solidFill>
                  <a:schemeClr val="bg1"/>
                </a:solidFill>
                <a:effectLst/>
                <a:latin typeface="Arial" panose="020B0604020202020204" pitchFamily="34" charset="0"/>
              </a:rPr>
              <a:t> (1), Lynn Van Lith (1), Radha </a:t>
            </a:r>
            <a:r>
              <a:rPr lang="en-US" b="0" i="0" u="none" strike="noStrike" dirty="0" err="1">
                <a:solidFill>
                  <a:schemeClr val="bg1"/>
                </a:solidFill>
                <a:effectLst/>
                <a:latin typeface="Arial" panose="020B0604020202020204" pitchFamily="34" charset="0"/>
              </a:rPr>
              <a:t>Rajan</a:t>
            </a:r>
            <a:r>
              <a:rPr lang="en-US" b="0" i="0" u="none" strike="noStrike" dirty="0">
                <a:solidFill>
                  <a:schemeClr val="bg1"/>
                </a:solidFill>
                <a:effectLst/>
                <a:latin typeface="Arial" panose="020B0604020202020204" pitchFamily="34" charset="0"/>
              </a:rPr>
              <a:t> (1), Danielle Naugle (1), Didier </a:t>
            </a:r>
            <a:r>
              <a:rPr lang="en-US" b="0" i="0" u="none" strike="noStrike" dirty="0" err="1">
                <a:solidFill>
                  <a:schemeClr val="bg1"/>
                </a:solidFill>
                <a:effectLst/>
                <a:latin typeface="Arial" panose="020B0604020202020204" pitchFamily="34" charset="0"/>
              </a:rPr>
              <a:t>Mbayi</a:t>
            </a:r>
            <a:r>
              <a:rPr lang="en-US" b="0" i="0" u="none" strike="noStrike" dirty="0">
                <a:solidFill>
                  <a:schemeClr val="bg1"/>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rPr>
              <a:t>Kangudie</a:t>
            </a:r>
            <a:r>
              <a:rPr lang="en-US" b="0" i="0" u="none" strike="noStrike" dirty="0">
                <a:solidFill>
                  <a:schemeClr val="bg1"/>
                </a:solidFill>
                <a:effectLst/>
                <a:latin typeface="Arial" panose="020B0604020202020204" pitchFamily="34" charset="0"/>
              </a:rPr>
              <a:t> (1), Lisa Sherburne (2), Emily Zimmerman (3), Madeline Kau (3), </a:t>
            </a:r>
            <a:r>
              <a:rPr lang="en-US" b="0" i="0" u="none" strike="noStrike" dirty="0" err="1">
                <a:solidFill>
                  <a:schemeClr val="bg1"/>
                </a:solidFill>
                <a:effectLst/>
                <a:latin typeface="Arial" panose="020B0604020202020204" pitchFamily="34" charset="0"/>
              </a:rPr>
              <a:t>Riantsoa</a:t>
            </a:r>
            <a:r>
              <a:rPr lang="en-US" b="0" i="0" u="none" strike="noStrike" dirty="0">
                <a:solidFill>
                  <a:schemeClr val="bg1"/>
                </a:solidFill>
                <a:effectLst/>
                <a:latin typeface="Arial" panose="020B0604020202020204" pitchFamily="34" charset="0"/>
              </a:rPr>
              <a:t> Kanto Najaina Tovohasimbavaka (3) </a:t>
            </a:r>
          </a:p>
          <a:p>
            <a:pPr rtl="0">
              <a:spcBef>
                <a:spcPts val="0"/>
              </a:spcBef>
              <a:spcAft>
                <a:spcPts val="0"/>
              </a:spcAft>
            </a:pPr>
            <a:endParaRPr lang="en-US" dirty="0">
              <a:solidFill>
                <a:schemeClr val="bg1"/>
              </a:solidFill>
              <a:latin typeface="Arial" panose="020B0604020202020204" pitchFamily="34" charset="0"/>
            </a:endParaRPr>
          </a:p>
          <a:p>
            <a:pPr marL="457200" indent="-457200" rtl="0">
              <a:spcBef>
                <a:spcPts val="0"/>
              </a:spcBef>
              <a:spcAft>
                <a:spcPts val="0"/>
              </a:spcAft>
              <a:buAutoNum type="arabicParenBoth"/>
            </a:pPr>
            <a:r>
              <a:rPr lang="en-US" dirty="0">
                <a:solidFill>
                  <a:schemeClr val="bg1"/>
                </a:solidFill>
                <a:latin typeface="Arial" panose="020B0604020202020204" pitchFamily="34" charset="0"/>
              </a:rPr>
              <a:t>Breakthrough ACTION, Johns Hopkins Center for Communication Programs </a:t>
            </a:r>
          </a:p>
          <a:p>
            <a:pPr marL="457200" indent="-457200" rtl="0">
              <a:spcBef>
                <a:spcPts val="0"/>
              </a:spcBef>
              <a:spcAft>
                <a:spcPts val="0"/>
              </a:spcAft>
              <a:buAutoNum type="arabicParenBoth"/>
            </a:pPr>
            <a:r>
              <a:rPr lang="en-US" dirty="0">
                <a:solidFill>
                  <a:schemeClr val="bg1"/>
                </a:solidFill>
                <a:latin typeface="Arial" panose="020B0604020202020204" pitchFamily="34" charset="0"/>
              </a:rPr>
              <a:t>JSI Research and Training Institute</a:t>
            </a:r>
          </a:p>
          <a:p>
            <a:pPr marL="457200" indent="-457200">
              <a:buFontTx/>
              <a:buAutoNum type="arabicParenBoth"/>
            </a:pPr>
            <a:r>
              <a:rPr lang="en-US" b="0" dirty="0">
                <a:solidFill>
                  <a:schemeClr val="bg1"/>
                </a:solidFill>
                <a:effectLst/>
                <a:latin typeface="Arial" panose="020B0604020202020204" pitchFamily="34" charset="0"/>
              </a:rPr>
              <a:t>Ideas42</a:t>
            </a:r>
          </a:p>
          <a:p>
            <a:pPr marL="457200" indent="-457200" rtl="0">
              <a:spcBef>
                <a:spcPts val="0"/>
              </a:spcBef>
              <a:spcAft>
                <a:spcPts val="0"/>
              </a:spcAft>
              <a:buAutoNum type="arabicParenBoth"/>
            </a:pPr>
            <a:endParaRPr lang="en-US" dirty="0">
              <a:solidFill>
                <a:schemeClr val="bg1"/>
              </a:solidFill>
              <a:latin typeface="Arial" panose="020B0604020202020204" pitchFamily="34" charset="0"/>
            </a:endParaRPr>
          </a:p>
        </p:txBody>
      </p:sp>
      <p:grpSp>
        <p:nvGrpSpPr>
          <p:cNvPr id="5" name="Group 4">
            <a:extLst>
              <a:ext uri="{FF2B5EF4-FFF2-40B4-BE49-F238E27FC236}">
                <a16:creationId xmlns:a16="http://schemas.microsoft.com/office/drawing/2014/main" id="{229B795F-F8D9-C25E-7953-AA5C89606415}"/>
              </a:ext>
            </a:extLst>
          </p:cNvPr>
          <p:cNvGrpSpPr/>
          <p:nvPr/>
        </p:nvGrpSpPr>
        <p:grpSpPr>
          <a:xfrm>
            <a:off x="1015129" y="6681939"/>
            <a:ext cx="12387652" cy="9410819"/>
            <a:chOff x="1412335" y="6349431"/>
            <a:chExt cx="11990446" cy="9410819"/>
          </a:xfrm>
        </p:grpSpPr>
        <p:sp>
          <p:nvSpPr>
            <p:cNvPr id="13" name="Rectangle 12">
              <a:extLst>
                <a:ext uri="{FF2B5EF4-FFF2-40B4-BE49-F238E27FC236}">
                  <a16:creationId xmlns:a16="http://schemas.microsoft.com/office/drawing/2014/main" id="{F4A01DAE-DD93-4B2A-1D53-0E5C0C43169C}"/>
                </a:ext>
              </a:extLst>
            </p:cNvPr>
            <p:cNvSpPr/>
            <p:nvPr/>
          </p:nvSpPr>
          <p:spPr>
            <a:xfrm>
              <a:off x="1412335" y="6349431"/>
              <a:ext cx="11990446" cy="76533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3">
                      <a:lumMod val="20000"/>
                      <a:lumOff val="80000"/>
                    </a:schemeClr>
                  </a:solidFill>
                </a:rPr>
                <a:t>Introduction</a:t>
              </a:r>
            </a:p>
          </p:txBody>
        </p:sp>
        <p:sp>
          <p:nvSpPr>
            <p:cNvPr id="20" name="Text Box 190">
              <a:extLst>
                <a:ext uri="{FF2B5EF4-FFF2-40B4-BE49-F238E27FC236}">
                  <a16:creationId xmlns:a16="http://schemas.microsoft.com/office/drawing/2014/main" id="{7B5725E1-94BA-7FB4-0053-8B02A8B64752}"/>
                </a:ext>
              </a:extLst>
            </p:cNvPr>
            <p:cNvSpPr txBox="1">
              <a:spLocks noChangeArrowheads="1"/>
            </p:cNvSpPr>
            <p:nvPr/>
          </p:nvSpPr>
          <p:spPr bwMode="auto">
            <a:xfrm>
              <a:off x="1412335" y="7080951"/>
              <a:ext cx="11978640" cy="8679299"/>
            </a:xfrm>
            <a:prstGeom prst="rect">
              <a:avLst/>
            </a:prstGeom>
            <a:solidFill>
              <a:schemeClr val="bg1"/>
            </a:solidFill>
            <a:ln w="127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anose="020F0502020204030204" pitchFamily="34" charset="0"/>
                  <a:ea typeface="Calibri" panose="020F0502020204030204" pitchFamily="34" charset="0"/>
                  <a:cs typeface="Times New Roman" panose="02020603050405020304" pitchFamily="18" charset="0"/>
                </a:rPr>
                <a:t>T</a:t>
              </a:r>
              <a:r>
                <a:rPr lang="en-US" sz="3000" dirty="0">
                  <a:effectLst/>
                  <a:latin typeface="Calibri" panose="020F0502020204030204" pitchFamily="34" charset="0"/>
                  <a:ea typeface="Calibri" panose="020F0502020204030204" pitchFamily="34" charset="0"/>
                  <a:cs typeface="Times New Roman" panose="02020603050405020304" pitchFamily="18" charset="0"/>
                </a:rPr>
                <a:t>he Democratic Republic of the Congo accounts for 11% of under-5 child mortality; an urgent concern to address this inequity is ensuring adequate nutrition for young children experiencing illness. Young children with illnesses need adequate nutrition to recover from and avoid malnutrition. As in many settings, they consume far less than the recommended amount of food during these critical periods. In DRC, we used behavioral design to develop and test solutions to increase children's nutrition during and after illness.</a:t>
              </a: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p:txBody>
        </p:sp>
        <p:grpSp>
          <p:nvGrpSpPr>
            <p:cNvPr id="23" name="Google Shape;107;p3">
              <a:extLst>
                <a:ext uri="{FF2B5EF4-FFF2-40B4-BE49-F238E27FC236}">
                  <a16:creationId xmlns:a16="http://schemas.microsoft.com/office/drawing/2014/main" id="{03408FEE-FDFC-6BC5-E2D9-9918855B0FE5}"/>
                </a:ext>
              </a:extLst>
            </p:cNvPr>
            <p:cNvGrpSpPr>
              <a:grpSpLocks/>
            </p:cNvGrpSpPr>
            <p:nvPr/>
          </p:nvGrpSpPr>
          <p:grpSpPr bwMode="auto">
            <a:xfrm>
              <a:off x="1502244" y="11449466"/>
              <a:ext cx="3350396" cy="3595501"/>
              <a:chOff x="112744" y="1377585"/>
              <a:chExt cx="2939349" cy="2745458"/>
            </a:xfrm>
          </p:grpSpPr>
          <p:pic>
            <p:nvPicPr>
              <p:cNvPr id="163" name="Google Shape;108;p3">
                <a:extLst>
                  <a:ext uri="{FF2B5EF4-FFF2-40B4-BE49-F238E27FC236}">
                    <a16:creationId xmlns:a16="http://schemas.microsoft.com/office/drawing/2014/main" id="{DF994217-87DE-127A-E4DC-1B4D7AA65211}"/>
                  </a:ext>
                </a:extLst>
              </p:cNvPr>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744" y="1377585"/>
                <a:ext cx="2939349" cy="274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Google Shape;109;p3">
                <a:extLst>
                  <a:ext uri="{FF2B5EF4-FFF2-40B4-BE49-F238E27FC236}">
                    <a16:creationId xmlns:a16="http://schemas.microsoft.com/office/drawing/2014/main" id="{CF870B62-D0FD-5896-A35B-818DEDE73102}"/>
                  </a:ext>
                </a:extLst>
              </p:cNvPr>
              <p:cNvSpPr txBox="1">
                <a:spLocks noChangeArrowheads="1"/>
              </p:cNvSpPr>
              <p:nvPr/>
            </p:nvSpPr>
            <p:spPr bwMode="auto">
              <a:xfrm>
                <a:off x="974861" y="2150888"/>
                <a:ext cx="1295741" cy="39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SzPts val="2000"/>
                </a:pPr>
                <a:r>
                  <a:rPr lang="fr-FR" altLang="en-US" sz="2800" b="1" i="1" dirty="0">
                    <a:solidFill>
                      <a:srgbClr val="FFFFFF"/>
                    </a:solidFill>
                    <a:latin typeface="Tw Cen MT" panose="020B0602020104020603" pitchFamily="34" charset="77"/>
                    <a:ea typeface="Twentieth Century"/>
                    <a:cs typeface="Twentieth Century"/>
                    <a:sym typeface="Twentieth Century"/>
                  </a:rPr>
                  <a:t>Bukavu</a:t>
                </a:r>
                <a:endParaRPr lang="en-US" altLang="en-US" sz="2800" b="1" i="1" dirty="0">
                  <a:solidFill>
                    <a:srgbClr val="FFFFFF"/>
                  </a:solidFill>
                  <a:latin typeface="Tw Cen MT" panose="020B0602020104020603" pitchFamily="34" charset="77"/>
                  <a:ea typeface="Twentieth Century"/>
                  <a:cs typeface="Twentieth Century"/>
                  <a:sym typeface="Twentieth Century"/>
                </a:endParaRPr>
              </a:p>
            </p:txBody>
          </p:sp>
          <p:pic>
            <p:nvPicPr>
              <p:cNvPr id="165" name="Google Shape;110;p3">
                <a:extLst>
                  <a:ext uri="{FF2B5EF4-FFF2-40B4-BE49-F238E27FC236}">
                    <a16:creationId xmlns:a16="http://schemas.microsoft.com/office/drawing/2014/main" id="{BB71A54D-4042-1EDB-2139-113BEB774A9D}"/>
                  </a:ext>
                </a:extLst>
              </p:cNvPr>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98527" y="1971336"/>
                <a:ext cx="576231" cy="58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a:extLst>
                <a:ext uri="{FF2B5EF4-FFF2-40B4-BE49-F238E27FC236}">
                  <a16:creationId xmlns:a16="http://schemas.microsoft.com/office/drawing/2014/main" id="{97EC4962-4921-05EC-3861-A046D3C0CE4C}"/>
                </a:ext>
              </a:extLst>
            </p:cNvPr>
            <p:cNvGrpSpPr/>
            <p:nvPr/>
          </p:nvGrpSpPr>
          <p:grpSpPr>
            <a:xfrm>
              <a:off x="8505285" y="11729526"/>
              <a:ext cx="4641850" cy="3382905"/>
              <a:chOff x="914400" y="1956666"/>
              <a:chExt cx="4641850" cy="3382905"/>
            </a:xfrm>
          </p:grpSpPr>
          <p:sp>
            <p:nvSpPr>
              <p:cNvPr id="120" name="Google Shape;181;p5">
                <a:extLst>
                  <a:ext uri="{FF2B5EF4-FFF2-40B4-BE49-F238E27FC236}">
                    <a16:creationId xmlns:a16="http://schemas.microsoft.com/office/drawing/2014/main" id="{874665D5-E7FA-C17D-0E91-D8B74F9B7AD5}"/>
                  </a:ext>
                </a:extLst>
              </p:cNvPr>
              <p:cNvSpPr>
                <a:spLocks noChangeArrowheads="1"/>
              </p:cNvSpPr>
              <p:nvPr/>
            </p:nvSpPr>
            <p:spPr bwMode="auto">
              <a:xfrm>
                <a:off x="914400" y="1956666"/>
                <a:ext cx="4641850" cy="131573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marL="873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2400"/>
                </a:pPr>
                <a:r>
                  <a:rPr lang="en-US" altLang="en-US" sz="2400" b="1" dirty="0">
                    <a:solidFill>
                      <a:srgbClr val="FFFFFF"/>
                    </a:solidFill>
                    <a:latin typeface="Tw Cen MT" panose="020B0602020104020603" pitchFamily="34" charset="77"/>
                    <a:ea typeface="Twentieth Century"/>
                    <a:cs typeface="Twentieth Century"/>
                    <a:sym typeface="Twentieth Century"/>
                  </a:rPr>
                  <a:t>Continue breastfeeding and feeding during illness</a:t>
                </a:r>
              </a:p>
            </p:txBody>
          </p:sp>
          <p:sp>
            <p:nvSpPr>
              <p:cNvPr id="121" name="Google Shape;182;p5">
                <a:extLst>
                  <a:ext uri="{FF2B5EF4-FFF2-40B4-BE49-F238E27FC236}">
                    <a16:creationId xmlns:a16="http://schemas.microsoft.com/office/drawing/2014/main" id="{14749C26-7953-5504-6D4F-B2317D57B784}"/>
                  </a:ext>
                </a:extLst>
              </p:cNvPr>
              <p:cNvSpPr>
                <a:spLocks noChangeArrowheads="1"/>
              </p:cNvSpPr>
              <p:nvPr/>
            </p:nvSpPr>
            <p:spPr bwMode="auto">
              <a:xfrm>
                <a:off x="915988" y="4023834"/>
                <a:ext cx="4640262" cy="131573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marL="873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2400"/>
                </a:pPr>
                <a:r>
                  <a:rPr lang="en-US" altLang="en-US" sz="2400" b="1" dirty="0">
                    <a:solidFill>
                      <a:srgbClr val="FFFFFF"/>
                    </a:solidFill>
                    <a:latin typeface="Tw Cen MT" panose="020B0602020104020603" pitchFamily="34" charset="77"/>
                    <a:ea typeface="Twentieth Century"/>
                    <a:cs typeface="Twentieth Century"/>
                    <a:sym typeface="Twentieth Century"/>
                  </a:rPr>
                  <a:t>Give supplementary food for 2 weeks after illness</a:t>
                </a:r>
              </a:p>
            </p:txBody>
          </p:sp>
          <p:sp>
            <p:nvSpPr>
              <p:cNvPr id="122" name="Plus 121">
                <a:extLst>
                  <a:ext uri="{FF2B5EF4-FFF2-40B4-BE49-F238E27FC236}">
                    <a16:creationId xmlns:a16="http://schemas.microsoft.com/office/drawing/2014/main" id="{6BA4B1EC-2FE3-C3AD-5ABD-8D92250920E2}"/>
                  </a:ext>
                </a:extLst>
              </p:cNvPr>
              <p:cNvSpPr/>
              <p:nvPr/>
            </p:nvSpPr>
            <p:spPr>
              <a:xfrm>
                <a:off x="2974181" y="3365708"/>
                <a:ext cx="522287" cy="522287"/>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endParaRPr lang="en-US" kern="0" dirty="0">
                  <a:sym typeface="Arial"/>
                </a:endParaRPr>
              </a:p>
            </p:txBody>
          </p:sp>
        </p:grpSp>
        <p:sp>
          <p:nvSpPr>
            <p:cNvPr id="43" name="Google Shape;182;p5">
              <a:extLst>
                <a:ext uri="{FF2B5EF4-FFF2-40B4-BE49-F238E27FC236}">
                  <a16:creationId xmlns:a16="http://schemas.microsoft.com/office/drawing/2014/main" id="{43486B2A-58A6-EBD2-5197-33B605D167F8}"/>
                </a:ext>
              </a:extLst>
            </p:cNvPr>
            <p:cNvSpPr>
              <a:spLocks noChangeArrowheads="1"/>
            </p:cNvSpPr>
            <p:nvPr/>
          </p:nvSpPr>
          <p:spPr bwMode="auto">
            <a:xfrm>
              <a:off x="5246274" y="11896692"/>
              <a:ext cx="2675231" cy="2629210"/>
            </a:xfrm>
            <a:prstGeom prst="roundRect">
              <a:avLst>
                <a:gd name="adj" fmla="val 16667"/>
              </a:avLst>
            </a:prstGeom>
            <a:solidFill>
              <a:srgbClr val="92D050"/>
            </a:solidFill>
            <a:ln>
              <a:noFill/>
            </a:ln>
          </p:spPr>
          <p:txBody>
            <a:bodyPr lIns="91425" tIns="45700" rIns="91425" bIns="45700" anchor="ctr"/>
            <a:lstStyle>
              <a:lvl1pPr marL="873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2400"/>
              </a:pPr>
              <a:r>
                <a:rPr lang="en-US" altLang="en-US" sz="2400" b="1" dirty="0">
                  <a:solidFill>
                    <a:srgbClr val="FFFFFF"/>
                  </a:solidFill>
                  <a:latin typeface="Tw Cen MT" panose="020B0602020104020603" pitchFamily="34" charset="77"/>
                  <a:ea typeface="Twentieth Century"/>
                  <a:cs typeface="Twentieth Century"/>
                  <a:sym typeface="Twentieth Century"/>
                </a:rPr>
                <a:t>Support caregivers to increase feeding their children during illness</a:t>
              </a:r>
            </a:p>
          </p:txBody>
        </p:sp>
        <p:cxnSp>
          <p:nvCxnSpPr>
            <p:cNvPr id="44" name="Straight Arrow Connector 43">
              <a:extLst>
                <a:ext uri="{FF2B5EF4-FFF2-40B4-BE49-F238E27FC236}">
                  <a16:creationId xmlns:a16="http://schemas.microsoft.com/office/drawing/2014/main" id="{0117F1F9-1061-2A10-67E9-6BCA4E4932D3}"/>
                </a:ext>
              </a:extLst>
            </p:cNvPr>
            <p:cNvCxnSpPr>
              <a:cxnSpLocks/>
              <a:stCxn id="43" idx="3"/>
              <a:endCxn id="120" idx="1"/>
            </p:cNvCxnSpPr>
            <p:nvPr/>
          </p:nvCxnSpPr>
          <p:spPr>
            <a:xfrm flipV="1">
              <a:off x="7921505" y="12387395"/>
              <a:ext cx="583780" cy="8239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41C8760-7840-7CB8-7C45-61B53CA0D94D}"/>
                </a:ext>
              </a:extLst>
            </p:cNvPr>
            <p:cNvCxnSpPr>
              <a:cxnSpLocks/>
              <a:endCxn id="121" idx="1"/>
            </p:cNvCxnSpPr>
            <p:nvPr/>
          </p:nvCxnSpPr>
          <p:spPr>
            <a:xfrm>
              <a:off x="7890497" y="13449282"/>
              <a:ext cx="616376" cy="10052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661B34F7-DE1F-7D46-C210-F7141E86D810}"/>
              </a:ext>
            </a:extLst>
          </p:cNvPr>
          <p:cNvGrpSpPr/>
          <p:nvPr/>
        </p:nvGrpSpPr>
        <p:grpSpPr>
          <a:xfrm>
            <a:off x="13876311" y="21144936"/>
            <a:ext cx="13200947" cy="3595048"/>
            <a:chOff x="14146168" y="24765001"/>
            <a:chExt cx="11654601" cy="3139321"/>
          </a:xfrm>
        </p:grpSpPr>
        <p:sp>
          <p:nvSpPr>
            <p:cNvPr id="64" name="TextBox 63">
              <a:extLst>
                <a:ext uri="{FF2B5EF4-FFF2-40B4-BE49-F238E27FC236}">
                  <a16:creationId xmlns:a16="http://schemas.microsoft.com/office/drawing/2014/main" id="{B09AB2CA-D3F8-7120-8448-08C8D52666D2}"/>
                </a:ext>
              </a:extLst>
            </p:cNvPr>
            <p:cNvSpPr txBox="1"/>
            <p:nvPr/>
          </p:nvSpPr>
          <p:spPr>
            <a:xfrm>
              <a:off x="14146168" y="27420856"/>
              <a:ext cx="3837306" cy="477054"/>
            </a:xfrm>
            <a:prstGeom prst="rect">
              <a:avLst/>
            </a:prstGeom>
            <a:noFill/>
          </p:spPr>
          <p:txBody>
            <a:bodyPr wrap="square" rtlCol="0">
              <a:spAutoFit/>
            </a:bodyPr>
            <a:lstStyle/>
            <a:p>
              <a:r>
                <a:rPr lang="en-US" sz="2500" b="1" dirty="0">
                  <a:solidFill>
                    <a:schemeClr val="tx1"/>
                  </a:solidFill>
                  <a:latin typeface="Tw Cen MT" panose="020B0602020104020603" pitchFamily="34" charset="77"/>
                </a:rPr>
                <a:t>COMMUNITY GATHERING</a:t>
              </a:r>
            </a:p>
          </p:txBody>
        </p:sp>
        <p:pic>
          <p:nvPicPr>
            <p:cNvPr id="65" name="Picture 64" descr="A group of people sitting on the floor&#10;&#10;Description automatically generated with medium confidence">
              <a:extLst>
                <a:ext uri="{FF2B5EF4-FFF2-40B4-BE49-F238E27FC236}">
                  <a16:creationId xmlns:a16="http://schemas.microsoft.com/office/drawing/2014/main" id="{0364DA14-7F04-3F16-F253-2FDF30BA74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5953" y="24873962"/>
              <a:ext cx="2478024" cy="2478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6" name="Picture 65" descr="A picture containing text, screenshot, online advertising, website&#10;&#10;Description automatically generated">
              <a:extLst>
                <a:ext uri="{FF2B5EF4-FFF2-40B4-BE49-F238E27FC236}">
                  <a16:creationId xmlns:a16="http://schemas.microsoft.com/office/drawing/2014/main" id="{0647A298-2918-8EEC-1EAB-F027948CFAC3}"/>
                </a:ext>
              </a:extLst>
            </p:cNvPr>
            <p:cNvPicPr>
              <a:picLocks noChangeAspect="1"/>
            </p:cNvPicPr>
            <p:nvPr/>
          </p:nvPicPr>
          <p:blipFill rotWithShape="1">
            <a:blip r:embed="rId7">
              <a:extLst>
                <a:ext uri="{28A0092B-C50C-407E-A947-70E740481C1C}">
                  <a14:useLocalDpi xmlns:a14="http://schemas.microsoft.com/office/drawing/2010/main" val="0"/>
                </a:ext>
              </a:extLst>
            </a:blip>
            <a:srcRect t="19325" b="5576"/>
            <a:stretch/>
          </p:blipFill>
          <p:spPr>
            <a:xfrm>
              <a:off x="18028369" y="24765001"/>
              <a:ext cx="7772400" cy="3139321"/>
            </a:xfrm>
            <a:prstGeom prst="rect">
              <a:avLst/>
            </a:prstGeom>
          </p:spPr>
        </p:pic>
      </p:grpSp>
      <p:pic>
        <p:nvPicPr>
          <p:cNvPr id="60" name="Picture 59">
            <a:extLst>
              <a:ext uri="{FF2B5EF4-FFF2-40B4-BE49-F238E27FC236}">
                <a16:creationId xmlns:a16="http://schemas.microsoft.com/office/drawing/2014/main" id="{D3411D44-B69D-B669-5DC3-058FC1763E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87535" y="41232908"/>
            <a:ext cx="8322774" cy="3040055"/>
          </a:xfrm>
          <a:prstGeom prst="rect">
            <a:avLst/>
          </a:prstGeom>
        </p:spPr>
      </p:pic>
      <p:sp>
        <p:nvSpPr>
          <p:cNvPr id="61" name="Rectangle 60">
            <a:extLst>
              <a:ext uri="{FF2B5EF4-FFF2-40B4-BE49-F238E27FC236}">
                <a16:creationId xmlns:a16="http://schemas.microsoft.com/office/drawing/2014/main" id="{696FDDA3-AB58-426A-AC18-CBA6FFA677B4}"/>
              </a:ext>
            </a:extLst>
          </p:cNvPr>
          <p:cNvSpPr/>
          <p:nvPr/>
        </p:nvSpPr>
        <p:spPr>
          <a:xfrm rot="16200000">
            <a:off x="13564183" y="27112803"/>
            <a:ext cx="324862" cy="274297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G"/>
          </a:p>
        </p:txBody>
      </p:sp>
      <p:pic>
        <p:nvPicPr>
          <p:cNvPr id="62" name="Picture 61" descr="A picture containing text, logo, font, trademark&#10;&#10;Description automatically generated">
            <a:extLst>
              <a:ext uri="{FF2B5EF4-FFF2-40B4-BE49-F238E27FC236}">
                <a16:creationId xmlns:a16="http://schemas.microsoft.com/office/drawing/2014/main" id="{E81F4EFB-9973-C73D-CE4E-A022813EA09B}"/>
              </a:ext>
            </a:extLst>
          </p:cNvPr>
          <p:cNvPicPr>
            <a:picLocks noChangeAspect="1"/>
          </p:cNvPicPr>
          <p:nvPr/>
        </p:nvPicPr>
        <p:blipFill rotWithShape="1">
          <a:blip r:embed="rId9"/>
          <a:srcRect b="16874"/>
          <a:stretch/>
        </p:blipFill>
        <p:spPr>
          <a:xfrm>
            <a:off x="1612434" y="41234679"/>
            <a:ext cx="8678191" cy="2833787"/>
          </a:xfrm>
          <a:prstGeom prst="rect">
            <a:avLst/>
          </a:prstGeom>
        </p:spPr>
      </p:pic>
      <p:sp>
        <p:nvSpPr>
          <p:cNvPr id="168" name="TextBox 167">
            <a:extLst>
              <a:ext uri="{FF2B5EF4-FFF2-40B4-BE49-F238E27FC236}">
                <a16:creationId xmlns:a16="http://schemas.microsoft.com/office/drawing/2014/main" id="{B0B76CCB-D0C2-3837-6026-CAB967099B61}"/>
              </a:ext>
            </a:extLst>
          </p:cNvPr>
          <p:cNvSpPr txBox="1"/>
          <p:nvPr/>
        </p:nvSpPr>
        <p:spPr>
          <a:xfrm>
            <a:off x="582483" y="44368377"/>
            <a:ext cx="14658708" cy="1200329"/>
          </a:xfrm>
          <a:prstGeom prst="rect">
            <a:avLst/>
          </a:prstGeom>
          <a:noFill/>
        </p:spPr>
        <p:txBody>
          <a:bodyPr wrap="square" rtlCol="0">
            <a:spAutoFit/>
          </a:bodyPr>
          <a:lstStyle/>
          <a:p>
            <a:r>
              <a:rPr lang="en-US" sz="2400" dirty="0">
                <a:solidFill>
                  <a:schemeClr val="bg1"/>
                </a:solidFill>
                <a:effectLst/>
                <a:latin typeface="Avenir" panose="02000503020000020003" pitchFamily="2" charset="0"/>
              </a:rPr>
              <a:t>This poster is made possible by the generous support of the American people through the United States Agency for International Development (USAID). The contents are the responsibility of Breakthrough ACTION and do not necessarily reflect the views of USAID or the United States Government. </a:t>
            </a:r>
            <a:endParaRPr lang="en-US" sz="2400" dirty="0">
              <a:solidFill>
                <a:schemeClr val="bg1"/>
              </a:solidFill>
            </a:endParaRPr>
          </a:p>
        </p:txBody>
      </p:sp>
      <p:sp>
        <p:nvSpPr>
          <p:cNvPr id="169" name="TextBox 168">
            <a:extLst>
              <a:ext uri="{FF2B5EF4-FFF2-40B4-BE49-F238E27FC236}">
                <a16:creationId xmlns:a16="http://schemas.microsoft.com/office/drawing/2014/main" id="{39EE2CAC-ABE6-89B3-F08F-920965B9D775}"/>
              </a:ext>
            </a:extLst>
          </p:cNvPr>
          <p:cNvSpPr txBox="1"/>
          <p:nvPr/>
        </p:nvSpPr>
        <p:spPr>
          <a:xfrm>
            <a:off x="21713480" y="44410264"/>
            <a:ext cx="5079437" cy="1200329"/>
          </a:xfrm>
          <a:prstGeom prst="rect">
            <a:avLst/>
          </a:prstGeom>
          <a:noFill/>
        </p:spPr>
        <p:txBody>
          <a:bodyPr wrap="square" rtlCol="0">
            <a:spAutoFit/>
          </a:bodyPr>
          <a:lstStyle/>
          <a:p>
            <a:pPr algn="r"/>
            <a:r>
              <a:rPr lang="en-US" sz="2400" b="1" dirty="0">
                <a:solidFill>
                  <a:schemeClr val="bg1"/>
                </a:solidFill>
              </a:rPr>
              <a:t>Contact : </a:t>
            </a:r>
            <a:r>
              <a:rPr lang="en-US" sz="2400" dirty="0">
                <a:solidFill>
                  <a:schemeClr val="bg1"/>
                </a:solidFill>
              </a:rPr>
              <a:t>Emily Zimmerman , ideas42</a:t>
            </a:r>
          </a:p>
          <a:p>
            <a:pPr algn="r"/>
            <a:r>
              <a:rPr lang="en-US" sz="2400" dirty="0">
                <a:solidFill>
                  <a:schemeClr val="bg1"/>
                </a:solidFill>
              </a:rPr>
              <a:t>Email: </a:t>
            </a:r>
            <a:r>
              <a:rPr lang="en-US" sz="2400" dirty="0">
                <a:solidFill>
                  <a:schemeClr val="bg1"/>
                </a:solidFill>
                <a:hlinkClick r:id="rId10">
                  <a:extLst>
                    <a:ext uri="{A12FA001-AC4F-418D-AE19-62706E023703}">
                      <ahyp:hlinkClr xmlns:ahyp="http://schemas.microsoft.com/office/drawing/2018/hyperlinkcolor" val="tx"/>
                    </a:ext>
                  </a:extLst>
                </a:hlinkClick>
              </a:rPr>
              <a:t>ezimmerman@ideas42.org</a:t>
            </a:r>
            <a:r>
              <a:rPr lang="en-US" sz="2400" dirty="0">
                <a:solidFill>
                  <a:schemeClr val="bg1"/>
                </a:solidFill>
              </a:rPr>
              <a:t> </a:t>
            </a:r>
          </a:p>
          <a:p>
            <a:pPr algn="r"/>
            <a:r>
              <a:rPr lang="en-US" sz="2400" dirty="0">
                <a:solidFill>
                  <a:schemeClr val="bg1"/>
                </a:solidFill>
              </a:rPr>
              <a:t>Website: </a:t>
            </a:r>
            <a:r>
              <a:rPr lang="en-US" sz="2400" dirty="0">
                <a:solidFill>
                  <a:schemeClr val="bg1"/>
                </a:solidFill>
                <a:hlinkClick r:id="rId11">
                  <a:extLst>
                    <a:ext uri="{A12FA001-AC4F-418D-AE19-62706E023703}">
                      <ahyp:hlinkClr xmlns:ahyp="http://schemas.microsoft.com/office/drawing/2018/hyperlinkcolor" val="tx"/>
                    </a:ext>
                  </a:extLst>
                </a:hlinkClick>
              </a:rPr>
              <a:t>https://www.ideas42.org/</a:t>
            </a:r>
            <a:endParaRPr lang="en-US" sz="2400" dirty="0">
              <a:solidFill>
                <a:schemeClr val="bg1"/>
              </a:solidFill>
            </a:endParaRPr>
          </a:p>
        </p:txBody>
      </p:sp>
      <p:sp>
        <p:nvSpPr>
          <p:cNvPr id="171" name="Rectangle 170">
            <a:extLst>
              <a:ext uri="{FF2B5EF4-FFF2-40B4-BE49-F238E27FC236}">
                <a16:creationId xmlns:a16="http://schemas.microsoft.com/office/drawing/2014/main" id="{813A643D-5B64-566C-5A80-FDC09AB218F3}"/>
              </a:ext>
            </a:extLst>
          </p:cNvPr>
          <p:cNvSpPr/>
          <p:nvPr/>
        </p:nvSpPr>
        <p:spPr>
          <a:xfrm>
            <a:off x="3402" y="5856225"/>
            <a:ext cx="608265" cy="398271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G"/>
          </a:p>
        </p:txBody>
      </p:sp>
      <p:sp>
        <p:nvSpPr>
          <p:cNvPr id="2" name="Rectangle 1">
            <a:extLst>
              <a:ext uri="{FF2B5EF4-FFF2-40B4-BE49-F238E27FC236}">
                <a16:creationId xmlns:a16="http://schemas.microsoft.com/office/drawing/2014/main" id="{DBDC1640-8AD3-821C-C316-E8C65A2E6500}"/>
              </a:ext>
            </a:extLst>
          </p:cNvPr>
          <p:cNvSpPr/>
          <p:nvPr/>
        </p:nvSpPr>
        <p:spPr>
          <a:xfrm>
            <a:off x="26834071" y="5856225"/>
            <a:ext cx="608265" cy="398271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G"/>
          </a:p>
        </p:txBody>
      </p:sp>
      <p:sp>
        <p:nvSpPr>
          <p:cNvPr id="3" name="Rectangle 2">
            <a:extLst>
              <a:ext uri="{FF2B5EF4-FFF2-40B4-BE49-F238E27FC236}">
                <a16:creationId xmlns:a16="http://schemas.microsoft.com/office/drawing/2014/main" id="{718BD5B4-D905-8A41-36B5-AA76A62D1CB9}"/>
              </a:ext>
            </a:extLst>
          </p:cNvPr>
          <p:cNvSpPr/>
          <p:nvPr/>
        </p:nvSpPr>
        <p:spPr>
          <a:xfrm rot="16200000">
            <a:off x="13555837" y="-7940575"/>
            <a:ext cx="324862" cy="274297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G"/>
          </a:p>
        </p:txBody>
      </p:sp>
      <p:grpSp>
        <p:nvGrpSpPr>
          <p:cNvPr id="4" name="Group 3">
            <a:extLst>
              <a:ext uri="{FF2B5EF4-FFF2-40B4-BE49-F238E27FC236}">
                <a16:creationId xmlns:a16="http://schemas.microsoft.com/office/drawing/2014/main" id="{95ACCB4C-DB7B-117A-075E-2B8F32F9C454}"/>
              </a:ext>
            </a:extLst>
          </p:cNvPr>
          <p:cNvGrpSpPr/>
          <p:nvPr/>
        </p:nvGrpSpPr>
        <p:grpSpPr>
          <a:xfrm>
            <a:off x="1008027" y="16294212"/>
            <a:ext cx="12387652" cy="23818288"/>
            <a:chOff x="1008027" y="16294213"/>
            <a:chExt cx="12387652" cy="21058722"/>
          </a:xfrm>
        </p:grpSpPr>
        <p:grpSp>
          <p:nvGrpSpPr>
            <p:cNvPr id="172" name="Group 171">
              <a:extLst>
                <a:ext uri="{FF2B5EF4-FFF2-40B4-BE49-F238E27FC236}">
                  <a16:creationId xmlns:a16="http://schemas.microsoft.com/office/drawing/2014/main" id="{1D2797CE-024C-9630-16D4-EE3C79630E8C}"/>
                </a:ext>
              </a:extLst>
            </p:cNvPr>
            <p:cNvGrpSpPr/>
            <p:nvPr/>
          </p:nvGrpSpPr>
          <p:grpSpPr>
            <a:xfrm>
              <a:off x="1008027" y="16294213"/>
              <a:ext cx="12387652" cy="21058722"/>
              <a:chOff x="1412335" y="6349431"/>
              <a:chExt cx="11990446" cy="21058722"/>
            </a:xfrm>
          </p:grpSpPr>
          <p:sp>
            <p:nvSpPr>
              <p:cNvPr id="174" name="Rectangle 173">
                <a:extLst>
                  <a:ext uri="{FF2B5EF4-FFF2-40B4-BE49-F238E27FC236}">
                    <a16:creationId xmlns:a16="http://schemas.microsoft.com/office/drawing/2014/main" id="{BF6204C1-B0CB-D085-459B-A8AB219C7704}"/>
                  </a:ext>
                </a:extLst>
              </p:cNvPr>
              <p:cNvSpPr/>
              <p:nvPr/>
            </p:nvSpPr>
            <p:spPr>
              <a:xfrm>
                <a:off x="1412335" y="6349431"/>
                <a:ext cx="11990446" cy="76533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3">
                        <a:lumMod val="20000"/>
                        <a:lumOff val="80000"/>
                      </a:schemeClr>
                    </a:solidFill>
                  </a:rPr>
                  <a:t>Behavioral diagnosis</a:t>
                </a:r>
              </a:p>
            </p:txBody>
          </p:sp>
          <p:sp>
            <p:nvSpPr>
              <p:cNvPr id="175" name="Text Box 190">
                <a:extLst>
                  <a:ext uri="{FF2B5EF4-FFF2-40B4-BE49-F238E27FC236}">
                    <a16:creationId xmlns:a16="http://schemas.microsoft.com/office/drawing/2014/main" id="{136A2ED2-BF1D-AB29-DB93-D653BC91F81B}"/>
                  </a:ext>
                </a:extLst>
              </p:cNvPr>
              <p:cNvSpPr txBox="1">
                <a:spLocks noChangeArrowheads="1"/>
              </p:cNvSpPr>
              <p:nvPr/>
            </p:nvSpPr>
            <p:spPr bwMode="auto">
              <a:xfrm>
                <a:off x="1412335" y="7080951"/>
                <a:ext cx="11978640" cy="20327202"/>
              </a:xfrm>
              <a:prstGeom prst="rect">
                <a:avLst/>
              </a:prstGeom>
              <a:solidFill>
                <a:schemeClr val="bg1"/>
              </a:solidFill>
              <a:ln w="127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en-US" sz="3000" b="1" dirty="0">
                    <a:effectLst/>
                    <a:latin typeface="Calibri" panose="020F0502020204030204" pitchFamily="34" charset="0"/>
                    <a:ea typeface="Calibri" panose="020F0502020204030204" pitchFamily="34" charset="0"/>
                    <a:cs typeface="Times New Roman" panose="02020603050405020304" pitchFamily="18" charset="0"/>
                  </a:rPr>
                  <a:t>Qualitative research </a:t>
                </a:r>
                <a:r>
                  <a:rPr lang="en-US" sz="3000" dirty="0">
                    <a:effectLst/>
                    <a:latin typeface="Calibri" panose="020F0502020204030204" pitchFamily="34" charset="0"/>
                    <a:ea typeface="Calibri" panose="020F0502020204030204" pitchFamily="34" charset="0"/>
                    <a:cs typeface="Times New Roman" panose="02020603050405020304" pitchFamily="18" charset="0"/>
                  </a:rPr>
                  <a:t>with caregivers, other family members, health workers, </a:t>
                </a:r>
                <a:r>
                  <a:rPr lang="en-US" sz="3000" b="0" i="0" dirty="0">
                    <a:solidFill>
                      <a:srgbClr val="222222"/>
                    </a:solidFill>
                    <a:effectLst/>
                    <a:latin typeface="Calibri" panose="020F0502020204030204" pitchFamily="34" charset="0"/>
                  </a:rPr>
                  <a:t>other community members </a:t>
                </a:r>
                <a:r>
                  <a:rPr lang="en-US" sz="3000" dirty="0">
                    <a:solidFill>
                      <a:srgbClr val="222222"/>
                    </a:solidFill>
                    <a:latin typeface="Calibri" panose="020F0502020204030204" pitchFamily="34" charset="0"/>
                  </a:rPr>
                  <a:t>explored perceived threat of children becoming malnourished during and after illness and perceived efficacy to prevent this outcome. </a:t>
                </a: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p:txBody>
          </p:sp>
          <p:grpSp>
            <p:nvGrpSpPr>
              <p:cNvPr id="176" name="Google Shape;107;p3">
                <a:extLst>
                  <a:ext uri="{FF2B5EF4-FFF2-40B4-BE49-F238E27FC236}">
                    <a16:creationId xmlns:a16="http://schemas.microsoft.com/office/drawing/2014/main" id="{47A9FF53-5308-2925-F636-8A3CB9626E34}"/>
                  </a:ext>
                </a:extLst>
              </p:cNvPr>
              <p:cNvGrpSpPr>
                <a:grpSpLocks/>
              </p:cNvGrpSpPr>
              <p:nvPr/>
            </p:nvGrpSpPr>
            <p:grpSpPr bwMode="auto">
              <a:xfrm>
                <a:off x="2484922" y="12227051"/>
                <a:ext cx="2051600" cy="768647"/>
                <a:chOff x="974861" y="1971336"/>
                <a:chExt cx="1799897" cy="586925"/>
              </a:xfrm>
            </p:grpSpPr>
            <p:sp>
              <p:nvSpPr>
                <p:cNvPr id="185" name="Google Shape;109;p3">
                  <a:extLst>
                    <a:ext uri="{FF2B5EF4-FFF2-40B4-BE49-F238E27FC236}">
                      <a16:creationId xmlns:a16="http://schemas.microsoft.com/office/drawing/2014/main" id="{6D615774-43E3-A961-2D47-BAEC38D09ED8}"/>
                    </a:ext>
                  </a:extLst>
                </p:cNvPr>
                <p:cNvSpPr txBox="1">
                  <a:spLocks noChangeArrowheads="1"/>
                </p:cNvSpPr>
                <p:nvPr/>
              </p:nvSpPr>
              <p:spPr bwMode="auto">
                <a:xfrm>
                  <a:off x="974861" y="2150888"/>
                  <a:ext cx="1295741" cy="39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SzPts val="2000"/>
                  </a:pPr>
                  <a:r>
                    <a:rPr lang="fr-FR" altLang="en-US" sz="2800" b="1" i="1" dirty="0">
                      <a:solidFill>
                        <a:srgbClr val="FFFFFF"/>
                      </a:solidFill>
                      <a:latin typeface="Tw Cen MT" panose="020B0602020104020603" pitchFamily="34" charset="77"/>
                      <a:ea typeface="Twentieth Century"/>
                      <a:cs typeface="Twentieth Century"/>
                      <a:sym typeface="Twentieth Century"/>
                    </a:rPr>
                    <a:t>Bukavu</a:t>
                  </a:r>
                  <a:endParaRPr lang="en-US" altLang="en-US" sz="2800" b="1" i="1" dirty="0">
                    <a:solidFill>
                      <a:srgbClr val="FFFFFF"/>
                    </a:solidFill>
                    <a:latin typeface="Tw Cen MT" panose="020B0602020104020603" pitchFamily="34" charset="77"/>
                    <a:ea typeface="Twentieth Century"/>
                    <a:cs typeface="Twentieth Century"/>
                    <a:sym typeface="Twentieth Century"/>
                  </a:endParaRPr>
                </a:p>
              </p:txBody>
            </p:sp>
            <p:pic>
              <p:nvPicPr>
                <p:cNvPr id="186" name="Google Shape;110;p3">
                  <a:extLst>
                    <a:ext uri="{FF2B5EF4-FFF2-40B4-BE49-F238E27FC236}">
                      <a16:creationId xmlns:a16="http://schemas.microsoft.com/office/drawing/2014/main" id="{C3BF507C-F113-2A10-FC05-3D9F2689846D}"/>
                    </a:ext>
                  </a:extLst>
                </p:cNvPr>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98527" y="1971336"/>
                  <a:ext cx="576231" cy="58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8" name="TextBox 227">
              <a:extLst>
                <a:ext uri="{FF2B5EF4-FFF2-40B4-BE49-F238E27FC236}">
                  <a16:creationId xmlns:a16="http://schemas.microsoft.com/office/drawing/2014/main" id="{83BFECDA-0534-9CA8-1EDB-74FBAE1FE391}"/>
                </a:ext>
              </a:extLst>
            </p:cNvPr>
            <p:cNvSpPr txBox="1"/>
            <p:nvPr/>
          </p:nvSpPr>
          <p:spPr>
            <a:xfrm>
              <a:off x="1008027" y="17055004"/>
              <a:ext cx="12375455" cy="553998"/>
            </a:xfrm>
            <a:prstGeom prst="rect">
              <a:avLst/>
            </a:prstGeom>
            <a:solidFill>
              <a:schemeClr val="accent1">
                <a:lumMod val="40000"/>
                <a:lumOff val="60000"/>
              </a:schemeClr>
            </a:solidFill>
            <a:ln>
              <a:noFill/>
            </a:ln>
          </p:spPr>
          <p:txBody>
            <a:bodyPr wrap="square" rtlCol="0">
              <a:spAutoFit/>
            </a:bodyPr>
            <a:lstStyle/>
            <a:p>
              <a:pPr algn="ctr"/>
              <a:r>
                <a:rPr lang="en-US" sz="3000" b="1" dirty="0"/>
                <a:t>Materials and methods</a:t>
              </a:r>
            </a:p>
          </p:txBody>
        </p:sp>
      </p:grpSp>
      <p:grpSp>
        <p:nvGrpSpPr>
          <p:cNvPr id="24" name="Group 23">
            <a:extLst>
              <a:ext uri="{FF2B5EF4-FFF2-40B4-BE49-F238E27FC236}">
                <a16:creationId xmlns:a16="http://schemas.microsoft.com/office/drawing/2014/main" id="{1A94C38D-B65F-0CBF-4038-18993F71ACF4}"/>
              </a:ext>
            </a:extLst>
          </p:cNvPr>
          <p:cNvGrpSpPr/>
          <p:nvPr/>
        </p:nvGrpSpPr>
        <p:grpSpPr>
          <a:xfrm>
            <a:off x="1184010" y="19589909"/>
            <a:ext cx="12267242" cy="5619439"/>
            <a:chOff x="415636" y="1390652"/>
            <a:chExt cx="11348374" cy="4720218"/>
          </a:xfrm>
        </p:grpSpPr>
        <p:sp>
          <p:nvSpPr>
            <p:cNvPr id="123" name="Rectangle 122">
              <a:extLst>
                <a:ext uri="{FF2B5EF4-FFF2-40B4-BE49-F238E27FC236}">
                  <a16:creationId xmlns:a16="http://schemas.microsoft.com/office/drawing/2014/main" id="{B6B63447-0240-E196-3A61-E5F563E3813F}"/>
                </a:ext>
              </a:extLst>
            </p:cNvPr>
            <p:cNvSpPr/>
            <p:nvPr/>
          </p:nvSpPr>
          <p:spPr>
            <a:xfrm>
              <a:off x="7474411" y="1953424"/>
              <a:ext cx="4107990" cy="415744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ea typeface="+mn-ea"/>
                <a:cs typeface="+mn-cs"/>
              </a:endParaRPr>
            </a:p>
          </p:txBody>
        </p:sp>
        <p:sp>
          <p:nvSpPr>
            <p:cNvPr id="124" name="Rectangle 123">
              <a:extLst>
                <a:ext uri="{FF2B5EF4-FFF2-40B4-BE49-F238E27FC236}">
                  <a16:creationId xmlns:a16="http://schemas.microsoft.com/office/drawing/2014/main" id="{F46EC691-A087-AF8B-03A3-396BB2D2C361}"/>
                </a:ext>
              </a:extLst>
            </p:cNvPr>
            <p:cNvSpPr/>
            <p:nvPr/>
          </p:nvSpPr>
          <p:spPr>
            <a:xfrm>
              <a:off x="415636" y="1953424"/>
              <a:ext cx="6983934" cy="415744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57565A"/>
                </a:solidFill>
                <a:effectLst/>
                <a:uLnTx/>
                <a:uFillTx/>
                <a:ea typeface="+mn-ea"/>
                <a:cs typeface="Calibri" panose="020F0502020204030204" pitchFamily="34" charset="0"/>
              </a:endParaRPr>
            </a:p>
          </p:txBody>
        </p:sp>
        <p:sp>
          <p:nvSpPr>
            <p:cNvPr id="125" name="Rectangle 124">
              <a:extLst>
                <a:ext uri="{FF2B5EF4-FFF2-40B4-BE49-F238E27FC236}">
                  <a16:creationId xmlns:a16="http://schemas.microsoft.com/office/drawing/2014/main" id="{BF0EF000-111A-85BB-A403-20247756954F}"/>
                </a:ext>
              </a:extLst>
            </p:cNvPr>
            <p:cNvSpPr/>
            <p:nvPr/>
          </p:nvSpPr>
          <p:spPr>
            <a:xfrm>
              <a:off x="925939" y="3242646"/>
              <a:ext cx="1585601" cy="5264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99D8"/>
                  </a:solidFill>
                  <a:effectLst/>
                  <a:uLnTx/>
                  <a:uFillTx/>
                  <a:ea typeface="+mn-ea"/>
                  <a:cs typeface="+mn-cs"/>
                </a:rPr>
                <a:t>Mothers (n=24)</a:t>
              </a:r>
            </a:p>
          </p:txBody>
        </p:sp>
        <p:sp>
          <p:nvSpPr>
            <p:cNvPr id="126" name="Rectangle 125">
              <a:extLst>
                <a:ext uri="{FF2B5EF4-FFF2-40B4-BE49-F238E27FC236}">
                  <a16:creationId xmlns:a16="http://schemas.microsoft.com/office/drawing/2014/main" id="{DD77E12B-5F42-B06A-96BC-28BEFC609142}"/>
                </a:ext>
              </a:extLst>
            </p:cNvPr>
            <p:cNvSpPr/>
            <p:nvPr/>
          </p:nvSpPr>
          <p:spPr>
            <a:xfrm>
              <a:off x="5359696" y="3262600"/>
              <a:ext cx="1673984" cy="5009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99D8"/>
                  </a:solidFill>
                  <a:effectLst/>
                  <a:uLnTx/>
                  <a:uFillTx/>
                  <a:ea typeface="+mn-ea"/>
                  <a:cs typeface="+mn-cs"/>
                </a:rPr>
                <a:t>Grandmothers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2099D8"/>
                  </a:solidFill>
                </a:rPr>
                <a:t>(n=8)</a:t>
              </a:r>
              <a:endParaRPr kumimoji="0" lang="en-US" sz="2000" b="0" i="0" u="none" strike="noStrike" kern="1200" cap="none" spc="0" normalizeH="0" baseline="0" noProof="0" dirty="0">
                <a:ln>
                  <a:noFill/>
                </a:ln>
                <a:solidFill>
                  <a:srgbClr val="2099D8"/>
                </a:solidFill>
                <a:effectLst/>
                <a:uLnTx/>
                <a:uFillTx/>
                <a:ea typeface="+mn-ea"/>
                <a:cs typeface="+mn-cs"/>
              </a:endParaRPr>
            </a:p>
          </p:txBody>
        </p:sp>
        <p:sp>
          <p:nvSpPr>
            <p:cNvPr id="127" name="Rectangle 126">
              <a:extLst>
                <a:ext uri="{FF2B5EF4-FFF2-40B4-BE49-F238E27FC236}">
                  <a16:creationId xmlns:a16="http://schemas.microsoft.com/office/drawing/2014/main" id="{C9C4817F-2D45-4187-1BA0-E22AB924AC49}"/>
                </a:ext>
              </a:extLst>
            </p:cNvPr>
            <p:cNvSpPr/>
            <p:nvPr/>
          </p:nvSpPr>
          <p:spPr>
            <a:xfrm>
              <a:off x="909856" y="5242392"/>
              <a:ext cx="1773731" cy="6332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7030A0"/>
                  </a:solidFill>
                </a:rPr>
                <a:t>F</a:t>
              </a:r>
              <a:r>
                <a:rPr kumimoji="0" lang="en-US" sz="2000" b="0" i="0" u="none" strike="noStrike" kern="1200" cap="none" spc="0" normalizeH="0" baseline="0" noProof="0" dirty="0" err="1">
                  <a:ln>
                    <a:noFill/>
                  </a:ln>
                  <a:solidFill>
                    <a:srgbClr val="7030A0"/>
                  </a:solidFill>
                  <a:effectLst/>
                  <a:uLnTx/>
                  <a:uFillTx/>
                  <a:ea typeface="+mn-ea"/>
                  <a:cs typeface="+mn-cs"/>
                </a:rPr>
                <a:t>acility</a:t>
              </a:r>
              <a:r>
                <a:rPr kumimoji="0" lang="en-US" sz="2000" b="0" i="0" u="none" strike="noStrike" kern="1200" cap="none" spc="0" normalizeH="0" baseline="0" noProof="0" dirty="0">
                  <a:ln>
                    <a:noFill/>
                  </a:ln>
                  <a:solidFill>
                    <a:srgbClr val="7030A0"/>
                  </a:solidFill>
                  <a:effectLst/>
                  <a:uLnTx/>
                  <a:uFillTx/>
                  <a:ea typeface="+mn-ea"/>
                  <a:cs typeface="+mn-cs"/>
                </a:rPr>
                <a:t>-based providers (n=7)</a:t>
              </a:r>
            </a:p>
          </p:txBody>
        </p:sp>
        <p:sp>
          <p:nvSpPr>
            <p:cNvPr id="128" name="Rectangle 127">
              <a:extLst>
                <a:ext uri="{FF2B5EF4-FFF2-40B4-BE49-F238E27FC236}">
                  <a16:creationId xmlns:a16="http://schemas.microsoft.com/office/drawing/2014/main" id="{9A383DA0-0FD3-7750-9B07-258CD4A93601}"/>
                </a:ext>
              </a:extLst>
            </p:cNvPr>
            <p:cNvSpPr/>
            <p:nvPr/>
          </p:nvSpPr>
          <p:spPr>
            <a:xfrm>
              <a:off x="3069858" y="5242392"/>
              <a:ext cx="1954888" cy="5009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7030A0"/>
                  </a:solidFill>
                </a:rPr>
                <a:t>C</a:t>
              </a:r>
              <a:r>
                <a:rPr kumimoji="0" lang="en-US" sz="2000" b="0" i="0" u="none" strike="noStrike" kern="1200" cap="none" spc="0" normalizeH="0" baseline="0" noProof="0" dirty="0" err="1">
                  <a:ln>
                    <a:noFill/>
                  </a:ln>
                  <a:solidFill>
                    <a:srgbClr val="7030A0"/>
                  </a:solidFill>
                  <a:effectLst/>
                  <a:uLnTx/>
                  <a:uFillTx/>
                  <a:ea typeface="+mn-ea"/>
                  <a:cs typeface="+mn-cs"/>
                </a:rPr>
                <a:t>ommunity</a:t>
              </a:r>
              <a:r>
                <a:rPr kumimoji="0" lang="en-US" sz="2000" b="0" i="0" u="none" strike="noStrike" kern="1200" cap="none" spc="0" normalizeH="0" baseline="0" noProof="0" dirty="0">
                  <a:ln>
                    <a:noFill/>
                  </a:ln>
                  <a:solidFill>
                    <a:srgbClr val="7030A0"/>
                  </a:solidFill>
                  <a:effectLst/>
                  <a:uLnTx/>
                  <a:uFillTx/>
                  <a:ea typeface="+mn-ea"/>
                  <a:cs typeface="+mn-cs"/>
                </a:rPr>
                <a:t> health workers (n=4)</a:t>
              </a:r>
            </a:p>
          </p:txBody>
        </p:sp>
        <p:sp>
          <p:nvSpPr>
            <p:cNvPr id="129" name="Rectangle 128">
              <a:extLst>
                <a:ext uri="{FF2B5EF4-FFF2-40B4-BE49-F238E27FC236}">
                  <a16:creationId xmlns:a16="http://schemas.microsoft.com/office/drawing/2014/main" id="{8FABE9EE-2661-2E52-5591-61CAC6EA11EB}"/>
                </a:ext>
              </a:extLst>
            </p:cNvPr>
            <p:cNvSpPr/>
            <p:nvPr/>
          </p:nvSpPr>
          <p:spPr>
            <a:xfrm>
              <a:off x="4920513" y="5242390"/>
              <a:ext cx="2508076" cy="5009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lumMod val="50000"/>
                    </a:prstClr>
                  </a:solidFill>
                </a:rPr>
                <a:t>L</a:t>
              </a:r>
              <a:r>
                <a:rPr kumimoji="0" lang="en-US" sz="2000" b="0" i="0" u="none" strike="noStrike" kern="1200" cap="none" spc="0" normalizeH="0" baseline="0" noProof="0" dirty="0" err="1">
                  <a:ln>
                    <a:noFill/>
                  </a:ln>
                  <a:solidFill>
                    <a:prstClr val="white">
                      <a:lumMod val="50000"/>
                    </a:prstClr>
                  </a:solidFill>
                  <a:effectLst/>
                  <a:uLnTx/>
                  <a:uFillTx/>
                  <a:ea typeface="+mn-ea"/>
                  <a:cs typeface="+mn-cs"/>
                </a:rPr>
                <a:t>ocal</a:t>
              </a:r>
              <a:r>
                <a:rPr kumimoji="0" lang="en-US" sz="2000" b="0" i="0" u="none" strike="noStrike" kern="1200" cap="none" spc="0" normalizeH="0" baseline="0" noProof="0" dirty="0">
                  <a:ln>
                    <a:noFill/>
                  </a:ln>
                  <a:solidFill>
                    <a:prstClr val="white">
                      <a:lumMod val="50000"/>
                    </a:prstClr>
                  </a:solidFill>
                  <a:effectLst/>
                  <a:uLnTx/>
                  <a:uFillTx/>
                  <a:ea typeface="+mn-ea"/>
                  <a:cs typeface="+mn-cs"/>
                </a:rPr>
                <a:t> leaders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ea typeface="+mn-ea"/>
                  <a:cs typeface="+mn-cs"/>
                </a:rPr>
                <a:t>(n=8)</a:t>
              </a:r>
            </a:p>
          </p:txBody>
        </p:sp>
        <p:grpSp>
          <p:nvGrpSpPr>
            <p:cNvPr id="130" name="Group 129">
              <a:extLst>
                <a:ext uri="{FF2B5EF4-FFF2-40B4-BE49-F238E27FC236}">
                  <a16:creationId xmlns:a16="http://schemas.microsoft.com/office/drawing/2014/main" id="{41C30318-1C6D-563B-AAAD-7188FE146CC3}"/>
                </a:ext>
              </a:extLst>
            </p:cNvPr>
            <p:cNvGrpSpPr>
              <a:grpSpLocks noChangeAspect="1"/>
            </p:cNvGrpSpPr>
            <p:nvPr/>
          </p:nvGrpSpPr>
          <p:grpSpPr>
            <a:xfrm>
              <a:off x="3441222" y="4117942"/>
              <a:ext cx="1084062" cy="1074867"/>
              <a:chOff x="3227019" y="3680875"/>
              <a:chExt cx="1491489" cy="1478838"/>
            </a:xfrm>
          </p:grpSpPr>
          <p:sp>
            <p:nvSpPr>
              <p:cNvPr id="161" name="Oval 160">
                <a:extLst>
                  <a:ext uri="{FF2B5EF4-FFF2-40B4-BE49-F238E27FC236}">
                    <a16:creationId xmlns:a16="http://schemas.microsoft.com/office/drawing/2014/main" id="{81BFD9FE-B597-9084-1D44-78D2DF45A3B5}"/>
                  </a:ext>
                </a:extLst>
              </p:cNvPr>
              <p:cNvSpPr/>
              <p:nvPr/>
            </p:nvSpPr>
            <p:spPr>
              <a:xfrm>
                <a:off x="3227019" y="3687780"/>
                <a:ext cx="1471932" cy="1471933"/>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ea typeface="+mn-ea"/>
                  <a:cs typeface="+mn-cs"/>
                </a:endParaRPr>
              </a:p>
            </p:txBody>
          </p:sp>
          <p:pic>
            <p:nvPicPr>
              <p:cNvPr id="162" name="Picture 161">
                <a:extLst>
                  <a:ext uri="{FF2B5EF4-FFF2-40B4-BE49-F238E27FC236}">
                    <a16:creationId xmlns:a16="http://schemas.microsoft.com/office/drawing/2014/main" id="{8772C6E0-E5AE-5606-7A4E-DC3E8418C30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650247" y="3680875"/>
                <a:ext cx="1068261" cy="1444028"/>
              </a:xfrm>
              <a:prstGeom prst="rect">
                <a:avLst/>
              </a:prstGeom>
            </p:spPr>
          </p:pic>
        </p:grpSp>
        <p:grpSp>
          <p:nvGrpSpPr>
            <p:cNvPr id="131" name="Group 130">
              <a:extLst>
                <a:ext uri="{FF2B5EF4-FFF2-40B4-BE49-F238E27FC236}">
                  <a16:creationId xmlns:a16="http://schemas.microsoft.com/office/drawing/2014/main" id="{115A8233-8340-1EF6-47AA-6F5F1AABB2A7}"/>
                </a:ext>
              </a:extLst>
            </p:cNvPr>
            <p:cNvGrpSpPr>
              <a:grpSpLocks noChangeAspect="1"/>
            </p:cNvGrpSpPr>
            <p:nvPr/>
          </p:nvGrpSpPr>
          <p:grpSpPr>
            <a:xfrm>
              <a:off x="1261496" y="4120520"/>
              <a:ext cx="1069848" cy="1080003"/>
              <a:chOff x="1101116" y="3667519"/>
              <a:chExt cx="1547031" cy="1561711"/>
            </a:xfrm>
          </p:grpSpPr>
          <p:sp>
            <p:nvSpPr>
              <p:cNvPr id="159" name="Oval 158">
                <a:extLst>
                  <a:ext uri="{FF2B5EF4-FFF2-40B4-BE49-F238E27FC236}">
                    <a16:creationId xmlns:a16="http://schemas.microsoft.com/office/drawing/2014/main" id="{A8E222CB-23F0-DE6D-DEF1-26A6646F2F03}"/>
                  </a:ext>
                </a:extLst>
              </p:cNvPr>
              <p:cNvSpPr/>
              <p:nvPr/>
            </p:nvSpPr>
            <p:spPr>
              <a:xfrm>
                <a:off x="1101116" y="3669734"/>
                <a:ext cx="1547031" cy="1547031"/>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ea typeface="+mn-ea"/>
                  <a:cs typeface="+mn-cs"/>
                </a:endParaRPr>
              </a:p>
            </p:txBody>
          </p:sp>
          <p:pic>
            <p:nvPicPr>
              <p:cNvPr id="160" name="Picture 159">
                <a:extLst>
                  <a:ext uri="{FF2B5EF4-FFF2-40B4-BE49-F238E27FC236}">
                    <a16:creationId xmlns:a16="http://schemas.microsoft.com/office/drawing/2014/main" id="{5A26A961-C4AA-3586-78EB-F513DBC4654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533867" y="3667519"/>
                <a:ext cx="1106328" cy="1561711"/>
              </a:xfrm>
              <a:prstGeom prst="rect">
                <a:avLst/>
              </a:prstGeom>
            </p:spPr>
          </p:pic>
        </p:grpSp>
        <p:grpSp>
          <p:nvGrpSpPr>
            <p:cNvPr id="132" name="Group 131">
              <a:extLst>
                <a:ext uri="{FF2B5EF4-FFF2-40B4-BE49-F238E27FC236}">
                  <a16:creationId xmlns:a16="http://schemas.microsoft.com/office/drawing/2014/main" id="{7E242054-0AE8-AD7A-C77B-F0C550A96878}"/>
                </a:ext>
              </a:extLst>
            </p:cNvPr>
            <p:cNvGrpSpPr>
              <a:grpSpLocks noChangeAspect="1"/>
            </p:cNvGrpSpPr>
            <p:nvPr/>
          </p:nvGrpSpPr>
          <p:grpSpPr>
            <a:xfrm>
              <a:off x="5646442" y="2175072"/>
              <a:ext cx="1069848" cy="1069848"/>
              <a:chOff x="7459823" y="3678900"/>
              <a:chExt cx="1471932" cy="1471933"/>
            </a:xfrm>
            <a:solidFill>
              <a:schemeClr val="accent1">
                <a:lumMod val="40000"/>
                <a:lumOff val="60000"/>
              </a:schemeClr>
            </a:solidFill>
          </p:grpSpPr>
          <p:sp>
            <p:nvSpPr>
              <p:cNvPr id="157" name="Oval 156">
                <a:extLst>
                  <a:ext uri="{FF2B5EF4-FFF2-40B4-BE49-F238E27FC236}">
                    <a16:creationId xmlns:a16="http://schemas.microsoft.com/office/drawing/2014/main" id="{715B3E8D-7952-89E7-BACC-519E7855E334}"/>
                  </a:ext>
                </a:extLst>
              </p:cNvPr>
              <p:cNvSpPr/>
              <p:nvPr/>
            </p:nvSpPr>
            <p:spPr>
              <a:xfrm>
                <a:off x="7459823" y="3678900"/>
                <a:ext cx="1471932" cy="14719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pic>
            <p:nvPicPr>
              <p:cNvPr id="158" name="Graphic 157">
                <a:extLst>
                  <a:ext uri="{FF2B5EF4-FFF2-40B4-BE49-F238E27FC236}">
                    <a16:creationId xmlns:a16="http://schemas.microsoft.com/office/drawing/2014/main" id="{EB9D42E2-F8AF-5A66-AAF2-F6E8F8C2012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92651" y="3882933"/>
                <a:ext cx="1040241" cy="1040240"/>
              </a:xfrm>
              <a:prstGeom prst="rect">
                <a:avLst/>
              </a:prstGeom>
            </p:spPr>
          </p:pic>
        </p:grpSp>
        <p:grpSp>
          <p:nvGrpSpPr>
            <p:cNvPr id="133" name="Group 132">
              <a:extLst>
                <a:ext uri="{FF2B5EF4-FFF2-40B4-BE49-F238E27FC236}">
                  <a16:creationId xmlns:a16="http://schemas.microsoft.com/office/drawing/2014/main" id="{4A5495DD-1CAF-F619-8B30-30F067E713F0}"/>
                </a:ext>
              </a:extLst>
            </p:cNvPr>
            <p:cNvGrpSpPr>
              <a:grpSpLocks noChangeAspect="1"/>
            </p:cNvGrpSpPr>
            <p:nvPr/>
          </p:nvGrpSpPr>
          <p:grpSpPr>
            <a:xfrm>
              <a:off x="5561815" y="4036531"/>
              <a:ext cx="1134000" cy="1162747"/>
              <a:chOff x="5286550" y="3557877"/>
              <a:chExt cx="1585699" cy="1625896"/>
            </a:xfrm>
          </p:grpSpPr>
          <p:sp>
            <p:nvSpPr>
              <p:cNvPr id="155" name="Oval 154">
                <a:extLst>
                  <a:ext uri="{FF2B5EF4-FFF2-40B4-BE49-F238E27FC236}">
                    <a16:creationId xmlns:a16="http://schemas.microsoft.com/office/drawing/2014/main" id="{5FD0D2C7-34F0-E324-A86C-B4433BB2A2A4}"/>
                  </a:ext>
                </a:extLst>
              </p:cNvPr>
              <p:cNvSpPr/>
              <p:nvPr/>
            </p:nvSpPr>
            <p:spPr>
              <a:xfrm>
                <a:off x="5352922" y="3687779"/>
                <a:ext cx="1495994" cy="1495994"/>
              </a:xfrm>
              <a:prstGeom prst="ellipse">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pic>
            <p:nvPicPr>
              <p:cNvPr id="156" name="Picture 155">
                <a:extLst>
                  <a:ext uri="{FF2B5EF4-FFF2-40B4-BE49-F238E27FC236}">
                    <a16:creationId xmlns:a16="http://schemas.microsoft.com/office/drawing/2014/main" id="{74A846C5-4AF9-C859-9E0F-39A524EFF17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86550" y="3557877"/>
                <a:ext cx="1585699" cy="1585698"/>
              </a:xfrm>
              <a:prstGeom prst="rect">
                <a:avLst/>
              </a:prstGeom>
            </p:spPr>
          </p:pic>
        </p:grpSp>
        <p:sp>
          <p:nvSpPr>
            <p:cNvPr id="134" name="Rectangle 133">
              <a:extLst>
                <a:ext uri="{FF2B5EF4-FFF2-40B4-BE49-F238E27FC236}">
                  <a16:creationId xmlns:a16="http://schemas.microsoft.com/office/drawing/2014/main" id="{99964EC4-581C-BE62-D24C-93BD22DA2FD1}"/>
                </a:ext>
              </a:extLst>
            </p:cNvPr>
            <p:cNvSpPr/>
            <p:nvPr/>
          </p:nvSpPr>
          <p:spPr>
            <a:xfrm>
              <a:off x="3336664" y="3262600"/>
              <a:ext cx="1293222" cy="5009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99D8"/>
                  </a:solidFill>
                  <a:effectLst/>
                  <a:uLnTx/>
                  <a:uFillTx/>
                  <a:ea typeface="+mn-ea"/>
                  <a:cs typeface="+mn-cs"/>
                </a:rPr>
                <a:t>Fathers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2099D8"/>
                  </a:solidFill>
                </a:rPr>
                <a:t>(n=7)</a:t>
              </a:r>
              <a:endParaRPr kumimoji="0" lang="en-US" sz="2000" b="0" i="0" u="none" strike="noStrike" kern="1200" cap="none" spc="0" normalizeH="0" baseline="0" noProof="0" dirty="0">
                <a:ln>
                  <a:noFill/>
                </a:ln>
                <a:solidFill>
                  <a:srgbClr val="2099D8"/>
                </a:solidFill>
                <a:effectLst/>
                <a:uLnTx/>
                <a:uFillTx/>
                <a:ea typeface="+mn-ea"/>
                <a:cs typeface="+mn-cs"/>
              </a:endParaRPr>
            </a:p>
          </p:txBody>
        </p:sp>
        <p:grpSp>
          <p:nvGrpSpPr>
            <p:cNvPr id="135" name="Group 134">
              <a:extLst>
                <a:ext uri="{FF2B5EF4-FFF2-40B4-BE49-F238E27FC236}">
                  <a16:creationId xmlns:a16="http://schemas.microsoft.com/office/drawing/2014/main" id="{0B6ED427-BB79-7098-4EE5-11EC890A4C46}"/>
                </a:ext>
              </a:extLst>
            </p:cNvPr>
            <p:cNvGrpSpPr/>
            <p:nvPr/>
          </p:nvGrpSpPr>
          <p:grpSpPr>
            <a:xfrm>
              <a:off x="8902597" y="2000317"/>
              <a:ext cx="1389888" cy="1389888"/>
              <a:chOff x="1052140" y="4409487"/>
              <a:chExt cx="1389888" cy="1389888"/>
            </a:xfrm>
          </p:grpSpPr>
          <p:sp>
            <p:nvSpPr>
              <p:cNvPr id="153" name="Oval 152">
                <a:extLst>
                  <a:ext uri="{FF2B5EF4-FFF2-40B4-BE49-F238E27FC236}">
                    <a16:creationId xmlns:a16="http://schemas.microsoft.com/office/drawing/2014/main" id="{9719CD35-F199-6890-B440-83F43CA1B1EB}"/>
                  </a:ext>
                </a:extLst>
              </p:cNvPr>
              <p:cNvSpPr/>
              <p:nvPr/>
            </p:nvSpPr>
            <p:spPr>
              <a:xfrm>
                <a:off x="1206856" y="4584153"/>
                <a:ext cx="1069848" cy="106984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pic>
            <p:nvPicPr>
              <p:cNvPr id="154" name="Picture 153">
                <a:extLst>
                  <a:ext uri="{FF2B5EF4-FFF2-40B4-BE49-F238E27FC236}">
                    <a16:creationId xmlns:a16="http://schemas.microsoft.com/office/drawing/2014/main" id="{9C4A128A-60D8-4ABA-47F6-837A980072B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52140" y="4409487"/>
                <a:ext cx="1389888" cy="1389888"/>
              </a:xfrm>
              <a:prstGeom prst="rect">
                <a:avLst/>
              </a:prstGeom>
            </p:spPr>
          </p:pic>
        </p:grpSp>
        <p:sp>
          <p:nvSpPr>
            <p:cNvPr id="136" name="Rectangle 135">
              <a:extLst>
                <a:ext uri="{FF2B5EF4-FFF2-40B4-BE49-F238E27FC236}">
                  <a16:creationId xmlns:a16="http://schemas.microsoft.com/office/drawing/2014/main" id="{98F4A0EC-A951-3093-4329-16E3B2ADF4F5}"/>
                </a:ext>
              </a:extLst>
            </p:cNvPr>
            <p:cNvSpPr/>
            <p:nvPr/>
          </p:nvSpPr>
          <p:spPr>
            <a:xfrm>
              <a:off x="8552901" y="3258189"/>
              <a:ext cx="2014105" cy="5009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6">
                      <a:lumMod val="75000"/>
                    </a:schemeClr>
                  </a:solidFill>
                </a:rPr>
                <a:t>S</a:t>
              </a:r>
              <a:r>
                <a:rPr kumimoji="0" lang="en-US" sz="2000" b="0" i="0" u="none" strike="noStrike" kern="1200" cap="none" spc="0" normalizeH="0" baseline="0" noProof="0" dirty="0">
                  <a:ln>
                    <a:noFill/>
                  </a:ln>
                  <a:solidFill>
                    <a:schemeClr val="accent6">
                      <a:lumMod val="75000"/>
                    </a:schemeClr>
                  </a:solidFill>
                  <a:effectLst/>
                  <a:uLnTx/>
                  <a:uFillTx/>
                  <a:ea typeface="+mn-ea"/>
                  <a:cs typeface="+mn-cs"/>
                </a:rPr>
                <a:t>ick &amp; postnatal consultations (n=8)</a:t>
              </a:r>
            </a:p>
          </p:txBody>
        </p:sp>
        <p:sp>
          <p:nvSpPr>
            <p:cNvPr id="137" name="Rectangle 136">
              <a:extLst>
                <a:ext uri="{FF2B5EF4-FFF2-40B4-BE49-F238E27FC236}">
                  <a16:creationId xmlns:a16="http://schemas.microsoft.com/office/drawing/2014/main" id="{A6F571A7-0B8C-C563-82BC-B94AED0EACDF}"/>
                </a:ext>
              </a:extLst>
            </p:cNvPr>
            <p:cNvSpPr/>
            <p:nvPr/>
          </p:nvSpPr>
          <p:spPr>
            <a:xfrm>
              <a:off x="8562822" y="5439880"/>
              <a:ext cx="2014105" cy="5009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6">
                      <a:lumMod val="75000"/>
                    </a:schemeClr>
                  </a:solidFill>
                </a:rPr>
                <a:t>V</a:t>
              </a:r>
              <a:r>
                <a:rPr kumimoji="0" lang="en-US" sz="2000" b="0" i="0" u="none" strike="noStrike" kern="1200" cap="none" spc="0" normalizeH="0" baseline="0" noProof="0" dirty="0" err="1">
                  <a:ln>
                    <a:noFill/>
                  </a:ln>
                  <a:solidFill>
                    <a:schemeClr val="accent6">
                      <a:lumMod val="75000"/>
                    </a:schemeClr>
                  </a:solidFill>
                  <a:effectLst/>
                  <a:uLnTx/>
                  <a:uFillTx/>
                  <a:ea typeface="+mn-ea"/>
                  <a:cs typeface="+mn-cs"/>
                </a:rPr>
                <a:t>accination</a:t>
              </a:r>
              <a:r>
                <a:rPr kumimoji="0" lang="en-US" sz="2000" b="0" i="0" u="none" strike="noStrike" kern="1200" cap="none" spc="0" normalizeH="0" baseline="0" noProof="0" dirty="0">
                  <a:ln>
                    <a:noFill/>
                  </a:ln>
                  <a:solidFill>
                    <a:schemeClr val="accent6">
                      <a:lumMod val="75000"/>
                    </a:schemeClr>
                  </a:solidFill>
                  <a:effectLst/>
                  <a:uLnTx/>
                  <a:uFillTx/>
                  <a:ea typeface="+mn-ea"/>
                  <a:cs typeface="+mn-cs"/>
                </a:rPr>
                <a:t> visits (n=2)</a:t>
              </a:r>
            </a:p>
          </p:txBody>
        </p:sp>
        <p:grpSp>
          <p:nvGrpSpPr>
            <p:cNvPr id="138" name="Group 137">
              <a:extLst>
                <a:ext uri="{FF2B5EF4-FFF2-40B4-BE49-F238E27FC236}">
                  <a16:creationId xmlns:a16="http://schemas.microsoft.com/office/drawing/2014/main" id="{2B516FD1-9FDC-BD94-AB35-1A8694203B7F}"/>
                </a:ext>
              </a:extLst>
            </p:cNvPr>
            <p:cNvGrpSpPr/>
            <p:nvPr/>
          </p:nvGrpSpPr>
          <p:grpSpPr>
            <a:xfrm>
              <a:off x="9042280" y="4310823"/>
              <a:ext cx="1069848" cy="1069848"/>
              <a:chOff x="10064343" y="1694783"/>
              <a:chExt cx="1069848" cy="1069848"/>
            </a:xfrm>
          </p:grpSpPr>
          <p:sp>
            <p:nvSpPr>
              <p:cNvPr id="151" name="Oval 150">
                <a:extLst>
                  <a:ext uri="{FF2B5EF4-FFF2-40B4-BE49-F238E27FC236}">
                    <a16:creationId xmlns:a16="http://schemas.microsoft.com/office/drawing/2014/main" id="{4A4E3C40-16F8-3205-CDAC-66DE89F32887}"/>
                  </a:ext>
                </a:extLst>
              </p:cNvPr>
              <p:cNvSpPr/>
              <p:nvPr/>
            </p:nvSpPr>
            <p:spPr>
              <a:xfrm>
                <a:off x="10064343" y="1694783"/>
                <a:ext cx="1069848" cy="106984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pic>
            <p:nvPicPr>
              <p:cNvPr id="152" name="Graphic 151">
                <a:extLst>
                  <a:ext uri="{FF2B5EF4-FFF2-40B4-BE49-F238E27FC236}">
                    <a16:creationId xmlns:a16="http://schemas.microsoft.com/office/drawing/2014/main" id="{11736641-09B0-0FC7-C453-C9508A0BEA60}"/>
                  </a:ext>
                </a:extLst>
              </p:cNvPr>
              <p:cNvPicPr>
                <a:picLocks/>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299275" y="1916716"/>
                <a:ext cx="634753" cy="634753"/>
              </a:xfrm>
              <a:prstGeom prst="rect">
                <a:avLst/>
              </a:prstGeom>
            </p:spPr>
          </p:pic>
        </p:grpSp>
        <p:sp>
          <p:nvSpPr>
            <p:cNvPr id="139" name="Rectangle 138">
              <a:extLst>
                <a:ext uri="{FF2B5EF4-FFF2-40B4-BE49-F238E27FC236}">
                  <a16:creationId xmlns:a16="http://schemas.microsoft.com/office/drawing/2014/main" id="{45224BB7-4B01-1D8C-255E-FC97237764B8}"/>
                </a:ext>
              </a:extLst>
            </p:cNvPr>
            <p:cNvSpPr/>
            <p:nvPr/>
          </p:nvSpPr>
          <p:spPr>
            <a:xfrm>
              <a:off x="7341031" y="1390652"/>
              <a:ext cx="4422979" cy="433301"/>
            </a:xfrm>
            <a:prstGeom prst="rect">
              <a:avLst/>
            </a:prstGeom>
          </p:spPr>
          <p:txBody>
            <a:bodyPr wrap="square">
              <a:spAutoFit/>
            </a:bodyPr>
            <a:lstStyle/>
            <a:p>
              <a:pPr lvl="0" algn="ctr" eaLnBrk="1" fontAlgn="auto" hangingPunct="1">
                <a:spcBef>
                  <a:spcPts val="0"/>
                </a:spcBef>
                <a:spcAft>
                  <a:spcPts val="0"/>
                </a:spcAft>
                <a:defRPr/>
              </a:pPr>
              <a:r>
                <a:rPr lang="en-US" sz="2400" dirty="0">
                  <a:solidFill>
                    <a:schemeClr val="accent6">
                      <a:lumMod val="75000"/>
                    </a:schemeClr>
                  </a:solidFill>
                  <a:cs typeface="+mn-cs"/>
                </a:rPr>
                <a:t>Observations in health facilities</a:t>
              </a:r>
            </a:p>
          </p:txBody>
        </p:sp>
        <p:sp>
          <p:nvSpPr>
            <p:cNvPr id="140" name="Rectangle 139">
              <a:extLst>
                <a:ext uri="{FF2B5EF4-FFF2-40B4-BE49-F238E27FC236}">
                  <a16:creationId xmlns:a16="http://schemas.microsoft.com/office/drawing/2014/main" id="{75C7C958-F856-B515-947D-2F545A5A7BAB}"/>
                </a:ext>
              </a:extLst>
            </p:cNvPr>
            <p:cNvSpPr/>
            <p:nvPr/>
          </p:nvSpPr>
          <p:spPr>
            <a:xfrm>
              <a:off x="1698803" y="1390652"/>
              <a:ext cx="4422979" cy="433301"/>
            </a:xfrm>
            <a:prstGeom prst="rect">
              <a:avLst/>
            </a:prstGeom>
          </p:spPr>
          <p:txBody>
            <a:bodyPr wrap="square">
              <a:spAutoFit/>
            </a:bodyPr>
            <a:lstStyle/>
            <a:p>
              <a:pPr lvl="0" algn="ctr" eaLnBrk="1" fontAlgn="auto" hangingPunct="1">
                <a:spcBef>
                  <a:spcPts val="0"/>
                </a:spcBef>
                <a:spcAft>
                  <a:spcPts val="600"/>
                </a:spcAft>
                <a:defRPr/>
              </a:pPr>
              <a:r>
                <a:rPr lang="en-US" sz="2400" dirty="0">
                  <a:solidFill>
                    <a:schemeClr val="accent1"/>
                  </a:solidFill>
                  <a:cs typeface="Calibri" panose="020F0502020204030204" pitchFamily="34" charset="0"/>
                </a:rPr>
                <a:t>Interviews (n=58)</a:t>
              </a:r>
            </a:p>
          </p:txBody>
        </p:sp>
        <p:grpSp>
          <p:nvGrpSpPr>
            <p:cNvPr id="141" name="Group 140">
              <a:extLst>
                <a:ext uri="{FF2B5EF4-FFF2-40B4-BE49-F238E27FC236}">
                  <a16:creationId xmlns:a16="http://schemas.microsoft.com/office/drawing/2014/main" id="{7D25EC7F-2858-4557-FF64-D147A89F54EE}"/>
                </a:ext>
              </a:extLst>
            </p:cNvPr>
            <p:cNvGrpSpPr>
              <a:grpSpLocks noChangeAspect="1"/>
            </p:cNvGrpSpPr>
            <p:nvPr/>
          </p:nvGrpSpPr>
          <p:grpSpPr>
            <a:xfrm>
              <a:off x="1199980" y="2136552"/>
              <a:ext cx="1069848" cy="1069489"/>
              <a:chOff x="6730140" y="1676702"/>
              <a:chExt cx="1486399" cy="1485900"/>
            </a:xfrm>
          </p:grpSpPr>
          <p:sp>
            <p:nvSpPr>
              <p:cNvPr id="149" name="Oval 148">
                <a:extLst>
                  <a:ext uri="{FF2B5EF4-FFF2-40B4-BE49-F238E27FC236}">
                    <a16:creationId xmlns:a16="http://schemas.microsoft.com/office/drawing/2014/main" id="{5F07F6B7-608C-D597-F2EF-53A413FF8BE9}"/>
                  </a:ext>
                </a:extLst>
              </p:cNvPr>
              <p:cNvSpPr/>
              <p:nvPr/>
            </p:nvSpPr>
            <p:spPr>
              <a:xfrm>
                <a:off x="6730140" y="1676702"/>
                <a:ext cx="1486399" cy="14859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2000" b="0" i="0" u="none" strike="noStrike" kern="1200" cap="none" spc="0" normalizeH="0" baseline="0" noProof="0">
                  <a:ln>
                    <a:noFill/>
                  </a:ln>
                  <a:solidFill>
                    <a:prstClr val="white"/>
                  </a:solidFill>
                  <a:effectLst/>
                  <a:uLnTx/>
                  <a:uFillTx/>
                  <a:ea typeface="+mn-ea"/>
                  <a:cs typeface="+mn-cs"/>
                </a:endParaRPr>
              </a:p>
            </p:txBody>
          </p:sp>
          <p:pic>
            <p:nvPicPr>
              <p:cNvPr id="150" name="Picture 149">
                <a:extLst>
                  <a:ext uri="{FF2B5EF4-FFF2-40B4-BE49-F238E27FC236}">
                    <a16:creationId xmlns:a16="http://schemas.microsoft.com/office/drawing/2014/main" id="{E5982068-DEA7-B2DC-977F-FFAEF8A9C77D}"/>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6756213" y="1716400"/>
                <a:ext cx="1444748" cy="1250420"/>
              </a:xfrm>
              <a:prstGeom prst="rect">
                <a:avLst/>
              </a:prstGeom>
            </p:spPr>
          </p:pic>
        </p:grpSp>
        <p:grpSp>
          <p:nvGrpSpPr>
            <p:cNvPr id="142" name="Group 141">
              <a:extLst>
                <a:ext uri="{FF2B5EF4-FFF2-40B4-BE49-F238E27FC236}">
                  <a16:creationId xmlns:a16="http://schemas.microsoft.com/office/drawing/2014/main" id="{0C9E21BA-17DA-3282-C80B-E6D47CBE4A7F}"/>
                </a:ext>
              </a:extLst>
            </p:cNvPr>
            <p:cNvGrpSpPr/>
            <p:nvPr/>
          </p:nvGrpSpPr>
          <p:grpSpPr>
            <a:xfrm>
              <a:off x="3466683" y="2132973"/>
              <a:ext cx="1069848" cy="1069848"/>
              <a:chOff x="3071264" y="1462250"/>
              <a:chExt cx="1069848" cy="1069848"/>
            </a:xfrm>
          </p:grpSpPr>
          <p:sp>
            <p:nvSpPr>
              <p:cNvPr id="143" name="Oval 142">
                <a:extLst>
                  <a:ext uri="{FF2B5EF4-FFF2-40B4-BE49-F238E27FC236}">
                    <a16:creationId xmlns:a16="http://schemas.microsoft.com/office/drawing/2014/main" id="{EF174141-A6E9-0379-5676-2672A518FEF7}"/>
                  </a:ext>
                </a:extLst>
              </p:cNvPr>
              <p:cNvSpPr/>
              <p:nvPr/>
            </p:nvSpPr>
            <p:spPr>
              <a:xfrm>
                <a:off x="3071264" y="1462250"/>
                <a:ext cx="1069848" cy="1069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grpSp>
            <p:nvGrpSpPr>
              <p:cNvPr id="144" name="Group 143">
                <a:extLst>
                  <a:ext uri="{FF2B5EF4-FFF2-40B4-BE49-F238E27FC236}">
                    <a16:creationId xmlns:a16="http://schemas.microsoft.com/office/drawing/2014/main" id="{BBCB6C6E-CA9B-EC53-3EF4-4379458C8D5E}"/>
                  </a:ext>
                </a:extLst>
              </p:cNvPr>
              <p:cNvGrpSpPr/>
              <p:nvPr/>
            </p:nvGrpSpPr>
            <p:grpSpPr>
              <a:xfrm>
                <a:off x="3146104" y="1610416"/>
                <a:ext cx="922763" cy="820762"/>
                <a:chOff x="1493356" y="2787778"/>
                <a:chExt cx="922763" cy="820762"/>
              </a:xfrm>
            </p:grpSpPr>
            <p:grpSp>
              <p:nvGrpSpPr>
                <p:cNvPr id="145" name="Group 144">
                  <a:extLst>
                    <a:ext uri="{FF2B5EF4-FFF2-40B4-BE49-F238E27FC236}">
                      <a16:creationId xmlns:a16="http://schemas.microsoft.com/office/drawing/2014/main" id="{E6F6DC89-680D-6EBE-2B67-2A1DF45B9032}"/>
                    </a:ext>
                  </a:extLst>
                </p:cNvPr>
                <p:cNvGrpSpPr/>
                <p:nvPr/>
              </p:nvGrpSpPr>
              <p:grpSpPr>
                <a:xfrm>
                  <a:off x="1493356" y="2787778"/>
                  <a:ext cx="922763" cy="820762"/>
                  <a:chOff x="1493356" y="2787778"/>
                  <a:chExt cx="922763" cy="820762"/>
                </a:xfrm>
              </p:grpSpPr>
              <p:pic>
                <p:nvPicPr>
                  <p:cNvPr id="147" name="Picture 146">
                    <a:extLst>
                      <a:ext uri="{FF2B5EF4-FFF2-40B4-BE49-F238E27FC236}">
                        <a16:creationId xmlns:a16="http://schemas.microsoft.com/office/drawing/2014/main" id="{AD0E8383-79D4-925D-1104-FE7BF6DCAB16}"/>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rightnessContrast bright="100000" contrast="11000"/>
                            </a14:imgEffect>
                          </a14:imgLayer>
                        </a14:imgProps>
                      </a:ext>
                      <a:ext uri="{28A0092B-C50C-407E-A947-70E740481C1C}">
                        <a14:useLocalDpi xmlns:a14="http://schemas.microsoft.com/office/drawing/2010/main"/>
                      </a:ext>
                    </a:extLst>
                  </a:blip>
                  <a:srcRect/>
                  <a:stretch/>
                </p:blipFill>
                <p:spPr>
                  <a:xfrm>
                    <a:off x="1493356" y="2787778"/>
                    <a:ext cx="922763" cy="820762"/>
                  </a:xfrm>
                  <a:prstGeom prst="rect">
                    <a:avLst/>
                  </a:prstGeom>
                </p:spPr>
              </p:pic>
              <p:sp>
                <p:nvSpPr>
                  <p:cNvPr id="148" name="Rectangle 147">
                    <a:extLst>
                      <a:ext uri="{FF2B5EF4-FFF2-40B4-BE49-F238E27FC236}">
                        <a16:creationId xmlns:a16="http://schemas.microsoft.com/office/drawing/2014/main" id="{D767471A-E84F-0DFB-7390-5B6B886753AD}"/>
                      </a:ext>
                    </a:extLst>
                  </p:cNvPr>
                  <p:cNvSpPr/>
                  <p:nvPr/>
                </p:nvSpPr>
                <p:spPr>
                  <a:xfrm>
                    <a:off x="2037857" y="3025775"/>
                    <a:ext cx="51293" cy="47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2000" b="0" i="0" u="none" strike="noStrike" kern="1200" cap="none" spc="0" normalizeH="0" baseline="0" noProof="0">
                      <a:ln>
                        <a:noFill/>
                      </a:ln>
                      <a:solidFill>
                        <a:prstClr val="white"/>
                      </a:solidFill>
                      <a:effectLst/>
                      <a:uLnTx/>
                      <a:uFillTx/>
                      <a:ea typeface="+mn-ea"/>
                      <a:cs typeface="+mn-cs"/>
                    </a:endParaRPr>
                  </a:p>
                </p:txBody>
              </p:sp>
            </p:grpSp>
            <p:sp>
              <p:nvSpPr>
                <p:cNvPr id="146" name="Rectangle 145">
                  <a:extLst>
                    <a:ext uri="{FF2B5EF4-FFF2-40B4-BE49-F238E27FC236}">
                      <a16:creationId xmlns:a16="http://schemas.microsoft.com/office/drawing/2014/main" id="{7C9BB242-2802-1E37-E8E5-FD609DE89503}"/>
                    </a:ext>
                  </a:extLst>
                </p:cNvPr>
                <p:cNvSpPr/>
                <p:nvPr/>
              </p:nvSpPr>
              <p:spPr>
                <a:xfrm>
                  <a:off x="1990528" y="2997199"/>
                  <a:ext cx="36000" cy="7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2000" b="0" i="0" u="none" strike="noStrike" kern="1200" cap="none" spc="0" normalizeH="0" baseline="0" noProof="0">
                    <a:ln>
                      <a:noFill/>
                    </a:ln>
                    <a:solidFill>
                      <a:prstClr val="white"/>
                    </a:solidFill>
                    <a:effectLst/>
                    <a:uLnTx/>
                    <a:uFillTx/>
                    <a:ea typeface="+mn-ea"/>
                    <a:cs typeface="+mn-cs"/>
                  </a:endParaRPr>
                </a:p>
              </p:txBody>
            </p:sp>
          </p:grpSp>
        </p:grpSp>
      </p:grpSp>
      <p:sp>
        <p:nvSpPr>
          <p:cNvPr id="22" name="Text Box 180">
            <a:extLst>
              <a:ext uri="{FF2B5EF4-FFF2-40B4-BE49-F238E27FC236}">
                <a16:creationId xmlns:a16="http://schemas.microsoft.com/office/drawing/2014/main" id="{F78192CB-3F56-30F9-AD10-D20E3756E685}"/>
              </a:ext>
            </a:extLst>
          </p:cNvPr>
          <p:cNvSpPr txBox="1">
            <a:spLocks noChangeArrowheads="1"/>
          </p:cNvSpPr>
          <p:nvPr/>
        </p:nvSpPr>
        <p:spPr bwMode="auto">
          <a:xfrm>
            <a:off x="1382973" y="38912902"/>
            <a:ext cx="4145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000" b="1" dirty="0">
                <a:latin typeface="Calibri" pitchFamily="34" charset="0"/>
              </a:rPr>
              <a:t>Photo credit : </a:t>
            </a:r>
            <a:r>
              <a:rPr lang="en-US" sz="2000" dirty="0">
                <a:latin typeface="Calibri" pitchFamily="34" charset="0"/>
              </a:rPr>
              <a:t>Augustin </a:t>
            </a:r>
            <a:r>
              <a:rPr lang="en-US" sz="2000" dirty="0" err="1">
                <a:latin typeface="Calibri" pitchFamily="34" charset="0"/>
              </a:rPr>
              <a:t>Ngandu</a:t>
            </a:r>
            <a:r>
              <a:rPr lang="en-US" sz="2000" dirty="0">
                <a:latin typeface="Calibri" pitchFamily="34" charset="0"/>
              </a:rPr>
              <a:t>, 2021</a:t>
            </a:r>
          </a:p>
        </p:txBody>
      </p:sp>
      <p:grpSp>
        <p:nvGrpSpPr>
          <p:cNvPr id="31" name="Group 30">
            <a:extLst>
              <a:ext uri="{FF2B5EF4-FFF2-40B4-BE49-F238E27FC236}">
                <a16:creationId xmlns:a16="http://schemas.microsoft.com/office/drawing/2014/main" id="{73218645-1C2E-90AD-880F-C3BCE71E136D}"/>
              </a:ext>
            </a:extLst>
          </p:cNvPr>
          <p:cNvGrpSpPr/>
          <p:nvPr/>
        </p:nvGrpSpPr>
        <p:grpSpPr>
          <a:xfrm>
            <a:off x="1232173" y="27683945"/>
            <a:ext cx="11813572" cy="5420495"/>
            <a:chOff x="466654" y="1061754"/>
            <a:chExt cx="11119793" cy="4858433"/>
          </a:xfrm>
        </p:grpSpPr>
        <p:sp>
          <p:nvSpPr>
            <p:cNvPr id="85" name="Rectangle 84">
              <a:extLst>
                <a:ext uri="{FF2B5EF4-FFF2-40B4-BE49-F238E27FC236}">
                  <a16:creationId xmlns:a16="http://schemas.microsoft.com/office/drawing/2014/main" id="{55A68CEE-7D1E-FE86-8C76-93D84493C812}"/>
                </a:ext>
              </a:extLst>
            </p:cNvPr>
            <p:cNvSpPr/>
            <p:nvPr/>
          </p:nvSpPr>
          <p:spPr>
            <a:xfrm>
              <a:off x="2835214" y="4256116"/>
              <a:ext cx="2062428" cy="16459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Build skills and confidence to overcome limited appetite </a:t>
              </a:r>
            </a:p>
          </p:txBody>
        </p:sp>
        <p:sp>
          <p:nvSpPr>
            <p:cNvPr id="86" name="Rectangle 85">
              <a:extLst>
                <a:ext uri="{FF2B5EF4-FFF2-40B4-BE49-F238E27FC236}">
                  <a16:creationId xmlns:a16="http://schemas.microsoft.com/office/drawing/2014/main" id="{E08E2872-3A96-5221-F0DA-59B24CAA8286}"/>
                </a:ext>
              </a:extLst>
            </p:cNvPr>
            <p:cNvSpPr/>
            <p:nvPr/>
          </p:nvSpPr>
          <p:spPr>
            <a:xfrm>
              <a:off x="7278750" y="4256116"/>
              <a:ext cx="2082102" cy="16459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Expand families’ choice sets</a:t>
              </a:r>
            </a:p>
          </p:txBody>
        </p:sp>
        <p:sp>
          <p:nvSpPr>
            <p:cNvPr id="87" name="Rectangle 86">
              <a:extLst>
                <a:ext uri="{FF2B5EF4-FFF2-40B4-BE49-F238E27FC236}">
                  <a16:creationId xmlns:a16="http://schemas.microsoft.com/office/drawing/2014/main" id="{3F086723-08DF-7AAE-9401-B3CE1ED5ECF8}"/>
                </a:ext>
              </a:extLst>
            </p:cNvPr>
            <p:cNvSpPr/>
            <p:nvPr/>
          </p:nvSpPr>
          <p:spPr>
            <a:xfrm>
              <a:off x="9491736" y="4256116"/>
              <a:ext cx="2082910" cy="7315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Elevate importance of feeding</a:t>
              </a:r>
            </a:p>
          </p:txBody>
        </p:sp>
        <p:sp>
          <p:nvSpPr>
            <p:cNvPr id="88" name="Rectangle 87">
              <a:extLst>
                <a:ext uri="{FF2B5EF4-FFF2-40B4-BE49-F238E27FC236}">
                  <a16:creationId xmlns:a16="http://schemas.microsoft.com/office/drawing/2014/main" id="{D4CFC46E-FB0A-3E5E-7474-8D45A19FF63F}"/>
                </a:ext>
              </a:extLst>
            </p:cNvPr>
            <p:cNvSpPr/>
            <p:nvPr/>
          </p:nvSpPr>
          <p:spPr>
            <a:xfrm>
              <a:off x="9491736" y="5165083"/>
              <a:ext cx="2082910" cy="7315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Boost providers’ confidence to help</a:t>
              </a:r>
            </a:p>
          </p:txBody>
        </p:sp>
        <p:sp>
          <p:nvSpPr>
            <p:cNvPr id="89" name="Rectangle 88">
              <a:extLst>
                <a:ext uri="{FF2B5EF4-FFF2-40B4-BE49-F238E27FC236}">
                  <a16:creationId xmlns:a16="http://schemas.microsoft.com/office/drawing/2014/main" id="{B0F5A206-4D8D-E477-90AB-2FA60CA7DA7C}"/>
                </a:ext>
              </a:extLst>
            </p:cNvPr>
            <p:cNvSpPr/>
            <p:nvPr/>
          </p:nvSpPr>
          <p:spPr>
            <a:xfrm>
              <a:off x="5028526" y="4256116"/>
              <a:ext cx="2082102" cy="16459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Emphasize quantity rather than specific foods</a:t>
              </a:r>
            </a:p>
          </p:txBody>
        </p:sp>
        <p:sp>
          <p:nvSpPr>
            <p:cNvPr id="90" name="Rectangle 89">
              <a:extLst>
                <a:ext uri="{FF2B5EF4-FFF2-40B4-BE49-F238E27FC236}">
                  <a16:creationId xmlns:a16="http://schemas.microsoft.com/office/drawing/2014/main" id="{F897904A-4BC1-1F4C-3717-A7D2CE3BCFEB}"/>
                </a:ext>
              </a:extLst>
            </p:cNvPr>
            <p:cNvSpPr/>
            <p:nvPr/>
          </p:nvSpPr>
          <p:spPr>
            <a:xfrm>
              <a:off x="617354" y="4256116"/>
              <a:ext cx="2103120" cy="7315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Identify achievable improvements</a:t>
              </a:r>
            </a:p>
          </p:txBody>
        </p:sp>
        <p:sp>
          <p:nvSpPr>
            <p:cNvPr id="91" name="Rectangle 90">
              <a:extLst>
                <a:ext uri="{FF2B5EF4-FFF2-40B4-BE49-F238E27FC236}">
                  <a16:creationId xmlns:a16="http://schemas.microsoft.com/office/drawing/2014/main" id="{C986F0BE-9792-3DA3-F8A5-044182B60CFE}"/>
                </a:ext>
              </a:extLst>
            </p:cNvPr>
            <p:cNvSpPr/>
            <p:nvPr/>
          </p:nvSpPr>
          <p:spPr>
            <a:xfrm>
              <a:off x="614309" y="5188667"/>
              <a:ext cx="2103120" cy="7315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Refocus attention</a:t>
              </a:r>
            </a:p>
          </p:txBody>
        </p:sp>
        <p:sp>
          <p:nvSpPr>
            <p:cNvPr id="92" name="Down Arrow 91">
              <a:extLst>
                <a:ext uri="{FF2B5EF4-FFF2-40B4-BE49-F238E27FC236}">
                  <a16:creationId xmlns:a16="http://schemas.microsoft.com/office/drawing/2014/main" id="{1A94BD7E-6293-B760-9F50-995CC8426901}"/>
                </a:ext>
              </a:extLst>
            </p:cNvPr>
            <p:cNvSpPr/>
            <p:nvPr/>
          </p:nvSpPr>
          <p:spPr>
            <a:xfrm>
              <a:off x="1500580" y="3935713"/>
              <a:ext cx="330578" cy="25619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own Arrow 92">
              <a:extLst>
                <a:ext uri="{FF2B5EF4-FFF2-40B4-BE49-F238E27FC236}">
                  <a16:creationId xmlns:a16="http://schemas.microsoft.com/office/drawing/2014/main" id="{B590AAE1-1264-0A60-437C-3CE220B4C5CD}"/>
                </a:ext>
              </a:extLst>
            </p:cNvPr>
            <p:cNvSpPr/>
            <p:nvPr/>
          </p:nvSpPr>
          <p:spPr>
            <a:xfrm>
              <a:off x="3709561" y="3935713"/>
              <a:ext cx="330578" cy="25619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wn Arrow 93">
              <a:extLst>
                <a:ext uri="{FF2B5EF4-FFF2-40B4-BE49-F238E27FC236}">
                  <a16:creationId xmlns:a16="http://schemas.microsoft.com/office/drawing/2014/main" id="{0E327C77-FC34-7C3F-0C41-51A63D15BD8D}"/>
                </a:ext>
              </a:extLst>
            </p:cNvPr>
            <p:cNvSpPr/>
            <p:nvPr/>
          </p:nvSpPr>
          <p:spPr>
            <a:xfrm>
              <a:off x="5916982" y="3935713"/>
              <a:ext cx="330578" cy="25619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wn Arrow 94">
              <a:extLst>
                <a:ext uri="{FF2B5EF4-FFF2-40B4-BE49-F238E27FC236}">
                  <a16:creationId xmlns:a16="http://schemas.microsoft.com/office/drawing/2014/main" id="{5711816E-0AF0-E61E-FD7B-C85DEBCE8AD0}"/>
                </a:ext>
              </a:extLst>
            </p:cNvPr>
            <p:cNvSpPr/>
            <p:nvPr/>
          </p:nvSpPr>
          <p:spPr>
            <a:xfrm>
              <a:off x="10367902" y="3935713"/>
              <a:ext cx="330578" cy="25619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7B8E0C4-99C7-0DE5-5246-064339196B6C}"/>
                </a:ext>
              </a:extLst>
            </p:cNvPr>
            <p:cNvSpPr/>
            <p:nvPr/>
          </p:nvSpPr>
          <p:spPr>
            <a:xfrm>
              <a:off x="466654" y="1962212"/>
              <a:ext cx="2398431" cy="1446550"/>
            </a:xfrm>
            <a:prstGeom prst="rect">
              <a:avLst/>
            </a:prstGeom>
          </p:spPr>
          <p:txBody>
            <a:bodyPr wrap="square">
              <a:spAutoFit/>
            </a:bodyPr>
            <a:lstStyle/>
            <a:p>
              <a:pPr lvl="0" algn="ctr"/>
              <a:r>
                <a:rPr lang="en-US" sz="2200" b="1" dirty="0">
                  <a:solidFill>
                    <a:schemeClr val="accent1"/>
                  </a:solidFill>
                  <a:cs typeface="+mn-cs"/>
                </a:rPr>
                <a:t>Poverty and scarcity </a:t>
              </a:r>
              <a:r>
                <a:rPr lang="en-US" sz="2200" dirty="0">
                  <a:solidFill>
                    <a:schemeClr val="accent1"/>
                  </a:solidFill>
                  <a:cs typeface="+mn-cs"/>
                </a:rPr>
                <a:t>create practical and cognitive burdens</a:t>
              </a:r>
            </a:p>
          </p:txBody>
        </p:sp>
        <p:sp>
          <p:nvSpPr>
            <p:cNvPr id="97" name="Rectangle 96">
              <a:extLst>
                <a:ext uri="{FF2B5EF4-FFF2-40B4-BE49-F238E27FC236}">
                  <a16:creationId xmlns:a16="http://schemas.microsoft.com/office/drawing/2014/main" id="{DCB973D8-C60A-0D16-01AC-8070B1C03B04}"/>
                </a:ext>
              </a:extLst>
            </p:cNvPr>
            <p:cNvSpPr/>
            <p:nvPr/>
          </p:nvSpPr>
          <p:spPr>
            <a:xfrm>
              <a:off x="2666457" y="1962212"/>
              <a:ext cx="2413947" cy="1785104"/>
            </a:xfrm>
            <a:prstGeom prst="rect">
              <a:avLst/>
            </a:prstGeom>
          </p:spPr>
          <p:txBody>
            <a:bodyPr wrap="square">
              <a:spAutoFit/>
            </a:bodyPr>
            <a:lstStyle/>
            <a:p>
              <a:pPr lvl="0" algn="ctr"/>
              <a:r>
                <a:rPr lang="en-US" sz="2200" dirty="0">
                  <a:solidFill>
                    <a:schemeClr val="accent1"/>
                  </a:solidFill>
                </a:rPr>
                <a:t>Deference to appetite leads to </a:t>
              </a:r>
              <a:r>
                <a:rPr lang="en-US" sz="2200" b="1" dirty="0">
                  <a:solidFill>
                    <a:schemeClr val="accent1"/>
                  </a:solidFill>
                </a:rPr>
                <a:t>missed opportunities to coax</a:t>
              </a:r>
            </a:p>
          </p:txBody>
        </p:sp>
        <p:sp>
          <p:nvSpPr>
            <p:cNvPr id="98" name="Rectangle 97">
              <a:extLst>
                <a:ext uri="{FF2B5EF4-FFF2-40B4-BE49-F238E27FC236}">
                  <a16:creationId xmlns:a16="http://schemas.microsoft.com/office/drawing/2014/main" id="{7977589D-4640-E96B-F285-1B07ACDFD80C}"/>
                </a:ext>
              </a:extLst>
            </p:cNvPr>
            <p:cNvSpPr/>
            <p:nvPr/>
          </p:nvSpPr>
          <p:spPr>
            <a:xfrm>
              <a:off x="5152261" y="1962212"/>
              <a:ext cx="1860021" cy="1107996"/>
            </a:xfrm>
            <a:prstGeom prst="rect">
              <a:avLst/>
            </a:prstGeom>
          </p:spPr>
          <p:txBody>
            <a:bodyPr wrap="square">
              <a:spAutoFit/>
            </a:bodyPr>
            <a:lstStyle/>
            <a:p>
              <a:pPr lvl="0" algn="ctr"/>
              <a:r>
                <a:rPr lang="en-US" sz="2200" dirty="0">
                  <a:solidFill>
                    <a:schemeClr val="accent1"/>
                  </a:solidFill>
                  <a:cs typeface="+mn-cs"/>
                </a:rPr>
                <a:t>Focus on </a:t>
              </a:r>
              <a:r>
                <a:rPr lang="en-US" sz="2200" b="1" dirty="0">
                  <a:solidFill>
                    <a:schemeClr val="accent1"/>
                  </a:solidFill>
                  <a:cs typeface="+mn-cs"/>
                </a:rPr>
                <a:t>quality over quantity</a:t>
              </a:r>
            </a:p>
          </p:txBody>
        </p:sp>
        <p:sp>
          <p:nvSpPr>
            <p:cNvPr id="99" name="Rectangle 98">
              <a:extLst>
                <a:ext uri="{FF2B5EF4-FFF2-40B4-BE49-F238E27FC236}">
                  <a16:creationId xmlns:a16="http://schemas.microsoft.com/office/drawing/2014/main" id="{E5260A22-F78C-2550-FA4A-186FFB66DBE1}"/>
                </a:ext>
              </a:extLst>
            </p:cNvPr>
            <p:cNvSpPr/>
            <p:nvPr/>
          </p:nvSpPr>
          <p:spPr>
            <a:xfrm>
              <a:off x="9479936" y="1962212"/>
              <a:ext cx="2106511" cy="1107996"/>
            </a:xfrm>
            <a:prstGeom prst="rect">
              <a:avLst/>
            </a:prstGeom>
          </p:spPr>
          <p:txBody>
            <a:bodyPr wrap="square">
              <a:spAutoFit/>
            </a:bodyPr>
            <a:lstStyle/>
            <a:p>
              <a:pPr lvl="0" algn="ctr"/>
              <a:r>
                <a:rPr lang="en-US" sz="2200" dirty="0">
                  <a:solidFill>
                    <a:schemeClr val="accent1"/>
                  </a:solidFill>
                </a:rPr>
                <a:t>Sick visits </a:t>
              </a:r>
              <a:r>
                <a:rPr lang="en-US" sz="2200" b="1" dirty="0">
                  <a:solidFill>
                    <a:schemeClr val="accent1"/>
                  </a:solidFill>
                </a:rPr>
                <a:t>focus on medical treatment</a:t>
              </a:r>
            </a:p>
          </p:txBody>
        </p:sp>
        <p:sp>
          <p:nvSpPr>
            <p:cNvPr id="100" name="Rectangle 99">
              <a:extLst>
                <a:ext uri="{FF2B5EF4-FFF2-40B4-BE49-F238E27FC236}">
                  <a16:creationId xmlns:a16="http://schemas.microsoft.com/office/drawing/2014/main" id="{CCB789D7-799B-B038-3836-083BB5E5354B}"/>
                </a:ext>
              </a:extLst>
            </p:cNvPr>
            <p:cNvSpPr/>
            <p:nvPr/>
          </p:nvSpPr>
          <p:spPr>
            <a:xfrm>
              <a:off x="7352368" y="1962212"/>
              <a:ext cx="1909478" cy="1446550"/>
            </a:xfrm>
            <a:prstGeom prst="rect">
              <a:avLst/>
            </a:prstGeom>
          </p:spPr>
          <p:txBody>
            <a:bodyPr wrap="square">
              <a:spAutoFit/>
            </a:bodyPr>
            <a:lstStyle/>
            <a:p>
              <a:pPr lvl="0" algn="ctr"/>
              <a:r>
                <a:rPr lang="en-US" sz="2200" dirty="0">
                  <a:solidFill>
                    <a:schemeClr val="accent1"/>
                  </a:solidFill>
                </a:rPr>
                <a:t>Perceptions of good and bad foods </a:t>
              </a:r>
              <a:r>
                <a:rPr lang="en-US" sz="2200" b="1" dirty="0">
                  <a:solidFill>
                    <a:schemeClr val="accent1"/>
                  </a:solidFill>
                </a:rPr>
                <a:t>limit the choice set</a:t>
              </a:r>
            </a:p>
          </p:txBody>
        </p:sp>
        <p:sp>
          <p:nvSpPr>
            <p:cNvPr id="101" name="Down Arrow 100">
              <a:extLst>
                <a:ext uri="{FF2B5EF4-FFF2-40B4-BE49-F238E27FC236}">
                  <a16:creationId xmlns:a16="http://schemas.microsoft.com/office/drawing/2014/main" id="{857BA79C-A508-2445-93CD-9174F9145D13}"/>
                </a:ext>
              </a:extLst>
            </p:cNvPr>
            <p:cNvSpPr/>
            <p:nvPr/>
          </p:nvSpPr>
          <p:spPr>
            <a:xfrm>
              <a:off x="8141818" y="3935713"/>
              <a:ext cx="330578" cy="25619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oogle Shape;229;p8">
              <a:extLst>
                <a:ext uri="{FF2B5EF4-FFF2-40B4-BE49-F238E27FC236}">
                  <a16:creationId xmlns:a16="http://schemas.microsoft.com/office/drawing/2014/main" id="{B76BCA5E-FDBD-CDA3-E9E6-0ADB6C854A7E}"/>
                </a:ext>
              </a:extLst>
            </p:cNvPr>
            <p:cNvGrpSpPr>
              <a:grpSpLocks/>
            </p:cNvGrpSpPr>
            <p:nvPr/>
          </p:nvGrpSpPr>
          <p:grpSpPr bwMode="auto">
            <a:xfrm>
              <a:off x="10191646" y="1154639"/>
              <a:ext cx="683090" cy="683584"/>
              <a:chOff x="917772" y="2338406"/>
              <a:chExt cx="2194478" cy="2194478"/>
            </a:xfrm>
          </p:grpSpPr>
          <p:sp>
            <p:nvSpPr>
              <p:cNvPr id="118" name="Google Shape;230;p8">
                <a:extLst>
                  <a:ext uri="{FF2B5EF4-FFF2-40B4-BE49-F238E27FC236}">
                    <a16:creationId xmlns:a16="http://schemas.microsoft.com/office/drawing/2014/main" id="{541DFF5B-FC40-1053-5ED3-EFA61437818A}"/>
                  </a:ext>
                </a:extLst>
              </p:cNvPr>
              <p:cNvSpPr>
                <a:spLocks noChangeArrowheads="1"/>
              </p:cNvSpPr>
              <p:nvPr/>
            </p:nvSpPr>
            <p:spPr bwMode="auto">
              <a:xfrm>
                <a:off x="953807" y="2352403"/>
                <a:ext cx="2103120" cy="210312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pPr>
                <a:endParaRPr lang="en-US" altLang="en-US" sz="1800">
                  <a:solidFill>
                    <a:srgbClr val="FFFFFF"/>
                  </a:solidFill>
                  <a:latin typeface="+mn-lt"/>
                  <a:cs typeface="Calibri" panose="020F0502020204030204" pitchFamily="34" charset="0"/>
                  <a:sym typeface="Calibri" panose="020F0502020204030204" pitchFamily="34" charset="0"/>
                </a:endParaRPr>
              </a:p>
            </p:txBody>
          </p:sp>
          <p:pic>
            <p:nvPicPr>
              <p:cNvPr id="119" name="Google Shape;231;p8" descr="Icon&#10;&#10;Description automatically generated">
                <a:extLst>
                  <a:ext uri="{FF2B5EF4-FFF2-40B4-BE49-F238E27FC236}">
                    <a16:creationId xmlns:a16="http://schemas.microsoft.com/office/drawing/2014/main" id="{DD7B4E03-62CB-139C-DEC3-ED957C36D62D}"/>
                  </a:ext>
                </a:extLst>
              </p:cNvPr>
              <p:cNvPicPr preferRelativeResize="0">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917772" y="2338406"/>
                <a:ext cx="2194478" cy="219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 name="Google Shape;239;p9">
              <a:extLst>
                <a:ext uri="{FF2B5EF4-FFF2-40B4-BE49-F238E27FC236}">
                  <a16:creationId xmlns:a16="http://schemas.microsoft.com/office/drawing/2014/main" id="{8F0FE180-8B16-3529-5557-8AB801D2B078}"/>
                </a:ext>
              </a:extLst>
            </p:cNvPr>
            <p:cNvGrpSpPr>
              <a:grpSpLocks/>
            </p:cNvGrpSpPr>
            <p:nvPr/>
          </p:nvGrpSpPr>
          <p:grpSpPr bwMode="auto">
            <a:xfrm>
              <a:off x="7891635" y="1061754"/>
              <a:ext cx="807094" cy="807094"/>
              <a:chOff x="599262" y="1997858"/>
              <a:chExt cx="2812210" cy="2812210"/>
            </a:xfrm>
          </p:grpSpPr>
          <p:sp>
            <p:nvSpPr>
              <p:cNvPr id="116" name="Google Shape;240;p9">
                <a:extLst>
                  <a:ext uri="{FF2B5EF4-FFF2-40B4-BE49-F238E27FC236}">
                    <a16:creationId xmlns:a16="http://schemas.microsoft.com/office/drawing/2014/main" id="{72A8379D-BFD6-E135-7DCD-95C66B3EEF8A}"/>
                  </a:ext>
                </a:extLst>
              </p:cNvPr>
              <p:cNvSpPr>
                <a:spLocks noChangeArrowheads="1"/>
              </p:cNvSpPr>
              <p:nvPr/>
            </p:nvSpPr>
            <p:spPr bwMode="auto">
              <a:xfrm>
                <a:off x="953807" y="2352403"/>
                <a:ext cx="2103120" cy="210312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pPr>
                <a:endParaRPr lang="en-US" altLang="en-US" sz="1800">
                  <a:solidFill>
                    <a:srgbClr val="FFFFFF"/>
                  </a:solidFill>
                  <a:latin typeface="+mn-lt"/>
                  <a:cs typeface="Calibri" panose="020F0502020204030204" pitchFamily="34" charset="0"/>
                  <a:sym typeface="Calibri" panose="020F0502020204030204" pitchFamily="34" charset="0"/>
                </a:endParaRPr>
              </a:p>
            </p:txBody>
          </p:sp>
          <p:pic>
            <p:nvPicPr>
              <p:cNvPr id="117" name="Google Shape;241;p9" descr="Icon&#10;&#10;Description automatically generated">
                <a:extLst>
                  <a:ext uri="{FF2B5EF4-FFF2-40B4-BE49-F238E27FC236}">
                    <a16:creationId xmlns:a16="http://schemas.microsoft.com/office/drawing/2014/main" id="{BDFF0D41-CFC3-C1D7-DA0A-4A94F1A028B0}"/>
                  </a:ext>
                </a:extLst>
              </p:cNvPr>
              <p:cNvPicPr preferRelativeResize="0">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599262" y="1997858"/>
                <a:ext cx="2812210" cy="281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Google Shape;249;p10">
              <a:extLst>
                <a:ext uri="{FF2B5EF4-FFF2-40B4-BE49-F238E27FC236}">
                  <a16:creationId xmlns:a16="http://schemas.microsoft.com/office/drawing/2014/main" id="{1A4822D0-BF2D-0F94-7756-A5EE18FB5BFD}"/>
                </a:ext>
              </a:extLst>
            </p:cNvPr>
            <p:cNvGrpSpPr>
              <a:grpSpLocks/>
            </p:cNvGrpSpPr>
            <p:nvPr/>
          </p:nvGrpSpPr>
          <p:grpSpPr bwMode="auto">
            <a:xfrm>
              <a:off x="5666477" y="1063246"/>
              <a:ext cx="865788" cy="865788"/>
              <a:chOff x="651513" y="2050109"/>
              <a:chExt cx="2707708" cy="2707707"/>
            </a:xfrm>
          </p:grpSpPr>
          <p:sp>
            <p:nvSpPr>
              <p:cNvPr id="114" name="Google Shape;250;p10">
                <a:extLst>
                  <a:ext uri="{FF2B5EF4-FFF2-40B4-BE49-F238E27FC236}">
                    <a16:creationId xmlns:a16="http://schemas.microsoft.com/office/drawing/2014/main" id="{2C674A42-541B-6BFC-EAC5-BEC982306BCA}"/>
                  </a:ext>
                </a:extLst>
              </p:cNvPr>
              <p:cNvSpPr>
                <a:spLocks noChangeArrowheads="1"/>
              </p:cNvSpPr>
              <p:nvPr/>
            </p:nvSpPr>
            <p:spPr bwMode="auto">
              <a:xfrm>
                <a:off x="953807" y="2352403"/>
                <a:ext cx="2103120" cy="210312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pPr>
                <a:endParaRPr lang="en-US" altLang="en-US" sz="1800">
                  <a:solidFill>
                    <a:srgbClr val="FFFFFF"/>
                  </a:solidFill>
                  <a:latin typeface="+mn-lt"/>
                  <a:cs typeface="Calibri" panose="020F0502020204030204" pitchFamily="34" charset="0"/>
                  <a:sym typeface="Calibri" panose="020F0502020204030204" pitchFamily="34" charset="0"/>
                </a:endParaRPr>
              </a:p>
            </p:txBody>
          </p:sp>
          <p:pic>
            <p:nvPicPr>
              <p:cNvPr id="115" name="Google Shape;251;p10" descr="Icon&#10;&#10;Description automatically generated">
                <a:extLst>
                  <a:ext uri="{FF2B5EF4-FFF2-40B4-BE49-F238E27FC236}">
                    <a16:creationId xmlns:a16="http://schemas.microsoft.com/office/drawing/2014/main" id="{5EEEBD3B-BE01-4729-D669-476843EB250F}"/>
                  </a:ext>
                </a:extLst>
              </p:cNvPr>
              <p:cNvPicPr preferRelativeResize="0">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651513" y="2050109"/>
                <a:ext cx="2707708" cy="270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5" name="Group 104">
              <a:extLst>
                <a:ext uri="{FF2B5EF4-FFF2-40B4-BE49-F238E27FC236}">
                  <a16:creationId xmlns:a16="http://schemas.microsoft.com/office/drawing/2014/main" id="{8C7B6515-C2B0-A4FD-69C8-E88DF8EB3617}"/>
                </a:ext>
              </a:extLst>
            </p:cNvPr>
            <p:cNvGrpSpPr/>
            <p:nvPr/>
          </p:nvGrpSpPr>
          <p:grpSpPr>
            <a:xfrm>
              <a:off x="1286047" y="1145487"/>
              <a:ext cx="680496" cy="679982"/>
              <a:chOff x="954088" y="2741613"/>
              <a:chExt cx="2103437" cy="2101850"/>
            </a:xfrm>
          </p:grpSpPr>
          <p:sp>
            <p:nvSpPr>
              <p:cNvPr id="109" name="Google Shape;215;p7">
                <a:extLst>
                  <a:ext uri="{FF2B5EF4-FFF2-40B4-BE49-F238E27FC236}">
                    <a16:creationId xmlns:a16="http://schemas.microsoft.com/office/drawing/2014/main" id="{7D4B74E1-B620-1800-B927-4B4F956F48BA}"/>
                  </a:ext>
                </a:extLst>
              </p:cNvPr>
              <p:cNvSpPr>
                <a:spLocks noChangeArrowheads="1"/>
              </p:cNvSpPr>
              <p:nvPr/>
            </p:nvSpPr>
            <p:spPr bwMode="auto">
              <a:xfrm>
                <a:off x="954088" y="2741613"/>
                <a:ext cx="2103437" cy="21018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pPr>
                <a:endParaRPr lang="en-US" altLang="en-US" sz="1800">
                  <a:solidFill>
                    <a:srgbClr val="FFFFFF"/>
                  </a:solidFill>
                  <a:latin typeface="+mn-lt"/>
                  <a:cs typeface="Calibri" panose="020F0502020204030204" pitchFamily="34" charset="0"/>
                  <a:sym typeface="Calibri" panose="020F0502020204030204" pitchFamily="34" charset="0"/>
                </a:endParaRPr>
              </a:p>
            </p:txBody>
          </p:sp>
          <p:pic>
            <p:nvPicPr>
              <p:cNvPr id="110" name="Google Shape;217;p7">
                <a:extLst>
                  <a:ext uri="{FF2B5EF4-FFF2-40B4-BE49-F238E27FC236}">
                    <a16:creationId xmlns:a16="http://schemas.microsoft.com/office/drawing/2014/main" id="{B5BF6841-0DBB-08BD-3402-6370D0988160}"/>
                  </a:ext>
                </a:extLst>
              </p:cNvPr>
              <p:cNvPicPr preferRelativeResize="0">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flipH="1">
                <a:off x="1168399" y="2956959"/>
                <a:ext cx="1847849"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Google Shape;218;p7">
                <a:extLst>
                  <a:ext uri="{FF2B5EF4-FFF2-40B4-BE49-F238E27FC236}">
                    <a16:creationId xmlns:a16="http://schemas.microsoft.com/office/drawing/2014/main" id="{EB90ABF2-DC3B-5F58-EB2B-3FF2ACFD924D}"/>
                  </a:ext>
                </a:extLst>
              </p:cNvPr>
              <p:cNvPicPr preferRelativeResize="0">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rot="-1031065">
                <a:off x="1611313" y="2771775"/>
                <a:ext cx="8159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Google Shape;219;p7">
                <a:extLst>
                  <a:ext uri="{FF2B5EF4-FFF2-40B4-BE49-F238E27FC236}">
                    <a16:creationId xmlns:a16="http://schemas.microsoft.com/office/drawing/2014/main" id="{19424DE7-EF62-F1D3-8D01-23EF07487E18}"/>
                  </a:ext>
                </a:extLst>
              </p:cNvPr>
              <p:cNvPicPr preferRelativeResize="0">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rot="-3238004">
                <a:off x="1181894" y="2888457"/>
                <a:ext cx="6572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Google Shape;220;p7">
                <a:extLst>
                  <a:ext uri="{FF2B5EF4-FFF2-40B4-BE49-F238E27FC236}">
                    <a16:creationId xmlns:a16="http://schemas.microsoft.com/office/drawing/2014/main" id="{B8D65BBD-7DE6-C2BB-67EE-A980569C9A7B}"/>
                  </a:ext>
                </a:extLst>
              </p:cNvPr>
              <p:cNvPicPr preferRelativeResize="0">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rot="-5735629">
                <a:off x="1072356" y="3352007"/>
                <a:ext cx="6572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oogle Shape;259;p11">
              <a:extLst>
                <a:ext uri="{FF2B5EF4-FFF2-40B4-BE49-F238E27FC236}">
                  <a16:creationId xmlns:a16="http://schemas.microsoft.com/office/drawing/2014/main" id="{E12F1171-915D-E169-9227-E2A32B1EE058}"/>
                </a:ext>
              </a:extLst>
            </p:cNvPr>
            <p:cNvGrpSpPr>
              <a:grpSpLocks/>
            </p:cNvGrpSpPr>
            <p:nvPr/>
          </p:nvGrpSpPr>
          <p:grpSpPr bwMode="auto">
            <a:xfrm>
              <a:off x="3529991" y="1153125"/>
              <a:ext cx="680496" cy="648208"/>
              <a:chOff x="848565" y="2352403"/>
              <a:chExt cx="2208362" cy="2103120"/>
            </a:xfrm>
          </p:grpSpPr>
          <p:sp>
            <p:nvSpPr>
              <p:cNvPr id="107" name="Google Shape;260;p11">
                <a:extLst>
                  <a:ext uri="{FF2B5EF4-FFF2-40B4-BE49-F238E27FC236}">
                    <a16:creationId xmlns:a16="http://schemas.microsoft.com/office/drawing/2014/main" id="{81171A2A-D296-684B-4CCF-C5CF29080AE4}"/>
                  </a:ext>
                </a:extLst>
              </p:cNvPr>
              <p:cNvSpPr>
                <a:spLocks noChangeArrowheads="1"/>
              </p:cNvSpPr>
              <p:nvPr/>
            </p:nvSpPr>
            <p:spPr bwMode="auto">
              <a:xfrm>
                <a:off x="953807" y="2352403"/>
                <a:ext cx="2103120" cy="210312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pPr>
                <a:endParaRPr lang="en-US" altLang="en-US" sz="1800">
                  <a:solidFill>
                    <a:srgbClr val="FFFFFF"/>
                  </a:solidFill>
                  <a:latin typeface="+mn-lt"/>
                  <a:cs typeface="Calibri" panose="020F0502020204030204" pitchFamily="34" charset="0"/>
                  <a:sym typeface="Calibri" panose="020F0502020204030204" pitchFamily="34" charset="0"/>
                </a:endParaRPr>
              </a:p>
            </p:txBody>
          </p:sp>
          <p:pic>
            <p:nvPicPr>
              <p:cNvPr id="108" name="Google Shape;261;p11" descr="Icon&#10;&#10;Description automatically generated">
                <a:extLst>
                  <a:ext uri="{FF2B5EF4-FFF2-40B4-BE49-F238E27FC236}">
                    <a16:creationId xmlns:a16="http://schemas.microsoft.com/office/drawing/2014/main" id="{6FA34581-607C-CFD7-F926-A5424498F4A4}"/>
                  </a:ext>
                </a:extLst>
              </p:cNvPr>
              <p:cNvPicPr preferRelativeResize="0">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848565" y="2352403"/>
                <a:ext cx="2103120"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5" name="Picture 34" descr="A picture containing indoor, person, floor, working&#10;&#10;Description automatically generated">
            <a:extLst>
              <a:ext uri="{FF2B5EF4-FFF2-40B4-BE49-F238E27FC236}">
                <a16:creationId xmlns:a16="http://schemas.microsoft.com/office/drawing/2014/main" id="{47691CF6-C5E8-BAC4-52D2-AAC268F70B9F}"/>
              </a:ext>
            </a:extLst>
          </p:cNvPr>
          <p:cNvPicPr>
            <a:picLocks noChangeAspect="1"/>
          </p:cNvPicPr>
          <p:nvPr/>
        </p:nvPicPr>
        <p:blipFill rotWithShape="1">
          <a:blip r:embed="rId31" cstate="screen">
            <a:extLst>
              <a:ext uri="{28A0092B-C50C-407E-A947-70E740481C1C}">
                <a14:useLocalDpi xmlns:a14="http://schemas.microsoft.com/office/drawing/2010/main"/>
              </a:ext>
            </a:extLst>
          </a:blip>
          <a:srcRect l="9604" r="12294"/>
          <a:stretch/>
        </p:blipFill>
        <p:spPr>
          <a:xfrm>
            <a:off x="1386903" y="35195310"/>
            <a:ext cx="5633716" cy="3651706"/>
          </a:xfrm>
          <a:prstGeom prst="rect">
            <a:avLst/>
          </a:prstGeom>
        </p:spPr>
      </p:pic>
      <p:pic>
        <p:nvPicPr>
          <p:cNvPr id="36" name="Picture 35" descr="A group of people sitting in a classroom&#10;&#10;Description automatically generated with medium confidence">
            <a:extLst>
              <a:ext uri="{FF2B5EF4-FFF2-40B4-BE49-F238E27FC236}">
                <a16:creationId xmlns:a16="http://schemas.microsoft.com/office/drawing/2014/main" id="{A8F13CCB-8214-2FD1-9A8F-14A23DBC46FE}"/>
              </a:ext>
            </a:extLst>
          </p:cNvPr>
          <p:cNvPicPr>
            <a:picLocks noChangeAspect="1"/>
          </p:cNvPicPr>
          <p:nvPr/>
        </p:nvPicPr>
        <p:blipFill rotWithShape="1">
          <a:blip r:embed="rId32" cstate="print">
            <a:extLst>
              <a:ext uri="{28A0092B-C50C-407E-A947-70E740481C1C}">
                <a14:useLocalDpi xmlns:a14="http://schemas.microsoft.com/office/drawing/2010/main"/>
              </a:ext>
            </a:extLst>
          </a:blip>
          <a:srcRect r="9937"/>
          <a:stretch/>
        </p:blipFill>
        <p:spPr>
          <a:xfrm>
            <a:off x="7100457" y="35194500"/>
            <a:ext cx="6002251" cy="3651706"/>
          </a:xfrm>
          <a:prstGeom prst="rect">
            <a:avLst/>
          </a:prstGeom>
          <a:noFill/>
        </p:spPr>
      </p:pic>
      <p:sp>
        <p:nvSpPr>
          <p:cNvPr id="41" name="Text Box 180">
            <a:extLst>
              <a:ext uri="{FF2B5EF4-FFF2-40B4-BE49-F238E27FC236}">
                <a16:creationId xmlns:a16="http://schemas.microsoft.com/office/drawing/2014/main" id="{063534FD-5C89-0E25-2827-60C5FEDDCF4E}"/>
              </a:ext>
            </a:extLst>
          </p:cNvPr>
          <p:cNvSpPr txBox="1">
            <a:spLocks noChangeArrowheads="1"/>
          </p:cNvSpPr>
          <p:nvPr/>
        </p:nvSpPr>
        <p:spPr bwMode="auto">
          <a:xfrm>
            <a:off x="7767291" y="38912902"/>
            <a:ext cx="4145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000" b="1" dirty="0">
                <a:latin typeface="Calibri" pitchFamily="34" charset="0"/>
              </a:rPr>
              <a:t>Photo credit : </a:t>
            </a:r>
            <a:r>
              <a:rPr lang="en-US" sz="2000" dirty="0">
                <a:latin typeface="Calibri" pitchFamily="34" charset="0"/>
              </a:rPr>
              <a:t>Augustin </a:t>
            </a:r>
            <a:r>
              <a:rPr lang="en-US" sz="2000" dirty="0" err="1">
                <a:latin typeface="Calibri" pitchFamily="34" charset="0"/>
              </a:rPr>
              <a:t>Ngandu</a:t>
            </a:r>
            <a:r>
              <a:rPr lang="en-US" sz="2000" dirty="0">
                <a:latin typeface="Calibri" pitchFamily="34" charset="0"/>
              </a:rPr>
              <a:t>, 2021</a:t>
            </a:r>
          </a:p>
        </p:txBody>
      </p:sp>
      <p:sp>
        <p:nvSpPr>
          <p:cNvPr id="26" name="Text Box 180">
            <a:extLst>
              <a:ext uri="{FF2B5EF4-FFF2-40B4-BE49-F238E27FC236}">
                <a16:creationId xmlns:a16="http://schemas.microsoft.com/office/drawing/2014/main" id="{250BD719-0C48-A132-593E-03375FD316EC}"/>
              </a:ext>
            </a:extLst>
          </p:cNvPr>
          <p:cNvSpPr txBox="1">
            <a:spLocks noChangeArrowheads="1"/>
          </p:cNvSpPr>
          <p:nvPr/>
        </p:nvSpPr>
        <p:spPr bwMode="auto">
          <a:xfrm>
            <a:off x="1454331" y="26382706"/>
            <a:ext cx="1142678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spcAft>
                <a:spcPts val="6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Qualitative research highlighted several behavioral factors leading caregivers to feel discouraged and powerless.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180">
            <a:extLst>
              <a:ext uri="{FF2B5EF4-FFF2-40B4-BE49-F238E27FC236}">
                <a16:creationId xmlns:a16="http://schemas.microsoft.com/office/drawing/2014/main" id="{02403932-3DA2-3F97-4313-66084D222AEA}"/>
              </a:ext>
            </a:extLst>
          </p:cNvPr>
          <p:cNvSpPr txBox="1">
            <a:spLocks noChangeArrowheads="1"/>
          </p:cNvSpPr>
          <p:nvPr/>
        </p:nvSpPr>
        <p:spPr bwMode="auto">
          <a:xfrm>
            <a:off x="1585231" y="33286402"/>
            <a:ext cx="1176849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spcAft>
                <a:spcPts val="6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innovative solutions also involve health providers, by increasing their empathy and communication skills to improve the relevance of nutrition recommendations emphasizing </a:t>
            </a:r>
            <a:r>
              <a:rPr lang="en-US" sz="3000" dirty="0">
                <a:latin typeface="Calibri" panose="020F0502020204030204" pitchFamily="34" charset="0"/>
                <a:cs typeface="Times New Roman" panose="02020603050405020304" pitchFamily="18" charset="0"/>
              </a:rPr>
              <a:t>locally available nutrition foods.</a:t>
            </a:r>
          </a:p>
        </p:txBody>
      </p:sp>
      <p:sp>
        <p:nvSpPr>
          <p:cNvPr id="6" name="TextBox 5">
            <a:extLst>
              <a:ext uri="{FF2B5EF4-FFF2-40B4-BE49-F238E27FC236}">
                <a16:creationId xmlns:a16="http://schemas.microsoft.com/office/drawing/2014/main" id="{B58CCC7B-A8FA-CE64-5B35-82F6FA4A3E00}"/>
              </a:ext>
            </a:extLst>
          </p:cNvPr>
          <p:cNvSpPr txBox="1"/>
          <p:nvPr/>
        </p:nvSpPr>
        <p:spPr>
          <a:xfrm>
            <a:off x="1041912" y="25655719"/>
            <a:ext cx="12375455" cy="553998"/>
          </a:xfrm>
          <a:prstGeom prst="rect">
            <a:avLst/>
          </a:prstGeom>
          <a:solidFill>
            <a:schemeClr val="accent1">
              <a:lumMod val="40000"/>
              <a:lumOff val="60000"/>
            </a:schemeClr>
          </a:solidFill>
          <a:ln>
            <a:noFill/>
          </a:ln>
        </p:spPr>
        <p:txBody>
          <a:bodyPr wrap="square" rtlCol="0">
            <a:spAutoFit/>
          </a:bodyPr>
          <a:lstStyle/>
          <a:p>
            <a:pPr algn="ctr"/>
            <a:r>
              <a:rPr lang="en-US" sz="3000" b="1" dirty="0"/>
              <a:t>Results</a:t>
            </a:r>
          </a:p>
        </p:txBody>
      </p:sp>
      <p:grpSp>
        <p:nvGrpSpPr>
          <p:cNvPr id="70" name="Group 69">
            <a:extLst>
              <a:ext uri="{FF2B5EF4-FFF2-40B4-BE49-F238E27FC236}">
                <a16:creationId xmlns:a16="http://schemas.microsoft.com/office/drawing/2014/main" id="{10C00D07-937B-A050-1C15-95E221E2494E}"/>
              </a:ext>
            </a:extLst>
          </p:cNvPr>
          <p:cNvGrpSpPr/>
          <p:nvPr/>
        </p:nvGrpSpPr>
        <p:grpSpPr>
          <a:xfrm>
            <a:off x="13726281" y="6706681"/>
            <a:ext cx="12742712" cy="24310731"/>
            <a:chOff x="1412335" y="6349431"/>
            <a:chExt cx="11990446" cy="21494111"/>
          </a:xfrm>
        </p:grpSpPr>
        <p:sp>
          <p:nvSpPr>
            <p:cNvPr id="72" name="Rectangle 71">
              <a:extLst>
                <a:ext uri="{FF2B5EF4-FFF2-40B4-BE49-F238E27FC236}">
                  <a16:creationId xmlns:a16="http://schemas.microsoft.com/office/drawing/2014/main" id="{E03E6F68-2812-B2E0-68AE-578E8CD238E4}"/>
                </a:ext>
              </a:extLst>
            </p:cNvPr>
            <p:cNvSpPr/>
            <p:nvPr/>
          </p:nvSpPr>
          <p:spPr>
            <a:xfrm>
              <a:off x="1412335" y="6349431"/>
              <a:ext cx="11990446" cy="76533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3">
                      <a:lumMod val="20000"/>
                      <a:lumOff val="80000"/>
                    </a:schemeClr>
                  </a:solidFill>
                </a:rPr>
                <a:t>Behavioral design</a:t>
              </a:r>
            </a:p>
          </p:txBody>
        </p:sp>
        <p:sp>
          <p:nvSpPr>
            <p:cNvPr id="73" name="Text Box 190">
              <a:extLst>
                <a:ext uri="{FF2B5EF4-FFF2-40B4-BE49-F238E27FC236}">
                  <a16:creationId xmlns:a16="http://schemas.microsoft.com/office/drawing/2014/main" id="{EDCCB892-2550-84FA-7B0F-91CB36E9E77C}"/>
                </a:ext>
              </a:extLst>
            </p:cNvPr>
            <p:cNvSpPr txBox="1">
              <a:spLocks noChangeArrowheads="1"/>
            </p:cNvSpPr>
            <p:nvPr/>
          </p:nvSpPr>
          <p:spPr bwMode="auto">
            <a:xfrm>
              <a:off x="1412335" y="7080951"/>
              <a:ext cx="11978640" cy="20762591"/>
            </a:xfrm>
            <a:prstGeom prst="rect">
              <a:avLst/>
            </a:prstGeom>
            <a:solidFill>
              <a:schemeClr val="bg1"/>
            </a:solidFill>
            <a:ln w="127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anose="020F0502020204030204" pitchFamily="34" charset="0"/>
                  <a:cs typeface="Times New Roman" panose="02020603050405020304" pitchFamily="18" charset="0"/>
                </a:rPr>
                <a:t>Based on the research findings, and through a behavioral design process, 62 solution ideas were generated, which were filtered down to 12 prototypes that were tested, and 5 innovative solutions resulted. Some solutions address community members, and others involve health providers, increasing their empathy and communication skills to improve the relevance of nutrition recommendations emphasizing locally available nutritious foods.</a:t>
              </a:r>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r>
                <a:rPr lang="en-US" sz="3200" b="0" i="0" dirty="0">
                  <a:solidFill>
                    <a:srgbClr val="222222"/>
                  </a:solidFill>
                  <a:effectLst/>
                  <a:latin typeface="Calibri" panose="020F0502020204030204" pitchFamily="34" charset="0"/>
                </a:rPr>
                <a:t> </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solidFill>
                  <a:srgbClr val="222222"/>
                </a:solidFill>
                <a:latin typeface="Calibri" panose="020F0502020204030204" pitchFamily="34" charset="0"/>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a:p>
              <a:pPr eaLnBrk="1" hangingPunct="1"/>
              <a:endParaRPr lang="en-US" sz="3000" dirty="0">
                <a:latin typeface="+mn-lt"/>
              </a:endParaRPr>
            </a:p>
          </p:txBody>
        </p:sp>
        <p:grpSp>
          <p:nvGrpSpPr>
            <p:cNvPr id="74" name="Google Shape;107;p3">
              <a:extLst>
                <a:ext uri="{FF2B5EF4-FFF2-40B4-BE49-F238E27FC236}">
                  <a16:creationId xmlns:a16="http://schemas.microsoft.com/office/drawing/2014/main" id="{C204D869-82B7-687F-54AB-D26280489500}"/>
                </a:ext>
              </a:extLst>
            </p:cNvPr>
            <p:cNvGrpSpPr>
              <a:grpSpLocks/>
            </p:cNvGrpSpPr>
            <p:nvPr/>
          </p:nvGrpSpPr>
          <p:grpSpPr bwMode="auto">
            <a:xfrm>
              <a:off x="2484922" y="12227051"/>
              <a:ext cx="2051600" cy="768647"/>
              <a:chOff x="974861" y="1971336"/>
              <a:chExt cx="1799897" cy="586925"/>
            </a:xfrm>
          </p:grpSpPr>
          <p:sp>
            <p:nvSpPr>
              <p:cNvPr id="75" name="Google Shape;109;p3">
                <a:extLst>
                  <a:ext uri="{FF2B5EF4-FFF2-40B4-BE49-F238E27FC236}">
                    <a16:creationId xmlns:a16="http://schemas.microsoft.com/office/drawing/2014/main" id="{BB0AA186-AE34-B8AD-FF0C-CA9CB204CE8D}"/>
                  </a:ext>
                </a:extLst>
              </p:cNvPr>
              <p:cNvSpPr txBox="1">
                <a:spLocks noChangeArrowheads="1"/>
              </p:cNvSpPr>
              <p:nvPr/>
            </p:nvSpPr>
            <p:spPr bwMode="auto">
              <a:xfrm>
                <a:off x="974861" y="2150888"/>
                <a:ext cx="1295741" cy="39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SzPts val="2000"/>
                </a:pPr>
                <a:r>
                  <a:rPr lang="fr-FR" altLang="en-US" sz="2800" b="1" i="1" dirty="0">
                    <a:solidFill>
                      <a:srgbClr val="FFFFFF"/>
                    </a:solidFill>
                    <a:latin typeface="Tw Cen MT" panose="020B0602020104020603" pitchFamily="34" charset="77"/>
                    <a:ea typeface="Twentieth Century"/>
                    <a:cs typeface="Twentieth Century"/>
                    <a:sym typeface="Twentieth Century"/>
                  </a:rPr>
                  <a:t>Bukavu</a:t>
                </a:r>
                <a:endParaRPr lang="en-US" altLang="en-US" sz="2800" b="1" i="1" dirty="0">
                  <a:solidFill>
                    <a:srgbClr val="FFFFFF"/>
                  </a:solidFill>
                  <a:latin typeface="Tw Cen MT" panose="020B0602020104020603" pitchFamily="34" charset="77"/>
                  <a:ea typeface="Twentieth Century"/>
                  <a:cs typeface="Twentieth Century"/>
                  <a:sym typeface="Twentieth Century"/>
                </a:endParaRPr>
              </a:p>
            </p:txBody>
          </p:sp>
          <p:pic>
            <p:nvPicPr>
              <p:cNvPr id="76" name="Google Shape;110;p3">
                <a:extLst>
                  <a:ext uri="{FF2B5EF4-FFF2-40B4-BE49-F238E27FC236}">
                    <a16:creationId xmlns:a16="http://schemas.microsoft.com/office/drawing/2014/main" id="{B8BC6686-1005-2105-E761-0E6E3865D14E}"/>
                  </a:ext>
                </a:extLst>
              </p:cNvPr>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98527" y="1971336"/>
                <a:ext cx="576231" cy="58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8" name="TextBox 77">
            <a:extLst>
              <a:ext uri="{FF2B5EF4-FFF2-40B4-BE49-F238E27FC236}">
                <a16:creationId xmlns:a16="http://schemas.microsoft.com/office/drawing/2014/main" id="{B516ED9D-3953-7E9F-B973-9BFE72AE7998}"/>
              </a:ext>
            </a:extLst>
          </p:cNvPr>
          <p:cNvSpPr txBox="1"/>
          <p:nvPr/>
        </p:nvSpPr>
        <p:spPr>
          <a:xfrm>
            <a:off x="13761292" y="10616212"/>
            <a:ext cx="12730165" cy="553998"/>
          </a:xfrm>
          <a:prstGeom prst="rect">
            <a:avLst/>
          </a:prstGeom>
          <a:solidFill>
            <a:schemeClr val="accent1">
              <a:lumMod val="40000"/>
              <a:lumOff val="60000"/>
            </a:schemeClr>
          </a:solidFill>
          <a:ln>
            <a:noFill/>
          </a:ln>
        </p:spPr>
        <p:txBody>
          <a:bodyPr wrap="square" rtlCol="0">
            <a:spAutoFit/>
          </a:bodyPr>
          <a:lstStyle/>
          <a:p>
            <a:pPr algn="ctr"/>
            <a:r>
              <a:rPr lang="en-US" sz="3000" b="1" dirty="0"/>
              <a:t>Final materials</a:t>
            </a:r>
          </a:p>
        </p:txBody>
      </p:sp>
      <p:grpSp>
        <p:nvGrpSpPr>
          <p:cNvPr id="82" name="Group 81">
            <a:extLst>
              <a:ext uri="{FF2B5EF4-FFF2-40B4-BE49-F238E27FC236}">
                <a16:creationId xmlns:a16="http://schemas.microsoft.com/office/drawing/2014/main" id="{254045B8-7807-BC7A-4A2F-28F599E98F32}"/>
              </a:ext>
            </a:extLst>
          </p:cNvPr>
          <p:cNvGrpSpPr/>
          <p:nvPr/>
        </p:nvGrpSpPr>
        <p:grpSpPr>
          <a:xfrm>
            <a:off x="13727903" y="31066240"/>
            <a:ext cx="12741089" cy="5040392"/>
            <a:chOff x="1412335" y="6349431"/>
            <a:chExt cx="11990446" cy="5040392"/>
          </a:xfrm>
        </p:grpSpPr>
        <p:sp>
          <p:nvSpPr>
            <p:cNvPr id="83" name="Rectangle 82">
              <a:extLst>
                <a:ext uri="{FF2B5EF4-FFF2-40B4-BE49-F238E27FC236}">
                  <a16:creationId xmlns:a16="http://schemas.microsoft.com/office/drawing/2014/main" id="{E6C509DC-AA7F-486C-CC0E-0B29135C9E87}"/>
                </a:ext>
              </a:extLst>
            </p:cNvPr>
            <p:cNvSpPr/>
            <p:nvPr/>
          </p:nvSpPr>
          <p:spPr>
            <a:xfrm>
              <a:off x="1412335" y="6349431"/>
              <a:ext cx="11990446" cy="76533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3">
                      <a:lumMod val="20000"/>
                      <a:lumOff val="80000"/>
                    </a:schemeClr>
                  </a:solidFill>
                </a:rPr>
                <a:t>Discussion</a:t>
              </a:r>
            </a:p>
          </p:txBody>
        </p:sp>
        <p:sp>
          <p:nvSpPr>
            <p:cNvPr id="84" name="Text Box 190">
              <a:extLst>
                <a:ext uri="{FF2B5EF4-FFF2-40B4-BE49-F238E27FC236}">
                  <a16:creationId xmlns:a16="http://schemas.microsoft.com/office/drawing/2014/main" id="{14A961D7-5BDA-E5AF-D531-A995DED29AAC}"/>
                </a:ext>
              </a:extLst>
            </p:cNvPr>
            <p:cNvSpPr txBox="1">
              <a:spLocks noChangeArrowheads="1"/>
            </p:cNvSpPr>
            <p:nvPr/>
          </p:nvSpPr>
          <p:spPr bwMode="auto">
            <a:xfrm>
              <a:off x="1412335" y="7080951"/>
              <a:ext cx="11978640" cy="4308872"/>
            </a:xfrm>
            <a:prstGeom prst="rect">
              <a:avLst/>
            </a:prstGeom>
            <a:solidFill>
              <a:schemeClr val="bg1"/>
            </a:solidFill>
            <a:ln w="127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spcAft>
                  <a:spcPts val="600"/>
                </a:spcAft>
              </a:pPr>
              <a:r>
                <a:rPr lang="en-US" sz="3200" b="0" i="0" dirty="0">
                  <a:solidFill>
                    <a:srgbClr val="222222"/>
                  </a:solidFill>
                  <a:effectLst/>
                  <a:latin typeface="Calibri" panose="020F0502020204030204" pitchFamily="34" charset="0"/>
                </a:rPr>
                <a:t>This research and design process suggests opportunities for programs and services to support caregivers and health workers to improve child feeding during </a:t>
              </a:r>
              <a:r>
                <a:rPr lang="en-US" sz="3200" dirty="0">
                  <a:solidFill>
                    <a:srgbClr val="222222"/>
                  </a:solidFill>
                  <a:latin typeface="Calibri" panose="020F0502020204030204" pitchFamily="34" charset="0"/>
                </a:rPr>
                <a:t>illness and recovery by addressing underlying behavioral and contextual drivers. These intervention designs can be easily adaptable to other country settings in improving the feeding of young children during and after illness. Nutrition and Social and Behavior Change specialists can integrate the new tools into the existing materials that caregivers or health providers use to improve practices around feeding and consultations. </a:t>
              </a:r>
            </a:p>
          </p:txBody>
        </p:sp>
      </p:grpSp>
      <p:grpSp>
        <p:nvGrpSpPr>
          <p:cNvPr id="189" name="Group 188">
            <a:extLst>
              <a:ext uri="{FF2B5EF4-FFF2-40B4-BE49-F238E27FC236}">
                <a16:creationId xmlns:a16="http://schemas.microsoft.com/office/drawing/2014/main" id="{BE04774F-D708-68A7-76A3-0E32796F9C33}"/>
              </a:ext>
            </a:extLst>
          </p:cNvPr>
          <p:cNvGrpSpPr/>
          <p:nvPr/>
        </p:nvGrpSpPr>
        <p:grpSpPr>
          <a:xfrm>
            <a:off x="13712473" y="36035195"/>
            <a:ext cx="12741089" cy="4055507"/>
            <a:chOff x="1412335" y="6349431"/>
            <a:chExt cx="11990446" cy="4055507"/>
          </a:xfrm>
        </p:grpSpPr>
        <p:sp>
          <p:nvSpPr>
            <p:cNvPr id="190" name="Rectangle 189">
              <a:extLst>
                <a:ext uri="{FF2B5EF4-FFF2-40B4-BE49-F238E27FC236}">
                  <a16:creationId xmlns:a16="http://schemas.microsoft.com/office/drawing/2014/main" id="{A95611CC-8608-06C3-61F9-BAA4D64C7DA8}"/>
                </a:ext>
              </a:extLst>
            </p:cNvPr>
            <p:cNvSpPr/>
            <p:nvPr/>
          </p:nvSpPr>
          <p:spPr>
            <a:xfrm>
              <a:off x="1412335" y="6349431"/>
              <a:ext cx="11990446" cy="76533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3">
                      <a:lumMod val="20000"/>
                      <a:lumOff val="80000"/>
                    </a:schemeClr>
                  </a:solidFill>
                </a:rPr>
                <a:t>Conclusion</a:t>
              </a:r>
            </a:p>
          </p:txBody>
        </p:sp>
        <p:sp>
          <p:nvSpPr>
            <p:cNvPr id="191" name="Text Box 190">
              <a:extLst>
                <a:ext uri="{FF2B5EF4-FFF2-40B4-BE49-F238E27FC236}">
                  <a16:creationId xmlns:a16="http://schemas.microsoft.com/office/drawing/2014/main" id="{1711F602-C0EE-9368-8AFC-23EE5A6CB712}"/>
                </a:ext>
              </a:extLst>
            </p:cNvPr>
            <p:cNvSpPr txBox="1">
              <a:spLocks noChangeArrowheads="1"/>
            </p:cNvSpPr>
            <p:nvPr/>
          </p:nvSpPr>
          <p:spPr bwMode="auto">
            <a:xfrm>
              <a:off x="1412335" y="7080951"/>
              <a:ext cx="11978640" cy="3323987"/>
            </a:xfrm>
            <a:prstGeom prst="rect">
              <a:avLst/>
            </a:prstGeom>
            <a:solidFill>
              <a:schemeClr val="bg1"/>
            </a:solidFill>
            <a:ln w="127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200" b="0" i="0" dirty="0">
                  <a:solidFill>
                    <a:srgbClr val="222222"/>
                  </a:solidFill>
                  <a:effectLst/>
                  <a:latin typeface="Calibri" panose="020F0502020204030204" pitchFamily="34" charset="0"/>
                </a:rPr>
                <a:t>A behavioral design approach is a valuable way to better understand the behavioral factors impacting feeding during and after illness, and to design innovative solutions to enhance nutrition-related outcomes for infants and young children, even in resource-constrained settings. While the final materials were designed for the DRC context, they can be updated and locally contextualized for other countries where similar challenges exist.</a:t>
              </a:r>
              <a:endParaRPr lang="en-MG" sz="1600" dirty="0"/>
            </a:p>
          </p:txBody>
        </p:sp>
      </p:grpSp>
      <p:grpSp>
        <p:nvGrpSpPr>
          <p:cNvPr id="206" name="Group 205">
            <a:extLst>
              <a:ext uri="{FF2B5EF4-FFF2-40B4-BE49-F238E27FC236}">
                <a16:creationId xmlns:a16="http://schemas.microsoft.com/office/drawing/2014/main" id="{C927BC8D-05EA-7C02-8BC9-AECBA5994019}"/>
              </a:ext>
            </a:extLst>
          </p:cNvPr>
          <p:cNvGrpSpPr/>
          <p:nvPr/>
        </p:nvGrpSpPr>
        <p:grpSpPr>
          <a:xfrm>
            <a:off x="13875611" y="11319973"/>
            <a:ext cx="12492490" cy="6485342"/>
            <a:chOff x="26639220" y="11673173"/>
            <a:chExt cx="12492490" cy="6710085"/>
          </a:xfrm>
        </p:grpSpPr>
        <p:sp>
          <p:nvSpPr>
            <p:cNvPr id="201" name="Rounded Rectangle 200">
              <a:extLst>
                <a:ext uri="{FF2B5EF4-FFF2-40B4-BE49-F238E27FC236}">
                  <a16:creationId xmlns:a16="http://schemas.microsoft.com/office/drawing/2014/main" id="{24025066-199B-60FC-26BB-7D2F90B0312D}"/>
                </a:ext>
              </a:extLst>
            </p:cNvPr>
            <p:cNvSpPr/>
            <p:nvPr/>
          </p:nvSpPr>
          <p:spPr>
            <a:xfrm>
              <a:off x="26639220" y="11673173"/>
              <a:ext cx="12485630" cy="6673190"/>
            </a:xfrm>
            <a:prstGeom prst="roundRect">
              <a:avLst>
                <a:gd name="adj" fmla="val 11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G"/>
            </a:p>
          </p:txBody>
        </p:sp>
        <p:pic>
          <p:nvPicPr>
            <p:cNvPr id="195" name="Picture 194" descr="A picture containing text, screenshot&#10;&#10;Description automatically generated">
              <a:extLst>
                <a:ext uri="{FF2B5EF4-FFF2-40B4-BE49-F238E27FC236}">
                  <a16:creationId xmlns:a16="http://schemas.microsoft.com/office/drawing/2014/main" id="{4844BA85-363F-1151-A8F6-72745487B72D}"/>
                </a:ext>
              </a:extLst>
            </p:cNvPr>
            <p:cNvPicPr>
              <a:picLocks noChangeAspect="1"/>
            </p:cNvPicPr>
            <p:nvPr/>
          </p:nvPicPr>
          <p:blipFill rotWithShape="1">
            <a:blip r:embed="rId33">
              <a:extLst>
                <a:ext uri="{28A0092B-C50C-407E-A947-70E740481C1C}">
                  <a14:useLocalDpi xmlns:a14="http://schemas.microsoft.com/office/drawing/2010/main" val="0"/>
                </a:ext>
              </a:extLst>
            </a:blip>
            <a:srcRect l="2758" t="18265" b="2565"/>
            <a:stretch/>
          </p:blipFill>
          <p:spPr>
            <a:xfrm>
              <a:off x="26662214" y="14332353"/>
              <a:ext cx="9213371" cy="4050905"/>
            </a:xfrm>
            <a:prstGeom prst="rect">
              <a:avLst/>
            </a:prstGeom>
          </p:spPr>
        </p:pic>
        <p:sp>
          <p:nvSpPr>
            <p:cNvPr id="47" name="Text Box 180">
              <a:extLst>
                <a:ext uri="{FF2B5EF4-FFF2-40B4-BE49-F238E27FC236}">
                  <a16:creationId xmlns:a16="http://schemas.microsoft.com/office/drawing/2014/main" id="{A3F271A4-3211-4E9A-3D85-83E31FADE1CE}"/>
                </a:ext>
              </a:extLst>
            </p:cNvPr>
            <p:cNvSpPr txBox="1">
              <a:spLocks noChangeArrowheads="1"/>
            </p:cNvSpPr>
            <p:nvPr/>
          </p:nvSpPr>
          <p:spPr bwMode="auto">
            <a:xfrm>
              <a:off x="29200064" y="11781974"/>
              <a:ext cx="9931646" cy="248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lvl="0">
                <a:spcAft>
                  <a:spcPts val="600"/>
                </a:spcAft>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In </a:t>
              </a:r>
              <a:r>
                <a:rPr lang="en-US" sz="3000" b="1" dirty="0">
                  <a:effectLst/>
                  <a:latin typeface="Calibri" panose="020F0502020204030204" pitchFamily="34" charset="0"/>
                  <a:ea typeface="Times New Roman" panose="02020603050405020304" pitchFamily="18" charset="0"/>
                  <a:cs typeface="Times New Roman" panose="02020603050405020304" pitchFamily="18" charset="0"/>
                </a:rPr>
                <a:t>sick child consultations</a:t>
              </a: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 a “Feeding Prescription,” counseling </a:t>
              </a:r>
              <a:r>
                <a:rPr lang="en-US" sz="3000" dirty="0">
                  <a:latin typeface="Calibri" panose="020F0502020204030204" pitchFamily="34" charset="0"/>
                  <a:ea typeface="Times New Roman" panose="02020603050405020304" pitchFamily="18" charset="0"/>
                  <a:cs typeface="Times New Roman" panose="02020603050405020304" pitchFamily="18" charset="0"/>
                </a:rPr>
                <a:t>a</a:t>
              </a: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ids, and reminder stickers support health providers to counsel consistently and effectively. A Reflection and Orientation activity prompts them to re-think their counseling approach, building motivation to use the new tools</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8" name="Picture 67" descr="A picture containing clothing, furniture, person, desk&#10;&#10;Description automatically generated">
              <a:extLst>
                <a:ext uri="{FF2B5EF4-FFF2-40B4-BE49-F238E27FC236}">
                  <a16:creationId xmlns:a16="http://schemas.microsoft.com/office/drawing/2014/main" id="{2320F95E-EA13-E5E5-2956-A18C0CFAC65C}"/>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6841173" y="11916105"/>
              <a:ext cx="2289462" cy="236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3" name="Rectangle 202">
              <a:extLst>
                <a:ext uri="{FF2B5EF4-FFF2-40B4-BE49-F238E27FC236}">
                  <a16:creationId xmlns:a16="http://schemas.microsoft.com/office/drawing/2014/main" id="{35332465-9981-EC81-6D03-3FF7EECD7AE7}"/>
                </a:ext>
              </a:extLst>
            </p:cNvPr>
            <p:cNvSpPr/>
            <p:nvPr/>
          </p:nvSpPr>
          <p:spPr>
            <a:xfrm>
              <a:off x="26772868" y="17511237"/>
              <a:ext cx="1992432" cy="621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G" dirty="0">
                  <a:solidFill>
                    <a:schemeClr val="accent1">
                      <a:lumMod val="75000"/>
                    </a:schemeClr>
                  </a:solidFill>
                </a:rPr>
                <a:t>Feeding prescription</a:t>
              </a:r>
            </a:p>
          </p:txBody>
        </p:sp>
        <p:sp>
          <p:nvSpPr>
            <p:cNvPr id="204" name="Rectangle 203">
              <a:extLst>
                <a:ext uri="{FF2B5EF4-FFF2-40B4-BE49-F238E27FC236}">
                  <a16:creationId xmlns:a16="http://schemas.microsoft.com/office/drawing/2014/main" id="{132DB5E6-F288-D1EB-BDB0-4B87A010C23E}"/>
                </a:ext>
              </a:extLst>
            </p:cNvPr>
            <p:cNvSpPr/>
            <p:nvPr/>
          </p:nvSpPr>
          <p:spPr>
            <a:xfrm>
              <a:off x="29651647" y="17810094"/>
              <a:ext cx="2851949" cy="455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G" dirty="0">
                  <a:solidFill>
                    <a:schemeClr val="accent1">
                      <a:lumMod val="75000"/>
                    </a:schemeClr>
                  </a:solidFill>
                </a:rPr>
                <a:t>Counseling aids</a:t>
              </a:r>
            </a:p>
          </p:txBody>
        </p:sp>
        <p:sp>
          <p:nvSpPr>
            <p:cNvPr id="205" name="Rectangle 204">
              <a:extLst>
                <a:ext uri="{FF2B5EF4-FFF2-40B4-BE49-F238E27FC236}">
                  <a16:creationId xmlns:a16="http://schemas.microsoft.com/office/drawing/2014/main" id="{2FA6E3B3-C46D-4E52-6C6F-CA7D28D7FF11}"/>
                </a:ext>
              </a:extLst>
            </p:cNvPr>
            <p:cNvSpPr/>
            <p:nvPr/>
          </p:nvSpPr>
          <p:spPr>
            <a:xfrm>
              <a:off x="32888480" y="17602084"/>
              <a:ext cx="2851949" cy="499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G" dirty="0">
                  <a:solidFill>
                    <a:schemeClr val="accent1">
                      <a:lumMod val="75000"/>
                    </a:schemeClr>
                  </a:solidFill>
                </a:rPr>
                <a:t>Reminder stickers</a:t>
              </a:r>
            </a:p>
          </p:txBody>
        </p:sp>
      </p:grpSp>
      <p:sp>
        <p:nvSpPr>
          <p:cNvPr id="208" name="Rounded Rectangle 207">
            <a:extLst>
              <a:ext uri="{FF2B5EF4-FFF2-40B4-BE49-F238E27FC236}">
                <a16:creationId xmlns:a16="http://schemas.microsoft.com/office/drawing/2014/main" id="{EBE2E270-06DE-7CB4-EED5-C500FFA31F6F}"/>
              </a:ext>
            </a:extLst>
          </p:cNvPr>
          <p:cNvSpPr/>
          <p:nvPr/>
        </p:nvSpPr>
        <p:spPr>
          <a:xfrm>
            <a:off x="13922290" y="17974284"/>
            <a:ext cx="12485630" cy="5990173"/>
          </a:xfrm>
          <a:prstGeom prst="roundRect">
            <a:avLst>
              <a:gd name="adj" fmla="val 11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G" dirty="0"/>
          </a:p>
        </p:txBody>
      </p:sp>
      <p:sp>
        <p:nvSpPr>
          <p:cNvPr id="210" name="Text Box 180">
            <a:extLst>
              <a:ext uri="{FF2B5EF4-FFF2-40B4-BE49-F238E27FC236}">
                <a16:creationId xmlns:a16="http://schemas.microsoft.com/office/drawing/2014/main" id="{9EED4BF7-1B18-0BEC-86F4-CE048F5A0FCD}"/>
              </a:ext>
            </a:extLst>
          </p:cNvPr>
          <p:cNvSpPr txBox="1">
            <a:spLocks noChangeArrowheads="1"/>
          </p:cNvSpPr>
          <p:nvPr/>
        </p:nvSpPr>
        <p:spPr bwMode="auto">
          <a:xfrm>
            <a:off x="16689652" y="18135043"/>
            <a:ext cx="9690774" cy="204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spcAft>
                <a:spcPts val="600"/>
              </a:spcAft>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In </a:t>
            </a:r>
            <a:r>
              <a:rPr lang="en-US" sz="3000" b="1" dirty="0">
                <a:effectLst/>
                <a:latin typeface="Calibri" panose="020F0502020204030204" pitchFamily="34" charset="0"/>
                <a:ea typeface="Times New Roman" panose="02020603050405020304" pitchFamily="18" charset="0"/>
                <a:cs typeface="Times New Roman" panose="02020603050405020304" pitchFamily="18" charset="0"/>
              </a:rPr>
              <a:t>community gatherings </a:t>
            </a: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of caregivers facilitated by a community health worker, Peer Exchange of Coaxing Strategies build caregivers’ skills and confidence to encourage young children to eat when appetite is poor</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5" name="Rectangle 214">
            <a:extLst>
              <a:ext uri="{FF2B5EF4-FFF2-40B4-BE49-F238E27FC236}">
                <a16:creationId xmlns:a16="http://schemas.microsoft.com/office/drawing/2014/main" id="{2FDA2DB6-B8BC-4578-FA52-BDB8C14821F8}"/>
              </a:ext>
            </a:extLst>
          </p:cNvPr>
          <p:cNvSpPr/>
          <p:nvPr/>
        </p:nvSpPr>
        <p:spPr>
          <a:xfrm>
            <a:off x="14103192" y="21417672"/>
            <a:ext cx="2545913" cy="723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G" dirty="0">
                <a:solidFill>
                  <a:schemeClr val="accent1">
                    <a:lumMod val="75000"/>
                  </a:schemeClr>
                </a:solidFill>
              </a:rPr>
              <a:t>Peer Exchange of Coaxing Strategies</a:t>
            </a:r>
          </a:p>
        </p:txBody>
      </p:sp>
      <p:pic>
        <p:nvPicPr>
          <p:cNvPr id="199" name="Picture 198" descr="A picture containing text, screenshot, online advertising, website&#10;&#10;Description automatically generated">
            <a:extLst>
              <a:ext uri="{FF2B5EF4-FFF2-40B4-BE49-F238E27FC236}">
                <a16:creationId xmlns:a16="http://schemas.microsoft.com/office/drawing/2014/main" id="{5F6E63CD-E84E-9451-3681-BD927849CF59}"/>
              </a:ext>
            </a:extLst>
          </p:cNvPr>
          <p:cNvPicPr>
            <a:picLocks noChangeAspect="1"/>
          </p:cNvPicPr>
          <p:nvPr/>
        </p:nvPicPr>
        <p:blipFill rotWithShape="1">
          <a:blip r:embed="rId7">
            <a:extLst>
              <a:ext uri="{28A0092B-C50C-407E-A947-70E740481C1C}">
                <a14:useLocalDpi xmlns:a14="http://schemas.microsoft.com/office/drawing/2010/main" val="0"/>
              </a:ext>
            </a:extLst>
          </a:blip>
          <a:srcRect t="19325" r="11047" b="14779"/>
          <a:stretch/>
        </p:blipFill>
        <p:spPr>
          <a:xfrm>
            <a:off x="16879681" y="20209203"/>
            <a:ext cx="9028700" cy="3615250"/>
          </a:xfrm>
          <a:prstGeom prst="rect">
            <a:avLst/>
          </a:prstGeom>
        </p:spPr>
      </p:pic>
      <p:pic>
        <p:nvPicPr>
          <p:cNvPr id="216" name="Picture 215" descr="A group of people sitting on the floor&#10;&#10;Description automatically generated with medium confidence">
            <a:extLst>
              <a:ext uri="{FF2B5EF4-FFF2-40B4-BE49-F238E27FC236}">
                <a16:creationId xmlns:a16="http://schemas.microsoft.com/office/drawing/2014/main" id="{12A406D8-3A00-6A2C-C808-8AD8477ADE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89343" y="18181143"/>
            <a:ext cx="2419886" cy="245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4" name="Rounded Rectangle 223">
            <a:extLst>
              <a:ext uri="{FF2B5EF4-FFF2-40B4-BE49-F238E27FC236}">
                <a16:creationId xmlns:a16="http://schemas.microsoft.com/office/drawing/2014/main" id="{E68E77FF-D074-F199-AE35-2A023719E31E}"/>
              </a:ext>
            </a:extLst>
          </p:cNvPr>
          <p:cNvSpPr/>
          <p:nvPr/>
        </p:nvSpPr>
        <p:spPr>
          <a:xfrm>
            <a:off x="13882056" y="24115750"/>
            <a:ext cx="12485630" cy="6778860"/>
          </a:xfrm>
          <a:prstGeom prst="roundRect">
            <a:avLst>
              <a:gd name="adj" fmla="val 11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G"/>
          </a:p>
        </p:txBody>
      </p:sp>
      <p:sp>
        <p:nvSpPr>
          <p:cNvPr id="225" name="Text Box 180">
            <a:extLst>
              <a:ext uri="{FF2B5EF4-FFF2-40B4-BE49-F238E27FC236}">
                <a16:creationId xmlns:a16="http://schemas.microsoft.com/office/drawing/2014/main" id="{808C61E5-52BA-BF17-0C67-0253499CD3C9}"/>
              </a:ext>
            </a:extLst>
          </p:cNvPr>
          <p:cNvSpPr txBox="1">
            <a:spLocks noChangeArrowheads="1"/>
          </p:cNvSpPr>
          <p:nvPr/>
        </p:nvSpPr>
        <p:spPr bwMode="auto">
          <a:xfrm>
            <a:off x="16649418" y="24126225"/>
            <a:ext cx="9690774" cy="28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spcAft>
                <a:spcPts val="600"/>
              </a:spcAft>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In </a:t>
            </a:r>
            <a:r>
              <a:rPr lang="en-US" sz="3000" b="1" dirty="0">
                <a:effectLst/>
                <a:latin typeface="Calibri" panose="020F0502020204030204" pitchFamily="34" charset="0"/>
                <a:ea typeface="Times New Roman" panose="02020603050405020304" pitchFamily="18" charset="0"/>
                <a:cs typeface="Times New Roman" panose="02020603050405020304" pitchFamily="18" charset="0"/>
              </a:rPr>
              <a:t>home visits </a:t>
            </a: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by a community health worker, families of sick children learn together to celebrate every bite and plan to overcome challenges to feeding the child during illness and recovery. Foods activity cards help them reflect on affordable, nutritious foods that they might not have considered for their young children.</a:t>
            </a:r>
          </a:p>
        </p:txBody>
      </p:sp>
      <p:pic>
        <p:nvPicPr>
          <p:cNvPr id="200" name="Picture 199" descr="A picture containing text, screenshot, online advertising&#10;&#10;Description automatically generated">
            <a:extLst>
              <a:ext uri="{FF2B5EF4-FFF2-40B4-BE49-F238E27FC236}">
                <a16:creationId xmlns:a16="http://schemas.microsoft.com/office/drawing/2014/main" id="{B0BE802C-ABE3-CF49-595A-C0838816FB66}"/>
              </a:ext>
            </a:extLst>
          </p:cNvPr>
          <p:cNvPicPr>
            <a:picLocks noChangeAspect="1"/>
          </p:cNvPicPr>
          <p:nvPr/>
        </p:nvPicPr>
        <p:blipFill rotWithShape="1">
          <a:blip r:embed="rId35">
            <a:extLst>
              <a:ext uri="{28A0092B-C50C-407E-A947-70E740481C1C}">
                <a14:useLocalDpi xmlns:a14="http://schemas.microsoft.com/office/drawing/2010/main" val="0"/>
              </a:ext>
            </a:extLst>
          </a:blip>
          <a:srcRect t="15852" b="11382"/>
          <a:stretch/>
        </p:blipFill>
        <p:spPr>
          <a:xfrm>
            <a:off x="15835682" y="26890537"/>
            <a:ext cx="10037605" cy="3932915"/>
          </a:xfrm>
          <a:prstGeom prst="rect">
            <a:avLst/>
          </a:prstGeom>
        </p:spPr>
      </p:pic>
      <p:pic>
        <p:nvPicPr>
          <p:cNvPr id="81" name="Picture 80" descr="A person reading a book to a group of people&#10;&#10;Description automatically generated with medium confidence">
            <a:extLst>
              <a:ext uri="{FF2B5EF4-FFF2-40B4-BE49-F238E27FC236}">
                <a16:creationId xmlns:a16="http://schemas.microsoft.com/office/drawing/2014/main" id="{B4B4AF44-A6B4-F828-9A51-2CD9B1F285D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4106075" y="24291416"/>
            <a:ext cx="2392105" cy="2464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6" name="Rectangle 225">
            <a:extLst>
              <a:ext uri="{FF2B5EF4-FFF2-40B4-BE49-F238E27FC236}">
                <a16:creationId xmlns:a16="http://schemas.microsoft.com/office/drawing/2014/main" id="{1A79B5EA-0E73-67B5-846B-BDF870776669}"/>
              </a:ext>
            </a:extLst>
          </p:cNvPr>
          <p:cNvSpPr/>
          <p:nvPr/>
        </p:nvSpPr>
        <p:spPr>
          <a:xfrm>
            <a:off x="14207244" y="28482764"/>
            <a:ext cx="1638852" cy="13022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G" dirty="0">
                <a:solidFill>
                  <a:schemeClr val="accent1">
                    <a:lumMod val="75000"/>
                  </a:schemeClr>
                </a:solidFill>
              </a:rPr>
              <a:t>Facilitation guide</a:t>
            </a:r>
          </a:p>
        </p:txBody>
      </p:sp>
      <p:sp>
        <p:nvSpPr>
          <p:cNvPr id="230" name="Rectangle 229">
            <a:extLst>
              <a:ext uri="{FF2B5EF4-FFF2-40B4-BE49-F238E27FC236}">
                <a16:creationId xmlns:a16="http://schemas.microsoft.com/office/drawing/2014/main" id="{F5E5ACA3-A210-1287-9ADF-F35B8E99A989}"/>
              </a:ext>
            </a:extLst>
          </p:cNvPr>
          <p:cNvSpPr/>
          <p:nvPr/>
        </p:nvSpPr>
        <p:spPr>
          <a:xfrm>
            <a:off x="19128992" y="30409125"/>
            <a:ext cx="3189781" cy="444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G" dirty="0">
                <a:solidFill>
                  <a:schemeClr val="accent1">
                    <a:lumMod val="75000"/>
                  </a:schemeClr>
                </a:solidFill>
              </a:rPr>
              <a:t>Coaxing activity</a:t>
            </a:r>
          </a:p>
        </p:txBody>
      </p:sp>
      <p:sp>
        <p:nvSpPr>
          <p:cNvPr id="232" name="Rectangle 231">
            <a:extLst>
              <a:ext uri="{FF2B5EF4-FFF2-40B4-BE49-F238E27FC236}">
                <a16:creationId xmlns:a16="http://schemas.microsoft.com/office/drawing/2014/main" id="{2EA6DAA0-C3E5-1B23-C14B-5A87A67665A4}"/>
              </a:ext>
            </a:extLst>
          </p:cNvPr>
          <p:cNvSpPr/>
          <p:nvPr/>
        </p:nvSpPr>
        <p:spPr>
          <a:xfrm>
            <a:off x="25020331" y="30315624"/>
            <a:ext cx="1297119" cy="57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G" dirty="0">
                <a:solidFill>
                  <a:schemeClr val="accent1">
                    <a:lumMod val="75000"/>
                  </a:schemeClr>
                </a:solidFill>
              </a:rPr>
              <a:t>Food activity</a:t>
            </a:r>
          </a:p>
        </p:txBody>
      </p:sp>
      <p:sp>
        <p:nvSpPr>
          <p:cNvPr id="233" name="Rounded Rectangle 232">
            <a:extLst>
              <a:ext uri="{FF2B5EF4-FFF2-40B4-BE49-F238E27FC236}">
                <a16:creationId xmlns:a16="http://schemas.microsoft.com/office/drawing/2014/main" id="{194A0D32-D372-B686-6111-0DF3F6D0E2D0}"/>
              </a:ext>
            </a:extLst>
          </p:cNvPr>
          <p:cNvSpPr/>
          <p:nvPr/>
        </p:nvSpPr>
        <p:spPr>
          <a:xfrm>
            <a:off x="23149372" y="14177424"/>
            <a:ext cx="3134075" cy="2854516"/>
          </a:xfrm>
          <a:prstGeom prst="roundRect">
            <a:avLst>
              <a:gd name="adj" fmla="val 506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0" i="0" dirty="0">
                <a:solidFill>
                  <a:srgbClr val="222222"/>
                </a:solidFill>
                <a:effectLst/>
                <a:latin typeface="Calibri" panose="020F0502020204030204" pitchFamily="34" charset="0"/>
              </a:rPr>
              <a:t>The phrase “</a:t>
            </a:r>
            <a:r>
              <a:rPr lang="en-US" b="1" i="1" dirty="0" err="1">
                <a:solidFill>
                  <a:srgbClr val="222222"/>
                </a:solidFill>
                <a:effectLst/>
                <a:latin typeface="Calibri" panose="020F0502020204030204" pitchFamily="34" charset="0"/>
              </a:rPr>
              <a:t>chaque</a:t>
            </a:r>
            <a:r>
              <a:rPr lang="en-US" b="1" i="1" dirty="0">
                <a:solidFill>
                  <a:srgbClr val="222222"/>
                </a:solidFill>
                <a:effectLst/>
                <a:latin typeface="Calibri" panose="020F0502020204030204" pitchFamily="34" charset="0"/>
              </a:rPr>
              <a:t> bouchée </a:t>
            </a:r>
            <a:r>
              <a:rPr lang="en-US" b="1" i="1" dirty="0" err="1">
                <a:solidFill>
                  <a:srgbClr val="222222"/>
                </a:solidFill>
                <a:effectLst/>
                <a:latin typeface="Calibri" panose="020F0502020204030204" pitchFamily="34" charset="0"/>
              </a:rPr>
              <a:t>compte</a:t>
            </a:r>
            <a:r>
              <a:rPr lang="en-US" i="1" dirty="0">
                <a:solidFill>
                  <a:srgbClr val="222222"/>
                </a:solidFill>
                <a:latin typeface="Calibri" panose="020F0502020204030204" pitchFamily="34" charset="0"/>
              </a:rPr>
              <a:t>”</a:t>
            </a:r>
            <a:r>
              <a:rPr lang="en-US" b="0" i="0" dirty="0">
                <a:solidFill>
                  <a:srgbClr val="222222"/>
                </a:solidFill>
                <a:effectLst/>
                <a:latin typeface="Calibri" panose="020F0502020204030204" pitchFamily="34" charset="0"/>
              </a:rPr>
              <a:t> (each bite counts) was found to be universally motivational and affirming of the behavior that any increase is a positive step towards improving child feeding and reducing malnutrition risk during and after illness.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914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524</TotalTime>
  <Words>924</Words>
  <Application>Microsoft Office PowerPoint</Application>
  <PresentationFormat>Custom</PresentationFormat>
  <Paragraphs>163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vt:lpstr>
      <vt:lpstr>Calibri</vt:lpstr>
      <vt:lpstr>Calibri Light</vt:lpstr>
      <vt:lpstr>Tw Cen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Najaina Tovohasimbavaka</dc:creator>
  <cp:lastModifiedBy>NGANDU AUGUSTIN</cp:lastModifiedBy>
  <cp:revision>17</cp:revision>
  <dcterms:created xsi:type="dcterms:W3CDTF">2023-05-17T10:20:57Z</dcterms:created>
  <dcterms:modified xsi:type="dcterms:W3CDTF">2023-05-26T17:49:50Z</dcterms:modified>
</cp:coreProperties>
</file>