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38520688" cy="20880388"/>
  <p:notesSz cx="7315200" cy="12344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206" autoAdjust="0"/>
  </p:normalViewPr>
  <p:slideViewPr>
    <p:cSldViewPr snapToGrid="0">
      <p:cViewPr varScale="1">
        <p:scale>
          <a:sx n="22" d="100"/>
          <a:sy n="22" d="100"/>
        </p:scale>
        <p:origin x="68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walte\Documents\2022-23%20CESNI\Applications\Children%20Health%20Taskforce%20ECDAN\POSTER%20GRAPH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walte\Documents\2022-23%20CESNI\Applications\Children%20Health%20Taskforce%20ECDAN\POSTER%20GRAPH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walte\Documents\2022-23%20CESNI\Applications\Children%20Health%20Taskforce%20ECDAN\POSTER%20GRAPHS.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7652461088835517E-2"/>
          <c:y val="0.1457223871103028"/>
          <c:w val="0.92716465581316942"/>
          <c:h val="0.63371921167746337"/>
        </c:manualLayout>
      </c:layout>
      <c:lineChart>
        <c:grouping val="standard"/>
        <c:varyColors val="0"/>
        <c:ser>
          <c:idx val="0"/>
          <c:order val="0"/>
          <c:tx>
            <c:strRef>
              <c:f>Hoja2!$C$1</c:f>
              <c:strCache>
                <c:ptCount val="1"/>
                <c:pt idx="0">
                  <c:v>Argentina</c:v>
                </c:pt>
              </c:strCache>
            </c:strRef>
          </c:tx>
          <c:spPr>
            <a:ln w="28575" cap="rnd">
              <a:solidFill>
                <a:srgbClr val="FF0000"/>
              </a:solidFill>
              <a:round/>
            </a:ln>
            <a:effectLst/>
          </c:spPr>
          <c:marker>
            <c:symbol val="none"/>
          </c:marker>
          <c:dLbls>
            <c:dLbl>
              <c:idx val="0"/>
              <c:spPr>
                <a:solidFill>
                  <a:schemeClr val="accent2">
                    <a:lumMod val="20000"/>
                    <a:lumOff val="80000"/>
                  </a:schemeClr>
                </a:solid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AR"/>
                </a:p>
              </c:txPr>
              <c:dLblPos val="t"/>
              <c:showLegendKey val="0"/>
              <c:showVal val="1"/>
              <c:showCatName val="0"/>
              <c:showSerName val="0"/>
              <c:showPercent val="0"/>
              <c:showBubbleSize val="0"/>
              <c:extLst>
                <c:ext xmlns:c16="http://schemas.microsoft.com/office/drawing/2014/chart" uri="{C3380CC4-5D6E-409C-BE32-E72D297353CC}">
                  <c16:uniqueId val="{00000000-B805-4CFC-8202-CA78E4458BC5}"/>
                </c:ext>
              </c:extLst>
            </c:dLbl>
            <c:dLbl>
              <c:idx val="1"/>
              <c:spPr>
                <a:solidFill>
                  <a:schemeClr val="accent6">
                    <a:lumMod val="40000"/>
                    <a:lumOff val="60000"/>
                  </a:schemeClr>
                </a:solid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AR"/>
                </a:p>
              </c:txPr>
              <c:dLblPos val="t"/>
              <c:showLegendKey val="0"/>
              <c:showVal val="1"/>
              <c:showCatName val="0"/>
              <c:showSerName val="0"/>
              <c:showPercent val="0"/>
              <c:showBubbleSize val="0"/>
              <c:extLst>
                <c:ext xmlns:c16="http://schemas.microsoft.com/office/drawing/2014/chart" uri="{C3380CC4-5D6E-409C-BE32-E72D297353CC}">
                  <c16:uniqueId val="{00000001-B805-4CFC-8202-CA78E4458BC5}"/>
                </c:ext>
              </c:extLst>
            </c:dLbl>
            <c:dLbl>
              <c:idx val="2"/>
              <c:spPr>
                <a:solidFill>
                  <a:schemeClr val="accent6">
                    <a:lumMod val="40000"/>
                    <a:lumOff val="60000"/>
                  </a:schemeClr>
                </a:solid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AR"/>
                </a:p>
              </c:txPr>
              <c:dLblPos val="t"/>
              <c:showLegendKey val="0"/>
              <c:showVal val="1"/>
              <c:showCatName val="0"/>
              <c:showSerName val="0"/>
              <c:showPercent val="0"/>
              <c:showBubbleSize val="0"/>
              <c:extLst>
                <c:ext xmlns:c16="http://schemas.microsoft.com/office/drawing/2014/chart" uri="{C3380CC4-5D6E-409C-BE32-E72D297353CC}">
                  <c16:uniqueId val="{00000002-B805-4CFC-8202-CA78E4458BC5}"/>
                </c:ext>
              </c:extLst>
            </c:dLbl>
            <c:dLbl>
              <c:idx val="3"/>
              <c:spPr>
                <a:solidFill>
                  <a:schemeClr val="accent6">
                    <a:lumMod val="20000"/>
                    <a:lumOff val="80000"/>
                  </a:schemeClr>
                </a:solid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AR"/>
                </a:p>
              </c:txPr>
              <c:dLblPos val="t"/>
              <c:showLegendKey val="0"/>
              <c:showVal val="1"/>
              <c:showCatName val="0"/>
              <c:showSerName val="0"/>
              <c:showPercent val="0"/>
              <c:showBubbleSize val="0"/>
              <c:extLst>
                <c:ext xmlns:c16="http://schemas.microsoft.com/office/drawing/2014/chart" uri="{C3380CC4-5D6E-409C-BE32-E72D297353CC}">
                  <c16:uniqueId val="{00000003-B805-4CFC-8202-CA78E4458BC5}"/>
                </c:ext>
              </c:extLst>
            </c:dLbl>
            <c:dLbl>
              <c:idx val="4"/>
              <c:spPr>
                <a:solidFill>
                  <a:schemeClr val="accent6">
                    <a:lumMod val="20000"/>
                    <a:lumOff val="80000"/>
                  </a:schemeClr>
                </a:solid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AR"/>
                </a:p>
              </c:txPr>
              <c:dLblPos val="t"/>
              <c:showLegendKey val="0"/>
              <c:showVal val="1"/>
              <c:showCatName val="0"/>
              <c:showSerName val="0"/>
              <c:showPercent val="0"/>
              <c:showBubbleSize val="0"/>
              <c:extLst>
                <c:ext xmlns:c16="http://schemas.microsoft.com/office/drawing/2014/chart" uri="{C3380CC4-5D6E-409C-BE32-E72D297353CC}">
                  <c16:uniqueId val="{00000004-B805-4CFC-8202-CA78E4458BC5}"/>
                </c:ext>
              </c:extLst>
            </c:dLbl>
            <c:dLbl>
              <c:idx val="5"/>
              <c:spPr>
                <a:solidFill>
                  <a:schemeClr val="accent6">
                    <a:lumMod val="40000"/>
                    <a:lumOff val="60000"/>
                  </a:schemeClr>
                </a:solid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AR"/>
                </a:p>
              </c:txPr>
              <c:dLblPos val="t"/>
              <c:showLegendKey val="0"/>
              <c:showVal val="1"/>
              <c:showCatName val="0"/>
              <c:showSerName val="0"/>
              <c:showPercent val="0"/>
              <c:showBubbleSize val="0"/>
              <c:extLst>
                <c:ext xmlns:c16="http://schemas.microsoft.com/office/drawing/2014/chart" uri="{C3380CC4-5D6E-409C-BE32-E72D297353CC}">
                  <c16:uniqueId val="{00000005-B805-4CFC-8202-CA78E4458BC5}"/>
                </c:ext>
              </c:extLst>
            </c:dLbl>
            <c:dLbl>
              <c:idx val="6"/>
              <c:spPr>
                <a:solidFill>
                  <a:schemeClr val="accent2">
                    <a:lumMod val="20000"/>
                    <a:lumOff val="80000"/>
                  </a:schemeClr>
                </a:solid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AR"/>
                </a:p>
              </c:txPr>
              <c:dLblPos val="t"/>
              <c:showLegendKey val="0"/>
              <c:showVal val="1"/>
              <c:showCatName val="0"/>
              <c:showSerName val="0"/>
              <c:showPercent val="0"/>
              <c:showBubbleSize val="0"/>
              <c:extLst>
                <c:ext xmlns:c16="http://schemas.microsoft.com/office/drawing/2014/chart" uri="{C3380CC4-5D6E-409C-BE32-E72D297353CC}">
                  <c16:uniqueId val="{00000006-B805-4CFC-8202-CA78E4458BC5}"/>
                </c:ext>
              </c:extLst>
            </c:dLbl>
            <c:dLbl>
              <c:idx val="7"/>
              <c:spPr>
                <a:solidFill>
                  <a:schemeClr val="accent6">
                    <a:lumMod val="40000"/>
                    <a:lumOff val="60000"/>
                  </a:schemeClr>
                </a:solid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AR"/>
                </a:p>
              </c:txPr>
              <c:dLblPos val="t"/>
              <c:showLegendKey val="0"/>
              <c:showVal val="1"/>
              <c:showCatName val="0"/>
              <c:showSerName val="0"/>
              <c:showPercent val="0"/>
              <c:showBubbleSize val="0"/>
              <c:extLst>
                <c:ext xmlns:c16="http://schemas.microsoft.com/office/drawing/2014/chart" uri="{C3380CC4-5D6E-409C-BE32-E72D297353CC}">
                  <c16:uniqueId val="{00000007-B805-4CFC-8202-CA78E4458BC5}"/>
                </c:ext>
              </c:extLst>
            </c:dLbl>
            <c:dLbl>
              <c:idx val="8"/>
              <c:spPr>
                <a:solidFill>
                  <a:schemeClr val="accent2">
                    <a:lumMod val="20000"/>
                    <a:lumOff val="80000"/>
                  </a:schemeClr>
                </a:solid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AR"/>
                </a:p>
              </c:txPr>
              <c:dLblPos val="t"/>
              <c:showLegendKey val="0"/>
              <c:showVal val="1"/>
              <c:showCatName val="0"/>
              <c:showSerName val="0"/>
              <c:showPercent val="0"/>
              <c:showBubbleSize val="0"/>
              <c:extLst>
                <c:ext xmlns:c16="http://schemas.microsoft.com/office/drawing/2014/chart" uri="{C3380CC4-5D6E-409C-BE32-E72D297353CC}">
                  <c16:uniqueId val="{00000008-B805-4CFC-8202-CA78E4458BC5}"/>
                </c:ext>
              </c:extLst>
            </c:dLbl>
            <c:dLbl>
              <c:idx val="9"/>
              <c:spPr>
                <a:solidFill>
                  <a:schemeClr val="accent2">
                    <a:lumMod val="20000"/>
                    <a:lumOff val="80000"/>
                  </a:schemeClr>
                </a:solid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AR"/>
                </a:p>
              </c:txPr>
              <c:dLblPos val="t"/>
              <c:showLegendKey val="0"/>
              <c:showVal val="1"/>
              <c:showCatName val="0"/>
              <c:showSerName val="0"/>
              <c:showPercent val="0"/>
              <c:showBubbleSize val="0"/>
              <c:extLst>
                <c:ext xmlns:c16="http://schemas.microsoft.com/office/drawing/2014/chart" uri="{C3380CC4-5D6E-409C-BE32-E72D297353CC}">
                  <c16:uniqueId val="{00000009-B805-4CFC-8202-CA78E4458BC5}"/>
                </c:ext>
              </c:extLst>
            </c:dLbl>
            <c:dLbl>
              <c:idx val="10"/>
              <c:spPr>
                <a:solidFill>
                  <a:schemeClr val="accent6">
                    <a:lumMod val="40000"/>
                    <a:lumOff val="60000"/>
                  </a:schemeClr>
                </a:solid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AR"/>
                </a:p>
              </c:txPr>
              <c:dLblPos val="t"/>
              <c:showLegendKey val="0"/>
              <c:showVal val="1"/>
              <c:showCatName val="0"/>
              <c:showSerName val="0"/>
              <c:showPercent val="0"/>
              <c:showBubbleSize val="0"/>
              <c:extLst>
                <c:ext xmlns:c16="http://schemas.microsoft.com/office/drawing/2014/chart" uri="{C3380CC4-5D6E-409C-BE32-E72D297353CC}">
                  <c16:uniqueId val="{0000000A-B805-4CFC-8202-CA78E4458BC5}"/>
                </c:ext>
              </c:extLst>
            </c:dLbl>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AR"/>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Hoja2!$A$2:$B$12</c:f>
              <c:multiLvlStrCache>
                <c:ptCount val="11"/>
                <c:lvl>
                  <c:pt idx="0">
                    <c:v>Family Health coverage</c:v>
                  </c:pt>
                  <c:pt idx="1">
                    <c:v>Health annual control</c:v>
                  </c:pt>
                  <c:pt idx="2">
                    <c:v>Absence of stunting</c:v>
                  </c:pt>
                  <c:pt idx="3">
                    <c:v>Absence of overweight and/or wasting</c:v>
                  </c:pt>
                  <c:pt idx="4">
                    <c:v>Early learning home activities</c:v>
                  </c:pt>
                  <c:pt idx="5">
                    <c:v>Adequate Care (adult supervision)</c:v>
                  </c:pt>
                  <c:pt idx="6">
                    <c:v>&gt;3 children's books </c:v>
                  </c:pt>
                  <c:pt idx="7">
                    <c:v>&gt;2 types of toys </c:v>
                  </c:pt>
                  <c:pt idx="8">
                    <c:v>ECEC attendance</c:v>
                  </c:pt>
                  <c:pt idx="9">
                    <c:v>Absence of Harsh Discipline</c:v>
                  </c:pt>
                  <c:pt idx="10">
                    <c:v>Birth Certificate</c:v>
                  </c:pt>
                </c:lvl>
                <c:lvl>
                  <c:pt idx="0">
                    <c:v>Health</c:v>
                  </c:pt>
                  <c:pt idx="2">
                    <c:v>Nutrition</c:v>
                  </c:pt>
                  <c:pt idx="4">
                    <c:v>Responsive Care</c:v>
                  </c:pt>
                  <c:pt idx="6">
                    <c:v>Early Learning opportunities</c:v>
                  </c:pt>
                  <c:pt idx="9">
                    <c:v>Safety and Protection</c:v>
                  </c:pt>
                </c:lvl>
              </c:multiLvlStrCache>
            </c:multiLvlStrRef>
          </c:cat>
          <c:val>
            <c:numRef>
              <c:f>Hoja2!$C$2:$C$12</c:f>
              <c:numCache>
                <c:formatCode>0.0%</c:formatCode>
                <c:ptCount val="11"/>
                <c:pt idx="0">
                  <c:v>0.46927162367223063</c:v>
                </c:pt>
                <c:pt idx="1">
                  <c:v>0.90178232840348882</c:v>
                </c:pt>
                <c:pt idx="2">
                  <c:v>0.90024529844644319</c:v>
                </c:pt>
                <c:pt idx="3">
                  <c:v>0.84819576939029451</c:v>
                </c:pt>
                <c:pt idx="4">
                  <c:v>0.84982935153583616</c:v>
                </c:pt>
                <c:pt idx="5">
                  <c:v>0.93787878787878787</c:v>
                </c:pt>
                <c:pt idx="6">
                  <c:v>0.65113636363636362</c:v>
                </c:pt>
                <c:pt idx="7">
                  <c:v>0.95676905574516491</c:v>
                </c:pt>
                <c:pt idx="8">
                  <c:v>0.64634608102991287</c:v>
                </c:pt>
                <c:pt idx="9">
                  <c:v>0.56065200909780133</c:v>
                </c:pt>
                <c:pt idx="10">
                  <c:v>0.97914296549108837</c:v>
                </c:pt>
              </c:numCache>
            </c:numRef>
          </c:val>
          <c:smooth val="0"/>
          <c:extLst>
            <c:ext xmlns:c16="http://schemas.microsoft.com/office/drawing/2014/chart" uri="{C3380CC4-5D6E-409C-BE32-E72D297353CC}">
              <c16:uniqueId val="{0000000B-B805-4CFC-8202-CA78E4458BC5}"/>
            </c:ext>
          </c:extLst>
        </c:ser>
        <c:ser>
          <c:idx val="1"/>
          <c:order val="1"/>
          <c:tx>
            <c:strRef>
              <c:f>Hoja2!$D$1</c:f>
              <c:strCache>
                <c:ptCount val="1"/>
                <c:pt idx="0">
                  <c:v>AMBA</c:v>
                </c:pt>
              </c:strCache>
            </c:strRef>
          </c:tx>
          <c:spPr>
            <a:ln w="19050" cap="rnd">
              <a:solidFill>
                <a:schemeClr val="accent2"/>
              </a:solidFill>
              <a:prstDash val="dash"/>
              <a:round/>
            </a:ln>
            <a:effectLst/>
          </c:spPr>
          <c:marker>
            <c:symbol val="none"/>
          </c:marker>
          <c:cat>
            <c:multiLvlStrRef>
              <c:f>Hoja2!$A$2:$B$12</c:f>
              <c:multiLvlStrCache>
                <c:ptCount val="11"/>
                <c:lvl>
                  <c:pt idx="0">
                    <c:v>Family Health coverage</c:v>
                  </c:pt>
                  <c:pt idx="1">
                    <c:v>Health annual control</c:v>
                  </c:pt>
                  <c:pt idx="2">
                    <c:v>Absence of stunting</c:v>
                  </c:pt>
                  <c:pt idx="3">
                    <c:v>Absence of overweight and/or wasting</c:v>
                  </c:pt>
                  <c:pt idx="4">
                    <c:v>Early learning home activities</c:v>
                  </c:pt>
                  <c:pt idx="5">
                    <c:v>Adequate Care (adult supervision)</c:v>
                  </c:pt>
                  <c:pt idx="6">
                    <c:v>&gt;3 children's books </c:v>
                  </c:pt>
                  <c:pt idx="7">
                    <c:v>&gt;2 types of toys </c:v>
                  </c:pt>
                  <c:pt idx="8">
                    <c:v>ECEC attendance</c:v>
                  </c:pt>
                  <c:pt idx="9">
                    <c:v>Absence of Harsh Discipline</c:v>
                  </c:pt>
                  <c:pt idx="10">
                    <c:v>Birth Certificate</c:v>
                  </c:pt>
                </c:lvl>
                <c:lvl>
                  <c:pt idx="0">
                    <c:v>Health</c:v>
                  </c:pt>
                  <c:pt idx="2">
                    <c:v>Nutrition</c:v>
                  </c:pt>
                  <c:pt idx="4">
                    <c:v>Responsive Care</c:v>
                  </c:pt>
                  <c:pt idx="6">
                    <c:v>Early Learning opportunities</c:v>
                  </c:pt>
                  <c:pt idx="9">
                    <c:v>Safety and Protection</c:v>
                  </c:pt>
                </c:lvl>
              </c:multiLvlStrCache>
            </c:multiLvlStrRef>
          </c:cat>
          <c:val>
            <c:numRef>
              <c:f>Hoja2!$D$2:$D$12</c:f>
              <c:numCache>
                <c:formatCode>0.0%</c:formatCode>
                <c:ptCount val="11"/>
                <c:pt idx="0">
                  <c:v>0.49707602339181284</c:v>
                </c:pt>
                <c:pt idx="1">
                  <c:v>0.93333333333333335</c:v>
                </c:pt>
                <c:pt idx="2">
                  <c:v>0.91554959785522794</c:v>
                </c:pt>
                <c:pt idx="3">
                  <c:v>0.83714670255720058</c:v>
                </c:pt>
                <c:pt idx="4">
                  <c:v>0.87266355140186913</c:v>
                </c:pt>
                <c:pt idx="5">
                  <c:v>0.94859813084112155</c:v>
                </c:pt>
                <c:pt idx="6">
                  <c:v>0.69626168224299068</c:v>
                </c:pt>
                <c:pt idx="7">
                  <c:v>0.9719626168224299</c:v>
                </c:pt>
                <c:pt idx="8">
                  <c:v>0.69859813084112155</c:v>
                </c:pt>
                <c:pt idx="9">
                  <c:v>0.625</c:v>
                </c:pt>
                <c:pt idx="10">
                  <c:v>0.97663551401869164</c:v>
                </c:pt>
              </c:numCache>
            </c:numRef>
          </c:val>
          <c:smooth val="0"/>
          <c:extLst>
            <c:ext xmlns:c16="http://schemas.microsoft.com/office/drawing/2014/chart" uri="{C3380CC4-5D6E-409C-BE32-E72D297353CC}">
              <c16:uniqueId val="{0000000C-B805-4CFC-8202-CA78E4458BC5}"/>
            </c:ext>
          </c:extLst>
        </c:ser>
        <c:ser>
          <c:idx val="2"/>
          <c:order val="2"/>
          <c:tx>
            <c:strRef>
              <c:f>Hoja2!$E$1</c:f>
              <c:strCache>
                <c:ptCount val="1"/>
                <c:pt idx="0">
                  <c:v>Cuyo</c:v>
                </c:pt>
              </c:strCache>
            </c:strRef>
          </c:tx>
          <c:spPr>
            <a:ln w="19050" cap="rnd">
              <a:solidFill>
                <a:schemeClr val="accent3"/>
              </a:solidFill>
              <a:prstDash val="dash"/>
              <a:round/>
            </a:ln>
            <a:effectLst/>
          </c:spPr>
          <c:marker>
            <c:symbol val="none"/>
          </c:marker>
          <c:cat>
            <c:multiLvlStrRef>
              <c:f>Hoja2!$A$2:$B$12</c:f>
              <c:multiLvlStrCache>
                <c:ptCount val="11"/>
                <c:lvl>
                  <c:pt idx="0">
                    <c:v>Family Health coverage</c:v>
                  </c:pt>
                  <c:pt idx="1">
                    <c:v>Health annual control</c:v>
                  </c:pt>
                  <c:pt idx="2">
                    <c:v>Absence of stunting</c:v>
                  </c:pt>
                  <c:pt idx="3">
                    <c:v>Absence of overweight and/or wasting</c:v>
                  </c:pt>
                  <c:pt idx="4">
                    <c:v>Early learning home activities</c:v>
                  </c:pt>
                  <c:pt idx="5">
                    <c:v>Adequate Care (adult supervision)</c:v>
                  </c:pt>
                  <c:pt idx="6">
                    <c:v>&gt;3 children's books </c:v>
                  </c:pt>
                  <c:pt idx="7">
                    <c:v>&gt;2 types of toys </c:v>
                  </c:pt>
                  <c:pt idx="8">
                    <c:v>ECEC attendance</c:v>
                  </c:pt>
                  <c:pt idx="9">
                    <c:v>Absence of Harsh Discipline</c:v>
                  </c:pt>
                  <c:pt idx="10">
                    <c:v>Birth Certificate</c:v>
                  </c:pt>
                </c:lvl>
                <c:lvl>
                  <c:pt idx="0">
                    <c:v>Health</c:v>
                  </c:pt>
                  <c:pt idx="2">
                    <c:v>Nutrition</c:v>
                  </c:pt>
                  <c:pt idx="4">
                    <c:v>Responsive Care</c:v>
                  </c:pt>
                  <c:pt idx="6">
                    <c:v>Early Learning opportunities</c:v>
                  </c:pt>
                  <c:pt idx="9">
                    <c:v>Safety and Protection</c:v>
                  </c:pt>
                </c:lvl>
              </c:multiLvlStrCache>
            </c:multiLvlStrRef>
          </c:cat>
          <c:val>
            <c:numRef>
              <c:f>Hoja2!$E$2:$E$12</c:f>
              <c:numCache>
                <c:formatCode>0.0%</c:formatCode>
                <c:ptCount val="11"/>
                <c:pt idx="0">
                  <c:v>0.53513513513513511</c:v>
                </c:pt>
                <c:pt idx="1">
                  <c:v>0.94623655913978499</c:v>
                </c:pt>
                <c:pt idx="2">
                  <c:v>0.93854748603351956</c:v>
                </c:pt>
                <c:pt idx="3">
                  <c:v>0.90909090909090906</c:v>
                </c:pt>
                <c:pt idx="4">
                  <c:v>0.86413043478260865</c:v>
                </c:pt>
                <c:pt idx="5">
                  <c:v>0.96195652173913049</c:v>
                </c:pt>
                <c:pt idx="6">
                  <c:v>0.65760869565217395</c:v>
                </c:pt>
                <c:pt idx="7">
                  <c:v>0.94565217391304346</c:v>
                </c:pt>
                <c:pt idx="8">
                  <c:v>0.60540540540540544</c:v>
                </c:pt>
                <c:pt idx="9">
                  <c:v>0.49456521739130432</c:v>
                </c:pt>
                <c:pt idx="10">
                  <c:v>0.99456521739130432</c:v>
                </c:pt>
              </c:numCache>
            </c:numRef>
          </c:val>
          <c:smooth val="0"/>
          <c:extLst>
            <c:ext xmlns:c16="http://schemas.microsoft.com/office/drawing/2014/chart" uri="{C3380CC4-5D6E-409C-BE32-E72D297353CC}">
              <c16:uniqueId val="{0000000D-B805-4CFC-8202-CA78E4458BC5}"/>
            </c:ext>
          </c:extLst>
        </c:ser>
        <c:ser>
          <c:idx val="3"/>
          <c:order val="3"/>
          <c:tx>
            <c:strRef>
              <c:f>Hoja2!$F$1</c:f>
              <c:strCache>
                <c:ptCount val="1"/>
                <c:pt idx="0">
                  <c:v>NEA</c:v>
                </c:pt>
              </c:strCache>
            </c:strRef>
          </c:tx>
          <c:spPr>
            <a:ln w="19050" cap="rnd">
              <a:solidFill>
                <a:schemeClr val="accent4"/>
              </a:solidFill>
              <a:prstDash val="dash"/>
              <a:round/>
            </a:ln>
            <a:effectLst/>
          </c:spPr>
          <c:marker>
            <c:symbol val="none"/>
          </c:marker>
          <c:cat>
            <c:multiLvlStrRef>
              <c:f>Hoja2!$A$2:$B$12</c:f>
              <c:multiLvlStrCache>
                <c:ptCount val="11"/>
                <c:lvl>
                  <c:pt idx="0">
                    <c:v>Family Health coverage</c:v>
                  </c:pt>
                  <c:pt idx="1">
                    <c:v>Health annual control</c:v>
                  </c:pt>
                  <c:pt idx="2">
                    <c:v>Absence of stunting</c:v>
                  </c:pt>
                  <c:pt idx="3">
                    <c:v>Absence of overweight and/or wasting</c:v>
                  </c:pt>
                  <c:pt idx="4">
                    <c:v>Early learning home activities</c:v>
                  </c:pt>
                  <c:pt idx="5">
                    <c:v>Adequate Care (adult supervision)</c:v>
                  </c:pt>
                  <c:pt idx="6">
                    <c:v>&gt;3 children's books </c:v>
                  </c:pt>
                  <c:pt idx="7">
                    <c:v>&gt;2 types of toys </c:v>
                  </c:pt>
                  <c:pt idx="8">
                    <c:v>ECEC attendance</c:v>
                  </c:pt>
                  <c:pt idx="9">
                    <c:v>Absence of Harsh Discipline</c:v>
                  </c:pt>
                  <c:pt idx="10">
                    <c:v>Birth Certificate</c:v>
                  </c:pt>
                </c:lvl>
                <c:lvl>
                  <c:pt idx="0">
                    <c:v>Health</c:v>
                  </c:pt>
                  <c:pt idx="2">
                    <c:v>Nutrition</c:v>
                  </c:pt>
                  <c:pt idx="4">
                    <c:v>Responsive Care</c:v>
                  </c:pt>
                  <c:pt idx="6">
                    <c:v>Early Learning opportunities</c:v>
                  </c:pt>
                  <c:pt idx="9">
                    <c:v>Safety and Protection</c:v>
                  </c:pt>
                </c:lvl>
              </c:multiLvlStrCache>
            </c:multiLvlStrRef>
          </c:cat>
          <c:val>
            <c:numRef>
              <c:f>Hoja2!$F$2:$F$12</c:f>
              <c:numCache>
                <c:formatCode>0.0%</c:formatCode>
                <c:ptCount val="11"/>
                <c:pt idx="0">
                  <c:v>0.35294117647058826</c:v>
                </c:pt>
                <c:pt idx="1">
                  <c:v>0.80672268907563027</c:v>
                </c:pt>
                <c:pt idx="2">
                  <c:v>0.91629955947136565</c:v>
                </c:pt>
                <c:pt idx="3">
                  <c:v>0.85585585585585588</c:v>
                </c:pt>
                <c:pt idx="4">
                  <c:v>0.7932489451476793</c:v>
                </c:pt>
                <c:pt idx="5">
                  <c:v>0.92016806722689071</c:v>
                </c:pt>
                <c:pt idx="6">
                  <c:v>0.46218487394957986</c:v>
                </c:pt>
                <c:pt idx="7">
                  <c:v>0.93670886075949367</c:v>
                </c:pt>
                <c:pt idx="8">
                  <c:v>0.43697478991596639</c:v>
                </c:pt>
                <c:pt idx="9">
                  <c:v>0.48739495798319327</c:v>
                </c:pt>
                <c:pt idx="10">
                  <c:v>0.97899159663865543</c:v>
                </c:pt>
              </c:numCache>
            </c:numRef>
          </c:val>
          <c:smooth val="0"/>
          <c:extLst>
            <c:ext xmlns:c16="http://schemas.microsoft.com/office/drawing/2014/chart" uri="{C3380CC4-5D6E-409C-BE32-E72D297353CC}">
              <c16:uniqueId val="{0000000E-B805-4CFC-8202-CA78E4458BC5}"/>
            </c:ext>
          </c:extLst>
        </c:ser>
        <c:ser>
          <c:idx val="4"/>
          <c:order val="4"/>
          <c:tx>
            <c:strRef>
              <c:f>Hoja2!$G$1</c:f>
              <c:strCache>
                <c:ptCount val="1"/>
                <c:pt idx="0">
                  <c:v>NOA</c:v>
                </c:pt>
              </c:strCache>
            </c:strRef>
          </c:tx>
          <c:spPr>
            <a:ln w="19050" cap="rnd">
              <a:solidFill>
                <a:schemeClr val="accent5"/>
              </a:solidFill>
              <a:prstDash val="dash"/>
              <a:round/>
            </a:ln>
            <a:effectLst/>
          </c:spPr>
          <c:marker>
            <c:symbol val="none"/>
          </c:marker>
          <c:cat>
            <c:multiLvlStrRef>
              <c:f>Hoja2!$A$2:$B$12</c:f>
              <c:multiLvlStrCache>
                <c:ptCount val="11"/>
                <c:lvl>
                  <c:pt idx="0">
                    <c:v>Family Health coverage</c:v>
                  </c:pt>
                  <c:pt idx="1">
                    <c:v>Health annual control</c:v>
                  </c:pt>
                  <c:pt idx="2">
                    <c:v>Absence of stunting</c:v>
                  </c:pt>
                  <c:pt idx="3">
                    <c:v>Absence of overweight and/or wasting</c:v>
                  </c:pt>
                  <c:pt idx="4">
                    <c:v>Early learning home activities</c:v>
                  </c:pt>
                  <c:pt idx="5">
                    <c:v>Adequate Care (adult supervision)</c:v>
                  </c:pt>
                  <c:pt idx="6">
                    <c:v>&gt;3 children's books </c:v>
                  </c:pt>
                  <c:pt idx="7">
                    <c:v>&gt;2 types of toys </c:v>
                  </c:pt>
                  <c:pt idx="8">
                    <c:v>ECEC attendance</c:v>
                  </c:pt>
                  <c:pt idx="9">
                    <c:v>Absence of Harsh Discipline</c:v>
                  </c:pt>
                  <c:pt idx="10">
                    <c:v>Birth Certificate</c:v>
                  </c:pt>
                </c:lvl>
                <c:lvl>
                  <c:pt idx="0">
                    <c:v>Health</c:v>
                  </c:pt>
                  <c:pt idx="2">
                    <c:v>Nutrition</c:v>
                  </c:pt>
                  <c:pt idx="4">
                    <c:v>Responsive Care</c:v>
                  </c:pt>
                  <c:pt idx="6">
                    <c:v>Early Learning opportunities</c:v>
                  </c:pt>
                  <c:pt idx="9">
                    <c:v>Safety and Protection</c:v>
                  </c:pt>
                </c:lvl>
              </c:multiLvlStrCache>
            </c:multiLvlStrRef>
          </c:cat>
          <c:val>
            <c:numRef>
              <c:f>Hoja2!$G$2:$G$12</c:f>
              <c:numCache>
                <c:formatCode>0.0%</c:formatCode>
                <c:ptCount val="11"/>
                <c:pt idx="0">
                  <c:v>0.43016759776536312</c:v>
                </c:pt>
                <c:pt idx="1">
                  <c:v>0.8795518207282913</c:v>
                </c:pt>
                <c:pt idx="2">
                  <c:v>0.89595375722543358</c:v>
                </c:pt>
                <c:pt idx="3">
                  <c:v>0.83625730994152048</c:v>
                </c:pt>
                <c:pt idx="4">
                  <c:v>0.78830083565459608</c:v>
                </c:pt>
                <c:pt idx="5">
                  <c:v>0.90250696378830086</c:v>
                </c:pt>
                <c:pt idx="6">
                  <c:v>0.56944444444444442</c:v>
                </c:pt>
                <c:pt idx="7">
                  <c:v>0.93593314763231195</c:v>
                </c:pt>
                <c:pt idx="8">
                  <c:v>0.51111111111111107</c:v>
                </c:pt>
                <c:pt idx="9">
                  <c:v>0.45125348189415043</c:v>
                </c:pt>
                <c:pt idx="10">
                  <c:v>0.98044692737430172</c:v>
                </c:pt>
              </c:numCache>
            </c:numRef>
          </c:val>
          <c:smooth val="0"/>
          <c:extLst>
            <c:ext xmlns:c16="http://schemas.microsoft.com/office/drawing/2014/chart" uri="{C3380CC4-5D6E-409C-BE32-E72D297353CC}">
              <c16:uniqueId val="{0000000F-B805-4CFC-8202-CA78E4458BC5}"/>
            </c:ext>
          </c:extLst>
        </c:ser>
        <c:ser>
          <c:idx val="5"/>
          <c:order val="5"/>
          <c:tx>
            <c:strRef>
              <c:f>Hoja2!$H$1</c:f>
              <c:strCache>
                <c:ptCount val="1"/>
                <c:pt idx="0">
                  <c:v>Pampeana</c:v>
                </c:pt>
              </c:strCache>
            </c:strRef>
          </c:tx>
          <c:spPr>
            <a:ln w="19050" cap="rnd">
              <a:solidFill>
                <a:schemeClr val="accent6"/>
              </a:solidFill>
              <a:prstDash val="dash"/>
              <a:round/>
            </a:ln>
            <a:effectLst/>
          </c:spPr>
          <c:marker>
            <c:symbol val="none"/>
          </c:marker>
          <c:cat>
            <c:multiLvlStrRef>
              <c:f>Hoja2!$A$2:$B$12</c:f>
              <c:multiLvlStrCache>
                <c:ptCount val="11"/>
                <c:lvl>
                  <c:pt idx="0">
                    <c:v>Family Health coverage</c:v>
                  </c:pt>
                  <c:pt idx="1">
                    <c:v>Health annual control</c:v>
                  </c:pt>
                  <c:pt idx="2">
                    <c:v>Absence of stunting</c:v>
                  </c:pt>
                  <c:pt idx="3">
                    <c:v>Absence of overweight and/or wasting</c:v>
                  </c:pt>
                  <c:pt idx="4">
                    <c:v>Early learning home activities</c:v>
                  </c:pt>
                  <c:pt idx="5">
                    <c:v>Adequate Care (adult supervision)</c:v>
                  </c:pt>
                  <c:pt idx="6">
                    <c:v>&gt;3 children's books </c:v>
                  </c:pt>
                  <c:pt idx="7">
                    <c:v>&gt;2 types of toys </c:v>
                  </c:pt>
                  <c:pt idx="8">
                    <c:v>ECEC attendance</c:v>
                  </c:pt>
                  <c:pt idx="9">
                    <c:v>Absence of Harsh Discipline</c:v>
                  </c:pt>
                  <c:pt idx="10">
                    <c:v>Birth Certificate</c:v>
                  </c:pt>
                </c:lvl>
                <c:lvl>
                  <c:pt idx="0">
                    <c:v>Health</c:v>
                  </c:pt>
                  <c:pt idx="2">
                    <c:v>Nutrition</c:v>
                  </c:pt>
                  <c:pt idx="4">
                    <c:v>Responsive Care</c:v>
                  </c:pt>
                  <c:pt idx="6">
                    <c:v>Early Learning opportunities</c:v>
                  </c:pt>
                  <c:pt idx="9">
                    <c:v>Safety and Protection</c:v>
                  </c:pt>
                </c:lvl>
              </c:multiLvlStrCache>
            </c:multiLvlStrRef>
          </c:cat>
          <c:val>
            <c:numRef>
              <c:f>Hoja2!$H$2:$H$12</c:f>
              <c:numCache>
                <c:formatCode>0.0%</c:formatCode>
                <c:ptCount val="11"/>
                <c:pt idx="0">
                  <c:v>0.46543778801843316</c:v>
                </c:pt>
                <c:pt idx="1">
                  <c:v>0.89631336405529949</c:v>
                </c:pt>
                <c:pt idx="2">
                  <c:v>0.87926829268292683</c:v>
                </c:pt>
                <c:pt idx="3">
                  <c:v>0.84720496894409936</c:v>
                </c:pt>
                <c:pt idx="4">
                  <c:v>0.86306098964326816</c:v>
                </c:pt>
                <c:pt idx="5">
                  <c:v>0.94591484464902187</c:v>
                </c:pt>
                <c:pt idx="6">
                  <c:v>0.68548387096774188</c:v>
                </c:pt>
                <c:pt idx="7">
                  <c:v>0.95506912442396308</c:v>
                </c:pt>
                <c:pt idx="8">
                  <c:v>0.7338709677419355</c:v>
                </c:pt>
                <c:pt idx="9">
                  <c:v>0.57652474108170315</c:v>
                </c:pt>
                <c:pt idx="10">
                  <c:v>0.97695852534562211</c:v>
                </c:pt>
              </c:numCache>
            </c:numRef>
          </c:val>
          <c:smooth val="0"/>
          <c:extLst>
            <c:ext xmlns:c16="http://schemas.microsoft.com/office/drawing/2014/chart" uri="{C3380CC4-5D6E-409C-BE32-E72D297353CC}">
              <c16:uniqueId val="{00000010-B805-4CFC-8202-CA78E4458BC5}"/>
            </c:ext>
          </c:extLst>
        </c:ser>
        <c:ser>
          <c:idx val="6"/>
          <c:order val="6"/>
          <c:tx>
            <c:strRef>
              <c:f>Hoja2!$I$1</c:f>
              <c:strCache>
                <c:ptCount val="1"/>
                <c:pt idx="0">
                  <c:v>Patagonia</c:v>
                </c:pt>
              </c:strCache>
            </c:strRef>
          </c:tx>
          <c:spPr>
            <a:ln w="19050" cap="rnd">
              <a:solidFill>
                <a:schemeClr val="accent1">
                  <a:lumMod val="60000"/>
                </a:schemeClr>
              </a:solidFill>
              <a:prstDash val="dash"/>
              <a:round/>
            </a:ln>
            <a:effectLst/>
          </c:spPr>
          <c:marker>
            <c:symbol val="none"/>
          </c:marker>
          <c:cat>
            <c:multiLvlStrRef>
              <c:f>Hoja2!$A$2:$B$12</c:f>
              <c:multiLvlStrCache>
                <c:ptCount val="11"/>
                <c:lvl>
                  <c:pt idx="0">
                    <c:v>Family Health coverage</c:v>
                  </c:pt>
                  <c:pt idx="1">
                    <c:v>Health annual control</c:v>
                  </c:pt>
                  <c:pt idx="2">
                    <c:v>Absence of stunting</c:v>
                  </c:pt>
                  <c:pt idx="3">
                    <c:v>Absence of overweight and/or wasting</c:v>
                  </c:pt>
                  <c:pt idx="4">
                    <c:v>Early learning home activities</c:v>
                  </c:pt>
                  <c:pt idx="5">
                    <c:v>Adequate Care (adult supervision)</c:v>
                  </c:pt>
                  <c:pt idx="6">
                    <c:v>&gt;3 children's books </c:v>
                  </c:pt>
                  <c:pt idx="7">
                    <c:v>&gt;2 types of toys </c:v>
                  </c:pt>
                  <c:pt idx="8">
                    <c:v>ECEC attendance</c:v>
                  </c:pt>
                  <c:pt idx="9">
                    <c:v>Absence of Harsh Discipline</c:v>
                  </c:pt>
                  <c:pt idx="10">
                    <c:v>Birth Certificate</c:v>
                  </c:pt>
                </c:lvl>
                <c:lvl>
                  <c:pt idx="0">
                    <c:v>Health</c:v>
                  </c:pt>
                  <c:pt idx="2">
                    <c:v>Nutrition</c:v>
                  </c:pt>
                  <c:pt idx="4">
                    <c:v>Responsive Care</c:v>
                  </c:pt>
                  <c:pt idx="6">
                    <c:v>Early Learning opportunities</c:v>
                  </c:pt>
                  <c:pt idx="9">
                    <c:v>Safety and Protection</c:v>
                  </c:pt>
                </c:lvl>
              </c:multiLvlStrCache>
            </c:multiLvlStrRef>
          </c:cat>
          <c:val>
            <c:numRef>
              <c:f>Hoja2!$I$2:$I$12</c:f>
              <c:numCache>
                <c:formatCode>0.0%</c:formatCode>
                <c:ptCount val="11"/>
                <c:pt idx="0">
                  <c:v>0.53787878787878785</c:v>
                </c:pt>
                <c:pt idx="1">
                  <c:v>0.90225563909774431</c:v>
                </c:pt>
                <c:pt idx="2">
                  <c:v>0.875</c:v>
                </c:pt>
                <c:pt idx="3">
                  <c:v>0.85365853658536583</c:v>
                </c:pt>
                <c:pt idx="4">
                  <c:v>0.86363636363636365</c:v>
                </c:pt>
                <c:pt idx="5">
                  <c:v>0.91044776119402981</c:v>
                </c:pt>
                <c:pt idx="6">
                  <c:v>0.68656716417910446</c:v>
                </c:pt>
                <c:pt idx="7">
                  <c:v>0.97744360902255634</c:v>
                </c:pt>
                <c:pt idx="8">
                  <c:v>0.53731343283582089</c:v>
                </c:pt>
                <c:pt idx="9">
                  <c:v>0.56060606060606055</c:v>
                </c:pt>
                <c:pt idx="10">
                  <c:v>0.98496240601503759</c:v>
                </c:pt>
              </c:numCache>
            </c:numRef>
          </c:val>
          <c:smooth val="0"/>
          <c:extLst>
            <c:ext xmlns:c16="http://schemas.microsoft.com/office/drawing/2014/chart" uri="{C3380CC4-5D6E-409C-BE32-E72D297353CC}">
              <c16:uniqueId val="{00000011-B805-4CFC-8202-CA78E4458BC5}"/>
            </c:ext>
          </c:extLst>
        </c:ser>
        <c:dLbls>
          <c:showLegendKey val="0"/>
          <c:showVal val="0"/>
          <c:showCatName val="0"/>
          <c:showSerName val="0"/>
          <c:showPercent val="0"/>
          <c:showBubbleSize val="0"/>
        </c:dLbls>
        <c:dropLines>
          <c:spPr>
            <a:ln w="19050" cap="flat" cmpd="sng" algn="ctr">
              <a:solidFill>
                <a:schemeClr val="bg1">
                  <a:lumMod val="50000"/>
                </a:schemeClr>
              </a:solidFill>
              <a:round/>
            </a:ln>
            <a:effectLst/>
          </c:spPr>
        </c:dropLines>
        <c:smooth val="0"/>
        <c:axId val="1676855600"/>
        <c:axId val="1676858960"/>
      </c:lineChart>
      <c:catAx>
        <c:axId val="167685560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AR"/>
          </a:p>
        </c:txPr>
        <c:crossAx val="1676858960"/>
        <c:crosses val="autoZero"/>
        <c:auto val="1"/>
        <c:lblAlgn val="ctr"/>
        <c:lblOffset val="100"/>
        <c:noMultiLvlLbl val="0"/>
      </c:catAx>
      <c:valAx>
        <c:axId val="1676858960"/>
        <c:scaling>
          <c:orientation val="minMax"/>
          <c:max val="1"/>
        </c:scaling>
        <c:delete val="0"/>
        <c:axPos val="l"/>
        <c:majorGridlines>
          <c:spPr>
            <a:ln w="9525" cap="flat" cmpd="sng" algn="ctr">
              <a:solidFill>
                <a:schemeClr val="tx1">
                  <a:lumMod val="15000"/>
                  <a:lumOff val="85000"/>
                </a:schemeClr>
              </a:solidFill>
              <a:prstDash val="sysDot"/>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AR"/>
          </a:p>
        </c:txPr>
        <c:crossAx val="1676855600"/>
        <c:crosses val="autoZero"/>
        <c:crossBetween val="between"/>
      </c:valAx>
      <c:spPr>
        <a:noFill/>
        <a:ln>
          <a:noFill/>
        </a:ln>
        <a:effectLst/>
      </c:spPr>
    </c:plotArea>
    <c:legend>
      <c:legendPos val="t"/>
      <c:layout>
        <c:manualLayout>
          <c:xMode val="edge"/>
          <c:yMode val="edge"/>
          <c:x val="0.14854367186982476"/>
          <c:y val="2.1407599388294209E-2"/>
          <c:w val="0.70107176253108683"/>
          <c:h val="4.782747729218479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A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latin typeface="Arial" panose="020B0604020202020204" pitchFamily="34" charset="0"/>
          <a:cs typeface="Arial" panose="020B0604020202020204" pitchFamily="34" charset="0"/>
        </a:defRPr>
      </a:pPr>
      <a:endParaRPr lang="es-A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544739057174769E-2"/>
          <c:y val="0.10577255076379109"/>
          <c:w val="0.90878473649074942"/>
          <c:h val="0.37191383229847041"/>
        </c:manualLayout>
      </c:layout>
      <c:lineChart>
        <c:grouping val="standard"/>
        <c:varyColors val="0"/>
        <c:ser>
          <c:idx val="0"/>
          <c:order val="0"/>
          <c:tx>
            <c:strRef>
              <c:f>Hoja2!$C$14</c:f>
              <c:strCache>
                <c:ptCount val="1"/>
                <c:pt idx="0">
                  <c:v>Argentina</c:v>
                </c:pt>
              </c:strCache>
            </c:strRef>
          </c:tx>
          <c:spPr>
            <a:ln w="28575" cap="rnd">
              <a:solidFill>
                <a:srgbClr val="FF0000"/>
              </a:solidFill>
              <a:round/>
            </a:ln>
            <a:effectLst/>
          </c:spPr>
          <c:marker>
            <c:symbol val="none"/>
          </c:marker>
          <c:dLbls>
            <c:dLbl>
              <c:idx val="0"/>
              <c:spPr>
                <a:solidFill>
                  <a:schemeClr val="accent4">
                    <a:lumMod val="20000"/>
                    <a:lumOff val="80000"/>
                  </a:schemeClr>
                </a:solid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AR"/>
                </a:p>
              </c:txPr>
              <c:dLblPos val="t"/>
              <c:showLegendKey val="0"/>
              <c:showVal val="1"/>
              <c:showCatName val="0"/>
              <c:showSerName val="0"/>
              <c:showPercent val="0"/>
              <c:showBubbleSize val="0"/>
              <c:extLst>
                <c:ext xmlns:c16="http://schemas.microsoft.com/office/drawing/2014/chart" uri="{C3380CC4-5D6E-409C-BE32-E72D297353CC}">
                  <c16:uniqueId val="{00000000-1C04-467B-ABF0-FC09BFF824B5}"/>
                </c:ext>
              </c:extLst>
            </c:dLbl>
            <c:dLbl>
              <c:idx val="1"/>
              <c:spPr>
                <a:solidFill>
                  <a:schemeClr val="accent6">
                    <a:lumMod val="60000"/>
                    <a:lumOff val="40000"/>
                  </a:schemeClr>
                </a:solid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AR"/>
                </a:p>
              </c:txPr>
              <c:dLblPos val="t"/>
              <c:showLegendKey val="0"/>
              <c:showVal val="1"/>
              <c:showCatName val="0"/>
              <c:showSerName val="0"/>
              <c:showPercent val="0"/>
              <c:showBubbleSize val="0"/>
              <c:extLst>
                <c:ext xmlns:c16="http://schemas.microsoft.com/office/drawing/2014/chart" uri="{C3380CC4-5D6E-409C-BE32-E72D297353CC}">
                  <c16:uniqueId val="{00000001-1C04-467B-ABF0-FC09BFF824B5}"/>
                </c:ext>
              </c:extLst>
            </c:dLbl>
            <c:dLbl>
              <c:idx val="2"/>
              <c:spPr>
                <a:solidFill>
                  <a:schemeClr val="accent6">
                    <a:lumMod val="60000"/>
                    <a:lumOff val="40000"/>
                  </a:schemeClr>
                </a:solid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AR"/>
                </a:p>
              </c:txPr>
              <c:dLblPos val="t"/>
              <c:showLegendKey val="0"/>
              <c:showVal val="1"/>
              <c:showCatName val="0"/>
              <c:showSerName val="0"/>
              <c:showPercent val="0"/>
              <c:showBubbleSize val="0"/>
              <c:extLst>
                <c:ext xmlns:c16="http://schemas.microsoft.com/office/drawing/2014/chart" uri="{C3380CC4-5D6E-409C-BE32-E72D297353CC}">
                  <c16:uniqueId val="{00000002-1C04-467B-ABF0-FC09BFF824B5}"/>
                </c:ext>
              </c:extLst>
            </c:dLbl>
            <c:dLbl>
              <c:idx val="3"/>
              <c:spPr>
                <a:solidFill>
                  <a:schemeClr val="accent6">
                    <a:lumMod val="20000"/>
                    <a:lumOff val="80000"/>
                  </a:schemeClr>
                </a:solid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AR"/>
                </a:p>
              </c:txPr>
              <c:dLblPos val="t"/>
              <c:showLegendKey val="0"/>
              <c:showVal val="1"/>
              <c:showCatName val="0"/>
              <c:showSerName val="0"/>
              <c:showPercent val="0"/>
              <c:showBubbleSize val="0"/>
              <c:extLst>
                <c:ext xmlns:c16="http://schemas.microsoft.com/office/drawing/2014/chart" uri="{C3380CC4-5D6E-409C-BE32-E72D297353CC}">
                  <c16:uniqueId val="{00000003-1C04-467B-ABF0-FC09BFF824B5}"/>
                </c:ext>
              </c:extLst>
            </c:dLbl>
            <c:dLbl>
              <c:idx val="4"/>
              <c:spPr>
                <a:solidFill>
                  <a:schemeClr val="accent6">
                    <a:lumMod val="20000"/>
                    <a:lumOff val="80000"/>
                  </a:schemeClr>
                </a:solid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AR"/>
                </a:p>
              </c:txPr>
              <c:dLblPos val="t"/>
              <c:showLegendKey val="0"/>
              <c:showVal val="1"/>
              <c:showCatName val="0"/>
              <c:showSerName val="0"/>
              <c:showPercent val="0"/>
              <c:showBubbleSize val="0"/>
              <c:extLst>
                <c:ext xmlns:c16="http://schemas.microsoft.com/office/drawing/2014/chart" uri="{C3380CC4-5D6E-409C-BE32-E72D297353CC}">
                  <c16:uniqueId val="{00000004-1C04-467B-ABF0-FC09BFF824B5}"/>
                </c:ext>
              </c:extLst>
            </c:dLbl>
            <c:dLbl>
              <c:idx val="5"/>
              <c:spPr>
                <a:solidFill>
                  <a:schemeClr val="accent6">
                    <a:lumMod val="60000"/>
                    <a:lumOff val="40000"/>
                  </a:schemeClr>
                </a:solid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AR"/>
                </a:p>
              </c:txPr>
              <c:dLblPos val="t"/>
              <c:showLegendKey val="0"/>
              <c:showVal val="1"/>
              <c:showCatName val="0"/>
              <c:showSerName val="0"/>
              <c:showPercent val="0"/>
              <c:showBubbleSize val="0"/>
              <c:extLst>
                <c:ext xmlns:c16="http://schemas.microsoft.com/office/drawing/2014/chart" uri="{C3380CC4-5D6E-409C-BE32-E72D297353CC}">
                  <c16:uniqueId val="{00000005-1C04-467B-ABF0-FC09BFF824B5}"/>
                </c:ext>
              </c:extLst>
            </c:dLbl>
            <c:dLbl>
              <c:idx val="6"/>
              <c:spPr>
                <a:solidFill>
                  <a:schemeClr val="accent4">
                    <a:lumMod val="20000"/>
                    <a:lumOff val="80000"/>
                  </a:schemeClr>
                </a:solid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AR"/>
                </a:p>
              </c:txPr>
              <c:dLblPos val="t"/>
              <c:showLegendKey val="0"/>
              <c:showVal val="1"/>
              <c:showCatName val="0"/>
              <c:showSerName val="0"/>
              <c:showPercent val="0"/>
              <c:showBubbleSize val="0"/>
              <c:extLst>
                <c:ext xmlns:c16="http://schemas.microsoft.com/office/drawing/2014/chart" uri="{C3380CC4-5D6E-409C-BE32-E72D297353CC}">
                  <c16:uniqueId val="{00000006-1C04-467B-ABF0-FC09BFF824B5}"/>
                </c:ext>
              </c:extLst>
            </c:dLbl>
            <c:dLbl>
              <c:idx val="7"/>
              <c:spPr>
                <a:solidFill>
                  <a:schemeClr val="accent6">
                    <a:lumMod val="60000"/>
                    <a:lumOff val="40000"/>
                  </a:schemeClr>
                </a:solid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AR"/>
                </a:p>
              </c:txPr>
              <c:dLblPos val="t"/>
              <c:showLegendKey val="0"/>
              <c:showVal val="1"/>
              <c:showCatName val="0"/>
              <c:showSerName val="0"/>
              <c:showPercent val="0"/>
              <c:showBubbleSize val="0"/>
              <c:extLst>
                <c:ext xmlns:c16="http://schemas.microsoft.com/office/drawing/2014/chart" uri="{C3380CC4-5D6E-409C-BE32-E72D297353CC}">
                  <c16:uniqueId val="{00000007-1C04-467B-ABF0-FC09BFF824B5}"/>
                </c:ext>
              </c:extLst>
            </c:dLbl>
            <c:dLbl>
              <c:idx val="8"/>
              <c:spPr>
                <a:solidFill>
                  <a:schemeClr val="accent4">
                    <a:lumMod val="20000"/>
                    <a:lumOff val="80000"/>
                  </a:schemeClr>
                </a:solid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AR"/>
                </a:p>
              </c:txPr>
              <c:dLblPos val="t"/>
              <c:showLegendKey val="0"/>
              <c:showVal val="1"/>
              <c:showCatName val="0"/>
              <c:showSerName val="0"/>
              <c:showPercent val="0"/>
              <c:showBubbleSize val="0"/>
              <c:extLst>
                <c:ext xmlns:c16="http://schemas.microsoft.com/office/drawing/2014/chart" uri="{C3380CC4-5D6E-409C-BE32-E72D297353CC}">
                  <c16:uniqueId val="{00000008-1C04-467B-ABF0-FC09BFF824B5}"/>
                </c:ext>
              </c:extLst>
            </c:dLbl>
            <c:dLbl>
              <c:idx val="9"/>
              <c:spPr>
                <a:solidFill>
                  <a:schemeClr val="accent4">
                    <a:lumMod val="20000"/>
                    <a:lumOff val="80000"/>
                  </a:schemeClr>
                </a:solid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AR"/>
                </a:p>
              </c:txPr>
              <c:dLblPos val="t"/>
              <c:showLegendKey val="0"/>
              <c:showVal val="1"/>
              <c:showCatName val="0"/>
              <c:showSerName val="0"/>
              <c:showPercent val="0"/>
              <c:showBubbleSize val="0"/>
              <c:extLst>
                <c:ext xmlns:c16="http://schemas.microsoft.com/office/drawing/2014/chart" uri="{C3380CC4-5D6E-409C-BE32-E72D297353CC}">
                  <c16:uniqueId val="{00000009-1C04-467B-ABF0-FC09BFF824B5}"/>
                </c:ext>
              </c:extLst>
            </c:dLbl>
            <c:dLbl>
              <c:idx val="10"/>
              <c:spPr>
                <a:solidFill>
                  <a:schemeClr val="accent6">
                    <a:lumMod val="60000"/>
                    <a:lumOff val="40000"/>
                  </a:schemeClr>
                </a:solid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AR"/>
                </a:p>
              </c:txPr>
              <c:dLblPos val="t"/>
              <c:showLegendKey val="0"/>
              <c:showVal val="1"/>
              <c:showCatName val="0"/>
              <c:showSerName val="0"/>
              <c:showPercent val="0"/>
              <c:showBubbleSize val="0"/>
              <c:extLst>
                <c:ext xmlns:c16="http://schemas.microsoft.com/office/drawing/2014/chart" uri="{C3380CC4-5D6E-409C-BE32-E72D297353CC}">
                  <c16:uniqueId val="{0000000A-1C04-467B-ABF0-FC09BFF824B5}"/>
                </c:ext>
              </c:extLst>
            </c:dLbl>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AR"/>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Hoja2!$A$15:$B$25</c:f>
              <c:multiLvlStrCache>
                <c:ptCount val="11"/>
                <c:lvl>
                  <c:pt idx="0">
                    <c:v>Health insurance coverage</c:v>
                  </c:pt>
                  <c:pt idx="1">
                    <c:v>Health annual control</c:v>
                  </c:pt>
                  <c:pt idx="2">
                    <c:v>Absence of stunting</c:v>
                  </c:pt>
                  <c:pt idx="3">
                    <c:v>Absence of overweight and/or wasting</c:v>
                  </c:pt>
                  <c:pt idx="4">
                    <c:v>Early learning home activities</c:v>
                  </c:pt>
                  <c:pt idx="5">
                    <c:v>Adequate Care (adult supervision)</c:v>
                  </c:pt>
                  <c:pt idx="6">
                    <c:v>&gt;3 children's books </c:v>
                  </c:pt>
                  <c:pt idx="7">
                    <c:v>&gt;2 types of toys </c:v>
                  </c:pt>
                  <c:pt idx="8">
                    <c:v>ECEC attendance</c:v>
                  </c:pt>
                  <c:pt idx="9">
                    <c:v>Absence of Harsh Discipline</c:v>
                  </c:pt>
                  <c:pt idx="10">
                    <c:v>Birth Certificate</c:v>
                  </c:pt>
                </c:lvl>
                <c:lvl>
                  <c:pt idx="0">
                    <c:v>Health</c:v>
                  </c:pt>
                  <c:pt idx="2">
                    <c:v>Nutrition</c:v>
                  </c:pt>
                  <c:pt idx="4">
                    <c:v>Responsive Care</c:v>
                  </c:pt>
                  <c:pt idx="6">
                    <c:v>Early Learning opportunities</c:v>
                  </c:pt>
                  <c:pt idx="9">
                    <c:v>Safety and Protection</c:v>
                  </c:pt>
                </c:lvl>
              </c:multiLvlStrCache>
            </c:multiLvlStrRef>
          </c:cat>
          <c:val>
            <c:numRef>
              <c:f>Hoja2!$C$15:$C$25</c:f>
              <c:numCache>
                <c:formatCode>0.0%</c:formatCode>
                <c:ptCount val="11"/>
                <c:pt idx="0">
                  <c:v>0.46927162367223063</c:v>
                </c:pt>
                <c:pt idx="1">
                  <c:v>0.90178232840348882</c:v>
                </c:pt>
                <c:pt idx="2">
                  <c:v>0.90024529844644319</c:v>
                </c:pt>
                <c:pt idx="3">
                  <c:v>0.84819576939029451</c:v>
                </c:pt>
                <c:pt idx="4">
                  <c:v>0.84982935153583616</c:v>
                </c:pt>
                <c:pt idx="5">
                  <c:v>0.93787878787878787</c:v>
                </c:pt>
                <c:pt idx="6">
                  <c:v>0.65113636363636362</c:v>
                </c:pt>
                <c:pt idx="7">
                  <c:v>0.95676905574516491</c:v>
                </c:pt>
                <c:pt idx="8">
                  <c:v>0.64634608102991287</c:v>
                </c:pt>
                <c:pt idx="9">
                  <c:v>0.56065200909780133</c:v>
                </c:pt>
                <c:pt idx="10">
                  <c:v>0.97914296549108837</c:v>
                </c:pt>
              </c:numCache>
            </c:numRef>
          </c:val>
          <c:smooth val="0"/>
          <c:extLst>
            <c:ext xmlns:c16="http://schemas.microsoft.com/office/drawing/2014/chart" uri="{C3380CC4-5D6E-409C-BE32-E72D297353CC}">
              <c16:uniqueId val="{0000000B-1C04-467B-ABF0-FC09BFF824B5}"/>
            </c:ext>
          </c:extLst>
        </c:ser>
        <c:ser>
          <c:idx val="1"/>
          <c:order val="1"/>
          <c:tx>
            <c:strRef>
              <c:f>Hoja2!$D$14</c:f>
              <c:strCache>
                <c:ptCount val="1"/>
                <c:pt idx="0">
                  <c:v>Q1</c:v>
                </c:pt>
              </c:strCache>
            </c:strRef>
          </c:tx>
          <c:spPr>
            <a:ln w="19050" cap="rnd">
              <a:solidFill>
                <a:schemeClr val="accent2"/>
              </a:solidFill>
              <a:prstDash val="dash"/>
              <a:round/>
            </a:ln>
            <a:effectLst/>
          </c:spPr>
          <c:marker>
            <c:symbol val="none"/>
          </c:marker>
          <c:cat>
            <c:multiLvlStrRef>
              <c:f>Hoja2!$A$15:$B$25</c:f>
              <c:multiLvlStrCache>
                <c:ptCount val="11"/>
                <c:lvl>
                  <c:pt idx="0">
                    <c:v>Health insurance coverage</c:v>
                  </c:pt>
                  <c:pt idx="1">
                    <c:v>Health annual control</c:v>
                  </c:pt>
                  <c:pt idx="2">
                    <c:v>Absence of stunting</c:v>
                  </c:pt>
                  <c:pt idx="3">
                    <c:v>Absence of overweight and/or wasting</c:v>
                  </c:pt>
                  <c:pt idx="4">
                    <c:v>Early learning home activities</c:v>
                  </c:pt>
                  <c:pt idx="5">
                    <c:v>Adequate Care (adult supervision)</c:v>
                  </c:pt>
                  <c:pt idx="6">
                    <c:v>&gt;3 children's books </c:v>
                  </c:pt>
                  <c:pt idx="7">
                    <c:v>&gt;2 types of toys </c:v>
                  </c:pt>
                  <c:pt idx="8">
                    <c:v>ECEC attendance</c:v>
                  </c:pt>
                  <c:pt idx="9">
                    <c:v>Absence of Harsh Discipline</c:v>
                  </c:pt>
                  <c:pt idx="10">
                    <c:v>Birth Certificate</c:v>
                  </c:pt>
                </c:lvl>
                <c:lvl>
                  <c:pt idx="0">
                    <c:v>Health</c:v>
                  </c:pt>
                  <c:pt idx="2">
                    <c:v>Nutrition</c:v>
                  </c:pt>
                  <c:pt idx="4">
                    <c:v>Responsive Care</c:v>
                  </c:pt>
                  <c:pt idx="6">
                    <c:v>Early Learning opportunities</c:v>
                  </c:pt>
                  <c:pt idx="9">
                    <c:v>Safety and Protection</c:v>
                  </c:pt>
                </c:lvl>
              </c:multiLvlStrCache>
            </c:multiLvlStrRef>
          </c:cat>
          <c:val>
            <c:numRef>
              <c:f>Hoja2!$D$15:$D$25</c:f>
              <c:numCache>
                <c:formatCode>0.0%</c:formatCode>
                <c:ptCount val="11"/>
                <c:pt idx="0">
                  <c:v>0.20677146311970979</c:v>
                </c:pt>
                <c:pt idx="1">
                  <c:v>0.85973397823458286</c:v>
                </c:pt>
                <c:pt idx="2">
                  <c:v>0.84980744544287545</c:v>
                </c:pt>
                <c:pt idx="3">
                  <c:v>0.87189542483660132</c:v>
                </c:pt>
                <c:pt idx="4">
                  <c:v>0.77563329312424611</c:v>
                </c:pt>
                <c:pt idx="5">
                  <c:v>0.93478260869565222</c:v>
                </c:pt>
                <c:pt idx="6">
                  <c:v>0.46618357487922707</c:v>
                </c:pt>
                <c:pt idx="7">
                  <c:v>0.94565217391304346</c:v>
                </c:pt>
                <c:pt idx="8">
                  <c:v>0.58986731001206272</c:v>
                </c:pt>
                <c:pt idx="9">
                  <c:v>0.48429951690821255</c:v>
                </c:pt>
                <c:pt idx="10">
                  <c:v>0.97101449275362317</c:v>
                </c:pt>
              </c:numCache>
            </c:numRef>
          </c:val>
          <c:smooth val="0"/>
          <c:extLst>
            <c:ext xmlns:c16="http://schemas.microsoft.com/office/drawing/2014/chart" uri="{C3380CC4-5D6E-409C-BE32-E72D297353CC}">
              <c16:uniqueId val="{0000000C-1C04-467B-ABF0-FC09BFF824B5}"/>
            </c:ext>
          </c:extLst>
        </c:ser>
        <c:ser>
          <c:idx val="2"/>
          <c:order val="2"/>
          <c:tx>
            <c:strRef>
              <c:f>Hoja2!$E$14</c:f>
              <c:strCache>
                <c:ptCount val="1"/>
                <c:pt idx="0">
                  <c:v>Q2</c:v>
                </c:pt>
              </c:strCache>
            </c:strRef>
          </c:tx>
          <c:spPr>
            <a:ln w="19050" cap="rnd">
              <a:solidFill>
                <a:schemeClr val="accent3"/>
              </a:solidFill>
              <a:prstDash val="dash"/>
              <a:round/>
            </a:ln>
            <a:effectLst/>
          </c:spPr>
          <c:marker>
            <c:symbol val="none"/>
          </c:marker>
          <c:cat>
            <c:multiLvlStrRef>
              <c:f>Hoja2!$A$15:$B$25</c:f>
              <c:multiLvlStrCache>
                <c:ptCount val="11"/>
                <c:lvl>
                  <c:pt idx="0">
                    <c:v>Health insurance coverage</c:v>
                  </c:pt>
                  <c:pt idx="1">
                    <c:v>Health annual control</c:v>
                  </c:pt>
                  <c:pt idx="2">
                    <c:v>Absence of stunting</c:v>
                  </c:pt>
                  <c:pt idx="3">
                    <c:v>Absence of overweight and/or wasting</c:v>
                  </c:pt>
                  <c:pt idx="4">
                    <c:v>Early learning home activities</c:v>
                  </c:pt>
                  <c:pt idx="5">
                    <c:v>Adequate Care (adult supervision)</c:v>
                  </c:pt>
                  <c:pt idx="6">
                    <c:v>&gt;3 children's books </c:v>
                  </c:pt>
                  <c:pt idx="7">
                    <c:v>&gt;2 types of toys </c:v>
                  </c:pt>
                  <c:pt idx="8">
                    <c:v>ECEC attendance</c:v>
                  </c:pt>
                  <c:pt idx="9">
                    <c:v>Absence of Harsh Discipline</c:v>
                  </c:pt>
                  <c:pt idx="10">
                    <c:v>Birth Certificate</c:v>
                  </c:pt>
                </c:lvl>
                <c:lvl>
                  <c:pt idx="0">
                    <c:v>Health</c:v>
                  </c:pt>
                  <c:pt idx="2">
                    <c:v>Nutrition</c:v>
                  </c:pt>
                  <c:pt idx="4">
                    <c:v>Responsive Care</c:v>
                  </c:pt>
                  <c:pt idx="6">
                    <c:v>Early Learning opportunities</c:v>
                  </c:pt>
                  <c:pt idx="9">
                    <c:v>Safety and Protection</c:v>
                  </c:pt>
                </c:lvl>
              </c:multiLvlStrCache>
            </c:multiLvlStrRef>
          </c:cat>
          <c:val>
            <c:numRef>
              <c:f>Hoja2!$E$15:$E$25</c:f>
              <c:numCache>
                <c:formatCode>0.0%</c:formatCode>
                <c:ptCount val="11"/>
                <c:pt idx="0">
                  <c:v>0.4073455759599332</c:v>
                </c:pt>
                <c:pt idx="1">
                  <c:v>0.86264656616415414</c:v>
                </c:pt>
                <c:pt idx="2">
                  <c:v>0.92238267148014441</c:v>
                </c:pt>
                <c:pt idx="3">
                  <c:v>0.83568904593639581</c:v>
                </c:pt>
                <c:pt idx="4">
                  <c:v>0.8480801335559266</c:v>
                </c:pt>
                <c:pt idx="5">
                  <c:v>0.93143812709030105</c:v>
                </c:pt>
                <c:pt idx="6">
                  <c:v>0.59531772575250841</c:v>
                </c:pt>
                <c:pt idx="7">
                  <c:v>0.9581939799331104</c:v>
                </c:pt>
                <c:pt idx="8">
                  <c:v>0.61333333333333329</c:v>
                </c:pt>
                <c:pt idx="9">
                  <c:v>0.55183946488294311</c:v>
                </c:pt>
                <c:pt idx="10">
                  <c:v>0.97829716193656091</c:v>
                </c:pt>
              </c:numCache>
            </c:numRef>
          </c:val>
          <c:smooth val="0"/>
          <c:extLst>
            <c:ext xmlns:c16="http://schemas.microsoft.com/office/drawing/2014/chart" uri="{C3380CC4-5D6E-409C-BE32-E72D297353CC}">
              <c16:uniqueId val="{0000000D-1C04-467B-ABF0-FC09BFF824B5}"/>
            </c:ext>
          </c:extLst>
        </c:ser>
        <c:ser>
          <c:idx val="3"/>
          <c:order val="3"/>
          <c:tx>
            <c:strRef>
              <c:f>Hoja2!$F$14</c:f>
              <c:strCache>
                <c:ptCount val="1"/>
                <c:pt idx="0">
                  <c:v>Q3</c:v>
                </c:pt>
              </c:strCache>
            </c:strRef>
          </c:tx>
          <c:spPr>
            <a:ln w="19050" cap="rnd">
              <a:solidFill>
                <a:schemeClr val="accent4"/>
              </a:solidFill>
              <a:prstDash val="dash"/>
              <a:round/>
            </a:ln>
            <a:effectLst/>
          </c:spPr>
          <c:marker>
            <c:symbol val="none"/>
          </c:marker>
          <c:cat>
            <c:multiLvlStrRef>
              <c:f>Hoja2!$A$15:$B$25</c:f>
              <c:multiLvlStrCache>
                <c:ptCount val="11"/>
                <c:lvl>
                  <c:pt idx="0">
                    <c:v>Health insurance coverage</c:v>
                  </c:pt>
                  <c:pt idx="1">
                    <c:v>Health annual control</c:v>
                  </c:pt>
                  <c:pt idx="2">
                    <c:v>Absence of stunting</c:v>
                  </c:pt>
                  <c:pt idx="3">
                    <c:v>Absence of overweight and/or wasting</c:v>
                  </c:pt>
                  <c:pt idx="4">
                    <c:v>Early learning home activities</c:v>
                  </c:pt>
                  <c:pt idx="5">
                    <c:v>Adequate Care (adult supervision)</c:v>
                  </c:pt>
                  <c:pt idx="6">
                    <c:v>&gt;3 children's books </c:v>
                  </c:pt>
                  <c:pt idx="7">
                    <c:v>&gt;2 types of toys </c:v>
                  </c:pt>
                  <c:pt idx="8">
                    <c:v>ECEC attendance</c:v>
                  </c:pt>
                  <c:pt idx="9">
                    <c:v>Absence of Harsh Discipline</c:v>
                  </c:pt>
                  <c:pt idx="10">
                    <c:v>Birth Certificate</c:v>
                  </c:pt>
                </c:lvl>
                <c:lvl>
                  <c:pt idx="0">
                    <c:v>Health</c:v>
                  </c:pt>
                  <c:pt idx="2">
                    <c:v>Nutrition</c:v>
                  </c:pt>
                  <c:pt idx="4">
                    <c:v>Responsive Care</c:v>
                  </c:pt>
                  <c:pt idx="6">
                    <c:v>Early Learning opportunities</c:v>
                  </c:pt>
                  <c:pt idx="9">
                    <c:v>Safety and Protection</c:v>
                  </c:pt>
                </c:lvl>
              </c:multiLvlStrCache>
            </c:multiLvlStrRef>
          </c:cat>
          <c:val>
            <c:numRef>
              <c:f>Hoja2!$F$15:$F$25</c:f>
              <c:numCache>
                <c:formatCode>0.0%</c:formatCode>
                <c:ptCount val="11"/>
                <c:pt idx="0">
                  <c:v>0.50497017892644136</c:v>
                </c:pt>
                <c:pt idx="1">
                  <c:v>0.93824701195219129</c:v>
                </c:pt>
                <c:pt idx="2">
                  <c:v>0.91006423982869378</c:v>
                </c:pt>
                <c:pt idx="3">
                  <c:v>0.81877729257641918</c:v>
                </c:pt>
                <c:pt idx="4">
                  <c:v>0.88667992047713717</c:v>
                </c:pt>
                <c:pt idx="5">
                  <c:v>0.92644135188866794</c:v>
                </c:pt>
                <c:pt idx="6">
                  <c:v>0.69781312127236583</c:v>
                </c:pt>
                <c:pt idx="7">
                  <c:v>0.95617529880478092</c:v>
                </c:pt>
                <c:pt idx="8">
                  <c:v>0.59722222222222221</c:v>
                </c:pt>
                <c:pt idx="9">
                  <c:v>0.56175298804780871</c:v>
                </c:pt>
                <c:pt idx="10">
                  <c:v>0.97813121272365811</c:v>
                </c:pt>
              </c:numCache>
            </c:numRef>
          </c:val>
          <c:smooth val="0"/>
          <c:extLst>
            <c:ext xmlns:c16="http://schemas.microsoft.com/office/drawing/2014/chart" uri="{C3380CC4-5D6E-409C-BE32-E72D297353CC}">
              <c16:uniqueId val="{0000000E-1C04-467B-ABF0-FC09BFF824B5}"/>
            </c:ext>
          </c:extLst>
        </c:ser>
        <c:ser>
          <c:idx val="4"/>
          <c:order val="4"/>
          <c:tx>
            <c:strRef>
              <c:f>Hoja2!$G$14</c:f>
              <c:strCache>
                <c:ptCount val="1"/>
                <c:pt idx="0">
                  <c:v>Q4</c:v>
                </c:pt>
              </c:strCache>
            </c:strRef>
          </c:tx>
          <c:spPr>
            <a:ln w="19050" cap="rnd">
              <a:solidFill>
                <a:schemeClr val="accent5"/>
              </a:solidFill>
              <a:prstDash val="dash"/>
              <a:round/>
            </a:ln>
            <a:effectLst/>
          </c:spPr>
          <c:marker>
            <c:symbol val="none"/>
          </c:marker>
          <c:cat>
            <c:multiLvlStrRef>
              <c:f>Hoja2!$A$15:$B$25</c:f>
              <c:multiLvlStrCache>
                <c:ptCount val="11"/>
                <c:lvl>
                  <c:pt idx="0">
                    <c:v>Health insurance coverage</c:v>
                  </c:pt>
                  <c:pt idx="1">
                    <c:v>Health annual control</c:v>
                  </c:pt>
                  <c:pt idx="2">
                    <c:v>Absence of stunting</c:v>
                  </c:pt>
                  <c:pt idx="3">
                    <c:v>Absence of overweight and/or wasting</c:v>
                  </c:pt>
                  <c:pt idx="4">
                    <c:v>Early learning home activities</c:v>
                  </c:pt>
                  <c:pt idx="5">
                    <c:v>Adequate Care (adult supervision)</c:v>
                  </c:pt>
                  <c:pt idx="6">
                    <c:v>&gt;3 children's books </c:v>
                  </c:pt>
                  <c:pt idx="7">
                    <c:v>&gt;2 types of toys </c:v>
                  </c:pt>
                  <c:pt idx="8">
                    <c:v>ECEC attendance</c:v>
                  </c:pt>
                  <c:pt idx="9">
                    <c:v>Absence of Harsh Discipline</c:v>
                  </c:pt>
                  <c:pt idx="10">
                    <c:v>Birth Certificate</c:v>
                  </c:pt>
                </c:lvl>
                <c:lvl>
                  <c:pt idx="0">
                    <c:v>Health</c:v>
                  </c:pt>
                  <c:pt idx="2">
                    <c:v>Nutrition</c:v>
                  </c:pt>
                  <c:pt idx="4">
                    <c:v>Responsive Care</c:v>
                  </c:pt>
                  <c:pt idx="6">
                    <c:v>Early Learning opportunities</c:v>
                  </c:pt>
                  <c:pt idx="9">
                    <c:v>Safety and Protection</c:v>
                  </c:pt>
                </c:lvl>
              </c:multiLvlStrCache>
            </c:multiLvlStrRef>
          </c:cat>
          <c:val>
            <c:numRef>
              <c:f>Hoja2!$G$15:$G$25</c:f>
              <c:numCache>
                <c:formatCode>0.0%</c:formatCode>
                <c:ptCount val="11"/>
                <c:pt idx="0">
                  <c:v>0.7387640449438202</c:v>
                </c:pt>
                <c:pt idx="1">
                  <c:v>0.93837535014005602</c:v>
                </c:pt>
                <c:pt idx="2">
                  <c:v>0.9258160237388724</c:v>
                </c:pt>
                <c:pt idx="3">
                  <c:v>0.91867469879518071</c:v>
                </c:pt>
                <c:pt idx="4">
                  <c:v>0.8795518207282913</c:v>
                </c:pt>
                <c:pt idx="5">
                  <c:v>0.93016759776536317</c:v>
                </c:pt>
                <c:pt idx="6">
                  <c:v>0.81843575418994419</c:v>
                </c:pt>
                <c:pt idx="7">
                  <c:v>0.94397759103641454</c:v>
                </c:pt>
                <c:pt idx="8">
                  <c:v>0.70868347338935578</c:v>
                </c:pt>
                <c:pt idx="9">
                  <c:v>0.5589887640449438</c:v>
                </c:pt>
                <c:pt idx="10">
                  <c:v>0.98319327731092432</c:v>
                </c:pt>
              </c:numCache>
            </c:numRef>
          </c:val>
          <c:smooth val="0"/>
          <c:extLst>
            <c:ext xmlns:c16="http://schemas.microsoft.com/office/drawing/2014/chart" uri="{C3380CC4-5D6E-409C-BE32-E72D297353CC}">
              <c16:uniqueId val="{0000000F-1C04-467B-ABF0-FC09BFF824B5}"/>
            </c:ext>
          </c:extLst>
        </c:ser>
        <c:ser>
          <c:idx val="5"/>
          <c:order val="5"/>
          <c:tx>
            <c:strRef>
              <c:f>Hoja2!$H$14</c:f>
              <c:strCache>
                <c:ptCount val="1"/>
                <c:pt idx="0">
                  <c:v>Q5</c:v>
                </c:pt>
              </c:strCache>
            </c:strRef>
          </c:tx>
          <c:spPr>
            <a:ln w="19050" cap="rnd">
              <a:solidFill>
                <a:schemeClr val="accent6"/>
              </a:solidFill>
              <a:prstDash val="dash"/>
              <a:round/>
            </a:ln>
            <a:effectLst/>
          </c:spPr>
          <c:marker>
            <c:symbol val="none"/>
          </c:marker>
          <c:cat>
            <c:multiLvlStrRef>
              <c:f>Hoja2!$A$15:$B$25</c:f>
              <c:multiLvlStrCache>
                <c:ptCount val="11"/>
                <c:lvl>
                  <c:pt idx="0">
                    <c:v>Health insurance coverage</c:v>
                  </c:pt>
                  <c:pt idx="1">
                    <c:v>Health annual control</c:v>
                  </c:pt>
                  <c:pt idx="2">
                    <c:v>Absence of stunting</c:v>
                  </c:pt>
                  <c:pt idx="3">
                    <c:v>Absence of overweight and/or wasting</c:v>
                  </c:pt>
                  <c:pt idx="4">
                    <c:v>Early learning home activities</c:v>
                  </c:pt>
                  <c:pt idx="5">
                    <c:v>Adequate Care (adult supervision)</c:v>
                  </c:pt>
                  <c:pt idx="6">
                    <c:v>&gt;3 children's books </c:v>
                  </c:pt>
                  <c:pt idx="7">
                    <c:v>&gt;2 types of toys </c:v>
                  </c:pt>
                  <c:pt idx="8">
                    <c:v>ECEC attendance</c:v>
                  </c:pt>
                  <c:pt idx="9">
                    <c:v>Absence of Harsh Discipline</c:v>
                  </c:pt>
                  <c:pt idx="10">
                    <c:v>Birth Certificate</c:v>
                  </c:pt>
                </c:lvl>
                <c:lvl>
                  <c:pt idx="0">
                    <c:v>Health</c:v>
                  </c:pt>
                  <c:pt idx="2">
                    <c:v>Nutrition</c:v>
                  </c:pt>
                  <c:pt idx="4">
                    <c:v>Responsive Care</c:v>
                  </c:pt>
                  <c:pt idx="6">
                    <c:v>Early Learning opportunities</c:v>
                  </c:pt>
                  <c:pt idx="9">
                    <c:v>Safety and Protection</c:v>
                  </c:pt>
                </c:lvl>
              </c:multiLvlStrCache>
            </c:multiLvlStrRef>
          </c:cat>
          <c:val>
            <c:numRef>
              <c:f>Hoja2!$H$15:$H$25</c:f>
              <c:numCache>
                <c:formatCode>0.0%</c:formatCode>
                <c:ptCount val="11"/>
                <c:pt idx="0">
                  <c:v>0.86931818181818177</c:v>
                </c:pt>
                <c:pt idx="1">
                  <c:v>0.98290598290598286</c:v>
                </c:pt>
                <c:pt idx="2">
                  <c:v>0.94498381877022652</c:v>
                </c:pt>
                <c:pt idx="3">
                  <c:v>0.8929765886287625</c:v>
                </c:pt>
                <c:pt idx="4">
                  <c:v>0.94871794871794868</c:v>
                </c:pt>
                <c:pt idx="5">
                  <c:v>0.98579545454545459</c:v>
                </c:pt>
                <c:pt idx="6">
                  <c:v>0.94602272727272729</c:v>
                </c:pt>
                <c:pt idx="7">
                  <c:v>0.99430199430199429</c:v>
                </c:pt>
                <c:pt idx="8">
                  <c:v>0.84045584045584043</c:v>
                </c:pt>
                <c:pt idx="9">
                  <c:v>0.75568181818181823</c:v>
                </c:pt>
                <c:pt idx="10">
                  <c:v>0.99431818181818177</c:v>
                </c:pt>
              </c:numCache>
            </c:numRef>
          </c:val>
          <c:smooth val="0"/>
          <c:extLst>
            <c:ext xmlns:c16="http://schemas.microsoft.com/office/drawing/2014/chart" uri="{C3380CC4-5D6E-409C-BE32-E72D297353CC}">
              <c16:uniqueId val="{00000010-1C04-467B-ABF0-FC09BFF824B5}"/>
            </c:ext>
          </c:extLst>
        </c:ser>
        <c:dLbls>
          <c:showLegendKey val="0"/>
          <c:showVal val="0"/>
          <c:showCatName val="0"/>
          <c:showSerName val="0"/>
          <c:showPercent val="0"/>
          <c:showBubbleSize val="0"/>
        </c:dLbls>
        <c:dropLines>
          <c:spPr>
            <a:ln w="19050" cap="flat" cmpd="sng" algn="ctr">
              <a:solidFill>
                <a:schemeClr val="bg1">
                  <a:lumMod val="50000"/>
                </a:schemeClr>
              </a:solidFill>
              <a:round/>
            </a:ln>
            <a:effectLst/>
          </c:spPr>
        </c:dropLines>
        <c:smooth val="0"/>
        <c:axId val="1857501104"/>
        <c:axId val="1857499184"/>
      </c:lineChart>
      <c:catAx>
        <c:axId val="18575011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AR"/>
          </a:p>
        </c:txPr>
        <c:crossAx val="1857499184"/>
        <c:crosses val="autoZero"/>
        <c:auto val="1"/>
        <c:lblAlgn val="ctr"/>
        <c:lblOffset val="100"/>
        <c:noMultiLvlLbl val="0"/>
      </c:catAx>
      <c:valAx>
        <c:axId val="1857499184"/>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AR"/>
          </a:p>
        </c:txPr>
        <c:crossAx val="185750110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A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latin typeface="Arial" panose="020B0604020202020204" pitchFamily="34" charset="0"/>
          <a:cs typeface="Arial" panose="020B0604020202020204" pitchFamily="34" charset="0"/>
        </a:defRPr>
      </a:pPr>
      <a:endParaRPr lang="es-A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DD0A-4A42-B04C-30CFF1E59DB8}"/>
              </c:ext>
            </c:extLst>
          </c:dPt>
          <c:dPt>
            <c:idx val="1"/>
            <c:invertIfNegative val="0"/>
            <c:bubble3D val="0"/>
            <c:spPr>
              <a:solidFill>
                <a:srgbClr val="00B050"/>
              </a:solidFill>
              <a:ln>
                <a:noFill/>
              </a:ln>
              <a:effectLst/>
            </c:spPr>
            <c:extLst>
              <c:ext xmlns:c16="http://schemas.microsoft.com/office/drawing/2014/chart" uri="{C3380CC4-5D6E-409C-BE32-E72D297353CC}">
                <c16:uniqueId val="{00000003-DD0A-4A42-B04C-30CFF1E59DB8}"/>
              </c:ext>
            </c:extLst>
          </c:dPt>
          <c:dPt>
            <c:idx val="2"/>
            <c:invertIfNegative val="0"/>
            <c:bubble3D val="0"/>
            <c:spPr>
              <a:solidFill>
                <a:schemeClr val="accent4">
                  <a:lumMod val="75000"/>
                </a:schemeClr>
              </a:solidFill>
              <a:ln>
                <a:noFill/>
              </a:ln>
              <a:effectLst/>
            </c:spPr>
            <c:extLst>
              <c:ext xmlns:c16="http://schemas.microsoft.com/office/drawing/2014/chart" uri="{C3380CC4-5D6E-409C-BE32-E72D297353CC}">
                <c16:uniqueId val="{00000005-DD0A-4A42-B04C-30CFF1E59DB8}"/>
              </c:ext>
            </c:extLst>
          </c:dPt>
          <c:dPt>
            <c:idx val="3"/>
            <c:invertIfNegative val="0"/>
            <c:bubble3D val="0"/>
            <c:spPr>
              <a:solidFill>
                <a:schemeClr val="accent4">
                  <a:lumMod val="75000"/>
                </a:schemeClr>
              </a:solidFill>
              <a:ln>
                <a:noFill/>
              </a:ln>
              <a:effectLst/>
            </c:spPr>
            <c:extLst>
              <c:ext xmlns:c16="http://schemas.microsoft.com/office/drawing/2014/chart" uri="{C3380CC4-5D6E-409C-BE32-E72D297353CC}">
                <c16:uniqueId val="{00000007-DD0A-4A42-B04C-30CFF1E59DB8}"/>
              </c:ext>
            </c:extLst>
          </c:dPt>
          <c:dPt>
            <c:idx val="4"/>
            <c:invertIfNegative val="0"/>
            <c:bubble3D val="0"/>
            <c:spPr>
              <a:solidFill>
                <a:schemeClr val="accent1">
                  <a:lumMod val="60000"/>
                  <a:lumOff val="40000"/>
                </a:schemeClr>
              </a:solidFill>
              <a:ln>
                <a:noFill/>
              </a:ln>
              <a:effectLst/>
            </c:spPr>
            <c:extLst>
              <c:ext xmlns:c16="http://schemas.microsoft.com/office/drawing/2014/chart" uri="{C3380CC4-5D6E-409C-BE32-E72D297353CC}">
                <c16:uniqueId val="{00000009-DD0A-4A42-B04C-30CFF1E59DB8}"/>
              </c:ext>
            </c:extLst>
          </c:dPt>
          <c:dPt>
            <c:idx val="5"/>
            <c:invertIfNegative val="0"/>
            <c:bubble3D val="0"/>
            <c:spPr>
              <a:solidFill>
                <a:schemeClr val="accent1">
                  <a:lumMod val="60000"/>
                  <a:lumOff val="40000"/>
                </a:schemeClr>
              </a:solidFill>
              <a:ln>
                <a:noFill/>
              </a:ln>
              <a:effectLst/>
            </c:spPr>
            <c:extLst>
              <c:ext xmlns:c16="http://schemas.microsoft.com/office/drawing/2014/chart" uri="{C3380CC4-5D6E-409C-BE32-E72D297353CC}">
                <c16:uniqueId val="{0000000B-DD0A-4A42-B04C-30CFF1E59DB8}"/>
              </c:ext>
            </c:extLst>
          </c:dPt>
          <c:dPt>
            <c:idx val="6"/>
            <c:invertIfNegative val="0"/>
            <c:bubble3D val="0"/>
            <c:spPr>
              <a:solidFill>
                <a:srgbClr val="C00000"/>
              </a:solidFill>
              <a:ln>
                <a:noFill/>
              </a:ln>
              <a:effectLst/>
            </c:spPr>
            <c:extLst>
              <c:ext xmlns:c16="http://schemas.microsoft.com/office/drawing/2014/chart" uri="{C3380CC4-5D6E-409C-BE32-E72D297353CC}">
                <c16:uniqueId val="{00000014-DD0A-4A42-B04C-30CFF1E59DB8}"/>
              </c:ext>
            </c:extLst>
          </c:dPt>
          <c:dPt>
            <c:idx val="7"/>
            <c:invertIfNegative val="0"/>
            <c:bubble3D val="0"/>
            <c:spPr>
              <a:solidFill>
                <a:srgbClr val="C00000"/>
              </a:solidFill>
              <a:ln>
                <a:noFill/>
              </a:ln>
              <a:effectLst/>
            </c:spPr>
            <c:extLst>
              <c:ext xmlns:c16="http://schemas.microsoft.com/office/drawing/2014/chart" uri="{C3380CC4-5D6E-409C-BE32-E72D297353CC}">
                <c16:uniqueId val="{00000016-DD0A-4A42-B04C-30CFF1E59DB8}"/>
              </c:ext>
            </c:extLst>
          </c:dPt>
          <c:dPt>
            <c:idx val="8"/>
            <c:invertIfNegative val="0"/>
            <c:bubble3D val="0"/>
            <c:spPr>
              <a:solidFill>
                <a:srgbClr val="C00000"/>
              </a:solidFill>
              <a:ln>
                <a:noFill/>
              </a:ln>
              <a:effectLst/>
            </c:spPr>
            <c:extLst>
              <c:ext xmlns:c16="http://schemas.microsoft.com/office/drawing/2014/chart" uri="{C3380CC4-5D6E-409C-BE32-E72D297353CC}">
                <c16:uniqueId val="{0000000D-DD0A-4A42-B04C-30CFF1E59DB8}"/>
              </c:ext>
            </c:extLst>
          </c:dPt>
          <c:dPt>
            <c:idx val="9"/>
            <c:invertIfNegative val="0"/>
            <c:bubble3D val="0"/>
            <c:spPr>
              <a:solidFill>
                <a:schemeClr val="accent1">
                  <a:lumMod val="75000"/>
                </a:schemeClr>
              </a:solidFill>
              <a:ln>
                <a:noFill/>
              </a:ln>
              <a:effectLst/>
            </c:spPr>
            <c:extLst>
              <c:ext xmlns:c16="http://schemas.microsoft.com/office/drawing/2014/chart" uri="{C3380CC4-5D6E-409C-BE32-E72D297353CC}">
                <c16:uniqueId val="{0000000F-DD0A-4A42-B04C-30CFF1E59DB8}"/>
              </c:ext>
            </c:extLst>
          </c:dPt>
          <c:dPt>
            <c:idx val="10"/>
            <c:invertIfNegative val="0"/>
            <c:bubble3D val="0"/>
            <c:spPr>
              <a:solidFill>
                <a:schemeClr val="accent1">
                  <a:lumMod val="75000"/>
                </a:schemeClr>
              </a:solidFill>
              <a:ln>
                <a:noFill/>
              </a:ln>
              <a:effectLst/>
            </c:spPr>
            <c:extLst>
              <c:ext xmlns:c16="http://schemas.microsoft.com/office/drawing/2014/chart" uri="{C3380CC4-5D6E-409C-BE32-E72D297353CC}">
                <c16:uniqueId val="{00000011-DD0A-4A42-B04C-30CFF1E59DB8}"/>
              </c:ext>
            </c:extLst>
          </c:dPt>
          <c:dPt>
            <c:idx val="11"/>
            <c:invertIfNegative val="0"/>
            <c:bubble3D val="0"/>
            <c:spPr>
              <a:solidFill>
                <a:srgbClr val="FF0000"/>
              </a:solidFill>
              <a:ln>
                <a:noFill/>
              </a:ln>
              <a:effectLst/>
            </c:spPr>
            <c:extLst>
              <c:ext xmlns:c16="http://schemas.microsoft.com/office/drawing/2014/chart" uri="{C3380CC4-5D6E-409C-BE32-E72D297353CC}">
                <c16:uniqueId val="{00000013-DD0A-4A42-B04C-30CFF1E59DB8}"/>
              </c:ext>
            </c:extLst>
          </c:dPt>
          <c:dLbls>
            <c:dLbl>
              <c:idx val="4"/>
              <c:spPr>
                <a:solidFill>
                  <a:schemeClr val="accent6">
                    <a:lumMod val="20000"/>
                    <a:lumOff val="80000"/>
                  </a:schemeClr>
                </a:solid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AR"/>
                </a:p>
              </c:txPr>
              <c:showLegendKey val="0"/>
              <c:showVal val="1"/>
              <c:showCatName val="0"/>
              <c:showSerName val="0"/>
              <c:showPercent val="0"/>
              <c:showBubbleSize val="0"/>
              <c:extLst>
                <c:ext xmlns:c16="http://schemas.microsoft.com/office/drawing/2014/chart" uri="{C3380CC4-5D6E-409C-BE32-E72D297353CC}">
                  <c16:uniqueId val="{00000009-DD0A-4A42-B04C-30CFF1E59DB8}"/>
                </c:ext>
              </c:extLst>
            </c:dLbl>
            <c:dLbl>
              <c:idx val="6"/>
              <c:spPr>
                <a:solidFill>
                  <a:schemeClr val="accent6">
                    <a:lumMod val="60000"/>
                    <a:lumOff val="40000"/>
                  </a:schemeClr>
                </a:solid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AR"/>
                </a:p>
              </c:txPr>
              <c:showLegendKey val="0"/>
              <c:showVal val="1"/>
              <c:showCatName val="0"/>
              <c:showSerName val="0"/>
              <c:showPercent val="0"/>
              <c:showBubbleSize val="0"/>
              <c:extLst>
                <c:ext xmlns:c16="http://schemas.microsoft.com/office/drawing/2014/chart" uri="{C3380CC4-5D6E-409C-BE32-E72D297353CC}">
                  <c16:uniqueId val="{00000014-DD0A-4A42-B04C-30CFF1E59DB8}"/>
                </c:ext>
              </c:extLst>
            </c:dLbl>
            <c:dLbl>
              <c:idx val="8"/>
              <c:spPr>
                <a:solidFill>
                  <a:schemeClr val="accent6">
                    <a:lumMod val="20000"/>
                    <a:lumOff val="80000"/>
                  </a:schemeClr>
                </a:solid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AR"/>
                </a:p>
              </c:txPr>
              <c:showLegendKey val="0"/>
              <c:showVal val="1"/>
              <c:showCatName val="0"/>
              <c:showSerName val="0"/>
              <c:showPercent val="0"/>
              <c:showBubbleSize val="0"/>
              <c:extLst>
                <c:ext xmlns:c16="http://schemas.microsoft.com/office/drawing/2014/chart" uri="{C3380CC4-5D6E-409C-BE32-E72D297353CC}">
                  <c16:uniqueId val="{0000000D-DD0A-4A42-B04C-30CFF1E59DB8}"/>
                </c:ext>
              </c:extLst>
            </c:dLbl>
            <c:dLbl>
              <c:idx val="9"/>
              <c:spPr>
                <a:solidFill>
                  <a:schemeClr val="accent6">
                    <a:lumMod val="20000"/>
                    <a:lumOff val="80000"/>
                  </a:schemeClr>
                </a:solid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AR"/>
                </a:p>
              </c:txPr>
              <c:showLegendKey val="0"/>
              <c:showVal val="1"/>
              <c:showCatName val="0"/>
              <c:showSerName val="0"/>
              <c:showPercent val="0"/>
              <c:showBubbleSize val="0"/>
              <c:extLst>
                <c:ext xmlns:c16="http://schemas.microsoft.com/office/drawing/2014/chart" uri="{C3380CC4-5D6E-409C-BE32-E72D297353CC}">
                  <c16:uniqueId val="{0000000F-DD0A-4A42-B04C-30CFF1E59DB8}"/>
                </c:ext>
              </c:extLst>
            </c:dLbl>
            <c:dLbl>
              <c:idx val="11"/>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FF0000"/>
                      </a:solidFill>
                      <a:latin typeface="+mn-lt"/>
                      <a:ea typeface="+mn-ea"/>
                      <a:cs typeface="+mn-cs"/>
                    </a:defRPr>
                  </a:pPr>
                  <a:endParaRPr lang="es-AR"/>
                </a:p>
              </c:txPr>
              <c:showLegendKey val="0"/>
              <c:showVal val="1"/>
              <c:showCatName val="0"/>
              <c:showSerName val="0"/>
              <c:showPercent val="0"/>
              <c:showBubbleSize val="0"/>
              <c:extLst>
                <c:ext xmlns:c16="http://schemas.microsoft.com/office/drawing/2014/chart" uri="{C3380CC4-5D6E-409C-BE32-E72D297353CC}">
                  <c16:uniqueId val="{00000013-DD0A-4A42-B04C-30CFF1E59DB8}"/>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A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Hoja3!$A$3:$B$14</c:f>
              <c:multiLvlStrCache>
                <c:ptCount val="12"/>
                <c:lvl>
                  <c:pt idx="0">
                    <c:v>Family Health coverage</c:v>
                  </c:pt>
                  <c:pt idx="1">
                    <c:v>Health annual control</c:v>
                  </c:pt>
                  <c:pt idx="2">
                    <c:v>Absence of stunting</c:v>
                  </c:pt>
                  <c:pt idx="3">
                    <c:v>Absence of overweight and/or wasting</c:v>
                  </c:pt>
                  <c:pt idx="4">
                    <c:v>Early learning home activities</c:v>
                  </c:pt>
                  <c:pt idx="5">
                    <c:v>Adequate Care (adult supervision)</c:v>
                  </c:pt>
                  <c:pt idx="6">
                    <c:v>&gt;3 children's books </c:v>
                  </c:pt>
                  <c:pt idx="7">
                    <c:v>&gt;2 types of toys </c:v>
                  </c:pt>
                  <c:pt idx="8">
                    <c:v>ECEC attendance</c:v>
                  </c:pt>
                  <c:pt idx="9">
                    <c:v>Absence of Harsh Discipline</c:v>
                  </c:pt>
                  <c:pt idx="10">
                    <c:v>Birth Certificate</c:v>
                  </c:pt>
                  <c:pt idx="11">
                    <c:v>Overall Average ECDI</c:v>
                  </c:pt>
                </c:lvl>
                <c:lvl>
                  <c:pt idx="0">
                    <c:v>Health</c:v>
                  </c:pt>
                  <c:pt idx="2">
                    <c:v>Nutrition</c:v>
                  </c:pt>
                  <c:pt idx="4">
                    <c:v>Responsive Care</c:v>
                  </c:pt>
                  <c:pt idx="6">
                    <c:v>Early Learning opportunities</c:v>
                  </c:pt>
                  <c:pt idx="9">
                    <c:v>Safety and Protection</c:v>
                  </c:pt>
                  <c:pt idx="11">
                    <c:v>All domains</c:v>
                  </c:pt>
                </c:lvl>
              </c:multiLvlStrCache>
            </c:multiLvlStrRef>
          </c:cat>
          <c:val>
            <c:numRef>
              <c:f>Hoja3!$C$3:$C$14</c:f>
              <c:numCache>
                <c:formatCode>0.0%</c:formatCode>
                <c:ptCount val="12"/>
                <c:pt idx="0">
                  <c:v>0.88763136620856908</c:v>
                </c:pt>
                <c:pt idx="1">
                  <c:v>0.88351555929352399</c:v>
                </c:pt>
                <c:pt idx="2">
                  <c:v>0.88147138964577654</c:v>
                </c:pt>
                <c:pt idx="3">
                  <c:v>0.87579462102689487</c:v>
                </c:pt>
                <c:pt idx="4">
                  <c:v>0.89915216421240518</c:v>
                </c:pt>
                <c:pt idx="5">
                  <c:v>0.87964458804523427</c:v>
                </c:pt>
                <c:pt idx="6">
                  <c:v>0.90983129726585221</c:v>
                </c:pt>
                <c:pt idx="7">
                  <c:v>0.87871581450653979</c:v>
                </c:pt>
                <c:pt idx="8">
                  <c:v>0.8963093145869947</c:v>
                </c:pt>
                <c:pt idx="9">
                  <c:v>0.89317106152805947</c:v>
                </c:pt>
                <c:pt idx="10">
                  <c:v>0.88187451587916343</c:v>
                </c:pt>
                <c:pt idx="11">
                  <c:v>0.87940841865756536</c:v>
                </c:pt>
              </c:numCache>
            </c:numRef>
          </c:val>
          <c:extLst>
            <c:ext xmlns:c16="http://schemas.microsoft.com/office/drawing/2014/chart" uri="{C3380CC4-5D6E-409C-BE32-E72D297353CC}">
              <c16:uniqueId val="{00000015-DD0A-4A42-B04C-30CFF1E59DB8}"/>
            </c:ext>
          </c:extLst>
        </c:ser>
        <c:dLbls>
          <c:showLegendKey val="0"/>
          <c:showVal val="0"/>
          <c:showCatName val="0"/>
          <c:showSerName val="0"/>
          <c:showPercent val="0"/>
          <c:showBubbleSize val="0"/>
        </c:dLbls>
        <c:gapWidth val="219"/>
        <c:overlap val="-27"/>
        <c:axId val="1682808160"/>
        <c:axId val="1682804800"/>
      </c:barChart>
      <c:catAx>
        <c:axId val="1682808160"/>
        <c:scaling>
          <c:orientation val="minMax"/>
        </c:scaling>
        <c:delete val="0"/>
        <c:axPos val="b"/>
        <c:majorGridlines>
          <c:spPr>
            <a:ln w="9525" cap="flat" cmpd="sng" algn="ctr">
              <a:solidFill>
                <a:schemeClr val="tx1">
                  <a:lumMod val="15000"/>
                  <a:lumOff val="85000"/>
                </a:schemeClr>
              </a:solidFill>
              <a:prstDash val="dash"/>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AR"/>
          </a:p>
        </c:txPr>
        <c:crossAx val="1682804800"/>
        <c:crosses val="autoZero"/>
        <c:auto val="1"/>
        <c:lblAlgn val="ctr"/>
        <c:lblOffset val="100"/>
        <c:noMultiLvlLbl val="0"/>
      </c:catAx>
      <c:valAx>
        <c:axId val="1682804800"/>
        <c:scaling>
          <c:orientation val="minMax"/>
          <c:min val="0"/>
        </c:scaling>
        <c:delete val="0"/>
        <c:axPos val="l"/>
        <c:majorGridlines>
          <c:spPr>
            <a:ln w="9525" cap="flat" cmpd="sng" algn="ctr">
              <a:solidFill>
                <a:schemeClr val="tx1">
                  <a:lumMod val="15000"/>
                  <a:lumOff val="85000"/>
                </a:schemeClr>
              </a:solidFill>
              <a:prstDash val="dash"/>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AR"/>
          </a:p>
        </c:txPr>
        <c:crossAx val="16828081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A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169920" cy="619364"/>
          </a:xfrm>
          <a:prstGeom prst="rect">
            <a:avLst/>
          </a:prstGeom>
        </p:spPr>
        <p:txBody>
          <a:bodyPr vert="horz" lIns="112334" tIns="56167" rIns="112334" bIns="56167" rtlCol="0"/>
          <a:lstStyle>
            <a:lvl1pPr algn="l">
              <a:defRPr sz="1500"/>
            </a:lvl1pPr>
          </a:lstStyle>
          <a:p>
            <a:endParaRPr lang="es-AR"/>
          </a:p>
        </p:txBody>
      </p:sp>
      <p:sp>
        <p:nvSpPr>
          <p:cNvPr id="3" name="Marcador de fecha 2"/>
          <p:cNvSpPr>
            <a:spLocks noGrp="1"/>
          </p:cNvSpPr>
          <p:nvPr>
            <p:ph type="dt" idx="1"/>
          </p:nvPr>
        </p:nvSpPr>
        <p:spPr>
          <a:xfrm>
            <a:off x="4143587" y="0"/>
            <a:ext cx="3169920" cy="619364"/>
          </a:xfrm>
          <a:prstGeom prst="rect">
            <a:avLst/>
          </a:prstGeom>
        </p:spPr>
        <p:txBody>
          <a:bodyPr vert="horz" lIns="112334" tIns="56167" rIns="112334" bIns="56167" rtlCol="0"/>
          <a:lstStyle>
            <a:lvl1pPr algn="r">
              <a:defRPr sz="1500"/>
            </a:lvl1pPr>
          </a:lstStyle>
          <a:p>
            <a:fld id="{6B798921-E461-4B46-968D-C9E373B248DF}" type="datetimeFigureOut">
              <a:rPr lang="es-AR" smtClean="0"/>
              <a:t>23/5/2023</a:t>
            </a:fld>
            <a:endParaRPr lang="es-AR"/>
          </a:p>
        </p:txBody>
      </p:sp>
      <p:sp>
        <p:nvSpPr>
          <p:cNvPr id="4" name="Marcador de imagen de diapositiva 3"/>
          <p:cNvSpPr>
            <a:spLocks noGrp="1" noRot="1" noChangeAspect="1"/>
          </p:cNvSpPr>
          <p:nvPr>
            <p:ph type="sldImg" idx="2"/>
          </p:nvPr>
        </p:nvSpPr>
        <p:spPr>
          <a:xfrm>
            <a:off x="-184150" y="1543050"/>
            <a:ext cx="7683500" cy="4165600"/>
          </a:xfrm>
          <a:prstGeom prst="rect">
            <a:avLst/>
          </a:prstGeom>
          <a:noFill/>
          <a:ln w="12700">
            <a:solidFill>
              <a:prstClr val="black"/>
            </a:solidFill>
          </a:ln>
        </p:spPr>
        <p:txBody>
          <a:bodyPr vert="horz" lIns="112334" tIns="56167" rIns="112334" bIns="56167" rtlCol="0" anchor="ctr"/>
          <a:lstStyle/>
          <a:p>
            <a:endParaRPr lang="es-AR"/>
          </a:p>
        </p:txBody>
      </p:sp>
      <p:sp>
        <p:nvSpPr>
          <p:cNvPr id="5" name="Marcador de notas 4"/>
          <p:cNvSpPr>
            <a:spLocks noGrp="1"/>
          </p:cNvSpPr>
          <p:nvPr>
            <p:ph type="body" sz="quarter" idx="3"/>
          </p:nvPr>
        </p:nvSpPr>
        <p:spPr>
          <a:xfrm>
            <a:off x="731520" y="5940742"/>
            <a:ext cx="5852160" cy="4860608"/>
          </a:xfrm>
          <a:prstGeom prst="rect">
            <a:avLst/>
          </a:prstGeom>
        </p:spPr>
        <p:txBody>
          <a:bodyPr vert="horz" lIns="112334" tIns="56167" rIns="112334" bIns="56167"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6" name="Marcador de pie de página 5"/>
          <p:cNvSpPr>
            <a:spLocks noGrp="1"/>
          </p:cNvSpPr>
          <p:nvPr>
            <p:ph type="ftr" sz="quarter" idx="4"/>
          </p:nvPr>
        </p:nvSpPr>
        <p:spPr>
          <a:xfrm>
            <a:off x="0" y="11725038"/>
            <a:ext cx="3169920" cy="619362"/>
          </a:xfrm>
          <a:prstGeom prst="rect">
            <a:avLst/>
          </a:prstGeom>
        </p:spPr>
        <p:txBody>
          <a:bodyPr vert="horz" lIns="112334" tIns="56167" rIns="112334" bIns="56167" rtlCol="0" anchor="b"/>
          <a:lstStyle>
            <a:lvl1pPr algn="l">
              <a:defRPr sz="1500"/>
            </a:lvl1pPr>
          </a:lstStyle>
          <a:p>
            <a:endParaRPr lang="es-AR"/>
          </a:p>
        </p:txBody>
      </p:sp>
      <p:sp>
        <p:nvSpPr>
          <p:cNvPr id="7" name="Marcador de número de diapositiva 6"/>
          <p:cNvSpPr>
            <a:spLocks noGrp="1"/>
          </p:cNvSpPr>
          <p:nvPr>
            <p:ph type="sldNum" sz="quarter" idx="5"/>
          </p:nvPr>
        </p:nvSpPr>
        <p:spPr>
          <a:xfrm>
            <a:off x="4143587" y="11725038"/>
            <a:ext cx="3169920" cy="619362"/>
          </a:xfrm>
          <a:prstGeom prst="rect">
            <a:avLst/>
          </a:prstGeom>
        </p:spPr>
        <p:txBody>
          <a:bodyPr vert="horz" lIns="112334" tIns="56167" rIns="112334" bIns="56167" rtlCol="0" anchor="b"/>
          <a:lstStyle>
            <a:lvl1pPr algn="r">
              <a:defRPr sz="1500"/>
            </a:lvl1pPr>
          </a:lstStyle>
          <a:p>
            <a:fld id="{B92B5922-0379-4DA2-B72A-5CEB872E51E4}" type="slidenum">
              <a:rPr lang="es-AR" smtClean="0"/>
              <a:t>‹Nº›</a:t>
            </a:fld>
            <a:endParaRPr lang="es-AR"/>
          </a:p>
        </p:txBody>
      </p:sp>
    </p:spTree>
    <p:extLst>
      <p:ext uri="{BB962C8B-B14F-4D97-AF65-F5344CB8AC3E}">
        <p14:creationId xmlns:p14="http://schemas.microsoft.com/office/powerpoint/2010/main" val="3951783207"/>
      </p:ext>
    </p:extLst>
  </p:cSld>
  <p:clrMap bg1="lt1" tx1="dk1" bg2="lt2" tx2="dk2" accent1="accent1" accent2="accent2" accent3="accent3" accent4="accent4" accent5="accent5" accent6="accent6" hlink="hlink" folHlink="folHlink"/>
  <p:notesStyle>
    <a:lvl1pPr marL="0" algn="l" defTabSz="2850626" rtl="0" eaLnBrk="1" latinLnBrk="0" hangingPunct="1">
      <a:defRPr sz="3742" kern="1200">
        <a:solidFill>
          <a:schemeClr val="tx1"/>
        </a:solidFill>
        <a:latin typeface="+mn-lt"/>
        <a:ea typeface="+mn-ea"/>
        <a:cs typeface="+mn-cs"/>
      </a:defRPr>
    </a:lvl1pPr>
    <a:lvl2pPr marL="1425312" algn="l" defTabSz="2850626" rtl="0" eaLnBrk="1" latinLnBrk="0" hangingPunct="1">
      <a:defRPr sz="3742" kern="1200">
        <a:solidFill>
          <a:schemeClr val="tx1"/>
        </a:solidFill>
        <a:latin typeface="+mn-lt"/>
        <a:ea typeface="+mn-ea"/>
        <a:cs typeface="+mn-cs"/>
      </a:defRPr>
    </a:lvl2pPr>
    <a:lvl3pPr marL="2850626" algn="l" defTabSz="2850626" rtl="0" eaLnBrk="1" latinLnBrk="0" hangingPunct="1">
      <a:defRPr sz="3742" kern="1200">
        <a:solidFill>
          <a:schemeClr val="tx1"/>
        </a:solidFill>
        <a:latin typeface="+mn-lt"/>
        <a:ea typeface="+mn-ea"/>
        <a:cs typeface="+mn-cs"/>
      </a:defRPr>
    </a:lvl3pPr>
    <a:lvl4pPr marL="4275938" algn="l" defTabSz="2850626" rtl="0" eaLnBrk="1" latinLnBrk="0" hangingPunct="1">
      <a:defRPr sz="3742" kern="1200">
        <a:solidFill>
          <a:schemeClr val="tx1"/>
        </a:solidFill>
        <a:latin typeface="+mn-lt"/>
        <a:ea typeface="+mn-ea"/>
        <a:cs typeface="+mn-cs"/>
      </a:defRPr>
    </a:lvl4pPr>
    <a:lvl5pPr marL="5701253" algn="l" defTabSz="2850626" rtl="0" eaLnBrk="1" latinLnBrk="0" hangingPunct="1">
      <a:defRPr sz="3742" kern="1200">
        <a:solidFill>
          <a:schemeClr val="tx1"/>
        </a:solidFill>
        <a:latin typeface="+mn-lt"/>
        <a:ea typeface="+mn-ea"/>
        <a:cs typeface="+mn-cs"/>
      </a:defRPr>
    </a:lvl5pPr>
    <a:lvl6pPr marL="7126564" algn="l" defTabSz="2850626" rtl="0" eaLnBrk="1" latinLnBrk="0" hangingPunct="1">
      <a:defRPr sz="3742" kern="1200">
        <a:solidFill>
          <a:schemeClr val="tx1"/>
        </a:solidFill>
        <a:latin typeface="+mn-lt"/>
        <a:ea typeface="+mn-ea"/>
        <a:cs typeface="+mn-cs"/>
      </a:defRPr>
    </a:lvl6pPr>
    <a:lvl7pPr marL="8551876" algn="l" defTabSz="2850626" rtl="0" eaLnBrk="1" latinLnBrk="0" hangingPunct="1">
      <a:defRPr sz="3742" kern="1200">
        <a:solidFill>
          <a:schemeClr val="tx1"/>
        </a:solidFill>
        <a:latin typeface="+mn-lt"/>
        <a:ea typeface="+mn-ea"/>
        <a:cs typeface="+mn-cs"/>
      </a:defRPr>
    </a:lvl7pPr>
    <a:lvl8pPr marL="9977190" algn="l" defTabSz="2850626" rtl="0" eaLnBrk="1" latinLnBrk="0" hangingPunct="1">
      <a:defRPr sz="3742" kern="1200">
        <a:solidFill>
          <a:schemeClr val="tx1"/>
        </a:solidFill>
        <a:latin typeface="+mn-lt"/>
        <a:ea typeface="+mn-ea"/>
        <a:cs typeface="+mn-cs"/>
      </a:defRPr>
    </a:lvl8pPr>
    <a:lvl9pPr marL="11402505" algn="l" defTabSz="2850626" rtl="0" eaLnBrk="1" latinLnBrk="0" hangingPunct="1">
      <a:defRPr sz="374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5"/>
          </p:nvPr>
        </p:nvSpPr>
        <p:spPr/>
        <p:txBody>
          <a:bodyPr/>
          <a:lstStyle/>
          <a:p>
            <a:fld id="{B92B5922-0379-4DA2-B72A-5CEB872E51E4}" type="slidenum">
              <a:rPr lang="es-AR" smtClean="0"/>
              <a:t>1</a:t>
            </a:fld>
            <a:endParaRPr lang="es-AR"/>
          </a:p>
        </p:txBody>
      </p:sp>
    </p:spTree>
    <p:extLst>
      <p:ext uri="{BB962C8B-B14F-4D97-AF65-F5344CB8AC3E}">
        <p14:creationId xmlns:p14="http://schemas.microsoft.com/office/powerpoint/2010/main" val="969444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4815086" y="3417232"/>
            <a:ext cx="28890516" cy="7269468"/>
          </a:xfrm>
        </p:spPr>
        <p:txBody>
          <a:bodyPr anchor="b"/>
          <a:lstStyle>
            <a:lvl1pPr algn="ctr">
              <a:defRPr sz="18268"/>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4815086" y="10967039"/>
            <a:ext cx="28890516" cy="5041259"/>
          </a:xfrm>
        </p:spPr>
        <p:txBody>
          <a:bodyPr/>
          <a:lstStyle>
            <a:lvl1pPr marL="0" indent="0" algn="ctr">
              <a:buNone/>
              <a:defRPr sz="7307"/>
            </a:lvl1pPr>
            <a:lvl2pPr marL="1392037" indent="0" algn="ctr">
              <a:buNone/>
              <a:defRPr sz="6089"/>
            </a:lvl2pPr>
            <a:lvl3pPr marL="2784074" indent="0" algn="ctr">
              <a:buNone/>
              <a:defRPr sz="5480"/>
            </a:lvl3pPr>
            <a:lvl4pPr marL="4176111" indent="0" algn="ctr">
              <a:buNone/>
              <a:defRPr sz="4872"/>
            </a:lvl4pPr>
            <a:lvl5pPr marL="5568147" indent="0" algn="ctr">
              <a:buNone/>
              <a:defRPr sz="4872"/>
            </a:lvl5pPr>
            <a:lvl6pPr marL="6960184" indent="0" algn="ctr">
              <a:buNone/>
              <a:defRPr sz="4872"/>
            </a:lvl6pPr>
            <a:lvl7pPr marL="8352221" indent="0" algn="ctr">
              <a:buNone/>
              <a:defRPr sz="4872"/>
            </a:lvl7pPr>
            <a:lvl8pPr marL="9744258" indent="0" algn="ctr">
              <a:buNone/>
              <a:defRPr sz="4872"/>
            </a:lvl8pPr>
            <a:lvl9pPr marL="11136295" indent="0" algn="ctr">
              <a:buNone/>
              <a:defRPr sz="4872"/>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8A9B98F3-6859-4B74-9FEB-53FAA4396AD5}" type="datetimeFigureOut">
              <a:rPr lang="es-AR" smtClean="0"/>
              <a:t>23/5/2023</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D3F19C1C-50E3-4996-B77C-A986DD8C17AD}" type="slidenum">
              <a:rPr lang="es-AR" smtClean="0"/>
              <a:t>‹Nº›</a:t>
            </a:fld>
            <a:endParaRPr lang="es-AR"/>
          </a:p>
        </p:txBody>
      </p:sp>
    </p:spTree>
    <p:extLst>
      <p:ext uri="{BB962C8B-B14F-4D97-AF65-F5344CB8AC3E}">
        <p14:creationId xmlns:p14="http://schemas.microsoft.com/office/powerpoint/2010/main" val="3746990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A9B98F3-6859-4B74-9FEB-53FAA4396AD5}" type="datetimeFigureOut">
              <a:rPr lang="es-AR" smtClean="0"/>
              <a:t>23/5/2023</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D3F19C1C-50E3-4996-B77C-A986DD8C17AD}" type="slidenum">
              <a:rPr lang="es-AR" smtClean="0"/>
              <a:t>‹Nº›</a:t>
            </a:fld>
            <a:endParaRPr lang="es-AR"/>
          </a:p>
        </p:txBody>
      </p:sp>
    </p:spTree>
    <p:extLst>
      <p:ext uri="{BB962C8B-B14F-4D97-AF65-F5344CB8AC3E}">
        <p14:creationId xmlns:p14="http://schemas.microsoft.com/office/powerpoint/2010/main" val="1887684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566368" y="1111687"/>
            <a:ext cx="8306023" cy="1769516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648298" y="1111687"/>
            <a:ext cx="24436561" cy="1769516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A9B98F3-6859-4B74-9FEB-53FAA4396AD5}" type="datetimeFigureOut">
              <a:rPr lang="es-AR" smtClean="0"/>
              <a:t>23/5/2023</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D3F19C1C-50E3-4996-B77C-A986DD8C17AD}" type="slidenum">
              <a:rPr lang="es-AR" smtClean="0"/>
              <a:t>‹Nº›</a:t>
            </a:fld>
            <a:endParaRPr lang="es-AR"/>
          </a:p>
        </p:txBody>
      </p:sp>
    </p:spTree>
    <p:extLst>
      <p:ext uri="{BB962C8B-B14F-4D97-AF65-F5344CB8AC3E}">
        <p14:creationId xmlns:p14="http://schemas.microsoft.com/office/powerpoint/2010/main" val="3886999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A9B98F3-6859-4B74-9FEB-53FAA4396AD5}" type="datetimeFigureOut">
              <a:rPr lang="es-AR" smtClean="0"/>
              <a:t>23/5/2023</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D3F19C1C-50E3-4996-B77C-A986DD8C17AD}" type="slidenum">
              <a:rPr lang="es-AR" smtClean="0"/>
              <a:t>‹Nº›</a:t>
            </a:fld>
            <a:endParaRPr lang="es-AR"/>
          </a:p>
        </p:txBody>
      </p:sp>
    </p:spTree>
    <p:extLst>
      <p:ext uri="{BB962C8B-B14F-4D97-AF65-F5344CB8AC3E}">
        <p14:creationId xmlns:p14="http://schemas.microsoft.com/office/powerpoint/2010/main" val="80852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628235" y="5205600"/>
            <a:ext cx="33224093" cy="8685660"/>
          </a:xfrm>
        </p:spPr>
        <p:txBody>
          <a:bodyPr anchor="b"/>
          <a:lstStyle>
            <a:lvl1pPr>
              <a:defRPr sz="18268"/>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628235" y="13973430"/>
            <a:ext cx="33224093" cy="4567583"/>
          </a:xfrm>
        </p:spPr>
        <p:txBody>
          <a:bodyPr/>
          <a:lstStyle>
            <a:lvl1pPr marL="0" indent="0">
              <a:buNone/>
              <a:defRPr sz="7307">
                <a:solidFill>
                  <a:schemeClr val="tx1">
                    <a:tint val="75000"/>
                  </a:schemeClr>
                </a:solidFill>
              </a:defRPr>
            </a:lvl1pPr>
            <a:lvl2pPr marL="1392037" indent="0">
              <a:buNone/>
              <a:defRPr sz="6089">
                <a:solidFill>
                  <a:schemeClr val="tx1">
                    <a:tint val="75000"/>
                  </a:schemeClr>
                </a:solidFill>
              </a:defRPr>
            </a:lvl2pPr>
            <a:lvl3pPr marL="2784074" indent="0">
              <a:buNone/>
              <a:defRPr sz="5480">
                <a:solidFill>
                  <a:schemeClr val="tx1">
                    <a:tint val="75000"/>
                  </a:schemeClr>
                </a:solidFill>
              </a:defRPr>
            </a:lvl3pPr>
            <a:lvl4pPr marL="4176111" indent="0">
              <a:buNone/>
              <a:defRPr sz="4872">
                <a:solidFill>
                  <a:schemeClr val="tx1">
                    <a:tint val="75000"/>
                  </a:schemeClr>
                </a:solidFill>
              </a:defRPr>
            </a:lvl4pPr>
            <a:lvl5pPr marL="5568147" indent="0">
              <a:buNone/>
              <a:defRPr sz="4872">
                <a:solidFill>
                  <a:schemeClr val="tx1">
                    <a:tint val="75000"/>
                  </a:schemeClr>
                </a:solidFill>
              </a:defRPr>
            </a:lvl5pPr>
            <a:lvl6pPr marL="6960184" indent="0">
              <a:buNone/>
              <a:defRPr sz="4872">
                <a:solidFill>
                  <a:schemeClr val="tx1">
                    <a:tint val="75000"/>
                  </a:schemeClr>
                </a:solidFill>
              </a:defRPr>
            </a:lvl6pPr>
            <a:lvl7pPr marL="8352221" indent="0">
              <a:buNone/>
              <a:defRPr sz="4872">
                <a:solidFill>
                  <a:schemeClr val="tx1">
                    <a:tint val="75000"/>
                  </a:schemeClr>
                </a:solidFill>
              </a:defRPr>
            </a:lvl7pPr>
            <a:lvl8pPr marL="9744258" indent="0">
              <a:buNone/>
              <a:defRPr sz="4872">
                <a:solidFill>
                  <a:schemeClr val="tx1">
                    <a:tint val="75000"/>
                  </a:schemeClr>
                </a:solidFill>
              </a:defRPr>
            </a:lvl8pPr>
            <a:lvl9pPr marL="11136295" indent="0">
              <a:buNone/>
              <a:defRPr sz="4872">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8A9B98F3-6859-4B74-9FEB-53FAA4396AD5}" type="datetimeFigureOut">
              <a:rPr lang="es-AR" smtClean="0"/>
              <a:t>23/5/2023</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D3F19C1C-50E3-4996-B77C-A986DD8C17AD}" type="slidenum">
              <a:rPr lang="es-AR" smtClean="0"/>
              <a:t>‹Nº›</a:t>
            </a:fld>
            <a:endParaRPr lang="es-AR"/>
          </a:p>
        </p:txBody>
      </p:sp>
    </p:spTree>
    <p:extLst>
      <p:ext uri="{BB962C8B-B14F-4D97-AF65-F5344CB8AC3E}">
        <p14:creationId xmlns:p14="http://schemas.microsoft.com/office/powerpoint/2010/main" val="3324678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648298" y="5558437"/>
            <a:ext cx="16371292" cy="1324841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19501099" y="5558437"/>
            <a:ext cx="16371292" cy="1324841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A9B98F3-6859-4B74-9FEB-53FAA4396AD5}" type="datetimeFigureOut">
              <a:rPr lang="es-AR" smtClean="0"/>
              <a:t>23/5/2023</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D3F19C1C-50E3-4996-B77C-A986DD8C17AD}" type="slidenum">
              <a:rPr lang="es-AR" smtClean="0"/>
              <a:t>‹Nº›</a:t>
            </a:fld>
            <a:endParaRPr lang="es-AR"/>
          </a:p>
        </p:txBody>
      </p:sp>
    </p:spTree>
    <p:extLst>
      <p:ext uri="{BB962C8B-B14F-4D97-AF65-F5344CB8AC3E}">
        <p14:creationId xmlns:p14="http://schemas.microsoft.com/office/powerpoint/2010/main" val="3415174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2653315" y="1111689"/>
            <a:ext cx="33224093" cy="4035910"/>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653316" y="5118597"/>
            <a:ext cx="16296055" cy="2508545"/>
          </a:xfrm>
        </p:spPr>
        <p:txBody>
          <a:bodyPr anchor="b"/>
          <a:lstStyle>
            <a:lvl1pPr marL="0" indent="0">
              <a:buNone/>
              <a:defRPr sz="7307" b="1"/>
            </a:lvl1pPr>
            <a:lvl2pPr marL="1392037" indent="0">
              <a:buNone/>
              <a:defRPr sz="6089" b="1"/>
            </a:lvl2pPr>
            <a:lvl3pPr marL="2784074" indent="0">
              <a:buNone/>
              <a:defRPr sz="5480" b="1"/>
            </a:lvl3pPr>
            <a:lvl4pPr marL="4176111" indent="0">
              <a:buNone/>
              <a:defRPr sz="4872" b="1"/>
            </a:lvl4pPr>
            <a:lvl5pPr marL="5568147" indent="0">
              <a:buNone/>
              <a:defRPr sz="4872" b="1"/>
            </a:lvl5pPr>
            <a:lvl6pPr marL="6960184" indent="0">
              <a:buNone/>
              <a:defRPr sz="4872" b="1"/>
            </a:lvl6pPr>
            <a:lvl7pPr marL="8352221" indent="0">
              <a:buNone/>
              <a:defRPr sz="4872" b="1"/>
            </a:lvl7pPr>
            <a:lvl8pPr marL="9744258" indent="0">
              <a:buNone/>
              <a:defRPr sz="4872" b="1"/>
            </a:lvl8pPr>
            <a:lvl9pPr marL="11136295" indent="0">
              <a:buNone/>
              <a:defRPr sz="4872" b="1"/>
            </a:lvl9pPr>
          </a:lstStyle>
          <a:p>
            <a:pPr lvl="0"/>
            <a:r>
              <a:rPr lang="es-ES"/>
              <a:t>Haga clic para modificar los estilos de texto del patrón</a:t>
            </a:r>
          </a:p>
        </p:txBody>
      </p:sp>
      <p:sp>
        <p:nvSpPr>
          <p:cNvPr id="4" name="Content Placeholder 3"/>
          <p:cNvSpPr>
            <a:spLocks noGrp="1"/>
          </p:cNvSpPr>
          <p:nvPr>
            <p:ph sz="half" idx="2"/>
          </p:nvPr>
        </p:nvSpPr>
        <p:spPr>
          <a:xfrm>
            <a:off x="2653316" y="7627142"/>
            <a:ext cx="16296055" cy="1121837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19501098" y="5118597"/>
            <a:ext cx="16376310" cy="2508545"/>
          </a:xfrm>
        </p:spPr>
        <p:txBody>
          <a:bodyPr anchor="b"/>
          <a:lstStyle>
            <a:lvl1pPr marL="0" indent="0">
              <a:buNone/>
              <a:defRPr sz="7307" b="1"/>
            </a:lvl1pPr>
            <a:lvl2pPr marL="1392037" indent="0">
              <a:buNone/>
              <a:defRPr sz="6089" b="1"/>
            </a:lvl2pPr>
            <a:lvl3pPr marL="2784074" indent="0">
              <a:buNone/>
              <a:defRPr sz="5480" b="1"/>
            </a:lvl3pPr>
            <a:lvl4pPr marL="4176111" indent="0">
              <a:buNone/>
              <a:defRPr sz="4872" b="1"/>
            </a:lvl4pPr>
            <a:lvl5pPr marL="5568147" indent="0">
              <a:buNone/>
              <a:defRPr sz="4872" b="1"/>
            </a:lvl5pPr>
            <a:lvl6pPr marL="6960184" indent="0">
              <a:buNone/>
              <a:defRPr sz="4872" b="1"/>
            </a:lvl6pPr>
            <a:lvl7pPr marL="8352221" indent="0">
              <a:buNone/>
              <a:defRPr sz="4872" b="1"/>
            </a:lvl7pPr>
            <a:lvl8pPr marL="9744258" indent="0">
              <a:buNone/>
              <a:defRPr sz="4872" b="1"/>
            </a:lvl8pPr>
            <a:lvl9pPr marL="11136295" indent="0">
              <a:buNone/>
              <a:defRPr sz="4872" b="1"/>
            </a:lvl9pPr>
          </a:lstStyle>
          <a:p>
            <a:pPr lvl="0"/>
            <a:r>
              <a:rPr lang="es-ES"/>
              <a:t>Haga clic para modificar los estilos de texto del patrón</a:t>
            </a:r>
          </a:p>
        </p:txBody>
      </p:sp>
      <p:sp>
        <p:nvSpPr>
          <p:cNvPr id="6" name="Content Placeholder 5"/>
          <p:cNvSpPr>
            <a:spLocks noGrp="1"/>
          </p:cNvSpPr>
          <p:nvPr>
            <p:ph sz="quarter" idx="4"/>
          </p:nvPr>
        </p:nvSpPr>
        <p:spPr>
          <a:xfrm>
            <a:off x="19501098" y="7627142"/>
            <a:ext cx="16376310" cy="1121837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A9B98F3-6859-4B74-9FEB-53FAA4396AD5}" type="datetimeFigureOut">
              <a:rPr lang="es-AR" smtClean="0"/>
              <a:t>23/5/2023</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D3F19C1C-50E3-4996-B77C-A986DD8C17AD}" type="slidenum">
              <a:rPr lang="es-AR" smtClean="0"/>
              <a:t>‹Nº›</a:t>
            </a:fld>
            <a:endParaRPr lang="es-AR"/>
          </a:p>
        </p:txBody>
      </p:sp>
    </p:spTree>
    <p:extLst>
      <p:ext uri="{BB962C8B-B14F-4D97-AF65-F5344CB8AC3E}">
        <p14:creationId xmlns:p14="http://schemas.microsoft.com/office/powerpoint/2010/main" val="1561965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8A9B98F3-6859-4B74-9FEB-53FAA4396AD5}" type="datetimeFigureOut">
              <a:rPr lang="es-AR" smtClean="0"/>
              <a:t>23/5/2023</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D3F19C1C-50E3-4996-B77C-A986DD8C17AD}" type="slidenum">
              <a:rPr lang="es-AR" smtClean="0"/>
              <a:t>‹Nº›</a:t>
            </a:fld>
            <a:endParaRPr lang="es-AR"/>
          </a:p>
        </p:txBody>
      </p:sp>
    </p:spTree>
    <p:extLst>
      <p:ext uri="{BB962C8B-B14F-4D97-AF65-F5344CB8AC3E}">
        <p14:creationId xmlns:p14="http://schemas.microsoft.com/office/powerpoint/2010/main" val="1631343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9B98F3-6859-4B74-9FEB-53FAA4396AD5}" type="datetimeFigureOut">
              <a:rPr lang="es-AR" smtClean="0"/>
              <a:t>23/5/2023</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D3F19C1C-50E3-4996-B77C-A986DD8C17AD}" type="slidenum">
              <a:rPr lang="es-AR" smtClean="0"/>
              <a:t>‹Nº›</a:t>
            </a:fld>
            <a:endParaRPr lang="es-AR"/>
          </a:p>
        </p:txBody>
      </p:sp>
    </p:spTree>
    <p:extLst>
      <p:ext uri="{BB962C8B-B14F-4D97-AF65-F5344CB8AC3E}">
        <p14:creationId xmlns:p14="http://schemas.microsoft.com/office/powerpoint/2010/main" val="492163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653316" y="1392026"/>
            <a:ext cx="12423923" cy="4872091"/>
          </a:xfrm>
        </p:spPr>
        <p:txBody>
          <a:bodyPr anchor="b"/>
          <a:lstStyle>
            <a:lvl1pPr>
              <a:defRPr sz="9743"/>
            </a:lvl1pPr>
          </a:lstStyle>
          <a:p>
            <a:r>
              <a:rPr lang="es-ES"/>
              <a:t>Haga clic para modificar el estilo de título del patrón</a:t>
            </a:r>
            <a:endParaRPr lang="en-US" dirty="0"/>
          </a:p>
        </p:txBody>
      </p:sp>
      <p:sp>
        <p:nvSpPr>
          <p:cNvPr id="3" name="Content Placeholder 2"/>
          <p:cNvSpPr>
            <a:spLocks noGrp="1"/>
          </p:cNvSpPr>
          <p:nvPr>
            <p:ph idx="1"/>
          </p:nvPr>
        </p:nvSpPr>
        <p:spPr>
          <a:xfrm>
            <a:off x="16376310" y="3006391"/>
            <a:ext cx="19501098" cy="14838609"/>
          </a:xfrm>
        </p:spPr>
        <p:txBody>
          <a:bodyPr/>
          <a:lstStyle>
            <a:lvl1pPr>
              <a:defRPr sz="9743"/>
            </a:lvl1pPr>
            <a:lvl2pPr>
              <a:defRPr sz="8525"/>
            </a:lvl2pPr>
            <a:lvl3pPr>
              <a:defRPr sz="7307"/>
            </a:lvl3pPr>
            <a:lvl4pPr>
              <a:defRPr sz="6089"/>
            </a:lvl4pPr>
            <a:lvl5pPr>
              <a:defRPr sz="6089"/>
            </a:lvl5pPr>
            <a:lvl6pPr>
              <a:defRPr sz="6089"/>
            </a:lvl6pPr>
            <a:lvl7pPr>
              <a:defRPr sz="6089"/>
            </a:lvl7pPr>
            <a:lvl8pPr>
              <a:defRPr sz="6089"/>
            </a:lvl8pPr>
            <a:lvl9pPr>
              <a:defRPr sz="6089"/>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653316" y="6264116"/>
            <a:ext cx="12423923" cy="11605051"/>
          </a:xfrm>
        </p:spPr>
        <p:txBody>
          <a:bodyPr/>
          <a:lstStyle>
            <a:lvl1pPr marL="0" indent="0">
              <a:buNone/>
              <a:defRPr sz="4872"/>
            </a:lvl1pPr>
            <a:lvl2pPr marL="1392037" indent="0">
              <a:buNone/>
              <a:defRPr sz="4263"/>
            </a:lvl2pPr>
            <a:lvl3pPr marL="2784074" indent="0">
              <a:buNone/>
              <a:defRPr sz="3654"/>
            </a:lvl3pPr>
            <a:lvl4pPr marL="4176111" indent="0">
              <a:buNone/>
              <a:defRPr sz="3045"/>
            </a:lvl4pPr>
            <a:lvl5pPr marL="5568147" indent="0">
              <a:buNone/>
              <a:defRPr sz="3045"/>
            </a:lvl5pPr>
            <a:lvl6pPr marL="6960184" indent="0">
              <a:buNone/>
              <a:defRPr sz="3045"/>
            </a:lvl6pPr>
            <a:lvl7pPr marL="8352221" indent="0">
              <a:buNone/>
              <a:defRPr sz="3045"/>
            </a:lvl7pPr>
            <a:lvl8pPr marL="9744258" indent="0">
              <a:buNone/>
              <a:defRPr sz="3045"/>
            </a:lvl8pPr>
            <a:lvl9pPr marL="11136295" indent="0">
              <a:buNone/>
              <a:defRPr sz="3045"/>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8A9B98F3-6859-4B74-9FEB-53FAA4396AD5}" type="datetimeFigureOut">
              <a:rPr lang="es-AR" smtClean="0"/>
              <a:t>23/5/2023</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D3F19C1C-50E3-4996-B77C-A986DD8C17AD}" type="slidenum">
              <a:rPr lang="es-AR" smtClean="0"/>
              <a:t>‹Nº›</a:t>
            </a:fld>
            <a:endParaRPr lang="es-AR"/>
          </a:p>
        </p:txBody>
      </p:sp>
    </p:spTree>
    <p:extLst>
      <p:ext uri="{BB962C8B-B14F-4D97-AF65-F5344CB8AC3E}">
        <p14:creationId xmlns:p14="http://schemas.microsoft.com/office/powerpoint/2010/main" val="1660431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653316" y="1392026"/>
            <a:ext cx="12423923" cy="4872091"/>
          </a:xfrm>
        </p:spPr>
        <p:txBody>
          <a:bodyPr anchor="b"/>
          <a:lstStyle>
            <a:lvl1pPr>
              <a:defRPr sz="9743"/>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6376310" y="3006391"/>
            <a:ext cx="19501098" cy="14838609"/>
          </a:xfrm>
        </p:spPr>
        <p:txBody>
          <a:bodyPr anchor="t"/>
          <a:lstStyle>
            <a:lvl1pPr marL="0" indent="0">
              <a:buNone/>
              <a:defRPr sz="9743"/>
            </a:lvl1pPr>
            <a:lvl2pPr marL="1392037" indent="0">
              <a:buNone/>
              <a:defRPr sz="8525"/>
            </a:lvl2pPr>
            <a:lvl3pPr marL="2784074" indent="0">
              <a:buNone/>
              <a:defRPr sz="7307"/>
            </a:lvl3pPr>
            <a:lvl4pPr marL="4176111" indent="0">
              <a:buNone/>
              <a:defRPr sz="6089"/>
            </a:lvl4pPr>
            <a:lvl5pPr marL="5568147" indent="0">
              <a:buNone/>
              <a:defRPr sz="6089"/>
            </a:lvl5pPr>
            <a:lvl6pPr marL="6960184" indent="0">
              <a:buNone/>
              <a:defRPr sz="6089"/>
            </a:lvl6pPr>
            <a:lvl7pPr marL="8352221" indent="0">
              <a:buNone/>
              <a:defRPr sz="6089"/>
            </a:lvl7pPr>
            <a:lvl8pPr marL="9744258" indent="0">
              <a:buNone/>
              <a:defRPr sz="6089"/>
            </a:lvl8pPr>
            <a:lvl9pPr marL="11136295" indent="0">
              <a:buNone/>
              <a:defRPr sz="6089"/>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653316" y="6264116"/>
            <a:ext cx="12423923" cy="11605051"/>
          </a:xfrm>
        </p:spPr>
        <p:txBody>
          <a:bodyPr/>
          <a:lstStyle>
            <a:lvl1pPr marL="0" indent="0">
              <a:buNone/>
              <a:defRPr sz="4872"/>
            </a:lvl1pPr>
            <a:lvl2pPr marL="1392037" indent="0">
              <a:buNone/>
              <a:defRPr sz="4263"/>
            </a:lvl2pPr>
            <a:lvl3pPr marL="2784074" indent="0">
              <a:buNone/>
              <a:defRPr sz="3654"/>
            </a:lvl3pPr>
            <a:lvl4pPr marL="4176111" indent="0">
              <a:buNone/>
              <a:defRPr sz="3045"/>
            </a:lvl4pPr>
            <a:lvl5pPr marL="5568147" indent="0">
              <a:buNone/>
              <a:defRPr sz="3045"/>
            </a:lvl5pPr>
            <a:lvl6pPr marL="6960184" indent="0">
              <a:buNone/>
              <a:defRPr sz="3045"/>
            </a:lvl6pPr>
            <a:lvl7pPr marL="8352221" indent="0">
              <a:buNone/>
              <a:defRPr sz="3045"/>
            </a:lvl7pPr>
            <a:lvl8pPr marL="9744258" indent="0">
              <a:buNone/>
              <a:defRPr sz="3045"/>
            </a:lvl8pPr>
            <a:lvl9pPr marL="11136295" indent="0">
              <a:buNone/>
              <a:defRPr sz="3045"/>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8A9B98F3-6859-4B74-9FEB-53FAA4396AD5}" type="datetimeFigureOut">
              <a:rPr lang="es-AR" smtClean="0"/>
              <a:t>23/5/2023</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D3F19C1C-50E3-4996-B77C-A986DD8C17AD}" type="slidenum">
              <a:rPr lang="es-AR" smtClean="0"/>
              <a:t>‹Nº›</a:t>
            </a:fld>
            <a:endParaRPr lang="es-AR"/>
          </a:p>
        </p:txBody>
      </p:sp>
    </p:spTree>
    <p:extLst>
      <p:ext uri="{BB962C8B-B14F-4D97-AF65-F5344CB8AC3E}">
        <p14:creationId xmlns:p14="http://schemas.microsoft.com/office/powerpoint/2010/main" val="3424673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48298" y="1111689"/>
            <a:ext cx="33224093" cy="4035910"/>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648298" y="5558437"/>
            <a:ext cx="33224093" cy="1324841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2648297" y="19353028"/>
            <a:ext cx="8667155" cy="1111687"/>
          </a:xfrm>
          <a:prstGeom prst="rect">
            <a:avLst/>
          </a:prstGeom>
        </p:spPr>
        <p:txBody>
          <a:bodyPr vert="horz" lIns="91440" tIns="45720" rIns="91440" bIns="45720" rtlCol="0" anchor="ctr"/>
          <a:lstStyle>
            <a:lvl1pPr algn="l">
              <a:defRPr sz="3654">
                <a:solidFill>
                  <a:schemeClr val="tx1">
                    <a:tint val="75000"/>
                  </a:schemeClr>
                </a:solidFill>
              </a:defRPr>
            </a:lvl1pPr>
          </a:lstStyle>
          <a:p>
            <a:fld id="{8A9B98F3-6859-4B74-9FEB-53FAA4396AD5}" type="datetimeFigureOut">
              <a:rPr lang="es-AR" smtClean="0"/>
              <a:t>23/5/2023</a:t>
            </a:fld>
            <a:endParaRPr lang="es-AR"/>
          </a:p>
        </p:txBody>
      </p:sp>
      <p:sp>
        <p:nvSpPr>
          <p:cNvPr id="5" name="Footer Placeholder 4"/>
          <p:cNvSpPr>
            <a:spLocks noGrp="1"/>
          </p:cNvSpPr>
          <p:nvPr>
            <p:ph type="ftr" sz="quarter" idx="3"/>
          </p:nvPr>
        </p:nvSpPr>
        <p:spPr>
          <a:xfrm>
            <a:off x="12759978" y="19353028"/>
            <a:ext cx="13000732" cy="1111687"/>
          </a:xfrm>
          <a:prstGeom prst="rect">
            <a:avLst/>
          </a:prstGeom>
        </p:spPr>
        <p:txBody>
          <a:bodyPr vert="horz" lIns="91440" tIns="45720" rIns="91440" bIns="45720" rtlCol="0" anchor="ctr"/>
          <a:lstStyle>
            <a:lvl1pPr algn="ctr">
              <a:defRPr sz="3654">
                <a:solidFill>
                  <a:schemeClr val="tx1">
                    <a:tint val="75000"/>
                  </a:schemeClr>
                </a:solidFill>
              </a:defRPr>
            </a:lvl1pPr>
          </a:lstStyle>
          <a:p>
            <a:endParaRPr lang="es-AR"/>
          </a:p>
        </p:txBody>
      </p:sp>
      <p:sp>
        <p:nvSpPr>
          <p:cNvPr id="6" name="Slide Number Placeholder 5"/>
          <p:cNvSpPr>
            <a:spLocks noGrp="1"/>
          </p:cNvSpPr>
          <p:nvPr>
            <p:ph type="sldNum" sz="quarter" idx="4"/>
          </p:nvPr>
        </p:nvSpPr>
        <p:spPr>
          <a:xfrm>
            <a:off x="27205236" y="19353028"/>
            <a:ext cx="8667155" cy="1111687"/>
          </a:xfrm>
          <a:prstGeom prst="rect">
            <a:avLst/>
          </a:prstGeom>
        </p:spPr>
        <p:txBody>
          <a:bodyPr vert="horz" lIns="91440" tIns="45720" rIns="91440" bIns="45720" rtlCol="0" anchor="ctr"/>
          <a:lstStyle>
            <a:lvl1pPr algn="r">
              <a:defRPr sz="3654">
                <a:solidFill>
                  <a:schemeClr val="tx1">
                    <a:tint val="75000"/>
                  </a:schemeClr>
                </a:solidFill>
              </a:defRPr>
            </a:lvl1pPr>
          </a:lstStyle>
          <a:p>
            <a:fld id="{D3F19C1C-50E3-4996-B77C-A986DD8C17AD}" type="slidenum">
              <a:rPr lang="es-AR" smtClean="0"/>
              <a:t>‹Nº›</a:t>
            </a:fld>
            <a:endParaRPr lang="es-AR"/>
          </a:p>
        </p:txBody>
      </p:sp>
    </p:spTree>
    <p:extLst>
      <p:ext uri="{BB962C8B-B14F-4D97-AF65-F5344CB8AC3E}">
        <p14:creationId xmlns:p14="http://schemas.microsoft.com/office/powerpoint/2010/main" val="17630092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784074" rtl="0" eaLnBrk="1" latinLnBrk="0" hangingPunct="1">
        <a:lnSpc>
          <a:spcPct val="90000"/>
        </a:lnSpc>
        <a:spcBef>
          <a:spcPct val="0"/>
        </a:spcBef>
        <a:buNone/>
        <a:defRPr sz="13397" kern="1200">
          <a:solidFill>
            <a:schemeClr val="tx1"/>
          </a:solidFill>
          <a:latin typeface="+mj-lt"/>
          <a:ea typeface="+mj-ea"/>
          <a:cs typeface="+mj-cs"/>
        </a:defRPr>
      </a:lvl1pPr>
    </p:titleStyle>
    <p:bodyStyle>
      <a:lvl1pPr marL="696018" indent="-696018" algn="l" defTabSz="2784074" rtl="0" eaLnBrk="1" latinLnBrk="0" hangingPunct="1">
        <a:lnSpc>
          <a:spcPct val="90000"/>
        </a:lnSpc>
        <a:spcBef>
          <a:spcPts val="3045"/>
        </a:spcBef>
        <a:buFont typeface="Arial" panose="020B0604020202020204" pitchFamily="34" charset="0"/>
        <a:buChar char="•"/>
        <a:defRPr sz="8525" kern="1200">
          <a:solidFill>
            <a:schemeClr val="tx1"/>
          </a:solidFill>
          <a:latin typeface="+mn-lt"/>
          <a:ea typeface="+mn-ea"/>
          <a:cs typeface="+mn-cs"/>
        </a:defRPr>
      </a:lvl1pPr>
      <a:lvl2pPr marL="2088055" indent="-696018" algn="l" defTabSz="2784074" rtl="0" eaLnBrk="1" latinLnBrk="0" hangingPunct="1">
        <a:lnSpc>
          <a:spcPct val="90000"/>
        </a:lnSpc>
        <a:spcBef>
          <a:spcPts val="1522"/>
        </a:spcBef>
        <a:buFont typeface="Arial" panose="020B0604020202020204" pitchFamily="34" charset="0"/>
        <a:buChar char="•"/>
        <a:defRPr sz="7307" kern="1200">
          <a:solidFill>
            <a:schemeClr val="tx1"/>
          </a:solidFill>
          <a:latin typeface="+mn-lt"/>
          <a:ea typeface="+mn-ea"/>
          <a:cs typeface="+mn-cs"/>
        </a:defRPr>
      </a:lvl2pPr>
      <a:lvl3pPr marL="3480092" indent="-696018" algn="l" defTabSz="2784074" rtl="0" eaLnBrk="1" latinLnBrk="0" hangingPunct="1">
        <a:lnSpc>
          <a:spcPct val="90000"/>
        </a:lnSpc>
        <a:spcBef>
          <a:spcPts val="1522"/>
        </a:spcBef>
        <a:buFont typeface="Arial" panose="020B0604020202020204" pitchFamily="34" charset="0"/>
        <a:buChar char="•"/>
        <a:defRPr sz="6089" kern="1200">
          <a:solidFill>
            <a:schemeClr val="tx1"/>
          </a:solidFill>
          <a:latin typeface="+mn-lt"/>
          <a:ea typeface="+mn-ea"/>
          <a:cs typeface="+mn-cs"/>
        </a:defRPr>
      </a:lvl3pPr>
      <a:lvl4pPr marL="4872129" indent="-696018" algn="l" defTabSz="2784074" rtl="0" eaLnBrk="1" latinLnBrk="0" hangingPunct="1">
        <a:lnSpc>
          <a:spcPct val="90000"/>
        </a:lnSpc>
        <a:spcBef>
          <a:spcPts val="1522"/>
        </a:spcBef>
        <a:buFont typeface="Arial" panose="020B0604020202020204" pitchFamily="34" charset="0"/>
        <a:buChar char="•"/>
        <a:defRPr sz="5480" kern="1200">
          <a:solidFill>
            <a:schemeClr val="tx1"/>
          </a:solidFill>
          <a:latin typeface="+mn-lt"/>
          <a:ea typeface="+mn-ea"/>
          <a:cs typeface="+mn-cs"/>
        </a:defRPr>
      </a:lvl4pPr>
      <a:lvl5pPr marL="6264166" indent="-696018" algn="l" defTabSz="2784074" rtl="0" eaLnBrk="1" latinLnBrk="0" hangingPunct="1">
        <a:lnSpc>
          <a:spcPct val="90000"/>
        </a:lnSpc>
        <a:spcBef>
          <a:spcPts val="1522"/>
        </a:spcBef>
        <a:buFont typeface="Arial" panose="020B0604020202020204" pitchFamily="34" charset="0"/>
        <a:buChar char="•"/>
        <a:defRPr sz="5480" kern="1200">
          <a:solidFill>
            <a:schemeClr val="tx1"/>
          </a:solidFill>
          <a:latin typeface="+mn-lt"/>
          <a:ea typeface="+mn-ea"/>
          <a:cs typeface="+mn-cs"/>
        </a:defRPr>
      </a:lvl5pPr>
      <a:lvl6pPr marL="7656203" indent="-696018" algn="l" defTabSz="2784074" rtl="0" eaLnBrk="1" latinLnBrk="0" hangingPunct="1">
        <a:lnSpc>
          <a:spcPct val="90000"/>
        </a:lnSpc>
        <a:spcBef>
          <a:spcPts val="1522"/>
        </a:spcBef>
        <a:buFont typeface="Arial" panose="020B0604020202020204" pitchFamily="34" charset="0"/>
        <a:buChar char="•"/>
        <a:defRPr sz="5480" kern="1200">
          <a:solidFill>
            <a:schemeClr val="tx1"/>
          </a:solidFill>
          <a:latin typeface="+mn-lt"/>
          <a:ea typeface="+mn-ea"/>
          <a:cs typeface="+mn-cs"/>
        </a:defRPr>
      </a:lvl6pPr>
      <a:lvl7pPr marL="9048239" indent="-696018" algn="l" defTabSz="2784074" rtl="0" eaLnBrk="1" latinLnBrk="0" hangingPunct="1">
        <a:lnSpc>
          <a:spcPct val="90000"/>
        </a:lnSpc>
        <a:spcBef>
          <a:spcPts val="1522"/>
        </a:spcBef>
        <a:buFont typeface="Arial" panose="020B0604020202020204" pitchFamily="34" charset="0"/>
        <a:buChar char="•"/>
        <a:defRPr sz="5480" kern="1200">
          <a:solidFill>
            <a:schemeClr val="tx1"/>
          </a:solidFill>
          <a:latin typeface="+mn-lt"/>
          <a:ea typeface="+mn-ea"/>
          <a:cs typeface="+mn-cs"/>
        </a:defRPr>
      </a:lvl7pPr>
      <a:lvl8pPr marL="10440276" indent="-696018" algn="l" defTabSz="2784074" rtl="0" eaLnBrk="1" latinLnBrk="0" hangingPunct="1">
        <a:lnSpc>
          <a:spcPct val="90000"/>
        </a:lnSpc>
        <a:spcBef>
          <a:spcPts val="1522"/>
        </a:spcBef>
        <a:buFont typeface="Arial" panose="020B0604020202020204" pitchFamily="34" charset="0"/>
        <a:buChar char="•"/>
        <a:defRPr sz="5480" kern="1200">
          <a:solidFill>
            <a:schemeClr val="tx1"/>
          </a:solidFill>
          <a:latin typeface="+mn-lt"/>
          <a:ea typeface="+mn-ea"/>
          <a:cs typeface="+mn-cs"/>
        </a:defRPr>
      </a:lvl8pPr>
      <a:lvl9pPr marL="11832313" indent="-696018" algn="l" defTabSz="2784074" rtl="0" eaLnBrk="1" latinLnBrk="0" hangingPunct="1">
        <a:lnSpc>
          <a:spcPct val="90000"/>
        </a:lnSpc>
        <a:spcBef>
          <a:spcPts val="1522"/>
        </a:spcBef>
        <a:buFont typeface="Arial" panose="020B0604020202020204" pitchFamily="34" charset="0"/>
        <a:buChar char="•"/>
        <a:defRPr sz="5480" kern="1200">
          <a:solidFill>
            <a:schemeClr val="tx1"/>
          </a:solidFill>
          <a:latin typeface="+mn-lt"/>
          <a:ea typeface="+mn-ea"/>
          <a:cs typeface="+mn-cs"/>
        </a:defRPr>
      </a:lvl9pPr>
    </p:bodyStyle>
    <p:otherStyle>
      <a:defPPr>
        <a:defRPr lang="en-US"/>
      </a:defPPr>
      <a:lvl1pPr marL="0" algn="l" defTabSz="2784074" rtl="0" eaLnBrk="1" latinLnBrk="0" hangingPunct="1">
        <a:defRPr sz="5480" kern="1200">
          <a:solidFill>
            <a:schemeClr val="tx1"/>
          </a:solidFill>
          <a:latin typeface="+mn-lt"/>
          <a:ea typeface="+mn-ea"/>
          <a:cs typeface="+mn-cs"/>
        </a:defRPr>
      </a:lvl1pPr>
      <a:lvl2pPr marL="1392037" algn="l" defTabSz="2784074" rtl="0" eaLnBrk="1" latinLnBrk="0" hangingPunct="1">
        <a:defRPr sz="5480" kern="1200">
          <a:solidFill>
            <a:schemeClr val="tx1"/>
          </a:solidFill>
          <a:latin typeface="+mn-lt"/>
          <a:ea typeface="+mn-ea"/>
          <a:cs typeface="+mn-cs"/>
        </a:defRPr>
      </a:lvl2pPr>
      <a:lvl3pPr marL="2784074" algn="l" defTabSz="2784074" rtl="0" eaLnBrk="1" latinLnBrk="0" hangingPunct="1">
        <a:defRPr sz="5480" kern="1200">
          <a:solidFill>
            <a:schemeClr val="tx1"/>
          </a:solidFill>
          <a:latin typeface="+mn-lt"/>
          <a:ea typeface="+mn-ea"/>
          <a:cs typeface="+mn-cs"/>
        </a:defRPr>
      </a:lvl3pPr>
      <a:lvl4pPr marL="4176111" algn="l" defTabSz="2784074" rtl="0" eaLnBrk="1" latinLnBrk="0" hangingPunct="1">
        <a:defRPr sz="5480" kern="1200">
          <a:solidFill>
            <a:schemeClr val="tx1"/>
          </a:solidFill>
          <a:latin typeface="+mn-lt"/>
          <a:ea typeface="+mn-ea"/>
          <a:cs typeface="+mn-cs"/>
        </a:defRPr>
      </a:lvl4pPr>
      <a:lvl5pPr marL="5568147" algn="l" defTabSz="2784074" rtl="0" eaLnBrk="1" latinLnBrk="0" hangingPunct="1">
        <a:defRPr sz="5480" kern="1200">
          <a:solidFill>
            <a:schemeClr val="tx1"/>
          </a:solidFill>
          <a:latin typeface="+mn-lt"/>
          <a:ea typeface="+mn-ea"/>
          <a:cs typeface="+mn-cs"/>
        </a:defRPr>
      </a:lvl5pPr>
      <a:lvl6pPr marL="6960184" algn="l" defTabSz="2784074" rtl="0" eaLnBrk="1" latinLnBrk="0" hangingPunct="1">
        <a:defRPr sz="5480" kern="1200">
          <a:solidFill>
            <a:schemeClr val="tx1"/>
          </a:solidFill>
          <a:latin typeface="+mn-lt"/>
          <a:ea typeface="+mn-ea"/>
          <a:cs typeface="+mn-cs"/>
        </a:defRPr>
      </a:lvl6pPr>
      <a:lvl7pPr marL="8352221" algn="l" defTabSz="2784074" rtl="0" eaLnBrk="1" latinLnBrk="0" hangingPunct="1">
        <a:defRPr sz="5480" kern="1200">
          <a:solidFill>
            <a:schemeClr val="tx1"/>
          </a:solidFill>
          <a:latin typeface="+mn-lt"/>
          <a:ea typeface="+mn-ea"/>
          <a:cs typeface="+mn-cs"/>
        </a:defRPr>
      </a:lvl7pPr>
      <a:lvl8pPr marL="9744258" algn="l" defTabSz="2784074" rtl="0" eaLnBrk="1" latinLnBrk="0" hangingPunct="1">
        <a:defRPr sz="5480" kern="1200">
          <a:solidFill>
            <a:schemeClr val="tx1"/>
          </a:solidFill>
          <a:latin typeface="+mn-lt"/>
          <a:ea typeface="+mn-ea"/>
          <a:cs typeface="+mn-cs"/>
        </a:defRPr>
      </a:lvl8pPr>
      <a:lvl9pPr marL="11136295" algn="l" defTabSz="2784074" rtl="0" eaLnBrk="1" latinLnBrk="0" hangingPunct="1">
        <a:defRPr sz="5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chart" Target="../charts/chart3.xml"/><Relationship Id="rId5" Type="http://schemas.openxmlformats.org/officeDocument/2006/relationships/image" Target="../media/image3.png"/><Relationship Id="rId10" Type="http://schemas.openxmlformats.org/officeDocument/2006/relationships/chart" Target="../charts/chart2.xml"/><Relationship Id="rId4" Type="http://schemas.openxmlformats.org/officeDocument/2006/relationships/image" Target="../media/image2.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658AB93C-3E0A-558E-BEB7-78A6694E1EA2}"/>
              </a:ext>
            </a:extLst>
          </p:cNvPr>
          <p:cNvPicPr>
            <a:picLocks noChangeAspect="1"/>
          </p:cNvPicPr>
          <p:nvPr/>
        </p:nvPicPr>
        <p:blipFill rotWithShape="1">
          <a:blip r:embed="rId3">
            <a:extLst>
              <a:ext uri="{28A0092B-C50C-407E-A947-70E740481C1C}">
                <a14:useLocalDpi xmlns:a14="http://schemas.microsoft.com/office/drawing/2010/main" val="0"/>
              </a:ext>
            </a:extLst>
          </a:blip>
          <a:srcRect b="83271"/>
          <a:stretch/>
        </p:blipFill>
        <p:spPr>
          <a:xfrm>
            <a:off x="0" y="-281613"/>
            <a:ext cx="39014400" cy="4602723"/>
          </a:xfrm>
          <a:prstGeom prst="rect">
            <a:avLst/>
          </a:prstGeom>
        </p:spPr>
      </p:pic>
      <p:sp>
        <p:nvSpPr>
          <p:cNvPr id="5" name="Rectangle 5">
            <a:extLst>
              <a:ext uri="{FF2B5EF4-FFF2-40B4-BE49-F238E27FC236}">
                <a16:creationId xmlns:a16="http://schemas.microsoft.com/office/drawing/2014/main" id="{65877B47-D0B4-DB1F-6734-156A16E9CCC2}"/>
              </a:ext>
            </a:extLst>
          </p:cNvPr>
          <p:cNvSpPr>
            <a:spLocks noChangeArrowheads="1"/>
          </p:cNvSpPr>
          <p:nvPr/>
        </p:nvSpPr>
        <p:spPr bwMode="auto">
          <a:xfrm>
            <a:off x="0" y="-64261"/>
            <a:ext cx="38520688" cy="4222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77805" tIns="138880" rIns="277805" bIns="138880">
            <a:spAutoFit/>
          </a:bodyPr>
          <a:lstStyle>
            <a:lvl1pPr>
              <a:defRPr sz="2900">
                <a:solidFill>
                  <a:schemeClr val="tx1"/>
                </a:solidFill>
                <a:latin typeface="Arial Narrow" charset="0"/>
                <a:ea typeface="ＭＳ Ｐゴシック" charset="-128"/>
              </a:defRPr>
            </a:lvl1pPr>
            <a:lvl2pPr marL="37931725" indent="-37474525">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defRPr/>
            </a:pPr>
            <a:r>
              <a:rPr lang="en-US" altLang="en-US" sz="5480" dirty="0">
                <a:solidFill>
                  <a:srgbClr val="FFFFFF"/>
                </a:solidFill>
                <a:latin typeface="+mn-lt"/>
                <a:ea typeface="Arial" charset="0"/>
              </a:rPr>
              <a:t>Child Health Task Force 2023. Accelerating progress towards the 2030 SDGs – Reducing inequities in child health. </a:t>
            </a:r>
          </a:p>
          <a:p>
            <a:pPr>
              <a:defRPr/>
            </a:pPr>
            <a:r>
              <a:rPr lang="en-US" altLang="en-US" sz="5480" dirty="0">
                <a:solidFill>
                  <a:srgbClr val="FFFFFF"/>
                </a:solidFill>
                <a:latin typeface="+mn-lt"/>
                <a:ea typeface="Arial" charset="0"/>
              </a:rPr>
              <a:t>Subgroup: Monitoring and Evaluation</a:t>
            </a:r>
          </a:p>
          <a:p>
            <a:pPr>
              <a:defRPr/>
            </a:pPr>
            <a:endParaRPr lang="en-US" sz="3654" b="1"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a:defRPr/>
            </a:pPr>
            <a:r>
              <a:rPr lang="en-US" sz="4872" i="1" dirty="0">
                <a:solidFill>
                  <a:schemeClr val="bg1"/>
                </a:solidFill>
                <a:latin typeface="+mn-lt"/>
                <a:ea typeface="Times New Roman" panose="02020603050405020304" pitchFamily="18" charset="0"/>
                <a:cs typeface="Arial" panose="020B0604020202020204" pitchFamily="34" charset="0"/>
              </a:rPr>
              <a:t>Early Childhood Development and domains of the Nurturing Care framework in urban conglomerates of Argentina</a:t>
            </a:r>
            <a:endParaRPr lang="en-US" altLang="en-US" sz="4872" i="1" dirty="0">
              <a:solidFill>
                <a:schemeClr val="bg1"/>
              </a:solidFill>
              <a:latin typeface="+mn-lt"/>
              <a:ea typeface="Arial" charset="0"/>
              <a:cs typeface="Arial" panose="020B0604020202020204" pitchFamily="34" charset="0"/>
            </a:endParaRPr>
          </a:p>
          <a:p>
            <a:pPr>
              <a:spcBef>
                <a:spcPts val="3654"/>
              </a:spcBef>
              <a:defRPr/>
            </a:pPr>
            <a:r>
              <a:rPr lang="en-US" altLang="en-US" sz="3045" dirty="0">
                <a:solidFill>
                  <a:srgbClr val="FFFFFF"/>
                </a:solidFill>
                <a:latin typeface="+mn-lt"/>
                <a:ea typeface="Arial" charset="0"/>
              </a:rPr>
              <a:t>María Eugenia Herrera Vegas, Agustina Marconi; María Elisa Zapata</a:t>
            </a:r>
          </a:p>
        </p:txBody>
      </p:sp>
      <p:pic>
        <p:nvPicPr>
          <p:cNvPr id="6" name="Imagen 5">
            <a:extLst>
              <a:ext uri="{FF2B5EF4-FFF2-40B4-BE49-F238E27FC236}">
                <a16:creationId xmlns:a16="http://schemas.microsoft.com/office/drawing/2014/main" id="{565D87E4-80AE-4A3C-CADC-D18D30CEAF00}"/>
              </a:ext>
            </a:extLst>
          </p:cNvPr>
          <p:cNvPicPr>
            <a:picLocks noChangeAspect="1"/>
          </p:cNvPicPr>
          <p:nvPr/>
        </p:nvPicPr>
        <p:blipFill rotWithShape="1">
          <a:blip r:embed="rId3">
            <a:clrChange>
              <a:clrFrom>
                <a:srgbClr val="086DB4"/>
              </a:clrFrom>
              <a:clrTo>
                <a:srgbClr val="086DB4">
                  <a:alpha val="0"/>
                </a:srgbClr>
              </a:clrTo>
            </a:clrChange>
            <a:extLst>
              <a:ext uri="{28A0092B-C50C-407E-A947-70E740481C1C}">
                <a14:useLocalDpi xmlns:a14="http://schemas.microsoft.com/office/drawing/2010/main" val="0"/>
              </a:ext>
            </a:extLst>
          </a:blip>
          <a:srcRect l="10393" t="24925" r="9514" b="36757"/>
          <a:stretch/>
        </p:blipFill>
        <p:spPr>
          <a:xfrm>
            <a:off x="31996468" y="-64261"/>
            <a:ext cx="6524220" cy="2110775"/>
          </a:xfrm>
          <a:prstGeom prst="rect">
            <a:avLst/>
          </a:prstGeom>
        </p:spPr>
      </p:pic>
      <p:cxnSp>
        <p:nvCxnSpPr>
          <p:cNvPr id="8" name="Conector recto 7">
            <a:extLst>
              <a:ext uri="{FF2B5EF4-FFF2-40B4-BE49-F238E27FC236}">
                <a16:creationId xmlns:a16="http://schemas.microsoft.com/office/drawing/2014/main" id="{954EE5FE-15D7-AC3D-4523-AA99E6CE5321}"/>
              </a:ext>
            </a:extLst>
          </p:cNvPr>
          <p:cNvCxnSpPr>
            <a:cxnSpLocks/>
          </p:cNvCxnSpPr>
          <p:nvPr/>
        </p:nvCxnSpPr>
        <p:spPr>
          <a:xfrm>
            <a:off x="0" y="4321110"/>
            <a:ext cx="38520688"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sp>
        <p:nvSpPr>
          <p:cNvPr id="10" name="CuadroTexto 9">
            <a:extLst>
              <a:ext uri="{FF2B5EF4-FFF2-40B4-BE49-F238E27FC236}">
                <a16:creationId xmlns:a16="http://schemas.microsoft.com/office/drawing/2014/main" id="{6BE98943-9D27-F057-E45D-8960383695DF}"/>
              </a:ext>
            </a:extLst>
          </p:cNvPr>
          <p:cNvSpPr txBox="1"/>
          <p:nvPr/>
        </p:nvSpPr>
        <p:spPr>
          <a:xfrm>
            <a:off x="422812" y="4692060"/>
            <a:ext cx="10362310" cy="5786199"/>
          </a:xfrm>
          <a:prstGeom prst="rect">
            <a:avLst/>
          </a:prstGeom>
          <a:noFill/>
        </p:spPr>
        <p:txBody>
          <a:bodyPr wrap="square">
            <a:spAutoFit/>
          </a:bodyPr>
          <a:lstStyle/>
          <a:p>
            <a:r>
              <a:rPr lang="en-US" sz="3200" b="1" dirty="0">
                <a:solidFill>
                  <a:schemeClr val="accent5">
                    <a:lumMod val="75000"/>
                  </a:schemeClr>
                </a:solidFill>
                <a:latin typeface="Arial" panose="020B0604020202020204" pitchFamily="34" charset="0"/>
                <a:ea typeface="Times New Roman" panose="02020603050405020304" pitchFamily="18" charset="0"/>
                <a:cs typeface="Arial" panose="020B0604020202020204" pitchFamily="34" charset="0"/>
              </a:rPr>
              <a:t>BACKGROUND</a:t>
            </a:r>
          </a:p>
          <a:p>
            <a:r>
              <a:rPr lang="en-US" sz="2200" dirty="0">
                <a:latin typeface="Arial" panose="020B0604020202020204" pitchFamily="34" charset="0"/>
                <a:ea typeface="Times New Roman" panose="02020603050405020304" pitchFamily="18" charset="0"/>
                <a:cs typeface="Arial" panose="020B0604020202020204" pitchFamily="34" charset="0"/>
              </a:rPr>
              <a:t>The Nurturing Care Framework (NCF) outlines five comprehensive and interrelated evidence-based domains (health, nutrition, early learning, security and safety, and responsive caregiving) that are essential for adequate child growth and development. </a:t>
            </a:r>
          </a:p>
          <a:p>
            <a:r>
              <a:rPr lang="en-US" sz="2200" dirty="0">
                <a:latin typeface="Arial" panose="020B0604020202020204" pitchFamily="34" charset="0"/>
                <a:ea typeface="Times New Roman" panose="02020603050405020304" pitchFamily="18" charset="0"/>
                <a:cs typeface="Arial" panose="020B0604020202020204" pitchFamily="34" charset="0"/>
              </a:rPr>
              <a:t>Country information in Argentina: </a:t>
            </a:r>
          </a:p>
          <a:p>
            <a:pPr marL="522014" indent="-522014">
              <a:buFont typeface="Arial" panose="020B0604020202020204" pitchFamily="34" charset="0"/>
              <a:buChar char="•"/>
            </a:pPr>
            <a:r>
              <a:rPr lang="en-US" sz="2200" dirty="0">
                <a:latin typeface="Arial" panose="020B0604020202020204" pitchFamily="34" charset="0"/>
                <a:ea typeface="Times New Roman" panose="02020603050405020304" pitchFamily="18" charset="0"/>
                <a:cs typeface="Arial" panose="020B0604020202020204" pitchFamily="34" charset="0"/>
              </a:rPr>
              <a:t>1 in 2 young children live in disadvantaged households.</a:t>
            </a:r>
          </a:p>
          <a:p>
            <a:pPr marL="522014" indent="-522014">
              <a:buFont typeface="Arial" panose="020B0604020202020204" pitchFamily="34" charset="0"/>
              <a:buChar char="•"/>
            </a:pPr>
            <a:r>
              <a:rPr lang="en-US" sz="2200" dirty="0">
                <a:latin typeface="Arial" panose="020B0604020202020204" pitchFamily="34" charset="0"/>
                <a:ea typeface="Times New Roman" panose="02020603050405020304" pitchFamily="18" charset="0"/>
                <a:cs typeface="Arial" panose="020B0604020202020204" pitchFamily="34" charset="0"/>
              </a:rPr>
              <a:t>68.5% of children aged 3 and 4 receive minimal nurturing care (McCoy, D. et al, 2022)</a:t>
            </a:r>
          </a:p>
          <a:p>
            <a:pPr marL="522014" indent="-522014">
              <a:buFont typeface="Arial" panose="020B0604020202020204" pitchFamily="34" charset="0"/>
              <a:buChar char="•"/>
            </a:pPr>
            <a:r>
              <a:rPr lang="en-US" sz="2200" dirty="0">
                <a:latin typeface="Arial" panose="020B0604020202020204" pitchFamily="34" charset="0"/>
                <a:cs typeface="Arial" panose="020B0604020202020204" pitchFamily="34" charset="0"/>
              </a:rPr>
              <a:t>86.2% of children aged 3 and 4 meet adequate early childhood development milestones.</a:t>
            </a:r>
          </a:p>
          <a:p>
            <a:endParaRPr lang="en-US" sz="2000" dirty="0">
              <a:latin typeface="Arial" panose="020B0604020202020204" pitchFamily="34" charset="0"/>
              <a:cs typeface="Arial" panose="020B0604020202020204" pitchFamily="34" charset="0"/>
            </a:endParaRPr>
          </a:p>
          <a:p>
            <a:r>
              <a:rPr lang="en-US" sz="3200" b="1" dirty="0">
                <a:solidFill>
                  <a:schemeClr val="accent5">
                    <a:lumMod val="75000"/>
                  </a:schemeClr>
                </a:solidFill>
                <a:latin typeface="Arial" panose="020B0604020202020204" pitchFamily="34" charset="0"/>
                <a:cs typeface="Arial" panose="020B0604020202020204" pitchFamily="34" charset="0"/>
              </a:rPr>
              <a:t>OBJECTIVE</a:t>
            </a:r>
          </a:p>
          <a:p>
            <a:r>
              <a:rPr lang="en-US" sz="2200" dirty="0">
                <a:latin typeface="Arial" panose="020B0604020202020204" pitchFamily="34" charset="0"/>
                <a:cs typeface="Arial" panose="020B0604020202020204" pitchFamily="34" charset="0"/>
              </a:rPr>
              <a:t>To describe and examine associations between on track early childhood development in 3- and 4-years old children living in urban areas and domains of the NCF, including regional and household income level features</a:t>
            </a:r>
            <a:endParaRPr lang="es-AR" sz="2200" dirty="0">
              <a:latin typeface="Arial" panose="020B0604020202020204" pitchFamily="34" charset="0"/>
              <a:cs typeface="Arial" panose="020B0604020202020204" pitchFamily="34" charset="0"/>
            </a:endParaRPr>
          </a:p>
        </p:txBody>
      </p:sp>
      <p:sp>
        <p:nvSpPr>
          <p:cNvPr id="15" name="CuadroTexto 14">
            <a:extLst>
              <a:ext uri="{FF2B5EF4-FFF2-40B4-BE49-F238E27FC236}">
                <a16:creationId xmlns:a16="http://schemas.microsoft.com/office/drawing/2014/main" id="{733AF0BF-4F2B-E315-A077-020903E7221D}"/>
              </a:ext>
            </a:extLst>
          </p:cNvPr>
          <p:cNvSpPr txBox="1"/>
          <p:nvPr/>
        </p:nvSpPr>
        <p:spPr>
          <a:xfrm>
            <a:off x="380847" y="11038492"/>
            <a:ext cx="4656419" cy="5663089"/>
          </a:xfrm>
          <a:prstGeom prst="rect">
            <a:avLst/>
          </a:prstGeom>
          <a:noFill/>
        </p:spPr>
        <p:txBody>
          <a:bodyPr wrap="square">
            <a:spAutoFit/>
          </a:bodyPr>
          <a:lstStyle/>
          <a:p>
            <a:r>
              <a:rPr lang="en-US" sz="3200" b="1" dirty="0">
                <a:solidFill>
                  <a:schemeClr val="accent5">
                    <a:lumMod val="75000"/>
                  </a:schemeClr>
                </a:solidFill>
                <a:latin typeface="Arial" panose="020B0604020202020204" pitchFamily="34" charset="0"/>
                <a:ea typeface="Times New Roman" panose="02020603050405020304" pitchFamily="18" charset="0"/>
                <a:cs typeface="Arial" panose="020B0604020202020204" pitchFamily="34" charset="0"/>
              </a:rPr>
              <a:t>METHODS</a:t>
            </a:r>
          </a:p>
          <a:p>
            <a:pPr marL="266700" indent="-266700">
              <a:buFont typeface="Arial" panose="020B0604020202020204" pitchFamily="34" charset="0"/>
              <a:buChar char="•"/>
            </a:pPr>
            <a:r>
              <a:rPr lang="en-US" sz="2200" dirty="0">
                <a:latin typeface="Arial" panose="020B0604020202020204" pitchFamily="34" charset="0"/>
                <a:ea typeface="Times New Roman" panose="02020603050405020304" pitchFamily="18" charset="0"/>
                <a:cs typeface="Arial" panose="020B0604020202020204" pitchFamily="34" charset="0"/>
              </a:rPr>
              <a:t>Observational, analytical and cross-sectional study, based on information from the Multiple Indicator Cluster Surveys (MICS) database performed in Argentina in 2019-2020. </a:t>
            </a:r>
          </a:p>
          <a:p>
            <a:pPr marL="266700" indent="-266700">
              <a:buFont typeface="Arial" panose="020B0604020202020204" pitchFamily="34" charset="0"/>
              <a:buChar char="•"/>
            </a:pPr>
            <a:r>
              <a:rPr lang="en-US" sz="2200" dirty="0">
                <a:latin typeface="Arial" panose="020B0604020202020204" pitchFamily="34" charset="0"/>
                <a:ea typeface="Times New Roman" panose="02020603050405020304" pitchFamily="18" charset="0"/>
                <a:cs typeface="Arial" panose="020B0604020202020204" pitchFamily="34" charset="0"/>
              </a:rPr>
              <a:t>Data modelling provides a descriptive analysis and a multivariate logistic regression (n=2638), based on the Early Childhood Development indicator (ECDI), the selection of 11 indicators for 5 domains of the NCF and a set of 10 sociodemographic variables; </a:t>
            </a:r>
          </a:p>
        </p:txBody>
      </p:sp>
      <p:pic>
        <p:nvPicPr>
          <p:cNvPr id="16" name="Imagen 15">
            <a:extLst>
              <a:ext uri="{FF2B5EF4-FFF2-40B4-BE49-F238E27FC236}">
                <a16:creationId xmlns:a16="http://schemas.microsoft.com/office/drawing/2014/main" id="{77B5AFF9-3A45-73E4-918E-BF16982B2F78}"/>
              </a:ext>
            </a:extLst>
          </p:cNvPr>
          <p:cNvPicPr>
            <a:picLocks noChangeAspect="1"/>
          </p:cNvPicPr>
          <p:nvPr/>
        </p:nvPicPr>
        <p:blipFill rotWithShape="1">
          <a:blip r:embed="rId4">
            <a:extLst>
              <a:ext uri="{28A0092B-C50C-407E-A947-70E740481C1C}">
                <a14:useLocalDpi xmlns:a14="http://schemas.microsoft.com/office/drawing/2010/main" val="0"/>
              </a:ext>
            </a:extLst>
          </a:blip>
          <a:srcRect t="99334"/>
          <a:stretch/>
        </p:blipFill>
        <p:spPr>
          <a:xfrm>
            <a:off x="0" y="20731191"/>
            <a:ext cx="38520688" cy="151831"/>
          </a:xfrm>
          <a:prstGeom prst="rect">
            <a:avLst/>
          </a:prstGeom>
        </p:spPr>
      </p:pic>
      <p:pic>
        <p:nvPicPr>
          <p:cNvPr id="18" name="Imagen 17">
            <a:extLst>
              <a:ext uri="{FF2B5EF4-FFF2-40B4-BE49-F238E27FC236}">
                <a16:creationId xmlns:a16="http://schemas.microsoft.com/office/drawing/2014/main" id="{8FE8CF9A-0293-2EAF-87E2-D494306AB85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31606" y="11303720"/>
            <a:ext cx="6206638" cy="5471189"/>
          </a:xfrm>
          <a:prstGeom prst="rect">
            <a:avLst/>
          </a:prstGeom>
        </p:spPr>
      </p:pic>
      <p:sp>
        <p:nvSpPr>
          <p:cNvPr id="19" name="CuadroTexto 18">
            <a:extLst>
              <a:ext uri="{FF2B5EF4-FFF2-40B4-BE49-F238E27FC236}">
                <a16:creationId xmlns:a16="http://schemas.microsoft.com/office/drawing/2014/main" id="{DC01A340-ADB6-95A5-D046-08D0CB814207}"/>
              </a:ext>
            </a:extLst>
          </p:cNvPr>
          <p:cNvSpPr txBox="1"/>
          <p:nvPr/>
        </p:nvSpPr>
        <p:spPr>
          <a:xfrm>
            <a:off x="649103" y="17397411"/>
            <a:ext cx="9956141" cy="2123658"/>
          </a:xfrm>
          <a:prstGeom prst="rect">
            <a:avLst/>
          </a:prstGeom>
          <a:noFill/>
        </p:spPr>
        <p:txBody>
          <a:bodyPr wrap="square">
            <a:spAutoFit/>
          </a:bodyPr>
          <a:lstStyle/>
          <a:p>
            <a:r>
              <a:rPr lang="en-US" sz="3200" b="1" dirty="0">
                <a:solidFill>
                  <a:schemeClr val="accent5">
                    <a:lumMod val="75000"/>
                  </a:schemeClr>
                </a:solidFill>
                <a:latin typeface="Arial" panose="020B0604020202020204" pitchFamily="34" charset="0"/>
                <a:ea typeface="Times New Roman" panose="02020603050405020304" pitchFamily="18" charset="0"/>
                <a:cs typeface="Arial" panose="020B0604020202020204" pitchFamily="34" charset="0"/>
              </a:rPr>
              <a:t>RESULTS. </a:t>
            </a:r>
          </a:p>
          <a:p>
            <a:endParaRPr lang="en-US" sz="1100" b="1" dirty="0">
              <a:solidFill>
                <a:schemeClr val="accent5">
                  <a:lumMod val="75000"/>
                </a:schemeClr>
              </a:solidFill>
              <a:latin typeface="Arial" panose="020B0604020202020204" pitchFamily="34" charset="0"/>
              <a:ea typeface="Times New Roman" panose="02020603050405020304" pitchFamily="18" charset="0"/>
              <a:cs typeface="Arial" panose="020B0604020202020204" pitchFamily="34" charset="0"/>
            </a:endParaRPr>
          </a:p>
          <a:p>
            <a:r>
              <a:rPr lang="en-US" sz="2200" b="1" dirty="0">
                <a:latin typeface="Arial" panose="020B0604020202020204" pitchFamily="34" charset="0"/>
                <a:ea typeface="Times New Roman" panose="02020603050405020304" pitchFamily="18" charset="0"/>
                <a:cs typeface="Arial" panose="020B0604020202020204" pitchFamily="34" charset="0"/>
              </a:rPr>
              <a:t>Descriptive Analysis</a:t>
            </a:r>
            <a:r>
              <a:rPr lang="en-US" sz="2200" dirty="0">
                <a:latin typeface="Arial" panose="020B0604020202020204" pitchFamily="34" charset="0"/>
                <a:ea typeface="Times New Roman" panose="02020603050405020304" pitchFamily="18" charset="0"/>
                <a:cs typeface="Arial" panose="020B0604020202020204" pitchFamily="34" charset="0"/>
              </a:rPr>
              <a:t>.</a:t>
            </a:r>
          </a:p>
          <a:p>
            <a:r>
              <a:rPr lang="en-US" sz="2200" dirty="0">
                <a:latin typeface="Arial" panose="020B0604020202020204" pitchFamily="34" charset="0"/>
                <a:ea typeface="Times New Roman" panose="02020603050405020304" pitchFamily="18" charset="0"/>
                <a:cs typeface="Arial" panose="020B0604020202020204" pitchFamily="34" charset="0"/>
              </a:rPr>
              <a:t>54.1% children (N=2638) live in low income households (Q1 and Q2); 44.5% of children’s mothers present lower than incomplete high-school education. Average</a:t>
            </a:r>
            <a:r>
              <a:rPr lang="en-US" sz="2200" b="1" dirty="0">
                <a:latin typeface="Arial" panose="020B0604020202020204" pitchFamily="34" charset="0"/>
                <a:ea typeface="Times New Roman" panose="02020603050405020304" pitchFamily="18" charset="0"/>
                <a:cs typeface="Arial" panose="020B0604020202020204" pitchFamily="34" charset="0"/>
              </a:rPr>
              <a:t> </a:t>
            </a:r>
            <a:r>
              <a:rPr lang="en-US" sz="2200" dirty="0">
                <a:latin typeface="Arial" panose="020B0604020202020204" pitchFamily="34" charset="0"/>
                <a:ea typeface="Times New Roman" panose="02020603050405020304" pitchFamily="18" charset="0"/>
                <a:cs typeface="Arial" panose="020B0604020202020204" pitchFamily="34" charset="0"/>
              </a:rPr>
              <a:t>access to NC indicators of 79,1%.</a:t>
            </a:r>
          </a:p>
        </p:txBody>
      </p:sp>
      <p:graphicFrame>
        <p:nvGraphicFramePr>
          <p:cNvPr id="37" name="Tabla 36">
            <a:extLst>
              <a:ext uri="{FF2B5EF4-FFF2-40B4-BE49-F238E27FC236}">
                <a16:creationId xmlns:a16="http://schemas.microsoft.com/office/drawing/2014/main" id="{925C902B-DC0B-6779-A14D-E586C723792A}"/>
              </a:ext>
            </a:extLst>
          </p:cNvPr>
          <p:cNvGraphicFramePr>
            <a:graphicFrameLocks noGrp="1"/>
          </p:cNvGraphicFramePr>
          <p:nvPr>
            <p:extLst>
              <p:ext uri="{D42A27DB-BD31-4B8C-83A1-F6EECF244321}">
                <p14:modId xmlns:p14="http://schemas.microsoft.com/office/powerpoint/2010/main" val="3619287175"/>
              </p:ext>
            </p:extLst>
          </p:nvPr>
        </p:nvGraphicFramePr>
        <p:xfrm>
          <a:off x="25983136" y="11447556"/>
          <a:ext cx="12223352" cy="7090420"/>
        </p:xfrm>
        <a:graphic>
          <a:graphicData uri="http://schemas.openxmlformats.org/drawingml/2006/table">
            <a:tbl>
              <a:tblPr firstRow="1" firstCol="1" bandRow="1"/>
              <a:tblGrid>
                <a:gridCol w="1810411">
                  <a:extLst>
                    <a:ext uri="{9D8B030D-6E8A-4147-A177-3AD203B41FA5}">
                      <a16:colId xmlns:a16="http://schemas.microsoft.com/office/drawing/2014/main" val="3054702143"/>
                    </a:ext>
                  </a:extLst>
                </a:gridCol>
                <a:gridCol w="4340588">
                  <a:extLst>
                    <a:ext uri="{9D8B030D-6E8A-4147-A177-3AD203B41FA5}">
                      <a16:colId xmlns:a16="http://schemas.microsoft.com/office/drawing/2014/main" val="432997956"/>
                    </a:ext>
                  </a:extLst>
                </a:gridCol>
                <a:gridCol w="354727">
                  <a:extLst>
                    <a:ext uri="{9D8B030D-6E8A-4147-A177-3AD203B41FA5}">
                      <a16:colId xmlns:a16="http://schemas.microsoft.com/office/drawing/2014/main" val="689506228"/>
                    </a:ext>
                  </a:extLst>
                </a:gridCol>
                <a:gridCol w="2101091">
                  <a:extLst>
                    <a:ext uri="{9D8B030D-6E8A-4147-A177-3AD203B41FA5}">
                      <a16:colId xmlns:a16="http://schemas.microsoft.com/office/drawing/2014/main" val="3777442946"/>
                    </a:ext>
                  </a:extLst>
                </a:gridCol>
                <a:gridCol w="2187200">
                  <a:extLst>
                    <a:ext uri="{9D8B030D-6E8A-4147-A177-3AD203B41FA5}">
                      <a16:colId xmlns:a16="http://schemas.microsoft.com/office/drawing/2014/main" val="2999177320"/>
                    </a:ext>
                  </a:extLst>
                </a:gridCol>
                <a:gridCol w="1429335">
                  <a:extLst>
                    <a:ext uri="{9D8B030D-6E8A-4147-A177-3AD203B41FA5}">
                      <a16:colId xmlns:a16="http://schemas.microsoft.com/office/drawing/2014/main" val="3607527810"/>
                    </a:ext>
                  </a:extLst>
                </a:gridCol>
              </a:tblGrid>
              <a:tr h="245074">
                <a:tc>
                  <a:txBody>
                    <a:bodyPr/>
                    <a:lstStyle/>
                    <a:p>
                      <a:pPr>
                        <a:lnSpc>
                          <a:spcPct val="107000"/>
                        </a:lnSpc>
                        <a:spcAft>
                          <a:spcPts val="800"/>
                        </a:spcAft>
                      </a:pPr>
                      <a:r>
                        <a:rPr lang="en-US" sz="18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NCF Domain</a:t>
                      </a:r>
                      <a:endParaRPr lang="en-US" sz="1800" noProof="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nSpc>
                          <a:spcPct val="107000"/>
                        </a:lnSpc>
                        <a:spcAft>
                          <a:spcPts val="800"/>
                        </a:spcAft>
                      </a:pPr>
                      <a:r>
                        <a:rPr lang="es-AR"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Variable</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lnSpc>
                          <a:spcPct val="107000"/>
                        </a:lnSpc>
                        <a:spcAft>
                          <a:spcPts val="800"/>
                        </a:spcAft>
                      </a:pPr>
                      <a:r>
                        <a:rPr lang="es-AR" sz="1200" b="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Adjusted</a:t>
                      </a:r>
                      <a:r>
                        <a:rPr lang="es-AR"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OR</a:t>
                      </a:r>
                      <a:endParaRPr lang="es-AR" sz="12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prstDash val="soli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800"/>
                        </a:spcAft>
                      </a:pPr>
                      <a:r>
                        <a:rPr lang="es-AR" sz="18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Adjusted OR</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800"/>
                        </a:spcAft>
                      </a:pPr>
                      <a:r>
                        <a:rPr lang="es-AR"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C.I. 95%</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800"/>
                        </a:spcAft>
                      </a:pPr>
                      <a:r>
                        <a:rPr lang="es-AR" sz="18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p- value</a:t>
                      </a:r>
                      <a:endParaRPr lang="es-AR"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98865252"/>
                  </a:ext>
                </a:extLst>
              </a:tr>
              <a:tr h="245074">
                <a:tc rowSpan="3">
                  <a:txBody>
                    <a:bodyPr/>
                    <a:lstStyle/>
                    <a:p>
                      <a:pPr>
                        <a:lnSpc>
                          <a:spcPct val="107000"/>
                        </a:lnSpc>
                        <a:spcAft>
                          <a:spcPts val="800"/>
                        </a:spcAft>
                      </a:pPr>
                      <a:r>
                        <a:rPr lang="en-US" sz="18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Safety and Protection</a:t>
                      </a:r>
                      <a:endParaRPr lang="en-US" sz="1800" noProof="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a:noFill/>
                    </a:lnB>
                  </a:tcPr>
                </a:tc>
                <a:tc gridSpan="2">
                  <a:txBody>
                    <a:bodyPr/>
                    <a:lstStyle/>
                    <a:p>
                      <a:pPr>
                        <a:lnSpc>
                          <a:spcPct val="107000"/>
                        </a:lnSpc>
                        <a:spcAft>
                          <a:spcPts val="800"/>
                        </a:spcAft>
                      </a:pPr>
                      <a:r>
                        <a:rPr lang="en-US" sz="18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Absence of harsh </a:t>
                      </a: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discipline</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pPr>
                        <a:lnSpc>
                          <a:spcPct val="107000"/>
                        </a:lnSpc>
                        <a:spcAft>
                          <a:spcPts val="800"/>
                        </a:spcAft>
                      </a:pPr>
                      <a:r>
                        <a:rPr lang="es-AR"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s-AR" sz="12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prstDash val="solid"/>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07000"/>
                        </a:lnSpc>
                        <a:spcAft>
                          <a:spcPts val="800"/>
                        </a:spcAft>
                      </a:pPr>
                      <a:r>
                        <a:rPr lang="es-AR"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s-AR"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07000"/>
                        </a:lnSpc>
                        <a:spcAft>
                          <a:spcPts val="800"/>
                        </a:spcAft>
                      </a:pPr>
                      <a:r>
                        <a:rPr lang="es-AR"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s-AR"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a:lnSpc>
                          <a:spcPct val="107000"/>
                        </a:lnSpc>
                        <a:spcAft>
                          <a:spcPts val="800"/>
                        </a:spcAft>
                      </a:pPr>
                      <a:r>
                        <a:rPr lang="es-AR"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s-AR"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794809510"/>
                  </a:ext>
                </a:extLst>
              </a:tr>
              <a:tr h="246960">
                <a:tc vMerge="1">
                  <a:txBody>
                    <a:bodyPr/>
                    <a:lstStyle/>
                    <a:p>
                      <a:endParaRPr lang="es-AR"/>
                    </a:p>
                  </a:txBody>
                  <a:tcPr/>
                </a:tc>
                <a:tc gridSpan="2">
                  <a:txBody>
                    <a:bodyPr/>
                    <a:lstStyle/>
                    <a:p>
                      <a:pP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a:noFill/>
                    </a:lnT>
                    <a:lnB>
                      <a:noFill/>
                    </a:lnB>
                    <a:solidFill>
                      <a:srgbClr val="FFFFFF"/>
                    </a:solidFill>
                  </a:tcPr>
                </a:tc>
                <a:tc hMerge="1">
                  <a:txBody>
                    <a:bodyPr/>
                    <a:lstStyle/>
                    <a:p>
                      <a:pPr>
                        <a:lnSpc>
                          <a:spcPct val="107000"/>
                        </a:lnSpc>
                        <a:spcAft>
                          <a:spcPts val="800"/>
                        </a:spcAft>
                      </a:pPr>
                      <a:r>
                        <a:rPr lang="es-AR"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Reference</a:t>
                      </a:r>
                      <a:endParaRPr lang="es-AR" sz="12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prstDash val="solid"/>
                    </a:lnL>
                    <a:lnR>
                      <a:noFill/>
                    </a:lnR>
                    <a:lnT>
                      <a:noFill/>
                    </a:lnT>
                    <a:lnB>
                      <a:noFill/>
                    </a:lnB>
                    <a:solidFill>
                      <a:srgbClr val="FFFFFF"/>
                    </a:solidFill>
                  </a:tcPr>
                </a:tc>
                <a:tc gridSpan="2">
                  <a:txBody>
                    <a:bodyPr/>
                    <a:lstStyle/>
                    <a:p>
                      <a:r>
                        <a:rPr lang="es-AR"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Reference</a:t>
                      </a:r>
                      <a:endParaRPr lang="es-AR" sz="7200">
                        <a:latin typeface="Arial" panose="020B0604020202020204" pitchFamily="34" charset="0"/>
                        <a:cs typeface="Arial" panose="020B0604020202020204" pitchFamily="34" charset="0"/>
                      </a:endParaRPr>
                    </a:p>
                  </a:txBody>
                  <a:tcPr marL="44450" marR="44450" marT="0" marB="0" anchor="ctr">
                    <a:lnL>
                      <a:noFill/>
                    </a:lnL>
                    <a:lnR>
                      <a:noFill/>
                    </a:lnR>
                    <a:lnT>
                      <a:noFill/>
                    </a:lnT>
                    <a:lnB>
                      <a:noFill/>
                    </a:lnB>
                    <a:solidFill>
                      <a:srgbClr val="FFFFFF"/>
                    </a:solidFill>
                  </a:tcPr>
                </a:tc>
                <a:tc hMerge="1">
                  <a:txBody>
                    <a:bodyPr/>
                    <a:lstStyle/>
                    <a:p>
                      <a:endParaRPr lang="es-AR"/>
                    </a:p>
                  </a:txBody>
                  <a:tcPr/>
                </a:tc>
                <a:tc>
                  <a:txBody>
                    <a:bodyPr/>
                    <a:lstStyle/>
                    <a:p>
                      <a:pPr algn="ctr">
                        <a:lnSpc>
                          <a:spcPct val="107000"/>
                        </a:lnSpc>
                        <a:spcAft>
                          <a:spcPts val="800"/>
                        </a:spcAft>
                      </a:pPr>
                      <a:r>
                        <a:rPr lang="es-AR"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s-AR"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a:noFill/>
                    </a:lnT>
                    <a:lnB>
                      <a:noFill/>
                    </a:lnB>
                    <a:solidFill>
                      <a:srgbClr val="FFFFFF"/>
                    </a:solidFill>
                  </a:tcPr>
                </a:tc>
                <a:extLst>
                  <a:ext uri="{0D108BD9-81ED-4DB2-BD59-A6C34878D82A}">
                    <a16:rowId xmlns:a16="http://schemas.microsoft.com/office/drawing/2014/main" val="1316262995"/>
                  </a:ext>
                </a:extLst>
              </a:tr>
              <a:tr h="245074">
                <a:tc vMerge="1">
                  <a:txBody>
                    <a:bodyPr/>
                    <a:lstStyle/>
                    <a:p>
                      <a:endParaRPr lang="es-AR"/>
                    </a:p>
                  </a:txBody>
                  <a:tcPr/>
                </a:tc>
                <a:tc gridSpan="2">
                  <a:txBody>
                    <a:bodyPr/>
                    <a:lstStyle/>
                    <a:p>
                      <a:pP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Yes</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pPr algn="ctr">
                        <a:lnSpc>
                          <a:spcPct val="107000"/>
                        </a:lnSpc>
                        <a:spcAft>
                          <a:spcPts val="800"/>
                        </a:spcAft>
                      </a:pPr>
                      <a:r>
                        <a:rPr lang="es-AR"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1.69</a:t>
                      </a:r>
                      <a:endParaRPr lang="es-AR" sz="12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prstDash val="soli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800"/>
                        </a:spcAft>
                      </a:pPr>
                      <a:r>
                        <a:rPr lang="es-AR"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1.69</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1.32- 2.16</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0.000</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67220677"/>
                  </a:ext>
                </a:extLst>
              </a:tr>
              <a:tr h="245074">
                <a:tc rowSpan="3">
                  <a:txBody>
                    <a:bodyPr/>
                    <a:lstStyle/>
                    <a:p>
                      <a:pPr>
                        <a:lnSpc>
                          <a:spcPct val="107000"/>
                        </a:lnSpc>
                        <a:spcAft>
                          <a:spcPts val="800"/>
                        </a:spcAft>
                      </a:pPr>
                      <a:r>
                        <a:rPr lang="en-US" sz="18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Early Learning</a:t>
                      </a:r>
                      <a:endParaRPr lang="en-US" sz="1800" noProof="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a:noFill/>
                    </a:lnT>
                    <a:lnB>
                      <a:noFill/>
                    </a:lnB>
                  </a:tcPr>
                </a:tc>
                <a:tc gridSpan="2">
                  <a:txBody>
                    <a:bodyPr/>
                    <a:lstStyle/>
                    <a:p>
                      <a:pPr>
                        <a:lnSpc>
                          <a:spcPct val="107000"/>
                        </a:lnSpc>
                        <a:spcAft>
                          <a:spcPts val="800"/>
                        </a:spcAft>
                      </a:pPr>
                      <a:r>
                        <a:rPr lang="en-US" sz="18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Children’s book available </a:t>
                      </a:r>
                      <a:r>
                        <a:rPr lang="es-AR" sz="1800" dirty="0">
                          <a:solidFill>
                            <a:srgbClr val="000000"/>
                          </a:solidFill>
                          <a:effectLst/>
                          <a:latin typeface="Arial" panose="020B0604020202020204" pitchFamily="34" charset="0"/>
                          <a:ea typeface="Segoe UI" panose="020B0502040204020203" pitchFamily="34" charset="0"/>
                          <a:cs typeface="Arial" panose="020B0604020202020204" pitchFamily="34" charset="0"/>
                        </a:rPr>
                        <a:t>(≥3)</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pPr>
                        <a:lnSpc>
                          <a:spcPct val="107000"/>
                        </a:lnSpc>
                      </a:pPr>
                      <a:endParaRPr lang="es-AR" sz="1200">
                        <a:effectLst/>
                        <a:latin typeface="Arial" panose="020B0604020202020204" pitchFamily="34" charset="0"/>
                        <a:cs typeface="Arial" panose="020B0604020202020204" pitchFamily="34" charset="0"/>
                      </a:endParaRPr>
                    </a:p>
                  </a:txBody>
                  <a:tcPr marL="44450" marR="44450" marT="0" marB="0" anchor="ctr">
                    <a:lnL w="12700" cmpd="sng">
                      <a:noFill/>
                      <a:prstDash val="solid"/>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07000"/>
                        </a:lnSpc>
                      </a:pPr>
                      <a:endParaRPr lang="es-AR" sz="1800">
                        <a:effectLst/>
                        <a:latin typeface="Arial" panose="020B0604020202020204" pitchFamily="34" charset="0"/>
                        <a:cs typeface="Arial" panose="020B060402020202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07000"/>
                        </a:lnSpc>
                        <a:spcAft>
                          <a:spcPts val="800"/>
                        </a:spcAft>
                      </a:pPr>
                      <a:r>
                        <a:rPr lang="es-AR"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s-AR"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146865495"/>
                  </a:ext>
                </a:extLst>
              </a:tr>
              <a:tr h="246960">
                <a:tc vMerge="1">
                  <a:txBody>
                    <a:bodyPr/>
                    <a:lstStyle/>
                    <a:p>
                      <a:endParaRPr lang="es-AR"/>
                    </a:p>
                  </a:txBody>
                  <a:tcPr/>
                </a:tc>
                <a:tc gridSpan="2">
                  <a:txBody>
                    <a:bodyPr/>
                    <a:lstStyle/>
                    <a:p>
                      <a:pP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a:noFill/>
                    </a:lnT>
                    <a:lnB>
                      <a:noFill/>
                    </a:lnB>
                    <a:solidFill>
                      <a:srgbClr val="FFFFFF"/>
                    </a:solidFill>
                  </a:tcPr>
                </a:tc>
                <a:tc hMerge="1">
                  <a:txBody>
                    <a:bodyPr/>
                    <a:lstStyle/>
                    <a:p>
                      <a:pPr>
                        <a:lnSpc>
                          <a:spcPct val="107000"/>
                        </a:lnSpc>
                        <a:spcAft>
                          <a:spcPts val="800"/>
                        </a:spcAft>
                      </a:pPr>
                      <a:r>
                        <a:rPr lang="es-AR"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Reference</a:t>
                      </a:r>
                      <a:endParaRPr lang="es-AR" sz="12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prstDash val="solid"/>
                    </a:lnL>
                    <a:lnR>
                      <a:noFill/>
                    </a:lnR>
                    <a:lnT>
                      <a:noFill/>
                    </a:lnT>
                    <a:lnB>
                      <a:noFill/>
                    </a:lnB>
                    <a:solidFill>
                      <a:srgbClr val="FFFFFF"/>
                    </a:solidFill>
                  </a:tcPr>
                </a:tc>
                <a:tc gridSpan="2">
                  <a:txBody>
                    <a:bodyPr/>
                    <a:lstStyle/>
                    <a:p>
                      <a:r>
                        <a:rPr lang="es-AR"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Reference</a:t>
                      </a:r>
                      <a:endParaRPr lang="es-AR" sz="7200">
                        <a:latin typeface="Arial" panose="020B0604020202020204" pitchFamily="34" charset="0"/>
                        <a:cs typeface="Arial" panose="020B0604020202020204" pitchFamily="34" charset="0"/>
                      </a:endParaRPr>
                    </a:p>
                  </a:txBody>
                  <a:tcPr marL="44450" marR="44450" marT="0" marB="0" anchor="ctr">
                    <a:lnL>
                      <a:noFill/>
                    </a:lnL>
                    <a:lnR>
                      <a:noFill/>
                    </a:lnR>
                    <a:lnT>
                      <a:noFill/>
                    </a:lnT>
                    <a:lnB>
                      <a:noFill/>
                    </a:lnB>
                    <a:solidFill>
                      <a:srgbClr val="FFFFFF"/>
                    </a:solidFill>
                  </a:tcPr>
                </a:tc>
                <a:tc hMerge="1">
                  <a:txBody>
                    <a:bodyPr/>
                    <a:lstStyle/>
                    <a:p>
                      <a:endParaRPr lang="es-AR"/>
                    </a:p>
                  </a:txBody>
                  <a:tcPr/>
                </a:tc>
                <a:tc>
                  <a:txBody>
                    <a:bodyPr/>
                    <a:lstStyle/>
                    <a:p>
                      <a:pPr algn="ct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a:noFill/>
                    </a:lnT>
                    <a:lnB>
                      <a:noFill/>
                    </a:lnB>
                    <a:solidFill>
                      <a:srgbClr val="FFFFFF"/>
                    </a:solidFill>
                  </a:tcPr>
                </a:tc>
                <a:extLst>
                  <a:ext uri="{0D108BD9-81ED-4DB2-BD59-A6C34878D82A}">
                    <a16:rowId xmlns:a16="http://schemas.microsoft.com/office/drawing/2014/main" val="1598411559"/>
                  </a:ext>
                </a:extLst>
              </a:tr>
              <a:tr h="245074">
                <a:tc vMerge="1">
                  <a:txBody>
                    <a:bodyPr/>
                    <a:lstStyle/>
                    <a:p>
                      <a:endParaRPr lang="es-AR"/>
                    </a:p>
                  </a:txBody>
                  <a:tcPr/>
                </a:tc>
                <a:tc gridSpan="2">
                  <a:txBody>
                    <a:bodyPr/>
                    <a:lstStyle/>
                    <a:p>
                      <a:pP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Yes</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pPr algn="ctr">
                        <a:lnSpc>
                          <a:spcPct val="107000"/>
                        </a:lnSpc>
                        <a:spcAft>
                          <a:spcPts val="800"/>
                        </a:spcAft>
                      </a:pPr>
                      <a:r>
                        <a:rPr lang="es-AR"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1.40</a:t>
                      </a:r>
                      <a:endParaRPr lang="es-AR" sz="12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prstDash val="soli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800"/>
                        </a:spcAft>
                      </a:pPr>
                      <a:r>
                        <a:rPr lang="es-AR"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1.40</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1.06- 1.83</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0.000</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25211832"/>
                  </a:ext>
                </a:extLst>
              </a:tr>
              <a:tr h="245074">
                <a:tc rowSpan="3">
                  <a:txBody>
                    <a:bodyPr/>
                    <a:lstStyle/>
                    <a:p>
                      <a:pPr>
                        <a:lnSpc>
                          <a:spcPct val="107000"/>
                        </a:lnSpc>
                        <a:spcAft>
                          <a:spcPts val="800"/>
                        </a:spcAft>
                      </a:pPr>
                      <a:r>
                        <a:rPr lang="en-US" sz="18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Receptive Care</a:t>
                      </a:r>
                      <a:endParaRPr lang="en-US" sz="1800" noProof="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a:noFill/>
                    </a:lnT>
                    <a:lnB>
                      <a:noFill/>
                    </a:lnB>
                  </a:tcPr>
                </a:tc>
                <a:tc gridSpan="2">
                  <a:txBody>
                    <a:bodyPr/>
                    <a:lstStyle/>
                    <a:p>
                      <a:pPr>
                        <a:lnSpc>
                          <a:spcPct val="107000"/>
                        </a:lnSpc>
                        <a:spcAft>
                          <a:spcPts val="800"/>
                        </a:spcAft>
                      </a:pPr>
                      <a:r>
                        <a:rPr lang="en-US" sz="18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Early learning home activities</a:t>
                      </a:r>
                      <a:endParaRPr lang="en-US" sz="1800" noProof="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pPr>
                        <a:lnSpc>
                          <a:spcPct val="107000"/>
                        </a:lnSpc>
                      </a:pPr>
                      <a:endParaRPr lang="es-AR" sz="1200">
                        <a:effectLst/>
                        <a:latin typeface="Arial" panose="020B0604020202020204" pitchFamily="34" charset="0"/>
                        <a:cs typeface="Arial" panose="020B0604020202020204" pitchFamily="34" charset="0"/>
                      </a:endParaRPr>
                    </a:p>
                  </a:txBody>
                  <a:tcPr marL="44450" marR="44450" marT="0" marB="0" anchor="ctr">
                    <a:lnL w="12700" cmpd="sng">
                      <a:noFill/>
                      <a:prstDash val="solid"/>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07000"/>
                        </a:lnSpc>
                      </a:pPr>
                      <a:endParaRPr lang="es-AR" sz="1800">
                        <a:effectLst/>
                        <a:latin typeface="Arial" panose="020B0604020202020204" pitchFamily="34" charset="0"/>
                        <a:cs typeface="Arial" panose="020B060402020202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07000"/>
                        </a:lnSpc>
                        <a:spcAft>
                          <a:spcPts val="800"/>
                        </a:spcAft>
                      </a:pPr>
                      <a:r>
                        <a:rPr lang="es-AR"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s-AR"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454775059"/>
                  </a:ext>
                </a:extLst>
              </a:tr>
              <a:tr h="246960">
                <a:tc vMerge="1">
                  <a:txBody>
                    <a:bodyPr/>
                    <a:lstStyle/>
                    <a:p>
                      <a:endParaRPr lang="es-AR"/>
                    </a:p>
                  </a:txBody>
                  <a:tcPr/>
                </a:tc>
                <a:tc gridSpan="2">
                  <a:txBody>
                    <a:bodyPr/>
                    <a:lstStyle/>
                    <a:p>
                      <a:pP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a:noFill/>
                    </a:lnT>
                    <a:lnB>
                      <a:noFill/>
                    </a:lnB>
                    <a:solidFill>
                      <a:srgbClr val="FFFFFF"/>
                    </a:solidFill>
                  </a:tcPr>
                </a:tc>
                <a:tc hMerge="1">
                  <a:txBody>
                    <a:bodyPr/>
                    <a:lstStyle/>
                    <a:p>
                      <a:pPr>
                        <a:lnSpc>
                          <a:spcPct val="107000"/>
                        </a:lnSpc>
                        <a:spcAft>
                          <a:spcPts val="800"/>
                        </a:spcAft>
                      </a:pPr>
                      <a:r>
                        <a:rPr lang="es-AR"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Referencia</a:t>
                      </a:r>
                      <a:endParaRPr lang="es-AR" sz="12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prstDash val="solid"/>
                    </a:lnL>
                    <a:lnR>
                      <a:noFill/>
                    </a:lnR>
                    <a:lnT>
                      <a:noFill/>
                    </a:lnT>
                    <a:lnB>
                      <a:noFill/>
                    </a:lnB>
                    <a:solidFill>
                      <a:srgbClr val="FFFFFF"/>
                    </a:solidFill>
                  </a:tcPr>
                </a:tc>
                <a:tc gridSpan="2">
                  <a:txBody>
                    <a:bodyPr/>
                    <a:lstStyle/>
                    <a:p>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Reference</a:t>
                      </a:r>
                      <a:endParaRPr lang="es-AR" sz="7200" dirty="0">
                        <a:latin typeface="Arial" panose="020B0604020202020204" pitchFamily="34" charset="0"/>
                        <a:cs typeface="Arial" panose="020B0604020202020204" pitchFamily="34" charset="0"/>
                      </a:endParaRPr>
                    </a:p>
                  </a:txBody>
                  <a:tcPr marL="44450" marR="44450" marT="0" marB="0" anchor="ctr">
                    <a:lnL>
                      <a:noFill/>
                    </a:lnL>
                    <a:lnR>
                      <a:noFill/>
                    </a:lnR>
                    <a:lnT>
                      <a:noFill/>
                    </a:lnT>
                    <a:lnB>
                      <a:noFill/>
                    </a:lnB>
                    <a:solidFill>
                      <a:srgbClr val="FFFFFF"/>
                    </a:solidFill>
                  </a:tcPr>
                </a:tc>
                <a:tc hMerge="1">
                  <a:txBody>
                    <a:bodyPr/>
                    <a:lstStyle/>
                    <a:p>
                      <a:endParaRPr lang="es-AR"/>
                    </a:p>
                  </a:txBody>
                  <a:tcPr/>
                </a:tc>
                <a:tc>
                  <a:txBody>
                    <a:bodyPr/>
                    <a:lstStyle/>
                    <a:p>
                      <a:pPr algn="ct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a:noFill/>
                    </a:lnT>
                    <a:lnB>
                      <a:noFill/>
                    </a:lnB>
                    <a:solidFill>
                      <a:srgbClr val="FFFFFF"/>
                    </a:solidFill>
                  </a:tcPr>
                </a:tc>
                <a:extLst>
                  <a:ext uri="{0D108BD9-81ED-4DB2-BD59-A6C34878D82A}">
                    <a16:rowId xmlns:a16="http://schemas.microsoft.com/office/drawing/2014/main" val="220520162"/>
                  </a:ext>
                </a:extLst>
              </a:tr>
              <a:tr h="245074">
                <a:tc vMerge="1">
                  <a:txBody>
                    <a:bodyPr/>
                    <a:lstStyle/>
                    <a:p>
                      <a:endParaRPr lang="es-AR"/>
                    </a:p>
                  </a:txBody>
                  <a:tcPr/>
                </a:tc>
                <a:tc gridSpan="2">
                  <a:txBody>
                    <a:bodyPr/>
                    <a:lstStyle/>
                    <a:p>
                      <a:pP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Yes</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pPr algn="ctr">
                        <a:lnSpc>
                          <a:spcPct val="107000"/>
                        </a:lnSpc>
                        <a:spcAft>
                          <a:spcPts val="800"/>
                        </a:spcAft>
                      </a:pPr>
                      <a:r>
                        <a:rPr lang="es-AR"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1,73</a:t>
                      </a:r>
                      <a:endParaRPr lang="es-AR" sz="12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prstDash val="soli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1.73</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1.26- 2.36</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0.001</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46969545"/>
                  </a:ext>
                </a:extLst>
              </a:tr>
              <a:tr h="245074">
                <a:tc rowSpan="3">
                  <a:txBody>
                    <a:bodyPr/>
                    <a:lstStyle/>
                    <a:p>
                      <a:pPr>
                        <a:lnSpc>
                          <a:spcPct val="107000"/>
                        </a:lnSpc>
                        <a:spcAft>
                          <a:spcPts val="800"/>
                        </a:spcAft>
                      </a:pPr>
                      <a:r>
                        <a:rPr lang="en-US" sz="18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Safety and Protection</a:t>
                      </a:r>
                      <a:endParaRPr lang="en-US" sz="1800" noProof="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a:noFill/>
                    </a:lnT>
                    <a:lnB>
                      <a:noFill/>
                    </a:lnB>
                  </a:tcPr>
                </a:tc>
                <a:tc gridSpan="2">
                  <a:txBody>
                    <a:bodyPr/>
                    <a:lstStyle/>
                    <a:p>
                      <a:pPr>
                        <a:lnSpc>
                          <a:spcPct val="107000"/>
                        </a:lnSpc>
                        <a:spcAft>
                          <a:spcPts val="800"/>
                        </a:spcAft>
                      </a:pPr>
                      <a:r>
                        <a:rPr lang="en-US" sz="18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Birth Certificate</a:t>
                      </a:r>
                      <a:endParaRPr lang="en-US" sz="1800" noProof="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pPr>
                        <a:lnSpc>
                          <a:spcPct val="107000"/>
                        </a:lnSpc>
                      </a:pPr>
                      <a:endParaRPr lang="es-AR" sz="1200">
                        <a:effectLst/>
                        <a:latin typeface="Arial" panose="020B0604020202020204" pitchFamily="34" charset="0"/>
                        <a:cs typeface="Arial" panose="020B0604020202020204" pitchFamily="34" charset="0"/>
                      </a:endParaRPr>
                    </a:p>
                  </a:txBody>
                  <a:tcPr marL="44450" marR="44450" marT="0" marB="0" anchor="ctr">
                    <a:lnL w="12700" cmpd="sng">
                      <a:noFill/>
                      <a:prstDash val="solid"/>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07000"/>
                        </a:lnSpc>
                      </a:pPr>
                      <a:endParaRPr lang="es-AR" sz="1800" dirty="0">
                        <a:effectLst/>
                        <a:latin typeface="Arial" panose="020B0604020202020204" pitchFamily="34" charset="0"/>
                        <a:cs typeface="Arial" panose="020B060402020202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07000"/>
                        </a:lnSpc>
                        <a:spcAft>
                          <a:spcPts val="800"/>
                        </a:spcAft>
                      </a:pPr>
                      <a:r>
                        <a:rPr lang="es-AR"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s-AR"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284525098"/>
                  </a:ext>
                </a:extLst>
              </a:tr>
              <a:tr h="246960">
                <a:tc vMerge="1">
                  <a:txBody>
                    <a:bodyPr/>
                    <a:lstStyle/>
                    <a:p>
                      <a:endParaRPr lang="es-AR"/>
                    </a:p>
                  </a:txBody>
                  <a:tcPr/>
                </a:tc>
                <a:tc gridSpan="2">
                  <a:txBody>
                    <a:bodyPr/>
                    <a:lstStyle/>
                    <a:p>
                      <a:pP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a:noFill/>
                    </a:lnT>
                    <a:lnB>
                      <a:noFill/>
                    </a:lnB>
                    <a:solidFill>
                      <a:srgbClr val="FFFFFF"/>
                    </a:solidFill>
                  </a:tcPr>
                </a:tc>
                <a:tc hMerge="1">
                  <a:txBody>
                    <a:bodyPr/>
                    <a:lstStyle/>
                    <a:p>
                      <a:pPr>
                        <a:lnSpc>
                          <a:spcPct val="107000"/>
                        </a:lnSpc>
                        <a:spcAft>
                          <a:spcPts val="800"/>
                        </a:spcAft>
                      </a:pPr>
                      <a:r>
                        <a:rPr lang="es-AR"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Referencia</a:t>
                      </a:r>
                      <a:endParaRPr lang="es-AR" sz="12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prstDash val="solid"/>
                    </a:lnL>
                    <a:lnR>
                      <a:noFill/>
                    </a:lnR>
                    <a:lnT>
                      <a:noFill/>
                    </a:lnT>
                    <a:lnB>
                      <a:noFill/>
                    </a:lnB>
                    <a:solidFill>
                      <a:srgbClr val="FFFFFF"/>
                    </a:solidFill>
                  </a:tcPr>
                </a:tc>
                <a:tc gridSpan="2">
                  <a:txBody>
                    <a:bodyPr/>
                    <a:lstStyle/>
                    <a:p>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Reference</a:t>
                      </a:r>
                      <a:endParaRPr lang="es-AR" sz="7200" dirty="0">
                        <a:latin typeface="Arial" panose="020B0604020202020204" pitchFamily="34" charset="0"/>
                        <a:cs typeface="Arial" panose="020B0604020202020204" pitchFamily="34" charset="0"/>
                      </a:endParaRPr>
                    </a:p>
                  </a:txBody>
                  <a:tcPr marL="44450" marR="44450" marT="0" marB="0" anchor="ctr">
                    <a:lnL>
                      <a:noFill/>
                    </a:lnL>
                    <a:lnR>
                      <a:noFill/>
                    </a:lnR>
                    <a:lnT>
                      <a:noFill/>
                    </a:lnT>
                    <a:lnB>
                      <a:noFill/>
                    </a:lnB>
                    <a:solidFill>
                      <a:srgbClr val="FFFFFF"/>
                    </a:solidFill>
                  </a:tcPr>
                </a:tc>
                <a:tc hMerge="1">
                  <a:txBody>
                    <a:bodyPr/>
                    <a:lstStyle/>
                    <a:p>
                      <a:endParaRPr lang="es-AR"/>
                    </a:p>
                  </a:txBody>
                  <a:tcPr/>
                </a:tc>
                <a:tc>
                  <a:txBody>
                    <a:bodyPr/>
                    <a:lstStyle/>
                    <a:p>
                      <a:pPr algn="ct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a:noFill/>
                    </a:lnT>
                    <a:lnB>
                      <a:noFill/>
                    </a:lnB>
                    <a:solidFill>
                      <a:srgbClr val="FFFFFF"/>
                    </a:solidFill>
                  </a:tcPr>
                </a:tc>
                <a:extLst>
                  <a:ext uri="{0D108BD9-81ED-4DB2-BD59-A6C34878D82A}">
                    <a16:rowId xmlns:a16="http://schemas.microsoft.com/office/drawing/2014/main" val="3029979565"/>
                  </a:ext>
                </a:extLst>
              </a:tr>
              <a:tr h="245074">
                <a:tc vMerge="1">
                  <a:txBody>
                    <a:bodyPr/>
                    <a:lstStyle/>
                    <a:p>
                      <a:endParaRPr lang="es-AR"/>
                    </a:p>
                  </a:txBody>
                  <a:tcPr/>
                </a:tc>
                <a:tc gridSpan="2">
                  <a:txBody>
                    <a:bodyPr/>
                    <a:lstStyle/>
                    <a:p>
                      <a:pPr>
                        <a:lnSpc>
                          <a:spcPct val="107000"/>
                        </a:lnSpc>
                        <a:spcAft>
                          <a:spcPts val="800"/>
                        </a:spcAft>
                      </a:pPr>
                      <a:r>
                        <a:rPr lang="es-ES"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Yes</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pPr algn="ctr">
                        <a:lnSpc>
                          <a:spcPct val="107000"/>
                        </a:lnSpc>
                        <a:spcAft>
                          <a:spcPts val="800"/>
                        </a:spcAft>
                      </a:pPr>
                      <a:r>
                        <a:rPr lang="es-AR"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2,36</a:t>
                      </a:r>
                      <a:endParaRPr lang="es-AR" sz="12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prstDash val="soli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2.36</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1.06- 5.25</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0.035</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298177529"/>
                  </a:ext>
                </a:extLst>
              </a:tr>
              <a:tr h="245074">
                <a:tc>
                  <a:txBody>
                    <a:bodyPr/>
                    <a:lstStyle/>
                    <a:p>
                      <a:pPr>
                        <a:lnSpc>
                          <a:spcPct val="107000"/>
                        </a:lnSpc>
                        <a:spcAft>
                          <a:spcPts val="800"/>
                        </a:spcAft>
                      </a:pPr>
                      <a:r>
                        <a:rPr lang="es-AR"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Covariables</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lnL>
                      <a:noFill/>
                    </a:lnL>
                    <a:lnR>
                      <a:noFill/>
                    </a:lnR>
                    <a:lnT>
                      <a:noFill/>
                    </a:lnT>
                    <a:lnB>
                      <a:noFill/>
                    </a:lnB>
                  </a:tcPr>
                </a:tc>
                <a:tc gridSpan="3">
                  <a:txBody>
                    <a:bodyPr/>
                    <a:lstStyle/>
                    <a:p>
                      <a:pP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Age </a:t>
                      </a:r>
                      <a:r>
                        <a:rPr lang="en-US" sz="18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Group (quarterly)</a:t>
                      </a:r>
                      <a:endParaRPr lang="en-US" sz="1800" noProof="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s-AR"/>
                    </a:p>
                  </a:txBody>
                  <a:tcPr>
                    <a:lnL w="12700" cmpd="sng">
                      <a:noFill/>
                      <a:prstDash val="solid"/>
                    </a:lnL>
                    <a:lnT w="12700" cap="flat" cmpd="sng" algn="ctr">
                      <a:solidFill>
                        <a:srgbClr val="000000"/>
                      </a:solidFill>
                      <a:prstDash val="solid"/>
                      <a:round/>
                      <a:headEnd type="none" w="med" len="med"/>
                      <a:tailEnd type="none" w="med" len="med"/>
                    </a:lnT>
                  </a:tcPr>
                </a:tc>
                <a:tc hMerge="1">
                  <a:txBody>
                    <a:bodyPr/>
                    <a:lstStyle/>
                    <a:p>
                      <a:pPr>
                        <a:lnSpc>
                          <a:spcPct val="107000"/>
                        </a:lnSpc>
                        <a:spcAft>
                          <a:spcPts val="800"/>
                        </a:spcAft>
                      </a:pPr>
                      <a:endParaRPr lang="es-AR" sz="12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07000"/>
                        </a:lnSpc>
                        <a:spcAft>
                          <a:spcPts val="800"/>
                        </a:spcAft>
                      </a:pPr>
                      <a:r>
                        <a:rPr lang="es-AR"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s-AR"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c>
                  <a:txBody>
                    <a:bodyPr/>
                    <a:lstStyle/>
                    <a:p>
                      <a:pPr algn="ct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875872454"/>
                  </a:ext>
                </a:extLst>
              </a:tr>
              <a:tr h="246960">
                <a:tc>
                  <a:txBody>
                    <a:bodyPr/>
                    <a:lstStyle/>
                    <a:p>
                      <a:pPr>
                        <a:lnSpc>
                          <a:spcPct val="107000"/>
                        </a:lnSpc>
                      </a:pPr>
                      <a:endParaRPr lang="es-AR" sz="1800" dirty="0">
                        <a:effectLst/>
                        <a:latin typeface="Arial" panose="020B0604020202020204" pitchFamily="34" charset="0"/>
                        <a:cs typeface="Arial" panose="020B0604020202020204" pitchFamily="34" charset="0"/>
                      </a:endParaRPr>
                    </a:p>
                  </a:txBody>
                  <a:tcPr marL="44450" marR="44450" marT="0" marB="0" anchor="b">
                    <a:lnL>
                      <a:noFill/>
                    </a:lnL>
                    <a:lnR>
                      <a:noFill/>
                    </a:lnR>
                    <a:lnT>
                      <a:noFill/>
                    </a:lnT>
                    <a:lnB>
                      <a:noFill/>
                    </a:lnB>
                  </a:tcPr>
                </a:tc>
                <a:tc gridSpan="2">
                  <a:txBody>
                    <a:bodyPr/>
                    <a:lstStyle/>
                    <a:p>
                      <a:pP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36-38</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w="12700" cap="flat" cmpd="sng" algn="ctr">
                      <a:noFill/>
                      <a:prstDash val="solid"/>
                      <a:round/>
                      <a:headEnd type="none" w="med" len="med"/>
                      <a:tailEnd type="none" w="med" len="med"/>
                    </a:lnR>
                    <a:lnT>
                      <a:noFill/>
                    </a:lnT>
                    <a:lnB>
                      <a:noFill/>
                    </a:lnB>
                    <a:solidFill>
                      <a:srgbClr val="FFFFFF"/>
                    </a:solidFill>
                  </a:tcPr>
                </a:tc>
                <a:tc hMerge="1">
                  <a:txBody>
                    <a:bodyPr/>
                    <a:lstStyle/>
                    <a:p>
                      <a:pPr>
                        <a:lnSpc>
                          <a:spcPct val="107000"/>
                        </a:lnSpc>
                        <a:spcAft>
                          <a:spcPts val="800"/>
                        </a:spcAft>
                      </a:pPr>
                      <a:r>
                        <a:rPr lang="es-AR"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Reference</a:t>
                      </a:r>
                      <a:endParaRPr lang="es-AR" sz="12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noFill/>
                      <a:prstDash val="solid"/>
                      <a:round/>
                      <a:headEnd type="none" w="med" len="med"/>
                      <a:tailEnd type="none" w="med" len="med"/>
                    </a:lnL>
                    <a:lnR>
                      <a:noFill/>
                    </a:lnR>
                    <a:lnB>
                      <a:noFill/>
                    </a:lnB>
                    <a:solidFill>
                      <a:srgbClr val="FFFFFF"/>
                    </a:solidFill>
                  </a:tcPr>
                </a:tc>
                <a:tc gridSpan="2">
                  <a:txBody>
                    <a:bodyPr/>
                    <a:lstStyle/>
                    <a:p>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Reference</a:t>
                      </a:r>
                      <a:endParaRPr lang="es-AR" sz="7200" dirty="0">
                        <a:latin typeface="Arial" panose="020B0604020202020204" pitchFamily="34" charset="0"/>
                        <a:cs typeface="Arial" panose="020B0604020202020204" pitchFamily="34" charset="0"/>
                      </a:endParaRPr>
                    </a:p>
                  </a:txBody>
                  <a:tcPr marL="44450" marR="44450" marT="0" marB="0"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a:noFill/>
                    </a:lnB>
                    <a:solidFill>
                      <a:srgbClr val="FFFFFF"/>
                    </a:solidFill>
                  </a:tcPr>
                </a:tc>
                <a:tc hMerge="1">
                  <a:txBody>
                    <a:bodyPr/>
                    <a:lstStyle/>
                    <a:p>
                      <a:endParaRPr lang="es-AR"/>
                    </a:p>
                  </a:txBody>
                  <a:tcPr/>
                </a:tc>
                <a:tc>
                  <a:txBody>
                    <a:bodyPr/>
                    <a:lstStyle/>
                    <a:p>
                      <a:pPr algn="ct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a:noFill/>
                    </a:lnT>
                    <a:lnB>
                      <a:noFill/>
                    </a:lnB>
                    <a:solidFill>
                      <a:srgbClr val="FFFFFF"/>
                    </a:solidFill>
                  </a:tcPr>
                </a:tc>
                <a:extLst>
                  <a:ext uri="{0D108BD9-81ED-4DB2-BD59-A6C34878D82A}">
                    <a16:rowId xmlns:a16="http://schemas.microsoft.com/office/drawing/2014/main" val="2753886206"/>
                  </a:ext>
                </a:extLst>
              </a:tr>
              <a:tr h="245074">
                <a:tc>
                  <a:txBody>
                    <a:bodyPr/>
                    <a:lstStyle/>
                    <a:p>
                      <a:pPr>
                        <a:lnSpc>
                          <a:spcPct val="107000"/>
                        </a:lnSpc>
                      </a:pPr>
                      <a:endParaRPr lang="es-AR" sz="1800">
                        <a:effectLst/>
                        <a:latin typeface="Arial" panose="020B0604020202020204" pitchFamily="34" charset="0"/>
                        <a:cs typeface="Arial" panose="020B0604020202020204" pitchFamily="34" charset="0"/>
                      </a:endParaRPr>
                    </a:p>
                  </a:txBody>
                  <a:tcPr marL="44450" marR="44450" marT="0" marB="0" anchor="b">
                    <a:lnL>
                      <a:noFill/>
                    </a:lnL>
                    <a:lnR>
                      <a:noFill/>
                    </a:lnR>
                    <a:lnT>
                      <a:noFill/>
                    </a:lnT>
                    <a:lnB>
                      <a:noFill/>
                    </a:lnB>
                  </a:tcPr>
                </a:tc>
                <a:tc gridSpan="2">
                  <a:txBody>
                    <a:bodyPr/>
                    <a:lstStyle/>
                    <a:p>
                      <a:pP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39-41</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w="12700" cap="flat" cmpd="sng" algn="ctr">
                      <a:noFill/>
                      <a:prstDash val="solid"/>
                      <a:round/>
                      <a:headEnd type="none" w="med" len="med"/>
                      <a:tailEnd type="none" w="med" len="med"/>
                    </a:lnR>
                    <a:lnT>
                      <a:noFill/>
                    </a:lnT>
                    <a:lnB>
                      <a:noFill/>
                    </a:lnB>
                    <a:solidFill>
                      <a:srgbClr val="FFFFFF"/>
                    </a:solidFill>
                  </a:tcPr>
                </a:tc>
                <a:tc hMerge="1">
                  <a:txBody>
                    <a:bodyPr/>
                    <a:lstStyle/>
                    <a:p>
                      <a:pPr algn="ctr">
                        <a:lnSpc>
                          <a:spcPct val="107000"/>
                        </a:lnSpc>
                        <a:spcAft>
                          <a:spcPts val="800"/>
                        </a:spcAft>
                      </a:pPr>
                      <a:r>
                        <a:rPr lang="es-AR"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1.93</a:t>
                      </a:r>
                      <a:endParaRPr lang="es-AR" sz="12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noFill/>
                      <a:prstDash val="solid"/>
                      <a:round/>
                      <a:headEnd type="none" w="med" len="med"/>
                      <a:tailEnd type="none" w="med" len="med"/>
                    </a:lnL>
                    <a:lnR>
                      <a:noFill/>
                    </a:lnR>
                    <a:lnT>
                      <a:noFill/>
                    </a:lnT>
                    <a:lnB>
                      <a:noFill/>
                    </a:lnB>
                    <a:solidFill>
                      <a:srgbClr val="FFFFFF"/>
                    </a:solidFill>
                  </a:tcPr>
                </a:tc>
                <a:tc>
                  <a:txBody>
                    <a:bodyPr/>
                    <a:lstStyle/>
                    <a:p>
                      <a:pPr algn="ctr">
                        <a:lnSpc>
                          <a:spcPct val="107000"/>
                        </a:lnSpc>
                        <a:spcAft>
                          <a:spcPts val="800"/>
                        </a:spcAft>
                      </a:pPr>
                      <a:r>
                        <a:rPr lang="es-AR"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1.93</a:t>
                      </a:r>
                      <a:endParaRPr lang="es-AR"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noFill/>
                      <a:prstDash val="solid"/>
                      <a:round/>
                      <a:headEnd type="none" w="med" len="med"/>
                      <a:tailEnd type="none" w="med" len="med"/>
                    </a:lnL>
                    <a:lnR>
                      <a:noFill/>
                    </a:lnR>
                    <a:lnT>
                      <a:noFill/>
                    </a:lnT>
                    <a:lnB>
                      <a:noFill/>
                    </a:lnB>
                    <a:solidFill>
                      <a:srgbClr val="FFFFFF"/>
                    </a:solidFill>
                  </a:tcPr>
                </a:tc>
                <a:tc>
                  <a:txBody>
                    <a:bodyPr/>
                    <a:lstStyle/>
                    <a:p>
                      <a:pP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1.23- 3.02</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a:noFill/>
                    </a:lnT>
                    <a:lnB>
                      <a:noFill/>
                    </a:lnB>
                    <a:solidFill>
                      <a:srgbClr val="FFFFFF"/>
                    </a:solidFill>
                  </a:tcPr>
                </a:tc>
                <a:tc>
                  <a:txBody>
                    <a:bodyPr/>
                    <a:lstStyle/>
                    <a:p>
                      <a:pPr algn="ct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0.004</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a:noFill/>
                    </a:lnT>
                    <a:lnB>
                      <a:noFill/>
                    </a:lnB>
                    <a:solidFill>
                      <a:srgbClr val="FFFFFF"/>
                    </a:solidFill>
                  </a:tcPr>
                </a:tc>
                <a:extLst>
                  <a:ext uri="{0D108BD9-81ED-4DB2-BD59-A6C34878D82A}">
                    <a16:rowId xmlns:a16="http://schemas.microsoft.com/office/drawing/2014/main" val="3322772298"/>
                  </a:ext>
                </a:extLst>
              </a:tr>
              <a:tr h="245074">
                <a:tc>
                  <a:txBody>
                    <a:bodyPr/>
                    <a:lstStyle/>
                    <a:p>
                      <a:pPr>
                        <a:lnSpc>
                          <a:spcPct val="107000"/>
                        </a:lnSpc>
                      </a:pPr>
                      <a:endParaRPr lang="es-AR" sz="1800">
                        <a:effectLst/>
                        <a:latin typeface="Arial" panose="020B0604020202020204" pitchFamily="34" charset="0"/>
                        <a:cs typeface="Arial" panose="020B0604020202020204" pitchFamily="34" charset="0"/>
                      </a:endParaRPr>
                    </a:p>
                  </a:txBody>
                  <a:tcPr marL="44450" marR="44450" marT="0" marB="0" anchor="b">
                    <a:lnL>
                      <a:noFill/>
                    </a:lnL>
                    <a:lnR>
                      <a:noFill/>
                    </a:lnR>
                    <a:lnT>
                      <a:noFill/>
                    </a:lnT>
                    <a:lnB>
                      <a:noFill/>
                    </a:lnB>
                  </a:tcPr>
                </a:tc>
                <a:tc gridSpan="2">
                  <a:txBody>
                    <a:bodyPr/>
                    <a:lstStyle/>
                    <a:p>
                      <a:pPr>
                        <a:lnSpc>
                          <a:spcPct val="107000"/>
                        </a:lnSpc>
                        <a:spcAft>
                          <a:spcPts val="800"/>
                        </a:spcAft>
                      </a:pPr>
                      <a:r>
                        <a:rPr lang="es-AR"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42-44</a:t>
                      </a:r>
                      <a:endParaRPr lang="es-AR"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w="12700" cap="flat" cmpd="sng" algn="ctr">
                      <a:noFill/>
                      <a:prstDash val="solid"/>
                      <a:round/>
                      <a:headEnd type="none" w="med" len="med"/>
                      <a:tailEnd type="none" w="med" len="med"/>
                    </a:lnR>
                    <a:lnT>
                      <a:noFill/>
                    </a:lnT>
                    <a:lnB>
                      <a:noFill/>
                    </a:lnB>
                    <a:solidFill>
                      <a:srgbClr val="FFFFFF"/>
                    </a:solidFill>
                  </a:tcPr>
                </a:tc>
                <a:tc hMerge="1">
                  <a:txBody>
                    <a:bodyPr/>
                    <a:lstStyle/>
                    <a:p>
                      <a:pPr algn="ctr">
                        <a:lnSpc>
                          <a:spcPct val="107000"/>
                        </a:lnSpc>
                        <a:spcAft>
                          <a:spcPts val="800"/>
                        </a:spcAft>
                      </a:pPr>
                      <a:r>
                        <a:rPr lang="es-AR"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1.38</a:t>
                      </a:r>
                      <a:endParaRPr lang="es-AR" sz="12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noFill/>
                      <a:prstDash val="solid"/>
                      <a:round/>
                      <a:headEnd type="none" w="med" len="med"/>
                      <a:tailEnd type="none" w="med" len="med"/>
                    </a:lnL>
                    <a:lnR>
                      <a:noFill/>
                    </a:lnR>
                    <a:lnT>
                      <a:noFill/>
                    </a:lnT>
                    <a:lnB>
                      <a:noFill/>
                    </a:lnB>
                    <a:solidFill>
                      <a:srgbClr val="FFFFFF"/>
                    </a:solidFill>
                  </a:tcPr>
                </a:tc>
                <a:tc>
                  <a:txBody>
                    <a:bodyPr/>
                    <a:lstStyle/>
                    <a:p>
                      <a:pPr algn="ctr">
                        <a:lnSpc>
                          <a:spcPct val="107000"/>
                        </a:lnSpc>
                        <a:spcAft>
                          <a:spcPts val="800"/>
                        </a:spcAft>
                      </a:pPr>
                      <a:r>
                        <a:rPr lang="es-AR"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1.38</a:t>
                      </a:r>
                      <a:endParaRPr lang="es-AR"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noFill/>
                      <a:prstDash val="solid"/>
                      <a:round/>
                      <a:headEnd type="none" w="med" len="med"/>
                      <a:tailEnd type="none" w="med" len="med"/>
                    </a:lnL>
                    <a:lnR>
                      <a:noFill/>
                    </a:lnR>
                    <a:lnT>
                      <a:noFill/>
                    </a:lnT>
                    <a:lnB>
                      <a:noFill/>
                    </a:lnB>
                    <a:solidFill>
                      <a:srgbClr val="FFFFFF"/>
                    </a:solidFill>
                  </a:tcPr>
                </a:tc>
                <a:tc>
                  <a:txBody>
                    <a:bodyPr/>
                    <a:lstStyle/>
                    <a:p>
                      <a:pP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0.91- 2.10</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a:noFill/>
                    </a:lnT>
                    <a:lnB>
                      <a:noFill/>
                    </a:lnB>
                    <a:solidFill>
                      <a:srgbClr val="FFFFFF"/>
                    </a:solidFill>
                  </a:tcPr>
                </a:tc>
                <a:tc>
                  <a:txBody>
                    <a:bodyPr/>
                    <a:lstStyle/>
                    <a:p>
                      <a:pPr algn="ct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0.123</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a:noFill/>
                    </a:lnT>
                    <a:lnB>
                      <a:noFill/>
                    </a:lnB>
                    <a:solidFill>
                      <a:srgbClr val="FFFFFF"/>
                    </a:solidFill>
                  </a:tcPr>
                </a:tc>
                <a:extLst>
                  <a:ext uri="{0D108BD9-81ED-4DB2-BD59-A6C34878D82A}">
                    <a16:rowId xmlns:a16="http://schemas.microsoft.com/office/drawing/2014/main" val="278091656"/>
                  </a:ext>
                </a:extLst>
              </a:tr>
              <a:tr h="245074">
                <a:tc>
                  <a:txBody>
                    <a:bodyPr/>
                    <a:lstStyle/>
                    <a:p>
                      <a:pPr>
                        <a:lnSpc>
                          <a:spcPct val="107000"/>
                        </a:lnSpc>
                      </a:pPr>
                      <a:endParaRPr lang="es-AR" sz="1800">
                        <a:effectLst/>
                        <a:latin typeface="Arial" panose="020B0604020202020204" pitchFamily="34" charset="0"/>
                        <a:cs typeface="Arial" panose="020B0604020202020204" pitchFamily="34" charset="0"/>
                      </a:endParaRPr>
                    </a:p>
                  </a:txBody>
                  <a:tcPr marL="44450" marR="44450" marT="0" marB="0" anchor="b">
                    <a:lnL>
                      <a:noFill/>
                    </a:lnL>
                    <a:lnR>
                      <a:noFill/>
                    </a:lnR>
                    <a:lnT>
                      <a:noFill/>
                    </a:lnT>
                    <a:lnB>
                      <a:noFill/>
                    </a:lnB>
                  </a:tcPr>
                </a:tc>
                <a:tc gridSpan="2">
                  <a:txBody>
                    <a:bodyPr/>
                    <a:lstStyle/>
                    <a:p>
                      <a:pP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45-47</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w="12700" cap="flat" cmpd="sng" algn="ctr">
                      <a:noFill/>
                      <a:prstDash val="solid"/>
                      <a:round/>
                      <a:headEnd type="none" w="med" len="med"/>
                      <a:tailEnd type="none" w="med" len="med"/>
                    </a:lnR>
                    <a:lnT>
                      <a:noFill/>
                    </a:lnT>
                    <a:lnB>
                      <a:noFill/>
                    </a:lnB>
                    <a:solidFill>
                      <a:srgbClr val="FFFFFF"/>
                    </a:solidFill>
                  </a:tcPr>
                </a:tc>
                <a:tc hMerge="1">
                  <a:txBody>
                    <a:bodyPr/>
                    <a:lstStyle/>
                    <a:p>
                      <a:pPr algn="ctr">
                        <a:lnSpc>
                          <a:spcPct val="107000"/>
                        </a:lnSpc>
                        <a:spcAft>
                          <a:spcPts val="800"/>
                        </a:spcAft>
                      </a:pPr>
                      <a:r>
                        <a:rPr lang="es-AR"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a:t>
                      </a:r>
                      <a:endParaRPr lang="es-AR" sz="12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noFill/>
                      <a:prstDash val="solid"/>
                      <a:round/>
                      <a:headEnd type="none" w="med" len="med"/>
                      <a:tailEnd type="none" w="med" len="med"/>
                    </a:lnL>
                    <a:lnR>
                      <a:noFill/>
                    </a:lnR>
                    <a:lnT>
                      <a:noFill/>
                    </a:lnT>
                    <a:lnB>
                      <a:noFill/>
                    </a:lnB>
                    <a:solidFill>
                      <a:srgbClr val="FFFFFF"/>
                    </a:solidFill>
                  </a:tcPr>
                </a:tc>
                <a:tc>
                  <a:txBody>
                    <a:bodyPr/>
                    <a:lstStyle/>
                    <a:p>
                      <a:pPr algn="ctr">
                        <a:lnSpc>
                          <a:spcPct val="107000"/>
                        </a:lnSpc>
                        <a:spcAft>
                          <a:spcPts val="800"/>
                        </a:spcAft>
                      </a:pPr>
                      <a:r>
                        <a:rPr lang="es-AR"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a:t>
                      </a:r>
                      <a:endParaRPr lang="es-AR"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noFill/>
                      <a:prstDash val="solid"/>
                      <a:round/>
                      <a:headEnd type="none" w="med" len="med"/>
                      <a:tailEnd type="none" w="med" len="med"/>
                    </a:lnL>
                    <a:lnR>
                      <a:noFill/>
                    </a:lnR>
                    <a:lnT>
                      <a:noFill/>
                    </a:lnT>
                    <a:lnB>
                      <a:noFill/>
                    </a:lnB>
                    <a:solidFill>
                      <a:srgbClr val="FFFFFF"/>
                    </a:solidFill>
                  </a:tcPr>
                </a:tc>
                <a:tc>
                  <a:txBody>
                    <a:bodyPr/>
                    <a:lstStyle/>
                    <a:p>
                      <a:pP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1.29- 3.15</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a:noFill/>
                    </a:lnT>
                    <a:lnB>
                      <a:noFill/>
                    </a:lnB>
                    <a:solidFill>
                      <a:srgbClr val="FFFFFF"/>
                    </a:solidFill>
                  </a:tcPr>
                </a:tc>
                <a:tc>
                  <a:txBody>
                    <a:bodyPr/>
                    <a:lstStyle/>
                    <a:p>
                      <a:pPr algn="ct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0.002</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a:noFill/>
                    </a:lnT>
                    <a:lnB>
                      <a:noFill/>
                    </a:lnB>
                    <a:solidFill>
                      <a:srgbClr val="FFFFFF"/>
                    </a:solidFill>
                  </a:tcPr>
                </a:tc>
                <a:extLst>
                  <a:ext uri="{0D108BD9-81ED-4DB2-BD59-A6C34878D82A}">
                    <a16:rowId xmlns:a16="http://schemas.microsoft.com/office/drawing/2014/main" val="3422138131"/>
                  </a:ext>
                </a:extLst>
              </a:tr>
              <a:tr h="245074">
                <a:tc>
                  <a:txBody>
                    <a:bodyPr/>
                    <a:lstStyle/>
                    <a:p>
                      <a:pPr>
                        <a:lnSpc>
                          <a:spcPct val="107000"/>
                        </a:lnSpc>
                      </a:pPr>
                      <a:endParaRPr lang="es-AR" sz="1800">
                        <a:effectLst/>
                        <a:latin typeface="Arial" panose="020B0604020202020204" pitchFamily="34" charset="0"/>
                        <a:cs typeface="Arial" panose="020B0604020202020204" pitchFamily="34" charset="0"/>
                      </a:endParaRPr>
                    </a:p>
                  </a:txBody>
                  <a:tcPr marL="44450" marR="44450" marT="0" marB="0" anchor="b">
                    <a:lnL>
                      <a:noFill/>
                    </a:lnL>
                    <a:lnR>
                      <a:noFill/>
                    </a:lnR>
                    <a:lnT>
                      <a:noFill/>
                    </a:lnT>
                    <a:lnB>
                      <a:noFill/>
                    </a:lnB>
                  </a:tcPr>
                </a:tc>
                <a:tc gridSpan="2">
                  <a:txBody>
                    <a:bodyPr/>
                    <a:lstStyle/>
                    <a:p>
                      <a:pP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48-50</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w="12700" cap="flat" cmpd="sng" algn="ctr">
                      <a:noFill/>
                      <a:prstDash val="solid"/>
                      <a:round/>
                      <a:headEnd type="none" w="med" len="med"/>
                      <a:tailEnd type="none" w="med" len="med"/>
                    </a:lnR>
                    <a:lnT>
                      <a:noFill/>
                    </a:lnT>
                    <a:lnB>
                      <a:noFill/>
                    </a:lnB>
                    <a:solidFill>
                      <a:srgbClr val="FFFFFF"/>
                    </a:solidFill>
                  </a:tcPr>
                </a:tc>
                <a:tc hMerge="1">
                  <a:txBody>
                    <a:bodyPr/>
                    <a:lstStyle/>
                    <a:p>
                      <a:pPr algn="ctr">
                        <a:lnSpc>
                          <a:spcPct val="107000"/>
                        </a:lnSpc>
                        <a:spcAft>
                          <a:spcPts val="800"/>
                        </a:spcAft>
                      </a:pPr>
                      <a:r>
                        <a:rPr lang="es-AR"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1.76</a:t>
                      </a:r>
                      <a:endParaRPr lang="es-AR" sz="12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noFill/>
                      <a:prstDash val="solid"/>
                      <a:round/>
                      <a:headEnd type="none" w="med" len="med"/>
                      <a:tailEnd type="none" w="med" len="med"/>
                    </a:lnL>
                    <a:lnR>
                      <a:noFill/>
                    </a:lnR>
                    <a:lnT>
                      <a:noFill/>
                    </a:lnT>
                    <a:lnB>
                      <a:noFill/>
                    </a:lnB>
                    <a:solidFill>
                      <a:srgbClr val="FFFFFF"/>
                    </a:solidFill>
                  </a:tcPr>
                </a:tc>
                <a:tc>
                  <a:txBody>
                    <a:bodyPr/>
                    <a:lstStyle/>
                    <a:p>
                      <a:pPr algn="ctr">
                        <a:lnSpc>
                          <a:spcPct val="107000"/>
                        </a:lnSpc>
                        <a:spcAft>
                          <a:spcPts val="800"/>
                        </a:spcAft>
                      </a:pPr>
                      <a:r>
                        <a:rPr lang="es-AR"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1.76</a:t>
                      </a:r>
                      <a:endParaRPr lang="es-AR"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noFill/>
                      <a:prstDash val="solid"/>
                      <a:round/>
                      <a:headEnd type="none" w="med" len="med"/>
                      <a:tailEnd type="none" w="med" len="med"/>
                    </a:lnL>
                    <a:lnR>
                      <a:noFill/>
                    </a:lnR>
                    <a:lnT>
                      <a:noFill/>
                    </a:lnT>
                    <a:lnB>
                      <a:noFill/>
                    </a:lnB>
                    <a:solidFill>
                      <a:srgbClr val="FFFFFF"/>
                    </a:solidFill>
                  </a:tcPr>
                </a:tc>
                <a:tc>
                  <a:txBody>
                    <a:bodyPr/>
                    <a:lstStyle/>
                    <a:p>
                      <a:pP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1.15- 2.71</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a:noFill/>
                    </a:lnT>
                    <a:lnB>
                      <a:noFill/>
                    </a:lnB>
                    <a:solidFill>
                      <a:srgbClr val="FFFFFF"/>
                    </a:solidFill>
                  </a:tcPr>
                </a:tc>
                <a:tc>
                  <a:txBody>
                    <a:bodyPr/>
                    <a:lstStyle/>
                    <a:p>
                      <a:pPr algn="ct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0.009</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a:noFill/>
                    </a:lnT>
                    <a:lnB>
                      <a:noFill/>
                    </a:lnB>
                    <a:solidFill>
                      <a:srgbClr val="FFFFFF"/>
                    </a:solidFill>
                  </a:tcPr>
                </a:tc>
                <a:extLst>
                  <a:ext uri="{0D108BD9-81ED-4DB2-BD59-A6C34878D82A}">
                    <a16:rowId xmlns:a16="http://schemas.microsoft.com/office/drawing/2014/main" val="1922408687"/>
                  </a:ext>
                </a:extLst>
              </a:tr>
              <a:tr h="245074">
                <a:tc>
                  <a:txBody>
                    <a:bodyPr/>
                    <a:lstStyle/>
                    <a:p>
                      <a:pPr>
                        <a:lnSpc>
                          <a:spcPct val="107000"/>
                        </a:lnSpc>
                      </a:pPr>
                      <a:endParaRPr lang="es-AR" sz="1800">
                        <a:effectLst/>
                        <a:latin typeface="Arial" panose="020B0604020202020204" pitchFamily="34" charset="0"/>
                        <a:cs typeface="Arial" panose="020B0604020202020204" pitchFamily="34" charset="0"/>
                      </a:endParaRPr>
                    </a:p>
                  </a:txBody>
                  <a:tcPr marL="44450" marR="44450" marT="0" marB="0" anchor="b">
                    <a:lnL>
                      <a:noFill/>
                    </a:lnL>
                    <a:lnR>
                      <a:noFill/>
                    </a:lnR>
                    <a:lnT>
                      <a:noFill/>
                    </a:lnT>
                    <a:lnB>
                      <a:noFill/>
                    </a:lnB>
                  </a:tcPr>
                </a:tc>
                <a:tc gridSpan="2">
                  <a:txBody>
                    <a:bodyPr/>
                    <a:lstStyle/>
                    <a:p>
                      <a:pP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51-53</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w="12700" cap="flat" cmpd="sng" algn="ctr">
                      <a:noFill/>
                      <a:prstDash val="solid"/>
                      <a:round/>
                      <a:headEnd type="none" w="med" len="med"/>
                      <a:tailEnd type="none" w="med" len="med"/>
                    </a:lnR>
                    <a:lnT>
                      <a:noFill/>
                    </a:lnT>
                    <a:lnB>
                      <a:noFill/>
                    </a:lnB>
                    <a:solidFill>
                      <a:schemeClr val="accent6">
                        <a:lumMod val="20000"/>
                        <a:lumOff val="80000"/>
                      </a:schemeClr>
                    </a:solidFill>
                  </a:tcPr>
                </a:tc>
                <a:tc hMerge="1">
                  <a:txBody>
                    <a:bodyPr/>
                    <a:lstStyle/>
                    <a:p>
                      <a:pPr algn="ctr">
                        <a:lnSpc>
                          <a:spcPct val="107000"/>
                        </a:lnSpc>
                        <a:spcAft>
                          <a:spcPts val="800"/>
                        </a:spcAft>
                      </a:pPr>
                      <a:r>
                        <a:rPr lang="es-AR"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4.26</a:t>
                      </a:r>
                      <a:endParaRPr lang="es-AR" sz="12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noFill/>
                      <a:prstDash val="solid"/>
                      <a:round/>
                      <a:headEnd type="none" w="med" len="med"/>
                      <a:tailEnd type="none" w="med" len="med"/>
                    </a:lnL>
                    <a:lnR>
                      <a:noFill/>
                    </a:lnR>
                    <a:lnT>
                      <a:noFill/>
                    </a:lnT>
                    <a:lnB>
                      <a:noFill/>
                    </a:lnB>
                    <a:solidFill>
                      <a:srgbClr val="FFFFFF"/>
                    </a:solidFill>
                  </a:tcPr>
                </a:tc>
                <a:tc>
                  <a:txBody>
                    <a:bodyPr/>
                    <a:lstStyle/>
                    <a:p>
                      <a:pPr algn="ct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4.26</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noFill/>
                      <a:prstDash val="solid"/>
                      <a:round/>
                      <a:headEnd type="none" w="med" len="med"/>
                      <a:tailEnd type="none" w="med" len="med"/>
                    </a:lnL>
                    <a:lnR>
                      <a:noFill/>
                    </a:lnR>
                    <a:lnT>
                      <a:noFill/>
                    </a:lnT>
                    <a:lnB>
                      <a:noFill/>
                    </a:lnB>
                    <a:solidFill>
                      <a:schemeClr val="accent6">
                        <a:lumMod val="20000"/>
                        <a:lumOff val="80000"/>
                      </a:schemeClr>
                    </a:solidFill>
                  </a:tcPr>
                </a:tc>
                <a:tc>
                  <a:txBody>
                    <a:bodyPr/>
                    <a:lstStyle/>
                    <a:p>
                      <a:pP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2.44- 7.43</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a:noFill/>
                    </a:lnT>
                    <a:lnB>
                      <a:noFill/>
                    </a:lnB>
                    <a:solidFill>
                      <a:schemeClr val="accent6">
                        <a:lumMod val="20000"/>
                        <a:lumOff val="80000"/>
                      </a:schemeClr>
                    </a:solidFill>
                  </a:tcPr>
                </a:tc>
                <a:tc>
                  <a:txBody>
                    <a:bodyPr/>
                    <a:lstStyle/>
                    <a:p>
                      <a:pPr algn="ct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0.000</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a:noFill/>
                    </a:lnT>
                    <a:lnB>
                      <a:noFill/>
                    </a:lnB>
                    <a:solidFill>
                      <a:schemeClr val="accent6">
                        <a:lumMod val="20000"/>
                        <a:lumOff val="80000"/>
                      </a:schemeClr>
                    </a:solidFill>
                  </a:tcPr>
                </a:tc>
                <a:extLst>
                  <a:ext uri="{0D108BD9-81ED-4DB2-BD59-A6C34878D82A}">
                    <a16:rowId xmlns:a16="http://schemas.microsoft.com/office/drawing/2014/main" val="456749568"/>
                  </a:ext>
                </a:extLst>
              </a:tr>
              <a:tr h="245074">
                <a:tc>
                  <a:txBody>
                    <a:bodyPr/>
                    <a:lstStyle/>
                    <a:p>
                      <a:pPr>
                        <a:lnSpc>
                          <a:spcPct val="107000"/>
                        </a:lnSpc>
                      </a:pPr>
                      <a:endParaRPr lang="es-AR" sz="1800">
                        <a:effectLst/>
                        <a:latin typeface="Arial" panose="020B0604020202020204" pitchFamily="34" charset="0"/>
                        <a:cs typeface="Arial" panose="020B0604020202020204" pitchFamily="34" charset="0"/>
                      </a:endParaRPr>
                    </a:p>
                  </a:txBody>
                  <a:tcPr marL="44450" marR="44450" marT="0" marB="0" anchor="b">
                    <a:lnL>
                      <a:noFill/>
                    </a:lnL>
                    <a:lnR>
                      <a:noFill/>
                    </a:lnR>
                    <a:lnT>
                      <a:noFill/>
                    </a:lnT>
                    <a:lnB>
                      <a:noFill/>
                    </a:lnB>
                  </a:tcPr>
                </a:tc>
                <a:tc gridSpan="2">
                  <a:txBody>
                    <a:bodyPr/>
                    <a:lstStyle/>
                    <a:p>
                      <a:pP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54-56</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w="12700" cap="flat" cmpd="sng" algn="ctr">
                      <a:noFill/>
                      <a:prstDash val="solid"/>
                      <a:round/>
                      <a:headEnd type="none" w="med" len="med"/>
                      <a:tailEnd type="none" w="med" len="med"/>
                    </a:lnR>
                    <a:lnT>
                      <a:noFill/>
                    </a:lnT>
                    <a:lnB>
                      <a:noFill/>
                    </a:lnB>
                    <a:solidFill>
                      <a:srgbClr val="FFFFFF"/>
                    </a:solidFill>
                  </a:tcPr>
                </a:tc>
                <a:tc hMerge="1">
                  <a:txBody>
                    <a:bodyPr/>
                    <a:lstStyle/>
                    <a:p>
                      <a:pPr algn="ctr">
                        <a:lnSpc>
                          <a:spcPct val="107000"/>
                        </a:lnSpc>
                        <a:spcAft>
                          <a:spcPts val="800"/>
                        </a:spcAft>
                      </a:pPr>
                      <a:r>
                        <a:rPr lang="es-AR"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2.27</a:t>
                      </a:r>
                      <a:endParaRPr lang="es-AR" sz="12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noFill/>
                      <a:prstDash val="solid"/>
                      <a:round/>
                      <a:headEnd type="none" w="med" len="med"/>
                      <a:tailEnd type="none" w="med" len="med"/>
                    </a:lnL>
                    <a:lnR>
                      <a:noFill/>
                    </a:lnR>
                    <a:lnT>
                      <a:noFill/>
                    </a:lnT>
                    <a:lnB>
                      <a:noFill/>
                    </a:lnB>
                    <a:solidFill>
                      <a:srgbClr val="FFFFFF"/>
                    </a:solidFill>
                  </a:tcPr>
                </a:tc>
                <a:tc>
                  <a:txBody>
                    <a:bodyPr/>
                    <a:lstStyle/>
                    <a:p>
                      <a:pPr algn="ctr">
                        <a:lnSpc>
                          <a:spcPct val="107000"/>
                        </a:lnSpc>
                        <a:spcAft>
                          <a:spcPts val="800"/>
                        </a:spcAft>
                      </a:pPr>
                      <a:r>
                        <a:rPr lang="es-AR"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2.27</a:t>
                      </a:r>
                      <a:endParaRPr lang="es-AR"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noFill/>
                      <a:prstDash val="solid"/>
                      <a:round/>
                      <a:headEnd type="none" w="med" len="med"/>
                      <a:tailEnd type="none" w="med" len="med"/>
                    </a:lnL>
                    <a:lnR>
                      <a:noFill/>
                    </a:lnR>
                    <a:lnT>
                      <a:noFill/>
                    </a:lnT>
                    <a:lnB>
                      <a:noFill/>
                    </a:lnB>
                    <a:solidFill>
                      <a:srgbClr val="FFFFFF"/>
                    </a:solidFill>
                  </a:tcPr>
                </a:tc>
                <a:tc>
                  <a:txBody>
                    <a:bodyPr/>
                    <a:lstStyle/>
                    <a:p>
                      <a:pP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1.45- 3.57</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a:noFill/>
                    </a:lnT>
                    <a:lnB>
                      <a:noFill/>
                    </a:lnB>
                    <a:solidFill>
                      <a:srgbClr val="FFFFFF"/>
                    </a:solidFill>
                  </a:tcPr>
                </a:tc>
                <a:tc>
                  <a:txBody>
                    <a:bodyPr/>
                    <a:lstStyle/>
                    <a:p>
                      <a:pPr algn="ct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0.000</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a:noFill/>
                    </a:lnT>
                    <a:lnB>
                      <a:noFill/>
                    </a:lnB>
                    <a:solidFill>
                      <a:srgbClr val="FFFFFF"/>
                    </a:solidFill>
                  </a:tcPr>
                </a:tc>
                <a:extLst>
                  <a:ext uri="{0D108BD9-81ED-4DB2-BD59-A6C34878D82A}">
                    <a16:rowId xmlns:a16="http://schemas.microsoft.com/office/drawing/2014/main" val="2545942284"/>
                  </a:ext>
                </a:extLst>
              </a:tr>
              <a:tr h="245074">
                <a:tc>
                  <a:txBody>
                    <a:bodyPr/>
                    <a:lstStyle/>
                    <a:p>
                      <a:pPr>
                        <a:lnSpc>
                          <a:spcPct val="107000"/>
                        </a:lnSpc>
                      </a:pPr>
                      <a:endParaRPr lang="es-AR" sz="1800">
                        <a:effectLst/>
                        <a:latin typeface="Arial" panose="020B0604020202020204" pitchFamily="34" charset="0"/>
                        <a:cs typeface="Arial" panose="020B0604020202020204" pitchFamily="34" charset="0"/>
                      </a:endParaRPr>
                    </a:p>
                  </a:txBody>
                  <a:tcPr marL="44450" marR="44450" marT="0" marB="0" anchor="b">
                    <a:lnL>
                      <a:noFill/>
                    </a:lnL>
                    <a:lnR>
                      <a:noFill/>
                    </a:lnR>
                    <a:lnT>
                      <a:noFill/>
                    </a:lnT>
                    <a:lnB>
                      <a:noFill/>
                    </a:lnB>
                  </a:tcPr>
                </a:tc>
                <a:tc gridSpan="2">
                  <a:txBody>
                    <a:bodyPr/>
                    <a:lstStyle/>
                    <a:p>
                      <a:pP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57-59</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w="12700" cap="flat" cmpd="sng" algn="ctr">
                      <a:no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pPr algn="ctr">
                        <a:lnSpc>
                          <a:spcPct val="107000"/>
                        </a:lnSpc>
                        <a:spcAft>
                          <a:spcPts val="800"/>
                        </a:spcAft>
                      </a:pPr>
                      <a:r>
                        <a:rPr lang="es-AR"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3.75</a:t>
                      </a:r>
                      <a:endParaRPr lang="es-AR" sz="12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no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3.75</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no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2.28- 6,16</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0.000</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22439292"/>
                  </a:ext>
                </a:extLst>
              </a:tr>
              <a:tr h="245074">
                <a:tc>
                  <a:txBody>
                    <a:bodyPr/>
                    <a:lstStyle/>
                    <a:p>
                      <a:pPr>
                        <a:lnSpc>
                          <a:spcPct val="107000"/>
                        </a:lnSpc>
                      </a:pPr>
                      <a:endParaRPr lang="es-AR" sz="1800">
                        <a:effectLst/>
                        <a:latin typeface="Arial" panose="020B0604020202020204" pitchFamily="34" charset="0"/>
                        <a:cs typeface="Arial" panose="020B0604020202020204" pitchFamily="34" charset="0"/>
                      </a:endParaRPr>
                    </a:p>
                  </a:txBody>
                  <a:tcPr marL="44450" marR="44450" marT="0" marB="0" anchor="b">
                    <a:lnL>
                      <a:noFill/>
                    </a:lnL>
                    <a:lnR>
                      <a:noFill/>
                    </a:lnR>
                    <a:lnT>
                      <a:noFill/>
                    </a:lnT>
                    <a:lnB>
                      <a:noFill/>
                    </a:lnB>
                  </a:tcPr>
                </a:tc>
                <a:tc gridSpan="3">
                  <a:txBody>
                    <a:bodyPr/>
                    <a:lstStyle/>
                    <a:p>
                      <a:pPr>
                        <a:lnSpc>
                          <a:spcPct val="107000"/>
                        </a:lnSpc>
                        <a:spcAft>
                          <a:spcPts val="800"/>
                        </a:spcAft>
                      </a:pPr>
                      <a:r>
                        <a:rPr lang="en-US" sz="18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Maternal Education</a:t>
                      </a:r>
                      <a:endParaRPr lang="en-US" sz="1800" noProof="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s-AR"/>
                    </a:p>
                  </a:txBody>
                  <a:tcPr>
                    <a:lnL w="12700" cmpd="sng">
                      <a:noFill/>
                      <a:prstDash val="solid"/>
                    </a:lnL>
                    <a:lnT w="12700" cap="flat" cmpd="sng" algn="ctr">
                      <a:solidFill>
                        <a:srgbClr val="000000"/>
                      </a:solidFill>
                      <a:prstDash val="solid"/>
                      <a:round/>
                      <a:headEnd type="none" w="med" len="med"/>
                      <a:tailEnd type="none" w="med" len="med"/>
                    </a:lnT>
                  </a:tcPr>
                </a:tc>
                <a:tc hMerge="1">
                  <a:txBody>
                    <a:bodyPr/>
                    <a:lstStyle/>
                    <a:p>
                      <a:pPr>
                        <a:lnSpc>
                          <a:spcPct val="107000"/>
                        </a:lnSpc>
                        <a:spcAft>
                          <a:spcPts val="800"/>
                        </a:spcAft>
                      </a:pPr>
                      <a:endParaRPr lang="es-AR" sz="12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07000"/>
                        </a:lnSpc>
                        <a:spcAft>
                          <a:spcPts val="800"/>
                        </a:spcAft>
                      </a:pPr>
                      <a:r>
                        <a:rPr lang="es-AR"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s-AR"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c>
                  <a:txBody>
                    <a:bodyPr/>
                    <a:lstStyle/>
                    <a:p>
                      <a:pPr algn="ctr">
                        <a:lnSpc>
                          <a:spcPct val="107000"/>
                        </a:lnSpc>
                        <a:spcAft>
                          <a:spcPts val="800"/>
                        </a:spcAft>
                      </a:pPr>
                      <a:r>
                        <a:rPr lang="es-AR"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s-AR"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919201186"/>
                  </a:ext>
                </a:extLst>
              </a:tr>
              <a:tr h="246960">
                <a:tc>
                  <a:txBody>
                    <a:bodyPr/>
                    <a:lstStyle/>
                    <a:p>
                      <a:pPr>
                        <a:lnSpc>
                          <a:spcPct val="107000"/>
                        </a:lnSpc>
                      </a:pPr>
                      <a:endParaRPr lang="es-AR" sz="1800">
                        <a:effectLst/>
                        <a:latin typeface="Arial" panose="020B0604020202020204" pitchFamily="34" charset="0"/>
                        <a:cs typeface="Arial" panose="020B0604020202020204" pitchFamily="34" charset="0"/>
                      </a:endParaRPr>
                    </a:p>
                  </a:txBody>
                  <a:tcPr marL="44450" marR="44450" marT="0" marB="0" anchor="b">
                    <a:lnL>
                      <a:noFill/>
                    </a:lnL>
                    <a:lnR>
                      <a:noFill/>
                    </a:lnR>
                    <a:lnT>
                      <a:noFill/>
                    </a:lnT>
                    <a:lnB>
                      <a:noFill/>
                    </a:lnB>
                  </a:tcPr>
                </a:tc>
                <a:tc>
                  <a:txBody>
                    <a:bodyPr/>
                    <a:lstStyle/>
                    <a:p>
                      <a:pP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&lt;incomplete </a:t>
                      </a:r>
                      <a:r>
                        <a:rPr lang="en-US" sz="18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high school</a:t>
                      </a:r>
                      <a:endParaRPr lang="en-US" sz="1800" noProof="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w="12700" cap="flat" cmpd="sng" algn="ctr">
                      <a:noFill/>
                      <a:prstDash val="solid"/>
                      <a:round/>
                      <a:headEnd type="none" w="med" len="med"/>
                      <a:tailEnd type="none" w="med" len="med"/>
                    </a:lnR>
                    <a:lnT>
                      <a:noFill/>
                    </a:lnT>
                    <a:lnB>
                      <a:noFill/>
                    </a:lnB>
                    <a:solidFill>
                      <a:srgbClr val="FFFFFF"/>
                    </a:solidFill>
                  </a:tcPr>
                </a:tc>
                <a:tc gridSpan="3">
                  <a:txBody>
                    <a:bodyPr/>
                    <a:lstStyle/>
                    <a:p>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Reference</a:t>
                      </a:r>
                      <a:endParaRPr lang="es-AR" sz="7200" dirty="0">
                        <a:latin typeface="Arial" panose="020B0604020202020204" pitchFamily="34" charset="0"/>
                        <a:cs typeface="Arial" panose="020B0604020202020204" pitchFamily="34" charset="0"/>
                      </a:endParaRPr>
                    </a:p>
                  </a:txBody>
                  <a:tcPr marL="44450" marR="44450" marT="0" marB="0" anchor="ctr">
                    <a:lnL w="12700" cap="flat" cmpd="sng" algn="ctr">
                      <a:noFill/>
                      <a:prstDash val="solid"/>
                      <a:round/>
                      <a:headEnd type="none" w="med" len="med"/>
                      <a:tailEnd type="none" w="med" len="med"/>
                    </a:lnL>
                    <a:lnR>
                      <a:noFill/>
                    </a:lnR>
                    <a:lnB w="12700" cap="flat" cmpd="sng" algn="ctr">
                      <a:noFill/>
                      <a:prstDash val="solid"/>
                      <a:round/>
                      <a:headEnd type="none" w="med" len="med"/>
                      <a:tailEnd type="none" w="med" len="med"/>
                    </a:lnB>
                    <a:solidFill>
                      <a:srgbClr val="FFFFFF"/>
                    </a:solidFill>
                  </a:tcPr>
                </a:tc>
                <a:tc hMerge="1">
                  <a:txBody>
                    <a:bodyPr/>
                    <a:lstStyle/>
                    <a:p>
                      <a:endParaRPr lang="es-AR" dirty="0"/>
                    </a:p>
                  </a:txBody>
                  <a:tcPr/>
                </a:tc>
                <a:tc hMerge="1">
                  <a:txBody>
                    <a:bodyPr/>
                    <a:lstStyle/>
                    <a:p>
                      <a:endParaRPr lang="es-AR"/>
                    </a:p>
                  </a:txBody>
                  <a:tcPr/>
                </a:tc>
                <a:tc>
                  <a:txBody>
                    <a:bodyPr/>
                    <a:lstStyle/>
                    <a:p>
                      <a:pPr>
                        <a:lnSpc>
                          <a:spcPct val="107000"/>
                        </a:lnSpc>
                        <a:spcAft>
                          <a:spcPts val="800"/>
                        </a:spcAft>
                      </a:pPr>
                      <a:r>
                        <a:rPr lang="es-AR" sz="1800">
                          <a:effectLst/>
                          <a:latin typeface="Arial" panose="020B0604020202020204" pitchFamily="34" charset="0"/>
                          <a:ea typeface="Calibri" panose="020F0502020204030204" pitchFamily="34" charset="0"/>
                          <a:cs typeface="Arial" panose="020B0604020202020204" pitchFamily="34" charset="0"/>
                        </a:rPr>
                        <a:t> </a:t>
                      </a:r>
                    </a:p>
                  </a:txBody>
                  <a:tcPr marL="0" marR="0" marT="0" marB="0" anchor="ctr">
                    <a:lnL>
                      <a:noFill/>
                    </a:lnL>
                    <a:lnR>
                      <a:noFill/>
                    </a:lnR>
                    <a:lnT>
                      <a:noFill/>
                    </a:lnT>
                    <a:lnB>
                      <a:noFill/>
                    </a:lnB>
                  </a:tcPr>
                </a:tc>
                <a:extLst>
                  <a:ext uri="{0D108BD9-81ED-4DB2-BD59-A6C34878D82A}">
                    <a16:rowId xmlns:a16="http://schemas.microsoft.com/office/drawing/2014/main" val="2475300130"/>
                  </a:ext>
                </a:extLst>
              </a:tr>
              <a:tr h="245074">
                <a:tc>
                  <a:txBody>
                    <a:bodyPr/>
                    <a:lstStyle/>
                    <a:p>
                      <a:pPr>
                        <a:lnSpc>
                          <a:spcPct val="107000"/>
                        </a:lnSpc>
                      </a:pPr>
                      <a:endParaRPr lang="es-AR" sz="1800">
                        <a:effectLst/>
                        <a:latin typeface="Arial" panose="020B0604020202020204" pitchFamily="34" charset="0"/>
                        <a:cs typeface="Arial" panose="020B0604020202020204" pitchFamily="34" charset="0"/>
                      </a:endParaRPr>
                    </a:p>
                  </a:txBody>
                  <a:tcPr marL="44450" marR="44450" marT="0" marB="0" anchor="b">
                    <a:lnL>
                      <a:noFill/>
                    </a:lnL>
                    <a:lnR>
                      <a:noFill/>
                    </a:lnR>
                    <a:lnT>
                      <a:noFill/>
                    </a:lnT>
                    <a:lnB>
                      <a:noFill/>
                    </a:lnB>
                  </a:tcPr>
                </a:tc>
                <a:tc gridSpan="2">
                  <a:txBody>
                    <a:bodyPr/>
                    <a:lstStyle/>
                    <a:p>
                      <a:pPr>
                        <a:lnSpc>
                          <a:spcPct val="107000"/>
                        </a:lnSpc>
                        <a:spcAft>
                          <a:spcPts val="800"/>
                        </a:spcAft>
                      </a:pPr>
                      <a:r>
                        <a:rPr lang="fr-FR"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Comp</a:t>
                      </a:r>
                      <a:r>
                        <a:rPr lang="fr-F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8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Highschool </a:t>
                      </a:r>
                      <a:r>
                        <a:rPr lang="fr-F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fr-FR"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incomp</a:t>
                      </a:r>
                      <a:r>
                        <a:rPr lang="fr-F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8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university</a:t>
                      </a:r>
                      <a:endParaRPr lang="en-US" sz="1800" noProof="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w="12700" cap="flat" cmpd="sng" algn="ctr">
                      <a:noFill/>
                      <a:prstDash val="solid"/>
                      <a:round/>
                      <a:headEnd type="none" w="med" len="med"/>
                      <a:tailEnd type="none" w="med" len="med"/>
                    </a:lnR>
                    <a:lnT>
                      <a:noFill/>
                    </a:lnT>
                    <a:lnB>
                      <a:noFill/>
                    </a:lnB>
                    <a:solidFill>
                      <a:srgbClr val="FFFFFF"/>
                    </a:solidFill>
                  </a:tcPr>
                </a:tc>
                <a:tc hMerge="1">
                  <a:txBody>
                    <a:bodyPr/>
                    <a:lstStyle/>
                    <a:p>
                      <a:pPr algn="ctr">
                        <a:lnSpc>
                          <a:spcPct val="107000"/>
                        </a:lnSpc>
                        <a:spcAft>
                          <a:spcPts val="800"/>
                        </a:spcAft>
                      </a:pPr>
                      <a:r>
                        <a:rPr lang="es-AR"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1.65</a:t>
                      </a:r>
                      <a:endParaRPr lang="es-AR" sz="12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a:noFill/>
                    </a:lnB>
                    <a:solidFill>
                      <a:srgbClr val="FFFFFF"/>
                    </a:solidFill>
                  </a:tcPr>
                </a:tc>
                <a:tc>
                  <a:txBody>
                    <a:bodyPr/>
                    <a:lstStyle/>
                    <a:p>
                      <a:pPr algn="ctr">
                        <a:lnSpc>
                          <a:spcPct val="107000"/>
                        </a:lnSpc>
                        <a:spcAft>
                          <a:spcPts val="800"/>
                        </a:spcAft>
                      </a:pPr>
                      <a:r>
                        <a:rPr lang="es-AR"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1.65</a:t>
                      </a:r>
                      <a:endParaRPr lang="es-AR"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a:noFill/>
                    </a:lnB>
                    <a:solidFill>
                      <a:srgbClr val="FFFFFF"/>
                    </a:solidFill>
                  </a:tcPr>
                </a:tc>
                <a:tc>
                  <a:txBody>
                    <a:bodyPr/>
                    <a:lstStyle/>
                    <a:p>
                      <a:pPr>
                        <a:lnSpc>
                          <a:spcPct val="107000"/>
                        </a:lnSpc>
                        <a:spcAft>
                          <a:spcPts val="800"/>
                        </a:spcAft>
                      </a:pPr>
                      <a:r>
                        <a:rPr lang="es-AR"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1,25- 218</a:t>
                      </a:r>
                      <a:endParaRPr lang="es-AR"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a:noFill/>
                    </a:lnT>
                    <a:lnB>
                      <a:noFill/>
                    </a:lnB>
                    <a:solidFill>
                      <a:srgbClr val="FFFFFF"/>
                    </a:solidFill>
                  </a:tcPr>
                </a:tc>
                <a:tc>
                  <a:txBody>
                    <a:bodyPr/>
                    <a:lstStyle/>
                    <a:p>
                      <a:pPr algn="ctr">
                        <a:lnSpc>
                          <a:spcPct val="107000"/>
                        </a:lnSpc>
                        <a:spcAft>
                          <a:spcPts val="800"/>
                        </a:spcAft>
                      </a:pPr>
                      <a:r>
                        <a:rPr lang="es-AR"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0,000</a:t>
                      </a:r>
                      <a:endParaRPr lang="es-AR"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a:noFill/>
                    </a:lnT>
                    <a:lnB>
                      <a:noFill/>
                    </a:lnB>
                    <a:solidFill>
                      <a:srgbClr val="FFFFFF"/>
                    </a:solidFill>
                  </a:tcPr>
                </a:tc>
                <a:extLst>
                  <a:ext uri="{0D108BD9-81ED-4DB2-BD59-A6C34878D82A}">
                    <a16:rowId xmlns:a16="http://schemas.microsoft.com/office/drawing/2014/main" val="2724551559"/>
                  </a:ext>
                </a:extLst>
              </a:tr>
              <a:tr h="245074">
                <a:tc>
                  <a:txBody>
                    <a:bodyPr/>
                    <a:lstStyle/>
                    <a:p>
                      <a:pPr>
                        <a:lnSpc>
                          <a:spcPct val="107000"/>
                        </a:lnSpc>
                        <a:spcAft>
                          <a:spcPts val="800"/>
                        </a:spcAft>
                      </a:pPr>
                      <a:r>
                        <a:rPr lang="es-AR"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s-AR"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Complete </a:t>
                      </a:r>
                      <a:r>
                        <a:rPr lang="en-US" sz="18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university</a:t>
                      </a:r>
                      <a:endParaRPr lang="en-US" sz="1800" noProof="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w="12700" cap="flat" cmpd="sng" algn="ctr">
                      <a:no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pPr algn="ctr">
                        <a:lnSpc>
                          <a:spcPct val="107000"/>
                        </a:lnSpc>
                        <a:spcAft>
                          <a:spcPts val="800"/>
                        </a:spcAft>
                      </a:pPr>
                      <a:r>
                        <a:rPr lang="es-AR"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1.59</a:t>
                      </a:r>
                      <a:endParaRPr lang="es-AR" sz="12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no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1.59</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no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1,07- 2,37</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800"/>
                        </a:spcAft>
                      </a:pPr>
                      <a:r>
                        <a:rPr lang="es-A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0,022</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68306496"/>
                  </a:ext>
                </a:extLst>
              </a:tr>
            </a:tbl>
          </a:graphicData>
        </a:graphic>
      </p:graphicFrame>
      <p:pic>
        <p:nvPicPr>
          <p:cNvPr id="1028" name="Picture 4" descr="Región del Norte Grande Argentino - Wikipedia, la enciclopedia libre">
            <a:extLst>
              <a:ext uri="{FF2B5EF4-FFF2-40B4-BE49-F238E27FC236}">
                <a16:creationId xmlns:a16="http://schemas.microsoft.com/office/drawing/2014/main" id="{134DB905-3B34-73AD-91DD-F27A47851A6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384101" y="9878865"/>
            <a:ext cx="1028352" cy="220067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Economic Society Svg Png - Economic Icon Png, Transparent Png , Transparent  Png Image - PNGitem">
            <a:extLst>
              <a:ext uri="{FF2B5EF4-FFF2-40B4-BE49-F238E27FC236}">
                <a16:creationId xmlns:a16="http://schemas.microsoft.com/office/drawing/2014/main" id="{40E37D29-ACFC-DB6E-EAD9-93999EC263D9}"/>
              </a:ext>
            </a:extLst>
          </p:cNvPr>
          <p:cNvPicPr>
            <a:picLocks noChangeAspect="1" noChangeArrowheads="1"/>
          </p:cNvPicPr>
          <p:nvPr/>
        </p:nvPicPr>
        <p:blipFill>
          <a:blip r:embed="rId7">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1211018" y="19239591"/>
            <a:ext cx="1067450" cy="905583"/>
          </a:xfrm>
          <a:prstGeom prst="rect">
            <a:avLst/>
          </a:prstGeom>
          <a:noFill/>
          <a:extLst>
            <a:ext uri="{909E8E84-426E-40DD-AFC4-6F175D3DCCD1}">
              <a14:hiddenFill xmlns:a14="http://schemas.microsoft.com/office/drawing/2010/main">
                <a:solidFill>
                  <a:srgbClr val="FFFFFF"/>
                </a:solidFill>
              </a14:hiddenFill>
            </a:ext>
          </a:extLst>
        </p:spPr>
      </p:pic>
      <p:sp>
        <p:nvSpPr>
          <p:cNvPr id="52" name="CuadroTexto 51">
            <a:extLst>
              <a:ext uri="{FF2B5EF4-FFF2-40B4-BE49-F238E27FC236}">
                <a16:creationId xmlns:a16="http://schemas.microsoft.com/office/drawing/2014/main" id="{59C5E7BE-0EE2-D4E0-2AC0-06AFB6B8F07D}"/>
              </a:ext>
            </a:extLst>
          </p:cNvPr>
          <p:cNvSpPr txBox="1"/>
          <p:nvPr/>
        </p:nvSpPr>
        <p:spPr>
          <a:xfrm>
            <a:off x="25822819" y="9617279"/>
            <a:ext cx="12776032" cy="1785104"/>
          </a:xfrm>
          <a:prstGeom prst="rect">
            <a:avLst/>
          </a:prstGeom>
          <a:noFill/>
        </p:spPr>
        <p:txBody>
          <a:bodyPr wrap="square">
            <a:spAutoFit/>
          </a:bodyPr>
          <a:lstStyle/>
          <a:p>
            <a:r>
              <a:rPr lang="en-US" sz="2200" b="1" dirty="0">
                <a:latin typeface="Arial" panose="020B0604020202020204" pitchFamily="34" charset="0"/>
                <a:ea typeface="Times New Roman" panose="02020603050405020304" pitchFamily="18" charset="0"/>
                <a:cs typeface="Arial" panose="020B0604020202020204" pitchFamily="34" charset="0"/>
              </a:rPr>
              <a:t>Logistic Regression.</a:t>
            </a:r>
            <a:endParaRPr lang="en-US" sz="2200" dirty="0">
              <a:latin typeface="Arial" panose="020B0604020202020204" pitchFamily="34" charset="0"/>
              <a:ea typeface="Times New Roman" panose="02020603050405020304" pitchFamily="18" charset="0"/>
              <a:cs typeface="Arial" panose="020B0604020202020204" pitchFamily="34" charset="0"/>
            </a:endParaRPr>
          </a:p>
          <a:p>
            <a:r>
              <a:rPr lang="en-US" sz="2200" dirty="0">
                <a:latin typeface="Arial" panose="020B0604020202020204" pitchFamily="34" charset="0"/>
                <a:ea typeface="Times New Roman" panose="02020603050405020304" pitchFamily="18" charset="0"/>
                <a:cs typeface="Arial" panose="020B0604020202020204" pitchFamily="34" charset="0"/>
              </a:rPr>
              <a:t>Children are more likely to meet ECDI milestones when having a Birth Certificate as the most predictive NCF indicator; positive associations include participating in early learning activities, having absence of harsh discipline, and at least 3 children's books. Among covariables, children’s age (51 to 53 months) is the most predictive factor for ECDI; maternal education is positively associated.</a:t>
            </a:r>
          </a:p>
        </p:txBody>
      </p:sp>
      <p:sp>
        <p:nvSpPr>
          <p:cNvPr id="53" name="CuadroTexto 52">
            <a:extLst>
              <a:ext uri="{FF2B5EF4-FFF2-40B4-BE49-F238E27FC236}">
                <a16:creationId xmlns:a16="http://schemas.microsoft.com/office/drawing/2014/main" id="{A80D42C9-F039-39F3-C4F8-AE0BE3994586}"/>
              </a:ext>
            </a:extLst>
          </p:cNvPr>
          <p:cNvSpPr txBox="1"/>
          <p:nvPr/>
        </p:nvSpPr>
        <p:spPr>
          <a:xfrm>
            <a:off x="11339947" y="4352427"/>
            <a:ext cx="14624263" cy="1138773"/>
          </a:xfrm>
          <a:prstGeom prst="rect">
            <a:avLst/>
          </a:prstGeom>
          <a:noFill/>
        </p:spPr>
        <p:txBody>
          <a:bodyPr wrap="square" rtlCol="0">
            <a:spAutoFit/>
          </a:bodyPr>
          <a:lstStyle/>
          <a:p>
            <a:r>
              <a:rPr lang="en-US" sz="2400" i="1" dirty="0">
                <a:latin typeface="Arial" panose="020B0604020202020204" pitchFamily="34" charset="0"/>
                <a:cs typeface="Arial" panose="020B0604020202020204" pitchFamily="34" charset="0"/>
              </a:rPr>
              <a:t>NCF Access and Regions</a:t>
            </a:r>
          </a:p>
          <a:p>
            <a:r>
              <a:rPr lang="en-US" sz="2200" dirty="0">
                <a:latin typeface="Arial" panose="020B0604020202020204" pitchFamily="34" charset="0"/>
                <a:ea typeface="Times New Roman" panose="02020603050405020304" pitchFamily="18" charset="0"/>
                <a:cs typeface="Arial" panose="020B0604020202020204" pitchFamily="34" charset="0"/>
              </a:rPr>
              <a:t>Average overall</a:t>
            </a:r>
            <a:r>
              <a:rPr lang="en-US" sz="2200" b="1" dirty="0">
                <a:latin typeface="Arial" panose="020B0604020202020204" pitchFamily="34" charset="0"/>
                <a:ea typeface="Times New Roman" panose="02020603050405020304" pitchFamily="18" charset="0"/>
                <a:cs typeface="Arial" panose="020B0604020202020204" pitchFamily="34" charset="0"/>
              </a:rPr>
              <a:t> </a:t>
            </a:r>
            <a:r>
              <a:rPr lang="en-US" sz="2200" dirty="0">
                <a:latin typeface="Arial" panose="020B0604020202020204" pitchFamily="34" charset="0"/>
                <a:ea typeface="Times New Roman" panose="02020603050405020304" pitchFamily="18" charset="0"/>
                <a:cs typeface="Arial" panose="020B0604020202020204" pitchFamily="34" charset="0"/>
              </a:rPr>
              <a:t>access to NCF of 79,1%, descends to 72.7% in the Northeast and to 75.3% in the Northwest regions, compared to 81.7% in AMBA. </a:t>
            </a:r>
            <a:endParaRPr lang="es-AR" sz="2200" i="1" dirty="0">
              <a:latin typeface="Arial" panose="020B0604020202020204" pitchFamily="34" charset="0"/>
              <a:cs typeface="Arial" panose="020B0604020202020204" pitchFamily="34" charset="0"/>
            </a:endParaRPr>
          </a:p>
        </p:txBody>
      </p:sp>
      <p:sp>
        <p:nvSpPr>
          <p:cNvPr id="54" name="CuadroTexto 53">
            <a:extLst>
              <a:ext uri="{FF2B5EF4-FFF2-40B4-BE49-F238E27FC236}">
                <a16:creationId xmlns:a16="http://schemas.microsoft.com/office/drawing/2014/main" id="{8501A4B0-F170-7904-B99D-9737F07D1B3F}"/>
              </a:ext>
            </a:extLst>
          </p:cNvPr>
          <p:cNvSpPr txBox="1"/>
          <p:nvPr/>
        </p:nvSpPr>
        <p:spPr>
          <a:xfrm>
            <a:off x="11360373" y="12431976"/>
            <a:ext cx="14603842" cy="1138773"/>
          </a:xfrm>
          <a:prstGeom prst="rect">
            <a:avLst/>
          </a:prstGeom>
          <a:noFill/>
        </p:spPr>
        <p:txBody>
          <a:bodyPr wrap="square" rtlCol="0">
            <a:spAutoFit/>
          </a:bodyPr>
          <a:lstStyle/>
          <a:p>
            <a:r>
              <a:rPr lang="en-US" sz="2400" i="1" dirty="0">
                <a:latin typeface="Arial" panose="020B0604020202020204" pitchFamily="34" charset="0"/>
                <a:cs typeface="Arial" panose="020B0604020202020204" pitchFamily="34" charset="0"/>
              </a:rPr>
              <a:t>NCF Access and Households Wealth </a:t>
            </a:r>
            <a:r>
              <a:rPr lang="es-ES" sz="2400" i="1" dirty="0">
                <a:latin typeface="Arial" panose="020B0604020202020204" pitchFamily="34" charset="0"/>
                <a:cs typeface="Arial" panose="020B0604020202020204" pitchFamily="34" charset="0"/>
              </a:rPr>
              <a:t>(Quintiles)</a:t>
            </a:r>
          </a:p>
          <a:p>
            <a:r>
              <a:rPr lang="en-US" sz="2200" dirty="0">
                <a:latin typeface="Arial" panose="020B0604020202020204" pitchFamily="34" charset="0"/>
                <a:ea typeface="Times New Roman" panose="02020603050405020304" pitchFamily="18" charset="0"/>
                <a:cs typeface="Arial" panose="020B0604020202020204" pitchFamily="34" charset="0"/>
              </a:rPr>
              <a:t>Average overall access to NCF of 79,1%, descends to 72,4% in the poorest quintile (Q1), compared to 92,4% access in the richest quintile (Q5). </a:t>
            </a:r>
            <a:endParaRPr lang="es-AR" sz="2200" dirty="0">
              <a:latin typeface="Arial" panose="020B0604020202020204" pitchFamily="34" charset="0"/>
              <a:cs typeface="Arial" panose="020B0604020202020204" pitchFamily="34" charset="0"/>
            </a:endParaRPr>
          </a:p>
        </p:txBody>
      </p:sp>
      <p:sp>
        <p:nvSpPr>
          <p:cNvPr id="55" name="CuadroTexto 54">
            <a:extLst>
              <a:ext uri="{FF2B5EF4-FFF2-40B4-BE49-F238E27FC236}">
                <a16:creationId xmlns:a16="http://schemas.microsoft.com/office/drawing/2014/main" id="{DA9BCFDC-3B72-1307-D08D-FD6C19009113}"/>
              </a:ext>
            </a:extLst>
          </p:cNvPr>
          <p:cNvSpPr txBox="1"/>
          <p:nvPr/>
        </p:nvSpPr>
        <p:spPr>
          <a:xfrm>
            <a:off x="25964210" y="4337038"/>
            <a:ext cx="12622030" cy="1446550"/>
          </a:xfrm>
          <a:prstGeom prst="rect">
            <a:avLst/>
          </a:prstGeom>
          <a:noFill/>
        </p:spPr>
        <p:txBody>
          <a:bodyPr wrap="square" rtlCol="0">
            <a:spAutoFit/>
          </a:bodyPr>
          <a:lstStyle/>
          <a:p>
            <a:r>
              <a:rPr lang="en-US" sz="2400" i="1" dirty="0">
                <a:latin typeface="Arial" panose="020B0604020202020204" pitchFamily="34" charset="0"/>
                <a:cs typeface="Arial" panose="020B0604020202020204" pitchFamily="34" charset="0"/>
              </a:rPr>
              <a:t>NCF Access and ECDI</a:t>
            </a:r>
          </a:p>
          <a:p>
            <a:r>
              <a:rPr lang="en-US" sz="2000" dirty="0">
                <a:latin typeface="Arial" panose="020B0604020202020204" pitchFamily="34" charset="0"/>
                <a:ea typeface="Times New Roman" panose="02020603050405020304" pitchFamily="18" charset="0"/>
                <a:cs typeface="Arial" panose="020B0604020202020204" pitchFamily="34" charset="0"/>
              </a:rPr>
              <a:t>Children with learning opportunities at home or attending ECEC, and positive interactions and responsive caregiving show higher ECDI scores</a:t>
            </a:r>
            <a:r>
              <a:rPr lang="es-ES" sz="2000" dirty="0">
                <a:latin typeface="Arial" panose="020B0604020202020204" pitchFamily="34" charset="0"/>
                <a:ea typeface="Times New Roman" panose="02020603050405020304" pitchFamily="18" charset="0"/>
                <a:cs typeface="Arial" panose="020B0604020202020204" pitchFamily="34" charset="0"/>
              </a:rPr>
              <a:t>. </a:t>
            </a:r>
            <a:r>
              <a:rPr lang="en-US" sz="2000" dirty="0">
                <a:latin typeface="Arial" panose="020B0604020202020204" pitchFamily="34" charset="0"/>
                <a:ea typeface="Times New Roman" panose="02020603050405020304" pitchFamily="18" charset="0"/>
                <a:cs typeface="Arial" panose="020B0604020202020204" pitchFamily="34" charset="0"/>
              </a:rPr>
              <a:t>Children in the Northwest show the lowest ECDI scores </a:t>
            </a:r>
            <a:r>
              <a:rPr lang="es-ES" sz="2000" dirty="0">
                <a:latin typeface="Arial" panose="020B0604020202020204" pitchFamily="34" charset="0"/>
                <a:ea typeface="Times New Roman" panose="02020603050405020304" pitchFamily="18" charset="0"/>
                <a:cs typeface="Arial" panose="020B0604020202020204" pitchFamily="34" charset="0"/>
              </a:rPr>
              <a:t>(81,0%)</a:t>
            </a:r>
            <a:endParaRPr lang="es-AR" sz="2000" i="1" dirty="0">
              <a:latin typeface="Arial" panose="020B0604020202020204" pitchFamily="34" charset="0"/>
              <a:cs typeface="Arial" panose="020B0604020202020204" pitchFamily="34" charset="0"/>
            </a:endParaRPr>
          </a:p>
          <a:p>
            <a:endParaRPr lang="es-AR" sz="2400" i="1" dirty="0">
              <a:latin typeface="Arial" panose="020B0604020202020204" pitchFamily="34" charset="0"/>
              <a:cs typeface="Arial" panose="020B0604020202020204" pitchFamily="34" charset="0"/>
            </a:endParaRPr>
          </a:p>
        </p:txBody>
      </p:sp>
      <p:sp>
        <p:nvSpPr>
          <p:cNvPr id="56" name="CuadroTexto 55">
            <a:extLst>
              <a:ext uri="{FF2B5EF4-FFF2-40B4-BE49-F238E27FC236}">
                <a16:creationId xmlns:a16="http://schemas.microsoft.com/office/drawing/2014/main" id="{6094704D-7FA3-8367-9B01-49452F18C4B5}"/>
              </a:ext>
            </a:extLst>
          </p:cNvPr>
          <p:cNvSpPr txBox="1"/>
          <p:nvPr/>
        </p:nvSpPr>
        <p:spPr>
          <a:xfrm>
            <a:off x="25761430" y="18544422"/>
            <a:ext cx="12603824" cy="2277547"/>
          </a:xfrm>
          <a:prstGeom prst="rect">
            <a:avLst/>
          </a:prstGeom>
          <a:noFill/>
        </p:spPr>
        <p:txBody>
          <a:bodyPr wrap="square">
            <a:spAutoFit/>
          </a:bodyPr>
          <a:lstStyle/>
          <a:p>
            <a:r>
              <a:rPr lang="en-US" sz="3200" b="1" dirty="0">
                <a:solidFill>
                  <a:schemeClr val="accent5">
                    <a:lumMod val="75000"/>
                  </a:schemeClr>
                </a:solidFill>
                <a:latin typeface="Arial" panose="020B0604020202020204" pitchFamily="34" charset="0"/>
                <a:ea typeface="Times New Roman" panose="02020603050405020304" pitchFamily="18" charset="0"/>
                <a:cs typeface="Arial" panose="020B0604020202020204" pitchFamily="34" charset="0"/>
              </a:rPr>
              <a:t>CONCLUSIONS</a:t>
            </a:r>
          </a:p>
          <a:p>
            <a:pPr marL="342900" indent="-342900">
              <a:buFont typeface="Arial" panose="020B0604020202020204" pitchFamily="34" charset="0"/>
              <a:buChar char="•"/>
            </a:pPr>
            <a:r>
              <a:rPr lang="en-US" sz="2200" dirty="0">
                <a:latin typeface="Arial" panose="020B0604020202020204" pitchFamily="34" charset="0"/>
                <a:ea typeface="Times New Roman" panose="02020603050405020304" pitchFamily="18" charset="0"/>
                <a:cs typeface="Arial" panose="020B0604020202020204" pitchFamily="34" charset="0"/>
              </a:rPr>
              <a:t>Access to NCF model is high in 7 indicators  and medium in 4 indicators, but unequal among regions and household income levels. On track ECDI scores are also unequal.</a:t>
            </a:r>
          </a:p>
          <a:p>
            <a:pPr marL="342900" indent="-342900">
              <a:buFont typeface="Arial" panose="020B0604020202020204" pitchFamily="34" charset="0"/>
              <a:buChar char="•"/>
            </a:pPr>
            <a:r>
              <a:rPr lang="en-US" sz="2200" dirty="0">
                <a:latin typeface="Arial" panose="020B0604020202020204" pitchFamily="34" charset="0"/>
                <a:ea typeface="Times New Roman" panose="02020603050405020304" pitchFamily="18" charset="0"/>
                <a:cs typeface="Arial" panose="020B0604020202020204" pitchFamily="34" charset="0"/>
              </a:rPr>
              <a:t>Early learning opportunities and Safety and Protection domains show lower access, larger inequalities, and positive associations with ECDI. However, strongest ECDI predictors are associated to high access to Birth Certificate, and 4 years of Age.</a:t>
            </a:r>
          </a:p>
        </p:txBody>
      </p:sp>
      <p:graphicFrame>
        <p:nvGraphicFramePr>
          <p:cNvPr id="58" name="Gráfico 57">
            <a:extLst>
              <a:ext uri="{FF2B5EF4-FFF2-40B4-BE49-F238E27FC236}">
                <a16:creationId xmlns:a16="http://schemas.microsoft.com/office/drawing/2014/main" id="{49D48C61-08BA-9477-4ED6-D8813043E438}"/>
              </a:ext>
            </a:extLst>
          </p:cNvPr>
          <p:cNvGraphicFramePr>
            <a:graphicFrameLocks/>
          </p:cNvGraphicFramePr>
          <p:nvPr>
            <p:extLst>
              <p:ext uri="{D42A27DB-BD31-4B8C-83A1-F6EECF244321}">
                <p14:modId xmlns:p14="http://schemas.microsoft.com/office/powerpoint/2010/main" val="2667961999"/>
              </p:ext>
            </p:extLst>
          </p:nvPr>
        </p:nvGraphicFramePr>
        <p:xfrm>
          <a:off x="11555748" y="5531647"/>
          <a:ext cx="13797646" cy="6656141"/>
        </p:xfrm>
        <a:graphic>
          <a:graphicData uri="http://schemas.openxmlformats.org/drawingml/2006/chart">
            <c:chart xmlns:c="http://schemas.openxmlformats.org/drawingml/2006/chart" xmlns:r="http://schemas.openxmlformats.org/officeDocument/2006/relationships" r:id="rId8"/>
          </a:graphicData>
        </a:graphic>
      </p:graphicFrame>
      <p:sp>
        <p:nvSpPr>
          <p:cNvPr id="59" name="Rectángulo 58">
            <a:extLst>
              <a:ext uri="{FF2B5EF4-FFF2-40B4-BE49-F238E27FC236}">
                <a16:creationId xmlns:a16="http://schemas.microsoft.com/office/drawing/2014/main" id="{1160D840-F120-D957-62C6-92F32E497F85}"/>
              </a:ext>
            </a:extLst>
          </p:cNvPr>
          <p:cNvSpPr/>
          <p:nvPr/>
        </p:nvSpPr>
        <p:spPr>
          <a:xfrm>
            <a:off x="12561646" y="6005884"/>
            <a:ext cx="2217321" cy="6181905"/>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s-AR" sz="1800">
              <a:latin typeface="Arial" panose="020B0604020202020204" pitchFamily="34" charset="0"/>
              <a:cs typeface="Arial" panose="020B0604020202020204" pitchFamily="34" charset="0"/>
            </a:endParaRPr>
          </a:p>
        </p:txBody>
      </p:sp>
      <p:sp>
        <p:nvSpPr>
          <p:cNvPr id="60" name="Rectángulo 59">
            <a:extLst>
              <a:ext uri="{FF2B5EF4-FFF2-40B4-BE49-F238E27FC236}">
                <a16:creationId xmlns:a16="http://schemas.microsoft.com/office/drawing/2014/main" id="{DC0F9799-5744-4BC9-B7C4-8D6ADBC378E8}"/>
              </a:ext>
            </a:extLst>
          </p:cNvPr>
          <p:cNvSpPr/>
          <p:nvPr/>
        </p:nvSpPr>
        <p:spPr>
          <a:xfrm>
            <a:off x="14817067" y="6038742"/>
            <a:ext cx="2400831" cy="6149047"/>
          </a:xfrm>
          <a:prstGeom prst="rect">
            <a:avLst/>
          </a:prstGeom>
          <a:noFill/>
          <a:ln w="285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s-AR" sz="1800">
              <a:latin typeface="Arial" panose="020B0604020202020204" pitchFamily="34" charset="0"/>
              <a:cs typeface="Arial" panose="020B0604020202020204" pitchFamily="34" charset="0"/>
            </a:endParaRPr>
          </a:p>
        </p:txBody>
      </p:sp>
      <p:sp>
        <p:nvSpPr>
          <p:cNvPr id="61" name="Rectángulo 60">
            <a:extLst>
              <a:ext uri="{FF2B5EF4-FFF2-40B4-BE49-F238E27FC236}">
                <a16:creationId xmlns:a16="http://schemas.microsoft.com/office/drawing/2014/main" id="{3D13E880-06E1-4F49-A85E-99FB128A2684}"/>
              </a:ext>
            </a:extLst>
          </p:cNvPr>
          <p:cNvSpPr/>
          <p:nvPr/>
        </p:nvSpPr>
        <p:spPr>
          <a:xfrm>
            <a:off x="17217897" y="6044497"/>
            <a:ext cx="2193467" cy="6143292"/>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s-AR" sz="1800">
              <a:latin typeface="Arial" panose="020B0604020202020204" pitchFamily="34" charset="0"/>
              <a:cs typeface="Arial" panose="020B0604020202020204" pitchFamily="34" charset="0"/>
            </a:endParaRPr>
          </a:p>
        </p:txBody>
      </p:sp>
      <p:sp>
        <p:nvSpPr>
          <p:cNvPr id="62" name="Rectángulo 61">
            <a:extLst>
              <a:ext uri="{FF2B5EF4-FFF2-40B4-BE49-F238E27FC236}">
                <a16:creationId xmlns:a16="http://schemas.microsoft.com/office/drawing/2014/main" id="{BDAA0D59-06EB-4D3C-8CFA-813B5D9C5A63}"/>
              </a:ext>
            </a:extLst>
          </p:cNvPr>
          <p:cNvSpPr/>
          <p:nvPr/>
        </p:nvSpPr>
        <p:spPr>
          <a:xfrm>
            <a:off x="19439132" y="6044497"/>
            <a:ext cx="3684886" cy="6143292"/>
          </a:xfrm>
          <a:prstGeom prst="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s-AR" sz="1800">
              <a:latin typeface="Arial" panose="020B0604020202020204" pitchFamily="34" charset="0"/>
              <a:cs typeface="Arial" panose="020B0604020202020204" pitchFamily="34" charset="0"/>
            </a:endParaRPr>
          </a:p>
        </p:txBody>
      </p:sp>
      <p:sp>
        <p:nvSpPr>
          <p:cNvPr id="63" name="Rectángulo 62">
            <a:extLst>
              <a:ext uri="{FF2B5EF4-FFF2-40B4-BE49-F238E27FC236}">
                <a16:creationId xmlns:a16="http://schemas.microsoft.com/office/drawing/2014/main" id="{FA842354-6E58-4839-8316-49C0E39F3316}"/>
              </a:ext>
            </a:extLst>
          </p:cNvPr>
          <p:cNvSpPr/>
          <p:nvPr/>
        </p:nvSpPr>
        <p:spPr>
          <a:xfrm>
            <a:off x="23124018" y="6044497"/>
            <a:ext cx="2314541" cy="6143292"/>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s-AR" sz="1800">
              <a:latin typeface="Arial" panose="020B0604020202020204" pitchFamily="34" charset="0"/>
              <a:cs typeface="Arial" panose="020B0604020202020204" pitchFamily="34" charset="0"/>
            </a:endParaRPr>
          </a:p>
        </p:txBody>
      </p:sp>
      <p:pic>
        <p:nvPicPr>
          <p:cNvPr id="1024" name="Picture 4" descr="Templates">
            <a:extLst>
              <a:ext uri="{FF2B5EF4-FFF2-40B4-BE49-F238E27FC236}">
                <a16:creationId xmlns:a16="http://schemas.microsoft.com/office/drawing/2014/main" id="{408E69D6-8EFD-2CEB-3306-A2FB9334D97B}"/>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l="20780" t="15201" r="57795" b="65591"/>
          <a:stretch/>
        </p:blipFill>
        <p:spPr bwMode="auto">
          <a:xfrm>
            <a:off x="13427325" y="11352471"/>
            <a:ext cx="577929" cy="503731"/>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4" descr="Templates">
            <a:extLst>
              <a:ext uri="{FF2B5EF4-FFF2-40B4-BE49-F238E27FC236}">
                <a16:creationId xmlns:a16="http://schemas.microsoft.com/office/drawing/2014/main" id="{9BF7A24B-DEEE-FDD7-490D-81343C6ED94B}"/>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l="57977" t="13195" r="21813" b="65225"/>
          <a:stretch/>
        </p:blipFill>
        <p:spPr bwMode="auto">
          <a:xfrm>
            <a:off x="15720846" y="11308845"/>
            <a:ext cx="577929" cy="59995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4" descr="Templates">
            <a:extLst>
              <a:ext uri="{FF2B5EF4-FFF2-40B4-BE49-F238E27FC236}">
                <a16:creationId xmlns:a16="http://schemas.microsoft.com/office/drawing/2014/main" id="{14ED4929-D563-9BB2-4660-8CB8E5FB93E0}"/>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l="66544" t="44985" r="10212" b="33435"/>
          <a:stretch/>
        </p:blipFill>
        <p:spPr bwMode="auto">
          <a:xfrm>
            <a:off x="18007646" y="11308846"/>
            <a:ext cx="606415" cy="547356"/>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4" descr="Templates">
            <a:extLst>
              <a:ext uri="{FF2B5EF4-FFF2-40B4-BE49-F238E27FC236}">
                <a16:creationId xmlns:a16="http://schemas.microsoft.com/office/drawing/2014/main" id="{18D7D88E-BAA9-D110-86BD-13C936628C9B}"/>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l="11691" t="46890" r="66600" b="31530"/>
          <a:stretch/>
        </p:blipFill>
        <p:spPr bwMode="auto">
          <a:xfrm>
            <a:off x="20940884" y="11308845"/>
            <a:ext cx="651739" cy="629879"/>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4" descr="Templates">
            <a:extLst>
              <a:ext uri="{FF2B5EF4-FFF2-40B4-BE49-F238E27FC236}">
                <a16:creationId xmlns:a16="http://schemas.microsoft.com/office/drawing/2014/main" id="{BCB26B9E-643B-982E-082E-CA3D14E374E7}"/>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l="37001" t="69909" r="36521" b="8261"/>
          <a:stretch/>
        </p:blipFill>
        <p:spPr bwMode="auto">
          <a:xfrm>
            <a:off x="23962239" y="11288749"/>
            <a:ext cx="734297" cy="58855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39" name="Gráfico 1038">
            <a:extLst>
              <a:ext uri="{FF2B5EF4-FFF2-40B4-BE49-F238E27FC236}">
                <a16:creationId xmlns:a16="http://schemas.microsoft.com/office/drawing/2014/main" id="{0A345041-E677-884A-E432-321E2D87EB22}"/>
              </a:ext>
            </a:extLst>
          </p:cNvPr>
          <p:cNvGraphicFramePr>
            <a:graphicFrameLocks/>
          </p:cNvGraphicFramePr>
          <p:nvPr>
            <p:extLst>
              <p:ext uri="{D42A27DB-BD31-4B8C-83A1-F6EECF244321}">
                <p14:modId xmlns:p14="http://schemas.microsoft.com/office/powerpoint/2010/main" val="739270142"/>
              </p:ext>
            </p:extLst>
          </p:nvPr>
        </p:nvGraphicFramePr>
        <p:xfrm>
          <a:off x="11116919" y="13398876"/>
          <a:ext cx="14481152" cy="7104558"/>
        </p:xfrm>
        <a:graphic>
          <a:graphicData uri="http://schemas.openxmlformats.org/drawingml/2006/chart">
            <c:chart xmlns:c="http://schemas.openxmlformats.org/drawingml/2006/chart" xmlns:r="http://schemas.openxmlformats.org/officeDocument/2006/relationships" r:id="rId10"/>
          </a:graphicData>
        </a:graphic>
      </p:graphicFrame>
      <p:sp>
        <p:nvSpPr>
          <p:cNvPr id="1040" name="Rectángulo 1039">
            <a:extLst>
              <a:ext uri="{FF2B5EF4-FFF2-40B4-BE49-F238E27FC236}">
                <a16:creationId xmlns:a16="http://schemas.microsoft.com/office/drawing/2014/main" id="{7DB8DD32-4B4E-37CB-07AF-F5A795508F89}"/>
              </a:ext>
            </a:extLst>
          </p:cNvPr>
          <p:cNvSpPr/>
          <p:nvPr/>
        </p:nvSpPr>
        <p:spPr>
          <a:xfrm>
            <a:off x="12334468" y="13785013"/>
            <a:ext cx="2267157" cy="6669311"/>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s-AR" sz="1800">
              <a:latin typeface="Arial" panose="020B0604020202020204" pitchFamily="34" charset="0"/>
              <a:cs typeface="Arial" panose="020B0604020202020204" pitchFamily="34" charset="0"/>
            </a:endParaRPr>
          </a:p>
        </p:txBody>
      </p:sp>
      <p:pic>
        <p:nvPicPr>
          <p:cNvPr id="1041" name="Picture 4" descr="Templates">
            <a:extLst>
              <a:ext uri="{FF2B5EF4-FFF2-40B4-BE49-F238E27FC236}">
                <a16:creationId xmlns:a16="http://schemas.microsoft.com/office/drawing/2014/main" id="{2F26A0C7-1125-EDB9-86F7-9A447208DC4C}"/>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l="20780" t="15201" r="57795" b="65591"/>
          <a:stretch/>
        </p:blipFill>
        <p:spPr bwMode="auto">
          <a:xfrm>
            <a:off x="13314400" y="19538947"/>
            <a:ext cx="577929" cy="503731"/>
          </a:xfrm>
          <a:prstGeom prst="rect">
            <a:avLst/>
          </a:prstGeom>
          <a:noFill/>
          <a:extLst>
            <a:ext uri="{909E8E84-426E-40DD-AFC4-6F175D3DCCD1}">
              <a14:hiddenFill xmlns:a14="http://schemas.microsoft.com/office/drawing/2010/main">
                <a:solidFill>
                  <a:srgbClr val="FFFFFF"/>
                </a:solidFill>
              </a14:hiddenFill>
            </a:ext>
          </a:extLst>
        </p:spPr>
      </p:pic>
      <p:sp>
        <p:nvSpPr>
          <p:cNvPr id="1042" name="Rectángulo 1041">
            <a:extLst>
              <a:ext uri="{FF2B5EF4-FFF2-40B4-BE49-F238E27FC236}">
                <a16:creationId xmlns:a16="http://schemas.microsoft.com/office/drawing/2014/main" id="{DEC18C4E-1597-D158-1A46-B13EA945A12A}"/>
              </a:ext>
            </a:extLst>
          </p:cNvPr>
          <p:cNvSpPr/>
          <p:nvPr/>
        </p:nvSpPr>
        <p:spPr>
          <a:xfrm>
            <a:off x="14620545" y="13787798"/>
            <a:ext cx="2400831" cy="6669312"/>
          </a:xfrm>
          <a:prstGeom prst="rect">
            <a:avLst/>
          </a:prstGeom>
          <a:noFill/>
          <a:ln w="285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s-AR" sz="1800">
              <a:latin typeface="Arial" panose="020B0604020202020204" pitchFamily="34" charset="0"/>
              <a:cs typeface="Arial" panose="020B0604020202020204" pitchFamily="34" charset="0"/>
            </a:endParaRPr>
          </a:p>
        </p:txBody>
      </p:sp>
      <p:pic>
        <p:nvPicPr>
          <p:cNvPr id="1043" name="Picture 4" descr="Templates">
            <a:extLst>
              <a:ext uri="{FF2B5EF4-FFF2-40B4-BE49-F238E27FC236}">
                <a16:creationId xmlns:a16="http://schemas.microsoft.com/office/drawing/2014/main" id="{93EAB580-3B3C-2BD1-253F-7E7DA52ABDC8}"/>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l="57977" t="13195" r="21813" b="65225"/>
          <a:stretch/>
        </p:blipFill>
        <p:spPr bwMode="auto">
          <a:xfrm>
            <a:off x="15492110" y="19442721"/>
            <a:ext cx="577929" cy="599957"/>
          </a:xfrm>
          <a:prstGeom prst="rect">
            <a:avLst/>
          </a:prstGeom>
          <a:noFill/>
          <a:extLst>
            <a:ext uri="{909E8E84-426E-40DD-AFC4-6F175D3DCCD1}">
              <a14:hiddenFill xmlns:a14="http://schemas.microsoft.com/office/drawing/2010/main">
                <a:solidFill>
                  <a:srgbClr val="FFFFFF"/>
                </a:solidFill>
              </a14:hiddenFill>
            </a:ext>
          </a:extLst>
        </p:spPr>
      </p:pic>
      <p:sp>
        <p:nvSpPr>
          <p:cNvPr id="1044" name="Rectángulo 1043">
            <a:extLst>
              <a:ext uri="{FF2B5EF4-FFF2-40B4-BE49-F238E27FC236}">
                <a16:creationId xmlns:a16="http://schemas.microsoft.com/office/drawing/2014/main" id="{6F194640-9C8B-B110-B5E1-C0FCBF73F449}"/>
              </a:ext>
            </a:extLst>
          </p:cNvPr>
          <p:cNvSpPr/>
          <p:nvPr/>
        </p:nvSpPr>
        <p:spPr>
          <a:xfrm>
            <a:off x="16985138" y="13787798"/>
            <a:ext cx="2510563" cy="6669311"/>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s-AR" sz="1800">
              <a:latin typeface="Arial" panose="020B0604020202020204" pitchFamily="34" charset="0"/>
              <a:cs typeface="Arial" panose="020B0604020202020204" pitchFamily="34" charset="0"/>
            </a:endParaRPr>
          </a:p>
        </p:txBody>
      </p:sp>
      <p:pic>
        <p:nvPicPr>
          <p:cNvPr id="1045" name="Picture 4" descr="Templates">
            <a:extLst>
              <a:ext uri="{FF2B5EF4-FFF2-40B4-BE49-F238E27FC236}">
                <a16:creationId xmlns:a16="http://schemas.microsoft.com/office/drawing/2014/main" id="{D31431A4-7AD3-9607-0D64-95A9E5111636}"/>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l="66544" t="44985" r="10212" b="33435"/>
          <a:stretch/>
        </p:blipFill>
        <p:spPr bwMode="auto">
          <a:xfrm>
            <a:off x="18085161" y="19495322"/>
            <a:ext cx="606415" cy="547356"/>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4" descr="Templates">
            <a:extLst>
              <a:ext uri="{FF2B5EF4-FFF2-40B4-BE49-F238E27FC236}">
                <a16:creationId xmlns:a16="http://schemas.microsoft.com/office/drawing/2014/main" id="{7578611E-7DFA-A9B9-8C05-DBC632CFFC7B}"/>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l="11691" t="46890" r="66600" b="31530"/>
          <a:stretch/>
        </p:blipFill>
        <p:spPr bwMode="auto">
          <a:xfrm>
            <a:off x="20996725" y="19454060"/>
            <a:ext cx="651739" cy="629879"/>
          </a:xfrm>
          <a:prstGeom prst="rect">
            <a:avLst/>
          </a:prstGeom>
          <a:noFill/>
          <a:extLst>
            <a:ext uri="{909E8E84-426E-40DD-AFC4-6F175D3DCCD1}">
              <a14:hiddenFill xmlns:a14="http://schemas.microsoft.com/office/drawing/2010/main">
                <a:solidFill>
                  <a:srgbClr val="FFFFFF"/>
                </a:solidFill>
              </a14:hiddenFill>
            </a:ext>
          </a:extLst>
        </p:spPr>
      </p:pic>
      <p:sp>
        <p:nvSpPr>
          <p:cNvPr id="1047" name="Rectángulo 1046">
            <a:extLst>
              <a:ext uri="{FF2B5EF4-FFF2-40B4-BE49-F238E27FC236}">
                <a16:creationId xmlns:a16="http://schemas.microsoft.com/office/drawing/2014/main" id="{06F32FF7-6C94-536C-FDB8-A7CD626CD2BB}"/>
              </a:ext>
            </a:extLst>
          </p:cNvPr>
          <p:cNvSpPr/>
          <p:nvPr/>
        </p:nvSpPr>
        <p:spPr>
          <a:xfrm>
            <a:off x="19495701" y="13785013"/>
            <a:ext cx="3587841" cy="6619496"/>
          </a:xfrm>
          <a:prstGeom prst="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s-AR" sz="1800">
              <a:latin typeface="Arial" panose="020B0604020202020204" pitchFamily="34" charset="0"/>
              <a:cs typeface="Arial" panose="020B0604020202020204" pitchFamily="34" charset="0"/>
            </a:endParaRPr>
          </a:p>
        </p:txBody>
      </p:sp>
      <p:pic>
        <p:nvPicPr>
          <p:cNvPr id="1048" name="Picture 4" descr="Templates">
            <a:extLst>
              <a:ext uri="{FF2B5EF4-FFF2-40B4-BE49-F238E27FC236}">
                <a16:creationId xmlns:a16="http://schemas.microsoft.com/office/drawing/2014/main" id="{8485D920-7171-1F04-13B4-B299D2BCA164}"/>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l="37001" t="69909" r="36521" b="8261"/>
          <a:stretch/>
        </p:blipFill>
        <p:spPr bwMode="auto">
          <a:xfrm>
            <a:off x="23995613" y="19442721"/>
            <a:ext cx="734297" cy="588559"/>
          </a:xfrm>
          <a:prstGeom prst="rect">
            <a:avLst/>
          </a:prstGeom>
          <a:noFill/>
          <a:extLst>
            <a:ext uri="{909E8E84-426E-40DD-AFC4-6F175D3DCCD1}">
              <a14:hiddenFill xmlns:a14="http://schemas.microsoft.com/office/drawing/2010/main">
                <a:solidFill>
                  <a:srgbClr val="FFFFFF"/>
                </a:solidFill>
              </a14:hiddenFill>
            </a:ext>
          </a:extLst>
        </p:spPr>
      </p:pic>
      <p:sp>
        <p:nvSpPr>
          <p:cNvPr id="1049" name="Rectángulo 1048">
            <a:extLst>
              <a:ext uri="{FF2B5EF4-FFF2-40B4-BE49-F238E27FC236}">
                <a16:creationId xmlns:a16="http://schemas.microsoft.com/office/drawing/2014/main" id="{A315E24D-44D7-F7F1-7999-F98002BB0128}"/>
              </a:ext>
            </a:extLst>
          </p:cNvPr>
          <p:cNvSpPr/>
          <p:nvPr/>
        </p:nvSpPr>
        <p:spPr>
          <a:xfrm>
            <a:off x="23088576" y="13785013"/>
            <a:ext cx="2314541" cy="6617673"/>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s-AR" sz="1800">
              <a:latin typeface="Arial" panose="020B0604020202020204" pitchFamily="34" charset="0"/>
              <a:cs typeface="Arial" panose="020B0604020202020204" pitchFamily="34" charset="0"/>
            </a:endParaRPr>
          </a:p>
        </p:txBody>
      </p:sp>
      <p:cxnSp>
        <p:nvCxnSpPr>
          <p:cNvPr id="1051" name="Conector recto 1050">
            <a:extLst>
              <a:ext uri="{FF2B5EF4-FFF2-40B4-BE49-F238E27FC236}">
                <a16:creationId xmlns:a16="http://schemas.microsoft.com/office/drawing/2014/main" id="{6333F173-8279-52F1-F50E-266F3E5B13D3}"/>
              </a:ext>
            </a:extLst>
          </p:cNvPr>
          <p:cNvCxnSpPr/>
          <p:nvPr/>
        </p:nvCxnSpPr>
        <p:spPr>
          <a:xfrm>
            <a:off x="11128022" y="4542927"/>
            <a:ext cx="0" cy="15935959"/>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57" name="Conector recto 1056">
            <a:extLst>
              <a:ext uri="{FF2B5EF4-FFF2-40B4-BE49-F238E27FC236}">
                <a16:creationId xmlns:a16="http://schemas.microsoft.com/office/drawing/2014/main" id="{36B026AF-5D51-BFA0-42DB-C0DE8E79A9BC}"/>
              </a:ext>
            </a:extLst>
          </p:cNvPr>
          <p:cNvCxnSpPr/>
          <p:nvPr/>
        </p:nvCxnSpPr>
        <p:spPr>
          <a:xfrm>
            <a:off x="25715192" y="4521150"/>
            <a:ext cx="0" cy="15935959"/>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1059" name="Picture 4" descr="Templates">
            <a:extLst>
              <a:ext uri="{FF2B5EF4-FFF2-40B4-BE49-F238E27FC236}">
                <a16:creationId xmlns:a16="http://schemas.microsoft.com/office/drawing/2014/main" id="{6191F763-1117-3AA6-155F-8A8534109634}"/>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l="20780" t="15201" r="57795" b="65591"/>
          <a:stretch/>
        </p:blipFill>
        <p:spPr bwMode="auto">
          <a:xfrm>
            <a:off x="27311114" y="8645610"/>
            <a:ext cx="577929" cy="503731"/>
          </a:xfrm>
          <a:prstGeom prst="rect">
            <a:avLst/>
          </a:prstGeom>
          <a:noFill/>
          <a:extLst>
            <a:ext uri="{909E8E84-426E-40DD-AFC4-6F175D3DCCD1}">
              <a14:hiddenFill xmlns:a14="http://schemas.microsoft.com/office/drawing/2010/main">
                <a:solidFill>
                  <a:srgbClr val="FFFFFF"/>
                </a:solidFill>
              </a14:hiddenFill>
            </a:ext>
          </a:extLst>
        </p:spPr>
      </p:pic>
      <p:pic>
        <p:nvPicPr>
          <p:cNvPr id="1060" name="Picture 4" descr="Templates">
            <a:extLst>
              <a:ext uri="{FF2B5EF4-FFF2-40B4-BE49-F238E27FC236}">
                <a16:creationId xmlns:a16="http://schemas.microsoft.com/office/drawing/2014/main" id="{0D6C78B6-498E-3767-CAE3-0EA899E9238F}"/>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l="57977" t="13195" r="21813" b="65225"/>
          <a:stretch/>
        </p:blipFill>
        <p:spPr bwMode="auto">
          <a:xfrm>
            <a:off x="29241133" y="8528091"/>
            <a:ext cx="577929" cy="599957"/>
          </a:xfrm>
          <a:prstGeom prst="rect">
            <a:avLst/>
          </a:prstGeom>
          <a:noFill/>
          <a:extLst>
            <a:ext uri="{909E8E84-426E-40DD-AFC4-6F175D3DCCD1}">
              <a14:hiddenFill xmlns:a14="http://schemas.microsoft.com/office/drawing/2010/main">
                <a:solidFill>
                  <a:srgbClr val="FFFFFF"/>
                </a:solidFill>
              </a14:hiddenFill>
            </a:ext>
          </a:extLst>
        </p:spPr>
      </p:pic>
      <p:pic>
        <p:nvPicPr>
          <p:cNvPr id="1061" name="Picture 4" descr="Templates">
            <a:extLst>
              <a:ext uri="{FF2B5EF4-FFF2-40B4-BE49-F238E27FC236}">
                <a16:creationId xmlns:a16="http://schemas.microsoft.com/office/drawing/2014/main" id="{A567F506-1D5A-FEE7-97E1-1235CAEC60D9}"/>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l="66544" t="44985" r="10212" b="33435"/>
          <a:stretch/>
        </p:blipFill>
        <p:spPr bwMode="auto">
          <a:xfrm>
            <a:off x="31154154" y="8565507"/>
            <a:ext cx="606415" cy="547356"/>
          </a:xfrm>
          <a:prstGeom prst="rect">
            <a:avLst/>
          </a:prstGeom>
          <a:noFill/>
          <a:extLst>
            <a:ext uri="{909E8E84-426E-40DD-AFC4-6F175D3DCCD1}">
              <a14:hiddenFill xmlns:a14="http://schemas.microsoft.com/office/drawing/2010/main">
                <a:solidFill>
                  <a:srgbClr val="FFFFFF"/>
                </a:solidFill>
              </a14:hiddenFill>
            </a:ext>
          </a:extLst>
        </p:spPr>
      </p:pic>
      <p:pic>
        <p:nvPicPr>
          <p:cNvPr id="1062" name="Picture 4" descr="Templates">
            <a:extLst>
              <a:ext uri="{FF2B5EF4-FFF2-40B4-BE49-F238E27FC236}">
                <a16:creationId xmlns:a16="http://schemas.microsoft.com/office/drawing/2014/main" id="{4DC20CC5-22CD-5884-3661-D7C7C90B8E98}"/>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l="11691" t="46890" r="66600" b="31530"/>
          <a:stretch/>
        </p:blipFill>
        <p:spPr bwMode="auto">
          <a:xfrm>
            <a:off x="33567949" y="8524246"/>
            <a:ext cx="651739" cy="629879"/>
          </a:xfrm>
          <a:prstGeom prst="rect">
            <a:avLst/>
          </a:prstGeom>
          <a:noFill/>
          <a:extLst>
            <a:ext uri="{909E8E84-426E-40DD-AFC4-6F175D3DCCD1}">
              <a14:hiddenFill xmlns:a14="http://schemas.microsoft.com/office/drawing/2010/main">
                <a:solidFill>
                  <a:srgbClr val="FFFFFF"/>
                </a:solidFill>
              </a14:hiddenFill>
            </a:ext>
          </a:extLst>
        </p:spPr>
      </p:pic>
      <p:pic>
        <p:nvPicPr>
          <p:cNvPr id="1063" name="Picture 4" descr="Templates">
            <a:extLst>
              <a:ext uri="{FF2B5EF4-FFF2-40B4-BE49-F238E27FC236}">
                <a16:creationId xmlns:a16="http://schemas.microsoft.com/office/drawing/2014/main" id="{24AFB6C8-F723-3564-1B32-AF479C93BB0F}"/>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l="37001" t="69909" r="36521" b="8261"/>
          <a:stretch/>
        </p:blipFill>
        <p:spPr bwMode="auto">
          <a:xfrm>
            <a:off x="35945074" y="8548808"/>
            <a:ext cx="734297" cy="588559"/>
          </a:xfrm>
          <a:prstGeom prst="rect">
            <a:avLst/>
          </a:prstGeom>
          <a:noFill/>
          <a:extLst>
            <a:ext uri="{909E8E84-426E-40DD-AFC4-6F175D3DCCD1}">
              <a14:hiddenFill xmlns:a14="http://schemas.microsoft.com/office/drawing/2010/main">
                <a:solidFill>
                  <a:srgbClr val="FFFFFF"/>
                </a:solidFill>
              </a14:hiddenFill>
            </a:ext>
          </a:extLst>
        </p:spPr>
      </p:pic>
      <p:cxnSp>
        <p:nvCxnSpPr>
          <p:cNvPr id="1065" name="Conector recto 1064">
            <a:extLst>
              <a:ext uri="{FF2B5EF4-FFF2-40B4-BE49-F238E27FC236}">
                <a16:creationId xmlns:a16="http://schemas.microsoft.com/office/drawing/2014/main" id="{10A572D5-3404-A870-6462-90E0C9667A1E}"/>
              </a:ext>
            </a:extLst>
          </p:cNvPr>
          <p:cNvCxnSpPr>
            <a:cxnSpLocks/>
          </p:cNvCxnSpPr>
          <p:nvPr/>
        </p:nvCxnSpPr>
        <p:spPr>
          <a:xfrm>
            <a:off x="26064032" y="9470948"/>
            <a:ext cx="12293607" cy="21293"/>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2" name="Gráfico 1">
            <a:extLst>
              <a:ext uri="{FF2B5EF4-FFF2-40B4-BE49-F238E27FC236}">
                <a16:creationId xmlns:a16="http://schemas.microsoft.com/office/drawing/2014/main" id="{267D6A80-D3E0-4680-5FFA-9E457918F1FD}"/>
              </a:ext>
            </a:extLst>
          </p:cNvPr>
          <p:cNvGraphicFramePr>
            <a:graphicFrameLocks/>
          </p:cNvGraphicFramePr>
          <p:nvPr>
            <p:extLst>
              <p:ext uri="{D42A27DB-BD31-4B8C-83A1-F6EECF244321}">
                <p14:modId xmlns:p14="http://schemas.microsoft.com/office/powerpoint/2010/main" val="113192832"/>
              </p:ext>
            </p:extLst>
          </p:nvPr>
        </p:nvGraphicFramePr>
        <p:xfrm>
          <a:off x="26100488" y="5845983"/>
          <a:ext cx="11997383" cy="2743200"/>
        </p:xfrm>
        <a:graphic>
          <a:graphicData uri="http://schemas.openxmlformats.org/drawingml/2006/chart">
            <c:chart xmlns:c="http://schemas.openxmlformats.org/drawingml/2006/chart" xmlns:r="http://schemas.openxmlformats.org/officeDocument/2006/relationships" r:id="rId11"/>
          </a:graphicData>
        </a:graphic>
      </p:graphicFrame>
    </p:spTree>
    <p:extLst>
      <p:ext uri="{BB962C8B-B14F-4D97-AF65-F5344CB8AC3E}">
        <p14:creationId xmlns:p14="http://schemas.microsoft.com/office/powerpoint/2010/main" val="1361173528"/>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2297</TotalTime>
  <Words>733</Words>
  <Application>Microsoft Office PowerPoint</Application>
  <PresentationFormat>Personalizado</PresentationFormat>
  <Paragraphs>160</Paragraphs>
  <Slides>1</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me herrera vegas</dc:creator>
  <cp:lastModifiedBy>me herrera vegas</cp:lastModifiedBy>
  <cp:revision>11</cp:revision>
  <cp:lastPrinted>2023-05-23T16:10:50Z</cp:lastPrinted>
  <dcterms:created xsi:type="dcterms:W3CDTF">2023-04-24T16:57:45Z</dcterms:created>
  <dcterms:modified xsi:type="dcterms:W3CDTF">2023-05-23T16:13:57Z</dcterms:modified>
</cp:coreProperties>
</file>