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8520688" cy="20880388"/>
  <p:notesSz cx="7315200" cy="12344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06" autoAdjust="0"/>
  </p:normalViewPr>
  <p:slideViewPr>
    <p:cSldViewPr snapToGrid="0">
      <p:cViewPr varScale="1">
        <p:scale>
          <a:sx n="22" d="100"/>
          <a:sy n="22" d="100"/>
        </p:scale>
        <p:origin x="6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alte\Documents\2022-23%20CESNI\Applications\Children%20Health%20Taskforce%20ECDAN\POSTER%20GRAPH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walte\Documents\2022-23%20CESNI\Applications\Children%20Health%20Taskforce%20ECDAN\POSTER%20GRAPH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walte\Documents\2022-23%20CESNI\Applications\Children%20Health%20Taskforce%20ECDAN\POSTER%20GRAPH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652461088835517E-2"/>
          <c:y val="0.1457223871103028"/>
          <c:w val="0.92716465581316942"/>
          <c:h val="0.63371921167746337"/>
        </c:manualLayout>
      </c:layout>
      <c:lineChart>
        <c:grouping val="standard"/>
        <c:varyColors val="0"/>
        <c:ser>
          <c:idx val="0"/>
          <c:order val="0"/>
          <c:tx>
            <c:strRef>
              <c:f>Hoja2!$C$1</c:f>
              <c:strCache>
                <c:ptCount val="1"/>
                <c:pt idx="0">
                  <c:v>Argentina</c:v>
                </c:pt>
              </c:strCache>
            </c:strRef>
          </c:tx>
          <c:spPr>
            <a:ln w="28575" cap="rnd">
              <a:solidFill>
                <a:srgbClr val="FF0000"/>
              </a:solidFill>
              <a:round/>
            </a:ln>
            <a:effectLst/>
          </c:spPr>
          <c:marker>
            <c:symbol val="none"/>
          </c:marker>
          <c:dLbls>
            <c:dLbl>
              <c:idx val="0"/>
              <c:spPr>
                <a:solidFill>
                  <a:schemeClr val="accent2">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0-B805-4CFC-8202-CA78E4458BC5}"/>
                </c:ext>
              </c:extLst>
            </c:dLbl>
            <c:dLbl>
              <c:idx val="1"/>
              <c:spPr>
                <a:solidFill>
                  <a:schemeClr val="accent6">
                    <a:lumMod val="40000"/>
                    <a:lumOff val="6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1-B805-4CFC-8202-CA78E4458BC5}"/>
                </c:ext>
              </c:extLst>
            </c:dLbl>
            <c:dLbl>
              <c:idx val="2"/>
              <c:spPr>
                <a:solidFill>
                  <a:schemeClr val="accent6">
                    <a:lumMod val="40000"/>
                    <a:lumOff val="6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2-B805-4CFC-8202-CA78E4458BC5}"/>
                </c:ext>
              </c:extLst>
            </c:dLbl>
            <c:dLbl>
              <c:idx val="3"/>
              <c:spPr>
                <a:solidFill>
                  <a:schemeClr val="accent6">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3-B805-4CFC-8202-CA78E4458BC5}"/>
                </c:ext>
              </c:extLst>
            </c:dLbl>
            <c:dLbl>
              <c:idx val="4"/>
              <c:spPr>
                <a:solidFill>
                  <a:schemeClr val="accent6">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4-B805-4CFC-8202-CA78E4458BC5}"/>
                </c:ext>
              </c:extLst>
            </c:dLbl>
            <c:dLbl>
              <c:idx val="5"/>
              <c:spPr>
                <a:solidFill>
                  <a:schemeClr val="accent6">
                    <a:lumMod val="40000"/>
                    <a:lumOff val="6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5-B805-4CFC-8202-CA78E4458BC5}"/>
                </c:ext>
              </c:extLst>
            </c:dLbl>
            <c:dLbl>
              <c:idx val="6"/>
              <c:spPr>
                <a:solidFill>
                  <a:schemeClr val="accent2">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6-B805-4CFC-8202-CA78E4458BC5}"/>
                </c:ext>
              </c:extLst>
            </c:dLbl>
            <c:dLbl>
              <c:idx val="7"/>
              <c:spPr>
                <a:solidFill>
                  <a:schemeClr val="accent6">
                    <a:lumMod val="40000"/>
                    <a:lumOff val="6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7-B805-4CFC-8202-CA78E4458BC5}"/>
                </c:ext>
              </c:extLst>
            </c:dLbl>
            <c:dLbl>
              <c:idx val="8"/>
              <c:spPr>
                <a:solidFill>
                  <a:schemeClr val="accent2">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8-B805-4CFC-8202-CA78E4458BC5}"/>
                </c:ext>
              </c:extLst>
            </c:dLbl>
            <c:dLbl>
              <c:idx val="9"/>
              <c:spPr>
                <a:solidFill>
                  <a:schemeClr val="accent2">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9-B805-4CFC-8202-CA78E4458BC5}"/>
                </c:ext>
              </c:extLst>
            </c:dLbl>
            <c:dLbl>
              <c:idx val="10"/>
              <c:spPr>
                <a:solidFill>
                  <a:schemeClr val="accent6">
                    <a:lumMod val="40000"/>
                    <a:lumOff val="6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A-B805-4CFC-8202-CA78E4458BC5}"/>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Hoja2!$A$2:$B$12</c:f>
              <c:multiLvlStrCache>
                <c:ptCount val="11"/>
                <c:lvl>
                  <c:pt idx="0">
                    <c:v>Family Health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Hoja2!$C$2:$C$12</c:f>
              <c:numCache>
                <c:formatCode>0.0%</c:formatCode>
                <c:ptCount val="11"/>
                <c:pt idx="0">
                  <c:v>0.46927162367223063</c:v>
                </c:pt>
                <c:pt idx="1">
                  <c:v>0.90178232840348882</c:v>
                </c:pt>
                <c:pt idx="2">
                  <c:v>0.90024529844644319</c:v>
                </c:pt>
                <c:pt idx="3">
                  <c:v>0.84819576939029451</c:v>
                </c:pt>
                <c:pt idx="4">
                  <c:v>0.84982935153583616</c:v>
                </c:pt>
                <c:pt idx="5">
                  <c:v>0.93787878787878787</c:v>
                </c:pt>
                <c:pt idx="6">
                  <c:v>0.65113636363636362</c:v>
                </c:pt>
                <c:pt idx="7">
                  <c:v>0.95676905574516491</c:v>
                </c:pt>
                <c:pt idx="8">
                  <c:v>0.64634608102991287</c:v>
                </c:pt>
                <c:pt idx="9">
                  <c:v>0.56065200909780133</c:v>
                </c:pt>
                <c:pt idx="10">
                  <c:v>0.97914296549108837</c:v>
                </c:pt>
              </c:numCache>
            </c:numRef>
          </c:val>
          <c:smooth val="0"/>
          <c:extLst>
            <c:ext xmlns:c16="http://schemas.microsoft.com/office/drawing/2014/chart" uri="{C3380CC4-5D6E-409C-BE32-E72D297353CC}">
              <c16:uniqueId val="{0000000B-B805-4CFC-8202-CA78E4458BC5}"/>
            </c:ext>
          </c:extLst>
        </c:ser>
        <c:ser>
          <c:idx val="1"/>
          <c:order val="1"/>
          <c:tx>
            <c:strRef>
              <c:f>Hoja2!$D$1</c:f>
              <c:strCache>
                <c:ptCount val="1"/>
                <c:pt idx="0">
                  <c:v>AMBA</c:v>
                </c:pt>
              </c:strCache>
            </c:strRef>
          </c:tx>
          <c:spPr>
            <a:ln w="19050" cap="rnd">
              <a:solidFill>
                <a:schemeClr val="accent2"/>
              </a:solidFill>
              <a:prstDash val="dash"/>
              <a:round/>
            </a:ln>
            <a:effectLst/>
          </c:spPr>
          <c:marker>
            <c:symbol val="none"/>
          </c:marker>
          <c:cat>
            <c:multiLvlStrRef>
              <c:f>Hoja2!$A$2:$B$12</c:f>
              <c:multiLvlStrCache>
                <c:ptCount val="11"/>
                <c:lvl>
                  <c:pt idx="0">
                    <c:v>Family Health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Hoja2!$D$2:$D$12</c:f>
              <c:numCache>
                <c:formatCode>0.0%</c:formatCode>
                <c:ptCount val="11"/>
                <c:pt idx="0">
                  <c:v>0.49707602339181284</c:v>
                </c:pt>
                <c:pt idx="1">
                  <c:v>0.93333333333333335</c:v>
                </c:pt>
                <c:pt idx="2">
                  <c:v>0.91554959785522794</c:v>
                </c:pt>
                <c:pt idx="3">
                  <c:v>0.83714670255720058</c:v>
                </c:pt>
                <c:pt idx="4">
                  <c:v>0.87266355140186913</c:v>
                </c:pt>
                <c:pt idx="5">
                  <c:v>0.94859813084112155</c:v>
                </c:pt>
                <c:pt idx="6">
                  <c:v>0.69626168224299068</c:v>
                </c:pt>
                <c:pt idx="7">
                  <c:v>0.9719626168224299</c:v>
                </c:pt>
                <c:pt idx="8">
                  <c:v>0.69859813084112155</c:v>
                </c:pt>
                <c:pt idx="9">
                  <c:v>0.625</c:v>
                </c:pt>
                <c:pt idx="10">
                  <c:v>0.97663551401869164</c:v>
                </c:pt>
              </c:numCache>
            </c:numRef>
          </c:val>
          <c:smooth val="0"/>
          <c:extLst>
            <c:ext xmlns:c16="http://schemas.microsoft.com/office/drawing/2014/chart" uri="{C3380CC4-5D6E-409C-BE32-E72D297353CC}">
              <c16:uniqueId val="{0000000C-B805-4CFC-8202-CA78E4458BC5}"/>
            </c:ext>
          </c:extLst>
        </c:ser>
        <c:ser>
          <c:idx val="2"/>
          <c:order val="2"/>
          <c:tx>
            <c:strRef>
              <c:f>Hoja2!$E$1</c:f>
              <c:strCache>
                <c:ptCount val="1"/>
                <c:pt idx="0">
                  <c:v>Cuyo</c:v>
                </c:pt>
              </c:strCache>
            </c:strRef>
          </c:tx>
          <c:spPr>
            <a:ln w="19050" cap="rnd">
              <a:solidFill>
                <a:schemeClr val="accent3"/>
              </a:solidFill>
              <a:prstDash val="dash"/>
              <a:round/>
            </a:ln>
            <a:effectLst/>
          </c:spPr>
          <c:marker>
            <c:symbol val="none"/>
          </c:marker>
          <c:cat>
            <c:multiLvlStrRef>
              <c:f>Hoja2!$A$2:$B$12</c:f>
              <c:multiLvlStrCache>
                <c:ptCount val="11"/>
                <c:lvl>
                  <c:pt idx="0">
                    <c:v>Family Health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Hoja2!$E$2:$E$12</c:f>
              <c:numCache>
                <c:formatCode>0.0%</c:formatCode>
                <c:ptCount val="11"/>
                <c:pt idx="0">
                  <c:v>0.53513513513513511</c:v>
                </c:pt>
                <c:pt idx="1">
                  <c:v>0.94623655913978499</c:v>
                </c:pt>
                <c:pt idx="2">
                  <c:v>0.93854748603351956</c:v>
                </c:pt>
                <c:pt idx="3">
                  <c:v>0.90909090909090906</c:v>
                </c:pt>
                <c:pt idx="4">
                  <c:v>0.86413043478260865</c:v>
                </c:pt>
                <c:pt idx="5">
                  <c:v>0.96195652173913049</c:v>
                </c:pt>
                <c:pt idx="6">
                  <c:v>0.65760869565217395</c:v>
                </c:pt>
                <c:pt idx="7">
                  <c:v>0.94565217391304346</c:v>
                </c:pt>
                <c:pt idx="8">
                  <c:v>0.60540540540540544</c:v>
                </c:pt>
                <c:pt idx="9">
                  <c:v>0.49456521739130432</c:v>
                </c:pt>
                <c:pt idx="10">
                  <c:v>0.99456521739130432</c:v>
                </c:pt>
              </c:numCache>
            </c:numRef>
          </c:val>
          <c:smooth val="0"/>
          <c:extLst>
            <c:ext xmlns:c16="http://schemas.microsoft.com/office/drawing/2014/chart" uri="{C3380CC4-5D6E-409C-BE32-E72D297353CC}">
              <c16:uniqueId val="{0000000D-B805-4CFC-8202-CA78E4458BC5}"/>
            </c:ext>
          </c:extLst>
        </c:ser>
        <c:ser>
          <c:idx val="3"/>
          <c:order val="3"/>
          <c:tx>
            <c:strRef>
              <c:f>Hoja2!$F$1</c:f>
              <c:strCache>
                <c:ptCount val="1"/>
                <c:pt idx="0">
                  <c:v>NEA</c:v>
                </c:pt>
              </c:strCache>
            </c:strRef>
          </c:tx>
          <c:spPr>
            <a:ln w="19050" cap="rnd">
              <a:solidFill>
                <a:schemeClr val="accent4"/>
              </a:solidFill>
              <a:prstDash val="dash"/>
              <a:round/>
            </a:ln>
            <a:effectLst/>
          </c:spPr>
          <c:marker>
            <c:symbol val="none"/>
          </c:marker>
          <c:cat>
            <c:multiLvlStrRef>
              <c:f>Hoja2!$A$2:$B$12</c:f>
              <c:multiLvlStrCache>
                <c:ptCount val="11"/>
                <c:lvl>
                  <c:pt idx="0">
                    <c:v>Family Health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Hoja2!$F$2:$F$12</c:f>
              <c:numCache>
                <c:formatCode>0.0%</c:formatCode>
                <c:ptCount val="11"/>
                <c:pt idx="0">
                  <c:v>0.35294117647058826</c:v>
                </c:pt>
                <c:pt idx="1">
                  <c:v>0.80672268907563027</c:v>
                </c:pt>
                <c:pt idx="2">
                  <c:v>0.91629955947136565</c:v>
                </c:pt>
                <c:pt idx="3">
                  <c:v>0.85585585585585588</c:v>
                </c:pt>
                <c:pt idx="4">
                  <c:v>0.7932489451476793</c:v>
                </c:pt>
                <c:pt idx="5">
                  <c:v>0.92016806722689071</c:v>
                </c:pt>
                <c:pt idx="6">
                  <c:v>0.46218487394957986</c:v>
                </c:pt>
                <c:pt idx="7">
                  <c:v>0.93670886075949367</c:v>
                </c:pt>
                <c:pt idx="8">
                  <c:v>0.43697478991596639</c:v>
                </c:pt>
                <c:pt idx="9">
                  <c:v>0.48739495798319327</c:v>
                </c:pt>
                <c:pt idx="10">
                  <c:v>0.97899159663865543</c:v>
                </c:pt>
              </c:numCache>
            </c:numRef>
          </c:val>
          <c:smooth val="0"/>
          <c:extLst>
            <c:ext xmlns:c16="http://schemas.microsoft.com/office/drawing/2014/chart" uri="{C3380CC4-5D6E-409C-BE32-E72D297353CC}">
              <c16:uniqueId val="{0000000E-B805-4CFC-8202-CA78E4458BC5}"/>
            </c:ext>
          </c:extLst>
        </c:ser>
        <c:ser>
          <c:idx val="4"/>
          <c:order val="4"/>
          <c:tx>
            <c:strRef>
              <c:f>Hoja2!$G$1</c:f>
              <c:strCache>
                <c:ptCount val="1"/>
                <c:pt idx="0">
                  <c:v>NOA</c:v>
                </c:pt>
              </c:strCache>
            </c:strRef>
          </c:tx>
          <c:spPr>
            <a:ln w="19050" cap="rnd">
              <a:solidFill>
                <a:schemeClr val="accent5"/>
              </a:solidFill>
              <a:prstDash val="dash"/>
              <a:round/>
            </a:ln>
            <a:effectLst/>
          </c:spPr>
          <c:marker>
            <c:symbol val="none"/>
          </c:marker>
          <c:cat>
            <c:multiLvlStrRef>
              <c:f>Hoja2!$A$2:$B$12</c:f>
              <c:multiLvlStrCache>
                <c:ptCount val="11"/>
                <c:lvl>
                  <c:pt idx="0">
                    <c:v>Family Health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Hoja2!$G$2:$G$12</c:f>
              <c:numCache>
                <c:formatCode>0.0%</c:formatCode>
                <c:ptCount val="11"/>
                <c:pt idx="0">
                  <c:v>0.43016759776536312</c:v>
                </c:pt>
                <c:pt idx="1">
                  <c:v>0.8795518207282913</c:v>
                </c:pt>
                <c:pt idx="2">
                  <c:v>0.89595375722543358</c:v>
                </c:pt>
                <c:pt idx="3">
                  <c:v>0.83625730994152048</c:v>
                </c:pt>
                <c:pt idx="4">
                  <c:v>0.78830083565459608</c:v>
                </c:pt>
                <c:pt idx="5">
                  <c:v>0.90250696378830086</c:v>
                </c:pt>
                <c:pt idx="6">
                  <c:v>0.56944444444444442</c:v>
                </c:pt>
                <c:pt idx="7">
                  <c:v>0.93593314763231195</c:v>
                </c:pt>
                <c:pt idx="8">
                  <c:v>0.51111111111111107</c:v>
                </c:pt>
                <c:pt idx="9">
                  <c:v>0.45125348189415043</c:v>
                </c:pt>
                <c:pt idx="10">
                  <c:v>0.98044692737430172</c:v>
                </c:pt>
              </c:numCache>
            </c:numRef>
          </c:val>
          <c:smooth val="0"/>
          <c:extLst>
            <c:ext xmlns:c16="http://schemas.microsoft.com/office/drawing/2014/chart" uri="{C3380CC4-5D6E-409C-BE32-E72D297353CC}">
              <c16:uniqueId val="{0000000F-B805-4CFC-8202-CA78E4458BC5}"/>
            </c:ext>
          </c:extLst>
        </c:ser>
        <c:ser>
          <c:idx val="5"/>
          <c:order val="5"/>
          <c:tx>
            <c:strRef>
              <c:f>Hoja2!$H$1</c:f>
              <c:strCache>
                <c:ptCount val="1"/>
                <c:pt idx="0">
                  <c:v>Pampeana</c:v>
                </c:pt>
              </c:strCache>
            </c:strRef>
          </c:tx>
          <c:spPr>
            <a:ln w="19050" cap="rnd">
              <a:solidFill>
                <a:schemeClr val="accent6"/>
              </a:solidFill>
              <a:prstDash val="dash"/>
              <a:round/>
            </a:ln>
            <a:effectLst/>
          </c:spPr>
          <c:marker>
            <c:symbol val="none"/>
          </c:marker>
          <c:cat>
            <c:multiLvlStrRef>
              <c:f>Hoja2!$A$2:$B$12</c:f>
              <c:multiLvlStrCache>
                <c:ptCount val="11"/>
                <c:lvl>
                  <c:pt idx="0">
                    <c:v>Family Health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Hoja2!$H$2:$H$12</c:f>
              <c:numCache>
                <c:formatCode>0.0%</c:formatCode>
                <c:ptCount val="11"/>
                <c:pt idx="0">
                  <c:v>0.46543778801843316</c:v>
                </c:pt>
                <c:pt idx="1">
                  <c:v>0.89631336405529949</c:v>
                </c:pt>
                <c:pt idx="2">
                  <c:v>0.87926829268292683</c:v>
                </c:pt>
                <c:pt idx="3">
                  <c:v>0.84720496894409936</c:v>
                </c:pt>
                <c:pt idx="4">
                  <c:v>0.86306098964326816</c:v>
                </c:pt>
                <c:pt idx="5">
                  <c:v>0.94591484464902187</c:v>
                </c:pt>
                <c:pt idx="6">
                  <c:v>0.68548387096774188</c:v>
                </c:pt>
                <c:pt idx="7">
                  <c:v>0.95506912442396308</c:v>
                </c:pt>
                <c:pt idx="8">
                  <c:v>0.7338709677419355</c:v>
                </c:pt>
                <c:pt idx="9">
                  <c:v>0.57652474108170315</c:v>
                </c:pt>
                <c:pt idx="10">
                  <c:v>0.97695852534562211</c:v>
                </c:pt>
              </c:numCache>
            </c:numRef>
          </c:val>
          <c:smooth val="0"/>
          <c:extLst>
            <c:ext xmlns:c16="http://schemas.microsoft.com/office/drawing/2014/chart" uri="{C3380CC4-5D6E-409C-BE32-E72D297353CC}">
              <c16:uniqueId val="{00000010-B805-4CFC-8202-CA78E4458BC5}"/>
            </c:ext>
          </c:extLst>
        </c:ser>
        <c:ser>
          <c:idx val="6"/>
          <c:order val="6"/>
          <c:tx>
            <c:strRef>
              <c:f>Hoja2!$I$1</c:f>
              <c:strCache>
                <c:ptCount val="1"/>
                <c:pt idx="0">
                  <c:v>Patagonia</c:v>
                </c:pt>
              </c:strCache>
            </c:strRef>
          </c:tx>
          <c:spPr>
            <a:ln w="19050" cap="rnd">
              <a:solidFill>
                <a:schemeClr val="accent1">
                  <a:lumMod val="60000"/>
                </a:schemeClr>
              </a:solidFill>
              <a:prstDash val="dash"/>
              <a:round/>
            </a:ln>
            <a:effectLst/>
          </c:spPr>
          <c:marker>
            <c:symbol val="none"/>
          </c:marker>
          <c:cat>
            <c:multiLvlStrRef>
              <c:f>Hoja2!$A$2:$B$12</c:f>
              <c:multiLvlStrCache>
                <c:ptCount val="11"/>
                <c:lvl>
                  <c:pt idx="0">
                    <c:v>Family Health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Hoja2!$I$2:$I$12</c:f>
              <c:numCache>
                <c:formatCode>0.0%</c:formatCode>
                <c:ptCount val="11"/>
                <c:pt idx="0">
                  <c:v>0.53787878787878785</c:v>
                </c:pt>
                <c:pt idx="1">
                  <c:v>0.90225563909774431</c:v>
                </c:pt>
                <c:pt idx="2">
                  <c:v>0.875</c:v>
                </c:pt>
                <c:pt idx="3">
                  <c:v>0.85365853658536583</c:v>
                </c:pt>
                <c:pt idx="4">
                  <c:v>0.86363636363636365</c:v>
                </c:pt>
                <c:pt idx="5">
                  <c:v>0.91044776119402981</c:v>
                </c:pt>
                <c:pt idx="6">
                  <c:v>0.68656716417910446</c:v>
                </c:pt>
                <c:pt idx="7">
                  <c:v>0.97744360902255634</c:v>
                </c:pt>
                <c:pt idx="8">
                  <c:v>0.53731343283582089</c:v>
                </c:pt>
                <c:pt idx="9">
                  <c:v>0.56060606060606055</c:v>
                </c:pt>
                <c:pt idx="10">
                  <c:v>0.98496240601503759</c:v>
                </c:pt>
              </c:numCache>
            </c:numRef>
          </c:val>
          <c:smooth val="0"/>
          <c:extLst>
            <c:ext xmlns:c16="http://schemas.microsoft.com/office/drawing/2014/chart" uri="{C3380CC4-5D6E-409C-BE32-E72D297353CC}">
              <c16:uniqueId val="{00000011-B805-4CFC-8202-CA78E4458BC5}"/>
            </c:ext>
          </c:extLst>
        </c:ser>
        <c:dLbls>
          <c:showLegendKey val="0"/>
          <c:showVal val="0"/>
          <c:showCatName val="0"/>
          <c:showSerName val="0"/>
          <c:showPercent val="0"/>
          <c:showBubbleSize val="0"/>
        </c:dLbls>
        <c:dropLines>
          <c:spPr>
            <a:ln w="19050" cap="flat" cmpd="sng" algn="ctr">
              <a:solidFill>
                <a:schemeClr val="bg1">
                  <a:lumMod val="50000"/>
                </a:schemeClr>
              </a:solidFill>
              <a:round/>
            </a:ln>
            <a:effectLst/>
          </c:spPr>
        </c:dropLines>
        <c:smooth val="0"/>
        <c:axId val="1676855600"/>
        <c:axId val="1676858960"/>
      </c:lineChart>
      <c:catAx>
        <c:axId val="16768556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AR"/>
          </a:p>
        </c:txPr>
        <c:crossAx val="1676858960"/>
        <c:crosses val="autoZero"/>
        <c:auto val="1"/>
        <c:lblAlgn val="ctr"/>
        <c:lblOffset val="100"/>
        <c:noMultiLvlLbl val="0"/>
      </c:catAx>
      <c:valAx>
        <c:axId val="1676858960"/>
        <c:scaling>
          <c:orientation val="minMax"/>
          <c:max val="1"/>
        </c:scaling>
        <c:delete val="0"/>
        <c:axPos val="l"/>
        <c:majorGridlines>
          <c:spPr>
            <a:ln w="9525" cap="flat" cmpd="sng" algn="ctr">
              <a:solidFill>
                <a:schemeClr val="tx1">
                  <a:lumMod val="15000"/>
                  <a:lumOff val="85000"/>
                </a:schemeClr>
              </a:solidFill>
              <a:prstDash val="sysDot"/>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AR"/>
          </a:p>
        </c:txPr>
        <c:crossAx val="1676855600"/>
        <c:crosses val="autoZero"/>
        <c:crossBetween val="between"/>
      </c:valAx>
      <c:spPr>
        <a:noFill/>
        <a:ln>
          <a:noFill/>
        </a:ln>
        <a:effectLst/>
      </c:spPr>
    </c:plotArea>
    <c:legend>
      <c:legendPos val="t"/>
      <c:layout>
        <c:manualLayout>
          <c:xMode val="edge"/>
          <c:yMode val="edge"/>
          <c:x val="0.14854367186982476"/>
          <c:y val="2.1407599388294209E-2"/>
          <c:w val="0.70107176253108683"/>
          <c:h val="4.782747729218479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Arial" panose="020B0604020202020204" pitchFamily="34" charset="0"/>
          <a:cs typeface="Arial" panose="020B0604020202020204" pitchFamily="34" charset="0"/>
        </a:defRPr>
      </a:pPr>
      <a:endParaRPr lang="es-A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544739057174769E-2"/>
          <c:y val="0.10577255076379109"/>
          <c:w val="0.90878473649074942"/>
          <c:h val="0.37191383229847041"/>
        </c:manualLayout>
      </c:layout>
      <c:lineChart>
        <c:grouping val="standard"/>
        <c:varyColors val="0"/>
        <c:ser>
          <c:idx val="0"/>
          <c:order val="0"/>
          <c:tx>
            <c:strRef>
              <c:f>Hoja2!$C$14</c:f>
              <c:strCache>
                <c:ptCount val="1"/>
                <c:pt idx="0">
                  <c:v>Argentina</c:v>
                </c:pt>
              </c:strCache>
            </c:strRef>
          </c:tx>
          <c:spPr>
            <a:ln w="28575" cap="rnd">
              <a:solidFill>
                <a:srgbClr val="FF0000"/>
              </a:solidFill>
              <a:round/>
            </a:ln>
            <a:effectLst/>
          </c:spPr>
          <c:marker>
            <c:symbol val="none"/>
          </c:marker>
          <c:dLbls>
            <c:dLbl>
              <c:idx val="0"/>
              <c:spPr>
                <a:solidFill>
                  <a:schemeClr val="accent4">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0-1C04-467B-ABF0-FC09BFF824B5}"/>
                </c:ext>
              </c:extLst>
            </c:dLbl>
            <c:dLbl>
              <c:idx val="1"/>
              <c:spPr>
                <a:solidFill>
                  <a:schemeClr val="accent6">
                    <a:lumMod val="60000"/>
                    <a:lumOff val="4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1-1C04-467B-ABF0-FC09BFF824B5}"/>
                </c:ext>
              </c:extLst>
            </c:dLbl>
            <c:dLbl>
              <c:idx val="2"/>
              <c:spPr>
                <a:solidFill>
                  <a:schemeClr val="accent6">
                    <a:lumMod val="60000"/>
                    <a:lumOff val="4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2-1C04-467B-ABF0-FC09BFF824B5}"/>
                </c:ext>
              </c:extLst>
            </c:dLbl>
            <c:dLbl>
              <c:idx val="3"/>
              <c:spPr>
                <a:solidFill>
                  <a:schemeClr val="accent6">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3-1C04-467B-ABF0-FC09BFF824B5}"/>
                </c:ext>
              </c:extLst>
            </c:dLbl>
            <c:dLbl>
              <c:idx val="4"/>
              <c:spPr>
                <a:solidFill>
                  <a:schemeClr val="accent6">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4-1C04-467B-ABF0-FC09BFF824B5}"/>
                </c:ext>
              </c:extLst>
            </c:dLbl>
            <c:dLbl>
              <c:idx val="5"/>
              <c:spPr>
                <a:solidFill>
                  <a:schemeClr val="accent6">
                    <a:lumMod val="60000"/>
                    <a:lumOff val="4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5-1C04-467B-ABF0-FC09BFF824B5}"/>
                </c:ext>
              </c:extLst>
            </c:dLbl>
            <c:dLbl>
              <c:idx val="6"/>
              <c:spPr>
                <a:solidFill>
                  <a:schemeClr val="accent4">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6-1C04-467B-ABF0-FC09BFF824B5}"/>
                </c:ext>
              </c:extLst>
            </c:dLbl>
            <c:dLbl>
              <c:idx val="7"/>
              <c:spPr>
                <a:solidFill>
                  <a:schemeClr val="accent6">
                    <a:lumMod val="60000"/>
                    <a:lumOff val="4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7-1C04-467B-ABF0-FC09BFF824B5}"/>
                </c:ext>
              </c:extLst>
            </c:dLbl>
            <c:dLbl>
              <c:idx val="8"/>
              <c:spPr>
                <a:solidFill>
                  <a:schemeClr val="accent4">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8-1C04-467B-ABF0-FC09BFF824B5}"/>
                </c:ext>
              </c:extLst>
            </c:dLbl>
            <c:dLbl>
              <c:idx val="9"/>
              <c:spPr>
                <a:solidFill>
                  <a:schemeClr val="accent4">
                    <a:lumMod val="20000"/>
                    <a:lumOff val="8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9-1C04-467B-ABF0-FC09BFF824B5}"/>
                </c:ext>
              </c:extLst>
            </c:dLbl>
            <c:dLbl>
              <c:idx val="10"/>
              <c:spPr>
                <a:solidFill>
                  <a:schemeClr val="accent6">
                    <a:lumMod val="60000"/>
                    <a:lumOff val="40000"/>
                  </a:schemeClr>
                </a:solid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extLst>
                <c:ext xmlns:c16="http://schemas.microsoft.com/office/drawing/2014/chart" uri="{C3380CC4-5D6E-409C-BE32-E72D297353CC}">
                  <c16:uniqueId val="{0000000A-1C04-467B-ABF0-FC09BFF824B5}"/>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A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Hoja2!$A$15:$B$25</c:f>
              <c:multiLvlStrCache>
                <c:ptCount val="11"/>
                <c:lvl>
                  <c:pt idx="0">
                    <c:v>Health insurance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Hoja2!$C$15:$C$25</c:f>
              <c:numCache>
                <c:formatCode>0.0%</c:formatCode>
                <c:ptCount val="11"/>
                <c:pt idx="0">
                  <c:v>0.46927162367223063</c:v>
                </c:pt>
                <c:pt idx="1">
                  <c:v>0.90178232840348882</c:v>
                </c:pt>
                <c:pt idx="2">
                  <c:v>0.90024529844644319</c:v>
                </c:pt>
                <c:pt idx="3">
                  <c:v>0.84819576939029451</c:v>
                </c:pt>
                <c:pt idx="4">
                  <c:v>0.84982935153583616</c:v>
                </c:pt>
                <c:pt idx="5">
                  <c:v>0.93787878787878787</c:v>
                </c:pt>
                <c:pt idx="6">
                  <c:v>0.65113636363636362</c:v>
                </c:pt>
                <c:pt idx="7">
                  <c:v>0.95676905574516491</c:v>
                </c:pt>
                <c:pt idx="8">
                  <c:v>0.64634608102991287</c:v>
                </c:pt>
                <c:pt idx="9">
                  <c:v>0.56065200909780133</c:v>
                </c:pt>
                <c:pt idx="10">
                  <c:v>0.97914296549108837</c:v>
                </c:pt>
              </c:numCache>
            </c:numRef>
          </c:val>
          <c:smooth val="0"/>
          <c:extLst>
            <c:ext xmlns:c16="http://schemas.microsoft.com/office/drawing/2014/chart" uri="{C3380CC4-5D6E-409C-BE32-E72D297353CC}">
              <c16:uniqueId val="{0000000B-1C04-467B-ABF0-FC09BFF824B5}"/>
            </c:ext>
          </c:extLst>
        </c:ser>
        <c:ser>
          <c:idx val="1"/>
          <c:order val="1"/>
          <c:tx>
            <c:strRef>
              <c:f>Hoja2!$D$14</c:f>
              <c:strCache>
                <c:ptCount val="1"/>
                <c:pt idx="0">
                  <c:v>Q1</c:v>
                </c:pt>
              </c:strCache>
            </c:strRef>
          </c:tx>
          <c:spPr>
            <a:ln w="19050" cap="rnd">
              <a:solidFill>
                <a:schemeClr val="accent2"/>
              </a:solidFill>
              <a:prstDash val="dash"/>
              <a:round/>
            </a:ln>
            <a:effectLst/>
          </c:spPr>
          <c:marker>
            <c:symbol val="none"/>
          </c:marker>
          <c:cat>
            <c:multiLvlStrRef>
              <c:f>Hoja2!$A$15:$B$25</c:f>
              <c:multiLvlStrCache>
                <c:ptCount val="11"/>
                <c:lvl>
                  <c:pt idx="0">
                    <c:v>Health insurance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Hoja2!$D$15:$D$25</c:f>
              <c:numCache>
                <c:formatCode>0.0%</c:formatCode>
                <c:ptCount val="11"/>
                <c:pt idx="0">
                  <c:v>0.20677146311970979</c:v>
                </c:pt>
                <c:pt idx="1">
                  <c:v>0.85973397823458286</c:v>
                </c:pt>
                <c:pt idx="2">
                  <c:v>0.84980744544287545</c:v>
                </c:pt>
                <c:pt idx="3">
                  <c:v>0.87189542483660132</c:v>
                </c:pt>
                <c:pt idx="4">
                  <c:v>0.77563329312424611</c:v>
                </c:pt>
                <c:pt idx="5">
                  <c:v>0.93478260869565222</c:v>
                </c:pt>
                <c:pt idx="6">
                  <c:v>0.46618357487922707</c:v>
                </c:pt>
                <c:pt idx="7">
                  <c:v>0.94565217391304346</c:v>
                </c:pt>
                <c:pt idx="8">
                  <c:v>0.58986731001206272</c:v>
                </c:pt>
                <c:pt idx="9">
                  <c:v>0.48429951690821255</c:v>
                </c:pt>
                <c:pt idx="10">
                  <c:v>0.97101449275362317</c:v>
                </c:pt>
              </c:numCache>
            </c:numRef>
          </c:val>
          <c:smooth val="0"/>
          <c:extLst>
            <c:ext xmlns:c16="http://schemas.microsoft.com/office/drawing/2014/chart" uri="{C3380CC4-5D6E-409C-BE32-E72D297353CC}">
              <c16:uniqueId val="{0000000C-1C04-467B-ABF0-FC09BFF824B5}"/>
            </c:ext>
          </c:extLst>
        </c:ser>
        <c:ser>
          <c:idx val="2"/>
          <c:order val="2"/>
          <c:tx>
            <c:strRef>
              <c:f>Hoja2!$E$14</c:f>
              <c:strCache>
                <c:ptCount val="1"/>
                <c:pt idx="0">
                  <c:v>Q2</c:v>
                </c:pt>
              </c:strCache>
            </c:strRef>
          </c:tx>
          <c:spPr>
            <a:ln w="19050" cap="rnd">
              <a:solidFill>
                <a:schemeClr val="accent3"/>
              </a:solidFill>
              <a:prstDash val="dash"/>
              <a:round/>
            </a:ln>
            <a:effectLst/>
          </c:spPr>
          <c:marker>
            <c:symbol val="none"/>
          </c:marker>
          <c:cat>
            <c:multiLvlStrRef>
              <c:f>Hoja2!$A$15:$B$25</c:f>
              <c:multiLvlStrCache>
                <c:ptCount val="11"/>
                <c:lvl>
                  <c:pt idx="0">
                    <c:v>Health insurance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Hoja2!$E$15:$E$25</c:f>
              <c:numCache>
                <c:formatCode>0.0%</c:formatCode>
                <c:ptCount val="11"/>
                <c:pt idx="0">
                  <c:v>0.4073455759599332</c:v>
                </c:pt>
                <c:pt idx="1">
                  <c:v>0.86264656616415414</c:v>
                </c:pt>
                <c:pt idx="2">
                  <c:v>0.92238267148014441</c:v>
                </c:pt>
                <c:pt idx="3">
                  <c:v>0.83568904593639581</c:v>
                </c:pt>
                <c:pt idx="4">
                  <c:v>0.8480801335559266</c:v>
                </c:pt>
                <c:pt idx="5">
                  <c:v>0.93143812709030105</c:v>
                </c:pt>
                <c:pt idx="6">
                  <c:v>0.59531772575250841</c:v>
                </c:pt>
                <c:pt idx="7">
                  <c:v>0.9581939799331104</c:v>
                </c:pt>
                <c:pt idx="8">
                  <c:v>0.61333333333333329</c:v>
                </c:pt>
                <c:pt idx="9">
                  <c:v>0.55183946488294311</c:v>
                </c:pt>
                <c:pt idx="10">
                  <c:v>0.97829716193656091</c:v>
                </c:pt>
              </c:numCache>
            </c:numRef>
          </c:val>
          <c:smooth val="0"/>
          <c:extLst>
            <c:ext xmlns:c16="http://schemas.microsoft.com/office/drawing/2014/chart" uri="{C3380CC4-5D6E-409C-BE32-E72D297353CC}">
              <c16:uniqueId val="{0000000D-1C04-467B-ABF0-FC09BFF824B5}"/>
            </c:ext>
          </c:extLst>
        </c:ser>
        <c:ser>
          <c:idx val="3"/>
          <c:order val="3"/>
          <c:tx>
            <c:strRef>
              <c:f>Hoja2!$F$14</c:f>
              <c:strCache>
                <c:ptCount val="1"/>
                <c:pt idx="0">
                  <c:v>Q3</c:v>
                </c:pt>
              </c:strCache>
            </c:strRef>
          </c:tx>
          <c:spPr>
            <a:ln w="19050" cap="rnd">
              <a:solidFill>
                <a:schemeClr val="accent4"/>
              </a:solidFill>
              <a:prstDash val="dash"/>
              <a:round/>
            </a:ln>
            <a:effectLst/>
          </c:spPr>
          <c:marker>
            <c:symbol val="none"/>
          </c:marker>
          <c:cat>
            <c:multiLvlStrRef>
              <c:f>Hoja2!$A$15:$B$25</c:f>
              <c:multiLvlStrCache>
                <c:ptCount val="11"/>
                <c:lvl>
                  <c:pt idx="0">
                    <c:v>Health insurance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Hoja2!$F$15:$F$25</c:f>
              <c:numCache>
                <c:formatCode>0.0%</c:formatCode>
                <c:ptCount val="11"/>
                <c:pt idx="0">
                  <c:v>0.50497017892644136</c:v>
                </c:pt>
                <c:pt idx="1">
                  <c:v>0.93824701195219129</c:v>
                </c:pt>
                <c:pt idx="2">
                  <c:v>0.91006423982869378</c:v>
                </c:pt>
                <c:pt idx="3">
                  <c:v>0.81877729257641918</c:v>
                </c:pt>
                <c:pt idx="4">
                  <c:v>0.88667992047713717</c:v>
                </c:pt>
                <c:pt idx="5">
                  <c:v>0.92644135188866794</c:v>
                </c:pt>
                <c:pt idx="6">
                  <c:v>0.69781312127236583</c:v>
                </c:pt>
                <c:pt idx="7">
                  <c:v>0.95617529880478092</c:v>
                </c:pt>
                <c:pt idx="8">
                  <c:v>0.59722222222222221</c:v>
                </c:pt>
                <c:pt idx="9">
                  <c:v>0.56175298804780871</c:v>
                </c:pt>
                <c:pt idx="10">
                  <c:v>0.97813121272365811</c:v>
                </c:pt>
              </c:numCache>
            </c:numRef>
          </c:val>
          <c:smooth val="0"/>
          <c:extLst>
            <c:ext xmlns:c16="http://schemas.microsoft.com/office/drawing/2014/chart" uri="{C3380CC4-5D6E-409C-BE32-E72D297353CC}">
              <c16:uniqueId val="{0000000E-1C04-467B-ABF0-FC09BFF824B5}"/>
            </c:ext>
          </c:extLst>
        </c:ser>
        <c:ser>
          <c:idx val="4"/>
          <c:order val="4"/>
          <c:tx>
            <c:strRef>
              <c:f>Hoja2!$G$14</c:f>
              <c:strCache>
                <c:ptCount val="1"/>
                <c:pt idx="0">
                  <c:v>Q4</c:v>
                </c:pt>
              </c:strCache>
            </c:strRef>
          </c:tx>
          <c:spPr>
            <a:ln w="19050" cap="rnd">
              <a:solidFill>
                <a:schemeClr val="accent5"/>
              </a:solidFill>
              <a:prstDash val="dash"/>
              <a:round/>
            </a:ln>
            <a:effectLst/>
          </c:spPr>
          <c:marker>
            <c:symbol val="none"/>
          </c:marker>
          <c:cat>
            <c:multiLvlStrRef>
              <c:f>Hoja2!$A$15:$B$25</c:f>
              <c:multiLvlStrCache>
                <c:ptCount val="11"/>
                <c:lvl>
                  <c:pt idx="0">
                    <c:v>Health insurance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Hoja2!$G$15:$G$25</c:f>
              <c:numCache>
                <c:formatCode>0.0%</c:formatCode>
                <c:ptCount val="11"/>
                <c:pt idx="0">
                  <c:v>0.7387640449438202</c:v>
                </c:pt>
                <c:pt idx="1">
                  <c:v>0.93837535014005602</c:v>
                </c:pt>
                <c:pt idx="2">
                  <c:v>0.9258160237388724</c:v>
                </c:pt>
                <c:pt idx="3">
                  <c:v>0.91867469879518071</c:v>
                </c:pt>
                <c:pt idx="4">
                  <c:v>0.8795518207282913</c:v>
                </c:pt>
                <c:pt idx="5">
                  <c:v>0.93016759776536317</c:v>
                </c:pt>
                <c:pt idx="6">
                  <c:v>0.81843575418994419</c:v>
                </c:pt>
                <c:pt idx="7">
                  <c:v>0.94397759103641454</c:v>
                </c:pt>
                <c:pt idx="8">
                  <c:v>0.70868347338935578</c:v>
                </c:pt>
                <c:pt idx="9">
                  <c:v>0.5589887640449438</c:v>
                </c:pt>
                <c:pt idx="10">
                  <c:v>0.98319327731092432</c:v>
                </c:pt>
              </c:numCache>
            </c:numRef>
          </c:val>
          <c:smooth val="0"/>
          <c:extLst>
            <c:ext xmlns:c16="http://schemas.microsoft.com/office/drawing/2014/chart" uri="{C3380CC4-5D6E-409C-BE32-E72D297353CC}">
              <c16:uniqueId val="{0000000F-1C04-467B-ABF0-FC09BFF824B5}"/>
            </c:ext>
          </c:extLst>
        </c:ser>
        <c:ser>
          <c:idx val="5"/>
          <c:order val="5"/>
          <c:tx>
            <c:strRef>
              <c:f>Hoja2!$H$14</c:f>
              <c:strCache>
                <c:ptCount val="1"/>
                <c:pt idx="0">
                  <c:v>Q5</c:v>
                </c:pt>
              </c:strCache>
            </c:strRef>
          </c:tx>
          <c:spPr>
            <a:ln w="19050" cap="rnd">
              <a:solidFill>
                <a:schemeClr val="accent6"/>
              </a:solidFill>
              <a:prstDash val="dash"/>
              <a:round/>
            </a:ln>
            <a:effectLst/>
          </c:spPr>
          <c:marker>
            <c:symbol val="none"/>
          </c:marker>
          <c:cat>
            <c:multiLvlStrRef>
              <c:f>Hoja2!$A$15:$B$25</c:f>
              <c:multiLvlStrCache>
                <c:ptCount val="11"/>
                <c:lvl>
                  <c:pt idx="0">
                    <c:v>Health insurance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lvl>
                <c:lvl>
                  <c:pt idx="0">
                    <c:v>Health</c:v>
                  </c:pt>
                  <c:pt idx="2">
                    <c:v>Nutrition</c:v>
                  </c:pt>
                  <c:pt idx="4">
                    <c:v>Responsive Care</c:v>
                  </c:pt>
                  <c:pt idx="6">
                    <c:v>Early Learning opportunities</c:v>
                  </c:pt>
                  <c:pt idx="9">
                    <c:v>Safety and Protection</c:v>
                  </c:pt>
                </c:lvl>
              </c:multiLvlStrCache>
            </c:multiLvlStrRef>
          </c:cat>
          <c:val>
            <c:numRef>
              <c:f>Hoja2!$H$15:$H$25</c:f>
              <c:numCache>
                <c:formatCode>0.0%</c:formatCode>
                <c:ptCount val="11"/>
                <c:pt idx="0">
                  <c:v>0.86931818181818177</c:v>
                </c:pt>
                <c:pt idx="1">
                  <c:v>0.98290598290598286</c:v>
                </c:pt>
                <c:pt idx="2">
                  <c:v>0.94498381877022652</c:v>
                </c:pt>
                <c:pt idx="3">
                  <c:v>0.8929765886287625</c:v>
                </c:pt>
                <c:pt idx="4">
                  <c:v>0.94871794871794868</c:v>
                </c:pt>
                <c:pt idx="5">
                  <c:v>0.98579545454545459</c:v>
                </c:pt>
                <c:pt idx="6">
                  <c:v>0.94602272727272729</c:v>
                </c:pt>
                <c:pt idx="7">
                  <c:v>0.99430199430199429</c:v>
                </c:pt>
                <c:pt idx="8">
                  <c:v>0.84045584045584043</c:v>
                </c:pt>
                <c:pt idx="9">
                  <c:v>0.75568181818181823</c:v>
                </c:pt>
                <c:pt idx="10">
                  <c:v>0.99431818181818177</c:v>
                </c:pt>
              </c:numCache>
            </c:numRef>
          </c:val>
          <c:smooth val="0"/>
          <c:extLst>
            <c:ext xmlns:c16="http://schemas.microsoft.com/office/drawing/2014/chart" uri="{C3380CC4-5D6E-409C-BE32-E72D297353CC}">
              <c16:uniqueId val="{00000010-1C04-467B-ABF0-FC09BFF824B5}"/>
            </c:ext>
          </c:extLst>
        </c:ser>
        <c:dLbls>
          <c:showLegendKey val="0"/>
          <c:showVal val="0"/>
          <c:showCatName val="0"/>
          <c:showSerName val="0"/>
          <c:showPercent val="0"/>
          <c:showBubbleSize val="0"/>
        </c:dLbls>
        <c:dropLines>
          <c:spPr>
            <a:ln w="19050" cap="flat" cmpd="sng" algn="ctr">
              <a:solidFill>
                <a:schemeClr val="bg1">
                  <a:lumMod val="50000"/>
                </a:schemeClr>
              </a:solidFill>
              <a:round/>
            </a:ln>
            <a:effectLst/>
          </c:spPr>
        </c:dropLines>
        <c:smooth val="0"/>
        <c:axId val="1857501104"/>
        <c:axId val="1857499184"/>
      </c:lineChart>
      <c:catAx>
        <c:axId val="18575011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AR"/>
          </a:p>
        </c:txPr>
        <c:crossAx val="1857499184"/>
        <c:crosses val="autoZero"/>
        <c:auto val="1"/>
        <c:lblAlgn val="ctr"/>
        <c:lblOffset val="100"/>
        <c:noMultiLvlLbl val="0"/>
      </c:catAx>
      <c:valAx>
        <c:axId val="185749918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AR"/>
          </a:p>
        </c:txPr>
        <c:crossAx val="185750110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Arial" panose="020B0604020202020204" pitchFamily="34" charset="0"/>
          <a:cs typeface="Arial" panose="020B0604020202020204" pitchFamily="34" charset="0"/>
        </a:defRPr>
      </a:pPr>
      <a:endParaRPr lang="es-A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DD0A-4A42-B04C-30CFF1E59DB8}"/>
              </c:ext>
            </c:extLst>
          </c:dPt>
          <c:dPt>
            <c:idx val="1"/>
            <c:invertIfNegative val="0"/>
            <c:bubble3D val="0"/>
            <c:spPr>
              <a:solidFill>
                <a:srgbClr val="00B050"/>
              </a:solidFill>
              <a:ln>
                <a:noFill/>
              </a:ln>
              <a:effectLst/>
            </c:spPr>
            <c:extLst>
              <c:ext xmlns:c16="http://schemas.microsoft.com/office/drawing/2014/chart" uri="{C3380CC4-5D6E-409C-BE32-E72D297353CC}">
                <c16:uniqueId val="{00000003-DD0A-4A42-B04C-30CFF1E59DB8}"/>
              </c:ext>
            </c:extLst>
          </c:dPt>
          <c:dPt>
            <c:idx val="2"/>
            <c:invertIfNegative val="0"/>
            <c:bubble3D val="0"/>
            <c:spPr>
              <a:solidFill>
                <a:schemeClr val="accent4">
                  <a:lumMod val="75000"/>
                </a:schemeClr>
              </a:solidFill>
              <a:ln>
                <a:noFill/>
              </a:ln>
              <a:effectLst/>
            </c:spPr>
            <c:extLst>
              <c:ext xmlns:c16="http://schemas.microsoft.com/office/drawing/2014/chart" uri="{C3380CC4-5D6E-409C-BE32-E72D297353CC}">
                <c16:uniqueId val="{00000005-DD0A-4A42-B04C-30CFF1E59DB8}"/>
              </c:ext>
            </c:extLst>
          </c:dPt>
          <c:dPt>
            <c:idx val="3"/>
            <c:invertIfNegative val="0"/>
            <c:bubble3D val="0"/>
            <c:spPr>
              <a:solidFill>
                <a:schemeClr val="accent4">
                  <a:lumMod val="75000"/>
                </a:schemeClr>
              </a:solidFill>
              <a:ln>
                <a:noFill/>
              </a:ln>
              <a:effectLst/>
            </c:spPr>
            <c:extLst>
              <c:ext xmlns:c16="http://schemas.microsoft.com/office/drawing/2014/chart" uri="{C3380CC4-5D6E-409C-BE32-E72D297353CC}">
                <c16:uniqueId val="{00000007-DD0A-4A42-B04C-30CFF1E59DB8}"/>
              </c:ext>
            </c:extLst>
          </c:dPt>
          <c:dPt>
            <c:idx val="4"/>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9-DD0A-4A42-B04C-30CFF1E59DB8}"/>
              </c:ext>
            </c:extLst>
          </c:dPt>
          <c:dPt>
            <c:idx val="5"/>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B-DD0A-4A42-B04C-30CFF1E59DB8}"/>
              </c:ext>
            </c:extLst>
          </c:dPt>
          <c:dPt>
            <c:idx val="6"/>
            <c:invertIfNegative val="0"/>
            <c:bubble3D val="0"/>
            <c:spPr>
              <a:solidFill>
                <a:srgbClr val="C00000"/>
              </a:solidFill>
              <a:ln>
                <a:noFill/>
              </a:ln>
              <a:effectLst/>
            </c:spPr>
            <c:extLst>
              <c:ext xmlns:c16="http://schemas.microsoft.com/office/drawing/2014/chart" uri="{C3380CC4-5D6E-409C-BE32-E72D297353CC}">
                <c16:uniqueId val="{00000014-DD0A-4A42-B04C-30CFF1E59DB8}"/>
              </c:ext>
            </c:extLst>
          </c:dPt>
          <c:dPt>
            <c:idx val="7"/>
            <c:invertIfNegative val="0"/>
            <c:bubble3D val="0"/>
            <c:spPr>
              <a:solidFill>
                <a:srgbClr val="C00000"/>
              </a:solidFill>
              <a:ln>
                <a:noFill/>
              </a:ln>
              <a:effectLst/>
            </c:spPr>
            <c:extLst>
              <c:ext xmlns:c16="http://schemas.microsoft.com/office/drawing/2014/chart" uri="{C3380CC4-5D6E-409C-BE32-E72D297353CC}">
                <c16:uniqueId val="{00000016-DD0A-4A42-B04C-30CFF1E59DB8}"/>
              </c:ext>
            </c:extLst>
          </c:dPt>
          <c:dPt>
            <c:idx val="8"/>
            <c:invertIfNegative val="0"/>
            <c:bubble3D val="0"/>
            <c:spPr>
              <a:solidFill>
                <a:srgbClr val="C00000"/>
              </a:solidFill>
              <a:ln>
                <a:noFill/>
              </a:ln>
              <a:effectLst/>
            </c:spPr>
            <c:extLst>
              <c:ext xmlns:c16="http://schemas.microsoft.com/office/drawing/2014/chart" uri="{C3380CC4-5D6E-409C-BE32-E72D297353CC}">
                <c16:uniqueId val="{0000000D-DD0A-4A42-B04C-30CFF1E59DB8}"/>
              </c:ext>
            </c:extLst>
          </c:dPt>
          <c:dPt>
            <c:idx val="9"/>
            <c:invertIfNegative val="0"/>
            <c:bubble3D val="0"/>
            <c:spPr>
              <a:solidFill>
                <a:schemeClr val="accent1">
                  <a:lumMod val="75000"/>
                </a:schemeClr>
              </a:solidFill>
              <a:ln>
                <a:noFill/>
              </a:ln>
              <a:effectLst/>
            </c:spPr>
            <c:extLst>
              <c:ext xmlns:c16="http://schemas.microsoft.com/office/drawing/2014/chart" uri="{C3380CC4-5D6E-409C-BE32-E72D297353CC}">
                <c16:uniqueId val="{0000000F-DD0A-4A42-B04C-30CFF1E59DB8}"/>
              </c:ext>
            </c:extLst>
          </c:dPt>
          <c:dPt>
            <c:idx val="10"/>
            <c:invertIfNegative val="0"/>
            <c:bubble3D val="0"/>
            <c:spPr>
              <a:solidFill>
                <a:schemeClr val="accent1">
                  <a:lumMod val="75000"/>
                </a:schemeClr>
              </a:solidFill>
              <a:ln>
                <a:noFill/>
              </a:ln>
              <a:effectLst/>
            </c:spPr>
            <c:extLst>
              <c:ext xmlns:c16="http://schemas.microsoft.com/office/drawing/2014/chart" uri="{C3380CC4-5D6E-409C-BE32-E72D297353CC}">
                <c16:uniqueId val="{00000011-DD0A-4A42-B04C-30CFF1E59DB8}"/>
              </c:ext>
            </c:extLst>
          </c:dPt>
          <c:dPt>
            <c:idx val="11"/>
            <c:invertIfNegative val="0"/>
            <c:bubble3D val="0"/>
            <c:spPr>
              <a:solidFill>
                <a:srgbClr val="FF0000"/>
              </a:solidFill>
              <a:ln>
                <a:noFill/>
              </a:ln>
              <a:effectLst/>
            </c:spPr>
            <c:extLst>
              <c:ext xmlns:c16="http://schemas.microsoft.com/office/drawing/2014/chart" uri="{C3380CC4-5D6E-409C-BE32-E72D297353CC}">
                <c16:uniqueId val="{00000013-DD0A-4A42-B04C-30CFF1E59DB8}"/>
              </c:ext>
            </c:extLst>
          </c:dPt>
          <c:dLbls>
            <c:dLbl>
              <c:idx val="4"/>
              <c:spPr>
                <a:solidFill>
                  <a:schemeClr val="accent6">
                    <a:lumMod val="20000"/>
                    <a:lumOff val="8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extLst>
                <c:ext xmlns:c16="http://schemas.microsoft.com/office/drawing/2014/chart" uri="{C3380CC4-5D6E-409C-BE32-E72D297353CC}">
                  <c16:uniqueId val="{00000009-DD0A-4A42-B04C-30CFF1E59DB8}"/>
                </c:ext>
              </c:extLst>
            </c:dLbl>
            <c:dLbl>
              <c:idx val="6"/>
              <c:spPr>
                <a:solidFill>
                  <a:schemeClr val="accent6">
                    <a:lumMod val="60000"/>
                    <a:lumOff val="4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extLst>
                <c:ext xmlns:c16="http://schemas.microsoft.com/office/drawing/2014/chart" uri="{C3380CC4-5D6E-409C-BE32-E72D297353CC}">
                  <c16:uniqueId val="{00000014-DD0A-4A42-B04C-30CFF1E59DB8}"/>
                </c:ext>
              </c:extLst>
            </c:dLbl>
            <c:dLbl>
              <c:idx val="8"/>
              <c:spPr>
                <a:solidFill>
                  <a:schemeClr val="accent6">
                    <a:lumMod val="20000"/>
                    <a:lumOff val="8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extLst>
                <c:ext xmlns:c16="http://schemas.microsoft.com/office/drawing/2014/chart" uri="{C3380CC4-5D6E-409C-BE32-E72D297353CC}">
                  <c16:uniqueId val="{0000000D-DD0A-4A42-B04C-30CFF1E59DB8}"/>
                </c:ext>
              </c:extLst>
            </c:dLbl>
            <c:dLbl>
              <c:idx val="9"/>
              <c:spPr>
                <a:solidFill>
                  <a:schemeClr val="accent6">
                    <a:lumMod val="20000"/>
                    <a:lumOff val="8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extLst>
                <c:ext xmlns:c16="http://schemas.microsoft.com/office/drawing/2014/chart" uri="{C3380CC4-5D6E-409C-BE32-E72D297353CC}">
                  <c16:uniqueId val="{0000000F-DD0A-4A42-B04C-30CFF1E59DB8}"/>
                </c:ext>
              </c:extLst>
            </c:dLbl>
            <c:dLbl>
              <c:idx val="1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s-AR"/>
                </a:p>
              </c:txPr>
              <c:showLegendKey val="0"/>
              <c:showVal val="1"/>
              <c:showCatName val="0"/>
              <c:showSerName val="0"/>
              <c:showPercent val="0"/>
              <c:showBubbleSize val="0"/>
              <c:extLst>
                <c:ext xmlns:c16="http://schemas.microsoft.com/office/drawing/2014/chart" uri="{C3380CC4-5D6E-409C-BE32-E72D297353CC}">
                  <c16:uniqueId val="{00000013-DD0A-4A42-B04C-30CFF1E59DB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Hoja3!$A$3:$B$14</c:f>
              <c:multiLvlStrCache>
                <c:ptCount val="12"/>
                <c:lvl>
                  <c:pt idx="0">
                    <c:v>Family Health coverage</c:v>
                  </c:pt>
                  <c:pt idx="1">
                    <c:v>Health annual control</c:v>
                  </c:pt>
                  <c:pt idx="2">
                    <c:v>Absence of stunting</c:v>
                  </c:pt>
                  <c:pt idx="3">
                    <c:v>Absence of overweight and/or wasting</c:v>
                  </c:pt>
                  <c:pt idx="4">
                    <c:v>Early learning home activities</c:v>
                  </c:pt>
                  <c:pt idx="5">
                    <c:v>Adequate Care (adult supervision)</c:v>
                  </c:pt>
                  <c:pt idx="6">
                    <c:v>&gt;3 children's books </c:v>
                  </c:pt>
                  <c:pt idx="7">
                    <c:v>&gt;2 types of toys </c:v>
                  </c:pt>
                  <c:pt idx="8">
                    <c:v>ECEC attendance</c:v>
                  </c:pt>
                  <c:pt idx="9">
                    <c:v>Absence of Harsh Discipline</c:v>
                  </c:pt>
                  <c:pt idx="10">
                    <c:v>Birth Certificate</c:v>
                  </c:pt>
                  <c:pt idx="11">
                    <c:v>Overall Average ECDI</c:v>
                  </c:pt>
                </c:lvl>
                <c:lvl>
                  <c:pt idx="0">
                    <c:v>Health</c:v>
                  </c:pt>
                  <c:pt idx="2">
                    <c:v>Nutrition</c:v>
                  </c:pt>
                  <c:pt idx="4">
                    <c:v>Responsive Care</c:v>
                  </c:pt>
                  <c:pt idx="6">
                    <c:v>Early Learning opportunities</c:v>
                  </c:pt>
                  <c:pt idx="9">
                    <c:v>Safety and Protection</c:v>
                  </c:pt>
                  <c:pt idx="11">
                    <c:v>All domains</c:v>
                  </c:pt>
                </c:lvl>
              </c:multiLvlStrCache>
            </c:multiLvlStrRef>
          </c:cat>
          <c:val>
            <c:numRef>
              <c:f>Hoja3!$C$3:$C$14</c:f>
              <c:numCache>
                <c:formatCode>0.0%</c:formatCode>
                <c:ptCount val="12"/>
                <c:pt idx="0">
                  <c:v>0.88763136620856908</c:v>
                </c:pt>
                <c:pt idx="1">
                  <c:v>0.88351555929352399</c:v>
                </c:pt>
                <c:pt idx="2">
                  <c:v>0.88147138964577654</c:v>
                </c:pt>
                <c:pt idx="3">
                  <c:v>0.87579462102689487</c:v>
                </c:pt>
                <c:pt idx="4">
                  <c:v>0.89915216421240518</c:v>
                </c:pt>
                <c:pt idx="5">
                  <c:v>0.87964458804523427</c:v>
                </c:pt>
                <c:pt idx="6">
                  <c:v>0.90983129726585221</c:v>
                </c:pt>
                <c:pt idx="7">
                  <c:v>0.87871581450653979</c:v>
                </c:pt>
                <c:pt idx="8">
                  <c:v>0.8963093145869947</c:v>
                </c:pt>
                <c:pt idx="9">
                  <c:v>0.89317106152805947</c:v>
                </c:pt>
                <c:pt idx="10">
                  <c:v>0.88187451587916343</c:v>
                </c:pt>
                <c:pt idx="11">
                  <c:v>0.87940841865756536</c:v>
                </c:pt>
              </c:numCache>
            </c:numRef>
          </c:val>
          <c:extLst>
            <c:ext xmlns:c16="http://schemas.microsoft.com/office/drawing/2014/chart" uri="{C3380CC4-5D6E-409C-BE32-E72D297353CC}">
              <c16:uniqueId val="{00000015-DD0A-4A42-B04C-30CFF1E59DB8}"/>
            </c:ext>
          </c:extLst>
        </c:ser>
        <c:dLbls>
          <c:showLegendKey val="0"/>
          <c:showVal val="0"/>
          <c:showCatName val="0"/>
          <c:showSerName val="0"/>
          <c:showPercent val="0"/>
          <c:showBubbleSize val="0"/>
        </c:dLbls>
        <c:gapWidth val="219"/>
        <c:overlap val="-27"/>
        <c:axId val="1682808160"/>
        <c:axId val="1682804800"/>
      </c:barChart>
      <c:catAx>
        <c:axId val="1682808160"/>
        <c:scaling>
          <c:orientation val="minMax"/>
        </c:scaling>
        <c:delete val="0"/>
        <c:axPos val="b"/>
        <c:majorGridlines>
          <c:spPr>
            <a:ln w="9525" cap="flat" cmpd="sng" algn="ctr">
              <a:solidFill>
                <a:schemeClr val="tx1">
                  <a:lumMod val="15000"/>
                  <a:lumOff val="85000"/>
                </a:schemeClr>
              </a:solidFill>
              <a:prstDash val="dash"/>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1682804800"/>
        <c:crosses val="autoZero"/>
        <c:auto val="1"/>
        <c:lblAlgn val="ctr"/>
        <c:lblOffset val="100"/>
        <c:noMultiLvlLbl val="0"/>
      </c:catAx>
      <c:valAx>
        <c:axId val="1682804800"/>
        <c:scaling>
          <c:orientation val="minMax"/>
          <c:min val="0"/>
        </c:scaling>
        <c:delete val="0"/>
        <c:axPos val="l"/>
        <c:majorGridlines>
          <c:spPr>
            <a:ln w="9525" cap="flat" cmpd="sng" algn="ctr">
              <a:solidFill>
                <a:schemeClr val="tx1">
                  <a:lumMod val="15000"/>
                  <a:lumOff val="85000"/>
                </a:schemeClr>
              </a:solidFill>
              <a:prstDash val="dash"/>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16828081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169920" cy="619364"/>
          </a:xfrm>
          <a:prstGeom prst="rect">
            <a:avLst/>
          </a:prstGeom>
        </p:spPr>
        <p:txBody>
          <a:bodyPr vert="horz" lIns="112334" tIns="56167" rIns="112334" bIns="56167" rtlCol="0"/>
          <a:lstStyle>
            <a:lvl1pPr algn="l">
              <a:defRPr sz="1500"/>
            </a:lvl1pPr>
          </a:lstStyle>
          <a:p>
            <a:endParaRPr lang="es-AR"/>
          </a:p>
        </p:txBody>
      </p:sp>
      <p:sp>
        <p:nvSpPr>
          <p:cNvPr id="3" name="Marcador de fecha 2"/>
          <p:cNvSpPr>
            <a:spLocks noGrp="1"/>
          </p:cNvSpPr>
          <p:nvPr>
            <p:ph type="dt" idx="1"/>
          </p:nvPr>
        </p:nvSpPr>
        <p:spPr>
          <a:xfrm>
            <a:off x="4143587" y="0"/>
            <a:ext cx="3169920" cy="619364"/>
          </a:xfrm>
          <a:prstGeom prst="rect">
            <a:avLst/>
          </a:prstGeom>
        </p:spPr>
        <p:txBody>
          <a:bodyPr vert="horz" lIns="112334" tIns="56167" rIns="112334" bIns="56167" rtlCol="0"/>
          <a:lstStyle>
            <a:lvl1pPr algn="r">
              <a:defRPr sz="1500"/>
            </a:lvl1pPr>
          </a:lstStyle>
          <a:p>
            <a:fld id="{6B798921-E461-4B46-968D-C9E373B248DF}" type="datetimeFigureOut">
              <a:rPr lang="es-AR" smtClean="0"/>
              <a:t>23/5/2023</a:t>
            </a:fld>
            <a:endParaRPr lang="es-AR"/>
          </a:p>
        </p:txBody>
      </p:sp>
      <p:sp>
        <p:nvSpPr>
          <p:cNvPr id="4" name="Marcador de imagen de diapositiva 3"/>
          <p:cNvSpPr>
            <a:spLocks noGrp="1" noRot="1" noChangeAspect="1"/>
          </p:cNvSpPr>
          <p:nvPr>
            <p:ph type="sldImg" idx="2"/>
          </p:nvPr>
        </p:nvSpPr>
        <p:spPr>
          <a:xfrm>
            <a:off x="-184150" y="1543050"/>
            <a:ext cx="7683500" cy="4165600"/>
          </a:xfrm>
          <a:prstGeom prst="rect">
            <a:avLst/>
          </a:prstGeom>
          <a:noFill/>
          <a:ln w="12700">
            <a:solidFill>
              <a:prstClr val="black"/>
            </a:solidFill>
          </a:ln>
        </p:spPr>
        <p:txBody>
          <a:bodyPr vert="horz" lIns="112334" tIns="56167" rIns="112334" bIns="56167" rtlCol="0" anchor="ctr"/>
          <a:lstStyle/>
          <a:p>
            <a:endParaRPr lang="es-AR"/>
          </a:p>
        </p:txBody>
      </p:sp>
      <p:sp>
        <p:nvSpPr>
          <p:cNvPr id="5" name="Marcador de notas 4"/>
          <p:cNvSpPr>
            <a:spLocks noGrp="1"/>
          </p:cNvSpPr>
          <p:nvPr>
            <p:ph type="body" sz="quarter" idx="3"/>
          </p:nvPr>
        </p:nvSpPr>
        <p:spPr>
          <a:xfrm>
            <a:off x="731520" y="5940742"/>
            <a:ext cx="5852160" cy="4860608"/>
          </a:xfrm>
          <a:prstGeom prst="rect">
            <a:avLst/>
          </a:prstGeom>
        </p:spPr>
        <p:txBody>
          <a:bodyPr vert="horz" lIns="112334" tIns="56167" rIns="112334" bIns="56167"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11725038"/>
            <a:ext cx="3169920" cy="619362"/>
          </a:xfrm>
          <a:prstGeom prst="rect">
            <a:avLst/>
          </a:prstGeom>
        </p:spPr>
        <p:txBody>
          <a:bodyPr vert="horz" lIns="112334" tIns="56167" rIns="112334" bIns="56167" rtlCol="0" anchor="b"/>
          <a:lstStyle>
            <a:lvl1pPr algn="l">
              <a:defRPr sz="1500"/>
            </a:lvl1pPr>
          </a:lstStyle>
          <a:p>
            <a:endParaRPr lang="es-AR"/>
          </a:p>
        </p:txBody>
      </p:sp>
      <p:sp>
        <p:nvSpPr>
          <p:cNvPr id="7" name="Marcador de número de diapositiva 6"/>
          <p:cNvSpPr>
            <a:spLocks noGrp="1"/>
          </p:cNvSpPr>
          <p:nvPr>
            <p:ph type="sldNum" sz="quarter" idx="5"/>
          </p:nvPr>
        </p:nvSpPr>
        <p:spPr>
          <a:xfrm>
            <a:off x="4143587" y="11725038"/>
            <a:ext cx="3169920" cy="619362"/>
          </a:xfrm>
          <a:prstGeom prst="rect">
            <a:avLst/>
          </a:prstGeom>
        </p:spPr>
        <p:txBody>
          <a:bodyPr vert="horz" lIns="112334" tIns="56167" rIns="112334" bIns="56167" rtlCol="0" anchor="b"/>
          <a:lstStyle>
            <a:lvl1pPr algn="r">
              <a:defRPr sz="1500"/>
            </a:lvl1pPr>
          </a:lstStyle>
          <a:p>
            <a:fld id="{B92B5922-0379-4DA2-B72A-5CEB872E51E4}" type="slidenum">
              <a:rPr lang="es-AR" smtClean="0"/>
              <a:t>‹Nº›</a:t>
            </a:fld>
            <a:endParaRPr lang="es-AR"/>
          </a:p>
        </p:txBody>
      </p:sp>
    </p:spTree>
    <p:extLst>
      <p:ext uri="{BB962C8B-B14F-4D97-AF65-F5344CB8AC3E}">
        <p14:creationId xmlns:p14="http://schemas.microsoft.com/office/powerpoint/2010/main" val="3951783207"/>
      </p:ext>
    </p:extLst>
  </p:cSld>
  <p:clrMap bg1="lt1" tx1="dk1" bg2="lt2" tx2="dk2" accent1="accent1" accent2="accent2" accent3="accent3" accent4="accent4" accent5="accent5" accent6="accent6" hlink="hlink" folHlink="folHlink"/>
  <p:notesStyle>
    <a:lvl1pPr marL="0" algn="l" defTabSz="2850626" rtl="0" eaLnBrk="1" latinLnBrk="0" hangingPunct="1">
      <a:defRPr sz="3742" kern="1200">
        <a:solidFill>
          <a:schemeClr val="tx1"/>
        </a:solidFill>
        <a:latin typeface="+mn-lt"/>
        <a:ea typeface="+mn-ea"/>
        <a:cs typeface="+mn-cs"/>
      </a:defRPr>
    </a:lvl1pPr>
    <a:lvl2pPr marL="1425312" algn="l" defTabSz="2850626" rtl="0" eaLnBrk="1" latinLnBrk="0" hangingPunct="1">
      <a:defRPr sz="3742" kern="1200">
        <a:solidFill>
          <a:schemeClr val="tx1"/>
        </a:solidFill>
        <a:latin typeface="+mn-lt"/>
        <a:ea typeface="+mn-ea"/>
        <a:cs typeface="+mn-cs"/>
      </a:defRPr>
    </a:lvl2pPr>
    <a:lvl3pPr marL="2850626" algn="l" defTabSz="2850626" rtl="0" eaLnBrk="1" latinLnBrk="0" hangingPunct="1">
      <a:defRPr sz="3742" kern="1200">
        <a:solidFill>
          <a:schemeClr val="tx1"/>
        </a:solidFill>
        <a:latin typeface="+mn-lt"/>
        <a:ea typeface="+mn-ea"/>
        <a:cs typeface="+mn-cs"/>
      </a:defRPr>
    </a:lvl3pPr>
    <a:lvl4pPr marL="4275938" algn="l" defTabSz="2850626" rtl="0" eaLnBrk="1" latinLnBrk="0" hangingPunct="1">
      <a:defRPr sz="3742" kern="1200">
        <a:solidFill>
          <a:schemeClr val="tx1"/>
        </a:solidFill>
        <a:latin typeface="+mn-lt"/>
        <a:ea typeface="+mn-ea"/>
        <a:cs typeface="+mn-cs"/>
      </a:defRPr>
    </a:lvl4pPr>
    <a:lvl5pPr marL="5701253" algn="l" defTabSz="2850626" rtl="0" eaLnBrk="1" latinLnBrk="0" hangingPunct="1">
      <a:defRPr sz="3742" kern="1200">
        <a:solidFill>
          <a:schemeClr val="tx1"/>
        </a:solidFill>
        <a:latin typeface="+mn-lt"/>
        <a:ea typeface="+mn-ea"/>
        <a:cs typeface="+mn-cs"/>
      </a:defRPr>
    </a:lvl5pPr>
    <a:lvl6pPr marL="7126564" algn="l" defTabSz="2850626" rtl="0" eaLnBrk="1" latinLnBrk="0" hangingPunct="1">
      <a:defRPr sz="3742" kern="1200">
        <a:solidFill>
          <a:schemeClr val="tx1"/>
        </a:solidFill>
        <a:latin typeface="+mn-lt"/>
        <a:ea typeface="+mn-ea"/>
        <a:cs typeface="+mn-cs"/>
      </a:defRPr>
    </a:lvl6pPr>
    <a:lvl7pPr marL="8551876" algn="l" defTabSz="2850626" rtl="0" eaLnBrk="1" latinLnBrk="0" hangingPunct="1">
      <a:defRPr sz="3742" kern="1200">
        <a:solidFill>
          <a:schemeClr val="tx1"/>
        </a:solidFill>
        <a:latin typeface="+mn-lt"/>
        <a:ea typeface="+mn-ea"/>
        <a:cs typeface="+mn-cs"/>
      </a:defRPr>
    </a:lvl7pPr>
    <a:lvl8pPr marL="9977190" algn="l" defTabSz="2850626" rtl="0" eaLnBrk="1" latinLnBrk="0" hangingPunct="1">
      <a:defRPr sz="3742" kern="1200">
        <a:solidFill>
          <a:schemeClr val="tx1"/>
        </a:solidFill>
        <a:latin typeface="+mn-lt"/>
        <a:ea typeface="+mn-ea"/>
        <a:cs typeface="+mn-cs"/>
      </a:defRPr>
    </a:lvl8pPr>
    <a:lvl9pPr marL="11402505" algn="l" defTabSz="2850626" rtl="0" eaLnBrk="1" latinLnBrk="0" hangingPunct="1">
      <a:defRPr sz="374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5"/>
          </p:nvPr>
        </p:nvSpPr>
        <p:spPr/>
        <p:txBody>
          <a:bodyPr/>
          <a:lstStyle/>
          <a:p>
            <a:fld id="{B92B5922-0379-4DA2-B72A-5CEB872E51E4}" type="slidenum">
              <a:rPr lang="es-AR" smtClean="0"/>
              <a:t>1</a:t>
            </a:fld>
            <a:endParaRPr lang="es-AR"/>
          </a:p>
        </p:txBody>
      </p:sp>
    </p:spTree>
    <p:extLst>
      <p:ext uri="{BB962C8B-B14F-4D97-AF65-F5344CB8AC3E}">
        <p14:creationId xmlns:p14="http://schemas.microsoft.com/office/powerpoint/2010/main" val="969444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815086" y="3417232"/>
            <a:ext cx="28890516" cy="7269468"/>
          </a:xfrm>
        </p:spPr>
        <p:txBody>
          <a:bodyPr anchor="b"/>
          <a:lstStyle>
            <a:lvl1pPr algn="ctr">
              <a:defRPr sz="18268"/>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815086" y="10967039"/>
            <a:ext cx="28890516" cy="5041259"/>
          </a:xfrm>
        </p:spPr>
        <p:txBody>
          <a:bodyPr/>
          <a:lstStyle>
            <a:lvl1pPr marL="0" indent="0" algn="ctr">
              <a:buNone/>
              <a:defRPr sz="7307"/>
            </a:lvl1pPr>
            <a:lvl2pPr marL="1392037" indent="0" algn="ctr">
              <a:buNone/>
              <a:defRPr sz="6089"/>
            </a:lvl2pPr>
            <a:lvl3pPr marL="2784074" indent="0" algn="ctr">
              <a:buNone/>
              <a:defRPr sz="5480"/>
            </a:lvl3pPr>
            <a:lvl4pPr marL="4176111" indent="0" algn="ctr">
              <a:buNone/>
              <a:defRPr sz="4872"/>
            </a:lvl4pPr>
            <a:lvl5pPr marL="5568147" indent="0" algn="ctr">
              <a:buNone/>
              <a:defRPr sz="4872"/>
            </a:lvl5pPr>
            <a:lvl6pPr marL="6960184" indent="0" algn="ctr">
              <a:buNone/>
              <a:defRPr sz="4872"/>
            </a:lvl6pPr>
            <a:lvl7pPr marL="8352221" indent="0" algn="ctr">
              <a:buNone/>
              <a:defRPr sz="4872"/>
            </a:lvl7pPr>
            <a:lvl8pPr marL="9744258" indent="0" algn="ctr">
              <a:buNone/>
              <a:defRPr sz="4872"/>
            </a:lvl8pPr>
            <a:lvl9pPr marL="11136295" indent="0" algn="ctr">
              <a:buNone/>
              <a:defRPr sz="4872"/>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A9B98F3-6859-4B74-9FEB-53FAA4396AD5}" type="datetimeFigureOut">
              <a:rPr lang="es-AR" smtClean="0"/>
              <a:t>23/5/2023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3F19C1C-50E3-4996-B77C-A986DD8C17AD}" type="slidenum">
              <a:rPr lang="es-AR" smtClean="0"/>
              <a:t>‹Nº›</a:t>
            </a:fld>
            <a:endParaRPr lang="es-AR"/>
          </a:p>
        </p:txBody>
      </p:sp>
    </p:spTree>
    <p:extLst>
      <p:ext uri="{BB962C8B-B14F-4D97-AF65-F5344CB8AC3E}">
        <p14:creationId xmlns:p14="http://schemas.microsoft.com/office/powerpoint/2010/main" val="3746990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A9B98F3-6859-4B74-9FEB-53FAA4396AD5}" type="datetimeFigureOut">
              <a:rPr lang="es-AR" smtClean="0"/>
              <a:t>23/5/2023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3F19C1C-50E3-4996-B77C-A986DD8C17AD}" type="slidenum">
              <a:rPr lang="es-AR" smtClean="0"/>
              <a:t>‹Nº›</a:t>
            </a:fld>
            <a:endParaRPr lang="es-AR"/>
          </a:p>
        </p:txBody>
      </p:sp>
    </p:spTree>
    <p:extLst>
      <p:ext uri="{BB962C8B-B14F-4D97-AF65-F5344CB8AC3E}">
        <p14:creationId xmlns:p14="http://schemas.microsoft.com/office/powerpoint/2010/main" val="1887684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566368" y="1111687"/>
            <a:ext cx="8306023" cy="176951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648298" y="1111687"/>
            <a:ext cx="24436561" cy="176951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A9B98F3-6859-4B74-9FEB-53FAA4396AD5}" type="datetimeFigureOut">
              <a:rPr lang="es-AR" smtClean="0"/>
              <a:t>23/5/2023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3F19C1C-50E3-4996-B77C-A986DD8C17AD}" type="slidenum">
              <a:rPr lang="es-AR" smtClean="0"/>
              <a:t>‹Nº›</a:t>
            </a:fld>
            <a:endParaRPr lang="es-AR"/>
          </a:p>
        </p:txBody>
      </p:sp>
    </p:spTree>
    <p:extLst>
      <p:ext uri="{BB962C8B-B14F-4D97-AF65-F5344CB8AC3E}">
        <p14:creationId xmlns:p14="http://schemas.microsoft.com/office/powerpoint/2010/main" val="3886999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A9B98F3-6859-4B74-9FEB-53FAA4396AD5}" type="datetimeFigureOut">
              <a:rPr lang="es-AR" smtClean="0"/>
              <a:t>23/5/2023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3F19C1C-50E3-4996-B77C-A986DD8C17AD}" type="slidenum">
              <a:rPr lang="es-AR" smtClean="0"/>
              <a:t>‹Nº›</a:t>
            </a:fld>
            <a:endParaRPr lang="es-AR"/>
          </a:p>
        </p:txBody>
      </p:sp>
    </p:spTree>
    <p:extLst>
      <p:ext uri="{BB962C8B-B14F-4D97-AF65-F5344CB8AC3E}">
        <p14:creationId xmlns:p14="http://schemas.microsoft.com/office/powerpoint/2010/main" val="80852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628235" y="5205600"/>
            <a:ext cx="33224093" cy="8685660"/>
          </a:xfrm>
        </p:spPr>
        <p:txBody>
          <a:bodyPr anchor="b"/>
          <a:lstStyle>
            <a:lvl1pPr>
              <a:defRPr sz="18268"/>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28235" y="13973430"/>
            <a:ext cx="33224093" cy="4567583"/>
          </a:xfrm>
        </p:spPr>
        <p:txBody>
          <a:bodyPr/>
          <a:lstStyle>
            <a:lvl1pPr marL="0" indent="0">
              <a:buNone/>
              <a:defRPr sz="7307">
                <a:solidFill>
                  <a:schemeClr val="tx1">
                    <a:tint val="75000"/>
                  </a:schemeClr>
                </a:solidFill>
              </a:defRPr>
            </a:lvl1pPr>
            <a:lvl2pPr marL="1392037" indent="0">
              <a:buNone/>
              <a:defRPr sz="6089">
                <a:solidFill>
                  <a:schemeClr val="tx1">
                    <a:tint val="75000"/>
                  </a:schemeClr>
                </a:solidFill>
              </a:defRPr>
            </a:lvl2pPr>
            <a:lvl3pPr marL="2784074" indent="0">
              <a:buNone/>
              <a:defRPr sz="5480">
                <a:solidFill>
                  <a:schemeClr val="tx1">
                    <a:tint val="75000"/>
                  </a:schemeClr>
                </a:solidFill>
              </a:defRPr>
            </a:lvl3pPr>
            <a:lvl4pPr marL="4176111" indent="0">
              <a:buNone/>
              <a:defRPr sz="4872">
                <a:solidFill>
                  <a:schemeClr val="tx1">
                    <a:tint val="75000"/>
                  </a:schemeClr>
                </a:solidFill>
              </a:defRPr>
            </a:lvl4pPr>
            <a:lvl5pPr marL="5568147" indent="0">
              <a:buNone/>
              <a:defRPr sz="4872">
                <a:solidFill>
                  <a:schemeClr val="tx1">
                    <a:tint val="75000"/>
                  </a:schemeClr>
                </a:solidFill>
              </a:defRPr>
            </a:lvl5pPr>
            <a:lvl6pPr marL="6960184" indent="0">
              <a:buNone/>
              <a:defRPr sz="4872">
                <a:solidFill>
                  <a:schemeClr val="tx1">
                    <a:tint val="75000"/>
                  </a:schemeClr>
                </a:solidFill>
              </a:defRPr>
            </a:lvl6pPr>
            <a:lvl7pPr marL="8352221" indent="0">
              <a:buNone/>
              <a:defRPr sz="4872">
                <a:solidFill>
                  <a:schemeClr val="tx1">
                    <a:tint val="75000"/>
                  </a:schemeClr>
                </a:solidFill>
              </a:defRPr>
            </a:lvl7pPr>
            <a:lvl8pPr marL="9744258" indent="0">
              <a:buNone/>
              <a:defRPr sz="4872">
                <a:solidFill>
                  <a:schemeClr val="tx1">
                    <a:tint val="75000"/>
                  </a:schemeClr>
                </a:solidFill>
              </a:defRPr>
            </a:lvl8pPr>
            <a:lvl9pPr marL="11136295" indent="0">
              <a:buNone/>
              <a:defRPr sz="4872">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A9B98F3-6859-4B74-9FEB-53FAA4396AD5}" type="datetimeFigureOut">
              <a:rPr lang="es-AR" smtClean="0"/>
              <a:t>23/5/2023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3F19C1C-50E3-4996-B77C-A986DD8C17AD}" type="slidenum">
              <a:rPr lang="es-AR" smtClean="0"/>
              <a:t>‹Nº›</a:t>
            </a:fld>
            <a:endParaRPr lang="es-AR"/>
          </a:p>
        </p:txBody>
      </p:sp>
    </p:spTree>
    <p:extLst>
      <p:ext uri="{BB962C8B-B14F-4D97-AF65-F5344CB8AC3E}">
        <p14:creationId xmlns:p14="http://schemas.microsoft.com/office/powerpoint/2010/main" val="3324678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648298" y="5558437"/>
            <a:ext cx="16371292" cy="132484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9501099" y="5558437"/>
            <a:ext cx="16371292" cy="132484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A9B98F3-6859-4B74-9FEB-53FAA4396AD5}" type="datetimeFigureOut">
              <a:rPr lang="es-AR" smtClean="0"/>
              <a:t>23/5/2023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3F19C1C-50E3-4996-B77C-A986DD8C17AD}" type="slidenum">
              <a:rPr lang="es-AR" smtClean="0"/>
              <a:t>‹Nº›</a:t>
            </a:fld>
            <a:endParaRPr lang="es-AR"/>
          </a:p>
        </p:txBody>
      </p:sp>
    </p:spTree>
    <p:extLst>
      <p:ext uri="{BB962C8B-B14F-4D97-AF65-F5344CB8AC3E}">
        <p14:creationId xmlns:p14="http://schemas.microsoft.com/office/powerpoint/2010/main" val="3415174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653315" y="1111689"/>
            <a:ext cx="33224093" cy="4035910"/>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653316" y="5118597"/>
            <a:ext cx="16296055" cy="2508545"/>
          </a:xfrm>
        </p:spPr>
        <p:txBody>
          <a:bodyPr anchor="b"/>
          <a:lstStyle>
            <a:lvl1pPr marL="0" indent="0">
              <a:buNone/>
              <a:defRPr sz="7307" b="1"/>
            </a:lvl1pPr>
            <a:lvl2pPr marL="1392037" indent="0">
              <a:buNone/>
              <a:defRPr sz="6089" b="1"/>
            </a:lvl2pPr>
            <a:lvl3pPr marL="2784074" indent="0">
              <a:buNone/>
              <a:defRPr sz="5480" b="1"/>
            </a:lvl3pPr>
            <a:lvl4pPr marL="4176111" indent="0">
              <a:buNone/>
              <a:defRPr sz="4872" b="1"/>
            </a:lvl4pPr>
            <a:lvl5pPr marL="5568147" indent="0">
              <a:buNone/>
              <a:defRPr sz="4872" b="1"/>
            </a:lvl5pPr>
            <a:lvl6pPr marL="6960184" indent="0">
              <a:buNone/>
              <a:defRPr sz="4872" b="1"/>
            </a:lvl6pPr>
            <a:lvl7pPr marL="8352221" indent="0">
              <a:buNone/>
              <a:defRPr sz="4872" b="1"/>
            </a:lvl7pPr>
            <a:lvl8pPr marL="9744258" indent="0">
              <a:buNone/>
              <a:defRPr sz="4872" b="1"/>
            </a:lvl8pPr>
            <a:lvl9pPr marL="11136295" indent="0">
              <a:buNone/>
              <a:defRPr sz="4872" b="1"/>
            </a:lvl9pPr>
          </a:lstStyle>
          <a:p>
            <a:pPr lvl="0"/>
            <a:r>
              <a:rPr lang="es-ES"/>
              <a:t>Haga clic para modificar los estilos de texto del patrón</a:t>
            </a:r>
          </a:p>
        </p:txBody>
      </p:sp>
      <p:sp>
        <p:nvSpPr>
          <p:cNvPr id="4" name="Content Placeholder 3"/>
          <p:cNvSpPr>
            <a:spLocks noGrp="1"/>
          </p:cNvSpPr>
          <p:nvPr>
            <p:ph sz="half" idx="2"/>
          </p:nvPr>
        </p:nvSpPr>
        <p:spPr>
          <a:xfrm>
            <a:off x="2653316" y="7627142"/>
            <a:ext cx="16296055" cy="1121837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9501098" y="5118597"/>
            <a:ext cx="16376310" cy="2508545"/>
          </a:xfrm>
        </p:spPr>
        <p:txBody>
          <a:bodyPr anchor="b"/>
          <a:lstStyle>
            <a:lvl1pPr marL="0" indent="0">
              <a:buNone/>
              <a:defRPr sz="7307" b="1"/>
            </a:lvl1pPr>
            <a:lvl2pPr marL="1392037" indent="0">
              <a:buNone/>
              <a:defRPr sz="6089" b="1"/>
            </a:lvl2pPr>
            <a:lvl3pPr marL="2784074" indent="0">
              <a:buNone/>
              <a:defRPr sz="5480" b="1"/>
            </a:lvl3pPr>
            <a:lvl4pPr marL="4176111" indent="0">
              <a:buNone/>
              <a:defRPr sz="4872" b="1"/>
            </a:lvl4pPr>
            <a:lvl5pPr marL="5568147" indent="0">
              <a:buNone/>
              <a:defRPr sz="4872" b="1"/>
            </a:lvl5pPr>
            <a:lvl6pPr marL="6960184" indent="0">
              <a:buNone/>
              <a:defRPr sz="4872" b="1"/>
            </a:lvl6pPr>
            <a:lvl7pPr marL="8352221" indent="0">
              <a:buNone/>
              <a:defRPr sz="4872" b="1"/>
            </a:lvl7pPr>
            <a:lvl8pPr marL="9744258" indent="0">
              <a:buNone/>
              <a:defRPr sz="4872" b="1"/>
            </a:lvl8pPr>
            <a:lvl9pPr marL="11136295" indent="0">
              <a:buNone/>
              <a:defRPr sz="4872" b="1"/>
            </a:lvl9pPr>
          </a:lstStyle>
          <a:p>
            <a:pPr lvl="0"/>
            <a:r>
              <a:rPr lang="es-ES"/>
              <a:t>Haga clic para modificar los estilos de texto del patrón</a:t>
            </a:r>
          </a:p>
        </p:txBody>
      </p:sp>
      <p:sp>
        <p:nvSpPr>
          <p:cNvPr id="6" name="Content Placeholder 5"/>
          <p:cNvSpPr>
            <a:spLocks noGrp="1"/>
          </p:cNvSpPr>
          <p:nvPr>
            <p:ph sz="quarter" idx="4"/>
          </p:nvPr>
        </p:nvSpPr>
        <p:spPr>
          <a:xfrm>
            <a:off x="19501098" y="7627142"/>
            <a:ext cx="16376310" cy="1121837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A9B98F3-6859-4B74-9FEB-53FAA4396AD5}" type="datetimeFigureOut">
              <a:rPr lang="es-AR" smtClean="0"/>
              <a:t>23/5/2023</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D3F19C1C-50E3-4996-B77C-A986DD8C17AD}" type="slidenum">
              <a:rPr lang="es-AR" smtClean="0"/>
              <a:t>‹Nº›</a:t>
            </a:fld>
            <a:endParaRPr lang="es-AR"/>
          </a:p>
        </p:txBody>
      </p:sp>
    </p:spTree>
    <p:extLst>
      <p:ext uri="{BB962C8B-B14F-4D97-AF65-F5344CB8AC3E}">
        <p14:creationId xmlns:p14="http://schemas.microsoft.com/office/powerpoint/2010/main" val="1561965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A9B98F3-6859-4B74-9FEB-53FAA4396AD5}" type="datetimeFigureOut">
              <a:rPr lang="es-AR" smtClean="0"/>
              <a:t>23/5/2023</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D3F19C1C-50E3-4996-B77C-A986DD8C17AD}" type="slidenum">
              <a:rPr lang="es-AR" smtClean="0"/>
              <a:t>‹Nº›</a:t>
            </a:fld>
            <a:endParaRPr lang="es-AR"/>
          </a:p>
        </p:txBody>
      </p:sp>
    </p:spTree>
    <p:extLst>
      <p:ext uri="{BB962C8B-B14F-4D97-AF65-F5344CB8AC3E}">
        <p14:creationId xmlns:p14="http://schemas.microsoft.com/office/powerpoint/2010/main" val="1631343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9B98F3-6859-4B74-9FEB-53FAA4396AD5}" type="datetimeFigureOut">
              <a:rPr lang="es-AR" smtClean="0"/>
              <a:t>23/5/2023</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D3F19C1C-50E3-4996-B77C-A986DD8C17AD}" type="slidenum">
              <a:rPr lang="es-AR" smtClean="0"/>
              <a:t>‹Nº›</a:t>
            </a:fld>
            <a:endParaRPr lang="es-AR"/>
          </a:p>
        </p:txBody>
      </p:sp>
    </p:spTree>
    <p:extLst>
      <p:ext uri="{BB962C8B-B14F-4D97-AF65-F5344CB8AC3E}">
        <p14:creationId xmlns:p14="http://schemas.microsoft.com/office/powerpoint/2010/main" val="492163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653316" y="1392026"/>
            <a:ext cx="12423923" cy="4872091"/>
          </a:xfrm>
        </p:spPr>
        <p:txBody>
          <a:bodyPr anchor="b"/>
          <a:lstStyle>
            <a:lvl1pPr>
              <a:defRPr sz="9743"/>
            </a:lvl1pPr>
          </a:lstStyle>
          <a:p>
            <a:r>
              <a:rPr lang="es-ES"/>
              <a:t>Haga clic para modificar el estilo de título del patrón</a:t>
            </a:r>
            <a:endParaRPr lang="en-US" dirty="0"/>
          </a:p>
        </p:txBody>
      </p:sp>
      <p:sp>
        <p:nvSpPr>
          <p:cNvPr id="3" name="Content Placeholder 2"/>
          <p:cNvSpPr>
            <a:spLocks noGrp="1"/>
          </p:cNvSpPr>
          <p:nvPr>
            <p:ph idx="1"/>
          </p:nvPr>
        </p:nvSpPr>
        <p:spPr>
          <a:xfrm>
            <a:off x="16376310" y="3006391"/>
            <a:ext cx="19501098" cy="14838609"/>
          </a:xfrm>
        </p:spPr>
        <p:txBody>
          <a:bodyPr/>
          <a:lstStyle>
            <a:lvl1pPr>
              <a:defRPr sz="9743"/>
            </a:lvl1pPr>
            <a:lvl2pPr>
              <a:defRPr sz="8525"/>
            </a:lvl2pPr>
            <a:lvl3pPr>
              <a:defRPr sz="7307"/>
            </a:lvl3pPr>
            <a:lvl4pPr>
              <a:defRPr sz="6089"/>
            </a:lvl4pPr>
            <a:lvl5pPr>
              <a:defRPr sz="6089"/>
            </a:lvl5pPr>
            <a:lvl6pPr>
              <a:defRPr sz="6089"/>
            </a:lvl6pPr>
            <a:lvl7pPr>
              <a:defRPr sz="6089"/>
            </a:lvl7pPr>
            <a:lvl8pPr>
              <a:defRPr sz="6089"/>
            </a:lvl8pPr>
            <a:lvl9pPr>
              <a:defRPr sz="6089"/>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653316" y="6264116"/>
            <a:ext cx="12423923" cy="11605051"/>
          </a:xfrm>
        </p:spPr>
        <p:txBody>
          <a:bodyPr/>
          <a:lstStyle>
            <a:lvl1pPr marL="0" indent="0">
              <a:buNone/>
              <a:defRPr sz="4872"/>
            </a:lvl1pPr>
            <a:lvl2pPr marL="1392037" indent="0">
              <a:buNone/>
              <a:defRPr sz="4263"/>
            </a:lvl2pPr>
            <a:lvl3pPr marL="2784074" indent="0">
              <a:buNone/>
              <a:defRPr sz="3654"/>
            </a:lvl3pPr>
            <a:lvl4pPr marL="4176111" indent="0">
              <a:buNone/>
              <a:defRPr sz="3045"/>
            </a:lvl4pPr>
            <a:lvl5pPr marL="5568147" indent="0">
              <a:buNone/>
              <a:defRPr sz="3045"/>
            </a:lvl5pPr>
            <a:lvl6pPr marL="6960184" indent="0">
              <a:buNone/>
              <a:defRPr sz="3045"/>
            </a:lvl6pPr>
            <a:lvl7pPr marL="8352221" indent="0">
              <a:buNone/>
              <a:defRPr sz="3045"/>
            </a:lvl7pPr>
            <a:lvl8pPr marL="9744258" indent="0">
              <a:buNone/>
              <a:defRPr sz="3045"/>
            </a:lvl8pPr>
            <a:lvl9pPr marL="11136295" indent="0">
              <a:buNone/>
              <a:defRPr sz="304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A9B98F3-6859-4B74-9FEB-53FAA4396AD5}" type="datetimeFigureOut">
              <a:rPr lang="es-AR" smtClean="0"/>
              <a:t>23/5/2023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3F19C1C-50E3-4996-B77C-A986DD8C17AD}" type="slidenum">
              <a:rPr lang="es-AR" smtClean="0"/>
              <a:t>‹Nº›</a:t>
            </a:fld>
            <a:endParaRPr lang="es-AR"/>
          </a:p>
        </p:txBody>
      </p:sp>
    </p:spTree>
    <p:extLst>
      <p:ext uri="{BB962C8B-B14F-4D97-AF65-F5344CB8AC3E}">
        <p14:creationId xmlns:p14="http://schemas.microsoft.com/office/powerpoint/2010/main" val="1660431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653316" y="1392026"/>
            <a:ext cx="12423923" cy="4872091"/>
          </a:xfrm>
        </p:spPr>
        <p:txBody>
          <a:bodyPr anchor="b"/>
          <a:lstStyle>
            <a:lvl1pPr>
              <a:defRPr sz="9743"/>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6376310" y="3006391"/>
            <a:ext cx="19501098" cy="14838609"/>
          </a:xfrm>
        </p:spPr>
        <p:txBody>
          <a:bodyPr anchor="t"/>
          <a:lstStyle>
            <a:lvl1pPr marL="0" indent="0">
              <a:buNone/>
              <a:defRPr sz="9743"/>
            </a:lvl1pPr>
            <a:lvl2pPr marL="1392037" indent="0">
              <a:buNone/>
              <a:defRPr sz="8525"/>
            </a:lvl2pPr>
            <a:lvl3pPr marL="2784074" indent="0">
              <a:buNone/>
              <a:defRPr sz="7307"/>
            </a:lvl3pPr>
            <a:lvl4pPr marL="4176111" indent="0">
              <a:buNone/>
              <a:defRPr sz="6089"/>
            </a:lvl4pPr>
            <a:lvl5pPr marL="5568147" indent="0">
              <a:buNone/>
              <a:defRPr sz="6089"/>
            </a:lvl5pPr>
            <a:lvl6pPr marL="6960184" indent="0">
              <a:buNone/>
              <a:defRPr sz="6089"/>
            </a:lvl6pPr>
            <a:lvl7pPr marL="8352221" indent="0">
              <a:buNone/>
              <a:defRPr sz="6089"/>
            </a:lvl7pPr>
            <a:lvl8pPr marL="9744258" indent="0">
              <a:buNone/>
              <a:defRPr sz="6089"/>
            </a:lvl8pPr>
            <a:lvl9pPr marL="11136295" indent="0">
              <a:buNone/>
              <a:defRPr sz="6089"/>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653316" y="6264116"/>
            <a:ext cx="12423923" cy="11605051"/>
          </a:xfrm>
        </p:spPr>
        <p:txBody>
          <a:bodyPr/>
          <a:lstStyle>
            <a:lvl1pPr marL="0" indent="0">
              <a:buNone/>
              <a:defRPr sz="4872"/>
            </a:lvl1pPr>
            <a:lvl2pPr marL="1392037" indent="0">
              <a:buNone/>
              <a:defRPr sz="4263"/>
            </a:lvl2pPr>
            <a:lvl3pPr marL="2784074" indent="0">
              <a:buNone/>
              <a:defRPr sz="3654"/>
            </a:lvl3pPr>
            <a:lvl4pPr marL="4176111" indent="0">
              <a:buNone/>
              <a:defRPr sz="3045"/>
            </a:lvl4pPr>
            <a:lvl5pPr marL="5568147" indent="0">
              <a:buNone/>
              <a:defRPr sz="3045"/>
            </a:lvl5pPr>
            <a:lvl6pPr marL="6960184" indent="0">
              <a:buNone/>
              <a:defRPr sz="3045"/>
            </a:lvl6pPr>
            <a:lvl7pPr marL="8352221" indent="0">
              <a:buNone/>
              <a:defRPr sz="3045"/>
            </a:lvl7pPr>
            <a:lvl8pPr marL="9744258" indent="0">
              <a:buNone/>
              <a:defRPr sz="3045"/>
            </a:lvl8pPr>
            <a:lvl9pPr marL="11136295" indent="0">
              <a:buNone/>
              <a:defRPr sz="304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A9B98F3-6859-4B74-9FEB-53FAA4396AD5}" type="datetimeFigureOut">
              <a:rPr lang="es-AR" smtClean="0"/>
              <a:t>23/5/2023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3F19C1C-50E3-4996-B77C-A986DD8C17AD}" type="slidenum">
              <a:rPr lang="es-AR" smtClean="0"/>
              <a:t>‹Nº›</a:t>
            </a:fld>
            <a:endParaRPr lang="es-AR"/>
          </a:p>
        </p:txBody>
      </p:sp>
    </p:spTree>
    <p:extLst>
      <p:ext uri="{BB962C8B-B14F-4D97-AF65-F5344CB8AC3E}">
        <p14:creationId xmlns:p14="http://schemas.microsoft.com/office/powerpoint/2010/main" val="342467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8298" y="1111689"/>
            <a:ext cx="33224093" cy="403591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648298" y="5558437"/>
            <a:ext cx="33224093" cy="1324841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48297" y="19353028"/>
            <a:ext cx="8667155" cy="1111687"/>
          </a:xfrm>
          <a:prstGeom prst="rect">
            <a:avLst/>
          </a:prstGeom>
        </p:spPr>
        <p:txBody>
          <a:bodyPr vert="horz" lIns="91440" tIns="45720" rIns="91440" bIns="45720" rtlCol="0" anchor="ctr"/>
          <a:lstStyle>
            <a:lvl1pPr algn="l">
              <a:defRPr sz="3654">
                <a:solidFill>
                  <a:schemeClr val="tx1">
                    <a:tint val="75000"/>
                  </a:schemeClr>
                </a:solidFill>
              </a:defRPr>
            </a:lvl1pPr>
          </a:lstStyle>
          <a:p>
            <a:fld id="{8A9B98F3-6859-4B74-9FEB-53FAA4396AD5}" type="datetimeFigureOut">
              <a:rPr lang="es-AR" smtClean="0"/>
              <a:t>23/5/2023</a:t>
            </a:fld>
            <a:endParaRPr lang="es-AR"/>
          </a:p>
        </p:txBody>
      </p:sp>
      <p:sp>
        <p:nvSpPr>
          <p:cNvPr id="5" name="Footer Placeholder 4"/>
          <p:cNvSpPr>
            <a:spLocks noGrp="1"/>
          </p:cNvSpPr>
          <p:nvPr>
            <p:ph type="ftr" sz="quarter" idx="3"/>
          </p:nvPr>
        </p:nvSpPr>
        <p:spPr>
          <a:xfrm>
            <a:off x="12759978" y="19353028"/>
            <a:ext cx="13000732" cy="1111687"/>
          </a:xfrm>
          <a:prstGeom prst="rect">
            <a:avLst/>
          </a:prstGeom>
        </p:spPr>
        <p:txBody>
          <a:bodyPr vert="horz" lIns="91440" tIns="45720" rIns="91440" bIns="45720" rtlCol="0" anchor="ctr"/>
          <a:lstStyle>
            <a:lvl1pPr algn="ctr">
              <a:defRPr sz="3654">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27205236" y="19353028"/>
            <a:ext cx="8667155" cy="1111687"/>
          </a:xfrm>
          <a:prstGeom prst="rect">
            <a:avLst/>
          </a:prstGeom>
        </p:spPr>
        <p:txBody>
          <a:bodyPr vert="horz" lIns="91440" tIns="45720" rIns="91440" bIns="45720" rtlCol="0" anchor="ctr"/>
          <a:lstStyle>
            <a:lvl1pPr algn="r">
              <a:defRPr sz="3654">
                <a:solidFill>
                  <a:schemeClr val="tx1">
                    <a:tint val="75000"/>
                  </a:schemeClr>
                </a:solidFill>
              </a:defRPr>
            </a:lvl1pPr>
          </a:lstStyle>
          <a:p>
            <a:fld id="{D3F19C1C-50E3-4996-B77C-A986DD8C17AD}" type="slidenum">
              <a:rPr lang="es-AR" smtClean="0"/>
              <a:t>‹Nº›</a:t>
            </a:fld>
            <a:endParaRPr lang="es-AR"/>
          </a:p>
        </p:txBody>
      </p:sp>
    </p:spTree>
    <p:extLst>
      <p:ext uri="{BB962C8B-B14F-4D97-AF65-F5344CB8AC3E}">
        <p14:creationId xmlns:p14="http://schemas.microsoft.com/office/powerpoint/2010/main" val="1763009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784074" rtl="0" eaLnBrk="1" latinLnBrk="0" hangingPunct="1">
        <a:lnSpc>
          <a:spcPct val="90000"/>
        </a:lnSpc>
        <a:spcBef>
          <a:spcPct val="0"/>
        </a:spcBef>
        <a:buNone/>
        <a:defRPr sz="13397" kern="1200">
          <a:solidFill>
            <a:schemeClr val="tx1"/>
          </a:solidFill>
          <a:latin typeface="+mj-lt"/>
          <a:ea typeface="+mj-ea"/>
          <a:cs typeface="+mj-cs"/>
        </a:defRPr>
      </a:lvl1pPr>
    </p:titleStyle>
    <p:bodyStyle>
      <a:lvl1pPr marL="696018" indent="-696018" algn="l" defTabSz="2784074" rtl="0" eaLnBrk="1" latinLnBrk="0" hangingPunct="1">
        <a:lnSpc>
          <a:spcPct val="90000"/>
        </a:lnSpc>
        <a:spcBef>
          <a:spcPts val="3045"/>
        </a:spcBef>
        <a:buFont typeface="Arial" panose="020B0604020202020204" pitchFamily="34" charset="0"/>
        <a:buChar char="•"/>
        <a:defRPr sz="8525" kern="1200">
          <a:solidFill>
            <a:schemeClr val="tx1"/>
          </a:solidFill>
          <a:latin typeface="+mn-lt"/>
          <a:ea typeface="+mn-ea"/>
          <a:cs typeface="+mn-cs"/>
        </a:defRPr>
      </a:lvl1pPr>
      <a:lvl2pPr marL="2088055" indent="-696018" algn="l" defTabSz="2784074" rtl="0" eaLnBrk="1" latinLnBrk="0" hangingPunct="1">
        <a:lnSpc>
          <a:spcPct val="90000"/>
        </a:lnSpc>
        <a:spcBef>
          <a:spcPts val="1522"/>
        </a:spcBef>
        <a:buFont typeface="Arial" panose="020B0604020202020204" pitchFamily="34" charset="0"/>
        <a:buChar char="•"/>
        <a:defRPr sz="7307" kern="1200">
          <a:solidFill>
            <a:schemeClr val="tx1"/>
          </a:solidFill>
          <a:latin typeface="+mn-lt"/>
          <a:ea typeface="+mn-ea"/>
          <a:cs typeface="+mn-cs"/>
        </a:defRPr>
      </a:lvl2pPr>
      <a:lvl3pPr marL="3480092" indent="-696018" algn="l" defTabSz="2784074" rtl="0" eaLnBrk="1" latinLnBrk="0" hangingPunct="1">
        <a:lnSpc>
          <a:spcPct val="90000"/>
        </a:lnSpc>
        <a:spcBef>
          <a:spcPts val="1522"/>
        </a:spcBef>
        <a:buFont typeface="Arial" panose="020B0604020202020204" pitchFamily="34" charset="0"/>
        <a:buChar char="•"/>
        <a:defRPr sz="6089" kern="1200">
          <a:solidFill>
            <a:schemeClr val="tx1"/>
          </a:solidFill>
          <a:latin typeface="+mn-lt"/>
          <a:ea typeface="+mn-ea"/>
          <a:cs typeface="+mn-cs"/>
        </a:defRPr>
      </a:lvl3pPr>
      <a:lvl4pPr marL="4872129" indent="-696018" algn="l" defTabSz="2784074" rtl="0" eaLnBrk="1" latinLnBrk="0" hangingPunct="1">
        <a:lnSpc>
          <a:spcPct val="90000"/>
        </a:lnSpc>
        <a:spcBef>
          <a:spcPts val="1522"/>
        </a:spcBef>
        <a:buFont typeface="Arial" panose="020B0604020202020204" pitchFamily="34" charset="0"/>
        <a:buChar char="•"/>
        <a:defRPr sz="5480" kern="1200">
          <a:solidFill>
            <a:schemeClr val="tx1"/>
          </a:solidFill>
          <a:latin typeface="+mn-lt"/>
          <a:ea typeface="+mn-ea"/>
          <a:cs typeface="+mn-cs"/>
        </a:defRPr>
      </a:lvl4pPr>
      <a:lvl5pPr marL="6264166" indent="-696018" algn="l" defTabSz="2784074" rtl="0" eaLnBrk="1" latinLnBrk="0" hangingPunct="1">
        <a:lnSpc>
          <a:spcPct val="90000"/>
        </a:lnSpc>
        <a:spcBef>
          <a:spcPts val="1522"/>
        </a:spcBef>
        <a:buFont typeface="Arial" panose="020B0604020202020204" pitchFamily="34" charset="0"/>
        <a:buChar char="•"/>
        <a:defRPr sz="5480" kern="1200">
          <a:solidFill>
            <a:schemeClr val="tx1"/>
          </a:solidFill>
          <a:latin typeface="+mn-lt"/>
          <a:ea typeface="+mn-ea"/>
          <a:cs typeface="+mn-cs"/>
        </a:defRPr>
      </a:lvl5pPr>
      <a:lvl6pPr marL="7656203" indent="-696018" algn="l" defTabSz="2784074" rtl="0" eaLnBrk="1" latinLnBrk="0" hangingPunct="1">
        <a:lnSpc>
          <a:spcPct val="90000"/>
        </a:lnSpc>
        <a:spcBef>
          <a:spcPts val="1522"/>
        </a:spcBef>
        <a:buFont typeface="Arial" panose="020B0604020202020204" pitchFamily="34" charset="0"/>
        <a:buChar char="•"/>
        <a:defRPr sz="5480" kern="1200">
          <a:solidFill>
            <a:schemeClr val="tx1"/>
          </a:solidFill>
          <a:latin typeface="+mn-lt"/>
          <a:ea typeface="+mn-ea"/>
          <a:cs typeface="+mn-cs"/>
        </a:defRPr>
      </a:lvl6pPr>
      <a:lvl7pPr marL="9048239" indent="-696018" algn="l" defTabSz="2784074" rtl="0" eaLnBrk="1" latinLnBrk="0" hangingPunct="1">
        <a:lnSpc>
          <a:spcPct val="90000"/>
        </a:lnSpc>
        <a:spcBef>
          <a:spcPts val="1522"/>
        </a:spcBef>
        <a:buFont typeface="Arial" panose="020B0604020202020204" pitchFamily="34" charset="0"/>
        <a:buChar char="•"/>
        <a:defRPr sz="5480" kern="1200">
          <a:solidFill>
            <a:schemeClr val="tx1"/>
          </a:solidFill>
          <a:latin typeface="+mn-lt"/>
          <a:ea typeface="+mn-ea"/>
          <a:cs typeface="+mn-cs"/>
        </a:defRPr>
      </a:lvl7pPr>
      <a:lvl8pPr marL="10440276" indent="-696018" algn="l" defTabSz="2784074" rtl="0" eaLnBrk="1" latinLnBrk="0" hangingPunct="1">
        <a:lnSpc>
          <a:spcPct val="90000"/>
        </a:lnSpc>
        <a:spcBef>
          <a:spcPts val="1522"/>
        </a:spcBef>
        <a:buFont typeface="Arial" panose="020B0604020202020204" pitchFamily="34" charset="0"/>
        <a:buChar char="•"/>
        <a:defRPr sz="5480" kern="1200">
          <a:solidFill>
            <a:schemeClr val="tx1"/>
          </a:solidFill>
          <a:latin typeface="+mn-lt"/>
          <a:ea typeface="+mn-ea"/>
          <a:cs typeface="+mn-cs"/>
        </a:defRPr>
      </a:lvl8pPr>
      <a:lvl9pPr marL="11832313" indent="-696018" algn="l" defTabSz="2784074" rtl="0" eaLnBrk="1" latinLnBrk="0" hangingPunct="1">
        <a:lnSpc>
          <a:spcPct val="90000"/>
        </a:lnSpc>
        <a:spcBef>
          <a:spcPts val="1522"/>
        </a:spcBef>
        <a:buFont typeface="Arial" panose="020B0604020202020204" pitchFamily="34" charset="0"/>
        <a:buChar char="•"/>
        <a:defRPr sz="5480" kern="1200">
          <a:solidFill>
            <a:schemeClr val="tx1"/>
          </a:solidFill>
          <a:latin typeface="+mn-lt"/>
          <a:ea typeface="+mn-ea"/>
          <a:cs typeface="+mn-cs"/>
        </a:defRPr>
      </a:lvl9pPr>
    </p:bodyStyle>
    <p:otherStyle>
      <a:defPPr>
        <a:defRPr lang="en-US"/>
      </a:defPPr>
      <a:lvl1pPr marL="0" algn="l" defTabSz="2784074" rtl="0" eaLnBrk="1" latinLnBrk="0" hangingPunct="1">
        <a:defRPr sz="5480" kern="1200">
          <a:solidFill>
            <a:schemeClr val="tx1"/>
          </a:solidFill>
          <a:latin typeface="+mn-lt"/>
          <a:ea typeface="+mn-ea"/>
          <a:cs typeface="+mn-cs"/>
        </a:defRPr>
      </a:lvl1pPr>
      <a:lvl2pPr marL="1392037" algn="l" defTabSz="2784074" rtl="0" eaLnBrk="1" latinLnBrk="0" hangingPunct="1">
        <a:defRPr sz="5480" kern="1200">
          <a:solidFill>
            <a:schemeClr val="tx1"/>
          </a:solidFill>
          <a:latin typeface="+mn-lt"/>
          <a:ea typeface="+mn-ea"/>
          <a:cs typeface="+mn-cs"/>
        </a:defRPr>
      </a:lvl2pPr>
      <a:lvl3pPr marL="2784074" algn="l" defTabSz="2784074" rtl="0" eaLnBrk="1" latinLnBrk="0" hangingPunct="1">
        <a:defRPr sz="5480" kern="1200">
          <a:solidFill>
            <a:schemeClr val="tx1"/>
          </a:solidFill>
          <a:latin typeface="+mn-lt"/>
          <a:ea typeface="+mn-ea"/>
          <a:cs typeface="+mn-cs"/>
        </a:defRPr>
      </a:lvl3pPr>
      <a:lvl4pPr marL="4176111" algn="l" defTabSz="2784074" rtl="0" eaLnBrk="1" latinLnBrk="0" hangingPunct="1">
        <a:defRPr sz="5480" kern="1200">
          <a:solidFill>
            <a:schemeClr val="tx1"/>
          </a:solidFill>
          <a:latin typeface="+mn-lt"/>
          <a:ea typeface="+mn-ea"/>
          <a:cs typeface="+mn-cs"/>
        </a:defRPr>
      </a:lvl4pPr>
      <a:lvl5pPr marL="5568147" algn="l" defTabSz="2784074" rtl="0" eaLnBrk="1" latinLnBrk="0" hangingPunct="1">
        <a:defRPr sz="5480" kern="1200">
          <a:solidFill>
            <a:schemeClr val="tx1"/>
          </a:solidFill>
          <a:latin typeface="+mn-lt"/>
          <a:ea typeface="+mn-ea"/>
          <a:cs typeface="+mn-cs"/>
        </a:defRPr>
      </a:lvl5pPr>
      <a:lvl6pPr marL="6960184" algn="l" defTabSz="2784074" rtl="0" eaLnBrk="1" latinLnBrk="0" hangingPunct="1">
        <a:defRPr sz="5480" kern="1200">
          <a:solidFill>
            <a:schemeClr val="tx1"/>
          </a:solidFill>
          <a:latin typeface="+mn-lt"/>
          <a:ea typeface="+mn-ea"/>
          <a:cs typeface="+mn-cs"/>
        </a:defRPr>
      </a:lvl6pPr>
      <a:lvl7pPr marL="8352221" algn="l" defTabSz="2784074" rtl="0" eaLnBrk="1" latinLnBrk="0" hangingPunct="1">
        <a:defRPr sz="5480" kern="1200">
          <a:solidFill>
            <a:schemeClr val="tx1"/>
          </a:solidFill>
          <a:latin typeface="+mn-lt"/>
          <a:ea typeface="+mn-ea"/>
          <a:cs typeface="+mn-cs"/>
        </a:defRPr>
      </a:lvl7pPr>
      <a:lvl8pPr marL="9744258" algn="l" defTabSz="2784074" rtl="0" eaLnBrk="1" latinLnBrk="0" hangingPunct="1">
        <a:defRPr sz="5480" kern="1200">
          <a:solidFill>
            <a:schemeClr val="tx1"/>
          </a:solidFill>
          <a:latin typeface="+mn-lt"/>
          <a:ea typeface="+mn-ea"/>
          <a:cs typeface="+mn-cs"/>
        </a:defRPr>
      </a:lvl8pPr>
      <a:lvl9pPr marL="11136295" algn="l" defTabSz="2784074" rtl="0" eaLnBrk="1" latinLnBrk="0" hangingPunct="1">
        <a:defRPr sz="5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chart" Target="../charts/chart3.xml"/><Relationship Id="rId5" Type="http://schemas.openxmlformats.org/officeDocument/2006/relationships/image" Target="../media/image3.png"/><Relationship Id="rId10" Type="http://schemas.openxmlformats.org/officeDocument/2006/relationships/chart" Target="../charts/chart2.xml"/><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658AB93C-3E0A-558E-BEB7-78A6694E1EA2}"/>
              </a:ext>
            </a:extLst>
          </p:cNvPr>
          <p:cNvPicPr>
            <a:picLocks noChangeAspect="1"/>
          </p:cNvPicPr>
          <p:nvPr/>
        </p:nvPicPr>
        <p:blipFill rotWithShape="1">
          <a:blip r:embed="rId3">
            <a:extLst>
              <a:ext uri="{28A0092B-C50C-407E-A947-70E740481C1C}">
                <a14:useLocalDpi xmlns:a14="http://schemas.microsoft.com/office/drawing/2010/main" val="0"/>
              </a:ext>
            </a:extLst>
          </a:blip>
          <a:srcRect b="83271"/>
          <a:stretch/>
        </p:blipFill>
        <p:spPr>
          <a:xfrm>
            <a:off x="0" y="-281613"/>
            <a:ext cx="39014400" cy="4602723"/>
          </a:xfrm>
          <a:prstGeom prst="rect">
            <a:avLst/>
          </a:prstGeom>
        </p:spPr>
      </p:pic>
      <p:sp>
        <p:nvSpPr>
          <p:cNvPr id="5" name="Rectangle 5">
            <a:extLst>
              <a:ext uri="{FF2B5EF4-FFF2-40B4-BE49-F238E27FC236}">
                <a16:creationId xmlns:a16="http://schemas.microsoft.com/office/drawing/2014/main" id="{65877B47-D0B4-DB1F-6734-156A16E9CCC2}"/>
              </a:ext>
            </a:extLst>
          </p:cNvPr>
          <p:cNvSpPr>
            <a:spLocks noChangeArrowheads="1"/>
          </p:cNvSpPr>
          <p:nvPr/>
        </p:nvSpPr>
        <p:spPr bwMode="auto">
          <a:xfrm>
            <a:off x="0" y="-64261"/>
            <a:ext cx="38520688" cy="4222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77805" tIns="138880" rIns="277805" bIns="138880">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defRPr/>
            </a:pPr>
            <a:r>
              <a:rPr lang="en-US" altLang="en-US" sz="5480" dirty="0">
                <a:solidFill>
                  <a:srgbClr val="FFFFFF"/>
                </a:solidFill>
                <a:latin typeface="+mn-lt"/>
                <a:ea typeface="Arial" charset="0"/>
              </a:rPr>
              <a:t>Child Health Task Force 2023. Accelerating progress towards the 2030 SDGs – Reducing inequities in child health. </a:t>
            </a:r>
          </a:p>
          <a:p>
            <a:pPr>
              <a:defRPr/>
            </a:pPr>
            <a:r>
              <a:rPr lang="en-US" altLang="en-US" sz="5480" dirty="0">
                <a:solidFill>
                  <a:srgbClr val="FFFFFF"/>
                </a:solidFill>
                <a:latin typeface="+mn-lt"/>
                <a:ea typeface="Arial" charset="0"/>
              </a:rPr>
              <a:t>Subgroup: Monitoring and Evaluation</a:t>
            </a:r>
          </a:p>
          <a:p>
            <a:pPr>
              <a:defRPr/>
            </a:pPr>
            <a:endParaRPr lang="en-US" sz="3654" b="1"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a:defRPr/>
            </a:pPr>
            <a:r>
              <a:rPr lang="en-US" sz="4872" i="1" dirty="0">
                <a:solidFill>
                  <a:schemeClr val="bg1"/>
                </a:solidFill>
                <a:latin typeface="+mn-lt"/>
                <a:ea typeface="Times New Roman" panose="02020603050405020304" pitchFamily="18" charset="0"/>
                <a:cs typeface="Arial" panose="020B0604020202020204" pitchFamily="34" charset="0"/>
              </a:rPr>
              <a:t>Early Childhood Development and domains of the Nurturing Care framework in urban conglomerates of Argentina</a:t>
            </a:r>
            <a:endParaRPr lang="en-US" altLang="en-US" sz="4872" i="1" dirty="0">
              <a:solidFill>
                <a:schemeClr val="bg1"/>
              </a:solidFill>
              <a:latin typeface="+mn-lt"/>
              <a:ea typeface="Arial" charset="0"/>
              <a:cs typeface="Arial" panose="020B0604020202020204" pitchFamily="34" charset="0"/>
            </a:endParaRPr>
          </a:p>
          <a:p>
            <a:pPr>
              <a:spcBef>
                <a:spcPts val="3654"/>
              </a:spcBef>
              <a:defRPr/>
            </a:pPr>
            <a:r>
              <a:rPr lang="en-US" altLang="en-US" sz="3045" dirty="0">
                <a:solidFill>
                  <a:srgbClr val="FFFFFF"/>
                </a:solidFill>
                <a:latin typeface="+mn-lt"/>
                <a:ea typeface="Arial" charset="0"/>
              </a:rPr>
              <a:t>María Eugenia Herrera Vegas, Agustina Marconi; María Elisa Zapata</a:t>
            </a:r>
          </a:p>
        </p:txBody>
      </p:sp>
      <p:pic>
        <p:nvPicPr>
          <p:cNvPr id="6" name="Imagen 5">
            <a:extLst>
              <a:ext uri="{FF2B5EF4-FFF2-40B4-BE49-F238E27FC236}">
                <a16:creationId xmlns:a16="http://schemas.microsoft.com/office/drawing/2014/main" id="{565D87E4-80AE-4A3C-CADC-D18D30CEAF00}"/>
              </a:ext>
            </a:extLst>
          </p:cNvPr>
          <p:cNvPicPr>
            <a:picLocks noChangeAspect="1"/>
          </p:cNvPicPr>
          <p:nvPr/>
        </p:nvPicPr>
        <p:blipFill rotWithShape="1">
          <a:blip r:embed="rId3">
            <a:clrChange>
              <a:clrFrom>
                <a:srgbClr val="086DB4"/>
              </a:clrFrom>
              <a:clrTo>
                <a:srgbClr val="086DB4">
                  <a:alpha val="0"/>
                </a:srgbClr>
              </a:clrTo>
            </a:clrChange>
            <a:extLst>
              <a:ext uri="{28A0092B-C50C-407E-A947-70E740481C1C}">
                <a14:useLocalDpi xmlns:a14="http://schemas.microsoft.com/office/drawing/2010/main" val="0"/>
              </a:ext>
            </a:extLst>
          </a:blip>
          <a:srcRect l="10393" t="24925" r="9514" b="36757"/>
          <a:stretch/>
        </p:blipFill>
        <p:spPr>
          <a:xfrm>
            <a:off x="31996468" y="-64261"/>
            <a:ext cx="6524220" cy="2110775"/>
          </a:xfrm>
          <a:prstGeom prst="rect">
            <a:avLst/>
          </a:prstGeom>
        </p:spPr>
      </p:pic>
      <p:cxnSp>
        <p:nvCxnSpPr>
          <p:cNvPr id="8" name="Conector recto 7">
            <a:extLst>
              <a:ext uri="{FF2B5EF4-FFF2-40B4-BE49-F238E27FC236}">
                <a16:creationId xmlns:a16="http://schemas.microsoft.com/office/drawing/2014/main" id="{954EE5FE-15D7-AC3D-4523-AA99E6CE5321}"/>
              </a:ext>
            </a:extLst>
          </p:cNvPr>
          <p:cNvCxnSpPr>
            <a:cxnSpLocks/>
          </p:cNvCxnSpPr>
          <p:nvPr/>
        </p:nvCxnSpPr>
        <p:spPr>
          <a:xfrm>
            <a:off x="0" y="4321110"/>
            <a:ext cx="38520688"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sp>
        <p:nvSpPr>
          <p:cNvPr id="10" name="CuadroTexto 9">
            <a:extLst>
              <a:ext uri="{FF2B5EF4-FFF2-40B4-BE49-F238E27FC236}">
                <a16:creationId xmlns:a16="http://schemas.microsoft.com/office/drawing/2014/main" id="{6BE98943-9D27-F057-E45D-8960383695DF}"/>
              </a:ext>
            </a:extLst>
          </p:cNvPr>
          <p:cNvSpPr txBox="1"/>
          <p:nvPr/>
        </p:nvSpPr>
        <p:spPr>
          <a:xfrm>
            <a:off x="422812" y="4692060"/>
            <a:ext cx="10362310" cy="5786199"/>
          </a:xfrm>
          <a:prstGeom prst="rect">
            <a:avLst/>
          </a:prstGeom>
          <a:noFill/>
        </p:spPr>
        <p:txBody>
          <a:bodyPr wrap="square">
            <a:spAutoFit/>
          </a:bodyPr>
          <a:lstStyle/>
          <a:p>
            <a:r>
              <a:rPr lang="en-US" sz="3200" b="1" dirty="0">
                <a:solidFill>
                  <a:schemeClr val="accent5">
                    <a:lumMod val="75000"/>
                  </a:schemeClr>
                </a:solidFill>
                <a:latin typeface="Arial" panose="020B0604020202020204" pitchFamily="34" charset="0"/>
                <a:ea typeface="Times New Roman" panose="02020603050405020304" pitchFamily="18" charset="0"/>
                <a:cs typeface="Arial" panose="020B0604020202020204" pitchFamily="34" charset="0"/>
              </a:rPr>
              <a:t>BACKGROUND</a:t>
            </a:r>
          </a:p>
          <a:p>
            <a:r>
              <a:rPr lang="en-US" sz="2200" dirty="0">
                <a:latin typeface="Arial" panose="020B0604020202020204" pitchFamily="34" charset="0"/>
                <a:ea typeface="Times New Roman" panose="02020603050405020304" pitchFamily="18" charset="0"/>
                <a:cs typeface="Arial" panose="020B0604020202020204" pitchFamily="34" charset="0"/>
              </a:rPr>
              <a:t>The Nurturing Care Framework (NCF) outlines five comprehensive and interrelated evidence-based domains (health, nutrition, early learning, security and safety, and responsive caregiving) that are essential for adequate child growth and development. </a:t>
            </a:r>
          </a:p>
          <a:p>
            <a:r>
              <a:rPr lang="en-US" sz="2200" dirty="0">
                <a:latin typeface="Arial" panose="020B0604020202020204" pitchFamily="34" charset="0"/>
                <a:ea typeface="Times New Roman" panose="02020603050405020304" pitchFamily="18" charset="0"/>
                <a:cs typeface="Arial" panose="020B0604020202020204" pitchFamily="34" charset="0"/>
              </a:rPr>
              <a:t>Country information in Argentina: </a:t>
            </a:r>
          </a:p>
          <a:p>
            <a:pPr marL="522014" indent="-522014">
              <a:buFont typeface="Arial" panose="020B0604020202020204" pitchFamily="34" charset="0"/>
              <a:buChar char="•"/>
            </a:pPr>
            <a:r>
              <a:rPr lang="en-US" sz="2200" dirty="0">
                <a:latin typeface="Arial" panose="020B0604020202020204" pitchFamily="34" charset="0"/>
                <a:ea typeface="Times New Roman" panose="02020603050405020304" pitchFamily="18" charset="0"/>
                <a:cs typeface="Arial" panose="020B0604020202020204" pitchFamily="34" charset="0"/>
              </a:rPr>
              <a:t>1 in 2 young children live in disadvantaged households.</a:t>
            </a:r>
          </a:p>
          <a:p>
            <a:pPr marL="522014" indent="-522014">
              <a:buFont typeface="Arial" panose="020B0604020202020204" pitchFamily="34" charset="0"/>
              <a:buChar char="•"/>
            </a:pPr>
            <a:r>
              <a:rPr lang="en-US" sz="2200" dirty="0">
                <a:latin typeface="Arial" panose="020B0604020202020204" pitchFamily="34" charset="0"/>
                <a:ea typeface="Times New Roman" panose="02020603050405020304" pitchFamily="18" charset="0"/>
                <a:cs typeface="Arial" panose="020B0604020202020204" pitchFamily="34" charset="0"/>
              </a:rPr>
              <a:t>68.5% of children aged 3 and 4 receive minimal nurturing care (McCoy, D. et al, 2022)</a:t>
            </a:r>
          </a:p>
          <a:p>
            <a:pPr marL="522014" indent="-522014">
              <a:buFont typeface="Arial" panose="020B0604020202020204" pitchFamily="34" charset="0"/>
              <a:buChar char="•"/>
            </a:pPr>
            <a:r>
              <a:rPr lang="en-US" sz="2200" dirty="0">
                <a:latin typeface="Arial" panose="020B0604020202020204" pitchFamily="34" charset="0"/>
                <a:cs typeface="Arial" panose="020B0604020202020204" pitchFamily="34" charset="0"/>
              </a:rPr>
              <a:t>86.2% of children aged 3 and 4 meet adequate early childhood development milestones.</a:t>
            </a:r>
          </a:p>
          <a:p>
            <a:endParaRPr lang="en-US" sz="2000" dirty="0">
              <a:latin typeface="Arial" panose="020B0604020202020204" pitchFamily="34" charset="0"/>
              <a:cs typeface="Arial" panose="020B0604020202020204" pitchFamily="34" charset="0"/>
            </a:endParaRPr>
          </a:p>
          <a:p>
            <a:r>
              <a:rPr lang="en-US" sz="3200" b="1" dirty="0">
                <a:solidFill>
                  <a:schemeClr val="accent5">
                    <a:lumMod val="75000"/>
                  </a:schemeClr>
                </a:solidFill>
                <a:latin typeface="Arial" panose="020B0604020202020204" pitchFamily="34" charset="0"/>
                <a:cs typeface="Arial" panose="020B0604020202020204" pitchFamily="34" charset="0"/>
              </a:rPr>
              <a:t>OBJECTIVE</a:t>
            </a:r>
          </a:p>
          <a:p>
            <a:r>
              <a:rPr lang="en-US" sz="2200" dirty="0">
                <a:latin typeface="Arial" panose="020B0604020202020204" pitchFamily="34" charset="0"/>
                <a:cs typeface="Arial" panose="020B0604020202020204" pitchFamily="34" charset="0"/>
              </a:rPr>
              <a:t>To describe and examine associations between on track early childhood development in 3- and 4-years old children living in urban areas and domains of the NCF, including regional and household income level features</a:t>
            </a:r>
            <a:endParaRPr lang="es-AR" sz="2200" dirty="0">
              <a:latin typeface="Arial" panose="020B0604020202020204" pitchFamily="34" charset="0"/>
              <a:cs typeface="Arial" panose="020B0604020202020204" pitchFamily="34" charset="0"/>
            </a:endParaRPr>
          </a:p>
        </p:txBody>
      </p:sp>
      <p:sp>
        <p:nvSpPr>
          <p:cNvPr id="15" name="CuadroTexto 14">
            <a:extLst>
              <a:ext uri="{FF2B5EF4-FFF2-40B4-BE49-F238E27FC236}">
                <a16:creationId xmlns:a16="http://schemas.microsoft.com/office/drawing/2014/main" id="{733AF0BF-4F2B-E315-A077-020903E7221D}"/>
              </a:ext>
            </a:extLst>
          </p:cNvPr>
          <p:cNvSpPr txBox="1"/>
          <p:nvPr/>
        </p:nvSpPr>
        <p:spPr>
          <a:xfrm>
            <a:off x="380847" y="11038492"/>
            <a:ext cx="4656419" cy="5663089"/>
          </a:xfrm>
          <a:prstGeom prst="rect">
            <a:avLst/>
          </a:prstGeom>
          <a:noFill/>
        </p:spPr>
        <p:txBody>
          <a:bodyPr wrap="square">
            <a:spAutoFit/>
          </a:bodyPr>
          <a:lstStyle/>
          <a:p>
            <a:r>
              <a:rPr lang="en-US" sz="3200" b="1" dirty="0">
                <a:solidFill>
                  <a:schemeClr val="accent5">
                    <a:lumMod val="75000"/>
                  </a:schemeClr>
                </a:solidFill>
                <a:latin typeface="Arial" panose="020B0604020202020204" pitchFamily="34" charset="0"/>
                <a:ea typeface="Times New Roman" panose="02020603050405020304" pitchFamily="18" charset="0"/>
                <a:cs typeface="Arial" panose="020B0604020202020204" pitchFamily="34" charset="0"/>
              </a:rPr>
              <a:t>METHODS</a:t>
            </a:r>
          </a:p>
          <a:p>
            <a:pPr marL="266700" indent="-266700">
              <a:buFont typeface="Arial" panose="020B0604020202020204" pitchFamily="34" charset="0"/>
              <a:buChar char="•"/>
            </a:pPr>
            <a:r>
              <a:rPr lang="en-US" sz="2200" dirty="0">
                <a:latin typeface="Arial" panose="020B0604020202020204" pitchFamily="34" charset="0"/>
                <a:ea typeface="Times New Roman" panose="02020603050405020304" pitchFamily="18" charset="0"/>
                <a:cs typeface="Arial" panose="020B0604020202020204" pitchFamily="34" charset="0"/>
              </a:rPr>
              <a:t>Observational, analytical and cross-sectional study, based on information from the Multiple Indicator Cluster Surveys (MICS) database performed in Argentina in 2019-2020. </a:t>
            </a:r>
          </a:p>
          <a:p>
            <a:pPr marL="266700" indent="-266700">
              <a:buFont typeface="Arial" panose="020B0604020202020204" pitchFamily="34" charset="0"/>
              <a:buChar char="•"/>
            </a:pPr>
            <a:r>
              <a:rPr lang="en-US" sz="2200" dirty="0">
                <a:latin typeface="Arial" panose="020B0604020202020204" pitchFamily="34" charset="0"/>
                <a:ea typeface="Times New Roman" panose="02020603050405020304" pitchFamily="18" charset="0"/>
                <a:cs typeface="Arial" panose="020B0604020202020204" pitchFamily="34" charset="0"/>
              </a:rPr>
              <a:t>Data modelling provides a descriptive analysis and a multivariate logistic regression (n=2638), based on the Early Childhood Development indicator (ECDI), the selection of 11 indicators for 5 domains of the NCF and a set of 10 sociodemographic variables; </a:t>
            </a:r>
          </a:p>
        </p:txBody>
      </p:sp>
      <p:pic>
        <p:nvPicPr>
          <p:cNvPr id="16" name="Imagen 15">
            <a:extLst>
              <a:ext uri="{FF2B5EF4-FFF2-40B4-BE49-F238E27FC236}">
                <a16:creationId xmlns:a16="http://schemas.microsoft.com/office/drawing/2014/main" id="{77B5AFF9-3A45-73E4-918E-BF16982B2F78}"/>
              </a:ext>
            </a:extLst>
          </p:cNvPr>
          <p:cNvPicPr>
            <a:picLocks noChangeAspect="1"/>
          </p:cNvPicPr>
          <p:nvPr/>
        </p:nvPicPr>
        <p:blipFill rotWithShape="1">
          <a:blip r:embed="rId4">
            <a:extLst>
              <a:ext uri="{28A0092B-C50C-407E-A947-70E740481C1C}">
                <a14:useLocalDpi xmlns:a14="http://schemas.microsoft.com/office/drawing/2010/main" val="0"/>
              </a:ext>
            </a:extLst>
          </a:blip>
          <a:srcRect t="99334"/>
          <a:stretch/>
        </p:blipFill>
        <p:spPr>
          <a:xfrm>
            <a:off x="0" y="20731191"/>
            <a:ext cx="38520688" cy="151831"/>
          </a:xfrm>
          <a:prstGeom prst="rect">
            <a:avLst/>
          </a:prstGeom>
        </p:spPr>
      </p:pic>
      <p:pic>
        <p:nvPicPr>
          <p:cNvPr id="18" name="Imagen 17">
            <a:extLst>
              <a:ext uri="{FF2B5EF4-FFF2-40B4-BE49-F238E27FC236}">
                <a16:creationId xmlns:a16="http://schemas.microsoft.com/office/drawing/2014/main" id="{8FE8CF9A-0293-2EAF-87E2-D494306AB85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31606" y="11303720"/>
            <a:ext cx="6206638" cy="5471189"/>
          </a:xfrm>
          <a:prstGeom prst="rect">
            <a:avLst/>
          </a:prstGeom>
        </p:spPr>
      </p:pic>
      <p:sp>
        <p:nvSpPr>
          <p:cNvPr id="19" name="CuadroTexto 18">
            <a:extLst>
              <a:ext uri="{FF2B5EF4-FFF2-40B4-BE49-F238E27FC236}">
                <a16:creationId xmlns:a16="http://schemas.microsoft.com/office/drawing/2014/main" id="{DC01A340-ADB6-95A5-D046-08D0CB814207}"/>
              </a:ext>
            </a:extLst>
          </p:cNvPr>
          <p:cNvSpPr txBox="1"/>
          <p:nvPr/>
        </p:nvSpPr>
        <p:spPr>
          <a:xfrm>
            <a:off x="649103" y="17397411"/>
            <a:ext cx="9956141" cy="2123658"/>
          </a:xfrm>
          <a:prstGeom prst="rect">
            <a:avLst/>
          </a:prstGeom>
          <a:noFill/>
        </p:spPr>
        <p:txBody>
          <a:bodyPr wrap="square">
            <a:spAutoFit/>
          </a:bodyPr>
          <a:lstStyle/>
          <a:p>
            <a:r>
              <a:rPr lang="en-US" sz="3200" b="1" dirty="0">
                <a:solidFill>
                  <a:schemeClr val="accent5">
                    <a:lumMod val="75000"/>
                  </a:schemeClr>
                </a:solidFill>
                <a:latin typeface="Arial" panose="020B0604020202020204" pitchFamily="34" charset="0"/>
                <a:ea typeface="Times New Roman" panose="02020603050405020304" pitchFamily="18" charset="0"/>
                <a:cs typeface="Arial" panose="020B0604020202020204" pitchFamily="34" charset="0"/>
              </a:rPr>
              <a:t>RESULTS. </a:t>
            </a:r>
          </a:p>
          <a:p>
            <a:endParaRPr lang="en-US" sz="1100" b="1" dirty="0">
              <a:solidFill>
                <a:schemeClr val="accent5">
                  <a:lumMod val="75000"/>
                </a:schemeClr>
              </a:solidFill>
              <a:latin typeface="Arial" panose="020B0604020202020204" pitchFamily="34" charset="0"/>
              <a:ea typeface="Times New Roman" panose="02020603050405020304" pitchFamily="18" charset="0"/>
              <a:cs typeface="Arial" panose="020B0604020202020204" pitchFamily="34" charset="0"/>
            </a:endParaRPr>
          </a:p>
          <a:p>
            <a:r>
              <a:rPr lang="en-US" sz="2200" b="1" dirty="0">
                <a:latin typeface="Arial" panose="020B0604020202020204" pitchFamily="34" charset="0"/>
                <a:ea typeface="Times New Roman" panose="02020603050405020304" pitchFamily="18" charset="0"/>
                <a:cs typeface="Arial" panose="020B0604020202020204" pitchFamily="34" charset="0"/>
              </a:rPr>
              <a:t>Descriptive Analysis</a:t>
            </a:r>
            <a:r>
              <a:rPr lang="en-US" sz="2200" dirty="0">
                <a:latin typeface="Arial" panose="020B0604020202020204" pitchFamily="34" charset="0"/>
                <a:ea typeface="Times New Roman" panose="02020603050405020304" pitchFamily="18" charset="0"/>
                <a:cs typeface="Arial" panose="020B0604020202020204" pitchFamily="34" charset="0"/>
              </a:rPr>
              <a:t>.</a:t>
            </a:r>
          </a:p>
          <a:p>
            <a:r>
              <a:rPr lang="en-US" sz="2200" dirty="0">
                <a:latin typeface="Arial" panose="020B0604020202020204" pitchFamily="34" charset="0"/>
                <a:ea typeface="Times New Roman" panose="02020603050405020304" pitchFamily="18" charset="0"/>
                <a:cs typeface="Arial" panose="020B0604020202020204" pitchFamily="34" charset="0"/>
              </a:rPr>
              <a:t>54.1% children (N=2638) live in low income households (Q1 and Q2); 44.5% of children’s mothers present lower than incomplete high-school education. Average</a:t>
            </a:r>
            <a:r>
              <a:rPr lang="en-US" sz="2200" b="1" dirty="0">
                <a:latin typeface="Arial" panose="020B0604020202020204" pitchFamily="34" charset="0"/>
                <a:ea typeface="Times New Roman" panose="02020603050405020304" pitchFamily="18" charset="0"/>
                <a:cs typeface="Arial" panose="020B0604020202020204" pitchFamily="34" charset="0"/>
              </a:rPr>
              <a:t> </a:t>
            </a:r>
            <a:r>
              <a:rPr lang="en-US" sz="2200" dirty="0">
                <a:latin typeface="Arial" panose="020B0604020202020204" pitchFamily="34" charset="0"/>
                <a:ea typeface="Times New Roman" panose="02020603050405020304" pitchFamily="18" charset="0"/>
                <a:cs typeface="Arial" panose="020B0604020202020204" pitchFamily="34" charset="0"/>
              </a:rPr>
              <a:t>access to NC indicators of 79,1%.</a:t>
            </a:r>
          </a:p>
        </p:txBody>
      </p:sp>
      <p:graphicFrame>
        <p:nvGraphicFramePr>
          <p:cNvPr id="37" name="Tabla 36">
            <a:extLst>
              <a:ext uri="{FF2B5EF4-FFF2-40B4-BE49-F238E27FC236}">
                <a16:creationId xmlns:a16="http://schemas.microsoft.com/office/drawing/2014/main" id="{925C902B-DC0B-6779-A14D-E586C723792A}"/>
              </a:ext>
            </a:extLst>
          </p:cNvPr>
          <p:cNvGraphicFramePr>
            <a:graphicFrameLocks noGrp="1"/>
          </p:cNvGraphicFramePr>
          <p:nvPr>
            <p:extLst>
              <p:ext uri="{D42A27DB-BD31-4B8C-83A1-F6EECF244321}">
                <p14:modId xmlns:p14="http://schemas.microsoft.com/office/powerpoint/2010/main" val="3619287175"/>
              </p:ext>
            </p:extLst>
          </p:nvPr>
        </p:nvGraphicFramePr>
        <p:xfrm>
          <a:off x="25983136" y="11447556"/>
          <a:ext cx="12223352" cy="7090420"/>
        </p:xfrm>
        <a:graphic>
          <a:graphicData uri="http://schemas.openxmlformats.org/drawingml/2006/table">
            <a:tbl>
              <a:tblPr firstRow="1" firstCol="1" bandRow="1"/>
              <a:tblGrid>
                <a:gridCol w="1810411">
                  <a:extLst>
                    <a:ext uri="{9D8B030D-6E8A-4147-A177-3AD203B41FA5}">
                      <a16:colId xmlns:a16="http://schemas.microsoft.com/office/drawing/2014/main" val="3054702143"/>
                    </a:ext>
                  </a:extLst>
                </a:gridCol>
                <a:gridCol w="4340588">
                  <a:extLst>
                    <a:ext uri="{9D8B030D-6E8A-4147-A177-3AD203B41FA5}">
                      <a16:colId xmlns:a16="http://schemas.microsoft.com/office/drawing/2014/main" val="432997956"/>
                    </a:ext>
                  </a:extLst>
                </a:gridCol>
                <a:gridCol w="354727">
                  <a:extLst>
                    <a:ext uri="{9D8B030D-6E8A-4147-A177-3AD203B41FA5}">
                      <a16:colId xmlns:a16="http://schemas.microsoft.com/office/drawing/2014/main" val="689506228"/>
                    </a:ext>
                  </a:extLst>
                </a:gridCol>
                <a:gridCol w="2101091">
                  <a:extLst>
                    <a:ext uri="{9D8B030D-6E8A-4147-A177-3AD203B41FA5}">
                      <a16:colId xmlns:a16="http://schemas.microsoft.com/office/drawing/2014/main" val="3777442946"/>
                    </a:ext>
                  </a:extLst>
                </a:gridCol>
                <a:gridCol w="2187200">
                  <a:extLst>
                    <a:ext uri="{9D8B030D-6E8A-4147-A177-3AD203B41FA5}">
                      <a16:colId xmlns:a16="http://schemas.microsoft.com/office/drawing/2014/main" val="2999177320"/>
                    </a:ext>
                  </a:extLst>
                </a:gridCol>
                <a:gridCol w="1429335">
                  <a:extLst>
                    <a:ext uri="{9D8B030D-6E8A-4147-A177-3AD203B41FA5}">
                      <a16:colId xmlns:a16="http://schemas.microsoft.com/office/drawing/2014/main" val="3607527810"/>
                    </a:ext>
                  </a:extLst>
                </a:gridCol>
              </a:tblGrid>
              <a:tr h="245074">
                <a:tc>
                  <a:txBody>
                    <a:bodyPr/>
                    <a:lstStyle/>
                    <a:p>
                      <a:pPr>
                        <a:lnSpc>
                          <a:spcPct val="107000"/>
                        </a:lnSpc>
                        <a:spcAft>
                          <a:spcPts val="800"/>
                        </a:spcAft>
                      </a:pPr>
                      <a:r>
                        <a:rPr lang="en-US" sz="18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NCF Domain</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nSpc>
                          <a:spcPct val="107000"/>
                        </a:lnSpc>
                        <a:spcAft>
                          <a:spcPts val="800"/>
                        </a:spcAft>
                      </a:pPr>
                      <a:r>
                        <a:rPr lang="es-A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Variable</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nSpc>
                          <a:spcPct val="107000"/>
                        </a:lnSpc>
                        <a:spcAft>
                          <a:spcPts val="800"/>
                        </a:spcAft>
                      </a:pPr>
                      <a:r>
                        <a:rPr lang="es-AR" sz="1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Adjusted</a:t>
                      </a:r>
                      <a:r>
                        <a:rPr lang="es-AR"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OR</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mpd="sng">
                      <a:noFill/>
                      <a:prstDash val="soli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es-AR" sz="18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Adjusted OR</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C.I. 95%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 value</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98865252"/>
                  </a:ext>
                </a:extLst>
              </a:tr>
              <a:tr h="245074">
                <a:tc rowSpan="3">
                  <a:txBody>
                    <a:bodyPr/>
                    <a:lstStyle/>
                    <a:p>
                      <a:pPr>
                        <a:lnSpc>
                          <a:spcPct val="107000"/>
                        </a:lnSpc>
                        <a:spcAft>
                          <a:spcPts val="800"/>
                        </a:spcAft>
                      </a:pPr>
                      <a:r>
                        <a:rPr lang="en-US" sz="18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Safety and Protection</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nSpc>
                          <a:spcPct val="107000"/>
                        </a:lnSpc>
                        <a:spcAft>
                          <a:spcPts val="800"/>
                        </a:spcAft>
                      </a:pPr>
                      <a:r>
                        <a:rPr lang="en-US" sz="18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Absence of harsh </a:t>
                      </a: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discipline</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nSpc>
                          <a:spcPct val="107000"/>
                        </a:lnSpc>
                        <a:spcAft>
                          <a:spcPts val="800"/>
                        </a:spcAft>
                      </a:pPr>
                      <a:r>
                        <a:rPr lang="es-AR"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2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mpd="sng">
                      <a:noFill/>
                      <a:prstDash val="soli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794809510"/>
                  </a:ext>
                </a:extLst>
              </a:tr>
              <a:tr h="246960">
                <a:tc vMerge="1">
                  <a:txBody>
                    <a:bodyPr/>
                    <a:lstStyle/>
                    <a:p>
                      <a:endParaRPr lang="es-AR"/>
                    </a:p>
                  </a:txBody>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hMerge="1">
                  <a:txBody>
                    <a:bodyPr/>
                    <a:lstStyle/>
                    <a:p>
                      <a:pP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Reference</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mpd="sng">
                      <a:noFill/>
                      <a:prstDash val="solid"/>
                    </a:lnL>
                    <a:lnR>
                      <a:noFill/>
                    </a:lnR>
                    <a:lnT>
                      <a:noFill/>
                    </a:lnT>
                    <a:lnB>
                      <a:noFill/>
                    </a:lnB>
                    <a:solidFill>
                      <a:srgbClr val="FFFFFF"/>
                    </a:solidFill>
                  </a:tcPr>
                </a:tc>
                <a:tc gridSpan="2">
                  <a:txBody>
                    <a:bodyPr/>
                    <a:lstStyle/>
                    <a:p>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Reference</a:t>
                      </a:r>
                      <a:endParaRPr lang="es-AR" sz="7200">
                        <a:latin typeface="Arial" panose="020B060402020202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hMerge="1">
                  <a:txBody>
                    <a:bodyPr/>
                    <a:lstStyle/>
                    <a:p>
                      <a:endParaRPr lang="es-AR"/>
                    </a:p>
                  </a:txBody>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1316262995"/>
                  </a:ext>
                </a:extLst>
              </a:tr>
              <a:tr h="245074">
                <a:tc vMerge="1">
                  <a:txBody>
                    <a:bodyPr/>
                    <a:lstStyle/>
                    <a:p>
                      <a:endParaRPr lang="es-AR"/>
                    </a:p>
                  </a:txBody>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Yes</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pPr algn="ct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1.69</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mpd="sng">
                      <a:noFill/>
                      <a:prstDash val="soli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1.69</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1.32- 2.16</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0.000</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67220677"/>
                  </a:ext>
                </a:extLst>
              </a:tr>
              <a:tr h="245074">
                <a:tc rowSpan="3">
                  <a:txBody>
                    <a:bodyPr/>
                    <a:lstStyle/>
                    <a:p>
                      <a:pPr>
                        <a:lnSpc>
                          <a:spcPct val="107000"/>
                        </a:lnSpc>
                        <a:spcAft>
                          <a:spcPts val="800"/>
                        </a:spcAft>
                      </a:pPr>
                      <a:r>
                        <a:rPr lang="en-US" sz="18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Early Learning</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tcPr>
                </a:tc>
                <a:tc gridSpan="2">
                  <a:txBody>
                    <a:bodyPr/>
                    <a:lstStyle/>
                    <a:p>
                      <a:pPr>
                        <a:lnSpc>
                          <a:spcPct val="107000"/>
                        </a:lnSpc>
                        <a:spcAft>
                          <a:spcPts val="800"/>
                        </a:spcAft>
                      </a:pPr>
                      <a:r>
                        <a:rPr lang="en-US" sz="18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Children’s book available </a:t>
                      </a:r>
                      <a:r>
                        <a:rPr lang="es-AR" sz="1800" dirty="0">
                          <a:solidFill>
                            <a:srgbClr val="000000"/>
                          </a:solidFill>
                          <a:effectLst/>
                          <a:latin typeface="Arial" panose="020B0604020202020204" pitchFamily="34" charset="0"/>
                          <a:ea typeface="Segoe UI" panose="020B0502040204020203" pitchFamily="34" charset="0"/>
                          <a:cs typeface="Arial" panose="020B0604020202020204" pitchFamily="34" charset="0"/>
                        </a:rPr>
                        <a:t>(≥3)</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nSpc>
                          <a:spcPct val="107000"/>
                        </a:lnSpc>
                      </a:pPr>
                      <a:endParaRPr lang="es-AR" sz="1200">
                        <a:effectLst/>
                        <a:latin typeface="Arial" panose="020B0604020202020204" pitchFamily="34" charset="0"/>
                        <a:cs typeface="Arial" panose="020B0604020202020204" pitchFamily="34" charset="0"/>
                      </a:endParaRPr>
                    </a:p>
                  </a:txBody>
                  <a:tcPr marL="44450" marR="44450" marT="0" marB="0" anchor="ctr">
                    <a:lnL w="12700" cmpd="sng">
                      <a:noFill/>
                      <a:prstDash val="soli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146865495"/>
                  </a:ext>
                </a:extLst>
              </a:tr>
              <a:tr h="246960">
                <a:tc vMerge="1">
                  <a:txBody>
                    <a:bodyPr/>
                    <a:lstStyle/>
                    <a:p>
                      <a:endParaRPr lang="es-AR"/>
                    </a:p>
                  </a:txBody>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hMerge="1">
                  <a:txBody>
                    <a:bodyPr/>
                    <a:lstStyle/>
                    <a:p>
                      <a:pP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Reference</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mpd="sng">
                      <a:noFill/>
                      <a:prstDash val="solid"/>
                    </a:lnL>
                    <a:lnR>
                      <a:noFill/>
                    </a:lnR>
                    <a:lnT>
                      <a:noFill/>
                    </a:lnT>
                    <a:lnB>
                      <a:noFill/>
                    </a:lnB>
                    <a:solidFill>
                      <a:srgbClr val="FFFFFF"/>
                    </a:solidFill>
                  </a:tcPr>
                </a:tc>
                <a:tc gridSpan="2">
                  <a:txBody>
                    <a:bodyPr/>
                    <a:lstStyle/>
                    <a:p>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Reference</a:t>
                      </a:r>
                      <a:endParaRPr lang="es-AR" sz="7200">
                        <a:latin typeface="Arial" panose="020B060402020202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hMerge="1">
                  <a:txBody>
                    <a:bodyPr/>
                    <a:lstStyle/>
                    <a:p>
                      <a:endParaRPr lang="es-AR"/>
                    </a:p>
                  </a:txBody>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1598411559"/>
                  </a:ext>
                </a:extLst>
              </a:tr>
              <a:tr h="245074">
                <a:tc vMerge="1">
                  <a:txBody>
                    <a:bodyPr/>
                    <a:lstStyle/>
                    <a:p>
                      <a:endParaRPr lang="es-AR"/>
                    </a:p>
                  </a:txBody>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Yes</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pPr algn="ct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1.40</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mpd="sng">
                      <a:noFill/>
                      <a:prstDash val="soli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1.40</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1.06- 1.83</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0.000</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25211832"/>
                  </a:ext>
                </a:extLst>
              </a:tr>
              <a:tr h="245074">
                <a:tc rowSpan="3">
                  <a:txBody>
                    <a:bodyPr/>
                    <a:lstStyle/>
                    <a:p>
                      <a:pPr>
                        <a:lnSpc>
                          <a:spcPct val="107000"/>
                        </a:lnSpc>
                        <a:spcAft>
                          <a:spcPts val="800"/>
                        </a:spcAft>
                      </a:pPr>
                      <a:r>
                        <a:rPr lang="en-US" sz="18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Receptive Care</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tcPr>
                </a:tc>
                <a:tc gridSpan="2">
                  <a:txBody>
                    <a:bodyPr/>
                    <a:lstStyle/>
                    <a:p>
                      <a:pPr>
                        <a:lnSpc>
                          <a:spcPct val="107000"/>
                        </a:lnSpc>
                        <a:spcAft>
                          <a:spcPts val="800"/>
                        </a:spcAft>
                      </a:pPr>
                      <a:r>
                        <a:rPr lang="en-US" sz="18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Early learning home activities</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nSpc>
                          <a:spcPct val="107000"/>
                        </a:lnSpc>
                      </a:pPr>
                      <a:endParaRPr lang="es-AR" sz="1200">
                        <a:effectLst/>
                        <a:latin typeface="Arial" panose="020B0604020202020204" pitchFamily="34" charset="0"/>
                        <a:cs typeface="Arial" panose="020B0604020202020204" pitchFamily="34" charset="0"/>
                      </a:endParaRPr>
                    </a:p>
                  </a:txBody>
                  <a:tcPr marL="44450" marR="44450" marT="0" marB="0" anchor="ctr">
                    <a:lnL w="12700" cmpd="sng">
                      <a:noFill/>
                      <a:prstDash val="soli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454775059"/>
                  </a:ext>
                </a:extLst>
              </a:tr>
              <a:tr h="246960">
                <a:tc vMerge="1">
                  <a:txBody>
                    <a:bodyPr/>
                    <a:lstStyle/>
                    <a:p>
                      <a:endParaRPr lang="es-AR"/>
                    </a:p>
                  </a:txBody>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hMerge="1">
                  <a:txBody>
                    <a:bodyPr/>
                    <a:lstStyle/>
                    <a:p>
                      <a:pPr>
                        <a:lnSpc>
                          <a:spcPct val="107000"/>
                        </a:lnSpc>
                        <a:spcAft>
                          <a:spcPts val="800"/>
                        </a:spcAft>
                      </a:pPr>
                      <a:r>
                        <a:rPr lang="es-AR"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Referencia</a:t>
                      </a:r>
                      <a:endParaRPr lang="es-AR" sz="12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mpd="sng">
                      <a:noFill/>
                      <a:prstDash val="solid"/>
                    </a:lnL>
                    <a:lnR>
                      <a:noFill/>
                    </a:lnR>
                    <a:lnT>
                      <a:noFill/>
                    </a:lnT>
                    <a:lnB>
                      <a:noFill/>
                    </a:lnB>
                    <a:solidFill>
                      <a:srgbClr val="FFFFFF"/>
                    </a:solidFill>
                  </a:tcPr>
                </a:tc>
                <a:tc gridSpan="2">
                  <a:txBody>
                    <a:bodyPr/>
                    <a:lstStyle/>
                    <a:p>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Reference</a:t>
                      </a:r>
                      <a:endParaRPr lang="es-AR" sz="7200" dirty="0">
                        <a:latin typeface="Arial" panose="020B060402020202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hMerge="1">
                  <a:txBody>
                    <a:bodyPr/>
                    <a:lstStyle/>
                    <a:p>
                      <a:endParaRPr lang="es-AR"/>
                    </a:p>
                  </a:txBody>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220520162"/>
                  </a:ext>
                </a:extLst>
              </a:tr>
              <a:tr h="245074">
                <a:tc vMerge="1">
                  <a:txBody>
                    <a:bodyPr/>
                    <a:lstStyle/>
                    <a:p>
                      <a:endParaRPr lang="es-AR"/>
                    </a:p>
                  </a:txBody>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Yes</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pPr algn="ctr">
                        <a:lnSpc>
                          <a:spcPct val="107000"/>
                        </a:lnSpc>
                        <a:spcAft>
                          <a:spcPts val="800"/>
                        </a:spcAft>
                      </a:pPr>
                      <a:r>
                        <a:rPr lang="es-AR"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1,73</a:t>
                      </a:r>
                      <a:endParaRPr lang="es-AR" sz="12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mpd="sng">
                      <a:noFill/>
                      <a:prstDash val="soli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1.73</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1.26- 2.36</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0.001</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6969545"/>
                  </a:ext>
                </a:extLst>
              </a:tr>
              <a:tr h="245074">
                <a:tc rowSpan="3">
                  <a:txBody>
                    <a:bodyPr/>
                    <a:lstStyle/>
                    <a:p>
                      <a:pPr>
                        <a:lnSpc>
                          <a:spcPct val="107000"/>
                        </a:lnSpc>
                        <a:spcAft>
                          <a:spcPts val="800"/>
                        </a:spcAft>
                      </a:pPr>
                      <a:r>
                        <a:rPr lang="en-US" sz="18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Safety and Protection</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tcPr>
                </a:tc>
                <a:tc gridSpan="2">
                  <a:txBody>
                    <a:bodyPr/>
                    <a:lstStyle/>
                    <a:p>
                      <a:pPr>
                        <a:lnSpc>
                          <a:spcPct val="107000"/>
                        </a:lnSpc>
                        <a:spcAft>
                          <a:spcPts val="800"/>
                        </a:spcAft>
                      </a:pPr>
                      <a:r>
                        <a:rPr lang="en-US" sz="18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Birth Certificate</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nSpc>
                          <a:spcPct val="107000"/>
                        </a:lnSpc>
                      </a:pPr>
                      <a:endParaRPr lang="es-AR" sz="1200">
                        <a:effectLst/>
                        <a:latin typeface="Arial" panose="020B0604020202020204" pitchFamily="34" charset="0"/>
                        <a:cs typeface="Arial" panose="020B0604020202020204" pitchFamily="34" charset="0"/>
                      </a:endParaRPr>
                    </a:p>
                  </a:txBody>
                  <a:tcPr marL="44450" marR="44450" marT="0" marB="0" anchor="ctr">
                    <a:lnL w="12700" cmpd="sng">
                      <a:noFill/>
                      <a:prstDash val="soli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pPr>
                      <a:endParaRPr lang="es-AR" sz="1800" dirty="0">
                        <a:effectLst/>
                        <a:latin typeface="Arial" panose="020B060402020202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284525098"/>
                  </a:ext>
                </a:extLst>
              </a:tr>
              <a:tr h="246960">
                <a:tc vMerge="1">
                  <a:txBody>
                    <a:bodyPr/>
                    <a:lstStyle/>
                    <a:p>
                      <a:endParaRPr lang="es-AR"/>
                    </a:p>
                  </a:txBody>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hMerge="1">
                  <a:txBody>
                    <a:bodyPr/>
                    <a:lstStyle/>
                    <a:p>
                      <a:pPr>
                        <a:lnSpc>
                          <a:spcPct val="107000"/>
                        </a:lnSpc>
                        <a:spcAft>
                          <a:spcPts val="800"/>
                        </a:spcAft>
                      </a:pPr>
                      <a:r>
                        <a:rPr lang="es-AR"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Referencia</a:t>
                      </a:r>
                      <a:endParaRPr lang="es-AR" sz="12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mpd="sng">
                      <a:noFill/>
                      <a:prstDash val="solid"/>
                    </a:lnL>
                    <a:lnR>
                      <a:noFill/>
                    </a:lnR>
                    <a:lnT>
                      <a:noFill/>
                    </a:lnT>
                    <a:lnB>
                      <a:noFill/>
                    </a:lnB>
                    <a:solidFill>
                      <a:srgbClr val="FFFFFF"/>
                    </a:solidFill>
                  </a:tcPr>
                </a:tc>
                <a:tc gridSpan="2">
                  <a:txBody>
                    <a:bodyPr/>
                    <a:lstStyle/>
                    <a:p>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Reference</a:t>
                      </a:r>
                      <a:endParaRPr lang="es-AR" sz="7200" dirty="0">
                        <a:latin typeface="Arial" panose="020B060402020202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hMerge="1">
                  <a:txBody>
                    <a:bodyPr/>
                    <a:lstStyle/>
                    <a:p>
                      <a:endParaRPr lang="es-AR"/>
                    </a:p>
                  </a:txBody>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3029979565"/>
                  </a:ext>
                </a:extLst>
              </a:tr>
              <a:tr h="245074">
                <a:tc vMerge="1">
                  <a:txBody>
                    <a:bodyPr/>
                    <a:lstStyle/>
                    <a:p>
                      <a:endParaRPr lang="es-AR"/>
                    </a:p>
                  </a:txBody>
                  <a:tcPr/>
                </a:tc>
                <a:tc gridSpan="2">
                  <a:txBody>
                    <a:bodyPr/>
                    <a:lstStyle/>
                    <a:p>
                      <a:pPr>
                        <a:lnSpc>
                          <a:spcPct val="107000"/>
                        </a:lnSpc>
                        <a:spcAft>
                          <a:spcPts val="800"/>
                        </a:spcAft>
                      </a:pPr>
                      <a:r>
                        <a:rPr lang="es-E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Yes</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algn="ctr">
                        <a:lnSpc>
                          <a:spcPct val="107000"/>
                        </a:lnSpc>
                        <a:spcAft>
                          <a:spcPts val="800"/>
                        </a:spcAft>
                      </a:pPr>
                      <a:r>
                        <a:rPr lang="es-AR"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2,36</a:t>
                      </a:r>
                      <a:endParaRPr lang="es-AR" sz="12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mpd="sng">
                      <a:noFill/>
                      <a:prstDash val="soli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2.36</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1.06- 5.25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0.035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298177529"/>
                  </a:ext>
                </a:extLst>
              </a:tr>
              <a:tr h="245074">
                <a:tc>
                  <a:txBody>
                    <a:bodyPr/>
                    <a:lstStyle/>
                    <a:p>
                      <a:pPr>
                        <a:lnSpc>
                          <a:spcPct val="107000"/>
                        </a:lnSpc>
                        <a:spcAft>
                          <a:spcPts val="800"/>
                        </a:spcAft>
                      </a:pPr>
                      <a:r>
                        <a:rPr lang="es-A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Covariables</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lnL>
                      <a:noFill/>
                    </a:lnL>
                    <a:lnR>
                      <a:noFill/>
                    </a:lnR>
                    <a:lnT>
                      <a:noFill/>
                    </a:lnT>
                    <a:lnB>
                      <a:noFill/>
                    </a:lnB>
                  </a:tcPr>
                </a:tc>
                <a:tc gridSpan="3">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Age </a:t>
                      </a:r>
                      <a:r>
                        <a:rPr lang="en-US" sz="18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Group (quarterly)</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AR"/>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pPr>
                        <a:lnSpc>
                          <a:spcPct val="107000"/>
                        </a:lnSpc>
                        <a:spcAft>
                          <a:spcPts val="800"/>
                        </a:spcAft>
                      </a:pPr>
                      <a:endParaRPr lang="es-AR" sz="12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875872454"/>
                  </a:ext>
                </a:extLst>
              </a:tr>
              <a:tr h="246960">
                <a:tc>
                  <a:txBody>
                    <a:bodyPr/>
                    <a:lstStyle/>
                    <a:p>
                      <a:pPr>
                        <a:lnSpc>
                          <a:spcPct val="107000"/>
                        </a:lnSpc>
                      </a:pPr>
                      <a:endParaRPr lang="es-AR" sz="1800" dirty="0">
                        <a:effectLst/>
                        <a:latin typeface="Arial" panose="020B0604020202020204" pitchFamily="34" charset="0"/>
                        <a:cs typeface="Arial" panose="020B0604020202020204" pitchFamily="34" charset="0"/>
                      </a:endParaRPr>
                    </a:p>
                  </a:txBody>
                  <a:tcPr marL="44450" marR="44450" marT="0" marB="0" anchor="b">
                    <a:lnL>
                      <a:noFill/>
                    </a:lnL>
                    <a:lnR>
                      <a:noFill/>
                    </a:lnR>
                    <a:lnT>
                      <a:noFill/>
                    </a:lnT>
                    <a:lnB>
                      <a:noFill/>
                    </a:lnB>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36-38</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w="12700" cap="flat" cmpd="sng" algn="ctr">
                      <a:noFill/>
                      <a:prstDash val="solid"/>
                      <a:round/>
                      <a:headEnd type="none" w="med" len="med"/>
                      <a:tailEnd type="none" w="med" len="med"/>
                    </a:lnR>
                    <a:lnT>
                      <a:noFill/>
                    </a:lnT>
                    <a:lnB>
                      <a:noFill/>
                    </a:lnB>
                    <a:solidFill>
                      <a:srgbClr val="FFFFFF"/>
                    </a:solidFill>
                  </a:tcPr>
                </a:tc>
                <a:tc hMerge="1">
                  <a:txBody>
                    <a:bodyPr/>
                    <a:lstStyle/>
                    <a:p>
                      <a:pP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Reference</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B>
                      <a:noFill/>
                    </a:lnB>
                    <a:solidFill>
                      <a:srgbClr val="FFFFFF"/>
                    </a:solidFill>
                  </a:tcPr>
                </a:tc>
                <a:tc gridSpan="2">
                  <a:txBody>
                    <a:bodyPr/>
                    <a:lstStyle/>
                    <a:p>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Reference</a:t>
                      </a:r>
                      <a:endParaRPr lang="es-AR" sz="7200" dirty="0">
                        <a:latin typeface="Arial" panose="020B060402020202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solidFill>
                      <a:srgbClr val="FFFFFF"/>
                    </a:solidFill>
                  </a:tcPr>
                </a:tc>
                <a:tc hMerge="1">
                  <a:txBody>
                    <a:bodyPr/>
                    <a:lstStyle/>
                    <a:p>
                      <a:endParaRPr lang="es-AR"/>
                    </a:p>
                  </a:txBody>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2753886206"/>
                  </a:ext>
                </a:extLst>
              </a:tr>
              <a:tr h="245074">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b">
                    <a:lnL>
                      <a:noFill/>
                    </a:lnL>
                    <a:lnR>
                      <a:noFill/>
                    </a:lnR>
                    <a:lnT>
                      <a:noFill/>
                    </a:lnT>
                    <a:lnB>
                      <a:noFill/>
                    </a:lnB>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39-41</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w="12700" cap="flat" cmpd="sng" algn="ctr">
                      <a:noFill/>
                      <a:prstDash val="solid"/>
                      <a:round/>
                      <a:headEnd type="none" w="med" len="med"/>
                      <a:tailEnd type="none" w="med" len="med"/>
                    </a:lnR>
                    <a:lnT>
                      <a:noFill/>
                    </a:lnT>
                    <a:lnB>
                      <a:noFill/>
                    </a:lnB>
                    <a:solidFill>
                      <a:srgbClr val="FFFFFF"/>
                    </a:solidFill>
                  </a:tcPr>
                </a:tc>
                <a:tc hMerge="1">
                  <a:txBody>
                    <a:bodyPr/>
                    <a:lstStyle/>
                    <a:p>
                      <a:pPr algn="ct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1.93</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rgbClr val="FFFFFF"/>
                    </a:solidFill>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1.93</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rgbClr val="FFFFFF"/>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1.23- 3.02</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0.004</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3322772298"/>
                  </a:ext>
                </a:extLst>
              </a:tr>
              <a:tr h="245074">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b">
                    <a:lnL>
                      <a:noFill/>
                    </a:lnL>
                    <a:lnR>
                      <a:noFill/>
                    </a:lnR>
                    <a:lnT>
                      <a:noFill/>
                    </a:lnT>
                    <a:lnB>
                      <a:noFill/>
                    </a:lnB>
                  </a:tcPr>
                </a:tc>
                <a:tc gridSpan="2">
                  <a:txBody>
                    <a:bodyPr/>
                    <a:lstStyle/>
                    <a:p>
                      <a:pP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42-44</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w="12700" cap="flat" cmpd="sng" algn="ctr">
                      <a:noFill/>
                      <a:prstDash val="solid"/>
                      <a:round/>
                      <a:headEnd type="none" w="med" len="med"/>
                      <a:tailEnd type="none" w="med" len="med"/>
                    </a:lnR>
                    <a:lnT>
                      <a:noFill/>
                    </a:lnT>
                    <a:lnB>
                      <a:noFill/>
                    </a:lnB>
                    <a:solidFill>
                      <a:srgbClr val="FFFFFF"/>
                    </a:solidFill>
                  </a:tcPr>
                </a:tc>
                <a:tc hMerge="1">
                  <a:txBody>
                    <a:bodyPr/>
                    <a:lstStyle/>
                    <a:p>
                      <a:pPr algn="ct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1.38</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rgbClr val="FFFFFF"/>
                    </a:solidFill>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1.38</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rgbClr val="FFFFFF"/>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0.91- 2.10</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0.123</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278091656"/>
                  </a:ext>
                </a:extLst>
              </a:tr>
              <a:tr h="245074">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b">
                    <a:lnL>
                      <a:noFill/>
                    </a:lnL>
                    <a:lnR>
                      <a:noFill/>
                    </a:lnR>
                    <a:lnT>
                      <a:noFill/>
                    </a:lnT>
                    <a:lnB>
                      <a:noFill/>
                    </a:lnB>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45-47</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w="12700" cap="flat" cmpd="sng" algn="ctr">
                      <a:noFill/>
                      <a:prstDash val="solid"/>
                      <a:round/>
                      <a:headEnd type="none" w="med" len="med"/>
                      <a:tailEnd type="none" w="med" len="med"/>
                    </a:lnR>
                    <a:lnT>
                      <a:noFill/>
                    </a:lnT>
                    <a:lnB>
                      <a:noFill/>
                    </a:lnB>
                    <a:solidFill>
                      <a:srgbClr val="FFFFFF"/>
                    </a:solidFill>
                  </a:tcPr>
                </a:tc>
                <a:tc hMerge="1">
                  <a:txBody>
                    <a:bodyPr/>
                    <a:lstStyle/>
                    <a:p>
                      <a:pPr algn="ct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rgbClr val="FFFFFF"/>
                    </a:solidFill>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rgbClr val="FFFFFF"/>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1.29- 3.15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0.002</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3422138131"/>
                  </a:ext>
                </a:extLst>
              </a:tr>
              <a:tr h="245074">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b">
                    <a:lnL>
                      <a:noFill/>
                    </a:lnL>
                    <a:lnR>
                      <a:noFill/>
                    </a:lnR>
                    <a:lnT>
                      <a:noFill/>
                    </a:lnT>
                    <a:lnB>
                      <a:noFill/>
                    </a:lnB>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48-50</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w="12700" cap="flat" cmpd="sng" algn="ctr">
                      <a:noFill/>
                      <a:prstDash val="solid"/>
                      <a:round/>
                      <a:headEnd type="none" w="med" len="med"/>
                      <a:tailEnd type="none" w="med" len="med"/>
                    </a:lnR>
                    <a:lnT>
                      <a:noFill/>
                    </a:lnT>
                    <a:lnB>
                      <a:noFill/>
                    </a:lnB>
                    <a:solidFill>
                      <a:srgbClr val="FFFFFF"/>
                    </a:solidFill>
                  </a:tcPr>
                </a:tc>
                <a:tc hMerge="1">
                  <a:txBody>
                    <a:bodyPr/>
                    <a:lstStyle/>
                    <a:p>
                      <a:pPr algn="ct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1.76</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rgbClr val="FFFFFF"/>
                    </a:solidFill>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1.76</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rgbClr val="FFFFFF"/>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1.15- 2.71</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0.009</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1922408687"/>
                  </a:ext>
                </a:extLst>
              </a:tr>
              <a:tr h="245074">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b">
                    <a:lnL>
                      <a:noFill/>
                    </a:lnL>
                    <a:lnR>
                      <a:noFill/>
                    </a:lnR>
                    <a:lnT>
                      <a:noFill/>
                    </a:lnT>
                    <a:lnB>
                      <a:noFill/>
                    </a:lnB>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51-53</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w="12700" cap="flat" cmpd="sng" algn="ctr">
                      <a:noFill/>
                      <a:prstDash val="solid"/>
                      <a:round/>
                      <a:headEnd type="none" w="med" len="med"/>
                      <a:tailEnd type="none" w="med" len="med"/>
                    </a:lnR>
                    <a:lnT>
                      <a:noFill/>
                    </a:lnT>
                    <a:lnB>
                      <a:noFill/>
                    </a:lnB>
                    <a:solidFill>
                      <a:schemeClr val="accent6">
                        <a:lumMod val="20000"/>
                        <a:lumOff val="80000"/>
                      </a:schemeClr>
                    </a:solidFill>
                  </a:tcPr>
                </a:tc>
                <a:tc hMerge="1">
                  <a:txBody>
                    <a:bodyPr/>
                    <a:lstStyle/>
                    <a:p>
                      <a:pPr algn="ct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4.26</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4.26</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chemeClr val="accent6">
                        <a:lumMod val="20000"/>
                        <a:lumOff val="80000"/>
                      </a:schemeClr>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2.44- 7.43</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chemeClr val="accent6">
                        <a:lumMod val="20000"/>
                        <a:lumOff val="80000"/>
                      </a:schemeClr>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0.000</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chemeClr val="accent6">
                        <a:lumMod val="20000"/>
                        <a:lumOff val="80000"/>
                      </a:schemeClr>
                    </a:solidFill>
                  </a:tcPr>
                </a:tc>
                <a:extLst>
                  <a:ext uri="{0D108BD9-81ED-4DB2-BD59-A6C34878D82A}">
                    <a16:rowId xmlns:a16="http://schemas.microsoft.com/office/drawing/2014/main" val="456749568"/>
                  </a:ext>
                </a:extLst>
              </a:tr>
              <a:tr h="245074">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b">
                    <a:lnL>
                      <a:noFill/>
                    </a:lnL>
                    <a:lnR>
                      <a:noFill/>
                    </a:lnR>
                    <a:lnT>
                      <a:noFill/>
                    </a:lnT>
                    <a:lnB>
                      <a:noFill/>
                    </a:lnB>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54-56</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w="12700" cap="flat" cmpd="sng" algn="ctr">
                      <a:noFill/>
                      <a:prstDash val="solid"/>
                      <a:round/>
                      <a:headEnd type="none" w="med" len="med"/>
                      <a:tailEnd type="none" w="med" len="med"/>
                    </a:lnR>
                    <a:lnT>
                      <a:noFill/>
                    </a:lnT>
                    <a:lnB>
                      <a:noFill/>
                    </a:lnB>
                    <a:solidFill>
                      <a:srgbClr val="FFFFFF"/>
                    </a:solidFill>
                  </a:tcPr>
                </a:tc>
                <a:tc hMerge="1">
                  <a:txBody>
                    <a:bodyPr/>
                    <a:lstStyle/>
                    <a:p>
                      <a:pPr algn="ct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2.27</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rgbClr val="FFFFFF"/>
                    </a:solidFill>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2.27</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a:noFill/>
                    </a:lnB>
                    <a:solidFill>
                      <a:srgbClr val="FFFFFF"/>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1.45- 3.57</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0.000</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2545942284"/>
                  </a:ext>
                </a:extLst>
              </a:tr>
              <a:tr h="245074">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b">
                    <a:lnL>
                      <a:noFill/>
                    </a:lnL>
                    <a:lnR>
                      <a:noFill/>
                    </a:lnR>
                    <a:lnT>
                      <a:noFill/>
                    </a:lnT>
                    <a:lnB>
                      <a:noFill/>
                    </a:lnB>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57-59</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w="12700" cap="flat" cmpd="sng" algn="ctr">
                      <a:no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pPr algn="ct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3.75</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3.75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2.28- 6,16</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0.000</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22439292"/>
                  </a:ext>
                </a:extLst>
              </a:tr>
              <a:tr h="245074">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b">
                    <a:lnL>
                      <a:noFill/>
                    </a:lnL>
                    <a:lnR>
                      <a:noFill/>
                    </a:lnR>
                    <a:lnT>
                      <a:noFill/>
                    </a:lnT>
                    <a:lnB>
                      <a:noFill/>
                    </a:lnB>
                  </a:tcPr>
                </a:tc>
                <a:tc gridSpan="3">
                  <a:txBody>
                    <a:bodyPr/>
                    <a:lstStyle/>
                    <a:p>
                      <a:pPr>
                        <a:lnSpc>
                          <a:spcPct val="107000"/>
                        </a:lnSpc>
                        <a:spcAft>
                          <a:spcPts val="800"/>
                        </a:spcAft>
                      </a:pPr>
                      <a:r>
                        <a:rPr lang="en-US" sz="18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Maternal Education</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AR"/>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pPr>
                        <a:lnSpc>
                          <a:spcPct val="107000"/>
                        </a:lnSpc>
                        <a:spcAft>
                          <a:spcPts val="800"/>
                        </a:spcAft>
                      </a:pPr>
                      <a:endParaRPr lang="es-AR" sz="12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919201186"/>
                  </a:ext>
                </a:extLst>
              </a:tr>
              <a:tr h="246960">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b">
                    <a:lnL>
                      <a:noFill/>
                    </a:lnL>
                    <a:lnR>
                      <a:noFill/>
                    </a:lnR>
                    <a:lnT>
                      <a:noFill/>
                    </a:lnT>
                    <a:lnB>
                      <a:noFill/>
                    </a:lnB>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&lt;incomplete </a:t>
                      </a:r>
                      <a:r>
                        <a:rPr lang="en-US" sz="18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high school</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w="12700" cap="flat" cmpd="sng" algn="ctr">
                      <a:noFill/>
                      <a:prstDash val="solid"/>
                      <a:round/>
                      <a:headEnd type="none" w="med" len="med"/>
                      <a:tailEnd type="none" w="med" len="med"/>
                    </a:lnR>
                    <a:lnT>
                      <a:noFill/>
                    </a:lnT>
                    <a:lnB>
                      <a:noFill/>
                    </a:lnB>
                    <a:solidFill>
                      <a:srgbClr val="FFFFFF"/>
                    </a:solidFill>
                  </a:tcPr>
                </a:tc>
                <a:tc gridSpan="3">
                  <a:txBody>
                    <a:bodyPr/>
                    <a:lstStyle/>
                    <a:p>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Reference</a:t>
                      </a:r>
                      <a:endParaRPr lang="es-AR" sz="7200" dirty="0">
                        <a:latin typeface="Arial" panose="020B060402020202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B w="12700" cap="flat" cmpd="sng" algn="ctr">
                      <a:noFill/>
                      <a:prstDash val="solid"/>
                      <a:round/>
                      <a:headEnd type="none" w="med" len="med"/>
                      <a:tailEnd type="none" w="med" len="med"/>
                    </a:lnB>
                    <a:solidFill>
                      <a:srgbClr val="FFFFFF"/>
                    </a:solidFill>
                  </a:tcPr>
                </a:tc>
                <a:tc hMerge="1">
                  <a:txBody>
                    <a:bodyPr/>
                    <a:lstStyle/>
                    <a:p>
                      <a:endParaRPr lang="es-AR" dirty="0"/>
                    </a:p>
                  </a:txBody>
                  <a:tcPr/>
                </a:tc>
                <a:tc hMerge="1">
                  <a:txBody>
                    <a:bodyPr/>
                    <a:lstStyle/>
                    <a:p>
                      <a:endParaRPr lang="es-AR"/>
                    </a:p>
                  </a:txBody>
                  <a:tcPr/>
                </a:tc>
                <a:tc>
                  <a:txBody>
                    <a:bodyPr/>
                    <a:lstStyle/>
                    <a:p>
                      <a:pPr>
                        <a:lnSpc>
                          <a:spcPct val="107000"/>
                        </a:lnSpc>
                        <a:spcAft>
                          <a:spcPts val="800"/>
                        </a:spcAft>
                      </a:pPr>
                      <a:r>
                        <a:rPr lang="es-AR" sz="1800">
                          <a:effectLst/>
                          <a:latin typeface="Arial" panose="020B0604020202020204" pitchFamily="34" charset="0"/>
                          <a:ea typeface="Calibri" panose="020F0502020204030204" pitchFamily="34" charset="0"/>
                          <a:cs typeface="Arial" panose="020B0604020202020204" pitchFamily="34" charset="0"/>
                        </a:rPr>
                        <a:t> </a:t>
                      </a:r>
                    </a:p>
                  </a:txBody>
                  <a:tcPr marL="0" marR="0" marT="0" marB="0" anchor="ctr">
                    <a:lnL>
                      <a:noFill/>
                    </a:lnL>
                    <a:lnR>
                      <a:noFill/>
                    </a:lnR>
                    <a:lnT>
                      <a:noFill/>
                    </a:lnT>
                    <a:lnB>
                      <a:noFill/>
                    </a:lnB>
                  </a:tcPr>
                </a:tc>
                <a:extLst>
                  <a:ext uri="{0D108BD9-81ED-4DB2-BD59-A6C34878D82A}">
                    <a16:rowId xmlns:a16="http://schemas.microsoft.com/office/drawing/2014/main" val="2475300130"/>
                  </a:ext>
                </a:extLst>
              </a:tr>
              <a:tr h="245074">
                <a:tc>
                  <a:txBody>
                    <a:bodyPr/>
                    <a:lstStyle/>
                    <a:p>
                      <a:pPr>
                        <a:lnSpc>
                          <a:spcPct val="107000"/>
                        </a:lnSpc>
                      </a:pPr>
                      <a:endParaRPr lang="es-AR" sz="1800">
                        <a:effectLst/>
                        <a:latin typeface="Arial" panose="020B0604020202020204" pitchFamily="34" charset="0"/>
                        <a:cs typeface="Arial" panose="020B0604020202020204" pitchFamily="34" charset="0"/>
                      </a:endParaRPr>
                    </a:p>
                  </a:txBody>
                  <a:tcPr marL="44450" marR="44450" marT="0" marB="0" anchor="b">
                    <a:lnL>
                      <a:noFill/>
                    </a:lnL>
                    <a:lnR>
                      <a:noFill/>
                    </a:lnR>
                    <a:lnT>
                      <a:noFill/>
                    </a:lnT>
                    <a:lnB>
                      <a:noFill/>
                    </a:lnB>
                  </a:tcPr>
                </a:tc>
                <a:tc gridSpan="2">
                  <a:txBody>
                    <a:bodyPr/>
                    <a:lstStyle/>
                    <a:p>
                      <a:pPr>
                        <a:lnSpc>
                          <a:spcPct val="107000"/>
                        </a:lnSpc>
                        <a:spcAft>
                          <a:spcPts val="800"/>
                        </a:spcAft>
                      </a:pPr>
                      <a:r>
                        <a:rPr lang="fr-FR"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Comp</a:t>
                      </a:r>
                      <a:r>
                        <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Highschool </a:t>
                      </a:r>
                      <a:r>
                        <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fr-FR"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incomp</a:t>
                      </a:r>
                      <a:r>
                        <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university</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w="12700" cap="flat" cmpd="sng" algn="ctr">
                      <a:noFill/>
                      <a:prstDash val="solid"/>
                      <a:round/>
                      <a:headEnd type="none" w="med" len="med"/>
                      <a:tailEnd type="none" w="med" len="med"/>
                    </a:lnR>
                    <a:lnT>
                      <a:noFill/>
                    </a:lnT>
                    <a:lnB>
                      <a:noFill/>
                    </a:lnB>
                    <a:solidFill>
                      <a:srgbClr val="FFFFFF"/>
                    </a:solidFill>
                  </a:tcPr>
                </a:tc>
                <a:tc hMerge="1">
                  <a:txBody>
                    <a:bodyPr/>
                    <a:lstStyle/>
                    <a:p>
                      <a:pPr algn="ct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1.65</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solidFill>
                      <a:srgbClr val="FFFFFF"/>
                    </a:solidFill>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1.65</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1,25- 218</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tc>
                  <a:txBody>
                    <a:bodyPr/>
                    <a:lstStyle/>
                    <a:p>
                      <a:pPr algn="ct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0,000</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2724551559"/>
                  </a:ext>
                </a:extLst>
              </a:tr>
              <a:tr h="245074">
                <a:tc>
                  <a:txBody>
                    <a:bodyPr/>
                    <a:lstStyle/>
                    <a:p>
                      <a:pPr>
                        <a:lnSpc>
                          <a:spcPct val="107000"/>
                        </a:lnSpc>
                        <a:spcAft>
                          <a:spcPts val="800"/>
                        </a:spcAft>
                      </a:pPr>
                      <a:r>
                        <a:rPr lang="es-AR"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Complete </a:t>
                      </a:r>
                      <a:r>
                        <a:rPr lang="en-US" sz="18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university</a:t>
                      </a:r>
                      <a:endParaRPr lang="en-US" sz="1800" noProof="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w="12700" cap="flat" cmpd="sng" algn="ctr">
                      <a:no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pPr algn="ctr">
                        <a:lnSpc>
                          <a:spcPct val="107000"/>
                        </a:lnSpc>
                        <a:spcAft>
                          <a:spcPts val="800"/>
                        </a:spcAft>
                      </a:pPr>
                      <a:r>
                        <a:rPr lang="es-AR"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1.59</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1.59</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1,07- 2,37</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s-A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0,022</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8306496"/>
                  </a:ext>
                </a:extLst>
              </a:tr>
            </a:tbl>
          </a:graphicData>
        </a:graphic>
      </p:graphicFrame>
      <p:pic>
        <p:nvPicPr>
          <p:cNvPr id="1028" name="Picture 4" descr="Región del Norte Grande Argentino - Wikipedia, la enciclopedia libre">
            <a:extLst>
              <a:ext uri="{FF2B5EF4-FFF2-40B4-BE49-F238E27FC236}">
                <a16:creationId xmlns:a16="http://schemas.microsoft.com/office/drawing/2014/main" id="{134DB905-3B34-73AD-91DD-F27A47851A6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84101" y="9878865"/>
            <a:ext cx="1028352" cy="220067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Economic Society Svg Png - Economic Icon Png, Transparent Png , Transparent  Png Image - PNGitem">
            <a:extLst>
              <a:ext uri="{FF2B5EF4-FFF2-40B4-BE49-F238E27FC236}">
                <a16:creationId xmlns:a16="http://schemas.microsoft.com/office/drawing/2014/main" id="{40E37D29-ACFC-DB6E-EAD9-93999EC263D9}"/>
              </a:ext>
            </a:extLst>
          </p:cNvPr>
          <p:cNvPicPr>
            <a:picLocks noChangeAspect="1" noChangeArrowheads="1"/>
          </p:cNvPicPr>
          <p:nvPr/>
        </p:nvPicPr>
        <p:blipFill>
          <a:blip r:embed="rId7">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211018" y="19239591"/>
            <a:ext cx="1067450" cy="905583"/>
          </a:xfrm>
          <a:prstGeom prst="rect">
            <a:avLst/>
          </a:prstGeom>
          <a:noFill/>
          <a:extLst>
            <a:ext uri="{909E8E84-426E-40DD-AFC4-6F175D3DCCD1}">
              <a14:hiddenFill xmlns:a14="http://schemas.microsoft.com/office/drawing/2010/main">
                <a:solidFill>
                  <a:srgbClr val="FFFFFF"/>
                </a:solidFill>
              </a14:hiddenFill>
            </a:ext>
          </a:extLst>
        </p:spPr>
      </p:pic>
      <p:sp>
        <p:nvSpPr>
          <p:cNvPr id="52" name="CuadroTexto 51">
            <a:extLst>
              <a:ext uri="{FF2B5EF4-FFF2-40B4-BE49-F238E27FC236}">
                <a16:creationId xmlns:a16="http://schemas.microsoft.com/office/drawing/2014/main" id="{59C5E7BE-0EE2-D4E0-2AC0-06AFB6B8F07D}"/>
              </a:ext>
            </a:extLst>
          </p:cNvPr>
          <p:cNvSpPr txBox="1"/>
          <p:nvPr/>
        </p:nvSpPr>
        <p:spPr>
          <a:xfrm>
            <a:off x="25822819" y="9617279"/>
            <a:ext cx="12776032" cy="1785104"/>
          </a:xfrm>
          <a:prstGeom prst="rect">
            <a:avLst/>
          </a:prstGeom>
          <a:noFill/>
        </p:spPr>
        <p:txBody>
          <a:bodyPr wrap="square">
            <a:spAutoFit/>
          </a:bodyPr>
          <a:lstStyle/>
          <a:p>
            <a:r>
              <a:rPr lang="en-US" sz="2200" b="1" dirty="0">
                <a:latin typeface="Arial" panose="020B0604020202020204" pitchFamily="34" charset="0"/>
                <a:ea typeface="Times New Roman" panose="02020603050405020304" pitchFamily="18" charset="0"/>
                <a:cs typeface="Arial" panose="020B0604020202020204" pitchFamily="34" charset="0"/>
              </a:rPr>
              <a:t>Logistic Regression.</a:t>
            </a:r>
            <a:endParaRPr lang="en-US" sz="2200" dirty="0">
              <a:latin typeface="Arial" panose="020B0604020202020204" pitchFamily="34" charset="0"/>
              <a:ea typeface="Times New Roman" panose="02020603050405020304" pitchFamily="18" charset="0"/>
              <a:cs typeface="Arial" panose="020B0604020202020204" pitchFamily="34" charset="0"/>
            </a:endParaRPr>
          </a:p>
          <a:p>
            <a:r>
              <a:rPr lang="en-US" sz="2200" dirty="0">
                <a:latin typeface="Arial" panose="020B0604020202020204" pitchFamily="34" charset="0"/>
                <a:ea typeface="Times New Roman" panose="02020603050405020304" pitchFamily="18" charset="0"/>
                <a:cs typeface="Arial" panose="020B0604020202020204" pitchFamily="34" charset="0"/>
              </a:rPr>
              <a:t>Children are more likely to meet ECDI milestones when having a Birth Certificate as the most predictive NCF indicator; positive associations include participating in early learning activities, having absence of harsh discipline, and at least 3 children's books. Among covariables, children’s age (51 to 53 months) is the most predictive factor for ECDI; maternal education is positively associated.</a:t>
            </a:r>
          </a:p>
        </p:txBody>
      </p:sp>
      <p:sp>
        <p:nvSpPr>
          <p:cNvPr id="53" name="CuadroTexto 52">
            <a:extLst>
              <a:ext uri="{FF2B5EF4-FFF2-40B4-BE49-F238E27FC236}">
                <a16:creationId xmlns:a16="http://schemas.microsoft.com/office/drawing/2014/main" id="{A80D42C9-F039-39F3-C4F8-AE0BE3994586}"/>
              </a:ext>
            </a:extLst>
          </p:cNvPr>
          <p:cNvSpPr txBox="1"/>
          <p:nvPr/>
        </p:nvSpPr>
        <p:spPr>
          <a:xfrm>
            <a:off x="11339947" y="4352427"/>
            <a:ext cx="14624263" cy="1138773"/>
          </a:xfrm>
          <a:prstGeom prst="rect">
            <a:avLst/>
          </a:prstGeom>
          <a:noFill/>
        </p:spPr>
        <p:txBody>
          <a:bodyPr wrap="square" rtlCol="0">
            <a:spAutoFit/>
          </a:bodyPr>
          <a:lstStyle/>
          <a:p>
            <a:r>
              <a:rPr lang="en-US" sz="2400" i="1" dirty="0">
                <a:latin typeface="Arial" panose="020B0604020202020204" pitchFamily="34" charset="0"/>
                <a:cs typeface="Arial" panose="020B0604020202020204" pitchFamily="34" charset="0"/>
              </a:rPr>
              <a:t>NCF Access and Regions</a:t>
            </a:r>
          </a:p>
          <a:p>
            <a:r>
              <a:rPr lang="en-US" sz="2200" dirty="0">
                <a:latin typeface="Arial" panose="020B0604020202020204" pitchFamily="34" charset="0"/>
                <a:ea typeface="Times New Roman" panose="02020603050405020304" pitchFamily="18" charset="0"/>
                <a:cs typeface="Arial" panose="020B0604020202020204" pitchFamily="34" charset="0"/>
              </a:rPr>
              <a:t>Average overall</a:t>
            </a:r>
            <a:r>
              <a:rPr lang="en-US" sz="2200" b="1" dirty="0">
                <a:latin typeface="Arial" panose="020B0604020202020204" pitchFamily="34" charset="0"/>
                <a:ea typeface="Times New Roman" panose="02020603050405020304" pitchFamily="18" charset="0"/>
                <a:cs typeface="Arial" panose="020B0604020202020204" pitchFamily="34" charset="0"/>
              </a:rPr>
              <a:t> </a:t>
            </a:r>
            <a:r>
              <a:rPr lang="en-US" sz="2200" dirty="0">
                <a:latin typeface="Arial" panose="020B0604020202020204" pitchFamily="34" charset="0"/>
                <a:ea typeface="Times New Roman" panose="02020603050405020304" pitchFamily="18" charset="0"/>
                <a:cs typeface="Arial" panose="020B0604020202020204" pitchFamily="34" charset="0"/>
              </a:rPr>
              <a:t>access to NCF of 79,1%, descends to 72.7% in the Northeast and to 75.3% in the Northwest regions, compared to 81.7% in AMBA. </a:t>
            </a:r>
            <a:endParaRPr lang="es-AR" sz="2200" i="1" dirty="0">
              <a:latin typeface="Arial" panose="020B0604020202020204" pitchFamily="34" charset="0"/>
              <a:cs typeface="Arial" panose="020B0604020202020204" pitchFamily="34" charset="0"/>
            </a:endParaRPr>
          </a:p>
        </p:txBody>
      </p:sp>
      <p:sp>
        <p:nvSpPr>
          <p:cNvPr id="54" name="CuadroTexto 53">
            <a:extLst>
              <a:ext uri="{FF2B5EF4-FFF2-40B4-BE49-F238E27FC236}">
                <a16:creationId xmlns:a16="http://schemas.microsoft.com/office/drawing/2014/main" id="{8501A4B0-F170-7904-B99D-9737F07D1B3F}"/>
              </a:ext>
            </a:extLst>
          </p:cNvPr>
          <p:cNvSpPr txBox="1"/>
          <p:nvPr/>
        </p:nvSpPr>
        <p:spPr>
          <a:xfrm>
            <a:off x="11360373" y="12431976"/>
            <a:ext cx="14603842" cy="1138773"/>
          </a:xfrm>
          <a:prstGeom prst="rect">
            <a:avLst/>
          </a:prstGeom>
          <a:noFill/>
        </p:spPr>
        <p:txBody>
          <a:bodyPr wrap="square" rtlCol="0">
            <a:spAutoFit/>
          </a:bodyPr>
          <a:lstStyle/>
          <a:p>
            <a:r>
              <a:rPr lang="en-US" sz="2400" i="1" dirty="0">
                <a:latin typeface="Arial" panose="020B0604020202020204" pitchFamily="34" charset="0"/>
                <a:cs typeface="Arial" panose="020B0604020202020204" pitchFamily="34" charset="0"/>
              </a:rPr>
              <a:t>NCF Access and Households Wealth </a:t>
            </a:r>
            <a:r>
              <a:rPr lang="es-ES" sz="2400" i="1" dirty="0">
                <a:latin typeface="Arial" panose="020B0604020202020204" pitchFamily="34" charset="0"/>
                <a:cs typeface="Arial" panose="020B0604020202020204" pitchFamily="34" charset="0"/>
              </a:rPr>
              <a:t>(Quintiles)</a:t>
            </a:r>
          </a:p>
          <a:p>
            <a:r>
              <a:rPr lang="en-US" sz="2200" dirty="0">
                <a:latin typeface="Arial" panose="020B0604020202020204" pitchFamily="34" charset="0"/>
                <a:ea typeface="Times New Roman" panose="02020603050405020304" pitchFamily="18" charset="0"/>
                <a:cs typeface="Arial" panose="020B0604020202020204" pitchFamily="34" charset="0"/>
              </a:rPr>
              <a:t>Average overall access to NCF of 79,1%, descends to 72,4% in the poorest quintile (Q1), compared to 92,4% access in the richest quintile (Q5). </a:t>
            </a:r>
            <a:endParaRPr lang="es-AR" sz="2200" dirty="0">
              <a:latin typeface="Arial" panose="020B0604020202020204" pitchFamily="34" charset="0"/>
              <a:cs typeface="Arial" panose="020B0604020202020204" pitchFamily="34" charset="0"/>
            </a:endParaRPr>
          </a:p>
        </p:txBody>
      </p:sp>
      <p:sp>
        <p:nvSpPr>
          <p:cNvPr id="55" name="CuadroTexto 54">
            <a:extLst>
              <a:ext uri="{FF2B5EF4-FFF2-40B4-BE49-F238E27FC236}">
                <a16:creationId xmlns:a16="http://schemas.microsoft.com/office/drawing/2014/main" id="{DA9BCFDC-3B72-1307-D08D-FD6C19009113}"/>
              </a:ext>
            </a:extLst>
          </p:cNvPr>
          <p:cNvSpPr txBox="1"/>
          <p:nvPr/>
        </p:nvSpPr>
        <p:spPr>
          <a:xfrm>
            <a:off x="25964210" y="4337038"/>
            <a:ext cx="12622030" cy="1446550"/>
          </a:xfrm>
          <a:prstGeom prst="rect">
            <a:avLst/>
          </a:prstGeom>
          <a:noFill/>
        </p:spPr>
        <p:txBody>
          <a:bodyPr wrap="square" rtlCol="0">
            <a:spAutoFit/>
          </a:bodyPr>
          <a:lstStyle/>
          <a:p>
            <a:r>
              <a:rPr lang="en-US" sz="2400" i="1" dirty="0">
                <a:latin typeface="Arial" panose="020B0604020202020204" pitchFamily="34" charset="0"/>
                <a:cs typeface="Arial" panose="020B0604020202020204" pitchFamily="34" charset="0"/>
              </a:rPr>
              <a:t>NCF Access and ECDI</a:t>
            </a:r>
          </a:p>
          <a:p>
            <a:r>
              <a:rPr lang="en-US" sz="2000" dirty="0">
                <a:latin typeface="Arial" panose="020B0604020202020204" pitchFamily="34" charset="0"/>
                <a:ea typeface="Times New Roman" panose="02020603050405020304" pitchFamily="18" charset="0"/>
                <a:cs typeface="Arial" panose="020B0604020202020204" pitchFamily="34" charset="0"/>
              </a:rPr>
              <a:t>Children with learning opportunities at home or attending ECEC, and positive interactions and responsive caregiving show higher ECDI scores</a:t>
            </a:r>
            <a:r>
              <a:rPr lang="es-ES" sz="2000" dirty="0">
                <a:latin typeface="Arial" panose="020B0604020202020204" pitchFamily="34" charset="0"/>
                <a:ea typeface="Times New Roman" panose="02020603050405020304" pitchFamily="18" charset="0"/>
                <a:cs typeface="Arial" panose="020B0604020202020204" pitchFamily="34" charset="0"/>
              </a:rPr>
              <a:t>. </a:t>
            </a:r>
            <a:r>
              <a:rPr lang="en-US" sz="2000" dirty="0">
                <a:latin typeface="Arial" panose="020B0604020202020204" pitchFamily="34" charset="0"/>
                <a:ea typeface="Times New Roman" panose="02020603050405020304" pitchFamily="18" charset="0"/>
                <a:cs typeface="Arial" panose="020B0604020202020204" pitchFamily="34" charset="0"/>
              </a:rPr>
              <a:t>Children in the Northwest show the lowest ECDI scores </a:t>
            </a:r>
            <a:r>
              <a:rPr lang="es-ES" sz="2000" dirty="0">
                <a:latin typeface="Arial" panose="020B0604020202020204" pitchFamily="34" charset="0"/>
                <a:ea typeface="Times New Roman" panose="02020603050405020304" pitchFamily="18" charset="0"/>
                <a:cs typeface="Arial" panose="020B0604020202020204" pitchFamily="34" charset="0"/>
              </a:rPr>
              <a:t>(81,0%)</a:t>
            </a:r>
            <a:endParaRPr lang="es-AR" sz="2000" i="1" dirty="0">
              <a:latin typeface="Arial" panose="020B0604020202020204" pitchFamily="34" charset="0"/>
              <a:cs typeface="Arial" panose="020B0604020202020204" pitchFamily="34" charset="0"/>
            </a:endParaRPr>
          </a:p>
          <a:p>
            <a:endParaRPr lang="es-AR" sz="2400" i="1" dirty="0">
              <a:latin typeface="Arial" panose="020B0604020202020204" pitchFamily="34" charset="0"/>
              <a:cs typeface="Arial" panose="020B0604020202020204" pitchFamily="34" charset="0"/>
            </a:endParaRPr>
          </a:p>
        </p:txBody>
      </p:sp>
      <p:sp>
        <p:nvSpPr>
          <p:cNvPr id="56" name="CuadroTexto 55">
            <a:extLst>
              <a:ext uri="{FF2B5EF4-FFF2-40B4-BE49-F238E27FC236}">
                <a16:creationId xmlns:a16="http://schemas.microsoft.com/office/drawing/2014/main" id="{6094704D-7FA3-8367-9B01-49452F18C4B5}"/>
              </a:ext>
            </a:extLst>
          </p:cNvPr>
          <p:cNvSpPr txBox="1"/>
          <p:nvPr/>
        </p:nvSpPr>
        <p:spPr>
          <a:xfrm>
            <a:off x="25761430" y="18544422"/>
            <a:ext cx="12603824" cy="2277547"/>
          </a:xfrm>
          <a:prstGeom prst="rect">
            <a:avLst/>
          </a:prstGeom>
          <a:noFill/>
        </p:spPr>
        <p:txBody>
          <a:bodyPr wrap="square">
            <a:spAutoFit/>
          </a:bodyPr>
          <a:lstStyle/>
          <a:p>
            <a:r>
              <a:rPr lang="en-US" sz="3200" b="1" dirty="0">
                <a:solidFill>
                  <a:schemeClr val="accent5">
                    <a:lumMod val="75000"/>
                  </a:schemeClr>
                </a:solidFill>
                <a:latin typeface="Arial" panose="020B0604020202020204" pitchFamily="34" charset="0"/>
                <a:ea typeface="Times New Roman" panose="02020603050405020304" pitchFamily="18" charset="0"/>
                <a:cs typeface="Arial" panose="020B0604020202020204" pitchFamily="34" charset="0"/>
              </a:rPr>
              <a:t>CONCLUSIONS</a:t>
            </a:r>
          </a:p>
          <a:p>
            <a:pPr marL="342900" indent="-342900">
              <a:buFont typeface="Arial" panose="020B0604020202020204" pitchFamily="34" charset="0"/>
              <a:buChar char="•"/>
            </a:pPr>
            <a:r>
              <a:rPr lang="en-US" sz="2200" dirty="0">
                <a:latin typeface="Arial" panose="020B0604020202020204" pitchFamily="34" charset="0"/>
                <a:ea typeface="Times New Roman" panose="02020603050405020304" pitchFamily="18" charset="0"/>
                <a:cs typeface="Arial" panose="020B0604020202020204" pitchFamily="34" charset="0"/>
              </a:rPr>
              <a:t>Access to NCF model is high in 7 indicators  and medium in 4 indicators, but unequal among regions and household income levels. On track ECDI scores are also unequal.</a:t>
            </a:r>
          </a:p>
          <a:p>
            <a:pPr marL="342900" indent="-342900">
              <a:buFont typeface="Arial" panose="020B0604020202020204" pitchFamily="34" charset="0"/>
              <a:buChar char="•"/>
            </a:pPr>
            <a:r>
              <a:rPr lang="en-US" sz="2200" dirty="0">
                <a:latin typeface="Arial" panose="020B0604020202020204" pitchFamily="34" charset="0"/>
                <a:ea typeface="Times New Roman" panose="02020603050405020304" pitchFamily="18" charset="0"/>
                <a:cs typeface="Arial" panose="020B0604020202020204" pitchFamily="34" charset="0"/>
              </a:rPr>
              <a:t>Early learning opportunities and Safety and Protection domains show lower access, larger inequalities, and positive associations with ECDI. However, strongest ECDI predictors are associated to high access to Birth Certificate, and 4 years of Age.</a:t>
            </a:r>
          </a:p>
        </p:txBody>
      </p:sp>
      <p:graphicFrame>
        <p:nvGraphicFramePr>
          <p:cNvPr id="58" name="Gráfico 57">
            <a:extLst>
              <a:ext uri="{FF2B5EF4-FFF2-40B4-BE49-F238E27FC236}">
                <a16:creationId xmlns:a16="http://schemas.microsoft.com/office/drawing/2014/main" id="{49D48C61-08BA-9477-4ED6-D8813043E438}"/>
              </a:ext>
            </a:extLst>
          </p:cNvPr>
          <p:cNvGraphicFramePr>
            <a:graphicFrameLocks/>
          </p:cNvGraphicFramePr>
          <p:nvPr>
            <p:extLst>
              <p:ext uri="{D42A27DB-BD31-4B8C-83A1-F6EECF244321}">
                <p14:modId xmlns:p14="http://schemas.microsoft.com/office/powerpoint/2010/main" val="2667961999"/>
              </p:ext>
            </p:extLst>
          </p:nvPr>
        </p:nvGraphicFramePr>
        <p:xfrm>
          <a:off x="11555748" y="5531647"/>
          <a:ext cx="13797646" cy="6656141"/>
        </p:xfrm>
        <a:graphic>
          <a:graphicData uri="http://schemas.openxmlformats.org/drawingml/2006/chart">
            <c:chart xmlns:c="http://schemas.openxmlformats.org/drawingml/2006/chart" xmlns:r="http://schemas.openxmlformats.org/officeDocument/2006/relationships" r:id="rId8"/>
          </a:graphicData>
        </a:graphic>
      </p:graphicFrame>
      <p:sp>
        <p:nvSpPr>
          <p:cNvPr id="59" name="Rectángulo 58">
            <a:extLst>
              <a:ext uri="{FF2B5EF4-FFF2-40B4-BE49-F238E27FC236}">
                <a16:creationId xmlns:a16="http://schemas.microsoft.com/office/drawing/2014/main" id="{1160D840-F120-D957-62C6-92F32E497F85}"/>
              </a:ext>
            </a:extLst>
          </p:cNvPr>
          <p:cNvSpPr/>
          <p:nvPr/>
        </p:nvSpPr>
        <p:spPr>
          <a:xfrm>
            <a:off x="12561646" y="6005884"/>
            <a:ext cx="2217321" cy="6181905"/>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AR" sz="1800">
              <a:latin typeface="Arial" panose="020B0604020202020204" pitchFamily="34" charset="0"/>
              <a:cs typeface="Arial" panose="020B0604020202020204" pitchFamily="34" charset="0"/>
            </a:endParaRPr>
          </a:p>
        </p:txBody>
      </p:sp>
      <p:sp>
        <p:nvSpPr>
          <p:cNvPr id="60" name="Rectángulo 59">
            <a:extLst>
              <a:ext uri="{FF2B5EF4-FFF2-40B4-BE49-F238E27FC236}">
                <a16:creationId xmlns:a16="http://schemas.microsoft.com/office/drawing/2014/main" id="{DC0F9799-5744-4BC9-B7C4-8D6ADBC378E8}"/>
              </a:ext>
            </a:extLst>
          </p:cNvPr>
          <p:cNvSpPr/>
          <p:nvPr/>
        </p:nvSpPr>
        <p:spPr>
          <a:xfrm>
            <a:off x="14817067" y="6038742"/>
            <a:ext cx="2400831" cy="6149047"/>
          </a:xfrm>
          <a:prstGeom prst="rect">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AR" sz="1800">
              <a:latin typeface="Arial" panose="020B0604020202020204" pitchFamily="34" charset="0"/>
              <a:cs typeface="Arial" panose="020B0604020202020204" pitchFamily="34" charset="0"/>
            </a:endParaRPr>
          </a:p>
        </p:txBody>
      </p:sp>
      <p:sp>
        <p:nvSpPr>
          <p:cNvPr id="61" name="Rectángulo 60">
            <a:extLst>
              <a:ext uri="{FF2B5EF4-FFF2-40B4-BE49-F238E27FC236}">
                <a16:creationId xmlns:a16="http://schemas.microsoft.com/office/drawing/2014/main" id="{3D13E880-06E1-4F49-A85E-99FB128A2684}"/>
              </a:ext>
            </a:extLst>
          </p:cNvPr>
          <p:cNvSpPr/>
          <p:nvPr/>
        </p:nvSpPr>
        <p:spPr>
          <a:xfrm>
            <a:off x="17217897" y="6044497"/>
            <a:ext cx="2193467" cy="6143292"/>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AR" sz="1800">
              <a:latin typeface="Arial" panose="020B0604020202020204" pitchFamily="34" charset="0"/>
              <a:cs typeface="Arial" panose="020B0604020202020204" pitchFamily="34" charset="0"/>
            </a:endParaRPr>
          </a:p>
        </p:txBody>
      </p:sp>
      <p:sp>
        <p:nvSpPr>
          <p:cNvPr id="62" name="Rectángulo 61">
            <a:extLst>
              <a:ext uri="{FF2B5EF4-FFF2-40B4-BE49-F238E27FC236}">
                <a16:creationId xmlns:a16="http://schemas.microsoft.com/office/drawing/2014/main" id="{BDAA0D59-06EB-4D3C-8CFA-813B5D9C5A63}"/>
              </a:ext>
            </a:extLst>
          </p:cNvPr>
          <p:cNvSpPr/>
          <p:nvPr/>
        </p:nvSpPr>
        <p:spPr>
          <a:xfrm>
            <a:off x="19439132" y="6044497"/>
            <a:ext cx="3684886" cy="6143292"/>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AR" sz="1800">
              <a:latin typeface="Arial" panose="020B0604020202020204" pitchFamily="34" charset="0"/>
              <a:cs typeface="Arial" panose="020B0604020202020204" pitchFamily="34" charset="0"/>
            </a:endParaRPr>
          </a:p>
        </p:txBody>
      </p:sp>
      <p:sp>
        <p:nvSpPr>
          <p:cNvPr id="63" name="Rectángulo 62">
            <a:extLst>
              <a:ext uri="{FF2B5EF4-FFF2-40B4-BE49-F238E27FC236}">
                <a16:creationId xmlns:a16="http://schemas.microsoft.com/office/drawing/2014/main" id="{FA842354-6E58-4839-8316-49C0E39F3316}"/>
              </a:ext>
            </a:extLst>
          </p:cNvPr>
          <p:cNvSpPr/>
          <p:nvPr/>
        </p:nvSpPr>
        <p:spPr>
          <a:xfrm>
            <a:off x="23124018" y="6044497"/>
            <a:ext cx="2314541" cy="6143292"/>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AR" sz="1800">
              <a:latin typeface="Arial" panose="020B0604020202020204" pitchFamily="34" charset="0"/>
              <a:cs typeface="Arial" panose="020B0604020202020204" pitchFamily="34" charset="0"/>
            </a:endParaRPr>
          </a:p>
        </p:txBody>
      </p:sp>
      <p:pic>
        <p:nvPicPr>
          <p:cNvPr id="1024" name="Picture 4" descr="Templates">
            <a:extLst>
              <a:ext uri="{FF2B5EF4-FFF2-40B4-BE49-F238E27FC236}">
                <a16:creationId xmlns:a16="http://schemas.microsoft.com/office/drawing/2014/main" id="{408E69D6-8EFD-2CEB-3306-A2FB9334D97B}"/>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20780" t="15201" r="57795" b="65591"/>
          <a:stretch/>
        </p:blipFill>
        <p:spPr bwMode="auto">
          <a:xfrm>
            <a:off x="13427325" y="11352471"/>
            <a:ext cx="577929" cy="503731"/>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4" descr="Templates">
            <a:extLst>
              <a:ext uri="{FF2B5EF4-FFF2-40B4-BE49-F238E27FC236}">
                <a16:creationId xmlns:a16="http://schemas.microsoft.com/office/drawing/2014/main" id="{9BF7A24B-DEEE-FDD7-490D-81343C6ED94B}"/>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57977" t="13195" r="21813" b="65225"/>
          <a:stretch/>
        </p:blipFill>
        <p:spPr bwMode="auto">
          <a:xfrm>
            <a:off x="15720846" y="11308845"/>
            <a:ext cx="577929" cy="59995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4" descr="Templates">
            <a:extLst>
              <a:ext uri="{FF2B5EF4-FFF2-40B4-BE49-F238E27FC236}">
                <a16:creationId xmlns:a16="http://schemas.microsoft.com/office/drawing/2014/main" id="{14ED4929-D563-9BB2-4660-8CB8E5FB93E0}"/>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66544" t="44985" r="10212" b="33435"/>
          <a:stretch/>
        </p:blipFill>
        <p:spPr bwMode="auto">
          <a:xfrm>
            <a:off x="18007646" y="11308846"/>
            <a:ext cx="606415" cy="54735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4" descr="Templates">
            <a:extLst>
              <a:ext uri="{FF2B5EF4-FFF2-40B4-BE49-F238E27FC236}">
                <a16:creationId xmlns:a16="http://schemas.microsoft.com/office/drawing/2014/main" id="{18D7D88E-BAA9-D110-86BD-13C936628C9B}"/>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11691" t="46890" r="66600" b="31530"/>
          <a:stretch/>
        </p:blipFill>
        <p:spPr bwMode="auto">
          <a:xfrm>
            <a:off x="20940884" y="11308845"/>
            <a:ext cx="651739" cy="629879"/>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4" descr="Templates">
            <a:extLst>
              <a:ext uri="{FF2B5EF4-FFF2-40B4-BE49-F238E27FC236}">
                <a16:creationId xmlns:a16="http://schemas.microsoft.com/office/drawing/2014/main" id="{BCB26B9E-643B-982E-082E-CA3D14E374E7}"/>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37001" t="69909" r="36521" b="8261"/>
          <a:stretch/>
        </p:blipFill>
        <p:spPr bwMode="auto">
          <a:xfrm>
            <a:off x="23962239" y="11288749"/>
            <a:ext cx="734297" cy="58855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39" name="Gráfico 1038">
            <a:extLst>
              <a:ext uri="{FF2B5EF4-FFF2-40B4-BE49-F238E27FC236}">
                <a16:creationId xmlns:a16="http://schemas.microsoft.com/office/drawing/2014/main" id="{0A345041-E677-884A-E432-321E2D87EB22}"/>
              </a:ext>
            </a:extLst>
          </p:cNvPr>
          <p:cNvGraphicFramePr>
            <a:graphicFrameLocks/>
          </p:cNvGraphicFramePr>
          <p:nvPr>
            <p:extLst>
              <p:ext uri="{D42A27DB-BD31-4B8C-83A1-F6EECF244321}">
                <p14:modId xmlns:p14="http://schemas.microsoft.com/office/powerpoint/2010/main" val="739270142"/>
              </p:ext>
            </p:extLst>
          </p:nvPr>
        </p:nvGraphicFramePr>
        <p:xfrm>
          <a:off x="11116919" y="13398876"/>
          <a:ext cx="14481152" cy="7104558"/>
        </p:xfrm>
        <a:graphic>
          <a:graphicData uri="http://schemas.openxmlformats.org/drawingml/2006/chart">
            <c:chart xmlns:c="http://schemas.openxmlformats.org/drawingml/2006/chart" xmlns:r="http://schemas.openxmlformats.org/officeDocument/2006/relationships" r:id="rId10"/>
          </a:graphicData>
        </a:graphic>
      </p:graphicFrame>
      <p:sp>
        <p:nvSpPr>
          <p:cNvPr id="1040" name="Rectángulo 1039">
            <a:extLst>
              <a:ext uri="{FF2B5EF4-FFF2-40B4-BE49-F238E27FC236}">
                <a16:creationId xmlns:a16="http://schemas.microsoft.com/office/drawing/2014/main" id="{7DB8DD32-4B4E-37CB-07AF-F5A795508F89}"/>
              </a:ext>
            </a:extLst>
          </p:cNvPr>
          <p:cNvSpPr/>
          <p:nvPr/>
        </p:nvSpPr>
        <p:spPr>
          <a:xfrm>
            <a:off x="12334468" y="13785013"/>
            <a:ext cx="2267157" cy="6669311"/>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AR" sz="1800">
              <a:latin typeface="Arial" panose="020B0604020202020204" pitchFamily="34" charset="0"/>
              <a:cs typeface="Arial" panose="020B0604020202020204" pitchFamily="34" charset="0"/>
            </a:endParaRPr>
          </a:p>
        </p:txBody>
      </p:sp>
      <p:pic>
        <p:nvPicPr>
          <p:cNvPr id="1041" name="Picture 4" descr="Templates">
            <a:extLst>
              <a:ext uri="{FF2B5EF4-FFF2-40B4-BE49-F238E27FC236}">
                <a16:creationId xmlns:a16="http://schemas.microsoft.com/office/drawing/2014/main" id="{2F26A0C7-1125-EDB9-86F7-9A447208DC4C}"/>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20780" t="15201" r="57795" b="65591"/>
          <a:stretch/>
        </p:blipFill>
        <p:spPr bwMode="auto">
          <a:xfrm>
            <a:off x="13314400" y="19538947"/>
            <a:ext cx="577929" cy="503731"/>
          </a:xfrm>
          <a:prstGeom prst="rect">
            <a:avLst/>
          </a:prstGeom>
          <a:noFill/>
          <a:extLst>
            <a:ext uri="{909E8E84-426E-40DD-AFC4-6F175D3DCCD1}">
              <a14:hiddenFill xmlns:a14="http://schemas.microsoft.com/office/drawing/2010/main">
                <a:solidFill>
                  <a:srgbClr val="FFFFFF"/>
                </a:solidFill>
              </a14:hiddenFill>
            </a:ext>
          </a:extLst>
        </p:spPr>
      </p:pic>
      <p:sp>
        <p:nvSpPr>
          <p:cNvPr id="1042" name="Rectángulo 1041">
            <a:extLst>
              <a:ext uri="{FF2B5EF4-FFF2-40B4-BE49-F238E27FC236}">
                <a16:creationId xmlns:a16="http://schemas.microsoft.com/office/drawing/2014/main" id="{DEC18C4E-1597-D158-1A46-B13EA945A12A}"/>
              </a:ext>
            </a:extLst>
          </p:cNvPr>
          <p:cNvSpPr/>
          <p:nvPr/>
        </p:nvSpPr>
        <p:spPr>
          <a:xfrm>
            <a:off x="14620545" y="13787798"/>
            <a:ext cx="2400831" cy="6669312"/>
          </a:xfrm>
          <a:prstGeom prst="rect">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AR" sz="1800">
              <a:latin typeface="Arial" panose="020B0604020202020204" pitchFamily="34" charset="0"/>
              <a:cs typeface="Arial" panose="020B0604020202020204" pitchFamily="34" charset="0"/>
            </a:endParaRPr>
          </a:p>
        </p:txBody>
      </p:sp>
      <p:pic>
        <p:nvPicPr>
          <p:cNvPr id="1043" name="Picture 4" descr="Templates">
            <a:extLst>
              <a:ext uri="{FF2B5EF4-FFF2-40B4-BE49-F238E27FC236}">
                <a16:creationId xmlns:a16="http://schemas.microsoft.com/office/drawing/2014/main" id="{93EAB580-3B3C-2BD1-253F-7E7DA52ABDC8}"/>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57977" t="13195" r="21813" b="65225"/>
          <a:stretch/>
        </p:blipFill>
        <p:spPr bwMode="auto">
          <a:xfrm>
            <a:off x="15492110" y="19442721"/>
            <a:ext cx="577929" cy="599957"/>
          </a:xfrm>
          <a:prstGeom prst="rect">
            <a:avLst/>
          </a:prstGeom>
          <a:noFill/>
          <a:extLst>
            <a:ext uri="{909E8E84-426E-40DD-AFC4-6F175D3DCCD1}">
              <a14:hiddenFill xmlns:a14="http://schemas.microsoft.com/office/drawing/2010/main">
                <a:solidFill>
                  <a:srgbClr val="FFFFFF"/>
                </a:solidFill>
              </a14:hiddenFill>
            </a:ext>
          </a:extLst>
        </p:spPr>
      </p:pic>
      <p:sp>
        <p:nvSpPr>
          <p:cNvPr id="1044" name="Rectángulo 1043">
            <a:extLst>
              <a:ext uri="{FF2B5EF4-FFF2-40B4-BE49-F238E27FC236}">
                <a16:creationId xmlns:a16="http://schemas.microsoft.com/office/drawing/2014/main" id="{6F194640-9C8B-B110-B5E1-C0FCBF73F449}"/>
              </a:ext>
            </a:extLst>
          </p:cNvPr>
          <p:cNvSpPr/>
          <p:nvPr/>
        </p:nvSpPr>
        <p:spPr>
          <a:xfrm>
            <a:off x="16985138" y="13787798"/>
            <a:ext cx="2510563" cy="6669311"/>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AR" sz="1800">
              <a:latin typeface="Arial" panose="020B0604020202020204" pitchFamily="34" charset="0"/>
              <a:cs typeface="Arial" panose="020B0604020202020204" pitchFamily="34" charset="0"/>
            </a:endParaRPr>
          </a:p>
        </p:txBody>
      </p:sp>
      <p:pic>
        <p:nvPicPr>
          <p:cNvPr id="1045" name="Picture 4" descr="Templates">
            <a:extLst>
              <a:ext uri="{FF2B5EF4-FFF2-40B4-BE49-F238E27FC236}">
                <a16:creationId xmlns:a16="http://schemas.microsoft.com/office/drawing/2014/main" id="{D31431A4-7AD3-9607-0D64-95A9E5111636}"/>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66544" t="44985" r="10212" b="33435"/>
          <a:stretch/>
        </p:blipFill>
        <p:spPr bwMode="auto">
          <a:xfrm>
            <a:off x="18085161" y="19495322"/>
            <a:ext cx="606415" cy="54735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4" descr="Templates">
            <a:extLst>
              <a:ext uri="{FF2B5EF4-FFF2-40B4-BE49-F238E27FC236}">
                <a16:creationId xmlns:a16="http://schemas.microsoft.com/office/drawing/2014/main" id="{7578611E-7DFA-A9B9-8C05-DBC632CFFC7B}"/>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11691" t="46890" r="66600" b="31530"/>
          <a:stretch/>
        </p:blipFill>
        <p:spPr bwMode="auto">
          <a:xfrm>
            <a:off x="20996725" y="19454060"/>
            <a:ext cx="651739" cy="629879"/>
          </a:xfrm>
          <a:prstGeom prst="rect">
            <a:avLst/>
          </a:prstGeom>
          <a:noFill/>
          <a:extLst>
            <a:ext uri="{909E8E84-426E-40DD-AFC4-6F175D3DCCD1}">
              <a14:hiddenFill xmlns:a14="http://schemas.microsoft.com/office/drawing/2010/main">
                <a:solidFill>
                  <a:srgbClr val="FFFFFF"/>
                </a:solidFill>
              </a14:hiddenFill>
            </a:ext>
          </a:extLst>
        </p:spPr>
      </p:pic>
      <p:sp>
        <p:nvSpPr>
          <p:cNvPr id="1047" name="Rectángulo 1046">
            <a:extLst>
              <a:ext uri="{FF2B5EF4-FFF2-40B4-BE49-F238E27FC236}">
                <a16:creationId xmlns:a16="http://schemas.microsoft.com/office/drawing/2014/main" id="{06F32FF7-6C94-536C-FDB8-A7CD626CD2BB}"/>
              </a:ext>
            </a:extLst>
          </p:cNvPr>
          <p:cNvSpPr/>
          <p:nvPr/>
        </p:nvSpPr>
        <p:spPr>
          <a:xfrm>
            <a:off x="19495701" y="13785013"/>
            <a:ext cx="3587841" cy="6619496"/>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AR" sz="1800">
              <a:latin typeface="Arial" panose="020B0604020202020204" pitchFamily="34" charset="0"/>
              <a:cs typeface="Arial" panose="020B0604020202020204" pitchFamily="34" charset="0"/>
            </a:endParaRPr>
          </a:p>
        </p:txBody>
      </p:sp>
      <p:pic>
        <p:nvPicPr>
          <p:cNvPr id="1048" name="Picture 4" descr="Templates">
            <a:extLst>
              <a:ext uri="{FF2B5EF4-FFF2-40B4-BE49-F238E27FC236}">
                <a16:creationId xmlns:a16="http://schemas.microsoft.com/office/drawing/2014/main" id="{8485D920-7171-1F04-13B4-B299D2BCA164}"/>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37001" t="69909" r="36521" b="8261"/>
          <a:stretch/>
        </p:blipFill>
        <p:spPr bwMode="auto">
          <a:xfrm>
            <a:off x="23995613" y="19442721"/>
            <a:ext cx="734297" cy="588559"/>
          </a:xfrm>
          <a:prstGeom prst="rect">
            <a:avLst/>
          </a:prstGeom>
          <a:noFill/>
          <a:extLst>
            <a:ext uri="{909E8E84-426E-40DD-AFC4-6F175D3DCCD1}">
              <a14:hiddenFill xmlns:a14="http://schemas.microsoft.com/office/drawing/2010/main">
                <a:solidFill>
                  <a:srgbClr val="FFFFFF"/>
                </a:solidFill>
              </a14:hiddenFill>
            </a:ext>
          </a:extLst>
        </p:spPr>
      </p:pic>
      <p:sp>
        <p:nvSpPr>
          <p:cNvPr id="1049" name="Rectángulo 1048">
            <a:extLst>
              <a:ext uri="{FF2B5EF4-FFF2-40B4-BE49-F238E27FC236}">
                <a16:creationId xmlns:a16="http://schemas.microsoft.com/office/drawing/2014/main" id="{A315E24D-44D7-F7F1-7999-F98002BB0128}"/>
              </a:ext>
            </a:extLst>
          </p:cNvPr>
          <p:cNvSpPr/>
          <p:nvPr/>
        </p:nvSpPr>
        <p:spPr>
          <a:xfrm>
            <a:off x="23088576" y="13785013"/>
            <a:ext cx="2314541" cy="6617673"/>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AR" sz="1800">
              <a:latin typeface="Arial" panose="020B0604020202020204" pitchFamily="34" charset="0"/>
              <a:cs typeface="Arial" panose="020B0604020202020204" pitchFamily="34" charset="0"/>
            </a:endParaRPr>
          </a:p>
        </p:txBody>
      </p:sp>
      <p:cxnSp>
        <p:nvCxnSpPr>
          <p:cNvPr id="1051" name="Conector recto 1050">
            <a:extLst>
              <a:ext uri="{FF2B5EF4-FFF2-40B4-BE49-F238E27FC236}">
                <a16:creationId xmlns:a16="http://schemas.microsoft.com/office/drawing/2014/main" id="{6333F173-8279-52F1-F50E-266F3E5B13D3}"/>
              </a:ext>
            </a:extLst>
          </p:cNvPr>
          <p:cNvCxnSpPr/>
          <p:nvPr/>
        </p:nvCxnSpPr>
        <p:spPr>
          <a:xfrm>
            <a:off x="11128022" y="4542927"/>
            <a:ext cx="0" cy="15935959"/>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57" name="Conector recto 1056">
            <a:extLst>
              <a:ext uri="{FF2B5EF4-FFF2-40B4-BE49-F238E27FC236}">
                <a16:creationId xmlns:a16="http://schemas.microsoft.com/office/drawing/2014/main" id="{36B026AF-5D51-BFA0-42DB-C0DE8E79A9BC}"/>
              </a:ext>
            </a:extLst>
          </p:cNvPr>
          <p:cNvCxnSpPr/>
          <p:nvPr/>
        </p:nvCxnSpPr>
        <p:spPr>
          <a:xfrm>
            <a:off x="25715192" y="4521150"/>
            <a:ext cx="0" cy="15935959"/>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059" name="Picture 4" descr="Templates">
            <a:extLst>
              <a:ext uri="{FF2B5EF4-FFF2-40B4-BE49-F238E27FC236}">
                <a16:creationId xmlns:a16="http://schemas.microsoft.com/office/drawing/2014/main" id="{6191F763-1117-3AA6-155F-8A8534109634}"/>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20780" t="15201" r="57795" b="65591"/>
          <a:stretch/>
        </p:blipFill>
        <p:spPr bwMode="auto">
          <a:xfrm>
            <a:off x="27311114" y="8645610"/>
            <a:ext cx="577929" cy="503731"/>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4" descr="Templates">
            <a:extLst>
              <a:ext uri="{FF2B5EF4-FFF2-40B4-BE49-F238E27FC236}">
                <a16:creationId xmlns:a16="http://schemas.microsoft.com/office/drawing/2014/main" id="{0D6C78B6-498E-3767-CAE3-0EA899E9238F}"/>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57977" t="13195" r="21813" b="65225"/>
          <a:stretch/>
        </p:blipFill>
        <p:spPr bwMode="auto">
          <a:xfrm>
            <a:off x="29241133" y="8528091"/>
            <a:ext cx="577929" cy="599957"/>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4" descr="Templates">
            <a:extLst>
              <a:ext uri="{FF2B5EF4-FFF2-40B4-BE49-F238E27FC236}">
                <a16:creationId xmlns:a16="http://schemas.microsoft.com/office/drawing/2014/main" id="{A567F506-1D5A-FEE7-97E1-1235CAEC60D9}"/>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66544" t="44985" r="10212" b="33435"/>
          <a:stretch/>
        </p:blipFill>
        <p:spPr bwMode="auto">
          <a:xfrm>
            <a:off x="31154154" y="8565507"/>
            <a:ext cx="606415" cy="547356"/>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4" descr="Templates">
            <a:extLst>
              <a:ext uri="{FF2B5EF4-FFF2-40B4-BE49-F238E27FC236}">
                <a16:creationId xmlns:a16="http://schemas.microsoft.com/office/drawing/2014/main" id="{4DC20CC5-22CD-5884-3661-D7C7C90B8E98}"/>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11691" t="46890" r="66600" b="31530"/>
          <a:stretch/>
        </p:blipFill>
        <p:spPr bwMode="auto">
          <a:xfrm>
            <a:off x="33567949" y="8524246"/>
            <a:ext cx="651739" cy="629879"/>
          </a:xfrm>
          <a:prstGeom prst="rect">
            <a:avLst/>
          </a:prstGeom>
          <a:noFill/>
          <a:extLst>
            <a:ext uri="{909E8E84-426E-40DD-AFC4-6F175D3DCCD1}">
              <a14:hiddenFill xmlns:a14="http://schemas.microsoft.com/office/drawing/2010/main">
                <a:solidFill>
                  <a:srgbClr val="FFFFFF"/>
                </a:solidFill>
              </a14:hiddenFill>
            </a:ext>
          </a:extLst>
        </p:spPr>
      </p:pic>
      <p:pic>
        <p:nvPicPr>
          <p:cNvPr id="1063" name="Picture 4" descr="Templates">
            <a:extLst>
              <a:ext uri="{FF2B5EF4-FFF2-40B4-BE49-F238E27FC236}">
                <a16:creationId xmlns:a16="http://schemas.microsoft.com/office/drawing/2014/main" id="{24AFB6C8-F723-3564-1B32-AF479C93BB0F}"/>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37001" t="69909" r="36521" b="8261"/>
          <a:stretch/>
        </p:blipFill>
        <p:spPr bwMode="auto">
          <a:xfrm>
            <a:off x="35945074" y="8548808"/>
            <a:ext cx="734297" cy="588559"/>
          </a:xfrm>
          <a:prstGeom prst="rect">
            <a:avLst/>
          </a:prstGeom>
          <a:noFill/>
          <a:extLst>
            <a:ext uri="{909E8E84-426E-40DD-AFC4-6F175D3DCCD1}">
              <a14:hiddenFill xmlns:a14="http://schemas.microsoft.com/office/drawing/2010/main">
                <a:solidFill>
                  <a:srgbClr val="FFFFFF"/>
                </a:solidFill>
              </a14:hiddenFill>
            </a:ext>
          </a:extLst>
        </p:spPr>
      </p:pic>
      <p:cxnSp>
        <p:nvCxnSpPr>
          <p:cNvPr id="1065" name="Conector recto 1064">
            <a:extLst>
              <a:ext uri="{FF2B5EF4-FFF2-40B4-BE49-F238E27FC236}">
                <a16:creationId xmlns:a16="http://schemas.microsoft.com/office/drawing/2014/main" id="{10A572D5-3404-A870-6462-90E0C9667A1E}"/>
              </a:ext>
            </a:extLst>
          </p:cNvPr>
          <p:cNvCxnSpPr>
            <a:cxnSpLocks/>
          </p:cNvCxnSpPr>
          <p:nvPr/>
        </p:nvCxnSpPr>
        <p:spPr>
          <a:xfrm>
            <a:off x="26064032" y="9470948"/>
            <a:ext cx="12293607" cy="21293"/>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 name="Gráfico 1">
            <a:extLst>
              <a:ext uri="{FF2B5EF4-FFF2-40B4-BE49-F238E27FC236}">
                <a16:creationId xmlns:a16="http://schemas.microsoft.com/office/drawing/2014/main" id="{267D6A80-D3E0-4680-5FFA-9E457918F1FD}"/>
              </a:ext>
            </a:extLst>
          </p:cNvPr>
          <p:cNvGraphicFramePr>
            <a:graphicFrameLocks/>
          </p:cNvGraphicFramePr>
          <p:nvPr>
            <p:extLst>
              <p:ext uri="{D42A27DB-BD31-4B8C-83A1-F6EECF244321}">
                <p14:modId xmlns:p14="http://schemas.microsoft.com/office/powerpoint/2010/main" val="113192832"/>
              </p:ext>
            </p:extLst>
          </p:nvPr>
        </p:nvGraphicFramePr>
        <p:xfrm>
          <a:off x="26100488" y="5845983"/>
          <a:ext cx="11997383" cy="2743200"/>
        </p:xfrm>
        <a:graphic>
          <a:graphicData uri="http://schemas.openxmlformats.org/drawingml/2006/chart">
            <c:chart xmlns:c="http://schemas.openxmlformats.org/drawingml/2006/chart" xmlns:r="http://schemas.openxmlformats.org/officeDocument/2006/relationships" r:id="rId11"/>
          </a:graphicData>
        </a:graphic>
      </p:graphicFrame>
    </p:spTree>
    <p:extLst>
      <p:ext uri="{BB962C8B-B14F-4D97-AF65-F5344CB8AC3E}">
        <p14:creationId xmlns:p14="http://schemas.microsoft.com/office/powerpoint/2010/main" val="136117352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2297</TotalTime>
  <Words>733</Words>
  <Application>Microsoft Office PowerPoint</Application>
  <PresentationFormat>Personalizado</PresentationFormat>
  <Paragraphs>160</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 herrera vegas</dc:creator>
  <cp:lastModifiedBy>me herrera vegas</cp:lastModifiedBy>
  <cp:revision>11</cp:revision>
  <cp:lastPrinted>2023-05-23T16:10:50Z</cp:lastPrinted>
  <dcterms:created xsi:type="dcterms:W3CDTF">2023-04-24T16:57:45Z</dcterms:created>
  <dcterms:modified xsi:type="dcterms:W3CDTF">2023-05-23T16:13:57Z</dcterms:modified>
</cp:coreProperties>
</file>