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omments/modernComment_11B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12192000" cy="6858000"/>
  <p:custDataLst>
    <p:tags r:id="rId30"/>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70A4DF-B8A1-E656-80F0-11C507193BB5}" name="Cintyha Michele Dina" initials="CD" userId="S::cintyha-michele.dina@iris-sup.org::29461a4c-55f8-49f7-9684-dce088b089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868" y="60"/>
      </p:cViewPr>
      <p:guideLst>
        <p:guide orient="horz" pos="2880"/>
        <p:guide pos="216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microsoft.com/office/2018/10/relationships/authors" Target="authors.xml"/><Relationship Id="rId8" Type="http://schemas.openxmlformats.org/officeDocument/2006/relationships/slide" Target="slides/slide7.xml"/></Relationships>
</file>

<file path=ppt/comments/modernComment_11B_0.xml><?xml version="1.0" encoding="utf-8"?>
<p188:cmLst xmlns:a="http://schemas.openxmlformats.org/drawingml/2006/main" xmlns:r="http://schemas.openxmlformats.org/officeDocument/2006/relationships" xmlns:p188="http://schemas.microsoft.com/office/powerpoint/2018/8/main">
  <p188:cm id="{46DD59B4-8319-4719-8C59-683AC7D84C2E}" authorId="{6670A4DF-B8A1-E656-80F0-11C507193BB5}" created="2023-07-26T17:02:16.643">
    <ac:deMkLst xmlns:ac="http://schemas.microsoft.com/office/drawing/2013/main/command">
      <pc:docMk xmlns:pc="http://schemas.microsoft.com/office/powerpoint/2013/main/command"/>
      <pc:sldMk xmlns:pc="http://schemas.microsoft.com/office/powerpoint/2013/main/command" cId="0" sldId="283"/>
      <ac:spMk id="5" creationId="{00000000-0000-0000-0000-000000000000}"/>
    </ac:deMkLst>
    <p188:txBody>
      <a:bodyPr/>
      <a:lstStyle/>
      <a:p>
        <a:r>
          <a:rPr lang="fr-FR"/>
          <a:t>Couldn't understand this part</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9" y="6857999"/>
                </a:moveTo>
                <a:lnTo>
                  <a:pt x="0" y="6857999"/>
                </a:lnTo>
                <a:lnTo>
                  <a:pt x="0" y="0"/>
                </a:lnTo>
                <a:lnTo>
                  <a:pt x="12191999" y="0"/>
                </a:lnTo>
                <a:lnTo>
                  <a:pt x="12191999" y="6857999"/>
                </a:lnTo>
                <a:close/>
              </a:path>
            </a:pathLst>
          </a:custGeom>
          <a:solidFill>
            <a:srgbClr val="CCF0F0"/>
          </a:solidFill>
        </p:spPr>
        <p:txBody>
          <a:bodyPr wrap="square" lIns="0" tIns="0" rIns="0" bIns="0" rtlCol="0"/>
          <a:lstStyle/>
          <a:p>
            <a:endParaRPr/>
          </a:p>
        </p:txBody>
      </p:sp>
      <p:sp>
        <p:nvSpPr>
          <p:cNvPr id="2" name="Holder 2"/>
          <p:cNvSpPr>
            <a:spLocks noGrp="1"/>
          </p:cNvSpPr>
          <p:nvPr>
            <p:ph type="ctrTitle"/>
          </p:nvPr>
        </p:nvSpPr>
        <p:spPr>
          <a:xfrm>
            <a:off x="1038225" y="1860813"/>
            <a:ext cx="1861820" cy="360680"/>
          </a:xfrm>
          <a:prstGeom prst="rect">
            <a:avLst/>
          </a:prstGeom>
        </p:spPr>
        <p:txBody>
          <a:bodyPr wrap="square" lIns="0" tIns="0" rIns="0" bIns="0">
            <a:spAutoFit/>
          </a:bodyPr>
          <a:lstStyle>
            <a:lvl1pPr>
              <a:defRPr sz="3600" b="0" i="0">
                <a:solidFill>
                  <a:schemeClr val="tx1"/>
                </a:solidFill>
                <a:latin typeface="Arial Narrow"/>
                <a:cs typeface="Arial Narrow"/>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Narrow"/>
                <a:cs typeface="Arial Narrow"/>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396675" y="2279406"/>
            <a:ext cx="4630420" cy="3958590"/>
          </a:xfrm>
          <a:prstGeom prst="rect">
            <a:avLst/>
          </a:prstGeom>
        </p:spPr>
        <p:txBody>
          <a:bodyPr wrap="square" lIns="0" tIns="0" rIns="0" bIns="0">
            <a:spAutoFit/>
          </a:bodyPr>
          <a:lstStyle>
            <a:lvl1pPr>
              <a:defRPr sz="2100" b="1" i="0">
                <a:solidFill>
                  <a:srgbClr val="289195"/>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9" y="6857999"/>
                </a:moveTo>
                <a:lnTo>
                  <a:pt x="0" y="6857999"/>
                </a:lnTo>
                <a:lnTo>
                  <a:pt x="0" y="0"/>
                </a:lnTo>
                <a:lnTo>
                  <a:pt x="12191999" y="0"/>
                </a:lnTo>
                <a:lnTo>
                  <a:pt x="12191999" y="6857999"/>
                </a:lnTo>
                <a:close/>
              </a:path>
            </a:pathLst>
          </a:custGeom>
          <a:solidFill>
            <a:srgbClr val="D4FCFC">
              <a:alpha val="49409"/>
            </a:srgbClr>
          </a:solidFill>
        </p:spPr>
        <p:txBody>
          <a:bodyPr wrap="square" lIns="0" tIns="0" rIns="0" bIns="0" rtlCol="0"/>
          <a:lstStyle/>
          <a:p>
            <a:endParaRPr/>
          </a:p>
        </p:txBody>
      </p:sp>
      <p:sp>
        <p:nvSpPr>
          <p:cNvPr id="17" name="bg object 17"/>
          <p:cNvSpPr/>
          <p:nvPr/>
        </p:nvSpPr>
        <p:spPr>
          <a:xfrm>
            <a:off x="532005" y="607275"/>
            <a:ext cx="3498850" cy="5367655"/>
          </a:xfrm>
          <a:custGeom>
            <a:avLst/>
            <a:gdLst/>
            <a:ahLst/>
            <a:cxnLst/>
            <a:rect l="l" t="t" r="r" b="b"/>
            <a:pathLst>
              <a:path w="3498850" h="5367655">
                <a:moveTo>
                  <a:pt x="3198839" y="5367600"/>
                </a:moveTo>
                <a:lnTo>
                  <a:pt x="299759" y="5367600"/>
                </a:lnTo>
                <a:lnTo>
                  <a:pt x="251137" y="5363676"/>
                </a:lnTo>
                <a:lnTo>
                  <a:pt x="205012" y="5352318"/>
                </a:lnTo>
                <a:lnTo>
                  <a:pt x="162003" y="5334141"/>
                </a:lnTo>
                <a:lnTo>
                  <a:pt x="122725" y="5309763"/>
                </a:lnTo>
                <a:lnTo>
                  <a:pt x="87797" y="5279802"/>
                </a:lnTo>
                <a:lnTo>
                  <a:pt x="57836" y="5244874"/>
                </a:lnTo>
                <a:lnTo>
                  <a:pt x="33458" y="5205596"/>
                </a:lnTo>
                <a:lnTo>
                  <a:pt x="15281" y="5162587"/>
                </a:lnTo>
                <a:lnTo>
                  <a:pt x="3923" y="5116462"/>
                </a:lnTo>
                <a:lnTo>
                  <a:pt x="0" y="5067839"/>
                </a:lnTo>
                <a:lnTo>
                  <a:pt x="0" y="299759"/>
                </a:lnTo>
                <a:lnTo>
                  <a:pt x="3923" y="251137"/>
                </a:lnTo>
                <a:lnTo>
                  <a:pt x="15281" y="205012"/>
                </a:lnTo>
                <a:lnTo>
                  <a:pt x="33458" y="162003"/>
                </a:lnTo>
                <a:lnTo>
                  <a:pt x="57836" y="122725"/>
                </a:lnTo>
                <a:lnTo>
                  <a:pt x="87797" y="87797"/>
                </a:lnTo>
                <a:lnTo>
                  <a:pt x="122725" y="57836"/>
                </a:lnTo>
                <a:lnTo>
                  <a:pt x="162003" y="33458"/>
                </a:lnTo>
                <a:lnTo>
                  <a:pt x="205012" y="15281"/>
                </a:lnTo>
                <a:lnTo>
                  <a:pt x="251137" y="3923"/>
                </a:lnTo>
                <a:lnTo>
                  <a:pt x="299759" y="0"/>
                </a:lnTo>
                <a:lnTo>
                  <a:pt x="3198839" y="0"/>
                </a:lnTo>
                <a:lnTo>
                  <a:pt x="3246015" y="3734"/>
                </a:lnTo>
                <a:lnTo>
                  <a:pt x="3291605" y="14714"/>
                </a:lnTo>
                <a:lnTo>
                  <a:pt x="3334802" y="32607"/>
                </a:lnTo>
                <a:lnTo>
                  <a:pt x="3374803" y="57079"/>
                </a:lnTo>
                <a:lnTo>
                  <a:pt x="3410802" y="87797"/>
                </a:lnTo>
                <a:lnTo>
                  <a:pt x="3441520" y="123796"/>
                </a:lnTo>
                <a:lnTo>
                  <a:pt x="3465992" y="163797"/>
                </a:lnTo>
                <a:lnTo>
                  <a:pt x="3483885" y="206994"/>
                </a:lnTo>
                <a:lnTo>
                  <a:pt x="3494865" y="252584"/>
                </a:lnTo>
                <a:lnTo>
                  <a:pt x="3498599" y="299759"/>
                </a:lnTo>
                <a:lnTo>
                  <a:pt x="3498599" y="5067839"/>
                </a:lnTo>
                <a:lnTo>
                  <a:pt x="3494676" y="5116462"/>
                </a:lnTo>
                <a:lnTo>
                  <a:pt x="3483318" y="5162587"/>
                </a:lnTo>
                <a:lnTo>
                  <a:pt x="3465141" y="5205596"/>
                </a:lnTo>
                <a:lnTo>
                  <a:pt x="3440763" y="5244874"/>
                </a:lnTo>
                <a:lnTo>
                  <a:pt x="3410802" y="5279802"/>
                </a:lnTo>
                <a:lnTo>
                  <a:pt x="3375874" y="5309763"/>
                </a:lnTo>
                <a:lnTo>
                  <a:pt x="3336597" y="5334141"/>
                </a:lnTo>
                <a:lnTo>
                  <a:pt x="3293587" y="5352318"/>
                </a:lnTo>
                <a:lnTo>
                  <a:pt x="3247462" y="5363676"/>
                </a:lnTo>
                <a:lnTo>
                  <a:pt x="3198839" y="5367600"/>
                </a:lnTo>
                <a:close/>
              </a:path>
            </a:pathLst>
          </a:custGeom>
          <a:solidFill>
            <a:srgbClr val="CCF0F0"/>
          </a:solidFill>
        </p:spPr>
        <p:txBody>
          <a:bodyPr wrap="square" lIns="0" tIns="0" rIns="0" bIns="0" rtlCol="0"/>
          <a:lstStyle/>
          <a:p>
            <a:endParaRPr/>
          </a:p>
        </p:txBody>
      </p:sp>
      <p:sp>
        <p:nvSpPr>
          <p:cNvPr id="18" name="bg object 18"/>
          <p:cNvSpPr/>
          <p:nvPr/>
        </p:nvSpPr>
        <p:spPr>
          <a:xfrm>
            <a:off x="965532" y="4783545"/>
            <a:ext cx="6165850" cy="0"/>
          </a:xfrm>
          <a:custGeom>
            <a:avLst/>
            <a:gdLst/>
            <a:ahLst/>
            <a:cxnLst/>
            <a:rect l="l" t="t" r="r" b="b"/>
            <a:pathLst>
              <a:path w="6165850">
                <a:moveTo>
                  <a:pt x="0" y="0"/>
                </a:moveTo>
                <a:lnTo>
                  <a:pt x="6165299" y="0"/>
                </a:lnTo>
              </a:path>
            </a:pathLst>
          </a:custGeom>
          <a:ln w="50799">
            <a:solidFill>
              <a:srgbClr val="289195"/>
            </a:solidFill>
          </a:ln>
        </p:spPr>
        <p:txBody>
          <a:bodyPr wrap="square" lIns="0" tIns="0" rIns="0" bIns="0" rtlCol="0"/>
          <a:lstStyle/>
          <a:p>
            <a:endParaRPr/>
          </a:p>
        </p:txBody>
      </p:sp>
      <p:sp>
        <p:nvSpPr>
          <p:cNvPr id="19" name="bg object 19"/>
          <p:cNvSpPr/>
          <p:nvPr/>
        </p:nvSpPr>
        <p:spPr>
          <a:xfrm>
            <a:off x="246456" y="231980"/>
            <a:ext cx="744855" cy="744220"/>
          </a:xfrm>
          <a:custGeom>
            <a:avLst/>
            <a:gdLst/>
            <a:ahLst/>
            <a:cxnLst/>
            <a:rect l="l" t="t" r="r" b="b"/>
            <a:pathLst>
              <a:path w="744855" h="744219">
                <a:moveTo>
                  <a:pt x="620597" y="743999"/>
                </a:moveTo>
                <a:lnTo>
                  <a:pt x="124002" y="743999"/>
                </a:lnTo>
                <a:lnTo>
                  <a:pt x="75735" y="734255"/>
                </a:lnTo>
                <a:lnTo>
                  <a:pt x="36319" y="707680"/>
                </a:lnTo>
                <a:lnTo>
                  <a:pt x="9744" y="668264"/>
                </a:lnTo>
                <a:lnTo>
                  <a:pt x="0" y="619997"/>
                </a:lnTo>
                <a:lnTo>
                  <a:pt x="0" y="124002"/>
                </a:lnTo>
                <a:lnTo>
                  <a:pt x="9744" y="75735"/>
                </a:lnTo>
                <a:lnTo>
                  <a:pt x="36319" y="36319"/>
                </a:lnTo>
                <a:lnTo>
                  <a:pt x="75735" y="9744"/>
                </a:lnTo>
                <a:lnTo>
                  <a:pt x="124002" y="0"/>
                </a:lnTo>
                <a:lnTo>
                  <a:pt x="620597" y="0"/>
                </a:lnTo>
                <a:lnTo>
                  <a:pt x="668051" y="9439"/>
                </a:lnTo>
                <a:lnTo>
                  <a:pt x="708280" y="36319"/>
                </a:lnTo>
                <a:lnTo>
                  <a:pt x="735160" y="76548"/>
                </a:lnTo>
                <a:lnTo>
                  <a:pt x="744599" y="124002"/>
                </a:lnTo>
                <a:lnTo>
                  <a:pt x="744599" y="619997"/>
                </a:lnTo>
                <a:lnTo>
                  <a:pt x="734855" y="668264"/>
                </a:lnTo>
                <a:lnTo>
                  <a:pt x="708280" y="707680"/>
                </a:lnTo>
                <a:lnTo>
                  <a:pt x="668864" y="734255"/>
                </a:lnTo>
                <a:lnTo>
                  <a:pt x="620597" y="743999"/>
                </a:lnTo>
                <a:close/>
              </a:path>
            </a:pathLst>
          </a:custGeom>
          <a:solidFill>
            <a:srgbClr val="C4114C"/>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tx1"/>
                </a:solidFill>
                <a:latin typeface="Arial Narrow"/>
                <a:cs typeface="Arial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7" y="365114"/>
            <a:ext cx="385445" cy="1316990"/>
          </a:xfrm>
          <a:custGeom>
            <a:avLst/>
            <a:gdLst/>
            <a:ahLst/>
            <a:cxnLst/>
            <a:rect l="l" t="t" r="r" b="b"/>
            <a:pathLst>
              <a:path w="385445" h="1316989">
                <a:moveTo>
                  <a:pt x="320759" y="1316710"/>
                </a:moveTo>
                <a:lnTo>
                  <a:pt x="0" y="1316706"/>
                </a:lnTo>
                <a:lnTo>
                  <a:pt x="15" y="0"/>
                </a:lnTo>
                <a:lnTo>
                  <a:pt x="320759" y="10"/>
                </a:lnTo>
                <a:lnTo>
                  <a:pt x="345730" y="5052"/>
                </a:lnTo>
                <a:lnTo>
                  <a:pt x="366121" y="18800"/>
                </a:lnTo>
                <a:lnTo>
                  <a:pt x="379869" y="39191"/>
                </a:lnTo>
                <a:lnTo>
                  <a:pt x="384910" y="64162"/>
                </a:lnTo>
                <a:lnTo>
                  <a:pt x="384910" y="1252559"/>
                </a:lnTo>
                <a:lnTo>
                  <a:pt x="366121" y="1297921"/>
                </a:lnTo>
                <a:lnTo>
                  <a:pt x="320759" y="1316710"/>
                </a:lnTo>
                <a:close/>
              </a:path>
            </a:pathLst>
          </a:custGeom>
          <a:solidFill>
            <a:srgbClr val="289195"/>
          </a:solidFill>
        </p:spPr>
        <p:txBody>
          <a:bodyPr wrap="square" lIns="0" tIns="0" rIns="0" bIns="0" rtlCol="0"/>
          <a:lstStyle/>
          <a:p>
            <a:endParaRPr/>
          </a:p>
        </p:txBody>
      </p:sp>
      <p:sp>
        <p:nvSpPr>
          <p:cNvPr id="2" name="Holder 2"/>
          <p:cNvSpPr>
            <a:spLocks noGrp="1"/>
          </p:cNvSpPr>
          <p:nvPr>
            <p:ph type="title"/>
          </p:nvPr>
        </p:nvSpPr>
        <p:spPr>
          <a:xfrm>
            <a:off x="696479" y="706207"/>
            <a:ext cx="9888220" cy="574040"/>
          </a:xfrm>
          <a:prstGeom prst="rect">
            <a:avLst/>
          </a:prstGeom>
        </p:spPr>
        <p:txBody>
          <a:bodyPr wrap="square" lIns="0" tIns="0" rIns="0" bIns="0">
            <a:spAutoFit/>
          </a:bodyPr>
          <a:lstStyle>
            <a:lvl1pPr>
              <a:defRPr sz="3600" b="0" i="0">
                <a:solidFill>
                  <a:schemeClr val="tx1"/>
                </a:solidFill>
                <a:latin typeface="Arial Narrow"/>
                <a:cs typeface="Arial Narrow"/>
              </a:defRPr>
            </a:lvl1pPr>
          </a:lstStyle>
          <a:p>
            <a:endParaRPr/>
          </a:p>
        </p:txBody>
      </p:sp>
      <p:sp>
        <p:nvSpPr>
          <p:cNvPr id="3" name="Holder 3"/>
          <p:cNvSpPr>
            <a:spLocks noGrp="1"/>
          </p:cNvSpPr>
          <p:nvPr>
            <p:ph type="body" idx="1"/>
          </p:nvPr>
        </p:nvSpPr>
        <p:spPr>
          <a:xfrm>
            <a:off x="801076" y="2840215"/>
            <a:ext cx="10532110" cy="245681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4320"/>
          </a:xfrm>
          <a:prstGeom prst="rect">
            <a:avLst/>
          </a:prstGeom>
        </p:spPr>
        <p:txBody>
          <a:bodyPr wrap="square" lIns="0" tIns="0" rIns="0" bIns="0">
            <a:spAutoFit/>
          </a:bodyPr>
          <a:lstStyle>
            <a:lvl1pPr algn="l">
              <a:defRPr>
                <a:solidFill>
                  <a:schemeClr val="tx1">
                    <a:tint val="75000"/>
                  </a:schemeClr>
                </a:solidFill>
              </a:defRPr>
            </a:lvl1pPr>
          </a:lstStyle>
          <a:p>
            <a:pPr rtl="0"/>
            <a:r>
              <a:rPr lang="fr" sz="1800" b="0" i="0" u="none" strike="noStrike">
                <a:highlight>
                  <a:srgbClr val="000000">
                    <a:alpha val="0"/>
                  </a:srgbClr>
                </a:highlight>
                <a:latin typeface="Arial"/>
              </a:rPr>
              <a:t>19/07/2023</a:t>
            </a:r>
            <a:endParaRPr lang="en-US"/>
          </a:p>
        </p:txBody>
      </p:sp>
      <p:sp>
        <p:nvSpPr>
          <p:cNvPr id="6" name="Holder 6"/>
          <p:cNvSpPr>
            <a:spLocks noGrp="1"/>
          </p:cNvSpPr>
          <p:nvPr>
            <p:ph type="sldNum" sz="quarter" idx="7"/>
          </p:nvPr>
        </p:nvSpPr>
        <p:spPr>
          <a:xfrm>
            <a:off x="8778239" y="6377940"/>
            <a:ext cx="2804160" cy="274320"/>
          </a:xfrm>
          <a:prstGeom prst="rect">
            <a:avLst/>
          </a:prstGeom>
        </p:spPr>
        <p:txBody>
          <a:bodyPr wrap="square" lIns="0" tIns="0" rIns="0" bIns="0">
            <a:spAutoFit/>
          </a:bodyPr>
          <a:lstStyle>
            <a:lvl1pPr algn="r">
              <a:defRPr>
                <a:solidFill>
                  <a:schemeClr val="tx1">
                    <a:tint val="75000"/>
                  </a:schemeClr>
                </a:solidFill>
              </a:defRPr>
            </a:lvl1pPr>
          </a:lstStyle>
          <a:p>
            <a:pPr rtl="0"/>
            <a:r>
              <a:rPr lang="fr" sz="1800" b="0" i="0" u="none" strike="noStrike">
                <a:highlight>
                  <a:srgbClr val="000000">
                    <a:alpha val="0"/>
                  </a:srgbClr>
                </a:highlight>
                <a:latin typeface="Arial"/>
              </a:rPr>
              <a:t>‹#›</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microsoft.com/office/2018/10/relationships/comments" Target="../comments/modernComment_11B_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0"/>
            <a:ext cx="12192000" cy="6858634"/>
            <a:chOff x="-1" y="0"/>
            <a:chExt cx="12192000" cy="6858634"/>
          </a:xfrm>
        </p:grpSpPr>
        <p:sp>
          <p:nvSpPr>
            <p:cNvPr id="3" name="object 3"/>
            <p:cNvSpPr/>
            <p:nvPr/>
          </p:nvSpPr>
          <p:spPr>
            <a:xfrm>
              <a:off x="-1" y="0"/>
              <a:ext cx="3011805" cy="6191250"/>
            </a:xfrm>
            <a:custGeom>
              <a:avLst/>
              <a:gdLst/>
              <a:ahLst/>
              <a:cxnLst/>
              <a:rect l="l" t="t" r="r" b="b"/>
              <a:pathLst>
                <a:path w="3011805" h="6191250">
                  <a:moveTo>
                    <a:pt x="0" y="6191248"/>
                  </a:moveTo>
                  <a:lnTo>
                    <a:pt x="3011399" y="6191248"/>
                  </a:lnTo>
                  <a:lnTo>
                    <a:pt x="3011399" y="0"/>
                  </a:lnTo>
                  <a:lnTo>
                    <a:pt x="0" y="0"/>
                  </a:lnTo>
                  <a:lnTo>
                    <a:pt x="0" y="6191248"/>
                  </a:lnTo>
                  <a:close/>
                </a:path>
              </a:pathLst>
            </a:custGeom>
            <a:solidFill>
              <a:srgbClr val="F6DDD3"/>
            </a:solidFill>
          </p:spPr>
          <p:txBody>
            <a:bodyPr wrap="square" lIns="0" tIns="0" rIns="0" bIns="0" rtlCol="0">
              <a:noAutofit/>
            </a:bodyPr>
            <a:lstStyle/>
            <a:p>
              <a:endParaRPr/>
            </a:p>
          </p:txBody>
        </p:sp>
        <p:pic>
          <p:nvPicPr>
            <p:cNvPr id="4" name="object 4"/>
            <p:cNvPicPr/>
            <p:nvPr/>
          </p:nvPicPr>
          <p:blipFill>
            <a:blip r:embed="rId2"/>
            <a:stretch>
              <a:fillRect/>
            </a:stretch>
          </p:blipFill>
          <p:spPr>
            <a:xfrm>
              <a:off x="13477" y="391673"/>
              <a:ext cx="3011399" cy="3003871"/>
            </a:xfrm>
            <a:prstGeom prst="rect">
              <a:avLst/>
            </a:prstGeom>
          </p:spPr>
        </p:pic>
        <p:sp>
          <p:nvSpPr>
            <p:cNvPr id="5" name="object 5"/>
            <p:cNvSpPr/>
            <p:nvPr/>
          </p:nvSpPr>
          <p:spPr>
            <a:xfrm>
              <a:off x="0" y="6191248"/>
              <a:ext cx="12192000" cy="667385"/>
            </a:xfrm>
            <a:custGeom>
              <a:avLst/>
              <a:gdLst/>
              <a:ahLst/>
              <a:cxnLst/>
              <a:rect l="l" t="t" r="r" b="b"/>
              <a:pathLst>
                <a:path w="12192000" h="667384">
                  <a:moveTo>
                    <a:pt x="12191999" y="666900"/>
                  </a:moveTo>
                  <a:lnTo>
                    <a:pt x="0" y="666900"/>
                  </a:lnTo>
                  <a:lnTo>
                    <a:pt x="0" y="0"/>
                  </a:lnTo>
                  <a:lnTo>
                    <a:pt x="12191999" y="0"/>
                  </a:lnTo>
                  <a:lnTo>
                    <a:pt x="12191999" y="666900"/>
                  </a:lnTo>
                  <a:close/>
                </a:path>
              </a:pathLst>
            </a:custGeom>
            <a:solidFill>
              <a:srgbClr val="D8D6F1"/>
            </a:solidFill>
          </p:spPr>
          <p:txBody>
            <a:bodyPr wrap="square" lIns="0" tIns="0" rIns="0" bIns="0" rtlCol="0">
              <a:noAutofit/>
            </a:bodyPr>
            <a:lstStyle/>
            <a:p>
              <a:endParaRPr/>
            </a:p>
          </p:txBody>
        </p:sp>
        <p:pic>
          <p:nvPicPr>
            <p:cNvPr id="6" name="object 6"/>
            <p:cNvPicPr/>
            <p:nvPr/>
          </p:nvPicPr>
          <p:blipFill>
            <a:blip r:embed="rId3"/>
            <a:stretch>
              <a:fillRect/>
            </a:stretch>
          </p:blipFill>
          <p:spPr>
            <a:xfrm>
              <a:off x="10880748" y="5596700"/>
              <a:ext cx="1175761" cy="1187237"/>
            </a:xfrm>
            <a:prstGeom prst="rect">
              <a:avLst/>
            </a:prstGeom>
          </p:spPr>
        </p:pic>
        <p:pic>
          <p:nvPicPr>
            <p:cNvPr id="7" name="object 7"/>
            <p:cNvPicPr/>
            <p:nvPr/>
          </p:nvPicPr>
          <p:blipFill>
            <a:blip r:embed="rId4"/>
            <a:stretch>
              <a:fillRect/>
            </a:stretch>
          </p:blipFill>
          <p:spPr>
            <a:xfrm>
              <a:off x="10904607" y="5620560"/>
              <a:ext cx="1074161" cy="1085637"/>
            </a:xfrm>
            <a:prstGeom prst="rect">
              <a:avLst/>
            </a:prstGeom>
          </p:spPr>
        </p:pic>
      </p:grpSp>
      <p:sp>
        <p:nvSpPr>
          <p:cNvPr id="8" name="object 8"/>
          <p:cNvSpPr txBox="1"/>
          <p:nvPr/>
        </p:nvSpPr>
        <p:spPr>
          <a:xfrm>
            <a:off x="295400" y="6359184"/>
            <a:ext cx="10380345" cy="223520"/>
          </a:xfrm>
          <a:prstGeom prst="rect">
            <a:avLst/>
          </a:prstGeom>
        </p:spPr>
        <p:txBody>
          <a:bodyPr vert="horz" wrap="square" lIns="0" tIns="12700" rIns="0" bIns="0" rtlCol="0">
            <a:noAutofit/>
          </a:bodyPr>
          <a:lstStyle/>
          <a:p>
            <a:pPr marL="12700" rtl="0">
              <a:lnSpc>
                <a:spcPct val="100000"/>
              </a:lnSpc>
              <a:spcBef>
                <a:spcPts val="100"/>
              </a:spcBef>
              <a:tabLst>
                <a:tab pos="9112250" algn="l"/>
                <a:tab pos="9337675" algn="l"/>
              </a:tabLst>
            </a:pPr>
            <a:r>
              <a:rPr lang="fr" sz="1300" b="0" i="0" u="none" strike="noStrike" spc="-75">
                <a:solidFill>
                  <a:srgbClr val="2A256C"/>
                </a:solidFill>
                <a:highlight>
                  <a:srgbClr val="000000">
                    <a:alpha val="0"/>
                  </a:srgbClr>
                </a:highlight>
                <a:latin typeface="Arial Black"/>
                <a:cs typeface="Arial Black"/>
              </a:rPr>
              <a:t>ACCÉLÉRER</a:t>
            </a:r>
            <a:r>
              <a:rPr lang="fr" sz="1300" b="0" i="0" u="none" strike="noStrike" spc="-50">
                <a:solidFill>
                  <a:srgbClr val="2A256C"/>
                </a:solidFill>
                <a:highlight>
                  <a:srgbClr val="000000">
                    <a:alpha val="0"/>
                  </a:srgbClr>
                </a:highlight>
                <a:latin typeface="Arial Black"/>
                <a:cs typeface="Arial Black"/>
              </a:rPr>
              <a:t> </a:t>
            </a:r>
            <a:r>
              <a:rPr lang="fr" sz="1300" b="0" i="0" u="none" strike="noStrike" spc="-110">
                <a:solidFill>
                  <a:srgbClr val="2A256C"/>
                </a:solidFill>
                <a:highlight>
                  <a:srgbClr val="000000">
                    <a:alpha val="0"/>
                  </a:srgbClr>
                </a:highlight>
                <a:latin typeface="Arial Black"/>
                <a:cs typeface="Arial Black"/>
              </a:rPr>
              <a:t>LES PROGRÈS</a:t>
            </a:r>
            <a:r>
              <a:rPr lang="fr" sz="1300" b="0" i="0" u="none" strike="noStrike" spc="-260">
                <a:solidFill>
                  <a:srgbClr val="2A256C"/>
                </a:solidFill>
                <a:highlight>
                  <a:srgbClr val="000000">
                    <a:alpha val="0"/>
                  </a:srgbClr>
                </a:highlight>
                <a:latin typeface="Arial Black"/>
                <a:cs typeface="Arial Black"/>
              </a:rPr>
              <a:t> </a:t>
            </a:r>
            <a:r>
              <a:rPr lang="fr" sz="1300" b="0" i="0" u="none" strike="noStrike" spc="-50">
                <a:solidFill>
                  <a:srgbClr val="2A256C"/>
                </a:solidFill>
                <a:highlight>
                  <a:srgbClr val="000000">
                    <a:alpha val="0"/>
                  </a:srgbClr>
                </a:highlight>
                <a:latin typeface="Arial Black"/>
                <a:cs typeface="Arial Black"/>
              </a:rPr>
              <a:t>VERS LA </a:t>
            </a:r>
            <a:r>
              <a:rPr lang="fr" sz="1300" b="0" i="0" u="none" strike="noStrike" spc="-260">
                <a:solidFill>
                  <a:srgbClr val="2A256C"/>
                </a:solidFill>
                <a:highlight>
                  <a:srgbClr val="000000">
                    <a:alpha val="0"/>
                  </a:srgbClr>
                </a:highlight>
                <a:latin typeface="Arial Black"/>
                <a:cs typeface="Arial Black"/>
              </a:rPr>
              <a:t> </a:t>
            </a:r>
            <a:r>
              <a:rPr lang="fr" sz="1300" b="0" i="0" u="none" strike="noStrike" spc="-50">
                <a:solidFill>
                  <a:srgbClr val="2A256C"/>
                </a:solidFill>
                <a:highlight>
                  <a:srgbClr val="000000">
                    <a:alpha val="0"/>
                  </a:srgbClr>
                </a:highlight>
                <a:latin typeface="Arial Black"/>
                <a:cs typeface="Arial Black"/>
              </a:rPr>
              <a:t>CONFÉRENCE </a:t>
            </a:r>
            <a:r>
              <a:rPr lang="fr" sz="1300" b="0" i="0" u="none" strike="noStrike" spc="-160">
                <a:solidFill>
                  <a:srgbClr val="2A256C"/>
                </a:solidFill>
                <a:highlight>
                  <a:srgbClr val="000000">
                    <a:alpha val="0"/>
                  </a:srgbClr>
                </a:highlight>
                <a:latin typeface="Arial Black"/>
                <a:cs typeface="Arial Black"/>
              </a:rPr>
              <a:t>2030</a:t>
            </a:r>
            <a:r>
              <a:rPr lang="fr" sz="1300" b="0" i="0" u="none" strike="noStrike" spc="-50">
                <a:solidFill>
                  <a:srgbClr val="2A256C"/>
                </a:solidFill>
                <a:highlight>
                  <a:srgbClr val="000000">
                    <a:alpha val="0"/>
                  </a:srgbClr>
                </a:highlight>
                <a:latin typeface="Arial Black"/>
                <a:cs typeface="Arial Black"/>
              </a:rPr>
              <a:t> </a:t>
            </a:r>
            <a:r>
              <a:rPr lang="fr" sz="1300" b="0" i="0" u="none" strike="noStrike" spc="-85">
                <a:solidFill>
                  <a:srgbClr val="2A256C"/>
                </a:solidFill>
                <a:highlight>
                  <a:srgbClr val="000000">
                    <a:alpha val="0"/>
                  </a:srgbClr>
                </a:highlight>
                <a:latin typeface="Arial Black"/>
                <a:cs typeface="Arial Black"/>
              </a:rPr>
              <a:t>SDGS</a:t>
            </a:r>
            <a:r>
              <a:rPr lang="fr" sz="1300" b="0" i="0" u="none" strike="noStrike" spc="-30">
                <a:solidFill>
                  <a:srgbClr val="2A256C"/>
                </a:solidFill>
                <a:highlight>
                  <a:srgbClr val="000000">
                    <a:alpha val="0"/>
                  </a:srgbClr>
                </a:highlight>
                <a:latin typeface="Arial Black"/>
                <a:cs typeface="Arial Black"/>
              </a:rPr>
              <a:t> </a:t>
            </a:r>
            <a:r>
              <a:rPr lang="fr" sz="1300" b="0" i="0" u="none" strike="noStrike">
                <a:solidFill>
                  <a:srgbClr val="2A256C"/>
                </a:solidFill>
                <a:highlight>
                  <a:srgbClr val="000000">
                    <a:alpha val="0"/>
                  </a:srgbClr>
                </a:highlight>
                <a:latin typeface="Calibri"/>
                <a:cs typeface="Calibri"/>
              </a:rPr>
              <a:t> - RÉDUIRE LES INÉGALITÉS EN MATIÈRE DE SANTÉ INFANTILE	|	Du 6 au 7 juin 2023</a:t>
            </a:r>
            <a:endParaRPr sz="1300">
              <a:latin typeface="Calibri"/>
              <a:cs typeface="Calibri"/>
            </a:endParaRPr>
          </a:p>
        </p:txBody>
      </p:sp>
      <p:sp>
        <p:nvSpPr>
          <p:cNvPr id="9" name="object 9"/>
          <p:cNvSpPr txBox="1"/>
          <p:nvPr/>
        </p:nvSpPr>
        <p:spPr>
          <a:xfrm>
            <a:off x="320673" y="3713028"/>
            <a:ext cx="2454275" cy="1765935"/>
          </a:xfrm>
          <a:prstGeom prst="rect">
            <a:avLst/>
          </a:prstGeom>
        </p:spPr>
        <p:txBody>
          <a:bodyPr vert="horz" wrap="square" lIns="0" tIns="12700" rIns="0" bIns="0" rtlCol="0">
            <a:noAutofit/>
          </a:bodyPr>
          <a:lstStyle/>
          <a:p>
            <a:pPr marL="12700" rtl="0">
              <a:lnSpc>
                <a:spcPct val="100000"/>
              </a:lnSpc>
              <a:spcBef>
                <a:spcPts val="100"/>
              </a:spcBef>
            </a:pPr>
            <a:r>
              <a:rPr lang="fr" sz="1800" b="0" i="0" u="none" strike="noStrike" spc="-10">
                <a:solidFill>
                  <a:srgbClr val="FAFAFF"/>
                </a:solidFill>
                <a:highlight>
                  <a:srgbClr val="000000">
                    <a:alpha val="0"/>
                  </a:srgbClr>
                </a:highlight>
                <a:latin typeface="Garamond"/>
                <a:cs typeface="Garamond"/>
              </a:rPr>
              <a:t>Thème</a:t>
            </a:r>
            <a:endParaRPr sz="1800">
              <a:latin typeface="Garamond"/>
              <a:cs typeface="Garamond"/>
            </a:endParaRPr>
          </a:p>
          <a:p>
            <a:pPr marL="12700" marR="5080" rtl="0">
              <a:lnSpc>
                <a:spcPct val="100000"/>
              </a:lnSpc>
              <a:spcBef>
                <a:spcPts val="25"/>
              </a:spcBef>
            </a:pPr>
            <a:r>
              <a:rPr lang="fr" sz="3200" b="0" i="0" u="none" strike="noStrike" spc="200">
                <a:solidFill>
                  <a:srgbClr val="FAFAFF"/>
                </a:solidFill>
                <a:highlight>
                  <a:srgbClr val="000000">
                    <a:alpha val="0"/>
                  </a:srgbClr>
                </a:highlight>
                <a:latin typeface="Calibri"/>
                <a:cs typeface="Calibri"/>
              </a:rPr>
              <a:t>DÉFINIR ET IDENTIFIER L'INIQUITÉ</a:t>
            </a:r>
            <a:endParaRPr sz="3200">
              <a:latin typeface="Calibri"/>
              <a:cs typeface="Calibri"/>
            </a:endParaRPr>
          </a:p>
        </p:txBody>
      </p:sp>
      <p:sp>
        <p:nvSpPr>
          <p:cNvPr id="10" name="object 10"/>
          <p:cNvSpPr txBox="1">
            <a:spLocks noGrp="1"/>
          </p:cNvSpPr>
          <p:nvPr>
            <p:ph type="title"/>
          </p:nvPr>
        </p:nvSpPr>
        <p:spPr>
          <a:xfrm>
            <a:off x="3369561" y="970100"/>
            <a:ext cx="6741159" cy="2055495"/>
          </a:xfrm>
          <a:prstGeom prst="rect">
            <a:avLst/>
          </a:prstGeom>
        </p:spPr>
        <p:txBody>
          <a:bodyPr vert="horz" wrap="square" lIns="0" tIns="74295" rIns="0" bIns="0" rtlCol="0">
            <a:noAutofit/>
          </a:bodyPr>
          <a:lstStyle/>
          <a:p>
            <a:pPr marL="12700" marR="5080" rtl="0">
              <a:lnSpc>
                <a:spcPts val="3890"/>
              </a:lnSpc>
              <a:spcBef>
                <a:spcPts val="585"/>
              </a:spcBef>
            </a:pPr>
            <a:r>
              <a:rPr lang="fr" sz="3600" b="0" i="0" u="none" strike="noStrike" spc="-225" dirty="0">
                <a:solidFill>
                  <a:srgbClr val="2A256C"/>
                </a:solidFill>
                <a:highlight>
                  <a:srgbClr val="000000">
                    <a:alpha val="0"/>
                  </a:srgbClr>
                </a:highlight>
                <a:latin typeface="Trebuchet MS"/>
                <a:cs typeface="Trebuchet MS"/>
              </a:rPr>
              <a:t>Découvrir les facteurs d'inégalité en matière de vaccination des enfants avec les soignants, les membres de la communauté et les acteurs du système de santé</a:t>
            </a:r>
          </a:p>
        </p:txBody>
      </p:sp>
      <p:sp>
        <p:nvSpPr>
          <p:cNvPr id="11" name="object 11"/>
          <p:cNvSpPr txBox="1"/>
          <p:nvPr/>
        </p:nvSpPr>
        <p:spPr>
          <a:xfrm>
            <a:off x="3359149" y="3575622"/>
            <a:ext cx="7167880" cy="1622425"/>
          </a:xfrm>
          <a:prstGeom prst="rect">
            <a:avLst/>
          </a:prstGeom>
        </p:spPr>
        <p:txBody>
          <a:bodyPr vert="horz" wrap="square" lIns="0" tIns="64135" rIns="0" bIns="0" rtlCol="0">
            <a:noAutofit/>
          </a:bodyPr>
          <a:lstStyle/>
          <a:p>
            <a:pPr marL="12700" marR="5080" rtl="0">
              <a:lnSpc>
                <a:spcPts val="3240"/>
              </a:lnSpc>
              <a:spcBef>
                <a:spcPts val="505"/>
              </a:spcBef>
            </a:pPr>
            <a:r>
              <a:rPr lang="fr" sz="3000" b="0" i="0" u="none" strike="noStrike" dirty="0">
                <a:solidFill>
                  <a:srgbClr val="2A256C"/>
                </a:solidFill>
                <a:highlight>
                  <a:srgbClr val="000000">
                    <a:alpha val="0"/>
                  </a:srgbClr>
                </a:highlight>
                <a:latin typeface="Calibri"/>
                <a:cs typeface="Calibri"/>
              </a:rPr>
              <a:t>Résultats d'une étude de conception centrée sur l’humaine en RDC, au Mozambique et au Nigeria</a:t>
            </a:r>
            <a:endParaRPr sz="3000" dirty="0">
              <a:latin typeface="Calibri"/>
              <a:cs typeface="Calibri"/>
            </a:endParaRPr>
          </a:p>
          <a:p>
            <a:pPr marL="12700" rtl="0">
              <a:lnSpc>
                <a:spcPct val="100000"/>
              </a:lnSpc>
              <a:spcBef>
                <a:spcPts val="3285"/>
              </a:spcBef>
            </a:pPr>
            <a:r>
              <a:rPr lang="fr" sz="2000" b="0" i="0" u="none" strike="noStrike" dirty="0">
                <a:solidFill>
                  <a:srgbClr val="2A256C"/>
                </a:solidFill>
                <a:highlight>
                  <a:srgbClr val="000000">
                    <a:alpha val="0"/>
                  </a:srgbClr>
                </a:highlight>
                <a:latin typeface="Source Sans 3"/>
                <a:cs typeface="Source Sans 3"/>
              </a:rPr>
              <a:t>Webinaire du groupe de travail sur la santé de l'enfant</a:t>
            </a:r>
            <a:endParaRPr sz="2000" dirty="0">
              <a:latin typeface="Source Sans 3"/>
              <a:cs typeface="Source Sans 3"/>
            </a:endParaRPr>
          </a:p>
        </p:txBody>
      </p:sp>
      <p:sp>
        <p:nvSpPr>
          <p:cNvPr id="12" name="object 12"/>
          <p:cNvSpPr txBox="1"/>
          <p:nvPr/>
        </p:nvSpPr>
        <p:spPr>
          <a:xfrm>
            <a:off x="3359149" y="5545798"/>
            <a:ext cx="1214755" cy="299720"/>
          </a:xfrm>
          <a:prstGeom prst="rect">
            <a:avLst/>
          </a:prstGeom>
        </p:spPr>
        <p:txBody>
          <a:bodyPr vert="horz" wrap="square" lIns="0" tIns="12700" rIns="0" bIns="0" rtlCol="0">
            <a:noAutofit/>
          </a:bodyPr>
          <a:lstStyle/>
          <a:p>
            <a:pPr marL="12700" rtl="0">
              <a:lnSpc>
                <a:spcPct val="100000"/>
              </a:lnSpc>
              <a:spcBef>
                <a:spcPts val="100"/>
              </a:spcBef>
            </a:pPr>
            <a:r>
              <a:rPr lang="fr" sz="1800" b="0" i="0" u="none" strike="noStrike">
                <a:solidFill>
                  <a:srgbClr val="2A256C"/>
                </a:solidFill>
                <a:highlight>
                  <a:srgbClr val="000000">
                    <a:alpha val="0"/>
                  </a:srgbClr>
                </a:highlight>
                <a:latin typeface="Source Sans 3"/>
                <a:cs typeface="Source Sans 3"/>
              </a:rPr>
              <a:t>6 juin 2023</a:t>
            </a:r>
            <a:endParaRPr sz="1800">
              <a:latin typeface="Source Sans 3"/>
              <a:cs typeface="Source Sans 3"/>
            </a:endParaRPr>
          </a:p>
        </p:txBody>
      </p:sp>
      <p:grpSp>
        <p:nvGrpSpPr>
          <p:cNvPr id="13" name="object 13"/>
          <p:cNvGrpSpPr/>
          <p:nvPr/>
        </p:nvGrpSpPr>
        <p:grpSpPr>
          <a:xfrm>
            <a:off x="7488642" y="140213"/>
            <a:ext cx="4452620" cy="717550"/>
            <a:chOff x="7488642" y="140213"/>
            <a:chExt cx="4452620" cy="717550"/>
          </a:xfrm>
        </p:grpSpPr>
        <p:pic>
          <p:nvPicPr>
            <p:cNvPr id="14" name="object 14"/>
            <p:cNvPicPr/>
            <p:nvPr/>
          </p:nvPicPr>
          <p:blipFill>
            <a:blip r:embed="rId5"/>
            <a:stretch>
              <a:fillRect/>
            </a:stretch>
          </p:blipFill>
          <p:spPr>
            <a:xfrm>
              <a:off x="7488642" y="180496"/>
              <a:ext cx="2073100" cy="677134"/>
            </a:xfrm>
            <a:prstGeom prst="rect">
              <a:avLst/>
            </a:prstGeom>
          </p:spPr>
        </p:pic>
        <p:pic>
          <p:nvPicPr>
            <p:cNvPr id="15" name="object 15"/>
            <p:cNvPicPr/>
            <p:nvPr/>
          </p:nvPicPr>
          <p:blipFill>
            <a:blip r:embed="rId6"/>
            <a:stretch>
              <a:fillRect/>
            </a:stretch>
          </p:blipFill>
          <p:spPr>
            <a:xfrm>
              <a:off x="10020084" y="140213"/>
              <a:ext cx="1920891" cy="693190"/>
            </a:xfrm>
            <a:prstGeom prst="rect">
              <a:avLst/>
            </a:prstGeom>
          </p:spPr>
        </p:pic>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456986"/>
            <a:ext cx="9888220" cy="574040"/>
          </a:xfrm>
          <a:prstGeom prst="rect">
            <a:avLst/>
          </a:prstGeom>
        </p:spPr>
        <p:txBody>
          <a:bodyPr vert="horz" wrap="square" lIns="0" tIns="12700" rIns="0" bIns="0" rtlCol="0">
            <a:noAutofit/>
          </a:bodyPr>
          <a:lstStyle/>
          <a:p>
            <a:pPr marL="227329" rtl="0">
              <a:lnSpc>
                <a:spcPct val="100000"/>
              </a:lnSpc>
              <a:spcBef>
                <a:spcPts val="100"/>
              </a:spcBef>
            </a:pPr>
            <a:r>
              <a:rPr lang="fr" sz="3600" b="0" i="0" u="none" strike="noStrike" dirty="0">
                <a:highlight>
                  <a:srgbClr val="000000">
                    <a:alpha val="0"/>
                  </a:srgbClr>
                </a:highlight>
                <a:latin typeface="Arial Narrow"/>
              </a:rPr>
              <a:t>Principales mentalités en matière de conception centrée sur l'humain</a:t>
            </a:r>
          </a:p>
        </p:txBody>
      </p:sp>
      <p:sp>
        <p:nvSpPr>
          <p:cNvPr id="3" name="object 3"/>
          <p:cNvSpPr txBox="1"/>
          <p:nvPr/>
        </p:nvSpPr>
        <p:spPr>
          <a:xfrm>
            <a:off x="11675467" y="6382626"/>
            <a:ext cx="177165" cy="208279"/>
          </a:xfrm>
          <a:prstGeom prst="rect">
            <a:avLst/>
          </a:prstGeom>
        </p:spPr>
        <p:txBody>
          <a:bodyPr vert="horz" wrap="square" lIns="0" tIns="12700" rIns="0" bIns="0" rtlCol="0">
            <a:noAutofit/>
          </a:bodyPr>
          <a:lstStyle/>
          <a:p>
            <a:pPr marL="12700" rtl="0">
              <a:lnSpc>
                <a:spcPct val="100000"/>
              </a:lnSpc>
              <a:spcBef>
                <a:spcPts val="100"/>
              </a:spcBef>
            </a:pPr>
            <a:r>
              <a:rPr lang="fr" sz="1200" b="0" i="0" u="none" strike="noStrike" spc="-25">
                <a:solidFill>
                  <a:srgbClr val="289195"/>
                </a:solidFill>
                <a:highlight>
                  <a:srgbClr val="000000">
                    <a:alpha val="0"/>
                  </a:srgbClr>
                </a:highlight>
                <a:latin typeface="Source Sans 3"/>
                <a:cs typeface="Source Sans 3"/>
              </a:rPr>
              <a:t>10</a:t>
            </a:r>
            <a:endParaRPr sz="1200">
              <a:latin typeface="Source Sans 3"/>
              <a:cs typeface="Source Sans 3"/>
            </a:endParaRPr>
          </a:p>
        </p:txBody>
      </p:sp>
      <p:sp>
        <p:nvSpPr>
          <p:cNvPr id="4" name="object 4"/>
          <p:cNvSpPr/>
          <p:nvPr/>
        </p:nvSpPr>
        <p:spPr>
          <a:xfrm>
            <a:off x="6449274" y="1686074"/>
            <a:ext cx="5083175" cy="2265045"/>
          </a:xfrm>
          <a:custGeom>
            <a:avLst/>
            <a:gdLst/>
            <a:ahLst/>
            <a:cxnLst/>
            <a:rect l="l" t="t" r="r" b="b"/>
            <a:pathLst>
              <a:path w="5083175" h="2265045">
                <a:moveTo>
                  <a:pt x="4749" y="0"/>
                </a:moveTo>
                <a:lnTo>
                  <a:pt x="4749" y="2264924"/>
                </a:lnTo>
              </a:path>
              <a:path w="5083175" h="2265045">
                <a:moveTo>
                  <a:pt x="5078424" y="0"/>
                </a:moveTo>
                <a:lnTo>
                  <a:pt x="5078424" y="2264924"/>
                </a:lnTo>
              </a:path>
              <a:path w="5083175" h="2265045">
                <a:moveTo>
                  <a:pt x="0" y="461899"/>
                </a:moveTo>
                <a:lnTo>
                  <a:pt x="5083174" y="461899"/>
                </a:lnTo>
              </a:path>
              <a:path w="5083175" h="2265045">
                <a:moveTo>
                  <a:pt x="0" y="2260174"/>
                </a:moveTo>
                <a:lnTo>
                  <a:pt x="5083174" y="2260174"/>
                </a:lnTo>
              </a:path>
            </a:pathLst>
          </a:custGeom>
          <a:ln w="9524">
            <a:solidFill>
              <a:srgbClr val="C4114C"/>
            </a:solidFill>
          </a:ln>
        </p:spPr>
        <p:txBody>
          <a:bodyPr wrap="square" lIns="0" tIns="0" rIns="0" bIns="0" rtlCol="0">
            <a:noAutofit/>
          </a:bodyPr>
          <a:lstStyle/>
          <a:p>
            <a:endParaRPr/>
          </a:p>
        </p:txBody>
      </p:sp>
      <p:sp>
        <p:nvSpPr>
          <p:cNvPr id="5" name="object 5"/>
          <p:cNvSpPr txBox="1"/>
          <p:nvPr/>
        </p:nvSpPr>
        <p:spPr>
          <a:xfrm>
            <a:off x="6449274" y="1686062"/>
            <a:ext cx="5083175" cy="466725"/>
          </a:xfrm>
          <a:prstGeom prst="rect">
            <a:avLst/>
          </a:prstGeom>
          <a:solidFill>
            <a:srgbClr val="C4114C"/>
          </a:solidFill>
        </p:spPr>
        <p:txBody>
          <a:bodyPr vert="horz" wrap="square" lIns="0" tIns="81280" rIns="0" bIns="0" rtlCol="0">
            <a:noAutofit/>
          </a:bodyPr>
          <a:lstStyle/>
          <a:p>
            <a:pPr algn="ctr" rtl="0">
              <a:lnSpc>
                <a:spcPct val="100000"/>
              </a:lnSpc>
              <a:spcBef>
                <a:spcPts val="640"/>
              </a:spcBef>
            </a:pPr>
            <a:r>
              <a:rPr lang="fr" sz="1800" b="1" i="0" u="none" strike="noStrike">
                <a:solidFill>
                  <a:srgbClr val="FAFAFF"/>
                </a:solidFill>
                <a:highlight>
                  <a:srgbClr val="000000">
                    <a:alpha val="0"/>
                  </a:srgbClr>
                </a:highlight>
                <a:latin typeface="Calibri"/>
                <a:cs typeface="Calibri"/>
              </a:rPr>
              <a:t>APPRENTISSAGE PAR LA PRATIQUE</a:t>
            </a:r>
            <a:endParaRPr sz="1800">
              <a:latin typeface="Calibri"/>
              <a:cs typeface="Calibri"/>
            </a:endParaRPr>
          </a:p>
        </p:txBody>
      </p:sp>
      <p:sp>
        <p:nvSpPr>
          <p:cNvPr id="6" name="object 6"/>
          <p:cNvSpPr txBox="1"/>
          <p:nvPr/>
        </p:nvSpPr>
        <p:spPr>
          <a:xfrm>
            <a:off x="6458787" y="2165120"/>
            <a:ext cx="5064760" cy="1427480"/>
          </a:xfrm>
          <a:prstGeom prst="rect">
            <a:avLst/>
          </a:prstGeom>
        </p:spPr>
        <p:txBody>
          <a:bodyPr vert="horz" wrap="square" lIns="0" tIns="12700" rIns="0" bIns="0" rtlCol="0">
            <a:noAutofit/>
          </a:bodyPr>
          <a:lstStyle/>
          <a:p>
            <a:pPr marL="347345" marR="395605" indent="-250190" rtl="0">
              <a:lnSpc>
                <a:spcPct val="114999"/>
              </a:lnSpc>
              <a:spcBef>
                <a:spcPts val="100"/>
              </a:spcBef>
              <a:buSzPct val="80000"/>
              <a:buFont typeface="Arial"/>
              <a:buChar char="●"/>
              <a:tabLst>
                <a:tab pos="347345" algn="l"/>
              </a:tabLst>
            </a:pPr>
            <a:r>
              <a:rPr lang="fr" sz="1600" b="0" i="0" u="none" strike="noStrike" dirty="0">
                <a:highlight>
                  <a:srgbClr val="000000">
                    <a:alpha val="0"/>
                  </a:srgbClr>
                </a:highlight>
                <a:latin typeface="Calibri"/>
                <a:cs typeface="Calibri"/>
              </a:rPr>
              <a:t>Restez ouvert d'esprit et adaptez-vous aux situations et aux nouvelles informations au fur et à mesure qu'elles se présentent.</a:t>
            </a:r>
            <a:endParaRPr sz="1600" dirty="0">
              <a:latin typeface="Calibri"/>
              <a:cs typeface="Calibri"/>
            </a:endParaRPr>
          </a:p>
          <a:p>
            <a:pPr marL="347345" marR="379730" indent="-250190" rtl="0">
              <a:lnSpc>
                <a:spcPct val="114999"/>
              </a:lnSpc>
              <a:buSzPct val="80000"/>
              <a:buFont typeface="Arial"/>
              <a:buChar char="●"/>
              <a:tabLst>
                <a:tab pos="347345" algn="l"/>
              </a:tabLst>
            </a:pPr>
            <a:r>
              <a:rPr lang="fr" sz="1600" b="0" i="0" u="none" strike="noStrike" dirty="0">
                <a:highlight>
                  <a:srgbClr val="000000">
                    <a:alpha val="0"/>
                  </a:srgbClr>
                </a:highlight>
                <a:latin typeface="Calibri"/>
                <a:cs typeface="Calibri"/>
              </a:rPr>
              <a:t>Créer un environnement propice à l'apprentissage ; s'inspirer de ce qui fonctionne et de ce qui ne fonctionne pas.</a:t>
            </a:r>
            <a:endParaRPr sz="1600" dirty="0">
              <a:latin typeface="Calibri"/>
              <a:cs typeface="Calibri"/>
            </a:endParaRPr>
          </a:p>
        </p:txBody>
      </p:sp>
      <p:sp>
        <p:nvSpPr>
          <p:cNvPr id="7" name="object 7"/>
          <p:cNvSpPr/>
          <p:nvPr/>
        </p:nvSpPr>
        <p:spPr>
          <a:xfrm>
            <a:off x="1174250" y="1686074"/>
            <a:ext cx="5083175" cy="2265045"/>
          </a:xfrm>
          <a:custGeom>
            <a:avLst/>
            <a:gdLst/>
            <a:ahLst/>
            <a:cxnLst/>
            <a:rect l="l" t="t" r="r" b="b"/>
            <a:pathLst>
              <a:path w="5083175" h="2265045">
                <a:moveTo>
                  <a:pt x="4749" y="0"/>
                </a:moveTo>
                <a:lnTo>
                  <a:pt x="4749" y="2264924"/>
                </a:lnTo>
              </a:path>
              <a:path w="5083175" h="2265045">
                <a:moveTo>
                  <a:pt x="5078424" y="0"/>
                </a:moveTo>
                <a:lnTo>
                  <a:pt x="5078424" y="2264924"/>
                </a:lnTo>
              </a:path>
              <a:path w="5083175" h="2265045">
                <a:moveTo>
                  <a:pt x="0" y="461899"/>
                </a:moveTo>
                <a:lnTo>
                  <a:pt x="5083174" y="461899"/>
                </a:lnTo>
              </a:path>
              <a:path w="5083175" h="2265045">
                <a:moveTo>
                  <a:pt x="0" y="2260174"/>
                </a:moveTo>
                <a:lnTo>
                  <a:pt x="5083174" y="2260174"/>
                </a:lnTo>
              </a:path>
            </a:pathLst>
          </a:custGeom>
          <a:ln w="9524">
            <a:solidFill>
              <a:srgbClr val="C4114C"/>
            </a:solidFill>
          </a:ln>
        </p:spPr>
        <p:txBody>
          <a:bodyPr wrap="square" lIns="0" tIns="0" rIns="0" bIns="0" rtlCol="0">
            <a:noAutofit/>
          </a:bodyPr>
          <a:lstStyle/>
          <a:p>
            <a:endParaRPr/>
          </a:p>
        </p:txBody>
      </p:sp>
      <p:sp>
        <p:nvSpPr>
          <p:cNvPr id="8" name="object 8"/>
          <p:cNvSpPr txBox="1"/>
          <p:nvPr/>
        </p:nvSpPr>
        <p:spPr>
          <a:xfrm>
            <a:off x="1174250" y="1686062"/>
            <a:ext cx="5083175" cy="466725"/>
          </a:xfrm>
          <a:prstGeom prst="rect">
            <a:avLst/>
          </a:prstGeom>
          <a:solidFill>
            <a:srgbClr val="C4114C"/>
          </a:solidFill>
        </p:spPr>
        <p:txBody>
          <a:bodyPr vert="horz" wrap="square" lIns="0" tIns="81280" rIns="0" bIns="0" rtlCol="0">
            <a:noAutofit/>
          </a:bodyPr>
          <a:lstStyle/>
          <a:p>
            <a:pPr algn="ctr" rtl="0">
              <a:lnSpc>
                <a:spcPct val="100000"/>
              </a:lnSpc>
              <a:spcBef>
                <a:spcPts val="640"/>
              </a:spcBef>
            </a:pPr>
            <a:r>
              <a:rPr lang="fr" sz="1800" b="1" i="0" u="none" strike="noStrike" spc="-10">
                <a:solidFill>
                  <a:srgbClr val="FAFAFF"/>
                </a:solidFill>
                <a:highlight>
                  <a:srgbClr val="000000">
                    <a:alpha val="0"/>
                  </a:srgbClr>
                </a:highlight>
                <a:latin typeface="Calibri"/>
                <a:cs typeface="Calibri"/>
              </a:rPr>
              <a:t>CO-CRÉATION</a:t>
            </a:r>
            <a:endParaRPr sz="1800">
              <a:latin typeface="Calibri"/>
              <a:cs typeface="Calibri"/>
            </a:endParaRPr>
          </a:p>
        </p:txBody>
      </p:sp>
      <p:sp>
        <p:nvSpPr>
          <p:cNvPr id="9" name="object 9"/>
          <p:cNvSpPr txBox="1"/>
          <p:nvPr/>
        </p:nvSpPr>
        <p:spPr>
          <a:xfrm>
            <a:off x="1183762" y="2165120"/>
            <a:ext cx="5064760" cy="1076960"/>
          </a:xfrm>
          <a:prstGeom prst="rect">
            <a:avLst/>
          </a:prstGeom>
        </p:spPr>
        <p:txBody>
          <a:bodyPr vert="horz" wrap="square" lIns="0" tIns="12700" rIns="0" bIns="0" rtlCol="0">
            <a:noAutofit/>
          </a:bodyPr>
          <a:lstStyle/>
          <a:p>
            <a:pPr marL="537845" marR="125730" indent="-351790" rtl="0">
              <a:lnSpc>
                <a:spcPct val="114999"/>
              </a:lnSpc>
              <a:spcBef>
                <a:spcPts val="100"/>
              </a:spcBef>
              <a:buSzPct val="80000"/>
              <a:buFont typeface="Arial"/>
              <a:buChar char="●"/>
              <a:tabLst>
                <a:tab pos="537845" algn="l"/>
              </a:tabLst>
            </a:pPr>
            <a:r>
              <a:rPr lang="fr" sz="2000" b="0" i="0" u="none" strike="noStrike">
                <a:highlight>
                  <a:srgbClr val="000000">
                    <a:alpha val="0"/>
                  </a:srgbClr>
                </a:highlight>
                <a:latin typeface="Calibri"/>
                <a:cs typeface="Calibri"/>
              </a:rPr>
              <a:t>Le partenariat permanent et itératif avec les parties prenantes à tous les niveaux pour comprendre les problèmes et les solutions d'une manière nouvelle.</a:t>
            </a:r>
            <a:endParaRPr sz="2000">
              <a:latin typeface="Calibri"/>
              <a:cs typeface="Calibri"/>
            </a:endParaRPr>
          </a:p>
        </p:txBody>
      </p:sp>
      <p:sp>
        <p:nvSpPr>
          <p:cNvPr id="10" name="object 10"/>
          <p:cNvSpPr/>
          <p:nvPr/>
        </p:nvSpPr>
        <p:spPr>
          <a:xfrm>
            <a:off x="1174250" y="4036912"/>
            <a:ext cx="3185160" cy="2707005"/>
          </a:xfrm>
          <a:custGeom>
            <a:avLst/>
            <a:gdLst/>
            <a:ahLst/>
            <a:cxnLst/>
            <a:rect l="l" t="t" r="r" b="b"/>
            <a:pathLst>
              <a:path w="3185160" h="2707004">
                <a:moveTo>
                  <a:pt x="4749" y="0"/>
                </a:moveTo>
                <a:lnTo>
                  <a:pt x="4749" y="2706874"/>
                </a:lnTo>
              </a:path>
              <a:path w="3185160" h="2707004">
                <a:moveTo>
                  <a:pt x="3180324" y="0"/>
                </a:moveTo>
                <a:lnTo>
                  <a:pt x="3180324" y="2706874"/>
                </a:lnTo>
              </a:path>
              <a:path w="3185160" h="2707004">
                <a:moveTo>
                  <a:pt x="0" y="461899"/>
                </a:moveTo>
                <a:lnTo>
                  <a:pt x="3185074" y="461899"/>
                </a:lnTo>
              </a:path>
              <a:path w="3185160" h="2707004">
                <a:moveTo>
                  <a:pt x="0" y="2702124"/>
                </a:moveTo>
                <a:lnTo>
                  <a:pt x="3185074" y="2702124"/>
                </a:lnTo>
              </a:path>
            </a:pathLst>
          </a:custGeom>
          <a:ln w="9524">
            <a:solidFill>
              <a:srgbClr val="C4114C"/>
            </a:solidFill>
          </a:ln>
        </p:spPr>
        <p:txBody>
          <a:bodyPr wrap="square" lIns="0" tIns="0" rIns="0" bIns="0" rtlCol="0">
            <a:noAutofit/>
          </a:bodyPr>
          <a:lstStyle/>
          <a:p>
            <a:endParaRPr/>
          </a:p>
        </p:txBody>
      </p:sp>
      <p:sp>
        <p:nvSpPr>
          <p:cNvPr id="11" name="object 11"/>
          <p:cNvSpPr txBox="1"/>
          <p:nvPr/>
        </p:nvSpPr>
        <p:spPr>
          <a:xfrm>
            <a:off x="1174250" y="4036900"/>
            <a:ext cx="3185160" cy="466725"/>
          </a:xfrm>
          <a:prstGeom prst="rect">
            <a:avLst/>
          </a:prstGeom>
          <a:solidFill>
            <a:srgbClr val="C4114C"/>
          </a:solidFill>
        </p:spPr>
        <p:txBody>
          <a:bodyPr vert="horz" wrap="square" lIns="0" tIns="81280" rIns="0" bIns="0" rtlCol="0">
            <a:noAutofit/>
          </a:bodyPr>
          <a:lstStyle/>
          <a:p>
            <a:pPr marL="1056005" rtl="0">
              <a:lnSpc>
                <a:spcPct val="100000"/>
              </a:lnSpc>
              <a:spcBef>
                <a:spcPts val="640"/>
              </a:spcBef>
            </a:pPr>
            <a:r>
              <a:rPr lang="fr" sz="1800" b="1" i="0" u="none" strike="noStrike" spc="-10">
                <a:solidFill>
                  <a:srgbClr val="FAFAFF"/>
                </a:solidFill>
                <a:highlight>
                  <a:srgbClr val="000000">
                    <a:alpha val="0"/>
                  </a:srgbClr>
                </a:highlight>
                <a:latin typeface="Calibri"/>
                <a:cs typeface="Calibri"/>
              </a:rPr>
              <a:t>DÉCOUVERTE</a:t>
            </a:r>
            <a:endParaRPr sz="1800">
              <a:latin typeface="Calibri"/>
              <a:cs typeface="Calibri"/>
            </a:endParaRPr>
          </a:p>
        </p:txBody>
      </p:sp>
      <p:sp>
        <p:nvSpPr>
          <p:cNvPr id="12" name="object 12"/>
          <p:cNvSpPr txBox="1"/>
          <p:nvPr/>
        </p:nvSpPr>
        <p:spPr>
          <a:xfrm>
            <a:off x="1183762" y="4515958"/>
            <a:ext cx="3166110" cy="2128520"/>
          </a:xfrm>
          <a:prstGeom prst="rect">
            <a:avLst/>
          </a:prstGeom>
        </p:spPr>
        <p:txBody>
          <a:bodyPr vert="horz" wrap="square" lIns="0" tIns="12700" rIns="0" bIns="0" rtlCol="0">
            <a:noAutofit/>
          </a:bodyPr>
          <a:lstStyle/>
          <a:p>
            <a:pPr marL="347345" marR="322580" indent="-250190" rtl="0">
              <a:lnSpc>
                <a:spcPct val="114999"/>
              </a:lnSpc>
              <a:spcBef>
                <a:spcPts val="100"/>
              </a:spcBef>
              <a:buSzPct val="80000"/>
              <a:buFont typeface="Arial"/>
              <a:buChar char="●"/>
              <a:tabLst>
                <a:tab pos="347345" algn="l"/>
              </a:tabLst>
            </a:pPr>
            <a:r>
              <a:rPr lang="fr" sz="1600" b="0" i="0" u="none" strike="noStrike" dirty="0">
                <a:highlight>
                  <a:srgbClr val="000000">
                    <a:alpha val="0"/>
                  </a:srgbClr>
                </a:highlight>
                <a:latin typeface="Calibri"/>
                <a:cs typeface="Calibri"/>
              </a:rPr>
              <a:t>Gardez un état d'esprit de </a:t>
            </a:r>
            <a:r>
              <a:rPr lang="en-US" sz="1600" b="0" i="0" dirty="0">
                <a:solidFill>
                  <a:srgbClr val="000000"/>
                </a:solidFill>
                <a:effectLst/>
                <a:latin typeface="Arial" panose="020B0604020202020204" pitchFamily="34" charset="0"/>
              </a:rPr>
              <a:t> « </a:t>
            </a:r>
            <a:r>
              <a:rPr lang="fr" sz="1600" b="0" i="0" u="none" strike="noStrike" dirty="0">
                <a:highlight>
                  <a:srgbClr val="000000">
                    <a:alpha val="0"/>
                  </a:srgbClr>
                </a:highlight>
                <a:latin typeface="Calibri"/>
                <a:cs typeface="Calibri"/>
              </a:rPr>
              <a:t>découverte</a:t>
            </a:r>
            <a:r>
              <a:rPr lang="en-US" sz="1600" b="0" i="0" dirty="0">
                <a:solidFill>
                  <a:srgbClr val="000000"/>
                </a:solidFill>
                <a:effectLst/>
                <a:latin typeface="Arial" panose="020B0604020202020204" pitchFamily="34" charset="0"/>
              </a:rPr>
              <a:t> »</a:t>
            </a:r>
            <a:r>
              <a:rPr lang="fr" sz="1600" b="0" i="0" u="none" strike="noStrike" dirty="0">
                <a:highlight>
                  <a:srgbClr val="000000">
                    <a:alpha val="0"/>
                  </a:srgbClr>
                </a:highlight>
                <a:latin typeface="Calibri"/>
                <a:cs typeface="Calibri"/>
              </a:rPr>
              <a:t>, soyez curieux.</a:t>
            </a:r>
            <a:endParaRPr sz="1600" dirty="0">
              <a:latin typeface="Calibri"/>
              <a:cs typeface="Calibri"/>
            </a:endParaRPr>
          </a:p>
          <a:p>
            <a:pPr marL="347345" marR="160655" indent="-250190" rtl="0">
              <a:lnSpc>
                <a:spcPct val="114999"/>
              </a:lnSpc>
              <a:buSzPct val="80000"/>
              <a:buFont typeface="Arial"/>
              <a:buChar char="●"/>
              <a:tabLst>
                <a:tab pos="347345" algn="l"/>
              </a:tabLst>
            </a:pPr>
            <a:r>
              <a:rPr lang="fr" sz="1600" b="0" i="0" u="none" strike="noStrike" dirty="0">
                <a:highlight>
                  <a:srgbClr val="000000">
                    <a:alpha val="0"/>
                  </a:srgbClr>
                </a:highlight>
                <a:latin typeface="Calibri"/>
                <a:cs typeface="Calibri"/>
              </a:rPr>
              <a:t>Observer en contexte : Soyez attentif à ce que les gens font, et pas seulement à ce qu'ils disent.</a:t>
            </a:r>
            <a:endParaRPr sz="1600" dirty="0">
              <a:latin typeface="Calibri"/>
              <a:cs typeface="Calibri"/>
            </a:endParaRPr>
          </a:p>
        </p:txBody>
      </p:sp>
      <p:sp>
        <p:nvSpPr>
          <p:cNvPr id="13" name="object 13"/>
          <p:cNvSpPr/>
          <p:nvPr/>
        </p:nvSpPr>
        <p:spPr>
          <a:xfrm>
            <a:off x="4764625" y="4036912"/>
            <a:ext cx="3185160" cy="2707005"/>
          </a:xfrm>
          <a:custGeom>
            <a:avLst/>
            <a:gdLst/>
            <a:ahLst/>
            <a:cxnLst/>
            <a:rect l="l" t="t" r="r" b="b"/>
            <a:pathLst>
              <a:path w="3185159" h="2707004">
                <a:moveTo>
                  <a:pt x="4749" y="0"/>
                </a:moveTo>
                <a:lnTo>
                  <a:pt x="4749" y="2706874"/>
                </a:lnTo>
              </a:path>
              <a:path w="3185159" h="2707004">
                <a:moveTo>
                  <a:pt x="3180324" y="0"/>
                </a:moveTo>
                <a:lnTo>
                  <a:pt x="3180324" y="2706874"/>
                </a:lnTo>
              </a:path>
              <a:path w="3185159" h="2707004">
                <a:moveTo>
                  <a:pt x="0" y="461899"/>
                </a:moveTo>
                <a:lnTo>
                  <a:pt x="3185074" y="461899"/>
                </a:lnTo>
              </a:path>
              <a:path w="3185159" h="2707004">
                <a:moveTo>
                  <a:pt x="0" y="2702124"/>
                </a:moveTo>
                <a:lnTo>
                  <a:pt x="3185074" y="2702124"/>
                </a:lnTo>
              </a:path>
            </a:pathLst>
          </a:custGeom>
          <a:ln w="9524">
            <a:solidFill>
              <a:srgbClr val="C4114C"/>
            </a:solidFill>
          </a:ln>
        </p:spPr>
        <p:txBody>
          <a:bodyPr wrap="square" lIns="0" tIns="0" rIns="0" bIns="0" rtlCol="0">
            <a:noAutofit/>
          </a:bodyPr>
          <a:lstStyle/>
          <a:p>
            <a:endParaRPr/>
          </a:p>
        </p:txBody>
      </p:sp>
      <p:sp>
        <p:nvSpPr>
          <p:cNvPr id="14" name="object 14"/>
          <p:cNvSpPr txBox="1"/>
          <p:nvPr/>
        </p:nvSpPr>
        <p:spPr>
          <a:xfrm>
            <a:off x="4764625" y="4036900"/>
            <a:ext cx="3185160" cy="466725"/>
          </a:xfrm>
          <a:prstGeom prst="rect">
            <a:avLst/>
          </a:prstGeom>
          <a:solidFill>
            <a:srgbClr val="C4114C"/>
          </a:solidFill>
        </p:spPr>
        <p:txBody>
          <a:bodyPr vert="horz" wrap="square" lIns="0" tIns="81280" rIns="0" bIns="0" rtlCol="0">
            <a:noAutofit/>
          </a:bodyPr>
          <a:lstStyle/>
          <a:p>
            <a:pPr algn="ctr" rtl="0">
              <a:lnSpc>
                <a:spcPct val="100000"/>
              </a:lnSpc>
              <a:spcBef>
                <a:spcPts val="640"/>
              </a:spcBef>
            </a:pPr>
            <a:r>
              <a:rPr lang="fr" sz="1800" b="1" i="0" u="none" strike="noStrike" spc="-10">
                <a:solidFill>
                  <a:srgbClr val="FAFAFF"/>
                </a:solidFill>
                <a:highlight>
                  <a:srgbClr val="000000">
                    <a:alpha val="0"/>
                  </a:srgbClr>
                </a:highlight>
                <a:latin typeface="Calibri"/>
                <a:cs typeface="Calibri"/>
              </a:rPr>
              <a:t>EMPATHIE</a:t>
            </a:r>
            <a:endParaRPr sz="1800">
              <a:latin typeface="Calibri"/>
              <a:cs typeface="Calibri"/>
            </a:endParaRPr>
          </a:p>
        </p:txBody>
      </p:sp>
      <p:sp>
        <p:nvSpPr>
          <p:cNvPr id="15" name="object 15"/>
          <p:cNvSpPr txBox="1"/>
          <p:nvPr/>
        </p:nvSpPr>
        <p:spPr>
          <a:xfrm>
            <a:off x="4793188" y="4691218"/>
            <a:ext cx="3166110" cy="1778000"/>
          </a:xfrm>
          <a:prstGeom prst="rect">
            <a:avLst/>
          </a:prstGeom>
        </p:spPr>
        <p:txBody>
          <a:bodyPr vert="horz" wrap="square" lIns="0" tIns="12700" rIns="0" bIns="0" rtlCol="0">
            <a:noAutofit/>
          </a:bodyPr>
          <a:lstStyle/>
          <a:p>
            <a:pPr marL="537845" marR="426084" indent="-351790" rtl="0">
              <a:lnSpc>
                <a:spcPct val="114999"/>
              </a:lnSpc>
              <a:spcBef>
                <a:spcPts val="100"/>
              </a:spcBef>
              <a:buSzPct val="80000"/>
              <a:buFont typeface="Arial"/>
              <a:buChar char="●"/>
              <a:tabLst>
                <a:tab pos="537845" algn="l"/>
              </a:tabLst>
            </a:pPr>
            <a:r>
              <a:rPr lang="fr" b="0" i="0" u="none" strike="noStrike" dirty="0">
                <a:highlight>
                  <a:srgbClr val="000000">
                    <a:alpha val="0"/>
                  </a:srgbClr>
                </a:highlight>
                <a:latin typeface="Calibri"/>
                <a:cs typeface="Calibri"/>
              </a:rPr>
              <a:t>Écoutez bien pour comprendre les expériences vécues et les perspectives réelles des personnes concernées.</a:t>
            </a:r>
            <a:endParaRPr dirty="0">
              <a:latin typeface="Calibri"/>
              <a:cs typeface="Calibri"/>
            </a:endParaRPr>
          </a:p>
        </p:txBody>
      </p:sp>
      <p:sp>
        <p:nvSpPr>
          <p:cNvPr id="16" name="object 16"/>
          <p:cNvSpPr/>
          <p:nvPr/>
        </p:nvSpPr>
        <p:spPr>
          <a:xfrm>
            <a:off x="8347374" y="4036912"/>
            <a:ext cx="3185160" cy="2707005"/>
          </a:xfrm>
          <a:custGeom>
            <a:avLst/>
            <a:gdLst/>
            <a:ahLst/>
            <a:cxnLst/>
            <a:rect l="l" t="t" r="r" b="b"/>
            <a:pathLst>
              <a:path w="3185159" h="2707004">
                <a:moveTo>
                  <a:pt x="4749" y="0"/>
                </a:moveTo>
                <a:lnTo>
                  <a:pt x="4749" y="2706874"/>
                </a:lnTo>
              </a:path>
              <a:path w="3185159" h="2707004">
                <a:moveTo>
                  <a:pt x="3180324" y="0"/>
                </a:moveTo>
                <a:lnTo>
                  <a:pt x="3180324" y="2706874"/>
                </a:lnTo>
              </a:path>
              <a:path w="3185159" h="2707004">
                <a:moveTo>
                  <a:pt x="0" y="461899"/>
                </a:moveTo>
                <a:lnTo>
                  <a:pt x="3185074" y="461899"/>
                </a:lnTo>
              </a:path>
              <a:path w="3185159" h="2707004">
                <a:moveTo>
                  <a:pt x="0" y="2702124"/>
                </a:moveTo>
                <a:lnTo>
                  <a:pt x="3185074" y="2702124"/>
                </a:lnTo>
              </a:path>
            </a:pathLst>
          </a:custGeom>
          <a:ln w="9524">
            <a:solidFill>
              <a:srgbClr val="C4114C"/>
            </a:solidFill>
          </a:ln>
        </p:spPr>
        <p:txBody>
          <a:bodyPr wrap="square" lIns="0" tIns="0" rIns="0" bIns="0" rtlCol="0">
            <a:noAutofit/>
          </a:bodyPr>
          <a:lstStyle/>
          <a:p>
            <a:endParaRPr/>
          </a:p>
        </p:txBody>
      </p:sp>
      <p:sp>
        <p:nvSpPr>
          <p:cNvPr id="17" name="object 17"/>
          <p:cNvSpPr txBox="1"/>
          <p:nvPr/>
        </p:nvSpPr>
        <p:spPr>
          <a:xfrm>
            <a:off x="8347374" y="4036900"/>
            <a:ext cx="3185160" cy="654318"/>
          </a:xfrm>
          <a:prstGeom prst="rect">
            <a:avLst/>
          </a:prstGeom>
          <a:solidFill>
            <a:srgbClr val="C4114C"/>
          </a:solidFill>
        </p:spPr>
        <p:txBody>
          <a:bodyPr vert="horz" wrap="square" lIns="0" tIns="81280" rIns="0" bIns="0" rtlCol="0">
            <a:noAutofit/>
          </a:bodyPr>
          <a:lstStyle/>
          <a:p>
            <a:pPr marL="294005" rtl="0">
              <a:lnSpc>
                <a:spcPct val="100000"/>
              </a:lnSpc>
              <a:spcBef>
                <a:spcPts val="640"/>
              </a:spcBef>
            </a:pPr>
            <a:r>
              <a:rPr lang="fr" sz="1800" b="1" i="0" u="none" strike="noStrike" spc="-25" dirty="0">
                <a:solidFill>
                  <a:srgbClr val="FAFAFF"/>
                </a:solidFill>
                <a:highlight>
                  <a:srgbClr val="000000">
                    <a:alpha val="0"/>
                  </a:srgbClr>
                </a:highlight>
                <a:latin typeface="Calibri"/>
                <a:cs typeface="Calibri"/>
              </a:rPr>
              <a:t>TOUJOURS FAIRE DU PROTOTYPAGE !</a:t>
            </a:r>
            <a:endParaRPr sz="1800" dirty="0">
              <a:latin typeface="Calibri"/>
              <a:cs typeface="Calibri"/>
            </a:endParaRPr>
          </a:p>
        </p:txBody>
      </p:sp>
      <p:sp>
        <p:nvSpPr>
          <p:cNvPr id="18" name="object 18"/>
          <p:cNvSpPr txBox="1"/>
          <p:nvPr/>
        </p:nvSpPr>
        <p:spPr>
          <a:xfrm>
            <a:off x="8356887" y="4668520"/>
            <a:ext cx="3166110" cy="1427480"/>
          </a:xfrm>
          <a:prstGeom prst="rect">
            <a:avLst/>
          </a:prstGeom>
        </p:spPr>
        <p:txBody>
          <a:bodyPr vert="horz" wrap="square" lIns="0" tIns="58419" rIns="0" bIns="0" rtlCol="0">
            <a:noAutofit/>
          </a:bodyPr>
          <a:lstStyle/>
          <a:p>
            <a:pPr marL="537845" indent="-351155" rtl="0">
              <a:lnSpc>
                <a:spcPct val="100000"/>
              </a:lnSpc>
              <a:spcBef>
                <a:spcPts val="459"/>
              </a:spcBef>
              <a:buSzPct val="80000"/>
              <a:buFont typeface="Arial"/>
              <a:buChar char="●"/>
              <a:tabLst>
                <a:tab pos="537845" algn="l"/>
              </a:tabLst>
            </a:pPr>
            <a:r>
              <a:rPr lang="fr" sz="2000" b="0" i="0" u="none" strike="noStrike" spc="-20" dirty="0">
                <a:highlight>
                  <a:srgbClr val="000000">
                    <a:alpha val="0"/>
                  </a:srgbClr>
                </a:highlight>
                <a:latin typeface="Calibri"/>
                <a:cs typeface="Calibri"/>
              </a:rPr>
              <a:t>Test</a:t>
            </a:r>
            <a:endParaRPr sz="2000" dirty="0">
              <a:latin typeface="Calibri"/>
              <a:cs typeface="Calibri"/>
            </a:endParaRPr>
          </a:p>
          <a:p>
            <a:pPr marL="537845" indent="-351155" rtl="0">
              <a:lnSpc>
                <a:spcPct val="100000"/>
              </a:lnSpc>
              <a:spcBef>
                <a:spcPts val="359"/>
              </a:spcBef>
              <a:buSzPct val="80000"/>
              <a:buFont typeface="Arial"/>
              <a:buChar char="●"/>
              <a:tabLst>
                <a:tab pos="537845" algn="l"/>
              </a:tabLst>
            </a:pPr>
            <a:r>
              <a:rPr lang="fr" sz="2000" b="0" i="0" u="none" strike="noStrike" spc="-10" dirty="0">
                <a:highlight>
                  <a:srgbClr val="000000">
                    <a:alpha val="0"/>
                  </a:srgbClr>
                </a:highlight>
                <a:latin typeface="Calibri"/>
                <a:cs typeface="Calibri"/>
              </a:rPr>
              <a:t>Apprendre</a:t>
            </a:r>
            <a:endParaRPr sz="2000" dirty="0">
              <a:latin typeface="Calibri"/>
              <a:cs typeface="Calibri"/>
            </a:endParaRPr>
          </a:p>
          <a:p>
            <a:pPr marL="537845" indent="-351155" rtl="0">
              <a:lnSpc>
                <a:spcPct val="100000"/>
              </a:lnSpc>
              <a:spcBef>
                <a:spcPts val="359"/>
              </a:spcBef>
              <a:buSzPct val="80000"/>
              <a:buFont typeface="Arial"/>
              <a:buChar char="●"/>
              <a:tabLst>
                <a:tab pos="537845" algn="l"/>
              </a:tabLst>
            </a:pPr>
            <a:r>
              <a:rPr lang="fr" sz="2000" b="0" i="0" u="none" strike="noStrike" spc="-10" dirty="0">
                <a:highlight>
                  <a:srgbClr val="000000">
                    <a:alpha val="0"/>
                  </a:srgbClr>
                </a:highlight>
                <a:latin typeface="Calibri"/>
                <a:cs typeface="Calibri"/>
              </a:rPr>
              <a:t>Itérer</a:t>
            </a:r>
            <a:endParaRPr sz="2000" dirty="0">
              <a:latin typeface="Calibri"/>
              <a:cs typeface="Calibri"/>
            </a:endParaRPr>
          </a:p>
          <a:p>
            <a:pPr marL="537845" indent="-351155" rtl="0">
              <a:lnSpc>
                <a:spcPct val="100000"/>
              </a:lnSpc>
              <a:spcBef>
                <a:spcPts val="359"/>
              </a:spcBef>
              <a:buSzPct val="80000"/>
              <a:buFont typeface="Arial"/>
              <a:buChar char="●"/>
              <a:tabLst>
                <a:tab pos="537845" algn="l"/>
              </a:tabLst>
            </a:pPr>
            <a:r>
              <a:rPr lang="fr" sz="2000" b="0" i="0" u="none" strike="noStrike" spc="-10" dirty="0">
                <a:highlight>
                  <a:srgbClr val="000000">
                    <a:alpha val="0"/>
                  </a:srgbClr>
                </a:highlight>
                <a:latin typeface="Calibri"/>
                <a:cs typeface="Calibri"/>
              </a:rPr>
              <a:t>Répéter !</a:t>
            </a:r>
            <a:endParaRPr sz="2000" dirty="0">
              <a:latin typeface="Calibri"/>
              <a:cs typeface="Calibri"/>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8225" y="2947528"/>
            <a:ext cx="8418195" cy="1366520"/>
          </a:xfrm>
          <a:prstGeom prst="rect">
            <a:avLst/>
          </a:prstGeom>
        </p:spPr>
        <p:txBody>
          <a:bodyPr vert="horz" wrap="square" lIns="0" tIns="12700" rIns="0" bIns="0" rtlCol="0">
            <a:noAutofit/>
          </a:bodyPr>
          <a:lstStyle/>
          <a:p>
            <a:pPr marL="12700" marR="5080" rtl="0">
              <a:lnSpc>
                <a:spcPct val="100000"/>
              </a:lnSpc>
              <a:spcBef>
                <a:spcPts val="100"/>
              </a:spcBef>
            </a:pPr>
            <a:r>
              <a:rPr lang="fr" sz="4400" b="0" i="0" u="none" strike="noStrike">
                <a:solidFill>
                  <a:srgbClr val="1E6C6F"/>
                </a:solidFill>
                <a:highlight>
                  <a:srgbClr val="000000">
                    <a:alpha val="0"/>
                  </a:srgbClr>
                </a:highlight>
                <a:latin typeface="Arial Narrow"/>
                <a:cs typeface="Arial Narrow"/>
              </a:rPr>
              <a:t>Comment classeriez-vous votre utilisation et votre intérêt pour la conception centrée sur l'humain ?</a:t>
            </a:r>
            <a:endParaRPr sz="4400">
              <a:latin typeface="Arial Narrow"/>
              <a:cs typeface="Arial Narrow"/>
            </a:endParaRPr>
          </a:p>
        </p:txBody>
      </p:sp>
      <p:sp>
        <p:nvSpPr>
          <p:cNvPr id="3" name="object 3"/>
          <p:cNvSpPr txBox="1">
            <a:spLocks noGrp="1"/>
          </p:cNvSpPr>
          <p:nvPr>
            <p:ph type="ctrTitle"/>
          </p:nvPr>
        </p:nvSpPr>
        <p:spPr>
          <a:prstGeom prst="rect">
            <a:avLst/>
          </a:prstGeom>
        </p:spPr>
        <p:txBody>
          <a:bodyPr vert="horz" wrap="square" lIns="0" tIns="12700" rIns="0" bIns="0" rtlCol="0">
            <a:noAutofit/>
          </a:bodyPr>
          <a:lstStyle/>
          <a:p>
            <a:pPr marL="12700" rtl="0">
              <a:lnSpc>
                <a:spcPct val="100000"/>
              </a:lnSpc>
              <a:spcBef>
                <a:spcPts val="100"/>
              </a:spcBef>
            </a:pPr>
            <a:r>
              <a:rPr lang="fr" sz="2200" b="1" i="0" u="none" strike="noStrike">
                <a:solidFill>
                  <a:srgbClr val="C4114C"/>
                </a:solidFill>
                <a:highlight>
                  <a:srgbClr val="000000">
                    <a:alpha val="0"/>
                  </a:srgbClr>
                </a:highlight>
                <a:latin typeface="Calibri"/>
                <a:cs typeface="Calibri"/>
              </a:rPr>
              <a:t>SONDAGE AUPRÈS DU PUBLIC</a:t>
            </a:r>
            <a:endParaRPr sz="2200">
              <a:latin typeface="Calibri"/>
              <a:cs typeface="Calibri"/>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011689"/>
            <a:ext cx="12192000" cy="4846320"/>
            <a:chOff x="0" y="2011689"/>
            <a:chExt cx="12192000" cy="4846320"/>
          </a:xfrm>
        </p:grpSpPr>
        <p:pic>
          <p:nvPicPr>
            <p:cNvPr id="3" name="object 3"/>
            <p:cNvPicPr/>
            <p:nvPr/>
          </p:nvPicPr>
          <p:blipFill>
            <a:blip r:embed="rId2"/>
            <a:stretch>
              <a:fillRect/>
            </a:stretch>
          </p:blipFill>
          <p:spPr>
            <a:xfrm>
              <a:off x="0" y="2011689"/>
              <a:ext cx="12191999" cy="4846309"/>
            </a:xfrm>
            <a:prstGeom prst="rect">
              <a:avLst/>
            </a:prstGeom>
          </p:spPr>
        </p:pic>
        <p:pic>
          <p:nvPicPr>
            <p:cNvPr id="4" name="object 4"/>
            <p:cNvPicPr/>
            <p:nvPr/>
          </p:nvPicPr>
          <p:blipFill>
            <a:blip r:embed="rId3"/>
            <a:stretch>
              <a:fillRect/>
            </a:stretch>
          </p:blipFill>
          <p:spPr>
            <a:xfrm>
              <a:off x="838200" y="2730775"/>
              <a:ext cx="540699" cy="3003874"/>
            </a:xfrm>
            <a:prstGeom prst="rect">
              <a:avLst/>
            </a:prstGeom>
          </p:spPr>
        </p:pic>
      </p:grpSp>
      <p:sp>
        <p:nvSpPr>
          <p:cNvPr id="5" name="object 5"/>
          <p:cNvSpPr txBox="1">
            <a:spLocks noGrp="1"/>
          </p:cNvSpPr>
          <p:nvPr>
            <p:ph type="title"/>
          </p:nvPr>
        </p:nvSpPr>
        <p:spPr>
          <a:xfrm>
            <a:off x="911225" y="459319"/>
            <a:ext cx="8642985" cy="1068070"/>
          </a:xfrm>
          <a:prstGeom prst="rect">
            <a:avLst/>
          </a:prstGeom>
        </p:spPr>
        <p:txBody>
          <a:bodyPr vert="horz" wrap="square" lIns="0" tIns="74295" rIns="0" bIns="0" rtlCol="0">
            <a:noAutofit/>
          </a:bodyPr>
          <a:lstStyle/>
          <a:p>
            <a:pPr marL="12700" marR="5080" rtl="0">
              <a:lnSpc>
                <a:spcPts val="3890"/>
              </a:lnSpc>
              <a:spcBef>
                <a:spcPts val="585"/>
              </a:spcBef>
            </a:pPr>
            <a:r>
              <a:rPr lang="fr" sz="3600" b="0" i="0" u="none" strike="noStrike">
                <a:highlight>
                  <a:srgbClr val="000000">
                    <a:alpha val="0"/>
                  </a:srgbClr>
                </a:highlight>
                <a:latin typeface="Arial Narrow"/>
              </a:rPr>
              <a:t>Comment classeriez-vous votre utilisation et votre intérêt pour la conception centrée sur l'humain ?</a:t>
            </a:r>
          </a:p>
        </p:txBody>
      </p:sp>
      <p:sp>
        <p:nvSpPr>
          <p:cNvPr id="6" name="object 6"/>
          <p:cNvSpPr txBox="1"/>
          <p:nvPr/>
        </p:nvSpPr>
        <p:spPr>
          <a:xfrm>
            <a:off x="1572875" y="2781511"/>
            <a:ext cx="6447155" cy="2853055"/>
          </a:xfrm>
          <a:prstGeom prst="rect">
            <a:avLst/>
          </a:prstGeom>
        </p:spPr>
        <p:txBody>
          <a:bodyPr vert="horz" wrap="square" lIns="0" tIns="12700" rIns="0" bIns="0" rtlCol="0">
            <a:noAutofit/>
          </a:bodyPr>
          <a:lstStyle/>
          <a:p>
            <a:pPr marL="12700" rtl="0">
              <a:lnSpc>
                <a:spcPct val="100000"/>
              </a:lnSpc>
              <a:spcBef>
                <a:spcPts val="100"/>
              </a:spcBef>
            </a:pPr>
            <a:r>
              <a:rPr lang="fr" sz="2200" b="0" i="0" u="none" strike="noStrike">
                <a:highlight>
                  <a:srgbClr val="000000">
                    <a:alpha val="0"/>
                  </a:srgbClr>
                </a:highlight>
                <a:latin typeface="Calibri"/>
                <a:cs typeface="Calibri"/>
              </a:rPr>
              <a:t>J'utilise régulièrement HCD dans mon travail.</a:t>
            </a:r>
            <a:endParaRPr sz="2200">
              <a:latin typeface="Calibri"/>
              <a:cs typeface="Calibri"/>
            </a:endParaRPr>
          </a:p>
          <a:p>
            <a:pPr marL="12700" marR="5080" rtl="0">
              <a:lnSpc>
                <a:spcPts val="6650"/>
              </a:lnSpc>
              <a:spcBef>
                <a:spcPts val="560"/>
              </a:spcBef>
            </a:pPr>
            <a:r>
              <a:rPr lang="fr" sz="2200" b="0" i="0" u="none" strike="noStrike">
                <a:highlight>
                  <a:srgbClr val="000000">
                    <a:alpha val="0"/>
                  </a:srgbClr>
                </a:highlight>
                <a:latin typeface="Calibri"/>
                <a:cs typeface="Calibri"/>
              </a:rPr>
              <a:t>J'ai une certaine connaissance de HCD mais je ne l'utilise pas régulièrement. Je ne comprends pas HCD et je souhaite en savoir plus.</a:t>
            </a:r>
            <a:endParaRPr sz="2200">
              <a:latin typeface="Calibri"/>
              <a:cs typeface="Calibri"/>
            </a:endParaRPr>
          </a:p>
          <a:p>
            <a:pPr>
              <a:lnSpc>
                <a:spcPct val="100000"/>
              </a:lnSpc>
              <a:spcBef>
                <a:spcPts val="5"/>
              </a:spcBef>
            </a:pPr>
            <a:endParaRPr sz="2550">
              <a:latin typeface="Calibri"/>
              <a:cs typeface="Calibri"/>
            </a:endParaRPr>
          </a:p>
          <a:p>
            <a:pPr marL="12700" rtl="0">
              <a:lnSpc>
                <a:spcPct val="100000"/>
              </a:lnSpc>
            </a:pPr>
            <a:r>
              <a:rPr lang="fr" sz="2200" b="0" i="0" u="none" strike="noStrike">
                <a:highlight>
                  <a:srgbClr val="000000">
                    <a:alpha val="0"/>
                  </a:srgbClr>
                </a:highlight>
                <a:latin typeface="Calibri"/>
                <a:cs typeface="Calibri"/>
              </a:rPr>
              <a:t>Je ne m'intéresse pas à HCD.</a:t>
            </a:r>
            <a:endParaRPr sz="2200">
              <a:latin typeface="Calibri"/>
              <a:cs typeface="Calibri"/>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7337" y="3657600"/>
            <a:ext cx="6776720" cy="574040"/>
          </a:xfrm>
          <a:prstGeom prst="rect">
            <a:avLst/>
          </a:prstGeom>
        </p:spPr>
        <p:txBody>
          <a:bodyPr vert="horz" wrap="square" lIns="0" tIns="12700" rIns="0" bIns="0" rtlCol="0">
            <a:noAutofit/>
          </a:bodyPr>
          <a:lstStyle/>
          <a:p>
            <a:pPr marL="12700" rtl="0">
              <a:lnSpc>
                <a:spcPct val="100000"/>
              </a:lnSpc>
              <a:spcBef>
                <a:spcPts val="100"/>
              </a:spcBef>
            </a:pPr>
            <a:r>
              <a:rPr lang="fr" sz="3600" b="0" i="0" u="none" strike="noStrike" spc="-10" dirty="0">
                <a:solidFill>
                  <a:srgbClr val="14484A"/>
                </a:solidFill>
                <a:highlight>
                  <a:srgbClr val="000000">
                    <a:alpha val="0"/>
                  </a:srgbClr>
                </a:highlight>
                <a:latin typeface="Arial Narrow"/>
              </a:rPr>
              <a:t>Méthodologie de co-création et d'évaluation</a:t>
            </a:r>
          </a:p>
        </p:txBody>
      </p:sp>
      <p:sp>
        <p:nvSpPr>
          <p:cNvPr id="3" name="object 3"/>
          <p:cNvSpPr txBox="1"/>
          <p:nvPr/>
        </p:nvSpPr>
        <p:spPr>
          <a:xfrm>
            <a:off x="1064207" y="3248977"/>
            <a:ext cx="1078865" cy="299720"/>
          </a:xfrm>
          <a:prstGeom prst="rect">
            <a:avLst/>
          </a:prstGeom>
        </p:spPr>
        <p:txBody>
          <a:bodyPr vert="horz" wrap="square" lIns="0" tIns="12700" rIns="0" bIns="0" rtlCol="0">
            <a:noAutofit/>
          </a:bodyPr>
          <a:lstStyle/>
          <a:p>
            <a:pPr marL="12700" rtl="0">
              <a:lnSpc>
                <a:spcPct val="100000"/>
              </a:lnSpc>
              <a:spcBef>
                <a:spcPts val="100"/>
              </a:spcBef>
            </a:pPr>
            <a:r>
              <a:rPr lang="fr" sz="1800" b="1" i="0" u="none" strike="noStrike">
                <a:solidFill>
                  <a:srgbClr val="C4114C"/>
                </a:solidFill>
                <a:highlight>
                  <a:srgbClr val="000000">
                    <a:alpha val="0"/>
                  </a:srgbClr>
                </a:highlight>
                <a:latin typeface="Source Sans 3"/>
                <a:cs typeface="Source Sans 3"/>
              </a:rPr>
              <a:t>SECTION 2</a:t>
            </a:r>
            <a:endParaRPr sz="1800">
              <a:latin typeface="Source Sans 3"/>
              <a:cs typeface="Source Sans 3"/>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459319"/>
            <a:ext cx="4922520" cy="1068070"/>
          </a:xfrm>
          <a:prstGeom prst="rect">
            <a:avLst/>
          </a:prstGeom>
        </p:spPr>
        <p:txBody>
          <a:bodyPr vert="horz" wrap="square" lIns="0" tIns="74295" rIns="0" bIns="0" rtlCol="0">
            <a:noAutofit/>
          </a:bodyPr>
          <a:lstStyle/>
          <a:p>
            <a:pPr marL="12700" marR="5080" rtl="0">
              <a:lnSpc>
                <a:spcPts val="3890"/>
              </a:lnSpc>
              <a:spcBef>
                <a:spcPts val="585"/>
              </a:spcBef>
            </a:pPr>
            <a:r>
              <a:rPr lang="fr" sz="3600" b="0" i="0" u="none" strike="noStrike">
                <a:highlight>
                  <a:srgbClr val="000000">
                    <a:alpha val="0"/>
                  </a:srgbClr>
                </a:highlight>
                <a:latin typeface="Arial Narrow"/>
              </a:rPr>
              <a:t>Objectifs d'évaluation et de co-création</a:t>
            </a:r>
          </a:p>
        </p:txBody>
      </p:sp>
      <p:sp>
        <p:nvSpPr>
          <p:cNvPr id="3" name="object 3"/>
          <p:cNvSpPr txBox="1"/>
          <p:nvPr/>
        </p:nvSpPr>
        <p:spPr>
          <a:xfrm>
            <a:off x="1042025" y="2095395"/>
            <a:ext cx="4196080" cy="3230245"/>
          </a:xfrm>
          <a:prstGeom prst="rect">
            <a:avLst/>
          </a:prstGeom>
        </p:spPr>
        <p:txBody>
          <a:bodyPr vert="horz" wrap="square" lIns="0" tIns="12700" rIns="0" bIns="0" rtlCol="0">
            <a:noAutofit/>
          </a:bodyPr>
          <a:lstStyle/>
          <a:p>
            <a:pPr marL="339090" marR="5080" indent="-327025" rtl="0">
              <a:lnSpc>
                <a:spcPct val="110000"/>
              </a:lnSpc>
              <a:spcBef>
                <a:spcPts val="100"/>
              </a:spcBef>
              <a:buFont typeface="Arial"/>
              <a:buChar char="•"/>
              <a:tabLst>
                <a:tab pos="339090" algn="l"/>
              </a:tabLst>
            </a:pPr>
            <a:r>
              <a:rPr lang="fr" sz="2200" b="0" i="0" u="none" strike="noStrike">
                <a:highlight>
                  <a:srgbClr val="000000">
                    <a:alpha val="0"/>
                  </a:srgbClr>
                </a:highlight>
                <a:latin typeface="Calibri"/>
                <a:cs typeface="Calibri"/>
              </a:rPr>
              <a:t>Identifier les obstacles et les facteurs facilitant la vaccination auxquels sont confrontés les soignants des enfants recevant une dose zéro et </a:t>
            </a:r>
            <a:endParaRPr sz="2200">
              <a:latin typeface="Calibri"/>
              <a:cs typeface="Calibri"/>
            </a:endParaRPr>
          </a:p>
          <a:p>
            <a:pPr marL="339090" rtl="0">
              <a:lnSpc>
                <a:spcPct val="100000"/>
              </a:lnSpc>
              <a:spcBef>
                <a:spcPts val="260"/>
              </a:spcBef>
            </a:pPr>
            <a:r>
              <a:rPr lang="fr" sz="2200" b="0" i="0" u="none" strike="noStrike" spc="-15">
                <a:highlight>
                  <a:srgbClr val="000000">
                    <a:alpha val="0"/>
                  </a:srgbClr>
                </a:highlight>
                <a:latin typeface="Calibri"/>
                <a:cs typeface="Calibri"/>
              </a:rPr>
              <a:t>les enfants sous-vaccinés.</a:t>
            </a:r>
            <a:endParaRPr sz="2200">
              <a:latin typeface="Calibri"/>
              <a:cs typeface="Calibri"/>
            </a:endParaRPr>
          </a:p>
          <a:p>
            <a:pPr marL="339090" marR="558800" indent="-327025" rtl="0">
              <a:lnSpc>
                <a:spcPct val="110000"/>
              </a:lnSpc>
              <a:spcBef>
                <a:spcPts val="1000"/>
              </a:spcBef>
              <a:buFont typeface="Arial"/>
              <a:buChar char="•"/>
              <a:tabLst>
                <a:tab pos="339090" algn="l"/>
              </a:tabLst>
            </a:pPr>
            <a:r>
              <a:rPr lang="fr" sz="2200" b="0" i="0" u="none" strike="noStrike" spc="-10">
                <a:highlight>
                  <a:srgbClr val="000000">
                    <a:alpha val="0"/>
                  </a:srgbClr>
                </a:highlight>
                <a:latin typeface="Calibri"/>
                <a:cs typeface="Calibri"/>
              </a:rPr>
              <a:t>Co-créer des solutions adaptées au contexte avec les soignants et les autres parties prenantes.</a:t>
            </a:r>
            <a:endParaRPr sz="2200">
              <a:latin typeface="Calibri"/>
              <a:cs typeface="Calibri"/>
            </a:endParaRPr>
          </a:p>
          <a:p>
            <a:pPr marL="338455" indent="-325755" rtl="0">
              <a:lnSpc>
                <a:spcPct val="100000"/>
              </a:lnSpc>
              <a:spcBef>
                <a:spcPts val="1265"/>
              </a:spcBef>
              <a:buFont typeface="Arial"/>
              <a:buChar char="•"/>
              <a:tabLst>
                <a:tab pos="338455" algn="l"/>
              </a:tabLst>
            </a:pPr>
            <a:r>
              <a:rPr lang="fr" sz="2200" b="0" i="0" u="none" strike="noStrike">
                <a:highlight>
                  <a:srgbClr val="000000">
                    <a:alpha val="0"/>
                  </a:srgbClr>
                </a:highlight>
                <a:latin typeface="Calibri"/>
                <a:cs typeface="Calibri"/>
              </a:rPr>
              <a:t>Alimenter le plan de travail du projet.</a:t>
            </a:r>
            <a:endParaRPr sz="2200">
              <a:latin typeface="Calibri"/>
              <a:cs typeface="Calibri"/>
            </a:endParaRPr>
          </a:p>
        </p:txBody>
      </p:sp>
      <p:sp>
        <p:nvSpPr>
          <p:cNvPr id="4" name="object 4"/>
          <p:cNvSpPr txBox="1"/>
          <p:nvPr/>
        </p:nvSpPr>
        <p:spPr>
          <a:xfrm>
            <a:off x="11672469" y="6382626"/>
            <a:ext cx="179705" cy="208279"/>
          </a:xfrm>
          <a:prstGeom prst="rect">
            <a:avLst/>
          </a:prstGeom>
        </p:spPr>
        <p:txBody>
          <a:bodyPr vert="horz" wrap="square" lIns="0" tIns="12700" rIns="0" bIns="0" rtlCol="0">
            <a:noAutofit/>
          </a:bodyPr>
          <a:lstStyle/>
          <a:p>
            <a:pPr marL="12700" rtl="0">
              <a:lnSpc>
                <a:spcPct val="100000"/>
              </a:lnSpc>
              <a:spcBef>
                <a:spcPts val="100"/>
              </a:spcBef>
            </a:pPr>
            <a:r>
              <a:rPr lang="fr" sz="1200" b="0" i="0" u="none" strike="noStrike" spc="-25">
                <a:solidFill>
                  <a:srgbClr val="289195"/>
                </a:solidFill>
                <a:highlight>
                  <a:srgbClr val="000000">
                    <a:alpha val="0"/>
                  </a:srgbClr>
                </a:highlight>
                <a:latin typeface="Calibri"/>
                <a:cs typeface="Calibri"/>
              </a:rPr>
              <a:t>14</a:t>
            </a:r>
            <a:endParaRPr sz="1200">
              <a:latin typeface="Calibri"/>
              <a:cs typeface="Calibri"/>
            </a:endParaRPr>
          </a:p>
        </p:txBody>
      </p:sp>
      <p:pic>
        <p:nvPicPr>
          <p:cNvPr id="5" name="object 5"/>
          <p:cNvPicPr/>
          <p:nvPr/>
        </p:nvPicPr>
        <p:blipFill>
          <a:blip r:embed="rId2"/>
          <a:stretch>
            <a:fillRect/>
          </a:stretch>
        </p:blipFill>
        <p:spPr>
          <a:xfrm>
            <a:off x="6376746" y="0"/>
            <a:ext cx="5815246" cy="6857999"/>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noAutofit/>
          </a:bodyPr>
          <a:lstStyle/>
          <a:p>
            <a:pPr marL="227329" rtl="0">
              <a:lnSpc>
                <a:spcPct val="100000"/>
              </a:lnSpc>
              <a:spcBef>
                <a:spcPts val="100"/>
              </a:spcBef>
            </a:pPr>
            <a:r>
              <a:rPr lang="fr" sz="3600" b="0" i="0" u="none" strike="noStrike">
                <a:highlight>
                  <a:srgbClr val="000000">
                    <a:alpha val="0"/>
                  </a:srgbClr>
                </a:highlight>
                <a:latin typeface="Arial Narrow"/>
              </a:rPr>
              <a:t>Méthodes de collecte de données et de co-création</a:t>
            </a:r>
          </a:p>
        </p:txBody>
      </p:sp>
      <p:sp>
        <p:nvSpPr>
          <p:cNvPr id="3" name="object 3"/>
          <p:cNvSpPr txBox="1"/>
          <p:nvPr/>
        </p:nvSpPr>
        <p:spPr>
          <a:xfrm>
            <a:off x="11100891" y="6428663"/>
            <a:ext cx="179705" cy="208279"/>
          </a:xfrm>
          <a:prstGeom prst="rect">
            <a:avLst/>
          </a:prstGeom>
        </p:spPr>
        <p:txBody>
          <a:bodyPr vert="horz" wrap="square" lIns="0" tIns="12700" rIns="0" bIns="0" rtlCol="0">
            <a:noAutofit/>
          </a:bodyPr>
          <a:lstStyle/>
          <a:p>
            <a:pPr marL="12700" rtl="0">
              <a:lnSpc>
                <a:spcPct val="100000"/>
              </a:lnSpc>
              <a:spcBef>
                <a:spcPts val="100"/>
              </a:spcBef>
            </a:pPr>
            <a:r>
              <a:rPr lang="fr" sz="1200" b="0" i="0" u="none" strike="noStrike" spc="-25">
                <a:solidFill>
                  <a:srgbClr val="289195"/>
                </a:solidFill>
                <a:highlight>
                  <a:srgbClr val="000000">
                    <a:alpha val="0"/>
                  </a:srgbClr>
                </a:highlight>
                <a:latin typeface="Calibri"/>
                <a:cs typeface="Calibri"/>
              </a:rPr>
              <a:t>15</a:t>
            </a:r>
            <a:endParaRPr sz="1200">
              <a:latin typeface="Calibri"/>
              <a:cs typeface="Calibri"/>
            </a:endParaRPr>
          </a:p>
        </p:txBody>
      </p:sp>
      <p:pic>
        <p:nvPicPr>
          <p:cNvPr id="4" name="object 4"/>
          <p:cNvPicPr/>
          <p:nvPr/>
        </p:nvPicPr>
        <p:blipFill>
          <a:blip r:embed="rId2"/>
          <a:stretch>
            <a:fillRect/>
          </a:stretch>
        </p:blipFill>
        <p:spPr>
          <a:xfrm>
            <a:off x="4887785" y="2145025"/>
            <a:ext cx="6916579" cy="3840391"/>
          </a:xfrm>
          <a:prstGeom prst="rect">
            <a:avLst/>
          </a:prstGeom>
        </p:spPr>
      </p:pic>
      <p:sp>
        <p:nvSpPr>
          <p:cNvPr id="5" name="object 5"/>
          <p:cNvSpPr txBox="1"/>
          <p:nvPr/>
        </p:nvSpPr>
        <p:spPr>
          <a:xfrm>
            <a:off x="609600" y="1251373"/>
            <a:ext cx="9410700" cy="4752975"/>
          </a:xfrm>
          <a:prstGeom prst="rect">
            <a:avLst/>
          </a:prstGeom>
        </p:spPr>
        <p:txBody>
          <a:bodyPr vert="horz" wrap="square" lIns="0" tIns="48895" rIns="0" bIns="0" rtlCol="0">
            <a:noAutofit/>
          </a:bodyPr>
          <a:lstStyle/>
          <a:p>
            <a:pPr marL="5705475" rtl="0">
              <a:lnSpc>
                <a:spcPct val="100000"/>
              </a:lnSpc>
              <a:spcBef>
                <a:spcPts val="385"/>
              </a:spcBef>
            </a:pPr>
            <a:r>
              <a:rPr lang="fr" sz="1200" b="1" i="0" u="none" strike="noStrike" dirty="0">
                <a:highlight>
                  <a:srgbClr val="000000">
                    <a:alpha val="0"/>
                  </a:srgbClr>
                </a:highlight>
                <a:latin typeface="Arial"/>
                <a:cs typeface="Arial"/>
              </a:rPr>
              <a:t>Cadre de l'Unicef pour le voyage vers la vaccination</a:t>
            </a:r>
            <a:endParaRPr sz="1200" dirty="0">
              <a:latin typeface="Arial"/>
              <a:cs typeface="Arial"/>
            </a:endParaRPr>
          </a:p>
          <a:p>
            <a:pPr marL="346710" indent="-313690" rtl="0">
              <a:lnSpc>
                <a:spcPct val="100000"/>
              </a:lnSpc>
              <a:spcBef>
                <a:spcPts val="455"/>
              </a:spcBef>
              <a:buFont typeface="Source Sans 3"/>
              <a:buChar char="•"/>
              <a:tabLst>
                <a:tab pos="346710" algn="l"/>
              </a:tabLst>
            </a:pPr>
            <a:r>
              <a:rPr lang="fr" sz="2000" b="0" i="0" u="none" strike="noStrike" dirty="0">
                <a:highlight>
                  <a:srgbClr val="000000">
                    <a:alpha val="0"/>
                  </a:srgbClr>
                </a:highlight>
                <a:latin typeface="Calibri"/>
                <a:cs typeface="Calibri"/>
              </a:rPr>
              <a:t>Examen des données et des documents.</a:t>
            </a:r>
            <a:endParaRPr sz="2000" dirty="0">
              <a:latin typeface="Calibri"/>
              <a:cs typeface="Calibri"/>
            </a:endParaRPr>
          </a:p>
          <a:p>
            <a:pPr marL="345440" marR="5588635" indent="-312420" algn="just" rtl="0">
              <a:lnSpc>
                <a:spcPts val="2110"/>
              </a:lnSpc>
              <a:spcBef>
                <a:spcPts val="2095"/>
              </a:spcBef>
              <a:buFont typeface="Source Sans 3"/>
              <a:buChar char="•"/>
              <a:tabLst>
                <a:tab pos="346710" algn="l"/>
              </a:tabLst>
            </a:pPr>
            <a:r>
              <a:rPr lang="fr" sz="2000" b="0" i="0" u="none" strike="noStrike" dirty="0">
                <a:highlight>
                  <a:srgbClr val="000000">
                    <a:alpha val="0"/>
                  </a:srgbClr>
                </a:highlight>
                <a:latin typeface="Calibri"/>
                <a:cs typeface="Calibri"/>
              </a:rPr>
              <a:t>Critères de sélection des sites basés sur 	les données à partir de l'examen des données et des documents 	.</a:t>
            </a:r>
            <a:endParaRPr sz="2000" dirty="0">
              <a:latin typeface="Calibri"/>
              <a:cs typeface="Calibri"/>
            </a:endParaRPr>
          </a:p>
          <a:p>
            <a:pPr marL="346710" marR="5604510" indent="-334645" rtl="0">
              <a:lnSpc>
                <a:spcPct val="90400"/>
              </a:lnSpc>
              <a:spcBef>
                <a:spcPts val="1115"/>
              </a:spcBef>
              <a:buSzPct val="106818"/>
              <a:buFont typeface="Arial"/>
              <a:buChar char="•"/>
              <a:tabLst>
                <a:tab pos="346710" algn="l"/>
              </a:tabLst>
            </a:pPr>
            <a:r>
              <a:rPr lang="fr" sz="2000" b="0" i="0" u="none" strike="noStrike" spc="-10" dirty="0">
                <a:highlight>
                  <a:srgbClr val="000000">
                    <a:alpha val="0"/>
                  </a:srgbClr>
                </a:highlight>
                <a:latin typeface="Calibri"/>
                <a:cs typeface="Calibri"/>
              </a:rPr>
              <a:t>Des entretiens approfondis et des discussions de groupe avec des soignants, des membres de la communauté, des agents de santé et des gestionnaires de systèmes de santé.</a:t>
            </a:r>
            <a:endParaRPr sz="2000" dirty="0">
              <a:latin typeface="Calibri"/>
              <a:cs typeface="Calibri"/>
            </a:endParaRPr>
          </a:p>
          <a:p>
            <a:pPr marL="346710" marR="5554980" indent="-334645" rtl="0">
              <a:lnSpc>
                <a:spcPct val="90500"/>
              </a:lnSpc>
              <a:spcBef>
                <a:spcPts val="1140"/>
              </a:spcBef>
              <a:buSzPct val="106818"/>
              <a:buFont typeface="Arial"/>
              <a:buChar char="•"/>
              <a:tabLst>
                <a:tab pos="346710" algn="l"/>
              </a:tabLst>
            </a:pPr>
            <a:r>
              <a:rPr lang="fr" sz="2000" b="0" i="0" u="none" strike="noStrike" spc="-20" dirty="0">
                <a:highlight>
                  <a:srgbClr val="000000">
                    <a:alpha val="0"/>
                  </a:srgbClr>
                </a:highlight>
                <a:latin typeface="Calibri"/>
                <a:cs typeface="Calibri"/>
              </a:rPr>
              <a:t>Analyse des données en temps réel par les équipes de collecte de données, conduisant à des ateliers de co-création au niveau de la communauté.</a:t>
            </a:r>
            <a:endParaRPr sz="2000" dirty="0">
              <a:latin typeface="Calibri"/>
              <a:cs typeface="Calibri"/>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a:stretch>
            <a:fillRect/>
          </a:stretch>
        </p:blipFill>
        <p:spPr>
          <a:xfrm>
            <a:off x="0" y="2451866"/>
            <a:ext cx="11903412" cy="2789132"/>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noAutofit/>
          </a:bodyPr>
          <a:lstStyle/>
          <a:p>
            <a:pPr marL="71755" rtl="0">
              <a:lnSpc>
                <a:spcPct val="100000"/>
              </a:lnSpc>
              <a:spcBef>
                <a:spcPts val="100"/>
              </a:spcBef>
            </a:pPr>
            <a:r>
              <a:rPr lang="fr" sz="3600" b="0" i="0" u="none" strike="noStrike">
                <a:highlight>
                  <a:srgbClr val="000000">
                    <a:alpha val="0"/>
                  </a:srgbClr>
                </a:highlight>
                <a:latin typeface="Arial Narrow"/>
              </a:rPr>
              <a:t>Collecte de données et ateliers de co-création</a:t>
            </a:r>
          </a:p>
        </p:txBody>
      </p:sp>
      <p:sp>
        <p:nvSpPr>
          <p:cNvPr id="4" name="object 4"/>
          <p:cNvSpPr txBox="1"/>
          <p:nvPr/>
        </p:nvSpPr>
        <p:spPr>
          <a:xfrm>
            <a:off x="897244" y="3228713"/>
            <a:ext cx="3312565" cy="972819"/>
          </a:xfrm>
          <a:prstGeom prst="rect">
            <a:avLst/>
          </a:prstGeom>
        </p:spPr>
        <p:txBody>
          <a:bodyPr vert="horz" wrap="square" lIns="0" tIns="116205" rIns="0" bIns="0" rtlCol="0">
            <a:noAutofit/>
          </a:bodyPr>
          <a:lstStyle/>
          <a:p>
            <a:pPr marL="12700" rtl="0">
              <a:lnSpc>
                <a:spcPct val="100000"/>
              </a:lnSpc>
              <a:spcBef>
                <a:spcPts val="915"/>
              </a:spcBef>
            </a:pPr>
            <a:r>
              <a:rPr lang="fr" sz="1400" b="1" i="0" u="none" strike="noStrike" dirty="0">
                <a:highlight>
                  <a:srgbClr val="000000">
                    <a:alpha val="0"/>
                  </a:srgbClr>
                </a:highlight>
                <a:latin typeface="Calibri"/>
                <a:cs typeface="Calibri"/>
              </a:rPr>
              <a:t>Entretiens</a:t>
            </a:r>
            <a:r>
              <a:rPr lang="fr" sz="1400" b="1" i="0" u="none" strike="noStrike" spc="-40" dirty="0">
                <a:highlight>
                  <a:srgbClr val="000000">
                    <a:alpha val="0"/>
                  </a:srgbClr>
                </a:highlight>
                <a:latin typeface="Calibri"/>
                <a:cs typeface="Calibri"/>
              </a:rPr>
              <a:t>  </a:t>
            </a:r>
            <a:r>
              <a:rPr lang="fr" sz="1400" b="0" i="0" u="none" strike="noStrike" spc="-10" dirty="0">
                <a:highlight>
                  <a:srgbClr val="000000">
                    <a:alpha val="0"/>
                  </a:srgbClr>
                </a:highlight>
                <a:latin typeface="Calibri"/>
                <a:cs typeface="Calibri"/>
              </a:rPr>
              <a:t> approfondis au niveau provincial.</a:t>
            </a:r>
            <a:endParaRPr sz="1400" dirty="0">
              <a:latin typeface="Calibri"/>
              <a:cs typeface="Calibri"/>
            </a:endParaRPr>
          </a:p>
          <a:p>
            <a:pPr marL="12700" rtl="0">
              <a:lnSpc>
                <a:spcPct val="100000"/>
              </a:lnSpc>
              <a:spcBef>
                <a:spcPts val="820"/>
              </a:spcBef>
            </a:pPr>
            <a:r>
              <a:rPr lang="fr" sz="1400" b="1" i="0" u="none" strike="noStrike" dirty="0">
                <a:highlight>
                  <a:srgbClr val="000000">
                    <a:alpha val="0"/>
                  </a:srgbClr>
                </a:highlight>
                <a:latin typeface="Calibri"/>
                <a:cs typeface="Calibri"/>
              </a:rPr>
              <a:t>Entretiens approfondis</a:t>
            </a:r>
            <a:r>
              <a:rPr lang="fr" sz="1400" b="0" i="0" u="none" strike="noStrike" spc="-10" dirty="0">
                <a:highlight>
                  <a:srgbClr val="000000">
                    <a:alpha val="0"/>
                  </a:srgbClr>
                </a:highlight>
                <a:latin typeface="Calibri"/>
                <a:cs typeface="Calibri"/>
              </a:rPr>
              <a:t> au niveau du district.</a:t>
            </a:r>
            <a:endParaRPr sz="1400" dirty="0">
              <a:latin typeface="Calibri"/>
              <a:cs typeface="Calibri"/>
            </a:endParaRPr>
          </a:p>
          <a:p>
            <a:pPr marL="12700" rtl="0">
              <a:lnSpc>
                <a:spcPct val="100000"/>
              </a:lnSpc>
              <a:spcBef>
                <a:spcPts val="780"/>
              </a:spcBef>
            </a:pPr>
            <a:r>
              <a:rPr lang="fr" sz="1400" b="1" i="0" u="none" strike="noStrike" dirty="0">
                <a:highlight>
                  <a:srgbClr val="000000">
                    <a:alpha val="0"/>
                  </a:srgbClr>
                </a:highlight>
                <a:latin typeface="Calibri"/>
                <a:cs typeface="Calibri"/>
              </a:rPr>
              <a:t>Entretiens approfondis</a:t>
            </a:r>
            <a:r>
              <a:rPr lang="fr" sz="1400" b="0" i="0" u="none" strike="noStrike" spc="-10" dirty="0">
                <a:highlight>
                  <a:srgbClr val="000000">
                    <a:alpha val="0"/>
                  </a:srgbClr>
                </a:highlight>
                <a:latin typeface="Calibri"/>
                <a:cs typeface="Calibri"/>
              </a:rPr>
              <a:t> avec les établissements de santé.</a:t>
            </a:r>
            <a:endParaRPr sz="1400" dirty="0">
              <a:latin typeface="Calibri"/>
              <a:cs typeface="Calibri"/>
            </a:endParaRPr>
          </a:p>
        </p:txBody>
      </p:sp>
      <p:sp>
        <p:nvSpPr>
          <p:cNvPr id="5" name="object 5"/>
          <p:cNvSpPr txBox="1"/>
          <p:nvPr/>
        </p:nvSpPr>
        <p:spPr>
          <a:xfrm>
            <a:off x="897244" y="4424620"/>
            <a:ext cx="3722027" cy="665480"/>
          </a:xfrm>
          <a:prstGeom prst="rect">
            <a:avLst/>
          </a:prstGeom>
        </p:spPr>
        <p:txBody>
          <a:bodyPr vert="horz" wrap="square" lIns="0" tIns="12700" rIns="0" bIns="0" rtlCol="0">
            <a:noAutofit/>
          </a:bodyPr>
          <a:lstStyle/>
          <a:p>
            <a:pPr marL="12700" marR="5080" rtl="0">
              <a:lnSpc>
                <a:spcPct val="100000"/>
              </a:lnSpc>
              <a:spcBef>
                <a:spcPts val="100"/>
              </a:spcBef>
            </a:pPr>
            <a:r>
              <a:rPr lang="fr" sz="1400" b="0" i="0" u="none" strike="noStrike" dirty="0">
                <a:highlight>
                  <a:srgbClr val="000000">
                    <a:alpha val="0"/>
                  </a:srgbClr>
                </a:highlight>
                <a:latin typeface="Calibri"/>
                <a:cs typeface="Calibri"/>
              </a:rPr>
              <a:t>Cartographie de la communauté+ entretiens</a:t>
            </a:r>
            <a:r>
              <a:rPr lang="fr" sz="1400" b="0" i="0" u="none" strike="noStrike" spc="-10" dirty="0">
                <a:highlight>
                  <a:srgbClr val="000000">
                    <a:alpha val="0"/>
                  </a:srgbClr>
                </a:highlight>
                <a:latin typeface="Calibri"/>
                <a:cs typeface="Calibri"/>
              </a:rPr>
              <a:t> approfondis</a:t>
            </a:r>
            <a:r>
              <a:rPr lang="fr" sz="1400" b="1" i="0" u="none" strike="noStrike" dirty="0">
                <a:highlight>
                  <a:srgbClr val="000000">
                    <a:alpha val="0"/>
                  </a:srgbClr>
                </a:highlight>
                <a:latin typeface="Calibri"/>
                <a:cs typeface="Calibri"/>
              </a:rPr>
              <a:t> avec leaders, mères d'enfants n'ayant reçu aucune dose ou n'ayant pas été vaccinés.</a:t>
            </a:r>
            <a:endParaRPr sz="1400" dirty="0">
              <a:latin typeface="Calibri"/>
              <a:cs typeface="Calibri"/>
            </a:endParaRPr>
          </a:p>
        </p:txBody>
      </p:sp>
      <p:sp>
        <p:nvSpPr>
          <p:cNvPr id="6" name="object 6"/>
          <p:cNvSpPr txBox="1"/>
          <p:nvPr/>
        </p:nvSpPr>
        <p:spPr>
          <a:xfrm>
            <a:off x="746195" y="2657042"/>
            <a:ext cx="2454275" cy="452120"/>
          </a:xfrm>
          <a:prstGeom prst="rect">
            <a:avLst/>
          </a:prstGeom>
        </p:spPr>
        <p:txBody>
          <a:bodyPr vert="horz" wrap="square" lIns="0" tIns="12700" rIns="0" bIns="0" rtlCol="0">
            <a:noAutofit/>
          </a:bodyPr>
          <a:lstStyle/>
          <a:p>
            <a:pPr marL="12700" marR="5080" rtl="0">
              <a:lnSpc>
                <a:spcPct val="100000"/>
              </a:lnSpc>
              <a:spcBef>
                <a:spcPts val="100"/>
              </a:spcBef>
            </a:pPr>
            <a:r>
              <a:rPr lang="fr" sz="1400" b="1" i="0" u="none" strike="noStrike" spc="-10" dirty="0">
                <a:highlight>
                  <a:srgbClr val="000000">
                    <a:alpha val="0"/>
                  </a:srgbClr>
                </a:highlight>
                <a:latin typeface="Calibri"/>
                <a:cs typeface="Calibri"/>
              </a:rPr>
              <a:t>Entretiens approfondis, enquêtes quantitatives, cartographie</a:t>
            </a:r>
            <a:endParaRPr sz="1400" dirty="0">
              <a:latin typeface="Calibri"/>
              <a:cs typeface="Calibri"/>
            </a:endParaRPr>
          </a:p>
        </p:txBody>
      </p:sp>
      <p:sp>
        <p:nvSpPr>
          <p:cNvPr id="7" name="object 7"/>
          <p:cNvSpPr txBox="1"/>
          <p:nvPr/>
        </p:nvSpPr>
        <p:spPr>
          <a:xfrm>
            <a:off x="5288331" y="3540077"/>
            <a:ext cx="2783840" cy="665480"/>
          </a:xfrm>
          <a:prstGeom prst="rect">
            <a:avLst/>
          </a:prstGeom>
        </p:spPr>
        <p:txBody>
          <a:bodyPr vert="horz" wrap="square" lIns="0" tIns="12700" rIns="0" bIns="0" rtlCol="0">
            <a:noAutofit/>
          </a:bodyPr>
          <a:lstStyle/>
          <a:p>
            <a:pPr marL="12700" marR="5080" rtl="0">
              <a:lnSpc>
                <a:spcPct val="100000"/>
              </a:lnSpc>
              <a:spcBef>
                <a:spcPts val="100"/>
              </a:spcBef>
            </a:pPr>
            <a:r>
              <a:rPr lang="fr" sz="1400" b="1" i="0" u="none" strike="noStrike">
                <a:highlight>
                  <a:srgbClr val="000000">
                    <a:alpha val="0"/>
                  </a:srgbClr>
                </a:highlight>
                <a:latin typeface="Calibri"/>
                <a:cs typeface="Calibri"/>
              </a:rPr>
              <a:t>Ateliers</a:t>
            </a:r>
            <a:r>
              <a:rPr lang="fr" sz="1400" b="0" i="0" u="none" strike="noStrike" spc="-20">
                <a:highlight>
                  <a:srgbClr val="000000">
                    <a:alpha val="0"/>
                  </a:srgbClr>
                </a:highlight>
                <a:latin typeface="Calibri"/>
                <a:cs typeface="Calibri"/>
              </a:rPr>
              <a:t> de </a:t>
            </a:r>
            <a:r>
              <a:rPr lang="fr" sz="1400" b="1" i="0" u="none" strike="noStrike" spc="-10">
                <a:highlight>
                  <a:srgbClr val="000000">
                    <a:alpha val="0"/>
                  </a:srgbClr>
                </a:highlight>
                <a:latin typeface="Calibri"/>
                <a:cs typeface="Calibri"/>
              </a:rPr>
              <a:t>co-</a:t>
            </a:r>
            <a:r>
              <a:rPr lang="fr" sz="1400" b="1" i="0" u="none" strike="noStrike">
                <a:highlight>
                  <a:srgbClr val="000000">
                    <a:alpha val="0"/>
                  </a:srgbClr>
                </a:highlight>
                <a:latin typeface="Calibri"/>
                <a:cs typeface="Calibri"/>
              </a:rPr>
              <a:t>création du district</a:t>
            </a:r>
            <a:r>
              <a:rPr lang="fr" sz="1400" b="0" i="0" u="none" strike="noStrike" spc="-20">
                <a:highlight>
                  <a:srgbClr val="000000">
                    <a:alpha val="0"/>
                  </a:srgbClr>
                </a:highlight>
                <a:latin typeface="Calibri"/>
                <a:cs typeface="Calibri"/>
              </a:rPr>
              <a:t> avec les parties prenantes du district, de l'établissement de santé et de la communauté.</a:t>
            </a:r>
            <a:endParaRPr sz="1400">
              <a:latin typeface="Calibri"/>
              <a:cs typeface="Calibri"/>
            </a:endParaRPr>
          </a:p>
        </p:txBody>
      </p:sp>
      <p:sp>
        <p:nvSpPr>
          <p:cNvPr id="8" name="object 8"/>
          <p:cNvSpPr txBox="1"/>
          <p:nvPr/>
        </p:nvSpPr>
        <p:spPr>
          <a:xfrm>
            <a:off x="8870008" y="3382383"/>
            <a:ext cx="2459990" cy="665480"/>
          </a:xfrm>
          <a:prstGeom prst="rect">
            <a:avLst/>
          </a:prstGeom>
        </p:spPr>
        <p:txBody>
          <a:bodyPr vert="horz" wrap="square" lIns="0" tIns="12700" rIns="0" bIns="0" rtlCol="0">
            <a:noAutofit/>
          </a:bodyPr>
          <a:lstStyle/>
          <a:p>
            <a:pPr marL="12700" marR="5080" rtl="0">
              <a:lnSpc>
                <a:spcPct val="100000"/>
              </a:lnSpc>
              <a:spcBef>
                <a:spcPts val="100"/>
              </a:spcBef>
            </a:pPr>
            <a:r>
              <a:rPr lang="fr" sz="1400" b="1" i="0" u="none" strike="noStrike">
                <a:highlight>
                  <a:srgbClr val="000000">
                    <a:alpha val="0"/>
                  </a:srgbClr>
                </a:highlight>
                <a:latin typeface="Calibri"/>
                <a:cs typeface="Calibri"/>
              </a:rPr>
              <a:t>Ateliers provinciaux</a:t>
            </a:r>
            <a:r>
              <a:rPr lang="fr" sz="1400" b="0" i="0" u="none" strike="noStrike">
                <a:highlight>
                  <a:srgbClr val="000000">
                    <a:alpha val="0"/>
                  </a:srgbClr>
                </a:highlight>
                <a:latin typeface="Calibri"/>
                <a:cs typeface="Calibri"/>
              </a:rPr>
              <a:t> de </a:t>
            </a:r>
            <a:r>
              <a:rPr lang="fr" sz="1400" b="1" i="0" u="none" strike="noStrike" spc="-10">
                <a:highlight>
                  <a:srgbClr val="000000">
                    <a:alpha val="0"/>
                  </a:srgbClr>
                </a:highlight>
                <a:latin typeface="Calibri"/>
                <a:cs typeface="Calibri"/>
              </a:rPr>
              <a:t>co-</a:t>
            </a:r>
            <a:r>
              <a:rPr lang="fr" sz="1400" b="1" i="0" u="none" strike="noStrike">
                <a:highlight>
                  <a:srgbClr val="000000">
                    <a:alpha val="0"/>
                  </a:srgbClr>
                </a:highlight>
                <a:latin typeface="Calibri"/>
                <a:cs typeface="Calibri"/>
              </a:rPr>
              <a:t>création </a:t>
            </a:r>
            <a:r>
              <a:rPr lang="fr" sz="1400" b="0" i="0" u="none" strike="noStrike">
                <a:highlight>
                  <a:srgbClr val="000000">
                    <a:alpha val="0"/>
                  </a:srgbClr>
                </a:highlight>
                <a:latin typeface="Calibri"/>
                <a:cs typeface="Calibri"/>
              </a:rPr>
              <a:t>avec les parties prenantes des provinces, des districts et de la société civile. </a:t>
            </a:r>
            <a:endParaRPr sz="1400">
              <a:latin typeface="Calibri"/>
              <a:cs typeface="Calibri"/>
            </a:endParaRPr>
          </a:p>
        </p:txBody>
      </p:sp>
      <p:sp>
        <p:nvSpPr>
          <p:cNvPr id="9" name="object 9"/>
          <p:cNvSpPr txBox="1"/>
          <p:nvPr/>
        </p:nvSpPr>
        <p:spPr>
          <a:xfrm>
            <a:off x="11675467" y="6382626"/>
            <a:ext cx="177165" cy="208279"/>
          </a:xfrm>
          <a:prstGeom prst="rect">
            <a:avLst/>
          </a:prstGeom>
        </p:spPr>
        <p:txBody>
          <a:bodyPr vert="horz" wrap="square" lIns="0" tIns="12700" rIns="0" bIns="0" rtlCol="0">
            <a:noAutofit/>
          </a:bodyPr>
          <a:lstStyle/>
          <a:p>
            <a:pPr marL="12700" rtl="0">
              <a:lnSpc>
                <a:spcPct val="100000"/>
              </a:lnSpc>
              <a:spcBef>
                <a:spcPts val="100"/>
              </a:spcBef>
            </a:pPr>
            <a:r>
              <a:rPr lang="fr" sz="1200" b="0" i="0" u="none" strike="noStrike" spc="-25">
                <a:solidFill>
                  <a:srgbClr val="289195"/>
                </a:solidFill>
                <a:highlight>
                  <a:srgbClr val="000000">
                    <a:alpha val="0"/>
                  </a:srgbClr>
                </a:highlight>
                <a:latin typeface="Source Sans 3"/>
                <a:cs typeface="Source Sans 3"/>
              </a:rPr>
              <a:t>16</a:t>
            </a:r>
            <a:endParaRPr sz="1200">
              <a:latin typeface="Source Sans 3"/>
              <a:cs typeface="Source Sans 3"/>
            </a:endParaRPr>
          </a:p>
        </p:txBody>
      </p:sp>
      <p:sp>
        <p:nvSpPr>
          <p:cNvPr id="10" name="object 10"/>
          <p:cNvSpPr/>
          <p:nvPr/>
        </p:nvSpPr>
        <p:spPr>
          <a:xfrm>
            <a:off x="784009" y="3354857"/>
            <a:ext cx="81280" cy="1126490"/>
          </a:xfrm>
          <a:custGeom>
            <a:avLst/>
            <a:gdLst/>
            <a:ahLst/>
            <a:cxnLst/>
            <a:rect l="l" t="t" r="r" b="b"/>
            <a:pathLst>
              <a:path w="81280" h="1126489">
                <a:moveTo>
                  <a:pt x="80695" y="1046899"/>
                </a:moveTo>
                <a:lnTo>
                  <a:pt x="0" y="967549"/>
                </a:lnTo>
                <a:lnTo>
                  <a:pt x="0" y="1126248"/>
                </a:lnTo>
                <a:lnTo>
                  <a:pt x="80695" y="1046899"/>
                </a:lnTo>
                <a:close/>
              </a:path>
              <a:path w="81280" h="1126489">
                <a:moveTo>
                  <a:pt x="80695" y="734466"/>
                </a:moveTo>
                <a:lnTo>
                  <a:pt x="0" y="655116"/>
                </a:lnTo>
                <a:lnTo>
                  <a:pt x="0" y="813816"/>
                </a:lnTo>
                <a:lnTo>
                  <a:pt x="80695" y="734466"/>
                </a:lnTo>
                <a:close/>
              </a:path>
              <a:path w="81280" h="1126489">
                <a:moveTo>
                  <a:pt x="80695" y="413461"/>
                </a:moveTo>
                <a:lnTo>
                  <a:pt x="0" y="334111"/>
                </a:lnTo>
                <a:lnTo>
                  <a:pt x="0" y="492810"/>
                </a:lnTo>
                <a:lnTo>
                  <a:pt x="80695" y="413461"/>
                </a:lnTo>
                <a:close/>
              </a:path>
              <a:path w="81280" h="1126489">
                <a:moveTo>
                  <a:pt x="80708" y="79349"/>
                </a:moveTo>
                <a:lnTo>
                  <a:pt x="0" y="0"/>
                </a:lnTo>
                <a:lnTo>
                  <a:pt x="0" y="158699"/>
                </a:lnTo>
                <a:lnTo>
                  <a:pt x="80708" y="79349"/>
                </a:lnTo>
                <a:close/>
              </a:path>
            </a:pathLst>
          </a:custGeom>
          <a:solidFill>
            <a:srgbClr val="289195"/>
          </a:solidFill>
        </p:spPr>
        <p:txBody>
          <a:bodyPr wrap="square" lIns="0" tIns="0" rIns="0" bIns="0" rtlCol="0">
            <a:noAutofit/>
          </a:bodyPr>
          <a:lstStyle/>
          <a:p>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7" y="365114"/>
            <a:ext cx="12192000" cy="6493510"/>
            <a:chOff x="97" y="365114"/>
            <a:chExt cx="12192000" cy="6493510"/>
          </a:xfrm>
        </p:grpSpPr>
        <p:sp>
          <p:nvSpPr>
            <p:cNvPr id="3" name="object 3"/>
            <p:cNvSpPr/>
            <p:nvPr/>
          </p:nvSpPr>
          <p:spPr>
            <a:xfrm>
              <a:off x="97" y="365114"/>
              <a:ext cx="385445" cy="1316990"/>
            </a:xfrm>
            <a:custGeom>
              <a:avLst/>
              <a:gdLst/>
              <a:ahLst/>
              <a:cxnLst/>
              <a:rect l="l" t="t" r="r" b="b"/>
              <a:pathLst>
                <a:path w="385445" h="1316989">
                  <a:moveTo>
                    <a:pt x="320759" y="1316710"/>
                  </a:moveTo>
                  <a:lnTo>
                    <a:pt x="0" y="1316706"/>
                  </a:lnTo>
                  <a:lnTo>
                    <a:pt x="15" y="0"/>
                  </a:lnTo>
                  <a:lnTo>
                    <a:pt x="320759" y="10"/>
                  </a:lnTo>
                  <a:lnTo>
                    <a:pt x="345730" y="5052"/>
                  </a:lnTo>
                  <a:lnTo>
                    <a:pt x="366121" y="18800"/>
                  </a:lnTo>
                  <a:lnTo>
                    <a:pt x="379869" y="39191"/>
                  </a:lnTo>
                  <a:lnTo>
                    <a:pt x="384910" y="64162"/>
                  </a:lnTo>
                  <a:lnTo>
                    <a:pt x="384910" y="1252559"/>
                  </a:lnTo>
                  <a:lnTo>
                    <a:pt x="366121" y="1297921"/>
                  </a:lnTo>
                  <a:lnTo>
                    <a:pt x="320759" y="1316710"/>
                  </a:lnTo>
                  <a:close/>
                </a:path>
              </a:pathLst>
            </a:custGeom>
            <a:solidFill>
              <a:srgbClr val="289195"/>
            </a:solidFill>
          </p:spPr>
          <p:txBody>
            <a:bodyPr wrap="square" lIns="0" tIns="0" rIns="0" bIns="0" rtlCol="0">
              <a:noAutofit/>
            </a:bodyPr>
            <a:lstStyle/>
            <a:p>
              <a:endParaRPr/>
            </a:p>
          </p:txBody>
        </p:sp>
        <p:pic>
          <p:nvPicPr>
            <p:cNvPr id="4" name="object 4"/>
            <p:cNvPicPr/>
            <p:nvPr/>
          </p:nvPicPr>
          <p:blipFill>
            <a:blip r:embed="rId2"/>
            <a:stretch>
              <a:fillRect/>
            </a:stretch>
          </p:blipFill>
          <p:spPr>
            <a:xfrm>
              <a:off x="269724" y="593425"/>
              <a:ext cx="11922274" cy="6264574"/>
            </a:xfrm>
            <a:prstGeom prst="rect">
              <a:avLst/>
            </a:prstGeom>
          </p:spPr>
        </p:pic>
      </p:grpSp>
      <p:sp>
        <p:nvSpPr>
          <p:cNvPr id="5" name="object 5"/>
          <p:cNvSpPr txBox="1"/>
          <p:nvPr/>
        </p:nvSpPr>
        <p:spPr>
          <a:xfrm>
            <a:off x="11100891" y="6428663"/>
            <a:ext cx="179705" cy="208279"/>
          </a:xfrm>
          <a:prstGeom prst="rect">
            <a:avLst/>
          </a:prstGeom>
        </p:spPr>
        <p:txBody>
          <a:bodyPr vert="horz" wrap="square" lIns="0" tIns="12700" rIns="0" bIns="0" rtlCol="0">
            <a:noAutofit/>
          </a:bodyPr>
          <a:lstStyle/>
          <a:p>
            <a:pPr marL="12700" rtl="0">
              <a:lnSpc>
                <a:spcPct val="100000"/>
              </a:lnSpc>
              <a:spcBef>
                <a:spcPts val="100"/>
              </a:spcBef>
            </a:pPr>
            <a:r>
              <a:rPr lang="fr" sz="1200" b="0" i="0" u="none" strike="noStrike" spc="-25">
                <a:solidFill>
                  <a:srgbClr val="289195"/>
                </a:solidFill>
                <a:highlight>
                  <a:srgbClr val="000000">
                    <a:alpha val="0"/>
                  </a:srgbClr>
                </a:highlight>
                <a:latin typeface="Calibri"/>
                <a:cs typeface="Calibri"/>
              </a:rPr>
              <a:t>17</a:t>
            </a:r>
            <a:endParaRPr sz="1200">
              <a:latin typeface="Calibri"/>
              <a:cs typeface="Calibri"/>
            </a:endParaRPr>
          </a:p>
        </p:txBody>
      </p:sp>
      <p:sp>
        <p:nvSpPr>
          <p:cNvPr id="6" name="object 6"/>
          <p:cNvSpPr txBox="1">
            <a:spLocks noGrp="1"/>
          </p:cNvSpPr>
          <p:nvPr>
            <p:ph type="title"/>
          </p:nvPr>
        </p:nvSpPr>
        <p:spPr>
          <a:xfrm>
            <a:off x="8686800" y="2533463"/>
            <a:ext cx="3134995" cy="1635125"/>
          </a:xfrm>
          <a:prstGeom prst="rect">
            <a:avLst/>
          </a:prstGeom>
        </p:spPr>
        <p:txBody>
          <a:bodyPr vert="horz" wrap="square" lIns="0" tIns="12700" rIns="0" bIns="0" rtlCol="0">
            <a:noAutofit/>
          </a:bodyPr>
          <a:lstStyle/>
          <a:p>
            <a:pPr marL="12700" marR="5080" rtl="0">
              <a:lnSpc>
                <a:spcPct val="110000"/>
              </a:lnSpc>
              <a:spcBef>
                <a:spcPts val="100"/>
              </a:spcBef>
            </a:pPr>
            <a:r>
              <a:rPr lang="fr" sz="3200" b="1" i="0" u="none" strike="noStrike" spc="-10" dirty="0">
                <a:solidFill>
                  <a:srgbClr val="FAFAFF"/>
                </a:solidFill>
                <a:highlight>
                  <a:srgbClr val="000000">
                    <a:alpha val="0"/>
                  </a:srgbClr>
                </a:highlight>
                <a:latin typeface="Calibri"/>
                <a:cs typeface="Calibri"/>
              </a:rPr>
              <a:t>Valider les résultats et co-créer des solutions avec la</a:t>
            </a:r>
            <a:endParaRPr sz="3200" dirty="0">
              <a:latin typeface="Calibri"/>
              <a:cs typeface="Calibri"/>
            </a:endParaRPr>
          </a:p>
        </p:txBody>
      </p:sp>
      <p:sp>
        <p:nvSpPr>
          <p:cNvPr id="7" name="object 7"/>
          <p:cNvSpPr txBox="1"/>
          <p:nvPr/>
        </p:nvSpPr>
        <p:spPr>
          <a:xfrm>
            <a:off x="8839200" y="4672725"/>
            <a:ext cx="2261691" cy="513080"/>
          </a:xfrm>
          <a:prstGeom prst="rect">
            <a:avLst/>
          </a:prstGeom>
        </p:spPr>
        <p:txBody>
          <a:bodyPr vert="horz" wrap="square" lIns="0" tIns="12700" rIns="0" bIns="0" rtlCol="0">
            <a:noAutofit/>
          </a:bodyPr>
          <a:lstStyle/>
          <a:p>
            <a:pPr marL="12700" rtl="0">
              <a:lnSpc>
                <a:spcPct val="100000"/>
              </a:lnSpc>
              <a:spcBef>
                <a:spcPts val="100"/>
              </a:spcBef>
            </a:pPr>
            <a:r>
              <a:rPr lang="fr" sz="3200" b="1" i="0" u="none" strike="noStrike" spc="-10" dirty="0">
                <a:solidFill>
                  <a:srgbClr val="FAFAFF"/>
                </a:solidFill>
                <a:highlight>
                  <a:srgbClr val="000000">
                    <a:alpha val="0"/>
                  </a:srgbClr>
                </a:highlight>
                <a:latin typeface="Calibri"/>
                <a:cs typeface="Calibri"/>
              </a:rPr>
              <a:t>communauté</a:t>
            </a:r>
            <a:endParaRPr sz="3200" dirty="0">
              <a:latin typeface="Calibri"/>
              <a:cs typeface="Calibri"/>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2123"/>
            <a:ext cx="9888220" cy="574040"/>
          </a:xfrm>
          <a:prstGeom prst="rect">
            <a:avLst/>
          </a:prstGeom>
        </p:spPr>
        <p:txBody>
          <a:bodyPr vert="horz" wrap="square" lIns="0" tIns="12700" rIns="0" bIns="0" rtlCol="0">
            <a:noAutofit/>
          </a:bodyPr>
          <a:lstStyle/>
          <a:p>
            <a:pPr marL="227329" rtl="0">
              <a:lnSpc>
                <a:spcPct val="100000"/>
              </a:lnSpc>
              <a:spcBef>
                <a:spcPts val="100"/>
              </a:spcBef>
            </a:pPr>
            <a:r>
              <a:rPr lang="fr" sz="3600" b="0" i="0" u="none" strike="noStrike" spc="-10" dirty="0">
                <a:highlight>
                  <a:srgbClr val="000000">
                    <a:alpha val="0"/>
                  </a:srgbClr>
                </a:highlight>
                <a:latin typeface="Arial Narrow"/>
              </a:rPr>
              <a:t>Résultats</a:t>
            </a:r>
          </a:p>
        </p:txBody>
      </p:sp>
      <p:sp>
        <p:nvSpPr>
          <p:cNvPr id="3" name="object 3"/>
          <p:cNvSpPr txBox="1"/>
          <p:nvPr/>
        </p:nvSpPr>
        <p:spPr>
          <a:xfrm>
            <a:off x="11100891" y="6428663"/>
            <a:ext cx="179705" cy="208279"/>
          </a:xfrm>
          <a:prstGeom prst="rect">
            <a:avLst/>
          </a:prstGeom>
        </p:spPr>
        <p:txBody>
          <a:bodyPr vert="horz" wrap="square" lIns="0" tIns="12700" rIns="0" bIns="0" rtlCol="0">
            <a:noAutofit/>
          </a:bodyPr>
          <a:lstStyle/>
          <a:p>
            <a:pPr marL="12700" rtl="0">
              <a:lnSpc>
                <a:spcPct val="100000"/>
              </a:lnSpc>
              <a:spcBef>
                <a:spcPts val="100"/>
              </a:spcBef>
            </a:pPr>
            <a:r>
              <a:rPr lang="fr" sz="1200" b="0" i="0" u="none" strike="noStrike" spc="-25">
                <a:solidFill>
                  <a:srgbClr val="289195"/>
                </a:solidFill>
                <a:highlight>
                  <a:srgbClr val="000000">
                    <a:alpha val="0"/>
                  </a:srgbClr>
                </a:highlight>
                <a:latin typeface="Calibri"/>
                <a:cs typeface="Calibri"/>
              </a:rPr>
              <a:t>18</a:t>
            </a:r>
            <a:endParaRPr sz="1200">
              <a:latin typeface="Calibri"/>
              <a:cs typeface="Calibri"/>
            </a:endParaRPr>
          </a:p>
        </p:txBody>
      </p:sp>
      <p:sp>
        <p:nvSpPr>
          <p:cNvPr id="4" name="object 4"/>
          <p:cNvSpPr txBox="1"/>
          <p:nvPr/>
        </p:nvSpPr>
        <p:spPr>
          <a:xfrm>
            <a:off x="457200" y="533400"/>
            <a:ext cx="5486400" cy="4463415"/>
          </a:xfrm>
          <a:prstGeom prst="rect">
            <a:avLst/>
          </a:prstGeom>
        </p:spPr>
        <p:txBody>
          <a:bodyPr vert="horz" wrap="square" lIns="0" tIns="12700" rIns="0" bIns="0" rtlCol="0">
            <a:noAutofit/>
          </a:bodyPr>
          <a:lstStyle/>
          <a:p>
            <a:pPr marL="339090" marR="392430" indent="-327025" rtl="0">
              <a:lnSpc>
                <a:spcPct val="110000"/>
              </a:lnSpc>
              <a:spcBef>
                <a:spcPts val="100"/>
              </a:spcBef>
              <a:buFont typeface="Arial"/>
              <a:buChar char="•"/>
              <a:tabLst>
                <a:tab pos="339090" algn="l"/>
              </a:tabLst>
            </a:pPr>
            <a:r>
              <a:rPr lang="fr" sz="2200" b="0" i="0" u="none" strike="noStrike" spc="-10" dirty="0">
                <a:highlight>
                  <a:srgbClr val="000000">
                    <a:alpha val="0"/>
                  </a:srgbClr>
                </a:highlight>
                <a:latin typeface="Calibri"/>
                <a:cs typeface="Calibri"/>
              </a:rPr>
              <a:t>Les </a:t>
            </a:r>
            <a:r>
              <a:rPr lang="fr" sz="2200" spc="-10" dirty="0">
                <a:highlight>
                  <a:srgbClr val="000000">
                    <a:alpha val="0"/>
                  </a:srgbClr>
                </a:highlight>
                <a:latin typeface="Calibri"/>
                <a:cs typeface="Calibri"/>
              </a:rPr>
              <a:t>personnes qui s’occupent des enfant</a:t>
            </a:r>
            <a:r>
              <a:rPr lang="fr" sz="2200" b="0" i="0" u="none" strike="noStrike" spc="-10" dirty="0">
                <a:highlight>
                  <a:srgbClr val="000000">
                    <a:alpha val="0"/>
                  </a:srgbClr>
                </a:highlight>
                <a:latin typeface="Calibri"/>
                <a:cs typeface="Calibri"/>
              </a:rPr>
              <a:t>s ont dû faire face à de multiples obstacles à la vaccination, indépendants de leur volonté.</a:t>
            </a:r>
            <a:endParaRPr sz="2200" dirty="0">
              <a:latin typeface="Calibri"/>
              <a:cs typeface="Calibri"/>
            </a:endParaRPr>
          </a:p>
          <a:p>
            <a:pPr marL="339090" marR="272415" indent="-327025" rtl="0">
              <a:lnSpc>
                <a:spcPct val="110000"/>
              </a:lnSpc>
              <a:spcBef>
                <a:spcPts val="1000"/>
              </a:spcBef>
              <a:buFont typeface="Arial"/>
              <a:buChar char="•"/>
              <a:tabLst>
                <a:tab pos="339090" algn="l"/>
              </a:tabLst>
            </a:pPr>
            <a:r>
              <a:rPr lang="fr" sz="2200" b="0" i="0" u="none" strike="noStrike" dirty="0">
                <a:highlight>
                  <a:srgbClr val="000000">
                    <a:alpha val="0"/>
                  </a:srgbClr>
                </a:highlight>
                <a:latin typeface="Calibri"/>
                <a:cs typeface="Calibri"/>
              </a:rPr>
              <a:t>Plus il y a de barrières, plus il y a de chances qu'il s'agisse d'une dose zéro.</a:t>
            </a:r>
            <a:endParaRPr sz="2200" dirty="0">
              <a:latin typeface="Calibri"/>
              <a:cs typeface="Calibri"/>
            </a:endParaRPr>
          </a:p>
          <a:p>
            <a:pPr marL="339090" marR="180975" indent="-327025" rtl="0">
              <a:lnSpc>
                <a:spcPct val="110000"/>
              </a:lnSpc>
              <a:spcBef>
                <a:spcPts val="1000"/>
              </a:spcBef>
              <a:buFont typeface="Arial"/>
              <a:buChar char="•"/>
              <a:tabLst>
                <a:tab pos="339090" algn="l"/>
              </a:tabLst>
            </a:pPr>
            <a:r>
              <a:rPr lang="fr" sz="2200" b="0" i="0" u="none" strike="noStrike" dirty="0">
                <a:highlight>
                  <a:srgbClr val="000000">
                    <a:alpha val="0"/>
                  </a:srgbClr>
                </a:highlight>
                <a:latin typeface="Calibri"/>
                <a:cs typeface="Calibri"/>
              </a:rPr>
              <a:t>Les programmes de vaccination ne répondaient pas aux besoins des plus vulnérables ; les stratégies en faveur de l'équité n'étaient pas mises en œuvre de manière optimale.</a:t>
            </a:r>
            <a:endParaRPr sz="2200" dirty="0">
              <a:latin typeface="Calibri"/>
              <a:cs typeface="Calibri"/>
            </a:endParaRPr>
          </a:p>
          <a:p>
            <a:pPr marL="339090" marR="5080" indent="-327025" rtl="0">
              <a:lnSpc>
                <a:spcPct val="110000"/>
              </a:lnSpc>
              <a:spcBef>
                <a:spcPts val="1000"/>
              </a:spcBef>
              <a:buFont typeface="Arial"/>
              <a:buChar char="•"/>
              <a:tabLst>
                <a:tab pos="339090" algn="l"/>
              </a:tabLst>
            </a:pPr>
            <a:r>
              <a:rPr lang="fr" sz="2200" b="0" i="0" u="none" strike="noStrike" dirty="0">
                <a:highlight>
                  <a:srgbClr val="000000">
                    <a:alpha val="0"/>
                  </a:srgbClr>
                </a:highlight>
                <a:latin typeface="Calibri"/>
                <a:cs typeface="Calibri"/>
              </a:rPr>
              <a:t>Dans l'ensemble, l'accent mis sur les données qualitatives a permis de mettre en évidence des facteurs d'inégalité qui n'étaient pas disponibles dans les données quantitatives.</a:t>
            </a:r>
            <a:endParaRPr sz="2200" dirty="0">
              <a:latin typeface="Calibri"/>
              <a:cs typeface="Calibri"/>
            </a:endParaRPr>
          </a:p>
        </p:txBody>
      </p:sp>
      <p:pic>
        <p:nvPicPr>
          <p:cNvPr id="5" name="object 5"/>
          <p:cNvPicPr/>
          <p:nvPr/>
        </p:nvPicPr>
        <p:blipFill>
          <a:blip r:embed="rId2"/>
          <a:stretch>
            <a:fillRect/>
          </a:stretch>
        </p:blipFill>
        <p:spPr>
          <a:xfrm>
            <a:off x="6184900" y="0"/>
            <a:ext cx="6007099" cy="6837865"/>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noAutofit/>
          </a:bodyPr>
          <a:lstStyle/>
          <a:p>
            <a:pPr marL="227329" rtl="0">
              <a:lnSpc>
                <a:spcPct val="100000"/>
              </a:lnSpc>
              <a:spcBef>
                <a:spcPts val="100"/>
              </a:spcBef>
            </a:pPr>
            <a:r>
              <a:rPr lang="fr" sz="3600" b="0" i="0" u="none" strike="noStrike" spc="-10">
                <a:highlight>
                  <a:srgbClr val="000000">
                    <a:alpha val="0"/>
                  </a:srgbClr>
                </a:highlight>
                <a:latin typeface="Arial Narrow"/>
              </a:rPr>
              <a:t>Résultats</a:t>
            </a:r>
          </a:p>
        </p:txBody>
      </p:sp>
      <p:sp>
        <p:nvSpPr>
          <p:cNvPr id="3" name="object 3"/>
          <p:cNvSpPr txBox="1"/>
          <p:nvPr/>
        </p:nvSpPr>
        <p:spPr>
          <a:xfrm>
            <a:off x="11100891" y="6428663"/>
            <a:ext cx="179705" cy="208279"/>
          </a:xfrm>
          <a:prstGeom prst="rect">
            <a:avLst/>
          </a:prstGeom>
        </p:spPr>
        <p:txBody>
          <a:bodyPr vert="horz" wrap="square" lIns="0" tIns="12700" rIns="0" bIns="0" rtlCol="0">
            <a:noAutofit/>
          </a:bodyPr>
          <a:lstStyle/>
          <a:p>
            <a:pPr marL="12700" rtl="0">
              <a:lnSpc>
                <a:spcPct val="100000"/>
              </a:lnSpc>
              <a:spcBef>
                <a:spcPts val="100"/>
              </a:spcBef>
            </a:pPr>
            <a:r>
              <a:rPr lang="fr" sz="1200" b="0" i="0" u="none" strike="noStrike" spc="-25">
                <a:solidFill>
                  <a:srgbClr val="289195"/>
                </a:solidFill>
                <a:highlight>
                  <a:srgbClr val="000000">
                    <a:alpha val="0"/>
                  </a:srgbClr>
                </a:highlight>
                <a:latin typeface="Calibri"/>
                <a:cs typeface="Calibri"/>
              </a:rPr>
              <a:t>19</a:t>
            </a:r>
            <a:endParaRPr sz="1200">
              <a:latin typeface="Calibri"/>
              <a:cs typeface="Calibri"/>
            </a:endParaRPr>
          </a:p>
        </p:txBody>
      </p:sp>
      <p:sp>
        <p:nvSpPr>
          <p:cNvPr id="4" name="object 4"/>
          <p:cNvSpPr txBox="1"/>
          <p:nvPr/>
        </p:nvSpPr>
        <p:spPr>
          <a:xfrm>
            <a:off x="627475" y="1942845"/>
            <a:ext cx="5234305" cy="1996439"/>
          </a:xfrm>
          <a:prstGeom prst="rect">
            <a:avLst/>
          </a:prstGeom>
        </p:spPr>
        <p:txBody>
          <a:bodyPr vert="horz" wrap="square" lIns="0" tIns="12700" rIns="0" bIns="0" rtlCol="0">
            <a:noAutofit/>
          </a:bodyPr>
          <a:lstStyle/>
          <a:p>
            <a:pPr marL="339090" marR="256540" indent="-327025" rtl="0">
              <a:lnSpc>
                <a:spcPct val="110000"/>
              </a:lnSpc>
              <a:spcBef>
                <a:spcPts val="100"/>
              </a:spcBef>
              <a:buFont typeface="Arial"/>
              <a:buChar char="•"/>
              <a:tabLst>
                <a:tab pos="339090" algn="l"/>
              </a:tabLst>
            </a:pPr>
            <a:r>
              <a:rPr lang="fr" sz="2200" b="0" i="0" u="none" strike="noStrike" spc="-10">
                <a:highlight>
                  <a:srgbClr val="000000">
                    <a:alpha val="0"/>
                  </a:srgbClr>
                </a:highlight>
                <a:latin typeface="Calibri"/>
                <a:cs typeface="Calibri"/>
              </a:rPr>
              <a:t>Des ateliers de co-création ont permis de développer l'empathie pour les mères et d'identifier des solutions locales réalisables.</a:t>
            </a:r>
            <a:endParaRPr sz="2200">
              <a:latin typeface="Calibri"/>
              <a:cs typeface="Calibri"/>
            </a:endParaRPr>
          </a:p>
          <a:p>
            <a:pPr marL="339090" marR="5080" indent="-327025" rtl="0">
              <a:lnSpc>
                <a:spcPct val="110000"/>
              </a:lnSpc>
              <a:spcBef>
                <a:spcPts val="1000"/>
              </a:spcBef>
              <a:buFont typeface="Arial"/>
              <a:buChar char="•"/>
              <a:tabLst>
                <a:tab pos="339090" algn="l"/>
              </a:tabLst>
            </a:pPr>
            <a:r>
              <a:rPr lang="fr" sz="2200" b="0" i="0" u="none" strike="noStrike">
                <a:highlight>
                  <a:srgbClr val="000000">
                    <a:alpha val="0"/>
                  </a:srgbClr>
                </a:highlight>
                <a:latin typeface="Calibri"/>
                <a:cs typeface="Calibri"/>
              </a:rPr>
              <a:t>L'atelier de co-création pourrait être réalisé dans le cadre des processus de planification locale.</a:t>
            </a:r>
            <a:endParaRPr sz="2200">
              <a:latin typeface="Calibri"/>
              <a:cs typeface="Calibri"/>
            </a:endParaRPr>
          </a:p>
        </p:txBody>
      </p:sp>
      <p:pic>
        <p:nvPicPr>
          <p:cNvPr id="5" name="object 5"/>
          <p:cNvPicPr/>
          <p:nvPr/>
        </p:nvPicPr>
        <p:blipFill>
          <a:blip r:embed="rId2"/>
          <a:stretch>
            <a:fillRect/>
          </a:stretch>
        </p:blipFill>
        <p:spPr>
          <a:xfrm>
            <a:off x="6184900" y="0"/>
            <a:ext cx="6007099" cy="6837866"/>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155794"/>
            <a:ext cx="12192000" cy="3702685"/>
          </a:xfrm>
          <a:custGeom>
            <a:avLst/>
            <a:gdLst/>
            <a:ahLst/>
            <a:cxnLst/>
            <a:rect l="l" t="t" r="r" b="b"/>
            <a:pathLst>
              <a:path w="12192000" h="3702684">
                <a:moveTo>
                  <a:pt x="12191999" y="3702299"/>
                </a:moveTo>
                <a:lnTo>
                  <a:pt x="0" y="3702299"/>
                </a:lnTo>
                <a:lnTo>
                  <a:pt x="0" y="0"/>
                </a:lnTo>
                <a:lnTo>
                  <a:pt x="12191999" y="0"/>
                </a:lnTo>
                <a:lnTo>
                  <a:pt x="12191999" y="3702299"/>
                </a:lnTo>
                <a:close/>
              </a:path>
            </a:pathLst>
          </a:custGeom>
          <a:solidFill>
            <a:srgbClr val="CCF0F0">
              <a:alpha val="32548"/>
            </a:srgbClr>
          </a:solidFill>
        </p:spPr>
        <p:txBody>
          <a:bodyPr wrap="square" lIns="0" tIns="0" rIns="0" bIns="0" rtlCol="0">
            <a:noAutofit/>
          </a:bodyPr>
          <a:lstStyle/>
          <a:p>
            <a:endParaRPr/>
          </a:p>
        </p:txBody>
      </p:sp>
      <p:sp>
        <p:nvSpPr>
          <p:cNvPr id="3" name="object 3"/>
          <p:cNvSpPr/>
          <p:nvPr/>
        </p:nvSpPr>
        <p:spPr>
          <a:xfrm>
            <a:off x="97" y="365114"/>
            <a:ext cx="385445" cy="1316990"/>
          </a:xfrm>
          <a:custGeom>
            <a:avLst/>
            <a:gdLst/>
            <a:ahLst/>
            <a:cxnLst/>
            <a:rect l="l" t="t" r="r" b="b"/>
            <a:pathLst>
              <a:path w="385445" h="1316989">
                <a:moveTo>
                  <a:pt x="320759" y="1316710"/>
                </a:moveTo>
                <a:lnTo>
                  <a:pt x="0" y="1316706"/>
                </a:lnTo>
                <a:lnTo>
                  <a:pt x="15" y="0"/>
                </a:lnTo>
                <a:lnTo>
                  <a:pt x="320759" y="10"/>
                </a:lnTo>
                <a:lnTo>
                  <a:pt x="345730" y="5052"/>
                </a:lnTo>
                <a:lnTo>
                  <a:pt x="366121" y="18800"/>
                </a:lnTo>
                <a:lnTo>
                  <a:pt x="379869" y="39191"/>
                </a:lnTo>
                <a:lnTo>
                  <a:pt x="384910" y="64162"/>
                </a:lnTo>
                <a:lnTo>
                  <a:pt x="384910" y="1252559"/>
                </a:lnTo>
                <a:lnTo>
                  <a:pt x="366121" y="1297921"/>
                </a:lnTo>
                <a:lnTo>
                  <a:pt x="320759" y="1316710"/>
                </a:lnTo>
                <a:close/>
              </a:path>
            </a:pathLst>
          </a:custGeom>
          <a:solidFill>
            <a:srgbClr val="289195"/>
          </a:solidFill>
        </p:spPr>
        <p:txBody>
          <a:bodyPr wrap="square" lIns="0" tIns="0" rIns="0" bIns="0" rtlCol="0">
            <a:noAutofit/>
          </a:bodyPr>
          <a:lstStyle/>
          <a:p>
            <a:endParaRPr/>
          </a:p>
        </p:txBody>
      </p:sp>
      <p:sp>
        <p:nvSpPr>
          <p:cNvPr id="4" name="object 4"/>
          <p:cNvSpPr txBox="1">
            <a:spLocks noGrp="1"/>
          </p:cNvSpPr>
          <p:nvPr>
            <p:ph type="title"/>
          </p:nvPr>
        </p:nvSpPr>
        <p:spPr>
          <a:prstGeom prst="rect">
            <a:avLst/>
          </a:prstGeom>
        </p:spPr>
        <p:txBody>
          <a:bodyPr vert="horz" wrap="square" lIns="0" tIns="12700" rIns="0" bIns="0" rtlCol="0">
            <a:noAutofit/>
          </a:bodyPr>
          <a:lstStyle/>
          <a:p>
            <a:pPr marL="227329" rtl="0">
              <a:lnSpc>
                <a:spcPct val="100000"/>
              </a:lnSpc>
              <a:spcBef>
                <a:spcPts val="100"/>
              </a:spcBef>
            </a:pPr>
            <a:r>
              <a:rPr lang="fr" sz="3600" b="0" i="0" u="none" strike="noStrike" spc="-175">
                <a:highlight>
                  <a:srgbClr val="000000">
                    <a:alpha val="0"/>
                  </a:srgbClr>
                </a:highlight>
                <a:latin typeface="Trebuchet MS"/>
                <a:cs typeface="Trebuchet MS"/>
              </a:rPr>
              <a:t>Présentateurs</a:t>
            </a:r>
          </a:p>
        </p:txBody>
      </p:sp>
      <p:pic>
        <p:nvPicPr>
          <p:cNvPr id="5" name="object 5"/>
          <p:cNvPicPr/>
          <p:nvPr/>
        </p:nvPicPr>
        <p:blipFill>
          <a:blip r:embed="rId2"/>
          <a:stretch>
            <a:fillRect/>
          </a:stretch>
        </p:blipFill>
        <p:spPr>
          <a:xfrm>
            <a:off x="838200" y="2535597"/>
            <a:ext cx="1828799" cy="1828800"/>
          </a:xfrm>
          <a:prstGeom prst="rect">
            <a:avLst/>
          </a:prstGeom>
        </p:spPr>
      </p:pic>
      <p:sp>
        <p:nvSpPr>
          <p:cNvPr id="6" name="object 6"/>
          <p:cNvSpPr txBox="1"/>
          <p:nvPr/>
        </p:nvSpPr>
        <p:spPr>
          <a:xfrm>
            <a:off x="1041719" y="4652201"/>
            <a:ext cx="1423035" cy="238760"/>
          </a:xfrm>
          <a:prstGeom prst="rect">
            <a:avLst/>
          </a:prstGeom>
        </p:spPr>
        <p:txBody>
          <a:bodyPr vert="horz" wrap="square" lIns="0" tIns="12700" rIns="0" bIns="0" rtlCol="0">
            <a:noAutofit/>
          </a:bodyPr>
          <a:lstStyle/>
          <a:p>
            <a:pPr marL="12700" rtl="0">
              <a:lnSpc>
                <a:spcPct val="100000"/>
              </a:lnSpc>
              <a:spcBef>
                <a:spcPts val="100"/>
              </a:spcBef>
            </a:pPr>
            <a:r>
              <a:rPr lang="fr" sz="1400" b="1" i="0" u="none" strike="noStrike" spc="-35">
                <a:highlight>
                  <a:srgbClr val="000000">
                    <a:alpha val="0"/>
                  </a:srgbClr>
                </a:highlight>
                <a:latin typeface="Source Sans 3"/>
                <a:cs typeface="Source Sans 3"/>
              </a:rPr>
              <a:t>Dr Salva Mulongo</a:t>
            </a:r>
            <a:endParaRPr sz="1400">
              <a:latin typeface="Source Sans 3"/>
              <a:cs typeface="Source Sans 3"/>
            </a:endParaRPr>
          </a:p>
        </p:txBody>
      </p:sp>
      <p:sp>
        <p:nvSpPr>
          <p:cNvPr id="7" name="object 7"/>
          <p:cNvSpPr txBox="1"/>
          <p:nvPr/>
        </p:nvSpPr>
        <p:spPr>
          <a:xfrm>
            <a:off x="783377" y="5101663"/>
            <a:ext cx="2002789" cy="1305560"/>
          </a:xfrm>
          <a:prstGeom prst="rect">
            <a:avLst/>
          </a:prstGeom>
        </p:spPr>
        <p:txBody>
          <a:bodyPr vert="horz" wrap="square" lIns="0" tIns="12700" rIns="0" bIns="0" rtlCol="0">
            <a:noAutofit/>
          </a:bodyPr>
          <a:lstStyle/>
          <a:p>
            <a:pPr marL="12065" marR="5080" indent="-635" algn="ctr" rtl="0">
              <a:lnSpc>
                <a:spcPct val="100000"/>
              </a:lnSpc>
              <a:spcBef>
                <a:spcPts val="100"/>
              </a:spcBef>
            </a:pPr>
            <a:r>
              <a:rPr lang="fr" sz="1400" b="0" i="0" u="none" strike="noStrike">
                <a:highlight>
                  <a:srgbClr val="000000">
                    <a:alpha val="0"/>
                  </a:srgbClr>
                </a:highlight>
                <a:latin typeface="Source Sans 3"/>
                <a:cs typeface="Source Sans 3"/>
              </a:rPr>
              <a:t>Directeur adjoint, équipe du projet MOMENTUM de transformation et d'équité de la vaccination de routine/République démocratique du Congo</a:t>
            </a:r>
            <a:endParaRPr sz="1400">
              <a:latin typeface="Source Sans 3"/>
              <a:cs typeface="Source Sans 3"/>
            </a:endParaRPr>
          </a:p>
        </p:txBody>
      </p:sp>
      <p:sp>
        <p:nvSpPr>
          <p:cNvPr id="8" name="object 8"/>
          <p:cNvSpPr txBox="1"/>
          <p:nvPr/>
        </p:nvSpPr>
        <p:spPr>
          <a:xfrm>
            <a:off x="3857233" y="4652201"/>
            <a:ext cx="1557020" cy="238760"/>
          </a:xfrm>
          <a:prstGeom prst="rect">
            <a:avLst/>
          </a:prstGeom>
        </p:spPr>
        <p:txBody>
          <a:bodyPr vert="horz" wrap="square" lIns="0" tIns="12700" rIns="0" bIns="0" rtlCol="0">
            <a:noAutofit/>
          </a:bodyPr>
          <a:lstStyle/>
          <a:p>
            <a:pPr marL="12700" rtl="0">
              <a:lnSpc>
                <a:spcPct val="100000"/>
              </a:lnSpc>
              <a:spcBef>
                <a:spcPts val="100"/>
              </a:spcBef>
            </a:pPr>
            <a:r>
              <a:rPr lang="fr" sz="1400" b="1" i="0" u="none" strike="noStrike" spc="-35">
                <a:highlight>
                  <a:srgbClr val="000000">
                    <a:alpha val="0"/>
                  </a:srgbClr>
                </a:highlight>
                <a:latin typeface="Source Sans 3"/>
                <a:cs typeface="Source Sans 3"/>
              </a:rPr>
              <a:t>Dr Betuel Sigauque</a:t>
            </a:r>
            <a:endParaRPr sz="1400">
              <a:latin typeface="Source Sans 3"/>
              <a:cs typeface="Source Sans 3"/>
            </a:endParaRPr>
          </a:p>
        </p:txBody>
      </p:sp>
      <p:sp>
        <p:nvSpPr>
          <p:cNvPr id="9" name="object 9"/>
          <p:cNvSpPr txBox="1"/>
          <p:nvPr/>
        </p:nvSpPr>
        <p:spPr>
          <a:xfrm>
            <a:off x="3749402" y="5101663"/>
            <a:ext cx="2002789" cy="1092200"/>
          </a:xfrm>
          <a:prstGeom prst="rect">
            <a:avLst/>
          </a:prstGeom>
        </p:spPr>
        <p:txBody>
          <a:bodyPr vert="horz" wrap="square" lIns="0" tIns="12700" rIns="0" bIns="0" rtlCol="0">
            <a:noAutofit/>
          </a:bodyPr>
          <a:lstStyle/>
          <a:p>
            <a:pPr marL="12700" marR="5080" indent="-635" algn="ctr" rtl="0">
              <a:lnSpc>
                <a:spcPct val="100000"/>
              </a:lnSpc>
              <a:spcBef>
                <a:spcPts val="100"/>
              </a:spcBef>
            </a:pPr>
            <a:r>
              <a:rPr lang="fr" sz="1400" b="0" i="0" u="none" strike="noStrike">
                <a:highlight>
                  <a:srgbClr val="000000">
                    <a:alpha val="0"/>
                  </a:srgbClr>
                </a:highlight>
                <a:latin typeface="Source Sans 3"/>
                <a:cs typeface="Source Sans 3"/>
              </a:rPr>
              <a:t>Directeur national, projet MOMENTUM de transformation et d'équité de la vaccination de routine/Mozambique</a:t>
            </a:r>
            <a:endParaRPr sz="1400">
              <a:latin typeface="Source Sans 3"/>
              <a:cs typeface="Source Sans 3"/>
            </a:endParaRPr>
          </a:p>
        </p:txBody>
      </p:sp>
      <p:sp>
        <p:nvSpPr>
          <p:cNvPr id="10" name="object 10"/>
          <p:cNvSpPr txBox="1"/>
          <p:nvPr/>
        </p:nvSpPr>
        <p:spPr>
          <a:xfrm>
            <a:off x="6596352" y="4652201"/>
            <a:ext cx="2002789" cy="1541780"/>
          </a:xfrm>
          <a:prstGeom prst="rect">
            <a:avLst/>
          </a:prstGeom>
        </p:spPr>
        <p:txBody>
          <a:bodyPr vert="horz" wrap="square" lIns="0" tIns="12700" rIns="0" bIns="0" rtlCol="0">
            <a:noAutofit/>
          </a:bodyPr>
          <a:lstStyle/>
          <a:p>
            <a:pPr marL="307975" marR="489584" algn="ctr" rtl="0">
              <a:lnSpc>
                <a:spcPct val="100000"/>
              </a:lnSpc>
              <a:spcBef>
                <a:spcPts val="100"/>
              </a:spcBef>
            </a:pPr>
            <a:r>
              <a:rPr lang="fr" sz="1400" b="1" i="0" u="none" strike="noStrike" spc="-35">
                <a:highlight>
                  <a:srgbClr val="000000">
                    <a:alpha val="0"/>
                  </a:srgbClr>
                </a:highlight>
                <a:latin typeface="Source Sans 3"/>
                <a:cs typeface="Source Sans 3"/>
              </a:rPr>
              <a:t>Dr Joel Yakubu Cherima</a:t>
            </a:r>
            <a:endParaRPr sz="1400">
              <a:latin typeface="Source Sans 3"/>
              <a:cs typeface="Source Sans 3"/>
            </a:endParaRPr>
          </a:p>
          <a:p>
            <a:pPr marL="12065" marR="5080" indent="-635" algn="ctr" rtl="0">
              <a:lnSpc>
                <a:spcPct val="100000"/>
              </a:lnSpc>
              <a:spcBef>
                <a:spcPts val="180"/>
              </a:spcBef>
            </a:pPr>
            <a:r>
              <a:rPr lang="fr" sz="1400" b="0" i="0" u="none" strike="noStrike">
                <a:highlight>
                  <a:srgbClr val="000000">
                    <a:alpha val="0"/>
                  </a:srgbClr>
                </a:highlight>
                <a:latin typeface="Source Sans 3"/>
                <a:cs typeface="Source Sans 3"/>
              </a:rPr>
              <a:t>Directeur national, projet MOMENTUM de transformation et d'équité de la vaccination de routine/Nigeria</a:t>
            </a:r>
            <a:endParaRPr sz="1400">
              <a:latin typeface="Source Sans 3"/>
              <a:cs typeface="Source Sans 3"/>
            </a:endParaRPr>
          </a:p>
        </p:txBody>
      </p:sp>
      <p:sp>
        <p:nvSpPr>
          <p:cNvPr id="11" name="object 11"/>
          <p:cNvSpPr txBox="1"/>
          <p:nvPr/>
        </p:nvSpPr>
        <p:spPr>
          <a:xfrm>
            <a:off x="9823743" y="4652201"/>
            <a:ext cx="1216660" cy="238760"/>
          </a:xfrm>
          <a:prstGeom prst="rect">
            <a:avLst/>
          </a:prstGeom>
        </p:spPr>
        <p:txBody>
          <a:bodyPr vert="horz" wrap="square" lIns="0" tIns="12700" rIns="0" bIns="0" rtlCol="0">
            <a:noAutofit/>
          </a:bodyPr>
          <a:lstStyle/>
          <a:p>
            <a:pPr marL="12700" rtl="0">
              <a:lnSpc>
                <a:spcPct val="100000"/>
              </a:lnSpc>
              <a:spcBef>
                <a:spcPts val="100"/>
              </a:spcBef>
            </a:pPr>
            <a:r>
              <a:rPr lang="fr" sz="1400" b="1" i="0" u="none" strike="noStrike">
                <a:highlight>
                  <a:srgbClr val="000000">
                    <a:alpha val="0"/>
                  </a:srgbClr>
                </a:highlight>
                <a:latin typeface="Source Sans 3"/>
                <a:cs typeface="Source Sans 3"/>
              </a:rPr>
              <a:t>Mme Olivia Nava</a:t>
            </a:r>
            <a:endParaRPr sz="1400">
              <a:latin typeface="Source Sans 3"/>
              <a:cs typeface="Source Sans 3"/>
            </a:endParaRPr>
          </a:p>
        </p:txBody>
      </p:sp>
      <p:sp>
        <p:nvSpPr>
          <p:cNvPr id="12" name="object 12"/>
          <p:cNvSpPr txBox="1"/>
          <p:nvPr/>
        </p:nvSpPr>
        <p:spPr>
          <a:xfrm>
            <a:off x="9443515" y="5101663"/>
            <a:ext cx="2166620" cy="1535430"/>
          </a:xfrm>
          <a:prstGeom prst="rect">
            <a:avLst/>
          </a:prstGeom>
        </p:spPr>
        <p:txBody>
          <a:bodyPr vert="horz" wrap="square" lIns="0" tIns="12700" rIns="0" bIns="0" rtlCol="0">
            <a:noAutofit/>
          </a:bodyPr>
          <a:lstStyle/>
          <a:p>
            <a:pPr marL="12700" marR="5080" algn="ctr" rtl="0">
              <a:lnSpc>
                <a:spcPct val="100000"/>
              </a:lnSpc>
              <a:spcBef>
                <a:spcPts val="100"/>
              </a:spcBef>
            </a:pPr>
            <a:r>
              <a:rPr lang="fr" sz="1400" b="0" i="0" u="none" strike="noStrike">
                <a:highlight>
                  <a:srgbClr val="000000">
                    <a:alpha val="0"/>
                  </a:srgbClr>
                </a:highlight>
                <a:latin typeface="Source Sans 3"/>
                <a:cs typeface="Source Sans 3"/>
              </a:rPr>
              <a:t>Responsable de la conception centrée sur l'humain et de la cocréation, projet MOMENTUM de transformation et d'équité de la vaccination de routine ( modératrice)</a:t>
            </a:r>
            <a:endParaRPr sz="1400">
              <a:latin typeface="Source Sans 3"/>
              <a:cs typeface="Source Sans 3"/>
            </a:endParaRPr>
          </a:p>
          <a:p>
            <a:pPr marL="1406525" algn="ctr" rtl="0">
              <a:lnSpc>
                <a:spcPct val="100000"/>
              </a:lnSpc>
              <a:spcBef>
                <a:spcPts val="365"/>
              </a:spcBef>
            </a:pPr>
            <a:r>
              <a:rPr lang="fr" sz="1200" b="0" i="0" u="none" strike="noStrike">
                <a:solidFill>
                  <a:srgbClr val="289195"/>
                </a:solidFill>
                <a:highlight>
                  <a:srgbClr val="000000">
                    <a:alpha val="0"/>
                  </a:srgbClr>
                </a:highlight>
                <a:latin typeface="Source Sans 3"/>
                <a:cs typeface="Source Sans 3"/>
              </a:rPr>
              <a:t>2</a:t>
            </a:r>
            <a:endParaRPr sz="1200">
              <a:latin typeface="Source Sans 3"/>
              <a:cs typeface="Source Sans 3"/>
            </a:endParaRPr>
          </a:p>
        </p:txBody>
      </p:sp>
      <p:pic>
        <p:nvPicPr>
          <p:cNvPr id="13" name="object 13"/>
          <p:cNvPicPr/>
          <p:nvPr/>
        </p:nvPicPr>
        <p:blipFill>
          <a:blip r:embed="rId3"/>
          <a:stretch>
            <a:fillRect/>
          </a:stretch>
        </p:blipFill>
        <p:spPr>
          <a:xfrm>
            <a:off x="3709415" y="2535597"/>
            <a:ext cx="1828800" cy="1828800"/>
          </a:xfrm>
          <a:prstGeom prst="rect">
            <a:avLst/>
          </a:prstGeom>
        </p:spPr>
      </p:pic>
      <p:pic>
        <p:nvPicPr>
          <p:cNvPr id="14" name="object 14"/>
          <p:cNvPicPr/>
          <p:nvPr/>
        </p:nvPicPr>
        <p:blipFill>
          <a:blip r:embed="rId4"/>
          <a:stretch>
            <a:fillRect/>
          </a:stretch>
        </p:blipFill>
        <p:spPr>
          <a:xfrm>
            <a:off x="6580631" y="2535597"/>
            <a:ext cx="1828800" cy="1828800"/>
          </a:xfrm>
          <a:prstGeom prst="rect">
            <a:avLst/>
          </a:prstGeom>
        </p:spPr>
      </p:pic>
      <p:pic>
        <p:nvPicPr>
          <p:cNvPr id="15" name="object 15"/>
          <p:cNvPicPr/>
          <p:nvPr/>
        </p:nvPicPr>
        <p:blipFill>
          <a:blip r:embed="rId5"/>
          <a:stretch>
            <a:fillRect/>
          </a:stretch>
        </p:blipFill>
        <p:spPr>
          <a:xfrm>
            <a:off x="9525000" y="2535597"/>
            <a:ext cx="1828800" cy="1828800"/>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4199" y="4078458"/>
            <a:ext cx="2798445" cy="574040"/>
          </a:xfrm>
          <a:prstGeom prst="rect">
            <a:avLst/>
          </a:prstGeom>
        </p:spPr>
        <p:txBody>
          <a:bodyPr vert="horz" wrap="square" lIns="0" tIns="12700" rIns="0" bIns="0" rtlCol="0">
            <a:noAutofit/>
          </a:bodyPr>
          <a:lstStyle/>
          <a:p>
            <a:pPr marL="12700" rtl="0">
              <a:lnSpc>
                <a:spcPct val="100000"/>
              </a:lnSpc>
              <a:spcBef>
                <a:spcPts val="100"/>
              </a:spcBef>
            </a:pPr>
            <a:r>
              <a:rPr lang="fr" sz="3600" b="0" i="0" u="none" strike="noStrike">
                <a:solidFill>
                  <a:srgbClr val="14484A"/>
                </a:solidFill>
                <a:highlight>
                  <a:srgbClr val="000000">
                    <a:alpha val="0"/>
                  </a:srgbClr>
                </a:highlight>
                <a:latin typeface="Arial Narrow"/>
              </a:rPr>
              <a:t>Méthode en action</a:t>
            </a:r>
          </a:p>
        </p:txBody>
      </p:sp>
      <p:sp>
        <p:nvSpPr>
          <p:cNvPr id="3" name="object 3"/>
          <p:cNvSpPr txBox="1"/>
          <p:nvPr/>
        </p:nvSpPr>
        <p:spPr>
          <a:xfrm>
            <a:off x="1064207" y="3248977"/>
            <a:ext cx="1078865" cy="299720"/>
          </a:xfrm>
          <a:prstGeom prst="rect">
            <a:avLst/>
          </a:prstGeom>
        </p:spPr>
        <p:txBody>
          <a:bodyPr vert="horz" wrap="square" lIns="0" tIns="12700" rIns="0" bIns="0" rtlCol="0">
            <a:noAutofit/>
          </a:bodyPr>
          <a:lstStyle/>
          <a:p>
            <a:pPr marL="12700" rtl="0">
              <a:lnSpc>
                <a:spcPct val="100000"/>
              </a:lnSpc>
              <a:spcBef>
                <a:spcPts val="100"/>
              </a:spcBef>
            </a:pPr>
            <a:r>
              <a:rPr lang="fr" sz="1800" b="1" i="0" u="none" strike="noStrike">
                <a:solidFill>
                  <a:srgbClr val="C4114C"/>
                </a:solidFill>
                <a:highlight>
                  <a:srgbClr val="000000">
                    <a:alpha val="0"/>
                  </a:srgbClr>
                </a:highlight>
                <a:latin typeface="Source Sans 3"/>
                <a:cs typeface="Source Sans 3"/>
              </a:rPr>
              <a:t>SECTION 3</a:t>
            </a:r>
            <a:endParaRPr sz="1800">
              <a:latin typeface="Source Sans 3"/>
              <a:cs typeface="Source Sans 3"/>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7" y="365114"/>
            <a:ext cx="385445" cy="1316990"/>
          </a:xfrm>
          <a:custGeom>
            <a:avLst/>
            <a:gdLst/>
            <a:ahLst/>
            <a:cxnLst/>
            <a:rect l="l" t="t" r="r" b="b"/>
            <a:pathLst>
              <a:path w="385445" h="1316989">
                <a:moveTo>
                  <a:pt x="320759" y="1316710"/>
                </a:moveTo>
                <a:lnTo>
                  <a:pt x="0" y="1316706"/>
                </a:lnTo>
                <a:lnTo>
                  <a:pt x="15" y="0"/>
                </a:lnTo>
                <a:lnTo>
                  <a:pt x="320759" y="10"/>
                </a:lnTo>
                <a:lnTo>
                  <a:pt x="345730" y="5052"/>
                </a:lnTo>
                <a:lnTo>
                  <a:pt x="366121" y="18800"/>
                </a:lnTo>
                <a:lnTo>
                  <a:pt x="379869" y="39191"/>
                </a:lnTo>
                <a:lnTo>
                  <a:pt x="384910" y="64162"/>
                </a:lnTo>
                <a:lnTo>
                  <a:pt x="384910" y="1252559"/>
                </a:lnTo>
                <a:lnTo>
                  <a:pt x="366121" y="1297921"/>
                </a:lnTo>
                <a:lnTo>
                  <a:pt x="320759" y="1316710"/>
                </a:lnTo>
                <a:close/>
              </a:path>
            </a:pathLst>
          </a:custGeom>
          <a:solidFill>
            <a:srgbClr val="FFC073"/>
          </a:solidFill>
        </p:spPr>
        <p:txBody>
          <a:bodyPr wrap="square" lIns="0" tIns="0" rIns="0" bIns="0" rtlCol="0">
            <a:noAutofit/>
          </a:bodyPr>
          <a:lstStyle/>
          <a:p>
            <a:endParaRPr/>
          </a:p>
        </p:txBody>
      </p:sp>
      <p:sp>
        <p:nvSpPr>
          <p:cNvPr id="3" name="object 3"/>
          <p:cNvSpPr/>
          <p:nvPr/>
        </p:nvSpPr>
        <p:spPr>
          <a:xfrm>
            <a:off x="8156375" y="1280247"/>
            <a:ext cx="3695799" cy="4820584"/>
          </a:xfrm>
          <a:custGeom>
            <a:avLst/>
            <a:gdLst/>
            <a:ahLst/>
            <a:cxnLst/>
            <a:rect l="l" t="t" r="r" b="b"/>
            <a:pathLst>
              <a:path w="3414395" h="4351020">
                <a:moveTo>
                  <a:pt x="2845238" y="4350599"/>
                </a:moveTo>
                <a:lnTo>
                  <a:pt x="569061" y="4350599"/>
                </a:lnTo>
                <a:lnTo>
                  <a:pt x="519960" y="4348511"/>
                </a:lnTo>
                <a:lnTo>
                  <a:pt x="472019" y="4342358"/>
                </a:lnTo>
                <a:lnTo>
                  <a:pt x="425409" y="4332313"/>
                </a:lnTo>
                <a:lnTo>
                  <a:pt x="380300" y="4318545"/>
                </a:lnTo>
                <a:lnTo>
                  <a:pt x="336864" y="4301226"/>
                </a:lnTo>
                <a:lnTo>
                  <a:pt x="295270" y="4280527"/>
                </a:lnTo>
                <a:lnTo>
                  <a:pt x="255691" y="4256618"/>
                </a:lnTo>
                <a:lnTo>
                  <a:pt x="218296" y="4229671"/>
                </a:lnTo>
                <a:lnTo>
                  <a:pt x="183257" y="4199855"/>
                </a:lnTo>
                <a:lnTo>
                  <a:pt x="150744" y="4167342"/>
                </a:lnTo>
                <a:lnTo>
                  <a:pt x="120928" y="4132303"/>
                </a:lnTo>
                <a:lnTo>
                  <a:pt x="93981" y="4094908"/>
                </a:lnTo>
                <a:lnTo>
                  <a:pt x="70072" y="4055329"/>
                </a:lnTo>
                <a:lnTo>
                  <a:pt x="49372" y="4013735"/>
                </a:lnTo>
                <a:lnTo>
                  <a:pt x="32054" y="3970299"/>
                </a:lnTo>
                <a:lnTo>
                  <a:pt x="18286" y="3925190"/>
                </a:lnTo>
                <a:lnTo>
                  <a:pt x="8241" y="3878580"/>
                </a:lnTo>
                <a:lnTo>
                  <a:pt x="2088" y="3830639"/>
                </a:lnTo>
                <a:lnTo>
                  <a:pt x="0" y="3781538"/>
                </a:lnTo>
                <a:lnTo>
                  <a:pt x="0" y="569061"/>
                </a:lnTo>
                <a:lnTo>
                  <a:pt x="2088" y="519960"/>
                </a:lnTo>
                <a:lnTo>
                  <a:pt x="8241" y="472019"/>
                </a:lnTo>
                <a:lnTo>
                  <a:pt x="18286" y="425409"/>
                </a:lnTo>
                <a:lnTo>
                  <a:pt x="32054" y="380300"/>
                </a:lnTo>
                <a:lnTo>
                  <a:pt x="49372" y="336863"/>
                </a:lnTo>
                <a:lnTo>
                  <a:pt x="70072" y="295270"/>
                </a:lnTo>
                <a:lnTo>
                  <a:pt x="93981" y="255691"/>
                </a:lnTo>
                <a:lnTo>
                  <a:pt x="120928" y="218296"/>
                </a:lnTo>
                <a:lnTo>
                  <a:pt x="150744" y="183257"/>
                </a:lnTo>
                <a:lnTo>
                  <a:pt x="183257" y="150744"/>
                </a:lnTo>
                <a:lnTo>
                  <a:pt x="218296" y="120928"/>
                </a:lnTo>
                <a:lnTo>
                  <a:pt x="255691" y="93980"/>
                </a:lnTo>
                <a:lnTo>
                  <a:pt x="295270" y="70072"/>
                </a:lnTo>
                <a:lnTo>
                  <a:pt x="336864" y="49372"/>
                </a:lnTo>
                <a:lnTo>
                  <a:pt x="380300" y="32054"/>
                </a:lnTo>
                <a:lnTo>
                  <a:pt x="425409" y="18286"/>
                </a:lnTo>
                <a:lnTo>
                  <a:pt x="472019" y="8241"/>
                </a:lnTo>
                <a:lnTo>
                  <a:pt x="519960" y="2088"/>
                </a:lnTo>
                <a:lnTo>
                  <a:pt x="569061" y="0"/>
                </a:lnTo>
                <a:lnTo>
                  <a:pt x="2845238" y="0"/>
                </a:lnTo>
                <a:lnTo>
                  <a:pt x="2895274" y="2202"/>
                </a:lnTo>
                <a:lnTo>
                  <a:pt x="2944589" y="8737"/>
                </a:lnTo>
                <a:lnTo>
                  <a:pt x="2992923" y="19496"/>
                </a:lnTo>
                <a:lnTo>
                  <a:pt x="3040012" y="34370"/>
                </a:lnTo>
                <a:lnTo>
                  <a:pt x="3085596" y="53251"/>
                </a:lnTo>
                <a:lnTo>
                  <a:pt x="3129411" y="76031"/>
                </a:lnTo>
                <a:lnTo>
                  <a:pt x="3171195" y="102600"/>
                </a:lnTo>
                <a:lnTo>
                  <a:pt x="3210687" y="132851"/>
                </a:lnTo>
                <a:lnTo>
                  <a:pt x="3247625" y="166674"/>
                </a:lnTo>
                <a:lnTo>
                  <a:pt x="3281448" y="203611"/>
                </a:lnTo>
                <a:lnTo>
                  <a:pt x="3311699" y="243104"/>
                </a:lnTo>
                <a:lnTo>
                  <a:pt x="3338268" y="284888"/>
                </a:lnTo>
                <a:lnTo>
                  <a:pt x="3361047" y="328704"/>
                </a:lnTo>
                <a:lnTo>
                  <a:pt x="3379929" y="374287"/>
                </a:lnTo>
                <a:lnTo>
                  <a:pt x="3394803" y="421376"/>
                </a:lnTo>
                <a:lnTo>
                  <a:pt x="3405562" y="469710"/>
                </a:lnTo>
                <a:lnTo>
                  <a:pt x="3412097" y="519025"/>
                </a:lnTo>
                <a:lnTo>
                  <a:pt x="3414299" y="569061"/>
                </a:lnTo>
                <a:lnTo>
                  <a:pt x="3414299" y="3781538"/>
                </a:lnTo>
                <a:lnTo>
                  <a:pt x="3412211" y="3830639"/>
                </a:lnTo>
                <a:lnTo>
                  <a:pt x="3406058" y="3878580"/>
                </a:lnTo>
                <a:lnTo>
                  <a:pt x="3396013" y="3925190"/>
                </a:lnTo>
                <a:lnTo>
                  <a:pt x="3382245" y="3970299"/>
                </a:lnTo>
                <a:lnTo>
                  <a:pt x="3364927" y="4013735"/>
                </a:lnTo>
                <a:lnTo>
                  <a:pt x="3344227" y="4055329"/>
                </a:lnTo>
                <a:lnTo>
                  <a:pt x="3320319" y="4094908"/>
                </a:lnTo>
                <a:lnTo>
                  <a:pt x="3293371" y="4132303"/>
                </a:lnTo>
                <a:lnTo>
                  <a:pt x="3263555" y="4167342"/>
                </a:lnTo>
                <a:lnTo>
                  <a:pt x="3231042" y="4199855"/>
                </a:lnTo>
                <a:lnTo>
                  <a:pt x="3196003" y="4229671"/>
                </a:lnTo>
                <a:lnTo>
                  <a:pt x="3158608" y="4256618"/>
                </a:lnTo>
                <a:lnTo>
                  <a:pt x="3119029" y="4280527"/>
                </a:lnTo>
                <a:lnTo>
                  <a:pt x="3077436" y="4301226"/>
                </a:lnTo>
                <a:lnTo>
                  <a:pt x="3033999" y="4318545"/>
                </a:lnTo>
                <a:lnTo>
                  <a:pt x="2988890" y="4332313"/>
                </a:lnTo>
                <a:lnTo>
                  <a:pt x="2942280" y="4342358"/>
                </a:lnTo>
                <a:lnTo>
                  <a:pt x="2894339" y="4348511"/>
                </a:lnTo>
                <a:lnTo>
                  <a:pt x="2845238" y="4350599"/>
                </a:lnTo>
                <a:close/>
              </a:path>
            </a:pathLst>
          </a:custGeom>
          <a:solidFill>
            <a:srgbClr val="289195"/>
          </a:solidFill>
        </p:spPr>
        <p:txBody>
          <a:bodyPr wrap="square" lIns="0" tIns="0" rIns="0" bIns="0" rtlCol="0">
            <a:noAutofit/>
          </a:bodyPr>
          <a:lstStyle/>
          <a:p>
            <a:endParaRPr/>
          </a:p>
        </p:txBody>
      </p:sp>
      <p:sp>
        <p:nvSpPr>
          <p:cNvPr id="4" name="object 4"/>
          <p:cNvSpPr txBox="1"/>
          <p:nvPr/>
        </p:nvSpPr>
        <p:spPr>
          <a:xfrm>
            <a:off x="11672469" y="6382626"/>
            <a:ext cx="179705" cy="208279"/>
          </a:xfrm>
          <a:prstGeom prst="rect">
            <a:avLst/>
          </a:prstGeom>
        </p:spPr>
        <p:txBody>
          <a:bodyPr vert="horz" wrap="square" lIns="0" tIns="12700" rIns="0" bIns="0" rtlCol="0">
            <a:noAutofit/>
          </a:bodyPr>
          <a:lstStyle/>
          <a:p>
            <a:pPr marL="12700" rtl="0">
              <a:lnSpc>
                <a:spcPct val="100000"/>
              </a:lnSpc>
              <a:spcBef>
                <a:spcPts val="100"/>
              </a:spcBef>
            </a:pPr>
            <a:r>
              <a:rPr lang="fr" sz="1200" b="0" i="0" u="none" strike="noStrike" spc="-25">
                <a:solidFill>
                  <a:srgbClr val="289195"/>
                </a:solidFill>
                <a:highlight>
                  <a:srgbClr val="000000">
                    <a:alpha val="0"/>
                  </a:srgbClr>
                </a:highlight>
                <a:latin typeface="Calibri"/>
                <a:cs typeface="Calibri"/>
              </a:rPr>
              <a:t>21</a:t>
            </a:r>
            <a:endParaRPr sz="1200">
              <a:latin typeface="Calibri"/>
              <a:cs typeface="Calibri"/>
            </a:endParaRPr>
          </a:p>
        </p:txBody>
      </p:sp>
      <p:sp>
        <p:nvSpPr>
          <p:cNvPr id="5" name="object 5"/>
          <p:cNvSpPr txBox="1">
            <a:spLocks noGrp="1"/>
          </p:cNvSpPr>
          <p:nvPr>
            <p:ph type="title"/>
          </p:nvPr>
        </p:nvSpPr>
        <p:spPr>
          <a:xfrm>
            <a:off x="911225" y="706207"/>
            <a:ext cx="6430645" cy="574040"/>
          </a:xfrm>
          <a:prstGeom prst="rect">
            <a:avLst/>
          </a:prstGeom>
        </p:spPr>
        <p:txBody>
          <a:bodyPr vert="horz" wrap="square" lIns="0" tIns="12700" rIns="0" bIns="0" rtlCol="0">
            <a:noAutofit/>
          </a:bodyPr>
          <a:lstStyle/>
          <a:p>
            <a:pPr marL="12700" rtl="0">
              <a:lnSpc>
                <a:spcPct val="100000"/>
              </a:lnSpc>
              <a:spcBef>
                <a:spcPts val="100"/>
              </a:spcBef>
            </a:pPr>
            <a:r>
              <a:rPr lang="fr" sz="3600" b="0" i="0" u="none" strike="noStrike">
                <a:highlight>
                  <a:srgbClr val="000000">
                    <a:alpha val="0"/>
                  </a:srgbClr>
                </a:highlight>
                <a:latin typeface="Arial Narrow"/>
              </a:rPr>
              <a:t>Méthode 1 : Outil de l'écosystème de la vaccination</a:t>
            </a:r>
          </a:p>
        </p:txBody>
      </p:sp>
      <p:sp>
        <p:nvSpPr>
          <p:cNvPr id="6" name="object 6"/>
          <p:cNvSpPr txBox="1"/>
          <p:nvPr/>
        </p:nvSpPr>
        <p:spPr>
          <a:xfrm>
            <a:off x="8369875" y="1280247"/>
            <a:ext cx="3302594" cy="4491335"/>
          </a:xfrm>
          <a:prstGeom prst="rect">
            <a:avLst/>
          </a:prstGeom>
        </p:spPr>
        <p:txBody>
          <a:bodyPr vert="horz" wrap="square" lIns="0" tIns="12700" rIns="0" bIns="0" rtlCol="0">
            <a:noAutofit/>
          </a:bodyPr>
          <a:lstStyle/>
          <a:p>
            <a:pPr marL="12700" marR="5080" rtl="0">
              <a:lnSpc>
                <a:spcPct val="114300"/>
              </a:lnSpc>
              <a:spcBef>
                <a:spcPts val="100"/>
              </a:spcBef>
            </a:pPr>
            <a:r>
              <a:rPr lang="fr" sz="1800" b="0" i="0" u="none" strike="noStrike" dirty="0">
                <a:solidFill>
                  <a:srgbClr val="FAFAFF"/>
                </a:solidFill>
                <a:highlight>
                  <a:srgbClr val="000000">
                    <a:alpha val="0"/>
                  </a:srgbClr>
                </a:highlight>
                <a:latin typeface="Calibri"/>
                <a:cs typeface="Calibri"/>
              </a:rPr>
              <a:t>Les résultats de nos entretiens montrent que les mères souhaitent que leurs enfants soient vaccinés. Leur parcours vers la vaccination est jalonné d'obstacles et d'éléments facilitateurs.</a:t>
            </a:r>
            <a:endParaRPr sz="1800" dirty="0">
              <a:latin typeface="Calibri"/>
              <a:cs typeface="Calibri"/>
            </a:endParaRPr>
          </a:p>
          <a:p>
            <a:pPr marL="12700" marR="577850" rtl="0">
              <a:lnSpc>
                <a:spcPct val="114300"/>
              </a:lnSpc>
              <a:spcBef>
                <a:spcPts val="600"/>
              </a:spcBef>
            </a:pPr>
            <a:r>
              <a:rPr lang="fr" sz="1800" b="0" i="0" u="none" strike="noStrike" dirty="0">
                <a:solidFill>
                  <a:srgbClr val="FAFAFF"/>
                </a:solidFill>
                <a:highlight>
                  <a:srgbClr val="000000">
                    <a:alpha val="0"/>
                  </a:srgbClr>
                </a:highlight>
                <a:latin typeface="Calibri"/>
                <a:cs typeface="Calibri"/>
              </a:rPr>
              <a:t>L'empathie est un état d'esprit fondamental de la conception centrée sur l'humain</a:t>
            </a:r>
            <a:endParaRPr sz="1800" dirty="0">
              <a:latin typeface="Calibri"/>
              <a:cs typeface="Calibri"/>
            </a:endParaRPr>
          </a:p>
          <a:p>
            <a:pPr marL="12700" marR="74930" rtl="0">
              <a:lnSpc>
                <a:spcPct val="114300"/>
              </a:lnSpc>
            </a:pPr>
            <a:r>
              <a:rPr lang="fr" sz="1800" b="0" i="0" u="none" strike="noStrike" dirty="0">
                <a:solidFill>
                  <a:srgbClr val="FAFAFF"/>
                </a:solidFill>
                <a:highlight>
                  <a:srgbClr val="000000">
                    <a:alpha val="0"/>
                  </a:srgbClr>
                </a:highlight>
                <a:latin typeface="Calibri"/>
                <a:cs typeface="Calibri"/>
              </a:rPr>
              <a:t>et la compréhension du parcours d'une mère et de son enfant vers la vaccination permettra de concevoir de meilleures solutions.</a:t>
            </a:r>
            <a:endParaRPr sz="1800" dirty="0">
              <a:latin typeface="Calibri"/>
              <a:cs typeface="Calibri"/>
            </a:endParaRPr>
          </a:p>
        </p:txBody>
      </p:sp>
      <p:pic>
        <p:nvPicPr>
          <p:cNvPr id="7" name="object 7"/>
          <p:cNvPicPr/>
          <p:nvPr/>
        </p:nvPicPr>
        <p:blipFill>
          <a:blip r:embed="rId2"/>
          <a:stretch>
            <a:fillRect/>
          </a:stretch>
        </p:blipFill>
        <p:spPr>
          <a:xfrm>
            <a:off x="842163" y="1933095"/>
            <a:ext cx="7038705" cy="3944419"/>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a:stretch>
              <a:fillRect/>
            </a:stretch>
          </p:blipFill>
          <p:spPr>
            <a:xfrm>
              <a:off x="0" y="0"/>
              <a:ext cx="12191999" cy="6857999"/>
            </a:xfrm>
            <a:prstGeom prst="rect">
              <a:avLst/>
            </a:prstGeom>
          </p:spPr>
        </p:pic>
        <p:sp>
          <p:nvSpPr>
            <p:cNvPr id="4" name="object 4"/>
            <p:cNvSpPr/>
            <p:nvPr/>
          </p:nvSpPr>
          <p:spPr>
            <a:xfrm>
              <a:off x="8102899" y="5412425"/>
              <a:ext cx="4089400" cy="829310"/>
            </a:xfrm>
            <a:custGeom>
              <a:avLst/>
              <a:gdLst/>
              <a:ahLst/>
              <a:cxnLst/>
              <a:rect l="l" t="t" r="r" b="b"/>
              <a:pathLst>
                <a:path w="4089400" h="829310">
                  <a:moveTo>
                    <a:pt x="4089099" y="828899"/>
                  </a:moveTo>
                  <a:lnTo>
                    <a:pt x="138152" y="828899"/>
                  </a:lnTo>
                  <a:lnTo>
                    <a:pt x="94485" y="821856"/>
                  </a:lnTo>
                  <a:lnTo>
                    <a:pt x="56561" y="802244"/>
                  </a:lnTo>
                  <a:lnTo>
                    <a:pt x="26655" y="772338"/>
                  </a:lnTo>
                  <a:lnTo>
                    <a:pt x="7043" y="734414"/>
                  </a:lnTo>
                  <a:lnTo>
                    <a:pt x="0" y="690747"/>
                  </a:lnTo>
                  <a:lnTo>
                    <a:pt x="0" y="138152"/>
                  </a:lnTo>
                  <a:lnTo>
                    <a:pt x="7043" y="94485"/>
                  </a:lnTo>
                  <a:lnTo>
                    <a:pt x="26655" y="56561"/>
                  </a:lnTo>
                  <a:lnTo>
                    <a:pt x="56561" y="26655"/>
                  </a:lnTo>
                  <a:lnTo>
                    <a:pt x="94485" y="7043"/>
                  </a:lnTo>
                  <a:lnTo>
                    <a:pt x="138152" y="0"/>
                  </a:lnTo>
                  <a:lnTo>
                    <a:pt x="4089099" y="0"/>
                  </a:lnTo>
                  <a:lnTo>
                    <a:pt x="4089099" y="828899"/>
                  </a:lnTo>
                  <a:close/>
                </a:path>
              </a:pathLst>
            </a:custGeom>
            <a:solidFill>
              <a:srgbClr val="F37836"/>
            </a:solidFill>
          </p:spPr>
          <p:txBody>
            <a:bodyPr wrap="square" lIns="0" tIns="0" rIns="0" bIns="0" rtlCol="0">
              <a:noAutofit/>
            </a:bodyPr>
            <a:lstStyle/>
            <a:p>
              <a:endParaRPr/>
            </a:p>
          </p:txBody>
        </p:sp>
      </p:grpSp>
      <p:sp>
        <p:nvSpPr>
          <p:cNvPr id="5" name="object 5"/>
          <p:cNvSpPr txBox="1"/>
          <p:nvPr/>
        </p:nvSpPr>
        <p:spPr>
          <a:xfrm>
            <a:off x="8397363" y="5684127"/>
            <a:ext cx="3058795" cy="269240"/>
          </a:xfrm>
          <a:prstGeom prst="rect">
            <a:avLst/>
          </a:prstGeom>
        </p:spPr>
        <p:txBody>
          <a:bodyPr vert="horz" wrap="square" lIns="0" tIns="12700" rIns="0" bIns="0" rtlCol="0">
            <a:noAutofit/>
          </a:bodyPr>
          <a:lstStyle/>
          <a:p>
            <a:pPr marL="12700" rtl="0">
              <a:lnSpc>
                <a:spcPct val="100000"/>
              </a:lnSpc>
              <a:spcBef>
                <a:spcPts val="100"/>
              </a:spcBef>
            </a:pPr>
            <a:r>
              <a:rPr lang="fr" sz="1600" b="1" i="0" u="none" strike="noStrike" spc="-25">
                <a:solidFill>
                  <a:srgbClr val="FFFFFF"/>
                </a:solidFill>
                <a:highlight>
                  <a:srgbClr val="000000">
                    <a:alpha val="0"/>
                  </a:srgbClr>
                </a:highlight>
                <a:latin typeface="Calibri"/>
                <a:cs typeface="Calibri"/>
              </a:rPr>
              <a:t>MÉTHODE DE L'ÉCOSYSTÈME VACCINAL</a:t>
            </a:r>
            <a:endParaRPr sz="1600">
              <a:latin typeface="Calibri"/>
              <a:cs typeface="Calibri"/>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00482" y="156150"/>
            <a:ext cx="4508500" cy="6546215"/>
            <a:chOff x="400482" y="156150"/>
            <a:chExt cx="4508500" cy="6546215"/>
          </a:xfrm>
        </p:grpSpPr>
        <p:pic>
          <p:nvPicPr>
            <p:cNvPr id="3" name="object 3"/>
            <p:cNvPicPr/>
            <p:nvPr/>
          </p:nvPicPr>
          <p:blipFill>
            <a:blip r:embed="rId2"/>
            <a:stretch>
              <a:fillRect/>
            </a:stretch>
          </p:blipFill>
          <p:spPr>
            <a:xfrm>
              <a:off x="419533" y="175200"/>
              <a:ext cx="4470034" cy="6507599"/>
            </a:xfrm>
            <a:prstGeom prst="rect">
              <a:avLst/>
            </a:prstGeom>
          </p:spPr>
        </p:pic>
        <p:sp>
          <p:nvSpPr>
            <p:cNvPr id="4" name="object 4"/>
            <p:cNvSpPr/>
            <p:nvPr/>
          </p:nvSpPr>
          <p:spPr>
            <a:xfrm>
              <a:off x="410007" y="165675"/>
              <a:ext cx="4489450" cy="6527165"/>
            </a:xfrm>
            <a:custGeom>
              <a:avLst/>
              <a:gdLst/>
              <a:ahLst/>
              <a:cxnLst/>
              <a:rect l="l" t="t" r="r" b="b"/>
              <a:pathLst>
                <a:path w="4489450" h="6527165">
                  <a:moveTo>
                    <a:pt x="0" y="0"/>
                  </a:moveTo>
                  <a:lnTo>
                    <a:pt x="4489084" y="0"/>
                  </a:lnTo>
                  <a:lnTo>
                    <a:pt x="4489084" y="6526649"/>
                  </a:lnTo>
                  <a:lnTo>
                    <a:pt x="0" y="6526649"/>
                  </a:lnTo>
                  <a:lnTo>
                    <a:pt x="0" y="0"/>
                  </a:lnTo>
                  <a:close/>
                </a:path>
              </a:pathLst>
            </a:custGeom>
            <a:ln w="19049">
              <a:solidFill>
                <a:srgbClr val="1E6C6F"/>
              </a:solidFill>
            </a:ln>
          </p:spPr>
          <p:txBody>
            <a:bodyPr wrap="square" lIns="0" tIns="0" rIns="0" bIns="0" rtlCol="0">
              <a:noAutofit/>
            </a:bodyPr>
            <a:lstStyle/>
            <a:p>
              <a:endParaRPr/>
            </a:p>
          </p:txBody>
        </p:sp>
      </p:grpSp>
      <p:grpSp>
        <p:nvGrpSpPr>
          <p:cNvPr id="5" name="object 5"/>
          <p:cNvGrpSpPr/>
          <p:nvPr/>
        </p:nvGrpSpPr>
        <p:grpSpPr>
          <a:xfrm>
            <a:off x="6009849" y="156150"/>
            <a:ext cx="4919345" cy="6546215"/>
            <a:chOff x="6009849" y="156150"/>
            <a:chExt cx="4919345" cy="6546215"/>
          </a:xfrm>
        </p:grpSpPr>
        <p:pic>
          <p:nvPicPr>
            <p:cNvPr id="6" name="object 6"/>
            <p:cNvPicPr/>
            <p:nvPr/>
          </p:nvPicPr>
          <p:blipFill>
            <a:blip r:embed="rId3"/>
            <a:stretch>
              <a:fillRect/>
            </a:stretch>
          </p:blipFill>
          <p:spPr>
            <a:xfrm>
              <a:off x="6028900" y="175200"/>
              <a:ext cx="4880699" cy="6507599"/>
            </a:xfrm>
            <a:prstGeom prst="rect">
              <a:avLst/>
            </a:prstGeom>
          </p:spPr>
        </p:pic>
        <p:sp>
          <p:nvSpPr>
            <p:cNvPr id="7" name="object 7"/>
            <p:cNvSpPr/>
            <p:nvPr/>
          </p:nvSpPr>
          <p:spPr>
            <a:xfrm>
              <a:off x="6019374" y="165675"/>
              <a:ext cx="4900295" cy="6527165"/>
            </a:xfrm>
            <a:custGeom>
              <a:avLst/>
              <a:gdLst/>
              <a:ahLst/>
              <a:cxnLst/>
              <a:rect l="l" t="t" r="r" b="b"/>
              <a:pathLst>
                <a:path w="4900295" h="6527165">
                  <a:moveTo>
                    <a:pt x="0" y="0"/>
                  </a:moveTo>
                  <a:lnTo>
                    <a:pt x="4899749" y="0"/>
                  </a:lnTo>
                  <a:lnTo>
                    <a:pt x="4899749" y="6526649"/>
                  </a:lnTo>
                  <a:lnTo>
                    <a:pt x="0" y="6526649"/>
                  </a:lnTo>
                  <a:lnTo>
                    <a:pt x="0" y="0"/>
                  </a:lnTo>
                  <a:close/>
                </a:path>
              </a:pathLst>
            </a:custGeom>
            <a:ln w="19049">
              <a:solidFill>
                <a:srgbClr val="1E6C6F"/>
              </a:solidFill>
            </a:ln>
          </p:spPr>
          <p:txBody>
            <a:bodyPr wrap="square" lIns="0" tIns="0" rIns="0" bIns="0" rtlCol="0">
              <a:noAutofit/>
            </a:bodyPr>
            <a:lstStyle/>
            <a:p>
              <a:endParaRPr/>
            </a:p>
          </p:txBody>
        </p:sp>
      </p:grpSp>
      <p:grpSp>
        <p:nvGrpSpPr>
          <p:cNvPr id="8" name="object 8"/>
          <p:cNvGrpSpPr/>
          <p:nvPr/>
        </p:nvGrpSpPr>
        <p:grpSpPr>
          <a:xfrm>
            <a:off x="5149374" y="3062875"/>
            <a:ext cx="720090" cy="732155"/>
            <a:chOff x="5149374" y="3062875"/>
            <a:chExt cx="720090" cy="732155"/>
          </a:xfrm>
        </p:grpSpPr>
        <p:sp>
          <p:nvSpPr>
            <p:cNvPr id="9" name="object 9"/>
            <p:cNvSpPr/>
            <p:nvPr/>
          </p:nvSpPr>
          <p:spPr>
            <a:xfrm>
              <a:off x="5158899" y="3072400"/>
              <a:ext cx="701040" cy="713105"/>
            </a:xfrm>
            <a:custGeom>
              <a:avLst/>
              <a:gdLst/>
              <a:ahLst/>
              <a:cxnLst/>
              <a:rect l="l" t="t" r="r" b="b"/>
              <a:pathLst>
                <a:path w="701039" h="713104">
                  <a:moveTo>
                    <a:pt x="350399" y="713099"/>
                  </a:moveTo>
                  <a:lnTo>
                    <a:pt x="350399" y="534824"/>
                  </a:lnTo>
                  <a:lnTo>
                    <a:pt x="0" y="534824"/>
                  </a:lnTo>
                  <a:lnTo>
                    <a:pt x="0" y="178274"/>
                  </a:lnTo>
                  <a:lnTo>
                    <a:pt x="350399" y="178274"/>
                  </a:lnTo>
                  <a:lnTo>
                    <a:pt x="350399" y="0"/>
                  </a:lnTo>
                  <a:lnTo>
                    <a:pt x="700799" y="356549"/>
                  </a:lnTo>
                  <a:lnTo>
                    <a:pt x="350399" y="713099"/>
                  </a:lnTo>
                  <a:close/>
                </a:path>
              </a:pathLst>
            </a:custGeom>
            <a:solidFill>
              <a:srgbClr val="289195"/>
            </a:solidFill>
          </p:spPr>
          <p:txBody>
            <a:bodyPr wrap="square" lIns="0" tIns="0" rIns="0" bIns="0" rtlCol="0">
              <a:noAutofit/>
            </a:bodyPr>
            <a:lstStyle/>
            <a:p>
              <a:endParaRPr/>
            </a:p>
          </p:txBody>
        </p:sp>
        <p:sp>
          <p:nvSpPr>
            <p:cNvPr id="10" name="object 10"/>
            <p:cNvSpPr/>
            <p:nvPr/>
          </p:nvSpPr>
          <p:spPr>
            <a:xfrm>
              <a:off x="5158899" y="3072400"/>
              <a:ext cx="701040" cy="713105"/>
            </a:xfrm>
            <a:custGeom>
              <a:avLst/>
              <a:gdLst/>
              <a:ahLst/>
              <a:cxnLst/>
              <a:rect l="l" t="t" r="r" b="b"/>
              <a:pathLst>
                <a:path w="701039" h="713104">
                  <a:moveTo>
                    <a:pt x="0" y="178274"/>
                  </a:moveTo>
                  <a:lnTo>
                    <a:pt x="350399" y="178274"/>
                  </a:lnTo>
                  <a:lnTo>
                    <a:pt x="350399" y="0"/>
                  </a:lnTo>
                  <a:lnTo>
                    <a:pt x="700799" y="356549"/>
                  </a:lnTo>
                  <a:lnTo>
                    <a:pt x="350399" y="713099"/>
                  </a:lnTo>
                  <a:lnTo>
                    <a:pt x="350399" y="534824"/>
                  </a:lnTo>
                  <a:lnTo>
                    <a:pt x="0" y="534824"/>
                  </a:lnTo>
                  <a:lnTo>
                    <a:pt x="0" y="178274"/>
                  </a:lnTo>
                  <a:close/>
                </a:path>
              </a:pathLst>
            </a:custGeom>
            <a:ln w="19049">
              <a:solidFill>
                <a:srgbClr val="1E6C6F"/>
              </a:solidFill>
            </a:ln>
          </p:spPr>
          <p:txBody>
            <a:bodyPr wrap="square" lIns="0" tIns="0" rIns="0" bIns="0" rtlCol="0">
              <a:noAutofit/>
            </a:bodyPr>
            <a:lstStyle/>
            <a:p>
              <a:endParaRPr/>
            </a:p>
          </p:txBody>
        </p:sp>
      </p:grpSp>
      <p:grpSp>
        <p:nvGrpSpPr>
          <p:cNvPr id="11" name="object 11"/>
          <p:cNvGrpSpPr/>
          <p:nvPr/>
        </p:nvGrpSpPr>
        <p:grpSpPr>
          <a:xfrm>
            <a:off x="11069274" y="3062875"/>
            <a:ext cx="720090" cy="732155"/>
            <a:chOff x="11069274" y="3062875"/>
            <a:chExt cx="720090" cy="732155"/>
          </a:xfrm>
        </p:grpSpPr>
        <p:sp>
          <p:nvSpPr>
            <p:cNvPr id="12" name="object 12"/>
            <p:cNvSpPr/>
            <p:nvPr/>
          </p:nvSpPr>
          <p:spPr>
            <a:xfrm>
              <a:off x="11078799" y="3072400"/>
              <a:ext cx="701040" cy="713105"/>
            </a:xfrm>
            <a:custGeom>
              <a:avLst/>
              <a:gdLst/>
              <a:ahLst/>
              <a:cxnLst/>
              <a:rect l="l" t="t" r="r" b="b"/>
              <a:pathLst>
                <a:path w="701040" h="713104">
                  <a:moveTo>
                    <a:pt x="350399" y="713099"/>
                  </a:moveTo>
                  <a:lnTo>
                    <a:pt x="350399" y="534824"/>
                  </a:lnTo>
                  <a:lnTo>
                    <a:pt x="0" y="534824"/>
                  </a:lnTo>
                  <a:lnTo>
                    <a:pt x="0" y="178274"/>
                  </a:lnTo>
                  <a:lnTo>
                    <a:pt x="350399" y="178274"/>
                  </a:lnTo>
                  <a:lnTo>
                    <a:pt x="350399" y="0"/>
                  </a:lnTo>
                  <a:lnTo>
                    <a:pt x="700799" y="356549"/>
                  </a:lnTo>
                  <a:lnTo>
                    <a:pt x="350399" y="713099"/>
                  </a:lnTo>
                  <a:close/>
                </a:path>
              </a:pathLst>
            </a:custGeom>
            <a:solidFill>
              <a:srgbClr val="289195"/>
            </a:solidFill>
          </p:spPr>
          <p:txBody>
            <a:bodyPr wrap="square" lIns="0" tIns="0" rIns="0" bIns="0" rtlCol="0">
              <a:noAutofit/>
            </a:bodyPr>
            <a:lstStyle/>
            <a:p>
              <a:endParaRPr/>
            </a:p>
          </p:txBody>
        </p:sp>
        <p:sp>
          <p:nvSpPr>
            <p:cNvPr id="13" name="object 13"/>
            <p:cNvSpPr/>
            <p:nvPr/>
          </p:nvSpPr>
          <p:spPr>
            <a:xfrm>
              <a:off x="11078799" y="3072400"/>
              <a:ext cx="701040" cy="713105"/>
            </a:xfrm>
            <a:custGeom>
              <a:avLst/>
              <a:gdLst/>
              <a:ahLst/>
              <a:cxnLst/>
              <a:rect l="l" t="t" r="r" b="b"/>
              <a:pathLst>
                <a:path w="701040" h="713104">
                  <a:moveTo>
                    <a:pt x="0" y="178274"/>
                  </a:moveTo>
                  <a:lnTo>
                    <a:pt x="350399" y="178274"/>
                  </a:lnTo>
                  <a:lnTo>
                    <a:pt x="350399" y="0"/>
                  </a:lnTo>
                  <a:lnTo>
                    <a:pt x="700799" y="356549"/>
                  </a:lnTo>
                  <a:lnTo>
                    <a:pt x="350399" y="713099"/>
                  </a:lnTo>
                  <a:lnTo>
                    <a:pt x="350399" y="534824"/>
                  </a:lnTo>
                  <a:lnTo>
                    <a:pt x="0" y="534824"/>
                  </a:lnTo>
                  <a:lnTo>
                    <a:pt x="0" y="178274"/>
                  </a:lnTo>
                  <a:close/>
                </a:path>
              </a:pathLst>
            </a:custGeom>
            <a:ln w="19049">
              <a:solidFill>
                <a:srgbClr val="1E6C6F"/>
              </a:solidFill>
            </a:ln>
          </p:spPr>
          <p:txBody>
            <a:bodyPr wrap="square" lIns="0" tIns="0" rIns="0" bIns="0" rtlCol="0">
              <a:noAutofit/>
            </a:bodyPr>
            <a:lstStyle/>
            <a:p>
              <a:endParaRP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931612" y="1515712"/>
            <a:ext cx="4268470" cy="4268470"/>
            <a:chOff x="3931612" y="1515712"/>
            <a:chExt cx="4268470" cy="4268470"/>
          </a:xfrm>
        </p:grpSpPr>
        <p:pic>
          <p:nvPicPr>
            <p:cNvPr id="3" name="object 3"/>
            <p:cNvPicPr/>
            <p:nvPr/>
          </p:nvPicPr>
          <p:blipFill>
            <a:blip r:embed="rId2"/>
            <a:stretch>
              <a:fillRect/>
            </a:stretch>
          </p:blipFill>
          <p:spPr>
            <a:xfrm>
              <a:off x="3931612" y="1515712"/>
              <a:ext cx="4268324" cy="4268324"/>
            </a:xfrm>
            <a:prstGeom prst="rect">
              <a:avLst/>
            </a:prstGeom>
          </p:spPr>
        </p:pic>
        <p:pic>
          <p:nvPicPr>
            <p:cNvPr id="4" name="object 4"/>
            <p:cNvPicPr/>
            <p:nvPr/>
          </p:nvPicPr>
          <p:blipFill>
            <a:blip r:embed="rId3"/>
            <a:stretch>
              <a:fillRect/>
            </a:stretch>
          </p:blipFill>
          <p:spPr>
            <a:xfrm>
              <a:off x="5725965" y="3111745"/>
              <a:ext cx="679454" cy="679454"/>
            </a:xfrm>
            <a:prstGeom prst="rect">
              <a:avLst/>
            </a:prstGeom>
          </p:spPr>
        </p:pic>
      </p:grpSp>
      <p:graphicFrame>
        <p:nvGraphicFramePr>
          <p:cNvPr id="5" name="object 5"/>
          <p:cNvGraphicFramePr>
            <a:graphicFrameLocks noGrp="1"/>
          </p:cNvGraphicFramePr>
          <p:nvPr/>
        </p:nvGraphicFramePr>
        <p:xfrm>
          <a:off x="742312" y="2105412"/>
          <a:ext cx="2327275" cy="1831975"/>
        </p:xfrm>
        <a:graphic>
          <a:graphicData uri="http://schemas.openxmlformats.org/drawingml/2006/table">
            <a:tbl>
              <a:tblPr firstRow="1" bandRow="1">
                <a:tableStyleId>{2D5ABB26-0587-4C30-8999-92F81FD0307C}</a:tableStyleId>
              </a:tblPr>
              <a:tblGrid>
                <a:gridCol w="1167765">
                  <a:extLst>
                    <a:ext uri="{9D8B030D-6E8A-4147-A177-3AD203B41FA5}">
                      <a16:colId xmlns:a16="http://schemas.microsoft.com/office/drawing/2014/main" val="20000"/>
                    </a:ext>
                  </a:extLst>
                </a:gridCol>
                <a:gridCol w="1159510">
                  <a:extLst>
                    <a:ext uri="{9D8B030D-6E8A-4147-A177-3AD203B41FA5}">
                      <a16:colId xmlns:a16="http://schemas.microsoft.com/office/drawing/2014/main" val="20001"/>
                    </a:ext>
                  </a:extLst>
                </a:gridCol>
              </a:tblGrid>
              <a:tr h="349885">
                <a:tc gridSpan="2">
                  <a:txBody>
                    <a:bodyPr/>
                    <a:lstStyle/>
                    <a:p>
                      <a:pPr marL="85725" rtl="0">
                        <a:lnSpc>
                          <a:spcPct val="100000"/>
                        </a:lnSpc>
                        <a:spcBef>
                          <a:spcPts val="630"/>
                        </a:spcBef>
                      </a:pPr>
                      <a:r>
                        <a:rPr lang="fr" sz="1100" b="1" i="0" u="none" strike="noStrike" spc="-25">
                          <a:highlight>
                            <a:srgbClr val="000000">
                              <a:alpha val="0"/>
                            </a:srgbClr>
                          </a:highlight>
                          <a:latin typeface="Calibri"/>
                          <a:cs typeface="Calibri"/>
                        </a:rPr>
                        <a:t>ASC</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C073"/>
                    </a:solidFill>
                  </a:tcPr>
                </a:tc>
                <a:tc hMerge="1">
                  <a:txBody>
                    <a:bodyPr/>
                    <a:lstStyle/>
                    <a:p>
                      <a:endParaRPr/>
                    </a:p>
                  </a:txBody>
                  <a:tcPr marL="0" marR="0" marT="0" marB="0"/>
                </a:tc>
                <a:extLst>
                  <a:ext uri="{0D108BD9-81ED-4DB2-BD59-A6C34878D82A}">
                    <a16:rowId xmlns:a16="http://schemas.microsoft.com/office/drawing/2014/main" val="10000"/>
                  </a:ext>
                </a:extLst>
              </a:tr>
              <a:tr h="349885">
                <a:tc>
                  <a:txBody>
                    <a:bodyPr/>
                    <a:lstStyle/>
                    <a:p>
                      <a:pPr marL="85725" rtl="0">
                        <a:lnSpc>
                          <a:spcPct val="100000"/>
                        </a:lnSpc>
                        <a:spcBef>
                          <a:spcPts val="630"/>
                        </a:spcBef>
                      </a:pPr>
                      <a:r>
                        <a:rPr lang="fr" sz="1100" b="1" i="0" u="none" strike="noStrike" spc="-10">
                          <a:highlight>
                            <a:srgbClr val="000000">
                              <a:alpha val="0"/>
                            </a:srgbClr>
                          </a:highlight>
                          <a:latin typeface="Calibri"/>
                          <a:cs typeface="Calibri"/>
                        </a:rPr>
                        <a:t>Obstacles</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rtl="0">
                        <a:lnSpc>
                          <a:spcPct val="100000"/>
                        </a:lnSpc>
                        <a:spcBef>
                          <a:spcPts val="630"/>
                        </a:spcBef>
                      </a:pPr>
                      <a:r>
                        <a:rPr lang="fr" sz="1100" b="1" i="0" u="none" strike="noStrike" spc="-10">
                          <a:highlight>
                            <a:srgbClr val="000000">
                              <a:alpha val="0"/>
                            </a:srgbClr>
                          </a:highlight>
                          <a:latin typeface="Calibri"/>
                          <a:cs typeface="Calibri"/>
                        </a:rPr>
                        <a:t>Facteurs favorables</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1"/>
                  </a:ext>
                </a:extLst>
              </a:tr>
              <a:tr h="533400">
                <a:tc>
                  <a:txBody>
                    <a:bodyPr/>
                    <a:lstStyle/>
                    <a:p>
                      <a:pPr marL="85725" rtl="0">
                        <a:lnSpc>
                          <a:spcPct val="100000"/>
                        </a:lnSpc>
                        <a:spcBef>
                          <a:spcPts val="630"/>
                        </a:spcBef>
                      </a:pPr>
                      <a:r>
                        <a:rPr lang="fr" sz="1100" b="0" i="0" u="none" strike="noStrike" spc="-25">
                          <a:highlight>
                            <a:srgbClr val="000000">
                              <a:alpha val="0"/>
                            </a:srgbClr>
                          </a:highlight>
                          <a:latin typeface="Calibri"/>
                          <a:cs typeface="Calibri"/>
                        </a:rPr>
                        <a:t>1.</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pPr>
                      <a:endParaRPr sz="1200">
                        <a:latin typeface="Times New Roman"/>
                        <a:cs typeface="Times New Roman"/>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2"/>
                  </a:ext>
                </a:extLst>
              </a:tr>
              <a:tr h="533400">
                <a:tc>
                  <a:txBody>
                    <a:bodyPr/>
                    <a:lstStyle/>
                    <a:p>
                      <a:pPr marL="85725" rtl="0">
                        <a:lnSpc>
                          <a:spcPct val="100000"/>
                        </a:lnSpc>
                        <a:spcBef>
                          <a:spcPts val="630"/>
                        </a:spcBef>
                      </a:pPr>
                      <a:r>
                        <a:rPr lang="fr" sz="1100" b="0" i="0" u="none" strike="noStrike" spc="-25">
                          <a:highlight>
                            <a:srgbClr val="000000">
                              <a:alpha val="0"/>
                            </a:srgbClr>
                          </a:highlight>
                          <a:latin typeface="Calibri"/>
                          <a:cs typeface="Calibri"/>
                        </a:rPr>
                        <a:t>2.</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pPr>
                      <a:endParaRPr sz="1200">
                        <a:latin typeface="Times New Roman"/>
                        <a:cs typeface="Times New Roman"/>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3"/>
                  </a:ext>
                </a:extLst>
              </a:tr>
            </a:tbl>
          </a:graphicData>
        </a:graphic>
      </p:graphicFrame>
      <p:graphicFrame>
        <p:nvGraphicFramePr>
          <p:cNvPr id="6" name="object 6"/>
          <p:cNvGraphicFramePr>
            <a:graphicFrameLocks noGrp="1"/>
          </p:cNvGraphicFramePr>
          <p:nvPr/>
        </p:nvGraphicFramePr>
        <p:xfrm>
          <a:off x="742312" y="4344825"/>
          <a:ext cx="2327910" cy="2276475"/>
        </p:xfrm>
        <a:graphic>
          <a:graphicData uri="http://schemas.openxmlformats.org/drawingml/2006/table">
            <a:tbl>
              <a:tblPr firstRow="1" bandRow="1">
                <a:tableStyleId>{2D5ABB26-0587-4C30-8999-92F81FD0307C}</a:tableStyleId>
              </a:tblPr>
              <a:tblGrid>
                <a:gridCol w="1163955">
                  <a:extLst>
                    <a:ext uri="{9D8B030D-6E8A-4147-A177-3AD203B41FA5}">
                      <a16:colId xmlns:a16="http://schemas.microsoft.com/office/drawing/2014/main" val="20000"/>
                    </a:ext>
                  </a:extLst>
                </a:gridCol>
                <a:gridCol w="1163955">
                  <a:extLst>
                    <a:ext uri="{9D8B030D-6E8A-4147-A177-3AD203B41FA5}">
                      <a16:colId xmlns:a16="http://schemas.microsoft.com/office/drawing/2014/main" val="20001"/>
                    </a:ext>
                  </a:extLst>
                </a:gridCol>
              </a:tblGrid>
              <a:tr h="368935">
                <a:tc gridSpan="2">
                  <a:txBody>
                    <a:bodyPr/>
                    <a:lstStyle/>
                    <a:p>
                      <a:pPr marL="85725" rtl="0">
                        <a:lnSpc>
                          <a:spcPct val="100000"/>
                        </a:lnSpc>
                        <a:spcBef>
                          <a:spcPts val="630"/>
                        </a:spcBef>
                      </a:pPr>
                      <a:r>
                        <a:rPr lang="fr" sz="1100" b="1" i="0" u="none" strike="noStrike">
                          <a:highlight>
                            <a:srgbClr val="000000">
                              <a:alpha val="0"/>
                            </a:srgbClr>
                          </a:highlight>
                          <a:latin typeface="Calibri"/>
                          <a:cs typeface="Calibri"/>
                        </a:rPr>
                        <a:t>Agent de santé</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C073"/>
                    </a:solidFill>
                  </a:tcPr>
                </a:tc>
                <a:tc hMerge="1">
                  <a:txBody>
                    <a:bodyPr/>
                    <a:lstStyle/>
                    <a:p>
                      <a:endParaRPr/>
                    </a:p>
                  </a:txBody>
                  <a:tcPr marL="0" marR="0" marT="0" marB="0"/>
                </a:tc>
                <a:extLst>
                  <a:ext uri="{0D108BD9-81ED-4DB2-BD59-A6C34878D82A}">
                    <a16:rowId xmlns:a16="http://schemas.microsoft.com/office/drawing/2014/main" val="10000"/>
                  </a:ext>
                </a:extLst>
              </a:tr>
              <a:tr h="349885">
                <a:tc>
                  <a:txBody>
                    <a:bodyPr/>
                    <a:lstStyle/>
                    <a:p>
                      <a:pPr marL="85725" rtl="0">
                        <a:lnSpc>
                          <a:spcPct val="100000"/>
                        </a:lnSpc>
                        <a:spcBef>
                          <a:spcPts val="630"/>
                        </a:spcBef>
                      </a:pPr>
                      <a:r>
                        <a:rPr lang="fr" sz="1100" b="1" i="0" u="none" strike="noStrike" spc="-10">
                          <a:highlight>
                            <a:srgbClr val="000000">
                              <a:alpha val="0"/>
                            </a:srgbClr>
                          </a:highlight>
                          <a:latin typeface="Calibri"/>
                          <a:cs typeface="Calibri"/>
                        </a:rPr>
                        <a:t>Obstacles</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090" rtl="0">
                        <a:lnSpc>
                          <a:spcPct val="100000"/>
                        </a:lnSpc>
                        <a:spcBef>
                          <a:spcPts val="630"/>
                        </a:spcBef>
                      </a:pPr>
                      <a:r>
                        <a:rPr lang="fr" sz="1100" b="1" i="0" u="none" strike="noStrike" spc="-10">
                          <a:highlight>
                            <a:srgbClr val="000000">
                              <a:alpha val="0"/>
                            </a:srgbClr>
                          </a:highlight>
                          <a:latin typeface="Calibri"/>
                          <a:cs typeface="Calibri"/>
                        </a:rPr>
                        <a:t>Facteurs favorables</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1"/>
                  </a:ext>
                </a:extLst>
              </a:tr>
              <a:tr h="852805">
                <a:tc>
                  <a:txBody>
                    <a:bodyPr/>
                    <a:lstStyle/>
                    <a:p>
                      <a:pPr marL="85725" marR="121285" rtl="0">
                        <a:lnSpc>
                          <a:spcPct val="100000"/>
                        </a:lnSpc>
                        <a:spcBef>
                          <a:spcPts val="630"/>
                        </a:spcBef>
                      </a:pPr>
                      <a:r>
                        <a:rPr lang="fr" sz="1100" b="0" i="0" u="none" strike="noStrike">
                          <a:highlight>
                            <a:srgbClr val="000000">
                              <a:alpha val="0"/>
                            </a:srgbClr>
                          </a:highlight>
                          <a:latin typeface="Calibri"/>
                          <a:cs typeface="Calibri"/>
                        </a:rPr>
                        <a:t>1. Il/Elle n'a pas de carnet de vaccination à remplir.</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090" marR="115570" rtl="0">
                        <a:lnSpc>
                          <a:spcPct val="100000"/>
                        </a:lnSpc>
                        <a:spcBef>
                          <a:spcPts val="630"/>
                        </a:spcBef>
                      </a:pPr>
                      <a:r>
                        <a:rPr lang="fr" sz="1100" b="0" i="0" u="none" strike="noStrike">
                          <a:highlight>
                            <a:srgbClr val="000000">
                              <a:alpha val="0"/>
                            </a:srgbClr>
                          </a:highlight>
                          <a:latin typeface="Calibri"/>
                          <a:cs typeface="Calibri"/>
                        </a:rPr>
                        <a:t>Il met à jour le carnet de vaccination.</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2"/>
                  </a:ext>
                </a:extLst>
              </a:tr>
              <a:tr h="639445">
                <a:tc>
                  <a:txBody>
                    <a:bodyPr/>
                    <a:lstStyle/>
                    <a:p>
                      <a:pPr marL="85725" rtl="0">
                        <a:lnSpc>
                          <a:spcPct val="100000"/>
                        </a:lnSpc>
                        <a:spcBef>
                          <a:spcPts val="630"/>
                        </a:spcBef>
                      </a:pPr>
                      <a:r>
                        <a:rPr lang="fr" sz="1100" b="0" i="0" u="none" strike="noStrike" spc="-25">
                          <a:highlight>
                            <a:srgbClr val="000000">
                              <a:alpha val="0"/>
                            </a:srgbClr>
                          </a:highlight>
                          <a:latin typeface="Calibri"/>
                          <a:cs typeface="Calibri"/>
                        </a:rPr>
                        <a:t>2.</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pPr>
                      <a:endParaRPr sz="1200">
                        <a:latin typeface="Times New Roman"/>
                        <a:cs typeface="Times New Roman"/>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3"/>
                  </a:ext>
                </a:extLst>
              </a:tr>
            </a:tbl>
          </a:graphicData>
        </a:graphic>
      </p:graphicFrame>
      <p:grpSp>
        <p:nvGrpSpPr>
          <p:cNvPr id="7" name="object 7"/>
          <p:cNvGrpSpPr/>
          <p:nvPr/>
        </p:nvGrpSpPr>
        <p:grpSpPr>
          <a:xfrm>
            <a:off x="3061312" y="2285168"/>
            <a:ext cx="1512570" cy="2330450"/>
            <a:chOff x="3061312" y="2285168"/>
            <a:chExt cx="1512570" cy="2330450"/>
          </a:xfrm>
        </p:grpSpPr>
        <p:sp>
          <p:nvSpPr>
            <p:cNvPr id="8" name="object 8"/>
            <p:cNvSpPr/>
            <p:nvPr/>
          </p:nvSpPr>
          <p:spPr>
            <a:xfrm>
              <a:off x="3066075" y="4501700"/>
              <a:ext cx="1346200" cy="41275"/>
            </a:xfrm>
            <a:custGeom>
              <a:avLst/>
              <a:gdLst/>
              <a:ahLst/>
              <a:cxnLst/>
              <a:rect l="l" t="t" r="r" b="b"/>
              <a:pathLst>
                <a:path w="1346200" h="41275">
                  <a:moveTo>
                    <a:pt x="0" y="41099"/>
                  </a:moveTo>
                  <a:lnTo>
                    <a:pt x="1346099" y="0"/>
                  </a:lnTo>
                </a:path>
              </a:pathLst>
            </a:custGeom>
            <a:ln w="9524">
              <a:solidFill>
                <a:srgbClr val="000000"/>
              </a:solidFill>
            </a:ln>
          </p:spPr>
          <p:txBody>
            <a:bodyPr wrap="square" lIns="0" tIns="0" rIns="0" bIns="0" rtlCol="0">
              <a:noAutofit/>
            </a:bodyPr>
            <a:lstStyle/>
            <a:p>
              <a:endParaRPr/>
            </a:p>
          </p:txBody>
        </p:sp>
        <p:pic>
          <p:nvPicPr>
            <p:cNvPr id="9" name="object 9"/>
            <p:cNvPicPr/>
            <p:nvPr/>
          </p:nvPicPr>
          <p:blipFill>
            <a:blip r:embed="rId4"/>
            <a:stretch>
              <a:fillRect/>
            </a:stretch>
          </p:blipFill>
          <p:spPr>
            <a:xfrm>
              <a:off x="4377100" y="4418942"/>
              <a:ext cx="196499" cy="196499"/>
            </a:xfrm>
            <a:prstGeom prst="rect">
              <a:avLst/>
            </a:prstGeom>
          </p:spPr>
        </p:pic>
        <p:sp>
          <p:nvSpPr>
            <p:cNvPr id="10" name="object 10"/>
            <p:cNvSpPr/>
            <p:nvPr/>
          </p:nvSpPr>
          <p:spPr>
            <a:xfrm>
              <a:off x="3091002" y="2289930"/>
              <a:ext cx="1125855" cy="745490"/>
            </a:xfrm>
            <a:custGeom>
              <a:avLst/>
              <a:gdLst/>
              <a:ahLst/>
              <a:cxnLst/>
              <a:rect l="l" t="t" r="r" b="b"/>
              <a:pathLst>
                <a:path w="1125854" h="745489">
                  <a:moveTo>
                    <a:pt x="0" y="0"/>
                  </a:moveTo>
                  <a:lnTo>
                    <a:pt x="1125599" y="744899"/>
                  </a:lnTo>
                </a:path>
              </a:pathLst>
            </a:custGeom>
            <a:ln w="9524">
              <a:solidFill>
                <a:srgbClr val="000000"/>
              </a:solidFill>
            </a:ln>
          </p:spPr>
          <p:txBody>
            <a:bodyPr wrap="square" lIns="0" tIns="0" rIns="0" bIns="0" rtlCol="0">
              <a:noAutofit/>
            </a:bodyPr>
            <a:lstStyle/>
            <a:p>
              <a:endParaRPr/>
            </a:p>
          </p:txBody>
        </p:sp>
        <p:pic>
          <p:nvPicPr>
            <p:cNvPr id="11" name="object 11"/>
            <p:cNvPicPr/>
            <p:nvPr/>
          </p:nvPicPr>
          <p:blipFill>
            <a:blip r:embed="rId5"/>
            <a:stretch>
              <a:fillRect/>
            </a:stretch>
          </p:blipFill>
          <p:spPr>
            <a:xfrm>
              <a:off x="4187826" y="3006054"/>
              <a:ext cx="196499" cy="196499"/>
            </a:xfrm>
            <a:prstGeom prst="rect">
              <a:avLst/>
            </a:prstGeom>
          </p:spPr>
        </p:pic>
      </p:grpSp>
      <p:sp>
        <p:nvSpPr>
          <p:cNvPr id="12" name="object 12"/>
          <p:cNvSpPr txBox="1"/>
          <p:nvPr/>
        </p:nvSpPr>
        <p:spPr>
          <a:xfrm>
            <a:off x="737396" y="1568987"/>
            <a:ext cx="2265680" cy="254000"/>
          </a:xfrm>
          <a:prstGeom prst="rect">
            <a:avLst/>
          </a:prstGeom>
        </p:spPr>
        <p:txBody>
          <a:bodyPr vert="horz" wrap="square" lIns="0" tIns="12700" rIns="0" bIns="0" rtlCol="0">
            <a:noAutofit/>
          </a:bodyPr>
          <a:lstStyle/>
          <a:p>
            <a:pPr marL="12700" rtl="0">
              <a:lnSpc>
                <a:spcPct val="100000"/>
              </a:lnSpc>
              <a:spcBef>
                <a:spcPts val="100"/>
              </a:spcBef>
            </a:pPr>
            <a:r>
              <a:rPr lang="fr" sz="1500" b="0" i="1" u="none" strike="noStrike" dirty="0">
                <a:highlight>
                  <a:srgbClr val="000000">
                    <a:alpha val="0"/>
                  </a:srgbClr>
                </a:highlight>
                <a:latin typeface="Source Sans 3"/>
                <a:cs typeface="Source Sans 3"/>
              </a:rPr>
              <a:t>Complétez les tableaux ci-dessous ...</a:t>
            </a:r>
            <a:endParaRPr sz="1500" dirty="0">
              <a:latin typeface="Source Sans 3"/>
              <a:cs typeface="Source Sans 3"/>
            </a:endParaRPr>
          </a:p>
        </p:txBody>
      </p:sp>
      <p:graphicFrame>
        <p:nvGraphicFramePr>
          <p:cNvPr id="13" name="object 13"/>
          <p:cNvGraphicFramePr>
            <a:graphicFrameLocks noGrp="1"/>
          </p:cNvGraphicFramePr>
          <p:nvPr/>
        </p:nvGraphicFramePr>
        <p:xfrm>
          <a:off x="8807862" y="4433762"/>
          <a:ext cx="2513330" cy="2257424"/>
        </p:xfrm>
        <a:graphic>
          <a:graphicData uri="http://schemas.openxmlformats.org/drawingml/2006/table">
            <a:tbl>
              <a:tblPr firstRow="1" bandRow="1">
                <a:tableStyleId>{2D5ABB26-0587-4C30-8999-92F81FD0307C}</a:tableStyleId>
              </a:tblPr>
              <a:tblGrid>
                <a:gridCol w="1256665">
                  <a:extLst>
                    <a:ext uri="{9D8B030D-6E8A-4147-A177-3AD203B41FA5}">
                      <a16:colId xmlns:a16="http://schemas.microsoft.com/office/drawing/2014/main" val="20000"/>
                    </a:ext>
                  </a:extLst>
                </a:gridCol>
                <a:gridCol w="1256665">
                  <a:extLst>
                    <a:ext uri="{9D8B030D-6E8A-4147-A177-3AD203B41FA5}">
                      <a16:colId xmlns:a16="http://schemas.microsoft.com/office/drawing/2014/main" val="20001"/>
                    </a:ext>
                  </a:extLst>
                </a:gridCol>
              </a:tblGrid>
              <a:tr h="370840">
                <a:tc gridSpan="2">
                  <a:txBody>
                    <a:bodyPr/>
                    <a:lstStyle/>
                    <a:p>
                      <a:pPr marL="85725" rtl="0">
                        <a:lnSpc>
                          <a:spcPct val="100000"/>
                        </a:lnSpc>
                        <a:spcBef>
                          <a:spcPts val="630"/>
                        </a:spcBef>
                      </a:pPr>
                      <a:r>
                        <a:rPr lang="fr" sz="1100" b="1" i="0" u="none" strike="noStrike">
                          <a:highlight>
                            <a:srgbClr val="000000">
                              <a:alpha val="0"/>
                            </a:srgbClr>
                          </a:highlight>
                          <a:latin typeface="Calibri"/>
                          <a:cs typeface="Calibri"/>
                        </a:rPr>
                        <a:t>Leaders religieux</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BDD9B2"/>
                    </a:solidFill>
                  </a:tcPr>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marL="85725" rtl="0">
                        <a:lnSpc>
                          <a:spcPct val="100000"/>
                        </a:lnSpc>
                        <a:spcBef>
                          <a:spcPts val="630"/>
                        </a:spcBef>
                      </a:pPr>
                      <a:r>
                        <a:rPr lang="fr" sz="1100" b="1" i="0" u="none" strike="noStrike" spc="-10">
                          <a:highlight>
                            <a:srgbClr val="000000">
                              <a:alpha val="0"/>
                            </a:srgbClr>
                          </a:highlight>
                          <a:latin typeface="Calibri"/>
                          <a:cs typeface="Calibri"/>
                        </a:rPr>
                        <a:t>Obstacles</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rtl="0">
                        <a:lnSpc>
                          <a:spcPct val="100000"/>
                        </a:lnSpc>
                        <a:spcBef>
                          <a:spcPts val="630"/>
                        </a:spcBef>
                      </a:pPr>
                      <a:r>
                        <a:rPr lang="fr" sz="1100" b="1" i="0" u="none" strike="noStrike" spc="-10">
                          <a:highlight>
                            <a:srgbClr val="000000">
                              <a:alpha val="0"/>
                            </a:srgbClr>
                          </a:highlight>
                          <a:latin typeface="Calibri"/>
                          <a:cs typeface="Calibri"/>
                        </a:rPr>
                        <a:t>Facteurs favorables</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1"/>
                  </a:ext>
                </a:extLst>
              </a:tr>
              <a:tr h="1020444">
                <a:tc>
                  <a:txBody>
                    <a:bodyPr/>
                    <a:lstStyle/>
                    <a:p>
                      <a:pPr marL="85725" marR="106045" rtl="0">
                        <a:lnSpc>
                          <a:spcPct val="100000"/>
                        </a:lnSpc>
                        <a:spcBef>
                          <a:spcPts val="630"/>
                        </a:spcBef>
                      </a:pPr>
                      <a:r>
                        <a:rPr lang="fr" sz="1100" b="0" i="0" u="none" strike="noStrike">
                          <a:highlight>
                            <a:srgbClr val="000000">
                              <a:alpha val="0"/>
                            </a:srgbClr>
                          </a:highlight>
                          <a:latin typeface="Calibri"/>
                          <a:cs typeface="Calibri"/>
                        </a:rPr>
                        <a:t>1. Il/elle répand des rumeurs négatives sur les vaccinations.</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marR="325120" rtl="0">
                        <a:lnSpc>
                          <a:spcPct val="100000"/>
                        </a:lnSpc>
                        <a:spcBef>
                          <a:spcPts val="630"/>
                        </a:spcBef>
                      </a:pPr>
                      <a:r>
                        <a:rPr lang="fr" sz="1100" b="0" i="0" u="none" strike="noStrike" spc="-10">
                          <a:highlight>
                            <a:srgbClr val="000000">
                              <a:alpha val="0"/>
                            </a:srgbClr>
                          </a:highlight>
                          <a:latin typeface="Calibri"/>
                          <a:cs typeface="Calibri"/>
                        </a:rPr>
                        <a:t>Il/elle encourage les mères à se faire vacciner à l'église.</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2"/>
                  </a:ext>
                </a:extLst>
              </a:tr>
              <a:tr h="497840">
                <a:tc>
                  <a:txBody>
                    <a:bodyPr/>
                    <a:lstStyle/>
                    <a:p>
                      <a:pPr marL="85725" rtl="0">
                        <a:lnSpc>
                          <a:spcPct val="100000"/>
                        </a:lnSpc>
                        <a:spcBef>
                          <a:spcPts val="630"/>
                        </a:spcBef>
                      </a:pPr>
                      <a:r>
                        <a:rPr lang="fr" sz="1100" b="0" i="0" u="none" strike="noStrike" spc="-25">
                          <a:highlight>
                            <a:srgbClr val="000000">
                              <a:alpha val="0"/>
                            </a:srgbClr>
                          </a:highlight>
                          <a:latin typeface="Calibri"/>
                          <a:cs typeface="Calibri"/>
                        </a:rPr>
                        <a:t>2.</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pPr>
                      <a:endParaRPr sz="1200">
                        <a:latin typeface="Times New Roman"/>
                        <a:cs typeface="Times New Roman"/>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3"/>
                  </a:ext>
                </a:extLst>
              </a:tr>
            </a:tbl>
          </a:graphicData>
        </a:graphic>
      </p:graphicFrame>
      <p:graphicFrame>
        <p:nvGraphicFramePr>
          <p:cNvPr id="14" name="object 14"/>
          <p:cNvGraphicFramePr>
            <a:graphicFrameLocks noGrp="1"/>
          </p:cNvGraphicFramePr>
          <p:nvPr/>
        </p:nvGraphicFramePr>
        <p:xfrm>
          <a:off x="8807862" y="1695987"/>
          <a:ext cx="2512695" cy="2425065"/>
        </p:xfrm>
        <a:graphic>
          <a:graphicData uri="http://schemas.openxmlformats.org/drawingml/2006/table">
            <a:tbl>
              <a:tblPr firstRow="1" bandRow="1">
                <a:tableStyleId>{2D5ABB26-0587-4C30-8999-92F81FD0307C}</a:tableStyleId>
              </a:tblPr>
              <a:tblGrid>
                <a:gridCol w="1261745">
                  <a:extLst>
                    <a:ext uri="{9D8B030D-6E8A-4147-A177-3AD203B41FA5}">
                      <a16:colId xmlns:a16="http://schemas.microsoft.com/office/drawing/2014/main" val="20000"/>
                    </a:ext>
                  </a:extLst>
                </a:gridCol>
                <a:gridCol w="1250950">
                  <a:extLst>
                    <a:ext uri="{9D8B030D-6E8A-4147-A177-3AD203B41FA5}">
                      <a16:colId xmlns:a16="http://schemas.microsoft.com/office/drawing/2014/main" val="20001"/>
                    </a:ext>
                  </a:extLst>
                </a:gridCol>
              </a:tblGrid>
              <a:tr h="370840">
                <a:tc gridSpan="2">
                  <a:txBody>
                    <a:bodyPr/>
                    <a:lstStyle/>
                    <a:p>
                      <a:pPr marL="85725" rtl="0">
                        <a:lnSpc>
                          <a:spcPct val="100000"/>
                        </a:lnSpc>
                        <a:spcBef>
                          <a:spcPts val="630"/>
                        </a:spcBef>
                      </a:pPr>
                      <a:r>
                        <a:rPr lang="fr" sz="1100" b="1" i="0" u="none" strike="noStrike" spc="-10">
                          <a:highlight>
                            <a:srgbClr val="000000">
                              <a:alpha val="0"/>
                            </a:srgbClr>
                          </a:highlight>
                          <a:latin typeface="Calibri"/>
                          <a:cs typeface="Calibri"/>
                        </a:rPr>
                        <a:t>Belle-mère</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BDD9B2"/>
                    </a:solidFill>
                  </a:tcPr>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marL="85725" rtl="0">
                        <a:lnSpc>
                          <a:spcPct val="100000"/>
                        </a:lnSpc>
                        <a:spcBef>
                          <a:spcPts val="630"/>
                        </a:spcBef>
                      </a:pPr>
                      <a:r>
                        <a:rPr lang="fr" sz="1100" b="1" i="0" u="none" strike="noStrike" spc="-10">
                          <a:highlight>
                            <a:srgbClr val="000000">
                              <a:alpha val="0"/>
                            </a:srgbClr>
                          </a:highlight>
                          <a:latin typeface="Calibri"/>
                          <a:cs typeface="Calibri"/>
                        </a:rPr>
                        <a:t>Obstacles</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rtl="0">
                        <a:lnSpc>
                          <a:spcPct val="100000"/>
                        </a:lnSpc>
                        <a:spcBef>
                          <a:spcPts val="630"/>
                        </a:spcBef>
                      </a:pPr>
                      <a:r>
                        <a:rPr lang="fr" sz="1100" b="1" i="0" u="none" strike="noStrike" spc="-10">
                          <a:highlight>
                            <a:srgbClr val="000000">
                              <a:alpha val="0"/>
                            </a:srgbClr>
                          </a:highlight>
                          <a:latin typeface="Calibri"/>
                          <a:cs typeface="Calibri"/>
                        </a:rPr>
                        <a:t>Facteurs favorables</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1"/>
                  </a:ext>
                </a:extLst>
              </a:tr>
              <a:tr h="1188085">
                <a:tc>
                  <a:txBody>
                    <a:bodyPr/>
                    <a:lstStyle/>
                    <a:p>
                      <a:pPr marL="85725" marR="246379" rtl="0">
                        <a:lnSpc>
                          <a:spcPct val="100000"/>
                        </a:lnSpc>
                        <a:spcBef>
                          <a:spcPts val="630"/>
                        </a:spcBef>
                      </a:pPr>
                      <a:r>
                        <a:rPr lang="fr" sz="1100" b="0" i="0" u="none" strike="noStrike">
                          <a:highlight>
                            <a:srgbClr val="000000">
                              <a:alpha val="0"/>
                            </a:srgbClr>
                          </a:highlight>
                          <a:latin typeface="Calibri"/>
                          <a:cs typeface="Calibri"/>
                        </a:rPr>
                        <a:t>1. Elle n'aide pas les autres enfants lorsqu'elle doit se rendre au centre de santé.</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marR="133985" rtl="0">
                        <a:lnSpc>
                          <a:spcPct val="100000"/>
                        </a:lnSpc>
                        <a:spcBef>
                          <a:spcPts val="630"/>
                        </a:spcBef>
                      </a:pPr>
                      <a:r>
                        <a:rPr lang="fr" sz="1100" b="0" i="0" u="none" strike="noStrike">
                          <a:highlight>
                            <a:srgbClr val="000000">
                              <a:alpha val="0"/>
                            </a:srgbClr>
                          </a:highlight>
                          <a:latin typeface="Calibri"/>
                          <a:cs typeface="Calibri"/>
                        </a:rPr>
                        <a:t>Elle s'occupe des autres enfants pendant son absence.</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2"/>
                  </a:ext>
                </a:extLst>
              </a:tr>
              <a:tr h="497840">
                <a:tc>
                  <a:txBody>
                    <a:bodyPr/>
                    <a:lstStyle/>
                    <a:p>
                      <a:pPr marL="85725" rtl="0">
                        <a:lnSpc>
                          <a:spcPct val="100000"/>
                        </a:lnSpc>
                        <a:spcBef>
                          <a:spcPts val="630"/>
                        </a:spcBef>
                      </a:pPr>
                      <a:r>
                        <a:rPr lang="fr" sz="1100" b="0" i="0" u="none" strike="noStrike" spc="-25">
                          <a:highlight>
                            <a:srgbClr val="000000">
                              <a:alpha val="0"/>
                            </a:srgbClr>
                          </a:highlight>
                          <a:latin typeface="Calibri"/>
                          <a:cs typeface="Calibri"/>
                        </a:rPr>
                        <a:t>2.</a:t>
                      </a:r>
                      <a:endParaRPr sz="1100">
                        <a:latin typeface="Calibri"/>
                        <a:cs typeface="Calibri"/>
                      </a:endParaRPr>
                    </a:p>
                  </a:txBody>
                  <a:tcPr marL="0" marR="0" marT="8001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pPr>
                      <a:endParaRPr sz="1200">
                        <a:latin typeface="Times New Roman"/>
                        <a:cs typeface="Times New Roman"/>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3"/>
                  </a:ext>
                </a:extLst>
              </a:tr>
            </a:tbl>
          </a:graphicData>
        </a:graphic>
      </p:graphicFrame>
      <p:grpSp>
        <p:nvGrpSpPr>
          <p:cNvPr id="15" name="object 15"/>
          <p:cNvGrpSpPr/>
          <p:nvPr/>
        </p:nvGrpSpPr>
        <p:grpSpPr>
          <a:xfrm>
            <a:off x="7028363" y="1934689"/>
            <a:ext cx="1804035" cy="2675890"/>
            <a:chOff x="7028363" y="1934689"/>
            <a:chExt cx="1804035" cy="2675890"/>
          </a:xfrm>
        </p:grpSpPr>
        <p:sp>
          <p:nvSpPr>
            <p:cNvPr id="16" name="object 16"/>
            <p:cNvSpPr/>
            <p:nvPr/>
          </p:nvSpPr>
          <p:spPr>
            <a:xfrm>
              <a:off x="7286438" y="4119700"/>
              <a:ext cx="1541145" cy="485775"/>
            </a:xfrm>
            <a:custGeom>
              <a:avLst/>
              <a:gdLst/>
              <a:ahLst/>
              <a:cxnLst/>
              <a:rect l="l" t="t" r="r" b="b"/>
              <a:pathLst>
                <a:path w="1541145" h="485775">
                  <a:moveTo>
                    <a:pt x="1540799" y="485699"/>
                  </a:moveTo>
                  <a:lnTo>
                    <a:pt x="0" y="0"/>
                  </a:lnTo>
                </a:path>
              </a:pathLst>
            </a:custGeom>
            <a:ln w="9524">
              <a:solidFill>
                <a:srgbClr val="000000"/>
              </a:solidFill>
            </a:ln>
          </p:spPr>
          <p:txBody>
            <a:bodyPr wrap="square" lIns="0" tIns="0" rIns="0" bIns="0" rtlCol="0">
              <a:noAutofit/>
            </a:bodyPr>
            <a:lstStyle/>
            <a:p>
              <a:endParaRPr/>
            </a:p>
          </p:txBody>
        </p:sp>
        <p:pic>
          <p:nvPicPr>
            <p:cNvPr id="17" name="object 17"/>
            <p:cNvPicPr/>
            <p:nvPr/>
          </p:nvPicPr>
          <p:blipFill>
            <a:blip r:embed="rId6"/>
            <a:stretch>
              <a:fillRect/>
            </a:stretch>
          </p:blipFill>
          <p:spPr>
            <a:xfrm>
              <a:off x="7028363" y="2823575"/>
              <a:ext cx="196499" cy="196499"/>
            </a:xfrm>
            <a:prstGeom prst="rect">
              <a:avLst/>
            </a:prstGeom>
          </p:spPr>
        </p:pic>
        <p:sp>
          <p:nvSpPr>
            <p:cNvPr id="18" name="object 18"/>
            <p:cNvSpPr/>
            <p:nvPr/>
          </p:nvSpPr>
          <p:spPr>
            <a:xfrm>
              <a:off x="7196086" y="1939451"/>
              <a:ext cx="1626870" cy="913130"/>
            </a:xfrm>
            <a:custGeom>
              <a:avLst/>
              <a:gdLst/>
              <a:ahLst/>
              <a:cxnLst/>
              <a:rect l="l" t="t" r="r" b="b"/>
              <a:pathLst>
                <a:path w="1626870" h="913130">
                  <a:moveTo>
                    <a:pt x="1626299" y="0"/>
                  </a:moveTo>
                  <a:lnTo>
                    <a:pt x="0" y="912899"/>
                  </a:lnTo>
                </a:path>
              </a:pathLst>
            </a:custGeom>
            <a:ln w="9524">
              <a:solidFill>
                <a:srgbClr val="000000"/>
              </a:solidFill>
            </a:ln>
          </p:spPr>
          <p:txBody>
            <a:bodyPr wrap="square" lIns="0" tIns="0" rIns="0" bIns="0" rtlCol="0">
              <a:noAutofit/>
            </a:bodyPr>
            <a:lstStyle/>
            <a:p>
              <a:endParaRPr/>
            </a:p>
          </p:txBody>
        </p:sp>
        <p:pic>
          <p:nvPicPr>
            <p:cNvPr id="19" name="object 19"/>
            <p:cNvPicPr/>
            <p:nvPr/>
          </p:nvPicPr>
          <p:blipFill>
            <a:blip r:embed="rId7"/>
            <a:stretch>
              <a:fillRect/>
            </a:stretch>
          </p:blipFill>
          <p:spPr>
            <a:xfrm>
              <a:off x="7089938" y="4021450"/>
              <a:ext cx="196499" cy="196499"/>
            </a:xfrm>
            <a:prstGeom prst="rect">
              <a:avLst/>
            </a:prstGeom>
          </p:spPr>
        </p:pic>
      </p:grpSp>
      <p:sp>
        <p:nvSpPr>
          <p:cNvPr id="20" name="object 20"/>
          <p:cNvSpPr txBox="1"/>
          <p:nvPr/>
        </p:nvSpPr>
        <p:spPr>
          <a:xfrm>
            <a:off x="5610481" y="3890011"/>
            <a:ext cx="1048310" cy="1672589"/>
          </a:xfrm>
          <a:prstGeom prst="rect">
            <a:avLst/>
          </a:prstGeom>
        </p:spPr>
        <p:txBody>
          <a:bodyPr vert="horz" wrap="square" lIns="0" tIns="12700" rIns="0" bIns="0" rtlCol="0">
            <a:noAutofit/>
          </a:bodyPr>
          <a:lstStyle/>
          <a:p>
            <a:pPr marL="30480" marR="19050" algn="ctr" rtl="0">
              <a:lnSpc>
                <a:spcPct val="114999"/>
              </a:lnSpc>
              <a:spcBef>
                <a:spcPts val="100"/>
              </a:spcBef>
            </a:pPr>
            <a:r>
              <a:rPr lang="fr" sz="1200" b="0" i="0" u="none" strike="noStrike" dirty="0">
                <a:highlight>
                  <a:srgbClr val="000000">
                    <a:alpha val="0"/>
                  </a:srgbClr>
                </a:highlight>
                <a:latin typeface="Calibri"/>
                <a:cs typeface="Calibri"/>
              </a:rPr>
              <a:t>Mère et son enfant</a:t>
            </a:r>
            <a:endParaRPr sz="1200" dirty="0">
              <a:latin typeface="Calibri"/>
              <a:cs typeface="Calibri"/>
            </a:endParaRPr>
          </a:p>
          <a:p>
            <a:pPr>
              <a:lnSpc>
                <a:spcPct val="100000"/>
              </a:lnSpc>
            </a:pPr>
            <a:endParaRPr sz="1200" dirty="0">
              <a:latin typeface="Calibri"/>
              <a:cs typeface="Calibri"/>
            </a:endParaRPr>
          </a:p>
          <a:p>
            <a:pPr marL="94615" marR="86995" algn="ctr" rtl="0">
              <a:lnSpc>
                <a:spcPct val="114999"/>
              </a:lnSpc>
              <a:spcBef>
                <a:spcPts val="875"/>
              </a:spcBef>
            </a:pPr>
            <a:r>
              <a:rPr lang="fr" sz="1200" b="0" i="0" u="none" strike="noStrike" dirty="0">
                <a:highlight>
                  <a:srgbClr val="000000">
                    <a:alpha val="0"/>
                  </a:srgbClr>
                </a:highlight>
                <a:latin typeface="Calibri"/>
                <a:cs typeface="Calibri"/>
              </a:rPr>
              <a:t>Famille / Communauté</a:t>
            </a:r>
            <a:endParaRPr sz="1200" dirty="0">
              <a:latin typeface="Calibri"/>
              <a:cs typeface="Calibri"/>
            </a:endParaRPr>
          </a:p>
          <a:p>
            <a:pPr>
              <a:lnSpc>
                <a:spcPct val="100000"/>
              </a:lnSpc>
            </a:pPr>
            <a:endParaRPr sz="1200" dirty="0">
              <a:latin typeface="Calibri"/>
              <a:cs typeface="Calibri"/>
            </a:endParaRPr>
          </a:p>
          <a:p>
            <a:pPr>
              <a:lnSpc>
                <a:spcPct val="100000"/>
              </a:lnSpc>
            </a:pPr>
            <a:endParaRPr sz="900" dirty="0">
              <a:latin typeface="Calibri"/>
              <a:cs typeface="Calibri"/>
            </a:endParaRPr>
          </a:p>
          <a:p>
            <a:pPr algn="ctr" rtl="0">
              <a:lnSpc>
                <a:spcPct val="100000"/>
              </a:lnSpc>
            </a:pPr>
            <a:r>
              <a:rPr lang="fr" sz="1200" b="0" i="0" u="none" strike="noStrike" dirty="0">
                <a:highlight>
                  <a:srgbClr val="000000">
                    <a:alpha val="0"/>
                  </a:srgbClr>
                </a:highlight>
                <a:latin typeface="Calibri"/>
                <a:cs typeface="Calibri"/>
              </a:rPr>
              <a:t>Système de santé</a:t>
            </a:r>
            <a:endParaRPr sz="1200" dirty="0">
              <a:latin typeface="Calibri"/>
              <a:cs typeface="Calibri"/>
            </a:endParaRPr>
          </a:p>
        </p:txBody>
      </p:sp>
      <p:sp>
        <p:nvSpPr>
          <p:cNvPr id="21" name="object 21"/>
          <p:cNvSpPr txBox="1">
            <a:spLocks noGrp="1"/>
          </p:cNvSpPr>
          <p:nvPr>
            <p:ph type="title"/>
          </p:nvPr>
        </p:nvSpPr>
        <p:spPr>
          <a:xfrm>
            <a:off x="757060" y="450336"/>
            <a:ext cx="2902585" cy="574040"/>
          </a:xfrm>
          <a:prstGeom prst="rect">
            <a:avLst/>
          </a:prstGeom>
        </p:spPr>
        <p:txBody>
          <a:bodyPr vert="horz" wrap="square" lIns="0" tIns="12700" rIns="0" bIns="0" rtlCol="0">
            <a:noAutofit/>
          </a:bodyPr>
          <a:lstStyle/>
          <a:p>
            <a:pPr marL="12700" rtl="0">
              <a:lnSpc>
                <a:spcPct val="100000"/>
              </a:lnSpc>
              <a:spcBef>
                <a:spcPts val="100"/>
              </a:spcBef>
            </a:pPr>
            <a:r>
              <a:rPr lang="fr" sz="3600" b="0" i="0" u="none" strike="noStrike" dirty="0">
                <a:highlight>
                  <a:srgbClr val="000000">
                    <a:alpha val="0"/>
                  </a:srgbClr>
                </a:highlight>
                <a:latin typeface="Arial Narrow"/>
              </a:rPr>
              <a:t>Méthode en action !</a:t>
            </a:r>
          </a:p>
        </p:txBody>
      </p:sp>
      <p:sp>
        <p:nvSpPr>
          <p:cNvPr id="22" name="object 22"/>
          <p:cNvSpPr txBox="1"/>
          <p:nvPr/>
        </p:nvSpPr>
        <p:spPr>
          <a:xfrm>
            <a:off x="11871798" y="6589272"/>
            <a:ext cx="177165" cy="208279"/>
          </a:xfrm>
          <a:prstGeom prst="rect">
            <a:avLst/>
          </a:prstGeom>
        </p:spPr>
        <p:txBody>
          <a:bodyPr vert="horz" wrap="square" lIns="0" tIns="12700" rIns="0" bIns="0" rtlCol="0">
            <a:noAutofit/>
          </a:bodyPr>
          <a:lstStyle/>
          <a:p>
            <a:pPr marL="12700" rtl="0">
              <a:lnSpc>
                <a:spcPct val="100000"/>
              </a:lnSpc>
              <a:spcBef>
                <a:spcPts val="100"/>
              </a:spcBef>
            </a:pPr>
            <a:r>
              <a:rPr lang="fr" sz="1200" b="0" i="0" u="none" strike="noStrike" spc="-25">
                <a:solidFill>
                  <a:srgbClr val="289195"/>
                </a:solidFill>
                <a:highlight>
                  <a:srgbClr val="000000">
                    <a:alpha val="0"/>
                  </a:srgbClr>
                </a:highlight>
                <a:latin typeface="Source Sans 3"/>
                <a:cs typeface="Source Sans 3"/>
              </a:rPr>
              <a:t>24</a:t>
            </a:r>
            <a:endParaRPr sz="1200">
              <a:latin typeface="Source Sans 3"/>
              <a:cs typeface="Source Sans 3"/>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4428" y="0"/>
            <a:ext cx="7100372" cy="1068070"/>
          </a:xfrm>
          <a:prstGeom prst="rect">
            <a:avLst/>
          </a:prstGeom>
        </p:spPr>
        <p:txBody>
          <a:bodyPr vert="horz" wrap="square" lIns="0" tIns="74295" rIns="0" bIns="0" rtlCol="0">
            <a:noAutofit/>
          </a:bodyPr>
          <a:lstStyle/>
          <a:p>
            <a:pPr marL="12700" marR="5080" rtl="0">
              <a:lnSpc>
                <a:spcPts val="3890"/>
              </a:lnSpc>
              <a:spcBef>
                <a:spcPts val="585"/>
              </a:spcBef>
            </a:pPr>
            <a:r>
              <a:rPr lang="fr" sz="3600" b="0" i="0" u="none" strike="noStrike" dirty="0">
                <a:highlight>
                  <a:srgbClr val="000000">
                    <a:alpha val="0"/>
                  </a:srgbClr>
                </a:highlight>
                <a:latin typeface="Arial Narrow"/>
              </a:rPr>
              <a:t>Acteurs clés à impliquer dans les solutions (selon les participants à l'atelier)</a:t>
            </a:r>
          </a:p>
        </p:txBody>
      </p:sp>
      <p:sp>
        <p:nvSpPr>
          <p:cNvPr id="3" name="object 3"/>
          <p:cNvSpPr txBox="1"/>
          <p:nvPr/>
        </p:nvSpPr>
        <p:spPr>
          <a:xfrm>
            <a:off x="870513" y="5532942"/>
            <a:ext cx="10982325" cy="1058545"/>
          </a:xfrm>
          <a:prstGeom prst="rect">
            <a:avLst/>
          </a:prstGeom>
        </p:spPr>
        <p:txBody>
          <a:bodyPr vert="horz" wrap="square" lIns="0" tIns="12700" rIns="0" bIns="0" rtlCol="0">
            <a:noAutofit/>
          </a:bodyPr>
          <a:lstStyle/>
          <a:p>
            <a:pPr marL="12700" marR="700405" rtl="0">
              <a:lnSpc>
                <a:spcPct val="100000"/>
              </a:lnSpc>
              <a:spcBef>
                <a:spcPts val="100"/>
              </a:spcBef>
            </a:pPr>
            <a:r>
              <a:rPr lang="fr" sz="1400" b="0" i="0" u="none" strike="noStrike">
                <a:highlight>
                  <a:srgbClr val="000000">
                    <a:alpha val="0"/>
                  </a:srgbClr>
                </a:highlight>
                <a:latin typeface="Calibri"/>
                <a:cs typeface="Calibri"/>
              </a:rPr>
              <a:t>Grâce à cet exercice, les participants à l'atelier ont commencé à comprendre que les mères ont besoin d'aide pour faire vacciner leurs enfants. Qu'il s'agisse d'une expérience positive dans les services de santé ou de minimiser le temps passé loin d'un travail générateur de revenus et d'autres obligations familiales, cet exercice a permis d'identifier les acteurs de soutien dans la vie d'une mère et de mettre en évidence ceux qui doivent être élevés au rang d'acteurs principaux.</a:t>
            </a:r>
            <a:endParaRPr sz="1400">
              <a:latin typeface="Calibri"/>
              <a:cs typeface="Calibri"/>
            </a:endParaRPr>
          </a:p>
          <a:p>
            <a:pPr>
              <a:lnSpc>
                <a:spcPct val="100000"/>
              </a:lnSpc>
            </a:pPr>
            <a:endParaRPr sz="1350">
              <a:latin typeface="Calibri"/>
              <a:cs typeface="Calibri"/>
            </a:endParaRPr>
          </a:p>
          <a:p>
            <a:pPr marR="5080" algn="r" rtl="0">
              <a:lnSpc>
                <a:spcPct val="100000"/>
              </a:lnSpc>
            </a:pPr>
            <a:r>
              <a:rPr lang="fr" sz="1200" b="0" i="0" u="none" strike="noStrike" spc="-25">
                <a:solidFill>
                  <a:srgbClr val="289195"/>
                </a:solidFill>
                <a:highlight>
                  <a:srgbClr val="000000">
                    <a:alpha val="0"/>
                  </a:srgbClr>
                </a:highlight>
                <a:latin typeface="Source Sans 3"/>
                <a:cs typeface="Source Sans 3"/>
              </a:rPr>
              <a:t>25</a:t>
            </a:r>
            <a:endParaRPr sz="1200">
              <a:latin typeface="Source Sans 3"/>
              <a:cs typeface="Source Sans 3"/>
            </a:endParaRPr>
          </a:p>
        </p:txBody>
      </p:sp>
      <p:graphicFrame>
        <p:nvGraphicFramePr>
          <p:cNvPr id="4" name="object 4"/>
          <p:cNvGraphicFramePr>
            <a:graphicFrameLocks noGrp="1"/>
          </p:cNvGraphicFramePr>
          <p:nvPr>
            <p:extLst>
              <p:ext uri="{D42A27DB-BD31-4B8C-83A1-F6EECF244321}">
                <p14:modId xmlns:p14="http://schemas.microsoft.com/office/powerpoint/2010/main" val="3317778108"/>
              </p:ext>
            </p:extLst>
          </p:nvPr>
        </p:nvGraphicFramePr>
        <p:xfrm>
          <a:off x="804763" y="1859342"/>
          <a:ext cx="10454003" cy="3415094"/>
        </p:xfrm>
        <a:graphic>
          <a:graphicData uri="http://schemas.openxmlformats.org/drawingml/2006/table">
            <a:tbl>
              <a:tblPr firstRow="1" bandRow="1">
                <a:tableStyleId>{2D5ABB26-0587-4C30-8999-92F81FD0307C}</a:tableStyleId>
              </a:tblPr>
              <a:tblGrid>
                <a:gridCol w="1901189">
                  <a:extLst>
                    <a:ext uri="{9D8B030D-6E8A-4147-A177-3AD203B41FA5}">
                      <a16:colId xmlns:a16="http://schemas.microsoft.com/office/drawing/2014/main" val="20000"/>
                    </a:ext>
                  </a:extLst>
                </a:gridCol>
                <a:gridCol w="1497330">
                  <a:extLst>
                    <a:ext uri="{9D8B030D-6E8A-4147-A177-3AD203B41FA5}">
                      <a16:colId xmlns:a16="http://schemas.microsoft.com/office/drawing/2014/main" val="20001"/>
                    </a:ext>
                  </a:extLst>
                </a:gridCol>
                <a:gridCol w="1791970">
                  <a:extLst>
                    <a:ext uri="{9D8B030D-6E8A-4147-A177-3AD203B41FA5}">
                      <a16:colId xmlns:a16="http://schemas.microsoft.com/office/drawing/2014/main" val="20002"/>
                    </a:ext>
                  </a:extLst>
                </a:gridCol>
                <a:gridCol w="2390140">
                  <a:extLst>
                    <a:ext uri="{9D8B030D-6E8A-4147-A177-3AD203B41FA5}">
                      <a16:colId xmlns:a16="http://schemas.microsoft.com/office/drawing/2014/main" val="20003"/>
                    </a:ext>
                  </a:extLst>
                </a:gridCol>
                <a:gridCol w="1619884">
                  <a:extLst>
                    <a:ext uri="{9D8B030D-6E8A-4147-A177-3AD203B41FA5}">
                      <a16:colId xmlns:a16="http://schemas.microsoft.com/office/drawing/2014/main" val="20004"/>
                    </a:ext>
                  </a:extLst>
                </a:gridCol>
                <a:gridCol w="1253490">
                  <a:extLst>
                    <a:ext uri="{9D8B030D-6E8A-4147-A177-3AD203B41FA5}">
                      <a16:colId xmlns:a16="http://schemas.microsoft.com/office/drawing/2014/main" val="20005"/>
                    </a:ext>
                  </a:extLst>
                </a:gridCol>
              </a:tblGrid>
              <a:tr h="577215">
                <a:tc>
                  <a:txBody>
                    <a:bodyPr/>
                    <a:lstStyle/>
                    <a:p>
                      <a:pPr>
                        <a:lnSpc>
                          <a:spcPct val="100000"/>
                        </a:lnSpc>
                        <a:spcBef>
                          <a:spcPts val="35"/>
                        </a:spcBef>
                      </a:pPr>
                      <a:endParaRPr sz="1150" dirty="0">
                        <a:latin typeface="Times New Roman"/>
                        <a:cs typeface="Times New Roman"/>
                      </a:endParaRPr>
                    </a:p>
                    <a:p>
                      <a:pPr marL="85725" rtl="0">
                        <a:lnSpc>
                          <a:spcPct val="100000"/>
                        </a:lnSpc>
                      </a:pPr>
                      <a:r>
                        <a:rPr lang="fr" sz="1400" b="1" i="0" u="none" strike="noStrike" dirty="0">
                          <a:solidFill>
                            <a:srgbClr val="FAFAFF"/>
                          </a:solidFill>
                          <a:highlight>
                            <a:srgbClr val="000000">
                              <a:alpha val="0"/>
                            </a:srgbClr>
                          </a:highlight>
                          <a:latin typeface="Calibri"/>
                          <a:cs typeface="Calibri"/>
                        </a:rPr>
                        <a:t>Autres aidants</a:t>
                      </a:r>
                      <a:endParaRPr sz="1400" dirty="0">
                        <a:latin typeface="Calibri"/>
                        <a:cs typeface="Calibri"/>
                      </a:endParaRPr>
                    </a:p>
                  </a:txBody>
                  <a:tcPr marL="0" marR="0" marT="4445" marB="0">
                    <a:lnB w="9525">
                      <a:solidFill>
                        <a:srgbClr val="FFFFFF"/>
                      </a:solidFill>
                      <a:prstDash val="solid"/>
                    </a:lnB>
                    <a:solidFill>
                      <a:srgbClr val="289195"/>
                    </a:solidFill>
                  </a:tcPr>
                </a:tc>
                <a:tc>
                  <a:txBody>
                    <a:bodyPr/>
                    <a:lstStyle/>
                    <a:p>
                      <a:pPr marL="87630" marR="542925" rtl="0">
                        <a:lnSpc>
                          <a:spcPct val="107100"/>
                        </a:lnSpc>
                        <a:spcBef>
                          <a:spcPts val="340"/>
                        </a:spcBef>
                      </a:pPr>
                      <a:r>
                        <a:rPr lang="fr" sz="1400" b="1" i="0" u="none" strike="noStrike" spc="-10">
                          <a:solidFill>
                            <a:srgbClr val="FAFAFF"/>
                          </a:solidFill>
                          <a:highlight>
                            <a:srgbClr val="000000">
                              <a:alpha val="0"/>
                            </a:srgbClr>
                          </a:highlight>
                          <a:latin typeface="Calibri"/>
                          <a:cs typeface="Calibri"/>
                        </a:rPr>
                        <a:t>Dirigeants communautaires</a:t>
                      </a:r>
                      <a:endParaRPr sz="1400">
                        <a:latin typeface="Calibri"/>
                        <a:cs typeface="Calibri"/>
                      </a:endParaRPr>
                    </a:p>
                  </a:txBody>
                  <a:tcPr marL="0" marR="0" marT="43180" marB="0">
                    <a:lnB w="9525">
                      <a:solidFill>
                        <a:srgbClr val="FFFFFF"/>
                      </a:solidFill>
                      <a:prstDash val="solid"/>
                    </a:lnB>
                    <a:solidFill>
                      <a:srgbClr val="F37936"/>
                    </a:solidFill>
                  </a:tcPr>
                </a:tc>
                <a:tc>
                  <a:txBody>
                    <a:bodyPr/>
                    <a:lstStyle/>
                    <a:p>
                      <a:pPr>
                        <a:lnSpc>
                          <a:spcPct val="100000"/>
                        </a:lnSpc>
                        <a:spcBef>
                          <a:spcPts val="35"/>
                        </a:spcBef>
                      </a:pPr>
                      <a:endParaRPr sz="1150" dirty="0">
                        <a:latin typeface="Times New Roman"/>
                        <a:cs typeface="Times New Roman"/>
                      </a:endParaRPr>
                    </a:p>
                    <a:p>
                      <a:pPr marL="74930" rtl="0">
                        <a:lnSpc>
                          <a:spcPct val="100000"/>
                        </a:lnSpc>
                      </a:pPr>
                      <a:r>
                        <a:rPr lang="fr" sz="1400" b="1" i="0" u="none" strike="noStrike" spc="-20" dirty="0">
                          <a:solidFill>
                            <a:srgbClr val="FAFAFF"/>
                          </a:solidFill>
                          <a:highlight>
                            <a:srgbClr val="000000">
                              <a:alpha val="0"/>
                            </a:srgbClr>
                          </a:highlight>
                          <a:latin typeface="Calibri"/>
                          <a:cs typeface="Calibri"/>
                        </a:rPr>
                        <a:t>ASC</a:t>
                      </a:r>
                      <a:endParaRPr sz="1400" dirty="0">
                        <a:latin typeface="Calibri"/>
                        <a:cs typeface="Calibri"/>
                      </a:endParaRPr>
                    </a:p>
                  </a:txBody>
                  <a:tcPr marL="0" marR="0" marT="4445" marB="0">
                    <a:lnR w="9525">
                      <a:solidFill>
                        <a:srgbClr val="FFFFFF"/>
                      </a:solidFill>
                      <a:prstDash val="solid"/>
                    </a:lnR>
                    <a:lnB w="9525">
                      <a:solidFill>
                        <a:srgbClr val="FFFFFF"/>
                      </a:solidFill>
                      <a:prstDash val="solid"/>
                    </a:lnB>
                    <a:solidFill>
                      <a:srgbClr val="F04A48"/>
                    </a:solidFill>
                  </a:tcPr>
                </a:tc>
                <a:tc>
                  <a:txBody>
                    <a:bodyPr/>
                    <a:lstStyle/>
                    <a:p>
                      <a:pPr>
                        <a:lnSpc>
                          <a:spcPct val="100000"/>
                        </a:lnSpc>
                        <a:spcBef>
                          <a:spcPts val="35"/>
                        </a:spcBef>
                      </a:pPr>
                      <a:endParaRPr sz="1150">
                        <a:latin typeface="Times New Roman"/>
                        <a:cs typeface="Times New Roman"/>
                      </a:endParaRPr>
                    </a:p>
                    <a:p>
                      <a:pPr marL="88900" rtl="0">
                        <a:lnSpc>
                          <a:spcPct val="100000"/>
                        </a:lnSpc>
                      </a:pPr>
                      <a:r>
                        <a:rPr lang="fr" sz="1400" b="1" i="0" u="none" strike="noStrike">
                          <a:solidFill>
                            <a:srgbClr val="FAFAFF"/>
                          </a:solidFill>
                          <a:highlight>
                            <a:srgbClr val="000000">
                              <a:alpha val="0"/>
                            </a:srgbClr>
                          </a:highlight>
                          <a:latin typeface="Calibri"/>
                          <a:cs typeface="Calibri"/>
                        </a:rPr>
                        <a:t>Techniciens du PEV</a:t>
                      </a:r>
                      <a:endParaRPr sz="1400">
                        <a:latin typeface="Calibri"/>
                        <a:cs typeface="Calibri"/>
                      </a:endParaRPr>
                    </a:p>
                  </a:txBody>
                  <a:tcPr marL="0" marR="0" marT="4445" marB="0">
                    <a:lnL w="9525">
                      <a:solidFill>
                        <a:srgbClr val="FFFFFF"/>
                      </a:solidFill>
                      <a:prstDash val="solid"/>
                    </a:lnL>
                    <a:lnB w="9525">
                      <a:solidFill>
                        <a:srgbClr val="FFFFFF"/>
                      </a:solidFill>
                      <a:prstDash val="solid"/>
                    </a:lnB>
                    <a:solidFill>
                      <a:srgbClr val="9E53A8">
                        <a:alpha val="69410"/>
                      </a:srgbClr>
                    </a:solidFill>
                  </a:tcPr>
                </a:tc>
                <a:tc>
                  <a:txBody>
                    <a:bodyPr/>
                    <a:lstStyle/>
                    <a:p>
                      <a:pPr marL="83185" marR="149225" rtl="0">
                        <a:lnSpc>
                          <a:spcPct val="107100"/>
                        </a:lnSpc>
                        <a:spcBef>
                          <a:spcPts val="340"/>
                        </a:spcBef>
                      </a:pPr>
                      <a:r>
                        <a:rPr lang="fr" sz="1400" b="1" i="0" u="none" strike="noStrike">
                          <a:solidFill>
                            <a:srgbClr val="FAFAFF"/>
                          </a:solidFill>
                          <a:highlight>
                            <a:srgbClr val="000000">
                              <a:alpha val="0"/>
                            </a:srgbClr>
                          </a:highlight>
                          <a:latin typeface="Calibri"/>
                          <a:cs typeface="Calibri"/>
                        </a:rPr>
                        <a:t>Travailleurs de la santé dans les établissements (ASC)</a:t>
                      </a:r>
                      <a:endParaRPr sz="1400">
                        <a:latin typeface="Calibri"/>
                        <a:cs typeface="Calibri"/>
                      </a:endParaRPr>
                    </a:p>
                  </a:txBody>
                  <a:tcPr marL="0" marR="0" marT="43180" marB="0">
                    <a:lnB w="9525">
                      <a:solidFill>
                        <a:srgbClr val="FFFFFF"/>
                      </a:solidFill>
                      <a:prstDash val="solid"/>
                    </a:lnB>
                    <a:solidFill>
                      <a:srgbClr val="C71F4F"/>
                    </a:solidFill>
                  </a:tcPr>
                </a:tc>
                <a:tc>
                  <a:txBody>
                    <a:bodyPr/>
                    <a:lstStyle/>
                    <a:p>
                      <a:pPr>
                        <a:lnSpc>
                          <a:spcPct val="100000"/>
                        </a:lnSpc>
                        <a:spcBef>
                          <a:spcPts val="35"/>
                        </a:spcBef>
                      </a:pPr>
                      <a:endParaRPr sz="1150">
                        <a:latin typeface="Times New Roman"/>
                        <a:cs typeface="Times New Roman"/>
                      </a:endParaRPr>
                    </a:p>
                    <a:p>
                      <a:pPr marL="83820" rtl="0">
                        <a:lnSpc>
                          <a:spcPct val="100000"/>
                        </a:lnSpc>
                        <a:spcBef>
                          <a:spcPts val="5"/>
                        </a:spcBef>
                      </a:pPr>
                      <a:r>
                        <a:rPr lang="fr" sz="1400" b="1" i="0" u="none" strike="noStrike">
                          <a:solidFill>
                            <a:srgbClr val="FAFAFF"/>
                          </a:solidFill>
                          <a:highlight>
                            <a:srgbClr val="000000">
                              <a:alpha val="0"/>
                            </a:srgbClr>
                          </a:highlight>
                          <a:latin typeface="Calibri"/>
                          <a:cs typeface="Calibri"/>
                        </a:rPr>
                        <a:t>PEV du district</a:t>
                      </a:r>
                      <a:endParaRPr sz="1400">
                        <a:latin typeface="Calibri"/>
                        <a:cs typeface="Calibri"/>
                      </a:endParaRPr>
                    </a:p>
                  </a:txBody>
                  <a:tcPr marL="0" marR="0" marT="4445" marB="0">
                    <a:lnB w="9525">
                      <a:solidFill>
                        <a:srgbClr val="FFFFFF"/>
                      </a:solidFill>
                      <a:prstDash val="solid"/>
                    </a:lnB>
                    <a:solidFill>
                      <a:srgbClr val="002F6C"/>
                    </a:solidFill>
                  </a:tcPr>
                </a:tc>
                <a:extLst>
                  <a:ext uri="{0D108BD9-81ED-4DB2-BD59-A6C34878D82A}">
                    <a16:rowId xmlns:a16="http://schemas.microsoft.com/office/drawing/2014/main" val="10000"/>
                  </a:ext>
                </a:extLst>
              </a:tr>
              <a:tr h="1879600">
                <a:tc>
                  <a:txBody>
                    <a:bodyPr/>
                    <a:lstStyle/>
                    <a:p>
                      <a:pPr marL="85725" marR="433705" rtl="0">
                        <a:lnSpc>
                          <a:spcPct val="100000"/>
                        </a:lnSpc>
                        <a:spcBef>
                          <a:spcPts val="660"/>
                        </a:spcBef>
                      </a:pPr>
                      <a:r>
                        <a:rPr lang="fr" sz="1200" b="0" i="0" u="none" strike="noStrike" spc="-10">
                          <a:highlight>
                            <a:srgbClr val="000000">
                              <a:alpha val="0"/>
                            </a:srgbClr>
                          </a:highlight>
                          <a:latin typeface="Calibri"/>
                          <a:cs typeface="Calibri"/>
                        </a:rPr>
                        <a:t>Le père de l'enfant motive la mère à adhérer à la vaccination.</a:t>
                      </a:r>
                      <a:endParaRPr sz="1200">
                        <a:latin typeface="Calibri"/>
                        <a:cs typeface="Calibri"/>
                      </a:endParaRPr>
                    </a:p>
                    <a:p>
                      <a:pPr>
                        <a:lnSpc>
                          <a:spcPct val="100000"/>
                        </a:lnSpc>
                        <a:spcBef>
                          <a:spcPts val="5"/>
                        </a:spcBef>
                      </a:pPr>
                      <a:endParaRPr sz="1250">
                        <a:latin typeface="Times New Roman"/>
                        <a:cs typeface="Times New Roman"/>
                      </a:endParaRPr>
                    </a:p>
                    <a:p>
                      <a:pPr marL="85725" marR="101600" rtl="0">
                        <a:lnSpc>
                          <a:spcPct val="100000"/>
                        </a:lnSpc>
                      </a:pPr>
                      <a:r>
                        <a:rPr lang="fr" sz="1200" b="0" i="0" u="none" strike="noStrike">
                          <a:highlight>
                            <a:srgbClr val="000000">
                              <a:alpha val="0"/>
                            </a:srgbClr>
                          </a:highlight>
                          <a:latin typeface="Calibri"/>
                          <a:cs typeface="Calibri"/>
                        </a:rPr>
                        <a:t>Le frère de la mère peut aider à trouver un chauffeur de taxi pour accompagner la mère et l'enfant à la structure sanitaire.</a:t>
                      </a:r>
                      <a:endParaRPr sz="1200">
                        <a:latin typeface="Calibri"/>
                        <a:cs typeface="Calibri"/>
                      </a:endParaRPr>
                    </a:p>
                  </a:txBody>
                  <a:tcPr marL="0" marR="0" marT="83820" marB="0">
                    <a:lnT w="9525">
                      <a:solidFill>
                        <a:srgbClr val="FFFFFF"/>
                      </a:solidFill>
                      <a:prstDash val="solid"/>
                    </a:lnT>
                    <a:solidFill>
                      <a:srgbClr val="289195">
                        <a:alpha val="4705"/>
                      </a:srgbClr>
                    </a:solidFill>
                  </a:tcPr>
                </a:tc>
                <a:tc>
                  <a:txBody>
                    <a:bodyPr/>
                    <a:lstStyle/>
                    <a:p>
                      <a:pPr marL="85725" marR="83820" rtl="0">
                        <a:lnSpc>
                          <a:spcPct val="100000"/>
                        </a:lnSpc>
                        <a:spcBef>
                          <a:spcPts val="660"/>
                        </a:spcBef>
                      </a:pPr>
                      <a:r>
                        <a:rPr lang="fr" sz="1200" b="0" i="0" u="none" strike="noStrike">
                          <a:highlight>
                            <a:srgbClr val="000000">
                              <a:alpha val="0"/>
                            </a:srgbClr>
                          </a:highlight>
                          <a:latin typeface="Calibri"/>
                          <a:cs typeface="Calibri"/>
                        </a:rPr>
                        <a:t>Diffuser des informations précises sur la vaccination auprès des citoyens et des autorités religieuses.</a:t>
                      </a:r>
                      <a:endParaRPr sz="1200">
                        <a:latin typeface="Calibri"/>
                        <a:cs typeface="Calibri"/>
                      </a:endParaRPr>
                    </a:p>
                    <a:p>
                      <a:pPr>
                        <a:lnSpc>
                          <a:spcPct val="100000"/>
                        </a:lnSpc>
                        <a:spcBef>
                          <a:spcPts val="5"/>
                        </a:spcBef>
                      </a:pPr>
                      <a:endParaRPr sz="1250">
                        <a:latin typeface="Times New Roman"/>
                        <a:cs typeface="Times New Roman"/>
                      </a:endParaRPr>
                    </a:p>
                    <a:p>
                      <a:pPr marL="85725" marR="368935" rtl="0">
                        <a:lnSpc>
                          <a:spcPct val="100000"/>
                        </a:lnSpc>
                      </a:pPr>
                      <a:r>
                        <a:rPr lang="fr" sz="1200" b="0" i="0" u="none" strike="noStrike">
                          <a:highlight>
                            <a:srgbClr val="000000">
                              <a:alpha val="0"/>
                            </a:srgbClr>
                          </a:highlight>
                          <a:latin typeface="Calibri"/>
                          <a:cs typeface="Calibri"/>
                        </a:rPr>
                        <a:t>Recevoir une formation de base en matière de vaccination de la part de l'unité de santé.</a:t>
                      </a:r>
                      <a:endParaRPr sz="1200">
                        <a:latin typeface="Calibri"/>
                        <a:cs typeface="Calibri"/>
                      </a:endParaRPr>
                    </a:p>
                  </a:txBody>
                  <a:tcPr marL="0" marR="0" marT="83820" marB="0">
                    <a:lnT w="9525">
                      <a:solidFill>
                        <a:srgbClr val="FFFFFF"/>
                      </a:solidFill>
                      <a:prstDash val="solid"/>
                    </a:lnT>
                    <a:solidFill>
                      <a:srgbClr val="FFC075">
                        <a:alpha val="9411"/>
                      </a:srgbClr>
                    </a:solidFill>
                  </a:tcPr>
                </a:tc>
                <a:tc>
                  <a:txBody>
                    <a:bodyPr/>
                    <a:lstStyle/>
                    <a:p>
                      <a:pPr marL="85725" marR="175260" rtl="0">
                        <a:lnSpc>
                          <a:spcPct val="100000"/>
                        </a:lnSpc>
                        <a:spcBef>
                          <a:spcPts val="660"/>
                        </a:spcBef>
                      </a:pPr>
                      <a:r>
                        <a:rPr lang="fr" sz="1200" b="0" i="0" u="none" strike="noStrike" spc="-10">
                          <a:highlight>
                            <a:srgbClr val="000000">
                              <a:alpha val="0"/>
                            </a:srgbClr>
                          </a:highlight>
                          <a:latin typeface="Calibri"/>
                          <a:cs typeface="Calibri"/>
                        </a:rPr>
                        <a:t>Communiquer l'arrivée d'une brigade mobile au moins 4 jours à l'avance.</a:t>
                      </a:r>
                      <a:endParaRPr sz="1200">
                        <a:latin typeface="Calibri"/>
                        <a:cs typeface="Calibri"/>
                      </a:endParaRPr>
                    </a:p>
                    <a:p>
                      <a:pPr>
                        <a:lnSpc>
                          <a:spcPct val="100000"/>
                        </a:lnSpc>
                        <a:spcBef>
                          <a:spcPts val="5"/>
                        </a:spcBef>
                      </a:pPr>
                      <a:endParaRPr sz="1250">
                        <a:latin typeface="Times New Roman"/>
                        <a:cs typeface="Times New Roman"/>
                      </a:endParaRPr>
                    </a:p>
                    <a:p>
                      <a:pPr marL="85725" marR="183515" rtl="0">
                        <a:lnSpc>
                          <a:spcPct val="100000"/>
                        </a:lnSpc>
                      </a:pPr>
                      <a:r>
                        <a:rPr lang="fr" sz="1200" b="0" i="0" u="none" strike="noStrike">
                          <a:highlight>
                            <a:srgbClr val="000000">
                              <a:alpha val="0"/>
                            </a:srgbClr>
                          </a:highlight>
                          <a:latin typeface="Calibri"/>
                          <a:cs typeface="Calibri"/>
                        </a:rPr>
                        <a:t>Créer un système d'orientation/référence en utilisant les réseaux d'amis/les groupes de mères.</a:t>
                      </a:r>
                      <a:endParaRPr sz="1200">
                        <a:latin typeface="Calibri"/>
                        <a:cs typeface="Calibri"/>
                      </a:endParaRPr>
                    </a:p>
                  </a:txBody>
                  <a:tcPr marL="0" marR="0" marT="83820" marB="0">
                    <a:lnR w="9525">
                      <a:solidFill>
                        <a:srgbClr val="FFFFFF"/>
                      </a:solidFill>
                      <a:prstDash val="solid"/>
                    </a:lnR>
                    <a:lnT w="9525">
                      <a:solidFill>
                        <a:srgbClr val="FFFFFF"/>
                      </a:solidFill>
                      <a:prstDash val="solid"/>
                    </a:lnT>
                    <a:solidFill>
                      <a:srgbClr val="F04A48">
                        <a:alpha val="4705"/>
                      </a:srgbClr>
                    </a:solidFill>
                  </a:tcPr>
                </a:tc>
                <a:tc>
                  <a:txBody>
                    <a:bodyPr/>
                    <a:lstStyle/>
                    <a:p>
                      <a:pPr marL="95250" marR="167005" rtl="0">
                        <a:lnSpc>
                          <a:spcPct val="100000"/>
                        </a:lnSpc>
                        <a:spcBef>
                          <a:spcPts val="660"/>
                        </a:spcBef>
                      </a:pPr>
                      <a:r>
                        <a:rPr lang="fr" sz="1200" b="0" i="0" u="none" strike="noStrike">
                          <a:highlight>
                            <a:srgbClr val="000000">
                              <a:alpha val="0"/>
                            </a:srgbClr>
                          </a:highlight>
                          <a:latin typeface="Calibri"/>
                          <a:cs typeface="Calibri"/>
                        </a:rPr>
                        <a:t>Assurer une bonne communication avec les mères sur l'importance du vaccin (calendrier et effets secondaires).</a:t>
                      </a:r>
                      <a:endParaRPr sz="1200">
                        <a:latin typeface="Calibri"/>
                        <a:cs typeface="Calibri"/>
                      </a:endParaRPr>
                    </a:p>
                    <a:p>
                      <a:pPr>
                        <a:lnSpc>
                          <a:spcPct val="100000"/>
                        </a:lnSpc>
                        <a:spcBef>
                          <a:spcPts val="5"/>
                        </a:spcBef>
                      </a:pPr>
                      <a:endParaRPr sz="1250">
                        <a:latin typeface="Times New Roman"/>
                        <a:cs typeface="Times New Roman"/>
                      </a:endParaRPr>
                    </a:p>
                    <a:p>
                      <a:pPr marL="95250" marR="180340" rtl="0">
                        <a:lnSpc>
                          <a:spcPct val="100000"/>
                        </a:lnSpc>
                      </a:pPr>
                      <a:r>
                        <a:rPr lang="fr" sz="1200" b="0" i="0" u="none" strike="noStrike" spc="-10">
                          <a:highlight>
                            <a:srgbClr val="000000">
                              <a:alpha val="0"/>
                            </a:srgbClr>
                          </a:highlight>
                          <a:latin typeface="Calibri"/>
                          <a:cs typeface="Calibri"/>
                        </a:rPr>
                        <a:t>Organiser des réunions périodiques avec les dirigeants les plus influents pour encourager la communauté à respecter le calendrier de vaccination.</a:t>
                      </a:r>
                      <a:endParaRPr sz="1200">
                        <a:latin typeface="Calibri"/>
                        <a:cs typeface="Calibri"/>
                      </a:endParaRPr>
                    </a:p>
                  </a:txBody>
                  <a:tcPr marL="0" marR="0" marT="83820" marB="0">
                    <a:lnL w="9525">
                      <a:solidFill>
                        <a:srgbClr val="FFFFFF"/>
                      </a:solidFill>
                      <a:prstDash val="solid"/>
                    </a:lnL>
                    <a:lnT w="9525">
                      <a:solidFill>
                        <a:srgbClr val="FFFFFF"/>
                      </a:solidFill>
                      <a:prstDash val="solid"/>
                    </a:lnT>
                    <a:solidFill>
                      <a:srgbClr val="9E53A8">
                        <a:alpha val="4705"/>
                      </a:srgbClr>
                    </a:solidFill>
                  </a:tcPr>
                </a:tc>
                <a:tc>
                  <a:txBody>
                    <a:bodyPr/>
                    <a:lstStyle/>
                    <a:p>
                      <a:pPr marL="85725" marR="118110" rtl="0">
                        <a:lnSpc>
                          <a:spcPct val="100000"/>
                        </a:lnSpc>
                        <a:spcBef>
                          <a:spcPts val="660"/>
                        </a:spcBef>
                      </a:pPr>
                      <a:r>
                        <a:rPr lang="fr" sz="1200" b="0" i="0" u="none" strike="noStrike">
                          <a:highlight>
                            <a:srgbClr val="000000">
                              <a:alpha val="0"/>
                            </a:srgbClr>
                          </a:highlight>
                          <a:latin typeface="Calibri"/>
                          <a:cs typeface="Calibri"/>
                        </a:rPr>
                        <a:t>Fournir des services aux mères avec empathie et sympathie.</a:t>
                      </a:r>
                      <a:endParaRPr sz="1200">
                        <a:latin typeface="Calibri"/>
                        <a:cs typeface="Calibri"/>
                      </a:endParaRPr>
                    </a:p>
                    <a:p>
                      <a:pPr>
                        <a:lnSpc>
                          <a:spcPct val="100000"/>
                        </a:lnSpc>
                        <a:spcBef>
                          <a:spcPts val="5"/>
                        </a:spcBef>
                      </a:pPr>
                      <a:endParaRPr sz="1250">
                        <a:latin typeface="Times New Roman"/>
                        <a:cs typeface="Times New Roman"/>
                      </a:endParaRPr>
                    </a:p>
                    <a:p>
                      <a:pPr marL="85725" marR="85725" rtl="0">
                        <a:lnSpc>
                          <a:spcPct val="100000"/>
                        </a:lnSpc>
                      </a:pPr>
                      <a:r>
                        <a:rPr lang="fr" sz="1200" b="0" i="0" u="none" strike="noStrike">
                          <a:highlight>
                            <a:srgbClr val="000000">
                              <a:alpha val="0"/>
                            </a:srgbClr>
                          </a:highlight>
                          <a:latin typeface="Calibri"/>
                          <a:cs typeface="Calibri"/>
                        </a:rPr>
                        <a:t>Sensibiliser les infirmières à prendre soin des patients, en gardant à l'esprit que nous sommes tous des êtres humains.</a:t>
                      </a:r>
                      <a:endParaRPr sz="1200">
                        <a:latin typeface="Calibri"/>
                        <a:cs typeface="Calibri"/>
                      </a:endParaRPr>
                    </a:p>
                  </a:txBody>
                  <a:tcPr marL="0" marR="0" marT="83820" marB="0">
                    <a:lnT w="9525">
                      <a:solidFill>
                        <a:srgbClr val="FFFFFF"/>
                      </a:solidFill>
                      <a:prstDash val="solid"/>
                    </a:lnT>
                    <a:solidFill>
                      <a:srgbClr val="C71F4F">
                        <a:alpha val="4705"/>
                      </a:srgbClr>
                    </a:solidFill>
                  </a:tcPr>
                </a:tc>
                <a:tc>
                  <a:txBody>
                    <a:bodyPr/>
                    <a:lstStyle/>
                    <a:p>
                      <a:pPr marL="83820" marR="89535" rtl="0">
                        <a:lnSpc>
                          <a:spcPct val="100000"/>
                        </a:lnSpc>
                        <a:spcBef>
                          <a:spcPts val="660"/>
                        </a:spcBef>
                      </a:pPr>
                      <a:r>
                        <a:rPr lang="fr" sz="1200" b="0" i="0" u="none" strike="noStrike" spc="-10" dirty="0">
                          <a:highlight>
                            <a:srgbClr val="000000">
                              <a:alpha val="0"/>
                            </a:srgbClr>
                          </a:highlight>
                          <a:latin typeface="Calibri"/>
                          <a:cs typeface="Calibri"/>
                        </a:rPr>
                        <a:t>Assurer le transport et le ravitaillement des techniciens pour qu'ils puissent se rendre aux brigades mobiles programmées.</a:t>
                      </a:r>
                      <a:endParaRPr sz="1200" dirty="0">
                        <a:latin typeface="Calibri"/>
                        <a:cs typeface="Calibri"/>
                      </a:endParaRPr>
                    </a:p>
                  </a:txBody>
                  <a:tcPr marL="0" marR="0" marT="83820" marB="0">
                    <a:lnT w="9525">
                      <a:solidFill>
                        <a:srgbClr val="FFFFFF"/>
                      </a:solidFill>
                      <a:prstDash val="solid"/>
                    </a:lnT>
                    <a:solidFill>
                      <a:srgbClr val="002F6C">
                        <a:alpha val="4705"/>
                      </a:srgbClr>
                    </a:solidFill>
                  </a:tcPr>
                </a:tc>
                <a:extLst>
                  <a:ext uri="{0D108BD9-81ED-4DB2-BD59-A6C34878D82A}">
                    <a16:rowId xmlns:a16="http://schemas.microsoft.com/office/drawing/2014/main" val="10001"/>
                  </a:ext>
                </a:extLst>
              </a:tr>
            </a:tbl>
          </a:graphicData>
        </a:graphic>
      </p:graphicFrame>
      <p:sp>
        <p:nvSpPr>
          <p:cNvPr id="5" name="object 5"/>
          <p:cNvSpPr txBox="1"/>
          <p:nvPr/>
        </p:nvSpPr>
        <p:spPr>
          <a:xfrm>
            <a:off x="870513" y="1092651"/>
            <a:ext cx="9926955" cy="483870"/>
          </a:xfrm>
          <a:prstGeom prst="rect">
            <a:avLst/>
          </a:prstGeom>
        </p:spPr>
        <p:txBody>
          <a:bodyPr vert="horz" wrap="square" lIns="0" tIns="12700" rIns="0" bIns="0" rtlCol="0">
            <a:noAutofit/>
          </a:bodyPr>
          <a:lstStyle/>
          <a:p>
            <a:pPr marL="12700" rtl="0">
              <a:lnSpc>
                <a:spcPct val="100000"/>
              </a:lnSpc>
              <a:spcBef>
                <a:spcPts val="100"/>
              </a:spcBef>
            </a:pPr>
            <a:r>
              <a:rPr lang="fr" sz="1600" b="1" i="0" u="none" strike="noStrike">
                <a:solidFill>
                  <a:srgbClr val="289195"/>
                </a:solidFill>
                <a:highlight>
                  <a:srgbClr val="000000">
                    <a:alpha val="0"/>
                  </a:srgbClr>
                </a:highlight>
                <a:latin typeface="Calibri"/>
                <a:cs typeface="Calibri"/>
              </a:rPr>
              <a:t>Comment des acteurs spécifiques peuvent-ils lever les obstacles à la vaccination ?</a:t>
            </a:r>
            <a:endParaRPr sz="1600">
              <a:latin typeface="Calibri"/>
              <a:cs typeface="Calibri"/>
            </a:endParaRPr>
          </a:p>
          <a:p>
            <a:pPr marL="12700" rtl="0">
              <a:lnSpc>
                <a:spcPct val="100000"/>
              </a:lnSpc>
              <a:spcBef>
                <a:spcPts val="5"/>
              </a:spcBef>
            </a:pPr>
            <a:r>
              <a:rPr lang="fr" sz="1400" b="0" i="0" u="none" strike="noStrike">
                <a:highlight>
                  <a:srgbClr val="000000">
                    <a:alpha val="0"/>
                  </a:srgbClr>
                </a:highlight>
                <a:latin typeface="Calibri"/>
                <a:cs typeface="Calibri"/>
              </a:rPr>
              <a:t>Le tableau suivant contient des suggestions concrètes sur la manière dont des acteurs spécifiques peuvent soutenir la vaccination des enfants dans leur communauté et leur district.</a:t>
            </a:r>
            <a:endParaRPr sz="1400">
              <a:latin typeface="Calibri"/>
              <a:cs typeface="Calibri"/>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1999" y="6857999"/>
                </a:moveTo>
                <a:lnTo>
                  <a:pt x="0" y="6857999"/>
                </a:lnTo>
                <a:lnTo>
                  <a:pt x="0" y="0"/>
                </a:lnTo>
                <a:lnTo>
                  <a:pt x="12191999" y="0"/>
                </a:lnTo>
                <a:lnTo>
                  <a:pt x="12191999" y="6857999"/>
                </a:lnTo>
                <a:close/>
              </a:path>
            </a:pathLst>
          </a:custGeom>
          <a:solidFill>
            <a:srgbClr val="D4FCFC">
              <a:alpha val="48629"/>
            </a:srgbClr>
          </a:solidFill>
        </p:spPr>
        <p:txBody>
          <a:bodyPr wrap="square" lIns="0" tIns="0" rIns="0" bIns="0" rtlCol="0">
            <a:noAutofit/>
          </a:bodyPr>
          <a:lstStyle/>
          <a:p>
            <a:endParaRPr/>
          </a:p>
        </p:txBody>
      </p:sp>
      <p:grpSp>
        <p:nvGrpSpPr>
          <p:cNvPr id="3" name="object 3"/>
          <p:cNvGrpSpPr/>
          <p:nvPr/>
        </p:nvGrpSpPr>
        <p:grpSpPr>
          <a:xfrm>
            <a:off x="228600" y="677227"/>
            <a:ext cx="6884670" cy="5742940"/>
            <a:chOff x="246456" y="231980"/>
            <a:chExt cx="6884670" cy="5742940"/>
          </a:xfrm>
        </p:grpSpPr>
        <p:sp>
          <p:nvSpPr>
            <p:cNvPr id="4" name="object 4"/>
            <p:cNvSpPr/>
            <p:nvPr/>
          </p:nvSpPr>
          <p:spPr>
            <a:xfrm>
              <a:off x="532005" y="607275"/>
              <a:ext cx="3498850" cy="5367655"/>
            </a:xfrm>
            <a:custGeom>
              <a:avLst/>
              <a:gdLst/>
              <a:ahLst/>
              <a:cxnLst/>
              <a:rect l="l" t="t" r="r" b="b"/>
              <a:pathLst>
                <a:path w="3498850" h="5367655">
                  <a:moveTo>
                    <a:pt x="3198839" y="5367600"/>
                  </a:moveTo>
                  <a:lnTo>
                    <a:pt x="299759" y="5367600"/>
                  </a:lnTo>
                  <a:lnTo>
                    <a:pt x="251137" y="5363676"/>
                  </a:lnTo>
                  <a:lnTo>
                    <a:pt x="205012" y="5352318"/>
                  </a:lnTo>
                  <a:lnTo>
                    <a:pt x="162003" y="5334141"/>
                  </a:lnTo>
                  <a:lnTo>
                    <a:pt x="122725" y="5309763"/>
                  </a:lnTo>
                  <a:lnTo>
                    <a:pt x="87797" y="5279802"/>
                  </a:lnTo>
                  <a:lnTo>
                    <a:pt x="57836" y="5244874"/>
                  </a:lnTo>
                  <a:lnTo>
                    <a:pt x="33458" y="5205596"/>
                  </a:lnTo>
                  <a:lnTo>
                    <a:pt x="15281" y="5162587"/>
                  </a:lnTo>
                  <a:lnTo>
                    <a:pt x="3923" y="5116462"/>
                  </a:lnTo>
                  <a:lnTo>
                    <a:pt x="0" y="5067839"/>
                  </a:lnTo>
                  <a:lnTo>
                    <a:pt x="0" y="299759"/>
                  </a:lnTo>
                  <a:lnTo>
                    <a:pt x="3923" y="251137"/>
                  </a:lnTo>
                  <a:lnTo>
                    <a:pt x="15281" y="205012"/>
                  </a:lnTo>
                  <a:lnTo>
                    <a:pt x="33458" y="162003"/>
                  </a:lnTo>
                  <a:lnTo>
                    <a:pt x="57836" y="122725"/>
                  </a:lnTo>
                  <a:lnTo>
                    <a:pt x="87797" y="87797"/>
                  </a:lnTo>
                  <a:lnTo>
                    <a:pt x="122725" y="57836"/>
                  </a:lnTo>
                  <a:lnTo>
                    <a:pt x="162003" y="33458"/>
                  </a:lnTo>
                  <a:lnTo>
                    <a:pt x="205012" y="15281"/>
                  </a:lnTo>
                  <a:lnTo>
                    <a:pt x="251137" y="3923"/>
                  </a:lnTo>
                  <a:lnTo>
                    <a:pt x="299759" y="0"/>
                  </a:lnTo>
                  <a:lnTo>
                    <a:pt x="3198839" y="0"/>
                  </a:lnTo>
                  <a:lnTo>
                    <a:pt x="3246015" y="3734"/>
                  </a:lnTo>
                  <a:lnTo>
                    <a:pt x="3291605" y="14714"/>
                  </a:lnTo>
                  <a:lnTo>
                    <a:pt x="3334802" y="32607"/>
                  </a:lnTo>
                  <a:lnTo>
                    <a:pt x="3374803" y="57079"/>
                  </a:lnTo>
                  <a:lnTo>
                    <a:pt x="3410802" y="87797"/>
                  </a:lnTo>
                  <a:lnTo>
                    <a:pt x="3441520" y="123796"/>
                  </a:lnTo>
                  <a:lnTo>
                    <a:pt x="3465992" y="163797"/>
                  </a:lnTo>
                  <a:lnTo>
                    <a:pt x="3483885" y="206994"/>
                  </a:lnTo>
                  <a:lnTo>
                    <a:pt x="3494865" y="252584"/>
                  </a:lnTo>
                  <a:lnTo>
                    <a:pt x="3498599" y="299759"/>
                  </a:lnTo>
                  <a:lnTo>
                    <a:pt x="3498599" y="5067839"/>
                  </a:lnTo>
                  <a:lnTo>
                    <a:pt x="3494676" y="5116462"/>
                  </a:lnTo>
                  <a:lnTo>
                    <a:pt x="3483318" y="5162587"/>
                  </a:lnTo>
                  <a:lnTo>
                    <a:pt x="3465141" y="5205596"/>
                  </a:lnTo>
                  <a:lnTo>
                    <a:pt x="3440763" y="5244874"/>
                  </a:lnTo>
                  <a:lnTo>
                    <a:pt x="3410802" y="5279802"/>
                  </a:lnTo>
                  <a:lnTo>
                    <a:pt x="3375874" y="5309763"/>
                  </a:lnTo>
                  <a:lnTo>
                    <a:pt x="3336597" y="5334141"/>
                  </a:lnTo>
                  <a:lnTo>
                    <a:pt x="3293587" y="5352318"/>
                  </a:lnTo>
                  <a:lnTo>
                    <a:pt x="3247462" y="5363676"/>
                  </a:lnTo>
                  <a:lnTo>
                    <a:pt x="3198839" y="5367600"/>
                  </a:lnTo>
                  <a:close/>
                </a:path>
              </a:pathLst>
            </a:custGeom>
            <a:solidFill>
              <a:srgbClr val="CCF0F0"/>
            </a:solidFill>
          </p:spPr>
          <p:txBody>
            <a:bodyPr wrap="square" lIns="0" tIns="0" rIns="0" bIns="0" rtlCol="0">
              <a:noAutofit/>
            </a:bodyPr>
            <a:lstStyle/>
            <a:p>
              <a:endParaRPr/>
            </a:p>
          </p:txBody>
        </p:sp>
        <p:sp>
          <p:nvSpPr>
            <p:cNvPr id="5" name="object 5"/>
            <p:cNvSpPr/>
            <p:nvPr/>
          </p:nvSpPr>
          <p:spPr>
            <a:xfrm>
              <a:off x="965532" y="4783545"/>
              <a:ext cx="6165850" cy="0"/>
            </a:xfrm>
            <a:custGeom>
              <a:avLst/>
              <a:gdLst/>
              <a:ahLst/>
              <a:cxnLst/>
              <a:rect l="l" t="t" r="r" b="b"/>
              <a:pathLst>
                <a:path w="6165850">
                  <a:moveTo>
                    <a:pt x="0" y="0"/>
                  </a:moveTo>
                  <a:lnTo>
                    <a:pt x="6165299" y="0"/>
                  </a:lnTo>
                </a:path>
              </a:pathLst>
            </a:custGeom>
            <a:ln w="50799">
              <a:solidFill>
                <a:srgbClr val="289195"/>
              </a:solidFill>
            </a:ln>
          </p:spPr>
          <p:txBody>
            <a:bodyPr wrap="square" lIns="0" tIns="0" rIns="0" bIns="0" rtlCol="0">
              <a:noAutofit/>
            </a:bodyPr>
            <a:lstStyle/>
            <a:p>
              <a:endParaRPr/>
            </a:p>
          </p:txBody>
        </p:sp>
        <p:sp>
          <p:nvSpPr>
            <p:cNvPr id="6" name="object 6"/>
            <p:cNvSpPr/>
            <p:nvPr/>
          </p:nvSpPr>
          <p:spPr>
            <a:xfrm>
              <a:off x="246456" y="231980"/>
              <a:ext cx="744855" cy="744220"/>
            </a:xfrm>
            <a:custGeom>
              <a:avLst/>
              <a:gdLst/>
              <a:ahLst/>
              <a:cxnLst/>
              <a:rect l="l" t="t" r="r" b="b"/>
              <a:pathLst>
                <a:path w="744855" h="744219">
                  <a:moveTo>
                    <a:pt x="620597" y="743999"/>
                  </a:moveTo>
                  <a:lnTo>
                    <a:pt x="124002" y="743999"/>
                  </a:lnTo>
                  <a:lnTo>
                    <a:pt x="75735" y="734255"/>
                  </a:lnTo>
                  <a:lnTo>
                    <a:pt x="36319" y="707680"/>
                  </a:lnTo>
                  <a:lnTo>
                    <a:pt x="9744" y="668264"/>
                  </a:lnTo>
                  <a:lnTo>
                    <a:pt x="0" y="619997"/>
                  </a:lnTo>
                  <a:lnTo>
                    <a:pt x="0" y="124002"/>
                  </a:lnTo>
                  <a:lnTo>
                    <a:pt x="9744" y="75735"/>
                  </a:lnTo>
                  <a:lnTo>
                    <a:pt x="36319" y="36319"/>
                  </a:lnTo>
                  <a:lnTo>
                    <a:pt x="75735" y="9744"/>
                  </a:lnTo>
                  <a:lnTo>
                    <a:pt x="124002" y="0"/>
                  </a:lnTo>
                  <a:lnTo>
                    <a:pt x="620597" y="0"/>
                  </a:lnTo>
                  <a:lnTo>
                    <a:pt x="668051" y="9439"/>
                  </a:lnTo>
                  <a:lnTo>
                    <a:pt x="708280" y="36319"/>
                  </a:lnTo>
                  <a:lnTo>
                    <a:pt x="735160" y="76548"/>
                  </a:lnTo>
                  <a:lnTo>
                    <a:pt x="744599" y="124002"/>
                  </a:lnTo>
                  <a:lnTo>
                    <a:pt x="744599" y="619997"/>
                  </a:lnTo>
                  <a:lnTo>
                    <a:pt x="734855" y="668264"/>
                  </a:lnTo>
                  <a:lnTo>
                    <a:pt x="708280" y="707680"/>
                  </a:lnTo>
                  <a:lnTo>
                    <a:pt x="668864" y="734255"/>
                  </a:lnTo>
                  <a:lnTo>
                    <a:pt x="620597" y="743999"/>
                  </a:lnTo>
                  <a:close/>
                </a:path>
              </a:pathLst>
            </a:custGeom>
            <a:solidFill>
              <a:srgbClr val="C4114C"/>
            </a:solidFill>
          </p:spPr>
          <p:txBody>
            <a:bodyPr wrap="square" lIns="0" tIns="0" rIns="0" bIns="0" rtlCol="0">
              <a:noAutofit/>
            </a:bodyPr>
            <a:lstStyle/>
            <a:p>
              <a:endParaRPr/>
            </a:p>
          </p:txBody>
        </p:sp>
      </p:grpSp>
      <p:sp>
        <p:nvSpPr>
          <p:cNvPr id="7" name="object 7"/>
          <p:cNvSpPr txBox="1">
            <a:spLocks noGrp="1"/>
          </p:cNvSpPr>
          <p:nvPr>
            <p:ph type="title"/>
          </p:nvPr>
        </p:nvSpPr>
        <p:spPr>
          <a:xfrm>
            <a:off x="1064199" y="4047633"/>
            <a:ext cx="4119245" cy="574040"/>
          </a:xfrm>
          <a:prstGeom prst="rect">
            <a:avLst/>
          </a:prstGeom>
        </p:spPr>
        <p:txBody>
          <a:bodyPr vert="horz" wrap="square" lIns="0" tIns="12700" rIns="0" bIns="0" rtlCol="0">
            <a:noAutofit/>
          </a:bodyPr>
          <a:lstStyle/>
          <a:p>
            <a:pPr marL="12700" rtl="0">
              <a:lnSpc>
                <a:spcPct val="100000"/>
              </a:lnSpc>
              <a:spcBef>
                <a:spcPts val="100"/>
              </a:spcBef>
            </a:pPr>
            <a:r>
              <a:rPr lang="fr" sz="3600" b="0" i="0" u="none" strike="noStrike" dirty="0">
                <a:solidFill>
                  <a:srgbClr val="14484A"/>
                </a:solidFill>
                <a:highlight>
                  <a:srgbClr val="000000">
                    <a:alpha val="0"/>
                  </a:srgbClr>
                </a:highlight>
                <a:latin typeface="Arial Narrow"/>
              </a:rPr>
              <a:t>Panel de discussion + Q&amp;R</a:t>
            </a:r>
          </a:p>
        </p:txBody>
      </p:sp>
      <p:sp>
        <p:nvSpPr>
          <p:cNvPr id="8" name="object 8"/>
          <p:cNvSpPr txBox="1"/>
          <p:nvPr/>
        </p:nvSpPr>
        <p:spPr>
          <a:xfrm>
            <a:off x="1064207" y="3248976"/>
            <a:ext cx="1450393" cy="360833"/>
          </a:xfrm>
          <a:prstGeom prst="rect">
            <a:avLst/>
          </a:prstGeom>
        </p:spPr>
        <p:txBody>
          <a:bodyPr vert="horz" wrap="square" lIns="0" tIns="12700" rIns="0" bIns="0" rtlCol="0">
            <a:noAutofit/>
          </a:bodyPr>
          <a:lstStyle/>
          <a:p>
            <a:pPr marL="12700" rtl="0">
              <a:lnSpc>
                <a:spcPct val="100000"/>
              </a:lnSpc>
              <a:spcBef>
                <a:spcPts val="100"/>
              </a:spcBef>
            </a:pPr>
            <a:r>
              <a:rPr lang="fr" sz="1800" b="1" i="0" u="none" strike="noStrike" dirty="0">
                <a:solidFill>
                  <a:srgbClr val="C4114C"/>
                </a:solidFill>
                <a:highlight>
                  <a:srgbClr val="000000">
                    <a:alpha val="0"/>
                  </a:srgbClr>
                </a:highlight>
                <a:latin typeface="Source Sans 3"/>
                <a:cs typeface="Source Sans 3"/>
              </a:rPr>
              <a:t>SECTION 4</a:t>
            </a:r>
            <a:endParaRPr sz="1800" dirty="0">
              <a:latin typeface="Source Sans 3"/>
              <a:cs typeface="Source Sans 3"/>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a:stretch>
            <a:fillRect/>
          </a:stretch>
        </p:blipFill>
        <p:spPr>
          <a:xfrm>
            <a:off x="9668107" y="0"/>
            <a:ext cx="2523899" cy="6857999"/>
          </a:xfrm>
          <a:prstGeom prst="rect">
            <a:avLst/>
          </a:prstGeom>
        </p:spPr>
      </p:pic>
      <p:pic>
        <p:nvPicPr>
          <p:cNvPr id="3" name="object 3"/>
          <p:cNvPicPr/>
          <p:nvPr/>
        </p:nvPicPr>
        <p:blipFill>
          <a:blip r:embed="rId3"/>
          <a:stretch>
            <a:fillRect/>
          </a:stretch>
        </p:blipFill>
        <p:spPr>
          <a:xfrm>
            <a:off x="1089648" y="5611903"/>
            <a:ext cx="2046837" cy="668556"/>
          </a:xfrm>
          <a:prstGeom prst="rect">
            <a:avLst/>
          </a:prstGeom>
        </p:spPr>
      </p:pic>
      <p:pic>
        <p:nvPicPr>
          <p:cNvPr id="4" name="object 4"/>
          <p:cNvPicPr/>
          <p:nvPr/>
        </p:nvPicPr>
        <p:blipFill>
          <a:blip r:embed="rId4"/>
          <a:stretch>
            <a:fillRect/>
          </a:stretch>
        </p:blipFill>
        <p:spPr>
          <a:xfrm>
            <a:off x="3817307" y="5619217"/>
            <a:ext cx="2027111" cy="699154"/>
          </a:xfrm>
          <a:prstGeom prst="rect">
            <a:avLst/>
          </a:prstGeom>
        </p:spPr>
      </p:pic>
      <p:sp>
        <p:nvSpPr>
          <p:cNvPr id="5" name="object 5"/>
          <p:cNvSpPr/>
          <p:nvPr/>
        </p:nvSpPr>
        <p:spPr>
          <a:xfrm flipH="1">
            <a:off x="568711" y="658709"/>
            <a:ext cx="0" cy="5541010"/>
          </a:xfrm>
          <a:custGeom>
            <a:avLst/>
            <a:gdLst/>
            <a:ahLst/>
            <a:cxnLst/>
            <a:rect l="l" t="t" r="r" b="b"/>
            <a:pathLst>
              <a:path h="5541010">
                <a:moveTo>
                  <a:pt x="0" y="0"/>
                </a:moveTo>
                <a:lnTo>
                  <a:pt x="0" y="5540699"/>
                </a:lnTo>
              </a:path>
            </a:pathLst>
          </a:custGeom>
          <a:ln w="50799">
            <a:solidFill>
              <a:srgbClr val="14484A"/>
            </a:solidFill>
          </a:ln>
        </p:spPr>
        <p:txBody>
          <a:bodyPr wrap="square" lIns="0" tIns="0" rIns="0" bIns="0" rtlCol="0">
            <a:noAutofit/>
          </a:bodyPr>
          <a:lstStyle/>
          <a:p>
            <a:endParaRPr/>
          </a:p>
        </p:txBody>
      </p:sp>
      <p:sp>
        <p:nvSpPr>
          <p:cNvPr id="6" name="object 6"/>
          <p:cNvSpPr/>
          <p:nvPr/>
        </p:nvSpPr>
        <p:spPr>
          <a:xfrm>
            <a:off x="10757838" y="983516"/>
            <a:ext cx="421640" cy="421640"/>
          </a:xfrm>
          <a:custGeom>
            <a:avLst/>
            <a:gdLst/>
            <a:ahLst/>
            <a:cxnLst/>
            <a:rect l="l" t="t" r="r" b="b"/>
            <a:pathLst>
              <a:path w="421640" h="421640">
                <a:moveTo>
                  <a:pt x="210572" y="421145"/>
                </a:moveTo>
                <a:lnTo>
                  <a:pt x="162288" y="415584"/>
                </a:lnTo>
                <a:lnTo>
                  <a:pt x="117965" y="399744"/>
                </a:lnTo>
                <a:lnTo>
                  <a:pt x="78867" y="374887"/>
                </a:lnTo>
                <a:lnTo>
                  <a:pt x="46258" y="342278"/>
                </a:lnTo>
                <a:lnTo>
                  <a:pt x="21401" y="303180"/>
                </a:lnTo>
                <a:lnTo>
                  <a:pt x="5561" y="258857"/>
                </a:lnTo>
                <a:lnTo>
                  <a:pt x="0" y="210572"/>
                </a:lnTo>
                <a:lnTo>
                  <a:pt x="5561" y="162288"/>
                </a:lnTo>
                <a:lnTo>
                  <a:pt x="21401" y="117965"/>
                </a:lnTo>
                <a:lnTo>
                  <a:pt x="46258" y="78867"/>
                </a:lnTo>
                <a:lnTo>
                  <a:pt x="78867" y="46258"/>
                </a:lnTo>
                <a:lnTo>
                  <a:pt x="117965" y="21401"/>
                </a:lnTo>
                <a:lnTo>
                  <a:pt x="162288" y="5561"/>
                </a:lnTo>
                <a:lnTo>
                  <a:pt x="210572" y="0"/>
                </a:lnTo>
                <a:lnTo>
                  <a:pt x="258857" y="5561"/>
                </a:lnTo>
                <a:lnTo>
                  <a:pt x="296870" y="19146"/>
                </a:lnTo>
                <a:lnTo>
                  <a:pt x="210572" y="19146"/>
                </a:lnTo>
                <a:lnTo>
                  <a:pt x="166676" y="24202"/>
                </a:lnTo>
                <a:lnTo>
                  <a:pt x="126382" y="38604"/>
                </a:lnTo>
                <a:lnTo>
                  <a:pt x="90839" y="61202"/>
                </a:lnTo>
                <a:lnTo>
                  <a:pt x="61196" y="90848"/>
                </a:lnTo>
                <a:lnTo>
                  <a:pt x="38600" y="126391"/>
                </a:lnTo>
                <a:lnTo>
                  <a:pt x="24201" y="166682"/>
                </a:lnTo>
                <a:lnTo>
                  <a:pt x="19145" y="210572"/>
                </a:lnTo>
                <a:lnTo>
                  <a:pt x="24201" y="254469"/>
                </a:lnTo>
                <a:lnTo>
                  <a:pt x="38600" y="294763"/>
                </a:lnTo>
                <a:lnTo>
                  <a:pt x="61196" y="330305"/>
                </a:lnTo>
                <a:lnTo>
                  <a:pt x="90839" y="359949"/>
                </a:lnTo>
                <a:lnTo>
                  <a:pt x="126382" y="382544"/>
                </a:lnTo>
                <a:lnTo>
                  <a:pt x="166676" y="396944"/>
                </a:lnTo>
                <a:lnTo>
                  <a:pt x="210572" y="401999"/>
                </a:lnTo>
                <a:lnTo>
                  <a:pt x="296870" y="401999"/>
                </a:lnTo>
                <a:lnTo>
                  <a:pt x="258857" y="415584"/>
                </a:lnTo>
                <a:lnTo>
                  <a:pt x="210572" y="421145"/>
                </a:lnTo>
                <a:close/>
              </a:path>
              <a:path w="421640" h="421640">
                <a:moveTo>
                  <a:pt x="296870" y="401999"/>
                </a:moveTo>
                <a:lnTo>
                  <a:pt x="210572" y="401999"/>
                </a:lnTo>
                <a:lnTo>
                  <a:pt x="254469" y="396944"/>
                </a:lnTo>
                <a:lnTo>
                  <a:pt x="294763" y="382544"/>
                </a:lnTo>
                <a:lnTo>
                  <a:pt x="330305" y="359949"/>
                </a:lnTo>
                <a:lnTo>
                  <a:pt x="359949" y="330305"/>
                </a:lnTo>
                <a:lnTo>
                  <a:pt x="382544" y="294763"/>
                </a:lnTo>
                <a:lnTo>
                  <a:pt x="396944" y="254469"/>
                </a:lnTo>
                <a:lnTo>
                  <a:pt x="401999" y="210572"/>
                </a:lnTo>
                <a:lnTo>
                  <a:pt x="396944" y="166682"/>
                </a:lnTo>
                <a:lnTo>
                  <a:pt x="382544" y="126391"/>
                </a:lnTo>
                <a:lnTo>
                  <a:pt x="359949" y="90848"/>
                </a:lnTo>
                <a:lnTo>
                  <a:pt x="330305" y="61202"/>
                </a:lnTo>
                <a:lnTo>
                  <a:pt x="294763" y="38604"/>
                </a:lnTo>
                <a:lnTo>
                  <a:pt x="254469" y="24202"/>
                </a:lnTo>
                <a:lnTo>
                  <a:pt x="210572" y="19146"/>
                </a:lnTo>
                <a:lnTo>
                  <a:pt x="296870" y="19146"/>
                </a:lnTo>
                <a:lnTo>
                  <a:pt x="342278" y="46258"/>
                </a:lnTo>
                <a:lnTo>
                  <a:pt x="374887" y="78867"/>
                </a:lnTo>
                <a:lnTo>
                  <a:pt x="399744" y="117965"/>
                </a:lnTo>
                <a:lnTo>
                  <a:pt x="415584" y="162288"/>
                </a:lnTo>
                <a:lnTo>
                  <a:pt x="421145" y="210572"/>
                </a:lnTo>
                <a:lnTo>
                  <a:pt x="415584" y="258857"/>
                </a:lnTo>
                <a:lnTo>
                  <a:pt x="399744" y="303180"/>
                </a:lnTo>
                <a:lnTo>
                  <a:pt x="374887" y="342278"/>
                </a:lnTo>
                <a:lnTo>
                  <a:pt x="342278" y="374887"/>
                </a:lnTo>
                <a:lnTo>
                  <a:pt x="303180" y="399744"/>
                </a:lnTo>
                <a:lnTo>
                  <a:pt x="296870" y="401999"/>
                </a:lnTo>
                <a:close/>
              </a:path>
              <a:path w="421640" h="421640">
                <a:moveTo>
                  <a:pt x="295565" y="181482"/>
                </a:moveTo>
                <a:lnTo>
                  <a:pt x="218703" y="181482"/>
                </a:lnTo>
                <a:lnTo>
                  <a:pt x="218040" y="178636"/>
                </a:lnTo>
                <a:lnTo>
                  <a:pt x="217864" y="177154"/>
                </a:lnTo>
                <a:lnTo>
                  <a:pt x="217794" y="172162"/>
                </a:lnTo>
                <a:lnTo>
                  <a:pt x="220776" y="157632"/>
                </a:lnTo>
                <a:lnTo>
                  <a:pt x="229193" y="145348"/>
                </a:lnTo>
                <a:lnTo>
                  <a:pt x="241675" y="137064"/>
                </a:lnTo>
                <a:lnTo>
                  <a:pt x="256957" y="134025"/>
                </a:lnTo>
                <a:lnTo>
                  <a:pt x="265201" y="134874"/>
                </a:lnTo>
                <a:lnTo>
                  <a:pt x="272848" y="137306"/>
                </a:lnTo>
                <a:lnTo>
                  <a:pt x="279720" y="141149"/>
                </a:lnTo>
                <a:lnTo>
                  <a:pt x="285638" y="146231"/>
                </a:lnTo>
                <a:lnTo>
                  <a:pt x="305820" y="146231"/>
                </a:lnTo>
                <a:lnTo>
                  <a:pt x="303875" y="149129"/>
                </a:lnTo>
                <a:lnTo>
                  <a:pt x="299007" y="154137"/>
                </a:lnTo>
                <a:lnTo>
                  <a:pt x="293300" y="158222"/>
                </a:lnTo>
                <a:lnTo>
                  <a:pt x="311259" y="158222"/>
                </a:lnTo>
                <a:lnTo>
                  <a:pt x="306961" y="163016"/>
                </a:lnTo>
                <a:lnTo>
                  <a:pt x="301818" y="167822"/>
                </a:lnTo>
                <a:lnTo>
                  <a:pt x="296263" y="172162"/>
                </a:lnTo>
                <a:lnTo>
                  <a:pt x="296263" y="177777"/>
                </a:lnTo>
                <a:lnTo>
                  <a:pt x="295565" y="181482"/>
                </a:lnTo>
                <a:close/>
              </a:path>
              <a:path w="421640" h="421640">
                <a:moveTo>
                  <a:pt x="305820" y="146231"/>
                </a:moveTo>
                <a:lnTo>
                  <a:pt x="285638" y="146231"/>
                </a:lnTo>
                <a:lnTo>
                  <a:pt x="292232" y="144655"/>
                </a:lnTo>
                <a:lnTo>
                  <a:pt x="298604" y="142548"/>
                </a:lnTo>
                <a:lnTo>
                  <a:pt x="304727" y="139933"/>
                </a:lnTo>
                <a:lnTo>
                  <a:pt x="310575" y="136833"/>
                </a:lnTo>
                <a:lnTo>
                  <a:pt x="307774" y="143320"/>
                </a:lnTo>
                <a:lnTo>
                  <a:pt x="305820" y="146231"/>
                </a:lnTo>
                <a:close/>
              </a:path>
              <a:path w="421640" h="421640">
                <a:moveTo>
                  <a:pt x="293452" y="192693"/>
                </a:moveTo>
                <a:lnTo>
                  <a:pt x="149916" y="192693"/>
                </a:lnTo>
                <a:lnTo>
                  <a:pt x="142736" y="186633"/>
                </a:lnTo>
                <a:lnTo>
                  <a:pt x="137225" y="179043"/>
                </a:lnTo>
                <a:lnTo>
                  <a:pt x="133692" y="170235"/>
                </a:lnTo>
                <a:lnTo>
                  <a:pt x="132445" y="160522"/>
                </a:lnTo>
                <a:lnTo>
                  <a:pt x="132445" y="153425"/>
                </a:lnTo>
                <a:lnTo>
                  <a:pt x="134376" y="146816"/>
                </a:lnTo>
                <a:lnTo>
                  <a:pt x="137749" y="141083"/>
                </a:lnTo>
                <a:lnTo>
                  <a:pt x="153985" y="157039"/>
                </a:lnTo>
                <a:lnTo>
                  <a:pt x="173254" y="169450"/>
                </a:lnTo>
                <a:lnTo>
                  <a:pt x="195010" y="177777"/>
                </a:lnTo>
                <a:lnTo>
                  <a:pt x="218703" y="181482"/>
                </a:lnTo>
                <a:lnTo>
                  <a:pt x="295565" y="181482"/>
                </a:lnTo>
                <a:lnTo>
                  <a:pt x="293452" y="192693"/>
                </a:lnTo>
                <a:close/>
              </a:path>
              <a:path w="421640" h="421640">
                <a:moveTo>
                  <a:pt x="311259" y="158222"/>
                </a:moveTo>
                <a:lnTo>
                  <a:pt x="293300" y="158222"/>
                </a:lnTo>
                <a:lnTo>
                  <a:pt x="301255" y="157286"/>
                </a:lnTo>
                <a:lnTo>
                  <a:pt x="308820" y="155219"/>
                </a:lnTo>
                <a:lnTo>
                  <a:pt x="315859" y="152158"/>
                </a:lnTo>
                <a:lnTo>
                  <a:pt x="311654" y="157781"/>
                </a:lnTo>
                <a:lnTo>
                  <a:pt x="311259" y="158222"/>
                </a:lnTo>
                <a:close/>
              </a:path>
              <a:path w="421640" h="421640">
                <a:moveTo>
                  <a:pt x="281981" y="227594"/>
                </a:moveTo>
                <a:lnTo>
                  <a:pt x="156856" y="227594"/>
                </a:lnTo>
                <a:lnTo>
                  <a:pt x="160328" y="227145"/>
                </a:lnTo>
                <a:lnTo>
                  <a:pt x="163622" y="226248"/>
                </a:lnTo>
                <a:lnTo>
                  <a:pt x="151124" y="221464"/>
                </a:lnTo>
                <a:lnTo>
                  <a:pt x="141135" y="212993"/>
                </a:lnTo>
                <a:lnTo>
                  <a:pt x="134512" y="201673"/>
                </a:lnTo>
                <a:lnTo>
                  <a:pt x="132114" y="188345"/>
                </a:lnTo>
                <a:lnTo>
                  <a:pt x="132114" y="187858"/>
                </a:lnTo>
                <a:lnTo>
                  <a:pt x="137417" y="190763"/>
                </a:lnTo>
                <a:lnTo>
                  <a:pt x="143481" y="192498"/>
                </a:lnTo>
                <a:lnTo>
                  <a:pt x="149916" y="192693"/>
                </a:lnTo>
                <a:lnTo>
                  <a:pt x="293452" y="192693"/>
                </a:lnTo>
                <a:lnTo>
                  <a:pt x="289080" y="215890"/>
                </a:lnTo>
                <a:lnTo>
                  <a:pt x="281981" y="227594"/>
                </a:lnTo>
                <a:close/>
              </a:path>
              <a:path w="421640" h="421640">
                <a:moveTo>
                  <a:pt x="241854" y="270293"/>
                </a:moveTo>
                <a:lnTo>
                  <a:pt x="133791" y="270293"/>
                </a:lnTo>
                <a:lnTo>
                  <a:pt x="147287" y="269169"/>
                </a:lnTo>
                <a:lnTo>
                  <a:pt x="160040" y="265916"/>
                </a:lnTo>
                <a:lnTo>
                  <a:pt x="171864" y="260719"/>
                </a:lnTo>
                <a:lnTo>
                  <a:pt x="182574" y="253759"/>
                </a:lnTo>
                <a:lnTo>
                  <a:pt x="170299" y="251593"/>
                </a:lnTo>
                <a:lnTo>
                  <a:pt x="159667" y="245980"/>
                </a:lnTo>
                <a:lnTo>
                  <a:pt x="151320" y="237544"/>
                </a:lnTo>
                <a:lnTo>
                  <a:pt x="145899" y="226911"/>
                </a:lnTo>
                <a:lnTo>
                  <a:pt x="148278" y="227360"/>
                </a:lnTo>
                <a:lnTo>
                  <a:pt x="150754" y="227594"/>
                </a:lnTo>
                <a:lnTo>
                  <a:pt x="281981" y="227594"/>
                </a:lnTo>
                <a:lnTo>
                  <a:pt x="267600" y="251303"/>
                </a:lnTo>
                <a:lnTo>
                  <a:pt x="241854" y="270293"/>
                </a:lnTo>
                <a:close/>
              </a:path>
              <a:path w="421640" h="421640">
                <a:moveTo>
                  <a:pt x="184641" y="287139"/>
                </a:moveTo>
                <a:lnTo>
                  <a:pt x="168319" y="285966"/>
                </a:lnTo>
                <a:lnTo>
                  <a:pt x="152738" y="282565"/>
                </a:lnTo>
                <a:lnTo>
                  <a:pt x="138057" y="277112"/>
                </a:lnTo>
                <a:lnTo>
                  <a:pt x="124432" y="269786"/>
                </a:lnTo>
                <a:lnTo>
                  <a:pt x="127513" y="270137"/>
                </a:lnTo>
                <a:lnTo>
                  <a:pt x="130613" y="270293"/>
                </a:lnTo>
                <a:lnTo>
                  <a:pt x="241854" y="270293"/>
                </a:lnTo>
                <a:lnTo>
                  <a:pt x="232576" y="277138"/>
                </a:lnTo>
                <a:lnTo>
                  <a:pt x="184641" y="287139"/>
                </a:lnTo>
                <a:close/>
              </a:path>
            </a:pathLst>
          </a:custGeom>
          <a:solidFill>
            <a:srgbClr val="FFFFFF"/>
          </a:solidFill>
        </p:spPr>
        <p:txBody>
          <a:bodyPr wrap="square" lIns="0" tIns="0" rIns="0" bIns="0" rtlCol="0">
            <a:noAutofit/>
          </a:bodyPr>
          <a:lstStyle/>
          <a:p>
            <a:endParaRPr/>
          </a:p>
        </p:txBody>
      </p:sp>
      <p:sp>
        <p:nvSpPr>
          <p:cNvPr id="7" name="object 7"/>
          <p:cNvSpPr/>
          <p:nvPr/>
        </p:nvSpPr>
        <p:spPr>
          <a:xfrm>
            <a:off x="10757838" y="2340069"/>
            <a:ext cx="421640" cy="421640"/>
          </a:xfrm>
          <a:custGeom>
            <a:avLst/>
            <a:gdLst/>
            <a:ahLst/>
            <a:cxnLst/>
            <a:rect l="l" t="t" r="r" b="b"/>
            <a:pathLst>
              <a:path w="421640" h="421639">
                <a:moveTo>
                  <a:pt x="210572" y="421145"/>
                </a:moveTo>
                <a:lnTo>
                  <a:pt x="162288" y="415584"/>
                </a:lnTo>
                <a:lnTo>
                  <a:pt x="117965" y="399744"/>
                </a:lnTo>
                <a:lnTo>
                  <a:pt x="78867" y="374887"/>
                </a:lnTo>
                <a:lnTo>
                  <a:pt x="46258" y="342278"/>
                </a:lnTo>
                <a:lnTo>
                  <a:pt x="21401" y="303180"/>
                </a:lnTo>
                <a:lnTo>
                  <a:pt x="5561" y="258857"/>
                </a:lnTo>
                <a:lnTo>
                  <a:pt x="0" y="210572"/>
                </a:lnTo>
                <a:lnTo>
                  <a:pt x="5561" y="162288"/>
                </a:lnTo>
                <a:lnTo>
                  <a:pt x="21401" y="117965"/>
                </a:lnTo>
                <a:lnTo>
                  <a:pt x="46258" y="78867"/>
                </a:lnTo>
                <a:lnTo>
                  <a:pt x="78867" y="46258"/>
                </a:lnTo>
                <a:lnTo>
                  <a:pt x="117965" y="21401"/>
                </a:lnTo>
                <a:lnTo>
                  <a:pt x="162288" y="5561"/>
                </a:lnTo>
                <a:lnTo>
                  <a:pt x="210572" y="0"/>
                </a:lnTo>
                <a:lnTo>
                  <a:pt x="258857" y="5561"/>
                </a:lnTo>
                <a:lnTo>
                  <a:pt x="296870" y="19146"/>
                </a:lnTo>
                <a:lnTo>
                  <a:pt x="210572" y="19146"/>
                </a:lnTo>
                <a:lnTo>
                  <a:pt x="166676" y="24202"/>
                </a:lnTo>
                <a:lnTo>
                  <a:pt x="126382" y="38604"/>
                </a:lnTo>
                <a:lnTo>
                  <a:pt x="90839" y="61202"/>
                </a:lnTo>
                <a:lnTo>
                  <a:pt x="61196" y="90848"/>
                </a:lnTo>
                <a:lnTo>
                  <a:pt x="38600" y="126391"/>
                </a:lnTo>
                <a:lnTo>
                  <a:pt x="24201" y="166682"/>
                </a:lnTo>
                <a:lnTo>
                  <a:pt x="19145" y="210572"/>
                </a:lnTo>
                <a:lnTo>
                  <a:pt x="24201" y="254469"/>
                </a:lnTo>
                <a:lnTo>
                  <a:pt x="38600" y="294763"/>
                </a:lnTo>
                <a:lnTo>
                  <a:pt x="61196" y="330305"/>
                </a:lnTo>
                <a:lnTo>
                  <a:pt x="90839" y="359949"/>
                </a:lnTo>
                <a:lnTo>
                  <a:pt x="126382" y="382544"/>
                </a:lnTo>
                <a:lnTo>
                  <a:pt x="166676" y="396944"/>
                </a:lnTo>
                <a:lnTo>
                  <a:pt x="210572" y="401999"/>
                </a:lnTo>
                <a:lnTo>
                  <a:pt x="296870" y="401999"/>
                </a:lnTo>
                <a:lnTo>
                  <a:pt x="258857" y="415584"/>
                </a:lnTo>
                <a:lnTo>
                  <a:pt x="210572" y="421145"/>
                </a:lnTo>
                <a:close/>
              </a:path>
              <a:path w="421640" h="421639">
                <a:moveTo>
                  <a:pt x="296870" y="401999"/>
                </a:moveTo>
                <a:lnTo>
                  <a:pt x="210572" y="401999"/>
                </a:lnTo>
                <a:lnTo>
                  <a:pt x="254469" y="396944"/>
                </a:lnTo>
                <a:lnTo>
                  <a:pt x="294763" y="382544"/>
                </a:lnTo>
                <a:lnTo>
                  <a:pt x="330305" y="359949"/>
                </a:lnTo>
                <a:lnTo>
                  <a:pt x="359949" y="330305"/>
                </a:lnTo>
                <a:lnTo>
                  <a:pt x="382544" y="294763"/>
                </a:lnTo>
                <a:lnTo>
                  <a:pt x="396944" y="254469"/>
                </a:lnTo>
                <a:lnTo>
                  <a:pt x="401999" y="210572"/>
                </a:lnTo>
                <a:lnTo>
                  <a:pt x="396944" y="166682"/>
                </a:lnTo>
                <a:lnTo>
                  <a:pt x="382544" y="126391"/>
                </a:lnTo>
                <a:lnTo>
                  <a:pt x="359949" y="90848"/>
                </a:lnTo>
                <a:lnTo>
                  <a:pt x="330305" y="61202"/>
                </a:lnTo>
                <a:lnTo>
                  <a:pt x="294763" y="38604"/>
                </a:lnTo>
                <a:lnTo>
                  <a:pt x="254469" y="24202"/>
                </a:lnTo>
                <a:lnTo>
                  <a:pt x="210572" y="19146"/>
                </a:lnTo>
                <a:lnTo>
                  <a:pt x="296870" y="19146"/>
                </a:lnTo>
                <a:lnTo>
                  <a:pt x="342278" y="46258"/>
                </a:lnTo>
                <a:lnTo>
                  <a:pt x="374887" y="78867"/>
                </a:lnTo>
                <a:lnTo>
                  <a:pt x="399744" y="117965"/>
                </a:lnTo>
                <a:lnTo>
                  <a:pt x="415584" y="162288"/>
                </a:lnTo>
                <a:lnTo>
                  <a:pt x="421145" y="210572"/>
                </a:lnTo>
                <a:lnTo>
                  <a:pt x="415584" y="258857"/>
                </a:lnTo>
                <a:lnTo>
                  <a:pt x="399744" y="303180"/>
                </a:lnTo>
                <a:lnTo>
                  <a:pt x="374887" y="342278"/>
                </a:lnTo>
                <a:lnTo>
                  <a:pt x="342278" y="374887"/>
                </a:lnTo>
                <a:lnTo>
                  <a:pt x="303180" y="399744"/>
                </a:lnTo>
                <a:lnTo>
                  <a:pt x="296870" y="401999"/>
                </a:lnTo>
                <a:close/>
              </a:path>
              <a:path w="421640" h="421639">
                <a:moveTo>
                  <a:pt x="229563" y="181755"/>
                </a:moveTo>
                <a:lnTo>
                  <a:pt x="191387" y="181755"/>
                </a:lnTo>
                <a:lnTo>
                  <a:pt x="191489" y="162288"/>
                </a:lnTo>
                <a:lnTo>
                  <a:pt x="193550" y="146795"/>
                </a:lnTo>
                <a:lnTo>
                  <a:pt x="200602" y="134647"/>
                </a:lnTo>
                <a:lnTo>
                  <a:pt x="213390" y="127043"/>
                </a:lnTo>
                <a:lnTo>
                  <a:pt x="232760" y="124413"/>
                </a:lnTo>
                <a:lnTo>
                  <a:pt x="258224" y="124413"/>
                </a:lnTo>
                <a:lnTo>
                  <a:pt x="258224" y="153211"/>
                </a:lnTo>
                <a:lnTo>
                  <a:pt x="230401" y="153211"/>
                </a:lnTo>
                <a:lnTo>
                  <a:pt x="229602" y="157364"/>
                </a:lnTo>
                <a:lnTo>
                  <a:pt x="229563" y="181755"/>
                </a:lnTo>
                <a:close/>
              </a:path>
              <a:path w="421640" h="421639">
                <a:moveTo>
                  <a:pt x="255046" y="210572"/>
                </a:moveTo>
                <a:lnTo>
                  <a:pt x="172299" y="210572"/>
                </a:lnTo>
                <a:lnTo>
                  <a:pt x="172299" y="181755"/>
                </a:lnTo>
                <a:lnTo>
                  <a:pt x="258419" y="181755"/>
                </a:lnTo>
                <a:lnTo>
                  <a:pt x="255046" y="210572"/>
                </a:lnTo>
                <a:close/>
              </a:path>
              <a:path w="421640" h="421639">
                <a:moveTo>
                  <a:pt x="229563" y="296732"/>
                </a:moveTo>
                <a:lnTo>
                  <a:pt x="191387" y="296732"/>
                </a:lnTo>
                <a:lnTo>
                  <a:pt x="191387" y="210572"/>
                </a:lnTo>
                <a:lnTo>
                  <a:pt x="229563" y="210572"/>
                </a:lnTo>
                <a:lnTo>
                  <a:pt x="229563" y="296732"/>
                </a:lnTo>
                <a:close/>
              </a:path>
            </a:pathLst>
          </a:custGeom>
          <a:solidFill>
            <a:srgbClr val="FFFFFF"/>
          </a:solidFill>
        </p:spPr>
        <p:txBody>
          <a:bodyPr wrap="square" lIns="0" tIns="0" rIns="0" bIns="0" rtlCol="0">
            <a:noAutofit/>
          </a:bodyPr>
          <a:lstStyle/>
          <a:p>
            <a:endParaRPr/>
          </a:p>
        </p:txBody>
      </p:sp>
      <p:sp>
        <p:nvSpPr>
          <p:cNvPr id="8" name="object 8"/>
          <p:cNvSpPr/>
          <p:nvPr/>
        </p:nvSpPr>
        <p:spPr>
          <a:xfrm>
            <a:off x="10757838" y="5053177"/>
            <a:ext cx="421640" cy="421640"/>
          </a:xfrm>
          <a:custGeom>
            <a:avLst/>
            <a:gdLst/>
            <a:ahLst/>
            <a:cxnLst/>
            <a:rect l="l" t="t" r="r" b="b"/>
            <a:pathLst>
              <a:path w="421640" h="421639">
                <a:moveTo>
                  <a:pt x="210572" y="421145"/>
                </a:moveTo>
                <a:lnTo>
                  <a:pt x="162288" y="415584"/>
                </a:lnTo>
                <a:lnTo>
                  <a:pt x="117965" y="399744"/>
                </a:lnTo>
                <a:lnTo>
                  <a:pt x="78867" y="374887"/>
                </a:lnTo>
                <a:lnTo>
                  <a:pt x="46258" y="342278"/>
                </a:lnTo>
                <a:lnTo>
                  <a:pt x="21401" y="303180"/>
                </a:lnTo>
                <a:lnTo>
                  <a:pt x="5561" y="258857"/>
                </a:lnTo>
                <a:lnTo>
                  <a:pt x="0" y="210573"/>
                </a:lnTo>
                <a:lnTo>
                  <a:pt x="5561" y="162288"/>
                </a:lnTo>
                <a:lnTo>
                  <a:pt x="21401" y="117965"/>
                </a:lnTo>
                <a:lnTo>
                  <a:pt x="46258" y="78867"/>
                </a:lnTo>
                <a:lnTo>
                  <a:pt x="78867" y="46258"/>
                </a:lnTo>
                <a:lnTo>
                  <a:pt x="117965" y="21401"/>
                </a:lnTo>
                <a:lnTo>
                  <a:pt x="162288" y="5561"/>
                </a:lnTo>
                <a:lnTo>
                  <a:pt x="210572" y="0"/>
                </a:lnTo>
                <a:lnTo>
                  <a:pt x="258857" y="5561"/>
                </a:lnTo>
                <a:lnTo>
                  <a:pt x="296870" y="19146"/>
                </a:lnTo>
                <a:lnTo>
                  <a:pt x="210572" y="19146"/>
                </a:lnTo>
                <a:lnTo>
                  <a:pt x="166676" y="24202"/>
                </a:lnTo>
                <a:lnTo>
                  <a:pt x="126382" y="38604"/>
                </a:lnTo>
                <a:lnTo>
                  <a:pt x="90839" y="61202"/>
                </a:lnTo>
                <a:lnTo>
                  <a:pt x="61196" y="90848"/>
                </a:lnTo>
                <a:lnTo>
                  <a:pt x="38600" y="126391"/>
                </a:lnTo>
                <a:lnTo>
                  <a:pt x="24201" y="166682"/>
                </a:lnTo>
                <a:lnTo>
                  <a:pt x="19145" y="210573"/>
                </a:lnTo>
                <a:lnTo>
                  <a:pt x="24201" y="254469"/>
                </a:lnTo>
                <a:lnTo>
                  <a:pt x="38600" y="294763"/>
                </a:lnTo>
                <a:lnTo>
                  <a:pt x="61196" y="330306"/>
                </a:lnTo>
                <a:lnTo>
                  <a:pt x="90839" y="359949"/>
                </a:lnTo>
                <a:lnTo>
                  <a:pt x="126382" y="382544"/>
                </a:lnTo>
                <a:lnTo>
                  <a:pt x="166676" y="396944"/>
                </a:lnTo>
                <a:lnTo>
                  <a:pt x="210572" y="401999"/>
                </a:lnTo>
                <a:lnTo>
                  <a:pt x="296869" y="401999"/>
                </a:lnTo>
                <a:lnTo>
                  <a:pt x="258857" y="415584"/>
                </a:lnTo>
                <a:lnTo>
                  <a:pt x="210572" y="421145"/>
                </a:lnTo>
                <a:close/>
              </a:path>
              <a:path w="421640" h="421639">
                <a:moveTo>
                  <a:pt x="296869" y="401999"/>
                </a:moveTo>
                <a:lnTo>
                  <a:pt x="210572" y="401999"/>
                </a:lnTo>
                <a:lnTo>
                  <a:pt x="254469" y="396944"/>
                </a:lnTo>
                <a:lnTo>
                  <a:pt x="294763" y="382544"/>
                </a:lnTo>
                <a:lnTo>
                  <a:pt x="330305" y="359949"/>
                </a:lnTo>
                <a:lnTo>
                  <a:pt x="359949" y="330306"/>
                </a:lnTo>
                <a:lnTo>
                  <a:pt x="382544" y="294763"/>
                </a:lnTo>
                <a:lnTo>
                  <a:pt x="396944" y="254469"/>
                </a:lnTo>
                <a:lnTo>
                  <a:pt x="401999" y="210573"/>
                </a:lnTo>
                <a:lnTo>
                  <a:pt x="396944" y="166682"/>
                </a:lnTo>
                <a:lnTo>
                  <a:pt x="382544" y="126391"/>
                </a:lnTo>
                <a:lnTo>
                  <a:pt x="359949" y="90848"/>
                </a:lnTo>
                <a:lnTo>
                  <a:pt x="330305" y="61202"/>
                </a:lnTo>
                <a:lnTo>
                  <a:pt x="294763" y="38604"/>
                </a:lnTo>
                <a:lnTo>
                  <a:pt x="254469" y="24202"/>
                </a:lnTo>
                <a:lnTo>
                  <a:pt x="210572" y="19146"/>
                </a:lnTo>
                <a:lnTo>
                  <a:pt x="296870" y="19146"/>
                </a:lnTo>
                <a:lnTo>
                  <a:pt x="342278" y="46258"/>
                </a:lnTo>
                <a:lnTo>
                  <a:pt x="374887" y="78867"/>
                </a:lnTo>
                <a:lnTo>
                  <a:pt x="399744" y="117965"/>
                </a:lnTo>
                <a:lnTo>
                  <a:pt x="415584" y="162288"/>
                </a:lnTo>
                <a:lnTo>
                  <a:pt x="421145" y="210573"/>
                </a:lnTo>
                <a:lnTo>
                  <a:pt x="415584" y="258857"/>
                </a:lnTo>
                <a:lnTo>
                  <a:pt x="399744" y="303180"/>
                </a:lnTo>
                <a:lnTo>
                  <a:pt x="374887" y="342278"/>
                </a:lnTo>
                <a:lnTo>
                  <a:pt x="342278" y="374887"/>
                </a:lnTo>
                <a:lnTo>
                  <a:pt x="303180" y="399744"/>
                </a:lnTo>
                <a:lnTo>
                  <a:pt x="296869" y="401999"/>
                </a:lnTo>
                <a:close/>
              </a:path>
              <a:path w="421640" h="421639">
                <a:moveTo>
                  <a:pt x="169549" y="170622"/>
                </a:moveTo>
                <a:lnTo>
                  <a:pt x="155706" y="170622"/>
                </a:lnTo>
                <a:lnTo>
                  <a:pt x="155706" y="140148"/>
                </a:lnTo>
                <a:lnTo>
                  <a:pt x="138899" y="96902"/>
                </a:lnTo>
                <a:lnTo>
                  <a:pt x="152742" y="96902"/>
                </a:lnTo>
                <a:lnTo>
                  <a:pt x="162628" y="125427"/>
                </a:lnTo>
                <a:lnTo>
                  <a:pt x="174932" y="125427"/>
                </a:lnTo>
                <a:lnTo>
                  <a:pt x="169549" y="140148"/>
                </a:lnTo>
                <a:lnTo>
                  <a:pt x="169549" y="170622"/>
                </a:lnTo>
                <a:close/>
              </a:path>
              <a:path w="421640" h="421639">
                <a:moveTo>
                  <a:pt x="174932" y="125427"/>
                </a:moveTo>
                <a:lnTo>
                  <a:pt x="162628" y="125427"/>
                </a:lnTo>
                <a:lnTo>
                  <a:pt x="172513" y="96902"/>
                </a:lnTo>
                <a:lnTo>
                  <a:pt x="185362" y="96902"/>
                </a:lnTo>
                <a:lnTo>
                  <a:pt x="174932" y="125427"/>
                </a:lnTo>
                <a:close/>
              </a:path>
              <a:path w="421640" h="421639">
                <a:moveTo>
                  <a:pt x="214862" y="171597"/>
                </a:moveTo>
                <a:lnTo>
                  <a:pt x="193434" y="171597"/>
                </a:lnTo>
                <a:lnTo>
                  <a:pt x="186356" y="164558"/>
                </a:lnTo>
                <a:lnTo>
                  <a:pt x="186356" y="121644"/>
                </a:lnTo>
                <a:lnTo>
                  <a:pt x="193434" y="114606"/>
                </a:lnTo>
                <a:lnTo>
                  <a:pt x="214862" y="114606"/>
                </a:lnTo>
                <a:lnTo>
                  <a:pt x="221939" y="121644"/>
                </a:lnTo>
                <a:lnTo>
                  <a:pt x="221939" y="123458"/>
                </a:lnTo>
                <a:lnTo>
                  <a:pt x="200863" y="123458"/>
                </a:lnTo>
                <a:lnTo>
                  <a:pt x="198211" y="126090"/>
                </a:lnTo>
                <a:lnTo>
                  <a:pt x="198211" y="160113"/>
                </a:lnTo>
                <a:lnTo>
                  <a:pt x="200863" y="162764"/>
                </a:lnTo>
                <a:lnTo>
                  <a:pt x="221939" y="162764"/>
                </a:lnTo>
                <a:lnTo>
                  <a:pt x="221939" y="164558"/>
                </a:lnTo>
                <a:lnTo>
                  <a:pt x="214862" y="171597"/>
                </a:lnTo>
                <a:close/>
              </a:path>
              <a:path w="421640" h="421639">
                <a:moveTo>
                  <a:pt x="249606" y="171597"/>
                </a:moveTo>
                <a:lnTo>
                  <a:pt x="233813" y="171597"/>
                </a:lnTo>
                <a:lnTo>
                  <a:pt x="232945" y="164734"/>
                </a:lnTo>
                <a:lnTo>
                  <a:pt x="232819" y="114606"/>
                </a:lnTo>
                <a:lnTo>
                  <a:pt x="244674" y="114606"/>
                </a:lnTo>
                <a:lnTo>
                  <a:pt x="244674" y="162764"/>
                </a:lnTo>
                <a:lnTo>
                  <a:pt x="268402" y="162764"/>
                </a:lnTo>
                <a:lnTo>
                  <a:pt x="268402" y="164734"/>
                </a:lnTo>
                <a:lnTo>
                  <a:pt x="256547" y="164734"/>
                </a:lnTo>
                <a:lnTo>
                  <a:pt x="249606" y="171597"/>
                </a:lnTo>
                <a:close/>
              </a:path>
              <a:path w="421640" h="421639">
                <a:moveTo>
                  <a:pt x="268402" y="162764"/>
                </a:moveTo>
                <a:lnTo>
                  <a:pt x="252589" y="162764"/>
                </a:lnTo>
                <a:lnTo>
                  <a:pt x="256547" y="157851"/>
                </a:lnTo>
                <a:lnTo>
                  <a:pt x="256547" y="114606"/>
                </a:lnTo>
                <a:lnTo>
                  <a:pt x="268402" y="114606"/>
                </a:lnTo>
                <a:lnTo>
                  <a:pt x="268402" y="162764"/>
                </a:lnTo>
                <a:close/>
              </a:path>
              <a:path w="421640" h="421639">
                <a:moveTo>
                  <a:pt x="221939" y="162764"/>
                </a:moveTo>
                <a:lnTo>
                  <a:pt x="207433" y="162764"/>
                </a:lnTo>
                <a:lnTo>
                  <a:pt x="210085" y="160113"/>
                </a:lnTo>
                <a:lnTo>
                  <a:pt x="210085" y="126090"/>
                </a:lnTo>
                <a:lnTo>
                  <a:pt x="207433" y="123458"/>
                </a:lnTo>
                <a:lnTo>
                  <a:pt x="221939" y="123458"/>
                </a:lnTo>
                <a:lnTo>
                  <a:pt x="221939" y="162764"/>
                </a:lnTo>
                <a:close/>
              </a:path>
              <a:path w="421640" h="421639">
                <a:moveTo>
                  <a:pt x="268402" y="170622"/>
                </a:moveTo>
                <a:lnTo>
                  <a:pt x="256547" y="170622"/>
                </a:lnTo>
                <a:lnTo>
                  <a:pt x="256547" y="164734"/>
                </a:lnTo>
                <a:lnTo>
                  <a:pt x="268402" y="164734"/>
                </a:lnTo>
                <a:lnTo>
                  <a:pt x="268402" y="170622"/>
                </a:lnTo>
                <a:close/>
              </a:path>
              <a:path w="421640" h="421639">
                <a:moveTo>
                  <a:pt x="210572" y="315859"/>
                </a:moveTo>
                <a:lnTo>
                  <a:pt x="160393" y="314913"/>
                </a:lnTo>
                <a:lnTo>
                  <a:pt x="116938" y="305686"/>
                </a:lnTo>
                <a:lnTo>
                  <a:pt x="105749" y="262407"/>
                </a:lnTo>
                <a:lnTo>
                  <a:pt x="105286" y="248924"/>
                </a:lnTo>
                <a:lnTo>
                  <a:pt x="105755" y="235340"/>
                </a:lnTo>
                <a:lnTo>
                  <a:pt x="116938" y="192150"/>
                </a:lnTo>
                <a:lnTo>
                  <a:pt x="160649" y="182925"/>
                </a:lnTo>
                <a:lnTo>
                  <a:pt x="210572" y="181989"/>
                </a:lnTo>
                <a:lnTo>
                  <a:pt x="237284" y="182281"/>
                </a:lnTo>
                <a:lnTo>
                  <a:pt x="283239" y="183861"/>
                </a:lnTo>
                <a:lnTo>
                  <a:pt x="311100" y="203670"/>
                </a:lnTo>
                <a:lnTo>
                  <a:pt x="124062" y="203670"/>
                </a:lnTo>
                <a:lnTo>
                  <a:pt x="124062" y="215915"/>
                </a:lnTo>
                <a:lnTo>
                  <a:pt x="138899" y="215915"/>
                </a:lnTo>
                <a:lnTo>
                  <a:pt x="138899" y="290415"/>
                </a:lnTo>
                <a:lnTo>
                  <a:pt x="170421" y="290415"/>
                </a:lnTo>
                <a:lnTo>
                  <a:pt x="170544" y="291351"/>
                </a:lnTo>
                <a:lnTo>
                  <a:pt x="311695" y="291351"/>
                </a:lnTo>
                <a:lnTo>
                  <a:pt x="310565" y="296694"/>
                </a:lnTo>
                <a:lnTo>
                  <a:pt x="260286" y="314913"/>
                </a:lnTo>
                <a:lnTo>
                  <a:pt x="236979" y="315563"/>
                </a:lnTo>
                <a:lnTo>
                  <a:pt x="210572" y="315859"/>
                </a:lnTo>
                <a:close/>
              </a:path>
              <a:path w="421640" h="421639">
                <a:moveTo>
                  <a:pt x="170421" y="290415"/>
                </a:moveTo>
                <a:lnTo>
                  <a:pt x="152742" y="290415"/>
                </a:lnTo>
                <a:lnTo>
                  <a:pt x="152742" y="215915"/>
                </a:lnTo>
                <a:lnTo>
                  <a:pt x="167580" y="215915"/>
                </a:lnTo>
                <a:lnTo>
                  <a:pt x="167580" y="203670"/>
                </a:lnTo>
                <a:lnTo>
                  <a:pt x="215018" y="203670"/>
                </a:lnTo>
                <a:lnTo>
                  <a:pt x="215018" y="225351"/>
                </a:lnTo>
                <a:lnTo>
                  <a:pt x="169549" y="225351"/>
                </a:lnTo>
                <a:lnTo>
                  <a:pt x="169675" y="284760"/>
                </a:lnTo>
                <a:lnTo>
                  <a:pt x="170421" y="290415"/>
                </a:lnTo>
                <a:close/>
              </a:path>
              <a:path w="421640" h="421639">
                <a:moveTo>
                  <a:pt x="227867" y="231786"/>
                </a:moveTo>
                <a:lnTo>
                  <a:pt x="227867" y="203670"/>
                </a:lnTo>
                <a:lnTo>
                  <a:pt x="311100" y="203670"/>
                </a:lnTo>
                <a:lnTo>
                  <a:pt x="312895" y="212152"/>
                </a:lnTo>
                <a:lnTo>
                  <a:pt x="313359" y="215285"/>
                </a:lnTo>
                <a:lnTo>
                  <a:pt x="314382" y="223629"/>
                </a:lnTo>
                <a:lnTo>
                  <a:pt x="314531" y="225351"/>
                </a:lnTo>
                <a:lnTo>
                  <a:pt x="234671" y="225351"/>
                </a:lnTo>
                <a:lnTo>
                  <a:pt x="229836" y="229719"/>
                </a:lnTo>
                <a:lnTo>
                  <a:pt x="227867" y="231786"/>
                </a:lnTo>
                <a:close/>
              </a:path>
              <a:path w="421640" h="421639">
                <a:moveTo>
                  <a:pt x="189320" y="282869"/>
                </a:moveTo>
                <a:lnTo>
                  <a:pt x="181404" y="282869"/>
                </a:lnTo>
                <a:lnTo>
                  <a:pt x="181404" y="225351"/>
                </a:lnTo>
                <a:lnTo>
                  <a:pt x="193278" y="225351"/>
                </a:lnTo>
                <a:lnTo>
                  <a:pt x="193278" y="278151"/>
                </a:lnTo>
                <a:lnTo>
                  <a:pt x="189320" y="282869"/>
                </a:lnTo>
                <a:close/>
              </a:path>
              <a:path w="421640" h="421639">
                <a:moveTo>
                  <a:pt x="215018" y="290415"/>
                </a:moveTo>
                <a:lnTo>
                  <a:pt x="205132" y="290415"/>
                </a:lnTo>
                <a:lnTo>
                  <a:pt x="205132" y="225351"/>
                </a:lnTo>
                <a:lnTo>
                  <a:pt x="215018" y="225351"/>
                </a:lnTo>
                <a:lnTo>
                  <a:pt x="215018" y="290415"/>
                </a:lnTo>
                <a:close/>
              </a:path>
              <a:path w="421640" h="421639">
                <a:moveTo>
                  <a:pt x="264463" y="291351"/>
                </a:moveTo>
                <a:lnTo>
                  <a:pt x="251595" y="291351"/>
                </a:lnTo>
                <a:lnTo>
                  <a:pt x="251525" y="231786"/>
                </a:lnTo>
                <a:lnTo>
                  <a:pt x="248631" y="225351"/>
                </a:lnTo>
                <a:lnTo>
                  <a:pt x="261480" y="225351"/>
                </a:lnTo>
                <a:lnTo>
                  <a:pt x="261525" y="278346"/>
                </a:lnTo>
                <a:lnTo>
                  <a:pt x="264463" y="291351"/>
                </a:lnTo>
                <a:close/>
              </a:path>
              <a:path w="421640" h="421639">
                <a:moveTo>
                  <a:pt x="285209" y="280978"/>
                </a:moveTo>
                <a:lnTo>
                  <a:pt x="273335" y="280978"/>
                </a:lnTo>
                <a:lnTo>
                  <a:pt x="273335" y="260252"/>
                </a:lnTo>
                <a:lnTo>
                  <a:pt x="298058" y="260252"/>
                </a:lnTo>
                <a:lnTo>
                  <a:pt x="298058" y="241378"/>
                </a:lnTo>
                <a:lnTo>
                  <a:pt x="297920" y="238874"/>
                </a:lnTo>
                <a:lnTo>
                  <a:pt x="296208" y="233365"/>
                </a:lnTo>
                <a:lnTo>
                  <a:pt x="290976" y="227856"/>
                </a:lnTo>
                <a:lnTo>
                  <a:pt x="280276" y="225351"/>
                </a:lnTo>
                <a:lnTo>
                  <a:pt x="314531" y="225351"/>
                </a:lnTo>
                <a:lnTo>
                  <a:pt x="315396" y="235340"/>
                </a:lnTo>
                <a:lnTo>
                  <a:pt x="315859" y="248924"/>
                </a:lnTo>
                <a:lnTo>
                  <a:pt x="315390" y="262407"/>
                </a:lnTo>
                <a:lnTo>
                  <a:pt x="314926" y="267778"/>
                </a:lnTo>
                <a:lnTo>
                  <a:pt x="285209" y="267778"/>
                </a:lnTo>
                <a:lnTo>
                  <a:pt x="285209" y="280978"/>
                </a:lnTo>
                <a:close/>
              </a:path>
              <a:path w="421640" h="421639">
                <a:moveTo>
                  <a:pt x="239741" y="280978"/>
                </a:moveTo>
                <a:lnTo>
                  <a:pt x="230986" y="280978"/>
                </a:lnTo>
                <a:lnTo>
                  <a:pt x="229114" y="279691"/>
                </a:lnTo>
                <a:lnTo>
                  <a:pt x="227867" y="278346"/>
                </a:lnTo>
                <a:lnTo>
                  <a:pt x="227867" y="238707"/>
                </a:lnTo>
                <a:lnTo>
                  <a:pt x="229231" y="237245"/>
                </a:lnTo>
                <a:lnTo>
                  <a:pt x="231240" y="235724"/>
                </a:lnTo>
                <a:lnTo>
                  <a:pt x="238746" y="235724"/>
                </a:lnTo>
                <a:lnTo>
                  <a:pt x="239741" y="242314"/>
                </a:lnTo>
                <a:lnTo>
                  <a:pt x="239741" y="280978"/>
                </a:lnTo>
                <a:close/>
              </a:path>
              <a:path w="421640" h="421639">
                <a:moveTo>
                  <a:pt x="285209" y="250796"/>
                </a:moveTo>
                <a:lnTo>
                  <a:pt x="273335" y="250796"/>
                </a:lnTo>
                <a:lnTo>
                  <a:pt x="273335" y="235724"/>
                </a:lnTo>
                <a:lnTo>
                  <a:pt x="285209" y="235724"/>
                </a:lnTo>
                <a:lnTo>
                  <a:pt x="285209" y="250796"/>
                </a:lnTo>
                <a:close/>
              </a:path>
              <a:path w="421640" h="421639">
                <a:moveTo>
                  <a:pt x="311695" y="291351"/>
                </a:moveTo>
                <a:lnTo>
                  <a:pt x="296088" y="291351"/>
                </a:lnTo>
                <a:lnTo>
                  <a:pt x="298029" y="278346"/>
                </a:lnTo>
                <a:lnTo>
                  <a:pt x="298058" y="267778"/>
                </a:lnTo>
                <a:lnTo>
                  <a:pt x="314926" y="267778"/>
                </a:lnTo>
                <a:lnTo>
                  <a:pt x="314370" y="274181"/>
                </a:lnTo>
                <a:lnTo>
                  <a:pt x="313304" y="282869"/>
                </a:lnTo>
                <a:lnTo>
                  <a:pt x="312895" y="285677"/>
                </a:lnTo>
                <a:lnTo>
                  <a:pt x="311695" y="291351"/>
                </a:lnTo>
                <a:close/>
              </a:path>
              <a:path w="421640" h="421639">
                <a:moveTo>
                  <a:pt x="234067" y="291351"/>
                </a:moveTo>
                <a:lnTo>
                  <a:pt x="186356" y="291351"/>
                </a:lnTo>
                <a:lnTo>
                  <a:pt x="193278" y="284760"/>
                </a:lnTo>
                <a:lnTo>
                  <a:pt x="193278" y="290415"/>
                </a:lnTo>
                <a:lnTo>
                  <a:pt x="232996" y="290415"/>
                </a:lnTo>
                <a:lnTo>
                  <a:pt x="234067" y="291351"/>
                </a:lnTo>
                <a:close/>
              </a:path>
              <a:path w="421640" h="421639">
                <a:moveTo>
                  <a:pt x="232996" y="290415"/>
                </a:moveTo>
                <a:lnTo>
                  <a:pt x="227867" y="290415"/>
                </a:lnTo>
                <a:lnTo>
                  <a:pt x="227867" y="285072"/>
                </a:lnTo>
                <a:lnTo>
                  <a:pt x="230030" y="287821"/>
                </a:lnTo>
                <a:lnTo>
                  <a:pt x="232996" y="290415"/>
                </a:lnTo>
                <a:close/>
              </a:path>
            </a:pathLst>
          </a:custGeom>
          <a:solidFill>
            <a:srgbClr val="FFFFFF"/>
          </a:solidFill>
        </p:spPr>
        <p:txBody>
          <a:bodyPr wrap="square" lIns="0" tIns="0" rIns="0" bIns="0" rtlCol="0">
            <a:noAutofit/>
          </a:bodyPr>
          <a:lstStyle/>
          <a:p>
            <a:endParaRPr/>
          </a:p>
        </p:txBody>
      </p:sp>
      <p:sp>
        <p:nvSpPr>
          <p:cNvPr id="9" name="object 9"/>
          <p:cNvSpPr txBox="1"/>
          <p:nvPr/>
        </p:nvSpPr>
        <p:spPr>
          <a:xfrm>
            <a:off x="9998764" y="1561305"/>
            <a:ext cx="1937385" cy="269240"/>
          </a:xfrm>
          <a:prstGeom prst="rect">
            <a:avLst/>
          </a:prstGeom>
        </p:spPr>
        <p:txBody>
          <a:bodyPr vert="horz" wrap="square" lIns="0" tIns="12700" rIns="0" bIns="0" rtlCol="0">
            <a:noAutofit/>
          </a:bodyPr>
          <a:lstStyle/>
          <a:p>
            <a:pPr marL="12700" rtl="0">
              <a:lnSpc>
                <a:spcPct val="100000"/>
              </a:lnSpc>
              <a:spcBef>
                <a:spcPts val="100"/>
              </a:spcBef>
            </a:pPr>
            <a:r>
              <a:rPr lang="fr" sz="1600" b="0" i="0" u="none" strike="noStrike" spc="-10">
                <a:solidFill>
                  <a:srgbClr val="FAFAFF"/>
                </a:solidFill>
                <a:highlight>
                  <a:srgbClr val="000000">
                    <a:alpha val="0"/>
                  </a:srgbClr>
                </a:highlight>
                <a:latin typeface="Calibri"/>
                <a:cs typeface="Calibri"/>
              </a:rPr>
              <a:t>@USAID_MOMENTUM</a:t>
            </a:r>
            <a:endParaRPr sz="1600">
              <a:latin typeface="Calibri"/>
              <a:cs typeface="Calibri"/>
            </a:endParaRPr>
          </a:p>
        </p:txBody>
      </p:sp>
      <p:sp>
        <p:nvSpPr>
          <p:cNvPr id="10" name="object 10"/>
          <p:cNvSpPr txBox="1"/>
          <p:nvPr/>
        </p:nvSpPr>
        <p:spPr>
          <a:xfrm>
            <a:off x="10049351" y="2850260"/>
            <a:ext cx="1836420" cy="269240"/>
          </a:xfrm>
          <a:prstGeom prst="rect">
            <a:avLst/>
          </a:prstGeom>
        </p:spPr>
        <p:txBody>
          <a:bodyPr vert="horz" wrap="square" lIns="0" tIns="12700" rIns="0" bIns="0" rtlCol="0">
            <a:noAutofit/>
          </a:bodyPr>
          <a:lstStyle/>
          <a:p>
            <a:pPr marL="12700" rtl="0">
              <a:lnSpc>
                <a:spcPct val="100000"/>
              </a:lnSpc>
              <a:spcBef>
                <a:spcPts val="100"/>
              </a:spcBef>
            </a:pPr>
            <a:r>
              <a:rPr lang="fr" sz="1600" b="0" i="0" u="none" strike="noStrike" spc="-10">
                <a:solidFill>
                  <a:srgbClr val="FAFAFF"/>
                </a:solidFill>
                <a:highlight>
                  <a:srgbClr val="000000">
                    <a:alpha val="0"/>
                  </a:srgbClr>
                </a:highlight>
                <a:latin typeface="Calibri"/>
                <a:cs typeface="Calibri"/>
              </a:rPr>
              <a:t>@USAIDMOMENTUM</a:t>
            </a:r>
            <a:endParaRPr sz="1600">
              <a:latin typeface="Calibri"/>
              <a:cs typeface="Calibri"/>
            </a:endParaRPr>
          </a:p>
        </p:txBody>
      </p:sp>
      <p:sp>
        <p:nvSpPr>
          <p:cNvPr id="11" name="object 11"/>
          <p:cNvSpPr txBox="1"/>
          <p:nvPr/>
        </p:nvSpPr>
        <p:spPr>
          <a:xfrm>
            <a:off x="10116977" y="4289075"/>
            <a:ext cx="1701164" cy="269240"/>
          </a:xfrm>
          <a:prstGeom prst="rect">
            <a:avLst/>
          </a:prstGeom>
        </p:spPr>
        <p:txBody>
          <a:bodyPr vert="horz" wrap="square" lIns="0" tIns="12700" rIns="0" bIns="0" rtlCol="0">
            <a:noAutofit/>
          </a:bodyPr>
          <a:lstStyle/>
          <a:p>
            <a:pPr marL="12700" rtl="0">
              <a:lnSpc>
                <a:spcPct val="100000"/>
              </a:lnSpc>
              <a:spcBef>
                <a:spcPts val="100"/>
              </a:spcBef>
            </a:pPr>
            <a:r>
              <a:rPr lang="fr" sz="1600" b="0" i="0" u="none" strike="noStrike">
                <a:solidFill>
                  <a:srgbClr val="FAFAFF"/>
                </a:solidFill>
                <a:highlight>
                  <a:srgbClr val="000000">
                    <a:alpha val="0"/>
                  </a:srgbClr>
                </a:highlight>
                <a:latin typeface="Calibri"/>
                <a:cs typeface="Calibri"/>
              </a:rPr>
              <a:t>USAID MOMENTUM</a:t>
            </a:r>
            <a:endParaRPr sz="1600">
              <a:latin typeface="Calibri"/>
              <a:cs typeface="Calibri"/>
            </a:endParaRPr>
          </a:p>
        </p:txBody>
      </p:sp>
      <p:sp>
        <p:nvSpPr>
          <p:cNvPr id="12" name="object 12"/>
          <p:cNvSpPr txBox="1"/>
          <p:nvPr/>
        </p:nvSpPr>
        <p:spPr>
          <a:xfrm>
            <a:off x="10117232" y="5627468"/>
            <a:ext cx="1701164" cy="269240"/>
          </a:xfrm>
          <a:prstGeom prst="rect">
            <a:avLst/>
          </a:prstGeom>
        </p:spPr>
        <p:txBody>
          <a:bodyPr vert="horz" wrap="square" lIns="0" tIns="12700" rIns="0" bIns="0" rtlCol="0">
            <a:noAutofit/>
          </a:bodyPr>
          <a:lstStyle/>
          <a:p>
            <a:pPr marL="12700" rtl="0">
              <a:lnSpc>
                <a:spcPct val="100000"/>
              </a:lnSpc>
              <a:spcBef>
                <a:spcPts val="100"/>
              </a:spcBef>
            </a:pPr>
            <a:r>
              <a:rPr lang="fr" sz="1600" b="0" i="0" u="none" strike="noStrike">
                <a:solidFill>
                  <a:srgbClr val="FAFAFF"/>
                </a:solidFill>
                <a:highlight>
                  <a:srgbClr val="000000">
                    <a:alpha val="0"/>
                  </a:srgbClr>
                </a:highlight>
                <a:latin typeface="Calibri"/>
                <a:cs typeface="Calibri"/>
              </a:rPr>
              <a:t>USAID MOMENTUM</a:t>
            </a:r>
            <a:endParaRPr sz="1600">
              <a:latin typeface="Calibri"/>
              <a:cs typeface="Calibri"/>
            </a:endParaRPr>
          </a:p>
        </p:txBody>
      </p:sp>
      <p:sp>
        <p:nvSpPr>
          <p:cNvPr id="13" name="object 13"/>
          <p:cNvSpPr txBox="1">
            <a:spLocks noGrp="1"/>
          </p:cNvSpPr>
          <p:nvPr>
            <p:ph type="title"/>
          </p:nvPr>
        </p:nvSpPr>
        <p:spPr>
          <a:xfrm>
            <a:off x="1219927" y="1057590"/>
            <a:ext cx="2236470" cy="574040"/>
          </a:xfrm>
          <a:prstGeom prst="rect">
            <a:avLst/>
          </a:prstGeom>
        </p:spPr>
        <p:txBody>
          <a:bodyPr vert="horz" wrap="square" lIns="0" tIns="12700" rIns="0" bIns="0" rtlCol="0">
            <a:noAutofit/>
          </a:bodyPr>
          <a:lstStyle/>
          <a:p>
            <a:pPr marL="12700" rtl="0">
              <a:lnSpc>
                <a:spcPct val="100000"/>
              </a:lnSpc>
              <a:spcBef>
                <a:spcPts val="100"/>
              </a:spcBef>
            </a:pPr>
            <a:r>
              <a:rPr lang="fr" sz="3600" b="0" i="0" u="none" strike="noStrike">
                <a:solidFill>
                  <a:srgbClr val="C4114C"/>
                </a:solidFill>
                <a:highlight>
                  <a:srgbClr val="000000">
                    <a:alpha val="0"/>
                  </a:srgbClr>
                </a:highlight>
                <a:latin typeface="Calibri"/>
                <a:cs typeface="Calibri"/>
              </a:rPr>
              <a:t>MERCI</a:t>
            </a:r>
          </a:p>
        </p:txBody>
      </p:sp>
      <p:sp>
        <p:nvSpPr>
          <p:cNvPr id="14" name="object 14"/>
          <p:cNvSpPr txBox="1"/>
          <p:nvPr/>
        </p:nvSpPr>
        <p:spPr>
          <a:xfrm>
            <a:off x="1219927" y="1561305"/>
            <a:ext cx="4551680" cy="3294379"/>
          </a:xfrm>
          <a:prstGeom prst="rect">
            <a:avLst/>
          </a:prstGeom>
        </p:spPr>
        <p:txBody>
          <a:bodyPr vert="horz" wrap="square" lIns="0" tIns="12700" rIns="0" bIns="0" rtlCol="0">
            <a:noAutofit/>
          </a:bodyPr>
          <a:lstStyle/>
          <a:p>
            <a:pPr marL="12700" marR="5080" rtl="0">
              <a:lnSpc>
                <a:spcPct val="110000"/>
              </a:lnSpc>
              <a:spcBef>
                <a:spcPts val="100"/>
              </a:spcBef>
            </a:pPr>
            <a:r>
              <a:rPr lang="fr" sz="1500" b="0" i="0" u="none" strike="noStrike" dirty="0">
                <a:highlight>
                  <a:srgbClr val="000000">
                    <a:alpha val="0"/>
                  </a:srgbClr>
                </a:highlight>
                <a:latin typeface="Calibri"/>
                <a:cs typeface="Calibri"/>
              </a:rPr>
              <a:t>MOMENTUM Routine Immunization Transformation and Equity (MOMENTUM Transformation et équité de la vaccination de routine) est financé par l'Agence américaine pour le développement international (USAID) dans le cadre de la série de prix MOMENTUM et mis en œuvre par JSI Research &amp; Training Institute, Inc. avec les partenaires PATH, Accenture Development Partnerships, Results for Development, Gobee Group, CORE Group et The Manoff Group dans le cadre de l'accord de coopération #7200AA20CA00017 de l'USAID. Pour plus d'informations sur MOMENTUM, visitez le site USAIDMomentum.org. Le contenu de cette présentation PowerPoint relève de la seule responsabilité de JSI Research and Training Institute, Inc. et ne reflète pas nécessairement les opinions de l'USAID ou du gouvernement des États-Unis.</a:t>
            </a:r>
            <a:endParaRPr sz="1500" dirty="0">
              <a:latin typeface="Calibri"/>
              <a:cs typeface="Calibri"/>
            </a:endParaRPr>
          </a:p>
        </p:txBody>
      </p:sp>
      <p:sp>
        <p:nvSpPr>
          <p:cNvPr id="15" name="object 15"/>
          <p:cNvSpPr/>
          <p:nvPr/>
        </p:nvSpPr>
        <p:spPr>
          <a:xfrm>
            <a:off x="10757838" y="3734039"/>
            <a:ext cx="421005" cy="421005"/>
          </a:xfrm>
          <a:custGeom>
            <a:avLst/>
            <a:gdLst/>
            <a:ahLst/>
            <a:cxnLst/>
            <a:rect l="l" t="t" r="r" b="b"/>
            <a:pathLst>
              <a:path w="421004" h="421004">
                <a:moveTo>
                  <a:pt x="210303" y="420605"/>
                </a:moveTo>
                <a:lnTo>
                  <a:pt x="162086" y="415052"/>
                </a:lnTo>
                <a:lnTo>
                  <a:pt x="117822" y="399231"/>
                </a:lnTo>
                <a:lnTo>
                  <a:pt x="78774" y="374406"/>
                </a:lnTo>
                <a:lnTo>
                  <a:pt x="46205" y="341839"/>
                </a:lnTo>
                <a:lnTo>
                  <a:pt x="21377" y="302791"/>
                </a:lnTo>
                <a:lnTo>
                  <a:pt x="5554" y="258525"/>
                </a:lnTo>
                <a:lnTo>
                  <a:pt x="0" y="210303"/>
                </a:lnTo>
                <a:lnTo>
                  <a:pt x="5554" y="162080"/>
                </a:lnTo>
                <a:lnTo>
                  <a:pt x="21377" y="117814"/>
                </a:lnTo>
                <a:lnTo>
                  <a:pt x="46205" y="78766"/>
                </a:lnTo>
                <a:lnTo>
                  <a:pt x="78774" y="46199"/>
                </a:lnTo>
                <a:lnTo>
                  <a:pt x="117822" y="21374"/>
                </a:lnTo>
                <a:lnTo>
                  <a:pt x="162086" y="5553"/>
                </a:lnTo>
                <a:lnTo>
                  <a:pt x="210303" y="0"/>
                </a:lnTo>
                <a:lnTo>
                  <a:pt x="258519" y="5553"/>
                </a:lnTo>
                <a:lnTo>
                  <a:pt x="296481" y="19121"/>
                </a:lnTo>
                <a:lnTo>
                  <a:pt x="210303" y="19121"/>
                </a:lnTo>
                <a:lnTo>
                  <a:pt x="166463" y="24171"/>
                </a:lnTo>
                <a:lnTo>
                  <a:pt x="126221" y="38554"/>
                </a:lnTo>
                <a:lnTo>
                  <a:pt x="90723" y="61124"/>
                </a:lnTo>
                <a:lnTo>
                  <a:pt x="61118" y="90731"/>
                </a:lnTo>
                <a:lnTo>
                  <a:pt x="38551" y="126229"/>
                </a:lnTo>
                <a:lnTo>
                  <a:pt x="24165" y="166511"/>
                </a:lnTo>
                <a:lnTo>
                  <a:pt x="19121" y="210303"/>
                </a:lnTo>
                <a:lnTo>
                  <a:pt x="24170" y="254143"/>
                </a:lnTo>
                <a:lnTo>
                  <a:pt x="38551" y="294385"/>
                </a:lnTo>
                <a:lnTo>
                  <a:pt x="61118" y="329882"/>
                </a:lnTo>
                <a:lnTo>
                  <a:pt x="90723" y="359487"/>
                </a:lnTo>
                <a:lnTo>
                  <a:pt x="126221" y="382054"/>
                </a:lnTo>
                <a:lnTo>
                  <a:pt x="166463" y="396435"/>
                </a:lnTo>
                <a:lnTo>
                  <a:pt x="210303" y="401483"/>
                </a:lnTo>
                <a:lnTo>
                  <a:pt x="296481" y="401483"/>
                </a:lnTo>
                <a:lnTo>
                  <a:pt x="258519" y="415052"/>
                </a:lnTo>
                <a:lnTo>
                  <a:pt x="210303" y="420605"/>
                </a:lnTo>
                <a:close/>
              </a:path>
              <a:path w="421004" h="421004">
                <a:moveTo>
                  <a:pt x="296481" y="401483"/>
                </a:moveTo>
                <a:lnTo>
                  <a:pt x="210303" y="401483"/>
                </a:lnTo>
                <a:lnTo>
                  <a:pt x="254143" y="396435"/>
                </a:lnTo>
                <a:lnTo>
                  <a:pt x="294385" y="382054"/>
                </a:lnTo>
                <a:lnTo>
                  <a:pt x="329882" y="359487"/>
                </a:lnTo>
                <a:lnTo>
                  <a:pt x="359487" y="329882"/>
                </a:lnTo>
                <a:lnTo>
                  <a:pt x="382054" y="294385"/>
                </a:lnTo>
                <a:lnTo>
                  <a:pt x="396434" y="254143"/>
                </a:lnTo>
                <a:lnTo>
                  <a:pt x="401483" y="210303"/>
                </a:lnTo>
                <a:lnTo>
                  <a:pt x="396434" y="166469"/>
                </a:lnTo>
                <a:lnTo>
                  <a:pt x="382054" y="126229"/>
                </a:lnTo>
                <a:lnTo>
                  <a:pt x="359487" y="90731"/>
                </a:lnTo>
                <a:lnTo>
                  <a:pt x="329882" y="61124"/>
                </a:lnTo>
                <a:lnTo>
                  <a:pt x="294385" y="38554"/>
                </a:lnTo>
                <a:lnTo>
                  <a:pt x="254143" y="24171"/>
                </a:lnTo>
                <a:lnTo>
                  <a:pt x="210303" y="19121"/>
                </a:lnTo>
                <a:lnTo>
                  <a:pt x="296481" y="19121"/>
                </a:lnTo>
                <a:lnTo>
                  <a:pt x="341831" y="46199"/>
                </a:lnTo>
                <a:lnTo>
                  <a:pt x="374400" y="78766"/>
                </a:lnTo>
                <a:lnTo>
                  <a:pt x="399228" y="117814"/>
                </a:lnTo>
                <a:lnTo>
                  <a:pt x="415051" y="162080"/>
                </a:lnTo>
                <a:lnTo>
                  <a:pt x="420605" y="210303"/>
                </a:lnTo>
                <a:lnTo>
                  <a:pt x="415051" y="258525"/>
                </a:lnTo>
                <a:lnTo>
                  <a:pt x="399228" y="302791"/>
                </a:lnTo>
                <a:lnTo>
                  <a:pt x="374400" y="341839"/>
                </a:lnTo>
                <a:lnTo>
                  <a:pt x="341831" y="374406"/>
                </a:lnTo>
                <a:lnTo>
                  <a:pt x="302783" y="399231"/>
                </a:lnTo>
                <a:lnTo>
                  <a:pt x="296481" y="401483"/>
                </a:lnTo>
                <a:close/>
              </a:path>
              <a:path w="421004" h="421004">
                <a:moveTo>
                  <a:pt x="152878" y="172117"/>
                </a:moveTo>
                <a:lnTo>
                  <a:pt x="145467" y="170613"/>
                </a:lnTo>
                <a:lnTo>
                  <a:pt x="139413" y="166511"/>
                </a:lnTo>
                <a:lnTo>
                  <a:pt x="135331" y="160427"/>
                </a:lnTo>
                <a:lnTo>
                  <a:pt x="133834" y="152975"/>
                </a:lnTo>
                <a:lnTo>
                  <a:pt x="135331" y="145524"/>
                </a:lnTo>
                <a:lnTo>
                  <a:pt x="139413" y="139440"/>
                </a:lnTo>
                <a:lnTo>
                  <a:pt x="145467" y="135338"/>
                </a:lnTo>
                <a:lnTo>
                  <a:pt x="152878" y="133834"/>
                </a:lnTo>
                <a:lnTo>
                  <a:pt x="160290" y="135338"/>
                </a:lnTo>
                <a:lnTo>
                  <a:pt x="166343" y="139440"/>
                </a:lnTo>
                <a:lnTo>
                  <a:pt x="170425" y="145524"/>
                </a:lnTo>
                <a:lnTo>
                  <a:pt x="171922" y="152975"/>
                </a:lnTo>
                <a:lnTo>
                  <a:pt x="170425" y="160427"/>
                </a:lnTo>
                <a:lnTo>
                  <a:pt x="166343" y="166511"/>
                </a:lnTo>
                <a:lnTo>
                  <a:pt x="160290" y="170613"/>
                </a:lnTo>
                <a:lnTo>
                  <a:pt x="152878" y="172117"/>
                </a:lnTo>
                <a:close/>
              </a:path>
              <a:path w="421004" h="421004">
                <a:moveTo>
                  <a:pt x="171922" y="286771"/>
                </a:moveTo>
                <a:lnTo>
                  <a:pt x="133834" y="286771"/>
                </a:lnTo>
                <a:lnTo>
                  <a:pt x="133834" y="181483"/>
                </a:lnTo>
                <a:lnTo>
                  <a:pt x="171922" y="181483"/>
                </a:lnTo>
                <a:lnTo>
                  <a:pt x="171922" y="286771"/>
                </a:lnTo>
                <a:close/>
              </a:path>
              <a:path w="421004" h="421004">
                <a:moveTo>
                  <a:pt x="289063" y="198541"/>
                </a:moveTo>
                <a:lnTo>
                  <a:pt x="229385" y="198541"/>
                </a:lnTo>
                <a:lnTo>
                  <a:pt x="230421" y="195876"/>
                </a:lnTo>
                <a:lnTo>
                  <a:pt x="234826" y="190012"/>
                </a:lnTo>
                <a:lnTo>
                  <a:pt x="244542" y="184148"/>
                </a:lnTo>
                <a:lnTo>
                  <a:pt x="261515" y="181483"/>
                </a:lnTo>
                <a:lnTo>
                  <a:pt x="276156" y="184765"/>
                </a:lnTo>
                <a:lnTo>
                  <a:pt x="287102" y="194230"/>
                </a:lnTo>
                <a:lnTo>
                  <a:pt x="289063" y="198541"/>
                </a:lnTo>
                <a:close/>
              </a:path>
              <a:path w="421004" h="421004">
                <a:moveTo>
                  <a:pt x="229424" y="286771"/>
                </a:moveTo>
                <a:lnTo>
                  <a:pt x="191180" y="286771"/>
                </a:lnTo>
                <a:lnTo>
                  <a:pt x="191180" y="181619"/>
                </a:lnTo>
                <a:lnTo>
                  <a:pt x="229424" y="181619"/>
                </a:lnTo>
                <a:lnTo>
                  <a:pt x="229385" y="198541"/>
                </a:lnTo>
                <a:lnTo>
                  <a:pt x="289063" y="198541"/>
                </a:lnTo>
                <a:lnTo>
                  <a:pt x="293959" y="209307"/>
                </a:lnTo>
                <a:lnTo>
                  <a:pt x="294061" y="210166"/>
                </a:lnTo>
                <a:lnTo>
                  <a:pt x="229424" y="210166"/>
                </a:lnTo>
                <a:lnTo>
                  <a:pt x="229424" y="286771"/>
                </a:lnTo>
                <a:close/>
              </a:path>
              <a:path w="421004" h="421004">
                <a:moveTo>
                  <a:pt x="296332" y="286771"/>
                </a:moveTo>
                <a:lnTo>
                  <a:pt x="258107" y="286771"/>
                </a:lnTo>
                <a:lnTo>
                  <a:pt x="258107" y="218715"/>
                </a:lnTo>
                <a:lnTo>
                  <a:pt x="254817" y="210166"/>
                </a:lnTo>
                <a:lnTo>
                  <a:pt x="294061" y="210166"/>
                </a:lnTo>
                <a:lnTo>
                  <a:pt x="296332" y="229424"/>
                </a:lnTo>
                <a:lnTo>
                  <a:pt x="296332" y="286771"/>
                </a:lnTo>
                <a:close/>
              </a:path>
            </a:pathLst>
          </a:custGeom>
          <a:solidFill>
            <a:srgbClr val="FFFFFF"/>
          </a:solidFill>
        </p:spPr>
        <p:txBody>
          <a:bodyPr wrap="square" lIns="0" tIns="0" rIns="0" bIns="0" rtlCol="0">
            <a:noAutofit/>
          </a:bodyPr>
          <a:lstStyle/>
          <a:p>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72470" y="6382626"/>
            <a:ext cx="179705" cy="208279"/>
          </a:xfrm>
          <a:prstGeom prst="rect">
            <a:avLst/>
          </a:prstGeom>
        </p:spPr>
        <p:txBody>
          <a:bodyPr vert="horz" wrap="square" lIns="0" tIns="12700" rIns="0" bIns="0" rtlCol="0">
            <a:noAutofit/>
          </a:bodyPr>
          <a:lstStyle/>
          <a:p>
            <a:pPr marL="12700" rtl="0">
              <a:lnSpc>
                <a:spcPct val="100000"/>
              </a:lnSpc>
              <a:spcBef>
                <a:spcPts val="100"/>
              </a:spcBef>
            </a:pPr>
            <a:r>
              <a:rPr lang="fr" sz="1200" b="0" i="0" u="none" strike="noStrike" spc="-25">
                <a:solidFill>
                  <a:srgbClr val="289195"/>
                </a:solidFill>
                <a:highlight>
                  <a:srgbClr val="000000">
                    <a:alpha val="0"/>
                  </a:srgbClr>
                </a:highlight>
                <a:latin typeface="Calibri"/>
                <a:cs typeface="Calibri"/>
              </a:rPr>
              <a:t>28</a:t>
            </a:r>
            <a:endParaRPr sz="1200">
              <a:latin typeface="Calibri"/>
              <a:cs typeface="Calibri"/>
            </a:endParaRPr>
          </a:p>
        </p:txBody>
      </p:sp>
      <p:sp>
        <p:nvSpPr>
          <p:cNvPr id="3" name="object 3"/>
          <p:cNvSpPr txBox="1"/>
          <p:nvPr/>
        </p:nvSpPr>
        <p:spPr>
          <a:xfrm>
            <a:off x="4079647" y="581404"/>
            <a:ext cx="1967230" cy="238760"/>
          </a:xfrm>
          <a:prstGeom prst="rect">
            <a:avLst/>
          </a:prstGeom>
        </p:spPr>
        <p:txBody>
          <a:bodyPr vert="horz" wrap="square" lIns="0" tIns="12700" rIns="0" bIns="0" rtlCol="0">
            <a:noAutofit/>
          </a:bodyPr>
          <a:lstStyle/>
          <a:p>
            <a:pPr marL="12700" rtl="0">
              <a:lnSpc>
                <a:spcPct val="100000"/>
              </a:lnSpc>
              <a:spcBef>
                <a:spcPts val="100"/>
              </a:spcBef>
            </a:pPr>
            <a:r>
              <a:rPr lang="fr" sz="1400" b="1" i="0" u="none" strike="noStrike">
                <a:solidFill>
                  <a:srgbClr val="FAFAFF"/>
                </a:solidFill>
                <a:highlight>
                  <a:srgbClr val="000000">
                    <a:alpha val="0"/>
                  </a:srgbClr>
                </a:highlight>
                <a:latin typeface="Source Sans 3"/>
                <a:cs typeface="Source Sans 3"/>
              </a:rPr>
              <a:t>Subvention</a:t>
            </a:r>
            <a:r>
              <a:rPr lang="fr" sz="1400" b="1" i="0" u="none" strike="noStrike" spc="-30">
                <a:solidFill>
                  <a:srgbClr val="FAFAFF"/>
                </a:solidFill>
                <a:highlight>
                  <a:srgbClr val="000000">
                    <a:alpha val="0"/>
                  </a:srgbClr>
                </a:highlight>
                <a:latin typeface="Source Sans 3"/>
                <a:cs typeface="Source Sans 3"/>
              </a:rPr>
              <a:t> </a:t>
            </a:r>
            <a:r>
              <a:rPr lang="fr" sz="1400" b="1" i="0" u="none" strike="noStrike">
                <a:solidFill>
                  <a:srgbClr val="FAFAFF"/>
                </a:solidFill>
                <a:highlight>
                  <a:srgbClr val="000000">
                    <a:alpha val="0"/>
                  </a:srgbClr>
                </a:highlight>
                <a:latin typeface="Source Sans 3"/>
                <a:cs typeface="Source Sans 3"/>
              </a:rPr>
              <a:t>Date :</a:t>
            </a:r>
            <a:r>
              <a:rPr lang="fr" sz="1400" b="1" i="0" u="none" strike="noStrike" spc="-30">
                <a:solidFill>
                  <a:srgbClr val="FAFAFF"/>
                </a:solidFill>
                <a:highlight>
                  <a:srgbClr val="000000">
                    <a:alpha val="0"/>
                  </a:srgbClr>
                </a:highlight>
                <a:latin typeface="Source Sans 3"/>
                <a:cs typeface="Source Sans 3"/>
              </a:rPr>
              <a:t> </a:t>
            </a:r>
            <a:r>
              <a:rPr lang="fr" sz="1400" b="0" i="0" u="none" strike="noStrike">
                <a:solidFill>
                  <a:srgbClr val="FAFAFF"/>
                </a:solidFill>
                <a:highlight>
                  <a:srgbClr val="000000">
                    <a:alpha val="0"/>
                  </a:srgbClr>
                </a:highlight>
                <a:latin typeface="Source Sans 3"/>
                <a:cs typeface="Source Sans 3"/>
              </a:rPr>
              <a:t>27 juillet 2020</a:t>
            </a:r>
            <a:endParaRPr sz="1400">
              <a:latin typeface="Source Sans 3"/>
              <a:cs typeface="Source Sans 3"/>
            </a:endParaRPr>
          </a:p>
        </p:txBody>
      </p:sp>
      <p:sp>
        <p:nvSpPr>
          <p:cNvPr id="4" name="object 4"/>
          <p:cNvSpPr txBox="1">
            <a:spLocks noGrp="1"/>
          </p:cNvSpPr>
          <p:nvPr>
            <p:ph type="title"/>
          </p:nvPr>
        </p:nvSpPr>
        <p:spPr>
          <a:xfrm>
            <a:off x="1000125" y="376747"/>
            <a:ext cx="3688715" cy="330200"/>
          </a:xfrm>
          <a:prstGeom prst="rect">
            <a:avLst/>
          </a:prstGeom>
        </p:spPr>
        <p:txBody>
          <a:bodyPr vert="horz" wrap="square" lIns="0" tIns="12700" rIns="0" bIns="0" rtlCol="0">
            <a:noAutofit/>
          </a:bodyPr>
          <a:lstStyle/>
          <a:p>
            <a:pPr marL="12700" rtl="0">
              <a:lnSpc>
                <a:spcPct val="100000"/>
              </a:lnSpc>
              <a:spcBef>
                <a:spcPts val="100"/>
              </a:spcBef>
            </a:pPr>
            <a:r>
              <a:rPr lang="fr" sz="2000" b="1" i="0" u="none" strike="noStrike" spc="-165" dirty="0">
                <a:highlight>
                  <a:srgbClr val="000000">
                    <a:alpha val="0"/>
                  </a:srgbClr>
                </a:highlight>
                <a:latin typeface="Trebuchet MS"/>
                <a:cs typeface="Trebuchet MS"/>
              </a:rPr>
              <a:t>Découvrir les moteurs de l'enfance</a:t>
            </a:r>
            <a:endParaRPr sz="2000" dirty="0">
              <a:latin typeface="Trebuchet MS"/>
              <a:cs typeface="Trebuchet MS"/>
            </a:endParaRPr>
          </a:p>
        </p:txBody>
      </p:sp>
      <p:sp>
        <p:nvSpPr>
          <p:cNvPr id="5" name="object 5"/>
          <p:cNvSpPr txBox="1"/>
          <p:nvPr/>
        </p:nvSpPr>
        <p:spPr>
          <a:xfrm>
            <a:off x="609600" y="581404"/>
            <a:ext cx="6019799" cy="1808664"/>
          </a:xfrm>
          <a:prstGeom prst="rect">
            <a:avLst/>
          </a:prstGeom>
        </p:spPr>
        <p:txBody>
          <a:bodyPr vert="horz" wrap="square" lIns="0" tIns="12700" rIns="0" bIns="0" rtlCol="0">
            <a:noAutofit/>
          </a:bodyPr>
          <a:lstStyle/>
          <a:p>
            <a:pPr marL="38100" marR="30480" algn="l" rtl="0">
              <a:lnSpc>
                <a:spcPct val="100000"/>
              </a:lnSpc>
              <a:spcBef>
                <a:spcPts val="100"/>
              </a:spcBef>
            </a:pPr>
            <a:endParaRPr lang="fr" sz="2000" b="1" spc="-170" dirty="0">
              <a:highlight>
                <a:srgbClr val="000000">
                  <a:alpha val="0"/>
                </a:srgbClr>
              </a:highlight>
              <a:latin typeface="+mn-lt"/>
              <a:cs typeface="Trebuchet MS"/>
            </a:endParaRPr>
          </a:p>
          <a:p>
            <a:pPr marL="38100" marR="30480" algn="l" rtl="0">
              <a:lnSpc>
                <a:spcPct val="100000"/>
              </a:lnSpc>
              <a:spcBef>
                <a:spcPts val="100"/>
              </a:spcBef>
            </a:pPr>
            <a:r>
              <a:rPr lang="fr-FR" sz="2000" b="1" dirty="0">
                <a:latin typeface="+mn-lt"/>
                <a:cs typeface="Trebuchet MS"/>
              </a:rPr>
              <a:t>Inégalité de vaccination avec </a:t>
            </a:r>
            <a:r>
              <a:rPr lang="fr-FR" sz="2000" b="1">
                <a:latin typeface="+mn-lt"/>
                <a:cs typeface="Trebuchet MS"/>
              </a:rPr>
              <a:t>les soignants, </a:t>
            </a:r>
            <a:r>
              <a:rPr lang="fr-FR" sz="2000" b="1" dirty="0">
                <a:latin typeface="+mn-lt"/>
                <a:cs typeface="Trebuchet MS"/>
              </a:rPr>
              <a:t>les membres de la communauté et les parties prenantes du système de santé : résultats d'une étude de conception centrée sur l'humain en RDC, au Mozambique et au Nigeria</a:t>
            </a:r>
            <a:endParaRPr sz="2000" b="1" dirty="0">
              <a:latin typeface="+mn-lt"/>
              <a:cs typeface="Trebuchet MS"/>
            </a:endParaRPr>
          </a:p>
        </p:txBody>
      </p:sp>
      <p:sp>
        <p:nvSpPr>
          <p:cNvPr id="6" name="object 6"/>
          <p:cNvSpPr txBox="1"/>
          <p:nvPr/>
        </p:nvSpPr>
        <p:spPr>
          <a:xfrm>
            <a:off x="974725" y="2831402"/>
            <a:ext cx="4791075" cy="2768600"/>
          </a:xfrm>
          <a:prstGeom prst="rect">
            <a:avLst/>
          </a:prstGeom>
        </p:spPr>
        <p:txBody>
          <a:bodyPr vert="horz" wrap="square" lIns="0" tIns="12700" rIns="0" bIns="0" rtlCol="0">
            <a:noAutofit/>
          </a:bodyPr>
          <a:lstStyle/>
          <a:p>
            <a:pPr marL="38100" marR="74295" rtl="0">
              <a:lnSpc>
                <a:spcPct val="100000"/>
              </a:lnSpc>
              <a:spcBef>
                <a:spcPts val="100"/>
              </a:spcBef>
            </a:pPr>
            <a:r>
              <a:rPr lang="fr" sz="1800" b="0" i="0" u="none" strike="noStrike">
                <a:highlight>
                  <a:srgbClr val="000000">
                    <a:alpha val="0"/>
                  </a:srgbClr>
                </a:highlight>
                <a:latin typeface="Source Sans 3"/>
                <a:cs typeface="Source Sans 3"/>
              </a:rPr>
              <a:t>Auteurs: </a:t>
            </a:r>
            <a:r>
              <a:rPr lang="fr" sz="1800" b="1" i="0" u="none" strike="noStrike">
                <a:highlight>
                  <a:srgbClr val="000000">
                    <a:alpha val="0"/>
                  </a:srgbClr>
                </a:highlight>
                <a:latin typeface="Source Sans 3"/>
                <a:cs typeface="Source Sans 3"/>
              </a:rPr>
              <a:t>Jessica</a:t>
            </a:r>
            <a:r>
              <a:rPr lang="fr" sz="1800" b="1" i="0" u="none" strike="noStrike" spc="-20">
                <a:highlight>
                  <a:srgbClr val="000000">
                    <a:alpha val="0"/>
                  </a:srgbClr>
                </a:highlight>
                <a:latin typeface="Source Sans 3"/>
                <a:cs typeface="Source Sans 3"/>
              </a:rPr>
              <a:t> </a:t>
            </a:r>
            <a:r>
              <a:rPr lang="fr" sz="1800" b="1" i="0" u="none" strike="noStrike">
                <a:highlight>
                  <a:srgbClr val="000000">
                    <a:alpha val="0"/>
                  </a:srgbClr>
                </a:highlight>
                <a:latin typeface="Source Sans 3"/>
                <a:cs typeface="Source Sans 3"/>
              </a:rPr>
              <a:t>C.</a:t>
            </a:r>
            <a:r>
              <a:rPr lang="fr" sz="1800" b="1" i="0" u="none" strike="noStrike" spc="-15">
                <a:highlight>
                  <a:srgbClr val="000000">
                    <a:alpha val="0"/>
                  </a:srgbClr>
                </a:highlight>
                <a:latin typeface="Source Sans 3"/>
                <a:cs typeface="Source Sans 3"/>
              </a:rPr>
              <a:t> </a:t>
            </a:r>
            <a:r>
              <a:rPr lang="fr" sz="1800" b="1" i="0" u="none" strike="noStrike">
                <a:highlight>
                  <a:srgbClr val="000000">
                    <a:alpha val="0"/>
                  </a:srgbClr>
                </a:highlight>
                <a:latin typeface="Source Sans 3"/>
                <a:cs typeface="Source Sans 3"/>
              </a:rPr>
              <a:t>Shearer</a:t>
            </a:r>
            <a:r>
              <a:rPr lang="fr" sz="1800" b="1" i="0" u="none" strike="noStrike" spc="-20">
                <a:highlight>
                  <a:srgbClr val="000000">
                    <a:alpha val="0"/>
                  </a:srgbClr>
                </a:highlight>
                <a:latin typeface="Source Sans 3"/>
                <a:cs typeface="Source Sans 3"/>
              </a:rPr>
              <a:t> </a:t>
            </a:r>
            <a:r>
              <a:rPr lang="fr" sz="1800" b="0" i="0" u="none" strike="noStrike" baseline="30092">
                <a:highlight>
                  <a:srgbClr val="000000">
                    <a:alpha val="0"/>
                  </a:srgbClr>
                </a:highlight>
                <a:latin typeface="Source Sans 3"/>
                <a:cs typeface="Source Sans 3"/>
              </a:rPr>
              <a:t>1,</a:t>
            </a:r>
            <a:r>
              <a:rPr lang="fr" sz="1800" b="0" i="0" u="none" strike="noStrike">
                <a:highlight>
                  <a:srgbClr val="000000">
                    <a:alpha val="0"/>
                  </a:srgbClr>
                </a:highlight>
                <a:latin typeface="Source Sans 3"/>
                <a:cs typeface="Source Sans 3"/>
              </a:rPr>
              <a:t>*, Olivia Nava </a:t>
            </a:r>
            <a:r>
              <a:rPr lang="fr" sz="1800" b="0" i="0" u="none" strike="noStrike" spc="-37" baseline="30092">
                <a:highlight>
                  <a:srgbClr val="000000">
                    <a:alpha val="0"/>
                  </a:srgbClr>
                </a:highlight>
                <a:latin typeface="Source Sans 3"/>
                <a:cs typeface="Source Sans 3"/>
              </a:rPr>
              <a:t>2</a:t>
            </a:r>
            <a:r>
              <a:rPr lang="fr" sz="1800" b="0" i="0" u="none" strike="noStrike">
                <a:highlight>
                  <a:srgbClr val="000000">
                    <a:alpha val="0"/>
                  </a:srgbClr>
                </a:highlight>
                <a:latin typeface="Source Sans 3"/>
                <a:cs typeface="Source Sans 3"/>
              </a:rPr>
              <a:t>, Wendy Prosser </a:t>
            </a:r>
            <a:r>
              <a:rPr lang="fr" sz="1800" b="0" i="0" u="none" strike="noStrike" baseline="30092">
                <a:highlight>
                  <a:srgbClr val="000000">
                    <a:alpha val="0"/>
                  </a:srgbClr>
                </a:highlight>
                <a:latin typeface="Source Sans 3"/>
                <a:cs typeface="Source Sans 3"/>
              </a:rPr>
              <a:t>3</a:t>
            </a:r>
            <a:r>
              <a:rPr lang="fr" sz="1800" b="0" i="0" u="none" strike="noStrike">
                <a:highlight>
                  <a:srgbClr val="000000">
                    <a:alpha val="0"/>
                  </a:srgbClr>
                </a:highlight>
                <a:latin typeface="Source Sans 3"/>
                <a:cs typeface="Source Sans 3"/>
              </a:rPr>
              <a:t>, Saira Nawaz </a:t>
            </a:r>
            <a:r>
              <a:rPr lang="fr" sz="1800" b="0" i="0" u="none" strike="noStrike" baseline="30092">
                <a:highlight>
                  <a:srgbClr val="000000">
                    <a:alpha val="0"/>
                  </a:srgbClr>
                </a:highlight>
                <a:latin typeface="Source Sans 3"/>
                <a:cs typeface="Source Sans 3"/>
              </a:rPr>
              <a:t>1</a:t>
            </a:r>
            <a:r>
              <a:rPr lang="fr" sz="1800" b="0" i="0" u="none" strike="noStrike">
                <a:highlight>
                  <a:srgbClr val="000000">
                    <a:alpha val="0"/>
                  </a:srgbClr>
                </a:highlight>
                <a:latin typeface="Source Sans 3"/>
                <a:cs typeface="Source Sans 3"/>
              </a:rPr>
              <a:t>, </a:t>
            </a:r>
            <a:r>
              <a:rPr lang="fr" sz="1800" b="1" i="0" u="none" strike="noStrike">
                <a:highlight>
                  <a:srgbClr val="000000">
                    <a:alpha val="0"/>
                  </a:srgbClr>
                </a:highlight>
                <a:latin typeface="Source Sans 3"/>
                <a:cs typeface="Source Sans 3"/>
              </a:rPr>
              <a:t>Salva</a:t>
            </a:r>
            <a:r>
              <a:rPr lang="fr" sz="1800" b="1" i="0" u="none" strike="noStrike" spc="-20">
                <a:highlight>
                  <a:srgbClr val="000000">
                    <a:alpha val="0"/>
                  </a:srgbClr>
                </a:highlight>
                <a:latin typeface="Source Sans 3"/>
                <a:cs typeface="Source Sans 3"/>
              </a:rPr>
              <a:t> </a:t>
            </a:r>
            <a:r>
              <a:rPr lang="fr" sz="1800" b="1" i="0" u="none" strike="noStrike">
                <a:highlight>
                  <a:srgbClr val="000000">
                    <a:alpha val="0"/>
                  </a:srgbClr>
                </a:highlight>
                <a:latin typeface="Source Sans 3"/>
                <a:cs typeface="Source Sans 3"/>
              </a:rPr>
              <a:t>Mulongo</a:t>
            </a:r>
            <a:r>
              <a:rPr lang="fr" sz="1800" b="1" i="0" u="none" strike="noStrike" spc="-25">
                <a:highlight>
                  <a:srgbClr val="000000">
                    <a:alpha val="0"/>
                  </a:srgbClr>
                </a:highlight>
                <a:latin typeface="Source Sans 3"/>
                <a:cs typeface="Source Sans 3"/>
              </a:rPr>
              <a:t> </a:t>
            </a:r>
            <a:r>
              <a:rPr lang="fr" sz="1800" b="0" i="0" u="none" strike="noStrike" spc="-37" baseline="30092">
                <a:highlight>
                  <a:srgbClr val="000000">
                    <a:alpha val="0"/>
                  </a:srgbClr>
                </a:highlight>
                <a:latin typeface="Source Sans 3"/>
                <a:cs typeface="Source Sans 3"/>
              </a:rPr>
              <a:t>4</a:t>
            </a:r>
            <a:r>
              <a:rPr lang="fr" sz="1800" b="0" i="0" u="none" strike="noStrike">
                <a:highlight>
                  <a:srgbClr val="000000">
                    <a:alpha val="0"/>
                  </a:srgbClr>
                </a:highlight>
                <a:latin typeface="Source Sans 3"/>
                <a:cs typeface="Source Sans 3"/>
              </a:rPr>
              <a:t>, Thérèse Mambu </a:t>
            </a:r>
            <a:r>
              <a:rPr lang="fr" sz="1800" b="0" i="0" u="none" strike="noStrike" baseline="30092">
                <a:highlight>
                  <a:srgbClr val="000000">
                    <a:alpha val="0"/>
                  </a:srgbClr>
                </a:highlight>
                <a:latin typeface="Source Sans 3"/>
                <a:cs typeface="Source Sans 3"/>
              </a:rPr>
              <a:t>5</a:t>
            </a:r>
            <a:r>
              <a:rPr lang="fr" sz="1800" b="0" i="0" u="none" strike="noStrike">
                <a:highlight>
                  <a:srgbClr val="000000">
                    <a:alpha val="0"/>
                  </a:srgbClr>
                </a:highlight>
                <a:latin typeface="Source Sans 3"/>
                <a:cs typeface="Source Sans 3"/>
              </a:rPr>
              <a:t>, Eric Mafuta </a:t>
            </a:r>
            <a:r>
              <a:rPr lang="fr" sz="1800" b="0" i="0" u="none" strike="noStrike" baseline="30092">
                <a:highlight>
                  <a:srgbClr val="000000">
                    <a:alpha val="0"/>
                  </a:srgbClr>
                </a:highlight>
                <a:latin typeface="Source Sans 3"/>
                <a:cs typeface="Source Sans 3"/>
              </a:rPr>
              <a:t>5</a:t>
            </a:r>
            <a:r>
              <a:rPr lang="fr" sz="1800" b="0" i="0" u="none" strike="noStrike">
                <a:highlight>
                  <a:srgbClr val="000000">
                    <a:alpha val="0"/>
                  </a:srgbClr>
                </a:highlight>
                <a:latin typeface="Source Sans 3"/>
                <a:cs typeface="Source Sans 3"/>
              </a:rPr>
              <a:t>, </a:t>
            </a:r>
            <a:r>
              <a:rPr lang="fr" sz="1800" b="1" i="0" u="none" strike="noStrike" spc="-10">
                <a:highlight>
                  <a:srgbClr val="000000">
                    <a:alpha val="0"/>
                  </a:srgbClr>
                </a:highlight>
                <a:latin typeface="Source Sans 3"/>
                <a:cs typeface="Source Sans 3"/>
              </a:rPr>
              <a:t>Khatia </a:t>
            </a:r>
            <a:r>
              <a:rPr lang="fr" sz="1800" b="1" i="0" u="none" strike="noStrike">
                <a:highlight>
                  <a:srgbClr val="000000">
                    <a:alpha val="0"/>
                  </a:srgbClr>
                </a:highlight>
                <a:latin typeface="Source Sans 3"/>
                <a:cs typeface="Source Sans 3"/>
              </a:rPr>
              <a:t>Munguambe</a:t>
            </a:r>
            <a:r>
              <a:rPr lang="fr" sz="1800" b="1" i="0" u="none" strike="noStrike" spc="-20">
                <a:highlight>
                  <a:srgbClr val="000000">
                    <a:alpha val="0"/>
                  </a:srgbClr>
                </a:highlight>
                <a:latin typeface="Source Sans 3"/>
                <a:cs typeface="Source Sans 3"/>
              </a:rPr>
              <a:t> </a:t>
            </a:r>
            <a:r>
              <a:rPr lang="fr" sz="1800" b="0" i="0" u="none" strike="noStrike" baseline="30092">
                <a:highlight>
                  <a:srgbClr val="000000">
                    <a:alpha val="0"/>
                  </a:srgbClr>
                </a:highlight>
                <a:latin typeface="Source Sans 3"/>
                <a:cs typeface="Source Sans 3"/>
              </a:rPr>
              <a:t>6</a:t>
            </a:r>
            <a:r>
              <a:rPr lang="fr" sz="1800" b="0" i="0" u="none" strike="noStrike">
                <a:highlight>
                  <a:srgbClr val="000000">
                    <a:alpha val="0"/>
                  </a:srgbClr>
                </a:highlight>
                <a:latin typeface="Source Sans 3"/>
                <a:cs typeface="Source Sans 3"/>
              </a:rPr>
              <a:t>, Betuel Sigauque </a:t>
            </a:r>
            <a:r>
              <a:rPr lang="fr" sz="1800" b="0" i="0" u="none" strike="noStrike" baseline="30092">
                <a:highlight>
                  <a:srgbClr val="000000">
                    <a:alpha val="0"/>
                  </a:srgbClr>
                </a:highlight>
                <a:latin typeface="Source Sans 3"/>
                <a:cs typeface="Source Sans 3"/>
              </a:rPr>
              <a:t>7</a:t>
            </a:r>
            <a:r>
              <a:rPr lang="fr" sz="1800" b="0" i="0" u="none" strike="noStrike">
                <a:highlight>
                  <a:srgbClr val="000000">
                    <a:alpha val="0"/>
                  </a:srgbClr>
                </a:highlight>
                <a:latin typeface="Source Sans 3"/>
                <a:cs typeface="Source Sans 3"/>
              </a:rPr>
              <a:t>, </a:t>
            </a:r>
            <a:r>
              <a:rPr lang="fr" sz="1800" b="1" i="0" u="none" strike="noStrike" spc="-20">
                <a:highlight>
                  <a:srgbClr val="000000">
                    <a:alpha val="0"/>
                  </a:srgbClr>
                </a:highlight>
                <a:latin typeface="Source Sans 3"/>
                <a:cs typeface="Source Sans 3"/>
              </a:rPr>
              <a:t>Yakubu</a:t>
            </a:r>
            <a:r>
              <a:rPr lang="fr" sz="1800" b="1" i="0" u="none" strike="noStrike" spc="-15">
                <a:highlight>
                  <a:srgbClr val="000000">
                    <a:alpha val="0"/>
                  </a:srgbClr>
                </a:highlight>
                <a:latin typeface="Source Sans 3"/>
                <a:cs typeface="Source Sans 3"/>
              </a:rPr>
              <a:t> </a:t>
            </a:r>
            <a:r>
              <a:rPr lang="fr" sz="1800" b="1" i="0" u="none" strike="noStrike" spc="-20">
                <a:highlight>
                  <a:srgbClr val="000000">
                    <a:alpha val="0"/>
                  </a:srgbClr>
                </a:highlight>
                <a:latin typeface="Source Sans 3"/>
                <a:cs typeface="Source Sans 3"/>
              </a:rPr>
              <a:t>Joel </a:t>
            </a:r>
            <a:r>
              <a:rPr lang="fr" sz="1800" b="1" i="0" u="none" strike="noStrike">
                <a:highlight>
                  <a:srgbClr val="000000">
                    <a:alpha val="0"/>
                  </a:srgbClr>
                </a:highlight>
                <a:latin typeface="Source Sans 3"/>
                <a:cs typeface="Source Sans 3"/>
              </a:rPr>
              <a:t>Cherima</a:t>
            </a:r>
            <a:r>
              <a:rPr lang="fr" sz="1800" b="1" i="0" u="none" strike="noStrike" spc="-20">
                <a:highlight>
                  <a:srgbClr val="000000">
                    <a:alpha val="0"/>
                  </a:srgbClr>
                </a:highlight>
                <a:latin typeface="Source Sans 3"/>
                <a:cs typeface="Source Sans 3"/>
              </a:rPr>
              <a:t> </a:t>
            </a:r>
            <a:r>
              <a:rPr lang="fr" sz="1800" b="0" i="0" u="none" strike="noStrike" baseline="30092">
                <a:highlight>
                  <a:srgbClr val="000000">
                    <a:alpha val="0"/>
                  </a:srgbClr>
                </a:highlight>
                <a:latin typeface="Source Sans 3"/>
                <a:cs typeface="Source Sans 3"/>
              </a:rPr>
              <a:t>8</a:t>
            </a:r>
            <a:r>
              <a:rPr lang="fr" sz="1800" b="0" i="0" u="none" strike="noStrike">
                <a:highlight>
                  <a:srgbClr val="000000">
                    <a:alpha val="0"/>
                  </a:srgbClr>
                </a:highlight>
                <a:latin typeface="Source Sans 3"/>
                <a:cs typeface="Source Sans 3"/>
              </a:rPr>
              <a:t>, Olawale Durosinmi-Etti </a:t>
            </a:r>
            <a:r>
              <a:rPr lang="fr" sz="1800" b="0" i="0" u="none" strike="noStrike" spc="-37" baseline="30092">
                <a:highlight>
                  <a:srgbClr val="000000">
                    <a:alpha val="0"/>
                  </a:srgbClr>
                </a:highlight>
                <a:latin typeface="Source Sans 3"/>
                <a:cs typeface="Source Sans 3"/>
              </a:rPr>
              <a:t>8</a:t>
            </a:r>
            <a:r>
              <a:rPr lang="fr" sz="1800" b="0" i="0" u="none" strike="noStrike">
                <a:highlight>
                  <a:srgbClr val="000000">
                    <a:alpha val="0"/>
                  </a:srgbClr>
                </a:highlight>
                <a:latin typeface="Source Sans 3"/>
                <a:cs typeface="Source Sans 3"/>
              </a:rPr>
              <a:t>,</a:t>
            </a:r>
            <a:endParaRPr sz="1800">
              <a:latin typeface="Source Sans 3"/>
              <a:cs typeface="Source Sans 3"/>
            </a:endParaRPr>
          </a:p>
          <a:p>
            <a:pPr marL="38100" marR="221615" rtl="0">
              <a:lnSpc>
                <a:spcPct val="100000"/>
              </a:lnSpc>
            </a:pPr>
            <a:r>
              <a:rPr lang="fr" sz="1800" b="0" i="0" u="none" strike="noStrike">
                <a:highlight>
                  <a:srgbClr val="000000">
                    <a:alpha val="0"/>
                  </a:srgbClr>
                </a:highlight>
                <a:latin typeface="Source Sans 3"/>
                <a:cs typeface="Source Sans 3"/>
              </a:rPr>
              <a:t>Obehi Okojie </a:t>
            </a:r>
            <a:r>
              <a:rPr lang="fr" sz="1800" b="0" i="0" u="none" strike="noStrike" baseline="30092">
                <a:highlight>
                  <a:srgbClr val="000000">
                    <a:alpha val="0"/>
                  </a:srgbClr>
                </a:highlight>
                <a:latin typeface="Source Sans 3"/>
                <a:cs typeface="Source Sans 3"/>
              </a:rPr>
              <a:t>9</a:t>
            </a:r>
            <a:r>
              <a:rPr lang="fr" sz="1800" b="0" i="0" u="none" strike="noStrike">
                <a:highlight>
                  <a:srgbClr val="000000">
                    <a:alpha val="0"/>
                  </a:srgbClr>
                </a:highlight>
                <a:latin typeface="Source Sans 3"/>
                <a:cs typeface="Source Sans 3"/>
              </a:rPr>
              <a:t>, Idris Suleman Hadejia </a:t>
            </a:r>
            <a:r>
              <a:rPr lang="fr" sz="1800" b="0" i="0" u="none" strike="noStrike" baseline="30092">
                <a:highlight>
                  <a:srgbClr val="000000">
                    <a:alpha val="0"/>
                  </a:srgbClr>
                </a:highlight>
                <a:latin typeface="Source Sans 3"/>
                <a:cs typeface="Source Sans 3"/>
              </a:rPr>
              <a:t>10</a:t>
            </a:r>
            <a:r>
              <a:rPr lang="fr" sz="1800" b="0" i="0" u="none" strike="noStrike">
                <a:highlight>
                  <a:srgbClr val="000000">
                    <a:alpha val="0"/>
                  </a:srgbClr>
                </a:highlight>
                <a:latin typeface="Source Sans 3"/>
                <a:cs typeface="Source Sans 3"/>
              </a:rPr>
              <a:t>, Femi Oyewole </a:t>
            </a:r>
            <a:r>
              <a:rPr lang="fr" sz="1800" b="0" i="0" u="none" strike="noStrike" baseline="30092">
                <a:highlight>
                  <a:srgbClr val="000000">
                    <a:alpha val="0"/>
                  </a:srgbClr>
                </a:highlight>
                <a:latin typeface="Source Sans 3"/>
                <a:cs typeface="Source Sans 3"/>
              </a:rPr>
              <a:t>11</a:t>
            </a:r>
            <a:r>
              <a:rPr lang="fr" sz="1800" b="0" i="0" u="none" strike="noStrike">
                <a:highlight>
                  <a:srgbClr val="000000">
                    <a:alpha val="0"/>
                  </a:srgbClr>
                </a:highlight>
                <a:latin typeface="Source Sans 3"/>
                <a:cs typeface="Source Sans 3"/>
              </a:rPr>
              <a:t>, Dessie Ayalew Mekonnen </a:t>
            </a:r>
            <a:r>
              <a:rPr lang="fr" sz="1800" b="0" i="0" u="none" strike="noStrike" baseline="30092">
                <a:highlight>
                  <a:srgbClr val="000000">
                    <a:alpha val="0"/>
                  </a:srgbClr>
                </a:highlight>
                <a:latin typeface="Source Sans 3"/>
                <a:cs typeface="Source Sans 3"/>
              </a:rPr>
              <a:t>3</a:t>
            </a:r>
            <a:r>
              <a:rPr lang="fr" sz="1800" b="0" i="0" u="none" strike="noStrike">
                <a:highlight>
                  <a:srgbClr val="000000">
                    <a:alpha val="0"/>
                  </a:srgbClr>
                </a:highlight>
                <a:latin typeface="Source Sans 3"/>
                <a:cs typeface="Source Sans 3"/>
              </a:rPr>
              <a:t>, Natasha Kanagat </a:t>
            </a:r>
            <a:r>
              <a:rPr lang="fr" sz="1800" b="0" i="0" u="none" strike="noStrike" spc="-37" baseline="30092">
                <a:highlight>
                  <a:srgbClr val="000000">
                    <a:alpha val="0"/>
                  </a:srgbClr>
                </a:highlight>
                <a:latin typeface="Source Sans 3"/>
                <a:cs typeface="Source Sans 3"/>
              </a:rPr>
              <a:t>3</a:t>
            </a:r>
            <a:r>
              <a:rPr lang="fr" sz="1800" b="0" i="0" u="none" strike="noStrike">
                <a:highlight>
                  <a:srgbClr val="000000">
                    <a:alpha val="0"/>
                  </a:srgbClr>
                </a:highlight>
                <a:latin typeface="Source Sans 3"/>
                <a:cs typeface="Source Sans 3"/>
              </a:rPr>
              <a:t>,</a:t>
            </a:r>
            <a:endParaRPr sz="1800">
              <a:latin typeface="Source Sans 3"/>
              <a:cs typeface="Source Sans 3"/>
            </a:endParaRPr>
          </a:p>
          <a:p>
            <a:pPr marL="38100" rtl="0">
              <a:lnSpc>
                <a:spcPct val="100000"/>
              </a:lnSpc>
            </a:pPr>
            <a:r>
              <a:rPr lang="fr" sz="1800" b="0" i="0" u="none" strike="noStrike">
                <a:highlight>
                  <a:srgbClr val="000000">
                    <a:alpha val="0"/>
                  </a:srgbClr>
                </a:highlight>
                <a:latin typeface="Source Sans 3"/>
                <a:cs typeface="Source Sans 3"/>
              </a:rPr>
              <a:t>Carol Hooks </a:t>
            </a:r>
            <a:r>
              <a:rPr lang="fr" sz="1800" b="0" i="0" u="none" strike="noStrike" baseline="30092">
                <a:highlight>
                  <a:srgbClr val="000000">
                    <a:alpha val="0"/>
                  </a:srgbClr>
                </a:highlight>
                <a:latin typeface="Source Sans 3"/>
                <a:cs typeface="Source Sans 3"/>
              </a:rPr>
              <a:t>12</a:t>
            </a:r>
            <a:r>
              <a:rPr lang="fr" sz="1800" b="0" i="0" u="none" strike="noStrike">
                <a:highlight>
                  <a:srgbClr val="000000">
                    <a:alpha val="0"/>
                  </a:srgbClr>
                </a:highlight>
                <a:latin typeface="Source Sans 3"/>
                <a:cs typeface="Source Sans 3"/>
              </a:rPr>
              <a:t>, Rebecca Fields </a:t>
            </a:r>
            <a:r>
              <a:rPr lang="fr" sz="1800" b="0" i="0" u="none" strike="noStrike" baseline="30092">
                <a:highlight>
                  <a:srgbClr val="000000">
                    <a:alpha val="0"/>
                  </a:srgbClr>
                </a:highlight>
                <a:latin typeface="Source Sans 3"/>
                <a:cs typeface="Source Sans 3"/>
              </a:rPr>
              <a:t>3</a:t>
            </a:r>
            <a:r>
              <a:rPr lang="fr" sz="1800" b="0" i="0" u="none" strike="noStrike">
                <a:highlight>
                  <a:srgbClr val="000000">
                    <a:alpha val="0"/>
                  </a:srgbClr>
                </a:highlight>
                <a:latin typeface="Source Sans 3"/>
                <a:cs typeface="Source Sans 3"/>
              </a:rPr>
              <a:t>, Vanessa Richart </a:t>
            </a:r>
            <a:r>
              <a:rPr lang="fr" sz="1800" b="0" i="0" u="none" strike="noStrike" spc="-75" baseline="30092">
                <a:highlight>
                  <a:srgbClr val="000000">
                    <a:alpha val="0"/>
                  </a:srgbClr>
                </a:highlight>
                <a:latin typeface="Source Sans 3"/>
                <a:cs typeface="Source Sans 3"/>
              </a:rPr>
              <a:t>3</a:t>
            </a:r>
            <a:endParaRPr sz="1800" baseline="30092">
              <a:latin typeface="Source Sans 3"/>
              <a:cs typeface="Source Sans 3"/>
            </a:endParaRPr>
          </a:p>
          <a:p>
            <a:pPr marL="38100" rtl="0">
              <a:lnSpc>
                <a:spcPct val="100000"/>
              </a:lnSpc>
            </a:pPr>
            <a:r>
              <a:rPr lang="fr" sz="1800" b="0" i="0" u="none" strike="noStrike">
                <a:highlight>
                  <a:srgbClr val="000000">
                    <a:alpha val="0"/>
                  </a:srgbClr>
                </a:highlight>
                <a:latin typeface="Source Sans 3"/>
                <a:cs typeface="Source Sans 3"/>
              </a:rPr>
              <a:t>et Grace Chee </a:t>
            </a:r>
            <a:r>
              <a:rPr lang="fr" sz="1800" b="0" i="0" u="none" strike="noStrike" spc="-75" baseline="30092">
                <a:highlight>
                  <a:srgbClr val="000000">
                    <a:alpha val="0"/>
                  </a:srgbClr>
                </a:highlight>
                <a:latin typeface="Source Sans 3"/>
                <a:cs typeface="Source Sans 3"/>
              </a:rPr>
              <a:t>3</a:t>
            </a:r>
            <a:endParaRPr sz="1800" baseline="30092">
              <a:latin typeface="Source Sans 3"/>
              <a:cs typeface="Source Sans 3"/>
            </a:endParaRPr>
          </a:p>
        </p:txBody>
      </p:sp>
      <p:pic>
        <p:nvPicPr>
          <p:cNvPr id="7" name="object 7"/>
          <p:cNvPicPr/>
          <p:nvPr/>
        </p:nvPicPr>
        <p:blipFill>
          <a:blip r:embed="rId3"/>
          <a:stretch>
            <a:fillRect/>
          </a:stretch>
        </p:blipFill>
        <p:spPr>
          <a:xfrm>
            <a:off x="6781800" y="0"/>
            <a:ext cx="5397499" cy="6857999"/>
          </a:xfrm>
          <a:prstGeom prst="rect">
            <a:avLst/>
          </a:prstGeom>
        </p:spPr>
      </p:pic>
    </p:spTree>
  </p:cSld>
  <p:clrMapOvr>
    <a:masterClrMapping/>
  </p:clrMapOvr>
  <p:transition/>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706207"/>
            <a:ext cx="3185160" cy="574040"/>
          </a:xfrm>
          <a:prstGeom prst="rect">
            <a:avLst/>
          </a:prstGeom>
        </p:spPr>
        <p:txBody>
          <a:bodyPr vert="horz" wrap="square" lIns="0" tIns="12700" rIns="0" bIns="0" rtlCol="0">
            <a:noAutofit/>
          </a:bodyPr>
          <a:lstStyle/>
          <a:p>
            <a:pPr marL="12700" rtl="0">
              <a:lnSpc>
                <a:spcPct val="100000"/>
              </a:lnSpc>
              <a:spcBef>
                <a:spcPts val="100"/>
              </a:spcBef>
            </a:pPr>
            <a:r>
              <a:rPr lang="fr" sz="3600" b="0" i="0" u="none" strike="noStrike">
                <a:highlight>
                  <a:srgbClr val="000000">
                    <a:alpha val="0"/>
                  </a:srgbClr>
                </a:highlight>
                <a:latin typeface="Arial Narrow"/>
              </a:rPr>
              <a:t>Notre voyage aujourd'hui</a:t>
            </a:r>
          </a:p>
        </p:txBody>
      </p:sp>
      <p:sp>
        <p:nvSpPr>
          <p:cNvPr id="3" name="object 3"/>
          <p:cNvSpPr txBox="1"/>
          <p:nvPr/>
        </p:nvSpPr>
        <p:spPr>
          <a:xfrm>
            <a:off x="911225" y="2118717"/>
            <a:ext cx="4941570" cy="2841625"/>
          </a:xfrm>
          <a:prstGeom prst="rect">
            <a:avLst/>
          </a:prstGeom>
        </p:spPr>
        <p:txBody>
          <a:bodyPr vert="horz" wrap="square" lIns="0" tIns="148590" rIns="0" bIns="0" rtlCol="0">
            <a:noAutofit/>
          </a:bodyPr>
          <a:lstStyle/>
          <a:p>
            <a:pPr marL="12700" rtl="0">
              <a:lnSpc>
                <a:spcPct val="100000"/>
              </a:lnSpc>
              <a:spcBef>
                <a:spcPts val="1170"/>
              </a:spcBef>
            </a:pPr>
            <a:r>
              <a:rPr lang="fr" sz="1800" b="1" i="0" u="none" strike="noStrike" dirty="0">
                <a:solidFill>
                  <a:srgbClr val="C4114C"/>
                </a:solidFill>
                <a:highlight>
                  <a:srgbClr val="000000">
                    <a:alpha val="0"/>
                  </a:srgbClr>
                </a:highlight>
                <a:latin typeface="Calibri"/>
                <a:cs typeface="Calibri"/>
              </a:rPr>
              <a:t>SECTION 01</a:t>
            </a:r>
            <a:endParaRPr sz="1800" dirty="0">
              <a:latin typeface="Calibri"/>
              <a:cs typeface="Calibri"/>
            </a:endParaRPr>
          </a:p>
          <a:p>
            <a:pPr marL="12700" marR="5080" rtl="0">
              <a:lnSpc>
                <a:spcPct val="114999"/>
              </a:lnSpc>
              <a:spcBef>
                <a:spcPts val="910"/>
              </a:spcBef>
            </a:pPr>
            <a:r>
              <a:rPr lang="fr" sz="2200" b="0" i="0" u="none" strike="noStrike" dirty="0">
                <a:highlight>
                  <a:srgbClr val="000000">
                    <a:alpha val="0"/>
                  </a:srgbClr>
                </a:highlight>
                <a:latin typeface="Calibri"/>
                <a:cs typeface="Calibri"/>
              </a:rPr>
              <a:t>Contexte de </a:t>
            </a:r>
            <a:r>
              <a:rPr lang="fr" sz="2200" b="0" i="1" u="none" strike="noStrike" spc="-10" dirty="0">
                <a:highlight>
                  <a:srgbClr val="000000">
                    <a:alpha val="0"/>
                  </a:srgbClr>
                </a:highlight>
                <a:latin typeface="Calibri"/>
                <a:cs typeface="Calibri"/>
              </a:rPr>
              <a:t>co-</a:t>
            </a:r>
            <a:r>
              <a:rPr lang="fr" sz="2200" b="0" i="1" u="none" strike="noStrike" dirty="0">
                <a:highlight>
                  <a:srgbClr val="000000">
                    <a:alpha val="0"/>
                  </a:srgbClr>
                </a:highlight>
                <a:latin typeface="Calibri"/>
                <a:cs typeface="Calibri"/>
              </a:rPr>
              <a:t>création</a:t>
            </a:r>
            <a:r>
              <a:rPr lang="fr" sz="2200" b="0" i="1" u="none" strike="noStrike" spc="-35" dirty="0">
                <a:highlight>
                  <a:srgbClr val="000000">
                    <a:alpha val="0"/>
                  </a:srgbClr>
                </a:highlight>
                <a:latin typeface="Calibri"/>
                <a:cs typeface="Calibri"/>
              </a:rPr>
              <a:t> </a:t>
            </a:r>
            <a:r>
              <a:rPr lang="fr" sz="2200" b="0" i="1" u="none" strike="noStrike" dirty="0">
                <a:highlight>
                  <a:srgbClr val="000000">
                    <a:alpha val="0"/>
                  </a:srgbClr>
                </a:highlight>
                <a:latin typeface="Calibri"/>
                <a:cs typeface="Calibri"/>
              </a:rPr>
              <a:t>et</a:t>
            </a:r>
            <a:r>
              <a:rPr lang="fr" sz="2200" b="0" i="1" u="none" strike="noStrike" spc="-30" dirty="0">
                <a:highlight>
                  <a:srgbClr val="000000">
                    <a:alpha val="0"/>
                  </a:srgbClr>
                </a:highlight>
                <a:latin typeface="Calibri"/>
                <a:cs typeface="Calibri"/>
              </a:rPr>
              <a:t> </a:t>
            </a:r>
            <a:r>
              <a:rPr lang="fr" sz="2200" b="0" i="1" u="none" strike="noStrike" spc="-10" dirty="0">
                <a:highlight>
                  <a:srgbClr val="000000">
                    <a:alpha val="0"/>
                  </a:srgbClr>
                </a:highlight>
                <a:latin typeface="Calibri"/>
                <a:cs typeface="Calibri"/>
              </a:rPr>
              <a:t>de la  </a:t>
            </a:r>
            <a:r>
              <a:rPr lang="fr" sz="2200" b="0" i="1" u="none" strike="noStrike" dirty="0">
                <a:highlight>
                  <a:srgbClr val="000000">
                    <a:alpha val="0"/>
                  </a:srgbClr>
                </a:highlight>
                <a:latin typeface="Calibri"/>
                <a:cs typeface="Calibri"/>
              </a:rPr>
              <a:t>phase d'évaluation</a:t>
            </a:r>
            <a:r>
              <a:rPr lang="fr" sz="2200" b="0" i="1" u="none" strike="noStrike" spc="-40" dirty="0">
                <a:highlight>
                  <a:srgbClr val="000000">
                    <a:alpha val="0"/>
                  </a:srgbClr>
                </a:highlight>
                <a:latin typeface="Calibri"/>
                <a:cs typeface="Calibri"/>
              </a:rPr>
              <a:t> </a:t>
            </a:r>
            <a:r>
              <a:rPr lang="fr" sz="2200" b="0" i="0" u="none" strike="noStrike" dirty="0">
                <a:highlight>
                  <a:srgbClr val="000000">
                    <a:alpha val="0"/>
                  </a:srgbClr>
                </a:highlight>
                <a:latin typeface="Calibri"/>
                <a:cs typeface="Calibri"/>
              </a:rPr>
              <a:t>à l'aide d'une approche de conception centrée sur l’humain</a:t>
            </a:r>
            <a:endParaRPr sz="2200" dirty="0">
              <a:latin typeface="Calibri"/>
              <a:cs typeface="Calibri"/>
            </a:endParaRPr>
          </a:p>
          <a:p>
            <a:pPr>
              <a:lnSpc>
                <a:spcPct val="100000"/>
              </a:lnSpc>
              <a:spcBef>
                <a:spcPts val="5"/>
              </a:spcBef>
            </a:pPr>
            <a:endParaRPr sz="2300" dirty="0">
              <a:latin typeface="Calibri"/>
              <a:cs typeface="Calibri"/>
            </a:endParaRPr>
          </a:p>
          <a:p>
            <a:pPr marL="12700" rtl="0">
              <a:lnSpc>
                <a:spcPct val="100000"/>
              </a:lnSpc>
            </a:pPr>
            <a:r>
              <a:rPr lang="fr" sz="1800" b="1" i="0" u="none" strike="noStrike" dirty="0">
                <a:solidFill>
                  <a:srgbClr val="C4114C"/>
                </a:solidFill>
                <a:highlight>
                  <a:srgbClr val="000000">
                    <a:alpha val="0"/>
                  </a:srgbClr>
                </a:highlight>
                <a:latin typeface="Calibri"/>
                <a:cs typeface="Calibri"/>
              </a:rPr>
              <a:t>SECTION 02</a:t>
            </a:r>
            <a:endParaRPr sz="1800" dirty="0">
              <a:latin typeface="Calibri"/>
              <a:cs typeface="Calibri"/>
            </a:endParaRPr>
          </a:p>
          <a:p>
            <a:pPr marL="12700" rtl="0">
              <a:lnSpc>
                <a:spcPct val="100000"/>
              </a:lnSpc>
              <a:spcBef>
                <a:spcPts val="1310"/>
              </a:spcBef>
            </a:pPr>
            <a:r>
              <a:rPr lang="fr" sz="2200" b="0" i="0" u="none" strike="noStrike" spc="-10" dirty="0">
                <a:highlight>
                  <a:srgbClr val="000000">
                    <a:alpha val="0"/>
                  </a:srgbClr>
                </a:highlight>
                <a:latin typeface="Calibri"/>
                <a:cs typeface="Calibri"/>
              </a:rPr>
              <a:t>Méthodologie de co-création et d'évaluation</a:t>
            </a:r>
            <a:endParaRPr sz="2200" dirty="0">
              <a:latin typeface="Calibri"/>
              <a:cs typeface="Calibri"/>
            </a:endParaRPr>
          </a:p>
        </p:txBody>
      </p:sp>
      <p:sp>
        <p:nvSpPr>
          <p:cNvPr id="4" name="object 4"/>
          <p:cNvSpPr txBox="1"/>
          <p:nvPr/>
        </p:nvSpPr>
        <p:spPr>
          <a:xfrm>
            <a:off x="11726170" y="6428663"/>
            <a:ext cx="101600" cy="208279"/>
          </a:xfrm>
          <a:prstGeom prst="rect">
            <a:avLst/>
          </a:prstGeom>
        </p:spPr>
        <p:txBody>
          <a:bodyPr vert="horz" wrap="square" lIns="0" tIns="12700" rIns="0" bIns="0" rtlCol="0">
            <a:noAutofit/>
          </a:bodyPr>
          <a:lstStyle/>
          <a:p>
            <a:pPr marL="12700" rtl="0">
              <a:lnSpc>
                <a:spcPct val="100000"/>
              </a:lnSpc>
              <a:spcBef>
                <a:spcPts val="100"/>
              </a:spcBef>
            </a:pPr>
            <a:r>
              <a:rPr lang="fr" sz="1200" b="0" i="0" u="none" strike="noStrike">
                <a:solidFill>
                  <a:srgbClr val="289195"/>
                </a:solidFill>
                <a:highlight>
                  <a:srgbClr val="000000">
                    <a:alpha val="0"/>
                  </a:srgbClr>
                </a:highlight>
                <a:latin typeface="Source Sans 3"/>
                <a:cs typeface="Source Sans 3"/>
              </a:rPr>
              <a:t>3</a:t>
            </a:r>
            <a:endParaRPr sz="1200">
              <a:latin typeface="Source Sans 3"/>
              <a:cs typeface="Source Sans 3"/>
            </a:endParaRPr>
          </a:p>
        </p:txBody>
      </p:sp>
      <p:sp>
        <p:nvSpPr>
          <p:cNvPr id="5" name="object 5"/>
          <p:cNvSpPr txBox="1"/>
          <p:nvPr/>
        </p:nvSpPr>
        <p:spPr>
          <a:xfrm>
            <a:off x="6540350" y="2302255"/>
            <a:ext cx="1125220" cy="299720"/>
          </a:xfrm>
          <a:prstGeom prst="rect">
            <a:avLst/>
          </a:prstGeom>
        </p:spPr>
        <p:txBody>
          <a:bodyPr vert="horz" wrap="square" lIns="0" tIns="12700" rIns="0" bIns="0" rtlCol="0">
            <a:noAutofit/>
          </a:bodyPr>
          <a:lstStyle/>
          <a:p>
            <a:pPr marL="12700" rtl="0">
              <a:lnSpc>
                <a:spcPct val="100000"/>
              </a:lnSpc>
              <a:spcBef>
                <a:spcPts val="100"/>
              </a:spcBef>
            </a:pPr>
            <a:r>
              <a:rPr lang="fr" sz="1800" b="1" i="0" u="none" strike="noStrike">
                <a:solidFill>
                  <a:srgbClr val="C4114C"/>
                </a:solidFill>
                <a:highlight>
                  <a:srgbClr val="000000">
                    <a:alpha val="0"/>
                  </a:srgbClr>
                </a:highlight>
                <a:latin typeface="Calibri"/>
                <a:cs typeface="Calibri"/>
              </a:rPr>
              <a:t>SECTION 03</a:t>
            </a:r>
            <a:endParaRPr sz="1800">
              <a:latin typeface="Calibri"/>
              <a:cs typeface="Calibri"/>
            </a:endParaRPr>
          </a:p>
        </p:txBody>
      </p:sp>
      <p:sp>
        <p:nvSpPr>
          <p:cNvPr id="6" name="object 6"/>
          <p:cNvSpPr txBox="1"/>
          <p:nvPr/>
        </p:nvSpPr>
        <p:spPr>
          <a:xfrm>
            <a:off x="6540350" y="2692400"/>
            <a:ext cx="4667250" cy="796925"/>
          </a:xfrm>
          <a:prstGeom prst="rect">
            <a:avLst/>
          </a:prstGeom>
        </p:spPr>
        <p:txBody>
          <a:bodyPr vert="horz" wrap="square" lIns="0" tIns="12700" rIns="0" bIns="0" rtlCol="0">
            <a:noAutofit/>
          </a:bodyPr>
          <a:lstStyle/>
          <a:p>
            <a:pPr marL="12700" marR="5080" rtl="0">
              <a:lnSpc>
                <a:spcPct val="114999"/>
              </a:lnSpc>
              <a:spcBef>
                <a:spcPts val="100"/>
              </a:spcBef>
            </a:pPr>
            <a:r>
              <a:rPr lang="fr" sz="2200" b="0" i="1" u="none" strike="noStrike">
                <a:highlight>
                  <a:srgbClr val="000000">
                    <a:alpha val="0"/>
                  </a:srgbClr>
                </a:highlight>
                <a:latin typeface="Calibri"/>
                <a:cs typeface="Calibri"/>
              </a:rPr>
              <a:t>Méthode</a:t>
            </a:r>
            <a:r>
              <a:rPr lang="fr" sz="2200" b="0" i="1" u="none" strike="noStrike" spc="-35">
                <a:highlight>
                  <a:srgbClr val="000000">
                    <a:alpha val="0"/>
                  </a:srgbClr>
                </a:highlight>
                <a:latin typeface="Calibri"/>
                <a:cs typeface="Calibri"/>
              </a:rPr>
              <a:t> </a:t>
            </a:r>
            <a:r>
              <a:rPr lang="fr" sz="2200" b="0" i="1" u="none" strike="noStrike">
                <a:highlight>
                  <a:srgbClr val="000000">
                    <a:alpha val="0"/>
                  </a:srgbClr>
                </a:highlight>
                <a:latin typeface="Calibri"/>
                <a:cs typeface="Calibri"/>
              </a:rPr>
              <a:t>en</a:t>
            </a:r>
            <a:r>
              <a:rPr lang="fr" sz="2200" b="0" i="1" u="none" strike="noStrike" spc="-35">
                <a:highlight>
                  <a:srgbClr val="000000">
                    <a:alpha val="0"/>
                  </a:srgbClr>
                </a:highlight>
                <a:latin typeface="Calibri"/>
                <a:cs typeface="Calibri"/>
              </a:rPr>
              <a:t> </a:t>
            </a:r>
            <a:r>
              <a:rPr lang="fr" sz="2200" b="0" i="1" u="none" strike="noStrike">
                <a:highlight>
                  <a:srgbClr val="000000">
                    <a:alpha val="0"/>
                  </a:srgbClr>
                </a:highlight>
                <a:latin typeface="Calibri"/>
                <a:cs typeface="Calibri"/>
              </a:rPr>
              <a:t>Action</a:t>
            </a:r>
            <a:r>
              <a:rPr lang="fr" sz="2200" b="0" i="0" u="none" strike="noStrike">
                <a:highlight>
                  <a:srgbClr val="000000">
                    <a:alpha val="0"/>
                  </a:srgbClr>
                </a:highlight>
                <a:latin typeface="Calibri"/>
                <a:cs typeface="Calibri"/>
              </a:rPr>
              <a:t>: Outil de l'écosystème de la vaccination</a:t>
            </a:r>
            <a:endParaRPr sz="2200">
              <a:latin typeface="Calibri"/>
              <a:cs typeface="Calibri"/>
            </a:endParaRPr>
          </a:p>
        </p:txBody>
      </p:sp>
      <p:sp>
        <p:nvSpPr>
          <p:cNvPr id="7" name="object 7"/>
          <p:cNvSpPr txBox="1"/>
          <p:nvPr/>
        </p:nvSpPr>
        <p:spPr>
          <a:xfrm>
            <a:off x="6540350" y="4155256"/>
            <a:ext cx="1125220" cy="299720"/>
          </a:xfrm>
          <a:prstGeom prst="rect">
            <a:avLst/>
          </a:prstGeom>
        </p:spPr>
        <p:txBody>
          <a:bodyPr vert="horz" wrap="square" lIns="0" tIns="12700" rIns="0" bIns="0" rtlCol="0">
            <a:noAutofit/>
          </a:bodyPr>
          <a:lstStyle/>
          <a:p>
            <a:pPr marL="12700" rtl="0">
              <a:lnSpc>
                <a:spcPct val="100000"/>
              </a:lnSpc>
              <a:spcBef>
                <a:spcPts val="100"/>
              </a:spcBef>
            </a:pPr>
            <a:r>
              <a:rPr lang="fr" sz="1800" b="1" i="0" u="none" strike="noStrike">
                <a:solidFill>
                  <a:srgbClr val="C4114C"/>
                </a:solidFill>
                <a:highlight>
                  <a:srgbClr val="000000">
                    <a:alpha val="0"/>
                  </a:srgbClr>
                </a:highlight>
                <a:latin typeface="Calibri"/>
                <a:cs typeface="Calibri"/>
              </a:rPr>
              <a:t>SECTION 04</a:t>
            </a:r>
            <a:endParaRPr sz="1800">
              <a:latin typeface="Calibri"/>
              <a:cs typeface="Calibri"/>
            </a:endParaRPr>
          </a:p>
        </p:txBody>
      </p:sp>
      <p:sp>
        <p:nvSpPr>
          <p:cNvPr id="8" name="object 8"/>
          <p:cNvSpPr txBox="1"/>
          <p:nvPr/>
        </p:nvSpPr>
        <p:spPr>
          <a:xfrm>
            <a:off x="6540350" y="4595691"/>
            <a:ext cx="2701290" cy="360680"/>
          </a:xfrm>
          <a:prstGeom prst="rect">
            <a:avLst/>
          </a:prstGeom>
        </p:spPr>
        <p:txBody>
          <a:bodyPr vert="horz" wrap="square" lIns="0" tIns="12700" rIns="0" bIns="0" rtlCol="0">
            <a:noAutofit/>
          </a:bodyPr>
          <a:lstStyle/>
          <a:p>
            <a:pPr marL="12700" rtl="0">
              <a:lnSpc>
                <a:spcPct val="100000"/>
              </a:lnSpc>
              <a:spcBef>
                <a:spcPts val="100"/>
              </a:spcBef>
            </a:pPr>
            <a:r>
              <a:rPr lang="fr" sz="2200" b="0" i="0" u="none" strike="noStrike">
                <a:highlight>
                  <a:srgbClr val="000000">
                    <a:alpha val="0"/>
                  </a:srgbClr>
                </a:highlight>
                <a:latin typeface="Calibri"/>
                <a:cs typeface="Calibri"/>
              </a:rPr>
              <a:t>Panel de discussion + Q&amp;R</a:t>
            </a:r>
            <a:endParaRPr sz="2200">
              <a:latin typeface="Calibri"/>
              <a:cs typeface="Calibri"/>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4199" y="4079966"/>
            <a:ext cx="4443730" cy="574040"/>
          </a:xfrm>
          <a:prstGeom prst="rect">
            <a:avLst/>
          </a:prstGeom>
        </p:spPr>
        <p:txBody>
          <a:bodyPr vert="horz" wrap="square" lIns="0" tIns="12700" rIns="0" bIns="0" rtlCol="0">
            <a:noAutofit/>
          </a:bodyPr>
          <a:lstStyle/>
          <a:p>
            <a:pPr marL="12700" rtl="0">
              <a:lnSpc>
                <a:spcPct val="100000"/>
              </a:lnSpc>
              <a:spcBef>
                <a:spcPts val="100"/>
              </a:spcBef>
            </a:pPr>
            <a:r>
              <a:rPr lang="fr" sz="3600" b="0" i="0" u="none" strike="noStrike">
                <a:solidFill>
                  <a:srgbClr val="14484A"/>
                </a:solidFill>
                <a:highlight>
                  <a:srgbClr val="000000">
                    <a:alpha val="0"/>
                  </a:srgbClr>
                </a:highlight>
                <a:latin typeface="Arial Narrow"/>
              </a:rPr>
              <a:t>Contexte et justification</a:t>
            </a:r>
          </a:p>
        </p:txBody>
      </p:sp>
      <p:sp>
        <p:nvSpPr>
          <p:cNvPr id="3" name="object 3"/>
          <p:cNvSpPr txBox="1"/>
          <p:nvPr/>
        </p:nvSpPr>
        <p:spPr>
          <a:xfrm>
            <a:off x="1064207" y="3248977"/>
            <a:ext cx="1078865" cy="299720"/>
          </a:xfrm>
          <a:prstGeom prst="rect">
            <a:avLst/>
          </a:prstGeom>
        </p:spPr>
        <p:txBody>
          <a:bodyPr vert="horz" wrap="square" lIns="0" tIns="12700" rIns="0" bIns="0" rtlCol="0">
            <a:noAutofit/>
          </a:bodyPr>
          <a:lstStyle/>
          <a:p>
            <a:pPr marL="12700" rtl="0">
              <a:lnSpc>
                <a:spcPct val="100000"/>
              </a:lnSpc>
              <a:spcBef>
                <a:spcPts val="100"/>
              </a:spcBef>
            </a:pPr>
            <a:r>
              <a:rPr lang="fr" sz="1800" b="1" i="0" u="none" strike="noStrike">
                <a:solidFill>
                  <a:srgbClr val="C4114C"/>
                </a:solidFill>
                <a:highlight>
                  <a:srgbClr val="000000">
                    <a:alpha val="0"/>
                  </a:srgbClr>
                </a:highlight>
                <a:latin typeface="Source Sans 3"/>
                <a:cs typeface="Source Sans 3"/>
              </a:rPr>
              <a:t>SECTION 1</a:t>
            </a:r>
            <a:endParaRPr sz="1800">
              <a:latin typeface="Source Sans 3"/>
              <a:cs typeface="Source Sans 3"/>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noAutofit/>
          </a:bodyPr>
          <a:lstStyle/>
          <a:p>
            <a:pPr marL="227329" rtl="0">
              <a:lnSpc>
                <a:spcPct val="100000"/>
              </a:lnSpc>
              <a:spcBef>
                <a:spcPts val="100"/>
              </a:spcBef>
            </a:pPr>
            <a:r>
              <a:rPr lang="fr" sz="3600" b="0" i="0" u="none" strike="noStrike">
                <a:highlight>
                  <a:srgbClr val="000000">
                    <a:alpha val="0"/>
                  </a:srgbClr>
                </a:highlight>
                <a:latin typeface="Arial Narrow"/>
              </a:rPr>
              <a:t>Notre projet</a:t>
            </a:r>
          </a:p>
        </p:txBody>
      </p:sp>
      <p:sp>
        <p:nvSpPr>
          <p:cNvPr id="3" name="object 3"/>
          <p:cNvSpPr txBox="1"/>
          <p:nvPr/>
        </p:nvSpPr>
        <p:spPr>
          <a:xfrm>
            <a:off x="533400" y="1524000"/>
            <a:ext cx="5829935" cy="4719320"/>
          </a:xfrm>
          <a:prstGeom prst="rect">
            <a:avLst/>
          </a:prstGeom>
        </p:spPr>
        <p:txBody>
          <a:bodyPr vert="horz" wrap="square" lIns="0" tIns="12700" rIns="0" bIns="0" rtlCol="0">
            <a:noAutofit/>
          </a:bodyPr>
          <a:lstStyle/>
          <a:p>
            <a:pPr marL="12700" marR="5080" rtl="0">
              <a:lnSpc>
                <a:spcPct val="110000"/>
              </a:lnSpc>
              <a:spcBef>
                <a:spcPts val="100"/>
              </a:spcBef>
            </a:pPr>
            <a:r>
              <a:rPr lang="fr" b="0" i="0" u="none" strike="noStrike" dirty="0">
                <a:highlight>
                  <a:srgbClr val="000000">
                    <a:alpha val="0"/>
                  </a:srgbClr>
                </a:highlight>
                <a:latin typeface="Calibri"/>
                <a:cs typeface="Calibri"/>
              </a:rPr>
              <a:t>MOMENTUM Routine Immunization Transformation and Equity (le projet) applique les meilleures pratiques et explore les innovations pour augmenter la couverture vaccinale équitable dans les pays soutenus par l'USAID. Le projet est le mécanisme d'assistance technique phare de l'USAID pour l'immunisation dans 18 pays à travers le monde. Il vise à renforcer la capacité des pays à identifier et à surmonter les obstacles qui les empêchent d'atteindre l'objectif de la dose zéro,</a:t>
            </a:r>
            <a:endParaRPr dirty="0">
              <a:latin typeface="Calibri"/>
              <a:cs typeface="Calibri"/>
            </a:endParaRPr>
          </a:p>
          <a:p>
            <a:pPr marL="12700" marR="84455" rtl="0">
              <a:lnSpc>
                <a:spcPct val="110000"/>
              </a:lnSpc>
            </a:pPr>
            <a:r>
              <a:rPr lang="fr" b="0" i="0" u="none" strike="noStrike" spc="-20" dirty="0">
                <a:highlight>
                  <a:srgbClr val="000000">
                    <a:alpha val="0"/>
                  </a:srgbClr>
                </a:highlight>
                <a:latin typeface="Calibri"/>
                <a:cs typeface="Calibri"/>
              </a:rPr>
              <a:t>les enfants sous-immunisés et les populations plus âgées avec des vaccins vitaux et d'autres services de santé intégrés, y compris la reconstruction des systèmes d'immunisation affectés par la pandémie. Il soutient également le déploiement du vaccin de COVID-19 dans les différents pays, dont les circonstances et les besoins sont très variés.</a:t>
            </a:r>
            <a:endParaRPr dirty="0">
              <a:latin typeface="Calibri"/>
              <a:cs typeface="Calibri"/>
            </a:endParaRPr>
          </a:p>
        </p:txBody>
      </p:sp>
      <p:sp>
        <p:nvSpPr>
          <p:cNvPr id="4" name="object 4"/>
          <p:cNvSpPr txBox="1"/>
          <p:nvPr/>
        </p:nvSpPr>
        <p:spPr>
          <a:xfrm>
            <a:off x="11751209" y="6382626"/>
            <a:ext cx="101600" cy="208279"/>
          </a:xfrm>
          <a:prstGeom prst="rect">
            <a:avLst/>
          </a:prstGeom>
        </p:spPr>
        <p:txBody>
          <a:bodyPr vert="horz" wrap="square" lIns="0" tIns="12700" rIns="0" bIns="0" rtlCol="0">
            <a:noAutofit/>
          </a:bodyPr>
          <a:lstStyle/>
          <a:p>
            <a:pPr marL="12700" rtl="0">
              <a:lnSpc>
                <a:spcPct val="100000"/>
              </a:lnSpc>
              <a:spcBef>
                <a:spcPts val="100"/>
              </a:spcBef>
            </a:pPr>
            <a:r>
              <a:rPr lang="fr" sz="1200" b="0" i="0" u="none" strike="noStrike">
                <a:solidFill>
                  <a:srgbClr val="289195"/>
                </a:solidFill>
                <a:highlight>
                  <a:srgbClr val="000000">
                    <a:alpha val="0"/>
                  </a:srgbClr>
                </a:highlight>
                <a:latin typeface="Source Sans 3"/>
                <a:cs typeface="Source Sans 3"/>
              </a:rPr>
              <a:t>5</a:t>
            </a:r>
            <a:endParaRPr sz="1200">
              <a:latin typeface="Source Sans 3"/>
              <a:cs typeface="Source Sans 3"/>
            </a:endParaRPr>
          </a:p>
        </p:txBody>
      </p:sp>
      <p:pic>
        <p:nvPicPr>
          <p:cNvPr id="5" name="object 5"/>
          <p:cNvPicPr/>
          <p:nvPr/>
        </p:nvPicPr>
        <p:blipFill>
          <a:blip r:embed="rId2"/>
          <a:stretch>
            <a:fillRect/>
          </a:stretch>
        </p:blipFill>
        <p:spPr>
          <a:xfrm>
            <a:off x="6818139" y="0"/>
            <a:ext cx="5373855" cy="6857999"/>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084037" y="2196737"/>
            <a:ext cx="5274945" cy="4272915"/>
            <a:chOff x="6084037" y="2196737"/>
            <a:chExt cx="5274945" cy="4272915"/>
          </a:xfrm>
        </p:grpSpPr>
        <p:sp>
          <p:nvSpPr>
            <p:cNvPr id="3" name="object 3"/>
            <p:cNvSpPr/>
            <p:nvPr/>
          </p:nvSpPr>
          <p:spPr>
            <a:xfrm>
              <a:off x="6088800" y="2201499"/>
              <a:ext cx="5265420" cy="4263390"/>
            </a:xfrm>
            <a:custGeom>
              <a:avLst/>
              <a:gdLst/>
              <a:ahLst/>
              <a:cxnLst/>
              <a:rect l="l" t="t" r="r" b="b"/>
              <a:pathLst>
                <a:path w="5265420" h="4263390">
                  <a:moveTo>
                    <a:pt x="4554435" y="4263299"/>
                  </a:moveTo>
                  <a:lnTo>
                    <a:pt x="710563" y="4263299"/>
                  </a:lnTo>
                  <a:lnTo>
                    <a:pt x="661914" y="4261660"/>
                  </a:lnTo>
                  <a:lnTo>
                    <a:pt x="614144" y="4256813"/>
                  </a:lnTo>
                  <a:lnTo>
                    <a:pt x="567360" y="4248863"/>
                  </a:lnTo>
                  <a:lnTo>
                    <a:pt x="521667" y="4237917"/>
                  </a:lnTo>
                  <a:lnTo>
                    <a:pt x="477172" y="4224081"/>
                  </a:lnTo>
                  <a:lnTo>
                    <a:pt x="433980" y="4207460"/>
                  </a:lnTo>
                  <a:lnTo>
                    <a:pt x="392197" y="4188160"/>
                  </a:lnTo>
                  <a:lnTo>
                    <a:pt x="351928" y="4166287"/>
                  </a:lnTo>
                  <a:lnTo>
                    <a:pt x="313280" y="4141946"/>
                  </a:lnTo>
                  <a:lnTo>
                    <a:pt x="276359" y="4115244"/>
                  </a:lnTo>
                  <a:lnTo>
                    <a:pt x="241270" y="4086287"/>
                  </a:lnTo>
                  <a:lnTo>
                    <a:pt x="208119" y="4055180"/>
                  </a:lnTo>
                  <a:lnTo>
                    <a:pt x="177012" y="4022029"/>
                  </a:lnTo>
                  <a:lnTo>
                    <a:pt x="148054" y="3986940"/>
                  </a:lnTo>
                  <a:lnTo>
                    <a:pt x="121353" y="3950018"/>
                  </a:lnTo>
                  <a:lnTo>
                    <a:pt x="97012" y="3911371"/>
                  </a:lnTo>
                  <a:lnTo>
                    <a:pt x="75139" y="3871102"/>
                  </a:lnTo>
                  <a:lnTo>
                    <a:pt x="55839" y="3829319"/>
                  </a:lnTo>
                  <a:lnTo>
                    <a:pt x="39218" y="3786127"/>
                  </a:lnTo>
                  <a:lnTo>
                    <a:pt x="25382" y="3741631"/>
                  </a:lnTo>
                  <a:lnTo>
                    <a:pt x="14436" y="3695939"/>
                  </a:lnTo>
                  <a:lnTo>
                    <a:pt x="6486" y="3649155"/>
                  </a:lnTo>
                  <a:lnTo>
                    <a:pt x="1639" y="3601385"/>
                  </a:lnTo>
                  <a:lnTo>
                    <a:pt x="0" y="3552735"/>
                  </a:lnTo>
                  <a:lnTo>
                    <a:pt x="0" y="710564"/>
                  </a:lnTo>
                  <a:lnTo>
                    <a:pt x="1639" y="661914"/>
                  </a:lnTo>
                  <a:lnTo>
                    <a:pt x="6486" y="614144"/>
                  </a:lnTo>
                  <a:lnTo>
                    <a:pt x="14436" y="567360"/>
                  </a:lnTo>
                  <a:lnTo>
                    <a:pt x="25382" y="521668"/>
                  </a:lnTo>
                  <a:lnTo>
                    <a:pt x="39218" y="477172"/>
                  </a:lnTo>
                  <a:lnTo>
                    <a:pt x="55839" y="433980"/>
                  </a:lnTo>
                  <a:lnTo>
                    <a:pt x="75139" y="392197"/>
                  </a:lnTo>
                  <a:lnTo>
                    <a:pt x="97012" y="351928"/>
                  </a:lnTo>
                  <a:lnTo>
                    <a:pt x="121353" y="313281"/>
                  </a:lnTo>
                  <a:lnTo>
                    <a:pt x="148054" y="276359"/>
                  </a:lnTo>
                  <a:lnTo>
                    <a:pt x="177012" y="241270"/>
                  </a:lnTo>
                  <a:lnTo>
                    <a:pt x="208119" y="208119"/>
                  </a:lnTo>
                  <a:lnTo>
                    <a:pt x="241270" y="177012"/>
                  </a:lnTo>
                  <a:lnTo>
                    <a:pt x="276359" y="148055"/>
                  </a:lnTo>
                  <a:lnTo>
                    <a:pt x="313280" y="121353"/>
                  </a:lnTo>
                  <a:lnTo>
                    <a:pt x="351928" y="97012"/>
                  </a:lnTo>
                  <a:lnTo>
                    <a:pt x="392197" y="75139"/>
                  </a:lnTo>
                  <a:lnTo>
                    <a:pt x="433980" y="55839"/>
                  </a:lnTo>
                  <a:lnTo>
                    <a:pt x="477172" y="39218"/>
                  </a:lnTo>
                  <a:lnTo>
                    <a:pt x="521667" y="25382"/>
                  </a:lnTo>
                  <a:lnTo>
                    <a:pt x="567360" y="14436"/>
                  </a:lnTo>
                  <a:lnTo>
                    <a:pt x="614144" y="6486"/>
                  </a:lnTo>
                  <a:lnTo>
                    <a:pt x="661914" y="1639"/>
                  </a:lnTo>
                  <a:lnTo>
                    <a:pt x="710563" y="0"/>
                  </a:lnTo>
                  <a:lnTo>
                    <a:pt x="4554435" y="0"/>
                  </a:lnTo>
                  <a:lnTo>
                    <a:pt x="4605611" y="1843"/>
                  </a:lnTo>
                  <a:lnTo>
                    <a:pt x="4656224" y="7325"/>
                  </a:lnTo>
                  <a:lnTo>
                    <a:pt x="4706096" y="16370"/>
                  </a:lnTo>
                  <a:lnTo>
                    <a:pt x="4755047" y="28905"/>
                  </a:lnTo>
                  <a:lnTo>
                    <a:pt x="4802899" y="44855"/>
                  </a:lnTo>
                  <a:lnTo>
                    <a:pt x="4849472" y="64147"/>
                  </a:lnTo>
                  <a:lnTo>
                    <a:pt x="4894587" y="86705"/>
                  </a:lnTo>
                  <a:lnTo>
                    <a:pt x="4938064" y="112455"/>
                  </a:lnTo>
                  <a:lnTo>
                    <a:pt x="4979725" y="141324"/>
                  </a:lnTo>
                  <a:lnTo>
                    <a:pt x="5019390" y="173236"/>
                  </a:lnTo>
                  <a:lnTo>
                    <a:pt x="5056880" y="208119"/>
                  </a:lnTo>
                  <a:lnTo>
                    <a:pt x="5091763" y="245609"/>
                  </a:lnTo>
                  <a:lnTo>
                    <a:pt x="5123675" y="285274"/>
                  </a:lnTo>
                  <a:lnTo>
                    <a:pt x="5152544" y="326935"/>
                  </a:lnTo>
                  <a:lnTo>
                    <a:pt x="5178295" y="370412"/>
                  </a:lnTo>
                  <a:lnTo>
                    <a:pt x="5200853" y="415527"/>
                  </a:lnTo>
                  <a:lnTo>
                    <a:pt x="5220144" y="462100"/>
                  </a:lnTo>
                  <a:lnTo>
                    <a:pt x="5236094" y="509952"/>
                  </a:lnTo>
                  <a:lnTo>
                    <a:pt x="5248629" y="558904"/>
                  </a:lnTo>
                  <a:lnTo>
                    <a:pt x="5257674" y="608776"/>
                  </a:lnTo>
                  <a:lnTo>
                    <a:pt x="5263156" y="659389"/>
                  </a:lnTo>
                  <a:lnTo>
                    <a:pt x="5264999" y="710564"/>
                  </a:lnTo>
                  <a:lnTo>
                    <a:pt x="5264999" y="3552735"/>
                  </a:lnTo>
                  <a:lnTo>
                    <a:pt x="5263360" y="3601385"/>
                  </a:lnTo>
                  <a:lnTo>
                    <a:pt x="5258513" y="3649155"/>
                  </a:lnTo>
                  <a:lnTo>
                    <a:pt x="5250563" y="3695939"/>
                  </a:lnTo>
                  <a:lnTo>
                    <a:pt x="5239617" y="3741631"/>
                  </a:lnTo>
                  <a:lnTo>
                    <a:pt x="5225781" y="3786127"/>
                  </a:lnTo>
                  <a:lnTo>
                    <a:pt x="5209160" y="3829319"/>
                  </a:lnTo>
                  <a:lnTo>
                    <a:pt x="5189860" y="3871102"/>
                  </a:lnTo>
                  <a:lnTo>
                    <a:pt x="5167987" y="3911371"/>
                  </a:lnTo>
                  <a:lnTo>
                    <a:pt x="5143646" y="3950018"/>
                  </a:lnTo>
                  <a:lnTo>
                    <a:pt x="5116944" y="3986940"/>
                  </a:lnTo>
                  <a:lnTo>
                    <a:pt x="5087987" y="4022029"/>
                  </a:lnTo>
                  <a:lnTo>
                    <a:pt x="5056880" y="4055180"/>
                  </a:lnTo>
                  <a:lnTo>
                    <a:pt x="5023729" y="4086287"/>
                  </a:lnTo>
                  <a:lnTo>
                    <a:pt x="4988640" y="4115244"/>
                  </a:lnTo>
                  <a:lnTo>
                    <a:pt x="4951718" y="4141946"/>
                  </a:lnTo>
                  <a:lnTo>
                    <a:pt x="4913071" y="4166287"/>
                  </a:lnTo>
                  <a:lnTo>
                    <a:pt x="4872802" y="4188160"/>
                  </a:lnTo>
                  <a:lnTo>
                    <a:pt x="4831019" y="4207460"/>
                  </a:lnTo>
                  <a:lnTo>
                    <a:pt x="4787827" y="4224081"/>
                  </a:lnTo>
                  <a:lnTo>
                    <a:pt x="4743331" y="4237917"/>
                  </a:lnTo>
                  <a:lnTo>
                    <a:pt x="4697639" y="4248863"/>
                  </a:lnTo>
                  <a:lnTo>
                    <a:pt x="4650855" y="4256813"/>
                  </a:lnTo>
                  <a:lnTo>
                    <a:pt x="4603085" y="4261660"/>
                  </a:lnTo>
                  <a:lnTo>
                    <a:pt x="4554435" y="4263299"/>
                  </a:lnTo>
                  <a:close/>
                </a:path>
              </a:pathLst>
            </a:custGeom>
            <a:solidFill>
              <a:srgbClr val="CCF0F0"/>
            </a:solidFill>
          </p:spPr>
          <p:txBody>
            <a:bodyPr wrap="square" lIns="0" tIns="0" rIns="0" bIns="0" rtlCol="0">
              <a:noAutofit/>
            </a:bodyPr>
            <a:lstStyle/>
            <a:p>
              <a:endParaRPr sz="1600"/>
            </a:p>
          </p:txBody>
        </p:sp>
        <p:sp>
          <p:nvSpPr>
            <p:cNvPr id="4" name="object 4"/>
            <p:cNvSpPr/>
            <p:nvPr/>
          </p:nvSpPr>
          <p:spPr>
            <a:xfrm>
              <a:off x="6088800" y="2201499"/>
              <a:ext cx="5265420" cy="4263390"/>
            </a:xfrm>
            <a:custGeom>
              <a:avLst/>
              <a:gdLst/>
              <a:ahLst/>
              <a:cxnLst/>
              <a:rect l="l" t="t" r="r" b="b"/>
              <a:pathLst>
                <a:path w="5265420" h="4263390">
                  <a:moveTo>
                    <a:pt x="0" y="710564"/>
                  </a:moveTo>
                  <a:lnTo>
                    <a:pt x="1639" y="661914"/>
                  </a:lnTo>
                  <a:lnTo>
                    <a:pt x="6486" y="614144"/>
                  </a:lnTo>
                  <a:lnTo>
                    <a:pt x="14436" y="567360"/>
                  </a:lnTo>
                  <a:lnTo>
                    <a:pt x="25382" y="521668"/>
                  </a:lnTo>
                  <a:lnTo>
                    <a:pt x="39218" y="477172"/>
                  </a:lnTo>
                  <a:lnTo>
                    <a:pt x="55839" y="433980"/>
                  </a:lnTo>
                  <a:lnTo>
                    <a:pt x="75139" y="392197"/>
                  </a:lnTo>
                  <a:lnTo>
                    <a:pt x="97012" y="351928"/>
                  </a:lnTo>
                  <a:lnTo>
                    <a:pt x="121353" y="313281"/>
                  </a:lnTo>
                  <a:lnTo>
                    <a:pt x="148054" y="276359"/>
                  </a:lnTo>
                  <a:lnTo>
                    <a:pt x="177012" y="241270"/>
                  </a:lnTo>
                  <a:lnTo>
                    <a:pt x="208119" y="208119"/>
                  </a:lnTo>
                  <a:lnTo>
                    <a:pt x="241270" y="177012"/>
                  </a:lnTo>
                  <a:lnTo>
                    <a:pt x="276359" y="148055"/>
                  </a:lnTo>
                  <a:lnTo>
                    <a:pt x="313280" y="121353"/>
                  </a:lnTo>
                  <a:lnTo>
                    <a:pt x="351928" y="97012"/>
                  </a:lnTo>
                  <a:lnTo>
                    <a:pt x="392197" y="75139"/>
                  </a:lnTo>
                  <a:lnTo>
                    <a:pt x="433980" y="55839"/>
                  </a:lnTo>
                  <a:lnTo>
                    <a:pt x="477172" y="39218"/>
                  </a:lnTo>
                  <a:lnTo>
                    <a:pt x="521667" y="25382"/>
                  </a:lnTo>
                  <a:lnTo>
                    <a:pt x="567360" y="14436"/>
                  </a:lnTo>
                  <a:lnTo>
                    <a:pt x="614144" y="6486"/>
                  </a:lnTo>
                  <a:lnTo>
                    <a:pt x="661914" y="1639"/>
                  </a:lnTo>
                  <a:lnTo>
                    <a:pt x="710563" y="0"/>
                  </a:lnTo>
                  <a:lnTo>
                    <a:pt x="4554435" y="0"/>
                  </a:lnTo>
                  <a:lnTo>
                    <a:pt x="4605611" y="1843"/>
                  </a:lnTo>
                  <a:lnTo>
                    <a:pt x="4656224" y="7325"/>
                  </a:lnTo>
                  <a:lnTo>
                    <a:pt x="4706096" y="16370"/>
                  </a:lnTo>
                  <a:lnTo>
                    <a:pt x="4755047" y="28905"/>
                  </a:lnTo>
                  <a:lnTo>
                    <a:pt x="4802899" y="44855"/>
                  </a:lnTo>
                  <a:lnTo>
                    <a:pt x="4849472" y="64147"/>
                  </a:lnTo>
                  <a:lnTo>
                    <a:pt x="4894587" y="86705"/>
                  </a:lnTo>
                  <a:lnTo>
                    <a:pt x="4938064" y="112455"/>
                  </a:lnTo>
                  <a:lnTo>
                    <a:pt x="4979725" y="141324"/>
                  </a:lnTo>
                  <a:lnTo>
                    <a:pt x="5019390" y="173236"/>
                  </a:lnTo>
                  <a:lnTo>
                    <a:pt x="5056880" y="208119"/>
                  </a:lnTo>
                  <a:lnTo>
                    <a:pt x="5091763" y="245609"/>
                  </a:lnTo>
                  <a:lnTo>
                    <a:pt x="5123675" y="285274"/>
                  </a:lnTo>
                  <a:lnTo>
                    <a:pt x="5152544" y="326935"/>
                  </a:lnTo>
                  <a:lnTo>
                    <a:pt x="5178295" y="370412"/>
                  </a:lnTo>
                  <a:lnTo>
                    <a:pt x="5200853" y="415527"/>
                  </a:lnTo>
                  <a:lnTo>
                    <a:pt x="5220144" y="462100"/>
                  </a:lnTo>
                  <a:lnTo>
                    <a:pt x="5236094" y="509952"/>
                  </a:lnTo>
                  <a:lnTo>
                    <a:pt x="5248629" y="558904"/>
                  </a:lnTo>
                  <a:lnTo>
                    <a:pt x="5257674" y="608776"/>
                  </a:lnTo>
                  <a:lnTo>
                    <a:pt x="5263156" y="659389"/>
                  </a:lnTo>
                  <a:lnTo>
                    <a:pt x="5264999" y="710564"/>
                  </a:lnTo>
                  <a:lnTo>
                    <a:pt x="5264999" y="3552735"/>
                  </a:lnTo>
                  <a:lnTo>
                    <a:pt x="5263360" y="3601385"/>
                  </a:lnTo>
                  <a:lnTo>
                    <a:pt x="5258513" y="3649155"/>
                  </a:lnTo>
                  <a:lnTo>
                    <a:pt x="5250563" y="3695939"/>
                  </a:lnTo>
                  <a:lnTo>
                    <a:pt x="5239617" y="3741631"/>
                  </a:lnTo>
                  <a:lnTo>
                    <a:pt x="5225781" y="3786127"/>
                  </a:lnTo>
                  <a:lnTo>
                    <a:pt x="5209160" y="3829319"/>
                  </a:lnTo>
                  <a:lnTo>
                    <a:pt x="5189860" y="3871102"/>
                  </a:lnTo>
                  <a:lnTo>
                    <a:pt x="5167987" y="3911371"/>
                  </a:lnTo>
                  <a:lnTo>
                    <a:pt x="5143646" y="3950019"/>
                  </a:lnTo>
                  <a:lnTo>
                    <a:pt x="5116944" y="3986940"/>
                  </a:lnTo>
                  <a:lnTo>
                    <a:pt x="5087987" y="4022029"/>
                  </a:lnTo>
                  <a:lnTo>
                    <a:pt x="5056880" y="4055180"/>
                  </a:lnTo>
                  <a:lnTo>
                    <a:pt x="5023729" y="4086287"/>
                  </a:lnTo>
                  <a:lnTo>
                    <a:pt x="4988640" y="4115245"/>
                  </a:lnTo>
                  <a:lnTo>
                    <a:pt x="4951719" y="4141946"/>
                  </a:lnTo>
                  <a:lnTo>
                    <a:pt x="4913071" y="4166287"/>
                  </a:lnTo>
                  <a:lnTo>
                    <a:pt x="4872802" y="4188160"/>
                  </a:lnTo>
                  <a:lnTo>
                    <a:pt x="4831019" y="4207460"/>
                  </a:lnTo>
                  <a:lnTo>
                    <a:pt x="4787827" y="4224081"/>
                  </a:lnTo>
                  <a:lnTo>
                    <a:pt x="4743331" y="4237917"/>
                  </a:lnTo>
                  <a:lnTo>
                    <a:pt x="4697639" y="4248863"/>
                  </a:lnTo>
                  <a:lnTo>
                    <a:pt x="4650855" y="4256813"/>
                  </a:lnTo>
                  <a:lnTo>
                    <a:pt x="4603085" y="4261660"/>
                  </a:lnTo>
                  <a:lnTo>
                    <a:pt x="4554435" y="4263299"/>
                  </a:lnTo>
                  <a:lnTo>
                    <a:pt x="710563" y="4263299"/>
                  </a:lnTo>
                  <a:lnTo>
                    <a:pt x="661914" y="4261660"/>
                  </a:lnTo>
                  <a:lnTo>
                    <a:pt x="614144" y="4256813"/>
                  </a:lnTo>
                  <a:lnTo>
                    <a:pt x="567360" y="4248863"/>
                  </a:lnTo>
                  <a:lnTo>
                    <a:pt x="521667" y="4237917"/>
                  </a:lnTo>
                  <a:lnTo>
                    <a:pt x="477172" y="4224081"/>
                  </a:lnTo>
                  <a:lnTo>
                    <a:pt x="433980" y="4207460"/>
                  </a:lnTo>
                  <a:lnTo>
                    <a:pt x="392197" y="4188160"/>
                  </a:lnTo>
                  <a:lnTo>
                    <a:pt x="351928" y="4166287"/>
                  </a:lnTo>
                  <a:lnTo>
                    <a:pt x="313280" y="4141946"/>
                  </a:lnTo>
                  <a:lnTo>
                    <a:pt x="276359" y="4115245"/>
                  </a:lnTo>
                  <a:lnTo>
                    <a:pt x="241270" y="4086287"/>
                  </a:lnTo>
                  <a:lnTo>
                    <a:pt x="208119" y="4055180"/>
                  </a:lnTo>
                  <a:lnTo>
                    <a:pt x="177012" y="4022029"/>
                  </a:lnTo>
                  <a:lnTo>
                    <a:pt x="148054" y="3986940"/>
                  </a:lnTo>
                  <a:lnTo>
                    <a:pt x="121353" y="3950019"/>
                  </a:lnTo>
                  <a:lnTo>
                    <a:pt x="97012" y="3911371"/>
                  </a:lnTo>
                  <a:lnTo>
                    <a:pt x="75139" y="3871102"/>
                  </a:lnTo>
                  <a:lnTo>
                    <a:pt x="55839" y="3829319"/>
                  </a:lnTo>
                  <a:lnTo>
                    <a:pt x="39218" y="3786127"/>
                  </a:lnTo>
                  <a:lnTo>
                    <a:pt x="25382" y="3741631"/>
                  </a:lnTo>
                  <a:lnTo>
                    <a:pt x="14436" y="3695939"/>
                  </a:lnTo>
                  <a:lnTo>
                    <a:pt x="6486" y="3649155"/>
                  </a:lnTo>
                  <a:lnTo>
                    <a:pt x="1639" y="3601385"/>
                  </a:lnTo>
                  <a:lnTo>
                    <a:pt x="0" y="3552735"/>
                  </a:lnTo>
                  <a:lnTo>
                    <a:pt x="0" y="710564"/>
                  </a:lnTo>
                  <a:close/>
                </a:path>
              </a:pathLst>
            </a:custGeom>
            <a:ln w="9524">
              <a:solidFill>
                <a:srgbClr val="CCF0F0"/>
              </a:solidFill>
            </a:ln>
          </p:spPr>
          <p:txBody>
            <a:bodyPr wrap="square" lIns="0" tIns="0" rIns="0" bIns="0" rtlCol="0">
              <a:noAutofit/>
            </a:bodyPr>
            <a:lstStyle/>
            <a:p>
              <a:endParaRPr sz="1600"/>
            </a:p>
          </p:txBody>
        </p:sp>
      </p:grpSp>
      <p:grpSp>
        <p:nvGrpSpPr>
          <p:cNvPr id="5" name="object 5"/>
          <p:cNvGrpSpPr/>
          <p:nvPr/>
        </p:nvGrpSpPr>
        <p:grpSpPr>
          <a:xfrm>
            <a:off x="615887" y="2137437"/>
            <a:ext cx="5274945" cy="4332605"/>
            <a:chOff x="615887" y="2137437"/>
            <a:chExt cx="5274945" cy="4332605"/>
          </a:xfrm>
        </p:grpSpPr>
        <p:sp>
          <p:nvSpPr>
            <p:cNvPr id="6" name="object 6"/>
            <p:cNvSpPr/>
            <p:nvPr/>
          </p:nvSpPr>
          <p:spPr>
            <a:xfrm>
              <a:off x="620650" y="2142200"/>
              <a:ext cx="5265420" cy="4323080"/>
            </a:xfrm>
            <a:custGeom>
              <a:avLst/>
              <a:gdLst/>
              <a:ahLst/>
              <a:cxnLst/>
              <a:rect l="l" t="t" r="r" b="b"/>
              <a:pathLst>
                <a:path w="5265420" h="4323080">
                  <a:moveTo>
                    <a:pt x="4544535" y="4322699"/>
                  </a:moveTo>
                  <a:lnTo>
                    <a:pt x="720464" y="4322699"/>
                  </a:lnTo>
                  <a:lnTo>
                    <a:pt x="673093" y="4321167"/>
                  </a:lnTo>
                  <a:lnTo>
                    <a:pt x="626541" y="4316633"/>
                  </a:lnTo>
                  <a:lnTo>
                    <a:pt x="580901" y="4309192"/>
                  </a:lnTo>
                  <a:lnTo>
                    <a:pt x="536270" y="4298939"/>
                  </a:lnTo>
                  <a:lnTo>
                    <a:pt x="492741" y="4285970"/>
                  </a:lnTo>
                  <a:lnTo>
                    <a:pt x="450411" y="4270378"/>
                  </a:lnTo>
                  <a:lnTo>
                    <a:pt x="409373" y="4252260"/>
                  </a:lnTo>
                  <a:lnTo>
                    <a:pt x="369724" y="4231709"/>
                  </a:lnTo>
                  <a:lnTo>
                    <a:pt x="331556" y="4208821"/>
                  </a:lnTo>
                  <a:lnTo>
                    <a:pt x="294967" y="4183692"/>
                  </a:lnTo>
                  <a:lnTo>
                    <a:pt x="260050" y="4156414"/>
                  </a:lnTo>
                  <a:lnTo>
                    <a:pt x="226901" y="4127085"/>
                  </a:lnTo>
                  <a:lnTo>
                    <a:pt x="195614" y="4095798"/>
                  </a:lnTo>
                  <a:lnTo>
                    <a:pt x="166284" y="4062649"/>
                  </a:lnTo>
                  <a:lnTo>
                    <a:pt x="139007" y="4027732"/>
                  </a:lnTo>
                  <a:lnTo>
                    <a:pt x="113877" y="3991142"/>
                  </a:lnTo>
                  <a:lnTo>
                    <a:pt x="90990" y="3952975"/>
                  </a:lnTo>
                  <a:lnTo>
                    <a:pt x="70439" y="3913326"/>
                  </a:lnTo>
                  <a:lnTo>
                    <a:pt x="52321" y="3872288"/>
                  </a:lnTo>
                  <a:lnTo>
                    <a:pt x="36729" y="3829957"/>
                  </a:lnTo>
                  <a:lnTo>
                    <a:pt x="23760" y="3786429"/>
                  </a:lnTo>
                  <a:lnTo>
                    <a:pt x="13507" y="3741798"/>
                  </a:lnTo>
                  <a:lnTo>
                    <a:pt x="6066" y="3696158"/>
                  </a:lnTo>
                  <a:lnTo>
                    <a:pt x="1532" y="3649606"/>
                  </a:lnTo>
                  <a:lnTo>
                    <a:pt x="0" y="3602235"/>
                  </a:lnTo>
                  <a:lnTo>
                    <a:pt x="0" y="720464"/>
                  </a:lnTo>
                  <a:lnTo>
                    <a:pt x="1532" y="673093"/>
                  </a:lnTo>
                  <a:lnTo>
                    <a:pt x="6066" y="626541"/>
                  </a:lnTo>
                  <a:lnTo>
                    <a:pt x="13507" y="580901"/>
                  </a:lnTo>
                  <a:lnTo>
                    <a:pt x="23760" y="536270"/>
                  </a:lnTo>
                  <a:lnTo>
                    <a:pt x="36729" y="492741"/>
                  </a:lnTo>
                  <a:lnTo>
                    <a:pt x="52321" y="450411"/>
                  </a:lnTo>
                  <a:lnTo>
                    <a:pt x="70439" y="409373"/>
                  </a:lnTo>
                  <a:lnTo>
                    <a:pt x="90990" y="369724"/>
                  </a:lnTo>
                  <a:lnTo>
                    <a:pt x="113877" y="331556"/>
                  </a:lnTo>
                  <a:lnTo>
                    <a:pt x="139007" y="294967"/>
                  </a:lnTo>
                  <a:lnTo>
                    <a:pt x="166284" y="260050"/>
                  </a:lnTo>
                  <a:lnTo>
                    <a:pt x="195614" y="226901"/>
                  </a:lnTo>
                  <a:lnTo>
                    <a:pt x="226901" y="195614"/>
                  </a:lnTo>
                  <a:lnTo>
                    <a:pt x="260050" y="166284"/>
                  </a:lnTo>
                  <a:lnTo>
                    <a:pt x="294967" y="139007"/>
                  </a:lnTo>
                  <a:lnTo>
                    <a:pt x="331556" y="113877"/>
                  </a:lnTo>
                  <a:lnTo>
                    <a:pt x="369724" y="90990"/>
                  </a:lnTo>
                  <a:lnTo>
                    <a:pt x="409373" y="70439"/>
                  </a:lnTo>
                  <a:lnTo>
                    <a:pt x="450411" y="52321"/>
                  </a:lnTo>
                  <a:lnTo>
                    <a:pt x="492741" y="36729"/>
                  </a:lnTo>
                  <a:lnTo>
                    <a:pt x="536270" y="23760"/>
                  </a:lnTo>
                  <a:lnTo>
                    <a:pt x="580901" y="13507"/>
                  </a:lnTo>
                  <a:lnTo>
                    <a:pt x="626541" y="6066"/>
                  </a:lnTo>
                  <a:lnTo>
                    <a:pt x="673093" y="1532"/>
                  </a:lnTo>
                  <a:lnTo>
                    <a:pt x="720464" y="0"/>
                  </a:lnTo>
                  <a:lnTo>
                    <a:pt x="4544535" y="0"/>
                  </a:lnTo>
                  <a:lnTo>
                    <a:pt x="4596423" y="1869"/>
                  </a:lnTo>
                  <a:lnTo>
                    <a:pt x="4647741" y="7427"/>
                  </a:lnTo>
                  <a:lnTo>
                    <a:pt x="4698308" y="16598"/>
                  </a:lnTo>
                  <a:lnTo>
                    <a:pt x="4747942" y="29308"/>
                  </a:lnTo>
                  <a:lnTo>
                    <a:pt x="4796460" y="45480"/>
                  </a:lnTo>
                  <a:lnTo>
                    <a:pt x="4843682" y="65040"/>
                  </a:lnTo>
                  <a:lnTo>
                    <a:pt x="4889426" y="87913"/>
                  </a:lnTo>
                  <a:lnTo>
                    <a:pt x="4933509" y="114022"/>
                  </a:lnTo>
                  <a:lnTo>
                    <a:pt x="4975750" y="143293"/>
                  </a:lnTo>
                  <a:lnTo>
                    <a:pt x="5015968" y="175650"/>
                  </a:lnTo>
                  <a:lnTo>
                    <a:pt x="5053980" y="211019"/>
                  </a:lnTo>
                  <a:lnTo>
                    <a:pt x="5089349" y="249031"/>
                  </a:lnTo>
                  <a:lnTo>
                    <a:pt x="5121706" y="289249"/>
                  </a:lnTo>
                  <a:lnTo>
                    <a:pt x="5150977" y="331490"/>
                  </a:lnTo>
                  <a:lnTo>
                    <a:pt x="5177086" y="375573"/>
                  </a:lnTo>
                  <a:lnTo>
                    <a:pt x="5199959" y="421317"/>
                  </a:lnTo>
                  <a:lnTo>
                    <a:pt x="5219519" y="468539"/>
                  </a:lnTo>
                  <a:lnTo>
                    <a:pt x="5235691" y="517057"/>
                  </a:lnTo>
                  <a:lnTo>
                    <a:pt x="5248401" y="566691"/>
                  </a:lnTo>
                  <a:lnTo>
                    <a:pt x="5257572" y="617257"/>
                  </a:lnTo>
                  <a:lnTo>
                    <a:pt x="5263130" y="668576"/>
                  </a:lnTo>
                  <a:lnTo>
                    <a:pt x="5264999" y="720464"/>
                  </a:lnTo>
                  <a:lnTo>
                    <a:pt x="5264999" y="3602235"/>
                  </a:lnTo>
                  <a:lnTo>
                    <a:pt x="5263467" y="3649606"/>
                  </a:lnTo>
                  <a:lnTo>
                    <a:pt x="5258933" y="3696158"/>
                  </a:lnTo>
                  <a:lnTo>
                    <a:pt x="5251492" y="3741798"/>
                  </a:lnTo>
                  <a:lnTo>
                    <a:pt x="5241239" y="3786429"/>
                  </a:lnTo>
                  <a:lnTo>
                    <a:pt x="5228270" y="3829957"/>
                  </a:lnTo>
                  <a:lnTo>
                    <a:pt x="5212678" y="3872288"/>
                  </a:lnTo>
                  <a:lnTo>
                    <a:pt x="5194560" y="3913326"/>
                  </a:lnTo>
                  <a:lnTo>
                    <a:pt x="5174009" y="3952975"/>
                  </a:lnTo>
                  <a:lnTo>
                    <a:pt x="5151121" y="3991142"/>
                  </a:lnTo>
                  <a:lnTo>
                    <a:pt x="5125992" y="4027732"/>
                  </a:lnTo>
                  <a:lnTo>
                    <a:pt x="5098714" y="4062649"/>
                  </a:lnTo>
                  <a:lnTo>
                    <a:pt x="5069385" y="4095798"/>
                  </a:lnTo>
                  <a:lnTo>
                    <a:pt x="5038098" y="4127085"/>
                  </a:lnTo>
                  <a:lnTo>
                    <a:pt x="5004949" y="4156414"/>
                  </a:lnTo>
                  <a:lnTo>
                    <a:pt x="4970032" y="4183692"/>
                  </a:lnTo>
                  <a:lnTo>
                    <a:pt x="4933442" y="4208821"/>
                  </a:lnTo>
                  <a:lnTo>
                    <a:pt x="4895275" y="4231709"/>
                  </a:lnTo>
                  <a:lnTo>
                    <a:pt x="4855626" y="4252260"/>
                  </a:lnTo>
                  <a:lnTo>
                    <a:pt x="4814588" y="4270378"/>
                  </a:lnTo>
                  <a:lnTo>
                    <a:pt x="4772257" y="4285970"/>
                  </a:lnTo>
                  <a:lnTo>
                    <a:pt x="4728729" y="4298939"/>
                  </a:lnTo>
                  <a:lnTo>
                    <a:pt x="4684098" y="4309192"/>
                  </a:lnTo>
                  <a:lnTo>
                    <a:pt x="4638458" y="4316633"/>
                  </a:lnTo>
                  <a:lnTo>
                    <a:pt x="4591906" y="4321167"/>
                  </a:lnTo>
                  <a:lnTo>
                    <a:pt x="4544535" y="4322699"/>
                  </a:lnTo>
                  <a:close/>
                </a:path>
              </a:pathLst>
            </a:custGeom>
            <a:solidFill>
              <a:srgbClr val="FCEBE7"/>
            </a:solidFill>
          </p:spPr>
          <p:txBody>
            <a:bodyPr wrap="square" lIns="0" tIns="0" rIns="0" bIns="0" rtlCol="0">
              <a:noAutofit/>
            </a:bodyPr>
            <a:lstStyle/>
            <a:p>
              <a:endParaRPr/>
            </a:p>
          </p:txBody>
        </p:sp>
        <p:sp>
          <p:nvSpPr>
            <p:cNvPr id="7" name="object 7"/>
            <p:cNvSpPr/>
            <p:nvPr/>
          </p:nvSpPr>
          <p:spPr>
            <a:xfrm>
              <a:off x="620650" y="2142200"/>
              <a:ext cx="5265420" cy="4323080"/>
            </a:xfrm>
            <a:custGeom>
              <a:avLst/>
              <a:gdLst/>
              <a:ahLst/>
              <a:cxnLst/>
              <a:rect l="l" t="t" r="r" b="b"/>
              <a:pathLst>
                <a:path w="5265420" h="4323080">
                  <a:moveTo>
                    <a:pt x="0" y="720464"/>
                  </a:moveTo>
                  <a:lnTo>
                    <a:pt x="1532" y="673093"/>
                  </a:lnTo>
                  <a:lnTo>
                    <a:pt x="6066" y="626541"/>
                  </a:lnTo>
                  <a:lnTo>
                    <a:pt x="13507" y="580901"/>
                  </a:lnTo>
                  <a:lnTo>
                    <a:pt x="23760" y="536270"/>
                  </a:lnTo>
                  <a:lnTo>
                    <a:pt x="36729" y="492741"/>
                  </a:lnTo>
                  <a:lnTo>
                    <a:pt x="52321" y="450411"/>
                  </a:lnTo>
                  <a:lnTo>
                    <a:pt x="70439" y="409373"/>
                  </a:lnTo>
                  <a:lnTo>
                    <a:pt x="90990" y="369724"/>
                  </a:lnTo>
                  <a:lnTo>
                    <a:pt x="113877" y="331556"/>
                  </a:lnTo>
                  <a:lnTo>
                    <a:pt x="139007" y="294967"/>
                  </a:lnTo>
                  <a:lnTo>
                    <a:pt x="166284" y="260050"/>
                  </a:lnTo>
                  <a:lnTo>
                    <a:pt x="195614" y="226901"/>
                  </a:lnTo>
                  <a:lnTo>
                    <a:pt x="226901" y="195614"/>
                  </a:lnTo>
                  <a:lnTo>
                    <a:pt x="260050" y="166284"/>
                  </a:lnTo>
                  <a:lnTo>
                    <a:pt x="294967" y="139007"/>
                  </a:lnTo>
                  <a:lnTo>
                    <a:pt x="331556" y="113877"/>
                  </a:lnTo>
                  <a:lnTo>
                    <a:pt x="369724" y="90990"/>
                  </a:lnTo>
                  <a:lnTo>
                    <a:pt x="409373" y="70439"/>
                  </a:lnTo>
                  <a:lnTo>
                    <a:pt x="450411" y="52321"/>
                  </a:lnTo>
                  <a:lnTo>
                    <a:pt x="492741" y="36729"/>
                  </a:lnTo>
                  <a:lnTo>
                    <a:pt x="536270" y="23760"/>
                  </a:lnTo>
                  <a:lnTo>
                    <a:pt x="580901" y="13507"/>
                  </a:lnTo>
                  <a:lnTo>
                    <a:pt x="626541" y="6066"/>
                  </a:lnTo>
                  <a:lnTo>
                    <a:pt x="673093" y="1532"/>
                  </a:lnTo>
                  <a:lnTo>
                    <a:pt x="720464" y="0"/>
                  </a:lnTo>
                  <a:lnTo>
                    <a:pt x="4544535" y="0"/>
                  </a:lnTo>
                  <a:lnTo>
                    <a:pt x="4596423" y="1869"/>
                  </a:lnTo>
                  <a:lnTo>
                    <a:pt x="4647741" y="7427"/>
                  </a:lnTo>
                  <a:lnTo>
                    <a:pt x="4698308" y="16598"/>
                  </a:lnTo>
                  <a:lnTo>
                    <a:pt x="4747942" y="29308"/>
                  </a:lnTo>
                  <a:lnTo>
                    <a:pt x="4796460" y="45480"/>
                  </a:lnTo>
                  <a:lnTo>
                    <a:pt x="4843682" y="65040"/>
                  </a:lnTo>
                  <a:lnTo>
                    <a:pt x="4889426" y="87913"/>
                  </a:lnTo>
                  <a:lnTo>
                    <a:pt x="4933509" y="114022"/>
                  </a:lnTo>
                  <a:lnTo>
                    <a:pt x="4975750" y="143293"/>
                  </a:lnTo>
                  <a:lnTo>
                    <a:pt x="5015968" y="175650"/>
                  </a:lnTo>
                  <a:lnTo>
                    <a:pt x="5053980" y="211019"/>
                  </a:lnTo>
                  <a:lnTo>
                    <a:pt x="5089349" y="249031"/>
                  </a:lnTo>
                  <a:lnTo>
                    <a:pt x="5121706" y="289249"/>
                  </a:lnTo>
                  <a:lnTo>
                    <a:pt x="5150977" y="331490"/>
                  </a:lnTo>
                  <a:lnTo>
                    <a:pt x="5177086" y="375573"/>
                  </a:lnTo>
                  <a:lnTo>
                    <a:pt x="5199959" y="421317"/>
                  </a:lnTo>
                  <a:lnTo>
                    <a:pt x="5219519" y="468539"/>
                  </a:lnTo>
                  <a:lnTo>
                    <a:pt x="5235691" y="517057"/>
                  </a:lnTo>
                  <a:lnTo>
                    <a:pt x="5248401" y="566691"/>
                  </a:lnTo>
                  <a:lnTo>
                    <a:pt x="5257572" y="617257"/>
                  </a:lnTo>
                  <a:lnTo>
                    <a:pt x="5263130" y="668576"/>
                  </a:lnTo>
                  <a:lnTo>
                    <a:pt x="5264999" y="720464"/>
                  </a:lnTo>
                  <a:lnTo>
                    <a:pt x="5264999" y="3602235"/>
                  </a:lnTo>
                  <a:lnTo>
                    <a:pt x="5263467" y="3649606"/>
                  </a:lnTo>
                  <a:lnTo>
                    <a:pt x="5258933" y="3696158"/>
                  </a:lnTo>
                  <a:lnTo>
                    <a:pt x="5251492" y="3741798"/>
                  </a:lnTo>
                  <a:lnTo>
                    <a:pt x="5241239" y="3786429"/>
                  </a:lnTo>
                  <a:lnTo>
                    <a:pt x="5228270" y="3829957"/>
                  </a:lnTo>
                  <a:lnTo>
                    <a:pt x="5212678" y="3872288"/>
                  </a:lnTo>
                  <a:lnTo>
                    <a:pt x="5194560" y="3913326"/>
                  </a:lnTo>
                  <a:lnTo>
                    <a:pt x="5174009" y="3952975"/>
                  </a:lnTo>
                  <a:lnTo>
                    <a:pt x="5151121" y="3991142"/>
                  </a:lnTo>
                  <a:lnTo>
                    <a:pt x="5125992" y="4027732"/>
                  </a:lnTo>
                  <a:lnTo>
                    <a:pt x="5098714" y="4062649"/>
                  </a:lnTo>
                  <a:lnTo>
                    <a:pt x="5069385" y="4095798"/>
                  </a:lnTo>
                  <a:lnTo>
                    <a:pt x="5038098" y="4127085"/>
                  </a:lnTo>
                  <a:lnTo>
                    <a:pt x="5004949" y="4156414"/>
                  </a:lnTo>
                  <a:lnTo>
                    <a:pt x="4970032" y="4183692"/>
                  </a:lnTo>
                  <a:lnTo>
                    <a:pt x="4933442" y="4208821"/>
                  </a:lnTo>
                  <a:lnTo>
                    <a:pt x="4895275" y="4231709"/>
                  </a:lnTo>
                  <a:lnTo>
                    <a:pt x="4855626" y="4252260"/>
                  </a:lnTo>
                  <a:lnTo>
                    <a:pt x="4814588" y="4270378"/>
                  </a:lnTo>
                  <a:lnTo>
                    <a:pt x="4772257" y="4285970"/>
                  </a:lnTo>
                  <a:lnTo>
                    <a:pt x="4728729" y="4298939"/>
                  </a:lnTo>
                  <a:lnTo>
                    <a:pt x="4684098" y="4309192"/>
                  </a:lnTo>
                  <a:lnTo>
                    <a:pt x="4638458" y="4316633"/>
                  </a:lnTo>
                  <a:lnTo>
                    <a:pt x="4591906" y="4321167"/>
                  </a:lnTo>
                  <a:lnTo>
                    <a:pt x="4544535" y="4322699"/>
                  </a:lnTo>
                  <a:lnTo>
                    <a:pt x="720464" y="4322699"/>
                  </a:lnTo>
                  <a:lnTo>
                    <a:pt x="673093" y="4321167"/>
                  </a:lnTo>
                  <a:lnTo>
                    <a:pt x="626541" y="4316633"/>
                  </a:lnTo>
                  <a:lnTo>
                    <a:pt x="580901" y="4309192"/>
                  </a:lnTo>
                  <a:lnTo>
                    <a:pt x="536270" y="4298939"/>
                  </a:lnTo>
                  <a:lnTo>
                    <a:pt x="492741" y="4285970"/>
                  </a:lnTo>
                  <a:lnTo>
                    <a:pt x="450411" y="4270378"/>
                  </a:lnTo>
                  <a:lnTo>
                    <a:pt x="409373" y="4252260"/>
                  </a:lnTo>
                  <a:lnTo>
                    <a:pt x="369724" y="4231709"/>
                  </a:lnTo>
                  <a:lnTo>
                    <a:pt x="331556" y="4208821"/>
                  </a:lnTo>
                  <a:lnTo>
                    <a:pt x="294967" y="4183692"/>
                  </a:lnTo>
                  <a:lnTo>
                    <a:pt x="260050" y="4156414"/>
                  </a:lnTo>
                  <a:lnTo>
                    <a:pt x="226901" y="4127085"/>
                  </a:lnTo>
                  <a:lnTo>
                    <a:pt x="195614" y="4095798"/>
                  </a:lnTo>
                  <a:lnTo>
                    <a:pt x="166284" y="4062649"/>
                  </a:lnTo>
                  <a:lnTo>
                    <a:pt x="139007" y="4027732"/>
                  </a:lnTo>
                  <a:lnTo>
                    <a:pt x="113877" y="3991142"/>
                  </a:lnTo>
                  <a:lnTo>
                    <a:pt x="90990" y="3952975"/>
                  </a:lnTo>
                  <a:lnTo>
                    <a:pt x="70439" y="3913326"/>
                  </a:lnTo>
                  <a:lnTo>
                    <a:pt x="52321" y="3872288"/>
                  </a:lnTo>
                  <a:lnTo>
                    <a:pt x="36729" y="3829957"/>
                  </a:lnTo>
                  <a:lnTo>
                    <a:pt x="23760" y="3786429"/>
                  </a:lnTo>
                  <a:lnTo>
                    <a:pt x="13507" y="3741798"/>
                  </a:lnTo>
                  <a:lnTo>
                    <a:pt x="6066" y="3696158"/>
                  </a:lnTo>
                  <a:lnTo>
                    <a:pt x="1532" y="3649606"/>
                  </a:lnTo>
                  <a:lnTo>
                    <a:pt x="0" y="3602235"/>
                  </a:lnTo>
                  <a:lnTo>
                    <a:pt x="0" y="720464"/>
                  </a:lnTo>
                  <a:close/>
                </a:path>
              </a:pathLst>
            </a:custGeom>
            <a:ln w="9524">
              <a:solidFill>
                <a:srgbClr val="FFF1E3"/>
              </a:solidFill>
            </a:ln>
          </p:spPr>
          <p:txBody>
            <a:bodyPr wrap="square" lIns="0" tIns="0" rIns="0" bIns="0" rtlCol="0">
              <a:noAutofit/>
            </a:bodyPr>
            <a:lstStyle/>
            <a:p>
              <a:endParaRPr/>
            </a:p>
          </p:txBody>
        </p:sp>
      </p:grpSp>
      <p:sp>
        <p:nvSpPr>
          <p:cNvPr id="8" name="object 8"/>
          <p:cNvSpPr txBox="1">
            <a:spLocks noGrp="1"/>
          </p:cNvSpPr>
          <p:nvPr>
            <p:ph type="title"/>
          </p:nvPr>
        </p:nvSpPr>
        <p:spPr>
          <a:xfrm>
            <a:off x="911225" y="459319"/>
            <a:ext cx="10048240" cy="1068070"/>
          </a:xfrm>
          <a:prstGeom prst="rect">
            <a:avLst/>
          </a:prstGeom>
        </p:spPr>
        <p:txBody>
          <a:bodyPr vert="horz" wrap="square" lIns="0" tIns="74295" rIns="0" bIns="0" rtlCol="0">
            <a:noAutofit/>
          </a:bodyPr>
          <a:lstStyle/>
          <a:p>
            <a:pPr marL="12700" marR="5080" rtl="0">
              <a:lnSpc>
                <a:spcPts val="3890"/>
              </a:lnSpc>
              <a:spcBef>
                <a:spcPts val="585"/>
              </a:spcBef>
            </a:pPr>
            <a:r>
              <a:rPr lang="fr" sz="3600" b="0" i="0" u="none" strike="noStrike">
                <a:highlight>
                  <a:srgbClr val="000000">
                    <a:alpha val="0"/>
                  </a:srgbClr>
                </a:highlight>
                <a:latin typeface="Arial Narrow"/>
              </a:rPr>
              <a:t>Surmonter les obstacles persistants pour améliorer l'équité en matière de vaccination : Une nouvelle approche est nécessaire</a:t>
            </a:r>
          </a:p>
        </p:txBody>
      </p:sp>
      <p:sp>
        <p:nvSpPr>
          <p:cNvPr id="9" name="object 9"/>
          <p:cNvSpPr txBox="1"/>
          <p:nvPr/>
        </p:nvSpPr>
        <p:spPr>
          <a:xfrm>
            <a:off x="911225" y="2279406"/>
            <a:ext cx="4723765" cy="3069590"/>
          </a:xfrm>
          <a:prstGeom prst="rect">
            <a:avLst/>
          </a:prstGeom>
        </p:spPr>
        <p:txBody>
          <a:bodyPr vert="horz" wrap="square" lIns="0" tIns="12700" rIns="0" bIns="0" rtlCol="0">
            <a:noAutofit/>
          </a:bodyPr>
          <a:lstStyle/>
          <a:p>
            <a:pPr marR="33655" algn="ctr" rtl="0">
              <a:lnSpc>
                <a:spcPct val="100000"/>
              </a:lnSpc>
              <a:spcBef>
                <a:spcPts val="100"/>
              </a:spcBef>
            </a:pPr>
            <a:r>
              <a:rPr lang="fr" sz="2100" b="1" i="0" u="none" strike="noStrike" spc="-10" dirty="0">
                <a:solidFill>
                  <a:srgbClr val="C4114C"/>
                </a:solidFill>
                <a:highlight>
                  <a:srgbClr val="000000">
                    <a:alpha val="0"/>
                  </a:srgbClr>
                </a:highlight>
                <a:latin typeface="Calibri"/>
                <a:cs typeface="Calibri"/>
              </a:rPr>
              <a:t>DEFI</a:t>
            </a:r>
            <a:endParaRPr sz="2100" dirty="0">
              <a:latin typeface="Calibri"/>
              <a:cs typeface="Calibri"/>
            </a:endParaRPr>
          </a:p>
          <a:p>
            <a:pPr>
              <a:lnSpc>
                <a:spcPct val="100000"/>
              </a:lnSpc>
              <a:spcBef>
                <a:spcPts val="55"/>
              </a:spcBef>
            </a:pPr>
            <a:endParaRPr sz="2250" dirty="0">
              <a:latin typeface="Calibri"/>
              <a:cs typeface="Calibri"/>
            </a:endParaRPr>
          </a:p>
          <a:p>
            <a:pPr marL="12700" marR="5080" rtl="0">
              <a:lnSpc>
                <a:spcPct val="105000"/>
              </a:lnSpc>
              <a:spcBef>
                <a:spcPts val="5"/>
              </a:spcBef>
            </a:pPr>
            <a:r>
              <a:rPr lang="fr" sz="2000" b="0" i="0" u="none" strike="noStrike" dirty="0">
                <a:solidFill>
                  <a:srgbClr val="262626"/>
                </a:solidFill>
                <a:highlight>
                  <a:srgbClr val="000000">
                    <a:alpha val="0"/>
                  </a:srgbClr>
                </a:highlight>
                <a:latin typeface="Calibri"/>
                <a:cs typeface="Calibri"/>
              </a:rPr>
              <a:t>Chaque année, des millions d'enfants ne bénéficient pas de vaccins vitaux (18 millions étaient considérés comme </a:t>
            </a:r>
            <a:r>
              <a:rPr lang="en-US" sz="2000" b="0" i="0" dirty="0">
                <a:solidFill>
                  <a:srgbClr val="000000"/>
                </a:solidFill>
                <a:effectLst/>
                <a:latin typeface="Arial" panose="020B0604020202020204" pitchFamily="34" charset="0"/>
              </a:rPr>
              <a:t> « </a:t>
            </a:r>
            <a:r>
              <a:rPr lang="fr" sz="2000" b="0" i="0" u="none" strike="noStrike" dirty="0">
                <a:solidFill>
                  <a:srgbClr val="262626"/>
                </a:solidFill>
                <a:highlight>
                  <a:srgbClr val="000000">
                    <a:alpha val="0"/>
                  </a:srgbClr>
                </a:highlight>
                <a:latin typeface="Calibri"/>
                <a:cs typeface="Calibri"/>
              </a:rPr>
              <a:t>zéro dose</a:t>
            </a:r>
            <a:r>
              <a:rPr lang="en-US" sz="2000" b="0" i="0" dirty="0">
                <a:solidFill>
                  <a:srgbClr val="000000"/>
                </a:solidFill>
                <a:effectLst/>
                <a:latin typeface="Arial" panose="020B0604020202020204" pitchFamily="34" charset="0"/>
              </a:rPr>
              <a:t> »</a:t>
            </a:r>
            <a:r>
              <a:rPr lang="fr" sz="2000" b="0" i="0" u="none" strike="noStrike" dirty="0">
                <a:solidFill>
                  <a:srgbClr val="262626"/>
                </a:solidFill>
                <a:highlight>
                  <a:srgbClr val="000000">
                    <a:alpha val="0"/>
                  </a:srgbClr>
                </a:highlight>
                <a:latin typeface="Calibri"/>
                <a:cs typeface="Calibri"/>
              </a:rPr>
              <a:t> en 2021).</a:t>
            </a:r>
            <a:endParaRPr sz="2000" dirty="0">
              <a:latin typeface="Calibri"/>
              <a:cs typeface="Calibri"/>
            </a:endParaRPr>
          </a:p>
          <a:p>
            <a:pPr marL="12700" marR="68580" rtl="0">
              <a:lnSpc>
                <a:spcPct val="105000"/>
              </a:lnSpc>
              <a:spcBef>
                <a:spcPts val="1000"/>
              </a:spcBef>
            </a:pPr>
            <a:r>
              <a:rPr lang="fr" sz="2000" b="0" i="0" u="none" strike="noStrike" dirty="0">
                <a:solidFill>
                  <a:srgbClr val="262626"/>
                </a:solidFill>
                <a:highlight>
                  <a:srgbClr val="000000">
                    <a:alpha val="0"/>
                  </a:srgbClr>
                </a:highlight>
                <a:latin typeface="Calibri"/>
                <a:cs typeface="Calibri"/>
              </a:rPr>
              <a:t>On ne s'est pas suffisamment efforcé de comprendre les défis les plus profondément ancrés auxquels les familles à dose zéro sont confrontées, en se plaçant de leur point de vue.</a:t>
            </a:r>
            <a:endParaRPr sz="2000" dirty="0">
              <a:latin typeface="Calibri"/>
              <a:cs typeface="Calibri"/>
            </a:endParaRPr>
          </a:p>
        </p:txBody>
      </p:sp>
      <p:sp>
        <p:nvSpPr>
          <p:cNvPr id="10" name="object 10"/>
          <p:cNvSpPr txBox="1"/>
          <p:nvPr/>
        </p:nvSpPr>
        <p:spPr>
          <a:xfrm>
            <a:off x="11179632" y="6428663"/>
            <a:ext cx="101600" cy="208279"/>
          </a:xfrm>
          <a:prstGeom prst="rect">
            <a:avLst/>
          </a:prstGeom>
        </p:spPr>
        <p:txBody>
          <a:bodyPr vert="horz" wrap="square" lIns="0" tIns="12700" rIns="0" bIns="0" rtlCol="0">
            <a:noAutofit/>
          </a:bodyPr>
          <a:lstStyle/>
          <a:p>
            <a:pPr marL="12700" rtl="0">
              <a:lnSpc>
                <a:spcPct val="100000"/>
              </a:lnSpc>
              <a:spcBef>
                <a:spcPts val="100"/>
              </a:spcBef>
            </a:pPr>
            <a:r>
              <a:rPr lang="fr" sz="1200" b="0" i="0" u="none" strike="noStrike">
                <a:solidFill>
                  <a:srgbClr val="289195"/>
                </a:solidFill>
                <a:highlight>
                  <a:srgbClr val="000000">
                    <a:alpha val="0"/>
                  </a:srgbClr>
                </a:highlight>
                <a:latin typeface="Source Sans 3"/>
                <a:cs typeface="Source Sans 3"/>
              </a:rPr>
              <a:t>6</a:t>
            </a:r>
            <a:endParaRPr sz="1200">
              <a:latin typeface="Source Sans 3"/>
              <a:cs typeface="Source Sans 3"/>
            </a:endParaRPr>
          </a:p>
        </p:txBody>
      </p:sp>
      <p:sp>
        <p:nvSpPr>
          <p:cNvPr id="11" name="object 11"/>
          <p:cNvSpPr txBox="1">
            <a:spLocks noGrp="1"/>
          </p:cNvSpPr>
          <p:nvPr>
            <p:ph sz="half" idx="3"/>
          </p:nvPr>
        </p:nvSpPr>
        <p:spPr>
          <a:xfrm>
            <a:off x="6477000" y="2142200"/>
            <a:ext cx="4630420" cy="3958590"/>
          </a:xfrm>
          <a:prstGeom prst="rect">
            <a:avLst/>
          </a:prstGeom>
        </p:spPr>
        <p:txBody>
          <a:bodyPr vert="horz" wrap="square" lIns="0" tIns="12700" rIns="0" bIns="0" rtlCol="0">
            <a:noAutofit/>
          </a:bodyPr>
          <a:lstStyle/>
          <a:p>
            <a:pPr marL="6985" algn="ctr" rtl="0">
              <a:lnSpc>
                <a:spcPct val="100000"/>
              </a:lnSpc>
              <a:spcBef>
                <a:spcPts val="100"/>
              </a:spcBef>
            </a:pPr>
            <a:r>
              <a:rPr lang="fr" sz="2000" b="1" i="0" u="none" strike="noStrike" spc="-10" dirty="0">
                <a:highlight>
                  <a:srgbClr val="000000">
                    <a:alpha val="0"/>
                  </a:srgbClr>
                </a:highlight>
                <a:latin typeface="Calibri"/>
              </a:rPr>
              <a:t>APPROCHE</a:t>
            </a:r>
          </a:p>
          <a:p>
            <a:pPr>
              <a:lnSpc>
                <a:spcPct val="100000"/>
              </a:lnSpc>
            </a:pPr>
            <a:endParaRPr sz="2000" dirty="0"/>
          </a:p>
          <a:p>
            <a:pPr marL="12700" marR="332105" rtl="0">
              <a:lnSpc>
                <a:spcPct val="110000"/>
              </a:lnSpc>
            </a:pPr>
            <a:r>
              <a:rPr lang="fr" sz="1800" b="0" i="0" u="none" strike="noStrike" dirty="0">
                <a:solidFill>
                  <a:srgbClr val="000000"/>
                </a:solidFill>
                <a:highlight>
                  <a:srgbClr val="000000">
                    <a:alpha val="0"/>
                  </a:srgbClr>
                </a:highlight>
                <a:latin typeface="Calibri"/>
                <a:cs typeface="Calibri"/>
              </a:rPr>
              <a:t>Une évaluation permettant d'identifier les obstacles et les animateurs de la vaccination auxquels sont confrontés les soignants des enfants recevant une dose zéro et </a:t>
            </a:r>
            <a:endParaRPr sz="1800" dirty="0">
              <a:latin typeface="Calibri"/>
              <a:cs typeface="Calibri"/>
            </a:endParaRPr>
          </a:p>
          <a:p>
            <a:pPr marL="12700" rtl="0">
              <a:lnSpc>
                <a:spcPct val="100000"/>
              </a:lnSpc>
              <a:spcBef>
                <a:spcPts val="240"/>
              </a:spcBef>
            </a:pPr>
            <a:r>
              <a:rPr lang="fr" sz="1800" b="0" i="0" u="none" strike="noStrike" spc="-20" dirty="0">
                <a:solidFill>
                  <a:srgbClr val="000000"/>
                </a:solidFill>
                <a:highlight>
                  <a:srgbClr val="000000">
                    <a:alpha val="0"/>
                  </a:srgbClr>
                </a:highlight>
                <a:latin typeface="Calibri"/>
                <a:cs typeface="Calibri"/>
              </a:rPr>
              <a:t>les enfants sous-vaccinés.</a:t>
            </a:r>
            <a:endParaRPr sz="1800" dirty="0">
              <a:latin typeface="Calibri"/>
              <a:cs typeface="Calibri"/>
            </a:endParaRPr>
          </a:p>
          <a:p>
            <a:pPr marL="12700" marR="5080" rtl="0">
              <a:lnSpc>
                <a:spcPct val="110000"/>
              </a:lnSpc>
              <a:spcBef>
                <a:spcPts val="1000"/>
              </a:spcBef>
            </a:pPr>
            <a:r>
              <a:rPr lang="fr" sz="1800" b="0" i="0" u="none" strike="noStrike" dirty="0">
                <a:solidFill>
                  <a:srgbClr val="000000"/>
                </a:solidFill>
                <a:highlight>
                  <a:srgbClr val="000000">
                    <a:alpha val="0"/>
                  </a:srgbClr>
                </a:highlight>
                <a:latin typeface="Calibri"/>
                <a:cs typeface="Calibri"/>
              </a:rPr>
              <a:t>Identifie des solutions adaptées au contexte du point de vue des soignants et des autres parties prenantes.</a:t>
            </a:r>
            <a:endParaRPr sz="1800" dirty="0">
              <a:latin typeface="Calibri"/>
              <a:cs typeface="Calibri"/>
            </a:endParaRPr>
          </a:p>
          <a:p>
            <a:pPr marL="12700" marR="811530" rtl="0">
              <a:lnSpc>
                <a:spcPct val="110000"/>
              </a:lnSpc>
              <a:spcBef>
                <a:spcPts val="1000"/>
              </a:spcBef>
            </a:pPr>
            <a:r>
              <a:rPr lang="fr" sz="1800" b="1" i="0" u="none" strike="noStrike" dirty="0">
                <a:solidFill>
                  <a:srgbClr val="000000"/>
                </a:solidFill>
                <a:highlight>
                  <a:srgbClr val="000000">
                    <a:alpha val="0"/>
                  </a:srgbClr>
                </a:highlight>
                <a:latin typeface="Calibri"/>
              </a:rPr>
              <a:t>Utilisation</a:t>
            </a:r>
            <a:r>
              <a:rPr lang="fr" sz="1800" b="0" i="0" u="none" strike="noStrike" dirty="0">
                <a:solidFill>
                  <a:srgbClr val="000000"/>
                </a:solidFill>
                <a:highlight>
                  <a:srgbClr val="000000">
                    <a:alpha val="0"/>
                  </a:srgbClr>
                </a:highlight>
                <a:latin typeface="Calibri"/>
                <a:cs typeface="Calibri"/>
              </a:rPr>
              <a:t>: pour informer la conception d'interventions personnalisées et adaptées au contexte local.</a:t>
            </a:r>
            <a:endParaRPr sz="1800" dirty="0">
              <a:latin typeface="Calibri"/>
              <a:cs typeface="Calibri"/>
            </a:endParaRPr>
          </a:p>
        </p:txBody>
      </p:sp>
      <p:grpSp>
        <p:nvGrpSpPr>
          <p:cNvPr id="12" name="object 12"/>
          <p:cNvGrpSpPr/>
          <p:nvPr/>
        </p:nvGrpSpPr>
        <p:grpSpPr>
          <a:xfrm>
            <a:off x="2217375" y="2298800"/>
            <a:ext cx="1452245" cy="394335"/>
            <a:chOff x="2217375" y="2298800"/>
            <a:chExt cx="1452245" cy="394335"/>
          </a:xfrm>
        </p:grpSpPr>
        <p:sp>
          <p:nvSpPr>
            <p:cNvPr id="13" name="object 13"/>
            <p:cNvSpPr/>
            <p:nvPr/>
          </p:nvSpPr>
          <p:spPr>
            <a:xfrm>
              <a:off x="2837200" y="2687750"/>
              <a:ext cx="832485" cy="0"/>
            </a:xfrm>
            <a:custGeom>
              <a:avLst/>
              <a:gdLst/>
              <a:ahLst/>
              <a:cxnLst/>
              <a:rect l="l" t="t" r="r" b="b"/>
              <a:pathLst>
                <a:path w="832485">
                  <a:moveTo>
                    <a:pt x="0" y="0"/>
                  </a:moveTo>
                  <a:lnTo>
                    <a:pt x="831899" y="0"/>
                  </a:lnTo>
                </a:path>
              </a:pathLst>
            </a:custGeom>
            <a:ln w="9524">
              <a:solidFill>
                <a:srgbClr val="C4114C"/>
              </a:solidFill>
            </a:ln>
          </p:spPr>
          <p:txBody>
            <a:bodyPr wrap="square" lIns="0" tIns="0" rIns="0" bIns="0" rtlCol="0">
              <a:noAutofit/>
            </a:bodyPr>
            <a:lstStyle/>
            <a:p>
              <a:endParaRPr/>
            </a:p>
          </p:txBody>
        </p:sp>
        <p:pic>
          <p:nvPicPr>
            <p:cNvPr id="14" name="object 14"/>
            <p:cNvPicPr/>
            <p:nvPr/>
          </p:nvPicPr>
          <p:blipFill>
            <a:blip r:embed="rId2"/>
            <a:stretch>
              <a:fillRect/>
            </a:stretch>
          </p:blipFill>
          <p:spPr>
            <a:xfrm>
              <a:off x="2217375" y="2298800"/>
              <a:ext cx="336324" cy="310949"/>
            </a:xfrm>
            <a:prstGeom prst="rect">
              <a:avLst/>
            </a:prstGeom>
          </p:spPr>
        </p:pic>
      </p:grpSp>
      <p:sp>
        <p:nvSpPr>
          <p:cNvPr id="15" name="object 15"/>
          <p:cNvSpPr/>
          <p:nvPr/>
        </p:nvSpPr>
        <p:spPr>
          <a:xfrm>
            <a:off x="8253000" y="2687749"/>
            <a:ext cx="829310" cy="0"/>
          </a:xfrm>
          <a:custGeom>
            <a:avLst/>
            <a:gdLst/>
            <a:ahLst/>
            <a:cxnLst/>
            <a:rect l="l" t="t" r="r" b="b"/>
            <a:pathLst>
              <a:path w="829309">
                <a:moveTo>
                  <a:pt x="0" y="0"/>
                </a:moveTo>
                <a:lnTo>
                  <a:pt x="828899" y="0"/>
                </a:lnTo>
              </a:path>
            </a:pathLst>
          </a:custGeom>
          <a:ln w="9524">
            <a:solidFill>
              <a:srgbClr val="289195"/>
            </a:solidFill>
          </a:ln>
        </p:spPr>
        <p:txBody>
          <a:bodyPr wrap="square" lIns="0" tIns="0" rIns="0" bIns="0" rtlCol="0">
            <a:noAutofit/>
          </a:bodyPr>
          <a:lstStyle/>
          <a:p>
            <a:endParaRPr/>
          </a:p>
        </p:txBody>
      </p:sp>
      <p:pic>
        <p:nvPicPr>
          <p:cNvPr id="16" name="object 16"/>
          <p:cNvPicPr/>
          <p:nvPr/>
        </p:nvPicPr>
        <p:blipFill>
          <a:blip r:embed="rId3"/>
          <a:stretch>
            <a:fillRect/>
          </a:stretch>
        </p:blipFill>
        <p:spPr>
          <a:xfrm>
            <a:off x="7699650" y="2322650"/>
            <a:ext cx="293374" cy="365099"/>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31337" y="1990862"/>
            <a:ext cx="11129645" cy="2611120"/>
            <a:chOff x="531337" y="1990862"/>
            <a:chExt cx="11129645" cy="2611120"/>
          </a:xfrm>
        </p:grpSpPr>
        <p:sp>
          <p:nvSpPr>
            <p:cNvPr id="3" name="object 3"/>
            <p:cNvSpPr/>
            <p:nvPr/>
          </p:nvSpPr>
          <p:spPr>
            <a:xfrm>
              <a:off x="536099" y="1995625"/>
              <a:ext cx="11120120" cy="2601595"/>
            </a:xfrm>
            <a:custGeom>
              <a:avLst/>
              <a:gdLst/>
              <a:ahLst/>
              <a:cxnLst/>
              <a:rect l="l" t="t" r="r" b="b"/>
              <a:pathLst>
                <a:path w="11120120" h="2601595">
                  <a:moveTo>
                    <a:pt x="10686241" y="2601299"/>
                  </a:moveTo>
                  <a:lnTo>
                    <a:pt x="433558" y="2601299"/>
                  </a:lnTo>
                  <a:lnTo>
                    <a:pt x="386317" y="2598755"/>
                  </a:lnTo>
                  <a:lnTo>
                    <a:pt x="340550" y="2591300"/>
                  </a:lnTo>
                  <a:lnTo>
                    <a:pt x="296520" y="2579196"/>
                  </a:lnTo>
                  <a:lnTo>
                    <a:pt x="254493" y="2562710"/>
                  </a:lnTo>
                  <a:lnTo>
                    <a:pt x="214733" y="2542106"/>
                  </a:lnTo>
                  <a:lnTo>
                    <a:pt x="177504" y="2517648"/>
                  </a:lnTo>
                  <a:lnTo>
                    <a:pt x="143071" y="2489600"/>
                  </a:lnTo>
                  <a:lnTo>
                    <a:pt x="111699" y="2458228"/>
                  </a:lnTo>
                  <a:lnTo>
                    <a:pt x="83651" y="2423795"/>
                  </a:lnTo>
                  <a:lnTo>
                    <a:pt x="59193" y="2386566"/>
                  </a:lnTo>
                  <a:lnTo>
                    <a:pt x="38589" y="2346806"/>
                  </a:lnTo>
                  <a:lnTo>
                    <a:pt x="22103" y="2304779"/>
                  </a:lnTo>
                  <a:lnTo>
                    <a:pt x="9999" y="2260749"/>
                  </a:lnTo>
                  <a:lnTo>
                    <a:pt x="2544" y="2214982"/>
                  </a:lnTo>
                  <a:lnTo>
                    <a:pt x="0" y="2167741"/>
                  </a:lnTo>
                  <a:lnTo>
                    <a:pt x="0" y="433558"/>
                  </a:lnTo>
                  <a:lnTo>
                    <a:pt x="2544" y="386317"/>
                  </a:lnTo>
                  <a:lnTo>
                    <a:pt x="9999" y="340550"/>
                  </a:lnTo>
                  <a:lnTo>
                    <a:pt x="22103" y="296520"/>
                  </a:lnTo>
                  <a:lnTo>
                    <a:pt x="38589" y="254493"/>
                  </a:lnTo>
                  <a:lnTo>
                    <a:pt x="59193" y="214733"/>
                  </a:lnTo>
                  <a:lnTo>
                    <a:pt x="83651" y="177504"/>
                  </a:lnTo>
                  <a:lnTo>
                    <a:pt x="111699" y="143071"/>
                  </a:lnTo>
                  <a:lnTo>
                    <a:pt x="143071" y="111699"/>
                  </a:lnTo>
                  <a:lnTo>
                    <a:pt x="177504" y="83651"/>
                  </a:lnTo>
                  <a:lnTo>
                    <a:pt x="214733" y="59193"/>
                  </a:lnTo>
                  <a:lnTo>
                    <a:pt x="254493" y="38589"/>
                  </a:lnTo>
                  <a:lnTo>
                    <a:pt x="296520" y="22103"/>
                  </a:lnTo>
                  <a:lnTo>
                    <a:pt x="340550" y="9999"/>
                  </a:lnTo>
                  <a:lnTo>
                    <a:pt x="386317" y="2544"/>
                  </a:lnTo>
                  <a:lnTo>
                    <a:pt x="433558" y="0"/>
                  </a:lnTo>
                  <a:lnTo>
                    <a:pt x="10686241" y="0"/>
                  </a:lnTo>
                  <a:lnTo>
                    <a:pt x="10735162" y="2767"/>
                  </a:lnTo>
                  <a:lnTo>
                    <a:pt x="10783082" y="10952"/>
                  </a:lnTo>
                  <a:lnTo>
                    <a:pt x="10829576" y="24378"/>
                  </a:lnTo>
                  <a:lnTo>
                    <a:pt x="10874221" y="42871"/>
                  </a:lnTo>
                  <a:lnTo>
                    <a:pt x="10916592" y="66253"/>
                  </a:lnTo>
                  <a:lnTo>
                    <a:pt x="10956264" y="94350"/>
                  </a:lnTo>
                  <a:lnTo>
                    <a:pt x="10992813" y="126986"/>
                  </a:lnTo>
                  <a:lnTo>
                    <a:pt x="11025449" y="163535"/>
                  </a:lnTo>
                  <a:lnTo>
                    <a:pt x="11053546" y="203207"/>
                  </a:lnTo>
                  <a:lnTo>
                    <a:pt x="11076928" y="245578"/>
                  </a:lnTo>
                  <a:lnTo>
                    <a:pt x="11095421" y="290222"/>
                  </a:lnTo>
                  <a:lnTo>
                    <a:pt x="11108847" y="336717"/>
                  </a:lnTo>
                  <a:lnTo>
                    <a:pt x="11117032" y="384637"/>
                  </a:lnTo>
                  <a:lnTo>
                    <a:pt x="11119799" y="433558"/>
                  </a:lnTo>
                  <a:lnTo>
                    <a:pt x="11119799" y="2167741"/>
                  </a:lnTo>
                  <a:lnTo>
                    <a:pt x="11117255" y="2214982"/>
                  </a:lnTo>
                  <a:lnTo>
                    <a:pt x="11109800" y="2260749"/>
                  </a:lnTo>
                  <a:lnTo>
                    <a:pt x="11097696" y="2304779"/>
                  </a:lnTo>
                  <a:lnTo>
                    <a:pt x="11081210" y="2346806"/>
                  </a:lnTo>
                  <a:lnTo>
                    <a:pt x="11060606" y="2386566"/>
                  </a:lnTo>
                  <a:lnTo>
                    <a:pt x="11036148" y="2423795"/>
                  </a:lnTo>
                  <a:lnTo>
                    <a:pt x="11008100" y="2458228"/>
                  </a:lnTo>
                  <a:lnTo>
                    <a:pt x="10976728" y="2489600"/>
                  </a:lnTo>
                  <a:lnTo>
                    <a:pt x="10942295" y="2517648"/>
                  </a:lnTo>
                  <a:lnTo>
                    <a:pt x="10905066" y="2542106"/>
                  </a:lnTo>
                  <a:lnTo>
                    <a:pt x="10865306" y="2562710"/>
                  </a:lnTo>
                  <a:lnTo>
                    <a:pt x="10823279" y="2579196"/>
                  </a:lnTo>
                  <a:lnTo>
                    <a:pt x="10779249" y="2591300"/>
                  </a:lnTo>
                  <a:lnTo>
                    <a:pt x="10733482" y="2598755"/>
                  </a:lnTo>
                  <a:lnTo>
                    <a:pt x="10686241" y="2601299"/>
                  </a:lnTo>
                  <a:close/>
                </a:path>
              </a:pathLst>
            </a:custGeom>
            <a:solidFill>
              <a:srgbClr val="CCF0F0"/>
            </a:solidFill>
          </p:spPr>
          <p:txBody>
            <a:bodyPr wrap="square" lIns="0" tIns="0" rIns="0" bIns="0" rtlCol="0">
              <a:noAutofit/>
            </a:bodyPr>
            <a:lstStyle/>
            <a:p>
              <a:endParaRPr/>
            </a:p>
          </p:txBody>
        </p:sp>
        <p:sp>
          <p:nvSpPr>
            <p:cNvPr id="4" name="object 4"/>
            <p:cNvSpPr/>
            <p:nvPr/>
          </p:nvSpPr>
          <p:spPr>
            <a:xfrm>
              <a:off x="536099" y="1995625"/>
              <a:ext cx="11120120" cy="2601595"/>
            </a:xfrm>
            <a:custGeom>
              <a:avLst/>
              <a:gdLst/>
              <a:ahLst/>
              <a:cxnLst/>
              <a:rect l="l" t="t" r="r" b="b"/>
              <a:pathLst>
                <a:path w="11120120" h="2601595">
                  <a:moveTo>
                    <a:pt x="0" y="433558"/>
                  </a:moveTo>
                  <a:lnTo>
                    <a:pt x="2544" y="386317"/>
                  </a:lnTo>
                  <a:lnTo>
                    <a:pt x="9999" y="340550"/>
                  </a:lnTo>
                  <a:lnTo>
                    <a:pt x="22103" y="296520"/>
                  </a:lnTo>
                  <a:lnTo>
                    <a:pt x="38589" y="254493"/>
                  </a:lnTo>
                  <a:lnTo>
                    <a:pt x="59193" y="214733"/>
                  </a:lnTo>
                  <a:lnTo>
                    <a:pt x="83651" y="177504"/>
                  </a:lnTo>
                  <a:lnTo>
                    <a:pt x="111699" y="143071"/>
                  </a:lnTo>
                  <a:lnTo>
                    <a:pt x="143071" y="111699"/>
                  </a:lnTo>
                  <a:lnTo>
                    <a:pt x="177504" y="83651"/>
                  </a:lnTo>
                  <a:lnTo>
                    <a:pt x="214733" y="59193"/>
                  </a:lnTo>
                  <a:lnTo>
                    <a:pt x="254493" y="38589"/>
                  </a:lnTo>
                  <a:lnTo>
                    <a:pt x="296520" y="22103"/>
                  </a:lnTo>
                  <a:lnTo>
                    <a:pt x="340550" y="9999"/>
                  </a:lnTo>
                  <a:lnTo>
                    <a:pt x="386317" y="2544"/>
                  </a:lnTo>
                  <a:lnTo>
                    <a:pt x="433558" y="0"/>
                  </a:lnTo>
                  <a:lnTo>
                    <a:pt x="10686241" y="0"/>
                  </a:lnTo>
                  <a:lnTo>
                    <a:pt x="10735162" y="2767"/>
                  </a:lnTo>
                  <a:lnTo>
                    <a:pt x="10783082" y="10952"/>
                  </a:lnTo>
                  <a:lnTo>
                    <a:pt x="10829576" y="24378"/>
                  </a:lnTo>
                  <a:lnTo>
                    <a:pt x="10874221" y="42871"/>
                  </a:lnTo>
                  <a:lnTo>
                    <a:pt x="10916592" y="66253"/>
                  </a:lnTo>
                  <a:lnTo>
                    <a:pt x="10956264" y="94350"/>
                  </a:lnTo>
                  <a:lnTo>
                    <a:pt x="10992813" y="126986"/>
                  </a:lnTo>
                  <a:lnTo>
                    <a:pt x="11025449" y="163535"/>
                  </a:lnTo>
                  <a:lnTo>
                    <a:pt x="11053546" y="203207"/>
                  </a:lnTo>
                  <a:lnTo>
                    <a:pt x="11076928" y="245578"/>
                  </a:lnTo>
                  <a:lnTo>
                    <a:pt x="11095421" y="290222"/>
                  </a:lnTo>
                  <a:lnTo>
                    <a:pt x="11108847" y="336717"/>
                  </a:lnTo>
                  <a:lnTo>
                    <a:pt x="11117032" y="384637"/>
                  </a:lnTo>
                  <a:lnTo>
                    <a:pt x="11119799" y="433558"/>
                  </a:lnTo>
                  <a:lnTo>
                    <a:pt x="11119799" y="2167741"/>
                  </a:lnTo>
                  <a:lnTo>
                    <a:pt x="11117255" y="2214982"/>
                  </a:lnTo>
                  <a:lnTo>
                    <a:pt x="11109800" y="2260749"/>
                  </a:lnTo>
                  <a:lnTo>
                    <a:pt x="11097696" y="2304779"/>
                  </a:lnTo>
                  <a:lnTo>
                    <a:pt x="11081210" y="2346806"/>
                  </a:lnTo>
                  <a:lnTo>
                    <a:pt x="11060606" y="2386566"/>
                  </a:lnTo>
                  <a:lnTo>
                    <a:pt x="11036148" y="2423795"/>
                  </a:lnTo>
                  <a:lnTo>
                    <a:pt x="11008100" y="2458228"/>
                  </a:lnTo>
                  <a:lnTo>
                    <a:pt x="10976728" y="2489600"/>
                  </a:lnTo>
                  <a:lnTo>
                    <a:pt x="10942295" y="2517648"/>
                  </a:lnTo>
                  <a:lnTo>
                    <a:pt x="10905066" y="2542106"/>
                  </a:lnTo>
                  <a:lnTo>
                    <a:pt x="10865306" y="2562710"/>
                  </a:lnTo>
                  <a:lnTo>
                    <a:pt x="10823279" y="2579196"/>
                  </a:lnTo>
                  <a:lnTo>
                    <a:pt x="10779249" y="2591300"/>
                  </a:lnTo>
                  <a:lnTo>
                    <a:pt x="10733482" y="2598755"/>
                  </a:lnTo>
                  <a:lnTo>
                    <a:pt x="10686241" y="2601299"/>
                  </a:lnTo>
                  <a:lnTo>
                    <a:pt x="433558" y="2601299"/>
                  </a:lnTo>
                  <a:lnTo>
                    <a:pt x="386317" y="2598755"/>
                  </a:lnTo>
                  <a:lnTo>
                    <a:pt x="340550" y="2591300"/>
                  </a:lnTo>
                  <a:lnTo>
                    <a:pt x="296520" y="2579196"/>
                  </a:lnTo>
                  <a:lnTo>
                    <a:pt x="254493" y="2562710"/>
                  </a:lnTo>
                  <a:lnTo>
                    <a:pt x="214733" y="2542106"/>
                  </a:lnTo>
                  <a:lnTo>
                    <a:pt x="177504" y="2517648"/>
                  </a:lnTo>
                  <a:lnTo>
                    <a:pt x="143071" y="2489600"/>
                  </a:lnTo>
                  <a:lnTo>
                    <a:pt x="111699" y="2458228"/>
                  </a:lnTo>
                  <a:lnTo>
                    <a:pt x="83651" y="2423795"/>
                  </a:lnTo>
                  <a:lnTo>
                    <a:pt x="59193" y="2386566"/>
                  </a:lnTo>
                  <a:lnTo>
                    <a:pt x="38589" y="2346806"/>
                  </a:lnTo>
                  <a:lnTo>
                    <a:pt x="22103" y="2304779"/>
                  </a:lnTo>
                  <a:lnTo>
                    <a:pt x="9999" y="2260749"/>
                  </a:lnTo>
                  <a:lnTo>
                    <a:pt x="2544" y="2214982"/>
                  </a:lnTo>
                  <a:lnTo>
                    <a:pt x="0" y="2167741"/>
                  </a:lnTo>
                  <a:lnTo>
                    <a:pt x="0" y="433558"/>
                  </a:lnTo>
                  <a:close/>
                </a:path>
              </a:pathLst>
            </a:custGeom>
            <a:ln w="9524">
              <a:solidFill>
                <a:srgbClr val="CCF0F0"/>
              </a:solidFill>
            </a:ln>
          </p:spPr>
          <p:txBody>
            <a:bodyPr wrap="square" lIns="0" tIns="0" rIns="0" bIns="0" rtlCol="0">
              <a:noAutofit/>
            </a:bodyPr>
            <a:lstStyle/>
            <a:p>
              <a:endParaRPr/>
            </a:p>
          </p:txBody>
        </p:sp>
      </p:grpSp>
      <p:grpSp>
        <p:nvGrpSpPr>
          <p:cNvPr id="5" name="object 5"/>
          <p:cNvGrpSpPr/>
          <p:nvPr/>
        </p:nvGrpSpPr>
        <p:grpSpPr>
          <a:xfrm>
            <a:off x="531337" y="4869962"/>
            <a:ext cx="11129645" cy="1335405"/>
            <a:chOff x="531337" y="4869962"/>
            <a:chExt cx="11129645" cy="1335405"/>
          </a:xfrm>
        </p:grpSpPr>
        <p:sp>
          <p:nvSpPr>
            <p:cNvPr id="6" name="object 6"/>
            <p:cNvSpPr/>
            <p:nvPr/>
          </p:nvSpPr>
          <p:spPr>
            <a:xfrm>
              <a:off x="536099" y="4874724"/>
              <a:ext cx="11120120" cy="1325880"/>
            </a:xfrm>
            <a:custGeom>
              <a:avLst/>
              <a:gdLst/>
              <a:ahLst/>
              <a:cxnLst/>
              <a:rect l="l" t="t" r="r" b="b"/>
              <a:pathLst>
                <a:path w="11120120" h="1325879">
                  <a:moveTo>
                    <a:pt x="10898844" y="1325699"/>
                  </a:moveTo>
                  <a:lnTo>
                    <a:pt x="220954" y="1325699"/>
                  </a:lnTo>
                  <a:lnTo>
                    <a:pt x="176424" y="1321210"/>
                  </a:lnTo>
                  <a:lnTo>
                    <a:pt x="134948" y="1308336"/>
                  </a:lnTo>
                  <a:lnTo>
                    <a:pt x="97416" y="1287964"/>
                  </a:lnTo>
                  <a:lnTo>
                    <a:pt x="64716" y="1260984"/>
                  </a:lnTo>
                  <a:lnTo>
                    <a:pt x="37735" y="1228283"/>
                  </a:lnTo>
                  <a:lnTo>
                    <a:pt x="17363" y="1190751"/>
                  </a:lnTo>
                  <a:lnTo>
                    <a:pt x="4489" y="1149275"/>
                  </a:lnTo>
                  <a:lnTo>
                    <a:pt x="0" y="1104745"/>
                  </a:lnTo>
                  <a:lnTo>
                    <a:pt x="0" y="220954"/>
                  </a:lnTo>
                  <a:lnTo>
                    <a:pt x="4489" y="176424"/>
                  </a:lnTo>
                  <a:lnTo>
                    <a:pt x="17363" y="134948"/>
                  </a:lnTo>
                  <a:lnTo>
                    <a:pt x="37735" y="97416"/>
                  </a:lnTo>
                  <a:lnTo>
                    <a:pt x="64716" y="64715"/>
                  </a:lnTo>
                  <a:lnTo>
                    <a:pt x="97416" y="37735"/>
                  </a:lnTo>
                  <a:lnTo>
                    <a:pt x="134948" y="17363"/>
                  </a:lnTo>
                  <a:lnTo>
                    <a:pt x="176424" y="4489"/>
                  </a:lnTo>
                  <a:lnTo>
                    <a:pt x="220954" y="0"/>
                  </a:lnTo>
                  <a:lnTo>
                    <a:pt x="10898844" y="0"/>
                  </a:lnTo>
                  <a:lnTo>
                    <a:pt x="10942152" y="4284"/>
                  </a:lnTo>
                  <a:lnTo>
                    <a:pt x="10983400" y="16819"/>
                  </a:lnTo>
                  <a:lnTo>
                    <a:pt x="11021430" y="37122"/>
                  </a:lnTo>
                  <a:lnTo>
                    <a:pt x="11055083" y="64715"/>
                  </a:lnTo>
                  <a:lnTo>
                    <a:pt x="11082676" y="98368"/>
                  </a:lnTo>
                  <a:lnTo>
                    <a:pt x="11102980" y="136398"/>
                  </a:lnTo>
                  <a:lnTo>
                    <a:pt x="11115515" y="177646"/>
                  </a:lnTo>
                  <a:lnTo>
                    <a:pt x="11119799" y="220954"/>
                  </a:lnTo>
                  <a:lnTo>
                    <a:pt x="11119799" y="1104745"/>
                  </a:lnTo>
                  <a:lnTo>
                    <a:pt x="11115310" y="1149275"/>
                  </a:lnTo>
                  <a:lnTo>
                    <a:pt x="11102436" y="1190751"/>
                  </a:lnTo>
                  <a:lnTo>
                    <a:pt x="11082064" y="1228283"/>
                  </a:lnTo>
                  <a:lnTo>
                    <a:pt x="11055083" y="1260984"/>
                  </a:lnTo>
                  <a:lnTo>
                    <a:pt x="11022382" y="1287964"/>
                  </a:lnTo>
                  <a:lnTo>
                    <a:pt x="10984850" y="1308336"/>
                  </a:lnTo>
                  <a:lnTo>
                    <a:pt x="10943375" y="1321210"/>
                  </a:lnTo>
                  <a:lnTo>
                    <a:pt x="10898844" y="1325699"/>
                  </a:lnTo>
                  <a:close/>
                </a:path>
              </a:pathLst>
            </a:custGeom>
            <a:solidFill>
              <a:srgbClr val="FCEBE7"/>
            </a:solidFill>
          </p:spPr>
          <p:txBody>
            <a:bodyPr wrap="square" lIns="0" tIns="0" rIns="0" bIns="0" rtlCol="0">
              <a:noAutofit/>
            </a:bodyPr>
            <a:lstStyle/>
            <a:p>
              <a:endParaRPr/>
            </a:p>
          </p:txBody>
        </p:sp>
        <p:sp>
          <p:nvSpPr>
            <p:cNvPr id="7" name="object 7"/>
            <p:cNvSpPr/>
            <p:nvPr/>
          </p:nvSpPr>
          <p:spPr>
            <a:xfrm>
              <a:off x="536099" y="4874724"/>
              <a:ext cx="11120120" cy="1325880"/>
            </a:xfrm>
            <a:custGeom>
              <a:avLst/>
              <a:gdLst/>
              <a:ahLst/>
              <a:cxnLst/>
              <a:rect l="l" t="t" r="r" b="b"/>
              <a:pathLst>
                <a:path w="11120120" h="1325879">
                  <a:moveTo>
                    <a:pt x="0" y="220954"/>
                  </a:moveTo>
                  <a:lnTo>
                    <a:pt x="4489" y="176424"/>
                  </a:lnTo>
                  <a:lnTo>
                    <a:pt x="17363" y="134948"/>
                  </a:lnTo>
                  <a:lnTo>
                    <a:pt x="37735" y="97416"/>
                  </a:lnTo>
                  <a:lnTo>
                    <a:pt x="64716" y="64715"/>
                  </a:lnTo>
                  <a:lnTo>
                    <a:pt x="97416" y="37735"/>
                  </a:lnTo>
                  <a:lnTo>
                    <a:pt x="134948" y="17363"/>
                  </a:lnTo>
                  <a:lnTo>
                    <a:pt x="176424" y="4489"/>
                  </a:lnTo>
                  <a:lnTo>
                    <a:pt x="220954" y="0"/>
                  </a:lnTo>
                  <a:lnTo>
                    <a:pt x="10898844" y="0"/>
                  </a:lnTo>
                  <a:lnTo>
                    <a:pt x="10942152" y="4284"/>
                  </a:lnTo>
                  <a:lnTo>
                    <a:pt x="10983400" y="16819"/>
                  </a:lnTo>
                  <a:lnTo>
                    <a:pt x="11021430" y="37122"/>
                  </a:lnTo>
                  <a:lnTo>
                    <a:pt x="11055083" y="64715"/>
                  </a:lnTo>
                  <a:lnTo>
                    <a:pt x="11082676" y="98368"/>
                  </a:lnTo>
                  <a:lnTo>
                    <a:pt x="11102980" y="136398"/>
                  </a:lnTo>
                  <a:lnTo>
                    <a:pt x="11115515" y="177646"/>
                  </a:lnTo>
                  <a:lnTo>
                    <a:pt x="11119799" y="220954"/>
                  </a:lnTo>
                  <a:lnTo>
                    <a:pt x="11119799" y="1104745"/>
                  </a:lnTo>
                  <a:lnTo>
                    <a:pt x="11115310" y="1149275"/>
                  </a:lnTo>
                  <a:lnTo>
                    <a:pt x="11102436" y="1190751"/>
                  </a:lnTo>
                  <a:lnTo>
                    <a:pt x="11082064" y="1228283"/>
                  </a:lnTo>
                  <a:lnTo>
                    <a:pt x="11055083" y="1260984"/>
                  </a:lnTo>
                  <a:lnTo>
                    <a:pt x="11022382" y="1287964"/>
                  </a:lnTo>
                  <a:lnTo>
                    <a:pt x="10984850" y="1308336"/>
                  </a:lnTo>
                  <a:lnTo>
                    <a:pt x="10943375" y="1321210"/>
                  </a:lnTo>
                  <a:lnTo>
                    <a:pt x="10898844" y="1325699"/>
                  </a:lnTo>
                  <a:lnTo>
                    <a:pt x="220954" y="1325699"/>
                  </a:lnTo>
                  <a:lnTo>
                    <a:pt x="176424" y="1321210"/>
                  </a:lnTo>
                  <a:lnTo>
                    <a:pt x="134948" y="1308336"/>
                  </a:lnTo>
                  <a:lnTo>
                    <a:pt x="97416" y="1287964"/>
                  </a:lnTo>
                  <a:lnTo>
                    <a:pt x="64716" y="1260984"/>
                  </a:lnTo>
                  <a:lnTo>
                    <a:pt x="37735" y="1228283"/>
                  </a:lnTo>
                  <a:lnTo>
                    <a:pt x="17363" y="1190751"/>
                  </a:lnTo>
                  <a:lnTo>
                    <a:pt x="4489" y="1149275"/>
                  </a:lnTo>
                  <a:lnTo>
                    <a:pt x="0" y="1104745"/>
                  </a:lnTo>
                  <a:lnTo>
                    <a:pt x="0" y="220954"/>
                  </a:lnTo>
                  <a:close/>
                </a:path>
              </a:pathLst>
            </a:custGeom>
            <a:ln w="9524">
              <a:solidFill>
                <a:srgbClr val="FFF1E3"/>
              </a:solidFill>
            </a:ln>
          </p:spPr>
          <p:txBody>
            <a:bodyPr wrap="square" lIns="0" tIns="0" rIns="0" bIns="0" rtlCol="0">
              <a:noAutofit/>
            </a:bodyPr>
            <a:lstStyle/>
            <a:p>
              <a:endParaRPr/>
            </a:p>
          </p:txBody>
        </p:sp>
      </p:grpSp>
      <p:sp>
        <p:nvSpPr>
          <p:cNvPr id="8" name="object 8"/>
          <p:cNvSpPr txBox="1">
            <a:spLocks noGrp="1"/>
          </p:cNvSpPr>
          <p:nvPr>
            <p:ph type="title"/>
          </p:nvPr>
        </p:nvSpPr>
        <p:spPr>
          <a:xfrm>
            <a:off x="911225" y="459319"/>
            <a:ext cx="10295255" cy="1068070"/>
          </a:xfrm>
          <a:prstGeom prst="rect">
            <a:avLst/>
          </a:prstGeom>
        </p:spPr>
        <p:txBody>
          <a:bodyPr vert="horz" wrap="square" lIns="0" tIns="74295" rIns="0" bIns="0" rtlCol="0">
            <a:noAutofit/>
          </a:bodyPr>
          <a:lstStyle/>
          <a:p>
            <a:pPr marL="12700" marR="5080" rtl="0">
              <a:lnSpc>
                <a:spcPts val="3890"/>
              </a:lnSpc>
              <a:spcBef>
                <a:spcPts val="585"/>
              </a:spcBef>
            </a:pPr>
            <a:r>
              <a:rPr lang="fr" sz="3600" b="0" i="0" u="none" strike="noStrike" dirty="0">
                <a:highlight>
                  <a:srgbClr val="000000">
                    <a:alpha val="0"/>
                  </a:srgbClr>
                </a:highlight>
                <a:latin typeface="Arial Narrow"/>
              </a:rPr>
              <a:t>Notre raison d'être pour une approche de conception centrée sur l’humain et de co-création</a:t>
            </a:r>
          </a:p>
        </p:txBody>
      </p:sp>
      <p:sp>
        <p:nvSpPr>
          <p:cNvPr id="9" name="object 9"/>
          <p:cNvSpPr txBox="1"/>
          <p:nvPr/>
        </p:nvSpPr>
        <p:spPr>
          <a:xfrm>
            <a:off x="911225" y="1984336"/>
            <a:ext cx="10260965" cy="3929379"/>
          </a:xfrm>
          <a:prstGeom prst="rect">
            <a:avLst/>
          </a:prstGeom>
        </p:spPr>
        <p:txBody>
          <a:bodyPr vert="horz" wrap="square" lIns="0" tIns="114935" rIns="0" bIns="0" rtlCol="0">
            <a:noAutofit/>
          </a:bodyPr>
          <a:lstStyle/>
          <a:p>
            <a:pPr marL="12700" rtl="0">
              <a:lnSpc>
                <a:spcPct val="100000"/>
              </a:lnSpc>
              <a:spcBef>
                <a:spcPts val="905"/>
              </a:spcBef>
              <a:tabLst>
                <a:tab pos="6768465" algn="l"/>
              </a:tabLst>
            </a:pPr>
            <a:r>
              <a:rPr lang="fr" sz="2000" b="1" i="0" u="heavy" strike="noStrike" dirty="0">
                <a:solidFill>
                  <a:srgbClr val="289195"/>
                </a:solidFill>
                <a:highlight>
                  <a:srgbClr val="000000">
                    <a:alpha val="0"/>
                  </a:srgbClr>
                </a:highlight>
                <a:uFill>
                  <a:solidFill>
                    <a:srgbClr val="289195"/>
                  </a:solidFill>
                </a:uFill>
                <a:latin typeface="Calibri"/>
                <a:cs typeface="Calibri"/>
              </a:rPr>
              <a:t>THÉORIE DU CHANGEMENT	</a:t>
            </a:r>
            <a:endParaRPr sz="2000" dirty="0">
              <a:latin typeface="Calibri"/>
              <a:cs typeface="Calibri"/>
            </a:endParaRPr>
          </a:p>
          <a:p>
            <a:pPr marL="12700" marR="123189" rtl="0">
              <a:lnSpc>
                <a:spcPct val="105000"/>
              </a:lnSpc>
              <a:spcBef>
                <a:spcPts val="620"/>
              </a:spcBef>
            </a:pPr>
            <a:r>
              <a:rPr lang="fr" sz="1800" b="0" i="0" u="none" strike="noStrike" dirty="0">
                <a:solidFill>
                  <a:srgbClr val="262626"/>
                </a:solidFill>
                <a:highlight>
                  <a:srgbClr val="000000">
                    <a:alpha val="0"/>
                  </a:srgbClr>
                </a:highlight>
                <a:latin typeface="Calibri"/>
                <a:cs typeface="Calibri"/>
              </a:rPr>
              <a:t>Les </a:t>
            </a:r>
            <a:r>
              <a:rPr lang="fr" sz="1800" b="0" i="0" u="none" strike="noStrike" spc="-40" dirty="0">
                <a:solidFill>
                  <a:srgbClr val="262626"/>
                </a:solidFill>
                <a:highlight>
                  <a:srgbClr val="000000">
                    <a:alpha val="0"/>
                  </a:srgbClr>
                </a:highlight>
                <a:latin typeface="Calibri"/>
                <a:cs typeface="Calibri"/>
              </a:rPr>
              <a:t> </a:t>
            </a:r>
            <a:r>
              <a:rPr lang="fr" sz="1800" b="0" i="0" u="none" strike="noStrike" dirty="0">
                <a:solidFill>
                  <a:srgbClr val="262626"/>
                </a:solidFill>
                <a:highlight>
                  <a:srgbClr val="000000">
                    <a:alpha val="0"/>
                  </a:srgbClr>
                </a:highlight>
                <a:latin typeface="Calibri"/>
                <a:cs typeface="Calibri"/>
              </a:rPr>
              <a:t>stratégies</a:t>
            </a:r>
            <a:r>
              <a:rPr lang="fr" sz="1800" b="0" i="0" u="none" strike="noStrike" spc="-40" dirty="0">
                <a:solidFill>
                  <a:srgbClr val="262626"/>
                </a:solidFill>
                <a:highlight>
                  <a:srgbClr val="000000">
                    <a:alpha val="0"/>
                  </a:srgbClr>
                </a:highlight>
                <a:latin typeface="Arial" panose="020B0604020202020204" pitchFamily="34" charset="0"/>
                <a:cs typeface="Arial" panose="020B0604020202020204" pitchFamily="34" charset="0"/>
              </a:rPr>
              <a:t>—</a:t>
            </a:r>
            <a:r>
              <a:rPr lang="fr" sz="1800" b="0" i="0" u="none" strike="noStrike" dirty="0">
                <a:solidFill>
                  <a:srgbClr val="262626"/>
                </a:solidFill>
                <a:highlight>
                  <a:srgbClr val="000000">
                    <a:alpha val="0"/>
                  </a:srgbClr>
                </a:highlight>
                <a:latin typeface="Calibri"/>
                <a:cs typeface="Calibri"/>
              </a:rPr>
              <a:t>du programme </a:t>
            </a:r>
            <a:r>
              <a:rPr lang="fr" sz="1800" b="0" i="0" u="none" strike="noStrike" spc="-35" dirty="0">
                <a:solidFill>
                  <a:srgbClr val="262626"/>
                </a:solidFill>
                <a:highlight>
                  <a:srgbClr val="000000">
                    <a:alpha val="0"/>
                  </a:srgbClr>
                </a:highlight>
                <a:latin typeface="Calibri"/>
                <a:cs typeface="Calibri"/>
              </a:rPr>
              <a:t> </a:t>
            </a:r>
            <a:r>
              <a:rPr lang="fr" sz="1800" b="0" i="0" u="none" strike="noStrike" dirty="0">
                <a:solidFill>
                  <a:srgbClr val="262626"/>
                </a:solidFill>
                <a:highlight>
                  <a:srgbClr val="000000">
                    <a:alpha val="0"/>
                  </a:srgbClr>
                </a:highlight>
                <a:latin typeface="Calibri"/>
                <a:cs typeface="Calibri"/>
              </a:rPr>
              <a:t>MOMENTUM</a:t>
            </a:r>
            <a:r>
              <a:rPr lang="fr" sz="1800" b="0" i="0" u="none" strike="noStrike" spc="-40" dirty="0">
                <a:solidFill>
                  <a:srgbClr val="262626"/>
                </a:solidFill>
                <a:highlight>
                  <a:srgbClr val="000000">
                    <a:alpha val="0"/>
                  </a:srgbClr>
                </a:highlight>
                <a:latin typeface="Arial" panose="020B0604020202020204" pitchFamily="34" charset="0"/>
                <a:cs typeface="Arial" panose="020B0604020202020204" pitchFamily="34" charset="0"/>
              </a:rPr>
              <a:t>—</a:t>
            </a:r>
            <a:r>
              <a:rPr lang="fr" sz="1800" b="0" i="0" u="none" strike="noStrike" dirty="0">
                <a:solidFill>
                  <a:srgbClr val="262626"/>
                </a:solidFill>
                <a:highlight>
                  <a:srgbClr val="000000">
                    <a:alpha val="0"/>
                  </a:srgbClr>
                </a:highlight>
                <a:latin typeface="Calibri"/>
                <a:cs typeface="Calibri"/>
              </a:rPr>
              <a:t>Vaccination de routine, transformation et équité mettent l'accent sur les personnes</a:t>
            </a:r>
            <a:r>
              <a:rPr lang="fr" sz="1800" b="0" i="0" u="none" strike="noStrike" dirty="0">
                <a:highlight>
                  <a:srgbClr val="000000">
                    <a:alpha val="0"/>
                  </a:srgbClr>
                </a:highlight>
                <a:latin typeface="Calibri"/>
                <a:cs typeface="Calibri"/>
              </a:rPr>
              <a:t> tout en introduisant et en testant des interventions ciblées pour favoriser des systèmes et des communautés résilients, engager des partenaires locaux et améliorer la qualité et l'utilisation des données.</a:t>
            </a:r>
            <a:endParaRPr sz="1800" dirty="0">
              <a:latin typeface="Calibri"/>
              <a:cs typeface="Calibri"/>
            </a:endParaRPr>
          </a:p>
          <a:p>
            <a:pPr marL="12700" marR="5080" rtl="0">
              <a:lnSpc>
                <a:spcPct val="105000"/>
              </a:lnSpc>
              <a:spcBef>
                <a:spcPts val="1000"/>
              </a:spcBef>
            </a:pPr>
            <a:r>
              <a:rPr lang="fr" sz="1800" b="1" i="0" u="none" strike="noStrike" dirty="0">
                <a:solidFill>
                  <a:srgbClr val="289195"/>
                </a:solidFill>
                <a:highlight>
                  <a:srgbClr val="000000">
                    <a:alpha val="0"/>
                  </a:srgbClr>
                </a:highlight>
                <a:latin typeface="Calibri"/>
                <a:cs typeface="Calibri"/>
              </a:rPr>
              <a:t>Dans le cadre de notre approche de conception centrée sur l'humain, nous continuerons à explorer des solutions innovantes par le biais d'une co-création directe avec les principales parties prenantes locales qui ont été identifiées comme influentes au sein de leur communauté au cours de la phase d'évaluation.</a:t>
            </a:r>
            <a:endParaRPr sz="1800" dirty="0">
              <a:latin typeface="Calibri"/>
              <a:cs typeface="Calibri"/>
            </a:endParaRPr>
          </a:p>
          <a:p>
            <a:pPr>
              <a:lnSpc>
                <a:spcPct val="100000"/>
              </a:lnSpc>
            </a:pPr>
            <a:endParaRPr sz="1800" dirty="0">
              <a:latin typeface="Calibri"/>
              <a:cs typeface="Calibri"/>
            </a:endParaRPr>
          </a:p>
          <a:p>
            <a:pPr>
              <a:lnSpc>
                <a:spcPct val="100000"/>
              </a:lnSpc>
              <a:spcBef>
                <a:spcPts val="50"/>
              </a:spcBef>
            </a:pPr>
            <a:endParaRPr sz="2050" dirty="0">
              <a:latin typeface="Calibri"/>
              <a:cs typeface="Calibri"/>
            </a:endParaRPr>
          </a:p>
          <a:p>
            <a:pPr marL="12700" rtl="0">
              <a:lnSpc>
                <a:spcPct val="100000"/>
              </a:lnSpc>
              <a:tabLst>
                <a:tab pos="6592570" algn="l"/>
              </a:tabLst>
            </a:pPr>
            <a:r>
              <a:rPr lang="fr" sz="2000" b="1" i="0" u="heavy" strike="noStrike" spc="-10" dirty="0">
                <a:solidFill>
                  <a:srgbClr val="C4114C"/>
                </a:solidFill>
                <a:highlight>
                  <a:srgbClr val="000000">
                    <a:alpha val="0"/>
                  </a:srgbClr>
                </a:highlight>
                <a:uFill>
                  <a:solidFill>
                    <a:srgbClr val="C4114C"/>
                  </a:solidFill>
                </a:uFill>
                <a:latin typeface="Calibri"/>
                <a:cs typeface="Calibri"/>
              </a:rPr>
              <a:t>TERMINOLOGIE DE LA CO-CRÉATION	</a:t>
            </a:r>
            <a:endParaRPr sz="2000" dirty="0">
              <a:latin typeface="Calibri"/>
              <a:cs typeface="Calibri"/>
            </a:endParaRPr>
          </a:p>
          <a:p>
            <a:pPr marL="12700" marR="113664" rtl="0">
              <a:lnSpc>
                <a:spcPct val="105000"/>
              </a:lnSpc>
              <a:spcBef>
                <a:spcPts val="620"/>
              </a:spcBef>
            </a:pPr>
            <a:r>
              <a:rPr lang="fr" sz="1800" b="0" i="0" u="none" strike="noStrike" dirty="0">
                <a:solidFill>
                  <a:srgbClr val="262626"/>
                </a:solidFill>
                <a:highlight>
                  <a:srgbClr val="000000">
                    <a:alpha val="0"/>
                  </a:srgbClr>
                </a:highlight>
                <a:latin typeface="Calibri"/>
                <a:cs typeface="Calibri"/>
              </a:rPr>
              <a:t>Nous utilisons le terme </a:t>
            </a:r>
            <a:r>
              <a:rPr lang="en-US" sz="1800" b="0" i="0" dirty="0">
                <a:solidFill>
                  <a:srgbClr val="000000"/>
                </a:solidFill>
                <a:effectLst/>
                <a:latin typeface="Arial" panose="020B0604020202020204" pitchFamily="34" charset="0"/>
              </a:rPr>
              <a:t>« </a:t>
            </a:r>
            <a:r>
              <a:rPr lang="fr" sz="1800" b="0" i="0" u="none" strike="noStrike" dirty="0">
                <a:solidFill>
                  <a:srgbClr val="262626"/>
                </a:solidFill>
                <a:highlight>
                  <a:srgbClr val="000000">
                    <a:alpha val="0"/>
                  </a:srgbClr>
                </a:highlight>
                <a:latin typeface="Calibri"/>
                <a:cs typeface="Calibri"/>
              </a:rPr>
              <a:t>co-création</a:t>
            </a:r>
            <a:r>
              <a:rPr lang="en-US" sz="1800" b="0" i="0" dirty="0">
                <a:solidFill>
                  <a:srgbClr val="000000"/>
                </a:solidFill>
                <a:effectLst/>
                <a:latin typeface="Arial" panose="020B0604020202020204" pitchFamily="34" charset="0"/>
              </a:rPr>
              <a:t> »</a:t>
            </a:r>
            <a:r>
              <a:rPr lang="fr" sz="1800" b="0" i="0" u="none" strike="noStrike" dirty="0">
                <a:solidFill>
                  <a:srgbClr val="262626"/>
                </a:solidFill>
                <a:highlight>
                  <a:srgbClr val="000000">
                    <a:alpha val="0"/>
                  </a:srgbClr>
                </a:highlight>
                <a:latin typeface="Calibri"/>
                <a:cs typeface="Calibri"/>
              </a:rPr>
              <a:t> de deux manières : 1) la phase du projet et 2) un état d'esprit clé pour la façon dont nous voulons travailler avec les parties prenantes.</a:t>
            </a:r>
            <a:endParaRPr sz="1800" dirty="0">
              <a:latin typeface="Calibri"/>
              <a:cs typeface="Calibri"/>
            </a:endParaRPr>
          </a:p>
        </p:txBody>
      </p:sp>
      <p:sp>
        <p:nvSpPr>
          <p:cNvPr id="10" name="object 10"/>
          <p:cNvSpPr txBox="1"/>
          <p:nvPr/>
        </p:nvSpPr>
        <p:spPr>
          <a:xfrm>
            <a:off x="11751209" y="6382626"/>
            <a:ext cx="101600" cy="208279"/>
          </a:xfrm>
          <a:prstGeom prst="rect">
            <a:avLst/>
          </a:prstGeom>
        </p:spPr>
        <p:txBody>
          <a:bodyPr vert="horz" wrap="square" lIns="0" tIns="12700" rIns="0" bIns="0" rtlCol="0">
            <a:noAutofit/>
          </a:bodyPr>
          <a:lstStyle/>
          <a:p>
            <a:pPr marL="12700" rtl="0">
              <a:lnSpc>
                <a:spcPct val="100000"/>
              </a:lnSpc>
              <a:spcBef>
                <a:spcPts val="100"/>
              </a:spcBef>
            </a:pPr>
            <a:r>
              <a:rPr lang="fr" sz="1200" b="0" i="0" u="none" strike="noStrike">
                <a:solidFill>
                  <a:srgbClr val="289195"/>
                </a:solidFill>
                <a:highlight>
                  <a:srgbClr val="000000">
                    <a:alpha val="0"/>
                  </a:srgbClr>
                </a:highlight>
                <a:latin typeface="Source Sans 3"/>
                <a:cs typeface="Source Sans 3"/>
              </a:rPr>
              <a:t>7</a:t>
            </a:r>
            <a:endParaRPr sz="1200">
              <a:latin typeface="Source Sans 3"/>
              <a:cs typeface="Source Sans 3"/>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a:stretch>
            <a:fillRect/>
          </a:stretch>
        </p:blipFill>
        <p:spPr>
          <a:xfrm>
            <a:off x="258600" y="1886124"/>
            <a:ext cx="11181751" cy="4733975"/>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noAutofit/>
          </a:bodyPr>
          <a:lstStyle/>
          <a:p>
            <a:pPr marL="227329" rtl="0">
              <a:lnSpc>
                <a:spcPct val="100000"/>
              </a:lnSpc>
              <a:spcBef>
                <a:spcPts val="100"/>
              </a:spcBef>
            </a:pPr>
            <a:r>
              <a:rPr lang="fr" sz="3600" b="0" i="0" u="none" strike="noStrike" spc="-10">
                <a:highlight>
                  <a:srgbClr val="000000">
                    <a:alpha val="0"/>
                  </a:srgbClr>
                </a:highlight>
                <a:latin typeface="Arial Narrow"/>
              </a:rPr>
              <a:t>Approche de la conception centrée sur l'humain</a:t>
            </a:r>
          </a:p>
        </p:txBody>
      </p:sp>
      <p:sp>
        <p:nvSpPr>
          <p:cNvPr id="4" name="object 4"/>
          <p:cNvSpPr txBox="1"/>
          <p:nvPr/>
        </p:nvSpPr>
        <p:spPr>
          <a:xfrm>
            <a:off x="911225" y="2137864"/>
            <a:ext cx="10213975" cy="4348480"/>
          </a:xfrm>
          <a:prstGeom prst="rect">
            <a:avLst/>
          </a:prstGeom>
        </p:spPr>
        <p:txBody>
          <a:bodyPr vert="horz" wrap="square" lIns="0" tIns="12700" rIns="0" bIns="0" rtlCol="0">
            <a:noAutofit/>
          </a:bodyPr>
          <a:lstStyle/>
          <a:p>
            <a:pPr marL="12700" marR="855344" rtl="0">
              <a:lnSpc>
                <a:spcPct val="114999"/>
              </a:lnSpc>
              <a:spcBef>
                <a:spcPts val="100"/>
              </a:spcBef>
            </a:pPr>
            <a:r>
              <a:rPr lang="fr" b="0" i="0" u="none" strike="noStrike" spc="-80" dirty="0">
                <a:highlight>
                  <a:srgbClr val="000000">
                    <a:alpha val="0"/>
                  </a:srgbClr>
                </a:highlight>
                <a:latin typeface="Calibri"/>
                <a:cs typeface="Calibri"/>
              </a:rPr>
              <a:t>Pour</a:t>
            </a:r>
            <a:r>
              <a:rPr lang="fr" b="0" i="0" u="none" strike="noStrike" spc="-35" dirty="0">
                <a:highlight>
                  <a:srgbClr val="000000">
                    <a:alpha val="0"/>
                  </a:srgbClr>
                </a:highlight>
                <a:latin typeface="Calibri"/>
                <a:cs typeface="Calibri"/>
              </a:rPr>
              <a:t> </a:t>
            </a:r>
            <a:r>
              <a:rPr lang="fr" b="1" i="0" u="none" strike="noStrike" dirty="0">
                <a:solidFill>
                  <a:srgbClr val="C4114C"/>
                </a:solidFill>
                <a:highlight>
                  <a:srgbClr val="000000">
                    <a:alpha val="0"/>
                  </a:srgbClr>
                </a:highlight>
                <a:latin typeface="Calibri"/>
                <a:cs typeface="Calibri"/>
              </a:rPr>
              <a:t>comprendre les causes profondes de la non-vaccination et de l'abandon, nous avons impliqué directement les parties prenantes de la communauté et du système de santé </a:t>
            </a:r>
            <a:r>
              <a:rPr lang="fr" b="0" i="0" u="none" strike="noStrike" spc="-10" dirty="0">
                <a:highlight>
                  <a:srgbClr val="000000">
                    <a:alpha val="0"/>
                  </a:srgbClr>
                </a:highlight>
                <a:latin typeface="Calibri"/>
                <a:cs typeface="Calibri"/>
              </a:rPr>
              <a:t>:</a:t>
            </a:r>
            <a:endParaRPr dirty="0">
              <a:latin typeface="Calibri"/>
              <a:cs typeface="Calibri"/>
            </a:endParaRPr>
          </a:p>
          <a:p>
            <a:pPr>
              <a:lnSpc>
                <a:spcPct val="100000"/>
              </a:lnSpc>
            </a:pPr>
            <a:endParaRPr dirty="0">
              <a:latin typeface="Calibri"/>
              <a:cs typeface="Calibri"/>
            </a:endParaRPr>
          </a:p>
          <a:p>
            <a:pPr marL="469265" indent="-316865" rtl="0">
              <a:lnSpc>
                <a:spcPct val="100000"/>
              </a:lnSpc>
              <a:spcBef>
                <a:spcPts val="1675"/>
              </a:spcBef>
              <a:buClr>
                <a:srgbClr val="000000"/>
              </a:buClr>
              <a:buFont typeface="Arial"/>
              <a:buChar char="•"/>
              <a:tabLst>
                <a:tab pos="469265" algn="l"/>
              </a:tabLst>
            </a:pPr>
            <a:r>
              <a:rPr lang="fr" b="1" i="0" u="none" strike="noStrike" spc="-10" dirty="0">
                <a:solidFill>
                  <a:srgbClr val="C4114C"/>
                </a:solidFill>
                <a:highlight>
                  <a:srgbClr val="000000">
                    <a:alpha val="0"/>
                  </a:srgbClr>
                </a:highlight>
                <a:latin typeface="Calibri"/>
                <a:cs typeface="Calibri"/>
              </a:rPr>
              <a:t>Des entretiens</a:t>
            </a:r>
            <a:r>
              <a:rPr lang="fr" b="0" i="0" u="none" strike="noStrike" dirty="0">
                <a:highlight>
                  <a:srgbClr val="000000">
                    <a:alpha val="0"/>
                  </a:srgbClr>
                </a:highlight>
                <a:latin typeface="Calibri"/>
                <a:cs typeface="Calibri"/>
              </a:rPr>
              <a:t> </a:t>
            </a:r>
            <a:r>
              <a:rPr lang="fr" b="1" i="0" u="none" strike="noStrike" dirty="0">
                <a:solidFill>
                  <a:srgbClr val="C4114C"/>
                </a:solidFill>
                <a:highlight>
                  <a:srgbClr val="000000">
                    <a:alpha val="0"/>
                  </a:srgbClr>
                </a:highlight>
                <a:latin typeface="Calibri"/>
                <a:cs typeface="Calibri"/>
              </a:rPr>
              <a:t>approfondis</a:t>
            </a:r>
            <a:r>
              <a:rPr lang="fr" b="0" i="0" u="none" strike="noStrike" dirty="0">
                <a:highlight>
                  <a:srgbClr val="000000">
                    <a:alpha val="0"/>
                  </a:srgbClr>
                </a:highlight>
                <a:latin typeface="Calibri"/>
                <a:cs typeface="Calibri"/>
              </a:rPr>
              <a:t> pour comprendre les causes profondes des faibles taux de vaccination.</a:t>
            </a:r>
            <a:endParaRPr dirty="0">
              <a:latin typeface="Calibri"/>
              <a:cs typeface="Calibri"/>
            </a:endParaRPr>
          </a:p>
          <a:p>
            <a:pPr>
              <a:lnSpc>
                <a:spcPct val="100000"/>
              </a:lnSpc>
              <a:buFont typeface="Arial"/>
              <a:buChar char="•"/>
            </a:pPr>
            <a:endParaRPr sz="2000" dirty="0">
              <a:latin typeface="Calibri"/>
              <a:cs typeface="Calibri"/>
            </a:endParaRPr>
          </a:p>
          <a:p>
            <a:pPr marL="469900" marR="5080" indent="-317500" rtl="0">
              <a:lnSpc>
                <a:spcPct val="114999"/>
              </a:lnSpc>
              <a:spcBef>
                <a:spcPts val="1635"/>
              </a:spcBef>
              <a:buClr>
                <a:srgbClr val="000000"/>
              </a:buClr>
              <a:buFont typeface="Arial"/>
              <a:buChar char="•"/>
              <a:tabLst>
                <a:tab pos="469900" algn="l"/>
              </a:tabLst>
            </a:pPr>
            <a:r>
              <a:rPr lang="fr" b="1" i="0" u="none" strike="noStrike" spc="-10" dirty="0">
                <a:solidFill>
                  <a:srgbClr val="C4114C"/>
                </a:solidFill>
                <a:highlight>
                  <a:srgbClr val="000000">
                    <a:alpha val="0"/>
                  </a:srgbClr>
                </a:highlight>
                <a:latin typeface="Calibri"/>
                <a:cs typeface="Calibri"/>
              </a:rPr>
              <a:t>Co</a:t>
            </a:r>
            <a:r>
              <a:rPr lang="fr" b="1" i="0" u="none" strike="noStrike" dirty="0">
                <a:solidFill>
                  <a:srgbClr val="C4114C"/>
                </a:solidFill>
                <a:highlight>
                  <a:srgbClr val="000000">
                    <a:alpha val="0"/>
                  </a:srgbClr>
                </a:highlight>
                <a:latin typeface="Calibri"/>
                <a:cs typeface="Calibri"/>
              </a:rPr>
              <a:t>-création</a:t>
            </a:r>
            <a:r>
              <a:rPr lang="fr" b="0" i="0" u="none" strike="noStrike" dirty="0">
                <a:highlight>
                  <a:srgbClr val="000000">
                    <a:alpha val="0"/>
                  </a:srgbClr>
                </a:highlight>
                <a:latin typeface="Calibri"/>
                <a:cs typeface="Calibri"/>
              </a:rPr>
              <a:t> </a:t>
            </a:r>
            <a:r>
              <a:rPr lang="fr" b="1" i="0" u="none" strike="noStrike" dirty="0">
                <a:solidFill>
                  <a:srgbClr val="C4114C"/>
                </a:solidFill>
                <a:highlight>
                  <a:srgbClr val="000000">
                    <a:alpha val="0"/>
                  </a:srgbClr>
                </a:highlight>
                <a:latin typeface="Calibri"/>
                <a:cs typeface="Calibri"/>
              </a:rPr>
              <a:t>ateliers</a:t>
            </a:r>
            <a:r>
              <a:rPr lang="fr" b="0" i="0" u="none" strike="noStrike" dirty="0">
                <a:highlight>
                  <a:srgbClr val="000000">
                    <a:alpha val="0"/>
                  </a:srgbClr>
                </a:highlight>
                <a:latin typeface="Calibri"/>
                <a:cs typeface="Calibri"/>
              </a:rPr>
              <a:t> dans les lieux où les parties prenantes travaillent et vivent ; nous avons co-créé des solutions aux problèmes qui ont émergé des données des entretiens approfondis.</a:t>
            </a:r>
            <a:endParaRPr dirty="0">
              <a:latin typeface="Calibri"/>
              <a:cs typeface="Calibri"/>
            </a:endParaRPr>
          </a:p>
          <a:p>
            <a:pPr>
              <a:lnSpc>
                <a:spcPct val="100000"/>
              </a:lnSpc>
            </a:pPr>
            <a:endParaRPr dirty="0">
              <a:latin typeface="Calibri"/>
              <a:cs typeface="Calibri"/>
            </a:endParaRPr>
          </a:p>
          <a:p>
            <a:pPr marL="12700" marR="361315" rtl="0">
              <a:lnSpc>
                <a:spcPct val="114999"/>
              </a:lnSpc>
              <a:spcBef>
                <a:spcPts val="1320"/>
              </a:spcBef>
            </a:pPr>
            <a:r>
              <a:rPr lang="fr" b="0" i="0" u="none" strike="noStrike" spc="-10" dirty="0">
                <a:highlight>
                  <a:srgbClr val="000000">
                    <a:alpha val="0"/>
                  </a:srgbClr>
                </a:highlight>
                <a:latin typeface="Calibri"/>
                <a:cs typeface="Calibri"/>
              </a:rPr>
              <a:t>Les parties prenantes étaient, entre autres, les suivantes : Le personnel du PEV du district, les infirmières de l'établissement, les vaccinateurs, les agents de santé communautaires (ASC), les leaders communautaires, les leaders religieux et les personnes s'occupant d'enfants non vaccinés ou insuffisamment vaccinés.</a:t>
            </a:r>
            <a:endParaRPr dirty="0">
              <a:latin typeface="Calibri"/>
              <a:cs typeface="Calibri"/>
            </a:endParaRPr>
          </a:p>
        </p:txBody>
      </p:sp>
      <p:sp>
        <p:nvSpPr>
          <p:cNvPr id="5" name="object 5"/>
          <p:cNvSpPr txBox="1"/>
          <p:nvPr/>
        </p:nvSpPr>
        <p:spPr>
          <a:xfrm>
            <a:off x="11751209" y="6382626"/>
            <a:ext cx="101600" cy="208279"/>
          </a:xfrm>
          <a:prstGeom prst="rect">
            <a:avLst/>
          </a:prstGeom>
        </p:spPr>
        <p:txBody>
          <a:bodyPr vert="horz" wrap="square" lIns="0" tIns="12700" rIns="0" bIns="0" rtlCol="0">
            <a:noAutofit/>
          </a:bodyPr>
          <a:lstStyle/>
          <a:p>
            <a:pPr marL="12700" rtl="0">
              <a:lnSpc>
                <a:spcPct val="100000"/>
              </a:lnSpc>
              <a:spcBef>
                <a:spcPts val="100"/>
              </a:spcBef>
            </a:pPr>
            <a:r>
              <a:rPr lang="fr" sz="1200" b="0" i="0" u="none" strike="noStrike">
                <a:solidFill>
                  <a:srgbClr val="289195"/>
                </a:solidFill>
                <a:highlight>
                  <a:srgbClr val="000000">
                    <a:alpha val="0"/>
                  </a:srgbClr>
                </a:highlight>
                <a:latin typeface="Source Sans 3"/>
                <a:cs typeface="Source Sans 3"/>
              </a:rPr>
              <a:t>8</a:t>
            </a:r>
            <a:endParaRPr sz="1200">
              <a:latin typeface="Source Sans 3"/>
              <a:cs typeface="Source Sans 3"/>
            </a:endParaRPr>
          </a:p>
        </p:txBody>
      </p:sp>
      <p:pic>
        <p:nvPicPr>
          <p:cNvPr id="6" name="object 6"/>
          <p:cNvPicPr/>
          <p:nvPr/>
        </p:nvPicPr>
        <p:blipFill>
          <a:blip r:embed="rId3"/>
          <a:stretch>
            <a:fillRect/>
          </a:stretch>
        </p:blipFill>
        <p:spPr>
          <a:xfrm>
            <a:off x="723500" y="4196345"/>
            <a:ext cx="613374" cy="682199"/>
          </a:xfrm>
          <a:prstGeom prst="rect">
            <a:avLst/>
          </a:prstGeom>
        </p:spPr>
      </p:pic>
      <p:pic>
        <p:nvPicPr>
          <p:cNvPr id="7" name="object 7"/>
          <p:cNvPicPr/>
          <p:nvPr/>
        </p:nvPicPr>
        <p:blipFill>
          <a:blip r:embed="rId4"/>
          <a:stretch>
            <a:fillRect/>
          </a:stretch>
        </p:blipFill>
        <p:spPr>
          <a:xfrm>
            <a:off x="763487" y="3224525"/>
            <a:ext cx="533399" cy="619007"/>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0322" y="228600"/>
            <a:ext cx="9888220" cy="574040"/>
          </a:xfrm>
          <a:prstGeom prst="rect">
            <a:avLst/>
          </a:prstGeom>
        </p:spPr>
        <p:txBody>
          <a:bodyPr vert="horz" wrap="square" lIns="0" tIns="12700" rIns="0" bIns="0" rtlCol="0">
            <a:noAutofit/>
          </a:bodyPr>
          <a:lstStyle/>
          <a:p>
            <a:pPr marL="12700" algn="ctr" rtl="0">
              <a:lnSpc>
                <a:spcPct val="100000"/>
              </a:lnSpc>
              <a:spcBef>
                <a:spcPts val="100"/>
              </a:spcBef>
            </a:pPr>
            <a:r>
              <a:rPr lang="fr" sz="3200" b="0" i="0" u="none" strike="noStrike" dirty="0">
                <a:highlight>
                  <a:srgbClr val="000000">
                    <a:alpha val="0"/>
                  </a:srgbClr>
                </a:highlight>
                <a:latin typeface="Arial Narrow"/>
              </a:rPr>
              <a:t>Qu'entendons-nous par</a:t>
            </a:r>
            <a:r>
              <a:rPr lang="en-US" sz="3200" dirty="0">
                <a:highlight>
                  <a:srgbClr val="000000">
                    <a:alpha val="0"/>
                  </a:srgbClr>
                </a:highlight>
              </a:rPr>
              <a:t> « </a:t>
            </a:r>
            <a:r>
              <a:rPr lang="fr" sz="3200" b="0" i="0" u="none" strike="noStrike" dirty="0">
                <a:highlight>
                  <a:srgbClr val="000000">
                    <a:alpha val="0"/>
                  </a:srgbClr>
                </a:highlight>
                <a:latin typeface="Arial Narrow"/>
              </a:rPr>
              <a:t>co-création</a:t>
            </a:r>
            <a:r>
              <a:rPr lang="en-US" sz="3200" b="0" i="0" dirty="0">
                <a:solidFill>
                  <a:srgbClr val="000000"/>
                </a:solidFill>
                <a:effectLst/>
                <a:latin typeface="Arial" panose="020B0604020202020204" pitchFamily="34" charset="0"/>
              </a:rPr>
              <a:t> »</a:t>
            </a:r>
            <a:r>
              <a:rPr lang="fr" sz="3200" b="0" i="0" u="none" strike="noStrike" dirty="0">
                <a:highlight>
                  <a:srgbClr val="000000">
                    <a:alpha val="0"/>
                  </a:srgbClr>
                </a:highlight>
                <a:latin typeface="Arial Narrow"/>
              </a:rPr>
              <a:t> et pourquoi est-elle importante ?</a:t>
            </a:r>
          </a:p>
        </p:txBody>
      </p:sp>
      <p:sp>
        <p:nvSpPr>
          <p:cNvPr id="3" name="object 3"/>
          <p:cNvSpPr txBox="1"/>
          <p:nvPr/>
        </p:nvSpPr>
        <p:spPr>
          <a:xfrm>
            <a:off x="690322" y="1371600"/>
            <a:ext cx="10934700" cy="756920"/>
          </a:xfrm>
          <a:prstGeom prst="rect">
            <a:avLst/>
          </a:prstGeom>
        </p:spPr>
        <p:txBody>
          <a:bodyPr vert="horz" wrap="square" lIns="0" tIns="12700" rIns="0" bIns="0" rtlCol="0">
            <a:noAutofit/>
          </a:bodyPr>
          <a:lstStyle/>
          <a:p>
            <a:pPr marL="12700" marR="5080" rtl="0">
              <a:lnSpc>
                <a:spcPct val="100000"/>
              </a:lnSpc>
              <a:spcBef>
                <a:spcPts val="100"/>
              </a:spcBef>
            </a:pPr>
            <a:r>
              <a:rPr lang="fr" sz="1600" b="0" i="0" u="none" strike="noStrike" dirty="0">
                <a:highlight>
                  <a:srgbClr val="000000">
                    <a:alpha val="0"/>
                  </a:srgbClr>
                </a:highlight>
                <a:latin typeface="Calibri"/>
                <a:cs typeface="Calibri"/>
              </a:rPr>
              <a:t>Pour le projet, la "co-création" fait référence au partenariat continu et itératif avec les parties prenantes à tous les niveaux pour comprendre les problèmes et les solutions d'une nouvelle manière, avec des échanges entre les collaborateurs techniques et les collaborateurs chargés de la mise en œuvre. La co-création consiste également à concevoir des solutions avec et pour les personnes les plus proches du problème. Voici les six principes de co-création du projet :</a:t>
            </a:r>
            <a:endParaRPr sz="1600" dirty="0">
              <a:latin typeface="Calibri"/>
              <a:cs typeface="Calibri"/>
            </a:endParaRPr>
          </a:p>
        </p:txBody>
      </p:sp>
      <p:sp>
        <p:nvSpPr>
          <p:cNvPr id="4" name="object 4"/>
          <p:cNvSpPr txBox="1"/>
          <p:nvPr/>
        </p:nvSpPr>
        <p:spPr>
          <a:xfrm>
            <a:off x="11726170" y="6428663"/>
            <a:ext cx="101600" cy="208279"/>
          </a:xfrm>
          <a:prstGeom prst="rect">
            <a:avLst/>
          </a:prstGeom>
        </p:spPr>
        <p:txBody>
          <a:bodyPr vert="horz" wrap="square" lIns="0" tIns="12700" rIns="0" bIns="0" rtlCol="0">
            <a:noAutofit/>
          </a:bodyPr>
          <a:lstStyle/>
          <a:p>
            <a:pPr marL="12700" rtl="0">
              <a:lnSpc>
                <a:spcPct val="100000"/>
              </a:lnSpc>
              <a:spcBef>
                <a:spcPts val="100"/>
              </a:spcBef>
            </a:pPr>
            <a:r>
              <a:rPr lang="fr" sz="1200" b="0" i="0" u="none" strike="noStrike">
                <a:solidFill>
                  <a:srgbClr val="289195"/>
                </a:solidFill>
                <a:highlight>
                  <a:srgbClr val="000000">
                    <a:alpha val="0"/>
                  </a:srgbClr>
                </a:highlight>
                <a:latin typeface="Source Sans 3"/>
                <a:cs typeface="Source Sans 3"/>
              </a:rPr>
              <a:t>9</a:t>
            </a:r>
            <a:endParaRPr sz="1200">
              <a:latin typeface="Source Sans 3"/>
              <a:cs typeface="Source Sans 3"/>
            </a:endParaRPr>
          </a:p>
        </p:txBody>
      </p:sp>
      <p:graphicFrame>
        <p:nvGraphicFramePr>
          <p:cNvPr id="5" name="object 5"/>
          <p:cNvGraphicFramePr>
            <a:graphicFrameLocks noGrp="1"/>
          </p:cNvGraphicFramePr>
          <p:nvPr/>
        </p:nvGraphicFramePr>
        <p:xfrm>
          <a:off x="457780" y="2531241"/>
          <a:ext cx="11443970" cy="4150992"/>
        </p:xfrm>
        <a:graphic>
          <a:graphicData uri="http://schemas.openxmlformats.org/drawingml/2006/table">
            <a:tbl>
              <a:tblPr firstRow="1" bandRow="1">
                <a:tableStyleId>{2D5ABB26-0587-4C30-8999-92F81FD0307C}</a:tableStyleId>
              </a:tblPr>
              <a:tblGrid>
                <a:gridCol w="2327910">
                  <a:extLst>
                    <a:ext uri="{9D8B030D-6E8A-4147-A177-3AD203B41FA5}">
                      <a16:colId xmlns:a16="http://schemas.microsoft.com/office/drawing/2014/main" val="20000"/>
                    </a:ext>
                  </a:extLst>
                </a:gridCol>
                <a:gridCol w="9116060">
                  <a:extLst>
                    <a:ext uri="{9D8B030D-6E8A-4147-A177-3AD203B41FA5}">
                      <a16:colId xmlns:a16="http://schemas.microsoft.com/office/drawing/2014/main" val="20001"/>
                    </a:ext>
                  </a:extLst>
                </a:gridCol>
              </a:tblGrid>
              <a:tr h="370840">
                <a:tc>
                  <a:txBody>
                    <a:bodyPr/>
                    <a:lstStyle/>
                    <a:p>
                      <a:pPr marL="85725" rtl="0">
                        <a:lnSpc>
                          <a:spcPct val="100000"/>
                        </a:lnSpc>
                        <a:spcBef>
                          <a:spcPts val="225"/>
                        </a:spcBef>
                      </a:pPr>
                      <a:r>
                        <a:rPr lang="fr" sz="1800" b="1" i="0" u="none" strike="noStrike" spc="-10">
                          <a:solidFill>
                            <a:srgbClr val="FAFAFF"/>
                          </a:solidFill>
                          <a:highlight>
                            <a:srgbClr val="000000">
                              <a:alpha val="0"/>
                            </a:srgbClr>
                          </a:highlight>
                          <a:latin typeface="Calibri"/>
                          <a:cs typeface="Calibri"/>
                        </a:rPr>
                        <a:t>Principe</a:t>
                      </a:r>
                      <a:endParaRPr sz="1800">
                        <a:latin typeface="Calibri"/>
                        <a:cs typeface="Calibri"/>
                      </a:endParaRPr>
                    </a:p>
                  </a:txBody>
                  <a:tcPr marL="0" marR="0" marT="28575" marB="0">
                    <a:lnL w="12700">
                      <a:solidFill>
                        <a:srgbClr val="FAFAFF"/>
                      </a:solidFill>
                      <a:prstDash val="solid"/>
                    </a:lnL>
                    <a:lnR w="12700">
                      <a:solidFill>
                        <a:srgbClr val="FAFAFF"/>
                      </a:solidFill>
                      <a:prstDash val="solid"/>
                    </a:lnR>
                    <a:lnT w="12700">
                      <a:solidFill>
                        <a:srgbClr val="FAFAFF"/>
                      </a:solidFill>
                      <a:prstDash val="solid"/>
                    </a:lnT>
                    <a:lnB w="38100">
                      <a:solidFill>
                        <a:srgbClr val="FAFAFF"/>
                      </a:solidFill>
                      <a:prstDash val="solid"/>
                    </a:lnB>
                    <a:solidFill>
                      <a:srgbClr val="F37836"/>
                    </a:solidFill>
                  </a:tcPr>
                </a:tc>
                <a:tc>
                  <a:txBody>
                    <a:bodyPr/>
                    <a:lstStyle/>
                    <a:p>
                      <a:pPr marL="85725" rtl="0">
                        <a:lnSpc>
                          <a:spcPct val="100000"/>
                        </a:lnSpc>
                        <a:spcBef>
                          <a:spcPts val="225"/>
                        </a:spcBef>
                      </a:pPr>
                      <a:r>
                        <a:rPr lang="fr" sz="1800" b="1" i="0" u="none" strike="noStrike">
                          <a:solidFill>
                            <a:srgbClr val="FAFAFF"/>
                          </a:solidFill>
                          <a:highlight>
                            <a:srgbClr val="000000">
                              <a:alpha val="0"/>
                            </a:srgbClr>
                          </a:highlight>
                          <a:latin typeface="Calibri"/>
                          <a:cs typeface="Calibri"/>
                        </a:rPr>
                        <a:t>Ce que cela signifie de travailler avec les pays</a:t>
                      </a:r>
                      <a:endParaRPr sz="1800">
                        <a:latin typeface="Calibri"/>
                        <a:cs typeface="Calibri"/>
                      </a:endParaRPr>
                    </a:p>
                  </a:txBody>
                  <a:tcPr marL="0" marR="0" marT="28575" marB="0">
                    <a:lnL w="12700">
                      <a:solidFill>
                        <a:srgbClr val="FAFAFF"/>
                      </a:solidFill>
                      <a:prstDash val="solid"/>
                    </a:lnL>
                    <a:lnR w="12700">
                      <a:solidFill>
                        <a:srgbClr val="FAFAFF"/>
                      </a:solidFill>
                      <a:prstDash val="solid"/>
                    </a:lnR>
                    <a:lnT w="12700">
                      <a:solidFill>
                        <a:srgbClr val="FAFAFF"/>
                      </a:solidFill>
                      <a:prstDash val="solid"/>
                    </a:lnT>
                    <a:lnB w="38100">
                      <a:solidFill>
                        <a:srgbClr val="FAFAFF"/>
                      </a:solidFill>
                      <a:prstDash val="solid"/>
                    </a:lnB>
                    <a:solidFill>
                      <a:srgbClr val="F37836"/>
                    </a:solidFill>
                  </a:tcPr>
                </a:tc>
                <a:extLst>
                  <a:ext uri="{0D108BD9-81ED-4DB2-BD59-A6C34878D82A}">
                    <a16:rowId xmlns:a16="http://schemas.microsoft.com/office/drawing/2014/main" val="10000"/>
                  </a:ext>
                </a:extLst>
              </a:tr>
              <a:tr h="731520">
                <a:tc>
                  <a:txBody>
                    <a:bodyPr/>
                    <a:lstStyle/>
                    <a:p>
                      <a:pPr marL="85725" marR="276860" rtl="0">
                        <a:lnSpc>
                          <a:spcPct val="100000"/>
                        </a:lnSpc>
                        <a:spcBef>
                          <a:spcPts val="244"/>
                        </a:spcBef>
                      </a:pPr>
                      <a:r>
                        <a:rPr lang="fr" sz="1400" b="0" i="0" u="none" strike="noStrike">
                          <a:highlight>
                            <a:srgbClr val="000000">
                              <a:alpha val="0"/>
                            </a:srgbClr>
                          </a:highlight>
                          <a:latin typeface="Calibri"/>
                          <a:cs typeface="Calibri"/>
                        </a:rPr>
                        <a:t>1. La co-création est plus qu'un simple atelier</a:t>
                      </a:r>
                      <a:endParaRPr sz="1400">
                        <a:latin typeface="Calibri"/>
                        <a:cs typeface="Calibri"/>
                      </a:endParaRPr>
                    </a:p>
                  </a:txBody>
                  <a:tcPr marL="0" marR="0" marT="31114" marB="0">
                    <a:lnL w="12700">
                      <a:solidFill>
                        <a:srgbClr val="FAFAFF"/>
                      </a:solidFill>
                      <a:prstDash val="solid"/>
                    </a:lnL>
                    <a:lnR w="12700">
                      <a:solidFill>
                        <a:srgbClr val="FAFAFF"/>
                      </a:solidFill>
                      <a:prstDash val="solid"/>
                    </a:lnR>
                    <a:lnT w="38100">
                      <a:solidFill>
                        <a:srgbClr val="FAFAFF"/>
                      </a:solidFill>
                      <a:prstDash val="solid"/>
                    </a:lnT>
                    <a:lnB w="12700">
                      <a:solidFill>
                        <a:srgbClr val="FAFAFF"/>
                      </a:solidFill>
                      <a:prstDash val="solid"/>
                    </a:lnB>
                    <a:solidFill>
                      <a:srgbClr val="FAD4CC"/>
                    </a:solidFill>
                  </a:tcPr>
                </a:tc>
                <a:tc>
                  <a:txBody>
                    <a:bodyPr/>
                    <a:lstStyle/>
                    <a:p>
                      <a:pPr marL="85725" marR="143510" rtl="0">
                        <a:lnSpc>
                          <a:spcPct val="100000"/>
                        </a:lnSpc>
                        <a:spcBef>
                          <a:spcPts val="244"/>
                        </a:spcBef>
                      </a:pPr>
                      <a:r>
                        <a:rPr lang="fr" sz="1400" b="0" i="0" u="none" strike="noStrike">
                          <a:highlight>
                            <a:srgbClr val="000000">
                              <a:alpha val="0"/>
                            </a:srgbClr>
                          </a:highlight>
                          <a:latin typeface="Calibri"/>
                          <a:cs typeface="Calibri"/>
                        </a:rPr>
                        <a:t>Travailler en permanence dans le cadre des processus et des points de contact existants (par exemple, réunions d'examen des données, microplanification, cycles de planification) afin de générer de nouvelles idées et de renforcer les capacités. Organiser des ateliers participatifs pour combler les lacunes. Mettre en place des plateformes d'apprentissage par les pairs (F2F et WhatsApp) afin d'élargir les points de contact pour l'apprentissage continu et l'engagement des partenaires.</a:t>
                      </a:r>
                      <a:endParaRPr sz="1400">
                        <a:latin typeface="Calibri"/>
                        <a:cs typeface="Calibri"/>
                      </a:endParaRPr>
                    </a:p>
                  </a:txBody>
                  <a:tcPr marL="0" marR="0" marT="31114" marB="0">
                    <a:lnL w="12700">
                      <a:solidFill>
                        <a:srgbClr val="FAFAFF"/>
                      </a:solidFill>
                      <a:prstDash val="solid"/>
                    </a:lnL>
                    <a:lnR w="12700">
                      <a:solidFill>
                        <a:srgbClr val="FAFAFF"/>
                      </a:solidFill>
                      <a:prstDash val="solid"/>
                    </a:lnR>
                    <a:lnT w="38100">
                      <a:solidFill>
                        <a:srgbClr val="FAFAFF"/>
                      </a:solidFill>
                      <a:prstDash val="solid"/>
                    </a:lnT>
                    <a:lnB w="12700">
                      <a:solidFill>
                        <a:srgbClr val="FAFAFF"/>
                      </a:solidFill>
                      <a:prstDash val="solid"/>
                    </a:lnB>
                    <a:solidFill>
                      <a:srgbClr val="FAD4CC"/>
                    </a:solidFill>
                  </a:tcPr>
                </a:tc>
                <a:extLst>
                  <a:ext uri="{0D108BD9-81ED-4DB2-BD59-A6C34878D82A}">
                    <a16:rowId xmlns:a16="http://schemas.microsoft.com/office/drawing/2014/main" val="10001"/>
                  </a:ext>
                </a:extLst>
              </a:tr>
              <a:tr h="517525">
                <a:tc>
                  <a:txBody>
                    <a:bodyPr/>
                    <a:lstStyle/>
                    <a:p>
                      <a:pPr marL="85725" rtl="0">
                        <a:lnSpc>
                          <a:spcPct val="100000"/>
                        </a:lnSpc>
                        <a:spcBef>
                          <a:spcPts val="244"/>
                        </a:spcBef>
                      </a:pPr>
                      <a:r>
                        <a:rPr lang="fr" sz="1400" b="0" i="0" u="none" strike="noStrike">
                          <a:highlight>
                            <a:srgbClr val="000000">
                              <a:alpha val="0"/>
                            </a:srgbClr>
                          </a:highlight>
                          <a:latin typeface="Calibri"/>
                          <a:cs typeface="Calibri"/>
                        </a:rPr>
                        <a:t>2. Partager le pouvoir</a:t>
                      </a:r>
                      <a:endParaRPr sz="1400">
                        <a:latin typeface="Calibri"/>
                        <a:cs typeface="Calibri"/>
                      </a:endParaRPr>
                    </a:p>
                  </a:txBody>
                  <a:tcPr marL="0" marR="0" marT="31114" marB="0">
                    <a:lnL w="12700">
                      <a:solidFill>
                        <a:srgbClr val="FAFAFF"/>
                      </a:solidFill>
                      <a:prstDash val="solid"/>
                    </a:lnL>
                    <a:lnR w="12700">
                      <a:solidFill>
                        <a:srgbClr val="FAFAFF"/>
                      </a:solidFill>
                      <a:prstDash val="solid"/>
                    </a:lnR>
                    <a:lnT w="12700">
                      <a:solidFill>
                        <a:srgbClr val="FAFAFF"/>
                      </a:solidFill>
                      <a:prstDash val="solid"/>
                    </a:lnT>
                    <a:lnB w="12700">
                      <a:solidFill>
                        <a:srgbClr val="FAFAFF"/>
                      </a:solidFill>
                      <a:prstDash val="solid"/>
                    </a:lnB>
                    <a:solidFill>
                      <a:srgbClr val="FCEBE7"/>
                    </a:solidFill>
                  </a:tcPr>
                </a:tc>
                <a:tc>
                  <a:txBody>
                    <a:bodyPr/>
                    <a:lstStyle/>
                    <a:p>
                      <a:pPr marL="85725" marR="243840" rtl="0">
                        <a:lnSpc>
                          <a:spcPct val="100000"/>
                        </a:lnSpc>
                        <a:spcBef>
                          <a:spcPts val="244"/>
                        </a:spcBef>
                      </a:pPr>
                      <a:r>
                        <a:rPr lang="fr" sz="1400" b="0" i="0" u="none" strike="noStrike">
                          <a:highlight>
                            <a:srgbClr val="000000">
                              <a:alpha val="0"/>
                            </a:srgbClr>
                          </a:highlight>
                          <a:latin typeface="Calibri"/>
                          <a:cs typeface="Calibri"/>
                        </a:rPr>
                        <a:t>Partenariat avec le PEV (national et provincial). Former un comité de pilotage pour représenter diverses perspectives et faire entendre des voix qui ne sont pas toujours entendues au sein des systèmes de santé.</a:t>
                      </a:r>
                      <a:endParaRPr sz="1400">
                        <a:latin typeface="Calibri"/>
                        <a:cs typeface="Calibri"/>
                      </a:endParaRPr>
                    </a:p>
                  </a:txBody>
                  <a:tcPr marL="0" marR="0" marT="31114" marB="0">
                    <a:lnL w="12700">
                      <a:solidFill>
                        <a:srgbClr val="FAFAFF"/>
                      </a:solidFill>
                      <a:prstDash val="solid"/>
                    </a:lnL>
                    <a:lnR w="12700">
                      <a:solidFill>
                        <a:srgbClr val="FAFAFF"/>
                      </a:solidFill>
                      <a:prstDash val="solid"/>
                    </a:lnR>
                    <a:lnT w="12700">
                      <a:solidFill>
                        <a:srgbClr val="FAFAFF"/>
                      </a:solidFill>
                      <a:prstDash val="solid"/>
                    </a:lnT>
                    <a:lnB w="12700">
                      <a:solidFill>
                        <a:srgbClr val="FAFAFF"/>
                      </a:solidFill>
                      <a:prstDash val="solid"/>
                    </a:lnB>
                    <a:solidFill>
                      <a:srgbClr val="FCEBE7"/>
                    </a:solidFill>
                  </a:tcPr>
                </a:tc>
                <a:extLst>
                  <a:ext uri="{0D108BD9-81ED-4DB2-BD59-A6C34878D82A}">
                    <a16:rowId xmlns:a16="http://schemas.microsoft.com/office/drawing/2014/main" val="10002"/>
                  </a:ext>
                </a:extLst>
              </a:tr>
              <a:tr h="731520">
                <a:tc>
                  <a:txBody>
                    <a:bodyPr/>
                    <a:lstStyle/>
                    <a:p>
                      <a:pPr marL="85725" rtl="0">
                        <a:lnSpc>
                          <a:spcPct val="100000"/>
                        </a:lnSpc>
                        <a:spcBef>
                          <a:spcPts val="244"/>
                        </a:spcBef>
                      </a:pPr>
                      <a:r>
                        <a:rPr lang="fr" sz="1400" b="0" i="0" u="none" strike="noStrike">
                          <a:highlight>
                            <a:srgbClr val="000000">
                              <a:alpha val="0"/>
                            </a:srgbClr>
                          </a:highlight>
                          <a:latin typeface="Calibri"/>
                          <a:cs typeface="Calibri"/>
                        </a:rPr>
                        <a:t>3. Créer des objectifs communs</a:t>
                      </a:r>
                      <a:endParaRPr sz="1400">
                        <a:latin typeface="Calibri"/>
                        <a:cs typeface="Calibri"/>
                      </a:endParaRPr>
                    </a:p>
                  </a:txBody>
                  <a:tcPr marL="0" marR="0" marT="31114" marB="0">
                    <a:lnL w="12700">
                      <a:solidFill>
                        <a:srgbClr val="FAFAFF"/>
                      </a:solidFill>
                      <a:prstDash val="solid"/>
                    </a:lnL>
                    <a:lnR w="12700">
                      <a:solidFill>
                        <a:srgbClr val="FAFAFF"/>
                      </a:solidFill>
                      <a:prstDash val="solid"/>
                    </a:lnR>
                    <a:lnT w="12700">
                      <a:solidFill>
                        <a:srgbClr val="FAFAFF"/>
                      </a:solidFill>
                      <a:prstDash val="solid"/>
                    </a:lnT>
                    <a:lnB w="12700">
                      <a:solidFill>
                        <a:srgbClr val="FAFAFF"/>
                      </a:solidFill>
                      <a:prstDash val="solid"/>
                    </a:lnB>
                    <a:solidFill>
                      <a:srgbClr val="FAD4CC"/>
                    </a:solidFill>
                  </a:tcPr>
                </a:tc>
                <a:tc>
                  <a:txBody>
                    <a:bodyPr/>
                    <a:lstStyle/>
                    <a:p>
                      <a:pPr marL="85725" marR="737235" rtl="0">
                        <a:lnSpc>
                          <a:spcPct val="100000"/>
                        </a:lnSpc>
                        <a:spcBef>
                          <a:spcPts val="244"/>
                        </a:spcBef>
                      </a:pPr>
                      <a:r>
                        <a:rPr lang="fr" sz="1400" b="0" i="0" u="none" strike="noStrike">
                          <a:highlight>
                            <a:srgbClr val="000000">
                              <a:alpha val="0"/>
                            </a:srgbClr>
                          </a:highlight>
                          <a:latin typeface="Calibri"/>
                          <a:cs typeface="Calibri"/>
                        </a:rPr>
                        <a:t>Créer de l'empathie et des objectifs communs en utilisant des approches de HCD pour comprendre les perspectives et les expériences personnelles des utilisateurs concernant </a:t>
                      </a:r>
                      <a:r>
                        <a:rPr lang="fr" sz="1400" b="1" i="1" u="none" strike="noStrike">
                          <a:highlight>
                            <a:srgbClr val="000000">
                              <a:alpha val="0"/>
                            </a:srgbClr>
                          </a:highlight>
                          <a:latin typeface="Calibri"/>
                          <a:cs typeface="Calibri"/>
                        </a:rPr>
                        <a:t>leur</a:t>
                      </a:r>
                      <a:r>
                        <a:rPr lang="fr" sz="1400" b="1" i="1" u="none" strike="noStrike" spc="-25">
                          <a:highlight>
                            <a:srgbClr val="000000">
                              <a:alpha val="0"/>
                            </a:srgbClr>
                          </a:highlight>
                          <a:latin typeface="Calibri"/>
                          <a:cs typeface="Calibri"/>
                        </a:rPr>
                        <a:t> </a:t>
                      </a:r>
                      <a:r>
                        <a:rPr lang="fr" sz="1400" b="1" i="1" u="none" strike="noStrike">
                          <a:highlight>
                            <a:srgbClr val="000000">
                              <a:alpha val="0"/>
                            </a:srgbClr>
                          </a:highlight>
                          <a:latin typeface="Calibri"/>
                          <a:cs typeface="Calibri"/>
                        </a:rPr>
                        <a:t>propre</a:t>
                      </a:r>
                      <a:r>
                        <a:rPr lang="fr" sz="1400" b="1" i="1" u="none" strike="noStrike" spc="-30">
                          <a:highlight>
                            <a:srgbClr val="000000">
                              <a:alpha val="0"/>
                            </a:srgbClr>
                          </a:highlight>
                          <a:latin typeface="Calibri"/>
                          <a:cs typeface="Calibri"/>
                        </a:rPr>
                        <a:t> </a:t>
                      </a:r>
                      <a:r>
                        <a:rPr lang="fr" sz="1400" b="1" i="1" u="none" strike="noStrike">
                          <a:highlight>
                            <a:srgbClr val="000000">
                              <a:alpha val="0"/>
                            </a:srgbClr>
                          </a:highlight>
                          <a:latin typeface="Calibri"/>
                          <a:cs typeface="Calibri"/>
                        </a:rPr>
                        <a:t>rôle</a:t>
                      </a:r>
                      <a:r>
                        <a:rPr lang="fr" sz="1400" b="1" i="1" u="none" strike="noStrike" spc="-30">
                          <a:highlight>
                            <a:srgbClr val="000000">
                              <a:alpha val="0"/>
                            </a:srgbClr>
                          </a:highlight>
                          <a:latin typeface="Calibri"/>
                          <a:cs typeface="Calibri"/>
                        </a:rPr>
                        <a:t> </a:t>
                      </a:r>
                      <a:r>
                        <a:rPr lang="fr" sz="1400" b="0" i="0" u="none" strike="noStrike">
                          <a:highlight>
                            <a:srgbClr val="000000">
                              <a:alpha val="0"/>
                            </a:srgbClr>
                          </a:highlight>
                          <a:latin typeface="Calibri"/>
                          <a:cs typeface="Calibri"/>
                        </a:rPr>
                        <a:t>dans le système de vaccination par rapport à leur perspective sur le système de santé et l'écosystème de la vaccination.</a:t>
                      </a:r>
                      <a:endParaRPr sz="1400">
                        <a:latin typeface="Calibri"/>
                        <a:cs typeface="Calibri"/>
                      </a:endParaRPr>
                    </a:p>
                  </a:txBody>
                  <a:tcPr marL="0" marR="0" marT="31114" marB="0">
                    <a:lnL w="12700">
                      <a:solidFill>
                        <a:srgbClr val="FAFAFF"/>
                      </a:solidFill>
                      <a:prstDash val="solid"/>
                    </a:lnL>
                    <a:lnR w="12700">
                      <a:solidFill>
                        <a:srgbClr val="FAFAFF"/>
                      </a:solidFill>
                      <a:prstDash val="solid"/>
                    </a:lnR>
                    <a:lnT w="12700">
                      <a:solidFill>
                        <a:srgbClr val="FAFAFF"/>
                      </a:solidFill>
                      <a:prstDash val="solid"/>
                    </a:lnT>
                    <a:lnB w="12700">
                      <a:solidFill>
                        <a:srgbClr val="FAFAFF"/>
                      </a:solidFill>
                      <a:prstDash val="solid"/>
                    </a:lnB>
                    <a:solidFill>
                      <a:srgbClr val="FAD4CC"/>
                    </a:solidFill>
                  </a:tcPr>
                </a:tc>
                <a:extLst>
                  <a:ext uri="{0D108BD9-81ED-4DB2-BD59-A6C34878D82A}">
                    <a16:rowId xmlns:a16="http://schemas.microsoft.com/office/drawing/2014/main" val="10003"/>
                  </a:ext>
                </a:extLst>
              </a:tr>
              <a:tr h="370840">
                <a:tc>
                  <a:txBody>
                    <a:bodyPr/>
                    <a:lstStyle/>
                    <a:p>
                      <a:pPr marL="85725" rtl="0">
                        <a:lnSpc>
                          <a:spcPct val="100000"/>
                        </a:lnSpc>
                        <a:spcBef>
                          <a:spcPts val="244"/>
                        </a:spcBef>
                      </a:pPr>
                      <a:r>
                        <a:rPr lang="fr" sz="1400" b="0" i="0" u="none" strike="noStrike">
                          <a:highlight>
                            <a:srgbClr val="000000">
                              <a:alpha val="0"/>
                            </a:srgbClr>
                          </a:highlight>
                          <a:latin typeface="Calibri"/>
                          <a:cs typeface="Calibri"/>
                        </a:rPr>
                        <a:t>4. S'appuyer sur ce qui a été fait</a:t>
                      </a:r>
                      <a:endParaRPr sz="1400">
                        <a:latin typeface="Calibri"/>
                        <a:cs typeface="Calibri"/>
                      </a:endParaRPr>
                    </a:p>
                  </a:txBody>
                  <a:tcPr marL="0" marR="0" marT="31114" marB="0">
                    <a:lnL w="12700">
                      <a:solidFill>
                        <a:srgbClr val="FAFAFF"/>
                      </a:solidFill>
                      <a:prstDash val="solid"/>
                    </a:lnL>
                    <a:lnR w="12700">
                      <a:solidFill>
                        <a:srgbClr val="FAFAFF"/>
                      </a:solidFill>
                      <a:prstDash val="solid"/>
                    </a:lnR>
                    <a:lnT w="12700">
                      <a:solidFill>
                        <a:srgbClr val="FAFAFF"/>
                      </a:solidFill>
                      <a:prstDash val="solid"/>
                    </a:lnT>
                    <a:lnB w="12700">
                      <a:solidFill>
                        <a:srgbClr val="FAFAFF"/>
                      </a:solidFill>
                      <a:prstDash val="solid"/>
                    </a:lnB>
                    <a:solidFill>
                      <a:srgbClr val="FCEBE7"/>
                    </a:solidFill>
                  </a:tcPr>
                </a:tc>
                <a:tc>
                  <a:txBody>
                    <a:bodyPr/>
                    <a:lstStyle/>
                    <a:p>
                      <a:pPr marL="85725" rtl="0">
                        <a:lnSpc>
                          <a:spcPct val="100000"/>
                        </a:lnSpc>
                        <a:spcBef>
                          <a:spcPts val="244"/>
                        </a:spcBef>
                      </a:pPr>
                      <a:r>
                        <a:rPr lang="fr" sz="1400" b="0" i="0" u="none" strike="noStrike" spc="-10">
                          <a:highlight>
                            <a:srgbClr val="000000">
                              <a:alpha val="0"/>
                            </a:srgbClr>
                          </a:highlight>
                          <a:latin typeface="Calibri"/>
                          <a:cs typeface="Calibri"/>
                        </a:rPr>
                        <a:t>Exploiter les évaluations existantes, les expertises, les examens, etc. Travailler pour soutenir les stratégies et les objectifs nationaux et provinciaux.</a:t>
                      </a:r>
                      <a:endParaRPr sz="1400">
                        <a:latin typeface="Calibri"/>
                        <a:cs typeface="Calibri"/>
                      </a:endParaRPr>
                    </a:p>
                  </a:txBody>
                  <a:tcPr marL="0" marR="0" marT="31114" marB="0">
                    <a:lnL w="12700">
                      <a:solidFill>
                        <a:srgbClr val="FAFAFF"/>
                      </a:solidFill>
                      <a:prstDash val="solid"/>
                    </a:lnL>
                    <a:lnR w="12700">
                      <a:solidFill>
                        <a:srgbClr val="FAFAFF"/>
                      </a:solidFill>
                      <a:prstDash val="solid"/>
                    </a:lnR>
                    <a:lnT w="12700">
                      <a:solidFill>
                        <a:srgbClr val="FAFAFF"/>
                      </a:solidFill>
                      <a:prstDash val="solid"/>
                    </a:lnT>
                    <a:lnB w="12700">
                      <a:solidFill>
                        <a:srgbClr val="FAFAFF"/>
                      </a:solidFill>
                      <a:prstDash val="solid"/>
                    </a:lnB>
                    <a:solidFill>
                      <a:srgbClr val="FCEBE7"/>
                    </a:solidFill>
                  </a:tcPr>
                </a:tc>
                <a:extLst>
                  <a:ext uri="{0D108BD9-81ED-4DB2-BD59-A6C34878D82A}">
                    <a16:rowId xmlns:a16="http://schemas.microsoft.com/office/drawing/2014/main" val="10004"/>
                  </a:ext>
                </a:extLst>
              </a:tr>
              <a:tr h="517525">
                <a:tc>
                  <a:txBody>
                    <a:bodyPr/>
                    <a:lstStyle/>
                    <a:p>
                      <a:pPr marL="85725" rtl="0">
                        <a:lnSpc>
                          <a:spcPct val="100000"/>
                        </a:lnSpc>
                        <a:spcBef>
                          <a:spcPts val="244"/>
                        </a:spcBef>
                      </a:pPr>
                      <a:r>
                        <a:rPr lang="fr" sz="1400" b="0" i="0" u="none" strike="noStrike">
                          <a:highlight>
                            <a:srgbClr val="000000">
                              <a:alpha val="0"/>
                            </a:srgbClr>
                          </a:highlight>
                          <a:latin typeface="Calibri"/>
                          <a:cs typeface="Calibri"/>
                        </a:rPr>
                        <a:t>5. Écouter et s'adapter</a:t>
                      </a:r>
                      <a:endParaRPr sz="1400">
                        <a:latin typeface="Calibri"/>
                        <a:cs typeface="Calibri"/>
                      </a:endParaRPr>
                    </a:p>
                  </a:txBody>
                  <a:tcPr marL="0" marR="0" marT="31114" marB="0">
                    <a:lnL w="12700">
                      <a:solidFill>
                        <a:srgbClr val="FAFAFF"/>
                      </a:solidFill>
                      <a:prstDash val="solid"/>
                    </a:lnL>
                    <a:lnR w="12700">
                      <a:solidFill>
                        <a:srgbClr val="FAFAFF"/>
                      </a:solidFill>
                      <a:prstDash val="solid"/>
                    </a:lnR>
                    <a:lnT w="12700">
                      <a:solidFill>
                        <a:srgbClr val="FAFAFF"/>
                      </a:solidFill>
                      <a:prstDash val="solid"/>
                    </a:lnT>
                    <a:lnB w="12700">
                      <a:solidFill>
                        <a:srgbClr val="FAFAFF"/>
                      </a:solidFill>
                      <a:prstDash val="solid"/>
                    </a:lnB>
                    <a:solidFill>
                      <a:srgbClr val="FAD4CC"/>
                    </a:solidFill>
                  </a:tcPr>
                </a:tc>
                <a:tc>
                  <a:txBody>
                    <a:bodyPr/>
                    <a:lstStyle/>
                    <a:p>
                      <a:pPr marL="85725" marR="544830" rtl="0">
                        <a:lnSpc>
                          <a:spcPct val="100000"/>
                        </a:lnSpc>
                        <a:spcBef>
                          <a:spcPts val="244"/>
                        </a:spcBef>
                      </a:pPr>
                      <a:r>
                        <a:rPr lang="fr" sz="1400" b="0" i="0" u="none" strike="noStrike">
                          <a:highlight>
                            <a:srgbClr val="000000">
                              <a:alpha val="0"/>
                            </a:srgbClr>
                          </a:highlight>
                          <a:latin typeface="Calibri"/>
                          <a:cs typeface="Calibri"/>
                        </a:rPr>
                        <a:t>Utiliser les réunions existantes (par exemple, les groupes de travail techniques) pour présenter les résultats aux parties prenantes et réfléchir à l'apprentissage par les pairs et aux conversations sur la résolution des problèmes.</a:t>
                      </a:r>
                      <a:endParaRPr sz="1400">
                        <a:latin typeface="Calibri"/>
                        <a:cs typeface="Calibri"/>
                      </a:endParaRPr>
                    </a:p>
                  </a:txBody>
                  <a:tcPr marL="0" marR="0" marT="31114" marB="0">
                    <a:lnL w="12700">
                      <a:solidFill>
                        <a:srgbClr val="FAFAFF"/>
                      </a:solidFill>
                      <a:prstDash val="solid"/>
                    </a:lnL>
                    <a:lnR w="12700">
                      <a:solidFill>
                        <a:srgbClr val="FAFAFF"/>
                      </a:solidFill>
                      <a:prstDash val="solid"/>
                    </a:lnR>
                    <a:lnT w="12700">
                      <a:solidFill>
                        <a:srgbClr val="FAFAFF"/>
                      </a:solidFill>
                      <a:prstDash val="solid"/>
                    </a:lnT>
                    <a:lnB w="12700">
                      <a:solidFill>
                        <a:srgbClr val="FAFAFF"/>
                      </a:solidFill>
                      <a:prstDash val="solid"/>
                    </a:lnB>
                    <a:solidFill>
                      <a:srgbClr val="FAD4CC"/>
                    </a:solidFill>
                  </a:tcPr>
                </a:tc>
                <a:extLst>
                  <a:ext uri="{0D108BD9-81ED-4DB2-BD59-A6C34878D82A}">
                    <a16:rowId xmlns:a16="http://schemas.microsoft.com/office/drawing/2014/main" val="10005"/>
                  </a:ext>
                </a:extLst>
              </a:tr>
              <a:tr h="517525">
                <a:tc>
                  <a:txBody>
                    <a:bodyPr/>
                    <a:lstStyle/>
                    <a:p>
                      <a:pPr marL="85725" rtl="0">
                        <a:lnSpc>
                          <a:spcPct val="100000"/>
                        </a:lnSpc>
                        <a:spcBef>
                          <a:spcPts val="244"/>
                        </a:spcBef>
                      </a:pPr>
                      <a:r>
                        <a:rPr lang="fr" sz="1400" b="0" i="0" u="none" strike="noStrike">
                          <a:highlight>
                            <a:srgbClr val="000000">
                              <a:alpha val="0"/>
                            </a:srgbClr>
                          </a:highlight>
                          <a:latin typeface="Calibri"/>
                          <a:cs typeface="Calibri"/>
                        </a:rPr>
                        <a:t>6. Réfléchir et répéter</a:t>
                      </a:r>
                      <a:endParaRPr sz="1400">
                        <a:latin typeface="Calibri"/>
                        <a:cs typeface="Calibri"/>
                      </a:endParaRPr>
                    </a:p>
                  </a:txBody>
                  <a:tcPr marL="0" marR="0" marT="31114" marB="0">
                    <a:lnL w="12700">
                      <a:solidFill>
                        <a:srgbClr val="FAFAFF"/>
                      </a:solidFill>
                      <a:prstDash val="solid"/>
                    </a:lnL>
                    <a:lnR w="12700">
                      <a:solidFill>
                        <a:srgbClr val="FAFAFF"/>
                      </a:solidFill>
                      <a:prstDash val="solid"/>
                    </a:lnR>
                    <a:lnT w="12700">
                      <a:solidFill>
                        <a:srgbClr val="FAFAFF"/>
                      </a:solidFill>
                      <a:prstDash val="solid"/>
                    </a:lnT>
                    <a:lnB w="12700">
                      <a:solidFill>
                        <a:srgbClr val="FAFAFF"/>
                      </a:solidFill>
                      <a:prstDash val="solid"/>
                    </a:lnB>
                    <a:solidFill>
                      <a:srgbClr val="FCEBE7"/>
                    </a:solidFill>
                  </a:tcPr>
                </a:tc>
                <a:tc>
                  <a:txBody>
                    <a:bodyPr/>
                    <a:lstStyle/>
                    <a:p>
                      <a:pPr marL="85725" marR="708660" rtl="0">
                        <a:lnSpc>
                          <a:spcPct val="100000"/>
                        </a:lnSpc>
                        <a:spcBef>
                          <a:spcPts val="244"/>
                        </a:spcBef>
                      </a:pPr>
                      <a:r>
                        <a:rPr lang="fr" sz="1400" b="0" i="0" u="none" strike="noStrike">
                          <a:highlight>
                            <a:srgbClr val="000000">
                              <a:alpha val="0"/>
                            </a:srgbClr>
                          </a:highlight>
                          <a:latin typeface="Calibri"/>
                          <a:cs typeface="Calibri"/>
                        </a:rPr>
                        <a:t>Utiliser en permanence l'analyse des causes profondes pour comprendre les raisons d'une difficulté ou d'une réussite, utiliser cette compréhension pour orienter la conception du programme et renforcer cette capacité chez les parties prenantes locales.</a:t>
                      </a:r>
                      <a:endParaRPr sz="1400">
                        <a:latin typeface="Calibri"/>
                        <a:cs typeface="Calibri"/>
                      </a:endParaRPr>
                    </a:p>
                  </a:txBody>
                  <a:tcPr marL="0" marR="0" marT="31114" marB="0">
                    <a:lnL w="12700">
                      <a:solidFill>
                        <a:srgbClr val="FAFAFF"/>
                      </a:solidFill>
                      <a:prstDash val="solid"/>
                    </a:lnL>
                    <a:lnR w="12700">
                      <a:solidFill>
                        <a:srgbClr val="FAFAFF"/>
                      </a:solidFill>
                      <a:prstDash val="solid"/>
                    </a:lnR>
                    <a:lnT w="12700">
                      <a:solidFill>
                        <a:srgbClr val="FAFAFF"/>
                      </a:solidFill>
                      <a:prstDash val="solid"/>
                    </a:lnT>
                    <a:lnB w="12700">
                      <a:solidFill>
                        <a:srgbClr val="FAFAFF"/>
                      </a:solidFill>
                      <a:prstDash val="solid"/>
                    </a:lnB>
                    <a:solidFill>
                      <a:srgbClr val="FCEBE7"/>
                    </a:solid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204.113"/>
  <p:tag name="AS_RELEASE_DATE" val="2020.03.14"/>
  <p:tag name="AS_TITLE" val="Aspose.Slides for .NET Standard 2.0"/>
  <p:tag name="AS_VERSION" val="2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1429</TotalTime>
  <Words>2646</Words>
  <Application>Microsoft Office PowerPoint</Application>
  <PresentationFormat>Widescreen</PresentationFormat>
  <Paragraphs>231</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Black</vt:lpstr>
      <vt:lpstr>Arial Narrow</vt:lpstr>
      <vt:lpstr>Calibri</vt:lpstr>
      <vt:lpstr>Garamond</vt:lpstr>
      <vt:lpstr>Source Sans 3</vt:lpstr>
      <vt:lpstr>Times New Roman</vt:lpstr>
      <vt:lpstr>Trebuchet MS</vt:lpstr>
      <vt:lpstr>Office Theme</vt:lpstr>
      <vt:lpstr>Découvrir les facteurs d'inégalité en matière de vaccination des enfants avec les soignants, les membres de la communauté et les acteurs du système de santé</vt:lpstr>
      <vt:lpstr>Présentateurs</vt:lpstr>
      <vt:lpstr>Notre voyage aujourd'hui</vt:lpstr>
      <vt:lpstr>Contexte et justification</vt:lpstr>
      <vt:lpstr>Notre projet</vt:lpstr>
      <vt:lpstr>Surmonter les obstacles persistants pour améliorer l'équité en matière de vaccination : Une nouvelle approche est nécessaire</vt:lpstr>
      <vt:lpstr>Notre raison d'être pour une approche de conception centrée sur l’humain et de co-création</vt:lpstr>
      <vt:lpstr>Approche de la conception centrée sur l'humain</vt:lpstr>
      <vt:lpstr>Qu'entendons-nous par « co-création » et pourquoi est-elle importante ?</vt:lpstr>
      <vt:lpstr>Principales mentalités en matière de conception centrée sur l'humain</vt:lpstr>
      <vt:lpstr>SONDAGE AUPRÈS DU PUBLIC</vt:lpstr>
      <vt:lpstr>Comment classeriez-vous votre utilisation et votre intérêt pour la conception centrée sur l'humain ?</vt:lpstr>
      <vt:lpstr>Méthodologie de co-création et d'évaluation</vt:lpstr>
      <vt:lpstr>Objectifs d'évaluation et de co-création</vt:lpstr>
      <vt:lpstr>Méthodes de collecte de données et de co-création</vt:lpstr>
      <vt:lpstr>Collecte de données et ateliers de co-création</vt:lpstr>
      <vt:lpstr>Valider les résultats et co-créer des solutions avec la</vt:lpstr>
      <vt:lpstr>Résultats</vt:lpstr>
      <vt:lpstr>Résultats</vt:lpstr>
      <vt:lpstr>Méthode en action</vt:lpstr>
      <vt:lpstr>Méthode 1 : Outil de l'écosystème de la vaccination</vt:lpstr>
      <vt:lpstr>PowerPoint Presentation</vt:lpstr>
      <vt:lpstr>PowerPoint Presentation</vt:lpstr>
      <vt:lpstr>Méthode en action !</vt:lpstr>
      <vt:lpstr>Acteurs clés à impliquer dans les solutions (selon les participants à l'atelier)</vt:lpstr>
      <vt:lpstr>Panel de discussion + Q&amp;R</vt:lpstr>
      <vt:lpstr>MERCI</vt:lpstr>
      <vt:lpstr>Découvrir les moteurs de l'enfance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M-RITE Child Taskforce webinar.pptx</dc:title>
  <dc:creator>Janie Morency</dc:creator>
  <cp:lastModifiedBy>Courtney Meyer</cp:lastModifiedBy>
  <cp:revision>7</cp:revision>
  <dcterms:created xsi:type="dcterms:W3CDTF">2023-07-19T18:26:58Z</dcterms:created>
  <dcterms:modified xsi:type="dcterms:W3CDTF">2023-07-27T21:41:59Z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