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1" r:id="rId2"/>
    <p:sldMasterId id="2147483801" r:id="rId3"/>
    <p:sldMasterId id="2147483813" r:id="rId4"/>
  </p:sldMasterIdLst>
  <p:notesMasterIdLst>
    <p:notesMasterId r:id="rId48"/>
  </p:notesMasterIdLst>
  <p:sldIdLst>
    <p:sldId id="3964" r:id="rId5"/>
    <p:sldId id="2147375541" r:id="rId6"/>
    <p:sldId id="349" r:id="rId7"/>
    <p:sldId id="2147375531" r:id="rId8"/>
    <p:sldId id="276" r:id="rId9"/>
    <p:sldId id="2147375537" r:id="rId10"/>
    <p:sldId id="277" r:id="rId11"/>
    <p:sldId id="4003" r:id="rId12"/>
    <p:sldId id="350" r:id="rId13"/>
    <p:sldId id="260" r:id="rId14"/>
    <p:sldId id="268" r:id="rId15"/>
    <p:sldId id="4004" r:id="rId16"/>
    <p:sldId id="4008" r:id="rId17"/>
    <p:sldId id="2147375540" r:id="rId18"/>
    <p:sldId id="491" r:id="rId19"/>
    <p:sldId id="755" r:id="rId20"/>
    <p:sldId id="756" r:id="rId21"/>
    <p:sldId id="753" r:id="rId22"/>
    <p:sldId id="747" r:id="rId23"/>
    <p:sldId id="748" r:id="rId24"/>
    <p:sldId id="749" r:id="rId25"/>
    <p:sldId id="750" r:id="rId26"/>
    <p:sldId id="751" r:id="rId27"/>
    <p:sldId id="752" r:id="rId28"/>
    <p:sldId id="298" r:id="rId29"/>
    <p:sldId id="407" r:id="rId30"/>
    <p:sldId id="331" r:id="rId31"/>
    <p:sldId id="306" r:id="rId32"/>
    <p:sldId id="404" r:id="rId33"/>
    <p:sldId id="291" r:id="rId34"/>
    <p:sldId id="405" r:id="rId35"/>
    <p:sldId id="257" r:id="rId36"/>
    <p:sldId id="3401" r:id="rId37"/>
    <p:sldId id="522" r:id="rId38"/>
    <p:sldId id="402" r:id="rId39"/>
    <p:sldId id="332" r:id="rId40"/>
    <p:sldId id="256" r:id="rId41"/>
    <p:sldId id="2147375535" r:id="rId42"/>
    <p:sldId id="2147375536" r:id="rId43"/>
    <p:sldId id="2147375555" r:id="rId44"/>
    <p:sldId id="2147375550" r:id="rId45"/>
    <p:sldId id="2147375552" r:id="rId46"/>
    <p:sldId id="2147375551"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etjen" initials="AD" lastIdx="21" clrIdx="0">
    <p:extLst>
      <p:ext uri="{19B8F6BF-5375-455C-9EA6-DF929625EA0E}">
        <p15:presenceInfo xmlns:p15="http://schemas.microsoft.com/office/powerpoint/2012/main" userId="S::adetjen@unicef.org::ba108515-9ee2-46a5-aad6-8fe8cba0db2e" providerId="AD"/>
      </p:ext>
    </p:extLst>
  </p:cmAuthor>
  <p:cmAuthor id="2" name="Kathleen Hill" initials="KH" lastIdx="0" clrIdx="1">
    <p:extLst>
      <p:ext uri="{19B8F6BF-5375-455C-9EA6-DF929625EA0E}">
        <p15:presenceInfo xmlns:p15="http://schemas.microsoft.com/office/powerpoint/2012/main" userId="S-1-12-1-1336559445-1324844702-2023677612-1073905695" providerId="AD"/>
      </p:ext>
    </p:extLst>
  </p:cmAuthor>
  <p:cmAuthor id="3" name="Guest User" initials="GU" lastIdx="0" clrIdx="2">
    <p:extLst>
      <p:ext uri="{19B8F6BF-5375-455C-9EA6-DF929625EA0E}">
        <p15:presenceInfo xmlns:p15="http://schemas.microsoft.com/office/powerpoint/2012/main" userId="S::urn:spo:anon#2243e6e84e334654314c34265432b71536d3f6a03327e546734405d8e44f07f4::" providerId="AD"/>
      </p:ext>
    </p:extLst>
  </p:cmAuthor>
  <p:cmAuthor id="4" name="Borrazzo, John" initials="BJ" lastIdx="0" clrIdx="3">
    <p:extLst>
      <p:ext uri="{19B8F6BF-5375-455C-9EA6-DF929625EA0E}">
        <p15:presenceInfo xmlns:p15="http://schemas.microsoft.com/office/powerpoint/2012/main" userId="S::jborrazzo_savechildren.org#ext#@unicef.onmicrosoft.com::8279a7de-ae14-43ac-8966-491f569002ff" providerId="AD"/>
      </p:ext>
    </p:extLst>
  </p:cmAuthor>
  <p:cmAuthor id="5" name="Guest User" initials="GU [2]" lastIdx="10" clrIdx="4">
    <p:extLst>
      <p:ext uri="{19B8F6BF-5375-455C-9EA6-DF929625EA0E}">
        <p15:presenceInfo xmlns:p15="http://schemas.microsoft.com/office/powerpoint/2012/main" userId="S::urn:spo:anon#4bf5f00f34b9f6a215945baee93dd4601eabdb32dea1a6c9cb3de4df4285ae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B45B1-01CB-85E5-EBAC-6D42E885DDB9}" v="1" dt="2023-07-04T13:56:45.615"/>
    <p1510:client id="{2A564F51-0290-85C6-72E7-D883258858B9}" v="126" dt="2023-07-05T11:57:46.173"/>
    <p1510:client id="{3983BA07-E346-E851-CC3A-8C2C7F894832}" v="11" dt="2023-07-04T14:11:24.858"/>
    <p1510:client id="{6559F543-3676-1B7F-AD91-59FD846702FC}" v="31" dt="2023-07-05T10:14:29.283"/>
    <p1510:client id="{6D5E4B0A-601E-4DF1-AB27-6198C60A8078}" v="311" dt="2023-07-05T11:58:07.888"/>
    <p1510:client id="{8465175C-C89E-5161-60FB-E5F10B546763}" v="12" dt="2023-07-05T11:37:54.015"/>
    <p1510:client id="{9E22D79F-B659-C7DA-44CC-453EC428CF64}" v="87" dt="2023-07-04T14:05:25.668"/>
    <p1510:client id="{B0251B10-FA71-FF1A-A3C2-B21F09B57DF0}" v="13" dt="2023-07-04T20:54:16.333"/>
    <p1510:client id="{CF14192C-100B-40A5-B5FB-72D60A710090}" v="1" dt="2023-07-04T21:30:02.593"/>
    <p1510:client id="{D5AD0B4B-CC59-BFD6-CA20-19190D7A0647}" v="2" dt="2023-07-05T09:39:21.619"/>
    <p1510:client id="{D7B462D6-38F1-6F44-7105-1D0B031FBAC7}" v="192" dt="2023-07-05T06:46:33.839"/>
    <p1510:client id="{F9CC513C-F6D4-F2B8-BEE1-456A0E8FEDBF}" v="7" dt="2023-07-04T13:48:21.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snapToGrid="0">
      <p:cViewPr varScale="1">
        <p:scale>
          <a:sx n="63" d="100"/>
          <a:sy n="63" d="100"/>
        </p:scale>
        <p:origin x="696" y="6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E:\my%20documents\WHO\2022\MPDSR\National%20Perinatal%20%20mortality%20rates_aug%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9823363423347E-2"/>
          <c:y val="5.3204353898763657E-2"/>
          <c:w val="0.9661603569984436"/>
          <c:h val="0.85029828548431396"/>
        </c:manualLayout>
      </c:layout>
      <c:lineChart>
        <c:grouping val="standard"/>
        <c:varyColors val="0"/>
        <c:ser>
          <c:idx val="0"/>
          <c:order val="0"/>
          <c:tx>
            <c:strRef>
              <c:f>Sheet1!$B$1</c:f>
              <c:strCache>
                <c:ptCount val="1"/>
                <c:pt idx="0">
                  <c:v>Mortalité néonatale</c:v>
                </c:pt>
              </c:strCache>
            </c:strRef>
          </c:tx>
          <c:spPr>
            <a:ln w="63445" cap="rnd">
              <a:solidFill>
                <a:schemeClr val="accent1"/>
              </a:solidFill>
              <a:round/>
            </a:ln>
            <a:effectLst/>
          </c:spPr>
          <c:marker>
            <c:symbol val="circle"/>
            <c:size val="4"/>
            <c:spPr>
              <a:solidFill>
                <a:schemeClr val="accent1"/>
              </a:solidFill>
              <a:ln w="63445" cap="rnd">
                <a:solidFill>
                  <a:schemeClr val="accent1"/>
                </a:solidFill>
              </a:ln>
              <a:effectLst/>
              <a:scene3d>
                <a:camera prst="orthographicFront"/>
                <a:lightRig rig="threePt" dir="t">
                  <a:rot lat="0" lon="0" rev="1200000"/>
                </a:lightRig>
              </a:scene3d>
            </c:spPr>
          </c:marker>
          <c:dLbls>
            <c:dLbl>
              <c:idx val="4"/>
              <c:layout>
                <c:manualLayout>
                  <c:x val="-2.7815235778689384E-2"/>
                  <c:y val="5.3061988204717636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908D-4F66-B11F-9BB54EACD6FF}"/>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1989 
KDHS</c:v>
                </c:pt>
                <c:pt idx="1">
                  <c:v>1993 
KDHS</c:v>
                </c:pt>
                <c:pt idx="2">
                  <c:v>1998 
KDHS</c:v>
                </c:pt>
                <c:pt idx="3">
                  <c:v>2003 
KDHS</c:v>
                </c:pt>
                <c:pt idx="4">
                  <c:v>2008-09 
KDHS</c:v>
                </c:pt>
                <c:pt idx="5">
                  <c:v>2014 
KDHS</c:v>
                </c:pt>
                <c:pt idx="6">
                  <c:v>2022 
KDHS</c:v>
                </c:pt>
              </c:strCache>
            </c:strRef>
          </c:cat>
          <c:val>
            <c:numRef>
              <c:f>Sheet1!$B$2:$B$8</c:f>
              <c:numCache>
                <c:formatCode>General</c:formatCode>
                <c:ptCount val="7"/>
                <c:pt idx="0">
                  <c:v>28</c:v>
                </c:pt>
                <c:pt idx="1">
                  <c:v>26</c:v>
                </c:pt>
                <c:pt idx="2">
                  <c:v>28</c:v>
                </c:pt>
                <c:pt idx="3">
                  <c:v>33</c:v>
                </c:pt>
                <c:pt idx="4">
                  <c:v>31</c:v>
                </c:pt>
                <c:pt idx="5">
                  <c:v>22</c:v>
                </c:pt>
                <c:pt idx="6">
                  <c:v>21</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908D-4F66-B11F-9BB54EACD6FF}"/>
            </c:ext>
          </c:extLst>
        </c:ser>
        <c:ser>
          <c:idx val="1"/>
          <c:order val="1"/>
          <c:tx>
            <c:strRef>
              <c:f>Sheet1!$C$1</c:f>
              <c:strCache>
                <c:ptCount val="1"/>
                <c:pt idx="0">
                  <c:v>Mortalité infantile</c:v>
                </c:pt>
              </c:strCache>
            </c:strRef>
          </c:tx>
          <c:spPr>
            <a:ln w="63445" cap="rnd">
              <a:solidFill>
                <a:srgbClr val="4B8A08"/>
              </a:solidFill>
              <a:round/>
            </a:ln>
            <a:effectLst/>
          </c:spPr>
          <c:marker>
            <c:symbol val="circle"/>
            <c:size val="4"/>
            <c:spPr>
              <a:solidFill>
                <a:srgbClr val="4B8A08"/>
              </a:solidFill>
              <a:ln w="63445">
                <a:solidFill>
                  <a:srgbClr val="4B8A08"/>
                </a:solidFill>
              </a:ln>
              <a:effectLst/>
              <a:scene3d>
                <a:camera prst="orthographicFront"/>
                <a:lightRig rig="threePt" dir="t">
                  <a:rot lat="0" lon="0" rev="1200000"/>
                </a:lightRig>
              </a:scene3d>
            </c:spPr>
          </c:marker>
          <c:dLbls>
            <c:dLbl>
              <c:idx val="1"/>
              <c:layout>
                <c:manualLayout>
                  <c:x val="-2.7141541242599487E-2"/>
                  <c:y val="-3.2548975199460983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908D-4F66-B11F-9BB54EACD6FF}"/>
                </c:ext>
              </c:extLst>
            </c:dLbl>
            <c:dLbl>
              <c:idx val="2"/>
              <c:layout>
                <c:manualLayout>
                  <c:x val="-2.7141541242599487E-2"/>
                  <c:y val="3.8642585277557373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908D-4F66-B11F-9BB54EACD6FF}"/>
                </c:ext>
              </c:extLst>
            </c:dLbl>
            <c:dLbl>
              <c:idx val="3"/>
              <c:layout>
                <c:manualLayout>
                  <c:x val="-2.40616574883461E-2"/>
                  <c:y val="3.3816039562225342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908D-4F66-B11F-9BB54EACD6FF}"/>
                </c:ext>
              </c:extLst>
            </c:dLbl>
            <c:dLbl>
              <c:idx val="4"/>
              <c:layout>
                <c:manualLayout>
                  <c:x val="-1.0202177800238132E-2"/>
                  <c:y val="3.1402766704559326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908D-4F66-B11F-9BB54EACD6FF}"/>
                </c:ext>
              </c:extLst>
            </c:dLbl>
            <c:dLbl>
              <c:idx val="5"/>
              <c:layout>
                <c:manualLayout>
                  <c:x val="-3.1761366873979568E-2"/>
                  <c:y val="2.657407708466053E-2"/>
                </c:manualLayout>
              </c:layout>
              <c:dLblPos val="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908D-4F66-B11F-9BB54EACD6FF}"/>
                </c:ext>
              </c:extLst>
            </c:dLbl>
            <c:dLbl>
              <c:idx val="6"/>
              <c:layout>
                <c:manualLayout>
                  <c:x val="3.6573018878698349E-3"/>
                  <c:y val="-4.7960150986909866E-3"/>
                </c:manualLayout>
              </c:layout>
              <c:tx>
                <c:rich>
                  <a:bodyPr/>
                  <a:lstStyle/>
                  <a:p>
                    <a:r>
                      <a:rPr lang="en-US"/>
                      <a:t>32</a:t>
                    </a:r>
                  </a:p>
                </c:rich>
              </c:tx>
              <c:dLblPos val="r"/>
              <c:showLegendKey val="0"/>
              <c:showVal val="0"/>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7-908D-4F66-B11F-9BB54EACD6FF}"/>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1989 
KDHS</c:v>
                </c:pt>
                <c:pt idx="1">
                  <c:v>1993 
KDHS</c:v>
                </c:pt>
                <c:pt idx="2">
                  <c:v>1998 
KDHS</c:v>
                </c:pt>
                <c:pt idx="3">
                  <c:v>2003 
KDHS</c:v>
                </c:pt>
                <c:pt idx="4">
                  <c:v>2008-09 
KDHS</c:v>
                </c:pt>
                <c:pt idx="5">
                  <c:v>2014 
KDHS</c:v>
                </c:pt>
                <c:pt idx="6">
                  <c:v>2022 
KDHS</c:v>
                </c:pt>
              </c:strCache>
            </c:strRef>
          </c:cat>
          <c:val>
            <c:numRef>
              <c:f>Sheet1!$C$2:$C$8</c:f>
              <c:numCache>
                <c:formatCode>General</c:formatCode>
                <c:ptCount val="7"/>
                <c:pt idx="0">
                  <c:v>61</c:v>
                </c:pt>
                <c:pt idx="1">
                  <c:v>62</c:v>
                </c:pt>
                <c:pt idx="2">
                  <c:v>74</c:v>
                </c:pt>
                <c:pt idx="3">
                  <c:v>77</c:v>
                </c:pt>
                <c:pt idx="4">
                  <c:v>52</c:v>
                </c:pt>
                <c:pt idx="5">
                  <c:v>39</c:v>
                </c:pt>
                <c:pt idx="6">
                  <c:v>34</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8-908D-4F66-B11F-9BB54EACD6FF}"/>
            </c:ext>
          </c:extLst>
        </c:ser>
        <c:ser>
          <c:idx val="2"/>
          <c:order val="2"/>
          <c:tx>
            <c:strRef>
              <c:f>Sheet1!$D$1</c:f>
              <c:strCache>
                <c:ptCount val="1"/>
                <c:pt idx="0">
                  <c:v>Mortalité des moins de 5 ans</c:v>
                </c:pt>
              </c:strCache>
            </c:strRef>
          </c:tx>
          <c:spPr>
            <a:ln w="63445" cap="rnd">
              <a:solidFill>
                <a:srgbClr val="AB0D8D"/>
              </a:solidFill>
              <a:round/>
            </a:ln>
            <a:effectLst/>
          </c:spPr>
          <c:marker>
            <c:symbol val="circle"/>
            <c:size val="4"/>
            <c:spPr>
              <a:solidFill>
                <a:srgbClr val="AB0D8D"/>
              </a:solidFill>
              <a:ln w="63445">
                <a:solidFill>
                  <a:srgbClr val="AB0D8D"/>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1989 
KDHS</c:v>
                </c:pt>
                <c:pt idx="1">
                  <c:v>1993 
KDHS</c:v>
                </c:pt>
                <c:pt idx="2">
                  <c:v>1998 
KDHS</c:v>
                </c:pt>
                <c:pt idx="3">
                  <c:v>2003 
KDHS</c:v>
                </c:pt>
                <c:pt idx="4">
                  <c:v>2008-09 
KDHS</c:v>
                </c:pt>
                <c:pt idx="5">
                  <c:v>2014 
KDHS</c:v>
                </c:pt>
                <c:pt idx="6">
                  <c:v>2022 
KDHS</c:v>
                </c:pt>
              </c:strCache>
            </c:strRef>
          </c:cat>
          <c:val>
            <c:numRef>
              <c:f>Sheet1!$D$2:$D$8</c:f>
              <c:numCache>
                <c:formatCode>General</c:formatCode>
                <c:ptCount val="7"/>
                <c:pt idx="0">
                  <c:v>90</c:v>
                </c:pt>
                <c:pt idx="1">
                  <c:v>96</c:v>
                </c:pt>
                <c:pt idx="2">
                  <c:v>111</c:v>
                </c:pt>
                <c:pt idx="3">
                  <c:v>115</c:v>
                </c:pt>
                <c:pt idx="4">
                  <c:v>74</c:v>
                </c:pt>
                <c:pt idx="5">
                  <c:v>52</c:v>
                </c:pt>
                <c:pt idx="6">
                  <c:v>41</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908D-4F66-B11F-9BB54EACD6FF}"/>
            </c:ext>
          </c:extLst>
        </c:ser>
        <c:dLbls>
          <c:showLegendKey val="0"/>
          <c:showVal val="0"/>
          <c:showCatName val="0"/>
          <c:showSerName val="0"/>
          <c:showPercent val="0"/>
          <c:showBubbleSize val="0"/>
        </c:dLbls>
        <c:marker val="1"/>
        <c:smooth val="0"/>
        <c:axId val="1152028032"/>
        <c:axId val="1152034560"/>
      </c:lineChart>
      <c:catAx>
        <c:axId val="1152028032"/>
        <c:scaling>
          <c:orientation val="minMax"/>
        </c:scaling>
        <c:delete val="0"/>
        <c:axPos val="b"/>
        <c:numFmt formatCode="General" sourceLinked="1"/>
        <c:majorTickMark val="none"/>
        <c:minorTickMark val="none"/>
        <c:tickLblPos val="nextTo"/>
        <c:spPr>
          <a:noFill/>
          <a:ln w="9517" cap="flat" cmpd="sng" algn="ctr">
            <a:solidFill>
              <a:schemeClr val="tx1"/>
            </a:solidFill>
            <a:round/>
          </a:ln>
          <a:effectLst/>
        </c:spPr>
        <c:txPr>
          <a:bodyPr rot="-60000000" spcFirstLastPara="1" vertOverflow="ellipsis" vert="horz" wrap="square" anchor="ctr" anchorCtr="1"/>
          <a:lstStyle/>
          <a:p>
            <a:pPr>
              <a:defRPr sz="900" b="1" i="0" u="none" strike="noStrike" kern="1200" baseline="0" smtId="4294967295">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52034560"/>
        <c:crosses val="autoZero"/>
        <c:auto val="0"/>
        <c:lblAlgn val="ctr"/>
        <c:lblOffset val="100"/>
        <c:noMultiLvlLbl val="0"/>
      </c:catAx>
      <c:valAx>
        <c:axId val="1152034560"/>
        <c:scaling>
          <c:orientation val="minMax"/>
          <c:max val="150"/>
        </c:scaling>
        <c:delete val="1"/>
        <c:axPos val="l"/>
        <c:numFmt formatCode="General" sourceLinked="1"/>
        <c:majorTickMark val="out"/>
        <c:minorTickMark val="none"/>
        <c:tickLblPos val="nextTo"/>
        <c:crossAx val="1152028032"/>
        <c:crosses val="autoZero"/>
        <c:crossBetween val="between"/>
      </c:valAx>
      <c:spPr>
        <a:noFill/>
        <a:ln w="25378">
          <a:noFill/>
        </a:ln>
      </c:spPr>
    </c:plotArea>
    <c:legend>
      <c:legendPos val="t"/>
      <c:overlay val="0"/>
      <c:txPr>
        <a:bodyPr/>
        <a:lstStyle/>
        <a:p>
          <a:pPr>
            <a:defRPr sz="1200" smtId="4294967295"/>
          </a:pPr>
          <a:endParaRPr lang="en-US"/>
        </a:p>
      </c:txPr>
    </c:legend>
    <c:plotVisOnly val="1"/>
    <c:dispBlanksAs val="gap"/>
    <c:showDLblsOverMax val="0"/>
  </c:chart>
  <c:spPr>
    <a:noFill/>
    <a:ln>
      <a:noFill/>
    </a:ln>
    <a:effectLst/>
  </c:spPr>
  <c:txPr>
    <a:bodyPr/>
    <a:lstStyle/>
    <a:p>
      <a:pPr>
        <a:defRPr sz="1798" smtId="4294967295">
          <a:latin typeface="Century Gothic" panose="020B0502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47862255573273"/>
          <c:y val="5.575411394238472E-2"/>
          <c:w val="0.83129394054412842"/>
          <c:h val="0.72054558992385864"/>
        </c:manualLayout>
      </c:layout>
      <c:lineChart>
        <c:grouping val="standard"/>
        <c:varyColors val="0"/>
        <c:ser>
          <c:idx val="0"/>
          <c:order val="0"/>
          <c:tx>
            <c:strRef>
              <c:f>Sheet1!$B$1</c:f>
              <c:strCache>
                <c:ptCount val="1"/>
                <c:pt idx="0">
                  <c:v>Taux de mortalité des moins de 5 ans</c:v>
                </c:pt>
              </c:strCache>
            </c:strRef>
          </c:tx>
          <c:spPr>
            <a:ln w="28575" cap="rnd">
              <a:solidFill>
                <a:schemeClr val="accent1"/>
              </a:solidFill>
              <a:round/>
            </a:ln>
            <a:effectLst/>
          </c:spPr>
          <c:marker>
            <c:symbol val="none"/>
          </c:marker>
          <c:dPt>
            <c:idx val="6"/>
            <c:bubble3D val="0"/>
            <c:spPr>
              <a:ln w="28575" cap="rnd">
                <a:solidFill>
                  <a:schemeClr val="accent1"/>
                </a:solidFill>
                <a:prstDash val="sysDash"/>
                <a:round/>
              </a:ln>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5D34-463E-866F-9773BC7C54AE}"/>
              </c:ext>
            </c:extLst>
          </c:dPt>
          <c:dLbls>
            <c:dLbl>
              <c:idx val="6"/>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D34-463E-866F-9773BC7C54AE}"/>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1989</c:v>
                </c:pt>
                <c:pt idx="1">
                  <c:v>1995</c:v>
                </c:pt>
                <c:pt idx="2">
                  <c:v>2001</c:v>
                </c:pt>
                <c:pt idx="3">
                  <c:v>2006</c:v>
                </c:pt>
                <c:pt idx="4">
                  <c:v>2011</c:v>
                </c:pt>
                <c:pt idx="5">
                  <c:v>2016</c:v>
                </c:pt>
                <c:pt idx="6">
                  <c:v>2030 
Cible des ODD</c:v>
                </c:pt>
              </c:strCache>
            </c:strRef>
          </c:cat>
          <c:val>
            <c:numRef>
              <c:f>Sheet1!$B$2:$B$8</c:f>
              <c:numCache>
                <c:formatCode>General</c:formatCode>
                <c:ptCount val="7"/>
                <c:pt idx="0">
                  <c:v>177</c:v>
                </c:pt>
                <c:pt idx="1">
                  <c:v>147</c:v>
                </c:pt>
                <c:pt idx="2">
                  <c:v>151</c:v>
                </c:pt>
                <c:pt idx="3">
                  <c:v>128</c:v>
                </c:pt>
                <c:pt idx="4">
                  <c:v>90</c:v>
                </c:pt>
                <c:pt idx="5">
                  <c:v>64</c:v>
                </c:pt>
                <c:pt idx="6">
                  <c:v>25</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5D34-463E-866F-9773BC7C54AE}"/>
            </c:ext>
          </c:extLst>
        </c:ser>
        <c:ser>
          <c:idx val="1"/>
          <c:order val="1"/>
          <c:tx>
            <c:strRef>
              <c:f>Sheet1!$C$1</c:f>
              <c:strCache>
                <c:ptCount val="1"/>
                <c:pt idx="0">
                  <c:v>Taux de mortalité infantile</c:v>
                </c:pt>
              </c:strCache>
            </c:strRef>
          </c:tx>
          <c:spPr>
            <a:ln w="28575" cap="rnd">
              <a:solidFill>
                <a:schemeClr val="accent2"/>
              </a:solidFill>
              <a:round/>
            </a:ln>
            <a:effectLst/>
          </c:spPr>
          <c:marker>
            <c:symbol val="none"/>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1989</c:v>
                </c:pt>
                <c:pt idx="1">
                  <c:v>1995</c:v>
                </c:pt>
                <c:pt idx="2">
                  <c:v>2001</c:v>
                </c:pt>
                <c:pt idx="3">
                  <c:v>2006</c:v>
                </c:pt>
                <c:pt idx="4">
                  <c:v>2011</c:v>
                </c:pt>
                <c:pt idx="5">
                  <c:v>2016</c:v>
                </c:pt>
                <c:pt idx="6">
                  <c:v>2030 
Cible des ODD</c:v>
                </c:pt>
              </c:strCache>
            </c:strRef>
          </c:cat>
          <c:val>
            <c:numRef>
              <c:f>Sheet1!$C$2:$C$8</c:f>
              <c:numCache>
                <c:formatCode>General</c:formatCode>
                <c:ptCount val="7"/>
                <c:pt idx="0">
                  <c:v>98</c:v>
                </c:pt>
                <c:pt idx="1">
                  <c:v>81</c:v>
                </c:pt>
                <c:pt idx="2">
                  <c:v>88</c:v>
                </c:pt>
                <c:pt idx="3">
                  <c:v>71</c:v>
                </c:pt>
                <c:pt idx="4">
                  <c:v>54</c:v>
                </c:pt>
                <c:pt idx="5">
                  <c:v>43</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5D34-463E-866F-9773BC7C54AE}"/>
            </c:ext>
          </c:extLst>
        </c:ser>
        <c:ser>
          <c:idx val="2"/>
          <c:order val="2"/>
          <c:tx>
            <c:strRef>
              <c:f>Sheet1!$D$1</c:f>
              <c:strCache>
                <c:ptCount val="1"/>
                <c:pt idx="0">
                  <c:v>Taux de mortalité néonatale</c:v>
                </c:pt>
              </c:strCache>
            </c:strRef>
          </c:tx>
          <c:spPr>
            <a:ln w="28575" cap="rnd">
              <a:solidFill>
                <a:schemeClr val="accent3"/>
              </a:solidFill>
              <a:round/>
            </a:ln>
            <a:effectLst/>
          </c:spPr>
          <c:marker>
            <c:symbol val="none"/>
          </c:marker>
          <c:dPt>
            <c:idx val="6"/>
            <c:bubble3D val="0"/>
            <c:spPr>
              <a:ln w="28575" cap="rnd">
                <a:solidFill>
                  <a:schemeClr val="accent3"/>
                </a:solidFill>
                <a:prstDash val="sysDash"/>
                <a:round/>
              </a:ln>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5D34-463E-866F-9773BC7C54AE}"/>
              </c:ext>
            </c:extLst>
          </c:dPt>
          <c:dLbls>
            <c:dLbl>
              <c:idx val="3"/>
              <c:tx>
                <c:rich>
                  <a:bodyPr/>
                  <a:lstStyle/>
                  <a:p>
                    <a:r>
                      <a:rPr lang="en-US"/>
                      <a:t>29</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6-5D34-463E-866F-9773BC7C54AE}"/>
                </c:ext>
              </c:extLst>
            </c:dLbl>
            <c:spPr>
              <a:solidFill>
                <a:schemeClr val="bg2"/>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smtId="4294967295">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1989</c:v>
                </c:pt>
                <c:pt idx="1">
                  <c:v>1995</c:v>
                </c:pt>
                <c:pt idx="2">
                  <c:v>2001</c:v>
                </c:pt>
                <c:pt idx="3">
                  <c:v>2006</c:v>
                </c:pt>
                <c:pt idx="4">
                  <c:v>2011</c:v>
                </c:pt>
                <c:pt idx="5">
                  <c:v>2016</c:v>
                </c:pt>
                <c:pt idx="6">
                  <c:v>2030 
Cible des ODD</c:v>
                </c:pt>
              </c:strCache>
            </c:strRef>
          </c:cat>
          <c:val>
            <c:numRef>
              <c:f>Sheet1!$D$2:$D$8</c:f>
              <c:numCache>
                <c:formatCode>General</c:formatCode>
                <c:ptCount val="7"/>
                <c:pt idx="0">
                  <c:v>38</c:v>
                </c:pt>
                <c:pt idx="1">
                  <c:v>36</c:v>
                </c:pt>
                <c:pt idx="2">
                  <c:v>33</c:v>
                </c:pt>
                <c:pt idx="3">
                  <c:v>27</c:v>
                </c:pt>
                <c:pt idx="4">
                  <c:v>27</c:v>
                </c:pt>
                <c:pt idx="5">
                  <c:v>27</c:v>
                </c:pt>
                <c:pt idx="6">
                  <c:v>12</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5D34-463E-866F-9773BC7C54AE}"/>
            </c:ext>
          </c:extLst>
        </c:ser>
        <c:dLbls>
          <c:showLegendKey val="0"/>
          <c:showVal val="0"/>
          <c:showCatName val="0"/>
          <c:showSerName val="0"/>
          <c:showPercent val="0"/>
          <c:showBubbleSize val="0"/>
        </c:dLbls>
        <c:smooth val="0"/>
        <c:axId val="1152030208"/>
        <c:axId val="1152035104"/>
      </c:lineChart>
      <c:catAx>
        <c:axId val="115203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ysClr val="windowText" lastClr="000000"/>
                </a:solidFill>
                <a:latin typeface="+mn-lt"/>
                <a:ea typeface="+mn-ea"/>
                <a:cs typeface="+mn-cs"/>
              </a:defRPr>
            </a:pPr>
            <a:endParaRPr lang="en-US"/>
          </a:p>
        </c:txPr>
        <c:crossAx val="1152035104"/>
        <c:crosses val="autoZero"/>
        <c:auto val="0"/>
        <c:lblAlgn val="ctr"/>
        <c:lblOffset val="100"/>
        <c:noMultiLvlLbl val="0"/>
      </c:catAx>
      <c:valAx>
        <c:axId val="1152035104"/>
        <c:scaling>
          <c:orientation val="minMax"/>
        </c:scaling>
        <c:delete val="0"/>
        <c:axPos val="l"/>
        <c:title>
          <c:tx>
            <c:rich>
              <a:bodyPr rot="-5400000" spcFirstLastPara="1" vertOverflow="ellipsis" vert="horz" wrap="square" anchor="ctr" anchorCtr="1"/>
              <a:lstStyle/>
              <a:p>
                <a:pPr rtl="0">
                  <a:defRPr sz="1800" b="0" i="0" u="none" strike="noStrike" kern="1200" baseline="0">
                    <a:solidFill>
                      <a:sysClr val="windowText" lastClr="000000"/>
                    </a:solidFill>
                    <a:latin typeface="+mn-lt"/>
                    <a:ea typeface="+mn-ea"/>
                    <a:cs typeface="+mn-cs"/>
                  </a:defRPr>
                </a:pPr>
                <a:r>
                  <a:rPr lang="fr" sz="1800" b="0" i="0" u="none" strike="noStrike">
                    <a:solidFill>
                      <a:srgbClr val="000000"/>
                    </a:solidFill>
                    <a:highlight>
                      <a:srgbClr val="000000">
                        <a:alpha val="0"/>
                      </a:srgbClr>
                    </a:highlight>
                    <a:latin typeface="Calibri"/>
                  </a:rPr>
                  <a:t>Décès pour 1 000 naissances vivantes</a:t>
                </a:r>
                <a:endParaRPr lang="en-US" sz="1800">
                  <a:solidFill>
                    <a:sysClr val="windowText" lastClr="000000"/>
                  </a:solidFill>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smtId="4294967295">
                <a:solidFill>
                  <a:sysClr val="windowText" lastClr="000000"/>
                </a:solidFill>
                <a:latin typeface="+mn-lt"/>
                <a:ea typeface="+mn-ea"/>
                <a:cs typeface="+mn-cs"/>
              </a:defRPr>
            </a:pPr>
            <a:endParaRPr lang="en-US"/>
          </a:p>
        </c:txPr>
        <c:crossAx val="1152030208"/>
        <c:crosses val="autoZero"/>
        <c:crossBetween val="between"/>
        <c:majorUnit val="50"/>
      </c:valAx>
      <c:spPr>
        <a:noFill/>
        <a:ln>
          <a:noFill/>
        </a:ln>
        <a:effectLst/>
      </c:spPr>
    </c:plotArea>
    <c:legend>
      <c:legendPos val="b"/>
      <c:layout>
        <c:manualLayout>
          <c:xMode val="edge"/>
          <c:yMode val="edge"/>
          <c:x val="0.22742028948982657"/>
          <c:y val="0.81547422176414031"/>
          <c:w val="0.51233224334825589"/>
          <c:h val="0.18452577823585975"/>
        </c:manualLayout>
      </c:layout>
      <c:overlay val="0"/>
      <c:spPr>
        <a:noFill/>
        <a:ln>
          <a:noFill/>
        </a:ln>
        <a:effectLst/>
      </c:spPr>
      <c:txPr>
        <a:bodyPr rot="0" spcFirstLastPara="1" vertOverflow="ellipsis" vert="horz" wrap="square" anchor="ctr" anchorCtr="1"/>
        <a:lstStyle/>
        <a:p>
          <a:pPr>
            <a:defRPr sz="1400" b="0" i="0" u="none" strike="noStrike" kern="1200" baseline="0" smtId="4294967295">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51039338111877E-2"/>
          <c:y val="5.8069497346878052E-2"/>
          <c:w val="0.8785749077796936"/>
          <c:h val="0.70809918642044067"/>
        </c:manualLayout>
      </c:layout>
      <c:barChart>
        <c:barDir val="col"/>
        <c:grouping val="clustered"/>
        <c:varyColors val="0"/>
        <c:ser>
          <c:idx val="0"/>
          <c:order val="0"/>
          <c:tx>
            <c:strRef>
              <c:f>Sheet1!$C$7</c:f>
              <c:strCache>
                <c:ptCount val="1"/>
                <c:pt idx="0">
                  <c:v>PMR/1000 total births  </c:v>
                </c:pt>
              </c:strCache>
            </c:strRef>
          </c:tx>
          <c:spPr>
            <a:solidFill>
              <a:srgbClr val="002060"/>
            </a:solidFill>
            <a:ln>
              <a:solidFill>
                <a:srgbClr val="002060"/>
              </a:solidFill>
            </a:ln>
            <a:effectLst/>
          </c:spPr>
          <c:invertIfNegative val="0"/>
          <c:dLbls>
            <c:spPr>
              <a:solidFill>
                <a:schemeClr val="accent2">
                  <a:lumMod val="20000"/>
                  <a:lumOff val="80000"/>
                </a:schemeClr>
              </a:solidFill>
              <a:ln>
                <a:solidFill>
                  <a:schemeClr val="tx1"/>
                </a:solidFill>
              </a:ln>
              <a:effectLst/>
            </c:spPr>
            <c:txPr>
              <a:bodyPr rot="0" spcFirstLastPara="1" vertOverflow="ellipsis" vert="horz" wrap="square" anchor="ctr" anchorCtr="1"/>
              <a:lstStyle/>
              <a:p>
                <a:pPr>
                  <a:defRPr sz="1400" b="0" i="0" u="none" strike="noStrike" kern="1200" baseline="0" smtId="4294967295">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trendline>
            <c:spPr>
              <a:ln w="19050" cap="rnd">
                <a:solidFill>
                  <a:schemeClr val="accent1"/>
                </a:solidFill>
                <a:prstDash val="solid"/>
              </a:ln>
              <a:effectLst/>
            </c:spPr>
            <c:trendlineType val="linear"/>
            <c:dispRSqr val="0"/>
            <c:dispEq val="0"/>
          </c:trendline>
          <c:cat>
            <c:strRef>
              <c:f>Sheet1!$B$8:$B$13</c:f>
              <c:strCache>
                <c:ptCount val="6"/>
                <c:pt idx="0">
                  <c:v>FY 16/17</c:v>
                </c:pt>
                <c:pt idx="1">
                  <c:v>FY 17/18</c:v>
                </c:pt>
                <c:pt idx="2">
                  <c:v>FY 18/19</c:v>
                </c:pt>
                <c:pt idx="3">
                  <c:v>FY 19/20</c:v>
                </c:pt>
                <c:pt idx="4">
                  <c:v>FY 20/21</c:v>
                </c:pt>
                <c:pt idx="5">
                  <c:v>FY 21/22</c:v>
                </c:pt>
              </c:strCache>
            </c:strRef>
          </c:cat>
          <c:val>
            <c:numRef>
              <c:f>Sheet1!$C$8:$C$13</c:f>
              <c:numCache>
                <c:formatCode>0.0</c:formatCode>
                <c:ptCount val="6"/>
                <c:pt idx="0">
                  <c:v>29.133323076263906</c:v>
                </c:pt>
                <c:pt idx="1">
                  <c:v>25.88854801044004</c:v>
                </c:pt>
                <c:pt idx="2">
                  <c:v>23.593480151776824</c:v>
                </c:pt>
                <c:pt idx="3">
                  <c:v>23.8</c:v>
                </c:pt>
                <c:pt idx="4" formatCode="General">
                  <c:v>20.2</c:v>
                </c:pt>
                <c:pt idx="5">
                  <c:v>18.499637530713962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58DC-407D-856F-9A38A1477381}"/>
            </c:ext>
          </c:extLst>
        </c:ser>
        <c:ser>
          <c:idx val="1"/>
          <c:order val="1"/>
          <c:tx>
            <c:strRef>
              <c:f>Sheet1!$D$7</c:f>
              <c:strCache>
                <c:ptCount val="1"/>
                <c:pt idx="0">
                  <c:v>FSBR/1000 total births</c:v>
                </c:pt>
              </c:strCache>
            </c:strRef>
          </c:tx>
          <c:spPr>
            <a:solidFill>
              <a:srgbClr val="FF0000"/>
            </a:solidFill>
            <a:ln>
              <a:noFill/>
            </a:ln>
            <a:effectLst/>
          </c:spPr>
          <c:invertIfNegative val="0"/>
          <c:dLbls>
            <c:spPr>
              <a:solidFill>
                <a:schemeClr val="bg2">
                  <a:lumMod val="90000"/>
                </a:schemeClr>
              </a:solidFill>
              <a:ln>
                <a:noFill/>
              </a:ln>
              <a:effectLst/>
            </c:spPr>
            <c:txPr>
              <a:bodyPr rot="0" spcFirstLastPara="1" vertOverflow="ellipsis" vert="horz" wrap="square" anchor="ctr" anchorCtr="1"/>
              <a:lstStyle/>
              <a:p>
                <a:pPr>
                  <a:defRPr sz="1400" b="0" i="0" u="none" strike="noStrike" kern="1200" baseline="0" smtId="4294967295">
                    <a:solidFill>
                      <a:schemeClr val="tx1">
                        <a:lumMod val="75000"/>
                        <a:lumOff val="25000"/>
                      </a:schemeClr>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Sheet1!$B$8:$B$13</c:f>
              <c:strCache>
                <c:ptCount val="6"/>
                <c:pt idx="0">
                  <c:v>FY 16/17</c:v>
                </c:pt>
                <c:pt idx="1">
                  <c:v>FY 17/18</c:v>
                </c:pt>
                <c:pt idx="2">
                  <c:v>FY 18/19</c:v>
                </c:pt>
                <c:pt idx="3">
                  <c:v>FY 19/20</c:v>
                </c:pt>
                <c:pt idx="4">
                  <c:v>FY 20/21</c:v>
                </c:pt>
                <c:pt idx="5">
                  <c:v>FY 21/22</c:v>
                </c:pt>
              </c:strCache>
            </c:strRef>
          </c:cat>
          <c:val>
            <c:numRef>
              <c:f>Sheet1!$D$8:$D$13</c:f>
              <c:numCache>
                <c:formatCode>0.0</c:formatCode>
                <c:ptCount val="6"/>
                <c:pt idx="0">
                  <c:v>10.235321841520488</c:v>
                </c:pt>
                <c:pt idx="1">
                  <c:v>9.3996977883602728</c:v>
                </c:pt>
                <c:pt idx="2">
                  <c:v>8.8191914480567775</c:v>
                </c:pt>
                <c:pt idx="3">
                  <c:v>8.9</c:v>
                </c:pt>
                <c:pt idx="4" formatCode="General">
                  <c:v>7.7</c:v>
                </c:pt>
                <c:pt idx="5">
                  <c:v>6.7951000182262433</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2-58DC-407D-856F-9A38A1477381}"/>
            </c:ext>
          </c:extLst>
        </c:ser>
        <c:ser>
          <c:idx val="2"/>
          <c:order val="2"/>
          <c:tx>
            <c:strRef>
              <c:f>Sheet1!$E$7</c:f>
              <c:strCache>
                <c:ptCount val="1"/>
                <c:pt idx="0">
                  <c:v>MSBR/total births)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Sheet1!$B$8:$B$13</c:f>
              <c:strCache>
                <c:ptCount val="6"/>
                <c:pt idx="0">
                  <c:v>FY 16/17</c:v>
                </c:pt>
                <c:pt idx="1">
                  <c:v>FY 17/18</c:v>
                </c:pt>
                <c:pt idx="2">
                  <c:v>FY 18/19</c:v>
                </c:pt>
                <c:pt idx="3">
                  <c:v>FY 19/20</c:v>
                </c:pt>
                <c:pt idx="4">
                  <c:v>FY 20/21</c:v>
                </c:pt>
                <c:pt idx="5">
                  <c:v>FY 21/22</c:v>
                </c:pt>
              </c:strCache>
            </c:strRef>
          </c:cat>
          <c:val>
            <c:numRef>
              <c:f>Sheet1!$E$8:$E$13</c:f>
              <c:numCache>
                <c:formatCode>0.0</c:formatCode>
                <c:ptCount val="6"/>
                <c:pt idx="0">
                  <c:v>11.085425158773592</c:v>
                </c:pt>
                <c:pt idx="1">
                  <c:v>9.9684051467558028</c:v>
                </c:pt>
                <c:pt idx="2">
                  <c:v>9.0116437866888521</c:v>
                </c:pt>
                <c:pt idx="3">
                  <c:v>8.9</c:v>
                </c:pt>
                <c:pt idx="4" formatCode="General">
                  <c:v>7.5</c:v>
                </c:pt>
                <c:pt idx="5">
                  <c:v>6.7724885126699803</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58DC-407D-856F-9A38A1477381}"/>
            </c:ext>
          </c:extLst>
        </c:ser>
        <c:ser>
          <c:idx val="3"/>
          <c:order val="3"/>
          <c:tx>
            <c:strRef>
              <c:f>Sheet1!$F$7</c:f>
              <c:strCache>
                <c:ptCount val="1"/>
                <c:pt idx="0">
                  <c:v>ENMR/1000 livebirths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smtId="4294967295">
                    <a:solidFill>
                      <a:schemeClr val="tx1">
                        <a:lumMod val="75000"/>
                        <a:lumOff val="25000"/>
                      </a:schemeClr>
                    </a:solidFill>
                    <a:latin typeface="Gill Sans MT" panose="020B0502020104020203" pitchFamily="34" charset="0"/>
                    <a:ea typeface="+mn-ea"/>
                    <a:cs typeface="+mn-cs"/>
                  </a:defRPr>
                </a:pPr>
                <a:endParaRPr lang="en-US"/>
              </a:p>
            </c:txPr>
            <c:dLblPos val="inBase"/>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Sheet1!$B$8:$B$13</c:f>
              <c:strCache>
                <c:ptCount val="6"/>
                <c:pt idx="0">
                  <c:v>FY 16/17</c:v>
                </c:pt>
                <c:pt idx="1">
                  <c:v>FY 17/18</c:v>
                </c:pt>
                <c:pt idx="2">
                  <c:v>FY 18/19</c:v>
                </c:pt>
                <c:pt idx="3">
                  <c:v>FY 19/20</c:v>
                </c:pt>
                <c:pt idx="4">
                  <c:v>FY 20/21</c:v>
                </c:pt>
                <c:pt idx="5">
                  <c:v>FY 21/22</c:v>
                </c:pt>
              </c:strCache>
            </c:strRef>
          </c:cat>
          <c:val>
            <c:numRef>
              <c:f>Sheet1!$F$8:$F$13</c:f>
              <c:numCache>
                <c:formatCode>0.0</c:formatCode>
                <c:ptCount val="6"/>
                <c:pt idx="0">
                  <c:v>7.9827747977939154</c:v>
                </c:pt>
                <c:pt idx="1">
                  <c:v>6.6492280078184463</c:v>
                </c:pt>
                <c:pt idx="2">
                  <c:v>5.8672631189847078</c:v>
                </c:pt>
                <c:pt idx="3">
                  <c:v>6.2</c:v>
                </c:pt>
                <c:pt idx="4">
                  <c:v>5</c:v>
                </c:pt>
                <c:pt idx="5">
                  <c:v>4.999885387456386</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4-58DC-407D-856F-9A38A1477381}"/>
            </c:ext>
          </c:extLst>
        </c:ser>
        <c:dLbls>
          <c:showLegendKey val="0"/>
          <c:showVal val="0"/>
          <c:showCatName val="0"/>
          <c:showSerName val="0"/>
          <c:showPercent val="0"/>
          <c:showBubbleSize val="0"/>
        </c:dLbls>
        <c:gapWidth val="219"/>
        <c:overlap val="-27"/>
        <c:axId val="1060513072"/>
        <c:axId val="1060509808"/>
      </c:barChart>
      <c:catAx>
        <c:axId val="10605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smtId="4294967295">
                <a:solidFill>
                  <a:schemeClr val="tx1">
                    <a:lumMod val="65000"/>
                    <a:lumOff val="35000"/>
                  </a:schemeClr>
                </a:solidFill>
                <a:latin typeface="Gill Sans MT" panose="020B0502020104020203" pitchFamily="34" charset="0"/>
                <a:ea typeface="+mn-ea"/>
                <a:cs typeface="+mn-cs"/>
              </a:defRPr>
            </a:pPr>
            <a:endParaRPr lang="en-US"/>
          </a:p>
        </c:txPr>
        <c:crossAx val="1060509808"/>
        <c:crosses val="autoZero"/>
        <c:auto val="0"/>
        <c:lblAlgn val="ctr"/>
        <c:lblOffset val="100"/>
        <c:noMultiLvlLbl val="0"/>
      </c:catAx>
      <c:valAx>
        <c:axId val="106050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rtl="0">
                  <a:defRPr sz="1400" b="0" i="0" u="none" strike="noStrike" kern="1200" baseline="0">
                    <a:solidFill>
                      <a:schemeClr val="tx1">
                        <a:lumMod val="65000"/>
                        <a:lumOff val="35000"/>
                      </a:schemeClr>
                    </a:solidFill>
                    <a:latin typeface="Gill Sans MT" panose="020B0502020104020203" pitchFamily="34" charset="0"/>
                    <a:ea typeface="+mn-ea"/>
                    <a:cs typeface="+mn-cs"/>
                  </a:defRPr>
                </a:pPr>
                <a:r>
                  <a:rPr lang="fr" sz="1400" b="0" i="0" u="none" strike="noStrike">
                    <a:highlight>
                      <a:srgbClr val="000000">
                        <a:alpha val="0"/>
                      </a:srgbClr>
                    </a:highlight>
                    <a:latin typeface="Gill Sans MT"/>
                  </a:rPr>
                  <a:t>IPMR/1 000 naissances totales</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chemeClr val="tx1">
                    <a:lumMod val="65000"/>
                    <a:lumOff val="35000"/>
                  </a:schemeClr>
                </a:solidFill>
                <a:latin typeface="Gill Sans MT" panose="020B0502020104020203" pitchFamily="34" charset="0"/>
                <a:ea typeface="+mn-ea"/>
                <a:cs typeface="+mn-cs"/>
              </a:defRPr>
            </a:pPr>
            <a:endParaRPr lang="en-US"/>
          </a:p>
        </c:txPr>
        <c:crossAx val="1060513072"/>
        <c:crosses val="autoZero"/>
        <c:crossBetween val="between"/>
      </c:valAx>
      <c:spPr>
        <a:noFill/>
        <a:ln>
          <a:noFill/>
        </a:ln>
        <a:effectLst/>
      </c:spPr>
    </c:plotArea>
    <c:legend>
      <c:legendPos val="b"/>
      <c:layout>
        <c:manualLayout>
          <c:xMode val="edge"/>
          <c:yMode val="edge"/>
          <c:x val="6.6960014402866364E-2"/>
          <c:y val="0.85413378477096558"/>
          <c:w val="0.87536764144897461"/>
          <c:h val="0.14586621522903442"/>
        </c:manualLayout>
      </c:layout>
      <c:overlay val="0"/>
      <c:spPr>
        <a:noFill/>
        <a:ln>
          <a:noFill/>
        </a:ln>
        <a:effectLst/>
      </c:spPr>
      <c:txPr>
        <a:bodyPr rot="0" spcFirstLastPara="1" vertOverflow="ellipsis" vert="horz" wrap="square" anchor="ctr" anchorCtr="1"/>
        <a:lstStyle/>
        <a:p>
          <a:pPr>
            <a:defRPr sz="1400" b="0" i="0" u="none" strike="noStrike" kern="1200" baseline="0" smtId="4294967295">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400" smtId="4294967295">
          <a:latin typeface="Gill Sans MT" panose="020B0502020104020203"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3-07-03T14:59:56.083" idx="21">
    <p:pos x="10" y="10"/>
    <p:text>Still editing this</p:text>
    <p:extLst>
      <p:ext uri="{C676402C-5697-4E1C-873F-D02D1690AC5C}">
        <p15:threadingInfo xmlns:p15="http://schemas.microsoft.com/office/powerpoint/2012/main" timeZoneBias="-180"/>
      </p:ext>
    </p:extLst>
  </p:cm>
  <p:cm authorId="5" dt="2023-07-04T06:45:20.929" idx="7">
    <p:pos x="10" y="106"/>
    <p:text>(Kathleen)
Anne, please see suggestions for consideration below:
-The Network has served as a pathfinder for aligning health systems strengthening QI interventions with MNCH program implementation 
- Delivering reliable quality care is not only a goal but a fundamental function of a health system 
-Continuous improvement of care at scale is essential for strengthening PHC and for accelerating country-specific MNCH action plans (EPMM, ENAP, CSA)
-The Network has a vital role to play in scaling up and scaling out improvements in care across the MNCH care continuum 
-Network-supported peer to peer learning within and across countries provides a unique platform to accelerate continuous improvement of newborn/child and maternal health care
</p:text>
    <p:extLst>
      <p:ext uri="{C676402C-5697-4E1C-873F-D02D1690AC5C}">
        <p15:threadingInfo xmlns:p15="http://schemas.microsoft.com/office/powerpoint/2012/main" timeZoneBias="420">
          <p15:parentCm authorId="1" idx="2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3-07-04T06:55:03.556" idx="8">
    <p:pos x="7019" y="-56"/>
    <p:text>Kathleen:  I added a text box with the reference to the Network monitoring framework.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3-07-04T07:03:26.586" idx="10">
    <p:pos x="10" y="10"/>
    <p:text>Kathleen: since the Kenya presentation is focused mainly on measurement, perhaps it may help the audience to include this background slide on the 25 proposed core pediatric QoC indicators?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BC744-D208-4045-A1F7-0F043DE6EE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aa-ET"/>
        </a:p>
      </dgm:t>
    </dgm:pt>
    <dgm:pt modelId="{A4083407-AEBF-461D-AD33-4352D2BEA34D}" type="parTrans" cxnId="{845D09AC-BA5A-4C41-9EEB-555667806449}">
      <dgm:prSet/>
      <dgm:spPr/>
      <dgm:t>
        <a:bodyPr/>
        <a:lstStyle/>
        <a:p>
          <a:endParaRPr lang="aa-ET"/>
        </a:p>
      </dgm:t>
    </dgm:pt>
    <dgm:pt modelId="{3AFB1BEE-3A65-49BF-9955-332C3CEF2D9B}">
      <dgm:prSet/>
      <dgm:spPr/>
      <dgm:t>
        <a:bodyPr>
          <a:noAutofit/>
        </a:bodyPr>
        <a:lstStyle/>
        <a:p>
          <a:endParaRPr lang="aa-ET"/>
        </a:p>
      </dgm:t>
    </dgm:pt>
    <dgm:pt modelId="{10F4EF4B-07BE-46EB-B7B9-8C555A801D49}" type="parTrans" cxnId="{42AF99AC-A818-46CA-8A3F-EFA81DB1B16C}">
      <dgm:prSet/>
      <dgm:spPr/>
      <dgm:t>
        <a:bodyPr/>
        <a:lstStyle/>
        <a:p>
          <a:endParaRPr lang="aa-ET"/>
        </a:p>
      </dgm:t>
    </dgm:pt>
    <dgm:pt modelId="{F8B9BC39-E091-48E3-90AB-61874FC1473C}">
      <dgm:prSet custT="1"/>
      <dgm:spPr/>
      <dgm:t>
        <a:bodyPr>
          <a:noAutofit/>
        </a:bodyPr>
        <a:lstStyle/>
        <a:p>
          <a:pPr algn="l" rtl="0"/>
          <a:r>
            <a:rPr lang="fr" sz="2000" b="0" i="1" u="none" strike="noStrike" dirty="0">
              <a:highlight>
                <a:srgbClr val="000000">
                  <a:alpha val="0"/>
                </a:srgbClr>
              </a:highlight>
              <a:latin typeface="Gill Sans MT"/>
            </a:rPr>
            <a:t>Le </a:t>
          </a:r>
          <a:r>
            <a:rPr lang="fr" sz="2000" b="0" i="0" u="none" strike="noStrike" dirty="0">
              <a:highlight>
                <a:srgbClr val="000000">
                  <a:alpha val="0"/>
                </a:srgbClr>
              </a:highlight>
              <a:latin typeface="Gill Sans MT"/>
            </a:rPr>
            <a:t>taux de mortalité infantile a diminué </a:t>
          </a:r>
          <a:r>
            <a:rPr lang="fr" sz="2000" b="0" i="1" u="none" strike="noStrike" dirty="0">
              <a:highlight>
                <a:srgbClr val="000000">
                  <a:alpha val="0"/>
                </a:srgbClr>
              </a:highlight>
              <a:latin typeface="Gill Sans MT"/>
            </a:rPr>
            <a:t> de</a:t>
          </a:r>
          <a:r>
            <a:rPr lang="fr" sz="2000" b="1" i="0" u="none" strike="noStrike" dirty="0">
              <a:solidFill>
                <a:srgbClr val="FF0000"/>
              </a:solidFill>
              <a:highlight>
                <a:srgbClr val="000000">
                  <a:alpha val="0"/>
                </a:srgbClr>
              </a:highlight>
              <a:latin typeface="Gill Sans MT"/>
            </a:rPr>
            <a:t>36,4 % </a:t>
          </a:r>
          <a:r>
            <a:rPr lang="fr" sz="2000" b="0" i="1" u="none" strike="noStrike" dirty="0">
              <a:highlight>
                <a:srgbClr val="000000">
                  <a:alpha val="0"/>
                </a:srgbClr>
              </a:highlight>
              <a:latin typeface="Gill Sans MT"/>
            </a:rPr>
            <a:t>(de </a:t>
          </a:r>
          <a:r>
            <a:rPr lang="fr" sz="2000" b="1" i="1" u="none" strike="noStrike" dirty="0">
              <a:solidFill>
                <a:srgbClr val="FF0000"/>
              </a:solidFill>
              <a:highlight>
                <a:srgbClr val="000000">
                  <a:alpha val="0"/>
                </a:srgbClr>
              </a:highlight>
              <a:latin typeface="Gill Sans MT"/>
            </a:rPr>
            <a:t>29,1</a:t>
          </a:r>
          <a:r>
            <a:rPr lang="fr" sz="2000" b="0" i="1" u="none" strike="noStrike" dirty="0">
              <a:highlight>
                <a:srgbClr val="000000">
                  <a:alpha val="0"/>
                </a:srgbClr>
              </a:highlight>
              <a:latin typeface="Gill Sans MT"/>
            </a:rPr>
            <a:t> à </a:t>
          </a:r>
          <a:r>
            <a:rPr lang="fr" sz="2000" b="1" i="1" u="none" strike="noStrike" dirty="0">
              <a:solidFill>
                <a:srgbClr val="FF0000"/>
              </a:solidFill>
              <a:highlight>
                <a:srgbClr val="000000">
                  <a:alpha val="0"/>
                </a:srgbClr>
              </a:highlight>
              <a:latin typeface="Gill Sans MT"/>
            </a:rPr>
            <a:t>18,5</a:t>
          </a:r>
          <a:r>
            <a:rPr lang="fr" sz="2000" b="1" i="1" u="none" strike="noStrike" dirty="0">
              <a:highlight>
                <a:srgbClr val="000000">
                  <a:alpha val="0"/>
                </a:srgbClr>
              </a:highlight>
              <a:latin typeface="Gill Sans MT"/>
            </a:rPr>
            <a:t> </a:t>
          </a:r>
          <a:r>
            <a:rPr lang="fr" sz="2000" b="0" i="1" u="none" strike="noStrike" dirty="0">
              <a:highlight>
                <a:srgbClr val="000000">
                  <a:alpha val="0"/>
                </a:srgbClr>
              </a:highlight>
              <a:latin typeface="Gill Sans MT"/>
            </a:rPr>
            <a:t>pour 1 000 naissances totales). </a:t>
          </a:r>
          <a:endParaRPr lang="aa-ET" dirty="0">
            <a:latin typeface="Gill Sans MT" panose="020B0502020104020203" pitchFamily="34" charset="0"/>
          </a:endParaRPr>
        </a:p>
      </dgm:t>
    </dgm:pt>
    <dgm:pt modelId="{FC2BDAC4-7739-4A9D-8FAB-EC2E6231C115}" type="sibTrans" cxnId="{42AF99AC-A818-46CA-8A3F-EFA81DB1B16C}">
      <dgm:prSet/>
      <dgm:spPr/>
      <dgm:t>
        <a:bodyPr/>
        <a:lstStyle/>
        <a:p>
          <a:endParaRPr lang="aa-ET"/>
        </a:p>
      </dgm:t>
    </dgm:pt>
    <dgm:pt modelId="{269582A3-CF1C-49A6-9FEC-F05F63C43D01}" type="parTrans" cxnId="{8D06A964-CF3F-4FEA-9D18-3C6C726C5C6C}">
      <dgm:prSet/>
      <dgm:spPr/>
      <dgm:t>
        <a:bodyPr/>
        <a:lstStyle/>
        <a:p>
          <a:endParaRPr lang="aa-ET"/>
        </a:p>
      </dgm:t>
    </dgm:pt>
    <dgm:pt modelId="{AE1DC0A2-8948-4DC5-A178-DEE73EB70CC1}">
      <dgm:prSet custT="1"/>
      <dgm:spPr/>
      <dgm:t>
        <a:bodyPr>
          <a:noAutofit/>
        </a:bodyPr>
        <a:lstStyle/>
        <a:p>
          <a:pPr algn="l">
            <a:buNone/>
          </a:pPr>
          <a:r>
            <a:rPr lang="fr" sz="2000" b="0" i="0" u="none" strike="noStrike" dirty="0">
              <a:highlight>
                <a:srgbClr val="000000">
                  <a:alpha val="0"/>
                </a:srgbClr>
              </a:highlight>
              <a:latin typeface="Gill Sans MT"/>
            </a:rPr>
            <a:t>La réduction la plus importante a été enregistrée parmi les mortinaissances macérées et fraîches.</a:t>
          </a:r>
          <a:endParaRPr lang="aa-ET" dirty="0">
            <a:latin typeface="Gill Sans MT" panose="020B0502020104020203" pitchFamily="34" charset="0"/>
          </a:endParaRPr>
        </a:p>
      </dgm:t>
    </dgm:pt>
    <dgm:pt modelId="{173DA789-4708-4690-8EF9-B51B90DB5CE7}" type="sibTrans" cxnId="{8D06A964-CF3F-4FEA-9D18-3C6C726C5C6C}">
      <dgm:prSet/>
      <dgm:spPr/>
      <dgm:t>
        <a:bodyPr/>
        <a:lstStyle/>
        <a:p>
          <a:endParaRPr lang="aa-ET"/>
        </a:p>
      </dgm:t>
    </dgm:pt>
    <dgm:pt modelId="{5C7039C8-E2AC-4926-87C4-115B11E83456}" type="parTrans" cxnId="{04DEF2C9-C2BD-46D3-BF10-2D5DC86B0E2D}">
      <dgm:prSet/>
      <dgm:spPr/>
      <dgm:t>
        <a:bodyPr/>
        <a:lstStyle/>
        <a:p>
          <a:endParaRPr lang="aa-ET"/>
        </a:p>
      </dgm:t>
    </dgm:pt>
    <dgm:pt modelId="{528A225B-9CB4-4E7D-A333-69559F926C4F}">
      <dgm:prSet custT="1"/>
      <dgm:spPr/>
      <dgm:t>
        <a:bodyPr>
          <a:noAutofit/>
        </a:bodyPr>
        <a:lstStyle/>
        <a:p>
          <a:pPr algn="l"/>
          <a:r>
            <a:rPr lang="fr" sz="2000" b="0" i="0" u="none" strike="noStrike" dirty="0">
              <a:highlight>
                <a:srgbClr val="000000">
                  <a:alpha val="0"/>
                </a:srgbClr>
              </a:highlight>
              <a:latin typeface="Gill Sans MT"/>
            </a:rPr>
            <a:t>Pas de changement dans les décès néonatals précoces. </a:t>
          </a:r>
          <a:endParaRPr lang="aa-ET" dirty="0">
            <a:latin typeface="Gill Sans MT" panose="020B0502020104020203" pitchFamily="34" charset="0"/>
          </a:endParaRPr>
        </a:p>
      </dgm:t>
    </dgm:pt>
    <dgm:pt modelId="{D371269F-C31F-4DEC-B837-6ED1590671DF}" type="sibTrans" cxnId="{04DEF2C9-C2BD-46D3-BF10-2D5DC86B0E2D}">
      <dgm:prSet/>
      <dgm:spPr/>
      <dgm:t>
        <a:bodyPr/>
        <a:lstStyle/>
        <a:p>
          <a:endParaRPr lang="aa-ET"/>
        </a:p>
      </dgm:t>
    </dgm:pt>
    <dgm:pt modelId="{F34AD693-6BF4-4B9B-A85C-467DBE04CF27}" type="sibTrans" cxnId="{845D09AC-BA5A-4C41-9EEB-555667806449}">
      <dgm:prSet/>
      <dgm:spPr/>
      <dgm:t>
        <a:bodyPr/>
        <a:lstStyle/>
        <a:p>
          <a:endParaRPr lang="aa-ET"/>
        </a:p>
      </dgm:t>
    </dgm:pt>
    <dgm:pt modelId="{BD00687F-0D1A-4627-933A-B69B06C641EF}" type="pres">
      <dgm:prSet presAssocID="{99FBC744-D208-4045-A1F7-0F043DE6EE8B}" presName="Name0" presStyleCnt="0">
        <dgm:presLayoutVars>
          <dgm:dir/>
          <dgm:animLvl val="lvl"/>
          <dgm:resizeHandles val="exact"/>
        </dgm:presLayoutVars>
      </dgm:prSet>
      <dgm:spPr/>
    </dgm:pt>
    <dgm:pt modelId="{DDFB030C-9D56-4190-8ED0-B699411F2F1C}" type="pres">
      <dgm:prSet presAssocID="{3AFB1BEE-3A65-49BF-9955-332C3CEF2D9B}" presName="composite" presStyleCnt="0"/>
      <dgm:spPr/>
    </dgm:pt>
    <dgm:pt modelId="{97018949-DBBA-422D-B98B-1E2E788D5443}" type="pres">
      <dgm:prSet presAssocID="{3AFB1BEE-3A65-49BF-9955-332C3CEF2D9B}" presName="parTx" presStyleLbl="alignNode1" presStyleIdx="0" presStyleCnt="1" custLinFactNeighborX="-1417" custLinFactNeighborY="-7985">
        <dgm:presLayoutVars>
          <dgm:chMax val="0"/>
          <dgm:chPref val="0"/>
          <dgm:bulletEnabled val="1"/>
        </dgm:presLayoutVars>
      </dgm:prSet>
      <dgm:spPr/>
    </dgm:pt>
    <dgm:pt modelId="{F2B9E6B8-852A-44BB-BD5B-7AD41B863320}" type="pres">
      <dgm:prSet presAssocID="{3AFB1BEE-3A65-49BF-9955-332C3CEF2D9B}" presName="desTx" presStyleLbl="alignAccFollowNode1" presStyleIdx="0" presStyleCnt="1" custLinFactY="-98149" custLinFactNeighborX="-49" custLinFactNeighborY="-100000">
        <dgm:presLayoutVars>
          <dgm:bulletEnabled val="1"/>
        </dgm:presLayoutVars>
      </dgm:prSet>
      <dgm:spPr/>
    </dgm:pt>
  </dgm:ptLst>
  <dgm:cxnLst>
    <dgm:cxn modelId="{2DF06002-CABF-4CAF-A39E-5C65603A5EF7}" type="presOf" srcId="{99FBC744-D208-4045-A1F7-0F043DE6EE8B}" destId="{BD00687F-0D1A-4627-933A-B69B06C641EF}" srcOrd="0" destOrd="0" presId="urn:microsoft.com/office/officeart/2005/8/layout/hList1"/>
    <dgm:cxn modelId="{8D06A964-CF3F-4FEA-9D18-3C6C726C5C6C}" srcId="{3AFB1BEE-3A65-49BF-9955-332C3CEF2D9B}" destId="{AE1DC0A2-8948-4DC5-A178-DEE73EB70CC1}" srcOrd="1" destOrd="0" parTransId="{269582A3-CF1C-49A6-9FEC-F05F63C43D01}" sibTransId="{173DA789-4708-4690-8EF9-B51B90DB5CE7}"/>
    <dgm:cxn modelId="{0299DF90-01CA-4036-8A36-5471556F8BA5}" type="presOf" srcId="{3AFB1BEE-3A65-49BF-9955-332C3CEF2D9B}" destId="{97018949-DBBA-422D-B98B-1E2E788D5443}" srcOrd="0" destOrd="0" presId="urn:microsoft.com/office/officeart/2005/8/layout/hList1"/>
    <dgm:cxn modelId="{72994E9E-150D-4D6F-A833-5F01E7E43B1D}" type="presOf" srcId="{AE1DC0A2-8948-4DC5-A178-DEE73EB70CC1}" destId="{F2B9E6B8-852A-44BB-BD5B-7AD41B863320}" srcOrd="0" destOrd="1" presId="urn:microsoft.com/office/officeart/2005/8/layout/hList1"/>
    <dgm:cxn modelId="{E7151CA5-6C13-4132-9467-E34A9C8F428F}" type="presOf" srcId="{528A225B-9CB4-4E7D-A333-69559F926C4F}" destId="{F2B9E6B8-852A-44BB-BD5B-7AD41B863320}" srcOrd="0" destOrd="2" presId="urn:microsoft.com/office/officeart/2005/8/layout/hList1"/>
    <dgm:cxn modelId="{845D09AC-BA5A-4C41-9EEB-555667806449}" srcId="{99FBC744-D208-4045-A1F7-0F043DE6EE8B}" destId="{3AFB1BEE-3A65-49BF-9955-332C3CEF2D9B}" srcOrd="0" destOrd="0" parTransId="{A4083407-AEBF-461D-AD33-4352D2BEA34D}" sibTransId="{F34AD693-6BF4-4B9B-A85C-467DBE04CF27}"/>
    <dgm:cxn modelId="{42AF99AC-A818-46CA-8A3F-EFA81DB1B16C}" srcId="{3AFB1BEE-3A65-49BF-9955-332C3CEF2D9B}" destId="{F8B9BC39-E091-48E3-90AB-61874FC1473C}" srcOrd="0" destOrd="0" parTransId="{10F4EF4B-07BE-46EB-B7B9-8C555A801D49}" sibTransId="{FC2BDAC4-7739-4A9D-8FAB-EC2E6231C115}"/>
    <dgm:cxn modelId="{04DEF2C9-C2BD-46D3-BF10-2D5DC86B0E2D}" srcId="{3AFB1BEE-3A65-49BF-9955-332C3CEF2D9B}" destId="{528A225B-9CB4-4E7D-A333-69559F926C4F}" srcOrd="2" destOrd="0" parTransId="{5C7039C8-E2AC-4926-87C4-115B11E83456}" sibTransId="{D371269F-C31F-4DEC-B837-6ED1590671DF}"/>
    <dgm:cxn modelId="{ED46E7EA-95B3-4246-B8EA-7A4513FAF47F}" type="presOf" srcId="{F8B9BC39-E091-48E3-90AB-61874FC1473C}" destId="{F2B9E6B8-852A-44BB-BD5B-7AD41B863320}" srcOrd="0" destOrd="0" presId="urn:microsoft.com/office/officeart/2005/8/layout/hList1"/>
    <dgm:cxn modelId="{C5C1E660-2276-4CCE-A130-2A32E212B45F}" type="presParOf" srcId="{BD00687F-0D1A-4627-933A-B69B06C641EF}" destId="{DDFB030C-9D56-4190-8ED0-B699411F2F1C}" srcOrd="0" destOrd="0" presId="urn:microsoft.com/office/officeart/2005/8/layout/hList1"/>
    <dgm:cxn modelId="{FCD36D99-D8EC-4C1C-9F76-6BD40BC142D3}" type="presParOf" srcId="{DDFB030C-9D56-4190-8ED0-B699411F2F1C}" destId="{97018949-DBBA-422D-B98B-1E2E788D5443}" srcOrd="0" destOrd="0" presId="urn:microsoft.com/office/officeart/2005/8/layout/hList1"/>
    <dgm:cxn modelId="{3AEF2F17-A0EC-443E-BFA5-50E605255D0D}" type="presParOf" srcId="{DDFB030C-9D56-4190-8ED0-B699411F2F1C}" destId="{F2B9E6B8-852A-44BB-BD5B-7AD41B86332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18949-DBBA-422D-B98B-1E2E788D5443}">
      <dsp:nvSpPr>
        <dsp:cNvPr id="0" name=""/>
        <dsp:cNvSpPr/>
      </dsp:nvSpPr>
      <dsp:spPr>
        <a:xfrm>
          <a:off x="0" y="0"/>
          <a:ext cx="2319701" cy="360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endParaRPr lang="aa-ET" sz="500" kern="1200"/>
        </a:p>
      </dsp:txBody>
      <dsp:txXfrm>
        <a:off x="0" y="0"/>
        <a:ext cx="2319701" cy="3600000"/>
      </dsp:txXfrm>
    </dsp:sp>
    <dsp:sp modelId="{F2B9E6B8-852A-44BB-BD5B-7AD41B863320}">
      <dsp:nvSpPr>
        <dsp:cNvPr id="0" name=""/>
        <dsp:cNvSpPr/>
      </dsp:nvSpPr>
      <dsp:spPr>
        <a:xfrm>
          <a:off x="0" y="24692"/>
          <a:ext cx="2319701" cy="18043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 sz="2000" b="0" i="1" u="none" strike="noStrike" kern="1200" dirty="0">
              <a:highlight>
                <a:srgbClr val="000000">
                  <a:alpha val="0"/>
                </a:srgbClr>
              </a:highlight>
              <a:latin typeface="Gill Sans MT"/>
            </a:rPr>
            <a:t>Le </a:t>
          </a:r>
          <a:r>
            <a:rPr lang="fr" sz="2000" b="0" i="0" u="none" strike="noStrike" kern="1200" dirty="0">
              <a:highlight>
                <a:srgbClr val="000000">
                  <a:alpha val="0"/>
                </a:srgbClr>
              </a:highlight>
              <a:latin typeface="Gill Sans MT"/>
            </a:rPr>
            <a:t>taux de mortalité infantile a diminué </a:t>
          </a:r>
          <a:r>
            <a:rPr lang="fr" sz="2000" b="0" i="1" u="none" strike="noStrike" kern="1200" dirty="0">
              <a:highlight>
                <a:srgbClr val="000000">
                  <a:alpha val="0"/>
                </a:srgbClr>
              </a:highlight>
              <a:latin typeface="Gill Sans MT"/>
            </a:rPr>
            <a:t> de</a:t>
          </a:r>
          <a:r>
            <a:rPr lang="fr" sz="2000" b="1" i="0" u="none" strike="noStrike" kern="1200" dirty="0">
              <a:solidFill>
                <a:srgbClr val="FF0000"/>
              </a:solidFill>
              <a:highlight>
                <a:srgbClr val="000000">
                  <a:alpha val="0"/>
                </a:srgbClr>
              </a:highlight>
              <a:latin typeface="Gill Sans MT"/>
            </a:rPr>
            <a:t>36,4 % </a:t>
          </a:r>
          <a:r>
            <a:rPr lang="fr" sz="2000" b="0" i="1" u="none" strike="noStrike" kern="1200" dirty="0">
              <a:highlight>
                <a:srgbClr val="000000">
                  <a:alpha val="0"/>
                </a:srgbClr>
              </a:highlight>
              <a:latin typeface="Gill Sans MT"/>
            </a:rPr>
            <a:t>(de </a:t>
          </a:r>
          <a:r>
            <a:rPr lang="fr" sz="2000" b="1" i="1" u="none" strike="noStrike" kern="1200" dirty="0">
              <a:solidFill>
                <a:srgbClr val="FF0000"/>
              </a:solidFill>
              <a:highlight>
                <a:srgbClr val="000000">
                  <a:alpha val="0"/>
                </a:srgbClr>
              </a:highlight>
              <a:latin typeface="Gill Sans MT"/>
            </a:rPr>
            <a:t>29,1</a:t>
          </a:r>
          <a:r>
            <a:rPr lang="fr" sz="2000" b="0" i="1" u="none" strike="noStrike" kern="1200" dirty="0">
              <a:highlight>
                <a:srgbClr val="000000">
                  <a:alpha val="0"/>
                </a:srgbClr>
              </a:highlight>
              <a:latin typeface="Gill Sans MT"/>
            </a:rPr>
            <a:t> à </a:t>
          </a:r>
          <a:r>
            <a:rPr lang="fr" sz="2000" b="1" i="1" u="none" strike="noStrike" kern="1200" dirty="0">
              <a:solidFill>
                <a:srgbClr val="FF0000"/>
              </a:solidFill>
              <a:highlight>
                <a:srgbClr val="000000">
                  <a:alpha val="0"/>
                </a:srgbClr>
              </a:highlight>
              <a:latin typeface="Gill Sans MT"/>
            </a:rPr>
            <a:t>18,5</a:t>
          </a:r>
          <a:r>
            <a:rPr lang="fr" sz="2000" b="1" i="1" u="none" strike="noStrike" kern="1200" dirty="0">
              <a:highlight>
                <a:srgbClr val="000000">
                  <a:alpha val="0"/>
                </a:srgbClr>
              </a:highlight>
              <a:latin typeface="Gill Sans MT"/>
            </a:rPr>
            <a:t> </a:t>
          </a:r>
          <a:r>
            <a:rPr lang="fr" sz="2000" b="0" i="1" u="none" strike="noStrike" kern="1200" dirty="0">
              <a:highlight>
                <a:srgbClr val="000000">
                  <a:alpha val="0"/>
                </a:srgbClr>
              </a:highlight>
              <a:latin typeface="Gill Sans MT"/>
            </a:rPr>
            <a:t>pour 1 000 naissances totales). </a:t>
          </a:r>
          <a:endParaRPr lang="aa-ET" kern="1200" dirty="0">
            <a:latin typeface="Gill Sans MT" panose="020B0502020104020203" pitchFamily="34" charset="0"/>
          </a:endParaRPr>
        </a:p>
        <a:p>
          <a:pPr marL="228600" lvl="1" indent="-228600" algn="l" defTabSz="889000">
            <a:lnSpc>
              <a:spcPct val="90000"/>
            </a:lnSpc>
            <a:spcBef>
              <a:spcPct val="0"/>
            </a:spcBef>
            <a:spcAft>
              <a:spcPct val="15000"/>
            </a:spcAft>
            <a:buNone/>
          </a:pPr>
          <a:r>
            <a:rPr lang="fr" sz="2000" b="0" i="0" u="none" strike="noStrike" kern="1200" dirty="0">
              <a:highlight>
                <a:srgbClr val="000000">
                  <a:alpha val="0"/>
                </a:srgbClr>
              </a:highlight>
              <a:latin typeface="Gill Sans MT"/>
            </a:rPr>
            <a:t>La réduction la plus importante a été enregistrée parmi les mortinaissances macérées et fraîches.</a:t>
          </a:r>
          <a:endParaRPr lang="aa-ET" kern="1200" dirty="0">
            <a:latin typeface="Gill Sans MT" panose="020B0502020104020203" pitchFamily="34" charset="0"/>
          </a:endParaRPr>
        </a:p>
        <a:p>
          <a:pPr marL="228600" lvl="1" indent="-228600" algn="l" defTabSz="889000">
            <a:lnSpc>
              <a:spcPct val="90000"/>
            </a:lnSpc>
            <a:spcBef>
              <a:spcPct val="0"/>
            </a:spcBef>
            <a:spcAft>
              <a:spcPct val="15000"/>
            </a:spcAft>
            <a:buChar char="•"/>
          </a:pPr>
          <a:r>
            <a:rPr lang="fr" sz="2000" b="0" i="0" u="none" strike="noStrike" kern="1200" dirty="0">
              <a:highlight>
                <a:srgbClr val="000000">
                  <a:alpha val="0"/>
                </a:srgbClr>
              </a:highlight>
              <a:latin typeface="Gill Sans MT"/>
            </a:rPr>
            <a:t>Pas de changement dans les décès néonatals précoces. </a:t>
          </a:r>
          <a:endParaRPr lang="aa-ET" kern="1200" dirty="0">
            <a:latin typeface="Gill Sans MT" panose="020B0502020104020203" pitchFamily="34" charset="0"/>
          </a:endParaRPr>
        </a:p>
      </dsp:txBody>
      <dsp:txXfrm>
        <a:off x="0" y="24692"/>
        <a:ext cx="2319701" cy="18043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0.59157</cdr:x>
      <cdr:y>0</cdr:y>
    </cdr:from>
    <cdr:to>
      <cdr:x>1</cdr:x>
      <cdr:y>0.42044</cdr:y>
    </cdr:to>
    <cdr:sp macro="" textlink="">
      <cdr:nvSpPr>
        <cdr:cNvPr id="2" name="Content Placeholder 5">
          <a:extLst xmlns:a="http://schemas.openxmlformats.org/drawingml/2006/main">
            <a:ext uri="{FF2B5EF4-FFF2-40B4-BE49-F238E27FC236}">
              <a16:creationId xmlns:a16="http://schemas.microsoft.com/office/drawing/2014/main" id="{CFB2E08E-CE01-3216-A834-6009516B0761}"/>
            </a:ext>
          </a:extLst>
        </cdr:cNvPr>
        <cdr:cNvSpPr txBox="1"/>
      </cdr:nvSpPr>
      <cdr:spPr>
        <a:xfrm xmlns:a="http://schemas.openxmlformats.org/drawingml/2006/main">
          <a:off x="3661825" y="-1771837"/>
          <a:ext cx="2528168" cy="1829492"/>
        </a:xfrm>
        <a:prstGeom xmlns:a="http://schemas.openxmlformats.org/drawingml/2006/main" prst="rect">
          <a:avLst/>
        </a:prstGeom>
        <a:solidFill xmlns:a="http://schemas.openxmlformats.org/drawingml/2006/main">
          <a:srgbClr val="253746"/>
        </a:solidFill>
      </cdr:spPr>
      <cdr:txBody>
        <a:bodyPr xmlns:a="http://schemas.openxmlformats.org/drawingml/2006/main" vert="horz" lIns="182880" tIns="182880" rIns="182880" bIns="182880" rtlCol="0" anchor="t">
          <a:noAutofit/>
        </a:bodyPr>
        <a:lstStyle xmlns:a="http://schemas.openxmlformats.org/drawingml/2006/main">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95000"/>
            </a:lnSpc>
            <a:spcBef>
              <a:spcPct val="0"/>
            </a:spcBef>
            <a:spcAft>
              <a:spcPts val="1200"/>
            </a:spcAft>
            <a:buClr>
              <a:srgbClr val="FF4719"/>
            </a:buClr>
            <a:buSzTx/>
            <a:buFont typeface="Arial" panose="020B0604020202020204" pitchFamily="34" charset="0"/>
            <a:buNone/>
            <a:defRPr/>
          </a:pPr>
          <a:r>
            <a:rPr kumimoji="0" lang="fr" b="1" i="0" u="none" strike="noStrike" kern="1200" cap="none" spc="0" normalizeH="0" baseline="0" noProof="0" dirty="0">
              <a:solidFill>
                <a:srgbClr val="FFFFFF"/>
              </a:solidFill>
              <a:highlight>
                <a:srgbClr val="000000">
                  <a:alpha val="0"/>
                </a:srgbClr>
              </a:highlight>
              <a:uLnTx/>
              <a:uFillTx/>
              <a:latin typeface="Noto Sans"/>
              <a:ea typeface="Noto Sans"/>
              <a:cs typeface="Noto Sans"/>
            </a:rPr>
            <a:t>Réduction constante de la mortalité des enfants de moins de 5 ans et de la mortalité infantile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048AB-5CE5-43CC-A708-1EA7DD7F745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CA622-0630-4F57-BF30-C71F608A92B2}" type="slidenum">
              <a:rPr lang="en-US" smtClean="0"/>
              <a:t>‹#›</a:t>
            </a:fld>
            <a:endParaRPr lang="en-US"/>
          </a:p>
        </p:txBody>
      </p:sp>
    </p:spTree>
    <p:extLst>
      <p:ext uri="{BB962C8B-B14F-4D97-AF65-F5344CB8AC3E}">
        <p14:creationId xmlns:p14="http://schemas.microsoft.com/office/powerpoint/2010/main" val="94708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elsaodira@gmail.co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mailto:janettekarimi@gmail.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elsaodira@gmail.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janettekarimi@gmail.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74;p1:notes">
            <a:extLst>
              <a:ext uri="{FF2B5EF4-FFF2-40B4-BE49-F238E27FC236}">
                <a16:creationId xmlns:a16="http://schemas.microsoft.com/office/drawing/2014/main" id="{AC8A1C4A-A1B8-4AB7-89A6-9BCE2FB12D97}"/>
              </a:ext>
            </a:extLst>
          </p:cNvPr>
          <p:cNvSpPr>
            <a:spLocks noGrp="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ts val="1400"/>
            </a:pPr>
            <a:endParaRPr lang="en-US" altLang="en-US"/>
          </a:p>
        </p:txBody>
      </p:sp>
      <p:sp>
        <p:nvSpPr>
          <p:cNvPr id="86019" name="Google Shape;75;p1:notes">
            <a:extLst>
              <a:ext uri="{FF2B5EF4-FFF2-40B4-BE49-F238E27FC236}">
                <a16:creationId xmlns:a16="http://schemas.microsoft.com/office/drawing/2014/main" id="{1D5D60AE-1469-4851-81D0-5D5F58798EBA}"/>
              </a:ext>
            </a:extLst>
          </p:cNvPr>
          <p:cNvSpPr>
            <a:spLocks noGrp="1" noRot="1" noChangeAspect="1" noTextEdit="1"/>
          </p:cNvSpPr>
          <p:nvPr>
            <p:ph type="sldImg" idx="2"/>
          </p:nvPr>
        </p:nvSpPr>
        <p:spPr>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999" h="119999" extrusionOk="0">
                <a:moveTo>
                  <a:pt x="0" y="0"/>
                </a:moveTo>
                <a:lnTo>
                  <a:pt x="120000" y="0"/>
                </a:lnTo>
                <a:lnTo>
                  <a:pt x="120000" y="120000"/>
                </a:lnTo>
                <a:lnTo>
                  <a:pt x="0" y="120000"/>
                </a:lnTo>
                <a:lnTo>
                  <a:pt x="0" y="0"/>
                </a:lnTo>
                <a:close/>
              </a:path>
            </a:pathLst>
          </a:custGeom>
          <a:noFill/>
          <a:ln w="12700" cap="flat">
            <a:round/>
            <a:headEnd type="none" w="sm" len="sm"/>
            <a:tailEnd type="none" w="sm" len="sm"/>
          </a:ln>
        </p:spPr>
      </p:sp>
    </p:spTree>
    <p:extLst>
      <p:ext uri="{BB962C8B-B14F-4D97-AF65-F5344CB8AC3E}">
        <p14:creationId xmlns:p14="http://schemas.microsoft.com/office/powerpoint/2010/main" val="224892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9981E5B-C7D7-407D-8037-54788E0E54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05580AD-6D32-C0C9-8490-8BF3E5642D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a:solidFill>
                  <a:schemeClr val="tx1"/>
                </a:solidFill>
                <a:latin typeface="Arial" panose="020B0604020202020204" pitchFamily="34" charset="0"/>
              </a:defRPr>
            </a:lvl1pPr>
            <a:lvl2pPr marL="742950" indent="-285750" defTabSz="968375">
              <a:defRPr>
                <a:solidFill>
                  <a:schemeClr val="tx1"/>
                </a:solidFill>
                <a:latin typeface="Arial" panose="020B0604020202020204" pitchFamily="34" charset="0"/>
              </a:defRPr>
            </a:lvl2pPr>
            <a:lvl3pPr marL="1143000" indent="-228600" defTabSz="968375">
              <a:defRPr>
                <a:solidFill>
                  <a:schemeClr val="tx1"/>
                </a:solidFill>
                <a:latin typeface="Arial" panose="020B0604020202020204" pitchFamily="34" charset="0"/>
              </a:defRPr>
            </a:lvl3pPr>
            <a:lvl4pPr marL="1600200" indent="-228600" defTabSz="968375">
              <a:defRPr>
                <a:solidFill>
                  <a:schemeClr val="tx1"/>
                </a:solidFill>
                <a:latin typeface="Arial" panose="020B0604020202020204" pitchFamily="34" charset="0"/>
              </a:defRPr>
            </a:lvl4pPr>
            <a:lvl5pPr marL="2057400" indent="-228600" defTabSz="968375">
              <a:defRPr>
                <a:solidFill>
                  <a:schemeClr val="tx1"/>
                </a:solidFill>
                <a:latin typeface="Arial" panose="020B0604020202020204" pitchFamily="34" charset="0"/>
              </a:defRPr>
            </a:lvl5pPr>
            <a:lvl6pPr marL="2514600" indent="-228600" defTabSz="968375" eaLnBrk="0" fontAlgn="base" hangingPunct="0">
              <a:spcBef>
                <a:spcPct val="0"/>
              </a:spcBef>
              <a:spcAft>
                <a:spcPct val="0"/>
              </a:spcAft>
              <a:defRPr>
                <a:solidFill>
                  <a:schemeClr val="tx1"/>
                </a:solidFill>
                <a:latin typeface="Arial" panose="020B0604020202020204" pitchFamily="34" charset="0"/>
              </a:defRPr>
            </a:lvl6pPr>
            <a:lvl7pPr marL="2971800" indent="-228600" defTabSz="968375" eaLnBrk="0" fontAlgn="base" hangingPunct="0">
              <a:spcBef>
                <a:spcPct val="0"/>
              </a:spcBef>
              <a:spcAft>
                <a:spcPct val="0"/>
              </a:spcAft>
              <a:defRPr>
                <a:solidFill>
                  <a:schemeClr val="tx1"/>
                </a:solidFill>
                <a:latin typeface="Arial" panose="020B0604020202020204" pitchFamily="34" charset="0"/>
              </a:defRPr>
            </a:lvl7pPr>
            <a:lvl8pPr marL="3429000" indent="-228600" defTabSz="968375" eaLnBrk="0" fontAlgn="base" hangingPunct="0">
              <a:spcBef>
                <a:spcPct val="0"/>
              </a:spcBef>
              <a:spcAft>
                <a:spcPct val="0"/>
              </a:spcAft>
              <a:defRPr>
                <a:solidFill>
                  <a:schemeClr val="tx1"/>
                </a:solidFill>
                <a:latin typeface="Arial" panose="020B0604020202020204" pitchFamily="34" charset="0"/>
              </a:defRPr>
            </a:lvl8pPr>
            <a:lvl9pPr marL="3886200" indent="-228600" defTabSz="9683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8375" rtl="0" eaLnBrk="1" fontAlgn="auto" latinLnBrk="0" hangingPunct="1">
              <a:lnSpc>
                <a:spcPct val="100000"/>
              </a:lnSpc>
              <a:spcBef>
                <a:spcPct val="0"/>
              </a:spcBef>
              <a:spcAft>
                <a:spcPct val="0"/>
              </a:spcAft>
              <a:buClrTx/>
              <a:buSzTx/>
              <a:buFontTx/>
              <a:buNone/>
              <a:defRPr/>
            </a:pPr>
            <a:fld id="{6CC60D9D-07A7-2E4B-9E34-254701FF2888}" type="slidenum">
              <a:rPr kumimoji="0" lang="en-US" altLang="aa-E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8375" rtl="0" eaLnBrk="1" fontAlgn="auto" latinLnBrk="0" hangingPunct="1">
                <a:lnSpc>
                  <a:spcPct val="100000"/>
                </a:lnSpc>
                <a:spcBef>
                  <a:spcPct val="0"/>
                </a:spcBef>
                <a:spcAft>
                  <a:spcPct val="0"/>
                </a:spcAft>
                <a:buClrTx/>
                <a:buSzTx/>
                <a:buFontTx/>
                <a:buNone/>
                <a:defRPr/>
              </a:pPr>
              <a:t>35</a:t>
            </a:fld>
            <a:endParaRPr kumimoji="0" lang="en-US" altLang="aa-ET"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67" name="Rectangle 2">
            <a:extLst>
              <a:ext uri="{FF2B5EF4-FFF2-40B4-BE49-F238E27FC236}">
                <a16:creationId xmlns:a16="http://schemas.microsoft.com/office/drawing/2014/main" id="{05BA8737-CA9C-24DF-4709-2CF85D92A6FF}"/>
              </a:ext>
            </a:extLst>
          </p:cNvPr>
          <p:cNvSpPr>
            <a:spLocks noGrp="1" noRot="1" noChangeAspect="1" noChangeArrowheads="1" noTextEdit="1"/>
          </p:cNvSpPr>
          <p:nvPr>
            <p:ph type="sldImg"/>
          </p:nvPr>
        </p:nvSpPr>
        <p:spPr>
          <a:xfrm>
            <a:off x="298450" y="874713"/>
            <a:ext cx="6276975" cy="3532187"/>
          </a:xfrm>
        </p:spPr>
      </p:sp>
      <p:sp>
        <p:nvSpPr>
          <p:cNvPr id="36868" name="Rectangle 3">
            <a:extLst>
              <a:ext uri="{FF2B5EF4-FFF2-40B4-BE49-F238E27FC236}">
                <a16:creationId xmlns:a16="http://schemas.microsoft.com/office/drawing/2014/main" id="{AFE883DE-AD05-D118-B2C3-D044E8B60427}"/>
              </a:ext>
            </a:extLst>
          </p:cNvPr>
          <p:cNvSpPr>
            <a:spLocks noGrp="1" noChangeArrowheads="1"/>
          </p:cNvSpPr>
          <p:nvPr>
            <p:ph type="body" idx="1"/>
          </p:nvPr>
        </p:nvSpPr>
        <p:spPr>
          <a:xfrm>
            <a:off x="995363" y="4787900"/>
            <a:ext cx="4876800" cy="3706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aa-E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58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41300" algn="l">
              <a:lnSpc>
                <a:spcPct val="90000"/>
              </a:lnSpc>
              <a:spcBef>
                <a:spcPts val="500"/>
              </a:spcBef>
              <a:spcAft>
                <a:spcPct val="0"/>
              </a:spcAft>
              <a:buNone/>
            </a:pPr>
            <a:endParaRPr lang="en-US" sz="1200">
              <a:ea typeface="+mn-lt"/>
              <a:cs typeface="+mn-lt"/>
            </a:endParaRPr>
          </a:p>
          <a:p>
            <a:pPr marL="0" lvl="0" indent="-241300" algn="l" rtl="0">
              <a:lnSpc>
                <a:spcPct val="90000"/>
              </a:lnSpc>
              <a:spcBef>
                <a:spcPts val="500"/>
              </a:spcBef>
              <a:spcAft>
                <a:spcPct val="0"/>
              </a:spcAft>
              <a:buNone/>
            </a:pPr>
            <a:r>
              <a:rPr lang="fr" sz="1200" b="0" i="0" u="none" strike="noStrike">
                <a:highlight>
                  <a:srgbClr val="000000">
                    <a:alpha val="0"/>
                  </a:srgbClr>
                </a:highlight>
                <a:latin typeface="Calibri"/>
                <a:ea typeface="+mn-lt"/>
                <a:cs typeface="+mn-lt"/>
              </a:rPr>
              <a:t>Comment faire en sorte que la </a:t>
            </a:r>
            <a:r>
              <a:rPr lang="fr" sz="1200" b="1" i="0" u="none" strike="noStrike">
                <a:highlight>
                  <a:srgbClr val="000000">
                    <a:alpha val="0"/>
                  </a:srgbClr>
                </a:highlight>
                <a:latin typeface="Calibri"/>
                <a:ea typeface="+mn-lt"/>
                <a:cs typeface="+mn-lt"/>
              </a:rPr>
              <a:t>QS pédiatrique fasse partie du travail général sur la qualité des soins </a:t>
            </a:r>
            <a:r>
              <a:rPr lang="fr" sz="1200" b="0" i="0" u="none" strike="noStrike">
                <a:highlight>
                  <a:srgbClr val="000000">
                    <a:alpha val="0"/>
                  </a:srgbClr>
                </a:highlight>
                <a:latin typeface="Calibri"/>
                <a:ea typeface="+mn-lt"/>
                <a:cs typeface="+mn-lt"/>
              </a:rPr>
              <a:t>à tous les niveaux - national, infranational ?</a:t>
            </a:r>
          </a:p>
          <a:p>
            <a:pPr marL="0" lvl="0" indent="-241300" algn="l" rtl="0">
              <a:lnSpc>
                <a:spcPct val="90000"/>
              </a:lnSpc>
              <a:spcBef>
                <a:spcPts val="500"/>
              </a:spcBef>
              <a:spcAft>
                <a:spcPct val="0"/>
              </a:spcAft>
              <a:buNone/>
            </a:pPr>
            <a:r>
              <a:rPr lang="fr" sz="1200" b="0" i="0" u="none" strike="noStrike">
                <a:highlight>
                  <a:srgbClr val="000000">
                    <a:alpha val="0"/>
                  </a:srgbClr>
                </a:highlight>
                <a:latin typeface="Calibri"/>
                <a:ea typeface="+mn-lt"/>
                <a:cs typeface="+mn-lt"/>
              </a:rPr>
              <a:t>Comment faire en sorte que </a:t>
            </a:r>
            <a:r>
              <a:rPr lang="fr" sz="1200" b="1" i="0" u="none" strike="noStrike">
                <a:highlight>
                  <a:srgbClr val="000000">
                    <a:alpha val="0"/>
                  </a:srgbClr>
                </a:highlight>
                <a:latin typeface="Calibri"/>
                <a:ea typeface="+mn-lt"/>
                <a:cs typeface="+mn-lt"/>
              </a:rPr>
              <a:t>la QS soit au centre de tous les programmes qui fournissent des services de santé infantile </a:t>
            </a:r>
            <a:r>
              <a:rPr lang="fr" sz="1200" b="0" i="0" u="none" strike="noStrike">
                <a:highlight>
                  <a:srgbClr val="000000">
                    <a:alpha val="0"/>
                  </a:srgbClr>
                </a:highlight>
                <a:latin typeface="Calibri"/>
                <a:ea typeface="+mn-lt"/>
                <a:cs typeface="+mn-lt"/>
              </a:rPr>
              <a:t>(planification, budgétisation, mesure, mise en œuvre) ?</a:t>
            </a:r>
          </a:p>
          <a:p>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37</a:t>
            </a:fld>
            <a:endParaRPr lang="en-US"/>
          </a:p>
        </p:txBody>
      </p:sp>
    </p:spTree>
    <p:extLst>
      <p:ext uri="{BB962C8B-B14F-4D97-AF65-F5344CB8AC3E}">
        <p14:creationId xmlns:p14="http://schemas.microsoft.com/office/powerpoint/2010/main" val="349086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solidFill>
                  <a:srgbClr val="000000"/>
                </a:solidFill>
                <a:highlight>
                  <a:srgbClr val="000000">
                    <a:alpha val="0"/>
                  </a:srgbClr>
                </a:highlight>
                <a:latin typeface="Calibri"/>
                <a:ea typeface="Times New Roman"/>
                <a:cs typeface="Calibri"/>
              </a:rPr>
              <a:t>L'attention croissante portée au continuum du parcours de vie facilite l'intégration de la QS en pédiatrie à celle des nouveau-nés et de la QS des adolescents.</a:t>
            </a:r>
            <a:endParaRPr lang="en-US" sz="1200">
              <a:solidFill>
                <a:srgbClr val="000000"/>
              </a:solidFill>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solidFill>
                  <a:srgbClr val="000000"/>
                </a:solidFill>
                <a:highlight>
                  <a:srgbClr val="000000">
                    <a:alpha val="0"/>
                  </a:srgbClr>
                </a:highlight>
                <a:latin typeface="Calibri"/>
                <a:ea typeface="Times New Roman"/>
                <a:cs typeface="Calibri"/>
              </a:rPr>
              <a:t>Exemple du Nigeria : Élargir la stratégie de contrôle de la QS du ministère de la Santé, l'intégrer dans la stratégie RMNCAH&amp;N et dans la politique et la stratégie nationales en matière de qualité.</a:t>
            </a: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solidFill>
                  <a:srgbClr val="000000"/>
                </a:solidFill>
                <a:highlight>
                  <a:srgbClr val="000000">
                    <a:alpha val="0"/>
                  </a:srgbClr>
                </a:highlight>
                <a:latin typeface="Calibri"/>
                <a:ea typeface="Times New Roman"/>
                <a:cs typeface="Calibri"/>
              </a:rPr>
              <a:t>Inclure la QS pédiatrique dans la </a:t>
            </a:r>
            <a:r>
              <a:rPr lang="fr" sz="1200" b="1" i="0" u="none" strike="noStrike">
                <a:solidFill>
                  <a:srgbClr val="000000"/>
                </a:solidFill>
                <a:highlight>
                  <a:srgbClr val="000000">
                    <a:alpha val="0"/>
                  </a:srgbClr>
                </a:highlight>
                <a:latin typeface="Calibri"/>
                <a:ea typeface="Times New Roman"/>
                <a:cs typeface="Calibri"/>
              </a:rPr>
              <a:t>certification des établissements de santé</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a:solidFill>
                <a:srgbClr val="000000"/>
              </a:solidFill>
              <a:effectLst/>
              <a:latin typeface="Calibri" panose="020F0502020204030204"/>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D4BCA622-0630-4F57-BF30-C71F608A92B2}" type="slidenum">
              <a:rPr lang="en-US" smtClean="0"/>
              <a:t>39</a:t>
            </a:fld>
            <a:endParaRPr lang="en-US"/>
          </a:p>
        </p:txBody>
      </p:sp>
    </p:spTree>
    <p:extLst>
      <p:ext uri="{BB962C8B-B14F-4D97-AF65-F5344CB8AC3E}">
        <p14:creationId xmlns:p14="http://schemas.microsoft.com/office/powerpoint/2010/main" val="307449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Kenya : </a:t>
            </a:r>
            <a:r>
              <a:rPr lang="fr" sz="1800" b="0" i="0" u="sng" strike="noStrike">
                <a:solidFill>
                  <a:srgbClr val="0563C1"/>
                </a:solidFill>
                <a:highlight>
                  <a:srgbClr val="000000">
                    <a:alpha val="0"/>
                  </a:srgbClr>
                </a:highlight>
                <a:latin typeface="Calibri"/>
                <a:ea typeface="Calibri"/>
                <a:hlinkClick r:id="rId3"/>
              </a:rPr>
              <a:t>elsaodira@gmail.com</a:t>
            </a:r>
            <a:r>
              <a:rPr lang="fr" sz="1800" b="0" i="0" u="none" strike="noStrike">
                <a:highlight>
                  <a:srgbClr val="000000">
                    <a:alpha val="0"/>
                  </a:srgbClr>
                </a:highlight>
                <a:latin typeface="Calibri"/>
                <a:ea typeface="Calibri"/>
              </a:rPr>
              <a:t> et  janettekarimi@gmail.com </a:t>
            </a:r>
            <a:r>
              <a:rPr lang="fr" sz="1800" b="0" i="0" u="sng" strike="noStrike">
                <a:solidFill>
                  <a:srgbClr val="0563C1"/>
                </a:solidFill>
                <a:highlight>
                  <a:srgbClr val="000000">
                    <a:alpha val="0"/>
                  </a:srgbClr>
                </a:highlight>
                <a:latin typeface="Calibri"/>
                <a:ea typeface="Calibri"/>
                <a:hlinkClick r:id="rId4"/>
              </a:rPr>
              <a:t>, </a:t>
            </a:r>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40</a:t>
            </a:fld>
            <a:endParaRPr lang="en-US"/>
          </a:p>
        </p:txBody>
      </p:sp>
    </p:spTree>
    <p:extLst>
      <p:ext uri="{BB962C8B-B14F-4D97-AF65-F5344CB8AC3E}">
        <p14:creationId xmlns:p14="http://schemas.microsoft.com/office/powerpoint/2010/main" val="2859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lang="en-US" sz="1050"/>
          </a:p>
        </p:txBody>
      </p:sp>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372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cs typeface="Calibri"/>
              </a:rPr>
              <a:t>Parce que</a:t>
            </a:r>
            <a:r>
              <a:rPr lang="fr" sz="1200" b="0" i="0" u="none" strike="noStrike">
                <a:highlight>
                  <a:srgbClr val="000000">
                    <a:alpha val="0"/>
                  </a:srgbClr>
                </a:highlight>
                <a:latin typeface="Calibri"/>
              </a:rPr>
              <a:t> la qualité ne va pas de soi. Il faut une vision, une planification, des investissements, de la compassion, une exécution méticuleuse et un suivi rigoureux, depuis le niveau national jusqu'à la clinique la plus petite et la plus éloignée. Dr Tedros Adhanom Ghebreyesus Directeur général de l'OMS</a:t>
            </a:r>
            <a:endParaRPr lang="en-US">
              <a:cs typeface="Calibri"/>
            </a:endParaRPr>
          </a:p>
          <a:p>
            <a:endParaRPr lang="en-US">
              <a:cs typeface="Calibri"/>
            </a:endParaRPr>
          </a:p>
          <a:p>
            <a:pPr rtl="0"/>
            <a:r>
              <a:rPr lang="fr" sz="1200" b="0" i="0" u="none" strike="noStrike">
                <a:highlight>
                  <a:srgbClr val="000000">
                    <a:alpha val="0"/>
                  </a:srgbClr>
                </a:highlight>
                <a:latin typeface="Calibri"/>
                <a:cs typeface="Calibri"/>
              </a:rPr>
              <a:t>2017. 10 pays. MNH maintenant CH. Lien vers EPMM/ENAP. Apprentissage. </a:t>
            </a:r>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6</a:t>
            </a:fld>
            <a:endParaRPr lang="en-US"/>
          </a:p>
        </p:txBody>
      </p:sp>
    </p:spTree>
    <p:extLst>
      <p:ext uri="{BB962C8B-B14F-4D97-AF65-F5344CB8AC3E}">
        <p14:creationId xmlns:p14="http://schemas.microsoft.com/office/powerpoint/2010/main" val="420485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ct val="0"/>
              </a:spcBef>
              <a:spcAft>
                <a:spcPct val="0"/>
              </a:spcAft>
              <a:buClrTx/>
              <a:buSzTx/>
              <a:buFontTx/>
              <a:buNone/>
              <a:defRPr/>
            </a:pPr>
            <a:fld id="{4ABCD9A1-7A33-42CD-A6BD-1449FEC3D1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80160" rtl="0" eaLnBrk="1" fontAlgn="auto" latinLnBrk="0" hangingPunct="1">
                <a:lnSpc>
                  <a:spcPct val="100000"/>
                </a:lnSpc>
                <a:spcBef>
                  <a:spcPct val="0"/>
                </a:spcBef>
                <a:spcAft>
                  <a:spcPct val="0"/>
                </a:spcAft>
                <a:buClrTx/>
                <a:buSzTx/>
                <a:buFontTx/>
                <a:buNone/>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93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Mentionner les normes nutritionnelles dans toutes les normes MNCH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B56D56-5E18-475A-8F80-CF0FF214A7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31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Kenya : </a:t>
            </a:r>
            <a:r>
              <a:rPr lang="fr" sz="1800" b="0" i="0" u="sng" strike="noStrike">
                <a:solidFill>
                  <a:srgbClr val="0563C1"/>
                </a:solidFill>
                <a:highlight>
                  <a:srgbClr val="000000">
                    <a:alpha val="0"/>
                  </a:srgbClr>
                </a:highlight>
                <a:latin typeface="Calibri"/>
                <a:ea typeface="Calibri"/>
                <a:hlinkClick r:id="rId3"/>
              </a:rPr>
              <a:t>elsaodira@gmail.com</a:t>
            </a:r>
            <a:r>
              <a:rPr lang="fr" sz="1800" b="0" i="0" u="none" strike="noStrike">
                <a:highlight>
                  <a:srgbClr val="000000">
                    <a:alpha val="0"/>
                  </a:srgbClr>
                </a:highlight>
                <a:latin typeface="Calibri"/>
                <a:ea typeface="Calibri"/>
              </a:rPr>
              <a:t> et  janettekarimi@gmail.com </a:t>
            </a:r>
            <a:r>
              <a:rPr lang="fr" sz="1800" b="0" i="0" u="sng" strike="noStrike">
                <a:solidFill>
                  <a:srgbClr val="0563C1"/>
                </a:solidFill>
                <a:highlight>
                  <a:srgbClr val="000000">
                    <a:alpha val="0"/>
                  </a:srgbClr>
                </a:highlight>
                <a:latin typeface="Calibri"/>
                <a:ea typeface="Calibri"/>
                <a:hlinkClick r:id="rId4"/>
              </a:rPr>
              <a:t>, </a:t>
            </a:r>
            <a:endParaRPr lang="en-US"/>
          </a:p>
        </p:txBody>
      </p:sp>
      <p:sp>
        <p:nvSpPr>
          <p:cNvPr id="4" name="Slide Number Placeholder 3"/>
          <p:cNvSpPr>
            <a:spLocks noGrp="1"/>
          </p:cNvSpPr>
          <p:nvPr>
            <p:ph type="sldNum" sz="quarter" idx="5"/>
          </p:nvPr>
        </p:nvSpPr>
        <p:spPr/>
        <p:txBody>
          <a:bodyPr/>
          <a:lstStyle/>
          <a:p>
            <a:fld id="{D4BCA622-0630-4F57-BF30-C71F608A92B2}" type="slidenum">
              <a:rPr lang="en-US" smtClean="0"/>
              <a:t>14</a:t>
            </a:fld>
            <a:endParaRPr lang="en-US"/>
          </a:p>
        </p:txBody>
      </p:sp>
    </p:spTree>
    <p:extLst>
      <p:ext uri="{BB962C8B-B14F-4D97-AF65-F5344CB8AC3E}">
        <p14:creationId xmlns:p14="http://schemas.microsoft.com/office/powerpoint/2010/main" val="68983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CC580F4-7305-9CA6-903E-C65F8C9D28E8}"/>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8511DB3-739F-A1D0-2943-1176120422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2F616FF7-2232-ABA1-80F8-25A592332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4ADA2CD-06BD-4957-9043-6DE48EC612A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818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800" b="0" i="0" u="none" strike="noStrike">
                <a:highlight>
                  <a:srgbClr val="000000">
                    <a:alpha val="0"/>
                  </a:srgbClr>
                </a:highlight>
                <a:latin typeface="Calibri"/>
                <a:ea typeface="Calibri"/>
                <a:cs typeface="Times New Roman"/>
              </a:rPr>
              <a:t>Inclure la jaunisse, la tuberculose et mettre à jour la classification des maladies très graves - supprimer les Fontenelle bombées, les évasements nasaux.</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rtl="0"/>
            <a:r>
              <a:rPr lang="fr" sz="1800" b="0" i="0" u="none" strike="noStrike">
                <a:highlight>
                  <a:srgbClr val="000000">
                    <a:alpha val="0"/>
                  </a:srgbClr>
                </a:highlight>
                <a:latin typeface="Calibri"/>
                <a:ea typeface="Calibri"/>
                <a:cs typeface="Times New Roman"/>
              </a:rPr>
              <a:t>L'élargissement de la couverture des interventions à fort impact pour les maladies infantiles courantes est une priorité pour le ministère de la Santé (MS). En 1996, l'Ouganda a adapté la formation de 11 jours sur la prise en charge intégrée des maladies de l'enfant, qui a ensuite été étendue aux nouveau-nés, aux mises à jour de l'OMS et rebaptisée Prise en charge intégrée des maladies chez le nouveau-né et l'enfant (IMNCI).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239DD76-6F3D-1A42-8AFB-7E5F8ED43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54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0700E0C-02FE-40FC-90C9-CAE3F89ABC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61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BEF8-1A31-41AA-929B-803933242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988DC-4342-4589-A88B-25D285F4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1E29F-BB73-46CC-AA45-5ADEC302DE5F}"/>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5" name="Footer Placeholder 4">
            <a:extLst>
              <a:ext uri="{FF2B5EF4-FFF2-40B4-BE49-F238E27FC236}">
                <a16:creationId xmlns:a16="http://schemas.microsoft.com/office/drawing/2014/main" id="{FF9762F0-C129-465A-A715-8C97D2138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FEBCB-36B7-4FBD-AD16-1BC314420A61}"/>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8265285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A679-C704-4791-A712-ED92F8DE5D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94F243-A500-46A8-8ECB-B5BE6819DD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7E77A-5240-4C11-AC52-CF24BEF8205D}"/>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5" name="Footer Placeholder 4">
            <a:extLst>
              <a:ext uri="{FF2B5EF4-FFF2-40B4-BE49-F238E27FC236}">
                <a16:creationId xmlns:a16="http://schemas.microsoft.com/office/drawing/2014/main" id="{0A3EBD99-1F14-4B1C-886F-B311013E2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75DF-36FD-45A5-A726-4C747EDD6CF5}"/>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15171448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EE0FD-AB6B-4386-9F5E-925636EC60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91B17E-C956-43B9-AE15-C10E6C2025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A1843-0CF1-420E-97CE-9780D4FF7FC3}"/>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5" name="Footer Placeholder 4">
            <a:extLst>
              <a:ext uri="{FF2B5EF4-FFF2-40B4-BE49-F238E27FC236}">
                <a16:creationId xmlns:a16="http://schemas.microsoft.com/office/drawing/2014/main" id="{223E5C3F-32FD-4DAC-A6A3-79BA905AD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9D65A-7F25-4CE8-9FB0-7366096B3630}"/>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6816023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1525"/>
            <a:ext cx="10972800" cy="438777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539158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2814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A08A-F110-4C80-9363-A843E18437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93FE7-9643-4867-AE9F-872A7179B8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2798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74C9-0B88-44DA-BEBD-7AD36B90B5D0}"/>
              </a:ext>
            </a:extLst>
          </p:cNvPr>
          <p:cNvSpPr>
            <a:spLocks noGrp="1"/>
          </p:cNvSpPr>
          <p:nvPr>
            <p:ph type="title"/>
          </p:nvPr>
        </p:nvSpPr>
        <p:spPr>
          <a:xfrm>
            <a:off x="832589" y="1709101"/>
            <a:ext cx="10514153" cy="2853780"/>
          </a:xfrm>
        </p:spPr>
        <p:txBody>
          <a:bodyPr anchor="b"/>
          <a:lstStyle>
            <a:lvl1pPr>
              <a:defRPr sz="544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4FAEE1-EF81-477B-96AE-B492F61FA4A5}"/>
              </a:ext>
            </a:extLst>
          </p:cNvPr>
          <p:cNvSpPr>
            <a:spLocks noGrp="1"/>
          </p:cNvSpPr>
          <p:nvPr>
            <p:ph type="body" idx="1"/>
          </p:nvPr>
        </p:nvSpPr>
        <p:spPr>
          <a:xfrm>
            <a:off x="832589" y="4588799"/>
            <a:ext cx="10514153" cy="1500322"/>
          </a:xfrm>
        </p:spPr>
        <p:txBody>
          <a:bodyPr/>
          <a:lstStyle>
            <a:lvl1pPr marL="0" indent="0">
              <a:buNone/>
              <a:defRPr sz="2177"/>
            </a:lvl1pPr>
            <a:lvl2pPr marL="414680" indent="0">
              <a:buNone/>
              <a:defRPr sz="1814"/>
            </a:lvl2pPr>
            <a:lvl3pPr marL="829361" indent="0">
              <a:buNone/>
              <a:defRPr sz="1633"/>
            </a:lvl3pPr>
            <a:lvl4pPr marL="1244041" indent="0">
              <a:buNone/>
              <a:defRPr sz="1451"/>
            </a:lvl4pPr>
            <a:lvl5pPr marL="1658722" indent="0">
              <a:buNone/>
              <a:defRPr sz="1451"/>
            </a:lvl5pPr>
            <a:lvl6pPr marL="2073402" indent="0">
              <a:buNone/>
              <a:defRPr sz="1451"/>
            </a:lvl6pPr>
            <a:lvl7pPr marL="2488082" indent="0">
              <a:buNone/>
              <a:defRPr sz="1451"/>
            </a:lvl7pPr>
            <a:lvl8pPr marL="2902763" indent="0">
              <a:buNone/>
              <a:defRPr sz="1451"/>
            </a:lvl8pPr>
            <a:lvl9pPr marL="3317443" indent="0">
              <a:buNone/>
              <a:defRPr sz="1451"/>
            </a:lvl9pPr>
          </a:lstStyle>
          <a:p>
            <a:pPr lvl="0"/>
            <a:r>
              <a:rPr lang="en-US"/>
              <a:t>Edit Master text styles</a:t>
            </a:r>
          </a:p>
        </p:txBody>
      </p:sp>
    </p:spTree>
    <p:extLst>
      <p:ext uri="{BB962C8B-B14F-4D97-AF65-F5344CB8AC3E}">
        <p14:creationId xmlns:p14="http://schemas.microsoft.com/office/powerpoint/2010/main" val="212014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006D-CD80-4994-86D2-558941B3EB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FB6F19-1577-404C-BDC3-7B56C1DD511B}"/>
              </a:ext>
            </a:extLst>
          </p:cNvPr>
          <p:cNvSpPr>
            <a:spLocks noGrp="1"/>
          </p:cNvSpPr>
          <p:nvPr>
            <p:ph sz="half" idx="1"/>
          </p:nvPr>
        </p:nvSpPr>
        <p:spPr>
          <a:xfrm>
            <a:off x="590053" y="1380815"/>
            <a:ext cx="5440789" cy="4611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F53AF7-0ED6-4B77-B5DC-451744C3A391}"/>
              </a:ext>
            </a:extLst>
          </p:cNvPr>
          <p:cNvSpPr>
            <a:spLocks noGrp="1"/>
          </p:cNvSpPr>
          <p:nvPr>
            <p:ph sz="half" idx="2"/>
          </p:nvPr>
        </p:nvSpPr>
        <p:spPr>
          <a:xfrm>
            <a:off x="6204599" y="1380815"/>
            <a:ext cx="5440789" cy="4611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77460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73B2-836B-4893-B25A-83F54821F617}"/>
              </a:ext>
            </a:extLst>
          </p:cNvPr>
          <p:cNvSpPr>
            <a:spLocks noGrp="1"/>
          </p:cNvSpPr>
          <p:nvPr>
            <p:ph type="title"/>
          </p:nvPr>
        </p:nvSpPr>
        <p:spPr>
          <a:xfrm>
            <a:off x="839830" y="365722"/>
            <a:ext cx="10515962" cy="1324661"/>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77CDBA-6239-4173-AFD5-08F59962AEA1}"/>
              </a:ext>
            </a:extLst>
          </p:cNvPr>
          <p:cNvSpPr>
            <a:spLocks noGrp="1"/>
          </p:cNvSpPr>
          <p:nvPr>
            <p:ph type="body" idx="1"/>
          </p:nvPr>
        </p:nvSpPr>
        <p:spPr>
          <a:xfrm>
            <a:off x="839830" y="1681744"/>
            <a:ext cx="5158432" cy="8235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163AA69E-CDF4-4A81-9C1F-84DCD1DC1524}"/>
              </a:ext>
            </a:extLst>
          </p:cNvPr>
          <p:cNvSpPr>
            <a:spLocks noGrp="1"/>
          </p:cNvSpPr>
          <p:nvPr>
            <p:ph sz="half" idx="2"/>
          </p:nvPr>
        </p:nvSpPr>
        <p:spPr>
          <a:xfrm>
            <a:off x="839830" y="2505337"/>
            <a:ext cx="5158432" cy="3684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B94855-7133-4EEF-A3D4-B231720EFA11}"/>
              </a:ext>
            </a:extLst>
          </p:cNvPr>
          <p:cNvSpPr>
            <a:spLocks noGrp="1"/>
          </p:cNvSpPr>
          <p:nvPr>
            <p:ph type="body" sz="quarter" idx="3"/>
          </p:nvPr>
        </p:nvSpPr>
        <p:spPr>
          <a:xfrm>
            <a:off x="6172019" y="1681744"/>
            <a:ext cx="5183772" cy="8235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C28244E7-5B02-4756-8264-3A1D2709AD6F}"/>
              </a:ext>
            </a:extLst>
          </p:cNvPr>
          <p:cNvSpPr>
            <a:spLocks noGrp="1"/>
          </p:cNvSpPr>
          <p:nvPr>
            <p:ph sz="quarter" idx="4"/>
          </p:nvPr>
        </p:nvSpPr>
        <p:spPr>
          <a:xfrm>
            <a:off x="6172019" y="2505337"/>
            <a:ext cx="5183772" cy="3684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16731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F781-C8F0-453C-B9E7-7DFA7F3A07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29303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43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6E8B-1F58-4532-97CF-3288535D1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EAF22-1A46-47DB-8142-3B3C7F40B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C48FF-0466-4584-8A95-1A1F89D72924}"/>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5" name="Footer Placeholder 4">
            <a:extLst>
              <a:ext uri="{FF2B5EF4-FFF2-40B4-BE49-F238E27FC236}">
                <a16:creationId xmlns:a16="http://schemas.microsoft.com/office/drawing/2014/main" id="{99E63678-C611-4611-BBF6-96BC38A66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4E6AE-26C5-4E7B-8688-E7AFC4ECAB42}"/>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94222241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C410-9A85-40A5-86F3-EFF682BA17B0}"/>
              </a:ext>
            </a:extLst>
          </p:cNvPr>
          <p:cNvSpPr>
            <a:spLocks noGrp="1"/>
          </p:cNvSpPr>
          <p:nvPr>
            <p:ph type="title"/>
          </p:nvPr>
        </p:nvSpPr>
        <p:spPr>
          <a:xfrm>
            <a:off x="839829" y="457873"/>
            <a:ext cx="3933079" cy="1599672"/>
          </a:xfrm>
        </p:spPr>
        <p:txBody>
          <a:bodyPr anchor="b"/>
          <a:lstStyle>
            <a:lvl1pPr>
              <a:defRPr sz="2902"/>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5E8498-B3BD-4B2A-993D-CF04010947E9}"/>
              </a:ext>
            </a:extLst>
          </p:cNvPr>
          <p:cNvSpPr>
            <a:spLocks noGrp="1"/>
          </p:cNvSpPr>
          <p:nvPr>
            <p:ph idx="1"/>
          </p:nvPr>
        </p:nvSpPr>
        <p:spPr>
          <a:xfrm>
            <a:off x="5183773" y="987736"/>
            <a:ext cx="6172019" cy="4873888"/>
          </a:xfrm>
        </p:spPr>
        <p:txBody>
          <a:bodyPr/>
          <a:lstStyle>
            <a:lvl1pPr>
              <a:defRPr sz="2902"/>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0A00A2-B6F2-473C-BA5A-94822D805672}"/>
              </a:ext>
            </a:extLst>
          </p:cNvPr>
          <p:cNvSpPr>
            <a:spLocks noGrp="1"/>
          </p:cNvSpPr>
          <p:nvPr>
            <p:ph type="body" sz="half" idx="2"/>
          </p:nvPr>
        </p:nvSpPr>
        <p:spPr>
          <a:xfrm>
            <a:off x="839829" y="2057544"/>
            <a:ext cx="3933079" cy="3811279"/>
          </a:xfrm>
        </p:spPr>
        <p:txBody>
          <a:bodyPr/>
          <a:lstStyle>
            <a:lvl1pPr marL="0" indent="0">
              <a:buNone/>
              <a:defRPr sz="1451"/>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n-US"/>
              <a:t>Edit Master text styles</a:t>
            </a:r>
          </a:p>
        </p:txBody>
      </p:sp>
    </p:spTree>
    <p:extLst>
      <p:ext uri="{BB962C8B-B14F-4D97-AF65-F5344CB8AC3E}">
        <p14:creationId xmlns:p14="http://schemas.microsoft.com/office/powerpoint/2010/main" val="23356704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6101-ADF0-47E7-BDBF-14B1951FDBA5}"/>
              </a:ext>
            </a:extLst>
          </p:cNvPr>
          <p:cNvSpPr>
            <a:spLocks noGrp="1"/>
          </p:cNvSpPr>
          <p:nvPr>
            <p:ph type="title"/>
          </p:nvPr>
        </p:nvSpPr>
        <p:spPr>
          <a:xfrm>
            <a:off x="839829" y="457873"/>
            <a:ext cx="3933079" cy="1599672"/>
          </a:xfrm>
        </p:spPr>
        <p:txBody>
          <a:bodyPr anchor="b"/>
          <a:lstStyle>
            <a:lvl1pPr>
              <a:defRPr sz="2902"/>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C3392C-4F6C-43BC-A48C-25BAEB96C30B}"/>
              </a:ext>
            </a:extLst>
          </p:cNvPr>
          <p:cNvSpPr>
            <a:spLocks noGrp="1"/>
          </p:cNvSpPr>
          <p:nvPr>
            <p:ph type="pic" idx="1"/>
          </p:nvPr>
        </p:nvSpPr>
        <p:spPr>
          <a:xfrm>
            <a:off x="5183773" y="987736"/>
            <a:ext cx="6172019" cy="4873888"/>
          </a:xfrm>
        </p:spPr>
        <p:txBody>
          <a:bodyPr/>
          <a:lstStyle>
            <a:lvl1pPr marL="0" indent="0">
              <a:buNone/>
              <a:defRPr sz="2902"/>
            </a:lvl1pPr>
            <a:lvl2pPr marL="414680" indent="0">
              <a:buNone/>
              <a:defRPr sz="2540"/>
            </a:lvl2pPr>
            <a:lvl3pPr marL="829361" indent="0">
              <a:buNone/>
              <a:defRPr sz="2177"/>
            </a:lvl3pPr>
            <a:lvl4pPr marL="1244041" indent="0">
              <a:buNone/>
              <a:defRPr sz="1814"/>
            </a:lvl4pPr>
            <a:lvl5pPr marL="1658722" indent="0">
              <a:buNone/>
              <a:defRPr sz="1814"/>
            </a:lvl5pPr>
            <a:lvl6pPr marL="2073402" indent="0">
              <a:buNone/>
              <a:defRPr sz="1814"/>
            </a:lvl6pPr>
            <a:lvl7pPr marL="2488082" indent="0">
              <a:buNone/>
              <a:defRPr sz="1814"/>
            </a:lvl7pPr>
            <a:lvl8pPr marL="2902763" indent="0">
              <a:buNone/>
              <a:defRPr sz="1814"/>
            </a:lvl8pPr>
            <a:lvl9pPr marL="3317443" indent="0">
              <a:buNone/>
              <a:defRPr sz="1814"/>
            </a:lvl9pPr>
          </a:lstStyle>
          <a:p>
            <a:r>
              <a:rPr lang="en-US"/>
              <a:t>Click icon to add picture</a:t>
            </a:r>
            <a:endParaRPr lang="en-GB"/>
          </a:p>
        </p:txBody>
      </p:sp>
      <p:sp>
        <p:nvSpPr>
          <p:cNvPr id="4" name="Text Placeholder 3">
            <a:extLst>
              <a:ext uri="{FF2B5EF4-FFF2-40B4-BE49-F238E27FC236}">
                <a16:creationId xmlns:a16="http://schemas.microsoft.com/office/drawing/2014/main" id="{527DC01B-9492-432D-9A83-C3525FD33FC5}"/>
              </a:ext>
            </a:extLst>
          </p:cNvPr>
          <p:cNvSpPr>
            <a:spLocks noGrp="1"/>
          </p:cNvSpPr>
          <p:nvPr>
            <p:ph type="body" sz="half" idx="2"/>
          </p:nvPr>
        </p:nvSpPr>
        <p:spPr>
          <a:xfrm>
            <a:off x="839829" y="2057544"/>
            <a:ext cx="3933079" cy="3811279"/>
          </a:xfrm>
        </p:spPr>
        <p:txBody>
          <a:bodyPr/>
          <a:lstStyle>
            <a:lvl1pPr marL="0" indent="0">
              <a:buNone/>
              <a:defRPr sz="1451"/>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n-US"/>
              <a:t>Edit Master text styles</a:t>
            </a:r>
          </a:p>
        </p:txBody>
      </p:sp>
    </p:spTree>
    <p:extLst>
      <p:ext uri="{BB962C8B-B14F-4D97-AF65-F5344CB8AC3E}">
        <p14:creationId xmlns:p14="http://schemas.microsoft.com/office/powerpoint/2010/main" val="22722385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1922-AC6B-4F0D-9256-143DE1CE18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CFFA03-D569-4746-AF11-969745A437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85269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4881A-1259-4A28-8C8B-56C19A8691BF}"/>
              </a:ext>
            </a:extLst>
          </p:cNvPr>
          <p:cNvSpPr>
            <a:spLocks noGrp="1"/>
          </p:cNvSpPr>
          <p:nvPr>
            <p:ph type="title" orient="vert"/>
          </p:nvPr>
        </p:nvSpPr>
        <p:spPr>
          <a:xfrm>
            <a:off x="9144000" y="1"/>
            <a:ext cx="3048000" cy="59926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FCDC6E-097D-4AC7-89E3-620F63AE572C}"/>
              </a:ext>
            </a:extLst>
          </p:cNvPr>
          <p:cNvSpPr>
            <a:spLocks noGrp="1"/>
          </p:cNvSpPr>
          <p:nvPr>
            <p:ph type="body" orient="vert" idx="1"/>
          </p:nvPr>
        </p:nvSpPr>
        <p:spPr>
          <a:xfrm>
            <a:off x="0" y="1"/>
            <a:ext cx="8970242" cy="5992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28627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lag.jpg">
            <a:extLst>
              <a:ext uri="{FF2B5EF4-FFF2-40B4-BE49-F238E27FC236}">
                <a16:creationId xmlns:a16="http://schemas.microsoft.com/office/drawing/2014/main" id="{6D341555-F399-E19F-5073-0921EFFE64E1}"/>
              </a:ext>
            </a:extLst>
          </p:cNvPr>
          <p:cNvPicPr>
            <a:picLocks noChangeAspect="1"/>
          </p:cNvPicPr>
          <p:nvPr userDrawn="1"/>
        </p:nvPicPr>
        <p:blipFill>
          <a:blip r:embed="rId2"/>
          <a:stretch>
            <a:fillRect/>
          </a:stretch>
        </p:blipFill>
        <p:spPr>
          <a:xfrm>
            <a:off x="0" y="0"/>
            <a:ext cx="9144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6">
            <a:extLst>
              <a:ext uri="{FF2B5EF4-FFF2-40B4-BE49-F238E27FC236}">
                <a16:creationId xmlns:a16="http://schemas.microsoft.com/office/drawing/2014/main" id="{796F668B-3812-18C2-00EC-D2755FF1BFDD}"/>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6" name="Rectangle 5">
            <a:extLst>
              <a:ext uri="{FF2B5EF4-FFF2-40B4-BE49-F238E27FC236}">
                <a16:creationId xmlns:a16="http://schemas.microsoft.com/office/drawing/2014/main" id="{DB664763-0B33-EFDC-1D4B-A45755DE3832}"/>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pic>
        <p:nvPicPr>
          <p:cNvPr id="7" name="Picture 4" descr="Kenya Flag">
            <a:extLst>
              <a:ext uri="{FF2B5EF4-FFF2-40B4-BE49-F238E27FC236}">
                <a16:creationId xmlns:a16="http://schemas.microsoft.com/office/drawing/2014/main" id="{CBDD0888-396D-8728-66E9-A4361E2436DD}"/>
              </a:ext>
            </a:extLst>
          </p:cNvPr>
          <p:cNvPicPr>
            <a:picLocks noChangeAspect="1" noChangeArrowheads="1" noCrop="1"/>
          </p:cNvPicPr>
          <p:nvPr userDrawn="1"/>
        </p:nvPicPr>
        <p:blipFill>
          <a:blip r:embed="rId3">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DB47275-5ED4-AFC3-838A-96429E478BF8}"/>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pic>
        <p:nvPicPr>
          <p:cNvPr id="9" name="Picture 4" descr="Kenya Flag">
            <a:extLst>
              <a:ext uri="{FF2B5EF4-FFF2-40B4-BE49-F238E27FC236}">
                <a16:creationId xmlns:a16="http://schemas.microsoft.com/office/drawing/2014/main" id="{9A2D964E-2805-689F-D567-F1ABE2CCD4B9}"/>
              </a:ext>
            </a:extLst>
          </p:cNvPr>
          <p:cNvPicPr>
            <a:picLocks noChangeAspect="1" noChangeArrowheads="1" noCrop="1"/>
          </p:cNvPicPr>
          <p:nvPr userDrawn="1"/>
        </p:nvPicPr>
        <p:blipFill>
          <a:blip r:embed="rId3">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37FCC44-CE09-3737-82C4-0693009137A5}"/>
              </a:ext>
            </a:extLst>
          </p:cNvPr>
          <p:cNvSpPr>
            <a:spLocks noChangeArrowheads="1"/>
          </p:cNvSpPr>
          <p:nvPr userDrawn="1"/>
        </p:nvSpPr>
        <p:spPr bwMode="auto">
          <a:xfrm>
            <a:off x="1" y="-184666"/>
            <a:ext cx="184731" cy="369332"/>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pic>
        <p:nvPicPr>
          <p:cNvPr id="11" name="Picture 4" descr="Kenya Flag">
            <a:extLst>
              <a:ext uri="{FF2B5EF4-FFF2-40B4-BE49-F238E27FC236}">
                <a16:creationId xmlns:a16="http://schemas.microsoft.com/office/drawing/2014/main" id="{3DBDB9D9-26E5-8B59-487C-A5EE8ACEC4E7}"/>
              </a:ext>
            </a:extLst>
          </p:cNvPr>
          <p:cNvPicPr>
            <a:picLocks noChangeAspect="1" noChangeArrowheads="1" noCrop="1"/>
          </p:cNvPicPr>
          <p:nvPr userDrawn="1"/>
        </p:nvPicPr>
        <p:blipFill>
          <a:blip r:embed="rId3">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3">
            <a:extLst>
              <a:ext uri="{FF2B5EF4-FFF2-40B4-BE49-F238E27FC236}">
                <a16:creationId xmlns:a16="http://schemas.microsoft.com/office/drawing/2014/main" id="{08A6CD7C-490C-9D56-D938-92CB4D650B23}"/>
              </a:ext>
            </a:extLst>
          </p:cNvPr>
          <p:cNvSpPr>
            <a:spLocks noGrp="1"/>
          </p:cNvSpPr>
          <p:nvPr>
            <p:ph type="dt" sz="half" idx="10"/>
          </p:nvPr>
        </p:nvSpPr>
        <p:spPr/>
        <p:txBody>
          <a:bodyPr/>
          <a:lstStyle>
            <a:lvl1pPr>
              <a:defRPr/>
            </a:lvl1pPr>
          </a:lstStyle>
          <a:p>
            <a:pPr>
              <a:defRPr/>
            </a:pPr>
            <a:fld id="{0DDA0319-5A3E-4DA1-A014-E1755CC5221E}" type="datetimeFigureOut">
              <a:rPr lang="en-US"/>
              <a:pPr>
                <a:defRPr/>
              </a:pPr>
              <a:t>8/2/2023</a:t>
            </a:fld>
            <a:endParaRPr lang="en-US"/>
          </a:p>
        </p:txBody>
      </p:sp>
      <p:sp>
        <p:nvSpPr>
          <p:cNvPr id="13" name="Footer Placeholder 4">
            <a:extLst>
              <a:ext uri="{FF2B5EF4-FFF2-40B4-BE49-F238E27FC236}">
                <a16:creationId xmlns:a16="http://schemas.microsoft.com/office/drawing/2014/main" id="{681AAF90-B2EE-145D-F029-78111156E2C5}"/>
              </a:ext>
            </a:extLst>
          </p:cNvPr>
          <p:cNvSpPr>
            <a:spLocks noGrp="1"/>
          </p:cNvSpPr>
          <p:nvPr>
            <p:ph type="ftr" sz="quarter" idx="11"/>
          </p:nvPr>
        </p:nvSpPr>
        <p:spPr>
          <a:xfrm>
            <a:off x="2844800" y="6356351"/>
            <a:ext cx="7213600" cy="365125"/>
          </a:xfrm>
        </p:spPr>
        <p:txBody>
          <a:bodyPr/>
          <a:lstStyle>
            <a:lvl1pPr>
              <a:defRPr sz="1800" b="1">
                <a:solidFill>
                  <a:srgbClr val="250C90"/>
                </a:solidFill>
                <a:latin typeface="Bradley Hand ITC" pitchFamily="66" charset="0"/>
              </a:defRPr>
            </a:lvl1pPr>
          </a:lstStyle>
          <a:p>
            <a:pPr>
              <a:defRPr/>
            </a:pPr>
            <a:r>
              <a:rPr lang="en-US"/>
              <a:t>Our Vision: Quality HIV Information  for all!</a:t>
            </a:r>
          </a:p>
        </p:txBody>
      </p:sp>
      <p:sp>
        <p:nvSpPr>
          <p:cNvPr id="14" name="Slide Number Placeholder 5">
            <a:extLst>
              <a:ext uri="{FF2B5EF4-FFF2-40B4-BE49-F238E27FC236}">
                <a16:creationId xmlns:a16="http://schemas.microsoft.com/office/drawing/2014/main" id="{486312A9-B87E-AB35-58D2-BA2518BD017A}"/>
              </a:ext>
            </a:extLst>
          </p:cNvPr>
          <p:cNvSpPr>
            <a:spLocks noGrp="1"/>
          </p:cNvSpPr>
          <p:nvPr>
            <p:ph type="sldNum" sz="quarter" idx="12"/>
          </p:nvPr>
        </p:nvSpPr>
        <p:spPr/>
        <p:txBody>
          <a:bodyPr/>
          <a:lstStyle>
            <a:lvl1pPr>
              <a:defRPr/>
            </a:lvl1pPr>
          </a:lstStyle>
          <a:p>
            <a:fld id="{CF11080A-04B2-4AEA-BBD7-9C2B74345026}" type="slidenum">
              <a:rPr lang="en-US" altLang="en-US"/>
              <a:t>‹#›</a:t>
            </a:fld>
            <a:endParaRPr lang="en-US" altLang="en-US"/>
          </a:p>
        </p:txBody>
      </p:sp>
    </p:spTree>
    <p:extLst>
      <p:ext uri="{BB962C8B-B14F-4D97-AF65-F5344CB8AC3E}">
        <p14:creationId xmlns:p14="http://schemas.microsoft.com/office/powerpoint/2010/main" val="21574373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7F35F443-F839-7A82-9D2C-316C3685D2DB}"/>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BABDF70-CE88-43E5-C178-E3F86195EC80}"/>
              </a:ext>
            </a:extLst>
          </p:cNvPr>
          <p:cNvSpPr>
            <a:spLocks noGrp="1"/>
          </p:cNvSpPr>
          <p:nvPr>
            <p:ph type="dt" sz="half" idx="10"/>
          </p:nvPr>
        </p:nvSpPr>
        <p:spPr/>
        <p:txBody>
          <a:bodyPr/>
          <a:lstStyle>
            <a:lvl1pPr>
              <a:defRPr/>
            </a:lvl1pPr>
          </a:lstStyle>
          <a:p>
            <a:pPr>
              <a:defRPr/>
            </a:pPr>
            <a:fld id="{0DCE3127-DB3F-439D-AC64-1695222A8782}" type="datetimeFigureOut">
              <a:rPr lang="en-US"/>
              <a:pPr>
                <a:defRPr/>
              </a:pPr>
              <a:t>8/2/2023</a:t>
            </a:fld>
            <a:endParaRPr lang="en-US"/>
          </a:p>
        </p:txBody>
      </p:sp>
      <p:sp>
        <p:nvSpPr>
          <p:cNvPr id="6" name="Footer Placeholder 4">
            <a:extLst>
              <a:ext uri="{FF2B5EF4-FFF2-40B4-BE49-F238E27FC236}">
                <a16:creationId xmlns:a16="http://schemas.microsoft.com/office/drawing/2014/main" id="{8D1771A2-38F6-03CB-899F-0BB9A7093C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B90AAE-A4D7-63FD-C2A4-E9F2F5866298}"/>
              </a:ext>
            </a:extLst>
          </p:cNvPr>
          <p:cNvSpPr>
            <a:spLocks noGrp="1"/>
          </p:cNvSpPr>
          <p:nvPr>
            <p:ph type="sldNum" sz="quarter" idx="12"/>
          </p:nvPr>
        </p:nvSpPr>
        <p:spPr>
          <a:xfrm>
            <a:off x="8737600" y="6492876"/>
            <a:ext cx="2844800" cy="365125"/>
          </a:xfrm>
        </p:spPr>
        <p:txBody>
          <a:bodyPr/>
          <a:lstStyle>
            <a:lvl1pPr>
              <a:defRPr/>
            </a:lvl1pPr>
          </a:lstStyle>
          <a:p>
            <a:fld id="{5D5EDD91-06AD-481F-A9A5-75AE21F36C8D}" type="slidenum">
              <a:rPr lang="en-US" altLang="en-US"/>
              <a:t>‹#›</a:t>
            </a:fld>
            <a:endParaRPr lang="en-US" altLang="en-US"/>
          </a:p>
        </p:txBody>
      </p:sp>
    </p:spTree>
    <p:extLst>
      <p:ext uri="{BB962C8B-B14F-4D97-AF65-F5344CB8AC3E}">
        <p14:creationId xmlns:p14="http://schemas.microsoft.com/office/powerpoint/2010/main" val="9624402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A2A28076-D1CE-FDF5-AD6F-958419A3D9ED}"/>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7DA128C-6C5C-5F2F-6AEB-E377EB9E0811}"/>
              </a:ext>
            </a:extLst>
          </p:cNvPr>
          <p:cNvSpPr>
            <a:spLocks noGrp="1"/>
          </p:cNvSpPr>
          <p:nvPr>
            <p:ph type="dt" sz="half" idx="10"/>
          </p:nvPr>
        </p:nvSpPr>
        <p:spPr/>
        <p:txBody>
          <a:bodyPr/>
          <a:lstStyle>
            <a:lvl1pPr>
              <a:defRPr/>
            </a:lvl1pPr>
          </a:lstStyle>
          <a:p>
            <a:pPr>
              <a:defRPr/>
            </a:pPr>
            <a:fld id="{F51B88B5-345E-4904-8C07-0D877F49F128}" type="datetimeFigureOut">
              <a:rPr lang="en-US"/>
              <a:pPr>
                <a:defRPr/>
              </a:pPr>
              <a:t>8/2/2023</a:t>
            </a:fld>
            <a:endParaRPr lang="en-US"/>
          </a:p>
        </p:txBody>
      </p:sp>
      <p:sp>
        <p:nvSpPr>
          <p:cNvPr id="6" name="Footer Placeholder 4">
            <a:extLst>
              <a:ext uri="{FF2B5EF4-FFF2-40B4-BE49-F238E27FC236}">
                <a16:creationId xmlns:a16="http://schemas.microsoft.com/office/drawing/2014/main" id="{C469A4B4-004D-791B-70A6-48BB3A39ED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E91635-4382-BD2C-31A8-A98CF6484E61}"/>
              </a:ext>
            </a:extLst>
          </p:cNvPr>
          <p:cNvSpPr>
            <a:spLocks noGrp="1"/>
          </p:cNvSpPr>
          <p:nvPr>
            <p:ph type="sldNum" sz="quarter" idx="12"/>
          </p:nvPr>
        </p:nvSpPr>
        <p:spPr/>
        <p:txBody>
          <a:bodyPr/>
          <a:lstStyle>
            <a:lvl1pPr>
              <a:defRPr/>
            </a:lvl1pPr>
          </a:lstStyle>
          <a:p>
            <a:fld id="{9443AB0B-12BE-406D-A924-BA2A4698919B}" type="slidenum">
              <a:rPr lang="en-US" altLang="en-US"/>
              <a:t>‹#›</a:t>
            </a:fld>
            <a:endParaRPr lang="en-US" altLang="en-US"/>
          </a:p>
        </p:txBody>
      </p:sp>
    </p:spTree>
    <p:extLst>
      <p:ext uri="{BB962C8B-B14F-4D97-AF65-F5344CB8AC3E}">
        <p14:creationId xmlns:p14="http://schemas.microsoft.com/office/powerpoint/2010/main" val="59780277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descr="Kenya Flag">
            <a:extLst>
              <a:ext uri="{FF2B5EF4-FFF2-40B4-BE49-F238E27FC236}">
                <a16:creationId xmlns:a16="http://schemas.microsoft.com/office/drawing/2014/main" id="{D8B56357-B0C3-E0E7-BCC9-C4E724F745CB}"/>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9084F7C-46E7-15A3-D10E-271B3B5C1324}"/>
              </a:ext>
            </a:extLst>
          </p:cNvPr>
          <p:cNvSpPr>
            <a:spLocks noGrp="1"/>
          </p:cNvSpPr>
          <p:nvPr>
            <p:ph type="dt" sz="half" idx="10"/>
          </p:nvPr>
        </p:nvSpPr>
        <p:spPr/>
        <p:txBody>
          <a:bodyPr/>
          <a:lstStyle>
            <a:lvl1pPr>
              <a:defRPr/>
            </a:lvl1pPr>
          </a:lstStyle>
          <a:p>
            <a:pPr>
              <a:defRPr/>
            </a:pPr>
            <a:fld id="{AFE8F2B1-FE3B-45C9-9B22-1275BD5E21DB}" type="datetimeFigureOut">
              <a:rPr lang="en-US"/>
              <a:pPr>
                <a:defRPr/>
              </a:pPr>
              <a:t>8/2/2023</a:t>
            </a:fld>
            <a:endParaRPr lang="en-US"/>
          </a:p>
        </p:txBody>
      </p:sp>
      <p:sp>
        <p:nvSpPr>
          <p:cNvPr id="7" name="Footer Placeholder 4">
            <a:extLst>
              <a:ext uri="{FF2B5EF4-FFF2-40B4-BE49-F238E27FC236}">
                <a16:creationId xmlns:a16="http://schemas.microsoft.com/office/drawing/2014/main" id="{78528449-8B23-512F-1A23-45BF5A15CD9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9DD71CC-4CCA-BD3F-732D-C56FA931273A}"/>
              </a:ext>
            </a:extLst>
          </p:cNvPr>
          <p:cNvSpPr>
            <a:spLocks noGrp="1"/>
          </p:cNvSpPr>
          <p:nvPr>
            <p:ph type="sldNum" sz="quarter" idx="12"/>
          </p:nvPr>
        </p:nvSpPr>
        <p:spPr/>
        <p:txBody>
          <a:bodyPr/>
          <a:lstStyle>
            <a:lvl1pPr>
              <a:defRPr/>
            </a:lvl1pPr>
          </a:lstStyle>
          <a:p>
            <a:fld id="{5CF5A556-8A48-4481-822D-8806A2834265}" type="slidenum">
              <a:rPr lang="en-US" altLang="en-US"/>
              <a:t>‹#›</a:t>
            </a:fld>
            <a:endParaRPr lang="en-US" altLang="en-US"/>
          </a:p>
        </p:txBody>
      </p:sp>
    </p:spTree>
    <p:extLst>
      <p:ext uri="{BB962C8B-B14F-4D97-AF65-F5344CB8AC3E}">
        <p14:creationId xmlns:p14="http://schemas.microsoft.com/office/powerpoint/2010/main" val="14596904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Kenya Flag">
            <a:extLst>
              <a:ext uri="{FF2B5EF4-FFF2-40B4-BE49-F238E27FC236}">
                <a16:creationId xmlns:a16="http://schemas.microsoft.com/office/drawing/2014/main" id="{942AA4EC-0F39-86C9-EB91-A9D094C92C1C}"/>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5C699E4-0D15-3DD7-1201-79ADD6E2F69E}"/>
              </a:ext>
            </a:extLst>
          </p:cNvPr>
          <p:cNvSpPr>
            <a:spLocks noGrp="1"/>
          </p:cNvSpPr>
          <p:nvPr>
            <p:ph type="dt" sz="half" idx="10"/>
          </p:nvPr>
        </p:nvSpPr>
        <p:spPr/>
        <p:txBody>
          <a:bodyPr/>
          <a:lstStyle>
            <a:lvl1pPr>
              <a:defRPr/>
            </a:lvl1pPr>
          </a:lstStyle>
          <a:p>
            <a:pPr>
              <a:defRPr/>
            </a:pPr>
            <a:fld id="{E500327F-66BA-40D4-8FD7-5A5A4B1F170D}" type="datetimeFigureOut">
              <a:rPr lang="en-US"/>
              <a:pPr>
                <a:defRPr/>
              </a:pPr>
              <a:t>8/2/2023</a:t>
            </a:fld>
            <a:endParaRPr lang="en-US"/>
          </a:p>
        </p:txBody>
      </p:sp>
      <p:sp>
        <p:nvSpPr>
          <p:cNvPr id="9" name="Footer Placeholder 4">
            <a:extLst>
              <a:ext uri="{FF2B5EF4-FFF2-40B4-BE49-F238E27FC236}">
                <a16:creationId xmlns:a16="http://schemas.microsoft.com/office/drawing/2014/main" id="{284ACD6C-D236-01D4-F913-1FE58D8CA58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D7C6AFE-EFE3-7D86-71CB-B653E1F405A3}"/>
              </a:ext>
            </a:extLst>
          </p:cNvPr>
          <p:cNvSpPr>
            <a:spLocks noGrp="1"/>
          </p:cNvSpPr>
          <p:nvPr>
            <p:ph type="sldNum" sz="quarter" idx="12"/>
          </p:nvPr>
        </p:nvSpPr>
        <p:spPr/>
        <p:txBody>
          <a:bodyPr/>
          <a:lstStyle>
            <a:lvl1pPr>
              <a:defRPr/>
            </a:lvl1pPr>
          </a:lstStyle>
          <a:p>
            <a:fld id="{92496A49-EF56-4478-A867-F87176EC317C}" type="slidenum">
              <a:rPr lang="en-US" altLang="en-US"/>
              <a:t>‹#›</a:t>
            </a:fld>
            <a:endParaRPr lang="en-US" altLang="en-US"/>
          </a:p>
        </p:txBody>
      </p:sp>
    </p:spTree>
    <p:extLst>
      <p:ext uri="{BB962C8B-B14F-4D97-AF65-F5344CB8AC3E}">
        <p14:creationId xmlns:p14="http://schemas.microsoft.com/office/powerpoint/2010/main" val="242103887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Kenya Flag">
            <a:extLst>
              <a:ext uri="{FF2B5EF4-FFF2-40B4-BE49-F238E27FC236}">
                <a16:creationId xmlns:a16="http://schemas.microsoft.com/office/drawing/2014/main" id="{16F9C39A-7B72-D363-4895-92257126318D}"/>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41FA6AA-2681-7A59-48FB-12D3D00016E9}"/>
              </a:ext>
            </a:extLst>
          </p:cNvPr>
          <p:cNvSpPr>
            <a:spLocks noGrp="1"/>
          </p:cNvSpPr>
          <p:nvPr>
            <p:ph type="dt" sz="half" idx="10"/>
          </p:nvPr>
        </p:nvSpPr>
        <p:spPr/>
        <p:txBody>
          <a:bodyPr/>
          <a:lstStyle>
            <a:lvl1pPr>
              <a:defRPr/>
            </a:lvl1pPr>
          </a:lstStyle>
          <a:p>
            <a:pPr>
              <a:defRPr/>
            </a:pPr>
            <a:fld id="{805F403F-E15A-4120-9554-6C22230199A7}" type="datetimeFigureOut">
              <a:rPr lang="en-US"/>
              <a:pPr>
                <a:defRPr/>
              </a:pPr>
              <a:t>8/2/2023</a:t>
            </a:fld>
            <a:endParaRPr lang="en-US"/>
          </a:p>
        </p:txBody>
      </p:sp>
      <p:sp>
        <p:nvSpPr>
          <p:cNvPr id="5" name="Footer Placeholder 4">
            <a:extLst>
              <a:ext uri="{FF2B5EF4-FFF2-40B4-BE49-F238E27FC236}">
                <a16:creationId xmlns:a16="http://schemas.microsoft.com/office/drawing/2014/main" id="{87B369A0-7D29-E34E-AB96-D95A6593E2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8D56E4-997D-4A47-4970-E49A5AD5664A}"/>
              </a:ext>
            </a:extLst>
          </p:cNvPr>
          <p:cNvSpPr>
            <a:spLocks noGrp="1"/>
          </p:cNvSpPr>
          <p:nvPr>
            <p:ph type="sldNum" sz="quarter" idx="12"/>
          </p:nvPr>
        </p:nvSpPr>
        <p:spPr/>
        <p:txBody>
          <a:bodyPr/>
          <a:lstStyle>
            <a:lvl1pPr>
              <a:defRPr/>
            </a:lvl1pPr>
          </a:lstStyle>
          <a:p>
            <a:fld id="{DBBBBC7C-B7F6-4924-AA22-C7718A7524EC}" type="slidenum">
              <a:rPr lang="en-US" altLang="en-US"/>
              <a:t>‹#›</a:t>
            </a:fld>
            <a:endParaRPr lang="en-US" altLang="en-US"/>
          </a:p>
        </p:txBody>
      </p:sp>
    </p:spTree>
    <p:extLst>
      <p:ext uri="{BB962C8B-B14F-4D97-AF65-F5344CB8AC3E}">
        <p14:creationId xmlns:p14="http://schemas.microsoft.com/office/powerpoint/2010/main" val="4011898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D083-DC24-48FA-9886-330C7E18B6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CDA2B-3C27-407A-8FC4-7BD4E37F8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F6D43-9EC0-4877-856C-89358BDF8073}"/>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5" name="Footer Placeholder 4">
            <a:extLst>
              <a:ext uri="{FF2B5EF4-FFF2-40B4-BE49-F238E27FC236}">
                <a16:creationId xmlns:a16="http://schemas.microsoft.com/office/drawing/2014/main" id="{DD424E18-874F-43AC-B568-700485E4C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7B17-B423-4E4F-838E-27FEC07F5249}"/>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06957403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Kenya Flag">
            <a:extLst>
              <a:ext uri="{FF2B5EF4-FFF2-40B4-BE49-F238E27FC236}">
                <a16:creationId xmlns:a16="http://schemas.microsoft.com/office/drawing/2014/main" id="{D41CFF83-A55F-4FDE-9577-6C5B754A8050}"/>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77BF3A69-DE33-7BF4-747E-15E538DFB9DD}"/>
              </a:ext>
            </a:extLst>
          </p:cNvPr>
          <p:cNvSpPr>
            <a:spLocks noGrp="1"/>
          </p:cNvSpPr>
          <p:nvPr>
            <p:ph type="dt" sz="half" idx="10"/>
          </p:nvPr>
        </p:nvSpPr>
        <p:spPr/>
        <p:txBody>
          <a:bodyPr/>
          <a:lstStyle>
            <a:lvl1pPr>
              <a:defRPr/>
            </a:lvl1pPr>
          </a:lstStyle>
          <a:p>
            <a:pPr>
              <a:defRPr/>
            </a:pPr>
            <a:fld id="{C5296877-B31E-46BB-ABAD-C17BB8F8DBF7}" type="datetimeFigureOut">
              <a:rPr lang="en-US"/>
              <a:pPr>
                <a:defRPr/>
              </a:pPr>
              <a:t>8/2/2023</a:t>
            </a:fld>
            <a:endParaRPr lang="en-US"/>
          </a:p>
        </p:txBody>
      </p:sp>
      <p:sp>
        <p:nvSpPr>
          <p:cNvPr id="4" name="Footer Placeholder 4">
            <a:extLst>
              <a:ext uri="{FF2B5EF4-FFF2-40B4-BE49-F238E27FC236}">
                <a16:creationId xmlns:a16="http://schemas.microsoft.com/office/drawing/2014/main" id="{30D3CF06-4958-2B07-8DF6-8ED864E883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A319E7-A9C2-8835-C969-9A02CD17715A}"/>
              </a:ext>
            </a:extLst>
          </p:cNvPr>
          <p:cNvSpPr>
            <a:spLocks noGrp="1"/>
          </p:cNvSpPr>
          <p:nvPr>
            <p:ph type="sldNum" sz="quarter" idx="12"/>
          </p:nvPr>
        </p:nvSpPr>
        <p:spPr/>
        <p:txBody>
          <a:bodyPr/>
          <a:lstStyle>
            <a:lvl1pPr>
              <a:defRPr/>
            </a:lvl1pPr>
          </a:lstStyle>
          <a:p>
            <a:fld id="{FBAF7D26-6F89-44D1-A228-EC93E31B418F}" type="slidenum">
              <a:rPr lang="en-US" altLang="en-US"/>
              <a:t>‹#›</a:t>
            </a:fld>
            <a:endParaRPr lang="en-US" altLang="en-US"/>
          </a:p>
        </p:txBody>
      </p:sp>
    </p:spTree>
    <p:extLst>
      <p:ext uri="{BB962C8B-B14F-4D97-AF65-F5344CB8AC3E}">
        <p14:creationId xmlns:p14="http://schemas.microsoft.com/office/powerpoint/2010/main" val="261809997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Kenya Flag">
            <a:extLst>
              <a:ext uri="{FF2B5EF4-FFF2-40B4-BE49-F238E27FC236}">
                <a16:creationId xmlns:a16="http://schemas.microsoft.com/office/drawing/2014/main" id="{F104ACD6-26A1-E25F-E95E-42616FAE6E34}"/>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88401C6D-4188-BA16-EF0E-75F6ACB8E290}"/>
              </a:ext>
            </a:extLst>
          </p:cNvPr>
          <p:cNvSpPr>
            <a:spLocks noGrp="1"/>
          </p:cNvSpPr>
          <p:nvPr>
            <p:ph type="dt" sz="half" idx="10"/>
          </p:nvPr>
        </p:nvSpPr>
        <p:spPr/>
        <p:txBody>
          <a:bodyPr/>
          <a:lstStyle>
            <a:lvl1pPr>
              <a:defRPr/>
            </a:lvl1pPr>
          </a:lstStyle>
          <a:p>
            <a:pPr>
              <a:defRPr/>
            </a:pPr>
            <a:fld id="{1889AF85-7059-4AB5-B92C-C099CD8C5755}" type="datetimeFigureOut">
              <a:rPr lang="en-US"/>
              <a:pPr>
                <a:defRPr/>
              </a:pPr>
              <a:t>8/2/2023</a:t>
            </a:fld>
            <a:endParaRPr lang="en-US"/>
          </a:p>
        </p:txBody>
      </p:sp>
      <p:sp>
        <p:nvSpPr>
          <p:cNvPr id="7" name="Footer Placeholder 4">
            <a:extLst>
              <a:ext uri="{FF2B5EF4-FFF2-40B4-BE49-F238E27FC236}">
                <a16:creationId xmlns:a16="http://schemas.microsoft.com/office/drawing/2014/main" id="{214FBB75-D3BB-95D4-4867-15A12EC4D85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5CF046D-822F-A387-5BA1-50593111F5BE}"/>
              </a:ext>
            </a:extLst>
          </p:cNvPr>
          <p:cNvSpPr>
            <a:spLocks noGrp="1"/>
          </p:cNvSpPr>
          <p:nvPr>
            <p:ph type="sldNum" sz="quarter" idx="12"/>
          </p:nvPr>
        </p:nvSpPr>
        <p:spPr/>
        <p:txBody>
          <a:bodyPr/>
          <a:lstStyle>
            <a:lvl1pPr>
              <a:defRPr/>
            </a:lvl1pPr>
          </a:lstStyle>
          <a:p>
            <a:fld id="{32826A45-2F1A-46EE-A4C6-DF154AED7280}" type="slidenum">
              <a:rPr lang="en-US" altLang="en-US"/>
              <a:t>‹#›</a:t>
            </a:fld>
            <a:endParaRPr lang="en-US" altLang="en-US"/>
          </a:p>
        </p:txBody>
      </p:sp>
    </p:spTree>
    <p:extLst>
      <p:ext uri="{BB962C8B-B14F-4D97-AF65-F5344CB8AC3E}">
        <p14:creationId xmlns:p14="http://schemas.microsoft.com/office/powerpoint/2010/main" val="27103537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0" descr="Kenya Flag">
            <a:extLst>
              <a:ext uri="{FF2B5EF4-FFF2-40B4-BE49-F238E27FC236}">
                <a16:creationId xmlns:a16="http://schemas.microsoft.com/office/drawing/2014/main" id="{B6C45CC5-FE1D-684F-C78E-C62F7F0D9321}"/>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80D82E32-E944-D11F-9397-6C286F9675D5}"/>
              </a:ext>
            </a:extLst>
          </p:cNvPr>
          <p:cNvSpPr>
            <a:spLocks noGrp="1"/>
          </p:cNvSpPr>
          <p:nvPr>
            <p:ph type="dt" sz="half" idx="10"/>
          </p:nvPr>
        </p:nvSpPr>
        <p:spPr/>
        <p:txBody>
          <a:bodyPr/>
          <a:lstStyle>
            <a:lvl1pPr>
              <a:defRPr/>
            </a:lvl1pPr>
          </a:lstStyle>
          <a:p>
            <a:pPr>
              <a:defRPr/>
            </a:pPr>
            <a:fld id="{E88B98B8-06C2-449C-9C57-42F4389A5222}" type="datetimeFigureOut">
              <a:rPr lang="en-US"/>
              <a:pPr>
                <a:defRPr/>
              </a:pPr>
              <a:t>8/2/2023</a:t>
            </a:fld>
            <a:endParaRPr lang="en-US"/>
          </a:p>
        </p:txBody>
      </p:sp>
      <p:sp>
        <p:nvSpPr>
          <p:cNvPr id="7" name="Footer Placeholder 4">
            <a:extLst>
              <a:ext uri="{FF2B5EF4-FFF2-40B4-BE49-F238E27FC236}">
                <a16:creationId xmlns:a16="http://schemas.microsoft.com/office/drawing/2014/main" id="{B7D54A5E-5C0D-4502-D635-EDAF0583543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A1C655F-2263-9C1F-8E54-B27B88791934}"/>
              </a:ext>
            </a:extLst>
          </p:cNvPr>
          <p:cNvSpPr>
            <a:spLocks noGrp="1"/>
          </p:cNvSpPr>
          <p:nvPr>
            <p:ph type="sldNum" sz="quarter" idx="12"/>
          </p:nvPr>
        </p:nvSpPr>
        <p:spPr/>
        <p:txBody>
          <a:bodyPr/>
          <a:lstStyle>
            <a:lvl1pPr>
              <a:defRPr/>
            </a:lvl1pPr>
          </a:lstStyle>
          <a:p>
            <a:fld id="{7D9994F3-D59C-4A85-9214-83A859C40102}" type="slidenum">
              <a:rPr lang="en-US" altLang="en-US"/>
              <a:t>‹#›</a:t>
            </a:fld>
            <a:endParaRPr lang="en-US" altLang="en-US"/>
          </a:p>
        </p:txBody>
      </p:sp>
    </p:spTree>
    <p:extLst>
      <p:ext uri="{BB962C8B-B14F-4D97-AF65-F5344CB8AC3E}">
        <p14:creationId xmlns:p14="http://schemas.microsoft.com/office/powerpoint/2010/main" val="42574091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4E2CAF1F-0672-D719-DE24-0B4E8787E71E}"/>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9AF0A64-292E-ACAE-BD15-A1014848B3C3}"/>
              </a:ext>
            </a:extLst>
          </p:cNvPr>
          <p:cNvSpPr>
            <a:spLocks noGrp="1"/>
          </p:cNvSpPr>
          <p:nvPr>
            <p:ph type="dt" sz="half" idx="10"/>
          </p:nvPr>
        </p:nvSpPr>
        <p:spPr/>
        <p:txBody>
          <a:bodyPr/>
          <a:lstStyle>
            <a:lvl1pPr>
              <a:defRPr/>
            </a:lvl1pPr>
          </a:lstStyle>
          <a:p>
            <a:pPr>
              <a:defRPr/>
            </a:pPr>
            <a:fld id="{8B093A39-256C-49AA-90C0-04B4C31E78A7}" type="datetimeFigureOut">
              <a:rPr lang="en-US"/>
              <a:pPr>
                <a:defRPr/>
              </a:pPr>
              <a:t>8/2/2023</a:t>
            </a:fld>
            <a:endParaRPr lang="en-US"/>
          </a:p>
        </p:txBody>
      </p:sp>
      <p:sp>
        <p:nvSpPr>
          <p:cNvPr id="6" name="Footer Placeholder 4">
            <a:extLst>
              <a:ext uri="{FF2B5EF4-FFF2-40B4-BE49-F238E27FC236}">
                <a16:creationId xmlns:a16="http://schemas.microsoft.com/office/drawing/2014/main" id="{457581E3-C643-A697-6DAD-341B1F16B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AAA1C5-1B0C-7C3C-20DC-EC429EC14E54}"/>
              </a:ext>
            </a:extLst>
          </p:cNvPr>
          <p:cNvSpPr>
            <a:spLocks noGrp="1"/>
          </p:cNvSpPr>
          <p:nvPr>
            <p:ph type="sldNum" sz="quarter" idx="12"/>
          </p:nvPr>
        </p:nvSpPr>
        <p:spPr/>
        <p:txBody>
          <a:bodyPr/>
          <a:lstStyle>
            <a:lvl1pPr>
              <a:defRPr/>
            </a:lvl1pPr>
          </a:lstStyle>
          <a:p>
            <a:fld id="{8684E055-CD25-40F2-9160-077CBBE88DD7}" type="slidenum">
              <a:rPr lang="en-US" altLang="en-US"/>
              <a:t>‹#›</a:t>
            </a:fld>
            <a:endParaRPr lang="en-US" altLang="en-US"/>
          </a:p>
        </p:txBody>
      </p:sp>
    </p:spTree>
    <p:extLst>
      <p:ext uri="{BB962C8B-B14F-4D97-AF65-F5344CB8AC3E}">
        <p14:creationId xmlns:p14="http://schemas.microsoft.com/office/powerpoint/2010/main" val="67525656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Kenya Flag">
            <a:extLst>
              <a:ext uri="{FF2B5EF4-FFF2-40B4-BE49-F238E27FC236}">
                <a16:creationId xmlns:a16="http://schemas.microsoft.com/office/drawing/2014/main" id="{42C74209-2ED4-2852-EEED-DECAA26B29D1}"/>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017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6FEA6F-5D59-00C3-5006-172D96992618}"/>
              </a:ext>
            </a:extLst>
          </p:cNvPr>
          <p:cNvSpPr>
            <a:spLocks noGrp="1"/>
          </p:cNvSpPr>
          <p:nvPr>
            <p:ph type="dt" sz="half" idx="10"/>
          </p:nvPr>
        </p:nvSpPr>
        <p:spPr/>
        <p:txBody>
          <a:bodyPr/>
          <a:lstStyle>
            <a:lvl1pPr>
              <a:defRPr/>
            </a:lvl1pPr>
          </a:lstStyle>
          <a:p>
            <a:pPr>
              <a:defRPr/>
            </a:pPr>
            <a:fld id="{4DC0A18F-D647-491F-BD2F-7C59C67A085F}" type="datetimeFigureOut">
              <a:rPr lang="en-US"/>
              <a:pPr>
                <a:defRPr/>
              </a:pPr>
              <a:t>8/2/2023</a:t>
            </a:fld>
            <a:endParaRPr lang="en-US"/>
          </a:p>
        </p:txBody>
      </p:sp>
      <p:sp>
        <p:nvSpPr>
          <p:cNvPr id="6" name="Footer Placeholder 4">
            <a:extLst>
              <a:ext uri="{FF2B5EF4-FFF2-40B4-BE49-F238E27FC236}">
                <a16:creationId xmlns:a16="http://schemas.microsoft.com/office/drawing/2014/main" id="{B9964397-CC3F-7810-E2DF-D8CA2C7A81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392519-1E9F-5029-8CB7-9BF1D442E418}"/>
              </a:ext>
            </a:extLst>
          </p:cNvPr>
          <p:cNvSpPr>
            <a:spLocks noGrp="1"/>
          </p:cNvSpPr>
          <p:nvPr>
            <p:ph type="sldNum" sz="quarter" idx="12"/>
          </p:nvPr>
        </p:nvSpPr>
        <p:spPr/>
        <p:txBody>
          <a:bodyPr/>
          <a:lstStyle>
            <a:lvl1pPr>
              <a:defRPr/>
            </a:lvl1pPr>
          </a:lstStyle>
          <a:p>
            <a:fld id="{0DBBC973-CBF6-432C-A57D-A48DB1CB352B}" type="slidenum">
              <a:rPr lang="en-US" altLang="en-US"/>
              <a:t>‹#›</a:t>
            </a:fld>
            <a:endParaRPr lang="en-US" altLang="en-US"/>
          </a:p>
        </p:txBody>
      </p:sp>
    </p:spTree>
    <p:extLst>
      <p:ext uri="{BB962C8B-B14F-4D97-AF65-F5344CB8AC3E}">
        <p14:creationId xmlns:p14="http://schemas.microsoft.com/office/powerpoint/2010/main" val="73140189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C891-7EE7-4139-8F9A-5B42B40910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a16="http://schemas.microsoft.com/office/drawing/2014/main" id="{32E315EE-8A53-B6D5-D601-2632FD40A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
        <p:nvSpPr>
          <p:cNvPr id="4" name="Date Placeholder 3">
            <a:extLst>
              <a:ext uri="{FF2B5EF4-FFF2-40B4-BE49-F238E27FC236}">
                <a16:creationId xmlns:a16="http://schemas.microsoft.com/office/drawing/2014/main" id="{34727A67-6B4A-C3CC-AFC6-B5F4ADE8DA49}"/>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5" name="Footer Placeholder 4">
            <a:extLst>
              <a:ext uri="{FF2B5EF4-FFF2-40B4-BE49-F238E27FC236}">
                <a16:creationId xmlns:a16="http://schemas.microsoft.com/office/drawing/2014/main" id="{BDD56173-3B6B-B6A0-7D70-606FEB1E2D2A}"/>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DAE5B4F5-4D93-F596-0180-F1AFA7F97B2E}"/>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3135987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A866-9F61-442C-00C4-712642A4576F}"/>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51FF2759-9AF6-5DA9-3791-E8505FA1F6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6EBA84D3-B8FA-CB5E-243D-9CDC9E0EFFE7}"/>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5" name="Footer Placeholder 4">
            <a:extLst>
              <a:ext uri="{FF2B5EF4-FFF2-40B4-BE49-F238E27FC236}">
                <a16:creationId xmlns:a16="http://schemas.microsoft.com/office/drawing/2014/main" id="{206156BF-B505-1077-EAFF-321573DA0C22}"/>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AD29B57D-ACFB-7985-9F6E-CCFED07D1064}"/>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2141774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2894-DD74-7848-8193-46BA428A33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a16="http://schemas.microsoft.com/office/drawing/2014/main" id="{43C37B5B-7E10-1E1A-661E-CBCFF92FD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6609E2-3B0A-C11C-D2DF-888D6BFF0E46}"/>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5" name="Footer Placeholder 4">
            <a:extLst>
              <a:ext uri="{FF2B5EF4-FFF2-40B4-BE49-F238E27FC236}">
                <a16:creationId xmlns:a16="http://schemas.microsoft.com/office/drawing/2014/main" id="{A4DD4E81-873C-984E-2A44-16AF733FBF9D}"/>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97357241-CE21-DE43-103D-6E743F4DD2B7}"/>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12143657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7379-0A87-4033-AA04-B9F705063315}"/>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1175BFBB-D8F2-B006-744C-C8B7696247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a16="http://schemas.microsoft.com/office/drawing/2014/main" id="{C5E0DE15-1C48-48D4-FE6D-46467B8216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a16="http://schemas.microsoft.com/office/drawing/2014/main" id="{970E3E76-BCBD-781F-06FE-943B8C08DCAE}"/>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6" name="Footer Placeholder 5">
            <a:extLst>
              <a:ext uri="{FF2B5EF4-FFF2-40B4-BE49-F238E27FC236}">
                <a16:creationId xmlns:a16="http://schemas.microsoft.com/office/drawing/2014/main" id="{8A0E9BFB-CE2F-ECDF-6252-639EEB5C9D6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A273E3D7-4BAD-8B0F-C6EF-80ACA14AAD50}"/>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348079095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2A57-4671-E6E2-166A-8918900FEDDE}"/>
              </a:ext>
            </a:extLst>
          </p:cNvPr>
          <p:cNvSpPr>
            <a:spLocks noGrp="1"/>
          </p:cNvSpPr>
          <p:nvPr>
            <p:ph type="title"/>
          </p:nvPr>
        </p:nvSpPr>
        <p:spPr>
          <a:xfrm>
            <a:off x="839788" y="365125"/>
            <a:ext cx="10515600" cy="1325563"/>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id="{3EA7D00C-295B-15DE-81BD-A159680D9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AE09C9-F137-37A6-4766-0AD485C6EC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841DAA1D-88DC-0626-E056-105D13A0E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35BC51-D823-84DC-C300-3EBDD66F74A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4346ACB4-9806-E95D-674F-DCE9315E3348}"/>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8" name="Footer Placeholder 7">
            <a:extLst>
              <a:ext uri="{FF2B5EF4-FFF2-40B4-BE49-F238E27FC236}">
                <a16:creationId xmlns:a16="http://schemas.microsoft.com/office/drawing/2014/main" id="{45DFAA6D-337B-7008-AD80-346492A8B37A}"/>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23FBD8C6-4C02-443C-481A-0C8E5D100491}"/>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7460585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82A1-399E-4636-AF29-BA328ADAE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FCD45-8EF2-4486-8E8F-11878B85C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DFC84F-9DE8-4B46-B36E-89FCFDE36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00703-7471-48AB-9160-6A884A349DAA}"/>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6" name="Footer Placeholder 5">
            <a:extLst>
              <a:ext uri="{FF2B5EF4-FFF2-40B4-BE49-F238E27FC236}">
                <a16:creationId xmlns:a16="http://schemas.microsoft.com/office/drawing/2014/main" id="{1DDF8B31-C196-4AB3-B141-0B2EA467C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A1036-409F-4B1D-9AF7-80383E48A7F0}"/>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92893305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AD6-77E2-F560-E40C-E45C533556BF}"/>
              </a:ext>
            </a:extLst>
          </p:cNvPr>
          <p:cNvSpPr>
            <a:spLocks noGrp="1"/>
          </p:cNvSpPr>
          <p:nvPr>
            <p:ph type="title"/>
          </p:nvPr>
        </p:nvSpPr>
        <p:spPr/>
        <p:txBody>
          <a:bodyPr/>
          <a:lstStyle/>
          <a:p>
            <a:r>
              <a:rPr lang="en-GB"/>
              <a:t>Click to edit Master title style</a:t>
            </a:r>
            <a:endParaRPr lang="aa-ET"/>
          </a:p>
        </p:txBody>
      </p:sp>
      <p:sp>
        <p:nvSpPr>
          <p:cNvPr id="3" name="Date Placeholder 2">
            <a:extLst>
              <a:ext uri="{FF2B5EF4-FFF2-40B4-BE49-F238E27FC236}">
                <a16:creationId xmlns:a16="http://schemas.microsoft.com/office/drawing/2014/main" id="{08625C86-5CDE-EFE7-4927-9EC093541618}"/>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4" name="Footer Placeholder 3">
            <a:extLst>
              <a:ext uri="{FF2B5EF4-FFF2-40B4-BE49-F238E27FC236}">
                <a16:creationId xmlns:a16="http://schemas.microsoft.com/office/drawing/2014/main" id="{506F0629-784A-87EF-EDD9-956BD0486A00}"/>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9297B950-ED41-79A1-A534-933F6E344C03}"/>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27392853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75ED0-5E54-77A4-EBA7-BC17AC7A6558}"/>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3" name="Footer Placeholder 2">
            <a:extLst>
              <a:ext uri="{FF2B5EF4-FFF2-40B4-BE49-F238E27FC236}">
                <a16:creationId xmlns:a16="http://schemas.microsoft.com/office/drawing/2014/main" id="{12F706D4-B827-AD43-A7B3-3D6A4E495760}"/>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566847B1-A608-42B2-24A1-990E25C64C65}"/>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29959372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B156-A00C-26EA-3742-E1D269DC7B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a16="http://schemas.microsoft.com/office/drawing/2014/main" id="{036CB4B7-AF97-567A-7EBD-E9A90EF0D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id="{A3181A00-3683-AC71-028D-37D0DE3DE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D68E27-ADDE-81A7-6524-AE0AB1D6F99A}"/>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6" name="Footer Placeholder 5">
            <a:extLst>
              <a:ext uri="{FF2B5EF4-FFF2-40B4-BE49-F238E27FC236}">
                <a16:creationId xmlns:a16="http://schemas.microsoft.com/office/drawing/2014/main" id="{3E2E1EA2-6F95-A60E-F84D-10CB321B2C9D}"/>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23E0E5F2-8B2B-D31A-D54F-C212A2CFFF5D}"/>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3670663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806D-984D-B5ED-9F63-5D52CC8A47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a16="http://schemas.microsoft.com/office/drawing/2014/main" id="{D9E9B37B-A6B0-D7A3-D10C-C68BE5A8E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8356D546-9948-C480-40F2-F54CDE1FD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9AF2E-BCE4-2375-EFC7-4320C45B7534}"/>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6" name="Footer Placeholder 5">
            <a:extLst>
              <a:ext uri="{FF2B5EF4-FFF2-40B4-BE49-F238E27FC236}">
                <a16:creationId xmlns:a16="http://schemas.microsoft.com/office/drawing/2014/main" id="{4155A625-CBD9-2639-E181-99D09E3362EF}"/>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532D1A5D-E428-72FC-99FF-433D0857808F}"/>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16170774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0ED6-6A69-A103-467A-91039E995BAB}"/>
              </a:ext>
            </a:extLst>
          </p:cNvPr>
          <p:cNvSpPr>
            <a:spLocks noGrp="1"/>
          </p:cNvSpPr>
          <p:nvPr>
            <p:ph type="title"/>
          </p:nvPr>
        </p:nvSpPr>
        <p:spPr/>
        <p:txBody>
          <a:bodyPr/>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153630DC-F52D-0325-C9B4-1FE26B04AB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20485EFD-1880-BF1B-233F-1EBF0848E3B7}"/>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5" name="Footer Placeholder 4">
            <a:extLst>
              <a:ext uri="{FF2B5EF4-FFF2-40B4-BE49-F238E27FC236}">
                <a16:creationId xmlns:a16="http://schemas.microsoft.com/office/drawing/2014/main" id="{BB66019B-D1FD-C046-EA0C-B325EB3B4680}"/>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84E8D031-6CDF-4391-A66D-591F3C4A782D}"/>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279651016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EF780-1354-5626-8EA8-FF32CA2CE3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6CD89A44-62AF-2048-7713-A0845DE126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308CF886-1692-FFB3-0267-A38F6E57C4C6}"/>
              </a:ext>
            </a:extLst>
          </p:cNvPr>
          <p:cNvSpPr>
            <a:spLocks noGrp="1"/>
          </p:cNvSpPr>
          <p:nvPr>
            <p:ph type="dt" sz="half" idx="10"/>
          </p:nvPr>
        </p:nvSpPr>
        <p:spPr/>
        <p:txBody>
          <a:bodyPr/>
          <a:lstStyle/>
          <a:p>
            <a:fld id="{B65C600B-0962-4D49-ADED-B6F030642062}" type="datetimeFigureOut">
              <a:rPr lang="aa-ET" smtClean="0"/>
              <a:t>08/02/2023</a:t>
            </a:fld>
            <a:endParaRPr lang="aa-ET"/>
          </a:p>
        </p:txBody>
      </p:sp>
      <p:sp>
        <p:nvSpPr>
          <p:cNvPr id="5" name="Footer Placeholder 4">
            <a:extLst>
              <a:ext uri="{FF2B5EF4-FFF2-40B4-BE49-F238E27FC236}">
                <a16:creationId xmlns:a16="http://schemas.microsoft.com/office/drawing/2014/main" id="{CFF9938D-613E-DE56-AD03-D6B265040BFB}"/>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BDA48A3-4C3C-1E59-FC6F-8E273798496C}"/>
              </a:ext>
            </a:extLst>
          </p:cNvPr>
          <p:cNvSpPr>
            <a:spLocks noGrp="1"/>
          </p:cNvSpPr>
          <p:nvPr>
            <p:ph type="sldNum" sz="quarter" idx="12"/>
          </p:nvPr>
        </p:nvSpPr>
        <p:spPr/>
        <p:txBody>
          <a:bodyPr/>
          <a:lstStyle/>
          <a:p>
            <a:fld id="{96DBA6EF-2ED6-294F-A1DC-ED21646448D7}" type="slidenum">
              <a:rPr lang="aa-ET" smtClean="0"/>
              <a:t>‹#›</a:t>
            </a:fld>
            <a:endParaRPr lang="aa-ET"/>
          </a:p>
        </p:txBody>
      </p:sp>
    </p:spTree>
    <p:extLst>
      <p:ext uri="{BB962C8B-B14F-4D97-AF65-F5344CB8AC3E}">
        <p14:creationId xmlns:p14="http://schemas.microsoft.com/office/powerpoint/2010/main" val="14816161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5" name="Date Placeholder 4"/>
          <p:cNvSpPr>
            <a:spLocks noGrp="1"/>
          </p:cNvSpPr>
          <p:nvPr>
            <p:ph type="dt" sz="half" idx="10"/>
          </p:nvPr>
        </p:nvSpPr>
        <p:spPr>
          <a:xfrm>
            <a:off x="7996517" y="224493"/>
            <a:ext cx="2844800" cy="365125"/>
          </a:xfrm>
          <a:prstGeom prst="rect">
            <a:avLst/>
          </a:prstGeom>
        </p:spPr>
        <p:txBody>
          <a:bodyPr/>
          <a:lstStyle/>
          <a:p>
            <a:fld id="{9525A706-D8F2-4D1A-855A-CADC92600C26}" type="datetime4">
              <a:rPr lang="en-US" smtClean="0"/>
              <a:t>August 2, 2023</a:t>
            </a:fld>
            <a:endParaRPr lang="en-US"/>
          </a:p>
        </p:txBody>
      </p:sp>
      <p:sp>
        <p:nvSpPr>
          <p:cNvPr id="6" name="Footer Placeholder 5"/>
          <p:cNvSpPr>
            <a:spLocks noGrp="1"/>
          </p:cNvSpPr>
          <p:nvPr>
            <p:ph type="ftr" sz="quarter" idx="11"/>
          </p:nvPr>
        </p:nvSpPr>
        <p:spPr>
          <a:xfrm>
            <a:off x="6188597" y="5852161"/>
            <a:ext cx="466953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198795" y="224492"/>
            <a:ext cx="1776208" cy="365125"/>
          </a:xfrm>
          <a:prstGeom prst="rect">
            <a:avLst/>
          </a:prstGeom>
        </p:spPr>
        <p:txBody>
          <a:bodyPr/>
          <a:lstStyle/>
          <a:p>
            <a:fld id="{8B37D5FE-740C-46F5-801A-FA5477D9711F}"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11" name="Content Placeholder 10"/>
          <p:cNvSpPr>
            <a:spLocks noGrp="1"/>
          </p:cNvSpPr>
          <p:nvPr>
            <p:ph sz="quarter" idx="14"/>
          </p:nvPr>
        </p:nvSpPr>
        <p:spPr>
          <a:xfrm>
            <a:off x="6193536" y="2313431"/>
            <a:ext cx="4559808" cy="349300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390614831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5026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2856F6-006C-024D-AE14-C59E7E3702F9}"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80035-1990-6A4F-AF0C-88277DF44E6F}" type="slidenum">
              <a:rPr lang="en-US" smtClean="0"/>
              <a:t>‹#›</a:t>
            </a:fld>
            <a:endParaRPr lang="en-US"/>
          </a:p>
        </p:txBody>
      </p:sp>
    </p:spTree>
    <p:extLst>
      <p:ext uri="{BB962C8B-B14F-4D97-AF65-F5344CB8AC3E}">
        <p14:creationId xmlns:p14="http://schemas.microsoft.com/office/powerpoint/2010/main" val="30388983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C072-7CCF-427A-914F-EDCCEB27B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FD4E7-CDA8-48AB-AFB4-450E1D93B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5EACB-13C0-4906-9BC7-9F4396403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2CC4F-E6D4-4B95-8A97-268DA8E6A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FF2782-BF5F-4B8D-87A3-EF61AFB71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6963D-066E-43BD-9FD3-DF828881768B}"/>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8" name="Footer Placeholder 7">
            <a:extLst>
              <a:ext uri="{FF2B5EF4-FFF2-40B4-BE49-F238E27FC236}">
                <a16:creationId xmlns:a16="http://schemas.microsoft.com/office/drawing/2014/main" id="{F0A9940F-F963-4771-BFE0-A7A169AE5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E41F95-8BF6-4E95-8F9A-751F641F122A}"/>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7921387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AD77-2956-48EB-9CC4-E11657D93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43E833-9D5B-43DA-AC43-D63B9C25B4F0}"/>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4" name="Footer Placeholder 3">
            <a:extLst>
              <a:ext uri="{FF2B5EF4-FFF2-40B4-BE49-F238E27FC236}">
                <a16:creationId xmlns:a16="http://schemas.microsoft.com/office/drawing/2014/main" id="{7A63E9F9-1103-40BE-AAE6-5B05239B7F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AC3D1-3BA7-4309-AD21-1B5010E721E5}"/>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27344697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ECB42A-6547-40A3-BE6D-31B26D9952D2}"/>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3" name="Footer Placeholder 2">
            <a:extLst>
              <a:ext uri="{FF2B5EF4-FFF2-40B4-BE49-F238E27FC236}">
                <a16:creationId xmlns:a16="http://schemas.microsoft.com/office/drawing/2014/main" id="{7FE7403D-7079-46D9-AAE3-B77ABF80C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009B36-4EFD-4848-9505-C68763E707CF}"/>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15787852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72C8-3A1E-4245-80C7-0155030D1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0F68B-EE96-4801-A429-73F7B1268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9D906C-6C81-4A10-ADD6-A7D93567F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60DB1-24E5-42F4-BEC9-246A5E4C20D4}"/>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6" name="Footer Placeholder 5">
            <a:extLst>
              <a:ext uri="{FF2B5EF4-FFF2-40B4-BE49-F238E27FC236}">
                <a16:creationId xmlns:a16="http://schemas.microsoft.com/office/drawing/2014/main" id="{50ED5F17-90F9-4A3F-B39A-2A0AA38A1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1A5FD-D02B-4219-B46D-4BF06511A0EE}"/>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6840169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C127-AB43-4550-97A5-D41355ED3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F4AD1B-76C1-4DBE-9DE4-79BC0CB4C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E9D83-93DF-49E1-945E-6448EEF97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EB4B5-9BDA-4EE3-B5EC-D726B90CEC01}"/>
              </a:ext>
            </a:extLst>
          </p:cNvPr>
          <p:cNvSpPr>
            <a:spLocks noGrp="1"/>
          </p:cNvSpPr>
          <p:nvPr>
            <p:ph type="dt" sz="half" idx="10"/>
          </p:nvPr>
        </p:nvSpPr>
        <p:spPr/>
        <p:txBody>
          <a:bodyPr/>
          <a:lstStyle/>
          <a:p>
            <a:fld id="{BBF36849-5382-4065-8E8C-5535D7311E6D}" type="datetimeFigureOut">
              <a:rPr lang="en-US" smtClean="0"/>
              <a:t>8/2/2023</a:t>
            </a:fld>
            <a:endParaRPr lang="en-US"/>
          </a:p>
        </p:txBody>
      </p:sp>
      <p:sp>
        <p:nvSpPr>
          <p:cNvPr id="6" name="Footer Placeholder 5">
            <a:extLst>
              <a:ext uri="{FF2B5EF4-FFF2-40B4-BE49-F238E27FC236}">
                <a16:creationId xmlns:a16="http://schemas.microsoft.com/office/drawing/2014/main" id="{05ACA559-C076-4AB3-AE40-3D3124AFF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21665-6EDB-48AB-B1A7-04AB783DFDEB}"/>
              </a:ext>
            </a:extLst>
          </p:cNvPr>
          <p:cNvSpPr>
            <a:spLocks noGrp="1"/>
          </p:cNvSpPr>
          <p:nvPr>
            <p:ph type="sldNum" sz="quarter" idx="12"/>
          </p:nvPr>
        </p:nvSpPr>
        <p:spPr/>
        <p:txBody>
          <a:bodyPr/>
          <a:lstStyle/>
          <a:p>
            <a:fld id="{B0C53C6F-546E-4B6F-98C1-3E544D32D470}" type="slidenum">
              <a:rPr lang="en-US" smtClean="0"/>
              <a:t>‹#›</a:t>
            </a:fld>
            <a:endParaRPr lang="en-US"/>
          </a:p>
        </p:txBody>
      </p:sp>
    </p:spTree>
    <p:extLst>
      <p:ext uri="{BB962C8B-B14F-4D97-AF65-F5344CB8AC3E}">
        <p14:creationId xmlns:p14="http://schemas.microsoft.com/office/powerpoint/2010/main" val="41305139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CA90C-D7E0-4E63-8901-70109AFF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sz="4400" b="0" i="0" u="none" strike="noStrike">
                <a:highlight>
                  <a:srgbClr val="000000">
                    <a:alpha val="0"/>
                  </a:srgbClr>
                </a:highlight>
                <a:latin typeface="Calibri Light"/>
              </a:rPr>
              <a:t>Cliquez pour modifier le style du titre principal</a:t>
            </a:r>
          </a:p>
        </p:txBody>
      </p:sp>
      <p:sp>
        <p:nvSpPr>
          <p:cNvPr id="3" name="Text Placeholder 2">
            <a:extLst>
              <a:ext uri="{FF2B5EF4-FFF2-40B4-BE49-F238E27FC236}">
                <a16:creationId xmlns:a16="http://schemas.microsoft.com/office/drawing/2014/main" id="{5EB47EC9-ACA5-4519-A079-9466D80B5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sz="2800" b="0" i="0" u="none" strike="noStrike">
                <a:highlight>
                  <a:srgbClr val="000000">
                    <a:alpha val="0"/>
                  </a:srgbClr>
                </a:highlight>
                <a:latin typeface="Calibri"/>
              </a:rPr>
              <a:t>Cliquez pour modifier les styles de texte principaux</a:t>
            </a:r>
          </a:p>
          <a:p>
            <a:pPr lvl="1" rtl="0"/>
            <a:r>
              <a:rPr lang="fr" sz="2400" b="0" i="0" u="none" strike="noStrike">
                <a:highlight>
                  <a:srgbClr val="000000">
                    <a:alpha val="0"/>
                  </a:srgbClr>
                </a:highlight>
                <a:latin typeface="Calibri"/>
              </a:rPr>
              <a:t>Deuxième niveau</a:t>
            </a:r>
          </a:p>
          <a:p>
            <a:pPr lvl="2" rtl="0"/>
            <a:r>
              <a:rPr lang="fr" sz="2000" b="0" i="0" u="none" strike="noStrike">
                <a:highlight>
                  <a:srgbClr val="000000">
                    <a:alpha val="0"/>
                  </a:srgbClr>
                </a:highlight>
                <a:latin typeface="Calibri"/>
              </a:rPr>
              <a:t>Troisième niveau</a:t>
            </a:r>
          </a:p>
          <a:p>
            <a:pPr lvl="3" rtl="0"/>
            <a:r>
              <a:rPr lang="fr" sz="1800" b="0" i="0" u="none" strike="noStrike">
                <a:highlight>
                  <a:srgbClr val="000000">
                    <a:alpha val="0"/>
                  </a:srgbClr>
                </a:highlight>
                <a:latin typeface="Calibri"/>
              </a:rPr>
              <a:t>Quatrième niveau</a:t>
            </a:r>
          </a:p>
          <a:p>
            <a:pPr lvl="4" rtl="0"/>
            <a:r>
              <a:rPr lang="fr" sz="1800" b="0" i="0" u="none" strike="noStrike">
                <a:highlight>
                  <a:srgbClr val="000000">
                    <a:alpha val="0"/>
                  </a:srgbClr>
                </a:highlight>
                <a:latin typeface="Calibri"/>
              </a:rPr>
              <a:t>Cinquième niveau</a:t>
            </a:r>
          </a:p>
        </p:txBody>
      </p:sp>
      <p:sp>
        <p:nvSpPr>
          <p:cNvPr id="4" name="Date Placeholder 3">
            <a:extLst>
              <a:ext uri="{FF2B5EF4-FFF2-40B4-BE49-F238E27FC236}">
                <a16:creationId xmlns:a16="http://schemas.microsoft.com/office/drawing/2014/main" id="{9334D5DD-3453-461C-BA27-1D33A6003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sz="1200" b="0" i="0" u="none" strike="noStrike">
                <a:highlight>
                  <a:srgbClr val="000000">
                    <a:alpha val="0"/>
                  </a:srgbClr>
                </a:highlight>
                <a:latin typeface="Calibri"/>
              </a:rPr>
              <a:t>18/07/2023</a:t>
            </a:r>
            <a:endParaRPr lang="en-US"/>
          </a:p>
        </p:txBody>
      </p:sp>
      <p:sp>
        <p:nvSpPr>
          <p:cNvPr id="5" name="Footer Placeholder 4">
            <a:extLst>
              <a:ext uri="{FF2B5EF4-FFF2-40B4-BE49-F238E27FC236}">
                <a16:creationId xmlns:a16="http://schemas.microsoft.com/office/drawing/2014/main" id="{3B93801C-197E-43B2-B2F8-DD3ED4DF3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F5C69A-51D2-411C-B545-88E694CA9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r" sz="1200" b="0" i="0" u="none" strike="noStrike">
                <a:highlight>
                  <a:srgbClr val="000000">
                    <a:alpha val="0"/>
                  </a:srgbClr>
                </a:highlight>
                <a:latin typeface="Calibri"/>
              </a:rPr>
              <a:t>‹#›</a:t>
            </a:r>
            <a:endParaRPr lang="en-US"/>
          </a:p>
        </p:txBody>
      </p:sp>
    </p:spTree>
    <p:extLst>
      <p:ext uri="{BB962C8B-B14F-4D97-AF65-F5344CB8AC3E}">
        <p14:creationId xmlns:p14="http://schemas.microsoft.com/office/powerpoint/2010/main" val="28195176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82" r:id="rId3"/>
    <p:sldLayoutId id="2147483730" r:id="rId4"/>
    <p:sldLayoutId id="2147483783" r:id="rId5"/>
    <p:sldLayoutId id="2147483784" r:id="rId6"/>
    <p:sldLayoutId id="2147483755" r:id="rId7"/>
    <p:sldLayoutId id="2147483785" r:id="rId8"/>
    <p:sldLayoutId id="2147483786" r:id="rId9"/>
    <p:sldLayoutId id="2147483787" r:id="rId10"/>
    <p:sldLayoutId id="2147483788" r:id="rId11"/>
    <p:sldLayoutId id="2147483769"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B149E27-7984-4DF8-881B-57BC25B1424B}"/>
              </a:ext>
            </a:extLst>
          </p:cNvPr>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rtl="0"/>
            <a:r>
              <a:rPr lang="fr" sz="3600" b="1" i="0" u="none" strike="noStrike">
                <a:highlight>
                  <a:srgbClr val="000000">
                    <a:alpha val="0"/>
                  </a:srgbClr>
                </a:highlight>
                <a:latin typeface="Arial"/>
              </a:rPr>
              <a:t>Cliquez pour modifier le style du titre principal</a:t>
            </a:r>
            <a:endParaRPr lang="en-GB" altLang="en-US"/>
          </a:p>
        </p:txBody>
      </p:sp>
      <p:sp>
        <p:nvSpPr>
          <p:cNvPr id="7172" name="Rectangle 4">
            <a:extLst>
              <a:ext uri="{FF2B5EF4-FFF2-40B4-BE49-F238E27FC236}">
                <a16:creationId xmlns:a16="http://schemas.microsoft.com/office/drawing/2014/main" id="{4612DEBF-4DC7-4FAE-BDA2-697036A4BFCE}"/>
              </a:ext>
            </a:extLst>
          </p:cNvPr>
          <p:cNvSpPr>
            <a:spLocks noGrp="1" noChangeArrowheads="1"/>
          </p:cNvSpPr>
          <p:nvPr>
            <p:ph type="body" idx="1"/>
          </p:nvPr>
        </p:nvSpPr>
        <p:spPr bwMode="auto">
          <a:xfrm>
            <a:off x="590052" y="1380815"/>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rtl="0"/>
            <a:r>
              <a:rPr lang="fr" sz="2500" b="0" i="0" u="none" strike="noStrike">
                <a:highlight>
                  <a:srgbClr val="000000">
                    <a:alpha val="0"/>
                  </a:srgbClr>
                </a:highlight>
                <a:latin typeface="Arial"/>
              </a:rPr>
              <a:t>Cliquez pour modifier les styles de texte principaux</a:t>
            </a:r>
          </a:p>
          <a:p>
            <a:pPr lvl="1" rtl="0"/>
            <a:r>
              <a:rPr lang="fr" sz="2100" b="0" i="0" u="none" strike="noStrike">
                <a:highlight>
                  <a:srgbClr val="000000">
                    <a:alpha val="0"/>
                  </a:srgbClr>
                </a:highlight>
                <a:latin typeface="Arial"/>
              </a:rPr>
              <a:t>Deuxième niveau</a:t>
            </a:r>
          </a:p>
          <a:p>
            <a:pPr lvl="2" rtl="0"/>
            <a:r>
              <a:rPr lang="fr" sz="2100" b="0" i="0" u="none" strike="noStrike">
                <a:highlight>
                  <a:srgbClr val="000000">
                    <a:alpha val="0"/>
                  </a:srgbClr>
                </a:highlight>
                <a:latin typeface="Arial Narrow"/>
              </a:rPr>
              <a:t>Troisième niveau</a:t>
            </a:r>
          </a:p>
          <a:p>
            <a:pPr lvl="3" rtl="0"/>
            <a:r>
              <a:rPr lang="fr" sz="2100" b="0" i="0" u="none" strike="noStrike">
                <a:highlight>
                  <a:srgbClr val="000000">
                    <a:alpha val="0"/>
                  </a:srgbClr>
                </a:highlight>
                <a:latin typeface="Arial Narrow"/>
              </a:rPr>
              <a:t>Quatrième niveau</a:t>
            </a:r>
          </a:p>
        </p:txBody>
      </p:sp>
      <p:sp>
        <p:nvSpPr>
          <p:cNvPr id="7174" name="Line 6">
            <a:extLst>
              <a:ext uri="{FF2B5EF4-FFF2-40B4-BE49-F238E27FC236}">
                <a16:creationId xmlns:a16="http://schemas.microsoft.com/office/drawing/2014/main" id="{CE5167F7-10A7-43D8-9A13-C39AF4CE7D62}"/>
              </a:ext>
            </a:extLst>
          </p:cNvPr>
          <p:cNvSpPr>
            <a:spLocks noChangeShapeType="1"/>
          </p:cNvSpPr>
          <p:nvPr/>
        </p:nvSpPr>
        <p:spPr bwMode="auto">
          <a:xfrm>
            <a:off x="0" y="1246909"/>
            <a:ext cx="12192000" cy="0"/>
          </a:xfrm>
          <a:prstGeom prst="line">
            <a:avLst/>
          </a:prstGeom>
          <a:noFill/>
          <a:ln w="38100">
            <a:solidFill>
              <a:srgbClr val="1E7F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sz="1633"/>
          </a:p>
        </p:txBody>
      </p:sp>
      <p:sp>
        <p:nvSpPr>
          <p:cNvPr id="7180" name="Rectangle 12">
            <a:extLst>
              <a:ext uri="{FF2B5EF4-FFF2-40B4-BE49-F238E27FC236}">
                <a16:creationId xmlns:a16="http://schemas.microsoft.com/office/drawing/2014/main" id="{C1786A3E-88D4-4DA5-8C3E-00D84BE64C44}"/>
              </a:ext>
            </a:extLst>
          </p:cNvPr>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33"/>
          </a:p>
        </p:txBody>
      </p:sp>
      <p:sp>
        <p:nvSpPr>
          <p:cNvPr id="7181" name="Rectangle 13">
            <a:extLst>
              <a:ext uri="{FF2B5EF4-FFF2-40B4-BE49-F238E27FC236}">
                <a16:creationId xmlns:a16="http://schemas.microsoft.com/office/drawing/2014/main" id="{8E9AE399-F894-426E-B173-DE96185AA767}"/>
              </a:ext>
            </a:extLst>
          </p:cNvPr>
          <p:cNvSpPr>
            <a:spLocks noChangeArrowheads="1"/>
          </p:cNvSpPr>
          <p:nvPr/>
        </p:nvSpPr>
        <p:spPr bwMode="auto">
          <a:xfrm>
            <a:off x="953859" y="6398688"/>
            <a:ext cx="7339453" cy="2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panose="020B0604020202020204" pitchFamily="34" charset="0"/>
                <a:cs typeface="Arial" panose="020B0604020202020204" pitchFamily="34" charset="0"/>
              </a:defRPr>
            </a:lvl1pPr>
            <a:lvl2pPr marL="520700" algn="r" defTabSz="1042988">
              <a:defRPr>
                <a:solidFill>
                  <a:schemeClr val="tx1"/>
                </a:solidFill>
                <a:latin typeface="Arial" panose="020B0604020202020204" pitchFamily="34" charset="0"/>
                <a:cs typeface="Arial" panose="020B0604020202020204" pitchFamily="34" charset="0"/>
              </a:defRPr>
            </a:lvl2pPr>
            <a:lvl3pPr marL="1042988" algn="r" defTabSz="1042988">
              <a:defRPr>
                <a:solidFill>
                  <a:schemeClr val="tx1"/>
                </a:solidFill>
                <a:latin typeface="Arial" panose="020B0604020202020204" pitchFamily="34" charset="0"/>
                <a:cs typeface="Arial" panose="020B0604020202020204" pitchFamily="34" charset="0"/>
              </a:defRPr>
            </a:lvl3pPr>
            <a:lvl4pPr marL="1563688" algn="r" defTabSz="1042988">
              <a:defRPr>
                <a:solidFill>
                  <a:schemeClr val="tx1"/>
                </a:solidFill>
                <a:latin typeface="Arial" panose="020B0604020202020204" pitchFamily="34" charset="0"/>
                <a:cs typeface="Arial" panose="020B0604020202020204" pitchFamily="34" charset="0"/>
              </a:defRPr>
            </a:lvl4pPr>
            <a:lvl5pPr marL="2085975" algn="r" defTabSz="1042988">
              <a:defRPr>
                <a:solidFill>
                  <a:schemeClr val="tx1"/>
                </a:solidFill>
                <a:latin typeface="Arial" panose="020B0604020202020204" pitchFamily="34" charset="0"/>
                <a:cs typeface="Arial" panose="020B0604020202020204" pitchFamily="34" charset="0"/>
              </a:defRPr>
            </a:lvl5pPr>
            <a:lvl6pPr marL="25431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03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575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7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fr" sz="1400" b="1" i="0" u="none" strike="noStrike">
                <a:solidFill>
                  <a:srgbClr val="96CCEE"/>
                </a:solidFill>
                <a:highlight>
                  <a:srgbClr val="000000">
                    <a:alpha val="0"/>
                  </a:srgbClr>
                </a:highlight>
                <a:latin typeface="Arial Narrow"/>
              </a:rPr>
              <a:t>Aperçu des normes de soins pédiatriques 4-5  août 2020 </a:t>
            </a:r>
            <a:r>
              <a:rPr lang="fr" sz="2100" b="1" i="0" u="none" strike="noStrike" baseline="12000">
                <a:solidFill>
                  <a:srgbClr val="FFFFFF"/>
                </a:solidFill>
                <a:highlight>
                  <a:srgbClr val="000000">
                    <a:alpha val="0"/>
                  </a:srgbClr>
                </a:highlight>
                <a:latin typeface="Arial Narrow"/>
              </a:rPr>
              <a:t>|</a:t>
            </a:r>
            <a:r>
              <a:rPr lang="fr" sz="1400" b="1" i="0" u="none" strike="noStrike">
                <a:solidFill>
                  <a:srgbClr val="96CCEE"/>
                </a:solidFill>
                <a:highlight>
                  <a:srgbClr val="000000">
                    <a:alpha val="0"/>
                  </a:srgbClr>
                </a:highlight>
                <a:latin typeface="Arial Narrow"/>
              </a:rPr>
              <a:t> 18 juillet 2023</a:t>
            </a:r>
            <a:endParaRPr lang="en-GB" altLang="en-US" sz="1451" b="1">
              <a:solidFill>
                <a:srgbClr val="96CCEE"/>
              </a:solidFill>
              <a:latin typeface="Arial Narrow" panose="020B0606020202030204" pitchFamily="34" charset="0"/>
            </a:endParaRPr>
          </a:p>
        </p:txBody>
      </p:sp>
      <p:sp>
        <p:nvSpPr>
          <p:cNvPr id="7182" name="Rectangle 14">
            <a:extLst>
              <a:ext uri="{FF2B5EF4-FFF2-40B4-BE49-F238E27FC236}">
                <a16:creationId xmlns:a16="http://schemas.microsoft.com/office/drawing/2014/main" id="{F7B37B37-0B12-429A-829F-36421506CA35}"/>
              </a:ext>
            </a:extLst>
          </p:cNvPr>
          <p:cNvSpPr>
            <a:spLocks noChangeArrowheads="1"/>
          </p:cNvSpPr>
          <p:nvPr/>
        </p:nvSpPr>
        <p:spPr bwMode="auto">
          <a:xfrm>
            <a:off x="479645" y="6398688"/>
            <a:ext cx="474214"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panose="020B0604020202020204" pitchFamily="34" charset="0"/>
                <a:cs typeface="Arial" panose="020B0604020202020204" pitchFamily="34" charset="0"/>
              </a:defRPr>
            </a:lvl1pPr>
            <a:lvl2pPr marL="520700" algn="r" defTabSz="1042988">
              <a:defRPr>
                <a:solidFill>
                  <a:schemeClr val="tx1"/>
                </a:solidFill>
                <a:latin typeface="Arial" panose="020B0604020202020204" pitchFamily="34" charset="0"/>
                <a:cs typeface="Arial" panose="020B0604020202020204" pitchFamily="34" charset="0"/>
              </a:defRPr>
            </a:lvl2pPr>
            <a:lvl3pPr marL="1042988" algn="r" defTabSz="1042988">
              <a:defRPr>
                <a:solidFill>
                  <a:schemeClr val="tx1"/>
                </a:solidFill>
                <a:latin typeface="Arial" panose="020B0604020202020204" pitchFamily="34" charset="0"/>
                <a:cs typeface="Arial" panose="020B0604020202020204" pitchFamily="34" charset="0"/>
              </a:defRPr>
            </a:lvl3pPr>
            <a:lvl4pPr marL="1563688" algn="r" defTabSz="1042988">
              <a:defRPr>
                <a:solidFill>
                  <a:schemeClr val="tx1"/>
                </a:solidFill>
                <a:latin typeface="Arial" panose="020B0604020202020204" pitchFamily="34" charset="0"/>
                <a:cs typeface="Arial" panose="020B0604020202020204" pitchFamily="34" charset="0"/>
              </a:defRPr>
            </a:lvl4pPr>
            <a:lvl5pPr marL="2085975" algn="r" defTabSz="1042988">
              <a:defRPr>
                <a:solidFill>
                  <a:schemeClr val="tx1"/>
                </a:solidFill>
                <a:latin typeface="Arial" panose="020B0604020202020204" pitchFamily="34" charset="0"/>
                <a:cs typeface="Arial" panose="020B0604020202020204" pitchFamily="34" charset="0"/>
              </a:defRPr>
            </a:lvl5pPr>
            <a:lvl6pPr marL="25431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03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575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775" algn="r" defTabSz="1042988"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fr" sz="1500" b="0" i="0" u="none" strike="noStrike">
                <a:solidFill>
                  <a:srgbClr val="72BBE8"/>
                </a:solidFill>
                <a:highlight>
                  <a:srgbClr val="000000">
                    <a:alpha val="0"/>
                  </a:srgbClr>
                </a:highlight>
                <a:latin typeface="Arial Narrow"/>
              </a:rPr>
              <a:t>‹#› </a:t>
            </a:r>
            <a:r>
              <a:rPr lang="fr" sz="2100" b="0" i="0" u="none" strike="noStrike" baseline="14000">
                <a:solidFill>
                  <a:srgbClr val="FFFFFF"/>
                </a:solidFill>
                <a:highlight>
                  <a:srgbClr val="000000">
                    <a:alpha val="0"/>
                  </a:srgbClr>
                </a:highlight>
                <a:latin typeface="Arial Narrow"/>
              </a:rPr>
              <a:t>|</a:t>
            </a:r>
          </a:p>
        </p:txBody>
      </p:sp>
      <p:pic>
        <p:nvPicPr>
          <p:cNvPr id="7185" name="Picture 17" descr="WHO-EN-white-H">
            <a:extLst>
              <a:ext uri="{FF2B5EF4-FFF2-40B4-BE49-F238E27FC236}">
                <a16:creationId xmlns:a16="http://schemas.microsoft.com/office/drawing/2014/main" id="{F576B746-B129-4CF1-9E89-2FB07801D87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575668" y="6040166"/>
            <a:ext cx="2943021"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7999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defTabSz="945990" rtl="0" eaLnBrk="1" fontAlgn="base" hangingPunct="1">
        <a:spcBef>
          <a:spcPct val="0"/>
        </a:spcBef>
        <a:spcAft>
          <a:spcPct val="0"/>
        </a:spcAft>
        <a:defRPr sz="3628" b="1" kern="1200">
          <a:solidFill>
            <a:srgbClr val="000066"/>
          </a:solidFill>
          <a:latin typeface="+mj-lt"/>
          <a:ea typeface="+mj-ea"/>
          <a:cs typeface="+mj-cs"/>
        </a:defRPr>
      </a:lvl1pPr>
      <a:lvl2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2pPr>
      <a:lvl3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3pPr>
      <a:lvl4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4pPr>
      <a:lvl5pPr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5pPr>
      <a:lvl6pPr marL="414680"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6pPr>
      <a:lvl7pPr marL="829361"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7pPr>
      <a:lvl8pPr marL="1244041"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8pPr>
      <a:lvl9pPr marL="1658722" algn="ctr" defTabSz="945990" rtl="0" eaLnBrk="1" fontAlgn="base" hangingPunct="1">
        <a:spcBef>
          <a:spcPct val="0"/>
        </a:spcBef>
        <a:spcAft>
          <a:spcPct val="0"/>
        </a:spcAft>
        <a:defRPr sz="3628" b="1">
          <a:solidFill>
            <a:srgbClr val="000066"/>
          </a:solidFill>
          <a:latin typeface="Arial" panose="020B0604020202020204" pitchFamily="34" charset="0"/>
          <a:cs typeface="Arial" panose="020B0604020202020204" pitchFamily="34" charset="0"/>
        </a:defRPr>
      </a:lvl9pPr>
    </p:titleStyle>
    <p:bodyStyle>
      <a:lvl1pPr marL="354206" indent="-354206" algn="l" defTabSz="945990" rtl="0" eaLnBrk="1" fontAlgn="base" hangingPunct="1">
        <a:spcBef>
          <a:spcPct val="80000"/>
        </a:spcBef>
        <a:spcAft>
          <a:spcPct val="0"/>
        </a:spcAft>
        <a:buClr>
          <a:srgbClr val="1E7FB8"/>
        </a:buClr>
        <a:buFont typeface="Wingdings" panose="05000000000000000000" pitchFamily="2" charset="2"/>
        <a:buChar char="l"/>
        <a:defRPr sz="2540" kern="1200">
          <a:solidFill>
            <a:srgbClr val="000066"/>
          </a:solidFill>
          <a:latin typeface="+mn-lt"/>
          <a:ea typeface="+mn-ea"/>
          <a:cs typeface="+mn-cs"/>
        </a:defRPr>
      </a:lvl1pPr>
      <a:lvl2pPr marL="833681" indent="-292293" algn="l" defTabSz="945990" rtl="0" eaLnBrk="1" fontAlgn="base" hangingPunct="1">
        <a:spcBef>
          <a:spcPct val="20000"/>
        </a:spcBef>
        <a:spcAft>
          <a:spcPct val="0"/>
        </a:spcAft>
        <a:buClr>
          <a:srgbClr val="1E7FB8"/>
        </a:buClr>
        <a:buFont typeface="Arial" panose="020B0604020202020204" pitchFamily="34" charset="0"/>
        <a:buChar char="–"/>
        <a:defRPr sz="2177" kern="1200">
          <a:solidFill>
            <a:srgbClr val="000066"/>
          </a:solidFill>
          <a:latin typeface="+mn-lt"/>
          <a:ea typeface="+mn-ea"/>
          <a:cs typeface="+mn-cs"/>
        </a:defRPr>
      </a:lvl2pPr>
      <a:lvl3pPr marL="1300196" indent="-279333" algn="l" defTabSz="945990" rtl="0" eaLnBrk="1" fontAlgn="base" hangingPunct="1">
        <a:spcBef>
          <a:spcPct val="20000"/>
        </a:spcBef>
        <a:spcAft>
          <a:spcPct val="0"/>
        </a:spcAft>
        <a:buClr>
          <a:srgbClr val="1E7FB8"/>
        </a:buClr>
        <a:buChar char="•"/>
        <a:defRPr sz="2177" kern="1200">
          <a:solidFill>
            <a:srgbClr val="000066"/>
          </a:solidFill>
          <a:latin typeface="Arial Narrow" panose="020B0606020202030204" pitchFamily="34" charset="0"/>
          <a:ea typeface="+mn-ea"/>
          <a:cs typeface="+mn-cs"/>
        </a:defRPr>
      </a:lvl3pPr>
      <a:lvl4pPr marL="1722076" indent="-234698" algn="l" defTabSz="945990" rtl="0" eaLnBrk="1" fontAlgn="base" hangingPunct="1">
        <a:spcBef>
          <a:spcPct val="20000"/>
        </a:spcBef>
        <a:spcAft>
          <a:spcPct val="0"/>
        </a:spcAft>
        <a:buClr>
          <a:srgbClr val="1E7FB8"/>
        </a:buClr>
        <a:buChar char="–"/>
        <a:defRPr sz="2177" kern="1200">
          <a:solidFill>
            <a:srgbClr val="000066"/>
          </a:solidFill>
          <a:latin typeface="Arial Narrow" panose="020B0606020202030204" pitchFamily="34" charset="0"/>
          <a:ea typeface="+mn-ea"/>
          <a:cs typeface="+mn-cs"/>
        </a:defRPr>
      </a:lvl4pPr>
      <a:lvl5pPr marL="2057564" indent="-149746" algn="r" defTabSz="945990" rtl="1" eaLnBrk="1" fontAlgn="base" hangingPunct="1">
        <a:spcBef>
          <a:spcPct val="20000"/>
        </a:spcBef>
        <a:spcAft>
          <a:spcPct val="0"/>
        </a:spcAft>
        <a:buChar char="»"/>
        <a:defRPr sz="2086" kern="1200">
          <a:solidFill>
            <a:srgbClr val="000066"/>
          </a:solidFill>
          <a:latin typeface="+mn-lt"/>
          <a:ea typeface="+mn-ea"/>
          <a:cs typeface="+mn-cs"/>
        </a:defRPr>
      </a:lvl5pPr>
      <a:lvl6pPr marL="2280742"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42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10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478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B8F6BB-C3D8-9D20-665E-C8C28136EE0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rtl="0"/>
            <a:r>
              <a:rPr lang="fr" sz="4400" b="0" i="0" u="none" strike="noStrike">
                <a:highlight>
                  <a:srgbClr val="000000">
                    <a:alpha val="0"/>
                  </a:srgbClr>
                </a:highlight>
                <a:latin typeface="Calibri"/>
              </a:rPr>
              <a:t>Cliquez pour modifier le style du titre principal</a:t>
            </a:r>
          </a:p>
        </p:txBody>
      </p:sp>
      <p:sp>
        <p:nvSpPr>
          <p:cNvPr id="1027" name="Text Placeholder 2">
            <a:extLst>
              <a:ext uri="{FF2B5EF4-FFF2-40B4-BE49-F238E27FC236}">
                <a16:creationId xmlns:a16="http://schemas.microsoft.com/office/drawing/2014/main" id="{37B6F2C9-122B-A882-E27D-E4A5BA35A82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rtl="0"/>
            <a:r>
              <a:rPr lang="fr" sz="3200" b="0" i="0" u="none" strike="noStrike">
                <a:highlight>
                  <a:srgbClr val="000000">
                    <a:alpha val="0"/>
                  </a:srgbClr>
                </a:highlight>
                <a:latin typeface="Calibri"/>
              </a:rPr>
              <a:t>Cliquez pour modifier les styles de texte principaux</a:t>
            </a:r>
          </a:p>
          <a:p>
            <a:pPr lvl="1" rtl="0"/>
            <a:r>
              <a:rPr lang="fr" sz="2800" b="0" i="0" u="none" strike="noStrike">
                <a:highlight>
                  <a:srgbClr val="000000">
                    <a:alpha val="0"/>
                  </a:srgbClr>
                </a:highlight>
                <a:latin typeface="Calibri"/>
              </a:rPr>
              <a:t>Deuxième niveau</a:t>
            </a:r>
          </a:p>
          <a:p>
            <a:pPr lvl="2" rtl="0"/>
            <a:r>
              <a:rPr lang="fr" sz="2400" b="0" i="0" u="none" strike="noStrike">
                <a:highlight>
                  <a:srgbClr val="000000">
                    <a:alpha val="0"/>
                  </a:srgbClr>
                </a:highlight>
                <a:latin typeface="Calibri"/>
              </a:rPr>
              <a:t>Troisième niveau</a:t>
            </a:r>
          </a:p>
          <a:p>
            <a:pPr lvl="3" rtl="0"/>
            <a:r>
              <a:rPr lang="fr" sz="2000" b="0" i="0" u="none" strike="noStrike">
                <a:highlight>
                  <a:srgbClr val="000000">
                    <a:alpha val="0"/>
                  </a:srgbClr>
                </a:highlight>
                <a:latin typeface="Calibri"/>
              </a:rPr>
              <a:t>Quatrième niveau</a:t>
            </a:r>
          </a:p>
          <a:p>
            <a:pPr lvl="4" rtl="0"/>
            <a:r>
              <a:rPr lang="fr" sz="2000" b="0" i="0" u="none" strike="noStrike">
                <a:highlight>
                  <a:srgbClr val="000000">
                    <a:alpha val="0"/>
                  </a:srgbClr>
                </a:highlight>
                <a:latin typeface="Calibri"/>
              </a:rPr>
              <a:t>Cinquième niveau</a:t>
            </a:r>
          </a:p>
        </p:txBody>
      </p:sp>
      <p:sp>
        <p:nvSpPr>
          <p:cNvPr id="4" name="Date Placeholder 3">
            <a:extLst>
              <a:ext uri="{FF2B5EF4-FFF2-40B4-BE49-F238E27FC236}">
                <a16:creationId xmlns:a16="http://schemas.microsoft.com/office/drawing/2014/main" id="{24C0FEE3-724E-4E04-BE4B-23D253D78D6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cs typeface="+mn-cs"/>
              </a:defRPr>
            </a:lvl1pPr>
          </a:lstStyle>
          <a:p>
            <a:pPr rtl="0">
              <a:defRPr/>
            </a:pPr>
            <a:r>
              <a:rPr lang="fr" sz="1200" b="0" i="0" u="none" strike="noStrike">
                <a:highlight>
                  <a:srgbClr val="000000">
                    <a:alpha val="0"/>
                  </a:srgbClr>
                </a:highlight>
                <a:latin typeface="Calibri"/>
              </a:rPr>
              <a:t>18/07/2023</a:t>
            </a:r>
            <a:endParaRPr lang="en-US"/>
          </a:p>
        </p:txBody>
      </p:sp>
      <p:sp>
        <p:nvSpPr>
          <p:cNvPr id="5" name="Footer Placeholder 4">
            <a:extLst>
              <a:ext uri="{FF2B5EF4-FFF2-40B4-BE49-F238E27FC236}">
                <a16:creationId xmlns:a16="http://schemas.microsoft.com/office/drawing/2014/main" id="{5D67F1BA-87EF-4372-94F6-C3DE09763C6D}"/>
              </a:ext>
            </a:extLst>
          </p:cNvPr>
          <p:cNvSpPr>
            <a:spLocks noGrp="1"/>
          </p:cNvSpPr>
          <p:nvPr>
            <p:ph type="ftr" sz="quarter" idx="3"/>
          </p:nvPr>
        </p:nvSpPr>
        <p:spPr>
          <a:xfrm>
            <a:off x="2235200" y="6356351"/>
            <a:ext cx="7823200" cy="365125"/>
          </a:xfrm>
          <a:prstGeom prst="rect">
            <a:avLst/>
          </a:prstGeom>
        </p:spPr>
        <p:txBody>
          <a:bodyPr vert="horz" lIns="91440" tIns="45720" rIns="91440" bIns="45720" rtlCol="0" anchor="ctr"/>
          <a:lstStyle>
            <a:lvl1pPr algn="ctr" eaLnBrk="1" fontAlgn="auto" hangingPunct="1">
              <a:spcBef>
                <a:spcPct val="0"/>
              </a:spcBef>
              <a:spcAft>
                <a:spcPct val="0"/>
              </a:spcAft>
              <a:defRPr sz="1600" b="1">
                <a:solidFill>
                  <a:srgbClr val="0070C0"/>
                </a:solidFill>
                <a:latin typeface="+mn-lt"/>
                <a:cs typeface="+mn-cs"/>
              </a:defRPr>
            </a:lvl1pPr>
          </a:lstStyle>
          <a:p>
            <a:pPr rtl="0">
              <a:defRPr/>
            </a:pPr>
            <a:r>
              <a:rPr lang="fr" sz="1600" b="1" i="0" u="none" strike="noStrike">
                <a:highlight>
                  <a:srgbClr val="000000">
                    <a:alpha val="0"/>
                  </a:srgbClr>
                </a:highlight>
                <a:latin typeface="Calibri"/>
              </a:rPr>
              <a:t>Notre vision : Une information de qualité sur le VIH pour tous !</a:t>
            </a:r>
          </a:p>
          <a:p>
            <a:pPr>
              <a:defRPr/>
            </a:pPr>
            <a:endParaRPr lang="en-US"/>
          </a:p>
        </p:txBody>
      </p:sp>
      <p:sp>
        <p:nvSpPr>
          <p:cNvPr id="6" name="Slide Number Placeholder 5">
            <a:extLst>
              <a:ext uri="{FF2B5EF4-FFF2-40B4-BE49-F238E27FC236}">
                <a16:creationId xmlns:a16="http://schemas.microsoft.com/office/drawing/2014/main" id="{CCCDE3CD-97E0-409F-9A11-DD6BAD54EC3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rtl="0"/>
            <a:r>
              <a:rPr lang="fr" sz="1200" b="0" i="0" u="none" strike="noStrike">
                <a:highlight>
                  <a:srgbClr val="000000">
                    <a:alpha val="0"/>
                  </a:srgbClr>
                </a:highlight>
                <a:latin typeface="Calibri"/>
              </a:rPr>
              <a:t>‹#›</a:t>
            </a:r>
            <a:endParaRPr lang="en-US" altLang="en-US"/>
          </a:p>
        </p:txBody>
      </p:sp>
      <p:pic>
        <p:nvPicPr>
          <p:cNvPr id="7" name="Picture 6" descr="flag.jpg">
            <a:extLst>
              <a:ext uri="{FF2B5EF4-FFF2-40B4-BE49-F238E27FC236}">
                <a16:creationId xmlns:a16="http://schemas.microsoft.com/office/drawing/2014/main" id="{919EE406-C0BD-45F2-B923-CB2B4EA01729}"/>
              </a:ext>
            </a:extLst>
          </p:cNvPr>
          <p:cNvPicPr>
            <a:picLocks noChangeAspect="1"/>
          </p:cNvPicPr>
          <p:nvPr/>
        </p:nvPicPr>
        <p:blipFill>
          <a:blip r:embed="rId13"/>
          <a:stretch>
            <a:fillRect/>
          </a:stretch>
        </p:blipFill>
        <p:spPr>
          <a:xfrm>
            <a:off x="0" y="0"/>
            <a:ext cx="9144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998709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07942-AB63-5026-FBDC-449CB2585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sz="4400" b="0" i="0" u="none" strike="noStrike">
                <a:highlight>
                  <a:srgbClr val="000000">
                    <a:alpha val="0"/>
                  </a:srgbClr>
                </a:highlight>
                <a:latin typeface="Calibri Light"/>
              </a:rPr>
              <a:t>Cliquez pour modifier le style du titre principal</a:t>
            </a:r>
            <a:endParaRPr lang="aa-ET"/>
          </a:p>
        </p:txBody>
      </p:sp>
      <p:sp>
        <p:nvSpPr>
          <p:cNvPr id="3" name="Text Placeholder 2">
            <a:extLst>
              <a:ext uri="{FF2B5EF4-FFF2-40B4-BE49-F238E27FC236}">
                <a16:creationId xmlns:a16="http://schemas.microsoft.com/office/drawing/2014/main" id="{135F1B44-2EF7-BC7F-D998-F2687ADA0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sz="2800" b="0" i="0" u="none" strike="noStrike">
                <a:highlight>
                  <a:srgbClr val="000000">
                    <a:alpha val="0"/>
                  </a:srgbClr>
                </a:highlight>
                <a:latin typeface="Calibri"/>
              </a:rPr>
              <a:t>Cliquez pour modifier les styles de texte principaux</a:t>
            </a:r>
          </a:p>
          <a:p>
            <a:pPr lvl="1" rtl="0"/>
            <a:r>
              <a:rPr lang="fr" sz="2400" b="0" i="0" u="none" strike="noStrike">
                <a:highlight>
                  <a:srgbClr val="000000">
                    <a:alpha val="0"/>
                  </a:srgbClr>
                </a:highlight>
                <a:latin typeface="Calibri"/>
              </a:rPr>
              <a:t>Deuxième niveau</a:t>
            </a:r>
          </a:p>
          <a:p>
            <a:pPr lvl="2" rtl="0"/>
            <a:r>
              <a:rPr lang="fr" sz="2000" b="0" i="0" u="none" strike="noStrike">
                <a:highlight>
                  <a:srgbClr val="000000">
                    <a:alpha val="0"/>
                  </a:srgbClr>
                </a:highlight>
                <a:latin typeface="Calibri"/>
              </a:rPr>
              <a:t>Troisième niveau</a:t>
            </a:r>
          </a:p>
          <a:p>
            <a:pPr lvl="3" rtl="0"/>
            <a:r>
              <a:rPr lang="fr" sz="1800" b="0" i="0" u="none" strike="noStrike">
                <a:highlight>
                  <a:srgbClr val="000000">
                    <a:alpha val="0"/>
                  </a:srgbClr>
                </a:highlight>
                <a:latin typeface="Calibri"/>
              </a:rPr>
              <a:t>Quatrième niveau</a:t>
            </a:r>
          </a:p>
          <a:p>
            <a:pPr lvl="4" rtl="0"/>
            <a:r>
              <a:rPr lang="fr" sz="1800" b="0" i="0" u="none" strike="noStrike">
                <a:highlight>
                  <a:srgbClr val="000000">
                    <a:alpha val="0"/>
                  </a:srgbClr>
                </a:highlight>
                <a:latin typeface="Calibri"/>
              </a:rPr>
              <a:t>Cinquième niveau</a:t>
            </a:r>
            <a:endParaRPr lang="aa-ET"/>
          </a:p>
        </p:txBody>
      </p:sp>
      <p:sp>
        <p:nvSpPr>
          <p:cNvPr id="4" name="Date Placeholder 3">
            <a:extLst>
              <a:ext uri="{FF2B5EF4-FFF2-40B4-BE49-F238E27FC236}">
                <a16:creationId xmlns:a16="http://schemas.microsoft.com/office/drawing/2014/main" id="{DA204F31-B71D-CA86-D75F-41F73F353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sz="1200" b="0" i="0" u="none" strike="noStrike">
                <a:highlight>
                  <a:srgbClr val="000000">
                    <a:alpha val="0"/>
                  </a:srgbClr>
                </a:highlight>
                <a:latin typeface="Calibri"/>
              </a:rPr>
              <a:t>18/07/2023</a:t>
            </a:r>
            <a:endParaRPr lang="aa-ET"/>
          </a:p>
        </p:txBody>
      </p:sp>
      <p:sp>
        <p:nvSpPr>
          <p:cNvPr id="5" name="Footer Placeholder 4">
            <a:extLst>
              <a:ext uri="{FF2B5EF4-FFF2-40B4-BE49-F238E27FC236}">
                <a16:creationId xmlns:a16="http://schemas.microsoft.com/office/drawing/2014/main" id="{4B85B701-9EB5-F92D-8FFB-1BF0335CA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2F4291FB-20A4-8329-FA2E-D05BCEEA4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r" sz="1200" b="0" i="0" u="none" strike="noStrike">
                <a:highlight>
                  <a:srgbClr val="000000">
                    <a:alpha val="0"/>
                  </a:srgbClr>
                </a:highlight>
                <a:latin typeface="Calibri"/>
              </a:rPr>
              <a:t>‹#›</a:t>
            </a:r>
            <a:endParaRPr lang="aa-ET"/>
          </a:p>
        </p:txBody>
      </p:sp>
    </p:spTree>
    <p:extLst>
      <p:ext uri="{BB962C8B-B14F-4D97-AF65-F5344CB8AC3E}">
        <p14:creationId xmlns:p14="http://schemas.microsoft.com/office/powerpoint/2010/main" val="3340388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9270792/"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3.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5.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6.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Google Shape;77;p14">
            <a:extLst>
              <a:ext uri="{FF2B5EF4-FFF2-40B4-BE49-F238E27FC236}">
                <a16:creationId xmlns:a16="http://schemas.microsoft.com/office/drawing/2014/main" id="{FE9726C3-6716-4188-84C5-DCF958E36140}"/>
              </a:ext>
            </a:extLst>
          </p:cNvPr>
          <p:cNvSpPr txBox="1">
            <a:spLocks noGrp="1"/>
          </p:cNvSpPr>
          <p:nvPr>
            <p:ph type="subTitle" idx="1"/>
          </p:nvPr>
        </p:nvSpPr>
        <p:spPr>
          <a:xfrm>
            <a:off x="-439738" y="3630134"/>
            <a:ext cx="7165976" cy="415925"/>
          </a:xfrm>
        </p:spPr>
        <p:txBody>
          <a:bodyPr vert="horz" lIns="91440" tIns="45720" rIns="91440" bIns="45720" rtlCol="0" anchor="t">
            <a:noAutofit/>
          </a:bodyPr>
          <a:lstStyle/>
          <a:p>
            <a:pPr rtl="0">
              <a:spcBef>
                <a:spcPct val="0"/>
              </a:spcBef>
              <a:spcAft>
                <a:spcPct val="0"/>
              </a:spcAft>
            </a:pPr>
            <a:r>
              <a:rPr lang="fr" sz="2000" b="0" i="1" u="none" strike="noStrike">
                <a:highlight>
                  <a:srgbClr val="000000">
                    <a:alpha val="0"/>
                  </a:srgbClr>
                </a:highlight>
                <a:latin typeface="Gill Sans"/>
                <a:cs typeface="Gill Sans" panose="020B0604020202020204" charset="0"/>
                <a:sym typeface="Gill Sans"/>
              </a:rPr>
              <a:t>Mercredi 5 juillet 2023 </a:t>
            </a:r>
            <a:endParaRPr lang="en-US" altLang="en-US" sz="2000">
              <a:latin typeface="Gill Sans"/>
              <a:cs typeface="Gill Sans" panose="020B0604020202020204" charset="0"/>
            </a:endParaRPr>
          </a:p>
        </p:txBody>
      </p:sp>
      <p:pic>
        <p:nvPicPr>
          <p:cNvPr id="84997" name="Google Shape;81;p14">
            <a:extLst>
              <a:ext uri="{FF2B5EF4-FFF2-40B4-BE49-F238E27FC236}">
                <a16:creationId xmlns:a16="http://schemas.microsoft.com/office/drawing/2014/main" id="{87BBEBDE-90FD-4EEB-96C1-DEBF5D151FBF}"/>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77793" y="5623344"/>
            <a:ext cx="3448708" cy="884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A576BE2C-9C15-D77B-5D0E-CDE6219F6397}"/>
              </a:ext>
            </a:extLst>
          </p:cNvPr>
          <p:cNvPicPr>
            <a:picLocks noChangeAspect="1"/>
          </p:cNvPicPr>
          <p:nvPr/>
        </p:nvPicPr>
        <p:blipFill>
          <a:blip r:embed="rId4"/>
          <a:srcRect l="16503" t="41" r="26014"/>
          <a:stretch>
            <a:fillRect/>
          </a:stretch>
        </p:blipFill>
        <p:spPr>
          <a:xfrm>
            <a:off x="6291533" y="461"/>
            <a:ext cx="5907461" cy="6859875"/>
          </a:xfrm>
          <a:prstGeom prst="rect">
            <a:avLst/>
          </a:prstGeom>
        </p:spPr>
      </p:pic>
      <p:pic>
        <p:nvPicPr>
          <p:cNvPr id="84999" name="Picture 5">
            <a:extLst>
              <a:ext uri="{FF2B5EF4-FFF2-40B4-BE49-F238E27FC236}">
                <a16:creationId xmlns:a16="http://schemas.microsoft.com/office/drawing/2014/main" id="{F998602E-95BD-491D-AA28-9DCB376F83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27260" y="5466272"/>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Google Shape;78;p14">
            <a:extLst>
              <a:ext uri="{FF2B5EF4-FFF2-40B4-BE49-F238E27FC236}">
                <a16:creationId xmlns:a16="http://schemas.microsoft.com/office/drawing/2014/main" id="{092B5D0F-D393-4A3A-B0A4-B21B68D77E13}"/>
              </a:ext>
            </a:extLst>
          </p:cNvPr>
          <p:cNvSpPr txBox="1"/>
          <p:nvPr/>
        </p:nvSpPr>
        <p:spPr>
          <a:xfrm>
            <a:off x="0" y="2020168"/>
            <a:ext cx="6956426" cy="1207698"/>
          </a:xfrm>
          <a:prstGeom prst="rect">
            <a:avLst/>
          </a:prstGeom>
          <a:solidFill>
            <a:schemeClr val="accent6">
              <a:lumMod val="40000"/>
              <a:lumOff val="60000"/>
            </a:schemeClr>
          </a:solidFill>
          <a:ln>
            <a:noFill/>
          </a:ln>
        </p:spPr>
        <p:txBody>
          <a:bodyPr spcFirstLastPara="1" lIns="91425" tIns="45700" rIns="91425" bIns="45700" anchor="b">
            <a:noAutofit/>
          </a:bodyPr>
          <a:lstStyle/>
          <a:p>
            <a:pPr algn="ctr" rtl="0">
              <a:lnSpc>
                <a:spcPct val="90000"/>
              </a:lnSpc>
              <a:buClr>
                <a:srgbClr val="645DC7"/>
              </a:buClr>
              <a:buSzPts val="4431"/>
              <a:defRPr/>
            </a:pPr>
            <a:r>
              <a:rPr lang="fr" sz="3200" b="1" i="0" u="none" strike="noStrike" kern="0">
                <a:highlight>
                  <a:srgbClr val="000000">
                    <a:alpha val="0"/>
                  </a:srgbClr>
                </a:highlight>
                <a:latin typeface="Calibri"/>
                <a:ea typeface="+mn-lt"/>
                <a:cs typeface="+mn-lt"/>
                <a:sym typeface="Gill Sans"/>
              </a:rPr>
              <a:t>Apprentissages nationaux et possibilités d'améliorer la qualité des soins pédiatriques </a:t>
            </a:r>
            <a:endParaRPr lang="en-US" sz="3200" b="1" kern="0">
              <a:latin typeface="Calibri"/>
              <a:ea typeface="Gill Sans"/>
              <a:cs typeface="Calibri"/>
            </a:endParaRPr>
          </a:p>
        </p:txBody>
      </p:sp>
      <p:sp>
        <p:nvSpPr>
          <p:cNvPr id="3" name="TextBox 2">
            <a:extLst>
              <a:ext uri="{FF2B5EF4-FFF2-40B4-BE49-F238E27FC236}">
                <a16:creationId xmlns:a16="http://schemas.microsoft.com/office/drawing/2014/main" id="{7F3B6223-1EF5-A488-E134-1A32AB03B9BD}"/>
              </a:ext>
            </a:extLst>
          </p:cNvPr>
          <p:cNvSpPr txBox="1"/>
          <p:nvPr/>
        </p:nvSpPr>
        <p:spPr>
          <a:xfrm>
            <a:off x="10662249" y="6607834"/>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r" sz="800" b="1" i="0" u="none" strike="noStrike">
                <a:solidFill>
                  <a:srgbClr val="FFFFFF"/>
                </a:solidFill>
                <a:highlight>
                  <a:srgbClr val="000000">
                    <a:alpha val="0"/>
                  </a:srgbClr>
                </a:highlight>
                <a:latin typeface="Calibri"/>
              </a:rPr>
              <a:t>© UNICEF/UN0446450/Bashizi</a:t>
            </a:r>
            <a:endParaRPr lang="en-US" sz="800">
              <a:solidFill>
                <a:schemeClr val="bg1"/>
              </a:solidFill>
              <a:cs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1DB86A-DA3E-4807-83C1-0C4F5413B4B2}"/>
              </a:ext>
            </a:extLst>
          </p:cNvPr>
          <p:cNvSpPr>
            <a:spLocks noGrp="1"/>
          </p:cNvSpPr>
          <p:nvPr>
            <p:ph type="title"/>
          </p:nvPr>
        </p:nvSpPr>
        <p:spPr>
          <a:xfrm>
            <a:off x="407963" y="851095"/>
            <a:ext cx="4364062" cy="1600200"/>
          </a:xfrm>
        </p:spPr>
        <p:txBody>
          <a:bodyPr>
            <a:noAutofit/>
          </a:bodyPr>
          <a:lstStyle/>
          <a:p>
            <a:pPr rtl="0"/>
            <a:r>
              <a:rPr lang="fr" sz="3600" b="0" i="0" u="none" strike="noStrike" dirty="0">
                <a:highlight>
                  <a:srgbClr val="000000">
                    <a:alpha val="0"/>
                  </a:srgbClr>
                </a:highlight>
                <a:latin typeface="Calibri Light"/>
              </a:rPr>
              <a:t>Application et utilisation des normes de qualité de la chaîne de contrôle en pédiatrie</a:t>
            </a:r>
          </a:p>
        </p:txBody>
      </p:sp>
      <p:pic>
        <p:nvPicPr>
          <p:cNvPr id="4" name="Picture 4" descr="Graphical user interface, text, application&#10;&#10;Description automatically generated">
            <a:extLst>
              <a:ext uri="{FF2B5EF4-FFF2-40B4-BE49-F238E27FC236}">
                <a16:creationId xmlns:a16="http://schemas.microsoft.com/office/drawing/2014/main" id="{67188B6C-8B14-2978-5611-590FE3492F12}"/>
              </a:ext>
            </a:extLst>
          </p:cNvPr>
          <p:cNvPicPr>
            <a:picLocks noGrp="1" noChangeAspect="1"/>
          </p:cNvPicPr>
          <p:nvPr>
            <p:ph idx="1"/>
          </p:nvPr>
        </p:nvPicPr>
        <p:blipFill>
          <a:blip r:embed="rId2"/>
          <a:srcRect l="40417"/>
          <a:stretch>
            <a:fillRect/>
          </a:stretch>
        </p:blipFill>
        <p:spPr>
          <a:xfrm>
            <a:off x="4900773" y="313364"/>
            <a:ext cx="6945331" cy="6556839"/>
          </a:xfrm>
          <a:prstGeom prst="rect">
            <a:avLst/>
          </a:prstGeom>
        </p:spPr>
      </p:pic>
      <p:sp>
        <p:nvSpPr>
          <p:cNvPr id="6" name="Text Placeholder 5">
            <a:extLst>
              <a:ext uri="{FF2B5EF4-FFF2-40B4-BE49-F238E27FC236}">
                <a16:creationId xmlns:a16="http://schemas.microsoft.com/office/drawing/2014/main" id="{9487A061-0255-4A18-9A5C-9AD40055842F}"/>
              </a:ext>
            </a:extLst>
          </p:cNvPr>
          <p:cNvSpPr>
            <a:spLocks noGrp="1"/>
          </p:cNvSpPr>
          <p:nvPr>
            <p:ph type="body" sz="half" idx="2"/>
          </p:nvPr>
        </p:nvSpPr>
        <p:spPr>
          <a:xfrm>
            <a:off x="623875" y="2915529"/>
            <a:ext cx="3932237" cy="3811588"/>
          </a:xfrm>
        </p:spPr>
        <p:txBody>
          <a:bodyPr>
            <a:noAutofit/>
          </a:bodyPr>
          <a:lstStyle/>
          <a:p>
            <a:endParaRPr lang="en-US" dirty="0"/>
          </a:p>
        </p:txBody>
      </p:sp>
    </p:spTree>
    <p:extLst>
      <p:ext uri="{BB962C8B-B14F-4D97-AF65-F5344CB8AC3E}">
        <p14:creationId xmlns:p14="http://schemas.microsoft.com/office/powerpoint/2010/main" val="25371023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12F8-9A95-BB0E-DD97-99C3BB22A9BB}"/>
              </a:ext>
            </a:extLst>
          </p:cNvPr>
          <p:cNvSpPr>
            <a:spLocks noGrp="1"/>
          </p:cNvSpPr>
          <p:nvPr>
            <p:ph type="title"/>
          </p:nvPr>
        </p:nvSpPr>
        <p:spPr>
          <a:xfrm>
            <a:off x="636917" y="-90941"/>
            <a:ext cx="10515600" cy="1325563"/>
          </a:xfrm>
        </p:spPr>
        <p:txBody>
          <a:bodyPr>
            <a:noAutofit/>
          </a:bodyPr>
          <a:lstStyle/>
          <a:p>
            <a:pPr rtl="0"/>
            <a:r>
              <a:rPr lang="fr" sz="4400" b="0" i="0" u="none" strike="noStrike">
                <a:solidFill>
                  <a:srgbClr val="548235"/>
                </a:solidFill>
                <a:highlight>
                  <a:srgbClr val="000000">
                    <a:alpha val="0"/>
                  </a:srgbClr>
                </a:highlight>
                <a:latin typeface="Calibri Light"/>
                <a:cs typeface="Calibri Light"/>
              </a:rPr>
              <a:t>Indicateurs de qualité de service en pédiatrie</a:t>
            </a:r>
          </a:p>
        </p:txBody>
      </p:sp>
      <p:pic>
        <p:nvPicPr>
          <p:cNvPr id="6" name="Picture 4" descr="A picture containing text&#10;&#10;Description automatically generated">
            <a:extLst>
              <a:ext uri="{FF2B5EF4-FFF2-40B4-BE49-F238E27FC236}">
                <a16:creationId xmlns:a16="http://schemas.microsoft.com/office/drawing/2014/main" id="{3588C492-4EEF-43B8-B2B2-990211875C2B}"/>
              </a:ext>
            </a:extLst>
          </p:cNvPr>
          <p:cNvPicPr>
            <a:picLocks noChangeAspect="1"/>
          </p:cNvPicPr>
          <p:nvPr/>
        </p:nvPicPr>
        <p:blipFill>
          <a:blip r:embed="rId2"/>
          <a:srcRect l="12388" t="18278" r="13750" b="3821"/>
          <a:stretch>
            <a:fillRect/>
          </a:stretch>
        </p:blipFill>
        <p:spPr>
          <a:xfrm>
            <a:off x="1510300" y="1234722"/>
            <a:ext cx="9005319" cy="5129530"/>
          </a:xfrm>
          <a:prstGeom prst="rect">
            <a:avLst/>
          </a:prstGeom>
        </p:spPr>
      </p:pic>
      <p:sp>
        <p:nvSpPr>
          <p:cNvPr id="7" name="TextBox 6">
            <a:extLst>
              <a:ext uri="{FF2B5EF4-FFF2-40B4-BE49-F238E27FC236}">
                <a16:creationId xmlns:a16="http://schemas.microsoft.com/office/drawing/2014/main" id="{0EE42E5D-7DF1-45D9-8B09-447046A9FA0B}"/>
              </a:ext>
            </a:extLst>
          </p:cNvPr>
          <p:cNvSpPr txBox="1"/>
          <p:nvPr/>
        </p:nvSpPr>
        <p:spPr>
          <a:xfrm>
            <a:off x="20555" y="6492872"/>
            <a:ext cx="3464603" cy="307777"/>
          </a:xfrm>
          <a:prstGeom prst="rect">
            <a:avLst/>
          </a:prstGeom>
          <a:noFill/>
        </p:spPr>
        <p:txBody>
          <a:bodyPr wrap="none" rtlCol="0">
            <a:noAutofit/>
          </a:bodyPr>
          <a:lstStyle/>
          <a:p>
            <a:pPr rtl="0"/>
            <a:r>
              <a:rPr lang="fr" sz="1400" b="0" i="0" u="none" strike="noStrike">
                <a:highlight>
                  <a:srgbClr val="000000">
                    <a:alpha val="0"/>
                  </a:srgbClr>
                </a:highlight>
                <a:latin typeface="Calibri Light"/>
              </a:rPr>
              <a:t>Muzigaba M et al. </a:t>
            </a:r>
            <a:r>
              <a:rPr lang="fr" sz="1400" b="0" i="0" u="sng" strike="noStrike">
                <a:solidFill>
                  <a:srgbClr val="376FAA"/>
                </a:solidFill>
                <a:highlight>
                  <a:srgbClr val="000000">
                    <a:alpha val="0"/>
                  </a:srgbClr>
                </a:highlight>
                <a:latin typeface="Calibri Light"/>
                <a:hlinkClick r:id="rId3"/>
              </a:rPr>
              <a:t>BMC Health Serv Res.</a:t>
            </a:r>
            <a:r>
              <a:rPr lang="fr" sz="1400" b="0" i="0" u="none" strike="noStrike">
                <a:solidFill>
                  <a:srgbClr val="212121"/>
                </a:solidFill>
                <a:highlight>
                  <a:srgbClr val="000000">
                    <a:alpha val="0"/>
                  </a:srgbClr>
                </a:highlight>
                <a:latin typeface="Calibri Light"/>
              </a:rPr>
              <a:t> 2022</a:t>
            </a:r>
            <a:endParaRPr lang="en-US" sz="1400">
              <a:latin typeface="+mj-lt"/>
            </a:endParaRPr>
          </a:p>
        </p:txBody>
      </p:sp>
      <p:sp>
        <p:nvSpPr>
          <p:cNvPr id="3" name="TextBox 2">
            <a:extLst>
              <a:ext uri="{FF2B5EF4-FFF2-40B4-BE49-F238E27FC236}">
                <a16:creationId xmlns:a16="http://schemas.microsoft.com/office/drawing/2014/main" id="{680E3DE8-87F1-FAC1-6B96-610ED3593476}"/>
              </a:ext>
            </a:extLst>
          </p:cNvPr>
          <p:cNvSpPr txBox="1"/>
          <p:nvPr/>
        </p:nvSpPr>
        <p:spPr>
          <a:xfrm>
            <a:off x="7100887" y="65436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p>
        </p:txBody>
      </p:sp>
      <p:graphicFrame>
        <p:nvGraphicFramePr>
          <p:cNvPr id="5" name="Table 4">
            <a:extLst>
              <a:ext uri="{FF2B5EF4-FFF2-40B4-BE49-F238E27FC236}">
                <a16:creationId xmlns:a16="http://schemas.microsoft.com/office/drawing/2014/main" id="{A8B5B338-6E77-D630-431A-FB3FF47A6BB6}"/>
              </a:ext>
            </a:extLst>
          </p:cNvPr>
          <p:cNvGraphicFramePr>
            <a:graphicFrameLocks noGrp="1"/>
          </p:cNvGraphicFramePr>
          <p:nvPr>
            <p:extLst>
              <p:ext uri="{D42A27DB-BD31-4B8C-83A1-F6EECF244321}">
                <p14:modId xmlns:p14="http://schemas.microsoft.com/office/powerpoint/2010/main" val="861888462"/>
              </p:ext>
            </p:extLst>
          </p:nvPr>
        </p:nvGraphicFramePr>
        <p:xfrm>
          <a:off x="6522064" y="6440129"/>
          <a:ext cx="5288345" cy="688258"/>
        </p:xfrm>
        <a:graphic>
          <a:graphicData uri="http://schemas.openxmlformats.org/drawingml/2006/table">
            <a:tbl>
              <a:tblPr firstRow="1" bandRow="1">
                <a:tableStyleId>{5C22544A-7EE6-4342-B048-85BDC9FD1C3A}</a:tableStyleId>
              </a:tblPr>
              <a:tblGrid>
                <a:gridCol w="5288345">
                  <a:extLst>
                    <a:ext uri="{9D8B030D-6E8A-4147-A177-3AD203B41FA5}">
                      <a16:colId xmlns:a16="http://schemas.microsoft.com/office/drawing/2014/main" val="3450361803"/>
                    </a:ext>
                  </a:extLst>
                </a:gridCol>
              </a:tblGrid>
              <a:tr h="688258">
                <a:tc>
                  <a:txBody>
                    <a:bodyPr/>
                    <a:lstStyle/>
                    <a:p>
                      <a:pPr lvl="0" algn="l" rtl="0">
                        <a:buNone/>
                      </a:pPr>
                      <a:r>
                        <a:rPr lang="fr" sz="1100" b="0" i="0" u="none" strike="noStrike" noProof="0">
                          <a:solidFill>
                            <a:srgbClr val="000000"/>
                          </a:solidFill>
                          <a:highlight>
                            <a:srgbClr val="000000">
                              <a:alpha val="0"/>
                            </a:srgbClr>
                          </a:highlight>
                          <a:latin typeface="Calibri"/>
                        </a:rPr>
                        <a:t>Qualité des soins pour la santé de la mère, du nouveau-né et de l'enfant : un cadre de suivi pour les pays du réseau. Genève : Organisation mondiale de la Santé ; 2019 </a:t>
                      </a:r>
                      <a:endParaRPr lang="en-US"/>
                    </a:p>
                    <a:p>
                      <a:pPr algn="l"/>
                      <a:endParaRPr lang="en-US" sz="1100">
                        <a:effectLst/>
                      </a:endParaRPr>
                    </a:p>
                  </a:txBody>
                  <a:tcPr marL="89535" marR="89535" marT="0" marB="0">
                    <a:noFill/>
                  </a:tcPr>
                </a:tc>
                <a:extLst>
                  <a:ext uri="{0D108BD9-81ED-4DB2-BD59-A6C34878D82A}">
                    <a16:rowId xmlns:a16="http://schemas.microsoft.com/office/drawing/2014/main" val="202202282"/>
                  </a:ext>
                </a:extLst>
              </a:tr>
            </a:tbl>
          </a:graphicData>
        </a:graphic>
      </p:graphicFrame>
      <p:sp>
        <p:nvSpPr>
          <p:cNvPr id="8" name="TextBox 7">
            <a:extLst>
              <a:ext uri="{FF2B5EF4-FFF2-40B4-BE49-F238E27FC236}">
                <a16:creationId xmlns:a16="http://schemas.microsoft.com/office/drawing/2014/main" id="{39BAEB44-9146-9512-D3FA-93C74F1A82B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511819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9ED7D02D-B807-4A42-9315-BFB3B5AE716F}"/>
              </a:ext>
            </a:extLst>
          </p:cNvPr>
          <p:cNvPicPr>
            <a:picLocks noChangeAspect="1"/>
          </p:cNvPicPr>
          <p:nvPr/>
        </p:nvPicPr>
        <p:blipFill>
          <a:blip r:embed="rId2"/>
          <a:srcRect l="3148" t="13671" r="30088" b="19"/>
          <a:stretch>
            <a:fillRect/>
          </a:stretch>
        </p:blipFill>
        <p:spPr>
          <a:xfrm>
            <a:off x="659169" y="2636502"/>
            <a:ext cx="4790928" cy="3483864"/>
          </a:xfrm>
          <a:prstGeom prst="rect">
            <a:avLst/>
          </a:prstGeom>
        </p:spPr>
      </p:pic>
      <p:pic>
        <p:nvPicPr>
          <p:cNvPr id="6" name="Picture 5">
            <a:extLst>
              <a:ext uri="{FF2B5EF4-FFF2-40B4-BE49-F238E27FC236}">
                <a16:creationId xmlns:a16="http://schemas.microsoft.com/office/drawing/2014/main" id="{AE864554-A68A-49E1-A00D-42297540F73F}"/>
              </a:ext>
            </a:extLst>
          </p:cNvPr>
          <p:cNvPicPr>
            <a:picLocks noChangeAspect="1"/>
          </p:cNvPicPr>
          <p:nvPr/>
        </p:nvPicPr>
        <p:blipFill>
          <a:blip r:embed="rId3"/>
          <a:srcRect l="1673" t="12362" r="37188" b="20"/>
          <a:stretch>
            <a:fillRect/>
          </a:stretch>
        </p:blipFill>
        <p:spPr>
          <a:xfrm>
            <a:off x="5905500" y="2085351"/>
            <a:ext cx="5421527" cy="4370383"/>
          </a:xfrm>
          <a:prstGeom prst="rect">
            <a:avLst/>
          </a:prstGeom>
        </p:spPr>
      </p:pic>
      <p:sp>
        <p:nvSpPr>
          <p:cNvPr id="7" name="Title 1">
            <a:extLst>
              <a:ext uri="{FF2B5EF4-FFF2-40B4-BE49-F238E27FC236}">
                <a16:creationId xmlns:a16="http://schemas.microsoft.com/office/drawing/2014/main" id="{7D115A21-B931-4CD2-BF56-D7C2190E7975}"/>
              </a:ext>
            </a:extLst>
          </p:cNvPr>
          <p:cNvSpPr>
            <a:spLocks noGrp="1"/>
          </p:cNvSpPr>
          <p:nvPr>
            <p:ph type="title"/>
          </p:nvPr>
        </p:nvSpPr>
        <p:spPr>
          <a:xfrm>
            <a:off x="1051560" y="329647"/>
            <a:ext cx="3657600" cy="1645920"/>
          </a:xfrm>
          <a:solidFill>
            <a:schemeClr val="accent1">
              <a:lumMod val="40000"/>
              <a:lumOff val="60000"/>
            </a:schemeClr>
          </a:solidFill>
        </p:spPr>
        <p:txBody>
          <a:bodyPr>
            <a:noAutofit/>
          </a:bodyPr>
          <a:lstStyle/>
          <a:p>
            <a:pPr algn="ctr" rtl="0"/>
            <a:r>
              <a:rPr lang="fr" sz="3200" b="1" i="0" u="none" strike="noStrike">
                <a:highlight>
                  <a:srgbClr val="000000">
                    <a:alpha val="0"/>
                  </a:srgbClr>
                </a:highlight>
                <a:latin typeface="Calibri Light"/>
              </a:rPr>
              <a:t>25 Indicateurs de base de la QS en pédiatrie</a:t>
            </a:r>
            <a:endParaRPr lang="en-US"/>
          </a:p>
        </p:txBody>
      </p:sp>
      <p:sp>
        <p:nvSpPr>
          <p:cNvPr id="8" name="Content Placeholder 2">
            <a:extLst>
              <a:ext uri="{FF2B5EF4-FFF2-40B4-BE49-F238E27FC236}">
                <a16:creationId xmlns:a16="http://schemas.microsoft.com/office/drawing/2014/main" id="{191B38B0-C54E-4218-BF03-86509C9A6C76}"/>
              </a:ext>
            </a:extLst>
          </p:cNvPr>
          <p:cNvSpPr>
            <a:spLocks noGrp="1"/>
          </p:cNvSpPr>
          <p:nvPr>
            <p:ph idx="1"/>
          </p:nvPr>
        </p:nvSpPr>
        <p:spPr>
          <a:xfrm>
            <a:off x="5250106" y="329647"/>
            <a:ext cx="6106742" cy="1645920"/>
          </a:xfrm>
        </p:spPr>
        <p:txBody>
          <a:bodyPr anchor="ctr">
            <a:noAutofit/>
          </a:bodyPr>
          <a:lstStyle/>
          <a:p>
            <a:pPr marL="0" indent="0" rtl="0">
              <a:buNone/>
            </a:pPr>
            <a:r>
              <a:rPr lang="fr" sz="1800" b="1" i="0" u="none" strike="noStrike">
                <a:highlight>
                  <a:srgbClr val="000000">
                    <a:alpha val="0"/>
                  </a:srgbClr>
                </a:highlight>
                <a:latin typeface="Calibri"/>
              </a:rPr>
              <a:t>Mesure proposée :</a:t>
            </a:r>
          </a:p>
          <a:p>
            <a:pPr rtl="0"/>
            <a:r>
              <a:rPr lang="fr" sz="1800" b="0" i="0" u="none" strike="noStrike">
                <a:highlight>
                  <a:srgbClr val="000000">
                    <a:alpha val="0"/>
                  </a:srgbClr>
                </a:highlight>
                <a:latin typeface="Calibri"/>
              </a:rPr>
              <a:t>HMIS (12)</a:t>
            </a:r>
          </a:p>
          <a:p>
            <a:pPr rtl="0"/>
            <a:r>
              <a:rPr lang="fr" sz="1800" b="0" i="0" u="none" strike="noStrike">
                <a:highlight>
                  <a:srgbClr val="000000">
                    <a:alpha val="0"/>
                  </a:srgbClr>
                </a:highlight>
                <a:latin typeface="Calibri"/>
              </a:rPr>
              <a:t>Registres des établissements ou dossiers médicaux (3)</a:t>
            </a:r>
          </a:p>
          <a:p>
            <a:pPr rtl="0"/>
            <a:r>
              <a:rPr lang="fr" sz="1800" b="0" i="0" u="none" strike="noStrike">
                <a:highlight>
                  <a:srgbClr val="000000">
                    <a:alpha val="0"/>
                  </a:srgbClr>
                </a:highlight>
                <a:latin typeface="Calibri"/>
              </a:rPr>
              <a:t>Enquêtes ou entretiens (9)</a:t>
            </a:r>
          </a:p>
          <a:p>
            <a:pPr rtl="0"/>
            <a:r>
              <a:rPr lang="fr" sz="1800" b="0" i="0" u="none" strike="noStrike">
                <a:highlight>
                  <a:srgbClr val="000000">
                    <a:alpha val="0"/>
                  </a:srgbClr>
                </a:highlight>
                <a:latin typeface="Calibri"/>
              </a:rPr>
              <a:t>Inventaire (1)</a:t>
            </a:r>
          </a:p>
        </p:txBody>
      </p:sp>
    </p:spTree>
    <p:extLst>
      <p:ext uri="{BB962C8B-B14F-4D97-AF65-F5344CB8AC3E}">
        <p14:creationId xmlns:p14="http://schemas.microsoft.com/office/powerpoint/2010/main" val="4081537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DFC574-7A20-E68D-34FB-02C04289DC4A}"/>
              </a:ext>
            </a:extLst>
          </p:cNvPr>
          <p:cNvSpPr txBox="1"/>
          <p:nvPr/>
        </p:nvSpPr>
        <p:spPr>
          <a:xfrm>
            <a:off x="239470" y="182725"/>
            <a:ext cx="1171021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fr" sz="3300" b="1" i="0" u="none" strike="noStrike" dirty="0">
                <a:solidFill>
                  <a:srgbClr val="548235"/>
                </a:solidFill>
                <a:highlight>
                  <a:srgbClr val="000000">
                    <a:alpha val="0"/>
                  </a:srgbClr>
                </a:highlight>
                <a:latin typeface="Calibri Light"/>
                <a:cs typeface="Calibri"/>
              </a:rPr>
              <a:t>Il existe diverses ressources pour guider l'amélioration des services de santé et de nutrition infantiles aux niveaux national et infranational.</a:t>
            </a:r>
            <a:endParaRPr lang="en-US" sz="3300" dirty="0">
              <a:solidFill>
                <a:schemeClr val="accent6">
                  <a:lumMod val="75000"/>
                </a:schemeClr>
              </a:solidFill>
              <a:latin typeface="+mj-lt"/>
              <a:cs typeface="Calibri Light"/>
            </a:endParaRPr>
          </a:p>
        </p:txBody>
      </p:sp>
      <p:pic>
        <p:nvPicPr>
          <p:cNvPr id="7" name="Picture 2" descr="Text&#10;&#10;Description automatically generated">
            <a:extLst>
              <a:ext uri="{FF2B5EF4-FFF2-40B4-BE49-F238E27FC236}">
                <a16:creationId xmlns:a16="http://schemas.microsoft.com/office/drawing/2014/main" id="{18348505-2B9F-2BC0-9849-5B341DAF8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53717" y="4141125"/>
            <a:ext cx="1816466" cy="23541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descr="Graphical user interface, website&#10;&#10;Description automatically generated">
            <a:extLst>
              <a:ext uri="{FF2B5EF4-FFF2-40B4-BE49-F238E27FC236}">
                <a16:creationId xmlns:a16="http://schemas.microsoft.com/office/drawing/2014/main" id="{6007C427-3C82-2319-7F7F-61F9A543B387}"/>
              </a:ext>
            </a:extLst>
          </p:cNvPr>
          <p:cNvPicPr>
            <a:picLocks noChangeAspect="1"/>
          </p:cNvPicPr>
          <p:nvPr/>
        </p:nvPicPr>
        <p:blipFill>
          <a:blip r:embed="rId3" cstate="print">
            <a:extLst>
              <a:ext uri="{28A0092B-C50C-407E-A947-70E740481C1C}">
                <a14:useLocalDpi xmlns:a14="http://schemas.microsoft.com/office/drawing/2010/main" val="0"/>
              </a:ext>
            </a:extLst>
          </a:blip>
          <a:srcRect l="845" t="1467" r="1588" b="5324"/>
          <a:stretch>
            <a:fillRect/>
          </a:stretch>
        </p:blipFill>
        <p:spPr>
          <a:xfrm>
            <a:off x="2640309" y="4679269"/>
            <a:ext cx="1985725" cy="1263571"/>
          </a:xfrm>
          <a:prstGeom prst="rect">
            <a:avLst/>
          </a:prstGeom>
        </p:spPr>
      </p:pic>
      <p:pic>
        <p:nvPicPr>
          <p:cNvPr id="10" name="Picture 10" descr="Graphical user interface, text, application, email&#10;&#10;Description automatically generated">
            <a:extLst>
              <a:ext uri="{FF2B5EF4-FFF2-40B4-BE49-F238E27FC236}">
                <a16:creationId xmlns:a16="http://schemas.microsoft.com/office/drawing/2014/main" id="{50DCE917-4D7F-166D-F019-840ED4B7722B}"/>
              </a:ext>
            </a:extLst>
          </p:cNvPr>
          <p:cNvPicPr>
            <a:picLocks noChangeAspect="1"/>
          </p:cNvPicPr>
          <p:nvPr/>
        </p:nvPicPr>
        <p:blipFill>
          <a:blip r:embed="rId4"/>
          <a:srcRect l="15137" t="24060" r="19612" b="22556"/>
          <a:stretch>
            <a:fillRect/>
          </a:stretch>
        </p:blipFill>
        <p:spPr>
          <a:xfrm>
            <a:off x="9124443" y="3084897"/>
            <a:ext cx="2695290" cy="1242121"/>
          </a:xfrm>
          <a:prstGeom prst="rect">
            <a:avLst/>
          </a:prstGeom>
        </p:spPr>
      </p:pic>
      <p:pic>
        <p:nvPicPr>
          <p:cNvPr id="11" name="Google Shape;842;gcb6ba2f471_0_1267">
            <a:extLst>
              <a:ext uri="{FF2B5EF4-FFF2-40B4-BE49-F238E27FC236}">
                <a16:creationId xmlns:a16="http://schemas.microsoft.com/office/drawing/2014/main" id="{F7D93A1E-3959-4681-A441-DB03CB2D9C1D}"/>
              </a:ext>
            </a:extLst>
          </p:cNvPr>
          <p:cNvPicPr preferRelativeResize="0"/>
          <p:nvPr/>
        </p:nvPicPr>
        <p:blipFill>
          <a:blip r:embed="rId5">
            <a:alphaModFix/>
          </a:blip>
          <a:stretch>
            <a:fillRect/>
          </a:stretch>
        </p:blipFill>
        <p:spPr>
          <a:xfrm>
            <a:off x="5193760" y="1639078"/>
            <a:ext cx="1536381" cy="2118730"/>
          </a:xfrm>
          <a:prstGeom prst="rect">
            <a:avLst/>
          </a:prstGeom>
          <a:noFill/>
          <a:ln>
            <a:noFill/>
          </a:ln>
        </p:spPr>
      </p:pic>
      <p:pic>
        <p:nvPicPr>
          <p:cNvPr id="12" name="Google Shape;843;gcb6ba2f471_0_1267">
            <a:extLst>
              <a:ext uri="{FF2B5EF4-FFF2-40B4-BE49-F238E27FC236}">
                <a16:creationId xmlns:a16="http://schemas.microsoft.com/office/drawing/2014/main" id="{4C28DB50-D716-4DC2-AE36-5802940D26E3}"/>
              </a:ext>
            </a:extLst>
          </p:cNvPr>
          <p:cNvPicPr preferRelativeResize="0"/>
          <p:nvPr/>
        </p:nvPicPr>
        <p:blipFill>
          <a:blip r:embed="rId6">
            <a:alphaModFix/>
          </a:blip>
          <a:stretch>
            <a:fillRect/>
          </a:stretch>
        </p:blipFill>
        <p:spPr>
          <a:xfrm>
            <a:off x="2640309" y="1724560"/>
            <a:ext cx="1536381" cy="2118730"/>
          </a:xfrm>
          <a:prstGeom prst="rect">
            <a:avLst/>
          </a:prstGeom>
          <a:noFill/>
          <a:ln>
            <a:noFill/>
          </a:ln>
        </p:spPr>
      </p:pic>
      <p:pic>
        <p:nvPicPr>
          <p:cNvPr id="13" name="Google Shape;844;gcb6ba2f471_0_1267">
            <a:extLst>
              <a:ext uri="{FF2B5EF4-FFF2-40B4-BE49-F238E27FC236}">
                <a16:creationId xmlns:a16="http://schemas.microsoft.com/office/drawing/2014/main" id="{91C9C44D-50DB-4563-B7C5-1B5306EA66F4}"/>
              </a:ext>
            </a:extLst>
          </p:cNvPr>
          <p:cNvPicPr preferRelativeResize="0"/>
          <p:nvPr/>
        </p:nvPicPr>
        <p:blipFill>
          <a:blip r:embed="rId7">
            <a:alphaModFix/>
          </a:blip>
          <a:stretch>
            <a:fillRect/>
          </a:stretch>
        </p:blipFill>
        <p:spPr>
          <a:xfrm>
            <a:off x="602799" y="1724560"/>
            <a:ext cx="1536381" cy="2118730"/>
          </a:xfrm>
          <a:prstGeom prst="rect">
            <a:avLst/>
          </a:prstGeom>
          <a:noFill/>
          <a:ln>
            <a:noFill/>
          </a:ln>
        </p:spPr>
      </p:pic>
      <p:pic>
        <p:nvPicPr>
          <p:cNvPr id="14" name="Google Shape;845;gcb6ba2f471_0_1267">
            <a:extLst>
              <a:ext uri="{FF2B5EF4-FFF2-40B4-BE49-F238E27FC236}">
                <a16:creationId xmlns:a16="http://schemas.microsoft.com/office/drawing/2014/main" id="{28536534-5F48-47FC-B925-C61E0969366D}"/>
              </a:ext>
            </a:extLst>
          </p:cNvPr>
          <p:cNvPicPr preferRelativeResize="0"/>
          <p:nvPr/>
        </p:nvPicPr>
        <p:blipFill>
          <a:blip r:embed="rId8">
            <a:alphaModFix/>
          </a:blip>
          <a:stretch>
            <a:fillRect/>
          </a:stretch>
        </p:blipFill>
        <p:spPr>
          <a:xfrm>
            <a:off x="691999" y="4223207"/>
            <a:ext cx="1536381" cy="2118730"/>
          </a:xfrm>
          <a:prstGeom prst="rect">
            <a:avLst/>
          </a:prstGeom>
          <a:noFill/>
          <a:ln>
            <a:noFill/>
          </a:ln>
        </p:spPr>
      </p:pic>
      <p:pic>
        <p:nvPicPr>
          <p:cNvPr id="15" name="Google Shape;846;gcb6ba2f471_0_1267">
            <a:extLst>
              <a:ext uri="{FF2B5EF4-FFF2-40B4-BE49-F238E27FC236}">
                <a16:creationId xmlns:a16="http://schemas.microsoft.com/office/drawing/2014/main" id="{2C09E444-E751-4AD0-A9FD-84FDA997C66B}"/>
              </a:ext>
            </a:extLst>
          </p:cNvPr>
          <p:cNvPicPr preferRelativeResize="0"/>
          <p:nvPr/>
        </p:nvPicPr>
        <p:blipFill>
          <a:blip r:embed="rId9">
            <a:alphaModFix/>
          </a:blip>
          <a:stretch>
            <a:fillRect/>
          </a:stretch>
        </p:blipFill>
        <p:spPr>
          <a:xfrm>
            <a:off x="7099180" y="1733905"/>
            <a:ext cx="1536381" cy="2118730"/>
          </a:xfrm>
          <a:prstGeom prst="rect">
            <a:avLst/>
          </a:prstGeom>
          <a:noFill/>
          <a:ln>
            <a:noFill/>
          </a:ln>
        </p:spPr>
      </p:pic>
      <p:pic>
        <p:nvPicPr>
          <p:cNvPr id="16" name="Google Shape;847;gcb6ba2f471_0_1267">
            <a:extLst>
              <a:ext uri="{FF2B5EF4-FFF2-40B4-BE49-F238E27FC236}">
                <a16:creationId xmlns:a16="http://schemas.microsoft.com/office/drawing/2014/main" id="{0A452EAA-9670-4E9E-8C5B-B5602DBE1A7C}"/>
              </a:ext>
            </a:extLst>
          </p:cNvPr>
          <p:cNvPicPr preferRelativeResize="0"/>
          <p:nvPr/>
        </p:nvPicPr>
        <p:blipFill>
          <a:blip r:embed="rId10">
            <a:alphaModFix/>
          </a:blip>
          <a:stretch>
            <a:fillRect/>
          </a:stretch>
        </p:blipFill>
        <p:spPr>
          <a:xfrm>
            <a:off x="7146869" y="4105523"/>
            <a:ext cx="1536381" cy="2118730"/>
          </a:xfrm>
          <a:prstGeom prst="rect">
            <a:avLst/>
          </a:prstGeom>
          <a:noFill/>
          <a:ln>
            <a:noFill/>
          </a:ln>
        </p:spPr>
      </p:pic>
    </p:spTree>
    <p:extLst>
      <p:ext uri="{BB962C8B-B14F-4D97-AF65-F5344CB8AC3E}">
        <p14:creationId xmlns:p14="http://schemas.microsoft.com/office/powerpoint/2010/main" val="16504157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D022-69F6-48E9-9E8B-AABE0CE95057}"/>
              </a:ext>
            </a:extLst>
          </p:cNvPr>
          <p:cNvSpPr>
            <a:spLocks noGrp="1"/>
          </p:cNvSpPr>
          <p:nvPr>
            <p:ph type="title"/>
          </p:nvPr>
        </p:nvSpPr>
        <p:spPr>
          <a:xfrm>
            <a:off x="767901" y="379502"/>
            <a:ext cx="11162581" cy="1325563"/>
          </a:xfrm>
        </p:spPr>
        <p:txBody>
          <a:bodyPr>
            <a:noAutofit/>
          </a:bodyPr>
          <a:lstStyle/>
          <a:p>
            <a:pPr rtl="0"/>
            <a:r>
              <a:rPr lang="fr" sz="4400" b="0" i="0" u="none" strike="noStrike">
                <a:solidFill>
                  <a:srgbClr val="548235"/>
                </a:solidFill>
                <a:highlight>
                  <a:srgbClr val="000000">
                    <a:alpha val="0"/>
                  </a:srgbClr>
                </a:highlight>
                <a:latin typeface="Calibri Light"/>
              </a:rPr>
              <a:t>Progrès</a:t>
            </a:r>
            <a:r>
              <a:rPr lang="fr" sz="4400" b="0" i="0" u="none" strike="noStrike">
                <a:solidFill>
                  <a:srgbClr val="548235"/>
                </a:solidFill>
                <a:highlight>
                  <a:srgbClr val="000000">
                    <a:alpha val="0"/>
                  </a:srgbClr>
                </a:highlight>
                <a:latin typeface="Calibri Light"/>
                <a:ea typeface="+mj-lt"/>
                <a:cs typeface="+mj-lt"/>
              </a:rPr>
              <a:t> dans l'amélioration de la qualité des soins pédiatriques au Kenya et en Ouganda</a:t>
            </a:r>
          </a:p>
          <a:p>
            <a:endParaRPr lang="en-US">
              <a:solidFill>
                <a:schemeClr val="accent6">
                  <a:lumMod val="75000"/>
                </a:schemeClr>
              </a:solidFill>
              <a:cs typeface="Calibri Light"/>
            </a:endParaRPr>
          </a:p>
        </p:txBody>
      </p:sp>
      <p:sp>
        <p:nvSpPr>
          <p:cNvPr id="4" name="Text Placeholder 3">
            <a:extLst>
              <a:ext uri="{FF2B5EF4-FFF2-40B4-BE49-F238E27FC236}">
                <a16:creationId xmlns:a16="http://schemas.microsoft.com/office/drawing/2014/main" id="{3BAAA17F-4378-47C8-9B1C-2E89EF929D8F}"/>
              </a:ext>
            </a:extLst>
          </p:cNvPr>
          <p:cNvSpPr>
            <a:spLocks noGrp="1"/>
          </p:cNvSpPr>
          <p:nvPr>
            <p:ph type="body" idx="1"/>
          </p:nvPr>
        </p:nvSpPr>
        <p:spPr>
          <a:xfrm>
            <a:off x="2629317" y="4115552"/>
            <a:ext cx="2983275" cy="1571535"/>
          </a:xfrm>
        </p:spPr>
        <p:txBody>
          <a:bodyPr>
            <a:noAutofit/>
          </a:bodyPr>
          <a:lstStyle/>
          <a:p>
            <a:pPr rtl="0"/>
            <a:r>
              <a:rPr lang="fr" sz="1800" b="1" i="0" u="none" strike="noStrike">
                <a:highlight>
                  <a:srgbClr val="000000">
                    <a:alpha val="0"/>
                  </a:srgbClr>
                </a:highlight>
                <a:latin typeface="Calibri"/>
                <a:ea typeface="+mn-lt"/>
                <a:cs typeface="Calibri"/>
              </a:rPr>
              <a:t>Dr Janette Karimi</a:t>
            </a:r>
            <a:endParaRPr lang="en-US">
              <a:ea typeface="+mn-lt"/>
              <a:cs typeface="+mn-lt"/>
            </a:endParaRPr>
          </a:p>
          <a:p>
            <a:pPr rtl="0"/>
            <a:r>
              <a:rPr lang="fr" sz="1800" b="0" i="0" u="none" strike="noStrike">
                <a:highlight>
                  <a:srgbClr val="000000">
                    <a:alpha val="0"/>
                  </a:srgbClr>
                </a:highlight>
                <a:latin typeface="Calibri"/>
                <a:ea typeface="+mn-lt"/>
                <a:cs typeface="+mn-lt"/>
              </a:rPr>
              <a:t>Chef de la division santé du nouveau-né et de l'enfant</a:t>
            </a:r>
            <a:endParaRPr lang="en-US">
              <a:ea typeface="+mn-lt"/>
              <a:cs typeface="+mn-lt"/>
            </a:endParaRPr>
          </a:p>
          <a:p>
            <a:pPr rtl="0"/>
            <a:r>
              <a:rPr lang="fr" sz="1800" b="0" i="0" u="none" strike="noStrike">
                <a:highlight>
                  <a:srgbClr val="000000">
                    <a:alpha val="0"/>
                  </a:srgbClr>
                </a:highlight>
                <a:latin typeface="Calibri"/>
                <a:ea typeface="+mn-lt"/>
                <a:cs typeface="+mn-lt"/>
              </a:rPr>
              <a:t>Ministère de la santé, Kenya</a:t>
            </a:r>
          </a:p>
        </p:txBody>
      </p:sp>
      <p:sp>
        <p:nvSpPr>
          <p:cNvPr id="6" name="Text Placeholder 5">
            <a:extLst>
              <a:ext uri="{FF2B5EF4-FFF2-40B4-BE49-F238E27FC236}">
                <a16:creationId xmlns:a16="http://schemas.microsoft.com/office/drawing/2014/main" id="{2483D663-C476-43CF-8B31-70C8F5C5AE7F}"/>
              </a:ext>
            </a:extLst>
          </p:cNvPr>
          <p:cNvSpPr>
            <a:spLocks noGrp="1"/>
          </p:cNvSpPr>
          <p:nvPr>
            <p:ph type="body" sz="quarter" idx="3"/>
          </p:nvPr>
        </p:nvSpPr>
        <p:spPr>
          <a:xfrm>
            <a:off x="6350872" y="4202071"/>
            <a:ext cx="3067594" cy="1585912"/>
          </a:xfrm>
        </p:spPr>
        <p:txBody>
          <a:bodyPr>
            <a:noAutofit/>
          </a:bodyPr>
          <a:lstStyle/>
          <a:p>
            <a:pPr rtl="0"/>
            <a:r>
              <a:rPr lang="fr" sz="1800" b="1" i="0" u="none" strike="noStrike" dirty="0">
                <a:highlight>
                  <a:srgbClr val="000000">
                    <a:alpha val="0"/>
                  </a:srgbClr>
                </a:highlight>
                <a:latin typeface="Calibri"/>
              </a:rPr>
              <a:t>Dr Jesca Nsungwa-Sabiiti </a:t>
            </a:r>
            <a:endParaRPr lang="en-US" sz="1800" b="0" dirty="0"/>
          </a:p>
          <a:p>
            <a:pPr rtl="0"/>
            <a:r>
              <a:rPr lang="fr" sz="1800" b="0" i="0" u="none" strike="noStrike" dirty="0">
                <a:highlight>
                  <a:srgbClr val="000000">
                    <a:alpha val="0"/>
                  </a:srgbClr>
                </a:highlight>
                <a:latin typeface="Calibri"/>
              </a:rPr>
              <a:t>Commissaire à la santé maternelle et infantile</a:t>
            </a:r>
            <a:endParaRPr lang="en-US" sz="1800" b="0" dirty="0">
              <a:cs typeface="Calibri"/>
            </a:endParaRPr>
          </a:p>
          <a:p>
            <a:pPr rtl="0"/>
            <a:r>
              <a:rPr lang="fr" sz="1800" b="0" i="0" u="none" strike="noStrike" dirty="0">
                <a:highlight>
                  <a:srgbClr val="000000">
                    <a:alpha val="0"/>
                  </a:srgbClr>
                </a:highlight>
                <a:latin typeface="Calibri"/>
              </a:rPr>
              <a:t>Ministère de la santé, Ouganda</a:t>
            </a:r>
            <a:endParaRPr lang="en-US" sz="1800" b="0" dirty="0">
              <a:cs typeface="Calibri"/>
            </a:endParaRPr>
          </a:p>
        </p:txBody>
      </p:sp>
      <p:sp>
        <p:nvSpPr>
          <p:cNvPr id="7" name="Content Placeholder 6">
            <a:extLst>
              <a:ext uri="{FF2B5EF4-FFF2-40B4-BE49-F238E27FC236}">
                <a16:creationId xmlns:a16="http://schemas.microsoft.com/office/drawing/2014/main" id="{1D02C920-B56C-4C3B-A4EB-CCA30A3182E9}"/>
              </a:ext>
            </a:extLst>
          </p:cNvPr>
          <p:cNvSpPr>
            <a:spLocks noGrp="1"/>
          </p:cNvSpPr>
          <p:nvPr>
            <p:ph sz="quarter" idx="4"/>
          </p:nvPr>
        </p:nvSpPr>
        <p:spPr>
          <a:xfrm>
            <a:off x="6809002" y="2336393"/>
            <a:ext cx="2423571" cy="2188029"/>
          </a:xfrm>
        </p:spPr>
        <p:txBody>
          <a:bodyPr>
            <a:noAutofit/>
          </a:bodyPr>
          <a:lstStyle/>
          <a:p>
            <a:pPr rtl="0"/>
            <a:r>
              <a:rPr lang="fr" sz="2800" b="0" i="0" u="none" strike="noStrike">
                <a:highlight>
                  <a:srgbClr val="000000">
                    <a:alpha val="0"/>
                  </a:srgbClr>
                </a:highlight>
                <a:latin typeface="Calibri"/>
              </a:rPr>
              <a:t>Image</a:t>
            </a:r>
          </a:p>
        </p:txBody>
      </p:sp>
      <p:pic>
        <p:nvPicPr>
          <p:cNvPr id="14" name="Content Placeholder 13" descr="A picture containing human face, person, smile, clothing&#10;&#10;Description automatically generated">
            <a:extLst>
              <a:ext uri="{FF2B5EF4-FFF2-40B4-BE49-F238E27FC236}">
                <a16:creationId xmlns:a16="http://schemas.microsoft.com/office/drawing/2014/main" id="{ECF7F8F2-FF09-4B71-A1B3-3FCC913C04A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b="28089"/>
          <a:stretch>
            <a:fillRect/>
          </a:stretch>
        </p:blipFill>
        <p:spPr>
          <a:xfrm>
            <a:off x="2730927" y="1637866"/>
            <a:ext cx="2413260" cy="2649631"/>
          </a:xfrm>
        </p:spPr>
      </p:pic>
      <p:pic>
        <p:nvPicPr>
          <p:cNvPr id="1026" name="Picture 2" descr="No photo description available.">
            <a:extLst>
              <a:ext uri="{FF2B5EF4-FFF2-40B4-BE49-F238E27FC236}">
                <a16:creationId xmlns:a16="http://schemas.microsoft.com/office/drawing/2014/main" id="{1809B716-AE30-4CB4-996F-C566E8112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681" t="24652" r="39654" b="36736"/>
          <a:stretch>
            <a:fillRect/>
          </a:stretch>
        </p:blipFill>
        <p:spPr bwMode="auto">
          <a:xfrm>
            <a:off x="6475939" y="1707085"/>
            <a:ext cx="2410126" cy="2532943"/>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1;p14" descr="A picture containing text, font&#10;&#10;Description automatically generated">
            <a:extLst>
              <a:ext uri="{FF2B5EF4-FFF2-40B4-BE49-F238E27FC236}">
                <a16:creationId xmlns:a16="http://schemas.microsoft.com/office/drawing/2014/main" id="{A70B24BA-C54B-5AC8-9D29-4B37307FF3FD}"/>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0660" y="6011532"/>
            <a:ext cx="2772974" cy="726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5" descr="A picture containing text, symbol, logo, circle&#10;&#10;Description automatically generated">
            <a:extLst>
              <a:ext uri="{FF2B5EF4-FFF2-40B4-BE49-F238E27FC236}">
                <a16:creationId xmlns:a16="http://schemas.microsoft.com/office/drawing/2014/main" id="{0F6ED7FF-E821-D986-0E04-A42C1E925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79110" y="5955102"/>
            <a:ext cx="828736" cy="82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E335D19-E242-877B-AFAA-E5B150018944}"/>
              </a:ext>
            </a:extLst>
          </p:cNvPr>
          <p:cNvSpPr txBox="1"/>
          <p:nvPr/>
        </p:nvSpPr>
        <p:spPr>
          <a:xfrm>
            <a:off x="5400136" y="6018363"/>
            <a:ext cx="6481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fr" sz="1600" b="1" i="0" u="none" strike="noStrike">
                <a:solidFill>
                  <a:srgbClr val="548235"/>
                </a:solidFill>
                <a:highlight>
                  <a:srgbClr val="000000">
                    <a:alpha val="0"/>
                  </a:srgbClr>
                </a:highlight>
                <a:latin typeface="Calibri"/>
              </a:rPr>
              <a:t>Apprentissages nationaux et possibilités d'améliorer la qualité des soins pédiatriques</a:t>
            </a:r>
            <a:endParaRPr lang="en-US" sz="3200">
              <a:solidFill>
                <a:schemeClr val="accent6">
                  <a:lumMod val="75000"/>
                </a:schemeClr>
              </a:solidFill>
              <a:cs typeface="Calibri"/>
            </a:endParaRPr>
          </a:p>
        </p:txBody>
      </p:sp>
    </p:spTree>
    <p:extLst>
      <p:ext uri="{BB962C8B-B14F-4D97-AF65-F5344CB8AC3E}">
        <p14:creationId xmlns:p14="http://schemas.microsoft.com/office/powerpoint/2010/main" val="22449161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C88A4-3124-40EC-B1BA-838F52BB81BF}"/>
              </a:ext>
            </a:extLst>
          </p:cNvPr>
          <p:cNvSpPr>
            <a:spLocks noGrp="1"/>
          </p:cNvSpPr>
          <p:nvPr>
            <p:ph type="subTitle" idx="1"/>
          </p:nvPr>
        </p:nvSpPr>
        <p:spPr/>
        <p:txBody>
          <a:bodyPr>
            <a:noAutofit/>
          </a:bodyPr>
          <a:lstStyle/>
          <a:p>
            <a:pPr>
              <a:defRPr/>
            </a:pPr>
            <a:r>
              <a:rPr lang="en-US"/>
              <a:t>                                                                                                                                                                                                                                                                                                                                                                                                                </a:t>
            </a:r>
          </a:p>
        </p:txBody>
      </p:sp>
      <p:pic>
        <p:nvPicPr>
          <p:cNvPr id="5" name="Picture 4">
            <a:extLst>
              <a:ext uri="{FF2B5EF4-FFF2-40B4-BE49-F238E27FC236}">
                <a16:creationId xmlns:a16="http://schemas.microsoft.com/office/drawing/2014/main" id="{59399E0D-F216-4812-B9A7-9F26C3F500DE}"/>
              </a:ext>
            </a:extLst>
          </p:cNvPr>
          <p:cNvPicPr>
            <a:picLocks noChangeAspect="1"/>
          </p:cNvPicPr>
          <p:nvPr/>
        </p:nvPicPr>
        <p:blipFill>
          <a:blip r:embed="rId3"/>
          <a:stretch>
            <a:fillRect/>
          </a:stretch>
        </p:blipFill>
        <p:spPr>
          <a:xfrm>
            <a:off x="2399702" y="326942"/>
            <a:ext cx="6904318" cy="2035258"/>
          </a:xfrm>
          <a:prstGeom prst="rect">
            <a:avLst/>
          </a:prstGeom>
        </p:spPr>
      </p:pic>
      <p:sp>
        <p:nvSpPr>
          <p:cNvPr id="8" name="Title 1">
            <a:extLst>
              <a:ext uri="{FF2B5EF4-FFF2-40B4-BE49-F238E27FC236}">
                <a16:creationId xmlns:a16="http://schemas.microsoft.com/office/drawing/2014/main" id="{CAA0B8DF-0A5D-4289-A1B2-4511EFCCC604}"/>
              </a:ext>
            </a:extLst>
          </p:cNvPr>
          <p:cNvSpPr>
            <a:spLocks noGrp="1"/>
          </p:cNvSpPr>
          <p:nvPr>
            <p:ph type="ctrTitle"/>
          </p:nvPr>
        </p:nvSpPr>
        <p:spPr>
          <a:xfrm>
            <a:off x="2399702" y="3155317"/>
            <a:ext cx="7772400" cy="1470025"/>
          </a:xfrm>
        </p:spPr>
        <p:txBody>
          <a:bodyPr>
            <a:noAutofit/>
          </a:bodyPr>
          <a:lstStyle/>
          <a:p>
            <a:pPr rtl="0"/>
            <a:r>
              <a:rPr lang="fr" sz="4400" b="0" i="0" u="none" strike="noStrike">
                <a:highlight>
                  <a:srgbClr val="000000">
                    <a:alpha val="0"/>
                  </a:srgbClr>
                </a:highlight>
                <a:latin typeface="Calibri"/>
              </a:rPr>
              <a:t>Progrès dans l'élaboration des normes de QS pédiatriques au Kenya </a:t>
            </a:r>
          </a:p>
        </p:txBody>
      </p:sp>
      <p:sp>
        <p:nvSpPr>
          <p:cNvPr id="9" name="Subtitle 2">
            <a:extLst>
              <a:ext uri="{FF2B5EF4-FFF2-40B4-BE49-F238E27FC236}">
                <a16:creationId xmlns:a16="http://schemas.microsoft.com/office/drawing/2014/main" id="{4EE6B516-6A01-4184-855B-21EC75A308B2}"/>
              </a:ext>
            </a:extLst>
          </p:cNvPr>
          <p:cNvSpPr txBox="1"/>
          <p:nvPr/>
        </p:nvSpPr>
        <p:spPr bwMode="auto">
          <a:xfrm>
            <a:off x="3261360" y="4702309"/>
            <a:ext cx="6019800" cy="65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0"/>
            <a:r>
              <a:rPr lang="fr" sz="3200" b="0" i="0" u="none" strike="noStrike">
                <a:solidFill>
                  <a:srgbClr val="898989"/>
                </a:solidFill>
                <a:highlight>
                  <a:srgbClr val="000000">
                    <a:alpha val="0"/>
                  </a:srgbClr>
                </a:highlight>
                <a:latin typeface="Calibri"/>
              </a:rPr>
              <a:t>Dr Janette Karimi </a:t>
            </a:r>
          </a:p>
          <a:p>
            <a:pPr rtl="0"/>
            <a:r>
              <a:rPr lang="fr" sz="3200" b="0" i="0" u="none" strike="noStrike">
                <a:solidFill>
                  <a:srgbClr val="898989"/>
                </a:solidFill>
                <a:highlight>
                  <a:srgbClr val="000000">
                    <a:alpha val="0"/>
                  </a:srgbClr>
                </a:highlight>
                <a:latin typeface="Calibri"/>
              </a:rPr>
              <a:t>Chef de la division de la santé du nouveau-né et de l'enfant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E2C0-0618-4F54-A7D2-90E5AEBFC1CA}"/>
              </a:ext>
            </a:extLst>
          </p:cNvPr>
          <p:cNvSpPr>
            <a:spLocks noGrp="1"/>
          </p:cNvSpPr>
          <p:nvPr>
            <p:ph type="title"/>
          </p:nvPr>
        </p:nvSpPr>
        <p:spPr/>
        <p:txBody>
          <a:bodyPr>
            <a:noAutofit/>
          </a:bodyPr>
          <a:lstStyle/>
          <a:p>
            <a:pPr rtl="0"/>
            <a:r>
              <a:rPr lang="fr" sz="4400" b="0" i="0" u="none" strike="noStrike" dirty="0">
                <a:solidFill>
                  <a:srgbClr val="77933C"/>
                </a:solidFill>
                <a:highlight>
                  <a:srgbClr val="000000">
                    <a:alpha val="0"/>
                  </a:srgbClr>
                </a:highlight>
                <a:latin typeface="Calibri"/>
              </a:rPr>
              <a:t>Nouveau-nés et enfants au Kenya </a:t>
            </a:r>
            <a:endParaRPr lang="en-GB" dirty="0">
              <a:solidFill>
                <a:schemeClr val="accent3">
                  <a:lumMod val="75000"/>
                </a:schemeClr>
              </a:solidFill>
              <a:ea typeface="Calibri"/>
              <a:cs typeface="Calibri"/>
            </a:endParaRPr>
          </a:p>
        </p:txBody>
      </p:sp>
      <p:graphicFrame>
        <p:nvGraphicFramePr>
          <p:cNvPr id="4" name="Content Placeholder 3">
            <a:extLst>
              <a:ext uri="{FF2B5EF4-FFF2-40B4-BE49-F238E27FC236}">
                <a16:creationId xmlns:a16="http://schemas.microsoft.com/office/drawing/2014/main" id="{2CD32A4D-1414-4EF5-9B23-82C32E3B25AE}"/>
              </a:ext>
            </a:extLst>
          </p:cNvPr>
          <p:cNvGraphicFramePr>
            <a:graphicFrameLocks noGrp="1" noChangeAspect="1"/>
          </p:cNvGraphicFramePr>
          <p:nvPr>
            <p:ph idx="1"/>
          </p:nvPr>
        </p:nvGraphicFramePr>
        <p:xfrm>
          <a:off x="1981200" y="1600201"/>
          <a:ext cx="8229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CC24B7E-DCED-40D1-83FC-63168D10A38C}"/>
              </a:ext>
            </a:extLst>
          </p:cNvPr>
          <p:cNvSpPr txBox="1"/>
          <p:nvPr/>
        </p:nvSpPr>
        <p:spPr>
          <a:xfrm>
            <a:off x="2871679" y="5559878"/>
            <a:ext cx="6294095" cy="415498"/>
          </a:xfrm>
          <a:prstGeom prst="rect">
            <a:avLst/>
          </a:prstGeom>
          <a:noFill/>
        </p:spPr>
        <p:txBody>
          <a:bodyPr wrap="square" rtlCol="0">
            <a:noAutofit/>
          </a:bodyPr>
          <a:lstStyle/>
          <a:p>
            <a:pPr rtl="0" eaLnBrk="0" fontAlgn="base" hangingPunct="0">
              <a:spcBef>
                <a:spcPct val="0"/>
              </a:spcBef>
              <a:spcAft>
                <a:spcPct val="0"/>
              </a:spcAft>
            </a:pPr>
            <a:r>
              <a:rPr lang="fr" sz="1000" b="0" i="1" u="none" strike="noStrike">
                <a:solidFill>
                  <a:srgbClr val="242424"/>
                </a:solidFill>
                <a:highlight>
                  <a:srgbClr val="000000">
                    <a:alpha val="0"/>
                  </a:srgbClr>
                </a:highlight>
                <a:latin typeface="Century Gothic"/>
                <a:cs typeface="Arial"/>
              </a:rPr>
              <a:t>*Les données de 2003 et des années suivantes sont représentatives au niveau national, tandis que les données antérieures à 2003 excluent la région du nord-est et plusieurs districts du nord des régions de l'est et de la vallée du Rift.</a:t>
            </a:r>
            <a:endParaRPr lang="en-US" sz="1050" i="1">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4746456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277C-99FC-471B-9E0E-26CAD19EBBAE}"/>
              </a:ext>
            </a:extLst>
          </p:cNvPr>
          <p:cNvSpPr>
            <a:spLocks noGrp="1"/>
          </p:cNvSpPr>
          <p:nvPr>
            <p:ph type="title"/>
          </p:nvPr>
        </p:nvSpPr>
        <p:spPr/>
        <p:txBody>
          <a:bodyPr>
            <a:noAutofit/>
          </a:bodyPr>
          <a:lstStyle/>
          <a:p>
            <a:pPr rtl="0"/>
            <a:r>
              <a:rPr lang="fr" sz="4000" b="0" i="0" u="none" strike="noStrike">
                <a:solidFill>
                  <a:srgbClr val="77933C"/>
                </a:solidFill>
                <a:highlight>
                  <a:srgbClr val="000000">
                    <a:alpha val="0"/>
                  </a:srgbClr>
                </a:highlight>
                <a:latin typeface="Calibri"/>
              </a:rPr>
              <a:t>Programmes de santé pour les nouveau-nés et les enfants</a:t>
            </a:r>
            <a:endParaRPr lang="en-GB" sz="4000">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0E667055-34B0-48B8-BA34-63C587D0B1AD}"/>
              </a:ext>
            </a:extLst>
          </p:cNvPr>
          <p:cNvSpPr>
            <a:spLocks noGrp="1"/>
          </p:cNvSpPr>
          <p:nvPr>
            <p:ph idx="1"/>
          </p:nvPr>
        </p:nvSpPr>
        <p:spPr>
          <a:xfrm>
            <a:off x="2286000" y="1600201"/>
            <a:ext cx="8499894" cy="4525963"/>
          </a:xfrm>
        </p:spPr>
        <p:txBody>
          <a:bodyPr>
            <a:noAutofit/>
          </a:bodyPr>
          <a:lstStyle/>
          <a:p>
            <a:pPr rtl="0"/>
            <a:r>
              <a:rPr lang="fr" sz="3200" b="0" i="0" u="none" strike="noStrike">
                <a:highlight>
                  <a:srgbClr val="000000">
                    <a:alpha val="0"/>
                  </a:srgbClr>
                </a:highlight>
                <a:latin typeface="Calibri"/>
              </a:rPr>
              <a:t>Cela se fait par le biais de 6 sections/unités</a:t>
            </a:r>
          </a:p>
          <a:p>
            <a:pPr lvl="1" rtl="0"/>
            <a:r>
              <a:rPr lang="fr" sz="2400" b="0" i="0" u="none" strike="noStrike">
                <a:highlight>
                  <a:srgbClr val="000000">
                    <a:alpha val="0"/>
                  </a:srgbClr>
                </a:highlight>
                <a:latin typeface="Calibri"/>
              </a:rPr>
              <a:t>Soins aux nouveau-nés </a:t>
            </a:r>
            <a:endParaRPr lang="en-GB" sz="2400">
              <a:ea typeface="Calibri"/>
              <a:cs typeface="Calibri"/>
            </a:endParaRPr>
          </a:p>
          <a:p>
            <a:pPr lvl="1" rtl="0"/>
            <a:r>
              <a:rPr lang="fr" sz="2400" b="0" i="0" u="none" strike="noStrike">
                <a:highlight>
                  <a:srgbClr val="000000">
                    <a:alpha val="0"/>
                  </a:srgbClr>
                </a:highlight>
                <a:latin typeface="Calibri"/>
              </a:rPr>
              <a:t>Gestion des établissements (ETAT+, PCIME, BPP)</a:t>
            </a:r>
            <a:endParaRPr lang="en-GB" sz="2400">
              <a:ea typeface="Calibri"/>
              <a:cs typeface="Calibri"/>
            </a:endParaRPr>
          </a:p>
          <a:p>
            <a:pPr lvl="1" rtl="0"/>
            <a:r>
              <a:rPr lang="fr" sz="2400" b="0" i="0" u="none" strike="noStrike">
                <a:highlight>
                  <a:srgbClr val="000000">
                    <a:alpha val="0"/>
                  </a:srgbClr>
                </a:highlight>
                <a:latin typeface="Calibri"/>
              </a:rPr>
              <a:t>Services à base communautaire (brochure sur la mère et l'enfant, soins communautaires aux mères et aux nouveau-nés (CMNC), ICCM</a:t>
            </a:r>
            <a:endParaRPr lang="en-GB" sz="2400">
              <a:ea typeface="Calibri"/>
              <a:cs typeface="Calibri"/>
            </a:endParaRPr>
          </a:p>
          <a:p>
            <a:pPr lvl="1" rtl="0"/>
            <a:r>
              <a:rPr lang="fr" sz="2400" b="0" i="0" u="none" strike="noStrike">
                <a:highlight>
                  <a:srgbClr val="000000">
                    <a:alpha val="0"/>
                  </a:srgbClr>
                </a:highlight>
                <a:latin typeface="Calibri"/>
              </a:rPr>
              <a:t>Soins attentifs pour le développement de la petite enfance (ECD)</a:t>
            </a:r>
            <a:endParaRPr lang="en-GB" sz="2400">
              <a:ea typeface="Calibri"/>
              <a:cs typeface="Calibri"/>
            </a:endParaRPr>
          </a:p>
          <a:p>
            <a:pPr lvl="1" rtl="0"/>
            <a:r>
              <a:rPr lang="fr" sz="2400" b="0" i="0" u="none" strike="noStrike">
                <a:highlight>
                  <a:srgbClr val="000000">
                    <a:alpha val="0"/>
                  </a:srgbClr>
                </a:highlight>
                <a:latin typeface="Calibri"/>
              </a:rPr>
              <a:t>Evaluation et suivi</a:t>
            </a:r>
          </a:p>
          <a:p>
            <a:pPr lvl="1" rtl="0"/>
            <a:r>
              <a:rPr lang="fr" sz="2400" b="0" i="0" u="none" strike="noStrike">
                <a:highlight>
                  <a:srgbClr val="000000">
                    <a:alpha val="0"/>
                  </a:srgbClr>
                </a:highlight>
                <a:latin typeface="Calibri"/>
              </a:rPr>
              <a:t>Programme pour les 5-9 ans (nouveau)</a:t>
            </a:r>
          </a:p>
          <a:p>
            <a:endParaRPr lang="en-GB"/>
          </a:p>
        </p:txBody>
      </p:sp>
    </p:spTree>
    <p:extLst>
      <p:ext uri="{BB962C8B-B14F-4D97-AF65-F5344CB8AC3E}">
        <p14:creationId xmlns:p14="http://schemas.microsoft.com/office/powerpoint/2010/main" val="16885182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16FD-5538-45FA-B890-7A05E26FF1C4}"/>
              </a:ext>
            </a:extLst>
          </p:cNvPr>
          <p:cNvSpPr>
            <a:spLocks noGrp="1"/>
          </p:cNvSpPr>
          <p:nvPr>
            <p:ph type="title"/>
          </p:nvPr>
        </p:nvSpPr>
        <p:spPr/>
        <p:txBody>
          <a:bodyPr>
            <a:noAutofit/>
          </a:bodyPr>
          <a:lstStyle/>
          <a:p>
            <a:pPr rtl="0"/>
            <a:r>
              <a:rPr lang="fr" sz="4000" b="0" i="0" u="none" strike="noStrike">
                <a:solidFill>
                  <a:srgbClr val="77933C"/>
                </a:solidFill>
                <a:highlight>
                  <a:srgbClr val="000000">
                    <a:alpha val="0"/>
                  </a:srgbClr>
                </a:highlight>
                <a:latin typeface="Calibri"/>
              </a:rPr>
              <a:t>Progrès : Mesure de la QS pédiatrique</a:t>
            </a:r>
            <a:endParaRPr lang="en-GB" sz="4000">
              <a:solidFill>
                <a:schemeClr val="accent3">
                  <a:lumMod val="75000"/>
                </a:schemeClr>
              </a:solidFill>
              <a:ea typeface="Calibri"/>
              <a:cs typeface="Calibri"/>
            </a:endParaRPr>
          </a:p>
        </p:txBody>
      </p:sp>
      <p:pic>
        <p:nvPicPr>
          <p:cNvPr id="6" name="Content Placeholder 5">
            <a:extLst>
              <a:ext uri="{FF2B5EF4-FFF2-40B4-BE49-F238E27FC236}">
                <a16:creationId xmlns:a16="http://schemas.microsoft.com/office/drawing/2014/main" id="{326D0192-8D14-4D88-9076-D3B0180B288C}"/>
              </a:ext>
            </a:extLst>
          </p:cNvPr>
          <p:cNvPicPr>
            <a:picLocks noGrp="1" noChangeAspect="1"/>
          </p:cNvPicPr>
          <p:nvPr>
            <p:ph idx="1"/>
          </p:nvPr>
        </p:nvPicPr>
        <p:blipFill>
          <a:blip r:embed="rId2"/>
          <a:stretch>
            <a:fillRect/>
          </a:stretch>
        </p:blipFill>
        <p:spPr>
          <a:xfrm>
            <a:off x="1791419" y="1813382"/>
            <a:ext cx="9813984" cy="4732202"/>
          </a:xfrm>
          <a:prstGeom prst="rect">
            <a:avLst/>
          </a:prstGeom>
        </p:spPr>
      </p:pic>
    </p:spTree>
    <p:extLst>
      <p:ext uri="{BB962C8B-B14F-4D97-AF65-F5344CB8AC3E}">
        <p14:creationId xmlns:p14="http://schemas.microsoft.com/office/powerpoint/2010/main" val="18352712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BD29-CC82-45E5-9D27-F5DD2A97DE5D}"/>
              </a:ext>
            </a:extLst>
          </p:cNvPr>
          <p:cNvSpPr>
            <a:spLocks noGrp="1"/>
          </p:cNvSpPr>
          <p:nvPr>
            <p:ph type="title"/>
          </p:nvPr>
        </p:nvSpPr>
        <p:spPr>
          <a:xfrm>
            <a:off x="1966823" y="263107"/>
            <a:ext cx="9106618" cy="655637"/>
          </a:xfrm>
        </p:spPr>
        <p:txBody>
          <a:bodyPr>
            <a:noAutofit/>
          </a:bodyPr>
          <a:lstStyle/>
          <a:p>
            <a:pPr rtl="0"/>
            <a:r>
              <a:rPr lang="fr" sz="4400" b="0" i="0" u="none" strike="noStrike">
                <a:solidFill>
                  <a:srgbClr val="77933C"/>
                </a:solidFill>
                <a:highlight>
                  <a:srgbClr val="000000">
                    <a:alpha val="0"/>
                  </a:srgbClr>
                </a:highlight>
                <a:latin typeface="Calibri Light"/>
              </a:rPr>
              <a:t>Progrès : Mesure de la QS pédiatrique</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27DC8B33-D051-4E83-9DB5-BDCCD2FA252A}"/>
              </a:ext>
            </a:extLst>
          </p:cNvPr>
          <p:cNvSpPr>
            <a:spLocks noGrp="1"/>
          </p:cNvSpPr>
          <p:nvPr>
            <p:ph idx="1"/>
          </p:nvPr>
        </p:nvSpPr>
        <p:spPr>
          <a:xfrm>
            <a:off x="1866181" y="1249423"/>
            <a:ext cx="9307901" cy="5745163"/>
          </a:xfrm>
        </p:spPr>
        <p:txBody>
          <a:bodyPr>
            <a:noAutofit/>
          </a:bodyPr>
          <a:lstStyle/>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200" b="0" i="0" u="none" strike="noStrike">
                <a:highlight>
                  <a:srgbClr val="000000">
                    <a:alpha val="0"/>
                  </a:srgbClr>
                </a:highlight>
                <a:latin typeface="Calibri"/>
              </a:rPr>
              <a:t>Élaboration d'un projet de normes PQS (y compris SSNB)</a:t>
            </a:r>
          </a:p>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200" b="0" i="0" u="none" strike="noStrike">
                <a:solidFill>
                  <a:srgbClr val="000000"/>
                </a:solidFill>
                <a:highlight>
                  <a:srgbClr val="000000">
                    <a:alpha val="0"/>
                  </a:srgbClr>
                </a:highlight>
                <a:latin typeface="Calibri"/>
              </a:rPr>
              <a:t>Catalogue d'indicateurs pour les normes SSNB et QS pédiatrique élaboré avec 65 indicateurs de base et un total de 45 indicateurs CORE. </a:t>
            </a:r>
          </a:p>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200" b="0" i="0" u="none" strike="noStrike">
                <a:solidFill>
                  <a:srgbClr val="000000"/>
                </a:solidFill>
                <a:highlight>
                  <a:srgbClr val="000000">
                    <a:alpha val="0"/>
                  </a:srgbClr>
                </a:highlight>
                <a:latin typeface="Calibri"/>
              </a:rPr>
              <a:t>Un outil d'évaluation des établissements de santé a été mis au point pour mesurer les performances des établissements par rapport aux indicateurs permettant d'évaluer les normes.</a:t>
            </a:r>
          </a:p>
          <a:p>
            <a:pPr marL="457200" lvl="1" indent="0" algn="just" rtl="0" eaLnBrk="1" fontAlgn="auto" hangingPunct="1">
              <a:lnSpc>
                <a:spcPct val="90000"/>
              </a:lnSpc>
              <a:spcBef>
                <a:spcPts val="500"/>
              </a:spcBef>
              <a:spcAft>
                <a:spcPct val="0"/>
              </a:spcAft>
              <a:buNone/>
            </a:pPr>
            <a:r>
              <a:rPr lang="fr" sz="2200" b="0" i="0" u="none" strike="noStrike">
                <a:solidFill>
                  <a:srgbClr val="000000"/>
                </a:solidFill>
                <a:highlight>
                  <a:srgbClr val="000000">
                    <a:alpha val="0"/>
                  </a:srgbClr>
                </a:highlight>
                <a:latin typeface="Calibri"/>
              </a:rPr>
              <a:t>    L'outil HFA a été testé dans 10 comtés. Les principaux retours :</a:t>
            </a:r>
            <a:endParaRPr lang="en-GB" sz="2200">
              <a:solidFill>
                <a:prstClr val="black"/>
              </a:solidFill>
              <a:highlight>
                <a:srgbClr val="FFFF00"/>
              </a:highlight>
              <a:latin typeface="+mj-lt"/>
            </a:endParaRPr>
          </a:p>
          <a:p>
            <a:pPr marL="1371600" lvl="2" indent="-457200" algn="just" rtl="0" eaLnBrk="1" fontAlgn="auto" hangingPunct="1">
              <a:lnSpc>
                <a:spcPct val="90000"/>
              </a:lnSpc>
              <a:spcBef>
                <a:spcPts val="500"/>
              </a:spcBef>
              <a:spcAft>
                <a:spcPct val="0"/>
              </a:spcAft>
              <a:buFont typeface="+mj-lt"/>
              <a:buAutoNum type="arabicPeriod"/>
            </a:pPr>
            <a:r>
              <a:rPr lang="fr" sz="1900" b="0" i="0" u="none" strike="noStrike">
                <a:solidFill>
                  <a:srgbClr val="000000"/>
                </a:solidFill>
                <a:highlight>
                  <a:srgbClr val="000000">
                    <a:alpha val="0"/>
                  </a:srgbClr>
                </a:highlight>
                <a:latin typeface="Calibri"/>
              </a:rPr>
              <a:t>L'outil est facile à utiliser et permet d'identifier les principaux problèmes de qualité, mais il faudrait peut-être le raccourcir. </a:t>
            </a:r>
          </a:p>
          <a:p>
            <a:pPr marL="1371600" lvl="2" indent="-457200" algn="just" rtl="0" eaLnBrk="1" fontAlgn="auto" hangingPunct="1">
              <a:lnSpc>
                <a:spcPct val="90000"/>
              </a:lnSpc>
              <a:spcBef>
                <a:spcPts val="500"/>
              </a:spcBef>
              <a:spcAft>
                <a:spcPct val="0"/>
              </a:spcAft>
              <a:buFont typeface="+mj-lt"/>
              <a:buAutoNum type="arabicPeriod"/>
            </a:pPr>
            <a:r>
              <a:rPr lang="fr" sz="1900" b="0" i="0" u="none" strike="noStrike">
                <a:solidFill>
                  <a:srgbClr val="000000"/>
                </a:solidFill>
                <a:highlight>
                  <a:srgbClr val="000000">
                    <a:alpha val="0"/>
                  </a:srgbClr>
                </a:highlight>
                <a:latin typeface="Calibri"/>
              </a:rPr>
              <a:t>Adapter les listes d'équipements, de fournitures et de médicaments aux niveaux de soins.</a:t>
            </a:r>
          </a:p>
          <a:p>
            <a:pPr marL="1371600" lvl="2" indent="-457200" algn="just" rtl="0" eaLnBrk="1" fontAlgn="auto" hangingPunct="1">
              <a:lnSpc>
                <a:spcPct val="90000"/>
              </a:lnSpc>
              <a:spcBef>
                <a:spcPts val="500"/>
              </a:spcBef>
              <a:spcAft>
                <a:spcPct val="0"/>
              </a:spcAft>
              <a:buFont typeface="+mj-lt"/>
              <a:buAutoNum type="arabicPeriod"/>
            </a:pPr>
            <a:r>
              <a:rPr lang="fr" sz="1900" b="0" i="0" u="none" strike="noStrike">
                <a:solidFill>
                  <a:srgbClr val="000000"/>
                </a:solidFill>
                <a:highlight>
                  <a:srgbClr val="000000">
                    <a:alpha val="0"/>
                  </a:srgbClr>
                </a:highlight>
                <a:latin typeface="Calibri"/>
              </a:rPr>
              <a:t>Normaliser le format de notation dans toutes les sections</a:t>
            </a:r>
          </a:p>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200" b="0" i="0" u="none" strike="noStrike">
                <a:highlight>
                  <a:srgbClr val="000000">
                    <a:alpha val="0"/>
                  </a:srgbClr>
                </a:highlight>
                <a:latin typeface="Calibri"/>
              </a:rPr>
              <a:t>Le comté de Kisumu a utilisé l'outil pour évaluer le PQS dans des établissements de santé sélectionnés dans le comté et a élaboré un plan d'action/des recommandations d'amélioration sur la base des résultats de l'évaluation.</a:t>
            </a:r>
            <a:endParaRPr lang="en-GB" sz="2200">
              <a:latin typeface="+mj-lt"/>
              <a:ea typeface="Calibri"/>
              <a:cs typeface="Calibri"/>
            </a:endParaRPr>
          </a:p>
          <a:p>
            <a:pPr marL="0" indent="0" algn="just">
              <a:buNone/>
            </a:pPr>
            <a:endParaRPr lang="en-US">
              <a:latin typeface="+mj-lt"/>
            </a:endParaRPr>
          </a:p>
        </p:txBody>
      </p:sp>
    </p:spTree>
    <p:extLst>
      <p:ext uri="{BB962C8B-B14F-4D97-AF65-F5344CB8AC3E}">
        <p14:creationId xmlns:p14="http://schemas.microsoft.com/office/powerpoint/2010/main" val="6769718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1BAA28-A729-4709-BFCA-0497D151775F}"/>
              </a:ext>
            </a:extLst>
          </p:cNvPr>
          <p:cNvSpPr>
            <a:spLocks noGrp="1"/>
          </p:cNvSpPr>
          <p:nvPr>
            <p:ph type="body" idx="1"/>
          </p:nvPr>
        </p:nvSpPr>
        <p:spPr>
          <a:xfrm>
            <a:off x="471215" y="215992"/>
            <a:ext cx="5157787" cy="823912"/>
          </a:xfrm>
        </p:spPr>
        <p:txBody>
          <a:bodyPr anchor="ctr">
            <a:noAutofit/>
          </a:bodyPr>
          <a:lstStyle/>
          <a:p>
            <a:pPr algn="ctr" rtl="0"/>
            <a:r>
              <a:rPr lang="fr" sz="2400" b="1" i="0" u="none" strike="noStrike">
                <a:highlight>
                  <a:srgbClr val="000000">
                    <a:alpha val="0"/>
                  </a:srgbClr>
                </a:highlight>
                <a:latin typeface="Calibri"/>
              </a:rPr>
              <a:t>Groupe de travail sur la santé de l'enfant</a:t>
            </a:r>
          </a:p>
        </p:txBody>
      </p:sp>
      <p:sp>
        <p:nvSpPr>
          <p:cNvPr id="4" name="Content Placeholder 3">
            <a:extLst>
              <a:ext uri="{FF2B5EF4-FFF2-40B4-BE49-F238E27FC236}">
                <a16:creationId xmlns:a16="http://schemas.microsoft.com/office/drawing/2014/main" id="{7A2DA047-AEF1-48A9-BF19-DDD932D7DA22}"/>
              </a:ext>
            </a:extLst>
          </p:cNvPr>
          <p:cNvSpPr>
            <a:spLocks noGrp="1"/>
          </p:cNvSpPr>
          <p:nvPr>
            <p:ph sz="half" idx="2"/>
          </p:nvPr>
        </p:nvSpPr>
        <p:spPr/>
        <p:txBody>
          <a:bodyPr>
            <a:noAutofit/>
          </a:bodyPr>
          <a:lstStyle/>
          <a:p>
            <a:pPr rtl="0"/>
            <a:r>
              <a:rPr lang="fr" sz="2800" b="0" i="0" u="none" strike="noStrike">
                <a:highlight>
                  <a:srgbClr val="000000">
                    <a:alpha val="0"/>
                  </a:srgbClr>
                </a:highlight>
                <a:latin typeface="Calibri"/>
              </a:rPr>
              <a:t>Groupe de travail sur la santé de l'enfant</a:t>
            </a:r>
          </a:p>
        </p:txBody>
      </p:sp>
      <p:sp>
        <p:nvSpPr>
          <p:cNvPr id="11" name="Text Placeholder 10">
            <a:extLst>
              <a:ext uri="{FF2B5EF4-FFF2-40B4-BE49-F238E27FC236}">
                <a16:creationId xmlns:a16="http://schemas.microsoft.com/office/drawing/2014/main" id="{D26BD75A-6D06-4943-AC7E-71A5F09FF220}"/>
              </a:ext>
            </a:extLst>
          </p:cNvPr>
          <p:cNvSpPr>
            <a:spLocks noGrp="1"/>
          </p:cNvSpPr>
          <p:nvPr>
            <p:ph type="body" sz="quarter" idx="3"/>
          </p:nvPr>
        </p:nvSpPr>
        <p:spPr>
          <a:xfrm>
            <a:off x="6172200" y="316634"/>
            <a:ext cx="5183188" cy="823912"/>
          </a:xfrm>
        </p:spPr>
        <p:txBody>
          <a:bodyPr anchor="ctr">
            <a:noAutofit/>
          </a:bodyPr>
          <a:lstStyle/>
          <a:p>
            <a:pPr rtl="0"/>
            <a:r>
              <a:rPr lang="fr" sz="2400" b="1" i="0" u="none" strike="noStrike">
                <a:highlight>
                  <a:srgbClr val="000000">
                    <a:alpha val="0"/>
                  </a:srgbClr>
                </a:highlight>
                <a:latin typeface="Calibri"/>
              </a:rPr>
              <a:t>Réseau pour l'amélioration de la qualité des soins de santé maternelle, néonatale et infantile</a:t>
            </a:r>
          </a:p>
        </p:txBody>
      </p:sp>
      <p:pic>
        <p:nvPicPr>
          <p:cNvPr id="6" name="Picture 1">
            <a:extLst>
              <a:ext uri="{FF2B5EF4-FFF2-40B4-BE49-F238E27FC236}">
                <a16:creationId xmlns:a16="http://schemas.microsoft.com/office/drawing/2014/main" id="{9FF79EFE-2B0D-433D-9523-7FFFA4C01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92592" y="3155166"/>
            <a:ext cx="2357712" cy="210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D2502028-0CFA-49E7-A3D0-4254FD42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4434" y="4699906"/>
            <a:ext cx="1004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88C54CA-17BA-4EDD-9733-1834A5C599F2}"/>
              </a:ext>
            </a:extLst>
          </p:cNvPr>
          <p:cNvSpPr txBox="1"/>
          <p:nvPr/>
        </p:nvSpPr>
        <p:spPr>
          <a:xfrm>
            <a:off x="1538004" y="5521019"/>
            <a:ext cx="4296990" cy="937707"/>
          </a:xfrm>
          <a:prstGeom prst="rect">
            <a:avLst/>
          </a:prstGeom>
          <a:noFill/>
        </p:spPr>
        <p:txBody>
          <a:bodyPr wrap="square">
            <a:noAutofit/>
          </a:bodyPr>
          <a:lstStyle/>
          <a:p>
            <a:pPr rtl="0" eaLnBrk="1" fontAlgn="auto" hangingPunct="1">
              <a:spcBef>
                <a:spcPct val="0"/>
              </a:spcBef>
              <a:spcAft>
                <a:spcPct val="0"/>
              </a:spcAft>
              <a:buClr>
                <a:srgbClr val="000000"/>
              </a:buClr>
              <a:buSzPts val="2000"/>
              <a:buFont typeface="Arial"/>
              <a:buNone/>
              <a:defRPr/>
            </a:pPr>
            <a:r>
              <a:rPr lang="fr" sz="1800" b="1" i="0" u="none" strike="noStrike" kern="0" dirty="0">
                <a:solidFill>
                  <a:srgbClr val="000000"/>
                </a:solidFill>
                <a:highlight>
                  <a:srgbClr val="000000">
                    <a:alpha val="0"/>
                  </a:srgbClr>
                </a:highlight>
                <a:latin typeface="Gill Sans MT"/>
                <a:ea typeface="Gill Sans"/>
                <a:cs typeface="Gill Sans" panose="020B0604020202020204" charset="0"/>
                <a:sym typeface="Gill Sans"/>
              </a:rPr>
              <a:t>Objectif : </a:t>
            </a:r>
            <a:r>
              <a:rPr lang="fr" sz="1800" b="0" i="0" u="none" strike="noStrike" kern="0" dirty="0">
                <a:solidFill>
                  <a:srgbClr val="000000"/>
                </a:solidFill>
                <a:highlight>
                  <a:srgbClr val="000000">
                    <a:alpha val="0"/>
                  </a:srgbClr>
                </a:highlight>
                <a:latin typeface="Gill Sans MT"/>
                <a:ea typeface="Gill Sans"/>
                <a:cs typeface="Gill Sans" panose="020B0604020202020204" charset="0"/>
                <a:sym typeface="Gill Sans"/>
              </a:rPr>
              <a:t>créer une plateforme au sein de la communauté de la santé infantile pour défendre et soutenir l'amélioration de la QS des enfants.</a:t>
            </a:r>
            <a:endParaRPr lang="en-US" sz="1800" b="1" kern="0" dirty="0">
              <a:solidFill>
                <a:srgbClr val="000000"/>
              </a:solidFill>
              <a:latin typeface="Gill Sans MT" panose="020B0502020104020203" pitchFamily="34" charset="0"/>
              <a:ea typeface="Gill Sans"/>
              <a:cs typeface="Gill Sans" panose="020B0604020202020204" charset="0"/>
              <a:sym typeface="Gill Sans"/>
            </a:endParaRPr>
          </a:p>
        </p:txBody>
      </p:sp>
      <p:sp>
        <p:nvSpPr>
          <p:cNvPr id="15" name="TextBox 14">
            <a:extLst>
              <a:ext uri="{FF2B5EF4-FFF2-40B4-BE49-F238E27FC236}">
                <a16:creationId xmlns:a16="http://schemas.microsoft.com/office/drawing/2014/main" id="{10B6CD5C-9C94-4918-93FB-55A43F82CC32}"/>
              </a:ext>
            </a:extLst>
          </p:cNvPr>
          <p:cNvSpPr txBox="1"/>
          <p:nvPr/>
        </p:nvSpPr>
        <p:spPr>
          <a:xfrm>
            <a:off x="0" y="6061972"/>
            <a:ext cx="1887016" cy="369332"/>
          </a:xfrm>
          <a:prstGeom prst="rect">
            <a:avLst/>
          </a:prstGeom>
          <a:noFill/>
        </p:spPr>
        <p:txBody>
          <a:bodyPr wrap="square">
            <a:noAutofit/>
          </a:bodyPr>
          <a:lstStyle/>
          <a:p>
            <a:pPr rtl="0" eaLnBrk="1" fontAlgn="auto" hangingPunct="1">
              <a:spcBef>
                <a:spcPct val="0"/>
              </a:spcBef>
              <a:spcAft>
                <a:spcPct val="0"/>
              </a:spcAft>
              <a:buClr>
                <a:srgbClr val="000000"/>
              </a:buClr>
              <a:buSzPts val="2000"/>
              <a:buFont typeface="Arial"/>
              <a:buNone/>
              <a:defRPr/>
            </a:pPr>
            <a:r>
              <a:rPr lang="fr" sz="1800" b="1" i="0" u="none" strike="noStrike" kern="0" dirty="0">
                <a:solidFill>
                  <a:srgbClr val="000000"/>
                </a:solidFill>
                <a:highlight>
                  <a:srgbClr val="000000">
                    <a:alpha val="0"/>
                  </a:srgbClr>
                </a:highlight>
                <a:latin typeface="Gill Sans MT"/>
                <a:ea typeface="Gill Sans"/>
                <a:cs typeface="Gill Sans" panose="020B0604020202020204" charset="0"/>
                <a:sym typeface="Gill Sans"/>
              </a:rPr>
              <a:t>Sous-groupe QS</a:t>
            </a:r>
          </a:p>
        </p:txBody>
      </p:sp>
      <p:sp>
        <p:nvSpPr>
          <p:cNvPr id="2" name="TextBox 1">
            <a:extLst>
              <a:ext uri="{FF2B5EF4-FFF2-40B4-BE49-F238E27FC236}">
                <a16:creationId xmlns:a16="http://schemas.microsoft.com/office/drawing/2014/main" id="{EAF2E8A8-0041-6F27-B43A-C482796677DC}"/>
              </a:ext>
            </a:extLst>
          </p:cNvPr>
          <p:cNvSpPr txBox="1"/>
          <p:nvPr/>
        </p:nvSpPr>
        <p:spPr>
          <a:xfrm>
            <a:off x="6003985" y="1201947"/>
            <a:ext cx="5733690"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fr" sz="1400" b="1" i="1" u="none" strike="noStrike">
                <a:highlight>
                  <a:srgbClr val="000000">
                    <a:alpha val="0"/>
                  </a:srgbClr>
                </a:highlight>
                <a:latin typeface="Calibri"/>
              </a:rPr>
              <a:t>Bangladesh, Côte d'Ivoire, Éthiopie, Ghana, Inde, Kenya, Malawi, Nigeria,</a:t>
            </a:r>
            <a:endParaRPr lang="en-US" sz="1400" b="1" i="1">
              <a:cs typeface="Calibri"/>
            </a:endParaRPr>
          </a:p>
          <a:p>
            <a:pPr algn="ctr" rtl="0"/>
            <a:r>
              <a:rPr lang="fr" sz="1400" b="1" i="1" u="none" strike="noStrike">
                <a:highlight>
                  <a:srgbClr val="000000">
                    <a:alpha val="0"/>
                  </a:srgbClr>
                </a:highlight>
                <a:latin typeface="Calibri"/>
              </a:rPr>
              <a:t> Sierra Leone, Tanzanie, Ougand</a:t>
            </a:r>
            <a:r>
              <a:rPr lang="fr" sz="1400" b="1" i="0" u="none" strike="noStrike">
                <a:highlight>
                  <a:srgbClr val="000000">
                    <a:alpha val="0"/>
                  </a:srgbClr>
                </a:highlight>
                <a:latin typeface="Calibri"/>
              </a:rPr>
              <a:t>a</a:t>
            </a:r>
            <a:r>
              <a:rPr lang="fr" sz="2100" b="1" i="0" u="none" strike="noStrike">
                <a:highlight>
                  <a:srgbClr val="000000">
                    <a:alpha val="0"/>
                  </a:srgbClr>
                </a:highlight>
                <a:latin typeface="Calibri"/>
              </a:rPr>
              <a:t> </a:t>
            </a:r>
            <a:endParaRPr lang="en-US" sz="2100" b="1">
              <a:cs typeface="Calibri"/>
            </a:endParaRPr>
          </a:p>
        </p:txBody>
      </p:sp>
      <p:pic>
        <p:nvPicPr>
          <p:cNvPr id="7" name="Picture 7" descr="A picture containing text, screenshot, font, logo&#10;&#10;Description automatically generated">
            <a:extLst>
              <a:ext uri="{FF2B5EF4-FFF2-40B4-BE49-F238E27FC236}">
                <a16:creationId xmlns:a16="http://schemas.microsoft.com/office/drawing/2014/main" id="{D2177B79-6E75-0378-5669-1F2533C8BA13}"/>
              </a:ext>
            </a:extLst>
          </p:cNvPr>
          <p:cNvPicPr>
            <a:picLocks noChangeAspect="1"/>
          </p:cNvPicPr>
          <p:nvPr/>
        </p:nvPicPr>
        <p:blipFill>
          <a:blip r:embed="rId4"/>
          <a:stretch>
            <a:fillRect/>
          </a:stretch>
        </p:blipFill>
        <p:spPr>
          <a:xfrm>
            <a:off x="7234301" y="2087721"/>
            <a:ext cx="3767675" cy="3025510"/>
          </a:xfrm>
          <a:prstGeom prst="rect">
            <a:avLst/>
          </a:prstGeom>
        </p:spPr>
      </p:pic>
      <p:pic>
        <p:nvPicPr>
          <p:cNvPr id="16" name="Picture 16" descr="Blue text on a black background&#10;&#10;Description automatically generated">
            <a:extLst>
              <a:ext uri="{FF2B5EF4-FFF2-40B4-BE49-F238E27FC236}">
                <a16:creationId xmlns:a16="http://schemas.microsoft.com/office/drawing/2014/main" id="{32CE64C7-87D8-6E98-EE72-EFA5EE7D9400}"/>
              </a:ext>
            </a:extLst>
          </p:cNvPr>
          <p:cNvPicPr>
            <a:picLocks noChangeAspect="1"/>
          </p:cNvPicPr>
          <p:nvPr/>
        </p:nvPicPr>
        <p:blipFill>
          <a:blip r:embed="rId5"/>
          <a:stretch>
            <a:fillRect/>
          </a:stretch>
        </p:blipFill>
        <p:spPr>
          <a:xfrm>
            <a:off x="7499230" y="5706381"/>
            <a:ext cx="3260785" cy="865504"/>
          </a:xfrm>
          <a:prstGeom prst="rect">
            <a:avLst/>
          </a:prstGeom>
        </p:spPr>
      </p:pic>
    </p:spTree>
    <p:extLst>
      <p:ext uri="{BB962C8B-B14F-4D97-AF65-F5344CB8AC3E}">
        <p14:creationId xmlns:p14="http://schemas.microsoft.com/office/powerpoint/2010/main" val="36603274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C692-D1EE-43E0-84B3-151A6EEC040F}"/>
              </a:ext>
            </a:extLst>
          </p:cNvPr>
          <p:cNvSpPr>
            <a:spLocks noGrp="1"/>
          </p:cNvSpPr>
          <p:nvPr>
            <p:ph type="title"/>
          </p:nvPr>
        </p:nvSpPr>
        <p:spPr/>
        <p:txBody>
          <a:bodyPr>
            <a:noAutofit/>
          </a:bodyPr>
          <a:lstStyle/>
          <a:p>
            <a:pPr rtl="0"/>
            <a:r>
              <a:rPr lang="fr" sz="4400" b="0" i="0" u="none" strike="noStrike">
                <a:solidFill>
                  <a:srgbClr val="77933C"/>
                </a:solidFill>
                <a:highlight>
                  <a:srgbClr val="000000">
                    <a:alpha val="0"/>
                  </a:srgbClr>
                </a:highlight>
                <a:latin typeface="Calibri Light"/>
              </a:rPr>
              <a:t>Progrès : Mesure de la QS pédiatrique</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F5E09AA0-7831-464C-A070-9D5B48AB0BB8}"/>
              </a:ext>
            </a:extLst>
          </p:cNvPr>
          <p:cNvSpPr>
            <a:spLocks noGrp="1"/>
          </p:cNvSpPr>
          <p:nvPr>
            <p:ph idx="1"/>
          </p:nvPr>
        </p:nvSpPr>
        <p:spPr>
          <a:xfrm>
            <a:off x="1664898" y="1664898"/>
            <a:ext cx="9825486" cy="5364162"/>
          </a:xfrm>
        </p:spPr>
        <p:txBody>
          <a:bodyPr>
            <a:noAutofit/>
          </a:bodyPr>
          <a:lstStyle/>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600" b="0" i="0" u="none" strike="noStrike">
                <a:solidFill>
                  <a:srgbClr val="000000"/>
                </a:solidFill>
                <a:highlight>
                  <a:srgbClr val="000000">
                    <a:alpha val="0"/>
                  </a:srgbClr>
                </a:highlight>
                <a:latin typeface="Calibri"/>
              </a:rPr>
              <a:t>L'OMS a cartographié les 25 normes fondamentales du contrôle de qualité en pédiatrie et chez les jeunes adolescents au Kenya dans le cadre de l'aide apportée aux pays pour qu'ils intègrent ces indicateurs fondamentaux mondiaux dans leurs systèmes nationaux d'information sanitaire. </a:t>
            </a:r>
          </a:p>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600" b="0" i="0" u="none" strike="noStrike">
                <a:solidFill>
                  <a:srgbClr val="000000"/>
                </a:solidFill>
                <a:highlight>
                  <a:srgbClr val="000000">
                    <a:alpha val="0"/>
                  </a:srgbClr>
                </a:highlight>
                <a:latin typeface="Calibri"/>
              </a:rPr>
              <a:t>Actuellement, le Kenya peut cartographier 9 des 25 indicateurs. </a:t>
            </a:r>
          </a:p>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600" b="0" i="0" u="none" strike="noStrike">
                <a:solidFill>
                  <a:srgbClr val="000000"/>
                </a:solidFill>
                <a:highlight>
                  <a:srgbClr val="000000">
                    <a:alpha val="0"/>
                  </a:srgbClr>
                </a:highlight>
                <a:latin typeface="Calibri"/>
              </a:rPr>
              <a:t>L'étape suivante est l'harmonisation entre les 25 normes mondiales de QS et les normes PQS kenyanes adaptées.</a:t>
            </a:r>
          </a:p>
          <a:p>
            <a:pPr marL="685800" lvl="1" indent="-228600" algn="just" rtl="0" eaLnBrk="1" fontAlgn="auto" hangingPunct="1">
              <a:lnSpc>
                <a:spcPct val="90000"/>
              </a:lnSpc>
              <a:spcBef>
                <a:spcPts val="500"/>
              </a:spcBef>
              <a:spcAft>
                <a:spcPct val="0"/>
              </a:spcAft>
              <a:buFont typeface="Arial" panose="020B0604020202020204" pitchFamily="34" charset="0"/>
              <a:buChar char="•"/>
            </a:pPr>
            <a:r>
              <a:rPr lang="fr" sz="2600" b="0" i="0" u="none" strike="noStrike">
                <a:solidFill>
                  <a:srgbClr val="000000"/>
                </a:solidFill>
                <a:highlight>
                  <a:srgbClr val="000000">
                    <a:alpha val="0"/>
                  </a:srgbClr>
                </a:highlight>
                <a:latin typeface="Calibri"/>
              </a:rPr>
              <a:t>Organiser une réunion consultative pour discuter de la collecte des indicateurs PQS harmonisés par le biais de systèmes de routine (eKQMH-DHIS) et d'enquêtes.</a:t>
            </a:r>
          </a:p>
          <a:p>
            <a:pPr marL="0" indent="0" algn="just">
              <a:buNone/>
            </a:pPr>
            <a:endParaRPr lang="en-US" sz="2600"/>
          </a:p>
        </p:txBody>
      </p:sp>
    </p:spTree>
    <p:extLst>
      <p:ext uri="{BB962C8B-B14F-4D97-AF65-F5344CB8AC3E}">
        <p14:creationId xmlns:p14="http://schemas.microsoft.com/office/powerpoint/2010/main" val="16040499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1C13-D900-4216-B24F-78E1B4008ED4}"/>
              </a:ext>
            </a:extLst>
          </p:cNvPr>
          <p:cNvSpPr>
            <a:spLocks noGrp="1"/>
          </p:cNvSpPr>
          <p:nvPr>
            <p:ph type="title"/>
          </p:nvPr>
        </p:nvSpPr>
        <p:spPr>
          <a:xfrm>
            <a:off x="1981200" y="76201"/>
            <a:ext cx="8229600" cy="533400"/>
          </a:xfrm>
        </p:spPr>
        <p:txBody>
          <a:bodyPr>
            <a:noAutofit/>
          </a:bodyPr>
          <a:lstStyle/>
          <a:p>
            <a:pPr rtl="0"/>
            <a:r>
              <a:rPr lang="fr" sz="4000" b="0" i="0" u="none" strike="noStrike">
                <a:solidFill>
                  <a:srgbClr val="77933C"/>
                </a:solidFill>
                <a:highlight>
                  <a:srgbClr val="000000">
                    <a:alpha val="0"/>
                  </a:srgbClr>
                </a:highlight>
                <a:latin typeface="Calibri Light"/>
              </a:rPr>
              <a:t>Progrès : Mesure de la QS pédiatrique</a:t>
            </a:r>
            <a:endParaRPr lang="en-US">
              <a:solidFill>
                <a:schemeClr val="accent3">
                  <a:lumMod val="75000"/>
                </a:schemeClr>
              </a:solidFill>
              <a:ea typeface="Calibri"/>
              <a:cs typeface="Calibri"/>
            </a:endParaRPr>
          </a:p>
        </p:txBody>
      </p:sp>
      <p:graphicFrame>
        <p:nvGraphicFramePr>
          <p:cNvPr id="4" name="Table 4">
            <a:extLst>
              <a:ext uri="{FF2B5EF4-FFF2-40B4-BE49-F238E27FC236}">
                <a16:creationId xmlns:a16="http://schemas.microsoft.com/office/drawing/2014/main" id="{D7C435A6-0B8C-49CA-9321-75FB663B1296}"/>
              </a:ext>
            </a:extLst>
          </p:cNvPr>
          <p:cNvGraphicFramePr>
            <a:graphicFrameLocks noGrp="1"/>
          </p:cNvGraphicFramePr>
          <p:nvPr>
            <p:ph idx="1"/>
            <p:extLst>
              <p:ext uri="{D42A27DB-BD31-4B8C-83A1-F6EECF244321}">
                <p14:modId xmlns:p14="http://schemas.microsoft.com/office/powerpoint/2010/main" val="800387517"/>
              </p:ext>
            </p:extLst>
          </p:nvPr>
        </p:nvGraphicFramePr>
        <p:xfrm>
          <a:off x="1981200" y="1193488"/>
          <a:ext cx="8458200" cy="5559594"/>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287941699"/>
                    </a:ext>
                  </a:extLst>
                </a:gridCol>
                <a:gridCol w="5854700">
                  <a:extLst>
                    <a:ext uri="{9D8B030D-6E8A-4147-A177-3AD203B41FA5}">
                      <a16:colId xmlns:a16="http://schemas.microsoft.com/office/drawing/2014/main" val="3001502637"/>
                    </a:ext>
                  </a:extLst>
                </a:gridCol>
                <a:gridCol w="469900">
                  <a:extLst>
                    <a:ext uri="{9D8B030D-6E8A-4147-A177-3AD203B41FA5}">
                      <a16:colId xmlns:a16="http://schemas.microsoft.com/office/drawing/2014/main" val="3597711141"/>
                    </a:ext>
                  </a:extLst>
                </a:gridCol>
              </a:tblGrid>
              <a:tr h="293132">
                <a:tc>
                  <a:txBody>
                    <a:bodyPr/>
                    <a:lstStyle/>
                    <a:p>
                      <a:pPr algn="l" rtl="0" fontAlgn="b"/>
                      <a:r>
                        <a:rPr lang="fr" sz="1400" b="1" i="0" u="none" strike="noStrike">
                          <a:highlight>
                            <a:srgbClr val="000000">
                              <a:alpha val="0"/>
                            </a:srgbClr>
                          </a:highlight>
                          <a:latin typeface="Calibri"/>
                        </a:rPr>
                        <a:t>Unité d'organisation</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1" i="0" u="none" strike="noStrike">
                          <a:highlight>
                            <a:srgbClr val="000000">
                              <a:alpha val="0"/>
                            </a:srgbClr>
                          </a:highlight>
                          <a:latin typeface="Calibri"/>
                        </a:rPr>
                        <a:t>Données</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1" i="0" u="none" strike="noStrike">
                          <a:highlight>
                            <a:srgbClr val="000000">
                              <a:alpha val="0"/>
                            </a:srgbClr>
                          </a:highlight>
                          <a:latin typeface="Calibri"/>
                        </a:rPr>
                        <a:t>2022</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3268878410"/>
                  </a:ext>
                </a:extLst>
              </a:tr>
              <a:tr h="811147">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IDIM_11.9.1 L'établissement de santé doit veiller à ce que le personnel qualifié, l'infrastructure et l'équipement soient disponibles pour offrir des soins d'urgence vitaux et des soins de qualité aux nouveau-nés.</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1.7</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166477915"/>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IDIM_11.9.2 L'établissement de santé doit prendre en charge tous les nouveau-nés conformément aux directives sur les soins essentiels aux nouveau-nés.</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1.2</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569898621"/>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IDIM_11.9.3 L'établissement doit être correctement préparé à la réanimation des nouveau-nés dans la minute qui suit la naissance.</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3588822150"/>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IDIM_11.9.4 La structure doit disposer d'un mécanisme de détection et d'orientation des bébés présentant des signes de danger ou des bébés gravement malades.</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1</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1002482547"/>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IDIM_11.9.5 La structure prend en charge la septicémie néonatale conformément aux directives nationales.</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752964087"/>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IDIM_11.9.6 La structure utilise les directives de traitement en vigueur pour la prise en charge des nourrissons exposés au VIH.</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447374628"/>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IDIM_11.9.7 L'établissement de santé doit veiller à ce que des mesures de prévention des infections soient mises en place dans l'unité néonatale.</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2.3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2109286620"/>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IDIM_11.9.8 L'établissement doit faire sortir le nouveau-né de manière appropriée dans un délai d'au moins 24 heures après la naissance.</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2.3</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4195308271"/>
                  </a:ext>
                </a:extLst>
              </a:tr>
              <a:tr h="543945">
                <a:tc>
                  <a:txBody>
                    <a:bodyPr/>
                    <a:lstStyle/>
                    <a:p>
                      <a:pPr algn="l" rtl="0" fontAlgn="b"/>
                      <a:r>
                        <a:rPr lang="fr" sz="1400" b="0" i="0" u="none" strike="noStrike">
                          <a:highlight>
                            <a:srgbClr val="000000">
                              <a:alpha val="0"/>
                            </a:srgbClr>
                          </a:highlight>
                          <a:latin typeface="Calibri"/>
                        </a:rPr>
                        <a:t>Centre de santé d'Alale (AIC)</a:t>
                      </a:r>
                      <a:endParaRPr lang="en-GB" sz="1400" b="0" i="0" u="none" strike="noStrike">
                        <a:effectLst/>
                        <a:latin typeface="Arial" panose="020B0604020202020204" pitchFamily="34" charset="0"/>
                      </a:endParaRPr>
                    </a:p>
                  </a:txBody>
                  <a:tcPr marL="7874" marR="7874" marT="7620" marB="0" anchor="b"/>
                </a:tc>
                <a:tc>
                  <a:txBody>
                    <a:bodyPr/>
                    <a:lstStyle/>
                    <a:p>
                      <a:pPr algn="l" rtl="0" fontAlgn="b"/>
                      <a:r>
                        <a:rPr lang="fr" sz="1400" b="0" i="0" u="none" strike="noStrike">
                          <a:highlight>
                            <a:srgbClr val="000000">
                              <a:alpha val="0"/>
                            </a:srgbClr>
                          </a:highlight>
                          <a:latin typeface="Calibri"/>
                        </a:rPr>
                        <a:t>IDIM_11.9.9 La structure sanitaire doit fournir une éducation sanitaire complète et des informations sur les services aux clients.</a:t>
                      </a:r>
                      <a:endParaRPr lang="en-GB" sz="1400" b="0" i="0" u="none" strike="noStrike">
                        <a:effectLst/>
                        <a:latin typeface="Arial" panose="020B0604020202020204" pitchFamily="34" charset="0"/>
                      </a:endParaRPr>
                    </a:p>
                  </a:txBody>
                  <a:tcPr marL="7874" marR="7874" marT="7620" marB="0" anchor="b"/>
                </a:tc>
                <a:tc>
                  <a:txBody>
                    <a:bodyPr/>
                    <a:lstStyle/>
                    <a:p>
                      <a:pPr algn="r" rtl="0" fontAlgn="b"/>
                      <a:r>
                        <a:rPr lang="fr" sz="1400" b="0" i="0" u="none" strike="noStrike">
                          <a:highlight>
                            <a:srgbClr val="000000">
                              <a:alpha val="0"/>
                            </a:srgbClr>
                          </a:highlight>
                          <a:latin typeface="Calibri"/>
                        </a:rPr>
                        <a:t>0</a:t>
                      </a:r>
                      <a:endParaRPr lang="en-GB" sz="1400" b="0" i="0" u="none" strike="noStrike">
                        <a:effectLst/>
                        <a:latin typeface="Arial" panose="020B0604020202020204" pitchFamily="34" charset="0"/>
                      </a:endParaRPr>
                    </a:p>
                  </a:txBody>
                  <a:tcPr marL="7874" marR="7874" marT="7620" marB="0" anchor="b"/>
                </a:tc>
                <a:extLst>
                  <a:ext uri="{0D108BD9-81ED-4DB2-BD59-A6C34878D82A}">
                    <a16:rowId xmlns:a16="http://schemas.microsoft.com/office/drawing/2014/main" val="1503828579"/>
                  </a:ext>
                </a:extLst>
              </a:tr>
            </a:tbl>
          </a:graphicData>
        </a:graphic>
      </p:graphicFrame>
      <p:sp>
        <p:nvSpPr>
          <p:cNvPr id="5" name="Rectangle 4">
            <a:extLst>
              <a:ext uri="{FF2B5EF4-FFF2-40B4-BE49-F238E27FC236}">
                <a16:creationId xmlns:a16="http://schemas.microsoft.com/office/drawing/2014/main" id="{D2D2B8AB-2ADE-4CAC-8EFB-B5B130A71CD6}"/>
              </a:ext>
            </a:extLst>
          </p:cNvPr>
          <p:cNvSpPr/>
          <p:nvPr/>
        </p:nvSpPr>
        <p:spPr>
          <a:xfrm>
            <a:off x="1909314" y="817519"/>
            <a:ext cx="5198859" cy="369332"/>
          </a:xfrm>
          <a:prstGeom prst="rect">
            <a:avLst/>
          </a:prstGeom>
        </p:spPr>
        <p:txBody>
          <a:bodyPr wrap="none">
            <a:noAutofit/>
          </a:bodyPr>
          <a:lstStyle/>
          <a:p>
            <a:pPr rtl="0" eaLnBrk="0" fontAlgn="base" hangingPunct="0">
              <a:spcBef>
                <a:spcPct val="0"/>
              </a:spcBef>
              <a:spcAft>
                <a:spcPct val="0"/>
              </a:spcAft>
            </a:pPr>
            <a:r>
              <a:rPr lang="fr" sz="1800" b="0" i="0" u="none" strike="noStrike">
                <a:solidFill>
                  <a:srgbClr val="000000"/>
                </a:solidFill>
                <a:highlight>
                  <a:srgbClr val="000000">
                    <a:alpha val="0"/>
                  </a:srgbClr>
                </a:highlight>
                <a:latin typeface="Arial"/>
                <a:cs typeface="Arial"/>
              </a:rPr>
              <a:t>Indicateurs actuels de soins néonatals dans l'eKQMH/KHIS</a:t>
            </a:r>
          </a:p>
        </p:txBody>
      </p:sp>
    </p:spTree>
    <p:extLst>
      <p:ext uri="{BB962C8B-B14F-4D97-AF65-F5344CB8AC3E}">
        <p14:creationId xmlns:p14="http://schemas.microsoft.com/office/powerpoint/2010/main" val="35315343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EA-C91D-41BA-8C2A-F0AD5F1BC516}"/>
              </a:ext>
            </a:extLst>
          </p:cNvPr>
          <p:cNvSpPr>
            <a:spLocks noGrp="1"/>
          </p:cNvSpPr>
          <p:nvPr>
            <p:ph type="title"/>
          </p:nvPr>
        </p:nvSpPr>
        <p:spPr>
          <a:xfrm>
            <a:off x="1981200" y="378125"/>
            <a:ext cx="8229600" cy="533400"/>
          </a:xfrm>
        </p:spPr>
        <p:txBody>
          <a:bodyPr>
            <a:noAutofit/>
          </a:bodyPr>
          <a:lstStyle/>
          <a:p>
            <a:pPr rtl="0"/>
            <a:r>
              <a:rPr lang="fr" sz="4400" b="0" i="0" u="none" strike="noStrike">
                <a:solidFill>
                  <a:srgbClr val="77933C"/>
                </a:solidFill>
                <a:highlight>
                  <a:srgbClr val="000000">
                    <a:alpha val="0"/>
                  </a:srgbClr>
                </a:highlight>
                <a:latin typeface="Calibri Light"/>
              </a:rPr>
              <a:t>Défis</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888C8F14-5D07-42F0-9C2B-2670ED19E5A6}"/>
              </a:ext>
            </a:extLst>
          </p:cNvPr>
          <p:cNvSpPr>
            <a:spLocks noGrp="1"/>
          </p:cNvSpPr>
          <p:nvPr>
            <p:ph idx="1"/>
          </p:nvPr>
        </p:nvSpPr>
        <p:spPr>
          <a:xfrm>
            <a:off x="1591573" y="1716657"/>
            <a:ext cx="10203610" cy="5867400"/>
          </a:xfrm>
        </p:spPr>
        <p:txBody>
          <a:bodyPr>
            <a:noAutofit/>
          </a:bodyPr>
          <a:lstStyle/>
          <a:p>
            <a:pPr algn="just" rtl="0"/>
            <a:r>
              <a:rPr lang="fr" sz="2400" b="0" i="0" u="none" strike="noStrike">
                <a:highlight>
                  <a:srgbClr val="000000">
                    <a:alpha val="0"/>
                  </a:srgbClr>
                </a:highlight>
                <a:latin typeface="Calibri"/>
              </a:rPr>
              <a:t>Ressources pour diffuser et mettre en œuvre les normes QS pédiatriques à grande échelle dans tous les comtés (formation des ToT des comtés aux normes PQS et à l'approche QI).</a:t>
            </a:r>
            <a:endParaRPr lang="en-GB" sz="2400">
              <a:ea typeface="Calibri"/>
              <a:cs typeface="Calibri"/>
            </a:endParaRPr>
          </a:p>
          <a:p>
            <a:pPr algn="just" rtl="0"/>
            <a:r>
              <a:rPr lang="fr" sz="2400" b="0" i="0" u="none" strike="noStrike">
                <a:highlight>
                  <a:srgbClr val="000000">
                    <a:alpha val="0"/>
                  </a:srgbClr>
                </a:highlight>
                <a:latin typeface="Calibri"/>
              </a:rPr>
              <a:t>Institutionnaliser les normes PQS de manière à ce qu'elles soient maintenues au-delà du projet QI de l'établissement. </a:t>
            </a:r>
            <a:endParaRPr lang="en-GB" sz="2400">
              <a:ea typeface="Calibri"/>
              <a:cs typeface="Calibri"/>
            </a:endParaRPr>
          </a:p>
          <a:p>
            <a:pPr algn="just" rtl="0"/>
            <a:r>
              <a:rPr lang="fr" sz="2400" b="0" i="0" u="none" strike="noStrike">
                <a:highlight>
                  <a:srgbClr val="000000">
                    <a:alpha val="0"/>
                  </a:srgbClr>
                </a:highlight>
                <a:latin typeface="Calibri"/>
              </a:rPr>
              <a:t>Soutien au suivi de routine des indicateurs PQS par le biais de l'eKQMH/KHIS </a:t>
            </a:r>
            <a:endParaRPr lang="en-GB" sz="2400">
              <a:ea typeface="Calibri"/>
              <a:cs typeface="Calibri"/>
            </a:endParaRPr>
          </a:p>
          <a:p>
            <a:pPr algn="just" rtl="0"/>
            <a:r>
              <a:rPr lang="fr" sz="2400" b="0" i="0" u="none" strike="noStrike">
                <a:highlight>
                  <a:srgbClr val="000000">
                    <a:alpha val="0"/>
                  </a:srgbClr>
                </a:highlight>
                <a:latin typeface="Calibri"/>
              </a:rPr>
              <a:t>La QS nécessite un renforcement des systèmes de santé, y compris des ressources humaines suffisantes et qualifiées, des références, des produits et des équipements qui présentent des lacunes. </a:t>
            </a:r>
            <a:endParaRPr lang="en-GB" sz="2400">
              <a:ea typeface="Calibri"/>
              <a:cs typeface="Calibri"/>
            </a:endParaRPr>
          </a:p>
          <a:p>
            <a:pPr algn="just" rtl="0"/>
            <a:r>
              <a:rPr lang="fr" sz="2400" b="0" i="0" u="none" strike="noStrike">
                <a:highlight>
                  <a:srgbClr val="000000">
                    <a:alpha val="0"/>
                  </a:srgbClr>
                </a:highlight>
                <a:latin typeface="Calibri"/>
              </a:rPr>
              <a:t>Le Kenya est le premier pays à inclure la 9e norme sur la communauté en raison de l'ICCM, mais il n'y a pas d'indicateurs globaux suggérés dans ce domaine.</a:t>
            </a:r>
            <a:endParaRPr lang="en-GB" sz="2400">
              <a:ea typeface="Calibri"/>
              <a:cs typeface="Calibri"/>
            </a:endParaRPr>
          </a:p>
          <a:p>
            <a:pPr algn="just"/>
            <a:endParaRPr lang="en-GB" sz="2400">
              <a:ea typeface="Calibri"/>
              <a:cs typeface="Calibri"/>
            </a:endParaRPr>
          </a:p>
          <a:p>
            <a:pPr marL="0" indent="0" algn="just">
              <a:buNone/>
            </a:pPr>
            <a:endParaRPr lang="en-US" sz="2600"/>
          </a:p>
        </p:txBody>
      </p:sp>
    </p:spTree>
    <p:extLst>
      <p:ext uri="{BB962C8B-B14F-4D97-AF65-F5344CB8AC3E}">
        <p14:creationId xmlns:p14="http://schemas.microsoft.com/office/powerpoint/2010/main" val="18234473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F88C-093F-40F4-9C06-7800A694EB88}"/>
              </a:ext>
            </a:extLst>
          </p:cNvPr>
          <p:cNvSpPr>
            <a:spLocks noGrp="1"/>
          </p:cNvSpPr>
          <p:nvPr>
            <p:ph type="title"/>
          </p:nvPr>
        </p:nvSpPr>
        <p:spPr>
          <a:xfrm>
            <a:off x="1981200" y="274638"/>
            <a:ext cx="8229600" cy="563562"/>
          </a:xfrm>
        </p:spPr>
        <p:txBody>
          <a:bodyPr>
            <a:noAutofit/>
          </a:bodyPr>
          <a:lstStyle/>
          <a:p>
            <a:pPr rtl="0"/>
            <a:r>
              <a:rPr lang="fr" sz="4400" b="0" i="0" u="none" strike="noStrike">
                <a:solidFill>
                  <a:srgbClr val="77933C"/>
                </a:solidFill>
                <a:highlight>
                  <a:srgbClr val="000000">
                    <a:alpha val="0"/>
                  </a:srgbClr>
                </a:highlight>
                <a:latin typeface="Calibri Light"/>
              </a:rPr>
              <a:t>Opportunités</a:t>
            </a:r>
            <a:endParaRPr lang="en-US">
              <a:solidFill>
                <a:schemeClr val="accent3">
                  <a:lumMod val="75000"/>
                </a:schemeClr>
              </a:solidFill>
              <a:ea typeface="Calibri"/>
              <a:cs typeface="Calibri"/>
            </a:endParaRPr>
          </a:p>
        </p:txBody>
      </p:sp>
      <p:sp>
        <p:nvSpPr>
          <p:cNvPr id="3" name="Content Placeholder 2">
            <a:extLst>
              <a:ext uri="{FF2B5EF4-FFF2-40B4-BE49-F238E27FC236}">
                <a16:creationId xmlns:a16="http://schemas.microsoft.com/office/drawing/2014/main" id="{C3F332DD-DE24-4781-90DE-D29B316595B1}"/>
              </a:ext>
            </a:extLst>
          </p:cNvPr>
          <p:cNvSpPr>
            <a:spLocks noGrp="1"/>
          </p:cNvSpPr>
          <p:nvPr>
            <p:ph idx="1"/>
          </p:nvPr>
        </p:nvSpPr>
        <p:spPr>
          <a:xfrm>
            <a:off x="1779917" y="1522562"/>
            <a:ext cx="9782354" cy="5486400"/>
          </a:xfrm>
        </p:spPr>
        <p:txBody>
          <a:bodyPr>
            <a:noAutofit/>
          </a:bodyPr>
          <a:lstStyle/>
          <a:p>
            <a:pPr marL="228600" indent="-228600" algn="just" rtl="0" eaLnBrk="1" fontAlgn="auto" hangingPunct="1">
              <a:lnSpc>
                <a:spcPct val="90000"/>
              </a:lnSpc>
              <a:spcBef>
                <a:spcPts val="1000"/>
              </a:spcBef>
              <a:spcAft>
                <a:spcPct val="0"/>
              </a:spcAft>
            </a:pPr>
            <a:r>
              <a:rPr lang="fr" sz="2400" b="0" i="0" u="none" strike="noStrike">
                <a:highlight>
                  <a:srgbClr val="000000">
                    <a:alpha val="0"/>
                  </a:srgbClr>
                </a:highlight>
                <a:latin typeface="Calibri"/>
              </a:rPr>
              <a:t>Utilisation d'un modèle en étoile pour la mise en œuvre des normes PQS : après avoir formé les formateurs des comtés, ceux-ci forment et encadrent les établissements de niveau 4 et 5 qui, à leur tour, encadrent les établissements de niveau 2 et 3 dans la mise en œuvre des normes.</a:t>
            </a:r>
            <a:endParaRPr lang="en-GB" sz="2400">
              <a:ea typeface="Calibri"/>
              <a:cs typeface="Calibri"/>
            </a:endParaRPr>
          </a:p>
          <a:p>
            <a:pPr marL="228600" indent="-228600" algn="just" rtl="0" eaLnBrk="1" fontAlgn="auto" hangingPunct="1">
              <a:lnSpc>
                <a:spcPct val="90000"/>
              </a:lnSpc>
              <a:spcBef>
                <a:spcPts val="1000"/>
              </a:spcBef>
              <a:spcAft>
                <a:spcPct val="0"/>
              </a:spcAft>
            </a:pPr>
            <a:r>
              <a:rPr lang="fr" sz="2400" b="0" i="0" u="none" strike="noStrike">
                <a:highlight>
                  <a:srgbClr val="000000">
                    <a:alpha val="0"/>
                  </a:srgbClr>
                </a:highlight>
                <a:latin typeface="Calibri"/>
              </a:rPr>
              <a:t>Tous les partenaires soutiendront à la fois la maternité et le PQS dans leurs comtés de prédilection. </a:t>
            </a:r>
            <a:endParaRPr lang="en-GB" sz="2400">
              <a:ea typeface="Calibri"/>
              <a:cs typeface="Calibri"/>
            </a:endParaRPr>
          </a:p>
          <a:p>
            <a:pPr marL="228600" indent="-228600" algn="just" rtl="0" eaLnBrk="1" fontAlgn="auto" hangingPunct="1">
              <a:lnSpc>
                <a:spcPct val="90000"/>
              </a:lnSpc>
              <a:spcBef>
                <a:spcPts val="1000"/>
              </a:spcBef>
              <a:spcAft>
                <a:spcPct val="0"/>
              </a:spcAft>
            </a:pPr>
            <a:r>
              <a:rPr lang="fr" sz="2400" b="0" i="0" u="none" strike="noStrike">
                <a:highlight>
                  <a:srgbClr val="000000">
                    <a:alpha val="0"/>
                  </a:srgbClr>
                </a:highlight>
                <a:latin typeface="Calibri"/>
              </a:rPr>
              <a:t>Développer l'eKQMH afin de collecter davantage d'indicateurs pour le suivi des indicateurs de la QS en matière de santé maternelle et infantile </a:t>
            </a:r>
            <a:endParaRPr lang="en-GB" sz="2400">
              <a:ea typeface="Calibri"/>
              <a:cs typeface="Calibri"/>
            </a:endParaRPr>
          </a:p>
          <a:p>
            <a:pPr marL="228600" indent="-228600" algn="just" rtl="0" eaLnBrk="1" fontAlgn="auto" hangingPunct="1">
              <a:lnSpc>
                <a:spcPct val="90000"/>
              </a:lnSpc>
              <a:spcBef>
                <a:spcPts val="1000"/>
              </a:spcBef>
              <a:spcAft>
                <a:spcPct val="0"/>
              </a:spcAft>
            </a:pPr>
            <a:r>
              <a:rPr lang="fr" sz="2400" b="0" i="0" u="none" strike="noStrike">
                <a:highlight>
                  <a:srgbClr val="000000">
                    <a:alpha val="0"/>
                  </a:srgbClr>
                </a:highlight>
                <a:latin typeface="Calibri"/>
              </a:rPr>
              <a:t>Priorité le QS dans les plans nationaux de l'EPMM/ENAP</a:t>
            </a:r>
            <a:endParaRPr lang="en-GB" sz="2400">
              <a:ea typeface="Calibri"/>
              <a:cs typeface="Calibri"/>
            </a:endParaRPr>
          </a:p>
          <a:p>
            <a:pPr marL="228600" indent="-228600" algn="just" rtl="0" eaLnBrk="1" fontAlgn="auto" hangingPunct="1">
              <a:lnSpc>
                <a:spcPct val="90000"/>
              </a:lnSpc>
              <a:spcBef>
                <a:spcPts val="1000"/>
              </a:spcBef>
              <a:spcAft>
                <a:spcPct val="0"/>
              </a:spcAft>
            </a:pPr>
            <a:r>
              <a:rPr lang="fr" sz="2400" b="0" i="0" u="none" strike="noStrike">
                <a:highlight>
                  <a:srgbClr val="000000">
                    <a:alpha val="0"/>
                  </a:srgbClr>
                </a:highlight>
                <a:latin typeface="Calibri"/>
              </a:rPr>
              <a:t>Collaboration avec les équipes de santé maternelle et d'amélioration de la qualité pour mettre en œuvre la QS maternelle et pédiatrique </a:t>
            </a:r>
            <a:endParaRPr lang="en-GB" sz="2400">
              <a:ea typeface="Calibri"/>
              <a:cs typeface="Calibri"/>
            </a:endParaRPr>
          </a:p>
          <a:p>
            <a:pPr marL="228600" indent="-228600" algn="just" rtl="0" eaLnBrk="1" fontAlgn="auto" hangingPunct="1">
              <a:lnSpc>
                <a:spcPct val="90000"/>
              </a:lnSpc>
              <a:spcBef>
                <a:spcPts val="1000"/>
              </a:spcBef>
              <a:spcAft>
                <a:spcPct val="0"/>
              </a:spcAft>
            </a:pPr>
            <a:r>
              <a:rPr lang="fr" sz="2400" b="0" i="0" u="none" strike="noStrike">
                <a:highlight>
                  <a:srgbClr val="000000">
                    <a:alpha val="0"/>
                  </a:srgbClr>
                </a:highlight>
                <a:latin typeface="Calibri"/>
              </a:rPr>
              <a:t>Plaidoyer au niveau national et au niveau des comtés pour renforcer les systèmes de santé afin de soutenir la fourniture de services de qualité.</a:t>
            </a:r>
            <a:endParaRPr lang="en-GB" sz="2400">
              <a:ea typeface="Calibri"/>
              <a:cs typeface="Calibri"/>
            </a:endParaRPr>
          </a:p>
          <a:p>
            <a:pPr marL="0" indent="0" algn="just">
              <a:buNone/>
            </a:pPr>
            <a:endParaRPr lang="en-US"/>
          </a:p>
        </p:txBody>
      </p:sp>
    </p:spTree>
    <p:extLst>
      <p:ext uri="{BB962C8B-B14F-4D97-AF65-F5344CB8AC3E}">
        <p14:creationId xmlns:p14="http://schemas.microsoft.com/office/powerpoint/2010/main" val="37744376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D075-7845-46AE-BCA6-4C19A5024FC6}"/>
              </a:ext>
            </a:extLst>
          </p:cNvPr>
          <p:cNvSpPr>
            <a:spLocks noGrp="1"/>
          </p:cNvSpPr>
          <p:nvPr>
            <p:ph type="title"/>
          </p:nvPr>
        </p:nvSpPr>
        <p:spPr>
          <a:xfrm>
            <a:off x="1973750" y="244415"/>
            <a:ext cx="8229600" cy="639762"/>
          </a:xfrm>
        </p:spPr>
        <p:txBody>
          <a:bodyPr>
            <a:noAutofit/>
          </a:bodyPr>
          <a:lstStyle/>
          <a:p>
            <a:pPr rtl="0"/>
            <a:r>
              <a:rPr lang="fr" sz="4400" b="0" i="0" u="none" strike="noStrike">
                <a:solidFill>
                  <a:srgbClr val="77933C"/>
                </a:solidFill>
                <a:highlight>
                  <a:srgbClr val="000000">
                    <a:alpha val="0"/>
                  </a:srgbClr>
                </a:highlight>
                <a:latin typeface="Calibri Light"/>
                <a:ea typeface="Calibri Light"/>
                <a:cs typeface="Calibri Light"/>
              </a:rPr>
              <a:t>Prochaines étapes</a:t>
            </a:r>
          </a:p>
        </p:txBody>
      </p:sp>
      <p:sp>
        <p:nvSpPr>
          <p:cNvPr id="3" name="Content Placeholder 2">
            <a:extLst>
              <a:ext uri="{FF2B5EF4-FFF2-40B4-BE49-F238E27FC236}">
                <a16:creationId xmlns:a16="http://schemas.microsoft.com/office/drawing/2014/main" id="{29915353-DA38-4A78-B855-B1CAF7D60F98}"/>
              </a:ext>
            </a:extLst>
          </p:cNvPr>
          <p:cNvSpPr>
            <a:spLocks noGrp="1"/>
          </p:cNvSpPr>
          <p:nvPr>
            <p:ph idx="1"/>
          </p:nvPr>
        </p:nvSpPr>
        <p:spPr>
          <a:xfrm>
            <a:off x="1634706" y="1315499"/>
            <a:ext cx="10272622" cy="5486401"/>
          </a:xfrm>
        </p:spPr>
        <p:txBody>
          <a:bodyPr>
            <a:noAutofit/>
          </a:bodyPr>
          <a:lstStyle/>
          <a:p>
            <a:pPr marL="228600" indent="-228600" algn="just" rtl="0" eaLnBrk="1" fontAlgn="auto" hangingPunct="1">
              <a:lnSpc>
                <a:spcPct val="90000"/>
              </a:lnSpc>
              <a:spcBef>
                <a:spcPts val="1000"/>
              </a:spcBef>
              <a:spcAft>
                <a:spcPct val="0"/>
              </a:spcAft>
            </a:pPr>
            <a:r>
              <a:rPr lang="fr" sz="2400" b="0" i="0" u="none" strike="noStrike" dirty="0">
                <a:highlight>
                  <a:srgbClr val="000000">
                    <a:alpha val="0"/>
                  </a:srgbClr>
                </a:highlight>
                <a:latin typeface="Calibri"/>
              </a:rPr>
              <a:t>Analyse plus approfondie des données cartographiques et rédaction d'un rapport : OMS pour le</a:t>
            </a:r>
            <a:r>
              <a:rPr lang="fr" sz="2400" b="0" i="0" u="none" strike="noStrike" baseline="30000" dirty="0">
                <a:highlight>
                  <a:srgbClr val="000000">
                    <a:alpha val="0"/>
                  </a:srgbClr>
                </a:highlight>
                <a:latin typeface="Calibri"/>
              </a:rPr>
              <a:t>10</a:t>
            </a:r>
            <a:r>
              <a:rPr lang="fr" sz="2400" b="0" i="0" u="none" strike="noStrike" dirty="0">
                <a:highlight>
                  <a:srgbClr val="000000">
                    <a:alpha val="0"/>
                  </a:srgbClr>
                </a:highlight>
                <a:latin typeface="Calibri"/>
              </a:rPr>
              <a:t> juillet</a:t>
            </a:r>
          </a:p>
          <a:p>
            <a:pPr marL="228600" indent="-228600" algn="just" rtl="0" eaLnBrk="1" fontAlgn="auto" hangingPunct="1">
              <a:lnSpc>
                <a:spcPct val="90000"/>
              </a:lnSpc>
              <a:spcBef>
                <a:spcPts val="1000"/>
              </a:spcBef>
              <a:spcAft>
                <a:spcPct val="0"/>
              </a:spcAft>
            </a:pPr>
            <a:r>
              <a:rPr lang="fr" sz="2400" b="0" i="0" u="none" strike="noStrike" dirty="0">
                <a:highlight>
                  <a:srgbClr val="000000">
                    <a:alpha val="0"/>
                  </a:srgbClr>
                </a:highlight>
                <a:latin typeface="Calibri"/>
              </a:rPr>
              <a:t>Incorporation des recommandations relatives à la cartographie des indicateurs dans les indicateurs de base du PQS au Kenya : juillet 2023</a:t>
            </a:r>
            <a:endParaRPr lang="en-US" sz="2400" dirty="0">
              <a:ea typeface="Calibri"/>
              <a:cs typeface="Calibri"/>
            </a:endParaRPr>
          </a:p>
          <a:p>
            <a:pPr marL="228600" indent="-228600" algn="just" rtl="0" eaLnBrk="1" fontAlgn="auto" hangingPunct="1">
              <a:lnSpc>
                <a:spcPct val="90000"/>
              </a:lnSpc>
              <a:spcBef>
                <a:spcPts val="1000"/>
              </a:spcBef>
              <a:spcAft>
                <a:spcPct val="0"/>
              </a:spcAft>
            </a:pPr>
            <a:r>
              <a:rPr lang="fr" sz="2400" b="0" i="0" u="none" strike="noStrike" dirty="0">
                <a:solidFill>
                  <a:srgbClr val="000000"/>
                </a:solidFill>
                <a:highlight>
                  <a:srgbClr val="000000">
                    <a:alpha val="0"/>
                  </a:srgbClr>
                </a:highlight>
                <a:latin typeface="Calibri"/>
              </a:rPr>
              <a:t>Validation et lancement des normes PQS du Kenya, du catalogue d'indicateurs QI, des indicateurs PQS CORE du Kenya et de l'outil d'évaluation QS du CAH </a:t>
            </a:r>
            <a:r>
              <a:rPr lang="fr" sz="2400" dirty="0">
                <a:solidFill>
                  <a:srgbClr val="000000"/>
                </a:solidFill>
                <a:highlight>
                  <a:srgbClr val="000000">
                    <a:alpha val="0"/>
                  </a:srgbClr>
                </a:highlight>
                <a:latin typeface="Calibri"/>
              </a:rPr>
              <a:t>j</a:t>
            </a:r>
            <a:r>
              <a:rPr lang="fr" sz="2400" b="0" i="0" u="none" strike="noStrike" dirty="0">
                <a:solidFill>
                  <a:srgbClr val="000000"/>
                </a:solidFill>
                <a:highlight>
                  <a:srgbClr val="000000">
                    <a:alpha val="0"/>
                  </a:srgbClr>
                </a:highlight>
                <a:latin typeface="Calibri"/>
              </a:rPr>
              <a:t>uillet/novembre 2023</a:t>
            </a:r>
          </a:p>
          <a:p>
            <a:pPr marL="228600" indent="-228600" algn="just" rtl="0" eaLnBrk="1" fontAlgn="auto" hangingPunct="1">
              <a:lnSpc>
                <a:spcPct val="90000"/>
              </a:lnSpc>
              <a:spcBef>
                <a:spcPts val="1000"/>
              </a:spcBef>
              <a:spcAft>
                <a:spcPct val="0"/>
              </a:spcAft>
            </a:pPr>
            <a:r>
              <a:rPr lang="fr" sz="2400" b="0" i="0" u="none" strike="noStrike" dirty="0">
                <a:solidFill>
                  <a:srgbClr val="000000"/>
                </a:solidFill>
                <a:highlight>
                  <a:srgbClr val="000000">
                    <a:alpha val="0"/>
                  </a:srgbClr>
                </a:highlight>
                <a:latin typeface="Calibri"/>
              </a:rPr>
              <a:t>Incorporation des indicateurs de base du PQS dans l'eKQMH/KHIS</a:t>
            </a:r>
          </a:p>
          <a:p>
            <a:pPr marL="228600" indent="-228600" algn="just" rtl="0" eaLnBrk="1" fontAlgn="auto" hangingPunct="1">
              <a:lnSpc>
                <a:spcPct val="90000"/>
              </a:lnSpc>
              <a:spcBef>
                <a:spcPts val="1000"/>
              </a:spcBef>
              <a:spcAft>
                <a:spcPct val="0"/>
              </a:spcAft>
            </a:pPr>
            <a:r>
              <a:rPr lang="fr" sz="2400" b="0" i="0" u="none" strike="noStrike" dirty="0">
                <a:solidFill>
                  <a:srgbClr val="000000"/>
                </a:solidFill>
                <a:highlight>
                  <a:srgbClr val="000000">
                    <a:alpha val="0"/>
                  </a:srgbClr>
                </a:highlight>
                <a:latin typeface="Calibri"/>
              </a:rPr>
              <a:t>Diffusion des normes PQS et formation des formateurs - 2024</a:t>
            </a:r>
          </a:p>
          <a:p>
            <a:pPr marL="228600" indent="-228600" algn="just" rtl="0" eaLnBrk="1" fontAlgn="auto" hangingPunct="1">
              <a:lnSpc>
                <a:spcPct val="90000"/>
              </a:lnSpc>
              <a:spcBef>
                <a:spcPts val="1000"/>
              </a:spcBef>
              <a:spcAft>
                <a:spcPct val="0"/>
              </a:spcAft>
            </a:pPr>
            <a:r>
              <a:rPr lang="fr" sz="2400" b="0" i="0" u="none" strike="noStrike" dirty="0">
                <a:solidFill>
                  <a:srgbClr val="000000"/>
                </a:solidFill>
                <a:highlight>
                  <a:srgbClr val="000000">
                    <a:alpha val="0"/>
                  </a:srgbClr>
                </a:highlight>
                <a:latin typeface="Calibri"/>
              </a:rPr>
              <a:t>Formation au niveau départemental sur la mise en œuvre des normes PQS : 2024</a:t>
            </a:r>
          </a:p>
          <a:p>
            <a:pPr marL="228600" indent="-228600" algn="just" rtl="0" eaLnBrk="1" fontAlgn="auto" hangingPunct="1">
              <a:lnSpc>
                <a:spcPct val="90000"/>
              </a:lnSpc>
              <a:spcBef>
                <a:spcPts val="1000"/>
              </a:spcBef>
              <a:spcAft>
                <a:spcPct val="0"/>
              </a:spcAft>
            </a:pPr>
            <a:r>
              <a:rPr lang="fr" sz="2400" b="0" i="0" u="none" strike="noStrike" dirty="0">
                <a:solidFill>
                  <a:srgbClr val="000000"/>
                </a:solidFill>
                <a:highlight>
                  <a:srgbClr val="000000">
                    <a:alpha val="0"/>
                  </a:srgbClr>
                </a:highlight>
                <a:latin typeface="Calibri"/>
              </a:rPr>
              <a:t>Encadrement régulier des comtés dans la mise en œuvre des normes de la QS maternelle et pédiatrique : 2024</a:t>
            </a:r>
          </a:p>
          <a:p>
            <a:pPr marL="0" indent="0" algn="just">
              <a:buNone/>
            </a:pPr>
            <a:endParaRPr lang="en-US" dirty="0"/>
          </a:p>
        </p:txBody>
      </p:sp>
    </p:spTree>
    <p:extLst>
      <p:ext uri="{BB962C8B-B14F-4D97-AF65-F5344CB8AC3E}">
        <p14:creationId xmlns:p14="http://schemas.microsoft.com/office/powerpoint/2010/main" val="21051161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4">
            <a:extLst>
              <a:ext uri="{FF2B5EF4-FFF2-40B4-BE49-F238E27FC236}">
                <a16:creationId xmlns:a16="http://schemas.microsoft.com/office/drawing/2014/main" id="{5AE784EC-9844-4DD7-8BFF-D021BE0085B7}"/>
              </a:ext>
            </a:extLst>
          </p:cNvPr>
          <p:cNvSpPr>
            <a:spLocks noGrp="1"/>
          </p:cNvSpPr>
          <p:nvPr>
            <p:ph type="ctrTitle"/>
          </p:nvPr>
        </p:nvSpPr>
        <p:spPr>
          <a:xfrm>
            <a:off x="3813176" y="2143125"/>
            <a:ext cx="4843463" cy="827088"/>
          </a:xfrm>
        </p:spPr>
        <p:txBody>
          <a:bodyPr>
            <a:noAutofit/>
          </a:bodyPr>
          <a:lstStyle/>
          <a:p>
            <a:pPr eaLnBrk="1" hangingPunct="1">
              <a:defRPr/>
            </a:pPr>
            <a:r>
              <a:rPr lang="en-US" altLang="en-US">
                <a:solidFill>
                  <a:schemeClr val="tx2"/>
                </a:solidFill>
                <a:latin typeface="Tahoma" pitchFamily="34" charset="0"/>
                <a:cs typeface="Tahoma" panose="020B0604030504040204" pitchFamily="34" charset="0"/>
              </a:rPr>
              <a:t> </a:t>
            </a:r>
            <a:br>
              <a:rPr lang="en-US" altLang="en-US" sz="2700">
                <a:solidFill>
                  <a:schemeClr val="tx2"/>
                </a:solidFill>
                <a:latin typeface="Tahoma" pitchFamily="34" charset="0"/>
                <a:cs typeface="Tahoma" panose="020B0604030504040204" pitchFamily="34" charset="0"/>
              </a:rPr>
            </a:br>
            <a:endParaRPr lang="en-US" altLang="en-US" sz="1575">
              <a:solidFill>
                <a:schemeClr val="tx2"/>
              </a:solidFill>
              <a:latin typeface="Tahoma" pitchFamily="34" charset="0"/>
              <a:cs typeface="Tahoma" panose="020B0604030504040204" pitchFamily="34" charset="0"/>
            </a:endParaRPr>
          </a:p>
        </p:txBody>
      </p:sp>
      <p:sp>
        <p:nvSpPr>
          <p:cNvPr id="2" name="Rectangle 1">
            <a:extLst>
              <a:ext uri="{FF2B5EF4-FFF2-40B4-BE49-F238E27FC236}">
                <a16:creationId xmlns:a16="http://schemas.microsoft.com/office/drawing/2014/main" id="{EEA6C95D-3B99-4149-BBDD-E7B04129EA31}"/>
              </a:ext>
            </a:extLst>
          </p:cNvPr>
          <p:cNvSpPr/>
          <p:nvPr/>
        </p:nvSpPr>
        <p:spPr>
          <a:xfrm>
            <a:off x="3048000" y="2836863"/>
            <a:ext cx="6400800" cy="1581972"/>
          </a:xfrm>
          <a:prstGeom prst="rect">
            <a:avLst/>
          </a:prstGeom>
        </p:spPr>
        <p:txBody>
          <a:bodyPr wrap="square" lIns="91440" tIns="45720" rIns="91440" bIns="45720" anchor="t">
            <a:noAutofit/>
          </a:bodyPr>
          <a:lstStyle/>
          <a:p>
            <a:pPr algn="ctr" rtl="0" fontAlgn="base">
              <a:spcBef>
                <a:spcPct val="20000"/>
              </a:spcBef>
              <a:spcAft>
                <a:spcPct val="0"/>
              </a:spcAft>
              <a:defRPr/>
            </a:pPr>
            <a:r>
              <a:rPr lang="fr" sz="4400" b="0" i="0" u="none" strike="noStrike">
                <a:solidFill>
                  <a:srgbClr val="77933C"/>
                </a:solidFill>
                <a:highlight>
                  <a:srgbClr val="000000">
                    <a:alpha val="0"/>
                  </a:srgbClr>
                </a:highlight>
                <a:latin typeface="Tahoma"/>
                <a:ea typeface="Tahoma"/>
                <a:cs typeface="Tahoma"/>
              </a:rPr>
              <a:t>MERCI</a:t>
            </a:r>
          </a:p>
          <a:p>
            <a:pPr algn="ctr" rtl="0" fontAlgn="base">
              <a:spcBef>
                <a:spcPct val="20000"/>
              </a:spcBef>
              <a:spcAft>
                <a:spcPct val="0"/>
              </a:spcAft>
              <a:defRPr/>
            </a:pPr>
            <a:r>
              <a:rPr lang="fr" sz="4400" b="0" i="0" u="none" strike="noStrike">
                <a:solidFill>
                  <a:srgbClr val="77933C"/>
                </a:solidFill>
                <a:highlight>
                  <a:srgbClr val="000000">
                    <a:alpha val="0"/>
                  </a:srgbClr>
                </a:highlight>
                <a:latin typeface="Tahoma"/>
                <a:ea typeface="Tahoma"/>
                <a:cs typeface="Tahoma"/>
              </a:rPr>
              <a:t>ASANTE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E463-D770-64B8-204F-DBD56F3F3256}"/>
              </a:ext>
            </a:extLst>
          </p:cNvPr>
          <p:cNvSpPr>
            <a:spLocks noGrp="1"/>
          </p:cNvSpPr>
          <p:nvPr>
            <p:ph type="ctrTitle"/>
          </p:nvPr>
        </p:nvSpPr>
        <p:spPr/>
        <p:txBody>
          <a:bodyPr>
            <a:noAutofit/>
          </a:bodyPr>
          <a:lstStyle/>
          <a:p>
            <a:pPr rtl="0"/>
            <a:r>
              <a:rPr lang="fr" sz="6000" b="0" i="0" u="none" strike="noStrike" dirty="0">
                <a:highlight>
                  <a:srgbClr val="000000">
                    <a:alpha val="0"/>
                  </a:srgbClr>
                </a:highlight>
                <a:latin typeface="Calibri Light"/>
              </a:rPr>
              <a:t>Partage d'expérience : Mise en œuvre du contrôle de qualité en pédiatrie </a:t>
            </a:r>
          </a:p>
        </p:txBody>
      </p:sp>
      <p:sp>
        <p:nvSpPr>
          <p:cNvPr id="3" name="Subtitle 2">
            <a:extLst>
              <a:ext uri="{FF2B5EF4-FFF2-40B4-BE49-F238E27FC236}">
                <a16:creationId xmlns:a16="http://schemas.microsoft.com/office/drawing/2014/main" id="{5C7765A6-E43A-5A67-3B45-E048B6498F88}"/>
              </a:ext>
            </a:extLst>
          </p:cNvPr>
          <p:cNvSpPr>
            <a:spLocks noGrp="1"/>
          </p:cNvSpPr>
          <p:nvPr>
            <p:ph type="subTitle" idx="1"/>
          </p:nvPr>
        </p:nvSpPr>
        <p:spPr/>
        <p:txBody>
          <a:bodyPr>
            <a:noAutofit/>
          </a:bodyPr>
          <a:lstStyle/>
          <a:p>
            <a:pPr rtl="0"/>
            <a:r>
              <a:rPr lang="fr" sz="2400" b="0" i="0" u="none" strike="noStrike" dirty="0">
                <a:highlight>
                  <a:srgbClr val="000000">
                    <a:alpha val="0"/>
                  </a:srgbClr>
                </a:highlight>
                <a:latin typeface="Calibri"/>
              </a:rPr>
              <a:t>Ouganda</a:t>
            </a:r>
          </a:p>
          <a:p>
            <a:endParaRPr lang="aa-ET" dirty="0"/>
          </a:p>
          <a:p>
            <a:pPr rtl="0"/>
            <a:r>
              <a:rPr lang="fr" sz="2400" b="0" i="0" u="none" strike="noStrike" dirty="0">
                <a:highlight>
                  <a:srgbClr val="000000">
                    <a:alpha val="0"/>
                  </a:srgbClr>
                </a:highlight>
                <a:latin typeface="Calibri"/>
              </a:rPr>
              <a:t>Dr Jesca Nsungwa Sabiiti</a:t>
            </a:r>
          </a:p>
          <a:p>
            <a:pPr rtl="0"/>
            <a:r>
              <a:rPr lang="fr" sz="2400" b="0" i="0" u="none" strike="noStrike" dirty="0">
                <a:highlight>
                  <a:srgbClr val="000000">
                    <a:alpha val="0"/>
                  </a:srgbClr>
                </a:highlight>
                <a:latin typeface="Calibri"/>
              </a:rPr>
              <a:t>Commissaire à la santé reproductive et infantile, 5 juillet 2023</a:t>
            </a:r>
          </a:p>
        </p:txBody>
      </p:sp>
    </p:spTree>
    <p:extLst>
      <p:ext uri="{BB962C8B-B14F-4D97-AF65-F5344CB8AC3E}">
        <p14:creationId xmlns:p14="http://schemas.microsoft.com/office/powerpoint/2010/main" val="17903919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C2A1-CF7B-1083-87FF-C2874E85C87B}"/>
              </a:ext>
            </a:extLst>
          </p:cNvPr>
          <p:cNvSpPr>
            <a:spLocks noGrp="1"/>
          </p:cNvSpPr>
          <p:nvPr>
            <p:ph type="title"/>
          </p:nvPr>
        </p:nvSpPr>
        <p:spPr>
          <a:xfrm>
            <a:off x="711848" y="280415"/>
            <a:ext cx="11307432" cy="887507"/>
          </a:xfrm>
        </p:spPr>
        <p:txBody>
          <a:bodyPr>
            <a:noAutofit/>
          </a:bodyPr>
          <a:lstStyle/>
          <a:p>
            <a:pPr algn="ctr" rtl="0"/>
            <a:r>
              <a:rPr lang="fr" sz="4400" b="1" i="0" u="none" strike="noStrike" dirty="0">
                <a:solidFill>
                  <a:srgbClr val="548235"/>
                </a:solidFill>
                <a:highlight>
                  <a:srgbClr val="000000">
                    <a:alpha val="0"/>
                  </a:srgbClr>
                </a:highlight>
                <a:latin typeface="Calibri Light"/>
              </a:rPr>
              <a:t>Tendances de la mortalité infantile de 1989 à 2016</a:t>
            </a:r>
            <a:br>
              <a:rPr lang="fr" sz="4400" b="0" i="0" u="none" strike="noStrike" dirty="0">
                <a:solidFill>
                  <a:srgbClr val="548235"/>
                </a:solidFill>
                <a:highlight>
                  <a:srgbClr val="000000">
                    <a:alpha val="0"/>
                  </a:srgbClr>
                </a:highlight>
                <a:latin typeface="Calibri Light"/>
              </a:rPr>
            </a:br>
            <a:r>
              <a:rPr lang="fr" sz="3100" b="0" i="0" u="none" strike="noStrike" dirty="0">
                <a:solidFill>
                  <a:srgbClr val="548235"/>
                </a:solidFill>
                <a:highlight>
                  <a:srgbClr val="000000">
                    <a:alpha val="0"/>
                  </a:srgbClr>
                </a:highlight>
                <a:latin typeface="Calibri Light"/>
              </a:rPr>
              <a:t>(Enquête démographique et sanitaire en Ouganda)</a:t>
            </a:r>
            <a:endParaRPr lang="en-US" sz="3100" dirty="0">
              <a:solidFill>
                <a:schemeClr val="accent6">
                  <a:lumMod val="75000"/>
                </a:schemeClr>
              </a:solidFill>
              <a:cs typeface="Calibri Light"/>
            </a:endParaRPr>
          </a:p>
        </p:txBody>
      </p:sp>
      <p:sp>
        <p:nvSpPr>
          <p:cNvPr id="4" name="Content Placeholder 3">
            <a:extLst>
              <a:ext uri="{FF2B5EF4-FFF2-40B4-BE49-F238E27FC236}">
                <a16:creationId xmlns:a16="http://schemas.microsoft.com/office/drawing/2014/main" id="{2E18538C-FB17-67E6-0D7A-9F7775453EB4}"/>
              </a:ext>
            </a:extLst>
          </p:cNvPr>
          <p:cNvSpPr>
            <a:spLocks noGrp="1"/>
          </p:cNvSpPr>
          <p:nvPr>
            <p:ph sz="half" idx="2"/>
          </p:nvPr>
        </p:nvSpPr>
        <p:spPr>
          <a:xfrm>
            <a:off x="6602506" y="1354977"/>
            <a:ext cx="5280212" cy="4351338"/>
          </a:xfrm>
        </p:spPr>
        <p:txBody>
          <a:bodyPr>
            <a:noAutofit/>
          </a:bodyPr>
          <a:lstStyle/>
          <a:p>
            <a:endParaRPr lang="en-US" sz="2400"/>
          </a:p>
          <a:p>
            <a:pPr rtl="0"/>
            <a:r>
              <a:rPr lang="fr" sz="2400" b="0" i="0" u="none" strike="noStrike">
                <a:highlight>
                  <a:srgbClr val="000000">
                    <a:alpha val="0"/>
                  </a:srgbClr>
                </a:highlight>
                <a:latin typeface="Calibri"/>
              </a:rPr>
              <a:t>Les décès au cours de la période néonatale représentent 63% des décès d'enfants de moins d'un an. </a:t>
            </a:r>
          </a:p>
          <a:p>
            <a:endParaRPr lang="en-US" sz="2400"/>
          </a:p>
          <a:p>
            <a:pPr rtl="0"/>
            <a:r>
              <a:rPr lang="fr" sz="2400" b="0" i="0" u="none" strike="noStrike">
                <a:highlight>
                  <a:srgbClr val="000000">
                    <a:alpha val="0"/>
                  </a:srgbClr>
                </a:highlight>
                <a:latin typeface="Calibri"/>
              </a:rPr>
              <a:t>Le paludisme et la pneumonie sont les principales causes de décès chez les moins de 5 ans.</a:t>
            </a:r>
          </a:p>
          <a:p>
            <a:pPr marL="0" indent="0">
              <a:buNone/>
            </a:pPr>
            <a:endParaRPr lang="en-US" sz="2400"/>
          </a:p>
          <a:p>
            <a:pPr rtl="0"/>
            <a:r>
              <a:rPr lang="fr" sz="2400" b="0" i="0" u="none" strike="noStrike">
                <a:highlight>
                  <a:srgbClr val="000000">
                    <a:alpha val="0"/>
                  </a:srgbClr>
                </a:highlight>
                <a:latin typeface="Calibri"/>
              </a:rPr>
              <a:t>Baisse de la diarrhée, de la malnutrition sévère et du VIH pédiatrique </a:t>
            </a:r>
          </a:p>
          <a:p>
            <a:endParaRPr lang="en-US"/>
          </a:p>
          <a:p>
            <a:endParaRPr lang="aa-ET"/>
          </a:p>
        </p:txBody>
      </p:sp>
      <p:graphicFrame>
        <p:nvGraphicFramePr>
          <p:cNvPr id="5" name="Content Placeholder 4">
            <a:extLst>
              <a:ext uri="{FF2B5EF4-FFF2-40B4-BE49-F238E27FC236}">
                <a16:creationId xmlns:a16="http://schemas.microsoft.com/office/drawing/2014/main" id="{019E68A9-F192-EB4A-9700-E7BCB5FBF4FD}"/>
              </a:ext>
            </a:extLst>
          </p:cNvPr>
          <p:cNvGraphicFramePr>
            <a:graphicFrameLocks noGrp="1"/>
          </p:cNvGraphicFramePr>
          <p:nvPr>
            <p:ph sz="half" idx="1"/>
            <p:extLst>
              <p:ext uri="{D42A27DB-BD31-4B8C-83A1-F6EECF244321}">
                <p14:modId xmlns:p14="http://schemas.microsoft.com/office/powerpoint/2010/main" val="150883240"/>
              </p:ext>
            </p:extLst>
          </p:nvPr>
        </p:nvGraphicFramePr>
        <p:xfrm>
          <a:off x="412513" y="1504550"/>
          <a:ext cx="6189993" cy="4628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6641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A6669-67A0-9C9C-DCFA-4CDBD5E14698}"/>
              </a:ext>
            </a:extLst>
          </p:cNvPr>
          <p:cNvSpPr>
            <a:spLocks noGrp="1"/>
          </p:cNvSpPr>
          <p:nvPr>
            <p:ph idx="1"/>
          </p:nvPr>
        </p:nvSpPr>
        <p:spPr>
          <a:xfrm>
            <a:off x="0" y="878814"/>
            <a:ext cx="12192000" cy="5358714"/>
          </a:xfrm>
        </p:spPr>
        <p:txBody>
          <a:bodyPr vert="horz" lIns="91440" tIns="45720" rIns="91440" bIns="45720" rtlCol="0" anchor="t">
            <a:noAutofit/>
          </a:bodyPr>
          <a:lstStyle/>
          <a:p>
            <a:pPr marL="0" indent="0">
              <a:buNone/>
            </a:pPr>
            <a:endParaRPr lang="en-US" sz="1800" dirty="0"/>
          </a:p>
          <a:p>
            <a:pPr marL="0" indent="0" rtl="0">
              <a:buNone/>
            </a:pPr>
            <a:r>
              <a:rPr lang="fr" sz="1800" b="1" i="0" u="none" strike="noStrike" dirty="0">
                <a:highlight>
                  <a:srgbClr val="000000">
                    <a:alpha val="0"/>
                  </a:srgbClr>
                </a:highlight>
                <a:latin typeface="Calibri"/>
              </a:rPr>
              <a:t>2010</a:t>
            </a:r>
            <a:r>
              <a:rPr lang="fr" sz="1800" b="1" i="0" u="none" strike="noStrike" dirty="0">
                <a:highlight>
                  <a:srgbClr val="000000">
                    <a:alpha val="0"/>
                  </a:srgbClr>
                </a:highlight>
                <a:latin typeface="Arial" panose="020B0604020202020204" pitchFamily="34" charset="0"/>
                <a:cs typeface="Arial" panose="020B0604020202020204" pitchFamily="34" charset="0"/>
              </a:rPr>
              <a:t>‒</a:t>
            </a:r>
            <a:r>
              <a:rPr lang="fr" sz="1800" b="1" i="0" u="none" strike="noStrike" dirty="0">
                <a:highlight>
                  <a:srgbClr val="000000">
                    <a:alpha val="0"/>
                  </a:srgbClr>
                </a:highlight>
                <a:latin typeface="Calibri"/>
              </a:rPr>
              <a:t>2015 </a:t>
            </a:r>
            <a:r>
              <a:rPr lang="fr" sz="2400" b="0" i="0" u="none" strike="noStrike" dirty="0">
                <a:highlight>
                  <a:srgbClr val="000000">
                    <a:alpha val="0"/>
                  </a:srgbClr>
                </a:highlight>
                <a:latin typeface="Calibri"/>
              </a:rPr>
              <a:t>: mise en œuvre inégale des formations ETAT dans le pays</a:t>
            </a:r>
            <a:endParaRPr lang="en-US" sz="1800" dirty="0"/>
          </a:p>
          <a:p>
            <a:pPr marL="0" indent="0">
              <a:buNone/>
            </a:pPr>
            <a:endParaRPr lang="en-US" dirty="0"/>
          </a:p>
          <a:p>
            <a:pPr marL="0" indent="0" rtl="0">
              <a:buNone/>
            </a:pPr>
            <a:r>
              <a:rPr lang="fr" sz="1800" b="1" i="0" u="none" strike="noStrike" dirty="0">
                <a:highlight>
                  <a:srgbClr val="000000">
                    <a:alpha val="0"/>
                  </a:srgbClr>
                </a:highlight>
                <a:latin typeface="Calibri"/>
              </a:rPr>
              <a:t>2018</a:t>
            </a:r>
            <a:r>
              <a:rPr lang="fr" sz="1800" b="1" i="0" u="none" strike="noStrike" dirty="0">
                <a:highlight>
                  <a:srgbClr val="000000">
                    <a:alpha val="0"/>
                  </a:srgbClr>
                </a:highlight>
                <a:latin typeface="Arial" panose="020B0604020202020204" pitchFamily="34" charset="0"/>
                <a:cs typeface="Arial" panose="020B0604020202020204" pitchFamily="34" charset="0"/>
              </a:rPr>
              <a:t>‒</a:t>
            </a:r>
            <a:r>
              <a:rPr lang="fr" sz="1800" b="1" i="0" u="none" strike="noStrike" dirty="0">
                <a:highlight>
                  <a:srgbClr val="000000">
                    <a:alpha val="0"/>
                  </a:srgbClr>
                </a:highlight>
                <a:latin typeface="Calibri"/>
              </a:rPr>
              <a:t>2019</a:t>
            </a:r>
            <a:r>
              <a:rPr lang="fr" sz="2400" b="0" i="0" u="none" strike="noStrike" dirty="0">
                <a:highlight>
                  <a:srgbClr val="000000">
                    <a:alpha val="0"/>
                  </a:srgbClr>
                </a:highlight>
                <a:latin typeface="Calibri"/>
              </a:rPr>
              <a:t>        Adaptation des normes de MNH : première discussion sur l'adaptation des normes </a:t>
            </a:r>
            <a:br>
              <a:rPr lang="fr" sz="2400" b="0" i="0" u="none" strike="noStrike" dirty="0">
                <a:highlight>
                  <a:srgbClr val="000000">
                    <a:alpha val="0"/>
                  </a:srgbClr>
                </a:highlight>
                <a:latin typeface="Calibri"/>
              </a:rPr>
            </a:br>
            <a:r>
              <a:rPr lang="fr" sz="2400" b="0" i="0" u="none" strike="noStrike" dirty="0">
                <a:highlight>
                  <a:srgbClr val="000000">
                    <a:alpha val="0"/>
                  </a:srgbClr>
                </a:highlight>
                <a:latin typeface="Calibri"/>
              </a:rPr>
              <a:t>	          QS Paed</a:t>
            </a:r>
            <a:endParaRPr lang="en-US" sz="1800" dirty="0"/>
          </a:p>
          <a:p>
            <a:pPr marL="514350" indent="-514350" rtl="0">
              <a:buAutoNum type="arabicPlain" startAt="2022"/>
            </a:pPr>
            <a:r>
              <a:rPr lang="fr" sz="2800" b="0" i="0" u="none" strike="noStrike" dirty="0">
                <a:highlight>
                  <a:srgbClr val="000000">
                    <a:alpha val="0"/>
                  </a:srgbClr>
                </a:highlight>
                <a:latin typeface="Calibri"/>
              </a:rPr>
              <a:t>          </a:t>
            </a:r>
            <a:r>
              <a:rPr lang="fr" sz="2200" b="0" i="0" u="none" strike="noStrike" dirty="0">
                <a:highlight>
                  <a:srgbClr val="000000">
                    <a:alpha val="0"/>
                  </a:srgbClr>
                </a:highlight>
                <a:latin typeface="Calibri"/>
              </a:rPr>
              <a:t>Développement de l'outil d'évaluation de la qualité de la vie de la Paed, adaptation des </a:t>
            </a:r>
            <a:br>
              <a:rPr lang="fr" sz="2200" b="0" i="0" u="none" strike="noStrike" dirty="0">
                <a:highlight>
                  <a:srgbClr val="000000">
                    <a:alpha val="0"/>
                  </a:srgbClr>
                </a:highlight>
                <a:latin typeface="Calibri"/>
              </a:rPr>
            </a:br>
            <a:r>
              <a:rPr lang="fr" sz="2200" b="0" i="0" u="none" strike="noStrike" dirty="0">
                <a:highlight>
                  <a:srgbClr val="000000">
                    <a:alpha val="0"/>
                  </a:srgbClr>
                </a:highlight>
                <a:latin typeface="Calibri"/>
              </a:rPr>
              <a:t>                directives de l'examen de décès de  Paed. Discussion sur l'incorporation du suivi de la QS de </a:t>
            </a:r>
            <a:br>
              <a:rPr lang="fr" sz="2200" b="0" i="0" u="none" strike="noStrike" dirty="0">
                <a:highlight>
                  <a:srgbClr val="000000">
                    <a:alpha val="0"/>
                  </a:srgbClr>
                </a:highlight>
                <a:latin typeface="Calibri"/>
              </a:rPr>
            </a:br>
            <a:r>
              <a:rPr lang="fr" sz="2200" b="0" i="0" u="none" strike="noStrike" dirty="0">
                <a:highlight>
                  <a:srgbClr val="000000">
                    <a:alpha val="0"/>
                  </a:srgbClr>
                </a:highlight>
                <a:latin typeface="Calibri"/>
              </a:rPr>
              <a:t>                Paed dans </a:t>
            </a:r>
            <a:r>
              <a:rPr lang="fr" sz="1800" b="0" i="0" u="none" strike="noStrike" dirty="0">
                <a:highlight>
                  <a:srgbClr val="000000">
                    <a:alpha val="0"/>
                  </a:srgbClr>
                </a:highlight>
                <a:latin typeface="Calibri"/>
              </a:rPr>
              <a:t>HMIS/DHI2</a:t>
            </a:r>
            <a:endParaRPr lang="en-US" sz="1800" dirty="0">
              <a:cs typeface="Calibri"/>
            </a:endParaRPr>
          </a:p>
          <a:p>
            <a:pPr marL="0" indent="0">
              <a:buNone/>
            </a:pPr>
            <a:endParaRPr lang="en-US" sz="1800" b="1" dirty="0"/>
          </a:p>
          <a:p>
            <a:pPr marL="514350" indent="-514350" rtl="0">
              <a:buAutoNum type="arabicPlain" startAt="2023"/>
            </a:pPr>
            <a:r>
              <a:rPr lang="fr" sz="2800" b="0" i="0" u="none" strike="noStrike" dirty="0">
                <a:highlight>
                  <a:srgbClr val="000000">
                    <a:alpha val="0"/>
                  </a:srgbClr>
                </a:highlight>
                <a:latin typeface="Calibri"/>
              </a:rPr>
              <a:t>           </a:t>
            </a:r>
            <a:r>
              <a:rPr lang="fr" sz="2400" b="0" i="0" u="none" strike="noStrike" dirty="0">
                <a:highlight>
                  <a:srgbClr val="000000">
                    <a:alpha val="0"/>
                  </a:srgbClr>
                </a:highlight>
                <a:latin typeface="Calibri"/>
              </a:rPr>
              <a:t>Processus en cours d'examen du matériel de formation de l'ETAT et de finalisation </a:t>
            </a:r>
            <a:br>
              <a:rPr lang="fr" sz="2400" b="0" i="0" u="none" strike="noStrike" dirty="0">
                <a:highlight>
                  <a:srgbClr val="000000">
                    <a:alpha val="0"/>
                  </a:srgbClr>
                </a:highlight>
                <a:latin typeface="Calibri"/>
              </a:rPr>
            </a:br>
            <a:r>
              <a:rPr lang="fr" sz="2400" b="0" i="0" u="none" strike="noStrike" dirty="0">
                <a:highlight>
                  <a:srgbClr val="000000">
                    <a:alpha val="0"/>
                  </a:srgbClr>
                </a:highlight>
                <a:latin typeface="Calibri"/>
              </a:rPr>
              <a:t>	          des directives de PDR et commencer à dérouler. La cartographie prévue des   </a:t>
            </a:r>
            <a:br>
              <a:rPr lang="fr" sz="2400" b="0" i="0" u="none" strike="noStrike" dirty="0">
                <a:highlight>
                  <a:srgbClr val="000000">
                    <a:alpha val="0"/>
                  </a:srgbClr>
                </a:highlight>
                <a:latin typeface="Calibri"/>
              </a:rPr>
            </a:br>
            <a:r>
              <a:rPr lang="fr" sz="2400" b="0" i="0" u="none" strike="noStrike" dirty="0">
                <a:highlight>
                  <a:srgbClr val="000000">
                    <a:alpha val="0"/>
                  </a:srgbClr>
                </a:highlight>
                <a:latin typeface="Calibri"/>
              </a:rPr>
              <a:t>               données relatives aux données pour les indicateurs de la QS de Paed </a:t>
            </a:r>
            <a:r>
              <a:rPr lang="fr" sz="2800" b="1" i="0" u="none" strike="noStrike" dirty="0">
                <a:highlight>
                  <a:srgbClr val="000000">
                    <a:alpha val="0"/>
                  </a:srgbClr>
                </a:highlight>
                <a:latin typeface="Calibri"/>
              </a:rPr>
              <a:t>		</a:t>
            </a:r>
            <a:endParaRPr lang="en-US" dirty="0"/>
          </a:p>
        </p:txBody>
      </p:sp>
      <p:sp>
        <p:nvSpPr>
          <p:cNvPr id="2" name="Title 1">
            <a:extLst>
              <a:ext uri="{FF2B5EF4-FFF2-40B4-BE49-F238E27FC236}">
                <a16:creationId xmlns:a16="http://schemas.microsoft.com/office/drawing/2014/main" id="{134A1C94-0603-7CB2-A26B-F1D5B1D5F1D9}"/>
              </a:ext>
            </a:extLst>
          </p:cNvPr>
          <p:cNvSpPr>
            <a:spLocks noGrp="1"/>
          </p:cNvSpPr>
          <p:nvPr>
            <p:ph type="title"/>
          </p:nvPr>
        </p:nvSpPr>
        <p:spPr>
          <a:xfrm>
            <a:off x="0" y="9282"/>
            <a:ext cx="12192000" cy="1244966"/>
          </a:xfrm>
        </p:spPr>
        <p:txBody>
          <a:bodyPr>
            <a:noAutofit/>
          </a:bodyPr>
          <a:lstStyle/>
          <a:p>
            <a:pPr rtl="0"/>
            <a:r>
              <a:rPr lang="fr" sz="4000" b="1" i="0" u="none" strike="noStrike" dirty="0">
                <a:solidFill>
                  <a:srgbClr val="548235"/>
                </a:solidFill>
                <a:highlight>
                  <a:srgbClr val="000000">
                    <a:alpha val="0"/>
                  </a:srgbClr>
                </a:highlight>
                <a:latin typeface="Calibri Light"/>
              </a:rPr>
              <a:t>Calendrier de mise en œuvre des normes de QS de contrôle en Ouganda </a:t>
            </a:r>
            <a:endParaRPr lang="en-US" sz="4000" b="1" dirty="0">
              <a:solidFill>
                <a:schemeClr val="accent6">
                  <a:lumMod val="75000"/>
                </a:schemeClr>
              </a:solidFill>
              <a:cs typeface="Calibri Light"/>
            </a:endParaRPr>
          </a:p>
        </p:txBody>
      </p:sp>
      <p:cxnSp>
        <p:nvCxnSpPr>
          <p:cNvPr id="5" name="Straight Arrow Connector 4">
            <a:extLst>
              <a:ext uri="{FF2B5EF4-FFF2-40B4-BE49-F238E27FC236}">
                <a16:creationId xmlns:a16="http://schemas.microsoft.com/office/drawing/2014/main" id="{BB53A2A2-0912-E34B-2D0E-3166D96A38D4}"/>
              </a:ext>
            </a:extLst>
          </p:cNvPr>
          <p:cNvCxnSpPr/>
          <p:nvPr/>
        </p:nvCxnSpPr>
        <p:spPr>
          <a:xfrm flipH="1">
            <a:off x="1408249" y="2312894"/>
            <a:ext cx="0" cy="39246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44563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820AB54-2BC5-6193-11D8-04E83CD8CB61}"/>
              </a:ext>
            </a:extLst>
          </p:cNvPr>
          <p:cNvGraphicFramePr>
            <a:graphicFrameLocks noGrp="1"/>
          </p:cNvGraphicFramePr>
          <p:nvPr/>
        </p:nvGraphicFramePr>
        <p:xfrm>
          <a:off x="464025" y="368490"/>
          <a:ext cx="11108382" cy="6444026"/>
        </p:xfrm>
        <a:graphic>
          <a:graphicData uri="http://schemas.openxmlformats.org/drawingml/2006/table">
            <a:tbl>
              <a:tblPr firstRow="1" bandRow="1">
                <a:tableStyleId>{5C22544A-7EE6-4342-B048-85BDC9FD1C3A}</a:tableStyleId>
              </a:tblPr>
              <a:tblGrid>
                <a:gridCol w="3973064">
                  <a:extLst>
                    <a:ext uri="{9D8B030D-6E8A-4147-A177-3AD203B41FA5}">
                      <a16:colId xmlns:a16="http://schemas.microsoft.com/office/drawing/2014/main" val="3089983904"/>
                    </a:ext>
                  </a:extLst>
                </a:gridCol>
                <a:gridCol w="4287186">
                  <a:extLst>
                    <a:ext uri="{9D8B030D-6E8A-4147-A177-3AD203B41FA5}">
                      <a16:colId xmlns:a16="http://schemas.microsoft.com/office/drawing/2014/main" val="2071339129"/>
                    </a:ext>
                  </a:extLst>
                </a:gridCol>
                <a:gridCol w="2848132">
                  <a:extLst>
                    <a:ext uri="{9D8B030D-6E8A-4147-A177-3AD203B41FA5}">
                      <a16:colId xmlns:a16="http://schemas.microsoft.com/office/drawing/2014/main" val="3479144427"/>
                    </a:ext>
                  </a:extLst>
                </a:gridCol>
              </a:tblGrid>
              <a:tr h="1679862">
                <a:tc>
                  <a:txBody>
                    <a:bodyPr/>
                    <a:lstStyle/>
                    <a:p>
                      <a:pPr algn="ctr" rtl="0">
                        <a:lnSpc>
                          <a:spcPct val="100000"/>
                        </a:lnSpc>
                        <a:spcAft>
                          <a:spcPts val="1200"/>
                        </a:spcAft>
                      </a:pPr>
                      <a:r>
                        <a:rPr lang="fr" sz="2000" b="1" i="0" u="none" strike="noStrike">
                          <a:solidFill>
                            <a:srgbClr val="000000"/>
                          </a:solidFill>
                          <a:highlight>
                            <a:srgbClr val="000000">
                              <a:alpha val="0"/>
                            </a:srgbClr>
                          </a:highlight>
                          <a:latin typeface="Arial"/>
                          <a:cs typeface="Arial"/>
                        </a:rPr>
                        <a:t>Planification</a:t>
                      </a:r>
                      <a:endParaRPr lang="aa-ET" sz="2000" b="1">
                        <a:ln>
                          <a:solidFill>
                            <a:schemeClr val="tx1"/>
                          </a:solid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1200"/>
                        </a:spcAft>
                      </a:pPr>
                      <a:r>
                        <a:rPr lang="fr" sz="2000" b="1" i="0" u="none" strike="noStrike">
                          <a:solidFill>
                            <a:srgbClr val="000000"/>
                          </a:solidFill>
                          <a:highlight>
                            <a:srgbClr val="000000">
                              <a:alpha val="0"/>
                            </a:srgbClr>
                          </a:highlight>
                          <a:latin typeface="Arial"/>
                          <a:cs typeface="Arial"/>
                        </a:rPr>
                        <a:t>Contrôle de la qualité</a:t>
                      </a:r>
                      <a:endParaRPr lang="aa-ET" sz="2000" b="1">
                        <a:ln>
                          <a:solidFill>
                            <a:schemeClr val="tx1"/>
                          </a:solid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ct val="0"/>
                        </a:spcBef>
                        <a:spcAft>
                          <a:spcPts val="1200"/>
                        </a:spcAft>
                        <a:buClrTx/>
                        <a:buSzTx/>
                        <a:buFontTx/>
                        <a:buNone/>
                        <a:defRPr/>
                      </a:pPr>
                      <a:r>
                        <a:rPr lang="fr" sz="2000" b="1" i="0" u="none" strike="noStrike">
                          <a:solidFill>
                            <a:srgbClr val="000000"/>
                          </a:solidFill>
                          <a:highlight>
                            <a:srgbClr val="000000">
                              <a:alpha val="0"/>
                            </a:srgbClr>
                          </a:highlight>
                          <a:latin typeface="Arial"/>
                          <a:cs typeface="Arial"/>
                        </a:rPr>
                        <a:t>Amélioration de la qualité </a:t>
                      </a:r>
                      <a:endParaRPr lang="aa-ET" sz="2000" b="1">
                        <a:ln>
                          <a:solidFill>
                            <a:schemeClr val="tx1"/>
                          </a:solid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1283402"/>
                  </a:ext>
                </a:extLst>
              </a:tr>
              <a:tr h="995099">
                <a:tc>
                  <a:txBody>
                    <a:bodyPr/>
                    <a:lstStyle/>
                    <a:p>
                      <a:pPr rtl="0">
                        <a:lnSpc>
                          <a:spcPct val="100000"/>
                        </a:lnSpc>
                      </a:pPr>
                      <a:r>
                        <a:rPr lang="fr" sz="2000" b="0" i="0" u="none" strike="noStrike">
                          <a:solidFill>
                            <a:srgbClr val="000000"/>
                          </a:solidFill>
                          <a:highlight>
                            <a:srgbClr val="000000">
                              <a:alpha val="0"/>
                            </a:srgbClr>
                          </a:highlight>
                          <a:latin typeface="Helvetica"/>
                          <a:cs typeface="Arial"/>
                        </a:rPr>
                        <a:t> ? Points d'entrée - multiples possibilités </a:t>
                      </a:r>
                    </a:p>
                  </a:txBody>
                  <a:tcPr/>
                </a:tc>
                <a:tc>
                  <a:txBody>
                    <a:bodyPr/>
                    <a:lstStyle/>
                    <a:p>
                      <a:pPr rtl="0">
                        <a:lnSpc>
                          <a:spcPct val="100000"/>
                        </a:lnSpc>
                      </a:pPr>
                      <a:r>
                        <a:rPr lang="fr" sz="2000" b="1" i="0" u="none" strike="noStrike">
                          <a:solidFill>
                            <a:srgbClr val="000000"/>
                          </a:solidFill>
                          <a:highlight>
                            <a:srgbClr val="000000">
                              <a:alpha val="0"/>
                            </a:srgbClr>
                          </a:highlight>
                          <a:latin typeface="Arial"/>
                          <a:cs typeface="Arial"/>
                        </a:rPr>
                        <a:t>Fixer des normes (adapté)</a:t>
                      </a:r>
                    </a:p>
                  </a:txBody>
                  <a:tcPr/>
                </a:tc>
                <a:tc>
                  <a:txBody>
                    <a:bodyPr/>
                    <a:lstStyle/>
                    <a:p>
                      <a:pPr rtl="0">
                        <a:lnSpc>
                          <a:spcPct val="100000"/>
                        </a:lnSpc>
                      </a:pPr>
                      <a:r>
                        <a:rPr lang="fr" sz="2000" b="1" i="0" u="none" strike="noStrike">
                          <a:solidFill>
                            <a:srgbClr val="000000"/>
                          </a:solidFill>
                          <a:highlight>
                            <a:srgbClr val="000000">
                              <a:alpha val="0"/>
                            </a:srgbClr>
                          </a:highlight>
                          <a:latin typeface="Arial"/>
                          <a:cs typeface="Arial"/>
                        </a:rPr>
                        <a:t>Fixer un objectif</a:t>
                      </a:r>
                    </a:p>
                  </a:txBody>
                  <a:tcPr/>
                </a:tc>
                <a:extLst>
                  <a:ext uri="{0D108BD9-81ED-4DB2-BD59-A6C34878D82A}">
                    <a16:rowId xmlns:a16="http://schemas.microsoft.com/office/drawing/2014/main" val="926556668"/>
                  </a:ext>
                </a:extLst>
              </a:tr>
              <a:tr h="905988">
                <a:tc>
                  <a:txBody>
                    <a:bodyPr/>
                    <a:lstStyle/>
                    <a:p>
                      <a:pPr rtl="0">
                        <a:lnSpc>
                          <a:spcPct val="100000"/>
                        </a:lnSpc>
                      </a:pPr>
                      <a:r>
                        <a:rPr lang="fr" sz="2000" b="0" i="0" u="none" strike="noStrike">
                          <a:solidFill>
                            <a:srgbClr val="000000"/>
                          </a:solidFill>
                          <a:highlight>
                            <a:srgbClr val="000000">
                              <a:alpha val="0"/>
                            </a:srgbClr>
                          </a:highlight>
                          <a:latin typeface="Helvetica"/>
                          <a:cs typeface="Arial"/>
                        </a:rPr>
                        <a:t>Décider des objectifs d'amélioration de la qualité</a:t>
                      </a:r>
                    </a:p>
                  </a:txBody>
                  <a:tcPr/>
                </a:tc>
                <a:tc>
                  <a:txBody>
                    <a:bodyPr/>
                    <a:lstStyle/>
                    <a:p>
                      <a:pPr rtl="0">
                        <a:lnSpc>
                          <a:spcPct val="100000"/>
                        </a:lnSpc>
                      </a:pPr>
                      <a:r>
                        <a:rPr lang="fr" sz="2000" b="1" i="0" u="none" strike="noStrike" kern="1200">
                          <a:solidFill>
                            <a:srgbClr val="000000"/>
                          </a:solidFill>
                          <a:highlight>
                            <a:srgbClr val="000000">
                              <a:alpha val="0"/>
                            </a:srgbClr>
                          </a:highlight>
                          <a:latin typeface="Arial"/>
                          <a:ea typeface="+mn-ea"/>
                          <a:cs typeface="Arial"/>
                        </a:rPr>
                        <a:t>Mesurer/évaluer de façon intermittente par rapport aux normes </a:t>
                      </a:r>
                      <a:endParaRPr lang="aa-ET" sz="2000" b="1">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rtl="0">
                        <a:lnSpc>
                          <a:spcPct val="100000"/>
                        </a:lnSpc>
                      </a:pPr>
                      <a:r>
                        <a:rPr lang="fr" sz="2000" b="1" i="0" u="none" strike="noStrike">
                          <a:solidFill>
                            <a:srgbClr val="000000"/>
                          </a:solidFill>
                          <a:highlight>
                            <a:srgbClr val="000000">
                              <a:alpha val="0"/>
                            </a:srgbClr>
                          </a:highlight>
                          <a:latin typeface="Arial"/>
                          <a:cs typeface="Arial"/>
                        </a:rPr>
                        <a:t>Diagnostiquer le problème</a:t>
                      </a:r>
                    </a:p>
                  </a:txBody>
                  <a:tcPr/>
                </a:tc>
                <a:extLst>
                  <a:ext uri="{0D108BD9-81ED-4DB2-BD59-A6C34878D82A}">
                    <a16:rowId xmlns:a16="http://schemas.microsoft.com/office/drawing/2014/main" val="3127006657"/>
                  </a:ext>
                </a:extLst>
              </a:tr>
              <a:tr h="1092962">
                <a:tc>
                  <a:txBody>
                    <a:bodyPr/>
                    <a:lstStyle/>
                    <a:p>
                      <a:pPr rtl="0">
                        <a:lnSpc>
                          <a:spcPct val="100000"/>
                        </a:lnSpc>
                      </a:pPr>
                      <a:r>
                        <a:rPr lang="fr" sz="2000" b="0" i="0" u="none" strike="noStrike">
                          <a:solidFill>
                            <a:srgbClr val="000000"/>
                          </a:solidFill>
                          <a:highlight>
                            <a:srgbClr val="000000">
                              <a:alpha val="0"/>
                            </a:srgbClr>
                          </a:highlight>
                          <a:latin typeface="Helvetica"/>
                          <a:cs typeface="Arial"/>
                        </a:rPr>
                        <a:t>Planifier les étapes pour atteindre les objectifs</a:t>
                      </a:r>
                    </a:p>
                  </a:txBody>
                  <a:tcPr/>
                </a:tc>
                <a:tc>
                  <a:txBody>
                    <a:bodyPr/>
                    <a:lstStyle/>
                    <a:p>
                      <a:pPr rtl="0">
                        <a:lnSpc>
                          <a:spcPct val="100000"/>
                        </a:lnSpc>
                      </a:pPr>
                      <a:r>
                        <a:rPr lang="fr" sz="2000" b="1" i="0" u="none" strike="noStrike" kern="1200">
                          <a:solidFill>
                            <a:srgbClr val="000000"/>
                          </a:solidFill>
                          <a:highlight>
                            <a:srgbClr val="000000">
                              <a:alpha val="0"/>
                            </a:srgbClr>
                          </a:highlight>
                          <a:latin typeface="Arial"/>
                          <a:ea typeface="+mn-ea"/>
                          <a:cs typeface="Arial"/>
                        </a:rPr>
                        <a:t>Prendre des mesures lorsque les performances ne sont pas conformes aux normes  </a:t>
                      </a:r>
                      <a:endParaRPr lang="aa-ET" sz="2000" b="1">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rtl="0">
                        <a:lnSpc>
                          <a:spcPct val="100000"/>
                        </a:lnSpc>
                      </a:pPr>
                      <a:r>
                        <a:rPr lang="fr" sz="2000" b="1" i="0" u="none" strike="noStrike">
                          <a:solidFill>
                            <a:srgbClr val="000000"/>
                          </a:solidFill>
                          <a:highlight>
                            <a:srgbClr val="000000">
                              <a:alpha val="0"/>
                            </a:srgbClr>
                          </a:highlight>
                          <a:latin typeface="Arial"/>
                          <a:cs typeface="Arial"/>
                        </a:rPr>
                        <a:t>Examiner les solutions</a:t>
                      </a:r>
                    </a:p>
                  </a:txBody>
                  <a:tcPr/>
                </a:tc>
                <a:extLst>
                  <a:ext uri="{0D108BD9-81ED-4DB2-BD59-A6C34878D82A}">
                    <a16:rowId xmlns:a16="http://schemas.microsoft.com/office/drawing/2014/main" val="3134151040"/>
                  </a:ext>
                </a:extLst>
              </a:tr>
              <a:tr h="664423">
                <a:tc>
                  <a:txBody>
                    <a:bodyPr/>
                    <a:lstStyle/>
                    <a:p>
                      <a:pPr rtl="0">
                        <a:lnSpc>
                          <a:spcPct val="100000"/>
                        </a:lnSpc>
                      </a:pPr>
                      <a:r>
                        <a:rPr lang="fr" sz="2000" b="0" i="0" u="none" strike="noStrike">
                          <a:solidFill>
                            <a:srgbClr val="000000"/>
                          </a:solidFill>
                          <a:highlight>
                            <a:srgbClr val="000000">
                              <a:alpha val="0"/>
                            </a:srgbClr>
                          </a:highlight>
                          <a:latin typeface="Helvetica"/>
                          <a:cs typeface="Arial"/>
                        </a:rPr>
                        <a:t>Planifier des mesures pour atteindre la qualité</a:t>
                      </a:r>
                    </a:p>
                  </a:txBody>
                  <a:tcPr/>
                </a:tc>
                <a:tc>
                  <a:txBody>
                    <a:bodyPr/>
                    <a:lstStyle/>
                    <a:p>
                      <a:pPr>
                        <a:lnSpc>
                          <a:spcPct val="100000"/>
                        </a:lnSpc>
                      </a:pPr>
                      <a:endParaRPr lang="aa-ET" sz="2000" b="1">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rtl="0">
                        <a:lnSpc>
                          <a:spcPct val="100000"/>
                        </a:lnSpc>
                      </a:pPr>
                      <a:r>
                        <a:rPr lang="fr" sz="2000" b="1" i="0" u="none" strike="noStrike">
                          <a:solidFill>
                            <a:srgbClr val="000000"/>
                          </a:solidFill>
                          <a:highlight>
                            <a:srgbClr val="000000">
                              <a:alpha val="0"/>
                            </a:srgbClr>
                          </a:highlight>
                          <a:latin typeface="Arial"/>
                          <a:cs typeface="Arial"/>
                        </a:rPr>
                        <a:t>Appliquer les solutions efficaces</a:t>
                      </a:r>
                    </a:p>
                    <a:p>
                      <a:pPr>
                        <a:lnSpc>
                          <a:spcPct val="100000"/>
                        </a:lnSpc>
                      </a:pPr>
                      <a:endParaRPr lang="aa-ET" sz="2000" b="1">
                        <a:ln>
                          <a:solidFill>
                            <a:schemeClr val="tx1"/>
                          </a:solidFill>
                        </a:ln>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0607250"/>
                  </a:ext>
                </a:extLst>
              </a:tr>
              <a:tr h="664423">
                <a:tc>
                  <a:txBody>
                    <a:bodyPr/>
                    <a:lstStyle/>
                    <a:p>
                      <a:pPr>
                        <a:lnSpc>
                          <a:spcPct val="100000"/>
                        </a:lnSpc>
                      </a:pPr>
                      <a:endParaRPr lang="aa-ET" sz="2000">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endParaRPr lang="aa-ET" sz="2000">
                        <a:ln>
                          <a:solidFill>
                            <a:schemeClr val="tx1"/>
                          </a:solidFill>
                        </a:ln>
                        <a:solidFill>
                          <a:schemeClr val="tx1"/>
                        </a:solidFill>
                        <a:latin typeface="Arial" panose="020B0604020202020204" pitchFamily="34" charset="0"/>
                        <a:cs typeface="Arial" panose="020B0604020202020204" pitchFamily="34" charset="0"/>
                      </a:endParaRPr>
                    </a:p>
                  </a:txBody>
                  <a:tcPr/>
                </a:tc>
                <a:tc>
                  <a:txBody>
                    <a:bodyPr/>
                    <a:lstStyle/>
                    <a:p>
                      <a:pPr rtl="0">
                        <a:lnSpc>
                          <a:spcPct val="100000"/>
                        </a:lnSpc>
                      </a:pPr>
                      <a:r>
                        <a:rPr lang="fr" sz="2000" b="0" i="0" u="none" strike="noStrike">
                          <a:solidFill>
                            <a:srgbClr val="000000"/>
                          </a:solidFill>
                          <a:highlight>
                            <a:srgbClr val="000000">
                              <a:alpha val="0"/>
                            </a:srgbClr>
                          </a:highlight>
                          <a:latin typeface="Arial"/>
                          <a:cs typeface="Arial"/>
                        </a:rPr>
                        <a:t>Maintenir les acquis </a:t>
                      </a:r>
                    </a:p>
                  </a:txBody>
                  <a:tcPr/>
                </a:tc>
                <a:extLst>
                  <a:ext uri="{0D108BD9-81ED-4DB2-BD59-A6C34878D82A}">
                    <a16:rowId xmlns:a16="http://schemas.microsoft.com/office/drawing/2014/main" val="4125729074"/>
                  </a:ext>
                </a:extLst>
              </a:tr>
            </a:tbl>
          </a:graphicData>
        </a:graphic>
      </p:graphicFrame>
    </p:spTree>
    <p:extLst>
      <p:ext uri="{BB962C8B-B14F-4D97-AF65-F5344CB8AC3E}">
        <p14:creationId xmlns:p14="http://schemas.microsoft.com/office/powerpoint/2010/main" val="12581307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821D-3B79-4DA6-A934-0B8BB4399629}"/>
              </a:ext>
            </a:extLst>
          </p:cNvPr>
          <p:cNvSpPr>
            <a:spLocks noGrp="1"/>
          </p:cNvSpPr>
          <p:nvPr>
            <p:ph type="title"/>
          </p:nvPr>
        </p:nvSpPr>
        <p:spPr/>
        <p:txBody>
          <a:bodyPr>
            <a:noAutofit/>
          </a:bodyPr>
          <a:lstStyle/>
          <a:p>
            <a:pPr rtl="0"/>
            <a:r>
              <a:rPr lang="fr" sz="4400" b="0" i="0" u="none" strike="noStrike">
                <a:solidFill>
                  <a:srgbClr val="548235"/>
                </a:solidFill>
                <a:highlight>
                  <a:srgbClr val="000000">
                    <a:alpha val="0"/>
                  </a:srgbClr>
                </a:highlight>
                <a:latin typeface="Calibri Light"/>
              </a:rPr>
              <a:t>Objectifs de ce premier webinaire</a:t>
            </a:r>
            <a:endParaRPr lang="en-US">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E867E8E7-5AF1-44A3-A828-E563F76419DA}"/>
              </a:ext>
            </a:extLst>
          </p:cNvPr>
          <p:cNvSpPr>
            <a:spLocks noGrp="1"/>
          </p:cNvSpPr>
          <p:nvPr>
            <p:ph idx="1"/>
          </p:nvPr>
        </p:nvSpPr>
        <p:spPr>
          <a:xfrm>
            <a:off x="910087" y="1034870"/>
            <a:ext cx="10515600" cy="4351338"/>
          </a:xfrm>
        </p:spPr>
        <p:txBody>
          <a:bodyPr vert="horz" lIns="91440" tIns="45720" rIns="91440" bIns="45720" rtlCol="0" anchor="ctr">
            <a:noAutofit/>
          </a:bodyPr>
          <a:lstStyle/>
          <a:p>
            <a:pPr marL="342900" indent="-342900" rtl="0">
              <a:lnSpc>
                <a:spcPct val="107000"/>
              </a:lnSpc>
              <a:spcBef>
                <a:spcPct val="0"/>
              </a:spcBef>
              <a:buFont typeface="Symbol" panose="05050102010706020507" pitchFamily="18" charset="2"/>
              <a:buChar char=""/>
            </a:pPr>
            <a:r>
              <a:rPr lang="fr" sz="2400" b="0" i="0" u="none" strike="noStrike">
                <a:highlight>
                  <a:srgbClr val="000000">
                    <a:alpha val="0"/>
                  </a:srgbClr>
                </a:highlight>
                <a:latin typeface="Calibri"/>
                <a:ea typeface="Times New Roman"/>
                <a:cs typeface="Times New Roman"/>
              </a:rPr>
              <a:t>Partager </a:t>
            </a:r>
            <a:r>
              <a:rPr lang="fr" sz="2400" b="0" i="0" u="none" strike="noStrike">
                <a:highlight>
                  <a:srgbClr val="000000">
                    <a:alpha val="0"/>
                  </a:srgbClr>
                </a:highlight>
                <a:latin typeface="Calibri"/>
                <a:cs typeface="Times New Roman"/>
              </a:rPr>
              <a:t>les efforts et les expériences des pays en matière de conception et de mise en œuvre de programmes nationaux et infranationaux visant à améliorer la qualité des soins aux enfants.</a:t>
            </a:r>
            <a:endParaRPr lang="en-US" sz="2400" strike="sngStrike">
              <a:latin typeface="Calibri"/>
              <a:cs typeface="Times New Roman"/>
            </a:endParaRPr>
          </a:p>
          <a:p>
            <a:pPr marL="342900" indent="-342900" rtl="0">
              <a:lnSpc>
                <a:spcPct val="107000"/>
              </a:lnSpc>
              <a:spcBef>
                <a:spcPct val="0"/>
              </a:spcBef>
              <a:buFont typeface="Symbol" panose="05050102010706020507" pitchFamily="18" charset="2"/>
              <a:buChar char=""/>
            </a:pPr>
            <a:r>
              <a:rPr lang="fr" sz="2400" b="0" i="0" u="none" strike="noStrike">
                <a:highlight>
                  <a:srgbClr val="000000">
                    <a:alpha val="0"/>
                  </a:srgbClr>
                </a:highlight>
                <a:latin typeface="Calibri"/>
                <a:cs typeface="Times New Roman"/>
              </a:rPr>
              <a:t>Partager les opportunités et les priorités émergentes pour améliorer la qualité des soins aux enfants, sur la base de discussions récentes avec les pays et les partenaires du réseau.</a:t>
            </a:r>
          </a:p>
        </p:txBody>
      </p:sp>
      <p:pic>
        <p:nvPicPr>
          <p:cNvPr id="5" name="Google Shape;81;p14" descr="A picture containing text, font&#10;&#10;Description automatically generated">
            <a:extLst>
              <a:ext uri="{FF2B5EF4-FFF2-40B4-BE49-F238E27FC236}">
                <a16:creationId xmlns:a16="http://schemas.microsoft.com/office/drawing/2014/main" id="{F1A0A206-B5CE-EE36-75AB-49CAB40A6EB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20925" y="5580212"/>
            <a:ext cx="3448708" cy="884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5" descr="A picture containing text, symbol, logo, circle&#10;&#10;Description automatically generated">
            <a:extLst>
              <a:ext uri="{FF2B5EF4-FFF2-40B4-BE49-F238E27FC236}">
                <a16:creationId xmlns:a16="http://schemas.microsoft.com/office/drawing/2014/main" id="{EFE446E3-66E8-FFF0-018C-4418DE03B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79864" y="5480649"/>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814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289349" y="364754"/>
            <a:ext cx="3168352" cy="1382477"/>
          </a:xfrm>
          <a:prstGeom prst="roundRect">
            <a:avLst/>
          </a:prstGeom>
          <a:no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1800" b="1" i="0" u="none" strike="noStrike" kern="1200" cap="none" spc="0" normalizeH="0" baseline="0" noProof="0">
                <a:solidFill>
                  <a:srgbClr val="3A53A4"/>
                </a:solidFill>
                <a:highlight>
                  <a:srgbClr val="000000">
                    <a:alpha val="0"/>
                  </a:srgbClr>
                </a:highlight>
                <a:uLnTx/>
                <a:uFillTx/>
                <a:latin typeface="Gill Sans MT"/>
                <a:ea typeface="+mn-ea"/>
                <a:cs typeface="Times New Roman"/>
              </a:rPr>
              <a:t>Renforcer le paquet garanti de soins des services de santé  	primaires pédiatriques </a:t>
            </a:r>
            <a:endParaRPr kumimoji="0" lang="es-HN"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 name="Rectángulo redondeado 6"/>
          <p:cNvSpPr/>
          <p:nvPr/>
        </p:nvSpPr>
        <p:spPr>
          <a:xfrm>
            <a:off x="7063816" y="228600"/>
            <a:ext cx="4023284" cy="1353221"/>
          </a:xfrm>
          <a:prstGeom prst="roundRect">
            <a:avLst/>
          </a:prstGeom>
          <a:no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2000" b="1" i="0" u="none" strike="noStrike" kern="1200" cap="none" spc="0" normalizeH="0" baseline="0" noProof="0">
                <a:solidFill>
                  <a:srgbClr val="3A53A4"/>
                </a:solidFill>
                <a:highlight>
                  <a:srgbClr val="000000">
                    <a:alpha val="0"/>
                  </a:srgbClr>
                </a:highlight>
                <a:uLnTx/>
                <a:uFillTx/>
                <a:latin typeface="Gill Sans MT"/>
                <a:ea typeface="+mn-ea"/>
                <a:cs typeface="Times New Roman"/>
              </a:rPr>
              <a:t>Renforcer la prise en charge des complications pédiatriques au niveau des soins secondaires et tertiaires</a:t>
            </a: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ángulo redondeado 7"/>
          <p:cNvSpPr/>
          <p:nvPr/>
        </p:nvSpPr>
        <p:spPr>
          <a:xfrm>
            <a:off x="2381250" y="2392192"/>
            <a:ext cx="7429500" cy="1353221"/>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 sz="2000" b="1" i="0" u="none" strike="noStrike" kern="1200" cap="none" spc="0" normalizeH="0" baseline="0" noProof="0" dirty="0">
                <a:solidFill>
                  <a:srgbClr val="008F00"/>
                </a:solidFill>
                <a:highlight>
                  <a:srgbClr val="000000">
                    <a:alpha val="0"/>
                  </a:srgbClr>
                </a:highlight>
                <a:uLnTx/>
                <a:uFillTx/>
                <a:latin typeface="Gill Sans MT"/>
                <a:ea typeface="Tahoma"/>
                <a:cs typeface="Calibri"/>
              </a:rPr>
              <a:t>(a) IMNCI - Soins de base pour les maladies courantes de l'enfant </a:t>
            </a:r>
            <a:r>
              <a:rPr kumimoji="0" lang="fr" sz="2000" b="1" i="0" u="none" strike="noStrike" kern="1200" cap="none" spc="0" normalizeH="0" baseline="0" noProof="0" dirty="0">
                <a:solidFill>
                  <a:srgbClr val="C00000"/>
                </a:solidFill>
                <a:highlight>
                  <a:srgbClr val="000000">
                    <a:alpha val="0"/>
                  </a:srgbClr>
                </a:highlight>
                <a:uLnTx/>
                <a:uFillTx/>
                <a:latin typeface="Gill Sans MT"/>
                <a:ea typeface="Tahoma"/>
                <a:cs typeface="Calibri"/>
              </a:rPr>
              <a:t>(b) ETAT Plus : Soins de référence en cas d'urgence                                                                              </a:t>
            </a:r>
            <a:r>
              <a:rPr kumimoji="0" lang="fr" sz="2000" b="1" i="0" u="none" strike="noStrike" kern="1200" cap="none" spc="0" normalizeH="0" baseline="0" noProof="0" dirty="0">
                <a:solidFill>
                  <a:srgbClr val="000000"/>
                </a:solidFill>
                <a:highlight>
                  <a:srgbClr val="000000">
                    <a:alpha val="0"/>
                  </a:srgbClr>
                </a:highlight>
                <a:uLnTx/>
                <a:uFillTx/>
                <a:latin typeface="Gill Sans MT"/>
                <a:ea typeface="Tahoma"/>
                <a:cs typeface="Calibri"/>
              </a:rPr>
              <a:t>(c) Autres soins spécialisés, par exemple cardiologie, nutrition</a:t>
            </a:r>
          </a:p>
        </p:txBody>
      </p:sp>
      <p:sp>
        <p:nvSpPr>
          <p:cNvPr id="14" name="Rectángulo redondeado 13"/>
          <p:cNvSpPr/>
          <p:nvPr/>
        </p:nvSpPr>
        <p:spPr>
          <a:xfrm>
            <a:off x="603218" y="5257800"/>
            <a:ext cx="3930684" cy="1235446"/>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1800" b="1" i="0" u="none" strike="noStrike" kern="1200" cap="none" spc="0" normalizeH="0" baseline="0" noProof="0" dirty="0">
                <a:solidFill>
                  <a:srgbClr val="0070C0"/>
                </a:solidFill>
                <a:highlight>
                  <a:srgbClr val="000000">
                    <a:alpha val="0"/>
                  </a:srgbClr>
                </a:highlight>
                <a:uLnTx/>
                <a:uFillTx/>
                <a:latin typeface="Gill Sans MT"/>
                <a:ea typeface="+mn-ea"/>
                <a:cs typeface="+mn-cs"/>
              </a:rPr>
              <a:t>ICCM : Community Case Management Plus  </a:t>
            </a:r>
            <a:r>
              <a:rPr kumimoji="0" lang="fr" sz="1800" b="1" i="0" u="none" strike="noStrike" kern="1200" cap="none" spc="0" normalizeH="0" baseline="0" noProof="0" dirty="0">
                <a:solidFill>
                  <a:srgbClr val="000000"/>
                </a:solidFill>
                <a:highlight>
                  <a:srgbClr val="000000">
                    <a:alpha val="0"/>
                  </a:srgbClr>
                </a:highlight>
                <a:uLnTx/>
                <a:uFillTx/>
                <a:latin typeface="Gill Sans MT"/>
                <a:ea typeface="+mn-ea"/>
                <a:cs typeface="+mn-cs"/>
              </a:rPr>
              <a:t>dépistage du VIH, de la tuberculose et de la malnutrition</a:t>
            </a:r>
          </a:p>
        </p:txBody>
      </p:sp>
      <p:sp>
        <p:nvSpPr>
          <p:cNvPr id="15" name="Rectángulo redondeado 14"/>
          <p:cNvSpPr/>
          <p:nvPr/>
        </p:nvSpPr>
        <p:spPr>
          <a:xfrm>
            <a:off x="1721999" y="3982915"/>
            <a:ext cx="8748001" cy="979036"/>
          </a:xfrm>
          <a:prstGeom prst="round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2000" b="1" i="0" u="none" strike="noStrike" kern="1200" cap="none" spc="0" normalizeH="0" baseline="0" noProof="0">
                <a:solidFill>
                  <a:srgbClr val="0070C0"/>
                </a:solidFill>
                <a:highlight>
                  <a:srgbClr val="000000">
                    <a:alpha val="0"/>
                  </a:srgbClr>
                </a:highlight>
                <a:uLnTx/>
                <a:uFillTx/>
                <a:latin typeface="Gill Sans MT"/>
                <a:ea typeface="+mn-ea"/>
                <a:cs typeface="+mn-cs"/>
              </a:rPr>
              <a:t>Optimiser la prévention, la protection et le traitement de la diarrhée et de la pneumonie (PPT)</a:t>
            </a:r>
          </a:p>
          <a:p>
            <a:pPr marL="0" marR="0" lvl="0" indent="0" algn="ctr" defTabSz="914400" rtl="0" eaLnBrk="1" fontAlgn="auto" latinLnBrk="0" hangingPunct="1">
              <a:lnSpc>
                <a:spcPct val="100000"/>
              </a:lnSpc>
              <a:spcBef>
                <a:spcPct val="0"/>
              </a:spcBef>
              <a:spcAft>
                <a:spcPct val="0"/>
              </a:spcAft>
              <a:buClrTx/>
              <a:buSzTx/>
              <a:buFontTx/>
              <a:buNone/>
              <a:defRPr/>
            </a:pPr>
            <a:r>
              <a:rPr kumimoji="0" lang="fr" sz="2000" b="0" i="0" u="none" strike="noStrike" kern="1200" cap="none" spc="0" normalizeH="0" baseline="0" noProof="0">
                <a:solidFill>
                  <a:srgbClr val="7C7C7C"/>
                </a:solidFill>
                <a:highlight>
                  <a:srgbClr val="000000">
                    <a:alpha val="0"/>
                  </a:srgbClr>
                </a:highlight>
                <a:uLnTx/>
                <a:uFillTx/>
                <a:latin typeface="Gill Sans MT"/>
                <a:ea typeface="+mn-ea"/>
                <a:cs typeface="+mn-cs"/>
              </a:rPr>
              <a:t>(co-pack de zinc et de SRO, oxygénation, etc.) </a:t>
            </a:r>
          </a:p>
        </p:txBody>
      </p:sp>
      <p:sp>
        <p:nvSpPr>
          <p:cNvPr id="17" name="Rectángulo redondeado 16"/>
          <p:cNvSpPr/>
          <p:nvPr/>
        </p:nvSpPr>
        <p:spPr>
          <a:xfrm>
            <a:off x="4643836" y="5257800"/>
            <a:ext cx="4119165" cy="1122047"/>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1800" b="1" i="0" u="none" strike="noStrike" kern="1200" cap="none" spc="0" normalizeH="0" baseline="0" noProof="0">
                <a:solidFill>
                  <a:srgbClr val="0432FF"/>
                </a:solidFill>
                <a:highlight>
                  <a:srgbClr val="000000">
                    <a:alpha val="0"/>
                  </a:srgbClr>
                </a:highlight>
                <a:uLnTx/>
                <a:uFillTx/>
                <a:latin typeface="Gill Sans MT"/>
                <a:ea typeface="+mn-ea"/>
                <a:cs typeface="+mn-cs"/>
              </a:rPr>
              <a:t>Services destinés à l'ensemble de la population </a:t>
            </a:r>
            <a:r>
              <a:rPr kumimoji="0" lang="fr" sz="1800" b="1" i="0" u="none" strike="noStrike" kern="1200" cap="none" spc="0" normalizeH="0" baseline="0" noProof="0">
                <a:solidFill>
                  <a:srgbClr val="C55A11"/>
                </a:solidFill>
                <a:highlight>
                  <a:srgbClr val="000000">
                    <a:alpha val="0"/>
                  </a:srgbClr>
                </a:highlight>
                <a:uLnTx/>
                <a:uFillTx/>
                <a:latin typeface="Gill Sans MT"/>
                <a:ea typeface="+mn-ea"/>
                <a:cs typeface="+mn-cs"/>
              </a:rPr>
              <a:t>(sensibilisation intégrée, journées de l'enfant)</a:t>
            </a:r>
          </a:p>
        </p:txBody>
      </p:sp>
      <p:sp>
        <p:nvSpPr>
          <p:cNvPr id="19" name="Flecha abajo 18"/>
          <p:cNvSpPr/>
          <p:nvPr/>
        </p:nvSpPr>
        <p:spPr>
          <a:xfrm>
            <a:off x="3120279" y="1746504"/>
            <a:ext cx="243915" cy="5931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s-HN"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lecha abajo 19"/>
          <p:cNvSpPr/>
          <p:nvPr/>
        </p:nvSpPr>
        <p:spPr>
          <a:xfrm>
            <a:off x="8763001" y="1581821"/>
            <a:ext cx="258168" cy="6292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643836" y="484660"/>
            <a:ext cx="2303066" cy="923330"/>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1800" b="1" i="0" u="none" strike="noStrike" kern="1200" cap="none" spc="0" normalizeH="0" baseline="0" noProof="0">
                <a:solidFill>
                  <a:srgbClr val="000000"/>
                </a:solidFill>
                <a:highlight>
                  <a:srgbClr val="000000">
                    <a:alpha val="0"/>
                  </a:srgbClr>
                </a:highlight>
                <a:uLnTx/>
                <a:uFillTx/>
                <a:latin typeface="Gill Sans MT"/>
                <a:ea typeface="+mn-ea"/>
                <a:cs typeface="Times New Roman"/>
              </a:rPr>
              <a:t>Renforcement des interventions sanitaires de la CRVS</a:t>
            </a:r>
            <a:endParaRPr kumimoji="0" lang="es-HN"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3" name="Flecha abajo 18"/>
          <p:cNvSpPr/>
          <p:nvPr/>
        </p:nvSpPr>
        <p:spPr>
          <a:xfrm>
            <a:off x="5638801" y="1672391"/>
            <a:ext cx="243915" cy="6292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s-H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p:nvSpPr>
        <p:spPr>
          <a:xfrm>
            <a:off x="9040064" y="5257800"/>
            <a:ext cx="2548718" cy="979037"/>
          </a:xfrm>
          <a:prstGeom prst="roundRect">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1800" b="1" i="0" u="none" strike="noStrike" kern="1200" cap="none" spc="0" normalizeH="0" baseline="0" noProof="0">
                <a:solidFill>
                  <a:srgbClr val="000000"/>
                </a:solidFill>
                <a:highlight>
                  <a:srgbClr val="000000">
                    <a:alpha val="0"/>
                  </a:srgbClr>
                </a:highlight>
                <a:uLnTx/>
                <a:uFillTx/>
                <a:latin typeface="Gill Sans MT"/>
                <a:ea typeface="+mn-ea"/>
                <a:cs typeface="+mn-cs"/>
              </a:rPr>
              <a:t>Suivi et soins après la sortie de l'hôpital </a:t>
            </a:r>
          </a:p>
        </p:txBody>
      </p:sp>
    </p:spTree>
    <p:extLst>
      <p:ext uri="{BB962C8B-B14F-4D97-AF65-F5344CB8AC3E}">
        <p14:creationId xmlns:p14="http://schemas.microsoft.com/office/powerpoint/2010/main" val="12412842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BF6EDC-35A0-E730-ABAD-56EE264767E5}"/>
              </a:ext>
            </a:extLst>
          </p:cNvPr>
          <p:cNvSpPr txBox="1"/>
          <p:nvPr/>
        </p:nvSpPr>
        <p:spPr>
          <a:xfrm>
            <a:off x="1124262" y="299803"/>
            <a:ext cx="7105338" cy="707886"/>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 sz="4000" b="0" i="0" u="none" strike="noStrike" kern="1200" cap="none" spc="0" normalizeH="0" baseline="0" noProof="0">
                <a:solidFill>
                  <a:srgbClr val="548235"/>
                </a:solidFill>
                <a:highlight>
                  <a:srgbClr val="000000">
                    <a:alpha val="0"/>
                  </a:srgbClr>
                </a:highlight>
                <a:uLnTx/>
                <a:uFillTx/>
                <a:latin typeface="Calibri"/>
                <a:ea typeface="+mn-ea"/>
                <a:cs typeface="+mn-cs"/>
              </a:rPr>
              <a:t>Progrès dans la mise en œuvre</a:t>
            </a:r>
            <a:endParaRPr lang="en-US" sz="4000" i="0" u="none" strike="noStrike" kern="1200" cap="none" spc="0" normalizeH="0" baseline="0" noProof="0">
              <a:ln>
                <a:noFill/>
              </a:ln>
              <a:solidFill>
                <a:schemeClr val="accent6">
                  <a:lumMod val="75000"/>
                </a:schemeClr>
              </a:solidFill>
              <a:effectLst/>
              <a:uLnTx/>
              <a:uFillTx/>
              <a:latin typeface="Calibri"/>
              <a:cs typeface="Calibri"/>
            </a:endParaRPr>
          </a:p>
        </p:txBody>
      </p:sp>
      <p:sp>
        <p:nvSpPr>
          <p:cNvPr id="3" name="TextBox 2">
            <a:extLst>
              <a:ext uri="{FF2B5EF4-FFF2-40B4-BE49-F238E27FC236}">
                <a16:creationId xmlns:a16="http://schemas.microsoft.com/office/drawing/2014/main" id="{DCD373AA-2B66-621B-B5FE-2D0C25D7996E}"/>
              </a:ext>
            </a:extLst>
          </p:cNvPr>
          <p:cNvSpPr txBox="1"/>
          <p:nvPr/>
        </p:nvSpPr>
        <p:spPr>
          <a:xfrm>
            <a:off x="1079056" y="1269737"/>
            <a:ext cx="10540584" cy="480131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 sz="2400" b="1" i="0" u="none" strike="noStrike" kern="1200" cap="none" spc="0" normalizeH="0" baseline="0" noProof="0">
                <a:highlight>
                  <a:srgbClr val="000000">
                    <a:alpha val="0"/>
                  </a:srgbClr>
                </a:highlight>
                <a:uLnTx/>
                <a:uFillTx/>
                <a:latin typeface="Calibri"/>
                <a:ea typeface="+mn-ea"/>
                <a:cs typeface="+mn-cs"/>
              </a:rPr>
              <a:t>Principaux points d'entrée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800" b="0" i="0" u="none" strike="noStrike" kern="1200" cap="none" spc="0" normalizeH="0" baseline="0" noProof="0">
              <a:ln>
                <a:noFill/>
              </a:ln>
              <a:solidFill>
                <a:prstClr val="black"/>
              </a:solidFill>
              <a:effectLst/>
              <a:uLnTx/>
              <a:uFillTx/>
              <a:latin typeface="Calibri"/>
              <a:ea typeface="+mn-ea"/>
              <a:cs typeface="+mn-cs"/>
            </a:endParaRPr>
          </a:p>
          <a:p>
            <a:pPr marL="285750" indent="-285750" rtl="0">
              <a:buFont typeface="Arial" panose="020B0604020202020204" pitchFamily="34" charset="0"/>
              <a:buChar char="•"/>
              <a:defRPr/>
            </a:pPr>
            <a:r>
              <a:rPr lang="fr" sz="2400" b="0" i="0" u="none" strike="noStrike">
                <a:highlight>
                  <a:srgbClr val="000000">
                    <a:alpha val="0"/>
                  </a:srgbClr>
                </a:highlight>
                <a:latin typeface="Calibri"/>
              </a:rPr>
              <a:t>Audit des décès pédiatriques </a:t>
            </a:r>
          </a:p>
          <a:p>
            <a:pPr marL="285750" indent="-285750" rtl="0">
              <a:buFont typeface="Arial" panose="020B0604020202020204" pitchFamily="34" charset="0"/>
              <a:buChar char="•"/>
              <a:defRPr/>
            </a:pPr>
            <a:r>
              <a:rPr kumimoji="0" lang="fr" sz="2400" b="0" i="0" u="none" strike="noStrike" kern="1200" cap="none" spc="0" normalizeH="0" baseline="0" noProof="0">
                <a:highlight>
                  <a:srgbClr val="000000">
                    <a:alpha val="0"/>
                  </a:srgbClr>
                </a:highlight>
                <a:uLnTx/>
                <a:uFillTx/>
                <a:latin typeface="Calibri"/>
                <a:ea typeface="+mn-ea"/>
                <a:cs typeface="+mn-cs"/>
              </a:rPr>
              <a:t>ETAT et IMNCI</a:t>
            </a:r>
            <a:endParaRPr lang="aa-ET" sz="2400" b="0" i="0" u="none" strike="noStrike" kern="1200" cap="none" spc="0" normalizeH="0" baseline="0" noProof="0">
              <a:ln>
                <a:noFill/>
              </a:ln>
              <a:effectLst/>
              <a:uLnTx/>
              <a:uFillTx/>
              <a:latin typeface="Calibri"/>
              <a:cs typeface="Calibri"/>
            </a:endParaRPr>
          </a:p>
          <a:p>
            <a:pPr marL="285750" indent="-285750" rtl="0">
              <a:buFont typeface="Arial" panose="020B0604020202020204" pitchFamily="34" charset="0"/>
              <a:buChar char="•"/>
              <a:defRPr/>
            </a:pPr>
            <a:r>
              <a:rPr kumimoji="0" lang="fr" sz="2400" b="0" i="0" u="none" strike="noStrike" kern="1200" cap="none" spc="0" normalizeH="0" baseline="0" noProof="0">
                <a:highlight>
                  <a:srgbClr val="000000">
                    <a:alpha val="0"/>
                  </a:srgbClr>
                </a:highlight>
                <a:uLnTx/>
                <a:uFillTx/>
                <a:latin typeface="Calibri"/>
                <a:ea typeface="+mn-ea"/>
                <a:cs typeface="+mn-cs"/>
              </a:rPr>
              <a:t>Décharge intelligente </a:t>
            </a:r>
            <a:endParaRPr lang="aa-ET" sz="24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2400" b="0" i="0" u="none" strike="noStrike" kern="1200" cap="none" spc="0" normalizeH="0" baseline="0" noProof="0">
                <a:highlight>
                  <a:srgbClr val="000000">
                    <a:alpha val="0"/>
                  </a:srgbClr>
                </a:highlight>
                <a:uLnTx/>
                <a:uFillTx/>
                <a:latin typeface="Calibri"/>
                <a:ea typeface="+mn-ea"/>
                <a:cs typeface="+mn-cs"/>
              </a:rPr>
              <a:t>Nutrition</a:t>
            </a:r>
            <a:endParaRPr lang="aa-ET" sz="24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2400" b="0" i="0" u="none" strike="noStrike" kern="1200" cap="none" spc="0" normalizeH="0" baseline="0" noProof="0">
                <a:highlight>
                  <a:srgbClr val="000000">
                    <a:alpha val="0"/>
                  </a:srgbClr>
                </a:highlight>
                <a:uLnTx/>
                <a:uFillTx/>
                <a:latin typeface="Calibri"/>
                <a:ea typeface="+mn-ea"/>
                <a:cs typeface="+mn-cs"/>
              </a:rPr>
              <a:t>Pneumonie avec un accent sur l'oxygène</a:t>
            </a:r>
            <a:endParaRPr lang="aa-ET" sz="2400" b="0" i="0" u="none" strike="noStrike" kern="1200" cap="none" spc="0" normalizeH="0" baseline="0" noProof="0">
              <a:ln>
                <a:noFill/>
              </a:ln>
              <a:effectLst/>
              <a:uLnTx/>
              <a:uFillTx/>
              <a:latin typeface="Calibri" panose="020F0502020204030204"/>
              <a:cs typeface="Calibri"/>
            </a:endParaRPr>
          </a:p>
          <a:p>
            <a:pPr>
              <a:defRPr/>
            </a:pPr>
            <a:endParaRPr lang="aa-ET"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fr" sz="2400" b="0" i="0" u="none" strike="noStrike" kern="1200" cap="none" spc="0" normalizeH="0" baseline="0" noProof="0">
                <a:highlight>
                  <a:srgbClr val="000000">
                    <a:alpha val="0"/>
                  </a:srgbClr>
                </a:highlight>
                <a:uLnTx/>
                <a:uFillTx/>
                <a:latin typeface="Calibri"/>
                <a:ea typeface="+mn-ea"/>
                <a:cs typeface="+mn-cs"/>
              </a:rPr>
              <a:t>Adaptation des outils d'audit pédiatrique à la ICD11</a:t>
            </a:r>
            <a:endParaRPr lang="aa-ET"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aa-ET"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fr" sz="2400" b="0" i="0" u="none" strike="noStrike" kern="1200" cap="none" spc="0" normalizeH="0" baseline="0" noProof="0">
                <a:highlight>
                  <a:srgbClr val="000000">
                    <a:alpha val="0"/>
                  </a:srgbClr>
                </a:highlight>
                <a:uLnTx/>
                <a:uFillTx/>
                <a:latin typeface="Calibri"/>
                <a:ea typeface="+mn-ea"/>
                <a:cs typeface="+mn-cs"/>
              </a:rPr>
              <a:t>Cibler les sites du réseau d'apprentissage</a:t>
            </a:r>
            <a:endParaRPr lang="aa-ET"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aa-ET"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fr" sz="2400" b="0" i="0" u="none" strike="noStrike" kern="1200" cap="none" spc="0" normalizeH="0" baseline="0" noProof="0">
                <a:highlight>
                  <a:srgbClr val="000000">
                    <a:alpha val="0"/>
                  </a:srgbClr>
                </a:highlight>
                <a:uLnTx/>
                <a:uFillTx/>
                <a:latin typeface="Calibri"/>
                <a:ea typeface="+mn-ea"/>
                <a:cs typeface="+mn-cs"/>
              </a:rPr>
              <a:t>Indicateurs de qualité des soins à inclure dans le système d'information sur les ménages et le financement basé sur les résultats</a:t>
            </a:r>
            <a:endParaRPr lang="aa-ET" sz="2400" b="0" i="0" u="none" strike="noStrike" kern="120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28806833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F4E6-2F96-DA1D-F42B-25ECA96957D0}"/>
              </a:ext>
            </a:extLst>
          </p:cNvPr>
          <p:cNvSpPr>
            <a:spLocks noGrp="1"/>
          </p:cNvSpPr>
          <p:nvPr>
            <p:ph type="title"/>
          </p:nvPr>
        </p:nvSpPr>
        <p:spPr>
          <a:xfrm>
            <a:off x="1053353" y="217208"/>
            <a:ext cx="7928087" cy="683746"/>
          </a:xfrm>
        </p:spPr>
        <p:txBody>
          <a:bodyPr>
            <a:noAutofit/>
          </a:bodyPr>
          <a:lstStyle/>
          <a:p>
            <a:pPr rtl="0"/>
            <a:r>
              <a:rPr lang="fr" sz="4400" b="1" i="0" u="none" strike="noStrike" dirty="0">
                <a:solidFill>
                  <a:srgbClr val="548235"/>
                </a:solidFill>
                <a:highlight>
                  <a:srgbClr val="000000">
                    <a:alpha val="0"/>
                  </a:srgbClr>
                </a:highlight>
                <a:latin typeface="Calibri Light"/>
              </a:rPr>
              <a:t>Progrès dans la mise en œuvre </a:t>
            </a:r>
            <a:endParaRPr lang="en-US" b="1" dirty="0">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6FEAA52D-F03C-083E-B97C-2124A37D6B13}"/>
              </a:ext>
            </a:extLst>
          </p:cNvPr>
          <p:cNvSpPr>
            <a:spLocks noGrp="1"/>
          </p:cNvSpPr>
          <p:nvPr>
            <p:ph idx="1"/>
          </p:nvPr>
        </p:nvSpPr>
        <p:spPr>
          <a:xfrm>
            <a:off x="0" y="1264024"/>
            <a:ext cx="11353800" cy="4912939"/>
          </a:xfrm>
        </p:spPr>
        <p:txBody>
          <a:bodyPr vert="horz" lIns="91440" tIns="45720" rIns="91440" bIns="45720" rtlCol="0" anchor="t">
            <a:noAutofit/>
          </a:bodyPr>
          <a:lstStyle/>
          <a:p>
            <a:pPr rtl="0"/>
            <a:r>
              <a:rPr lang="fr" sz="2600" b="0" i="0" u="none" strike="noStrike" dirty="0">
                <a:highlight>
                  <a:srgbClr val="000000">
                    <a:alpha val="0"/>
                  </a:srgbClr>
                </a:highlight>
                <a:latin typeface="Calibri"/>
              </a:rPr>
              <a:t>Le ministère de la Santé a utilisé le GFF et le financement des partenaires pour mettre en œuvre l'intervention d'amélioration de la qualité pour la mère et le nouveau-né dans 18 établissements de santé pilotes dans 6 districts.</a:t>
            </a:r>
            <a:endParaRPr lang="en-US" sz="2600" dirty="0">
              <a:cs typeface="Calibri"/>
            </a:endParaRPr>
          </a:p>
          <a:p>
            <a:endParaRPr lang="en-US" sz="2600" dirty="0">
              <a:cs typeface="Calibri"/>
            </a:endParaRPr>
          </a:p>
          <a:p>
            <a:pPr rtl="0"/>
            <a:r>
              <a:rPr lang="fr" sz="2600" b="0" i="0" u="none" strike="noStrike" dirty="0">
                <a:highlight>
                  <a:srgbClr val="000000">
                    <a:alpha val="0"/>
                  </a:srgbClr>
                </a:highlight>
                <a:latin typeface="Calibri"/>
              </a:rPr>
              <a:t>Cela a permis d'acquérir une expérience sur laquelle s'appuyer pour la mise en œuvre de la QS du Paed.  </a:t>
            </a:r>
            <a:endParaRPr lang="en-US" sz="2600" dirty="0">
              <a:cs typeface="Calibri"/>
            </a:endParaRPr>
          </a:p>
          <a:p>
            <a:endParaRPr lang="en-US" sz="2600" dirty="0">
              <a:cs typeface="Calibri"/>
            </a:endParaRPr>
          </a:p>
          <a:p>
            <a:pPr rtl="0"/>
            <a:r>
              <a:rPr lang="fr" sz="2600" b="0" i="0" u="none" strike="noStrike" dirty="0">
                <a:highlight>
                  <a:srgbClr val="000000">
                    <a:alpha val="0"/>
                  </a:srgbClr>
                </a:highlight>
                <a:latin typeface="Calibri"/>
              </a:rPr>
              <a:t>Mise en œuvre inégale des interventions d'amélioration de la QS de la pédiatrie dans l'ensemble du pays.</a:t>
            </a:r>
            <a:endParaRPr lang="en-US" sz="2600" dirty="0">
              <a:cs typeface="Calibri"/>
            </a:endParaRPr>
          </a:p>
          <a:p>
            <a:endParaRPr lang="en-US" sz="2600" dirty="0">
              <a:cs typeface="Calibri"/>
            </a:endParaRPr>
          </a:p>
          <a:p>
            <a:pPr rtl="0"/>
            <a:r>
              <a:rPr lang="fr" sz="2600" b="0" i="0" u="none" strike="noStrike" dirty="0">
                <a:highlight>
                  <a:srgbClr val="000000">
                    <a:alpha val="0"/>
                  </a:srgbClr>
                </a:highlight>
                <a:latin typeface="Calibri"/>
              </a:rPr>
              <a:t>Un système de documentation des résultats de la QS du Paed (indicateurs CommonCore Paed QS) résultant de la mise en œuvre du Paed QI par le biais des points d'entrée susmentionnés est en train d'être mis en place. </a:t>
            </a:r>
            <a:endParaRPr lang="en-US" sz="2600" dirty="0">
              <a:cs typeface="Calibri"/>
            </a:endParaRPr>
          </a:p>
          <a:p>
            <a:endParaRPr lang="aa-ET" dirty="0">
              <a:solidFill>
                <a:schemeClr val="bg2">
                  <a:lumMod val="50000"/>
                </a:schemeClr>
              </a:solidFill>
            </a:endParaRPr>
          </a:p>
        </p:txBody>
      </p:sp>
    </p:spTree>
    <p:extLst>
      <p:ext uri="{BB962C8B-B14F-4D97-AF65-F5344CB8AC3E}">
        <p14:creationId xmlns:p14="http://schemas.microsoft.com/office/powerpoint/2010/main" val="40624212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5A1D7-4019-6B41-93FF-EFC46994A239}"/>
              </a:ext>
            </a:extLst>
          </p:cNvPr>
          <p:cNvSpPr txBox="1"/>
          <p:nvPr/>
        </p:nvSpPr>
        <p:spPr>
          <a:xfrm>
            <a:off x="492923" y="274024"/>
            <a:ext cx="11497780" cy="646331"/>
          </a:xfrm>
          <a:prstGeom prst="rect">
            <a:avLst/>
          </a:prstGeom>
          <a:noFill/>
        </p:spPr>
        <p:txBody>
          <a:bodyPr wrap="square" lIns="91440" tIns="45720" rIns="91440" bIns="45720" rtlCol="0" anchor="t">
            <a:noAutofit/>
          </a:bodyPr>
          <a:lstStyle/>
          <a:p>
            <a:pPr rtl="0">
              <a:lnSpc>
                <a:spcPct val="90000"/>
              </a:lnSpc>
              <a:spcBef>
                <a:spcPct val="0"/>
              </a:spcBef>
              <a:defRPr/>
            </a:pPr>
            <a:r>
              <a:rPr kumimoji="0" lang="fr" sz="4000" b="0" i="0" u="none" strike="noStrike" kern="1200" cap="none" spc="0" normalizeH="0" baseline="0" noProof="0" dirty="0">
                <a:solidFill>
                  <a:srgbClr val="548235"/>
                </a:solidFill>
                <a:highlight>
                  <a:srgbClr val="000000">
                    <a:alpha val="0"/>
                  </a:srgbClr>
                </a:highlight>
                <a:uLnTx/>
                <a:uFillTx/>
                <a:latin typeface="Calibri Light"/>
                <a:cs typeface="Calibri Light"/>
              </a:rPr>
              <a:t>Paquets de changements QI mis en œuvre dans l'IMCI   </a:t>
            </a:r>
            <a:endParaRPr lang="en-US" sz="4000" i="0" u="none" strike="noStrike" kern="1200" cap="none" spc="0" normalizeH="0" baseline="0" noProof="0" dirty="0">
              <a:ln>
                <a:noFill/>
              </a:ln>
              <a:solidFill>
                <a:schemeClr val="accent6">
                  <a:lumMod val="75000"/>
                </a:schemeClr>
              </a:solidFill>
              <a:effectLst/>
              <a:uLnTx/>
              <a:uFillTx/>
              <a:latin typeface="Calibri Light"/>
              <a:cs typeface="Calibri Light"/>
            </a:endParaRPr>
          </a:p>
        </p:txBody>
      </p:sp>
      <p:sp>
        <p:nvSpPr>
          <p:cNvPr id="10" name="Rectangle 9">
            <a:extLst>
              <a:ext uri="{FF2B5EF4-FFF2-40B4-BE49-F238E27FC236}">
                <a16:creationId xmlns:a16="http://schemas.microsoft.com/office/drawing/2014/main" id="{7E131C9B-2B21-C743-BB69-91B5DDB0F948}"/>
              </a:ext>
            </a:extLst>
          </p:cNvPr>
          <p:cNvSpPr/>
          <p:nvPr/>
        </p:nvSpPr>
        <p:spPr>
          <a:xfrm>
            <a:off x="1081251" y="2089619"/>
            <a:ext cx="3636648" cy="111598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13C5F88F-BAE7-4F4D-8D45-17B350D04DD2}"/>
              </a:ext>
            </a:extLst>
          </p:cNvPr>
          <p:cNvSpPr/>
          <p:nvPr/>
        </p:nvSpPr>
        <p:spPr>
          <a:xfrm>
            <a:off x="346968" y="1962494"/>
            <a:ext cx="1176655" cy="1176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37DE52-AB28-764C-B7EE-0363DA0131EA}"/>
              </a:ext>
            </a:extLst>
          </p:cNvPr>
          <p:cNvSpPr txBox="1"/>
          <p:nvPr/>
        </p:nvSpPr>
        <p:spPr>
          <a:xfrm>
            <a:off x="740135" y="2158406"/>
            <a:ext cx="401072" cy="784830"/>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4500" b="1" i="0" u="none" strike="noStrike" kern="1200" cap="none" spc="0" normalizeH="0" baseline="0" noProof="0">
                <a:solidFill>
                  <a:srgbClr val="FFFFFF"/>
                </a:solidFill>
                <a:highlight>
                  <a:srgbClr val="000000">
                    <a:alpha val="0"/>
                  </a:srgbClr>
                </a:highlight>
                <a:uLnTx/>
                <a:uFillTx/>
                <a:latin typeface="Poppins"/>
                <a:ea typeface="+mn-ea"/>
                <a:cs typeface="Poppins"/>
              </a:rPr>
              <a:t>1</a:t>
            </a:r>
          </a:p>
        </p:txBody>
      </p:sp>
      <p:sp>
        <p:nvSpPr>
          <p:cNvPr id="13" name="TextBox 12">
            <a:extLst>
              <a:ext uri="{FF2B5EF4-FFF2-40B4-BE49-F238E27FC236}">
                <a16:creationId xmlns:a16="http://schemas.microsoft.com/office/drawing/2014/main" id="{F72B5BF2-90F4-3D40-8299-9E99909EFB2C}"/>
              </a:ext>
            </a:extLst>
          </p:cNvPr>
          <p:cNvSpPr txBox="1"/>
          <p:nvPr/>
        </p:nvSpPr>
        <p:spPr>
          <a:xfrm>
            <a:off x="1415139" y="2019906"/>
            <a:ext cx="3411244" cy="1248704"/>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 sz="1800" b="0" i="0" u="none" strike="noStrike" kern="1200" cap="none" spc="0" normalizeH="0" baseline="0" noProof="0" dirty="0">
                <a:solidFill>
                  <a:srgbClr val="253746"/>
                </a:solidFill>
                <a:highlight>
                  <a:srgbClr val="000000">
                    <a:alpha val="0"/>
                  </a:srgbClr>
                </a:highlight>
                <a:uLnTx/>
                <a:uFillTx/>
                <a:latin typeface="Noto Sans"/>
                <a:ea typeface="+mn-ea"/>
                <a:cs typeface="+mn-cs"/>
              </a:rPr>
              <a:t>Fournir des soins appropriés aux enfants qui toussent ou qui ont des difficultés à respirer</a:t>
            </a:r>
            <a:endParaRPr kumimoji="0" lang="en-US" sz="1800" b="1" i="0" u="none" strike="noStrike" kern="1200" cap="none" spc="0" normalizeH="0" baseline="0" noProof="0" dirty="0">
              <a:ln>
                <a:noFill/>
              </a:ln>
              <a:solidFill>
                <a:prstClr val="white"/>
              </a:solidFill>
              <a:effectLst/>
              <a:uLnTx/>
              <a:uFillTx/>
              <a:latin typeface="Noto Sans" panose="020B0502040504020204" pitchFamily="34" charset="0"/>
              <a:ea typeface="League Spartan" charset="0"/>
              <a:cs typeface="Poppins" pitchFamily="2" charset="77"/>
            </a:endParaRPr>
          </a:p>
        </p:txBody>
      </p:sp>
      <p:sp>
        <p:nvSpPr>
          <p:cNvPr id="16" name="Rounded Rectangle 15">
            <a:extLst>
              <a:ext uri="{FF2B5EF4-FFF2-40B4-BE49-F238E27FC236}">
                <a16:creationId xmlns:a16="http://schemas.microsoft.com/office/drawing/2014/main" id="{EDF9EDD9-0462-D94A-B663-23FF753DB9B4}"/>
              </a:ext>
            </a:extLst>
          </p:cNvPr>
          <p:cNvSpPr/>
          <p:nvPr/>
        </p:nvSpPr>
        <p:spPr>
          <a:xfrm>
            <a:off x="4979779" y="920354"/>
            <a:ext cx="7010924" cy="3032667"/>
          </a:xfrm>
          <a:prstGeom prst="roundRect">
            <a:avLst>
              <a:gd name="adj" fmla="val 288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C9823D8-1C33-E748-86B4-BD8506E17970}"/>
              </a:ext>
            </a:extLst>
          </p:cNvPr>
          <p:cNvSpPr/>
          <p:nvPr/>
        </p:nvSpPr>
        <p:spPr>
          <a:xfrm>
            <a:off x="1081251" y="4738519"/>
            <a:ext cx="3636647" cy="1212539"/>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EC070D2-D02F-BF47-8EFD-2BF87286C07D}"/>
              </a:ext>
            </a:extLst>
          </p:cNvPr>
          <p:cNvSpPr/>
          <p:nvPr/>
        </p:nvSpPr>
        <p:spPr>
          <a:xfrm>
            <a:off x="492923" y="4934432"/>
            <a:ext cx="1176655" cy="1176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173223F-1DFA-994A-A810-202C181AFC15}"/>
              </a:ext>
            </a:extLst>
          </p:cNvPr>
          <p:cNvSpPr txBox="1"/>
          <p:nvPr/>
        </p:nvSpPr>
        <p:spPr>
          <a:xfrm>
            <a:off x="819370" y="5097440"/>
            <a:ext cx="514885" cy="784830"/>
          </a:xfrm>
          <a:prstGeom prst="rect">
            <a:avLst/>
          </a:prstGeom>
          <a:noFill/>
        </p:spPr>
        <p:txBody>
          <a:bodyPr wrap="non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4500" b="1" i="0" u="none" strike="noStrike" kern="1200" cap="none" spc="0" normalizeH="0" baseline="0" noProof="0">
                <a:solidFill>
                  <a:srgbClr val="FFFFFF"/>
                </a:solidFill>
                <a:highlight>
                  <a:srgbClr val="000000">
                    <a:alpha val="0"/>
                  </a:srgbClr>
                </a:highlight>
                <a:uLnTx/>
                <a:uFillTx/>
                <a:latin typeface="Poppins"/>
                <a:ea typeface="+mn-ea"/>
                <a:cs typeface="Poppins"/>
              </a:rPr>
              <a:t>2</a:t>
            </a:r>
          </a:p>
        </p:txBody>
      </p:sp>
      <p:sp>
        <p:nvSpPr>
          <p:cNvPr id="14" name="TextBox 13">
            <a:extLst>
              <a:ext uri="{FF2B5EF4-FFF2-40B4-BE49-F238E27FC236}">
                <a16:creationId xmlns:a16="http://schemas.microsoft.com/office/drawing/2014/main" id="{064DB340-BACD-3A40-AF80-7C12B881A115}"/>
              </a:ext>
            </a:extLst>
          </p:cNvPr>
          <p:cNvSpPr txBox="1"/>
          <p:nvPr/>
        </p:nvSpPr>
        <p:spPr>
          <a:xfrm>
            <a:off x="1669578" y="4804971"/>
            <a:ext cx="3048320" cy="1019424"/>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 sz="1800" b="0" i="0" u="none" strike="noStrike" kern="1200" cap="none" spc="0" normalizeH="0" baseline="0" noProof="0" dirty="0">
                <a:solidFill>
                  <a:srgbClr val="253746"/>
                </a:solidFill>
                <a:highlight>
                  <a:srgbClr val="000000">
                    <a:alpha val="0"/>
                  </a:srgbClr>
                </a:highlight>
                <a:uLnTx/>
                <a:uFillTx/>
                <a:latin typeface="Noto Sans"/>
                <a:ea typeface="+mn-ea"/>
                <a:cs typeface="+mn-cs"/>
              </a:rPr>
              <a:t>Évaluer, classer et traiter correctement les enfants qui ont de la fièvre</a:t>
            </a:r>
            <a:endParaRPr kumimoji="0" lang="en-US" sz="1800" b="1" i="0" u="none" strike="noStrike" kern="1200" cap="none" spc="0" normalizeH="0" baseline="0" noProof="0" dirty="0">
              <a:ln>
                <a:noFill/>
              </a:ln>
              <a:solidFill>
                <a:prstClr val="white"/>
              </a:solidFill>
              <a:effectLst/>
              <a:uLnTx/>
              <a:uFillTx/>
              <a:latin typeface="Noto Sans" panose="020B0502040504020204" pitchFamily="34" charset="0"/>
              <a:ea typeface="League Spartan" charset="0"/>
              <a:cs typeface="Poppins" pitchFamily="2" charset="77"/>
            </a:endParaRPr>
          </a:p>
        </p:txBody>
      </p:sp>
      <p:sp>
        <p:nvSpPr>
          <p:cNvPr id="17" name="Rounded Rectangle 16">
            <a:extLst>
              <a:ext uri="{FF2B5EF4-FFF2-40B4-BE49-F238E27FC236}">
                <a16:creationId xmlns:a16="http://schemas.microsoft.com/office/drawing/2014/main" id="{9E400B06-3158-5842-98CD-1AD69609E9C3}"/>
              </a:ext>
            </a:extLst>
          </p:cNvPr>
          <p:cNvSpPr/>
          <p:nvPr/>
        </p:nvSpPr>
        <p:spPr>
          <a:xfrm>
            <a:off x="4979779" y="4209914"/>
            <a:ext cx="7010924" cy="2648086"/>
          </a:xfrm>
          <a:prstGeom prst="roundRect">
            <a:avLst>
              <a:gd name="adj" fmla="val 22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marR="0" lvl="0" indent="-171450" algn="l" defTabSz="914400" rtl="0" eaLnBrk="1" fontAlgn="auto" latinLnBrk="0" hangingPunct="1">
              <a:lnSpc>
                <a:spcPct val="100000"/>
              </a:lnSpc>
              <a:spcBef>
                <a:spcPct val="0"/>
              </a:spcBef>
              <a:spcAft>
                <a:spcPts val="80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Mise en place de réunions d'examen bihebdomadaires sur la santé infantile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Extraction et affichage des lignes directrices de la IMNCI sur la prise en charge de la fièvre dans les salles de consultation et les zones de triage.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Examiner le parcours du client et identifier l'étape de la prise de température et des autres paramètres.</a:t>
            </a:r>
            <a:endParaRPr kumimoji="0" lang="aa-ET" sz="1800" b="0" i="0" u="none" strike="noStrike" kern="1200" cap="none" spc="0" normalizeH="0" baseline="0" noProof="0" dirty="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ct val="0"/>
              </a:spcBef>
              <a:spcAft>
                <a:spcPts val="80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Mise en œuvre de contrôles internes de la qualité des données</a:t>
            </a:r>
            <a:endParaRPr kumimoji="0" lang="aa-ET" sz="1800" b="0" i="0" u="none" strike="noStrike" kern="1200" cap="none" spc="0" normalizeH="0" baseline="0" noProof="0" dirty="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p:txBody>
      </p:sp>
      <p:sp>
        <p:nvSpPr>
          <p:cNvPr id="23" name="Subtitle 2">
            <a:extLst>
              <a:ext uri="{FF2B5EF4-FFF2-40B4-BE49-F238E27FC236}">
                <a16:creationId xmlns:a16="http://schemas.microsoft.com/office/drawing/2014/main" id="{AB663C7A-0D7F-CE4E-AF1E-907B7E4602BC}"/>
              </a:ext>
            </a:extLst>
          </p:cNvPr>
          <p:cNvSpPr txBox="1"/>
          <p:nvPr/>
        </p:nvSpPr>
        <p:spPr>
          <a:xfrm>
            <a:off x="5377389" y="1055077"/>
            <a:ext cx="6351434" cy="2624491"/>
          </a:xfrm>
          <a:prstGeom prst="rect">
            <a:avLst/>
          </a:prstGeom>
        </p:spPr>
        <p:txBody>
          <a:bodyPr vert="horz" wrap="square" lIns="45720" tIns="22860" rIns="45720" bIns="2286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Les CME hebdomadaires avec exercices sur le diagnostic et les prescriptions</a:t>
            </a:r>
            <a:endParaRPr kumimoji="0" lang="aa-ET" sz="1800" b="0" i="0" u="none" strike="noStrike" kern="1200" cap="none" spc="0" normalizeH="0" baseline="0" noProof="0" dirty="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1087636" rtl="0" eaLnBrk="1" fontAlgn="auto" latinLnBrk="0" hangingPunct="1">
              <a:lnSpc>
                <a:spcPct val="100000"/>
              </a:lnSpc>
              <a:spcBef>
                <a:spcPct val="20000"/>
              </a:spcBef>
              <a:spcAft>
                <a:spcPts val="80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Orientation de tous les cliniciens sur les lignes directrices de l'IMNCI</a:t>
            </a:r>
            <a:endParaRPr kumimoji="0" lang="aa-ET" sz="1800" b="0" i="0" u="none" strike="noStrike" kern="1200" cap="none" spc="0" normalizeH="0" baseline="0" noProof="0" dirty="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1087636" rtl="0" eaLnBrk="1" fontAlgn="auto" latinLnBrk="0" hangingPunct="1">
              <a:lnSpc>
                <a:spcPct val="100000"/>
              </a:lnSpc>
              <a:spcBef>
                <a:spcPct val="20000"/>
              </a:spcBef>
              <a:spcAft>
                <a:spcPts val="80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Algorithme affiché dans toutes les zones cliniques</a:t>
            </a:r>
          </a:p>
          <a:p>
            <a:pPr marL="171450" marR="0" lvl="0" indent="-171450" algn="l" defTabSz="1087636" rtl="0" eaLnBrk="1" fontAlgn="auto" latinLnBrk="0" hangingPunct="1">
              <a:lnSpc>
                <a:spcPct val="100000"/>
              </a:lnSpc>
              <a:spcBef>
                <a:spcPct val="20000"/>
              </a:spcBef>
              <a:spcAft>
                <a:spcPts val="80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Quantification correcte des stocks de médicaments</a:t>
            </a:r>
            <a:endParaRPr kumimoji="0" lang="aa-ET" sz="1800" b="0" i="0" u="none" strike="noStrike" kern="1200" cap="none" spc="0" normalizeH="0" baseline="0" noProof="0" dirty="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a:p>
            <a:pPr marL="171450" marR="0" lvl="0" indent="-171450" algn="l" defTabSz="1087636"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fr" sz="1800" b="0" i="0" u="none" strike="noStrike" kern="1200" cap="none" spc="0" normalizeH="0" baseline="0" noProof="0" dirty="0">
                <a:solidFill>
                  <a:srgbClr val="FFFFFF"/>
                </a:solidFill>
                <a:highlight>
                  <a:srgbClr val="000000">
                    <a:alpha val="0"/>
                  </a:srgbClr>
                </a:highlight>
                <a:uLnTx/>
                <a:uFillTx/>
                <a:latin typeface="Noto Sans"/>
                <a:ea typeface="Calibri"/>
                <a:cs typeface="Times New Roman"/>
              </a:rPr>
              <a:t>Plan de service précisant le personnel présent à l'OPD et l'heure d'arrivée.</a:t>
            </a:r>
            <a:endParaRPr kumimoji="0" lang="aa-ET" sz="1800" b="0" i="0" u="none" strike="noStrike" kern="1200" cap="none" spc="0" normalizeH="0" baseline="0" noProof="0" dirty="0">
              <a:ln>
                <a:noFill/>
              </a:ln>
              <a:solidFill>
                <a:prstClr val="white"/>
              </a:solidFill>
              <a:effectLst/>
              <a:uLnTx/>
              <a:uFillTx/>
              <a:latin typeface="Noto Sans" panose="020B050204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8327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A1AA-D815-CD42-BF17-1A84E0522D62}"/>
              </a:ext>
            </a:extLst>
          </p:cNvPr>
          <p:cNvSpPr>
            <a:spLocks noGrp="1"/>
          </p:cNvSpPr>
          <p:nvPr>
            <p:ph type="title"/>
          </p:nvPr>
        </p:nvSpPr>
        <p:spPr>
          <a:xfrm>
            <a:off x="162464" y="237506"/>
            <a:ext cx="12384656" cy="771897"/>
          </a:xfrm>
        </p:spPr>
        <p:txBody>
          <a:bodyPr vert="horz" lIns="91440" tIns="45720" rIns="91440" bIns="45720" rtlCol="0" anchor="t">
            <a:noAutofit/>
          </a:bodyPr>
          <a:lstStyle/>
          <a:p>
            <a:pPr rtl="0"/>
            <a:r>
              <a:rPr lang="fr" sz="2800" b="1" i="0" u="none" strike="noStrike" dirty="0">
                <a:solidFill>
                  <a:srgbClr val="548235"/>
                </a:solidFill>
                <a:highlight>
                  <a:srgbClr val="000000">
                    <a:alpha val="0"/>
                  </a:srgbClr>
                </a:highlight>
                <a:latin typeface="Calibri Light"/>
                <a:cs typeface="Calibri Light"/>
              </a:rPr>
              <a:t>Tendances des décès périnataux en institution (IPMD) dans le pays </a:t>
            </a:r>
            <a:r>
              <a:rPr lang="fr" sz="2800" b="1" i="1" u="none" strike="noStrike" dirty="0">
                <a:solidFill>
                  <a:srgbClr val="548235"/>
                </a:solidFill>
                <a:highlight>
                  <a:srgbClr val="000000">
                    <a:alpha val="0"/>
                  </a:srgbClr>
                </a:highlight>
                <a:latin typeface="Calibri Light"/>
                <a:cs typeface="Calibri Light"/>
              </a:rPr>
              <a:t>(2017</a:t>
            </a:r>
            <a:r>
              <a:rPr lang="fr" sz="2800" b="1" i="1" u="none" strike="noStrike" dirty="0">
                <a:solidFill>
                  <a:srgbClr val="548235"/>
                </a:solidFill>
                <a:highlight>
                  <a:srgbClr val="000000">
                    <a:alpha val="0"/>
                  </a:srgbClr>
                </a:highlight>
                <a:latin typeface="Arial" panose="020B0604020202020204" pitchFamily="34" charset="0"/>
                <a:cs typeface="Arial" panose="020B0604020202020204" pitchFamily="34" charset="0"/>
              </a:rPr>
              <a:t>–</a:t>
            </a:r>
            <a:r>
              <a:rPr lang="fr" sz="2800" b="1" i="1" u="none" strike="noStrike" dirty="0">
                <a:solidFill>
                  <a:srgbClr val="548235"/>
                </a:solidFill>
                <a:highlight>
                  <a:srgbClr val="000000">
                    <a:alpha val="0"/>
                  </a:srgbClr>
                </a:highlight>
                <a:latin typeface="Calibri Light"/>
                <a:cs typeface="Calibri Light"/>
              </a:rPr>
              <a:t>2022</a:t>
            </a:r>
            <a:r>
              <a:rPr lang="fr" sz="2800" b="1" i="0" u="none" strike="noStrike" dirty="0">
                <a:solidFill>
                  <a:srgbClr val="548235"/>
                </a:solidFill>
                <a:highlight>
                  <a:srgbClr val="000000">
                    <a:alpha val="0"/>
                  </a:srgbClr>
                </a:highlight>
                <a:latin typeface="Calibri Light"/>
                <a:cs typeface="Calibri Light"/>
              </a:rPr>
              <a:t>)</a:t>
            </a:r>
          </a:p>
        </p:txBody>
      </p:sp>
      <p:sp>
        <p:nvSpPr>
          <p:cNvPr id="5" name="Title 1">
            <a:extLst>
              <a:ext uri="{FF2B5EF4-FFF2-40B4-BE49-F238E27FC236}">
                <a16:creationId xmlns:a16="http://schemas.microsoft.com/office/drawing/2014/main" id="{AA6A436D-FA19-4ECE-96F1-F7FD70CB2D00}"/>
              </a:ext>
            </a:extLst>
          </p:cNvPr>
          <p:cNvSpPr txBox="1"/>
          <p:nvPr/>
        </p:nvSpPr>
        <p:spPr>
          <a:xfrm>
            <a:off x="159026" y="333763"/>
            <a:ext cx="118739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br>
              <a:rPr kumimoji="0" lang="en-US" sz="4400" b="0" i="0" u="none" strike="noStrike" kern="1200" cap="none" spc="0" normalizeH="0" baseline="0" noProof="0">
                <a:ln>
                  <a:noFill/>
                </a:ln>
                <a:solidFill>
                  <a:srgbClr val="0070C0"/>
                </a:solidFill>
                <a:effectLst/>
                <a:uLnTx/>
                <a:uFillTx/>
                <a:latin typeface="Calibri Light" panose="020F0302020204030204"/>
                <a:ea typeface="+mj-ea"/>
                <a:cs typeface="Arial" panose="020B0604020202020204" pitchFamily="34" charset="0"/>
              </a:rPr>
            </a:br>
            <a:br>
              <a:rPr kumimoji="0" lang="en-US" sz="4400" b="0" i="0" u="none" strike="noStrike" kern="1200" cap="none" spc="0" normalizeH="0" baseline="0" noProof="0">
                <a:ln>
                  <a:noFill/>
                </a:ln>
                <a:solidFill>
                  <a:prstClr val="black"/>
                </a:solidFill>
                <a:effectLst/>
                <a:uLnTx/>
                <a:uFillTx/>
                <a:latin typeface="Gill Sans MT" panose="020B0502020104020203" pitchFamily="34" charset="0"/>
                <a:ea typeface="+mj-ea"/>
                <a:cs typeface="+mj-cs"/>
              </a:rPr>
            </a:br>
            <a:endParaRPr kumimoji="0" lang="en-GB" sz="4400" b="0" i="0" u="none" strike="noStrike" kern="1200" cap="none" spc="0" normalizeH="0" baseline="0" noProof="0">
              <a:ln>
                <a:noFill/>
              </a:ln>
              <a:solidFill>
                <a:prstClr val="black"/>
              </a:solidFill>
              <a:effectLst/>
              <a:uLnTx/>
              <a:uFillTx/>
              <a:latin typeface="Gill Sans MT" panose="020B0502020104020203" pitchFamily="34" charset="0"/>
              <a:ea typeface="+mj-ea"/>
              <a:cs typeface="+mj-cs"/>
            </a:endParaRPr>
          </a:p>
        </p:txBody>
      </p:sp>
      <p:graphicFrame>
        <p:nvGraphicFramePr>
          <p:cNvPr id="3" name="Chart 2">
            <a:extLst>
              <a:ext uri="{FF2B5EF4-FFF2-40B4-BE49-F238E27FC236}">
                <a16:creationId xmlns:a16="http://schemas.microsoft.com/office/drawing/2014/main" id="{00000000-0008-0000-0000-000006000000}"/>
              </a:ext>
            </a:extLst>
          </p:cNvPr>
          <p:cNvGraphicFramePr/>
          <p:nvPr/>
        </p:nvGraphicFramePr>
        <p:xfrm>
          <a:off x="838200" y="1009403"/>
          <a:ext cx="8706853" cy="5276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a:extLst>
              <a:ext uri="{FF2B5EF4-FFF2-40B4-BE49-F238E27FC236}">
                <a16:creationId xmlns:a16="http://schemas.microsoft.com/office/drawing/2014/main" id="{9BDEA3BD-B0F7-BAEE-5158-A369FC3B8041}"/>
              </a:ext>
            </a:extLst>
          </p:cNvPr>
          <p:cNvGraphicFramePr/>
          <p:nvPr>
            <p:extLst>
              <p:ext uri="{D42A27DB-BD31-4B8C-83A1-F6EECF244321}">
                <p14:modId xmlns:p14="http://schemas.microsoft.com/office/powerpoint/2010/main" val="3794044002"/>
              </p:ext>
            </p:extLst>
          </p:nvPr>
        </p:nvGraphicFramePr>
        <p:xfrm>
          <a:off x="9660878" y="910902"/>
          <a:ext cx="2321969" cy="5404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331DE48-FEB7-CA43-B5AF-0DE271C86DEC}"/>
              </a:ext>
            </a:extLst>
          </p:cNvPr>
          <p:cNvSpPr/>
          <p:nvPr/>
        </p:nvSpPr>
        <p:spPr>
          <a:xfrm>
            <a:off x="-159026" y="6482025"/>
            <a:ext cx="12192000" cy="24091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r" defTabSz="457200" rtl="0" eaLnBrk="1" fontAlgn="auto" latinLnBrk="0" hangingPunct="1">
              <a:lnSpc>
                <a:spcPct val="100000"/>
              </a:lnSpc>
              <a:spcBef>
                <a:spcPct val="0"/>
              </a:spcBef>
              <a:spcAft>
                <a:spcPts val="600"/>
              </a:spcAft>
              <a:buClrTx/>
              <a:buSzTx/>
              <a:buFontTx/>
              <a:buNone/>
              <a:defRPr/>
            </a:pPr>
            <a:r>
              <a:rPr kumimoji="0" lang="fr" sz="1800" b="0" i="0" u="none" strike="noStrike" kern="1200" cap="none" spc="0" normalizeH="0" baseline="0" noProof="0" dirty="0">
                <a:solidFill>
                  <a:srgbClr val="FFFFFF"/>
                </a:solidFill>
                <a:highlight>
                  <a:srgbClr val="000000">
                    <a:alpha val="0"/>
                  </a:srgbClr>
                </a:highlight>
                <a:uLnTx/>
                <a:uFillTx/>
                <a:latin typeface="Rockwell" panose="02060603020205020403"/>
                <a:ea typeface="+mn-ea"/>
                <a:cs typeface="+mn-cs"/>
              </a:rPr>
              <a:t>Rapport national sur le SDPM pour l'exercice 2021/2022</a:t>
            </a:r>
          </a:p>
        </p:txBody>
      </p:sp>
      <p:grpSp>
        <p:nvGrpSpPr>
          <p:cNvPr id="6" name="Group 5">
            <a:extLst>
              <a:ext uri="{FF2B5EF4-FFF2-40B4-BE49-F238E27FC236}">
                <a16:creationId xmlns:a16="http://schemas.microsoft.com/office/drawing/2014/main" id="{EB00098E-9FC3-D883-A0BF-B717289A9962}"/>
              </a:ext>
            </a:extLst>
          </p:cNvPr>
          <p:cNvGrpSpPr/>
          <p:nvPr/>
        </p:nvGrpSpPr>
        <p:grpSpPr>
          <a:xfrm>
            <a:off x="-3" y="884438"/>
            <a:ext cx="722377" cy="5078214"/>
            <a:chOff x="-3" y="884438"/>
            <a:chExt cx="722377" cy="5078214"/>
          </a:xfrm>
        </p:grpSpPr>
        <p:sp>
          <p:nvSpPr>
            <p:cNvPr id="8" name="Rectangle 7">
              <a:extLst>
                <a:ext uri="{FF2B5EF4-FFF2-40B4-BE49-F238E27FC236}">
                  <a16:creationId xmlns:a16="http://schemas.microsoft.com/office/drawing/2014/main" id="{25CCEAF1-4D84-715A-096E-BE9BA0CB8565}"/>
                </a:ext>
              </a:extLst>
            </p:cNvPr>
            <p:cNvSpPr/>
            <p:nvPr/>
          </p:nvSpPr>
          <p:spPr>
            <a:xfrm rot="16200000">
              <a:off x="-2417049" y="3301484"/>
              <a:ext cx="5071112" cy="237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r" defTabSz="457200" rtl="0" eaLnBrk="1" fontAlgn="auto" latinLnBrk="0" hangingPunct="1">
                <a:lnSpc>
                  <a:spcPct val="100000"/>
                </a:lnSpc>
                <a:spcBef>
                  <a:spcPct val="0"/>
                </a:spcBef>
                <a:spcAft>
                  <a:spcPts val="600"/>
                </a:spcAft>
                <a:buClrTx/>
                <a:buSzTx/>
                <a:buFontTx/>
                <a:buNone/>
                <a:defRPr/>
              </a:pPr>
              <a:endParaRPr kumimoji="0" lang="en-US" sz="1800" b="0" i="0" u="none" strike="noStrike" kern="1200" cap="none" spc="0" normalizeH="0" baseline="0" noProof="0">
                <a:ln>
                  <a:noFill/>
                </a:ln>
                <a:solidFill>
                  <a:prstClr val="black"/>
                </a:solidFill>
                <a:effectLst/>
                <a:highlight>
                  <a:srgbClr val="000000"/>
                </a:highlight>
                <a:uLnTx/>
                <a:uFillTx/>
                <a:latin typeface="Rockwell" panose="02060603020205020403"/>
                <a:ea typeface="+mn-ea"/>
                <a:cs typeface="+mn-cs"/>
              </a:endParaRPr>
            </a:p>
          </p:txBody>
        </p:sp>
        <p:sp>
          <p:nvSpPr>
            <p:cNvPr id="9" name="Rectangle 8">
              <a:extLst>
                <a:ext uri="{FF2B5EF4-FFF2-40B4-BE49-F238E27FC236}">
                  <a16:creationId xmlns:a16="http://schemas.microsoft.com/office/drawing/2014/main" id="{20C3D7A5-D6CF-F2DE-C646-B7AD50EB20CE}"/>
                </a:ext>
              </a:extLst>
            </p:cNvPr>
            <p:cNvSpPr/>
            <p:nvPr/>
          </p:nvSpPr>
          <p:spPr>
            <a:xfrm rot="16200000">
              <a:off x="-2188447" y="3305034"/>
              <a:ext cx="5071112" cy="237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r" defTabSz="457200" rtl="0" eaLnBrk="1" fontAlgn="auto" latinLnBrk="0" hangingPunct="1">
                <a:lnSpc>
                  <a:spcPct val="100000"/>
                </a:lnSpc>
                <a:spcBef>
                  <a:spcPct val="0"/>
                </a:spcBef>
                <a:spcAft>
                  <a:spcPts val="60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C82B139E-3833-C70D-ABA0-CF652D636FE0}"/>
                </a:ext>
              </a:extLst>
            </p:cNvPr>
            <p:cNvSpPr/>
            <p:nvPr/>
          </p:nvSpPr>
          <p:spPr>
            <a:xfrm rot="16200000">
              <a:off x="-1941913" y="3298365"/>
              <a:ext cx="5071112" cy="257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r" defTabSz="457200" rtl="0" eaLnBrk="1" fontAlgn="auto" latinLnBrk="0" hangingPunct="1">
                <a:lnSpc>
                  <a:spcPct val="100000"/>
                </a:lnSpc>
                <a:spcBef>
                  <a:spcPct val="0"/>
                </a:spcBef>
                <a:spcAft>
                  <a:spcPts val="60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Tree>
    <p:extLst>
      <p:ext uri="{BB962C8B-B14F-4D97-AF65-F5344CB8AC3E}">
        <p14:creationId xmlns:p14="http://schemas.microsoft.com/office/powerpoint/2010/main" val="22370199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98D6B6D4-94A1-8C6C-55E9-8FF524756D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defRPr>
            </a:lvl1pPr>
            <a:lvl2pPr marL="655579" indent="-252146">
              <a:defRPr>
                <a:solidFill>
                  <a:schemeClr val="tx1"/>
                </a:solidFill>
                <a:latin typeface="Arial" panose="020B0604020202020204" pitchFamily="34" charset="0"/>
              </a:defRPr>
            </a:lvl2pPr>
            <a:lvl3pPr marL="1008583" indent="-201717">
              <a:defRPr>
                <a:solidFill>
                  <a:schemeClr val="tx1"/>
                </a:solidFill>
                <a:latin typeface="Arial" panose="020B0604020202020204" pitchFamily="34" charset="0"/>
              </a:defRPr>
            </a:lvl3pPr>
            <a:lvl4pPr marL="1412016" indent="-201717">
              <a:defRPr>
                <a:solidFill>
                  <a:schemeClr val="tx1"/>
                </a:solidFill>
                <a:latin typeface="Arial" panose="020B0604020202020204" pitchFamily="34" charset="0"/>
              </a:defRPr>
            </a:lvl4pPr>
            <a:lvl5pPr marL="1815450" indent="-201717">
              <a:defRPr>
                <a:solidFill>
                  <a:schemeClr val="tx1"/>
                </a:solidFill>
                <a:latin typeface="Arial" panose="020B0604020202020204" pitchFamily="34" charset="0"/>
              </a:defRPr>
            </a:lvl5pPr>
            <a:lvl6pPr marL="2218883" indent="-201717" eaLnBrk="0" fontAlgn="base" hangingPunct="0">
              <a:spcBef>
                <a:spcPct val="0"/>
              </a:spcBef>
              <a:spcAft>
                <a:spcPct val="0"/>
              </a:spcAft>
              <a:defRPr>
                <a:solidFill>
                  <a:schemeClr val="tx1"/>
                </a:solidFill>
                <a:latin typeface="Arial" panose="020B0604020202020204" pitchFamily="34" charset="0"/>
              </a:defRPr>
            </a:lvl6pPr>
            <a:lvl7pPr marL="2622316" indent="-201717" eaLnBrk="0" fontAlgn="base" hangingPunct="0">
              <a:spcBef>
                <a:spcPct val="0"/>
              </a:spcBef>
              <a:spcAft>
                <a:spcPct val="0"/>
              </a:spcAft>
              <a:defRPr>
                <a:solidFill>
                  <a:schemeClr val="tx1"/>
                </a:solidFill>
                <a:latin typeface="Arial" panose="020B0604020202020204" pitchFamily="34" charset="0"/>
              </a:defRPr>
            </a:lvl7pPr>
            <a:lvl8pPr marL="3025750" indent="-201717" eaLnBrk="0" fontAlgn="base" hangingPunct="0">
              <a:spcBef>
                <a:spcPct val="0"/>
              </a:spcBef>
              <a:spcAft>
                <a:spcPct val="0"/>
              </a:spcAft>
              <a:defRPr>
                <a:solidFill>
                  <a:schemeClr val="tx1"/>
                </a:solidFill>
                <a:latin typeface="Arial" panose="020B0604020202020204" pitchFamily="34" charset="0"/>
              </a:defRPr>
            </a:lvl8pPr>
            <a:lvl9pPr marL="3429183" indent="-201717"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 sz="1200" b="0" i="0" u="none" strike="noStrike" kern="1200" cap="none" spc="0" normalizeH="0" baseline="0" noProof="0">
                <a:solidFill>
                  <a:srgbClr val="000000"/>
                </a:solidFill>
                <a:highlight>
                  <a:srgbClr val="000000">
                    <a:alpha val="0"/>
                  </a:srgbClr>
                </a:highlight>
                <a:uLnTx/>
                <a:uFillTx/>
                <a:latin typeface="Arial"/>
                <a:ea typeface="+mn-ea"/>
                <a:cs typeface="+mn-cs"/>
              </a:rPr>
              <a:t>35</a:t>
            </a:r>
            <a:endParaRPr kumimoji="0" lang="en-US" altLang="aa-ET"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5" name="Rectangle 2">
            <a:extLst>
              <a:ext uri="{FF2B5EF4-FFF2-40B4-BE49-F238E27FC236}">
                <a16:creationId xmlns:a16="http://schemas.microsoft.com/office/drawing/2014/main" id="{8C36A61C-F11D-66A9-B0D0-964B4BFE7143}"/>
              </a:ext>
            </a:extLst>
          </p:cNvPr>
          <p:cNvSpPr>
            <a:spLocks noChangeArrowheads="1"/>
          </p:cNvSpPr>
          <p:nvPr/>
        </p:nvSpPr>
        <p:spPr bwMode="auto">
          <a:xfrm>
            <a:off x="1524001" y="268942"/>
            <a:ext cx="9085169" cy="6173041"/>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202" tIns="45101" rIns="90202" bIns="45101" anchor="ctr">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022350" rtl="0" eaLnBrk="1" fontAlgn="auto" latinLnBrk="0" hangingPunct="1">
              <a:lnSpc>
                <a:spcPct val="100000"/>
              </a:lnSpc>
              <a:spcBef>
                <a:spcPct val="0"/>
              </a:spcBef>
              <a:spcAft>
                <a:spcPct val="0"/>
              </a:spcAft>
              <a:buClrTx/>
              <a:buSzTx/>
              <a:buFontTx/>
              <a:buNone/>
              <a:defRPr/>
            </a:pPr>
            <a:endParaRPr kumimoji="0" lang="en-GB" altLang="aa-ET" sz="2559"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8196" name="Text Box 3">
            <a:extLst>
              <a:ext uri="{FF2B5EF4-FFF2-40B4-BE49-F238E27FC236}">
                <a16:creationId xmlns:a16="http://schemas.microsoft.com/office/drawing/2014/main" id="{6C7D839A-9804-20BD-B32B-DAC10C6FCC0D}"/>
              </a:ext>
            </a:extLst>
          </p:cNvPr>
          <p:cNvSpPr txBox="1">
            <a:spLocks noChangeArrowheads="1"/>
          </p:cNvSpPr>
          <p:nvPr/>
        </p:nvSpPr>
        <p:spPr bwMode="auto">
          <a:xfrm>
            <a:off x="5759824" y="1612247"/>
            <a:ext cx="3711145" cy="55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ct val="0"/>
              </a:spcBef>
              <a:spcAft>
                <a:spcPct val="0"/>
              </a:spcAft>
              <a:buClrTx/>
              <a:buSzTx/>
              <a:buFontTx/>
              <a:buNone/>
              <a:defRPr/>
            </a:pPr>
            <a:r>
              <a:rPr kumimoji="0" lang="fr" sz="3000" b="0" i="0" u="none" strike="noStrike" kern="1200" cap="none" spc="0" normalizeH="0" baseline="0" noProof="0" dirty="0">
                <a:solidFill>
                  <a:srgbClr val="000000"/>
                </a:solidFill>
                <a:highlight>
                  <a:srgbClr val="000000">
                    <a:alpha val="0"/>
                  </a:srgbClr>
                </a:highlight>
                <a:uLnTx/>
                <a:uFillTx/>
                <a:latin typeface="Tahoma"/>
                <a:ea typeface="+mn-ea"/>
                <a:cs typeface="+mn-cs"/>
              </a:rPr>
              <a:t>1 : Analyse de la situation</a:t>
            </a:r>
          </a:p>
        </p:txBody>
      </p:sp>
      <p:sp>
        <p:nvSpPr>
          <p:cNvPr id="8197" name="Line 4">
            <a:extLst>
              <a:ext uri="{FF2B5EF4-FFF2-40B4-BE49-F238E27FC236}">
                <a16:creationId xmlns:a16="http://schemas.microsoft.com/office/drawing/2014/main" id="{4C44949A-7E17-3854-612F-3659765611CF}"/>
              </a:ext>
            </a:extLst>
          </p:cNvPr>
          <p:cNvSpPr>
            <a:spLocks noChangeShapeType="1"/>
          </p:cNvSpPr>
          <p:nvPr/>
        </p:nvSpPr>
        <p:spPr bwMode="auto">
          <a:xfrm>
            <a:off x="7063909" y="2210361"/>
            <a:ext cx="596713" cy="60932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588" b="0" i="0" u="none" strike="noStrike" kern="1200" cap="none" spc="0" normalizeH="0" baseline="0" noProof="0">
              <a:ln>
                <a:noFill/>
              </a:ln>
              <a:solidFill>
                <a:prstClr val="black"/>
              </a:solidFill>
              <a:effectLst/>
              <a:uLnTx/>
              <a:uFillTx/>
              <a:latin typeface="Calibri"/>
              <a:ea typeface="+mn-ea"/>
              <a:cs typeface="+mn-cs"/>
            </a:endParaRPr>
          </a:p>
        </p:txBody>
      </p:sp>
      <p:sp>
        <p:nvSpPr>
          <p:cNvPr id="8198" name="Text Box 5">
            <a:extLst>
              <a:ext uri="{FF2B5EF4-FFF2-40B4-BE49-F238E27FC236}">
                <a16:creationId xmlns:a16="http://schemas.microsoft.com/office/drawing/2014/main" id="{F306A7A2-BDCC-797A-08C7-9AF6E26F8DD5}"/>
              </a:ext>
            </a:extLst>
          </p:cNvPr>
          <p:cNvSpPr txBox="1">
            <a:spLocks noChangeArrowheads="1"/>
          </p:cNvSpPr>
          <p:nvPr/>
        </p:nvSpPr>
        <p:spPr bwMode="auto">
          <a:xfrm>
            <a:off x="6542836" y="2902324"/>
            <a:ext cx="2540825"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ct val="0"/>
              </a:spcBef>
              <a:spcAft>
                <a:spcPct val="0"/>
              </a:spcAft>
              <a:buClrTx/>
              <a:buSzTx/>
              <a:buFontTx/>
              <a:buNone/>
              <a:defRPr/>
            </a:pPr>
            <a:r>
              <a:rPr kumimoji="0" lang="fr" sz="2500" b="0" i="0" u="none" strike="noStrike" kern="1200" cap="none" spc="0" normalizeH="0" baseline="0" noProof="0" dirty="0">
                <a:solidFill>
                  <a:srgbClr val="000000"/>
                </a:solidFill>
                <a:highlight>
                  <a:srgbClr val="000000">
                    <a:alpha val="0"/>
                  </a:srgbClr>
                </a:highlight>
                <a:uLnTx/>
                <a:uFillTx/>
                <a:latin typeface="Tahoma"/>
                <a:ea typeface="+mn-ea"/>
                <a:cs typeface="+mn-cs"/>
              </a:rPr>
              <a:t>2 : Établissement de priorités</a:t>
            </a:r>
          </a:p>
        </p:txBody>
      </p:sp>
      <p:sp>
        <p:nvSpPr>
          <p:cNvPr id="8199" name="Line 6">
            <a:extLst>
              <a:ext uri="{FF2B5EF4-FFF2-40B4-BE49-F238E27FC236}">
                <a16:creationId xmlns:a16="http://schemas.microsoft.com/office/drawing/2014/main" id="{BD0F0990-A274-E2DC-A47A-A3BA44F2EE99}"/>
              </a:ext>
            </a:extLst>
          </p:cNvPr>
          <p:cNvSpPr>
            <a:spLocks noChangeShapeType="1"/>
          </p:cNvSpPr>
          <p:nvPr/>
        </p:nvSpPr>
        <p:spPr bwMode="auto">
          <a:xfrm flipH="1">
            <a:off x="7660622" y="3504640"/>
            <a:ext cx="0" cy="839041"/>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0" name="Text Box 7">
            <a:extLst>
              <a:ext uri="{FF2B5EF4-FFF2-40B4-BE49-F238E27FC236}">
                <a16:creationId xmlns:a16="http://schemas.microsoft.com/office/drawing/2014/main" id="{7C1BFD3B-1C2A-9224-70E8-3D3C8F11A321}"/>
              </a:ext>
            </a:extLst>
          </p:cNvPr>
          <p:cNvSpPr txBox="1">
            <a:spLocks noChangeArrowheads="1"/>
          </p:cNvSpPr>
          <p:nvPr/>
        </p:nvSpPr>
        <p:spPr bwMode="auto">
          <a:xfrm>
            <a:off x="6395757" y="4384302"/>
            <a:ext cx="3033139"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ct val="0"/>
              </a:spcBef>
              <a:spcAft>
                <a:spcPct val="0"/>
              </a:spcAft>
              <a:buClrTx/>
              <a:buSzTx/>
              <a:buFontTx/>
              <a:buNone/>
              <a:defRPr/>
            </a:pPr>
            <a:r>
              <a:rPr kumimoji="0" lang="fr" sz="2500" b="0" i="0" u="none" strike="noStrike" kern="1200" cap="none" spc="0" normalizeH="0" baseline="0" noProof="0" dirty="0">
                <a:solidFill>
                  <a:srgbClr val="000000"/>
                </a:solidFill>
                <a:highlight>
                  <a:srgbClr val="000000">
                    <a:alpha val="0"/>
                  </a:srgbClr>
                </a:highlight>
                <a:uLnTx/>
                <a:uFillTx/>
                <a:latin typeface="Tahoma"/>
                <a:ea typeface="+mn-ea"/>
                <a:cs typeface="+mn-cs"/>
              </a:rPr>
              <a:t>3 : Évaluation des options</a:t>
            </a:r>
          </a:p>
        </p:txBody>
      </p:sp>
      <p:sp>
        <p:nvSpPr>
          <p:cNvPr id="8201" name="Line 8">
            <a:extLst>
              <a:ext uri="{FF2B5EF4-FFF2-40B4-BE49-F238E27FC236}">
                <a16:creationId xmlns:a16="http://schemas.microsoft.com/office/drawing/2014/main" id="{C30C9E49-9AED-75AE-0781-68D1C5D2A64D}"/>
              </a:ext>
            </a:extLst>
          </p:cNvPr>
          <p:cNvSpPr>
            <a:spLocks noChangeShapeType="1"/>
          </p:cNvSpPr>
          <p:nvPr/>
        </p:nvSpPr>
        <p:spPr bwMode="auto">
          <a:xfrm rot="20561894" flipH="1">
            <a:off x="6766953" y="5028640"/>
            <a:ext cx="893669" cy="458041"/>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2" name="Text Box 9">
            <a:extLst>
              <a:ext uri="{FF2B5EF4-FFF2-40B4-BE49-F238E27FC236}">
                <a16:creationId xmlns:a16="http://schemas.microsoft.com/office/drawing/2014/main" id="{ED4B13B5-13A8-3FB5-38A5-2DD43A95570D}"/>
              </a:ext>
            </a:extLst>
          </p:cNvPr>
          <p:cNvSpPr txBox="1">
            <a:spLocks noChangeArrowheads="1"/>
          </p:cNvSpPr>
          <p:nvPr/>
        </p:nvSpPr>
        <p:spPr bwMode="auto">
          <a:xfrm>
            <a:off x="4899772" y="5679982"/>
            <a:ext cx="5241756"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ct val="0"/>
              </a:spcBef>
              <a:spcAft>
                <a:spcPct val="0"/>
              </a:spcAft>
              <a:buClrTx/>
              <a:buSzTx/>
              <a:buFontTx/>
              <a:buNone/>
              <a:defRPr/>
            </a:pPr>
            <a:r>
              <a:rPr kumimoji="0" lang="fr" sz="2500" b="0" i="0" u="none" strike="noStrike" kern="1200" cap="none" spc="0" normalizeH="0" baseline="0" noProof="0" dirty="0">
                <a:solidFill>
                  <a:srgbClr val="000000"/>
                </a:solidFill>
                <a:highlight>
                  <a:srgbClr val="000000">
                    <a:alpha val="0"/>
                  </a:srgbClr>
                </a:highlight>
                <a:uLnTx/>
                <a:uFillTx/>
                <a:latin typeface="Tahoma"/>
                <a:ea typeface="+mn-ea"/>
                <a:cs typeface="+mn-cs"/>
              </a:rPr>
              <a:t>4 : Mise en œuvre de la QS en pédiatrie</a:t>
            </a:r>
          </a:p>
        </p:txBody>
      </p:sp>
      <p:sp>
        <p:nvSpPr>
          <p:cNvPr id="8203" name="Line 10">
            <a:extLst>
              <a:ext uri="{FF2B5EF4-FFF2-40B4-BE49-F238E27FC236}">
                <a16:creationId xmlns:a16="http://schemas.microsoft.com/office/drawing/2014/main" id="{B1ED9F54-B56E-D119-64E5-B0908897C06F}"/>
              </a:ext>
            </a:extLst>
          </p:cNvPr>
          <p:cNvSpPr>
            <a:spLocks noChangeShapeType="1"/>
          </p:cNvSpPr>
          <p:nvPr/>
        </p:nvSpPr>
        <p:spPr bwMode="auto">
          <a:xfrm flipH="1" flipV="1">
            <a:off x="4160184" y="5105681"/>
            <a:ext cx="818029" cy="53368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4" name="Text Box 11">
            <a:extLst>
              <a:ext uri="{FF2B5EF4-FFF2-40B4-BE49-F238E27FC236}">
                <a16:creationId xmlns:a16="http://schemas.microsoft.com/office/drawing/2014/main" id="{8B56EB60-72EE-1F00-249A-9CA8520CF49D}"/>
              </a:ext>
            </a:extLst>
          </p:cNvPr>
          <p:cNvSpPr txBox="1">
            <a:spLocks noChangeArrowheads="1"/>
          </p:cNvSpPr>
          <p:nvPr/>
        </p:nvSpPr>
        <p:spPr bwMode="auto">
          <a:xfrm>
            <a:off x="2197893" y="4308662"/>
            <a:ext cx="2117631"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022350" rtl="0" eaLnBrk="1" fontAlgn="auto" latinLnBrk="0" hangingPunct="1">
              <a:lnSpc>
                <a:spcPct val="100000"/>
              </a:lnSpc>
              <a:spcBef>
                <a:spcPct val="0"/>
              </a:spcBef>
              <a:spcAft>
                <a:spcPct val="0"/>
              </a:spcAft>
              <a:buClrTx/>
              <a:buSzTx/>
              <a:buFontTx/>
              <a:buNone/>
              <a:defRPr/>
            </a:pPr>
            <a:r>
              <a:rPr kumimoji="0" lang="fr" sz="2500" b="0" i="0" u="none" strike="noStrike" kern="1200" cap="none" spc="0" normalizeH="0" baseline="0" noProof="0" dirty="0">
                <a:solidFill>
                  <a:srgbClr val="000000"/>
                </a:solidFill>
                <a:highlight>
                  <a:srgbClr val="000000">
                    <a:alpha val="0"/>
                  </a:srgbClr>
                </a:highlight>
                <a:uLnTx/>
                <a:uFillTx/>
                <a:latin typeface="Tahoma"/>
                <a:ea typeface="+mn-ea"/>
                <a:cs typeface="+mn-cs"/>
              </a:rPr>
              <a:t>5 : Contrôle</a:t>
            </a:r>
          </a:p>
        </p:txBody>
      </p:sp>
      <p:sp>
        <p:nvSpPr>
          <p:cNvPr id="8205" name="Line 12">
            <a:extLst>
              <a:ext uri="{FF2B5EF4-FFF2-40B4-BE49-F238E27FC236}">
                <a16:creationId xmlns:a16="http://schemas.microsoft.com/office/drawing/2014/main" id="{52B2F7AF-BF86-5A9B-9D4C-82813967F950}"/>
              </a:ext>
            </a:extLst>
          </p:cNvPr>
          <p:cNvSpPr>
            <a:spLocks noChangeShapeType="1"/>
          </p:cNvSpPr>
          <p:nvPr/>
        </p:nvSpPr>
        <p:spPr bwMode="auto">
          <a:xfrm flipH="1" flipV="1">
            <a:off x="3266515" y="3504640"/>
            <a:ext cx="0" cy="839041"/>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6" name="Text Box 13">
            <a:extLst>
              <a:ext uri="{FF2B5EF4-FFF2-40B4-BE49-F238E27FC236}">
                <a16:creationId xmlns:a16="http://schemas.microsoft.com/office/drawing/2014/main" id="{4BD4C4A0-B837-E2C3-0A45-33FA81480EE9}"/>
              </a:ext>
            </a:extLst>
          </p:cNvPr>
          <p:cNvSpPr txBox="1">
            <a:spLocks noChangeArrowheads="1"/>
          </p:cNvSpPr>
          <p:nvPr/>
        </p:nvSpPr>
        <p:spPr bwMode="auto">
          <a:xfrm>
            <a:off x="2447085" y="2902324"/>
            <a:ext cx="2149051"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ct val="0"/>
              </a:spcBef>
              <a:spcAft>
                <a:spcPct val="0"/>
              </a:spcAft>
              <a:buClrTx/>
              <a:buSzTx/>
              <a:buFontTx/>
              <a:buNone/>
              <a:defRPr/>
            </a:pPr>
            <a:r>
              <a:rPr kumimoji="0" lang="fr" sz="2500" b="0" i="0" u="none" strike="noStrike" kern="1200" cap="none" spc="0" normalizeH="0" baseline="0" noProof="0" dirty="0">
                <a:solidFill>
                  <a:srgbClr val="000000"/>
                </a:solidFill>
                <a:highlight>
                  <a:srgbClr val="000000">
                    <a:alpha val="0"/>
                  </a:srgbClr>
                </a:highlight>
                <a:uLnTx/>
                <a:uFillTx/>
                <a:latin typeface="Tahoma"/>
                <a:ea typeface="+mn-ea"/>
                <a:cs typeface="+mn-cs"/>
              </a:rPr>
              <a:t>6 : Expansion</a:t>
            </a:r>
          </a:p>
        </p:txBody>
      </p:sp>
      <p:sp>
        <p:nvSpPr>
          <p:cNvPr id="8207" name="Line 14">
            <a:extLst>
              <a:ext uri="{FF2B5EF4-FFF2-40B4-BE49-F238E27FC236}">
                <a16:creationId xmlns:a16="http://schemas.microsoft.com/office/drawing/2014/main" id="{2DEBF308-1D0E-A22D-E52A-AAD4AA1FB1BB}"/>
              </a:ext>
            </a:extLst>
          </p:cNvPr>
          <p:cNvSpPr>
            <a:spLocks noChangeShapeType="1"/>
          </p:cNvSpPr>
          <p:nvPr/>
        </p:nvSpPr>
        <p:spPr bwMode="auto">
          <a:xfrm flipV="1">
            <a:off x="3340754" y="1524000"/>
            <a:ext cx="1266265" cy="121864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aa-ET"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8" name="Text Box 15">
            <a:extLst>
              <a:ext uri="{FF2B5EF4-FFF2-40B4-BE49-F238E27FC236}">
                <a16:creationId xmlns:a16="http://schemas.microsoft.com/office/drawing/2014/main" id="{FE85E2BB-8B41-8708-92C8-7BC304F0376A}"/>
              </a:ext>
            </a:extLst>
          </p:cNvPr>
          <p:cNvSpPr txBox="1">
            <a:spLocks noChangeArrowheads="1"/>
          </p:cNvSpPr>
          <p:nvPr/>
        </p:nvSpPr>
        <p:spPr bwMode="auto">
          <a:xfrm>
            <a:off x="4681258" y="1032342"/>
            <a:ext cx="3186834"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02" tIns="45101" rIns="90202" bIns="45101">
            <a:noAutofit/>
          </a:bodyPr>
          <a:lstStyle>
            <a:lvl1pPr defTabSz="1022350">
              <a:defRPr>
                <a:solidFill>
                  <a:schemeClr val="tx1"/>
                </a:solidFill>
                <a:latin typeface="Arial" panose="020B0604020202020204" pitchFamily="34" charset="0"/>
              </a:defRPr>
            </a:lvl1pPr>
            <a:lvl2pPr marL="742950" indent="-285750" defTabSz="1022350">
              <a:defRPr>
                <a:solidFill>
                  <a:schemeClr val="tx1"/>
                </a:solidFill>
                <a:latin typeface="Arial" panose="020B0604020202020204" pitchFamily="34" charset="0"/>
              </a:defRPr>
            </a:lvl2pPr>
            <a:lvl3pPr marL="1143000" indent="-228600" defTabSz="1022350">
              <a:defRPr>
                <a:solidFill>
                  <a:schemeClr val="tx1"/>
                </a:solidFill>
                <a:latin typeface="Arial" panose="020B0604020202020204" pitchFamily="34" charset="0"/>
              </a:defRPr>
            </a:lvl3pPr>
            <a:lvl4pPr marL="1600200" indent="-228600" defTabSz="1022350">
              <a:defRPr>
                <a:solidFill>
                  <a:schemeClr val="tx1"/>
                </a:solidFill>
                <a:latin typeface="Arial" panose="020B0604020202020204" pitchFamily="34" charset="0"/>
              </a:defRPr>
            </a:lvl4pPr>
            <a:lvl5pPr marL="2057400" indent="-228600" defTabSz="1022350">
              <a:defRPr>
                <a:solidFill>
                  <a:schemeClr val="tx1"/>
                </a:solidFill>
                <a:latin typeface="Arial" panose="020B0604020202020204" pitchFamily="34" charset="0"/>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22350" rtl="0" eaLnBrk="1" fontAlgn="auto" latinLnBrk="0" hangingPunct="1">
              <a:lnSpc>
                <a:spcPct val="100000"/>
              </a:lnSpc>
              <a:spcBef>
                <a:spcPct val="0"/>
              </a:spcBef>
              <a:spcAft>
                <a:spcPct val="0"/>
              </a:spcAft>
              <a:buClrTx/>
              <a:buSzTx/>
              <a:buFontTx/>
              <a:buNone/>
              <a:defRPr/>
            </a:pPr>
            <a:r>
              <a:rPr kumimoji="0" lang="fr" sz="2500" b="0" i="1" u="none" strike="noStrike" kern="1200" cap="none" spc="0" normalizeH="0" baseline="0" noProof="0" dirty="0">
                <a:solidFill>
                  <a:srgbClr val="000000"/>
                </a:solidFill>
                <a:highlight>
                  <a:srgbClr val="000000">
                    <a:alpha val="0"/>
                  </a:srgbClr>
                </a:highlight>
                <a:uLnTx/>
                <a:uFillTx/>
                <a:latin typeface="Tahoma"/>
                <a:ea typeface="+mn-ea"/>
                <a:cs typeface="+mn-cs"/>
              </a:rPr>
              <a:t>7 : Analyse de la situation</a:t>
            </a:r>
          </a:p>
        </p:txBody>
      </p:sp>
      <p:sp>
        <p:nvSpPr>
          <p:cNvPr id="395280" name="Text Box 16">
            <a:extLst>
              <a:ext uri="{FF2B5EF4-FFF2-40B4-BE49-F238E27FC236}">
                <a16:creationId xmlns:a16="http://schemas.microsoft.com/office/drawing/2014/main" id="{95A83C81-81CC-54F2-82AD-A2D75E916F2E}"/>
              </a:ext>
            </a:extLst>
          </p:cNvPr>
          <p:cNvSpPr txBox="1">
            <a:spLocks noChangeArrowheads="1"/>
          </p:cNvSpPr>
          <p:nvPr/>
        </p:nvSpPr>
        <p:spPr bwMode="auto">
          <a:xfrm>
            <a:off x="-71998" y="6122089"/>
            <a:ext cx="8091767" cy="362696"/>
          </a:xfrm>
          <a:prstGeom prst="rect">
            <a:avLst/>
          </a:prstGeom>
          <a:noFill/>
          <a:ln w="9525">
            <a:noFill/>
            <a:miter lim="800000"/>
          </a:ln>
          <a:effectLst/>
        </p:spPr>
        <p:txBody>
          <a:bodyPr wrap="none" lIns="90202" tIns="45101" rIns="90202" bIns="45101">
            <a:noAutofit/>
          </a:bodyPr>
          <a:lstStyle/>
          <a:p>
            <a:pPr marL="0" marR="0" lvl="0" indent="0" algn="l" defTabSz="902122" rtl="0" eaLnBrk="1" fontAlgn="auto" latinLnBrk="0" hangingPunct="1">
              <a:lnSpc>
                <a:spcPct val="100000"/>
              </a:lnSpc>
              <a:spcBef>
                <a:spcPct val="0"/>
              </a:spcBef>
              <a:spcAft>
                <a:spcPct val="0"/>
              </a:spcAft>
              <a:buClrTx/>
              <a:buSzTx/>
              <a:buFontTx/>
              <a:buNone/>
              <a:defRPr/>
            </a:pPr>
            <a:r>
              <a:rPr kumimoji="0" lang="fr" sz="1400" b="0" i="1" u="none" strike="noStrike" kern="1200" cap="none" spc="0" normalizeH="0" baseline="0" noProof="0" dirty="0">
                <a:solidFill>
                  <a:srgbClr val="000000"/>
                </a:solidFill>
                <a:highlight>
                  <a:srgbClr val="000000">
                    <a:alpha val="0"/>
                  </a:srgbClr>
                </a:highlight>
                <a:uLnTx/>
                <a:uFillTx/>
                <a:latin typeface="Tahoma"/>
                <a:ea typeface="+mn-ea"/>
                <a:cs typeface="+mn-cs"/>
              </a:rPr>
              <a:t>Source</a:t>
            </a:r>
            <a:r>
              <a:rPr kumimoji="0" lang="fr" sz="1400" b="0" i="0" u="none" strike="noStrike" kern="1200" cap="none" spc="0" normalizeH="0" baseline="0" noProof="0" dirty="0">
                <a:solidFill>
                  <a:srgbClr val="000000"/>
                </a:solidFill>
                <a:highlight>
                  <a:srgbClr val="000000">
                    <a:alpha val="0"/>
                  </a:srgbClr>
                </a:highlight>
                <a:uLnTx/>
                <a:uFillTx/>
                <a:latin typeface="Tahoma"/>
                <a:ea typeface="+mn-ea"/>
                <a:cs typeface="+mn-cs"/>
              </a:rPr>
              <a:t>: A. Green, "An Introduction to Health Planning in Developing Countries" (Introduction à la planification sanitaire dans les pays en développement)</a:t>
            </a:r>
          </a:p>
        </p:txBody>
      </p:sp>
      <p:sp>
        <p:nvSpPr>
          <p:cNvPr id="8210" name="Rectangle 17">
            <a:extLst>
              <a:ext uri="{FF2B5EF4-FFF2-40B4-BE49-F238E27FC236}">
                <a16:creationId xmlns:a16="http://schemas.microsoft.com/office/drawing/2014/main" id="{BC3A6F86-F09E-45AF-62D2-83A3EDC74057}"/>
              </a:ext>
            </a:extLst>
          </p:cNvPr>
          <p:cNvSpPr>
            <a:spLocks noChangeArrowheads="1"/>
          </p:cNvSpPr>
          <p:nvPr/>
        </p:nvSpPr>
        <p:spPr bwMode="auto">
          <a:xfrm>
            <a:off x="2849255" y="-71887"/>
            <a:ext cx="6479801" cy="9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02" tIns="45101" rIns="90202" bIns="45101"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 sz="4000" b="0" i="0" u="none" strike="noStrike" kern="1200" cap="none" spc="0" normalizeH="0" baseline="0" noProof="0">
                <a:solidFill>
                  <a:srgbClr val="548235"/>
                </a:solidFill>
                <a:highlight>
                  <a:srgbClr val="000000">
                    <a:alpha val="0"/>
                  </a:srgbClr>
                </a:highlight>
                <a:uLnTx/>
                <a:uFillTx/>
                <a:latin typeface="Calibri Light"/>
                <a:cs typeface="Calibri Light"/>
              </a:rPr>
              <a:t>La spirale de la planification</a:t>
            </a:r>
            <a:endParaRPr lang="en-GB" sz="4000" b="0" i="0" u="none" strike="noStrike" kern="1200" cap="none" spc="0" normalizeH="0" baseline="0" noProof="0">
              <a:ln>
                <a:noFill/>
              </a:ln>
              <a:solidFill>
                <a:schemeClr val="accent6">
                  <a:lumMod val="75000"/>
                </a:schemeClr>
              </a:solidFill>
              <a:effectLst/>
              <a:uLnTx/>
              <a:uFillTx/>
              <a:latin typeface="Calibri Light"/>
              <a:cs typeface="Calibri Light"/>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5E72-0BE4-B70A-B193-8FA9AB03DD85}"/>
              </a:ext>
            </a:extLst>
          </p:cNvPr>
          <p:cNvSpPr>
            <a:spLocks noGrp="1"/>
          </p:cNvSpPr>
          <p:nvPr>
            <p:ph type="title"/>
          </p:nvPr>
        </p:nvSpPr>
        <p:spPr>
          <a:xfrm>
            <a:off x="3841376" y="0"/>
            <a:ext cx="3935506" cy="522380"/>
          </a:xfrm>
        </p:spPr>
        <p:txBody>
          <a:bodyPr>
            <a:noAutofit/>
          </a:bodyPr>
          <a:lstStyle/>
          <a:p>
            <a:pPr rtl="0"/>
            <a:r>
              <a:rPr lang="fr" sz="4000" b="0" i="0" u="none" strike="noStrike" dirty="0">
                <a:solidFill>
                  <a:srgbClr val="548235"/>
                </a:solidFill>
                <a:highlight>
                  <a:srgbClr val="000000">
                    <a:alpha val="0"/>
                  </a:srgbClr>
                </a:highlight>
                <a:latin typeface="Calibri Light"/>
              </a:rPr>
              <a:t>Leçons apprises</a:t>
            </a:r>
            <a:endParaRPr lang="en-US" sz="4000" dirty="0">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5F4B0EBA-DA6B-104E-7C68-332A429F909E}"/>
              </a:ext>
            </a:extLst>
          </p:cNvPr>
          <p:cNvSpPr>
            <a:spLocks noGrp="1"/>
          </p:cNvSpPr>
          <p:nvPr>
            <p:ph idx="1"/>
          </p:nvPr>
        </p:nvSpPr>
        <p:spPr>
          <a:xfrm>
            <a:off x="0" y="419847"/>
            <a:ext cx="12027877" cy="5731155"/>
          </a:xfrm>
        </p:spPr>
        <p:txBody>
          <a:bodyPr vert="horz" lIns="91440" tIns="45720" rIns="91440" bIns="45720" rtlCol="0" anchor="t">
            <a:noAutofit/>
          </a:bodyPr>
          <a:lstStyle/>
          <a:p>
            <a:pPr rtl="0"/>
            <a:r>
              <a:rPr lang="fr" sz="2000" b="0" i="0" u="none" strike="noStrike" dirty="0">
                <a:highlight>
                  <a:srgbClr val="000000">
                    <a:alpha val="0"/>
                  </a:srgbClr>
                </a:highlight>
                <a:latin typeface="Calibri"/>
              </a:rPr>
              <a:t>La recherche d'un consensus prend du temps. Nécessité d'en faire le processus initial de la mise en œuvre, ce qui a eu une incidence sur le rythme de l'introduction. QS pédiatrique en Ouganda.</a:t>
            </a:r>
          </a:p>
          <a:p>
            <a:endParaRPr lang="en-US" sz="2000" dirty="0"/>
          </a:p>
          <a:p>
            <a:pPr rtl="0"/>
            <a:r>
              <a:rPr lang="fr" sz="2000" b="0" i="0" u="none" strike="noStrike" dirty="0">
                <a:highlight>
                  <a:srgbClr val="000000">
                    <a:alpha val="0"/>
                  </a:srgbClr>
                </a:highlight>
                <a:latin typeface="Calibri"/>
              </a:rPr>
              <a:t>Il est essentiel de disposer d'une structure de coordination solide au niveau national : Les départements de santé infantile et d'assurance qualité, ainsi qu'un groupe de travail technique qui réunit les deux, sont essentiels pour faire avancer l'agenda de la qualité de la prise en charge des enfants.</a:t>
            </a:r>
            <a:endParaRPr lang="en-US" sz="2000" dirty="0">
              <a:cs typeface="Calibri"/>
            </a:endParaRPr>
          </a:p>
          <a:p>
            <a:endParaRPr lang="en-US" sz="2000" dirty="0"/>
          </a:p>
          <a:p>
            <a:pPr rtl="0"/>
            <a:r>
              <a:rPr lang="fr" sz="2000" b="0" i="0" u="none" strike="noStrike" dirty="0">
                <a:highlight>
                  <a:srgbClr val="000000">
                    <a:alpha val="0"/>
                  </a:srgbClr>
                </a:highlight>
                <a:latin typeface="Calibri"/>
              </a:rPr>
              <a:t>Il est nécessaire de définir la plate-forme d'entrée pour l'introduction de la QS du Paed - si elle n'est pas clairement pensée, elle pourrait affecter l'exhaustivité de l'intervention et la durabilité.</a:t>
            </a:r>
            <a:endParaRPr lang="en-US" sz="2000" dirty="0">
              <a:cs typeface="Calibri"/>
            </a:endParaRPr>
          </a:p>
          <a:p>
            <a:endParaRPr lang="en-US" sz="2000" dirty="0"/>
          </a:p>
          <a:p>
            <a:pPr rtl="0"/>
            <a:r>
              <a:rPr lang="fr" sz="2000" b="0" i="0" u="none" strike="noStrike" dirty="0">
                <a:highlight>
                  <a:srgbClr val="000000">
                    <a:alpha val="0"/>
                  </a:srgbClr>
                </a:highlight>
                <a:latin typeface="Calibri"/>
              </a:rPr>
              <a:t>Il existe une synergie dans la mise en œuvre de la qualité des services de MNH. Toutefois, il est essentiel d'entretenir le volet </a:t>
            </a:r>
            <a:r>
              <a:rPr lang="en-US" sz="2000" dirty="0">
                <a:highlight>
                  <a:srgbClr val="000000">
                    <a:alpha val="0"/>
                  </a:srgbClr>
                </a:highlight>
                <a:latin typeface="Calibri"/>
              </a:rPr>
              <a:t>« </a:t>
            </a:r>
            <a:r>
              <a:rPr lang="fr" sz="2000" dirty="0">
                <a:highlight>
                  <a:srgbClr val="000000">
                    <a:alpha val="0"/>
                  </a:srgbClr>
                </a:highlight>
                <a:latin typeface="Calibri"/>
              </a:rPr>
              <a:t>qualité de la coopération</a:t>
            </a:r>
            <a:r>
              <a:rPr lang="en-US" sz="2000" dirty="0">
                <a:highlight>
                  <a:srgbClr val="000000">
                    <a:alpha val="0"/>
                  </a:srgbClr>
                </a:highlight>
                <a:latin typeface="Calibri"/>
              </a:rPr>
              <a:t> »</a:t>
            </a:r>
            <a:r>
              <a:rPr lang="fr" sz="2000" dirty="0">
                <a:highlight>
                  <a:srgbClr val="000000">
                    <a:alpha val="0"/>
                  </a:srgbClr>
                </a:highlight>
                <a:latin typeface="Calibri"/>
              </a:rPr>
              <a:t> </a:t>
            </a:r>
            <a:r>
              <a:rPr lang="fr" sz="2000" b="0" i="0" u="none" strike="noStrike" dirty="0">
                <a:highlight>
                  <a:srgbClr val="000000">
                    <a:alpha val="0"/>
                  </a:srgbClr>
                </a:highlight>
                <a:latin typeface="Calibri"/>
              </a:rPr>
              <a:t>Paed dès le début, faute de quoi il sera à la traîne par rapport au volet "qualité de la coopération" de la QS de la MNH.</a:t>
            </a:r>
            <a:endParaRPr lang="en-US" sz="2000" dirty="0">
              <a:cs typeface="Calibri"/>
            </a:endParaRPr>
          </a:p>
          <a:p>
            <a:endParaRPr lang="en-US" sz="2000" dirty="0"/>
          </a:p>
          <a:p>
            <a:pPr rtl="0"/>
            <a:r>
              <a:rPr lang="fr" sz="2000" b="0" i="0" u="none" strike="noStrike" dirty="0">
                <a:highlight>
                  <a:srgbClr val="000000">
                    <a:alpha val="0"/>
                  </a:srgbClr>
                </a:highlight>
                <a:latin typeface="Calibri"/>
              </a:rPr>
              <a:t>Nécessité d'institutionnaliser la collecte de données sur les personnes âgées dans le cadre du HMIS existant afin d'en assurer la pérennité. Il est important d'adopter une approche systématique pour examiner le système d'information sur les ménages afin de déterminer les éléments de données déjà existants et ceux qui pourraient être obtenus auprès d'autres sources.</a:t>
            </a:r>
            <a:endParaRPr lang="en-US" sz="2000" dirty="0">
              <a:cs typeface="Calibri"/>
            </a:endParaRPr>
          </a:p>
          <a:p>
            <a:endParaRPr lang="en-US" sz="3600" dirty="0"/>
          </a:p>
          <a:p>
            <a:endParaRPr lang="en-US" dirty="0"/>
          </a:p>
          <a:p>
            <a:pPr marL="0" indent="0">
              <a:buNone/>
            </a:pPr>
            <a:endParaRPr lang="en-US" dirty="0"/>
          </a:p>
          <a:p>
            <a:pPr marL="0" indent="0">
              <a:buNone/>
            </a:pPr>
            <a:endParaRPr lang="en-US" dirty="0"/>
          </a:p>
          <a:p>
            <a:endParaRPr lang="en-US" dirty="0"/>
          </a:p>
          <a:p>
            <a:endParaRPr lang="aa-ET" dirty="0"/>
          </a:p>
        </p:txBody>
      </p:sp>
    </p:spTree>
    <p:extLst>
      <p:ext uri="{BB962C8B-B14F-4D97-AF65-F5344CB8AC3E}">
        <p14:creationId xmlns:p14="http://schemas.microsoft.com/office/powerpoint/2010/main" val="14168467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49;p11">
            <a:extLst>
              <a:ext uri="{FF2B5EF4-FFF2-40B4-BE49-F238E27FC236}">
                <a16:creationId xmlns:a16="http://schemas.microsoft.com/office/drawing/2014/main" id="{ED5E7F5B-29EA-4509-8199-E082688A5F1D}"/>
              </a:ext>
            </a:extLst>
          </p:cNvPr>
          <p:cNvPicPr preferRelativeResize="0"/>
          <p:nvPr/>
        </p:nvPicPr>
        <p:blipFill>
          <a:blip r:embed="rId3"/>
          <a:srcRect t="1686" b="14045"/>
          <a:stretch>
            <a:fillRect/>
          </a:stretch>
        </p:blipFill>
        <p:spPr>
          <a:xfrm>
            <a:off x="-3047" y="10"/>
            <a:ext cx="12191999" cy="6857990"/>
          </a:xfrm>
          <a:prstGeom prst="rect">
            <a:avLst/>
          </a:prstGeom>
          <a:noFill/>
        </p:spPr>
      </p:pic>
      <p:sp>
        <p:nvSpPr>
          <p:cNvPr id="2" name="Title 1">
            <a:extLst>
              <a:ext uri="{FF2B5EF4-FFF2-40B4-BE49-F238E27FC236}">
                <a16:creationId xmlns:a16="http://schemas.microsoft.com/office/drawing/2014/main" id="{3A277EE4-9ED4-4DDE-9125-D05730C43825}"/>
              </a:ext>
            </a:extLst>
          </p:cNvPr>
          <p:cNvSpPr>
            <a:spLocks noGrp="1"/>
          </p:cNvSpPr>
          <p:nvPr>
            <p:ph type="ctrTitle"/>
          </p:nvPr>
        </p:nvSpPr>
        <p:spPr>
          <a:xfrm>
            <a:off x="223977" y="287676"/>
            <a:ext cx="6207646" cy="2020157"/>
          </a:xfrm>
          <a:effectLst>
            <a:outerShdw blurRad="50800" dist="38100" dir="2700000" algn="tl" rotWithShape="0">
              <a:prstClr val="black">
                <a:alpha val="40000"/>
              </a:prstClr>
            </a:outerShdw>
          </a:effectLst>
        </p:spPr>
        <p:txBody>
          <a:bodyPr>
            <a:noAutofit/>
          </a:bodyPr>
          <a:lstStyle/>
          <a:p>
            <a:pPr rtl="0"/>
            <a:r>
              <a:rPr lang="fr" sz="5200" b="0" i="0" u="none" strike="noStrike">
                <a:solidFill>
                  <a:srgbClr val="FFFFFF"/>
                </a:solidFill>
                <a:highlight>
                  <a:srgbClr val="000000">
                    <a:alpha val="0"/>
                  </a:srgbClr>
                </a:highlight>
                <a:latin typeface="Calibri Light"/>
              </a:rPr>
              <a:t>Améliorer la qualité des soins pédiatriques</a:t>
            </a:r>
          </a:p>
        </p:txBody>
      </p:sp>
      <p:sp>
        <p:nvSpPr>
          <p:cNvPr id="3" name="Subtitle 2">
            <a:extLst>
              <a:ext uri="{FF2B5EF4-FFF2-40B4-BE49-F238E27FC236}">
                <a16:creationId xmlns:a16="http://schemas.microsoft.com/office/drawing/2014/main" id="{30A2E83E-40EE-4535-9F1E-95BB306088A0}"/>
              </a:ext>
            </a:extLst>
          </p:cNvPr>
          <p:cNvSpPr>
            <a:spLocks noGrp="1"/>
          </p:cNvSpPr>
          <p:nvPr>
            <p:ph type="subTitle" idx="1"/>
          </p:nvPr>
        </p:nvSpPr>
        <p:spPr>
          <a:xfrm>
            <a:off x="-415076" y="2410605"/>
            <a:ext cx="7485751" cy="1282707"/>
          </a:xfrm>
          <a:effectLst>
            <a:outerShdw blurRad="50800" dist="38100" dir="2700000" algn="tl" rotWithShape="0">
              <a:prstClr val="black">
                <a:alpha val="40000"/>
              </a:prstClr>
            </a:outerShdw>
          </a:effectLst>
        </p:spPr>
        <p:txBody>
          <a:bodyPr>
            <a:noAutofit/>
          </a:bodyPr>
          <a:lstStyle/>
          <a:p>
            <a:pPr rtl="0"/>
            <a:r>
              <a:rPr lang="fr" sz="2200" b="0" i="0" u="none" strike="noStrike" dirty="0">
                <a:solidFill>
                  <a:srgbClr val="FFFFFF"/>
                </a:solidFill>
                <a:highlight>
                  <a:srgbClr val="000000">
                    <a:alpha val="0"/>
                  </a:srgbClr>
                </a:highlight>
                <a:latin typeface="Calibri"/>
              </a:rPr>
              <a:t>Réunion du réseau QS, Accra, Ghana</a:t>
            </a:r>
          </a:p>
          <a:p>
            <a:pPr rtl="0"/>
            <a:r>
              <a:rPr lang="fr" sz="2200" b="0" i="0" u="none" strike="noStrike" dirty="0">
                <a:solidFill>
                  <a:srgbClr val="FFFFFF"/>
                </a:solidFill>
                <a:highlight>
                  <a:srgbClr val="000000">
                    <a:alpha val="0"/>
                  </a:srgbClr>
                </a:highlight>
                <a:latin typeface="Calibri"/>
              </a:rPr>
              <a:t>La QS </a:t>
            </a:r>
            <a:r>
              <a:rPr lang="fr" sz="2200" dirty="0">
                <a:solidFill>
                  <a:srgbClr val="FFFFFF"/>
                </a:solidFill>
                <a:highlight>
                  <a:srgbClr val="000000">
                    <a:alpha val="0"/>
                  </a:srgbClr>
                </a:highlight>
                <a:latin typeface="Calibri"/>
              </a:rPr>
              <a:t>pédiatrique </a:t>
            </a:r>
            <a:r>
              <a:rPr lang="en-US" sz="2200" dirty="0">
                <a:solidFill>
                  <a:srgbClr val="FFFFFF"/>
                </a:solidFill>
                <a:highlight>
                  <a:srgbClr val="000000">
                    <a:alpha val="0"/>
                  </a:srgbClr>
                </a:highlight>
                <a:latin typeface="Calibri"/>
              </a:rPr>
              <a:t>« </a:t>
            </a:r>
            <a:r>
              <a:rPr lang="fr" sz="2200" dirty="0">
                <a:solidFill>
                  <a:srgbClr val="FFFFFF"/>
                </a:solidFill>
                <a:highlight>
                  <a:srgbClr val="000000">
                    <a:alpha val="0"/>
                  </a:srgbClr>
                </a:highlight>
                <a:latin typeface="Calibri"/>
              </a:rPr>
              <a:t>approfondie </a:t>
            </a:r>
            <a:r>
              <a:rPr lang="en-US" sz="2200" dirty="0">
                <a:solidFill>
                  <a:srgbClr val="FFFFFF"/>
                </a:solidFill>
                <a:highlight>
                  <a:srgbClr val="000000">
                    <a:alpha val="0"/>
                  </a:srgbClr>
                </a:highlight>
                <a:latin typeface="Calibri"/>
              </a:rPr>
              <a:t>»</a:t>
            </a:r>
            <a:endParaRPr lang="fr" sz="2200" dirty="0">
              <a:solidFill>
                <a:srgbClr val="FFFFFF"/>
              </a:solidFill>
              <a:highlight>
                <a:srgbClr val="000000">
                  <a:alpha val="0"/>
                </a:srgbClr>
              </a:highlight>
              <a:latin typeface="Calibri"/>
            </a:endParaRPr>
          </a:p>
        </p:txBody>
      </p:sp>
    </p:spTree>
    <p:extLst>
      <p:ext uri="{BB962C8B-B14F-4D97-AF65-F5344CB8AC3E}">
        <p14:creationId xmlns:p14="http://schemas.microsoft.com/office/powerpoint/2010/main" val="9228286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3FBC-EFEF-D27C-D402-20F5030B7D67}"/>
              </a:ext>
            </a:extLst>
          </p:cNvPr>
          <p:cNvSpPr>
            <a:spLocks noGrp="1"/>
          </p:cNvSpPr>
          <p:nvPr>
            <p:ph type="title"/>
          </p:nvPr>
        </p:nvSpPr>
        <p:spPr>
          <a:xfrm>
            <a:off x="838200" y="0"/>
            <a:ext cx="10515600" cy="523875"/>
          </a:xfrm>
        </p:spPr>
        <p:txBody>
          <a:bodyPr>
            <a:noAutofit/>
          </a:bodyPr>
          <a:lstStyle/>
          <a:p>
            <a:pPr rtl="0"/>
            <a:r>
              <a:rPr lang="fr" sz="4400" b="0" i="0" u="none" strike="noStrike" dirty="0">
                <a:solidFill>
                  <a:srgbClr val="548235"/>
                </a:solidFill>
                <a:highlight>
                  <a:srgbClr val="000000">
                    <a:alpha val="0"/>
                  </a:srgbClr>
                </a:highlight>
                <a:latin typeface="Calibri Light"/>
              </a:rPr>
              <a:t>Obstacles identifiés à la QS en pédiatrie</a:t>
            </a:r>
            <a:endParaRPr lang="en-US" dirty="0">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83FAF3D0-17F6-3FE6-2EEF-E263E99D2051}"/>
              </a:ext>
            </a:extLst>
          </p:cNvPr>
          <p:cNvSpPr>
            <a:spLocks noGrp="1"/>
          </p:cNvSpPr>
          <p:nvPr>
            <p:ph idx="1"/>
          </p:nvPr>
        </p:nvSpPr>
        <p:spPr>
          <a:xfrm>
            <a:off x="154745" y="1021751"/>
            <a:ext cx="11802793" cy="5613400"/>
          </a:xfrm>
        </p:spPr>
        <p:txBody>
          <a:bodyPr vert="horz" lIns="91440" tIns="45720" rIns="91440" bIns="45720" rtlCol="0" anchor="ctr">
            <a:noAutofit/>
          </a:bodyPr>
          <a:lstStyle/>
          <a:p>
            <a:pPr marL="342900" indent="-342900" rtl="0" fontAlgn="base">
              <a:lnSpc>
                <a:spcPct val="100000"/>
              </a:lnSpc>
              <a:spcBef>
                <a:spcPts val="600"/>
              </a:spcBef>
              <a:buFont typeface="Symbol" panose="05050102010706020507" pitchFamily="18" charset="2"/>
              <a:buChar char=""/>
            </a:pPr>
            <a:r>
              <a:rPr lang="fr" sz="2400" b="1" i="0" u="none" strike="noStrike" dirty="0">
                <a:solidFill>
                  <a:srgbClr val="000000"/>
                </a:solidFill>
                <a:highlight>
                  <a:srgbClr val="000000">
                    <a:alpha val="0"/>
                  </a:srgbClr>
                </a:highlight>
                <a:latin typeface="Calibri"/>
                <a:ea typeface="Times New Roman"/>
                <a:cs typeface="Calibri"/>
              </a:rPr>
              <a:t>Manque de socialisation/champions </a:t>
            </a:r>
            <a:r>
              <a:rPr lang="fr" sz="2400" b="0" i="0" u="none" strike="noStrike" dirty="0">
                <a:solidFill>
                  <a:srgbClr val="000000"/>
                </a:solidFill>
                <a:highlight>
                  <a:srgbClr val="000000">
                    <a:alpha val="0"/>
                  </a:srgbClr>
                </a:highlight>
                <a:latin typeface="Calibri"/>
                <a:ea typeface="Times New Roman"/>
                <a:cs typeface="Calibri"/>
              </a:rPr>
              <a:t>pour la QS pour les enfants au niveau de la politique et de la prestation de services, y compris les établissements d'enseignement et le secteur privé.</a:t>
            </a:r>
            <a:endParaRPr lang="en-US" sz="2400" dirty="0">
              <a:effectLst/>
              <a:latin typeface="Times New Roman"/>
              <a:ea typeface="Calibri" panose="020F0502020204030204" pitchFamily="34" charset="0"/>
              <a:cs typeface="Calibri"/>
            </a:endParaRPr>
          </a:p>
          <a:p>
            <a:pPr marL="342900" indent="-342900" rtl="0" fontAlgn="base">
              <a:lnSpc>
                <a:spcPct val="100000"/>
              </a:lnSpc>
              <a:spcBef>
                <a:spcPts val="600"/>
              </a:spcBef>
              <a:buFont typeface="Symbol" panose="05050102010706020507" pitchFamily="18" charset="2"/>
              <a:buChar char=""/>
            </a:pPr>
            <a:r>
              <a:rPr lang="fr" sz="2400" b="1" i="0" u="none" strike="noStrike" dirty="0">
                <a:solidFill>
                  <a:srgbClr val="000000"/>
                </a:solidFill>
                <a:highlight>
                  <a:srgbClr val="000000">
                    <a:alpha val="0"/>
                  </a:srgbClr>
                </a:highlight>
                <a:latin typeface="Calibri"/>
                <a:ea typeface="Times New Roman"/>
                <a:cs typeface="Calibri"/>
              </a:rPr>
              <a:t>Coordination </a:t>
            </a:r>
            <a:r>
              <a:rPr lang="fr" sz="2400" b="0" i="0" u="none" strike="noStrike" dirty="0">
                <a:solidFill>
                  <a:srgbClr val="000000"/>
                </a:solidFill>
                <a:highlight>
                  <a:srgbClr val="000000">
                    <a:alpha val="0"/>
                  </a:srgbClr>
                </a:highlight>
                <a:latin typeface="Calibri"/>
                <a:ea typeface="Times New Roman"/>
                <a:cs typeface="Calibri"/>
              </a:rPr>
              <a:t>insuffisante </a:t>
            </a:r>
            <a:r>
              <a:rPr lang="fr" sz="2400" b="1" i="0" u="none" strike="noStrike" dirty="0">
                <a:solidFill>
                  <a:srgbClr val="000000"/>
                </a:solidFill>
                <a:highlight>
                  <a:srgbClr val="000000">
                    <a:alpha val="0"/>
                  </a:srgbClr>
                </a:highlight>
                <a:latin typeface="Calibri"/>
                <a:ea typeface="Times New Roman"/>
                <a:cs typeface="Calibri"/>
              </a:rPr>
              <a:t>au sein du ministère de la Santé (QMT, santé infantile, autres programmes) </a:t>
            </a:r>
            <a:endParaRPr lang="en-US" sz="2400" dirty="0">
              <a:solidFill>
                <a:srgbClr val="000000"/>
              </a:solidFill>
              <a:latin typeface="Calibri"/>
              <a:ea typeface="Times New Roman" panose="02020603050405020304" pitchFamily="18" charset="0"/>
              <a:cs typeface="Calibri"/>
            </a:endParaRPr>
          </a:p>
          <a:p>
            <a:pPr marL="342900" indent="-342900" rtl="0" fontAlgn="base">
              <a:lnSpc>
                <a:spcPct val="100000"/>
              </a:lnSpc>
              <a:spcBef>
                <a:spcPts val="600"/>
              </a:spcBef>
              <a:buFont typeface="Symbol" panose="05050102010706020507" pitchFamily="18" charset="2"/>
              <a:buChar char=""/>
            </a:pPr>
            <a:r>
              <a:rPr lang="fr" sz="2400" b="0" i="0" u="none" strike="noStrike" dirty="0">
                <a:solidFill>
                  <a:srgbClr val="000000"/>
                </a:solidFill>
                <a:highlight>
                  <a:srgbClr val="000000">
                    <a:alpha val="0"/>
                  </a:srgbClr>
                </a:highlight>
                <a:latin typeface="Calibri"/>
                <a:ea typeface="Times New Roman"/>
                <a:cs typeface="Calibri"/>
              </a:rPr>
              <a:t>Ressources humaines : Manque de formation de spécialistes (pédiatres, infirmières pédiatriques, etc.) pour piloter la qualité de la chaîne de production d'un point de vue technique.</a:t>
            </a:r>
          </a:p>
          <a:p>
            <a:pPr marL="342900" indent="-342900" rtl="0" fontAlgn="base">
              <a:lnSpc>
                <a:spcPct val="100000"/>
              </a:lnSpc>
              <a:spcBef>
                <a:spcPts val="600"/>
              </a:spcBef>
              <a:buFont typeface="Symbol" panose="05050102010706020507" pitchFamily="18" charset="2"/>
              <a:buChar char=""/>
            </a:pPr>
            <a:r>
              <a:rPr lang="fr" sz="2400" b="0" i="0" u="none" strike="noStrike" dirty="0">
                <a:solidFill>
                  <a:srgbClr val="000000"/>
                </a:solidFill>
                <a:highlight>
                  <a:srgbClr val="000000">
                    <a:alpha val="0"/>
                  </a:srgbClr>
                </a:highlight>
                <a:latin typeface="Calibri"/>
                <a:ea typeface="Times New Roman"/>
                <a:cs typeface="Calibri"/>
              </a:rPr>
              <a:t>Suivi/responsabilité : collecte de données sur la qualité au point de prestation de soins afin d'améliorer la QI.</a:t>
            </a:r>
          </a:p>
          <a:p>
            <a:pPr marL="342900" indent="-342900" rtl="0">
              <a:lnSpc>
                <a:spcPct val="100000"/>
              </a:lnSpc>
              <a:spcBef>
                <a:spcPts val="600"/>
              </a:spcBef>
              <a:buFont typeface="Symbol" panose="05050102010706020507" pitchFamily="18" charset="2"/>
              <a:buChar char=""/>
            </a:pPr>
            <a:r>
              <a:rPr lang="fr" sz="2400" b="0" i="0" u="none" strike="noStrike" dirty="0">
                <a:solidFill>
                  <a:srgbClr val="000000"/>
                </a:solidFill>
                <a:highlight>
                  <a:srgbClr val="000000">
                    <a:alpha val="0"/>
                  </a:srgbClr>
                </a:highlight>
                <a:latin typeface="Calibri"/>
                <a:ea typeface="Times New Roman"/>
                <a:cs typeface="Calibri"/>
              </a:rPr>
              <a:t>Nécessité d'inclure la </a:t>
            </a:r>
            <a:r>
              <a:rPr lang="fr" sz="2400" b="1" i="0" u="none" strike="noStrike" dirty="0">
                <a:solidFill>
                  <a:srgbClr val="000000"/>
                </a:solidFill>
                <a:highlight>
                  <a:srgbClr val="000000">
                    <a:alpha val="0"/>
                  </a:srgbClr>
                </a:highlight>
                <a:latin typeface="Calibri"/>
                <a:ea typeface="Times New Roman"/>
                <a:cs typeface="Calibri"/>
              </a:rPr>
              <a:t>prévention et les soins à base communautaire</a:t>
            </a:r>
          </a:p>
          <a:p>
            <a:pPr marL="342900" indent="-342900" rtl="0">
              <a:lnSpc>
                <a:spcPct val="100000"/>
              </a:lnSpc>
              <a:spcBef>
                <a:spcPts val="600"/>
              </a:spcBef>
              <a:buFont typeface="Symbol" panose="05050102010706020507" pitchFamily="18" charset="2"/>
              <a:buChar char=""/>
            </a:pPr>
            <a:r>
              <a:rPr lang="fr" sz="2400" b="0" i="0" u="none" strike="noStrike" dirty="0">
                <a:solidFill>
                  <a:srgbClr val="000000"/>
                </a:solidFill>
                <a:highlight>
                  <a:srgbClr val="000000">
                    <a:alpha val="0"/>
                  </a:srgbClr>
                </a:highlight>
                <a:latin typeface="Calibri"/>
                <a:ea typeface="Times New Roman"/>
                <a:cs typeface="Calibri"/>
              </a:rPr>
              <a:t>Nécessité d'un</a:t>
            </a:r>
            <a:r>
              <a:rPr lang="fr" sz="2400" b="1" i="0" u="none" strike="noStrike" dirty="0">
                <a:solidFill>
                  <a:srgbClr val="000000"/>
                </a:solidFill>
                <a:highlight>
                  <a:srgbClr val="000000">
                    <a:alpha val="0"/>
                  </a:srgbClr>
                </a:highlight>
                <a:latin typeface="Calibri"/>
                <a:ea typeface="Times New Roman"/>
                <a:cs typeface="Calibri"/>
              </a:rPr>
              <a:t> apprentissage plus approfondi </a:t>
            </a:r>
            <a:r>
              <a:rPr lang="fr" sz="2400" b="0" i="0" u="none" strike="noStrike" dirty="0">
                <a:solidFill>
                  <a:srgbClr val="000000"/>
                </a:solidFill>
                <a:highlight>
                  <a:srgbClr val="000000">
                    <a:alpha val="0"/>
                  </a:srgbClr>
                </a:highlight>
                <a:latin typeface="Calibri"/>
                <a:ea typeface="Times New Roman"/>
                <a:cs typeface="Calibri"/>
              </a:rPr>
              <a:t>sur l'amélioration de la QS pour les enfants</a:t>
            </a:r>
          </a:p>
          <a:p>
            <a:pPr marL="342900" indent="-342900" rtl="0" fontAlgn="base">
              <a:lnSpc>
                <a:spcPct val="100000"/>
              </a:lnSpc>
              <a:spcBef>
                <a:spcPts val="600"/>
              </a:spcBef>
              <a:buFont typeface="Symbol" panose="05050102010706020507" pitchFamily="18" charset="2"/>
              <a:buChar char=""/>
            </a:pPr>
            <a:r>
              <a:rPr lang="fr" sz="2400" b="1" i="0" u="none" strike="noStrike" dirty="0">
                <a:solidFill>
                  <a:srgbClr val="000000"/>
                </a:solidFill>
                <a:highlight>
                  <a:srgbClr val="000000">
                    <a:alpha val="0"/>
                  </a:srgbClr>
                </a:highlight>
                <a:latin typeface="Calibri"/>
                <a:ea typeface="Calibri"/>
                <a:cs typeface="Calibri"/>
              </a:rPr>
              <a:t>Faible financement de </a:t>
            </a:r>
            <a:r>
              <a:rPr lang="fr" sz="2400" b="0" i="0" u="none" strike="noStrike" dirty="0">
                <a:solidFill>
                  <a:srgbClr val="000000"/>
                </a:solidFill>
                <a:highlight>
                  <a:srgbClr val="000000">
                    <a:alpha val="0"/>
                  </a:srgbClr>
                </a:highlight>
                <a:latin typeface="Calibri"/>
                <a:ea typeface="Calibri"/>
                <a:cs typeface="Calibri"/>
              </a:rPr>
              <a:t>la QS dans les programmes de santé infantile </a:t>
            </a:r>
          </a:p>
          <a:p>
            <a:pPr marL="342900" marR="0" lvl="0" indent="-342900" rtl="0" fontAlgn="base">
              <a:lnSpc>
                <a:spcPct val="100000"/>
              </a:lnSpc>
              <a:spcBef>
                <a:spcPts val="600"/>
              </a:spcBef>
              <a:spcAft>
                <a:spcPct val="0"/>
              </a:spcAft>
              <a:buFont typeface="Symbol" panose="05050102010706020507" pitchFamily="18" charset="2"/>
              <a:buChar char=""/>
            </a:pPr>
            <a:r>
              <a:rPr lang="fr" sz="2400" b="0" i="0" u="none" strike="noStrike" dirty="0">
                <a:solidFill>
                  <a:srgbClr val="000000"/>
                </a:solidFill>
                <a:highlight>
                  <a:srgbClr val="000000">
                    <a:alpha val="0"/>
                  </a:srgbClr>
                </a:highlight>
                <a:latin typeface="Calibri"/>
                <a:ea typeface="Calibri"/>
                <a:cs typeface="Calibri"/>
              </a:rPr>
              <a:t>Au-delà de la santé de l'enfant : Obstacles courants en matière de HSS, par exemple les RH/la rotation du personnel, les ruptures de stock.</a:t>
            </a:r>
          </a:p>
        </p:txBody>
      </p:sp>
    </p:spTree>
    <p:extLst>
      <p:ext uri="{BB962C8B-B14F-4D97-AF65-F5344CB8AC3E}">
        <p14:creationId xmlns:p14="http://schemas.microsoft.com/office/powerpoint/2010/main" val="2784238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3FBC-EFEF-D27C-D402-20F5030B7D67}"/>
              </a:ext>
            </a:extLst>
          </p:cNvPr>
          <p:cNvSpPr>
            <a:spLocks noGrp="1"/>
          </p:cNvSpPr>
          <p:nvPr>
            <p:ph type="title"/>
          </p:nvPr>
        </p:nvSpPr>
        <p:spPr>
          <a:xfrm>
            <a:off x="777240" y="162560"/>
            <a:ext cx="10515600" cy="523875"/>
          </a:xfrm>
        </p:spPr>
        <p:txBody>
          <a:bodyPr>
            <a:noAutofit/>
          </a:bodyPr>
          <a:lstStyle/>
          <a:p>
            <a:pPr rtl="0"/>
            <a:r>
              <a:rPr lang="fr" sz="4400" b="0" i="0" u="none" strike="noStrike" dirty="0">
                <a:solidFill>
                  <a:srgbClr val="548235"/>
                </a:solidFill>
                <a:highlight>
                  <a:srgbClr val="000000">
                    <a:alpha val="0"/>
                  </a:srgbClr>
                </a:highlight>
                <a:latin typeface="Calibri Light"/>
              </a:rPr>
              <a:t>Opportunités</a:t>
            </a:r>
            <a:endParaRPr lang="en-US" dirty="0">
              <a:solidFill>
                <a:schemeClr val="accent6">
                  <a:lumMod val="75000"/>
                </a:schemeClr>
              </a:solidFill>
              <a:cs typeface="Calibri Light"/>
            </a:endParaRPr>
          </a:p>
        </p:txBody>
      </p:sp>
      <p:sp>
        <p:nvSpPr>
          <p:cNvPr id="3" name="Content Placeholder 2">
            <a:extLst>
              <a:ext uri="{FF2B5EF4-FFF2-40B4-BE49-F238E27FC236}">
                <a16:creationId xmlns:a16="http://schemas.microsoft.com/office/drawing/2014/main" id="{83FAF3D0-17F6-3FE6-2EEF-E263E99D2051}"/>
              </a:ext>
            </a:extLst>
          </p:cNvPr>
          <p:cNvSpPr>
            <a:spLocks noGrp="1"/>
          </p:cNvSpPr>
          <p:nvPr>
            <p:ph idx="1"/>
          </p:nvPr>
        </p:nvSpPr>
        <p:spPr>
          <a:xfrm>
            <a:off x="0" y="911141"/>
            <a:ext cx="11873132" cy="5511074"/>
          </a:xfrm>
        </p:spPr>
        <p:txBody>
          <a:bodyPr vert="horz" lIns="91440" tIns="45720" rIns="91440" bIns="45720" rtlCol="0" anchor="t">
            <a:noAutofit/>
          </a:bodyPr>
          <a:lstStyle/>
          <a:p>
            <a:pPr marL="342900" indent="-342900" rtl="0">
              <a:spcBef>
                <a:spcPts val="600"/>
              </a:spcBef>
              <a:buFont typeface="Wingdings" panose="05050102010706020507" pitchFamily="18" charset="2"/>
              <a:buChar char="§"/>
            </a:pPr>
            <a:r>
              <a:rPr lang="fr" sz="1800" b="1" i="0" u="none" strike="noStrike" dirty="0">
                <a:solidFill>
                  <a:srgbClr val="000000"/>
                </a:solidFill>
                <a:highlight>
                  <a:srgbClr val="000000">
                    <a:alpha val="0"/>
                  </a:srgbClr>
                </a:highlight>
                <a:latin typeface="Calibri"/>
                <a:ea typeface="Calibri"/>
                <a:cs typeface="Calibri"/>
              </a:rPr>
              <a:t>Tirer parti de l'écosystème existant pour améliorer la qualité</a:t>
            </a:r>
          </a:p>
          <a:p>
            <a:pPr marL="800100" lvl="1" indent="-342900" rtl="0">
              <a:spcBef>
                <a:spcPts val="600"/>
              </a:spcBef>
              <a:buFont typeface="Wingdings" panose="05050102010706020507" pitchFamily="18" charset="2"/>
              <a:buChar char="§"/>
            </a:pPr>
            <a:r>
              <a:rPr lang="fr" sz="1600" b="0" i="0" u="none" strike="noStrike" dirty="0">
                <a:solidFill>
                  <a:srgbClr val="000000"/>
                </a:solidFill>
                <a:highlight>
                  <a:srgbClr val="000000">
                    <a:alpha val="0"/>
                  </a:srgbClr>
                </a:highlight>
                <a:latin typeface="Calibri"/>
                <a:ea typeface="Calibri"/>
                <a:cs typeface="Calibri"/>
              </a:rPr>
              <a:t>Tirer parti de l'expérience de la MNH, mais aussi de l'expérience et des travaux en cours sur l'amélioration de la QI dans le cadre d'autres programmes (paludisme, VIH, nutrition).</a:t>
            </a:r>
          </a:p>
          <a:p>
            <a:pPr marL="800100" lvl="1" indent="-342900" rtl="0">
              <a:spcBef>
                <a:spcPts val="600"/>
              </a:spcBef>
              <a:buFont typeface="Wingdings" panose="05050102010706020507" pitchFamily="18" charset="2"/>
              <a:buChar char="§"/>
            </a:pPr>
            <a:r>
              <a:rPr lang="fr" sz="1600" b="0" i="0" u="none" strike="noStrike" dirty="0">
                <a:solidFill>
                  <a:srgbClr val="000000"/>
                </a:solidFill>
                <a:highlight>
                  <a:srgbClr val="000000">
                    <a:alpha val="0"/>
                  </a:srgbClr>
                </a:highlight>
                <a:latin typeface="Calibri"/>
                <a:ea typeface="Calibri"/>
                <a:cs typeface="Calibri"/>
              </a:rPr>
              <a:t>Élargir les comités nationaux et infranationaux pour y inclure des points focaux pour la santé infantile</a:t>
            </a:r>
          </a:p>
          <a:p>
            <a:pPr marL="800100" lvl="1" indent="-342900" rtl="0">
              <a:spcBef>
                <a:spcPts val="600"/>
              </a:spcBef>
              <a:buFont typeface="Wingdings" panose="05050102010706020507" pitchFamily="18" charset="2"/>
              <a:buChar char="§"/>
            </a:pPr>
            <a:r>
              <a:rPr lang="fr" sz="1600" b="0" i="0" u="none" strike="noStrike" dirty="0">
                <a:solidFill>
                  <a:srgbClr val="000000"/>
                </a:solidFill>
                <a:highlight>
                  <a:srgbClr val="000000">
                    <a:alpha val="0"/>
                  </a:srgbClr>
                </a:highlight>
                <a:latin typeface="Calibri"/>
                <a:ea typeface="Calibri"/>
                <a:cs typeface="Calibri"/>
              </a:rPr>
              <a:t>Cibler les systèmes plutôt que les approches par projet (nécessité d'aligner les partenaires et les bailleurs)</a:t>
            </a:r>
          </a:p>
          <a:p>
            <a:pPr marL="800100" lvl="1" indent="-342900" rtl="0">
              <a:spcBef>
                <a:spcPts val="600"/>
              </a:spcBef>
              <a:buFont typeface="Wingdings" panose="05050102010706020507" pitchFamily="18" charset="2"/>
              <a:buChar char="§"/>
            </a:pPr>
            <a:r>
              <a:rPr lang="fr" sz="1600" b="0" i="0" u="none" strike="noStrike" dirty="0">
                <a:solidFill>
                  <a:srgbClr val="000000"/>
                </a:solidFill>
                <a:highlight>
                  <a:srgbClr val="000000">
                    <a:alpha val="0"/>
                  </a:srgbClr>
                </a:highlight>
                <a:latin typeface="Calibri"/>
                <a:ea typeface="Times New Roman"/>
                <a:cs typeface="Calibri"/>
              </a:rPr>
              <a:t>Inclure la qualité des soins pédiatriques dans les </a:t>
            </a:r>
            <a:r>
              <a:rPr lang="fr" sz="1600" b="1" i="0" u="none" strike="noStrike" dirty="0">
                <a:solidFill>
                  <a:srgbClr val="000000"/>
                </a:solidFill>
                <a:highlight>
                  <a:srgbClr val="000000">
                    <a:alpha val="0"/>
                  </a:srgbClr>
                </a:highlight>
                <a:latin typeface="Calibri"/>
                <a:ea typeface="Times New Roman"/>
                <a:cs typeface="Calibri"/>
              </a:rPr>
              <a:t>documents politiques, les lignes directrices et les outils à </a:t>
            </a:r>
            <a:r>
              <a:rPr lang="fr" sz="1600" b="0" i="0" u="none" strike="noStrike" dirty="0">
                <a:solidFill>
                  <a:srgbClr val="000000"/>
                </a:solidFill>
                <a:highlight>
                  <a:srgbClr val="000000">
                    <a:alpha val="0"/>
                  </a:srgbClr>
                </a:highlight>
                <a:latin typeface="Calibri"/>
                <a:ea typeface="Times New Roman"/>
                <a:cs typeface="Calibri"/>
              </a:rPr>
              <a:t>tous les niveaux.</a:t>
            </a:r>
            <a:endParaRPr lang="en-US" sz="1600" b="1" dirty="0">
              <a:solidFill>
                <a:srgbClr val="000000"/>
              </a:solidFill>
              <a:ea typeface="Times New Roman" panose="02020603050405020304" pitchFamily="18" charset="0"/>
              <a:cs typeface="Calibri"/>
            </a:endParaRPr>
          </a:p>
          <a:p>
            <a:pPr marL="457200" indent="-457200" rtl="0" fontAlgn="base">
              <a:spcBef>
                <a:spcPts val="600"/>
              </a:spcBef>
              <a:buFont typeface="Wingdings" panose="020B0604020202020204" pitchFamily="34" charset="0"/>
              <a:buChar char="§"/>
            </a:pPr>
            <a:r>
              <a:rPr lang="fr" sz="1800" b="1" i="0" u="none" strike="noStrike" dirty="0">
                <a:solidFill>
                  <a:srgbClr val="000000"/>
                </a:solidFill>
                <a:highlight>
                  <a:srgbClr val="000000">
                    <a:alpha val="0"/>
                  </a:srgbClr>
                </a:highlight>
                <a:latin typeface="Calibri"/>
                <a:ea typeface="Times New Roman"/>
                <a:cs typeface="Calibri"/>
              </a:rPr>
              <a:t>Se concentrer sur tous les points d'entrée de la santé infantile</a:t>
            </a:r>
            <a:r>
              <a:rPr lang="fr" sz="1800" b="0" i="0" u="none" strike="noStrike" dirty="0">
                <a:solidFill>
                  <a:srgbClr val="000000"/>
                </a:solidFill>
                <a:highlight>
                  <a:srgbClr val="000000">
                    <a:alpha val="0"/>
                  </a:srgbClr>
                </a:highlight>
                <a:latin typeface="Calibri"/>
                <a:ea typeface="Times New Roman"/>
                <a:cs typeface="Calibri"/>
              </a:rPr>
              <a:t>:</a:t>
            </a:r>
          </a:p>
          <a:p>
            <a:pPr marL="800100" lvl="1" rtl="0">
              <a:spcBef>
                <a:spcPts val="600"/>
              </a:spcBef>
              <a:buFont typeface="Symbol,Sans-Serif" panose="05050102010706020507" pitchFamily="18" charset="2"/>
              <a:buChar char=""/>
            </a:pPr>
            <a:r>
              <a:rPr lang="fr" sz="1600" b="1" i="0" u="none" strike="noStrike" dirty="0">
                <a:solidFill>
                  <a:srgbClr val="000000"/>
                </a:solidFill>
                <a:highlight>
                  <a:srgbClr val="000000">
                    <a:alpha val="0"/>
                  </a:srgbClr>
                </a:highlight>
                <a:latin typeface="Calibri"/>
                <a:ea typeface="Calibri"/>
                <a:cs typeface="Calibri"/>
              </a:rPr>
              <a:t>IMCI : </a:t>
            </a:r>
            <a:r>
              <a:rPr lang="fr" sz="1600" b="0" i="0" u="none" strike="noStrike" dirty="0">
                <a:solidFill>
                  <a:srgbClr val="000000"/>
                </a:solidFill>
                <a:highlight>
                  <a:srgbClr val="000000">
                    <a:alpha val="0"/>
                  </a:srgbClr>
                </a:highlight>
                <a:latin typeface="Calibri"/>
                <a:ea typeface="Calibri"/>
                <a:cs typeface="Calibri"/>
              </a:rPr>
              <a:t>pourrait constituer un bon point de départ pour la QS en pédiatrie (nécessite la réunion de tous les programmes concernés).</a:t>
            </a:r>
          </a:p>
          <a:p>
            <a:pPr marL="800100" lvl="1" rtl="0">
              <a:spcBef>
                <a:spcPts val="600"/>
              </a:spcBef>
              <a:buFont typeface="Symbol,Sans-Serif" panose="05050102010706020507" pitchFamily="18" charset="2"/>
              <a:buChar char=""/>
            </a:pPr>
            <a:r>
              <a:rPr lang="fr" sz="1600" b="0" i="0" u="none" strike="noStrike" dirty="0">
                <a:solidFill>
                  <a:srgbClr val="000000"/>
                </a:solidFill>
                <a:highlight>
                  <a:srgbClr val="000000">
                    <a:alpha val="0"/>
                  </a:srgbClr>
                </a:highlight>
                <a:latin typeface="Calibri"/>
                <a:ea typeface="Calibri"/>
                <a:cs typeface="Calibri"/>
              </a:rPr>
              <a:t>Tirer parti de l'institutionnalisation croissante de </a:t>
            </a:r>
            <a:r>
              <a:rPr lang="fr" sz="1600" b="1" i="0" u="none" strike="noStrike" dirty="0">
                <a:solidFill>
                  <a:srgbClr val="000000"/>
                </a:solidFill>
                <a:highlight>
                  <a:srgbClr val="000000">
                    <a:alpha val="0"/>
                  </a:srgbClr>
                </a:highlight>
                <a:latin typeface="Calibri"/>
                <a:ea typeface="Calibri"/>
                <a:cs typeface="Calibri"/>
              </a:rPr>
              <a:t>la santé communautaire</a:t>
            </a:r>
          </a:p>
          <a:p>
            <a:pPr marL="800100" lvl="1" rtl="0">
              <a:spcBef>
                <a:spcPts val="600"/>
              </a:spcBef>
              <a:buFont typeface="Symbol,Sans-Serif" panose="05050102010706020507" pitchFamily="18" charset="2"/>
              <a:buChar char=""/>
            </a:pPr>
            <a:r>
              <a:rPr lang="fr" sz="1600" b="0" i="0" u="none" strike="noStrike" dirty="0">
                <a:solidFill>
                  <a:srgbClr val="000000"/>
                </a:solidFill>
                <a:highlight>
                  <a:srgbClr val="000000">
                    <a:alpha val="0"/>
                  </a:srgbClr>
                </a:highlight>
                <a:latin typeface="Calibri"/>
                <a:ea typeface="Calibri"/>
                <a:cs typeface="Calibri"/>
              </a:rPr>
              <a:t>Au niveau de l'établissement : étendre les points de prestation de services pour la mère et le nouveau-né à l'</a:t>
            </a:r>
            <a:r>
              <a:rPr lang="fr" sz="1600" b="1" i="0" u="none" strike="noStrike" dirty="0">
                <a:solidFill>
                  <a:srgbClr val="000000"/>
                </a:solidFill>
                <a:highlight>
                  <a:srgbClr val="000000">
                    <a:alpha val="0"/>
                  </a:srgbClr>
                </a:highlight>
                <a:latin typeface="Calibri"/>
                <a:ea typeface="Calibri"/>
                <a:cs typeface="Calibri"/>
              </a:rPr>
              <a:t>ETAT, à l'USIP et aux services pédiatriques</a:t>
            </a:r>
            <a:r>
              <a:rPr lang="fr" sz="1600" b="0" i="0" u="none" strike="noStrike" dirty="0">
                <a:solidFill>
                  <a:srgbClr val="000000"/>
                </a:solidFill>
                <a:highlight>
                  <a:srgbClr val="000000">
                    <a:alpha val="0"/>
                  </a:srgbClr>
                </a:highlight>
                <a:latin typeface="Calibri"/>
                <a:ea typeface="Calibri"/>
                <a:cs typeface="Calibri"/>
              </a:rPr>
              <a:t>.</a:t>
            </a:r>
          </a:p>
          <a:p>
            <a:pPr marL="342900" indent="-342900" rtl="0">
              <a:spcBef>
                <a:spcPts val="600"/>
              </a:spcBef>
              <a:buFont typeface="Wingdings" panose="020B0604020202020204" pitchFamily="34" charset="0"/>
              <a:buChar char="§"/>
            </a:pPr>
            <a:r>
              <a:rPr lang="fr" sz="1800" b="1" i="0" u="none" strike="noStrike" dirty="0">
                <a:solidFill>
                  <a:srgbClr val="000000"/>
                </a:solidFill>
                <a:highlight>
                  <a:srgbClr val="000000">
                    <a:alpha val="0"/>
                  </a:srgbClr>
                </a:highlight>
                <a:latin typeface="Calibri"/>
                <a:ea typeface="Times New Roman"/>
                <a:cs typeface="Calibri"/>
              </a:rPr>
              <a:t>Renforcer les capacités de QI </a:t>
            </a:r>
            <a:r>
              <a:rPr lang="fr" sz="1800" b="0" i="0" u="none" strike="noStrike" dirty="0">
                <a:solidFill>
                  <a:srgbClr val="000000"/>
                </a:solidFill>
                <a:highlight>
                  <a:srgbClr val="000000">
                    <a:alpha val="0"/>
                  </a:srgbClr>
                </a:highlight>
                <a:latin typeface="Calibri"/>
                <a:ea typeface="Times New Roman"/>
                <a:cs typeface="Calibri"/>
              </a:rPr>
              <a:t> </a:t>
            </a:r>
            <a:r>
              <a:rPr lang="fr" sz="2000" b="0" i="0" u="none" strike="noStrike" dirty="0">
                <a:solidFill>
                  <a:srgbClr val="000000"/>
                </a:solidFill>
                <a:highlight>
                  <a:srgbClr val="000000">
                    <a:alpha val="0"/>
                  </a:srgbClr>
                </a:highlight>
                <a:latin typeface="Calibri"/>
                <a:ea typeface="Times New Roman"/>
                <a:cs typeface="Calibri"/>
              </a:rPr>
              <a:t>des gestionnaires/acteurs de la santé infantile, y compris au niveau infranational. </a:t>
            </a:r>
          </a:p>
          <a:p>
            <a:pPr marL="800100" lvl="1" indent="-342900" rtl="0">
              <a:spcBef>
                <a:spcPts val="600"/>
              </a:spcBef>
              <a:buFont typeface="Symbol" panose="05050102010706020507" pitchFamily="18" charset="2"/>
              <a:buChar char=""/>
            </a:pPr>
            <a:r>
              <a:rPr lang="fr" sz="1600" b="0" i="0" u="none" strike="noStrike" dirty="0">
                <a:solidFill>
                  <a:srgbClr val="000000"/>
                </a:solidFill>
                <a:highlight>
                  <a:srgbClr val="000000">
                    <a:alpha val="0"/>
                  </a:srgbClr>
                </a:highlight>
                <a:latin typeface="Calibri"/>
                <a:ea typeface="Times New Roman"/>
                <a:cs typeface="Calibri"/>
              </a:rPr>
              <a:t>Veiller à ce que chacun se familiarise avec la terminologie, les processus et les outils, et comprenne comment les intégrer dans ses programmes.</a:t>
            </a:r>
            <a:endParaRPr lang="en-US" sz="1600" dirty="0">
              <a:solidFill>
                <a:srgbClr val="000000"/>
              </a:solidFill>
              <a:ea typeface="Times New Roman" panose="02020603050405020304" pitchFamily="18" charset="0"/>
              <a:cs typeface="Calibri"/>
            </a:endParaRPr>
          </a:p>
          <a:p>
            <a:pPr marL="800100" lvl="1" indent="-342900" rtl="0">
              <a:spcBef>
                <a:spcPts val="600"/>
              </a:spcBef>
              <a:buFont typeface="Symbol" panose="05050102010706020507" pitchFamily="18" charset="2"/>
              <a:buChar char=""/>
            </a:pPr>
            <a:r>
              <a:rPr lang="fr" sz="1600" b="0" i="0" u="none" strike="noStrike" dirty="0">
                <a:solidFill>
                  <a:srgbClr val="000000"/>
                </a:solidFill>
                <a:highlight>
                  <a:srgbClr val="000000">
                    <a:alpha val="0"/>
                  </a:srgbClr>
                </a:highlight>
                <a:latin typeface="Calibri"/>
                <a:ea typeface="Times New Roman"/>
                <a:cs typeface="Calibri"/>
              </a:rPr>
              <a:t>Identifier les accompagnateurs, les mentors, etc. - qui ne seront peut-être pas les mêmes que ceux engagés pour la MNH.</a:t>
            </a:r>
            <a:endParaRPr lang="en-US" sz="1600" dirty="0">
              <a:cs typeface="Calibri"/>
            </a:endParaRPr>
          </a:p>
          <a:p>
            <a:pPr marL="342900" indent="-342900" rtl="0">
              <a:spcBef>
                <a:spcPts val="600"/>
              </a:spcBef>
              <a:buFont typeface="Wingdings" panose="05050102010706020507" pitchFamily="18" charset="2"/>
              <a:buChar char="§"/>
            </a:pPr>
            <a:r>
              <a:rPr lang="fr" sz="2000" b="1" i="0" u="none" strike="noStrike" dirty="0">
                <a:solidFill>
                  <a:srgbClr val="000000"/>
                </a:solidFill>
                <a:highlight>
                  <a:srgbClr val="000000">
                    <a:alpha val="0"/>
                  </a:srgbClr>
                </a:highlight>
                <a:latin typeface="Calibri"/>
                <a:ea typeface="Calibri"/>
                <a:cs typeface="Calibri"/>
              </a:rPr>
              <a:t> La mesure</a:t>
            </a:r>
            <a:r>
              <a:rPr lang="fr" sz="2000" b="0" i="0" u="none" strike="noStrike" dirty="0">
                <a:solidFill>
                  <a:srgbClr val="000000"/>
                </a:solidFill>
                <a:highlight>
                  <a:srgbClr val="000000">
                    <a:alpha val="0"/>
                  </a:srgbClr>
                </a:highlight>
                <a:latin typeface="Calibri"/>
                <a:ea typeface="Calibri"/>
                <a:cs typeface="Calibri"/>
              </a:rPr>
              <a:t> est essentielle</a:t>
            </a:r>
            <a:r>
              <a:rPr lang="fr" sz="1600" b="0" i="0" u="none" strike="noStrike" dirty="0">
                <a:solidFill>
                  <a:srgbClr val="000000"/>
                </a:solidFill>
                <a:highlight>
                  <a:srgbClr val="000000">
                    <a:alpha val="0"/>
                  </a:srgbClr>
                </a:highlight>
                <a:latin typeface="Calibri"/>
                <a:ea typeface="Calibri"/>
                <a:cs typeface="Calibri"/>
              </a:rPr>
              <a:t>: certains </a:t>
            </a:r>
            <a:r>
              <a:rPr lang="fr" sz="1600" b="1" i="0" u="none" strike="noStrike" dirty="0">
                <a:solidFill>
                  <a:srgbClr val="000000"/>
                </a:solidFill>
                <a:highlight>
                  <a:srgbClr val="000000">
                    <a:alpha val="0"/>
                  </a:srgbClr>
                </a:highlight>
                <a:latin typeface="Calibri"/>
                <a:ea typeface="Calibri"/>
                <a:cs typeface="Calibri"/>
              </a:rPr>
              <a:t>indicateurs de QS en pédiatrie </a:t>
            </a:r>
            <a:r>
              <a:rPr lang="fr" sz="1600" b="0" i="0" u="none" strike="noStrike" dirty="0">
                <a:solidFill>
                  <a:srgbClr val="000000"/>
                </a:solidFill>
                <a:highlight>
                  <a:srgbClr val="000000">
                    <a:alpha val="0"/>
                  </a:srgbClr>
                </a:highlight>
                <a:latin typeface="Calibri"/>
                <a:ea typeface="Calibri"/>
                <a:cs typeface="Calibri"/>
              </a:rPr>
              <a:t>figurent déjà dans le système d'information sur les ménages - commencer à mesurer et à surveiller, puis s'appuyer sur cela</a:t>
            </a:r>
            <a:endParaRPr lang="en-US" sz="1600" dirty="0">
              <a:ea typeface="Calibri"/>
              <a:cs typeface="Calibri"/>
            </a:endParaRPr>
          </a:p>
          <a:p>
            <a:pPr marL="342900" indent="-342900" rtl="0">
              <a:spcBef>
                <a:spcPts val="600"/>
              </a:spcBef>
              <a:buFont typeface="Wingdings" panose="05050102010706020507" pitchFamily="18" charset="2"/>
              <a:buChar char="§"/>
            </a:pPr>
            <a:r>
              <a:rPr lang="fr" sz="2000" b="1" i="0" u="none" strike="noStrike" dirty="0">
                <a:solidFill>
                  <a:srgbClr val="000000"/>
                </a:solidFill>
                <a:highlight>
                  <a:srgbClr val="000000">
                    <a:alpha val="0"/>
                  </a:srgbClr>
                </a:highlight>
                <a:latin typeface="Calibri"/>
                <a:ea typeface="Times New Roman"/>
                <a:cs typeface="Calibri"/>
              </a:rPr>
              <a:t>L'audit des décès</a:t>
            </a:r>
            <a:r>
              <a:rPr lang="fr" sz="1600" b="0" i="0" u="none" strike="noStrike" dirty="0">
                <a:solidFill>
                  <a:srgbClr val="000000"/>
                </a:solidFill>
                <a:highlight>
                  <a:srgbClr val="000000">
                    <a:alpha val="0"/>
                  </a:srgbClr>
                </a:highlight>
                <a:latin typeface="Calibri"/>
                <a:ea typeface="Times New Roman"/>
                <a:cs typeface="Calibri"/>
              </a:rPr>
              <a:t> </a:t>
            </a:r>
            <a:r>
              <a:rPr lang="fr" sz="2000" b="0" i="0" u="none" strike="noStrike" dirty="0">
                <a:solidFill>
                  <a:srgbClr val="000000"/>
                </a:solidFill>
                <a:highlight>
                  <a:srgbClr val="000000">
                    <a:alpha val="0"/>
                  </a:srgbClr>
                </a:highlight>
                <a:latin typeface="Calibri"/>
                <a:ea typeface="Times New Roman"/>
                <a:cs typeface="Calibri"/>
              </a:rPr>
              <a:t>pédiatriques</a:t>
            </a:r>
            <a:r>
              <a:rPr lang="fr" sz="1600" b="0" i="0" u="none" strike="noStrike" dirty="0">
                <a:solidFill>
                  <a:srgbClr val="000000"/>
                </a:solidFill>
                <a:highlight>
                  <a:srgbClr val="000000">
                    <a:alpha val="0"/>
                  </a:srgbClr>
                </a:highlight>
                <a:latin typeface="Calibri"/>
                <a:ea typeface="Times New Roman"/>
                <a:cs typeface="Calibri"/>
              </a:rPr>
              <a:t> est un point d'entrée pratique pour initier l'amélioration de la qualité dans le cadre des processus de routine de l'établissement.</a:t>
            </a:r>
            <a:endParaRPr lang="en-US" sz="1600" b="1" dirty="0">
              <a:solidFill>
                <a:srgbClr val="000000"/>
              </a:solidFill>
              <a:effectLst/>
              <a:ea typeface="Times New Roman" panose="02020603050405020304" pitchFamily="18" charset="0"/>
              <a:cs typeface="Calibri"/>
            </a:endParaRPr>
          </a:p>
        </p:txBody>
      </p:sp>
    </p:spTree>
    <p:extLst>
      <p:ext uri="{BB962C8B-B14F-4D97-AF65-F5344CB8AC3E}">
        <p14:creationId xmlns:p14="http://schemas.microsoft.com/office/powerpoint/2010/main" val="28393598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FF84-C643-474B-BF14-5628092D70AA}"/>
              </a:ext>
            </a:extLst>
          </p:cNvPr>
          <p:cNvSpPr>
            <a:spLocks noGrp="1"/>
          </p:cNvSpPr>
          <p:nvPr>
            <p:ph type="title"/>
          </p:nvPr>
        </p:nvSpPr>
        <p:spPr>
          <a:xfrm>
            <a:off x="838200" y="-66195"/>
            <a:ext cx="10515600" cy="1325563"/>
          </a:xfrm>
        </p:spPr>
        <p:txBody>
          <a:bodyPr>
            <a:noAutofit/>
          </a:bodyPr>
          <a:lstStyle/>
          <a:p>
            <a:pPr rtl="0"/>
            <a:r>
              <a:rPr lang="fr" sz="4400" b="0" i="0" u="none" strike="noStrike">
                <a:solidFill>
                  <a:srgbClr val="548235"/>
                </a:solidFill>
                <a:highlight>
                  <a:srgbClr val="000000">
                    <a:alpha val="0"/>
                  </a:srgbClr>
                </a:highlight>
                <a:latin typeface="Calibri Light"/>
              </a:rPr>
              <a:t>Ordre du jour</a:t>
            </a:r>
            <a:endParaRPr lang="en-US">
              <a:solidFill>
                <a:schemeClr val="accent6">
                  <a:lumMod val="75000"/>
                </a:schemeClr>
              </a:solidFill>
              <a:cs typeface="Calibri Light"/>
            </a:endParaRPr>
          </a:p>
        </p:txBody>
      </p:sp>
      <p:graphicFrame>
        <p:nvGraphicFramePr>
          <p:cNvPr id="4" name="Table 4">
            <a:extLst>
              <a:ext uri="{FF2B5EF4-FFF2-40B4-BE49-F238E27FC236}">
                <a16:creationId xmlns:a16="http://schemas.microsoft.com/office/drawing/2014/main" id="{7E38FD21-3CFD-41E1-A307-9709896237EF}"/>
              </a:ext>
            </a:extLst>
          </p:cNvPr>
          <p:cNvGraphicFramePr>
            <a:graphicFrameLocks noGrp="1"/>
          </p:cNvGraphicFramePr>
          <p:nvPr>
            <p:ph idx="1"/>
            <p:extLst>
              <p:ext uri="{D42A27DB-BD31-4B8C-83A1-F6EECF244321}">
                <p14:modId xmlns:p14="http://schemas.microsoft.com/office/powerpoint/2010/main" val="2005248069"/>
              </p:ext>
            </p:extLst>
          </p:nvPr>
        </p:nvGraphicFramePr>
        <p:xfrm>
          <a:off x="840377" y="1078824"/>
          <a:ext cx="11119549" cy="6325616"/>
        </p:xfrm>
        <a:graphic>
          <a:graphicData uri="http://schemas.openxmlformats.org/drawingml/2006/table">
            <a:tbl>
              <a:tblPr firstRow="1" bandRow="1">
                <a:tableStyleId>{2D5ABB26-0587-4C30-8999-92F81FD0307C}</a:tableStyleId>
              </a:tblPr>
              <a:tblGrid>
                <a:gridCol w="11119549">
                  <a:extLst>
                    <a:ext uri="{9D8B030D-6E8A-4147-A177-3AD203B41FA5}">
                      <a16:colId xmlns:a16="http://schemas.microsoft.com/office/drawing/2014/main" val="1111113510"/>
                    </a:ext>
                  </a:extLst>
                </a:gridCol>
              </a:tblGrid>
              <a:tr h="370840">
                <a:tc>
                  <a:txBody>
                    <a:bodyPr/>
                    <a:lstStyle/>
                    <a:p>
                      <a:pPr lvl="0" rtl="0"/>
                      <a:r>
                        <a:rPr lang="fr" sz="2400" b="1" i="0" u="none" strike="noStrike" kern="1200">
                          <a:solidFill>
                            <a:srgbClr val="000000"/>
                          </a:solidFill>
                          <a:highlight>
                            <a:srgbClr val="000000">
                              <a:alpha val="0"/>
                            </a:srgbClr>
                          </a:highlight>
                          <a:latin typeface="Calibri"/>
                        </a:rPr>
                        <a:t>Accueil et encadrement : </a:t>
                      </a:r>
                      <a:r>
                        <a:rPr lang="fr" sz="2400" b="0" i="0" u="none" strike="noStrike" kern="1200">
                          <a:solidFill>
                            <a:srgbClr val="000000"/>
                          </a:solidFill>
                          <a:highlight>
                            <a:srgbClr val="000000">
                              <a:alpha val="0"/>
                            </a:srgbClr>
                          </a:highlight>
                          <a:latin typeface="Calibri"/>
                        </a:rPr>
                        <a:t>Dr Nuhu Yaqub, OMS Genève</a:t>
                      </a:r>
                    </a:p>
                    <a:p>
                      <a:pPr lvl="0">
                        <a:buNone/>
                      </a:pPr>
                      <a:endParaRPr lang="en-US" sz="2400" kern="1200">
                        <a:solidFill>
                          <a:schemeClr val="dk1"/>
                        </a:solidFill>
                        <a:effectLst/>
                      </a:endParaRPr>
                    </a:p>
                    <a:p>
                      <a:pPr marL="0" lvl="0" indent="0" rtl="0">
                        <a:buClr>
                          <a:srgbClr val="000000"/>
                        </a:buClr>
                        <a:buNone/>
                      </a:pPr>
                      <a:r>
                        <a:rPr lang="fr" sz="2400" b="1" i="0" u="none" strike="noStrike" kern="1200" noProof="0">
                          <a:highlight>
                            <a:srgbClr val="000000">
                              <a:alpha val="0"/>
                            </a:srgbClr>
                          </a:highlight>
                          <a:latin typeface="Calibri"/>
                        </a:rPr>
                        <a:t>Progrès dans l'amélioration de la qualité des soins pédiatriques au Kenya et en Ouganda</a:t>
                      </a:r>
                    </a:p>
                    <a:p>
                      <a:pPr marL="742950" marR="0" lvl="1" indent="-285750" algn="l" rtl="0">
                        <a:lnSpc>
                          <a:spcPct val="90000"/>
                        </a:lnSpc>
                        <a:spcBef>
                          <a:spcPts val="1000"/>
                        </a:spcBef>
                        <a:spcAft>
                          <a:spcPct val="0"/>
                        </a:spcAft>
                        <a:buClr>
                          <a:srgbClr val="000000"/>
                        </a:buClr>
                        <a:buFont typeface="Arial"/>
                        <a:buChar char="•"/>
                      </a:pPr>
                      <a:r>
                        <a:rPr lang="fr" sz="2400" b="0" i="0" u="none" strike="noStrike" kern="1200" noProof="0">
                          <a:solidFill>
                            <a:srgbClr val="000000"/>
                          </a:solidFill>
                          <a:highlight>
                            <a:srgbClr val="000000">
                              <a:alpha val="0"/>
                            </a:srgbClr>
                          </a:highlight>
                          <a:latin typeface="Calibri"/>
                        </a:rPr>
                        <a:t>Dr Janette Karimi, chef de la division de la santé du nouveau-né et de l'enfant, ministère de la Santé, Kenya</a:t>
                      </a:r>
                    </a:p>
                    <a:p>
                      <a:pPr marL="742950" marR="0" lvl="1" indent="-285750" algn="l" rtl="0">
                        <a:lnSpc>
                          <a:spcPct val="90000"/>
                        </a:lnSpc>
                        <a:spcBef>
                          <a:spcPts val="1000"/>
                        </a:spcBef>
                        <a:spcAft>
                          <a:spcPct val="0"/>
                        </a:spcAft>
                        <a:buClr>
                          <a:srgbClr val="000000"/>
                        </a:buClr>
                        <a:buFont typeface="Arial"/>
                        <a:buChar char="•"/>
                      </a:pPr>
                      <a:r>
                        <a:rPr lang="fr" sz="2400" b="0" i="0" u="none" strike="noStrike" kern="1200" noProof="0">
                          <a:highlight>
                            <a:srgbClr val="000000">
                              <a:alpha val="0"/>
                            </a:srgbClr>
                          </a:highlight>
                          <a:latin typeface="Calibri"/>
                        </a:rPr>
                        <a:t>Dr Jesca Nsungwa-Sabiiti</a:t>
                      </a:r>
                      <a:r>
                        <a:rPr lang="fr" sz="2400" b="1" i="0" u="none" strike="noStrike" kern="1200" noProof="0">
                          <a:highlight>
                            <a:srgbClr val="000000">
                              <a:alpha val="0"/>
                            </a:srgbClr>
                          </a:highlight>
                          <a:latin typeface="Calibri"/>
                        </a:rPr>
                        <a:t>, </a:t>
                      </a:r>
                      <a:r>
                        <a:rPr lang="fr" sz="2400" b="0" i="0" u="none" strike="noStrike" kern="1200" noProof="0">
                          <a:highlight>
                            <a:srgbClr val="000000">
                              <a:alpha val="0"/>
                            </a:srgbClr>
                          </a:highlight>
                          <a:latin typeface="Calibri"/>
                        </a:rPr>
                        <a:t>Commissaire à la santé maternelle et infantile, ministère de la Santé, Ouganda</a:t>
                      </a:r>
                      <a:endParaRPr lang="en-US"/>
                    </a:p>
                  </a:txBody>
                  <a:tcPr/>
                </a:tc>
                <a:extLst>
                  <a:ext uri="{0D108BD9-81ED-4DB2-BD59-A6C34878D82A}">
                    <a16:rowId xmlns:a16="http://schemas.microsoft.com/office/drawing/2014/main" val="141892200"/>
                  </a:ext>
                </a:extLst>
              </a:tr>
              <a:tr h="370840">
                <a:tc>
                  <a:txBody>
                    <a:bodyPr/>
                    <a:lstStyle/>
                    <a:p>
                      <a:pPr rtl="0"/>
                      <a:r>
                        <a:rPr lang="fr" sz="2400" b="1" i="0" u="none" strike="noStrike">
                          <a:highlight>
                            <a:srgbClr val="000000">
                              <a:alpha val="0"/>
                            </a:srgbClr>
                          </a:highlight>
                          <a:latin typeface="Calibri"/>
                        </a:rPr>
                        <a:t>Résultats des récentes discussions sur la QS en pédiatrie : </a:t>
                      </a:r>
                      <a:r>
                        <a:rPr lang="fr" sz="2400" b="0" i="0" u="none" strike="noStrike" noProof="0">
                          <a:solidFill>
                            <a:srgbClr val="000000"/>
                          </a:solidFill>
                          <a:highlight>
                            <a:srgbClr val="000000">
                              <a:alpha val="0"/>
                            </a:srgbClr>
                          </a:highlight>
                          <a:latin typeface="Calibri"/>
                        </a:rPr>
                        <a:t>Dr Anne Detjen, UNICEF New York</a:t>
                      </a:r>
                      <a:endParaRPr lang="en-US" sz="2400" b="1"/>
                    </a:p>
                    <a:p>
                      <a:pPr marL="0" lvl="0" indent="0">
                        <a:buFontTx/>
                        <a:buNone/>
                      </a:pPr>
                      <a:endParaRPr lang="en-US" sz="2400" b="0" i="0" u="none" strike="noStrike" noProof="0">
                        <a:solidFill>
                          <a:srgbClr val="000000"/>
                        </a:solidFill>
                        <a:latin typeface="Calibri"/>
                      </a:endParaRPr>
                    </a:p>
                    <a:p>
                      <a:pPr marL="0" lvl="0" indent="0" rtl="0">
                        <a:buNone/>
                      </a:pPr>
                      <a:r>
                        <a:rPr lang="fr" sz="2400" b="1" i="0" u="none" strike="noStrike" noProof="0">
                          <a:solidFill>
                            <a:srgbClr val="000000"/>
                          </a:solidFill>
                          <a:highlight>
                            <a:srgbClr val="000000">
                              <a:alpha val="0"/>
                            </a:srgbClr>
                          </a:highlight>
                          <a:latin typeface="Calibri"/>
                        </a:rPr>
                        <a:t>Table ronde </a:t>
                      </a:r>
                      <a:r>
                        <a:rPr lang="fr" sz="2400" b="0" i="1" u="none" strike="noStrike" noProof="0">
                          <a:solidFill>
                            <a:srgbClr val="000000"/>
                          </a:solidFill>
                          <a:highlight>
                            <a:srgbClr val="000000">
                              <a:alpha val="0"/>
                            </a:srgbClr>
                          </a:highlight>
                          <a:latin typeface="Calibri"/>
                        </a:rPr>
                        <a:t>animée par le Dr Nuhu Yaqub, OMS Genève</a:t>
                      </a:r>
                      <a:endParaRPr lang="en-US" b="0" i="1"/>
                    </a:p>
                    <a:p>
                      <a:pPr marL="285750" lvl="0" indent="-285750">
                        <a:buFontTx/>
                        <a:buChar char="-"/>
                      </a:pPr>
                      <a:endParaRPr lang="en-US" sz="2400"/>
                    </a:p>
                  </a:txBody>
                  <a:tcPr/>
                </a:tc>
                <a:extLst>
                  <a:ext uri="{0D108BD9-81ED-4DB2-BD59-A6C34878D82A}">
                    <a16:rowId xmlns:a16="http://schemas.microsoft.com/office/drawing/2014/main" val="2319067588"/>
                  </a:ext>
                </a:extLst>
              </a:tr>
              <a:tr h="370840">
                <a:tc>
                  <a:txBody>
                    <a:bodyPr/>
                    <a:lstStyle/>
                    <a:p>
                      <a:pPr rtl="0"/>
                      <a:r>
                        <a:rPr lang="fr" sz="2400" b="1" i="0" u="none" strike="noStrike">
                          <a:solidFill>
                            <a:srgbClr val="000000"/>
                          </a:solidFill>
                          <a:highlight>
                            <a:srgbClr val="000000">
                              <a:alpha val="0"/>
                            </a:srgbClr>
                          </a:highlight>
                          <a:latin typeface="Calibri"/>
                        </a:rPr>
                        <a:t>Questions &amp; réponses </a:t>
                      </a:r>
                    </a:p>
                    <a:p>
                      <a:pPr lvl="0">
                        <a:buNone/>
                      </a:pPr>
                      <a:endParaRPr lang="en-US" sz="2400" b="1">
                        <a:solidFill>
                          <a:schemeClr val="tx1"/>
                        </a:solidFill>
                      </a:endParaRPr>
                    </a:p>
                  </a:txBody>
                  <a:tcPr/>
                </a:tc>
                <a:extLst>
                  <a:ext uri="{0D108BD9-81ED-4DB2-BD59-A6C34878D82A}">
                    <a16:rowId xmlns:a16="http://schemas.microsoft.com/office/drawing/2014/main" val="2755052642"/>
                  </a:ext>
                </a:extLst>
              </a:tr>
              <a:tr h="370840">
                <a:tc>
                  <a:txBody>
                    <a:bodyPr/>
                    <a:lstStyle/>
                    <a:p>
                      <a:pPr rtl="0"/>
                      <a:r>
                        <a:rPr lang="fr" sz="2400" b="1" i="0" u="none" strike="noStrike">
                          <a:highlight>
                            <a:srgbClr val="000000">
                              <a:alpha val="0"/>
                            </a:srgbClr>
                          </a:highlight>
                          <a:latin typeface="Calibri"/>
                        </a:rPr>
                        <a:t>Clôture, prochains webinaires : </a:t>
                      </a:r>
                      <a:r>
                        <a:rPr lang="fr" sz="2400" b="0" i="0" u="none" strike="noStrike">
                          <a:highlight>
                            <a:srgbClr val="000000">
                              <a:alpha val="0"/>
                            </a:srgbClr>
                          </a:highlight>
                          <a:latin typeface="Calibri"/>
                        </a:rPr>
                        <a:t>Dr Anne Detjen, UNICEF New York</a:t>
                      </a:r>
                    </a:p>
                  </a:txBody>
                  <a:tcPr/>
                </a:tc>
                <a:extLst>
                  <a:ext uri="{0D108BD9-81ED-4DB2-BD59-A6C34878D82A}">
                    <a16:rowId xmlns:a16="http://schemas.microsoft.com/office/drawing/2014/main" val="153608808"/>
                  </a:ext>
                </a:extLst>
              </a:tr>
            </a:tbl>
          </a:graphicData>
        </a:graphic>
      </p:graphicFrame>
    </p:spTree>
    <p:extLst>
      <p:ext uri="{BB962C8B-B14F-4D97-AF65-F5344CB8AC3E}">
        <p14:creationId xmlns:p14="http://schemas.microsoft.com/office/powerpoint/2010/main" val="34280180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D022-69F6-48E9-9E8B-AABE0CE95057}"/>
              </a:ext>
            </a:extLst>
          </p:cNvPr>
          <p:cNvSpPr>
            <a:spLocks noGrp="1"/>
          </p:cNvSpPr>
          <p:nvPr>
            <p:ph type="title"/>
          </p:nvPr>
        </p:nvSpPr>
        <p:spPr>
          <a:xfrm>
            <a:off x="624127" y="5691"/>
            <a:ext cx="10515600" cy="1325563"/>
          </a:xfrm>
        </p:spPr>
        <p:txBody>
          <a:bodyPr>
            <a:noAutofit/>
          </a:bodyPr>
          <a:lstStyle/>
          <a:p>
            <a:pPr rtl="0"/>
            <a:r>
              <a:rPr lang="fr" sz="4400" b="0" i="0" u="none" strike="noStrike">
                <a:solidFill>
                  <a:srgbClr val="548235"/>
                </a:solidFill>
                <a:highlight>
                  <a:srgbClr val="000000">
                    <a:alpha val="0"/>
                  </a:srgbClr>
                </a:highlight>
                <a:latin typeface="Calibri Light"/>
              </a:rPr>
              <a:t>Table ronde</a:t>
            </a:r>
            <a:endParaRPr lang="en-US">
              <a:solidFill>
                <a:schemeClr val="accent6">
                  <a:lumMod val="75000"/>
                </a:schemeClr>
              </a:solidFill>
              <a:cs typeface="Calibri Light"/>
            </a:endParaRPr>
          </a:p>
        </p:txBody>
      </p:sp>
      <p:sp>
        <p:nvSpPr>
          <p:cNvPr id="4" name="Text Placeholder 3">
            <a:extLst>
              <a:ext uri="{FF2B5EF4-FFF2-40B4-BE49-F238E27FC236}">
                <a16:creationId xmlns:a16="http://schemas.microsoft.com/office/drawing/2014/main" id="{3BAAA17F-4378-47C8-9B1C-2E89EF929D8F}"/>
              </a:ext>
            </a:extLst>
          </p:cNvPr>
          <p:cNvSpPr>
            <a:spLocks noGrp="1"/>
          </p:cNvSpPr>
          <p:nvPr>
            <p:ph type="body" idx="1"/>
          </p:nvPr>
        </p:nvSpPr>
        <p:spPr>
          <a:xfrm>
            <a:off x="3664486" y="4029288"/>
            <a:ext cx="2983275" cy="1571535"/>
          </a:xfrm>
        </p:spPr>
        <p:txBody>
          <a:bodyPr>
            <a:noAutofit/>
          </a:bodyPr>
          <a:lstStyle/>
          <a:p>
            <a:pPr rtl="0"/>
            <a:r>
              <a:rPr lang="fr" sz="1800" b="1" i="0" u="none" strike="noStrike">
                <a:highlight>
                  <a:srgbClr val="000000">
                    <a:alpha val="0"/>
                  </a:srgbClr>
                </a:highlight>
                <a:latin typeface="Calibri"/>
                <a:ea typeface="+mn-lt"/>
                <a:cs typeface="Calibri"/>
              </a:rPr>
              <a:t>Dr Janette Karimi</a:t>
            </a:r>
            <a:endParaRPr lang="en-US">
              <a:ea typeface="+mn-lt"/>
              <a:cs typeface="+mn-lt"/>
            </a:endParaRPr>
          </a:p>
          <a:p>
            <a:pPr rtl="0"/>
            <a:r>
              <a:rPr lang="fr" sz="1800" b="0" i="0" u="none" strike="noStrike">
                <a:highlight>
                  <a:srgbClr val="000000">
                    <a:alpha val="0"/>
                  </a:srgbClr>
                </a:highlight>
                <a:latin typeface="Calibri"/>
                <a:ea typeface="+mn-lt"/>
                <a:cs typeface="+mn-lt"/>
              </a:rPr>
              <a:t>Cheffe du service de santé néonatale et infantile</a:t>
            </a:r>
            <a:endParaRPr lang="en-US">
              <a:ea typeface="+mn-lt"/>
              <a:cs typeface="+mn-lt"/>
            </a:endParaRPr>
          </a:p>
          <a:p>
            <a:pPr rtl="0"/>
            <a:r>
              <a:rPr lang="fr" sz="1800" b="0" i="0" u="none" strike="noStrike">
                <a:highlight>
                  <a:srgbClr val="000000">
                    <a:alpha val="0"/>
                  </a:srgbClr>
                </a:highlight>
                <a:latin typeface="Calibri"/>
                <a:ea typeface="+mn-lt"/>
                <a:cs typeface="+mn-lt"/>
              </a:rPr>
              <a:t>Ministère de la santé, Kenya</a:t>
            </a:r>
          </a:p>
        </p:txBody>
      </p:sp>
      <p:sp>
        <p:nvSpPr>
          <p:cNvPr id="6" name="Text Placeholder 5">
            <a:extLst>
              <a:ext uri="{FF2B5EF4-FFF2-40B4-BE49-F238E27FC236}">
                <a16:creationId xmlns:a16="http://schemas.microsoft.com/office/drawing/2014/main" id="{2483D663-C476-43CF-8B31-70C8F5C5AE7F}"/>
              </a:ext>
            </a:extLst>
          </p:cNvPr>
          <p:cNvSpPr>
            <a:spLocks noGrp="1"/>
          </p:cNvSpPr>
          <p:nvPr>
            <p:ph type="body" sz="quarter" idx="3"/>
          </p:nvPr>
        </p:nvSpPr>
        <p:spPr>
          <a:xfrm>
            <a:off x="6480268" y="4053122"/>
            <a:ext cx="3067594" cy="1585912"/>
          </a:xfrm>
        </p:spPr>
        <p:txBody>
          <a:bodyPr>
            <a:noAutofit/>
          </a:bodyPr>
          <a:lstStyle/>
          <a:p>
            <a:pPr rtl="0"/>
            <a:r>
              <a:rPr lang="fr" sz="1800" b="1" i="0" u="none" strike="noStrike">
                <a:highlight>
                  <a:srgbClr val="000000">
                    <a:alpha val="0"/>
                  </a:srgbClr>
                </a:highlight>
                <a:latin typeface="Calibri"/>
              </a:rPr>
              <a:t>Dr Jesca Nsungwa-Sabiiti </a:t>
            </a:r>
            <a:endParaRPr lang="en-US" sz="1800" b="0"/>
          </a:p>
          <a:p>
            <a:pPr rtl="0"/>
            <a:r>
              <a:rPr lang="fr" sz="1800" b="0" i="0" u="none" strike="noStrike">
                <a:highlight>
                  <a:srgbClr val="000000">
                    <a:alpha val="0"/>
                  </a:srgbClr>
                </a:highlight>
                <a:latin typeface="Calibri"/>
              </a:rPr>
              <a:t>Commissaire à la santé maternelle et infantile</a:t>
            </a:r>
            <a:endParaRPr lang="en-US" sz="1800" b="0">
              <a:cs typeface="Calibri"/>
            </a:endParaRPr>
          </a:p>
          <a:p>
            <a:pPr rtl="0"/>
            <a:r>
              <a:rPr lang="fr" sz="1800" b="0" i="0" u="none" strike="noStrike">
                <a:highlight>
                  <a:srgbClr val="000000">
                    <a:alpha val="0"/>
                  </a:srgbClr>
                </a:highlight>
                <a:latin typeface="Calibri"/>
              </a:rPr>
              <a:t> Ministère de la santé, Ouganda</a:t>
            </a:r>
            <a:endParaRPr lang="en-US" sz="1800" b="0">
              <a:cs typeface="Calibri"/>
            </a:endParaRPr>
          </a:p>
        </p:txBody>
      </p:sp>
      <p:sp>
        <p:nvSpPr>
          <p:cNvPr id="7" name="Content Placeholder 6">
            <a:extLst>
              <a:ext uri="{FF2B5EF4-FFF2-40B4-BE49-F238E27FC236}">
                <a16:creationId xmlns:a16="http://schemas.microsoft.com/office/drawing/2014/main" id="{1D02C920-B56C-4C3B-A4EB-CCA30A3182E9}"/>
              </a:ext>
            </a:extLst>
          </p:cNvPr>
          <p:cNvSpPr>
            <a:spLocks noGrp="1"/>
          </p:cNvSpPr>
          <p:nvPr>
            <p:ph sz="quarter" idx="4"/>
          </p:nvPr>
        </p:nvSpPr>
        <p:spPr>
          <a:xfrm>
            <a:off x="6809002" y="2336393"/>
            <a:ext cx="2423571" cy="2188029"/>
          </a:xfrm>
        </p:spPr>
        <p:txBody>
          <a:bodyPr>
            <a:noAutofit/>
          </a:bodyPr>
          <a:lstStyle/>
          <a:p>
            <a:pPr rtl="0"/>
            <a:r>
              <a:rPr lang="fr" sz="2800" b="0" i="0" u="none" strike="noStrike">
                <a:highlight>
                  <a:srgbClr val="000000">
                    <a:alpha val="0"/>
                  </a:srgbClr>
                </a:highlight>
                <a:latin typeface="Calibri"/>
              </a:rPr>
              <a:t>Image</a:t>
            </a:r>
          </a:p>
        </p:txBody>
      </p:sp>
      <p:sp>
        <p:nvSpPr>
          <p:cNvPr id="8" name="Text Placeholder 5">
            <a:extLst>
              <a:ext uri="{FF2B5EF4-FFF2-40B4-BE49-F238E27FC236}">
                <a16:creationId xmlns:a16="http://schemas.microsoft.com/office/drawing/2014/main" id="{6F1AAC5D-54F9-48D9-84D4-8E173BA318A4}"/>
              </a:ext>
            </a:extLst>
          </p:cNvPr>
          <p:cNvSpPr txBox="1"/>
          <p:nvPr/>
        </p:nvSpPr>
        <p:spPr>
          <a:xfrm>
            <a:off x="9529577" y="4600342"/>
            <a:ext cx="3010085"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rtl="0"/>
            <a:r>
              <a:rPr lang="fr" sz="1800" b="1" i="0" u="none" strike="noStrike">
                <a:highlight>
                  <a:srgbClr val="000000">
                    <a:alpha val="0"/>
                  </a:srgbClr>
                </a:highlight>
                <a:latin typeface="Calibri"/>
              </a:rPr>
              <a:t>Dr Anne Detjen</a:t>
            </a:r>
          </a:p>
          <a:p>
            <a:pPr rtl="0"/>
            <a:r>
              <a:rPr lang="fr" sz="1800" b="0" i="0" u="none" strike="noStrike">
                <a:highlight>
                  <a:srgbClr val="000000">
                    <a:alpha val="0"/>
                  </a:srgbClr>
                </a:highlight>
                <a:latin typeface="Calibri"/>
              </a:rPr>
              <a:t>Spécialiste de la santé infantile</a:t>
            </a:r>
          </a:p>
          <a:p>
            <a:pPr rtl="0"/>
            <a:r>
              <a:rPr lang="fr" sz="1800" b="0" i="0" u="none" strike="noStrike">
                <a:highlight>
                  <a:srgbClr val="000000">
                    <a:alpha val="0"/>
                  </a:srgbClr>
                </a:highlight>
                <a:latin typeface="Calibri"/>
              </a:rPr>
              <a:t>UNICEF New York</a:t>
            </a:r>
          </a:p>
        </p:txBody>
      </p:sp>
      <p:sp>
        <p:nvSpPr>
          <p:cNvPr id="11" name="Content Placeholder 4">
            <a:extLst>
              <a:ext uri="{FF2B5EF4-FFF2-40B4-BE49-F238E27FC236}">
                <a16:creationId xmlns:a16="http://schemas.microsoft.com/office/drawing/2014/main" id="{58183D8D-891F-451D-AEDB-78B83FE26801}"/>
              </a:ext>
            </a:extLst>
          </p:cNvPr>
          <p:cNvSpPr txBox="1"/>
          <p:nvPr/>
        </p:nvSpPr>
        <p:spPr>
          <a:xfrm>
            <a:off x="559310" y="1855053"/>
            <a:ext cx="2466704" cy="2188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800" b="0" i="0" u="none" strike="noStrike">
                <a:highlight>
                  <a:srgbClr val="000000">
                    <a:alpha val="0"/>
                  </a:srgbClr>
                </a:highlight>
                <a:latin typeface="Calibri"/>
              </a:rPr>
              <a:t>Image</a:t>
            </a:r>
          </a:p>
        </p:txBody>
      </p:sp>
      <p:pic>
        <p:nvPicPr>
          <p:cNvPr id="14" name="Content Placeholder 13" descr="A picture containing human face, person, smile, clothing&#10;&#10;Description automatically generated">
            <a:extLst>
              <a:ext uri="{FF2B5EF4-FFF2-40B4-BE49-F238E27FC236}">
                <a16:creationId xmlns:a16="http://schemas.microsoft.com/office/drawing/2014/main" id="{ECF7F8F2-FF09-4B71-A1B3-3FCC913C04A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b="28089"/>
          <a:stretch>
            <a:fillRect/>
          </a:stretch>
        </p:blipFill>
        <p:spPr>
          <a:xfrm>
            <a:off x="3694210" y="1393451"/>
            <a:ext cx="2413260" cy="2649631"/>
          </a:xfrm>
        </p:spPr>
      </p:pic>
      <p:pic>
        <p:nvPicPr>
          <p:cNvPr id="16" name="Picture 15" descr="A person smiling for the camera&#10;&#10;Description automatically generated">
            <a:extLst>
              <a:ext uri="{FF2B5EF4-FFF2-40B4-BE49-F238E27FC236}">
                <a16:creationId xmlns:a16="http://schemas.microsoft.com/office/drawing/2014/main" id="{74A727C7-1C64-4BF9-ABB6-40A970390870}"/>
              </a:ext>
            </a:extLst>
          </p:cNvPr>
          <p:cNvPicPr>
            <a:picLocks noChangeAspect="1"/>
          </p:cNvPicPr>
          <p:nvPr/>
        </p:nvPicPr>
        <p:blipFill>
          <a:blip r:embed="rId4" cstate="print">
            <a:extLst>
              <a:ext uri="{28A0092B-C50C-407E-A947-70E740481C1C}">
                <a14:useLocalDpi xmlns:a14="http://schemas.microsoft.com/office/drawing/2010/main" val="0"/>
              </a:ext>
            </a:extLst>
          </a:blip>
          <a:srcRect b="6793"/>
          <a:stretch>
            <a:fillRect/>
          </a:stretch>
        </p:blipFill>
        <p:spPr>
          <a:xfrm>
            <a:off x="9576616" y="1388949"/>
            <a:ext cx="2095574" cy="2640339"/>
          </a:xfrm>
          <a:prstGeom prst="rect">
            <a:avLst/>
          </a:prstGeom>
        </p:spPr>
      </p:pic>
      <p:pic>
        <p:nvPicPr>
          <p:cNvPr id="1026" name="Picture 2" descr="No photo description available.">
            <a:extLst>
              <a:ext uri="{FF2B5EF4-FFF2-40B4-BE49-F238E27FC236}">
                <a16:creationId xmlns:a16="http://schemas.microsoft.com/office/drawing/2014/main" id="{1809B716-AE30-4CB4-996F-C566E8112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1" t="24652" r="39654" b="36736"/>
          <a:stretch>
            <a:fillRect/>
          </a:stretch>
        </p:blipFill>
        <p:spPr bwMode="auto">
          <a:xfrm>
            <a:off x="6475939" y="1405161"/>
            <a:ext cx="2597031" cy="26479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3">
            <a:extLst>
              <a:ext uri="{FF2B5EF4-FFF2-40B4-BE49-F238E27FC236}">
                <a16:creationId xmlns:a16="http://schemas.microsoft.com/office/drawing/2014/main" id="{2CAD9E13-0D6D-4D85-B4B3-C8CBDC7CF6DF}"/>
              </a:ext>
            </a:extLst>
          </p:cNvPr>
          <p:cNvSpPr txBox="1"/>
          <p:nvPr/>
        </p:nvSpPr>
        <p:spPr>
          <a:xfrm>
            <a:off x="257228" y="4123549"/>
            <a:ext cx="3472105" cy="12121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rtl="0"/>
            <a:r>
              <a:rPr lang="fr" sz="1800" b="1" i="0" u="none" strike="noStrike" dirty="0">
                <a:highlight>
                  <a:srgbClr val="000000">
                    <a:alpha val="0"/>
                  </a:srgbClr>
                </a:highlight>
                <a:latin typeface="Calibri"/>
                <a:ea typeface="Calibri"/>
                <a:cs typeface="Calibri"/>
              </a:rPr>
              <a:t>Dr Nuhu Yaqub</a:t>
            </a:r>
            <a:endParaRPr lang="en-US" dirty="0">
              <a:ea typeface="+mn-lt"/>
              <a:cs typeface="+mn-lt"/>
            </a:endParaRPr>
          </a:p>
          <a:p>
            <a:pPr rtl="0"/>
            <a:r>
              <a:rPr lang="fr" sz="1800" b="0" i="0" u="none" strike="noStrike" dirty="0">
                <a:highlight>
                  <a:srgbClr val="000000">
                    <a:alpha val="0"/>
                  </a:srgbClr>
                </a:highlight>
                <a:latin typeface="Calibri"/>
                <a:ea typeface="+mn-lt"/>
                <a:cs typeface="+mn-lt"/>
              </a:rPr>
              <a:t>Médecin-conseil, santé de l'enfant</a:t>
            </a:r>
          </a:p>
          <a:p>
            <a:pPr rtl="0"/>
            <a:r>
              <a:rPr lang="fr" sz="1800" b="0" i="0" u="none" strike="noStrike" dirty="0">
                <a:highlight>
                  <a:srgbClr val="000000">
                    <a:alpha val="0"/>
                  </a:srgbClr>
                </a:highlight>
                <a:latin typeface="Calibri"/>
                <a:ea typeface="+mn-lt"/>
                <a:cs typeface="+mn-lt"/>
              </a:rPr>
              <a:t>OMS Genève</a:t>
            </a:r>
            <a:endParaRPr lang="en-US" dirty="0">
              <a:ea typeface="+mn-lt"/>
              <a:cs typeface="+mn-lt"/>
            </a:endParaRPr>
          </a:p>
        </p:txBody>
      </p:sp>
      <p:pic>
        <p:nvPicPr>
          <p:cNvPr id="5" name="Google Shape;81;p14" descr="A picture containing text, font&#10;&#10;Description automatically generated">
            <a:extLst>
              <a:ext uri="{FF2B5EF4-FFF2-40B4-BE49-F238E27FC236}">
                <a16:creationId xmlns:a16="http://schemas.microsoft.com/office/drawing/2014/main" id="{A70B24BA-C54B-5AC8-9D29-4B37307FF3FD}"/>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0660" y="6011532"/>
            <a:ext cx="2772974" cy="726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5" descr="A picture containing text, symbol, logo, circle&#10;&#10;Description automatically generated">
            <a:extLst>
              <a:ext uri="{FF2B5EF4-FFF2-40B4-BE49-F238E27FC236}">
                <a16:creationId xmlns:a16="http://schemas.microsoft.com/office/drawing/2014/main" id="{0F6ED7FF-E821-D986-0E04-A42C1E925E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4179110" y="5955102"/>
            <a:ext cx="828736" cy="82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E335D19-E242-877B-AFAA-E5B150018944}"/>
              </a:ext>
            </a:extLst>
          </p:cNvPr>
          <p:cNvSpPr txBox="1"/>
          <p:nvPr/>
        </p:nvSpPr>
        <p:spPr>
          <a:xfrm>
            <a:off x="5400136" y="6018363"/>
            <a:ext cx="6481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r>
              <a:rPr lang="fr" sz="1600" b="1" i="0" u="none" strike="noStrike">
                <a:solidFill>
                  <a:srgbClr val="548235"/>
                </a:solidFill>
                <a:highlight>
                  <a:srgbClr val="000000">
                    <a:alpha val="0"/>
                  </a:srgbClr>
                </a:highlight>
                <a:latin typeface="Calibri"/>
              </a:rPr>
              <a:t>Apprentissages nationaux et possibilités d'améliorer la qualité des soins pédiatriques</a:t>
            </a:r>
            <a:endParaRPr lang="en-US" sz="3200">
              <a:solidFill>
                <a:schemeClr val="accent6">
                  <a:lumMod val="75000"/>
                </a:schemeClr>
              </a:solidFill>
              <a:cs typeface="Calibri"/>
            </a:endParaRPr>
          </a:p>
        </p:txBody>
      </p:sp>
      <p:pic>
        <p:nvPicPr>
          <p:cNvPr id="3" name="Picture 8">
            <a:extLst>
              <a:ext uri="{FF2B5EF4-FFF2-40B4-BE49-F238E27FC236}">
                <a16:creationId xmlns:a16="http://schemas.microsoft.com/office/drawing/2014/main" id="{92B9C187-1E74-1E40-7F63-179E8724C54A}"/>
              </a:ext>
            </a:extLst>
          </p:cNvPr>
          <p:cNvPicPr>
            <a:picLocks noChangeAspect="1"/>
          </p:cNvPicPr>
          <p:nvPr/>
        </p:nvPicPr>
        <p:blipFill>
          <a:blip r:embed="rId8"/>
          <a:stretch>
            <a:fillRect/>
          </a:stretch>
        </p:blipFill>
        <p:spPr>
          <a:xfrm>
            <a:off x="617035" y="1403088"/>
            <a:ext cx="2752492" cy="2648627"/>
          </a:xfrm>
          <a:prstGeom prst="rect">
            <a:avLst/>
          </a:prstGeom>
        </p:spPr>
      </p:pic>
    </p:spTree>
    <p:extLst>
      <p:ext uri="{BB962C8B-B14F-4D97-AF65-F5344CB8AC3E}">
        <p14:creationId xmlns:p14="http://schemas.microsoft.com/office/powerpoint/2010/main" val="31337801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B66E-DD32-4B87-927C-B88D23261CCA}"/>
              </a:ext>
            </a:extLst>
          </p:cNvPr>
          <p:cNvSpPr>
            <a:spLocks noGrp="1"/>
          </p:cNvSpPr>
          <p:nvPr>
            <p:ph type="title"/>
          </p:nvPr>
        </p:nvSpPr>
        <p:spPr/>
        <p:txBody>
          <a:bodyPr>
            <a:noAutofit/>
          </a:bodyPr>
          <a:lstStyle/>
          <a:p>
            <a:pPr rtl="0"/>
            <a:r>
              <a:rPr lang="fr" sz="4400" b="0" i="0" u="none" strike="noStrike">
                <a:highlight>
                  <a:srgbClr val="000000">
                    <a:alpha val="0"/>
                  </a:srgbClr>
                </a:highlight>
                <a:latin typeface="Calibri Light"/>
              </a:rPr>
              <a:t>Table ronde (modérateur à confirmer)</a:t>
            </a:r>
          </a:p>
        </p:txBody>
      </p:sp>
      <p:sp>
        <p:nvSpPr>
          <p:cNvPr id="3" name="Content Placeholder 2">
            <a:extLst>
              <a:ext uri="{FF2B5EF4-FFF2-40B4-BE49-F238E27FC236}">
                <a16:creationId xmlns:a16="http://schemas.microsoft.com/office/drawing/2014/main" id="{CEA8F61D-394F-4F6E-B66E-AED5164B4939}"/>
              </a:ext>
            </a:extLst>
          </p:cNvPr>
          <p:cNvSpPr>
            <a:spLocks noGrp="1"/>
          </p:cNvSpPr>
          <p:nvPr>
            <p:ph idx="1"/>
          </p:nvPr>
        </p:nvSpPr>
        <p:spPr>
          <a:xfrm>
            <a:off x="838200" y="1496366"/>
            <a:ext cx="10515600" cy="4680597"/>
          </a:xfrm>
        </p:spPr>
        <p:txBody>
          <a:bodyPr>
            <a:noAutofit/>
          </a:bodyPr>
          <a:lstStyle/>
          <a:p>
            <a:pPr marL="457200" marR="0" lvl="0" indent="-457200" rtl="0">
              <a:spcBef>
                <a:spcPct val="0"/>
              </a:spcBef>
              <a:spcAft>
                <a:spcPct val="0"/>
              </a:spcAft>
              <a:buFont typeface="+mj-lt"/>
              <a:buAutoNum type="arabicPeriod"/>
            </a:pPr>
            <a:r>
              <a:rPr lang="fr" sz="2400" b="0" i="0" u="none" strike="noStrike">
                <a:highlight>
                  <a:srgbClr val="000000">
                    <a:alpha val="0"/>
                  </a:srgbClr>
                </a:highlight>
                <a:latin typeface="Calibri"/>
                <a:ea typeface="Times New Roman"/>
              </a:rPr>
              <a:t>Comment coordonner efficacement le programme MNCH avec vos unités de gestion de la qualité (ou le nom qui leur est donné dans votre pays) - comment répartir les rôles et les responsabilités ?</a:t>
            </a:r>
            <a:endParaRPr lang="en-US" sz="2400">
              <a:effectLst/>
              <a:latin typeface="Calibri" panose="020F0502020204030204" pitchFamily="34" charset="0"/>
              <a:ea typeface="Calibri" panose="020F0502020204030204" pitchFamily="34" charset="0"/>
            </a:endParaRPr>
          </a:p>
          <a:p>
            <a:pPr marL="457200" marR="0" lvl="0" indent="-457200" rtl="0">
              <a:spcBef>
                <a:spcPct val="0"/>
              </a:spcBef>
              <a:spcAft>
                <a:spcPct val="0"/>
              </a:spcAft>
              <a:buFont typeface="+mj-lt"/>
              <a:buAutoNum type="arabicPeriod"/>
            </a:pPr>
            <a:r>
              <a:rPr lang="fr" sz="2400" b="0" i="0" u="none" strike="noStrike">
                <a:highlight>
                  <a:srgbClr val="000000">
                    <a:alpha val="0"/>
                  </a:srgbClr>
                </a:highlight>
                <a:latin typeface="Calibri"/>
                <a:ea typeface="Times New Roman"/>
              </a:rPr>
              <a:t>Comment assurez-vous la coordination avec d'autres programmes qui sont essentiels à la mise en œuvre d'interventions essentielles pour la survie de l'enfant (en particulier le paludisme, la nutrition, le VIH/TB) et qui peuvent disposer de leurs propres mécanismes ainsi que d'enseignements que vous pouvez aligner (par exemple, dans le cadre de la stratégie IMNCI) ?</a:t>
            </a:r>
            <a:endParaRPr lang="en-US" sz="2400">
              <a:effectLst/>
              <a:latin typeface="Calibri" panose="020F0502020204030204" pitchFamily="34" charset="0"/>
              <a:ea typeface="Calibri" panose="020F0502020204030204" pitchFamily="34" charset="0"/>
            </a:endParaRPr>
          </a:p>
          <a:p>
            <a:pPr marL="457200" marR="0" lvl="0" indent="-457200" rtl="0">
              <a:spcBef>
                <a:spcPct val="0"/>
              </a:spcBef>
              <a:spcAft>
                <a:spcPct val="0"/>
              </a:spcAft>
              <a:buFont typeface="+mj-lt"/>
              <a:buAutoNum type="arabicPeriod"/>
            </a:pPr>
            <a:r>
              <a:rPr lang="fr" sz="2400" b="0" i="0" u="none" strike="noStrike">
                <a:highlight>
                  <a:srgbClr val="000000">
                    <a:alpha val="0"/>
                  </a:srgbClr>
                </a:highlight>
                <a:latin typeface="Calibri"/>
                <a:ea typeface="Times New Roman"/>
              </a:rPr>
              <a:t>Au public ? Quelles sont les questions relatives à la QS pédiatrique que vous aimeriez apprendre d'autres pays et/ou discuter avec d'autres pays dans le cadre d'un échange d'apprentissage ?</a:t>
            </a:r>
            <a:endParaRPr lang="en-US" sz="2400">
              <a:effectLst/>
              <a:latin typeface="Calibri" panose="020F0502020204030204" pitchFamily="34" charset="0"/>
              <a:ea typeface="Calibri" panose="020F0502020204030204" pitchFamily="34" charset="0"/>
            </a:endParaRPr>
          </a:p>
          <a:p>
            <a:pPr marL="457200" marR="0" lvl="0" indent="-457200" rtl="0">
              <a:spcBef>
                <a:spcPct val="0"/>
              </a:spcBef>
              <a:spcAft>
                <a:spcPct val="0"/>
              </a:spcAft>
              <a:buFont typeface="+mj-lt"/>
              <a:buAutoNum type="arabicPeriod"/>
            </a:pPr>
            <a:r>
              <a:rPr lang="fr" sz="2400" b="0" i="0" u="none" strike="noStrike">
                <a:highlight>
                  <a:srgbClr val="000000">
                    <a:alpha val="0"/>
                  </a:srgbClr>
                </a:highlight>
                <a:latin typeface="Calibri"/>
                <a:ea typeface="Times New Roman"/>
              </a:rPr>
              <a:t>Quels sont les outils, les conseils ou le soutien qui vous permettraient de faire avancer vos priorités en matière d'amélioration de la qualité de l'accueil des enfants ?</a:t>
            </a:r>
            <a:endParaRPr lang="en-US" sz="24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223599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B66E-DD32-4B87-927C-B88D23261CCA}"/>
              </a:ext>
            </a:extLst>
          </p:cNvPr>
          <p:cNvSpPr>
            <a:spLocks noGrp="1"/>
          </p:cNvSpPr>
          <p:nvPr>
            <p:ph type="ctrTitle"/>
          </p:nvPr>
        </p:nvSpPr>
        <p:spPr/>
        <p:txBody>
          <a:bodyPr>
            <a:noAutofit/>
          </a:bodyPr>
          <a:lstStyle/>
          <a:p>
            <a:pPr rtl="0"/>
            <a:r>
              <a:rPr lang="fr" sz="6000" b="0" i="0" u="none" strike="noStrike">
                <a:solidFill>
                  <a:srgbClr val="548235"/>
                </a:solidFill>
                <a:highlight>
                  <a:srgbClr val="000000">
                    <a:alpha val="0"/>
                  </a:srgbClr>
                </a:highlight>
                <a:latin typeface="Calibri Light"/>
              </a:rPr>
              <a:t>Q&amp;R : Réflexions du public</a:t>
            </a:r>
            <a:endParaRPr lang="en-US" dirty="0">
              <a:solidFill>
                <a:schemeClr val="accent6">
                  <a:lumMod val="75000"/>
                </a:schemeClr>
              </a:solidFill>
              <a:cs typeface="Calibri Light"/>
            </a:endParaRPr>
          </a:p>
        </p:txBody>
      </p:sp>
    </p:spTree>
    <p:extLst>
      <p:ext uri="{BB962C8B-B14F-4D97-AF65-F5344CB8AC3E}">
        <p14:creationId xmlns:p14="http://schemas.microsoft.com/office/powerpoint/2010/main" val="30498721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69CC-EDF9-4156-B831-2C0DB42B07CE}"/>
              </a:ext>
            </a:extLst>
          </p:cNvPr>
          <p:cNvSpPr>
            <a:spLocks noGrp="1"/>
          </p:cNvSpPr>
          <p:nvPr>
            <p:ph type="title"/>
          </p:nvPr>
        </p:nvSpPr>
        <p:spPr>
          <a:xfrm>
            <a:off x="838200" y="235729"/>
            <a:ext cx="10515600" cy="1325563"/>
          </a:xfrm>
        </p:spPr>
        <p:txBody>
          <a:bodyPr>
            <a:noAutofit/>
          </a:bodyPr>
          <a:lstStyle/>
          <a:p>
            <a:pPr rtl="0"/>
            <a:r>
              <a:rPr lang="fr" sz="4400" b="0" i="0" u="none" strike="noStrike">
                <a:solidFill>
                  <a:srgbClr val="548235"/>
                </a:solidFill>
                <a:highlight>
                  <a:srgbClr val="000000">
                    <a:alpha val="0"/>
                  </a:srgbClr>
                </a:highlight>
                <a:latin typeface="Calibri Light"/>
              </a:rPr>
              <a:t>Prochains webinaires</a:t>
            </a:r>
            <a:endParaRPr lang="en-US">
              <a:solidFill>
                <a:schemeClr val="accent6">
                  <a:lumMod val="75000"/>
                </a:schemeClr>
              </a:solidFill>
              <a:cs typeface="Calibri Light"/>
            </a:endParaRPr>
          </a:p>
        </p:txBody>
      </p:sp>
      <p:graphicFrame>
        <p:nvGraphicFramePr>
          <p:cNvPr id="4" name="Table 4">
            <a:extLst>
              <a:ext uri="{FF2B5EF4-FFF2-40B4-BE49-F238E27FC236}">
                <a16:creationId xmlns:a16="http://schemas.microsoft.com/office/drawing/2014/main" id="{2129A19B-9610-4BFC-813F-761E730A5F15}"/>
              </a:ext>
            </a:extLst>
          </p:cNvPr>
          <p:cNvGraphicFramePr>
            <a:graphicFrameLocks noGrp="1"/>
          </p:cNvGraphicFramePr>
          <p:nvPr>
            <p:ph idx="1"/>
            <p:extLst>
              <p:ext uri="{D42A27DB-BD31-4B8C-83A1-F6EECF244321}">
                <p14:modId xmlns:p14="http://schemas.microsoft.com/office/powerpoint/2010/main" val="613369164"/>
              </p:ext>
            </p:extLst>
          </p:nvPr>
        </p:nvGraphicFramePr>
        <p:xfrm>
          <a:off x="1003662" y="1945640"/>
          <a:ext cx="9533709" cy="1752600"/>
        </p:xfrm>
        <a:graphic>
          <a:graphicData uri="http://schemas.openxmlformats.org/drawingml/2006/table">
            <a:tbl>
              <a:tblPr firstRow="1" bandRow="1">
                <a:tableStyleId>{5C22544A-7EE6-4342-B048-85BDC9FD1C3A}</a:tableStyleId>
              </a:tblPr>
              <a:tblGrid>
                <a:gridCol w="9533709">
                  <a:extLst>
                    <a:ext uri="{9D8B030D-6E8A-4147-A177-3AD203B41FA5}">
                      <a16:colId xmlns:a16="http://schemas.microsoft.com/office/drawing/2014/main" val="473186245"/>
                    </a:ext>
                  </a:extLst>
                </a:gridCol>
              </a:tblGrid>
              <a:tr h="370840">
                <a:tc>
                  <a:txBody>
                    <a:bodyPr/>
                    <a:lstStyle/>
                    <a:p>
                      <a:pPr rtl="0"/>
                      <a:r>
                        <a:rPr lang="fr" sz="1800" b="1" i="0" u="none" strike="noStrike">
                          <a:highlight>
                            <a:srgbClr val="000000">
                              <a:alpha val="0"/>
                            </a:srgbClr>
                          </a:highlight>
                          <a:latin typeface="Calibri"/>
                        </a:rPr>
                        <a:t>Thèmes - les dates seront annoncées par l'intermédiaire du groupe de travail sur la santé de l'enfant et des canaux du réseau QS.</a:t>
                      </a:r>
                    </a:p>
                  </a:txBody>
                  <a:tcPr/>
                </a:tc>
                <a:extLst>
                  <a:ext uri="{0D108BD9-81ED-4DB2-BD59-A6C34878D82A}">
                    <a16:rowId xmlns:a16="http://schemas.microsoft.com/office/drawing/2014/main" val="3234885614"/>
                  </a:ext>
                </a:extLst>
              </a:tr>
              <a:tr h="370840">
                <a:tc>
                  <a:txBody>
                    <a:bodyPr/>
                    <a:lstStyle/>
                    <a:p>
                      <a:pPr marL="285750" indent="-285750" rtl="0">
                        <a:buFont typeface="Arial" panose="020B0604020202020204" pitchFamily="34" charset="0"/>
                        <a:buChar char="•"/>
                      </a:pPr>
                      <a:r>
                        <a:rPr lang="fr" sz="1800" b="0" i="0" u="none" strike="noStrike">
                          <a:highlight>
                            <a:srgbClr val="000000">
                              <a:alpha val="0"/>
                            </a:srgbClr>
                          </a:highlight>
                          <a:latin typeface="Calibri"/>
                        </a:rPr>
                        <a:t>Mesure</a:t>
                      </a:r>
                    </a:p>
                  </a:txBody>
                  <a:tcPr/>
                </a:tc>
                <a:extLst>
                  <a:ext uri="{0D108BD9-81ED-4DB2-BD59-A6C34878D82A}">
                    <a16:rowId xmlns:a16="http://schemas.microsoft.com/office/drawing/2014/main" val="2212196832"/>
                  </a:ext>
                </a:extLst>
              </a:tr>
              <a:tr h="370840">
                <a:tc>
                  <a:txBody>
                    <a:bodyPr/>
                    <a:lstStyle/>
                    <a:p>
                      <a:pPr marL="285750" indent="-285750" rtl="0">
                        <a:buFont typeface="Arial" panose="020B0604020202020204" pitchFamily="34" charset="0"/>
                        <a:buChar char="•"/>
                      </a:pPr>
                      <a:r>
                        <a:rPr lang="fr" sz="1800" b="0" i="0" u="none" strike="noStrike">
                          <a:highlight>
                            <a:srgbClr val="000000">
                              <a:alpha val="0"/>
                            </a:srgbClr>
                          </a:highlight>
                          <a:latin typeface="Calibri"/>
                        </a:rPr>
                        <a:t>Audit des décès pédiatriques</a:t>
                      </a:r>
                    </a:p>
                  </a:txBody>
                  <a:tcPr/>
                </a:tc>
                <a:extLst>
                  <a:ext uri="{0D108BD9-81ED-4DB2-BD59-A6C34878D82A}">
                    <a16:rowId xmlns:a16="http://schemas.microsoft.com/office/drawing/2014/main" val="389429976"/>
                  </a:ext>
                </a:extLst>
              </a:tr>
              <a:tr h="370840">
                <a:tc>
                  <a:txBody>
                    <a:bodyPr/>
                    <a:lstStyle/>
                    <a:p>
                      <a:pPr marL="285750" indent="-285750" rtl="0">
                        <a:buFont typeface="Arial" panose="020B0604020202020204" pitchFamily="34" charset="0"/>
                        <a:buChar char="•"/>
                      </a:pPr>
                      <a:r>
                        <a:rPr lang="fr" sz="1800" b="0" i="0" u="none" strike="noStrike">
                          <a:highlight>
                            <a:srgbClr val="000000">
                              <a:alpha val="0"/>
                            </a:srgbClr>
                          </a:highlight>
                          <a:latin typeface="Calibri"/>
                        </a:rPr>
                        <a:t>Exemples pratiques : Efforts d'amélioration de la qualité au niveau infranational</a:t>
                      </a:r>
                    </a:p>
                  </a:txBody>
                  <a:tcPr/>
                </a:tc>
                <a:extLst>
                  <a:ext uri="{0D108BD9-81ED-4DB2-BD59-A6C34878D82A}">
                    <a16:rowId xmlns:a16="http://schemas.microsoft.com/office/drawing/2014/main" val="989377857"/>
                  </a:ext>
                </a:extLst>
              </a:tr>
            </a:tbl>
          </a:graphicData>
        </a:graphic>
      </p:graphicFrame>
      <p:pic>
        <p:nvPicPr>
          <p:cNvPr id="5" name="Google Shape;81;p14">
            <a:extLst>
              <a:ext uri="{FF2B5EF4-FFF2-40B4-BE49-F238E27FC236}">
                <a16:creationId xmlns:a16="http://schemas.microsoft.com/office/drawing/2014/main" id="{019D8DCE-4F93-4DBE-B90B-E03D77B8C43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52887" y="5781495"/>
            <a:ext cx="3089275" cy="798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8A7425B-FB11-4A5B-9C08-25CD5E11F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1071" y="5638800"/>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4591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Google Shape;131;p5"/>
          <p:cNvSpPr/>
          <p:nvPr/>
        </p:nvSpPr>
        <p:spPr>
          <a:xfrm>
            <a:off x="0" y="6000600"/>
            <a:ext cx="12192000" cy="85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9" descr="Map&#10;&#10;Description automatically generated">
            <a:extLst>
              <a:ext uri="{FF2B5EF4-FFF2-40B4-BE49-F238E27FC236}">
                <a16:creationId xmlns:a16="http://schemas.microsoft.com/office/drawing/2014/main" id="{B793D866-82EC-4431-99A5-023F7AFE4A94}"/>
              </a:ext>
            </a:extLst>
          </p:cNvPr>
          <p:cNvPicPr>
            <a:picLocks noChangeAspect="1"/>
          </p:cNvPicPr>
          <p:nvPr/>
        </p:nvPicPr>
        <p:blipFill>
          <a:blip r:embed="rId3"/>
          <a:srcRect l="26167" t="34989" r="1660" b="26052"/>
          <a:stretch>
            <a:fillRect/>
          </a:stretch>
        </p:blipFill>
        <p:spPr>
          <a:xfrm>
            <a:off x="1327396" y="293038"/>
            <a:ext cx="12194600" cy="5255803"/>
          </a:xfrm>
          <a:prstGeom prst="rect">
            <a:avLst/>
          </a:prstGeom>
        </p:spPr>
      </p:pic>
      <p:sp>
        <p:nvSpPr>
          <p:cNvPr id="123" name="Google Shape;123;p2"/>
          <p:cNvSpPr txBox="1">
            <a:spLocks noGrp="1"/>
          </p:cNvSpPr>
          <p:nvPr>
            <p:ph type="title"/>
          </p:nvPr>
        </p:nvSpPr>
        <p:spPr>
          <a:xfrm>
            <a:off x="0" y="244105"/>
            <a:ext cx="4507605" cy="882639"/>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dk2"/>
              </a:buClr>
              <a:buSzPts val="3500"/>
              <a:buFont typeface="Gill Sans"/>
              <a:buNone/>
            </a:pPr>
            <a:r>
              <a:rPr lang="fr" sz="3600" b="1" i="0" u="none" strike="noStrike" dirty="0">
                <a:highlight>
                  <a:srgbClr val="000000">
                    <a:alpha val="0"/>
                  </a:srgbClr>
                </a:highlight>
                <a:latin typeface="Calibri Light"/>
                <a:cs typeface="Calibri Light"/>
                <a:sym typeface="Gill Sans"/>
              </a:rPr>
              <a:t>Pourquoi mettre davantage l'accent sur la qualité ?</a:t>
            </a:r>
            <a:endParaRPr lang="en-US" sz="2400" dirty="0">
              <a:latin typeface="Calibri Light"/>
              <a:cs typeface="Calibri Light"/>
            </a:endParaRPr>
          </a:p>
        </p:txBody>
      </p:sp>
      <p:sp>
        <p:nvSpPr>
          <p:cNvPr id="124" name="Google Shape;124;p2"/>
          <p:cNvSpPr/>
          <p:nvPr/>
        </p:nvSpPr>
        <p:spPr>
          <a:xfrm>
            <a:off x="874" y="1710905"/>
            <a:ext cx="3093004" cy="4638380"/>
          </a:xfrm>
          <a:prstGeom prst="rect">
            <a:avLst/>
          </a:prstGeom>
          <a:solidFill>
            <a:srgbClr val="EFEEF2"/>
          </a:solidFill>
          <a:ln>
            <a:noFill/>
          </a:ln>
        </p:spPr>
        <p:txBody>
          <a:bodyPr spcFirstLastPara="1" wrap="square" lIns="182875" tIns="182875" rIns="182875" bIns="182875" anchor="ctr" anchorCtr="0">
            <a:noAutofit/>
          </a:bodyPr>
          <a:lstStyle/>
          <a:p>
            <a:pPr marL="182880" marR="0" lvl="0" indent="-8890" algn="l" rtl="0">
              <a:lnSpc>
                <a:spcPct val="90000"/>
              </a:lnSpc>
              <a:spcBef>
                <a:spcPct val="0"/>
              </a:spcBef>
              <a:spcAft>
                <a:spcPct val="0"/>
              </a:spcAft>
              <a:buClr>
                <a:srgbClr val="3D3D3D"/>
              </a:buClr>
              <a:buSzPts val="2800"/>
              <a:buFont typeface="Arial"/>
              <a:buNone/>
            </a:pPr>
            <a:r>
              <a:rPr lang="fr" sz="2200" b="1" i="1" u="none" strike="noStrike" cap="none" dirty="0">
                <a:highlight>
                  <a:srgbClr val="000000">
                    <a:alpha val="0"/>
                  </a:srgbClr>
                </a:highlight>
                <a:latin typeface="Calibri"/>
                <a:ea typeface="Gill Sans"/>
                <a:cs typeface="Gill Sans" panose="020B0604020202020204" charset="0"/>
                <a:sym typeface="Gill Sans"/>
              </a:rPr>
              <a:t>54 pays ont besoin d'une action accélérée pour atteindre la cible de l'ODD relative à la mortalité pour les moins de cinq ans.</a:t>
            </a:r>
            <a:endParaRPr lang="en-US" sz="2200" b="1" i="1" u="none" strike="noStrike" cap="none" dirty="0">
              <a:latin typeface="Calibri"/>
              <a:ea typeface="Gill Sans"/>
              <a:cs typeface="Gill Sans" panose="020B0604020202020204" charset="0"/>
            </a:endParaRPr>
          </a:p>
          <a:p>
            <a:pPr marL="182880" marR="0" lvl="0" indent="-8890" algn="l" rtl="0">
              <a:lnSpc>
                <a:spcPct val="90000"/>
              </a:lnSpc>
              <a:spcBef>
                <a:spcPct val="0"/>
              </a:spcBef>
              <a:spcAft>
                <a:spcPct val="0"/>
              </a:spcAft>
              <a:buClr>
                <a:srgbClr val="3D3D3D"/>
              </a:buClr>
              <a:buSzPts val="2800"/>
              <a:buFont typeface="Arial"/>
              <a:buNone/>
            </a:pPr>
            <a:endParaRPr lang="en-US" sz="2200" b="1" i="1" dirty="0">
              <a:latin typeface="Calibri"/>
              <a:ea typeface="Gill Sans"/>
              <a:cs typeface="Gill Sans" panose="020B0604020202020204" charset="0"/>
            </a:endParaRPr>
          </a:p>
          <a:p>
            <a:pPr marL="182880" marR="0" lvl="0" indent="-8890" algn="l" rtl="0">
              <a:lnSpc>
                <a:spcPct val="90000"/>
              </a:lnSpc>
              <a:spcBef>
                <a:spcPct val="0"/>
              </a:spcBef>
              <a:spcAft>
                <a:spcPct val="0"/>
              </a:spcAft>
              <a:buClr>
                <a:srgbClr val="3D3D3D"/>
              </a:buClr>
              <a:buSzPts val="2800"/>
              <a:buFont typeface="Arial"/>
              <a:buNone/>
            </a:pPr>
            <a:r>
              <a:rPr lang="fr" sz="2200" b="0" i="1" u="none" strike="noStrike" dirty="0">
                <a:highlight>
                  <a:srgbClr val="000000">
                    <a:alpha val="0"/>
                  </a:srgbClr>
                </a:highlight>
                <a:latin typeface="Calibri"/>
                <a:cs typeface="Calibri"/>
                <a:sym typeface="Gill Sans"/>
              </a:rPr>
              <a:t>La couverture </a:t>
            </a:r>
            <a:r>
              <a:rPr lang="fr" sz="2200" b="1" i="1" u="sng" strike="noStrike" dirty="0">
                <a:highlight>
                  <a:srgbClr val="000000">
                    <a:alpha val="0"/>
                  </a:srgbClr>
                </a:highlight>
                <a:latin typeface="Calibri"/>
                <a:cs typeface="Calibri"/>
                <a:sym typeface="Gill Sans"/>
              </a:rPr>
              <a:t>et la qualité des </a:t>
            </a:r>
            <a:r>
              <a:rPr lang="fr" sz="2200" b="0" i="1" u="none" strike="noStrike" dirty="0">
                <a:highlight>
                  <a:srgbClr val="000000">
                    <a:alpha val="0"/>
                  </a:srgbClr>
                </a:highlight>
                <a:latin typeface="Calibri"/>
                <a:cs typeface="Calibri"/>
                <a:sym typeface="Gill Sans"/>
              </a:rPr>
              <a:t>services essentiels de santé infantile sont déterminantes pour les progrès en matière de survie de l'enfant</a:t>
            </a:r>
            <a:endParaRPr lang="en-US" sz="2200" i="1" dirty="0">
              <a:latin typeface="Calibri"/>
              <a:cs typeface="Calibri"/>
            </a:endParaRPr>
          </a:p>
        </p:txBody>
      </p:sp>
      <p:pic>
        <p:nvPicPr>
          <p:cNvPr id="9" name="Picture 8" descr="Map&#10;&#10;Description automatically generated">
            <a:extLst>
              <a:ext uri="{FF2B5EF4-FFF2-40B4-BE49-F238E27FC236}">
                <a16:creationId xmlns:a16="http://schemas.microsoft.com/office/drawing/2014/main" id="{5C214E01-E2AB-41CE-B76C-D018598D73B3}"/>
              </a:ext>
            </a:extLst>
          </p:cNvPr>
          <p:cNvPicPr>
            <a:picLocks noChangeAspect="1"/>
          </p:cNvPicPr>
          <p:nvPr/>
        </p:nvPicPr>
        <p:blipFill>
          <a:blip r:embed="rId3"/>
          <a:srcRect l="73924" t="16270" r="1750" b="65220"/>
          <a:stretch>
            <a:fillRect/>
          </a:stretch>
        </p:blipFill>
        <p:spPr>
          <a:xfrm>
            <a:off x="9280759" y="5097082"/>
            <a:ext cx="2913891" cy="1759199"/>
          </a:xfrm>
          <a:prstGeom prst="rect">
            <a:avLst/>
          </a:prstGeom>
        </p:spPr>
      </p:pic>
      <p:sp>
        <p:nvSpPr>
          <p:cNvPr id="10" name="TextBox 9">
            <a:extLst>
              <a:ext uri="{FF2B5EF4-FFF2-40B4-BE49-F238E27FC236}">
                <a16:creationId xmlns:a16="http://schemas.microsoft.com/office/drawing/2014/main" id="{413D9E4E-9828-4B83-BF53-F5CB9660898F}"/>
              </a:ext>
            </a:extLst>
          </p:cNvPr>
          <p:cNvSpPr txBox="1"/>
          <p:nvPr/>
        </p:nvSpPr>
        <p:spPr>
          <a:xfrm>
            <a:off x="3254459" y="5624751"/>
            <a:ext cx="6026300" cy="769441"/>
          </a:xfrm>
          <a:prstGeom prst="rect">
            <a:avLst/>
          </a:prstGeom>
          <a:noFill/>
        </p:spPr>
        <p:txBody>
          <a:bodyPr wrap="square" lIns="91440" tIns="45720" rIns="91440" bIns="45720" rtlCol="0" anchor="t">
            <a:noAutofit/>
          </a:bodyPr>
          <a:lstStyle/>
          <a:p>
            <a:pPr rtl="0"/>
            <a:r>
              <a:rPr lang="fr" sz="1200" b="0" i="0" u="none" strike="noStrike" dirty="0">
                <a:highlight>
                  <a:srgbClr val="000000">
                    <a:alpha val="0"/>
                  </a:srgbClr>
                </a:highlight>
                <a:latin typeface="Gill Sans MT"/>
              </a:rPr>
              <a:t>Taux de mortalité des enfants de moins de cinq ans projeté pour 1 000 naissances vivantes en 2030, par pays</a:t>
            </a:r>
          </a:p>
          <a:p>
            <a:pPr rtl="0"/>
            <a:r>
              <a:rPr lang="fr" sz="1000" b="0" i="1" u="none" strike="noStrike" dirty="0">
                <a:highlight>
                  <a:srgbClr val="000000">
                    <a:alpha val="0"/>
                  </a:srgbClr>
                </a:highlight>
                <a:latin typeface="Gill Sans MT"/>
              </a:rPr>
              <a:t>La couleur du pays reflète le taux de mortalité des enfants de moins de cinq ans pour 1 000 naissances vivantes prévu en 2030 dans l'hypothèse d'aucune action supplémentaire (en poursuivant la tendance récente du taux de réduction entre 2010 et 2021). Plus le rouge est foncé, plus le taux est élevé.</a:t>
            </a:r>
          </a:p>
          <a:p>
            <a:pPr rtl="0"/>
            <a:r>
              <a:rPr lang="fr" sz="1200" b="0" i="1" u="none" strike="noStrike" dirty="0">
                <a:highlight>
                  <a:srgbClr val="000000">
                    <a:alpha val="0"/>
                  </a:srgbClr>
                </a:highlight>
                <a:latin typeface="Gill Sans MT"/>
              </a:rPr>
              <a:t>Source : Rapport de l'IGME - ONU, 2022</a:t>
            </a:r>
            <a:endParaRPr lang="en-US" dirty="0"/>
          </a:p>
        </p:txBody>
      </p:sp>
    </p:spTree>
    <p:extLst>
      <p:ext uri="{BB962C8B-B14F-4D97-AF65-F5344CB8AC3E}">
        <p14:creationId xmlns:p14="http://schemas.microsoft.com/office/powerpoint/2010/main" val="18675398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F8A1F-DFB1-430E-9A9C-D943976C8147}"/>
              </a:ext>
            </a:extLst>
          </p:cNvPr>
          <p:cNvSpPr>
            <a:spLocks noGrp="1"/>
          </p:cNvSpPr>
          <p:nvPr>
            <p:ph idx="1"/>
          </p:nvPr>
        </p:nvSpPr>
        <p:spPr>
          <a:xfrm>
            <a:off x="5558548" y="965088"/>
            <a:ext cx="6496919" cy="4681718"/>
          </a:xfrm>
        </p:spPr>
        <p:txBody>
          <a:bodyPr vert="horz" lIns="91440" tIns="45720" rIns="91440" bIns="45720" rtlCol="0" anchor="t">
            <a:noAutofit/>
          </a:bodyPr>
          <a:lstStyle/>
          <a:p>
            <a:pPr marL="0" indent="0" rtl="0">
              <a:buNone/>
            </a:pPr>
            <a:r>
              <a:rPr lang="fr" sz="2800" b="1" i="0" u="none" strike="noStrike" dirty="0">
                <a:highlight>
                  <a:srgbClr val="000000">
                    <a:alpha val="0"/>
                  </a:srgbClr>
                </a:highlight>
                <a:latin typeface="Calibri"/>
              </a:rPr>
              <a:t>Le réseau </a:t>
            </a:r>
            <a:endParaRPr lang="en-US" sz="2800" b="1" dirty="0">
              <a:cs typeface="Calibri"/>
            </a:endParaRPr>
          </a:p>
          <a:p>
            <a:pPr rtl="0"/>
            <a:r>
              <a:rPr lang="fr" sz="2500" b="0" i="0" u="none" strike="noStrike" dirty="0">
                <a:highlight>
                  <a:srgbClr val="000000">
                    <a:alpha val="0"/>
                  </a:srgbClr>
                </a:highlight>
                <a:latin typeface="Calibri"/>
              </a:rPr>
              <a:t>a joué un rôle de pionnier en associant le renforcement des systèmes de santé pour la qualité de la chaîne de contrôle et la mise en œuvre des programmes.</a:t>
            </a:r>
            <a:endParaRPr lang="en-US" sz="2500" dirty="0">
              <a:cs typeface="Calibri"/>
            </a:endParaRPr>
          </a:p>
          <a:p>
            <a:pPr rtl="0"/>
            <a:r>
              <a:rPr lang="fr" sz="2500" b="0" i="0" u="none" strike="noStrike" dirty="0">
                <a:highlight>
                  <a:srgbClr val="000000">
                    <a:alpha val="0"/>
                  </a:srgbClr>
                </a:highlight>
                <a:latin typeface="Calibri"/>
              </a:rPr>
              <a:t>Continue à soutenir l'agenda inachevé de la mise à l'échelle et de l'extension de la qualité de la chaîne de contrôle dans et entre les pays</a:t>
            </a:r>
            <a:endParaRPr lang="en-US" sz="2500" dirty="0">
              <a:cs typeface="Calibri"/>
            </a:endParaRPr>
          </a:p>
          <a:p>
            <a:pPr rtl="0"/>
            <a:r>
              <a:rPr lang="fr" sz="2500" b="0" i="0" u="none" strike="noStrike" dirty="0">
                <a:highlight>
                  <a:srgbClr val="000000">
                    <a:alpha val="0"/>
                  </a:srgbClr>
                </a:highlight>
                <a:latin typeface="Calibri"/>
              </a:rPr>
              <a:t>Les pays </a:t>
            </a:r>
            <a:r>
              <a:rPr lang="fr" sz="2500" b="1" i="0" u="none" strike="noStrike" dirty="0">
                <a:highlight>
                  <a:srgbClr val="000000">
                    <a:alpha val="0"/>
                  </a:srgbClr>
                </a:highlight>
                <a:latin typeface="Calibri"/>
              </a:rPr>
              <a:t>étendent/</a:t>
            </a:r>
            <a:r>
              <a:rPr lang="fr" sz="2500" b="0" i="0" u="none" strike="noStrike" dirty="0">
                <a:highlight>
                  <a:srgbClr val="000000">
                    <a:alpha val="0"/>
                  </a:srgbClr>
                </a:highlight>
                <a:latin typeface="Calibri"/>
              </a:rPr>
              <a:t>intégrent le continuum complet du MNCH</a:t>
            </a:r>
            <a:endParaRPr lang="en-US" sz="2500" dirty="0">
              <a:cs typeface="Calibri"/>
            </a:endParaRPr>
          </a:p>
          <a:p>
            <a:pPr rtl="0"/>
            <a:r>
              <a:rPr lang="fr" sz="2500" b="0" i="0" u="none" strike="noStrike" dirty="0">
                <a:highlight>
                  <a:srgbClr val="000000">
                    <a:alpha val="0"/>
                  </a:srgbClr>
                </a:highlight>
                <a:latin typeface="Calibri"/>
              </a:rPr>
              <a:t>peut contribuer à renforcer la mise en œuvre du contrôle de qualité dans le cadre des initiatives en cours : EPMM/ENAP/CSA</a:t>
            </a:r>
            <a:endParaRPr lang="en-US" sz="2500" b="1" dirty="0"/>
          </a:p>
          <a:p>
            <a:pPr rtl="0"/>
            <a:r>
              <a:rPr lang="fr" sz="2500" b="0" i="0" u="none" strike="noStrike" dirty="0">
                <a:highlight>
                  <a:srgbClr val="000000">
                    <a:alpha val="0"/>
                  </a:srgbClr>
                </a:highlight>
                <a:latin typeface="Calibri"/>
              </a:rPr>
              <a:t>Maintenir l'apprentissage par pays en tant que plateforme unique d'apprentissage entre pairs</a:t>
            </a:r>
            <a:endParaRPr lang="en-US" sz="2500" dirty="0">
              <a:cs typeface="Calibri"/>
            </a:endParaRPr>
          </a:p>
        </p:txBody>
      </p:sp>
      <p:pic>
        <p:nvPicPr>
          <p:cNvPr id="5" name="Picture 4">
            <a:extLst>
              <a:ext uri="{FF2B5EF4-FFF2-40B4-BE49-F238E27FC236}">
                <a16:creationId xmlns:a16="http://schemas.microsoft.com/office/drawing/2014/main" id="{9A5D67F5-AF69-49AC-9563-9097DC60CEB5}"/>
              </a:ext>
            </a:extLst>
          </p:cNvPr>
          <p:cNvPicPr>
            <a:picLocks noChangeAspect="1"/>
          </p:cNvPicPr>
          <p:nvPr/>
        </p:nvPicPr>
        <p:blipFill>
          <a:blip r:embed="rId3"/>
          <a:srcRect l="28359" t="15504" r="33463" b="5324"/>
          <a:stretch>
            <a:fillRect/>
          </a:stretch>
        </p:blipFill>
        <p:spPr>
          <a:xfrm>
            <a:off x="1869057" y="1940943"/>
            <a:ext cx="3689491" cy="4819426"/>
          </a:xfrm>
          <a:prstGeom prst="rect">
            <a:avLst/>
          </a:prstGeom>
        </p:spPr>
      </p:pic>
      <p:sp>
        <p:nvSpPr>
          <p:cNvPr id="7" name="Title 6">
            <a:extLst>
              <a:ext uri="{FF2B5EF4-FFF2-40B4-BE49-F238E27FC236}">
                <a16:creationId xmlns:a16="http://schemas.microsoft.com/office/drawing/2014/main" id="{7E0CEFDF-62E2-4D88-8C7A-7FF75A0BDB02}"/>
              </a:ext>
            </a:extLst>
          </p:cNvPr>
          <p:cNvSpPr>
            <a:spLocks noGrp="1"/>
          </p:cNvSpPr>
          <p:nvPr>
            <p:ph type="title"/>
          </p:nvPr>
        </p:nvSpPr>
        <p:spPr>
          <a:xfrm>
            <a:off x="763615" y="65574"/>
            <a:ext cx="11291852" cy="1799029"/>
          </a:xfrm>
        </p:spPr>
        <p:txBody>
          <a:bodyPr>
            <a:noAutofit/>
          </a:bodyPr>
          <a:lstStyle/>
          <a:p>
            <a:pPr rtl="0"/>
            <a:r>
              <a:rPr lang="fr" sz="4000" b="0" i="0" u="none" strike="noStrike" baseline="0">
                <a:solidFill>
                  <a:srgbClr val="548235"/>
                </a:solidFill>
                <a:highlight>
                  <a:srgbClr val="000000">
                    <a:alpha val="0"/>
                  </a:srgbClr>
                </a:highlight>
                <a:latin typeface="Calibri Light"/>
                <a:cs typeface="Calibri"/>
              </a:rPr>
              <a:t>Réunion mondiale du réseau pour l'amélioration de la qualité des soins de santé maternelle, néonatale et infantile</a:t>
            </a:r>
            <a:br>
              <a:rPr lang="fr" sz="4000" b="0" i="0" u="none" strike="noStrike">
                <a:highlight>
                  <a:srgbClr val="000000">
                    <a:alpha val="0"/>
                  </a:srgbClr>
                </a:highlight>
                <a:latin typeface="Calibri Light"/>
                <a:cs typeface="Calibri"/>
              </a:rPr>
            </a:br>
            <a:r>
              <a:rPr lang="fr" sz="2400" b="0" i="0" u="none" strike="noStrike" baseline="0">
                <a:highlight>
                  <a:srgbClr val="000000">
                    <a:alpha val="0"/>
                  </a:srgbClr>
                </a:highlight>
                <a:latin typeface="Calibri Light"/>
                <a:cs typeface="Calibri"/>
              </a:rPr>
              <a:t>14-16 mars 2023, Accra, Ghana</a:t>
            </a:r>
            <a:endParaRPr lang="en-US" sz="2400">
              <a:latin typeface="Calibri Light"/>
              <a:cs typeface="Calibri"/>
            </a:endParaRPr>
          </a:p>
        </p:txBody>
      </p:sp>
    </p:spTree>
    <p:extLst>
      <p:ext uri="{BB962C8B-B14F-4D97-AF65-F5344CB8AC3E}">
        <p14:creationId xmlns:p14="http://schemas.microsoft.com/office/powerpoint/2010/main" val="2356231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Rectangle 24"/>
          <p:cNvSpPr>
            <a:spLocks noChangeArrowheads="1"/>
          </p:cNvSpPr>
          <p:nvPr/>
        </p:nvSpPr>
        <p:spPr bwMode="auto">
          <a:xfrm>
            <a:off x="858698" y="129396"/>
            <a:ext cx="10551713"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t">
            <a:noAutofit/>
          </a:bodyPr>
          <a:lstStyle/>
          <a:p>
            <a:pPr marL="952500" indent="-952500" algn="ctr" defTabSz="914418" rtl="0">
              <a:tabLst>
                <a:tab pos="357195" algn="l"/>
              </a:tabLst>
              <a:defRPr/>
            </a:pPr>
            <a:r>
              <a:rPr lang="fr" sz="4000" b="0" i="0" u="none" strike="noStrike">
                <a:solidFill>
                  <a:srgbClr val="548235"/>
                </a:solidFill>
                <a:highlight>
                  <a:srgbClr val="000000">
                    <a:alpha val="0"/>
                  </a:srgbClr>
                </a:highlight>
                <a:latin typeface="Calibri Light"/>
                <a:ea typeface="+mj-ea"/>
                <a:cs typeface="Calibri Light"/>
              </a:rPr>
              <a:t>Où : L'amélioration de la qualité des services de santé infantile doit se faire à tous les niveaux</a:t>
            </a:r>
            <a:endParaRPr lang="en-US" sz="4000">
              <a:solidFill>
                <a:schemeClr val="accent6">
                  <a:lumMod val="75000"/>
                </a:schemeClr>
              </a:solidFill>
              <a:latin typeface="Calibri Light"/>
              <a:ea typeface="+mj-ea"/>
              <a:cs typeface="Calibri Light"/>
            </a:endParaRPr>
          </a:p>
        </p:txBody>
      </p:sp>
      <p:sp>
        <p:nvSpPr>
          <p:cNvPr id="6" name="TextBox 5"/>
          <p:cNvSpPr txBox="1"/>
          <p:nvPr/>
        </p:nvSpPr>
        <p:spPr>
          <a:xfrm>
            <a:off x="-185944" y="1428401"/>
            <a:ext cx="10886546" cy="430887"/>
          </a:xfrm>
          <a:prstGeom prst="rect">
            <a:avLst/>
          </a:prstGeom>
          <a:noFill/>
        </p:spPr>
        <p:txBody>
          <a:bodyPr wrap="square" lIns="91440" tIns="45720" rIns="91440" bIns="45720" rtlCol="0" anchor="t">
            <a:noAutofit/>
          </a:bodyPr>
          <a:lstStyle/>
          <a:p>
            <a:pPr marL="0" marR="0" lvl="0" indent="0" algn="ctr" defTabSz="914418" rtl="0" eaLnBrk="1" fontAlgn="auto" latinLnBrk="0" hangingPunct="1">
              <a:lnSpc>
                <a:spcPct val="100000"/>
              </a:lnSpc>
              <a:spcBef>
                <a:spcPct val="0"/>
              </a:spcBef>
              <a:spcAft>
                <a:spcPct val="0"/>
              </a:spcAft>
              <a:buClrTx/>
              <a:buSzTx/>
              <a:buFontTx/>
              <a:buNone/>
              <a:defRPr/>
            </a:pPr>
            <a:r>
              <a:rPr kumimoji="0" lang="fr" sz="2200" b="1" i="0" u="none" strike="noStrike" kern="1200" cap="none" spc="0" normalizeH="0" baseline="0" noProof="0" dirty="0">
                <a:solidFill>
                  <a:srgbClr val="C00000"/>
                </a:solidFill>
                <a:highlight>
                  <a:srgbClr val="000000">
                    <a:alpha val="0"/>
                  </a:srgbClr>
                </a:highlight>
                <a:uLnTx/>
                <a:uFillTx/>
                <a:latin typeface="Calibri"/>
                <a:ea typeface="+mn-ea"/>
                <a:cs typeface="+mn-cs"/>
              </a:rPr>
              <a:t>Les soins de santé primaires sont l'endroit où la plupart des enfants ont accès à la prévention, à la promotion et à la prise en charge des enfants malades.</a:t>
            </a:r>
            <a:endParaRPr lang="en-GB" sz="2200" b="1" i="0" u="none" strike="noStrike" kern="1200" cap="none" spc="0" normalizeH="0" baseline="0" noProof="0" dirty="0">
              <a:ln>
                <a:noFill/>
              </a:ln>
              <a:solidFill>
                <a:srgbClr val="C00000"/>
              </a:solidFill>
              <a:effectLst/>
              <a:uLnTx/>
              <a:uFillTx/>
              <a:latin typeface="Calibri"/>
              <a:cs typeface="Calibri"/>
            </a:endParaRPr>
          </a:p>
        </p:txBody>
      </p:sp>
      <p:grpSp>
        <p:nvGrpSpPr>
          <p:cNvPr id="4" name="Group 3">
            <a:extLst>
              <a:ext uri="{FF2B5EF4-FFF2-40B4-BE49-F238E27FC236}">
                <a16:creationId xmlns:a16="http://schemas.microsoft.com/office/drawing/2014/main" id="{7354F289-F006-4CFF-9779-557EC24C30E9}"/>
              </a:ext>
            </a:extLst>
          </p:cNvPr>
          <p:cNvGrpSpPr/>
          <p:nvPr/>
        </p:nvGrpSpPr>
        <p:grpSpPr>
          <a:xfrm>
            <a:off x="783464" y="2224843"/>
            <a:ext cx="10626947" cy="4645061"/>
            <a:chOff x="1774825" y="2295549"/>
            <a:chExt cx="8397875" cy="3756427"/>
          </a:xfrm>
        </p:grpSpPr>
        <p:sp>
          <p:nvSpPr>
            <p:cNvPr id="21506" name="Rectangle 2"/>
            <p:cNvSpPr>
              <a:spLocks noChangeArrowheads="1"/>
            </p:cNvSpPr>
            <p:nvPr/>
          </p:nvSpPr>
          <p:spPr bwMode="auto">
            <a:xfrm>
              <a:off x="2711451" y="3751264"/>
              <a:ext cx="2447925" cy="4661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fr" sz="2400" b="0" i="0" u="none" strike="noStrike" kern="1200" cap="none" spc="0" normalizeH="0" baseline="0" noProof="0">
                  <a:solidFill>
                    <a:srgbClr val="FFFFFF"/>
                  </a:solidFill>
                  <a:highlight>
                    <a:srgbClr val="000000">
                      <a:alpha val="0"/>
                    </a:srgbClr>
                  </a:highlight>
                  <a:uLnTx/>
                  <a:uFillTx/>
                  <a:latin typeface="Tahoma"/>
                  <a:ea typeface="+mn-ea"/>
                  <a:cs typeface="+mn-cs"/>
                </a:rPr>
                <a:t>Santé maternelle</a:t>
              </a:r>
            </a:p>
          </p:txBody>
        </p:sp>
        <p:sp>
          <p:nvSpPr>
            <p:cNvPr id="21507" name="Rectangle 3"/>
            <p:cNvSpPr>
              <a:spLocks noChangeArrowheads="1"/>
            </p:cNvSpPr>
            <p:nvPr/>
          </p:nvSpPr>
          <p:spPr bwMode="auto">
            <a:xfrm>
              <a:off x="1774825" y="2295549"/>
              <a:ext cx="2797176" cy="36036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nchor="ctr">
              <a:noAutofit/>
            </a:bodyPr>
            <a:lstStyle/>
            <a:p>
              <a:pPr marL="0" marR="0" lvl="0" indent="0" algn="ctr" defTabSz="914418" rtl="0" eaLnBrk="0" fontAlgn="auto" latinLnBrk="0" hangingPunct="0">
                <a:lnSpc>
                  <a:spcPct val="100000"/>
                </a:lnSpc>
                <a:spcBef>
                  <a:spcPct val="0"/>
                </a:spcBef>
                <a:spcAft>
                  <a:spcPct val="0"/>
                </a:spcAft>
                <a:buClrTx/>
                <a:buSzTx/>
                <a:buFontTx/>
                <a:buNone/>
                <a:defRPr/>
              </a:pPr>
              <a:r>
                <a:rPr kumimoji="0" lang="fr" sz="2000" b="1" i="0" u="none" strike="noStrike" kern="1200" cap="none" spc="0" normalizeH="0" baseline="0" noProof="0">
                  <a:solidFill>
                    <a:srgbClr val="000000"/>
                  </a:solidFill>
                  <a:highlight>
                    <a:srgbClr val="000000">
                      <a:alpha val="0"/>
                    </a:srgbClr>
                  </a:highlight>
                  <a:uLnTx/>
                  <a:uFillTx/>
                  <a:latin typeface="Calibri"/>
                  <a:ea typeface="+mn-ea"/>
                  <a:cs typeface="+mn-cs"/>
                </a:rPr>
                <a:t>  Accueil/Communauté </a:t>
              </a:r>
            </a:p>
          </p:txBody>
        </p:sp>
        <p:sp>
          <p:nvSpPr>
            <p:cNvPr id="21508" name="Rectangle 4"/>
            <p:cNvSpPr>
              <a:spLocks noChangeArrowheads="1"/>
            </p:cNvSpPr>
            <p:nvPr/>
          </p:nvSpPr>
          <p:spPr bwMode="auto">
            <a:xfrm>
              <a:off x="4858501" y="2295549"/>
              <a:ext cx="2654387" cy="36036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nchor="ctr">
              <a:noAutofit/>
            </a:bodyPr>
            <a:lstStyle/>
            <a:p>
              <a:pPr marL="0" marR="0" lvl="0" indent="0" algn="ctr" defTabSz="914418" rtl="0" eaLnBrk="0" fontAlgn="auto" latinLnBrk="0" hangingPunct="0">
                <a:lnSpc>
                  <a:spcPct val="100000"/>
                </a:lnSpc>
                <a:spcBef>
                  <a:spcPct val="0"/>
                </a:spcBef>
                <a:spcAft>
                  <a:spcPct val="0"/>
                </a:spcAft>
                <a:buClrTx/>
                <a:buSzTx/>
                <a:buFontTx/>
                <a:buNone/>
                <a:defRPr/>
              </a:pPr>
              <a:r>
                <a:rPr kumimoji="0" lang="fr" sz="2000" b="1" i="0" u="none" strike="noStrike" kern="1200" cap="none" spc="0" normalizeH="0" baseline="0" noProof="0">
                  <a:solidFill>
                    <a:srgbClr val="000000"/>
                  </a:solidFill>
                  <a:highlight>
                    <a:srgbClr val="000000">
                      <a:alpha val="0"/>
                    </a:srgbClr>
                  </a:highlight>
                  <a:uLnTx/>
                  <a:uFillTx/>
                  <a:latin typeface="Calibri"/>
                  <a:ea typeface="+mn-ea"/>
                  <a:cs typeface="+mn-cs"/>
                </a:rPr>
                <a:t>   Etablissement de 1er niveau</a:t>
              </a:r>
            </a:p>
          </p:txBody>
        </p:sp>
        <p:sp>
          <p:nvSpPr>
            <p:cNvPr id="21509" name="Rectangle 5"/>
            <p:cNvSpPr>
              <a:spLocks noChangeArrowheads="1"/>
            </p:cNvSpPr>
            <p:nvPr/>
          </p:nvSpPr>
          <p:spPr bwMode="auto">
            <a:xfrm>
              <a:off x="7796806" y="2295549"/>
              <a:ext cx="2375894" cy="36854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nchor="ctr">
              <a:noAutofit/>
            </a:bodyPr>
            <a:lstStyle/>
            <a:p>
              <a:pPr marL="0" marR="0" lvl="0" indent="0" algn="ctr" defTabSz="914418" rtl="0" eaLnBrk="0" fontAlgn="auto" latinLnBrk="0" hangingPunct="0">
                <a:lnSpc>
                  <a:spcPct val="100000"/>
                </a:lnSpc>
                <a:spcBef>
                  <a:spcPct val="0"/>
                </a:spcBef>
                <a:spcAft>
                  <a:spcPct val="0"/>
                </a:spcAft>
                <a:buClrTx/>
                <a:buSzTx/>
                <a:buFontTx/>
                <a:buNone/>
                <a:defRPr/>
              </a:pPr>
              <a:r>
                <a:rPr kumimoji="0" lang="fr" sz="2000" b="1" i="0" u="none" strike="noStrike" kern="1200" cap="none" spc="0" normalizeH="0" baseline="0" noProof="0">
                  <a:solidFill>
                    <a:srgbClr val="000000"/>
                  </a:solidFill>
                  <a:highlight>
                    <a:srgbClr val="000000">
                      <a:alpha val="0"/>
                    </a:srgbClr>
                  </a:highlight>
                  <a:uLnTx/>
                  <a:uFillTx/>
                  <a:latin typeface="Calibri"/>
                  <a:ea typeface="+mn-ea"/>
                  <a:cs typeface="+mn-cs"/>
                </a:rPr>
                <a:t>Hôpital</a:t>
              </a:r>
            </a:p>
          </p:txBody>
        </p:sp>
        <p:sp>
          <p:nvSpPr>
            <p:cNvPr id="21517" name="AutoShape 21"/>
            <p:cNvSpPr>
              <a:spLocks noChangeArrowheads="1"/>
            </p:cNvSpPr>
            <p:nvPr/>
          </p:nvSpPr>
          <p:spPr bwMode="auto">
            <a:xfrm flipH="1">
              <a:off x="1802172" y="4509119"/>
              <a:ext cx="8363756" cy="1542857"/>
            </a:xfrm>
            <a:prstGeom prst="rtTriangle">
              <a:avLst/>
            </a:prstGeom>
            <a:gradFill rotWithShape="1">
              <a:gsLst>
                <a:gs pos="0">
                  <a:srgbClr val="CC0000"/>
                </a:gs>
                <a:gs pos="100000">
                  <a:srgbClr val="5E0000"/>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noAutofit/>
            </a:bodyPr>
            <a:lstStyle/>
            <a:p>
              <a:pPr marL="0" marR="0" lvl="0" indent="0" algn="l" defTabSz="914418" rtl="0" eaLnBrk="0" fontAlgn="auto" latinLnBrk="0" hangingPunct="0">
                <a:lnSpc>
                  <a:spcPct val="100000"/>
                </a:lnSpc>
                <a:spcBef>
                  <a:spcPct val="0"/>
                </a:spcBef>
                <a:spcAft>
                  <a:spcPct val="0"/>
                </a:spcAft>
                <a:buClrTx/>
                <a:buSzTx/>
                <a:buFontTx/>
                <a:buNone/>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26" name="Picture 6" descr="UN Photo 457817 Albert Gonzalez Farra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8501" y="2667435"/>
              <a:ext cx="2654387" cy="18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40" descr="C:\Users\aboubakers\AppData\Local\Microsoft\Windows\Temporary Internet Files\Content.Outlook\WR7REG2A\JC_IMG_1439.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4825" y="2652564"/>
              <a:ext cx="2797176" cy="18611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WHO Number : 92"/>
            <p:cNvPicPr>
              <a:picLocks noChangeAspect="1" noChangeArrowheads="1"/>
            </p:cNvPicPr>
            <p:nvPr/>
          </p:nvPicPr>
          <p:blipFill>
            <a:blip r:embed="rId5">
              <a:lum bright="6000"/>
              <a:extLst>
                <a:ext uri="{28A0092B-C50C-407E-A947-70E740481C1C}">
                  <a14:useLocalDpi xmlns:a14="http://schemas.microsoft.com/office/drawing/2010/main" val="0"/>
                </a:ext>
              </a:extLst>
            </a:blip>
            <a:stretch>
              <a:fillRect/>
            </a:stretch>
          </p:blipFill>
          <p:spPr bwMode="auto">
            <a:xfrm>
              <a:off x="7796806" y="2667436"/>
              <a:ext cx="2375894" cy="184626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rot="10800000">
              <a:off x="1774825" y="4504033"/>
              <a:ext cx="8391103" cy="1547943"/>
              <a:chOff x="663115" y="6711300"/>
              <a:chExt cx="11642341" cy="1063240"/>
            </a:xfrm>
            <a:solidFill>
              <a:srgbClr val="7030A0"/>
            </a:solidFill>
          </p:grpSpPr>
          <p:sp>
            <p:nvSpPr>
              <p:cNvPr id="22" name="AutoShape 21"/>
              <p:cNvSpPr>
                <a:spLocks noChangeArrowheads="1"/>
              </p:cNvSpPr>
              <p:nvPr/>
            </p:nvSpPr>
            <p:spPr bwMode="auto">
              <a:xfrm flipH="1">
                <a:off x="663115" y="6711300"/>
                <a:ext cx="11642341" cy="1063240"/>
              </a:xfrm>
              <a:prstGeom prst="rtTriangle">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noAutofit/>
              </a:bodyPr>
              <a:lstStyle/>
              <a:p>
                <a:pPr marL="0" marR="0" lvl="0" indent="0" algn="l" defTabSz="914418" rtl="0" eaLnBrk="0" fontAlgn="auto" latinLnBrk="0" hangingPunct="0">
                  <a:lnSpc>
                    <a:spcPct val="100000"/>
                  </a:lnSpc>
                  <a:spcBef>
                    <a:spcPct val="0"/>
                  </a:spcBef>
                  <a:spcAft>
                    <a:spcPct val="0"/>
                  </a:spcAft>
                  <a:buClrTx/>
                  <a:buSzTx/>
                  <a:buFontTx/>
                  <a:buNone/>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23" name="Text Box 22"/>
              <p:cNvSpPr txBox="1">
                <a:spLocks noChangeArrowheads="1"/>
              </p:cNvSpPr>
              <p:nvPr/>
            </p:nvSpPr>
            <p:spPr bwMode="auto">
              <a:xfrm rot="10800000">
                <a:off x="7609515" y="7249676"/>
                <a:ext cx="4657994" cy="222249"/>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oAutofit/>
              </a:bodyPr>
              <a:lstStyle>
                <a:lvl1pPr eaLnBrk="0" hangingPunct="0">
                  <a:defRPr sz="3900" b="1">
                    <a:solidFill>
                      <a:srgbClr val="000066"/>
                    </a:solidFill>
                    <a:latin typeface="Arial" panose="020B0604020202020204" pitchFamily="34" charset="0"/>
                    <a:cs typeface="Arial" panose="020B0604020202020204" pitchFamily="34" charset="0"/>
                  </a:defRPr>
                </a:lvl1pPr>
                <a:lvl2pPr marL="742950" indent="-285750" eaLnBrk="0" hangingPunct="0">
                  <a:defRPr sz="3900" b="1">
                    <a:solidFill>
                      <a:srgbClr val="000066"/>
                    </a:solidFill>
                    <a:latin typeface="Arial" panose="020B0604020202020204" pitchFamily="34" charset="0"/>
                    <a:cs typeface="Arial" panose="020B0604020202020204" pitchFamily="34" charset="0"/>
                  </a:defRPr>
                </a:lvl2pPr>
                <a:lvl3pPr marL="1143000" indent="-228600" eaLnBrk="0" hangingPunct="0">
                  <a:defRPr sz="3900" b="1">
                    <a:solidFill>
                      <a:srgbClr val="000066"/>
                    </a:solidFill>
                    <a:latin typeface="Arial" panose="020B0604020202020204" pitchFamily="34" charset="0"/>
                    <a:cs typeface="Arial" panose="020B0604020202020204" pitchFamily="34" charset="0"/>
                  </a:defRPr>
                </a:lvl3pPr>
                <a:lvl4pPr marL="1600200" indent="-228600" eaLnBrk="0" hangingPunct="0">
                  <a:defRPr sz="3900" b="1">
                    <a:solidFill>
                      <a:srgbClr val="000066"/>
                    </a:solidFill>
                    <a:latin typeface="Arial" panose="020B0604020202020204" pitchFamily="34" charset="0"/>
                    <a:cs typeface="Arial" panose="020B0604020202020204" pitchFamily="34" charset="0"/>
                  </a:defRPr>
                </a:lvl4pPr>
                <a:lvl5pPr marL="2057400" indent="-228600" eaLnBrk="0" hangingPunct="0">
                  <a:defRPr sz="3900" b="1">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marL="0" marR="0" lvl="0" indent="0" algn="ctr" defTabSz="914418" rtl="0" eaLnBrk="0" fontAlgn="auto" latinLnBrk="0" hangingPunct="0">
                  <a:lnSpc>
                    <a:spcPct val="100000"/>
                  </a:lnSpc>
                  <a:spcBef>
                    <a:spcPct val="50000"/>
                  </a:spcBef>
                  <a:spcAft>
                    <a:spcPct val="0"/>
                  </a:spcAft>
                  <a:buClrTx/>
                  <a:buSzTx/>
                  <a:buFontTx/>
                  <a:buNone/>
                  <a:defRPr/>
                </a:pPr>
                <a:r>
                  <a:rPr kumimoji="0" lang="fr" sz="2000" b="1" i="0" u="none" strike="noStrike" kern="1200" cap="none" spc="0" normalizeH="0" baseline="0" noProof="0">
                    <a:solidFill>
                      <a:srgbClr val="FFFFFF"/>
                    </a:solidFill>
                    <a:highlight>
                      <a:srgbClr val="000000">
                        <a:alpha val="0"/>
                      </a:srgbClr>
                    </a:highlight>
                    <a:uLnTx/>
                    <a:uFillTx/>
                    <a:latin typeface="Calibri Light"/>
                    <a:ea typeface="+mn-ea"/>
                    <a:cs typeface="Arial"/>
                  </a:rPr>
                  <a:t>Nombre d'enfants vaccinés</a:t>
                </a:r>
              </a:p>
            </p:txBody>
          </p:sp>
        </p:grpSp>
        <p:sp>
          <p:nvSpPr>
            <p:cNvPr id="3" name="TextBox 2">
              <a:extLst>
                <a:ext uri="{FF2B5EF4-FFF2-40B4-BE49-F238E27FC236}">
                  <a16:creationId xmlns:a16="http://schemas.microsoft.com/office/drawing/2014/main" id="{D68FFBD0-1995-4005-B975-63D4FA069FE2}"/>
                </a:ext>
              </a:extLst>
            </p:cNvPr>
            <p:cNvSpPr txBox="1"/>
            <p:nvPr/>
          </p:nvSpPr>
          <p:spPr>
            <a:xfrm>
              <a:off x="8101937" y="5111638"/>
              <a:ext cx="1954503" cy="323566"/>
            </a:xfrm>
            <a:prstGeom prst="rect">
              <a:avLst/>
            </a:prstGeom>
            <a:noFill/>
          </p:spPr>
          <p:txBody>
            <a:bodyPr wrap="square" rtlCol="0">
              <a:noAutofit/>
            </a:bodyPr>
            <a:lstStyle/>
            <a:p>
              <a:pPr marL="0" marR="0" lvl="0" indent="0" algn="l" defTabSz="914418" rtl="0" eaLnBrk="1" fontAlgn="auto" latinLnBrk="0" hangingPunct="1">
                <a:lnSpc>
                  <a:spcPct val="100000"/>
                </a:lnSpc>
                <a:spcBef>
                  <a:spcPct val="0"/>
                </a:spcBef>
                <a:spcAft>
                  <a:spcPct val="0"/>
                </a:spcAft>
                <a:buClrTx/>
                <a:buSzTx/>
                <a:buFontTx/>
                <a:buNone/>
                <a:defRPr/>
              </a:pPr>
              <a:r>
                <a:rPr kumimoji="0" lang="fr" sz="2000" b="1" i="0" u="none" strike="noStrike" kern="1200" cap="none" spc="0" normalizeH="0" baseline="0" noProof="0">
                  <a:solidFill>
                    <a:srgbClr val="FFFFFF"/>
                  </a:solidFill>
                  <a:highlight>
                    <a:srgbClr val="000000">
                      <a:alpha val="0"/>
                    </a:srgbClr>
                  </a:highlight>
                  <a:uLnTx/>
                  <a:uFillTx/>
                  <a:latin typeface="Calibri"/>
                  <a:ea typeface="+mn-ea"/>
                  <a:cs typeface="+mn-cs"/>
                </a:rPr>
                <a:t>Soins spécialisés</a:t>
              </a:r>
            </a:p>
          </p:txBody>
        </p:sp>
        <p:pic>
          <p:nvPicPr>
            <p:cNvPr id="1026" name="Picture 2" descr="Book cover image">
              <a:extLst>
                <a:ext uri="{FF2B5EF4-FFF2-40B4-BE49-F238E27FC236}">
                  <a16:creationId xmlns:a16="http://schemas.microsoft.com/office/drawing/2014/main" id="{379E9E1E-35C3-473B-96F2-94EF5C86D3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16535" y="3577569"/>
              <a:ext cx="656164" cy="9361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41C9037-5FA1-402D-90BB-9BE715F914BF}"/>
                </a:ext>
              </a:extLst>
            </p:cNvPr>
            <p:cNvPicPr>
              <a:picLocks noChangeAspect="1"/>
            </p:cNvPicPr>
            <p:nvPr/>
          </p:nvPicPr>
          <p:blipFill>
            <a:blip r:embed="rId7" cstate="print">
              <a:extLst>
                <a:ext uri="{28A0092B-C50C-407E-A947-70E740481C1C}">
                  <a14:useLocalDpi xmlns:a14="http://schemas.microsoft.com/office/drawing/2010/main" val="0"/>
                </a:ext>
              </a:extLst>
            </a:blip>
            <a:srcRect l="845" t="1467" r="1588" b="5324"/>
            <a:stretch>
              <a:fillRect/>
            </a:stretch>
          </p:blipFill>
          <p:spPr>
            <a:xfrm>
              <a:off x="3507837" y="3823681"/>
              <a:ext cx="1064165" cy="693851"/>
            </a:xfrm>
            <a:prstGeom prst="rect">
              <a:avLst/>
            </a:prstGeom>
          </p:spPr>
        </p:pic>
        <p:pic>
          <p:nvPicPr>
            <p:cNvPr id="27" name="Picture 26">
              <a:extLst>
                <a:ext uri="{FF2B5EF4-FFF2-40B4-BE49-F238E27FC236}">
                  <a16:creationId xmlns:a16="http://schemas.microsoft.com/office/drawing/2014/main" id="{78FA1B7F-9B6B-4D00-9971-63E9C89C27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5013" y="3676355"/>
              <a:ext cx="1174013" cy="827679"/>
            </a:xfrm>
            <a:prstGeom prst="rect">
              <a:avLst/>
            </a:prstGeom>
          </p:spPr>
        </p:pic>
      </p:grpSp>
    </p:spTree>
    <p:extLst>
      <p:ext uri="{BB962C8B-B14F-4D97-AF65-F5344CB8AC3E}">
        <p14:creationId xmlns:p14="http://schemas.microsoft.com/office/powerpoint/2010/main" val="37197223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609D-52E3-4D19-A7B1-B4148D4785D6}"/>
              </a:ext>
            </a:extLst>
          </p:cNvPr>
          <p:cNvSpPr>
            <a:spLocks noGrp="1"/>
          </p:cNvSpPr>
          <p:nvPr>
            <p:ph type="title"/>
          </p:nvPr>
        </p:nvSpPr>
        <p:spPr>
          <a:xfrm>
            <a:off x="386571" y="7129"/>
            <a:ext cx="11677650" cy="1120775"/>
          </a:xfrm>
        </p:spPr>
        <p:txBody>
          <a:bodyPr>
            <a:noAutofit/>
          </a:bodyPr>
          <a:lstStyle/>
          <a:p>
            <a:pPr rtl="0"/>
            <a:r>
              <a:rPr lang="fr" sz="3400" b="1" i="0" u="none" strike="noStrike">
                <a:solidFill>
                  <a:srgbClr val="548235"/>
                </a:solidFill>
                <a:highlight>
                  <a:srgbClr val="000000">
                    <a:alpha val="0"/>
                  </a:srgbClr>
                </a:highlight>
                <a:latin typeface="Calibri Light"/>
              </a:rPr>
              <a:t>Normes de qualité des soins en pédiatrie et pour les nouveau-nés malades et de petite taille</a:t>
            </a:r>
            <a:endParaRPr lang="en-GB" sz="3400" b="1">
              <a:solidFill>
                <a:schemeClr val="accent6">
                  <a:lumMod val="75000"/>
                </a:schemeClr>
              </a:solidFill>
              <a:cs typeface="Calibri Light"/>
            </a:endParaRPr>
          </a:p>
        </p:txBody>
      </p:sp>
      <p:sp>
        <p:nvSpPr>
          <p:cNvPr id="7" name="TextBox 6">
            <a:extLst>
              <a:ext uri="{FF2B5EF4-FFF2-40B4-BE49-F238E27FC236}">
                <a16:creationId xmlns:a16="http://schemas.microsoft.com/office/drawing/2014/main" id="{F616EC4F-BDAE-4BD3-A219-DD5DD7DFC07A}"/>
              </a:ext>
            </a:extLst>
          </p:cNvPr>
          <p:cNvSpPr txBox="1"/>
          <p:nvPr/>
        </p:nvSpPr>
        <p:spPr>
          <a:xfrm>
            <a:off x="293496" y="6119634"/>
            <a:ext cx="5857876" cy="461665"/>
          </a:xfrm>
          <a:prstGeom prst="rect">
            <a:avLst/>
          </a:prstGeom>
          <a:noFill/>
        </p:spPr>
        <p:txBody>
          <a:bodyPr wrap="square" lIns="91440" tIns="45720" rIns="91440" bIns="45720" rtlCol="0" anchor="t">
            <a:noAutofit/>
          </a:bodyPr>
          <a:lstStyle/>
          <a:p>
            <a:pPr algn="ctr" rtl="0">
              <a:defRPr/>
            </a:pPr>
            <a:r>
              <a:rPr kumimoji="0" lang="fr" sz="2400" b="1" i="0" u="none" strike="noStrike" kern="1200" cap="none" spc="0" normalizeH="0" baseline="0" noProof="0" dirty="0">
                <a:highlight>
                  <a:srgbClr val="000000">
                    <a:alpha val="0"/>
                  </a:srgbClr>
                </a:highlight>
                <a:uLnTx/>
                <a:uFillTx/>
                <a:latin typeface="Calibri"/>
                <a:ea typeface="+mn-ea"/>
                <a:cs typeface="+mn-cs"/>
              </a:rPr>
              <a:t>Cadre de qualité des soins pédiatriques (2018)</a:t>
            </a:r>
            <a:endParaRPr lang="en-US" sz="2400" b="1" i="0" u="none" strike="noStrike" kern="1200" cap="none" spc="0" normalizeH="0" baseline="0" noProof="0" dirty="0">
              <a:ln>
                <a:noFill/>
              </a:ln>
              <a:effectLst/>
              <a:uLnTx/>
              <a:uFillTx/>
              <a:latin typeface="Calibri"/>
              <a:cs typeface="Calibri"/>
            </a:endParaRPr>
          </a:p>
        </p:txBody>
      </p:sp>
      <p:sp>
        <p:nvSpPr>
          <p:cNvPr id="3" name="Arrow: Down 2">
            <a:extLst>
              <a:ext uri="{FF2B5EF4-FFF2-40B4-BE49-F238E27FC236}">
                <a16:creationId xmlns:a16="http://schemas.microsoft.com/office/drawing/2014/main" id="{07047063-841C-4C76-A3F6-5FBC9217A53F}"/>
              </a:ext>
            </a:extLst>
          </p:cNvPr>
          <p:cNvSpPr/>
          <p:nvPr/>
        </p:nvSpPr>
        <p:spPr>
          <a:xfrm>
            <a:off x="9077739" y="1466841"/>
            <a:ext cx="180000" cy="225287"/>
          </a:xfrm>
          <a:prstGeom prst="down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D0885B7-75BE-44F4-98FE-B00AF299FBF4}"/>
              </a:ext>
            </a:extLst>
          </p:cNvPr>
          <p:cNvSpPr txBox="1"/>
          <p:nvPr/>
        </p:nvSpPr>
        <p:spPr>
          <a:xfrm>
            <a:off x="6724088" y="6042160"/>
            <a:ext cx="5067301" cy="461665"/>
          </a:xfrm>
          <a:prstGeom prst="rect">
            <a:avLst/>
          </a:prstGeom>
          <a:noFill/>
        </p:spPr>
        <p:txBody>
          <a:bodyPr wrap="square" lIns="91440" tIns="45720" rIns="91440" bIns="45720" rtlCol="0" anchor="t">
            <a:noAutofit/>
          </a:bodyPr>
          <a:lstStyle/>
          <a:p>
            <a:pPr algn="ctr" rtl="0">
              <a:defRPr/>
            </a:pPr>
            <a:r>
              <a:rPr lang="fr" sz="2400" b="1" i="0" u="none" strike="noStrike" dirty="0">
                <a:highlight>
                  <a:srgbClr val="000000">
                    <a:alpha val="0"/>
                  </a:srgbClr>
                </a:highlight>
                <a:latin typeface="Calibri"/>
              </a:rPr>
              <a:t>Cadre de qualité des soins du SSNB (2020)</a:t>
            </a:r>
            <a:endParaRPr lang="en-US" sz="2400" b="1" i="0" u="none" strike="noStrike" kern="1200" cap="none" spc="0" normalizeH="0" baseline="0" noProof="0" dirty="0">
              <a:ln>
                <a:noFill/>
              </a:ln>
              <a:effectLst/>
              <a:uLnTx/>
              <a:uFillTx/>
              <a:latin typeface="Calibri" panose="020F0502020204030204"/>
              <a:cs typeface="Calibri"/>
            </a:endParaRPr>
          </a:p>
        </p:txBody>
      </p:sp>
      <p:sp>
        <p:nvSpPr>
          <p:cNvPr id="4" name="Arrow: Down 3">
            <a:extLst>
              <a:ext uri="{FF2B5EF4-FFF2-40B4-BE49-F238E27FC236}">
                <a16:creationId xmlns:a16="http://schemas.microsoft.com/office/drawing/2014/main" id="{CE42C651-192E-4AEC-9EBE-271EBD65FED5}"/>
              </a:ext>
            </a:extLst>
          </p:cNvPr>
          <p:cNvSpPr/>
          <p:nvPr/>
        </p:nvSpPr>
        <p:spPr>
          <a:xfrm>
            <a:off x="3106757" y="1553378"/>
            <a:ext cx="231354" cy="28643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bject 5">
            <a:extLst>
              <a:ext uri="{FF2B5EF4-FFF2-40B4-BE49-F238E27FC236}">
                <a16:creationId xmlns:a16="http://schemas.microsoft.com/office/drawing/2014/main" id="{82BBF5FF-76EE-4A37-9EAD-47B7557AA754}"/>
              </a:ext>
            </a:extLst>
          </p:cNvPr>
          <p:cNvSpPr/>
          <p:nvPr/>
        </p:nvSpPr>
        <p:spPr>
          <a:xfrm>
            <a:off x="1381764" y="979390"/>
            <a:ext cx="4318612" cy="5175682"/>
          </a:xfrm>
          <a:prstGeom prst="rect">
            <a:avLst/>
          </a:prstGeom>
          <a:blipFill>
            <a:blip r:embed="rId3"/>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8">
            <a:extLst>
              <a:ext uri="{FF2B5EF4-FFF2-40B4-BE49-F238E27FC236}">
                <a16:creationId xmlns:a16="http://schemas.microsoft.com/office/drawing/2014/main" id="{025B51E7-6E47-4DE8-A6C9-222E156396D0}"/>
              </a:ext>
            </a:extLst>
          </p:cNvPr>
          <p:cNvSpPr/>
          <p:nvPr/>
        </p:nvSpPr>
        <p:spPr>
          <a:xfrm>
            <a:off x="7323591" y="1132731"/>
            <a:ext cx="3990732" cy="4865423"/>
          </a:xfrm>
          <a:prstGeom prst="rect">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691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B4577-09BC-41F6-8AC1-A58E35567DC2}"/>
              </a:ext>
            </a:extLst>
          </p:cNvPr>
          <p:cNvSpPr>
            <a:spLocks noGrp="1"/>
          </p:cNvSpPr>
          <p:nvPr>
            <p:ph idx="1"/>
          </p:nvPr>
        </p:nvSpPr>
        <p:spPr>
          <a:xfrm>
            <a:off x="5568592" y="1600201"/>
            <a:ext cx="6013807" cy="4525963"/>
          </a:xfrm>
        </p:spPr>
        <p:txBody>
          <a:bodyPr anchor="ctr">
            <a:noAutofit/>
          </a:bodyPr>
          <a:lstStyle/>
          <a:p>
            <a:pPr marL="342900" indent="-342900" rtl="0"/>
            <a:r>
              <a:rPr lang="fr" sz="2200" b="0" i="0" u="none" strike="noStrike">
                <a:highlight>
                  <a:srgbClr val="000000">
                    <a:alpha val="0"/>
                  </a:srgbClr>
                </a:highlight>
                <a:latin typeface="Calirbri"/>
                <a:cs typeface="Times New Roman"/>
              </a:rPr>
              <a:t>S'inspirer des éléments constitutifs du système de santé</a:t>
            </a:r>
          </a:p>
          <a:p>
            <a:pPr marL="342900" indent="-342900" rtl="0"/>
            <a:r>
              <a:rPr lang="fr" sz="2200" b="0" i="0" u="none" strike="noStrike">
                <a:highlight>
                  <a:srgbClr val="000000">
                    <a:alpha val="0"/>
                  </a:srgbClr>
                </a:highlight>
                <a:latin typeface="Calirbri"/>
                <a:cs typeface="Times New Roman"/>
              </a:rPr>
              <a:t>Prise en charge des enfants de 0 à 14 ans</a:t>
            </a:r>
            <a:endParaRPr lang="en-US" sz="2200">
              <a:latin typeface="Calirbri"/>
              <a:cs typeface="Times New Roman" panose="02020603050405020304" pitchFamily="18" charset="0"/>
            </a:endParaRPr>
          </a:p>
          <a:p>
            <a:pPr marL="342900" indent="-342900" rtl="0"/>
            <a:r>
              <a:rPr lang="fr" sz="2200" b="0" i="0" u="none" strike="noStrike">
                <a:highlight>
                  <a:srgbClr val="000000">
                    <a:alpha val="0"/>
                  </a:srgbClr>
                </a:highlight>
                <a:latin typeface="Calirbri"/>
                <a:cs typeface="Times New Roman"/>
              </a:rPr>
              <a:t>Applicable à tous les établissements de santé offrant des services de santé infantile à tous les niveaux de soins.</a:t>
            </a:r>
            <a:endParaRPr lang="en-US" sz="2200">
              <a:solidFill>
                <a:srgbClr val="FF0000"/>
              </a:solidFill>
              <a:latin typeface="Calirbri"/>
              <a:cs typeface="Times New Roman" panose="02020603050405020304" pitchFamily="18" charset="0"/>
            </a:endParaRPr>
          </a:p>
          <a:p>
            <a:pPr marL="342900" indent="-342900" rtl="0"/>
            <a:r>
              <a:rPr lang="fr" sz="2200" b="0" i="0" u="none" strike="noStrike">
                <a:highlight>
                  <a:srgbClr val="000000">
                    <a:alpha val="0"/>
                  </a:srgbClr>
                </a:highlight>
                <a:latin typeface="Calirbri"/>
                <a:cs typeface="Times New Roman"/>
              </a:rPr>
              <a:t>Domaines prioritaires pour l'amélioration de la qualité</a:t>
            </a:r>
          </a:p>
          <a:p>
            <a:pPr marL="342900" indent="-342900" rtl="0"/>
            <a:r>
              <a:rPr lang="fr" sz="2200" b="0" i="0" u="none" strike="noStrike">
                <a:highlight>
                  <a:srgbClr val="000000">
                    <a:alpha val="0"/>
                  </a:srgbClr>
                </a:highlight>
                <a:latin typeface="Calirbri"/>
                <a:cs typeface="Times New Roman"/>
              </a:rPr>
              <a:t>Centré sur l'enfant, l'adolescent et la famille</a:t>
            </a:r>
          </a:p>
          <a:p>
            <a:pPr marL="342900" indent="-342900" rtl="0"/>
            <a:r>
              <a:rPr lang="fr" sz="2200" b="0" i="0" u="none" strike="noStrike">
                <a:highlight>
                  <a:srgbClr val="000000">
                    <a:alpha val="0"/>
                  </a:srgbClr>
                </a:highlight>
                <a:latin typeface="Calirbri"/>
                <a:cs typeface="Times New Roman"/>
              </a:rPr>
              <a:t>Aborder la question de la prise en charge des enfants et de leur expérience de la prise en charge</a:t>
            </a:r>
          </a:p>
          <a:p>
            <a:pPr marL="342900" indent="-342900" rtl="0"/>
            <a:r>
              <a:rPr lang="fr" sz="2200" b="0" i="0" u="none" strike="noStrike">
                <a:highlight>
                  <a:srgbClr val="000000">
                    <a:alpha val="0"/>
                  </a:srgbClr>
                </a:highlight>
                <a:latin typeface="Calirbri"/>
                <a:cs typeface="Times New Roman"/>
              </a:rPr>
              <a:t>Pas de développement pour les services de proximité, mais quelques adaptations possibles</a:t>
            </a:r>
          </a:p>
        </p:txBody>
      </p:sp>
      <p:sp>
        <p:nvSpPr>
          <p:cNvPr id="4" name="Title 1">
            <a:extLst>
              <a:ext uri="{FF2B5EF4-FFF2-40B4-BE49-F238E27FC236}">
                <a16:creationId xmlns:a16="http://schemas.microsoft.com/office/drawing/2014/main" id="{09BE7391-2CEE-4330-AEC1-2EB56A1B8C33}"/>
              </a:ext>
            </a:extLst>
          </p:cNvPr>
          <p:cNvSpPr txBox="1"/>
          <p:nvPr/>
        </p:nvSpPr>
        <p:spPr>
          <a:xfrm>
            <a:off x="0" y="0"/>
            <a:ext cx="12192000" cy="1238270"/>
          </a:xfrm>
          <a:prstGeom prst="rect">
            <a:avLst/>
          </a:prstGeom>
        </p:spPr>
        <p:txBody>
          <a:bodyPr vert="horz" lIns="128016" tIns="64008" rIns="128016" bIns="64008" rtlCol="0" anchor="ctr">
            <a:noAutofit/>
          </a:bodyPr>
          <a:lstStyle>
            <a:lvl1pPr algn="ctr" defTabSz="914418" rtl="0" eaLnBrk="1" latinLnBrk="0" hangingPunct="1">
              <a:spcBef>
                <a:spcPct val="0"/>
              </a:spcBef>
              <a:buNone/>
              <a:defRPr sz="4429" kern="1200">
                <a:solidFill>
                  <a:schemeClr val="tx1"/>
                </a:solidFill>
                <a:latin typeface="+mj-lt"/>
                <a:ea typeface="+mj-ea"/>
                <a:cs typeface="+mj-cs"/>
              </a:defRPr>
            </a:lvl1pPr>
          </a:lstStyle>
          <a:p>
            <a:pPr rtl="0"/>
            <a:r>
              <a:rPr lang="fr" sz="3600" b="0" i="0" u="none" strike="noStrike">
                <a:highlight>
                  <a:srgbClr val="000000">
                    <a:alpha val="0"/>
                  </a:srgbClr>
                </a:highlight>
                <a:latin typeface="Calibri Light"/>
                <a:cs typeface="Calibri Light"/>
              </a:rPr>
              <a:t>Quel est le champ d'application des normes de qualité de fonctionnement en pédiatrie ?</a:t>
            </a:r>
          </a:p>
        </p:txBody>
      </p:sp>
      <p:sp>
        <p:nvSpPr>
          <p:cNvPr id="5" name="Content Placeholder 2">
            <a:extLst>
              <a:ext uri="{FF2B5EF4-FFF2-40B4-BE49-F238E27FC236}">
                <a16:creationId xmlns:a16="http://schemas.microsoft.com/office/drawing/2014/main" id="{2AB6096C-818E-427F-8E94-9EF1CE13F7CE}"/>
              </a:ext>
            </a:extLst>
          </p:cNvPr>
          <p:cNvSpPr txBox="1"/>
          <p:nvPr/>
        </p:nvSpPr>
        <p:spPr>
          <a:xfrm>
            <a:off x="3662670" y="1306301"/>
            <a:ext cx="8291642" cy="4611835"/>
          </a:xfrm>
          <a:prstGeom prst="rect">
            <a:avLst/>
          </a:prstGeom>
        </p:spPr>
        <p:txBody>
          <a:bodyPr vert="horz" lIns="128016" tIns="64008" rIns="128016" bIns="64008" rtlCol="0" anchor="ctr">
            <a:noAutofit/>
          </a:bodyPr>
          <a:lstStyle>
            <a:lvl1pPr marL="342907" indent="-342907" algn="l" defTabSz="914418"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endParaRPr lang="en-US" sz="2800">
              <a:latin typeface="+mj-lt"/>
              <a:cs typeface="Times New Roman"/>
            </a:endParaRPr>
          </a:p>
        </p:txBody>
      </p:sp>
      <p:pic>
        <p:nvPicPr>
          <p:cNvPr id="11" name="Google Shape;680;p5" descr="2275 MCA hires 130418.pdf - Adobe Acrobat Reader DC">
            <a:extLst>
              <a:ext uri="{FF2B5EF4-FFF2-40B4-BE49-F238E27FC236}">
                <a16:creationId xmlns:a16="http://schemas.microsoft.com/office/drawing/2014/main" id="{A38A215A-259D-4004-8BB4-CE5A7E7DEF38}"/>
              </a:ext>
            </a:extLst>
          </p:cNvPr>
          <p:cNvPicPr preferRelativeResize="0"/>
          <p:nvPr/>
        </p:nvPicPr>
        <p:blipFill>
          <a:blip r:embed="rId2">
            <a:alphaModFix/>
          </a:blip>
          <a:srcRect l="26775" t="19074" r="27650" b="983"/>
          <a:stretch>
            <a:fillRect/>
          </a:stretch>
        </p:blipFill>
        <p:spPr>
          <a:xfrm>
            <a:off x="237688" y="1238270"/>
            <a:ext cx="5227500" cy="4936200"/>
          </a:xfrm>
          <a:prstGeom prst="rect">
            <a:avLst/>
          </a:prstGeom>
          <a:noFill/>
          <a:ln>
            <a:noFill/>
          </a:ln>
        </p:spPr>
      </p:pic>
    </p:spTree>
    <p:extLst>
      <p:ext uri="{BB962C8B-B14F-4D97-AF65-F5344CB8AC3E}">
        <p14:creationId xmlns:p14="http://schemas.microsoft.com/office/powerpoint/2010/main" val="4153030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panose="020B0604020202020204" pitchFamily="34" charset="0"/>
            <a:cs typeface="Arial" panose="020B0604020202020204" pitchFamily="34"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mp;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72</TotalTime>
  <Words>4450</Words>
  <Application>Microsoft Office PowerPoint</Application>
  <PresentationFormat>Widescreen</PresentationFormat>
  <Paragraphs>367</Paragraphs>
  <Slides>43</Slides>
  <Notes>14</Notes>
  <HiddenSlides>4</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43</vt:i4>
      </vt:variant>
    </vt:vector>
  </HeadingPairs>
  <TitlesOfParts>
    <vt:vector size="65" baseType="lpstr">
      <vt:lpstr>Arial</vt:lpstr>
      <vt:lpstr>Arial Narrow</vt:lpstr>
      <vt:lpstr>Bradley Hand ITC</vt:lpstr>
      <vt:lpstr>Calibri</vt:lpstr>
      <vt:lpstr>Calibri Light</vt:lpstr>
      <vt:lpstr>Calirbri</vt:lpstr>
      <vt:lpstr>Century Gothic</vt:lpstr>
      <vt:lpstr>Gill Sans</vt:lpstr>
      <vt:lpstr>Gill Sans MT</vt:lpstr>
      <vt:lpstr>Helvetica</vt:lpstr>
      <vt:lpstr>Noto Sans</vt:lpstr>
      <vt:lpstr>Poppins</vt:lpstr>
      <vt:lpstr>Rockwell</vt:lpstr>
      <vt:lpstr>Symbol</vt:lpstr>
      <vt:lpstr>Symbol,Sans-Serif</vt:lpstr>
      <vt:lpstr>Tahoma</vt:lpstr>
      <vt:lpstr>Times New Roman</vt:lpstr>
      <vt:lpstr>Wingdings</vt:lpstr>
      <vt:lpstr>Office Theme</vt:lpstr>
      <vt:lpstr>1_master</vt:lpstr>
      <vt:lpstr>M&amp;E Template</vt:lpstr>
      <vt:lpstr>1_Office Theme</vt:lpstr>
      <vt:lpstr>PowerPoint Presentation</vt:lpstr>
      <vt:lpstr>PowerPoint Presentation</vt:lpstr>
      <vt:lpstr>Objectifs de ce premier webinaire</vt:lpstr>
      <vt:lpstr>Ordre du jour</vt:lpstr>
      <vt:lpstr>Pourquoi mettre davantage l'accent sur la qualité ?</vt:lpstr>
      <vt:lpstr>Réunion mondiale du réseau pour l'amélioration de la qualité des soins de santé maternelle, néonatale et infantile 14-16 mars 2023, Accra, Ghana</vt:lpstr>
      <vt:lpstr>PowerPoint Presentation</vt:lpstr>
      <vt:lpstr>Normes de qualité des soins en pédiatrie et pour les nouveau-nés malades et de petite taille</vt:lpstr>
      <vt:lpstr>PowerPoint Presentation</vt:lpstr>
      <vt:lpstr>Application et utilisation des normes de qualité de la chaîne de contrôle en pédiatrie</vt:lpstr>
      <vt:lpstr>Indicateurs de qualité de service en pédiatrie</vt:lpstr>
      <vt:lpstr>25 Indicateurs de base de la QS en pédiatrie</vt:lpstr>
      <vt:lpstr>PowerPoint Presentation</vt:lpstr>
      <vt:lpstr>Progrès dans l'amélioration de la qualité des soins pédiatriques au Kenya et en Ouganda </vt:lpstr>
      <vt:lpstr>Progrès dans l'élaboration des normes de QS pédiatriques au Kenya </vt:lpstr>
      <vt:lpstr>Nouveau-nés et enfants au Kenya </vt:lpstr>
      <vt:lpstr>Programmes de santé pour les nouveau-nés et les enfants</vt:lpstr>
      <vt:lpstr>Progrès : Mesure de la QS pédiatrique</vt:lpstr>
      <vt:lpstr>Progrès : Mesure de la QS pédiatrique</vt:lpstr>
      <vt:lpstr>Progrès : Mesure de la QS pédiatrique</vt:lpstr>
      <vt:lpstr>Progrès : Mesure de la QS pédiatrique</vt:lpstr>
      <vt:lpstr>Défis</vt:lpstr>
      <vt:lpstr>Opportunités</vt:lpstr>
      <vt:lpstr>Prochaines étapes</vt:lpstr>
      <vt:lpstr>  </vt:lpstr>
      <vt:lpstr>Partage d'expérience : Mise en œuvre du contrôle de qualité en pédiatrie </vt:lpstr>
      <vt:lpstr>Tendances de la mortalité infantile de 1989 à 2016 (Enquête démographique et sanitaire en Ouganda)</vt:lpstr>
      <vt:lpstr>Calendrier de mise en œuvre des normes de QS de contrôle en Ouganda </vt:lpstr>
      <vt:lpstr>PowerPoint Presentation</vt:lpstr>
      <vt:lpstr>PowerPoint Presentation</vt:lpstr>
      <vt:lpstr>PowerPoint Presentation</vt:lpstr>
      <vt:lpstr>Progrès dans la mise en œuvre </vt:lpstr>
      <vt:lpstr>PowerPoint Presentation</vt:lpstr>
      <vt:lpstr>Tendances des décès périnataux en institution (IPMD) dans le pays (2017–2022)</vt:lpstr>
      <vt:lpstr>PowerPoint Presentation</vt:lpstr>
      <vt:lpstr>Leçons apprises</vt:lpstr>
      <vt:lpstr>Améliorer la qualité des soins pédiatriques</vt:lpstr>
      <vt:lpstr>Obstacles identifiés à la QS en pédiatrie</vt:lpstr>
      <vt:lpstr>Opportunités</vt:lpstr>
      <vt:lpstr>Table ronde</vt:lpstr>
      <vt:lpstr>Table ronde (modérateur à confirmer)</vt:lpstr>
      <vt:lpstr>Q&amp;R : Réflexions du public</vt:lpstr>
      <vt:lpstr>Prochains webinaires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Courtney Meyer</cp:lastModifiedBy>
  <cp:revision>7</cp:revision>
  <dcterms:created xsi:type="dcterms:W3CDTF">2023-02-27T15:28:56Z</dcterms:created>
  <dcterms:modified xsi:type="dcterms:W3CDTF">2023-08-02T14:48:47Z</dcterms:modified>
</cp:coreProperties>
</file>