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2" r:id="rId3"/>
    <p:sldMasterId id="2147483683" r:id="rId4"/>
    <p:sldMasterId id="2147483697" r:id="rId5"/>
    <p:sldMasterId id="2147483708" r:id="rId6"/>
    <p:sldMasterId id="2147483718" r:id="rId7"/>
  </p:sldMasterIdLst>
  <p:notesMasterIdLst>
    <p:notesMasterId r:id="rId52"/>
  </p:notesMasterIdLst>
  <p:sldIdLst>
    <p:sldId id="256" r:id="rId8"/>
    <p:sldId id="257" r:id="rId9"/>
    <p:sldId id="258" r:id="rId10"/>
    <p:sldId id="331" r:id="rId11"/>
    <p:sldId id="2147375181" r:id="rId12"/>
    <p:sldId id="2134805874" r:id="rId13"/>
    <p:sldId id="2134805879" r:id="rId14"/>
    <p:sldId id="2134805887" r:id="rId15"/>
    <p:sldId id="271" r:id="rId16"/>
    <p:sldId id="2134805889" r:id="rId17"/>
    <p:sldId id="2134805881" r:id="rId18"/>
    <p:sldId id="259" r:id="rId19"/>
    <p:sldId id="2134805890" r:id="rId20"/>
    <p:sldId id="348" r:id="rId21"/>
    <p:sldId id="2134805886" r:id="rId22"/>
    <p:sldId id="2134805884" r:id="rId23"/>
    <p:sldId id="262" r:id="rId24"/>
    <p:sldId id="264" r:id="rId25"/>
    <p:sldId id="390" r:id="rId26"/>
    <p:sldId id="2134805891" r:id="rId27"/>
    <p:sldId id="291" r:id="rId28"/>
    <p:sldId id="606" r:id="rId29"/>
    <p:sldId id="6235" r:id="rId30"/>
    <p:sldId id="289" r:id="rId31"/>
    <p:sldId id="1914" r:id="rId32"/>
    <p:sldId id="2145706288" r:id="rId33"/>
    <p:sldId id="2145706289" r:id="rId34"/>
    <p:sldId id="1915" r:id="rId35"/>
    <p:sldId id="2145706302" r:id="rId36"/>
    <p:sldId id="2145706301" r:id="rId37"/>
    <p:sldId id="2147375180" r:id="rId38"/>
    <p:sldId id="2147375166" r:id="rId39"/>
    <p:sldId id="2145706218" r:id="rId40"/>
    <p:sldId id="2147375176" r:id="rId41"/>
    <p:sldId id="2147375168" r:id="rId42"/>
    <p:sldId id="2147375133" r:id="rId43"/>
    <p:sldId id="2147375179" r:id="rId44"/>
    <p:sldId id="2147375169" r:id="rId45"/>
    <p:sldId id="2147375170" r:id="rId46"/>
    <p:sldId id="2145706158" r:id="rId47"/>
    <p:sldId id="2147375171" r:id="rId48"/>
    <p:sldId id="325" r:id="rId49"/>
    <p:sldId id="326" r:id="rId50"/>
    <p:sldId id="327"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orbel" panose="020B0503020204020204" pitchFamily="34" charset="0"/>
      <p:regular r:id="rId59"/>
      <p:bold r:id="rId60"/>
      <p:italic r:id="rId61"/>
      <p:boldItalic r:id="rId62"/>
    </p:embeddedFont>
    <p:embeddedFont>
      <p:font typeface="Gill Sans" panose="020B0604020202020204"/>
      <p:regular r:id="rId63"/>
      <p:bold r:id="rId64"/>
    </p:embeddedFont>
    <p:embeddedFont>
      <p:font typeface="Gill Sans MT" panose="020B0502020104020203" pitchFamily="34" charset="0"/>
      <p:regular r:id="rId65"/>
      <p:bold r:id="rId66"/>
      <p:italic r:id="rId67"/>
      <p:boldItalic r:id="rId68"/>
    </p:embeddedFont>
    <p:embeddedFont>
      <p:font typeface="Merriweather"/>
      <p:regular r:id="rId69"/>
      <p:bold r:id="rId70"/>
      <p:italic r:id="rId71"/>
      <p:boldItalic r:id="rId72"/>
    </p:embeddedFont>
    <p:embeddedFont>
      <p:font typeface="Segoe UI" panose="020B0502040204020203" pitchFamily="34" charset="0"/>
      <p:regular r:id="rId73"/>
      <p:bold r:id="rId74"/>
      <p:italic r:id="rId75"/>
      <p:boldItalic r:id="rId76"/>
    </p:embeddedFont>
  </p:embeddedFontLst>
  <p:custDataLst>
    <p:tags r:id="rId77"/>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36">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hiGUeg21X7kCT1oiDxCZ1hulbp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93058A-59BC-4227-B375-540A4EB40FE2}"/>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94" autoAdjust="0"/>
  </p:normalViewPr>
  <p:slideViewPr>
    <p:cSldViewPr snapToGrid="0">
      <p:cViewPr varScale="1">
        <p:scale>
          <a:sx n="46" d="100"/>
          <a:sy n="46" d="100"/>
        </p:scale>
        <p:origin x="1348" y="44"/>
      </p:cViewPr>
      <p:guideLst>
        <p:guide orient="horz" pos="2736"/>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101"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3.fntdata"/><Relationship Id="rId76" Type="http://schemas.openxmlformats.org/officeDocument/2006/relationships/font" Target="fonts/font24.fntdata"/><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259291"/>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3/cid/ciaa99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bu.edu/sph/profile/kevin-lane/" TargetMode="External"/><Relationship Id="rId13" Type="http://schemas.openxmlformats.org/officeDocument/2006/relationships/hyperlink" Target="https://www.hsph.harvard.edu/profile/rachel-nethery/" TargetMode="External"/><Relationship Id="rId3" Type="http://schemas.openxmlformats.org/officeDocument/2006/relationships/hyperlink" Target="https://www.bu.edu/sph/profile/gregory-wellenius/" TargetMode="External"/><Relationship Id="rId7" Type="http://schemas.openxmlformats.org/officeDocument/2006/relationships/hyperlink" Target="https://scholar.harvard.edu/dbraun/home" TargetMode="External"/><Relationship Id="rId12" Type="http://schemas.openxmlformats.org/officeDocument/2006/relationships/hyperlink" Target="https://www.bu.edu/sph/profile/patrick-kinney/"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nih.gov/climateandhealth" TargetMode="External"/><Relationship Id="rId11" Type="http://schemas.openxmlformats.org/officeDocument/2006/relationships/hyperlink" Target="https://www.hsph.harvard.edu/nsaph/people/leila-kamareddine/" TargetMode="External"/><Relationship Id="rId5" Type="http://schemas.openxmlformats.org/officeDocument/2006/relationships/hyperlink" Target="https://www.hsph.harvard.edu/francesca-dominici/" TargetMode="External"/><Relationship Id="rId10" Type="http://schemas.openxmlformats.org/officeDocument/2006/relationships/hyperlink" Target="https://www.bu.edu/igs/profile/rebecca-pearl-martinez/" TargetMode="External"/><Relationship Id="rId4" Type="http://schemas.openxmlformats.org/officeDocument/2006/relationships/hyperlink" Target="https://www.bu.edu/sph/profile/amruta-nori-sarma/" TargetMode="External"/><Relationship Id="rId9" Type="http://schemas.openxmlformats.org/officeDocument/2006/relationships/hyperlink" Target="https://www.bu.edu/igs/profile/benjamin-sovacoo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hlbi.nih.gov/grants-and-training/funding-opportunities-and-contacts#climate-and-health-3069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oreignaffairs.com/articles/2019-09-23/climate-change-already-killing-u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ih.gov/climateandhealth"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tools.niehs.nih.gov/cchhl/index.cfm" TargetMode="External"/><Relationship Id="rId4" Type="http://schemas.openxmlformats.org/officeDocument/2006/relationships/hyperlink" Target="https://www.nih.gov/climateandhealth#seminar-seri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2510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sz="1200" b="1" i="0" u="none" strike="noStrike">
                <a:highlight>
                  <a:srgbClr val="000000">
                    <a:alpha val="0"/>
                  </a:srgbClr>
                </a:highlight>
                <a:latin typeface="Calibri"/>
              </a:rPr>
              <a:t>Contexte</a:t>
            </a:r>
            <a:r>
              <a:rPr lang="fr" sz="1200" b="0" i="0" u="none" strike="noStrike">
                <a:highlight>
                  <a:srgbClr val="000000">
                    <a:alpha val="0"/>
                  </a:srgbClr>
                </a:highlight>
                <a:latin typeface="Calibri"/>
              </a:rPr>
              <a:t>: Les températures mondiales devraient augmenter de ≥2 °C d'ici la fin du siècle, ce qui devrait avoir des répercussions sur l'incidence des maladies infectieuses. Il est important d'établir la relation historique entre la température et la diarrhée infantile afin de déterminer la vulnérabilité future dans le cadre des scénarios de changement climatique prévus. </a:t>
            </a:r>
          </a:p>
          <a:p>
            <a:pPr algn="l" rtl="0"/>
            <a:r>
              <a:rPr lang="fr" sz="1200" b="1" i="0" u="none" strike="noStrike">
                <a:highlight>
                  <a:srgbClr val="000000">
                    <a:alpha val="0"/>
                  </a:srgbClr>
                </a:highlight>
                <a:latin typeface="Calibri"/>
              </a:rPr>
              <a:t>Méthodes</a:t>
            </a:r>
            <a:r>
              <a:rPr lang="fr" sz="1200" b="0" i="0" u="none" strike="noStrike">
                <a:highlight>
                  <a:srgbClr val="000000">
                    <a:alpha val="0"/>
                  </a:srgbClr>
                </a:highlight>
                <a:latin typeface="Calibri"/>
              </a:rPr>
              <a:t>: Nous avons compilé un ensemble de données nationales à partir de sources de données du gouvernement péruvien, y compris des enregistrements hebdomadaires de surveillance de la diarrhée, des doses annuelles de vaccination contre le rotavirus, des estimations annuelles de l'accès à l'eau courante et des estimations de la température quotidienne. Nous avons utilisé des équations d'estimation généralisées pour quantifier l'association entre la température ambiante et les visites hebdomadaires à la clinique pour diarrhée chez les enfants (&lt; 5 ans) de 2005 à 2015 dans 194 des 195 provinces péruviennes. Nous avons estimé l'effet combiné de la température moyenne journalière élevée décalée de 1, 2 et 3 semaines, avant (2005-2009) et après (2010-2015) la vaccination généralisée contre le rotavirus au Pérou, et examiné l'influence des différents niveaux d'accès à l'eau courante. </a:t>
            </a:r>
          </a:p>
          <a:p>
            <a:pPr algn="l" rtl="0"/>
            <a:r>
              <a:rPr lang="fr" sz="1200" b="1" i="0" u="none" strike="noStrike">
                <a:highlight>
                  <a:srgbClr val="000000">
                    <a:alpha val="0"/>
                  </a:srgbClr>
                </a:highlight>
                <a:latin typeface="Calibri"/>
              </a:rPr>
              <a:t>Résultats</a:t>
            </a:r>
            <a:r>
              <a:rPr lang="fr" sz="1200" b="0" i="0" u="none" strike="noStrike">
                <a:highlight>
                  <a:srgbClr val="000000">
                    <a:alpha val="0"/>
                  </a:srgbClr>
                </a:highlight>
                <a:latin typeface="Calibri"/>
              </a:rPr>
              <a:t>: À l'échelle nationale, une augmentation de 1 °C de la température au cours des trois semaines précédentes était associée à un taux plus élevé de 3,8 % de consultations d'enfants pour diarrhée [rapport des taux d'incidence (IRR) : 1,04, intervalle de confiance à 95 % (IC) : 1,03- 1,04]. En tenant compte de la température, le taux d'incidence des consultations pour diarrhée infantile était significativement plus élevé lors d'événements El Niño modérés ou forts (IRR : 1,03, IC à 95 % : 1,01-1,04) et pendant la saison sèche (IRR : 1,01, IC à 95 % : 1,00-1,03). Au niveau national, rien n'indique que l'association entre la température et le taux de diarrhée infantile ait changé entre la période précédant et la période suivant l'administration du vaccin contre le rotavirus, ou que des niveaux plus élevés d'accès à l'eau courante aient atténué les effets de la température sur le taux de diarrhée infantile. </a:t>
            </a:r>
          </a:p>
          <a:p>
            <a:pPr algn="l" rtl="0"/>
            <a:r>
              <a:rPr lang="fr" sz="1200" b="1" i="0" u="none" strike="noStrike">
                <a:highlight>
                  <a:srgbClr val="000000">
                    <a:alpha val="0"/>
                  </a:srgbClr>
                </a:highlight>
                <a:latin typeface="Calibri"/>
              </a:rPr>
              <a:t>Conclusions</a:t>
            </a:r>
            <a:r>
              <a:rPr lang="fr" sz="1200" b="0" i="0" u="none" strike="noStrike">
                <a:highlight>
                  <a:srgbClr val="000000">
                    <a:alpha val="0"/>
                  </a:srgbClr>
                </a:highlight>
                <a:latin typeface="Calibri"/>
              </a:rPr>
              <a:t>: La hausse des températures et l'intensification des phénomènes El Niño qui pourraient résulter du changement climatique pourraient entraîner une augmentation des consultations pour diarrhée infantile au Pérou. Les résultats soulignent l'importance de prendre en compte le climat dans les évaluations de la diarrhée infantile au Pérou et dans le monde, et peuvent informer les évaluations de la vulnérabilité régionale et les efforts de planification de l'atténuation.</a:t>
            </a:r>
          </a:p>
          <a:p>
            <a:pPr algn="l"/>
            <a:endParaRPr lang="en-US"/>
          </a:p>
          <a:p>
            <a:pPr rtl="0"/>
            <a:r>
              <a:rPr lang="fr" sz="1200" b="0" i="0" u="none" strike="noStrike">
                <a:highlight>
                  <a:srgbClr val="000000">
                    <a:alpha val="0"/>
                  </a:srgbClr>
                </a:highlight>
                <a:latin typeface="Calibri"/>
              </a:rPr>
              <a:t>Financement : </a:t>
            </a:r>
            <a:r>
              <a:rPr lang="fr" sz="1200" b="0" i="0" u="none" strike="noStrike">
                <a:highlight>
                  <a:srgbClr val="000000">
                    <a:alpha val="0"/>
                  </a:srgbClr>
                </a:highlight>
                <a:latin typeface="Segoe UI"/>
              </a:rPr>
              <a:t>K01 AI103544/AI/NIAID NIH HHS/États-Unis</a:t>
            </a:r>
          </a:p>
          <a:p>
            <a:pPr rtl="0"/>
            <a:r>
              <a:rPr lang="fr" sz="1200" b="0" i="0" u="none" strike="noStrike">
                <a:highlight>
                  <a:srgbClr val="000000">
                    <a:alpha val="0"/>
                  </a:srgbClr>
                </a:highlight>
                <a:latin typeface="Segoe UI"/>
              </a:rPr>
              <a:t>U01 TW010107/TW/FIC NIH HHS/États-Unis	</a:t>
            </a:r>
          </a:p>
          <a:p>
            <a:endParaRPr lang="en-US" sz="1200">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Segoe UI"/>
              </a:rPr>
              <a:t>Citation : </a:t>
            </a:r>
            <a:r>
              <a:rPr lang="fr" sz="1200" b="0" i="0" u="none" strike="noStrike">
                <a:solidFill>
                  <a:srgbClr val="333333"/>
                </a:solidFill>
                <a:highlight>
                  <a:srgbClr val="000000">
                    <a:alpha val="0"/>
                  </a:srgbClr>
                </a:highlight>
                <a:latin typeface="-apple-system"/>
              </a:rPr>
              <a:t>Delahoy, M.J., Cárcamo, C., Huerta, A.</a:t>
            </a:r>
            <a:r>
              <a:rPr lang="fr" sz="1200" b="0" i="1" u="none" strike="noStrike">
                <a:solidFill>
                  <a:srgbClr val="333333"/>
                </a:solidFill>
                <a:highlight>
                  <a:srgbClr val="000000">
                    <a:alpha val="0"/>
                  </a:srgbClr>
                </a:highlight>
                <a:latin typeface="-apple-system"/>
              </a:rPr>
              <a:t>et al.</a:t>
            </a:r>
            <a:r>
              <a:rPr lang="fr" sz="1200" b="0" i="0" u="none" strike="noStrike">
                <a:solidFill>
                  <a:srgbClr val="333333"/>
                </a:solidFill>
                <a:highlight>
                  <a:srgbClr val="000000">
                    <a:alpha val="0"/>
                  </a:srgbClr>
                </a:highlight>
                <a:latin typeface="-apple-system"/>
              </a:rPr>
              <a:t> Facteurs météorologiques et diarrhée infantile au Pérou, 2005-2015 : une analyse de séries chronologiques d'associations historiques, avec des implications pour le changement climatique.</a:t>
            </a:r>
            <a:r>
              <a:rPr lang="fr" sz="1200" b="0" i="1" u="none" strike="noStrike">
                <a:solidFill>
                  <a:srgbClr val="333333"/>
                </a:solidFill>
                <a:highlight>
                  <a:srgbClr val="000000">
                    <a:alpha val="0"/>
                  </a:srgbClr>
                </a:highlight>
                <a:latin typeface="-apple-system"/>
              </a:rPr>
              <a:t>Environ Health</a:t>
            </a:r>
            <a:r>
              <a:rPr lang="fr" sz="1200" b="1" i="0" u="none" strike="noStrike">
                <a:solidFill>
                  <a:srgbClr val="333333"/>
                </a:solidFill>
                <a:highlight>
                  <a:srgbClr val="000000">
                    <a:alpha val="0"/>
                  </a:srgbClr>
                </a:highlight>
                <a:latin typeface="-apple-system"/>
              </a:rPr>
              <a:t>20,</a:t>
            </a:r>
            <a:r>
              <a:rPr lang="fr" sz="1200" b="0" i="0" u="none" strike="noStrike">
                <a:solidFill>
                  <a:srgbClr val="333333"/>
                </a:solidFill>
                <a:highlight>
                  <a:srgbClr val="000000">
                    <a:alpha val="0"/>
                  </a:srgbClr>
                </a:highlight>
                <a:latin typeface="-apple-system"/>
              </a:rPr>
              <a:t>22 (2021). https://doi.org/10.1186/s12940-021-00703-4</a:t>
            </a:r>
            <a:endParaRPr lang="en-US" sz="1200" b="1" i="0">
              <a:solidFill>
                <a:srgbClr val="000000"/>
              </a:solidFill>
              <a:effectLst/>
              <a:latin typeface="Guardian TextSans Web"/>
            </a:endParaRPr>
          </a:p>
          <a:p>
            <a:endParaRPr lang="en-US"/>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885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r" sz="1800" b="1" i="0" u="none" strike="noStrike" baseline="0">
                <a:highlight>
                  <a:srgbClr val="000000">
                    <a:alpha val="0"/>
                  </a:srgbClr>
                </a:highlight>
                <a:latin typeface="MinionPro-BoldIt"/>
              </a:rPr>
              <a:t>Contexte </a:t>
            </a:r>
            <a:r>
              <a:rPr lang="fr" sz="1800" b="0" i="0" u="none" strike="noStrike" baseline="0">
                <a:highlight>
                  <a:srgbClr val="000000">
                    <a:alpha val="0"/>
                  </a:srgbClr>
                </a:highlight>
                <a:latin typeface="MinionPro-Regular"/>
              </a:rPr>
              <a:t>Pour la pneumonie pédiatrique, les indicateurs météorologiques et de pollution atmosphérique ont été fréquemment étudiés pour leur association avec la circulation virale, mais pas pour leur impact sur la gravité de la maladie.</a:t>
            </a:r>
          </a:p>
          <a:p>
            <a:pPr algn="l" rtl="0"/>
            <a:r>
              <a:rPr lang="fr" sz="1800" b="1" i="0" u="none" strike="noStrike" baseline="0">
                <a:highlight>
                  <a:srgbClr val="000000">
                    <a:alpha val="0"/>
                  </a:srgbClr>
                </a:highlight>
                <a:latin typeface="MinionPro-BoldIt"/>
              </a:rPr>
              <a:t>Méthodes </a:t>
            </a:r>
            <a:r>
              <a:rPr lang="fr" sz="1800" b="0" i="0" u="none" strike="noStrike" baseline="0">
                <a:highlight>
                  <a:srgbClr val="000000">
                    <a:alpha val="0"/>
                  </a:srgbClr>
                </a:highlight>
                <a:latin typeface="MinionPro-Regular"/>
              </a:rPr>
              <a:t>Nous avons réalisé une étude prospective et observationnelle sur 10 ans dans un hôpital de Chongqing, en Chine, afin de recruter des enfants atteints de pneumonie. Huit virus respiratoires courants ont été testés. Des modèles autorégressifs à décalage distribué (ADL) et de forêt aléatoire (RF) ont été utilisés pour ajuster les taux de détection mensuels de chaque virus au niveau de la population et pour prédire la possibilité d'une pneumonie grave au niveau individuel, respectivement.</a:t>
            </a:r>
          </a:p>
          <a:p>
            <a:pPr algn="l" rtl="0"/>
            <a:r>
              <a:rPr lang="fr" sz="1800" b="1" i="0" u="none" strike="noStrike" baseline="0">
                <a:highlight>
                  <a:srgbClr val="000000">
                    <a:alpha val="0"/>
                  </a:srgbClr>
                </a:highlight>
                <a:latin typeface="MinionPro-BoldIt"/>
              </a:rPr>
              <a:t>Résultats </a:t>
            </a:r>
            <a:r>
              <a:rPr lang="fr" sz="1800" b="0" i="0" u="none" strike="noStrike" baseline="0">
                <a:highlight>
                  <a:srgbClr val="000000">
                    <a:alpha val="0"/>
                  </a:srgbClr>
                </a:highlight>
                <a:latin typeface="MinionPro-Regular"/>
              </a:rPr>
              <a:t>Entre 2009 et 2018, 6611 patients atteints de pneumonie pédiatrique ont été inclus, et 4846 (73,3%) ont été testés positifs pour au moins un virus respiratoire. L'âge médian des patients était de 9 mois (intervalle interquartile, 4-20). Les modèles ADL ont montré une bonne adéquation des taux de détection avec R2 &gt; 0,7 pour le virus respiratoire syncytial, le rhinovirus humain, le virus parainfluenza et le métapneumovirus humain. Sur la base des modèles RF, l'aire sous la courbe pour les facteurs liés à l'hôte seuls était de 0,88 (intervalle de confiance [IC] à 95 %, .87-.89) et de 0,86 (IC à 95 %, .85-.88) pour les indicateurs météorologiques et de pollution de l'air seuls et de 0,62 (IC à 95 %, .60-.63) pour les infections virales seules. Le modèle final indique que 9 indicateurs météorologiques et de pollution atmosphérique sont des déterminants importants de la pneumonie grave, avec une contribution relative de 62,53 %, ce qui est nettement plus élevé que les infections virales respiratoires (7,36 %).</a:t>
            </a:r>
          </a:p>
          <a:p>
            <a:pPr algn="l" rtl="0"/>
            <a:r>
              <a:rPr lang="fr" sz="1800" b="1" i="0" u="none" strike="noStrike" baseline="0">
                <a:highlight>
                  <a:srgbClr val="000000">
                    <a:alpha val="0"/>
                  </a:srgbClr>
                </a:highlight>
                <a:latin typeface="MinionPro-BoldIt"/>
              </a:rPr>
              <a:t>Conclusions </a:t>
            </a:r>
            <a:r>
              <a:rPr lang="fr" sz="1800" b="0" i="0" u="none" strike="noStrike" baseline="0">
                <a:highlight>
                  <a:srgbClr val="000000">
                    <a:alpha val="0"/>
                  </a:srgbClr>
                </a:highlight>
                <a:latin typeface="MinionPro-Regular"/>
              </a:rPr>
              <a:t>Les prédicteurs météorologiques et de pollution atmosphérique ont davantage contribué à la pneumonie grave chez les enfants que les virus respiratoires. Ces données météorologiques pourraient aider à prédire les périodes où les enfants courent un risque accru de pneumonie grave et où des interventions, telles que la réduction des activités de plein air, pourraient être justifiées.</a:t>
            </a:r>
            <a:endParaRPr lang="en-US"/>
          </a:p>
          <a:p>
            <a:endParaRPr lang="en-US"/>
          </a:p>
          <a:p>
            <a:pPr rtl="0"/>
            <a:r>
              <a:rPr lang="fr" sz="1200" b="0" i="0" u="none" strike="noStrike">
                <a:highlight>
                  <a:srgbClr val="000000">
                    <a:alpha val="0"/>
                  </a:srgbClr>
                </a:highlight>
                <a:latin typeface="Calibri"/>
              </a:rPr>
              <a:t>Citation : </a:t>
            </a:r>
            <a:r>
              <a:rPr lang="fr" sz="1200" b="0" i="0" u="none" strike="noStrike">
                <a:solidFill>
                  <a:srgbClr val="2A2A2A"/>
                </a:solidFill>
                <a:highlight>
                  <a:srgbClr val="000000">
                    <a:alpha val="0"/>
                  </a:srgbClr>
                </a:highlight>
                <a:latin typeface="Source Sans Pro"/>
              </a:rPr>
              <a:t>Zhi-Bo Wang, Luo Ren, Qing-Bin Lu, Xiao-Ai Zhang, Dong Miao, Yuan-Yuan Hu, Ke Dai, Hao Li, Zheng-Xiu Luo, Li-Qun Fang, En-Mei Liu, Wei Liu, The Impact of Weather and Air Pollution on Viral Infection and Disease Outcome Among Pediatric Pneumonia Patients in Chongqing, China, from 2009 to 2018 : A Prospective Observational Study,</a:t>
            </a:r>
            <a:r>
              <a:rPr lang="fr" sz="1200" b="0" i="1" u="none" strike="noStrike">
                <a:solidFill>
                  <a:srgbClr val="2A2A2A"/>
                </a:solidFill>
                <a:highlight>
                  <a:srgbClr val="000000">
                    <a:alpha val="0"/>
                  </a:srgbClr>
                </a:highlight>
                <a:latin typeface="Source Sans Pro"/>
              </a:rPr>
              <a:t>Clinical Infectious Diseases</a:t>
            </a:r>
            <a:r>
              <a:rPr lang="fr" sz="1200" b="0" i="0" u="none" strike="noStrike">
                <a:solidFill>
                  <a:srgbClr val="2A2A2A"/>
                </a:solidFill>
                <a:highlight>
                  <a:srgbClr val="000000">
                    <a:alpha val="0"/>
                  </a:srgbClr>
                </a:highlight>
                <a:latin typeface="Source Sans Pro"/>
              </a:rPr>
              <a:t>, Volume 73, Issue 2, 15 July 2021, Pages e513-e522,</a:t>
            </a:r>
            <a:r>
              <a:rPr lang="fr" sz="1200" b="0" i="0" u="none" strike="noStrike">
                <a:solidFill>
                  <a:srgbClr val="006FB7"/>
                </a:solidFill>
                <a:highlight>
                  <a:srgbClr val="000000">
                    <a:alpha val="0"/>
                  </a:srgbClr>
                </a:highlight>
                <a:latin typeface="Source Sans Pro"/>
                <a:hlinkClick r:id="rId3"/>
              </a:rPr>
              <a:t>https://doi.org/10.1093/cid/ciaa997</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80AA9F2-6CFA-4436-AB22-86F78946B7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37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505050"/>
              </a:solidFill>
              <a:latin typeface="Source Sans Pro"/>
              <a:ea typeface="Source Sans Pro"/>
            </a:endParaRPr>
          </a:p>
          <a:p>
            <a:endParaRPr lang="en-US">
              <a:solidFill>
                <a:srgbClr val="505050"/>
              </a:solidFill>
              <a:latin typeface="Source Sans Pro"/>
              <a:ea typeface="Source Sans Pro"/>
            </a:endParaRPr>
          </a:p>
          <a:p>
            <a:pPr rtl="0"/>
            <a:r>
              <a:rPr lang="fr" sz="1200" b="0" i="0" u="none" strike="noStrike">
                <a:solidFill>
                  <a:srgbClr val="505050"/>
                </a:solidFill>
                <a:highlight>
                  <a:srgbClr val="000000">
                    <a:alpha val="0"/>
                  </a:srgbClr>
                </a:highlight>
                <a:latin typeface="Source Sans Pro"/>
                <a:ea typeface="Source Sans Pro"/>
              </a:rPr>
              <a:t>Résumé : Le paludisme est un problème de santé publique de longue date en Afrique subsaharienne, tandis que les virus transmis par les arthropodes (arbovirus), tels que la dengue et le chikungunya, sont à l'origine d'une charge de morbidité sous-estimée. De nombreux facteurs humains et environnementaux influencent la dynamique des maladies à transmission vectorielle. Dans ce point de vue personnel, nous soutenons que les effets directs du réchauffement des températures sont susceptibles de favoriser une meilleure adéquation de l'environnement à la transmission de la dengue et d'autres arbovirus par </a:t>
            </a:r>
            <a:r>
              <a:rPr lang="fr" sz="1200" b="0" i="1" u="none" strike="noStrike">
                <a:solidFill>
                  <a:srgbClr val="505050"/>
                </a:solidFill>
                <a:highlight>
                  <a:srgbClr val="000000">
                    <a:alpha val="0"/>
                  </a:srgbClr>
                </a:highlight>
                <a:latin typeface="Source Sans Pro"/>
                <a:ea typeface="Source Sans Pro"/>
              </a:rPr>
              <a:t>Aedes aegypti</a:t>
            </a:r>
            <a:r>
              <a:rPr lang="fr" sz="1200" b="0" i="0" u="none" strike="noStrike">
                <a:solidFill>
                  <a:srgbClr val="505050"/>
                </a:solidFill>
                <a:highlight>
                  <a:srgbClr val="000000">
                    <a:alpha val="0"/>
                  </a:srgbClr>
                </a:highlight>
                <a:latin typeface="Source Sans Pro"/>
                <a:ea typeface="Source Sans Pro"/>
              </a:rPr>
              <a:t> et de réduire l'adéquation de l'environnement à la transmission du paludisme par </a:t>
            </a:r>
            <a:r>
              <a:rPr lang="fr" sz="1200" b="0" i="1" u="none" strike="noStrike">
                <a:solidFill>
                  <a:srgbClr val="505050"/>
                </a:solidFill>
                <a:highlight>
                  <a:srgbClr val="000000">
                    <a:alpha val="0"/>
                  </a:srgbClr>
                </a:highlight>
                <a:latin typeface="Source Sans Pro"/>
                <a:ea typeface="Source Sans Pro"/>
              </a:rPr>
              <a:t>Anopheles gambiae</a:t>
            </a:r>
            <a:r>
              <a:rPr lang="fr" sz="1200" b="0" i="0" u="none" strike="noStrike">
                <a:solidFill>
                  <a:srgbClr val="505050"/>
                </a:solidFill>
                <a:highlight>
                  <a:srgbClr val="000000">
                    <a:alpha val="0"/>
                  </a:srgbClr>
                </a:highlight>
                <a:latin typeface="Source Sans Pro"/>
                <a:ea typeface="Source Sans Pro"/>
              </a:rPr>
              <a:t>. Les changements induits par l'environnement dans la dynamique des maladies seront complexes et multiformes, mais étant donné que les efforts publics actuels sont axés sur la lutte contre le paludisme, nous soulignons que </a:t>
            </a:r>
            <a:r>
              <a:rPr lang="fr" sz="1200" b="0" i="1" u="none" strike="noStrike">
                <a:solidFill>
                  <a:srgbClr val="505050"/>
                </a:solidFill>
                <a:highlight>
                  <a:srgbClr val="000000">
                    <a:alpha val="0"/>
                  </a:srgbClr>
                </a:highlight>
                <a:latin typeface="Source Sans Pro"/>
                <a:ea typeface="Source Sans Pro"/>
              </a:rPr>
              <a:t>Ae aegypti</a:t>
            </a:r>
            <a:r>
              <a:rPr lang="fr" sz="1200" b="0" i="0" u="none" strike="noStrike">
                <a:solidFill>
                  <a:srgbClr val="505050"/>
                </a:solidFill>
                <a:highlight>
                  <a:srgbClr val="000000">
                    <a:alpha val="0"/>
                  </a:srgbClr>
                </a:highlight>
                <a:latin typeface="Source Sans Pro"/>
                <a:ea typeface="Source Sans Pro"/>
              </a:rPr>
              <a:t>, la dengue, le chikungunya et d'autres arbovirus constituent des menaces émergentes potentielles pour la santé publique en Afrique subsaharienne.</a:t>
            </a:r>
            <a:endParaRPr lang="en-US"/>
          </a:p>
          <a:p>
            <a:endParaRPr lang="en-US" b="0" i="0">
              <a:solidFill>
                <a:srgbClr val="505050"/>
              </a:solidFill>
              <a:effectLst/>
              <a:latin typeface="Source Sans Pro" panose="020B0503030403020204" pitchFamily="34" charset="0"/>
            </a:endParaRPr>
          </a:p>
          <a:p>
            <a:pPr rtl="0"/>
            <a:r>
              <a:rPr lang="fr" sz="1200" b="0" i="0" u="none" strike="noStrike">
                <a:solidFill>
                  <a:srgbClr val="505050"/>
                </a:solidFill>
                <a:highlight>
                  <a:srgbClr val="000000">
                    <a:alpha val="0"/>
                  </a:srgbClr>
                </a:highlight>
                <a:latin typeface="Source Sans Pro"/>
              </a:rPr>
              <a:t>Financement : DEB-1641145/National Science Foundation/International;U01CK000510/ACL/ACL HHS/États-Unis;R01 AI102918/AI/NIAID NIH HHS/États-Unis;DEB-1518681/National Science Foundation/International;R35 GM133439/GM/NIGMS NIH HHS/États-Unis</a:t>
            </a:r>
          </a:p>
          <a:p>
            <a:endParaRPr lang="en-US" b="0" i="0">
              <a:solidFill>
                <a:srgbClr val="505050"/>
              </a:solidFill>
              <a:effectLst/>
              <a:latin typeface="Source Sans Pro" panose="020B0503030403020204" pitchFamily="34" charset="0"/>
            </a:endParaRPr>
          </a:p>
          <a:p>
            <a:pPr rtl="0"/>
            <a:r>
              <a:rPr lang="fr" sz="1200" b="0" i="0" u="none" strike="noStrike">
                <a:solidFill>
                  <a:srgbClr val="505050"/>
                </a:solidFill>
                <a:highlight>
                  <a:srgbClr val="000000">
                    <a:alpha val="0"/>
                  </a:srgbClr>
                </a:highlight>
                <a:latin typeface="Source Sans Pro"/>
              </a:rPr>
              <a:t>Citation : </a:t>
            </a:r>
            <a:r>
              <a:rPr lang="fr" sz="1200" b="0" i="0" u="none" strike="noStrike">
                <a:solidFill>
                  <a:srgbClr val="212121"/>
                </a:solidFill>
                <a:highlight>
                  <a:srgbClr val="000000">
                    <a:alpha val="0"/>
                  </a:srgbClr>
                </a:highlight>
                <a:latin typeface="BlinkMacSystemFont"/>
              </a:rPr>
              <a:t>Mordecai EA, Ryan SJ, Caldwell JM, Shah MM, LaBeaud AD. Climate change could shift disease burden from malaria to arboviruses in Africa (Le changement climatique pourrait déplacer la charge de morbidité du paludisme vers les arbovirus en Afrique)</a:t>
            </a:r>
            <a:r>
              <a:rPr lang="fr" sz="1200" b="0" i="1" u="none" strike="noStrike">
                <a:solidFill>
                  <a:srgbClr val="212121"/>
                </a:solidFill>
                <a:highlight>
                  <a:srgbClr val="000000">
                    <a:alpha val="0"/>
                  </a:srgbClr>
                </a:highlight>
                <a:latin typeface="BlinkMacSystemFont"/>
              </a:rPr>
              <a:t>Lancet Planet Health</a:t>
            </a:r>
            <a:r>
              <a:rPr lang="fr" sz="1200" b="0" i="0" u="none" strike="noStrike">
                <a:solidFill>
                  <a:srgbClr val="212121"/>
                </a:solidFill>
                <a:highlight>
                  <a:srgbClr val="000000">
                    <a:alpha val="0"/>
                  </a:srgbClr>
                </a:highlight>
                <a:latin typeface="BlinkMacSystemFont"/>
              </a:rPr>
              <a:t>. 2020;4(9):e416-e423. doi:10.1016/S2542-5196(20)30178-9</a:t>
            </a:r>
            <a:endParaRPr lang="en-US" b="0" i="0">
              <a:solidFill>
                <a:srgbClr val="50505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80AA9F2-6CFA-4436-AB22-86F78946B7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31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ct val="0"/>
              </a:spcBef>
              <a:spcAft>
                <a:spcPct val="0"/>
              </a:spcAft>
              <a:buFont typeface="Symbol" panose="05050102010706020507" pitchFamily="18" charset="2"/>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ct val="0"/>
              </a:spcBef>
              <a:spcAft>
                <a:spcPct val="0"/>
              </a:spcAft>
              <a:buClrTx/>
              <a:buSzTx/>
              <a:buFont typeface="Symbol" panose="05050102010706020507" pitchFamily="18" charset="2"/>
              <a:buChar char=""/>
              <a:defRPr/>
            </a:pPr>
            <a:r>
              <a:rPr lang="fr" sz="1100" b="0" i="0" u="none" strike="noStrike">
                <a:highlight>
                  <a:srgbClr val="000000">
                    <a:alpha val="0"/>
                  </a:srgbClr>
                </a:highlight>
                <a:latin typeface="Calibri"/>
                <a:ea typeface="Calibri"/>
                <a:cs typeface="Times New Roman"/>
              </a:rPr>
              <a:t>En milieu clinique, les patients peuvent éduquer leurs patients et leurs parents sur la préparation aux catastrophes, fournir des ressources aux familles et aux parents d'enfants qui sont touchés par le changement climatique, avoir ou fournir du matériel adapté au développement pour aider les parents qui essaient de parler du changement climatique à leurs enfants, et être conscients de la façon dont le changement climatique a un impact sur d'autres SDOH pour répondre efficacement à une gamme de besoins sociaux non satisfaits.</a:t>
            </a:r>
          </a:p>
          <a:p>
            <a:pPr marL="0" marR="0" lvl="0" indent="0" algn="l" defTabSz="914400" rtl="0" eaLnBrk="0" fontAlgn="base" latinLnBrk="0" hangingPunct="0">
              <a:lnSpc>
                <a:spcPct val="107000"/>
              </a:lnSpc>
              <a:spcBef>
                <a:spcPct val="0"/>
              </a:spcBef>
              <a:spcAft>
                <a:spcPct val="0"/>
              </a:spcAft>
              <a:buClrTx/>
              <a:buSzTx/>
              <a:buFont typeface="Symbol" panose="05050102010706020507" pitchFamily="18" charset="2"/>
              <a:buNone/>
              <a:defRP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0" fontAlgn="base" latinLnBrk="0" hangingPunct="0">
              <a:lnSpc>
                <a:spcPct val="107000"/>
              </a:lnSpc>
              <a:spcBef>
                <a:spcPct val="0"/>
              </a:spcBef>
              <a:spcAft>
                <a:spcPct val="0"/>
              </a:spcAft>
              <a:buClrTx/>
              <a:buSzTx/>
              <a:buFont typeface="Symbol" panose="05050102010706020507" pitchFamily="18" charset="2"/>
              <a:buChar char=""/>
              <a:defRPr/>
            </a:pPr>
            <a:r>
              <a:rPr lang="fr" sz="1100" b="0" i="0" u="none" strike="noStrike">
                <a:highlight>
                  <a:srgbClr val="000000">
                    <a:alpha val="0"/>
                  </a:srgbClr>
                </a:highlight>
                <a:latin typeface="Calibri"/>
                <a:ea typeface="Calibri"/>
                <a:cs typeface="Times New Roman"/>
              </a:rPr>
              <a:t>Discuter du changement climatique lors des consultations pédiatriques fait partie de notre champ d'action et est recommandé par l'AAP.</a:t>
            </a:r>
          </a:p>
          <a:p>
            <a:pPr marL="742950" marR="0" lvl="1" indent="-285750" rtl="0">
              <a:lnSpc>
                <a:spcPct val="107000"/>
              </a:lnSpc>
              <a:spcBef>
                <a:spcPct val="0"/>
              </a:spcBef>
              <a:spcAft>
                <a:spcPts val="800"/>
              </a:spcAft>
              <a:buFont typeface="Courier New" panose="02070309020205020404" pitchFamily="49" charset="0"/>
              <a:buChar char="o"/>
            </a:pPr>
            <a:r>
              <a:rPr lang="fr" sz="1100" b="0" i="0" u="none" strike="noStrike">
                <a:highlight>
                  <a:srgbClr val="000000">
                    <a:alpha val="0"/>
                  </a:srgbClr>
                </a:highlight>
                <a:latin typeface="Calibri"/>
                <a:ea typeface="Calibri"/>
                <a:cs typeface="Times New Roman"/>
              </a:rPr>
              <a:t>Des recherches supplémentaires devraient explorer les perspectives des parents et des prestataires de soins pédiatriques sur l'importance de discuter du changement climatique lors des visites, les sujets qui seraient les plus significatifs à aborder, ainsi que les obstacles et les animateurs de la discussion sur le changement climatique.</a:t>
            </a:r>
          </a:p>
          <a:p>
            <a:pPr marL="457200" marR="0" lvl="1" indent="0">
              <a:lnSpc>
                <a:spcPct val="107000"/>
              </a:lnSpc>
              <a:spcBef>
                <a:spcPct val="0"/>
              </a:spcBef>
              <a:spcAft>
                <a:spcPts val="800"/>
              </a:spcAft>
              <a:buFont typeface="Courier New" panose="02070309020205020404" pitchFamily="49" charset="0"/>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rtl="0">
              <a:lnSpc>
                <a:spcPct val="107000"/>
              </a:lnSpc>
              <a:spcBef>
                <a:spcPct val="0"/>
              </a:spcBef>
              <a:spcAft>
                <a:spcPct val="0"/>
              </a:spcAft>
              <a:buFont typeface="Symbol" panose="05050102010706020507" pitchFamily="18" charset="2"/>
              <a:buChar char=""/>
            </a:pPr>
            <a:r>
              <a:rPr lang="fr" sz="1100" b="0" i="0" u="none" strike="noStrike">
                <a:highlight>
                  <a:srgbClr val="000000">
                    <a:alpha val="0"/>
                  </a:srgbClr>
                </a:highlight>
                <a:latin typeface="Calibri"/>
                <a:ea typeface="Calibri"/>
                <a:cs typeface="Times New Roman"/>
              </a:rPr>
              <a:t>Défis liés à la prise en compte du CC dans un contexte clinique :</a:t>
            </a:r>
          </a:p>
          <a:p>
            <a:pPr marL="628650" marR="0" lvl="1" indent="-171450" algn="l" defTabSz="914400" rtl="0" eaLnBrk="0" fontAlgn="base" latinLnBrk="0" hangingPunct="0">
              <a:lnSpc>
                <a:spcPct val="107000"/>
              </a:lnSpc>
              <a:spcBef>
                <a:spcPct val="0"/>
              </a:spcBef>
              <a:spcAft>
                <a:spcPct val="0"/>
              </a:spcAft>
              <a:buClrTx/>
              <a:buSzTx/>
              <a:buFont typeface="Courier New" panose="02070309020205020404" pitchFamily="49" charset="0"/>
              <a:buChar char="o"/>
              <a:defRPr/>
            </a:pPr>
            <a:r>
              <a:rPr lang="fr" sz="1800" b="0" i="0" u="none" strike="noStrike">
                <a:highlight>
                  <a:srgbClr val="000000">
                    <a:alpha val="0"/>
                  </a:srgbClr>
                </a:highlight>
                <a:latin typeface="Calibri"/>
                <a:ea typeface="Calibri"/>
                <a:cs typeface="Times New Roman"/>
              </a:rPr>
              <a:t>Le changement climatique est différent d'autres SDOH (par exemple, l'insécurité alimentaire) pour lesquels une orientation vers une clinique ou une ressource communautaire (par exemple, un garde-manger) peut avoir un impact immédiat.</a:t>
            </a:r>
          </a:p>
          <a:p>
            <a:pPr marL="628650" marR="0" lvl="1" indent="-171450" algn="l" defTabSz="914400" rtl="0" eaLnBrk="0" fontAlgn="base" latinLnBrk="0" hangingPunct="0">
              <a:lnSpc>
                <a:spcPct val="107000"/>
              </a:lnSpc>
              <a:spcBef>
                <a:spcPct val="0"/>
              </a:spcBef>
              <a:spcAft>
                <a:spcPct val="0"/>
              </a:spcAft>
              <a:buClrTx/>
              <a:buSzTx/>
              <a:buFont typeface="Courier New" panose="02070309020205020404" pitchFamily="49" charset="0"/>
              <a:buChar char="o"/>
              <a:defRPr/>
            </a:pPr>
            <a:r>
              <a:rPr lang="fr" sz="1800" b="0" i="0" u="none" strike="noStrike">
                <a:highlight>
                  <a:srgbClr val="000000">
                    <a:alpha val="0"/>
                  </a:srgbClr>
                </a:highlight>
                <a:latin typeface="Calibri"/>
                <a:ea typeface="Calibri"/>
                <a:cs typeface="Times New Roman"/>
              </a:rPr>
              <a:t>Souvent, lorsqu'un patient et un prestataire discutent d'un SDOH, les actions, les mesures et les changements qu'ils peuvent faire pour modifier l'impact de ce SDOH sur leur santé font partie de la conversation. Toutefois, dans le cas du changement climatique, certains aspects échappent au contrôle immédiat des patients et il est préférable de les traiter au niveau politique.</a:t>
            </a:r>
            <a:endParaRPr lang="en-US" sz="1800" b="0" i="0">
              <a:solidFill>
                <a:srgbClr val="505050"/>
              </a:solidFill>
              <a:effectLst/>
              <a:latin typeface="Source Sans Pro" panose="020B0503030403020204" pitchFamily="34" charset="0"/>
            </a:endParaRPr>
          </a:p>
          <a:p>
            <a:pPr marL="457200" marR="0" lvl="1" indent="0" algn="l" defTabSz="914400" rtl="0" eaLnBrk="0" fontAlgn="base" latinLnBrk="0" hangingPunct="0">
              <a:lnSpc>
                <a:spcPct val="100000"/>
              </a:lnSpc>
              <a:spcBef>
                <a:spcPct val="30000"/>
              </a:spcBef>
              <a:spcAft>
                <a:spcPct val="0"/>
              </a:spcAft>
              <a:buClrTx/>
              <a:buSzTx/>
              <a:buFont typeface="Arial"/>
              <a:buNone/>
              <a:defRPr/>
            </a:pPr>
            <a:endParaRPr lang="en-US" sz="1800" b="0" i="0">
              <a:solidFill>
                <a:srgbClr val="505050"/>
              </a:solidFill>
              <a:effectLst/>
              <a:latin typeface="Source Sans Pro" panose="020B0503030403020204" pitchFamily="34" charset="0"/>
            </a:endParaRPr>
          </a:p>
          <a:p>
            <a:pPr marL="457200" marR="0" lvl="1" indent="0" algn="l" defTabSz="914400" rtl="0" eaLnBrk="0" fontAlgn="base" latinLnBrk="0" hangingPunct="0">
              <a:lnSpc>
                <a:spcPct val="100000"/>
              </a:lnSpc>
              <a:spcBef>
                <a:spcPct val="30000"/>
              </a:spcBef>
              <a:spcAft>
                <a:spcPct val="0"/>
              </a:spcAft>
              <a:buClrTx/>
              <a:buSzTx/>
              <a:buFont typeface="Arial"/>
              <a:buNone/>
              <a:defRPr/>
            </a:pPr>
            <a:r>
              <a:rPr lang="fr" sz="1800" b="0" i="0" u="none" strike="noStrike">
                <a:solidFill>
                  <a:srgbClr val="505050"/>
                </a:solidFill>
                <a:highlight>
                  <a:srgbClr val="000000">
                    <a:alpha val="0"/>
                  </a:srgbClr>
                </a:highlight>
                <a:latin typeface="Source Sans Pro"/>
              </a:rPr>
              <a:t>Citation : </a:t>
            </a:r>
            <a:r>
              <a:rPr lang="fr" sz="2800" b="0" i="0" u="none" strike="noStrike">
                <a:solidFill>
                  <a:srgbClr val="212121"/>
                </a:solidFill>
                <a:highlight>
                  <a:srgbClr val="000000">
                    <a:alpha val="0"/>
                  </a:srgbClr>
                </a:highlight>
                <a:latin typeface="BlinkMacSystemFont"/>
              </a:rPr>
              <a:t>Ragavan MI, Marcil LE, Garg A. " Le changement climatique en tant que déterminant social de la santé ",</a:t>
            </a:r>
            <a:r>
              <a:rPr lang="fr" sz="2800" b="0" i="1" u="none" strike="noStrike">
                <a:solidFill>
                  <a:srgbClr val="212121"/>
                </a:solidFill>
                <a:highlight>
                  <a:srgbClr val="000000">
                    <a:alpha val="0"/>
                  </a:srgbClr>
                </a:highlight>
                <a:latin typeface="BlinkMacSystemFont"/>
              </a:rPr>
              <a:t>Pediatrics</a:t>
            </a:r>
            <a:r>
              <a:rPr lang="fr" sz="2800" b="0" i="0" u="none" strike="noStrike">
                <a:solidFill>
                  <a:srgbClr val="212121"/>
                </a:solidFill>
                <a:highlight>
                  <a:srgbClr val="000000">
                    <a:alpha val="0"/>
                  </a:srgbClr>
                </a:highlight>
                <a:latin typeface="BlinkMacSystemFont"/>
              </a:rPr>
              <a:t>. 2020;145(5):e20193169. doi:10.1542/peds.2019-3169</a:t>
            </a:r>
          </a:p>
          <a:p>
            <a:pPr marL="457200" lvl="1" indent="0" rtl="0">
              <a:buNone/>
            </a:pPr>
            <a:r>
              <a:rPr lang="fr" sz="1800" b="0" i="0" u="none" strike="noStrike">
                <a:highlight>
                  <a:srgbClr val="000000">
                    <a:alpha val="0"/>
                  </a:srgbClr>
                </a:highlight>
                <a:latin typeface="Calibri"/>
                <a:ea typeface="Calibri"/>
                <a:cs typeface="Times New Roman"/>
              </a:rPr>
              <a:t>Photo libre : https://childcarephysicians.com/</a:t>
            </a:r>
          </a:p>
          <a:p>
            <a:pPr lvl="1"/>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8220BDC-D78B-DE4F-ACB7-197780B3278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8/2/2023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231F1CE-D472-B044-9BDA-ADC6EC0A3C56}" type="slidenum">
              <a:rPr kumimoji="0" lang="en-US" alt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29</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546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a:buChar char="•"/>
              <a:defRPr/>
            </a:pPr>
            <a:r>
              <a:rPr lang="fr" sz="1200" b="0" i="0" u="none" strike="noStrike">
                <a:highlight>
                  <a:srgbClr val="000000">
                    <a:alpha val="0"/>
                  </a:srgbClr>
                </a:highlight>
                <a:latin typeface="Calibri"/>
              </a:rPr>
              <a:t>Lire la définition et ajouter "les SDOH sont façonnés par la distribution de l'argent, du pouvoir et des ressources au niveau local, national et même mondial".</a:t>
            </a:r>
          </a:p>
          <a:p>
            <a:pPr rtl="0"/>
            <a:r>
              <a:rPr lang="fr" sz="1200" b="0" i="0" u="none" strike="noStrike">
                <a:highlight>
                  <a:srgbClr val="000000">
                    <a:alpha val="0"/>
                  </a:srgbClr>
                </a:highlight>
                <a:latin typeface="Calibri"/>
              </a:rPr>
              <a:t>La recherche a révélé que les changements climatiques, notamment les étés plus longs et plus chauds, les tempêtes plus fréquentes et plus intenses, l'élévation du niveau de la mer, les sécheresses plus graves et la détérioration de la qualité de l'air, sont inextricablement liés à une détérioration de la santé.</a:t>
            </a:r>
          </a:p>
          <a:p>
            <a:pPr rtl="0"/>
            <a:r>
              <a:rPr lang="fr" sz="1200" b="0" i="0" u="none" strike="noStrike">
                <a:highlight>
                  <a:srgbClr val="000000">
                    <a:alpha val="0"/>
                  </a:srgbClr>
                </a:highlight>
                <a:latin typeface="Calibri"/>
              </a:rPr>
              <a:t>Les SDOH affectent profondément la santé des enfants et entraînent des disparités en matière de santé. </a:t>
            </a:r>
          </a:p>
          <a:p>
            <a:pPr lvl="1" rtl="0"/>
            <a:r>
              <a:rPr lang="fr" sz="1200" b="0" i="0" u="none" strike="noStrike">
                <a:highlight>
                  <a:srgbClr val="000000">
                    <a:alpha val="0"/>
                  </a:srgbClr>
                </a:highlight>
                <a:latin typeface="Calibri"/>
              </a:rPr>
              <a:t>Les conséquences sur la santé des enfants sont nombreuses : aggravation de l'asthme et des allergies, traumatismes physiques dus aux catastrophes, symptômes de santé mentale, y compris le syndrome de stress post-traumatique après les catastrophes et l'anxiété face à l'avenir, exposition accrue aux maladies infectieuses et manque d'accès à une alimentation adéquate et à de l'eau propre.</a:t>
            </a:r>
          </a:p>
          <a:p>
            <a:pPr rtl="0"/>
            <a:r>
              <a:rPr lang="fr" sz="1800" b="0" i="0" u="none" strike="noStrike">
                <a:highlight>
                  <a:srgbClr val="000000">
                    <a:alpha val="0"/>
                  </a:srgbClr>
                </a:highlight>
                <a:latin typeface="Calibri"/>
                <a:ea typeface="Calibri"/>
                <a:cs typeface="Times New Roman"/>
              </a:rPr>
              <a:t>La communauté des soins de santé pédiatriques est appelée à considérer le changement climatique comme un SDOH critique qui augmente les coûts des soins et a un impact négatif sur la santé des enfants au niveau local et mondial.</a:t>
            </a:r>
          </a:p>
          <a:p>
            <a:pPr rtl="0"/>
            <a:r>
              <a:rPr lang="fr" sz="1800" b="0" i="0" u="none" strike="noStrike">
                <a:highlight>
                  <a:srgbClr val="000000">
                    <a:alpha val="0"/>
                  </a:srgbClr>
                </a:highlight>
                <a:latin typeface="Calibri"/>
                <a:ea typeface="Calibri"/>
                <a:cs typeface="Times New Roman"/>
              </a:rPr>
              <a:t>Considérer le changement climatique comme un SDOH pourrait potentiellement aider à rassembler un grand groupe de parties prenantes idéologiquement différentes autour d'objectifs communs de réduction des coûts des soins de santé et d'amélioration de la santé des enfants.</a:t>
            </a:r>
          </a:p>
          <a:p>
            <a:pPr lvl="1" rtl="0"/>
            <a:r>
              <a:rPr lang="fr" sz="1800" b="0" i="0" u="none" strike="noStrike">
                <a:highlight>
                  <a:srgbClr val="000000">
                    <a:alpha val="0"/>
                  </a:srgbClr>
                </a:highlight>
                <a:latin typeface="Calibri"/>
                <a:ea typeface="Calibri"/>
                <a:cs typeface="Times New Roman"/>
              </a:rPr>
              <a:t>Les coûts prévus du changement climatique pour le système de santé sont stupéfiants - PAR EXEMPLE, les coûts de santé (y compris les décès prématurés, les hospitalisations, les visites aux services d'urgence et les consultations externes) de 6 événements liés au climat entre 2000 et 2009 s'élevaient à 14 milliards de dollars.</a:t>
            </a:r>
          </a:p>
          <a:p>
            <a:pPr marL="457200" lvl="1" inden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30000"/>
              </a:spcBef>
              <a:spcAft>
                <a:spcPct val="0"/>
              </a:spcAft>
              <a:buClrTx/>
              <a:buSzTx/>
              <a:buFont typeface="Arial"/>
              <a:buNone/>
              <a:defRPr/>
            </a:pPr>
            <a:r>
              <a:rPr lang="fr" sz="1800" b="0" i="0" u="none" strike="noStrike">
                <a:solidFill>
                  <a:srgbClr val="505050"/>
                </a:solidFill>
                <a:highlight>
                  <a:srgbClr val="000000">
                    <a:alpha val="0"/>
                  </a:srgbClr>
                </a:highlight>
                <a:latin typeface="Source Sans Pro"/>
              </a:rPr>
              <a:t>Citation : </a:t>
            </a:r>
            <a:r>
              <a:rPr lang="fr" sz="2800" b="0" i="0" u="none" strike="noStrike">
                <a:solidFill>
                  <a:srgbClr val="212121"/>
                </a:solidFill>
                <a:highlight>
                  <a:srgbClr val="000000">
                    <a:alpha val="0"/>
                  </a:srgbClr>
                </a:highlight>
                <a:latin typeface="BlinkMacSystemFont"/>
              </a:rPr>
              <a:t>Ragavan MI, Marcil LE, Garg A. " Le changement climatique en tant que déterminant social de la santé ",</a:t>
            </a:r>
            <a:r>
              <a:rPr lang="fr" sz="2800" b="0" i="1" u="none" strike="noStrike">
                <a:solidFill>
                  <a:srgbClr val="212121"/>
                </a:solidFill>
                <a:highlight>
                  <a:srgbClr val="000000">
                    <a:alpha val="0"/>
                  </a:srgbClr>
                </a:highlight>
                <a:latin typeface="BlinkMacSystemFont"/>
              </a:rPr>
              <a:t>Pediatrics</a:t>
            </a:r>
            <a:r>
              <a:rPr lang="fr" sz="2800" b="0" i="0" u="none" strike="noStrike">
                <a:solidFill>
                  <a:srgbClr val="212121"/>
                </a:solidFill>
                <a:highlight>
                  <a:srgbClr val="000000">
                    <a:alpha val="0"/>
                  </a:srgbClr>
                </a:highlight>
                <a:latin typeface="BlinkMacSystemFont"/>
              </a:rPr>
              <a:t>. 2020;145(5):e20193169. doi:10.1542/peds.2019-3169</a:t>
            </a:r>
          </a:p>
          <a:p>
            <a:pPr marL="457200" marR="0" lvl="1" indent="0" algn="l" defTabSz="914400" rtl="0" eaLnBrk="0" fontAlgn="base" latinLnBrk="0" hangingPunct="0">
              <a:lnSpc>
                <a:spcPct val="100000"/>
              </a:lnSpc>
              <a:spcBef>
                <a:spcPct val="30000"/>
              </a:spcBef>
              <a:spcAft>
                <a:spcPct val="0"/>
              </a:spcAft>
              <a:buClrTx/>
              <a:buSzTx/>
              <a:buFont typeface="Arial"/>
              <a:buNone/>
              <a:defRPr/>
            </a:pPr>
            <a:r>
              <a:rPr lang="fr" sz="2800" b="0" i="0" u="none" strike="noStrike">
                <a:solidFill>
                  <a:srgbClr val="212121"/>
                </a:solidFill>
                <a:highlight>
                  <a:srgbClr val="000000">
                    <a:alpha val="0"/>
                  </a:srgbClr>
                </a:highlight>
                <a:latin typeface="BlinkMacSystemFont"/>
                <a:ea typeface="Calibri"/>
                <a:cs typeface="Times New Roman"/>
              </a:rPr>
              <a:t>Photo open-source : https://unsplash.com/photos/1TfFiHeZZ3Q</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8220BDC-D78B-DE4F-ACB7-197780B3278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8/2/2023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231F1CE-D472-B044-9BDA-ADC6EC0A3C56}" type="slidenum">
              <a:rPr kumimoji="0" lang="en-US" alt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US" alt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53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Notes tirées du communiqué de presse de BUSPH https://sites.bu.edu/climateandhealth/cafe/</a:t>
            </a:r>
            <a:endParaRPr lang="en-US">
              <a:cs typeface="Calibri"/>
            </a:endParaRPr>
          </a:p>
          <a:p>
            <a:endParaRPr lang="en-US">
              <a:cs typeface="Calibri"/>
            </a:endParaRPr>
          </a:p>
          <a:p>
            <a:pPr rtl="0"/>
            <a:r>
              <a:rPr lang="fr" sz="1200" b="0" i="0" u="none" strike="noStrike">
                <a:highlight>
                  <a:srgbClr val="000000">
                    <a:alpha val="0"/>
                  </a:srgbClr>
                </a:highlight>
                <a:latin typeface="Calibri"/>
              </a:rPr>
              <a:t>La poursuite du changement climatique menace la santé et le bien-être des individus et des communautés aux États-Unis et dans le monde entier. Avec le soutien sans précédent des National Institutes of Health, l'école de santé publique de l'université de Boston et l'école de santé publique T.H. Chan de Harvard ont uni leurs forces pour créer le centre de coordination de la recherche BUSPH-HSPH CAFÉ (RCC). L'objectif du CAFÉ est de </a:t>
            </a:r>
            <a:r>
              <a:rPr lang="fr" sz="1200" b="1" i="0" u="sng" strike="noStrike">
                <a:highlight>
                  <a:srgbClr val="000000">
                    <a:alpha val="0"/>
                  </a:srgbClr>
                </a:highlight>
                <a:latin typeface="Calibri"/>
              </a:rPr>
              <a:t>r</a:t>
            </a:r>
            <a:r>
              <a:rPr lang="fr" sz="1200" b="1" i="0" u="none" strike="noStrike">
                <a:highlight>
                  <a:srgbClr val="000000">
                    <a:alpha val="0"/>
                  </a:srgbClr>
                </a:highlight>
                <a:latin typeface="Calibri"/>
              </a:rPr>
              <a:t>éunir</a:t>
            </a:r>
            <a:r>
              <a:rPr lang="fr" sz="1200" b="0" i="0" u="none" strike="noStrike">
                <a:highlight>
                  <a:srgbClr val="000000">
                    <a:alpha val="0"/>
                  </a:srgbClr>
                </a:highlight>
                <a:latin typeface="Calibri"/>
              </a:rPr>
              <a:t>, d'</a:t>
            </a:r>
            <a:r>
              <a:rPr lang="fr" sz="1200" b="1" i="0" u="sng" strike="noStrike">
                <a:highlight>
                  <a:srgbClr val="000000">
                    <a:alpha val="0"/>
                  </a:srgbClr>
                </a:highlight>
                <a:latin typeface="Calibri"/>
              </a:rPr>
              <a:t>a</a:t>
            </a:r>
            <a:r>
              <a:rPr lang="fr" sz="1200" b="1" i="0" u="none" strike="noStrike">
                <a:highlight>
                  <a:srgbClr val="000000">
                    <a:alpha val="0"/>
                  </a:srgbClr>
                </a:highlight>
                <a:latin typeface="Calibri"/>
              </a:rPr>
              <a:t>ccélérer</a:t>
            </a:r>
            <a:r>
              <a:rPr lang="fr" sz="1200" b="0" i="0" u="none" strike="noStrike">
                <a:highlight>
                  <a:srgbClr val="000000">
                    <a:alpha val="0"/>
                  </a:srgbClr>
                </a:highlight>
                <a:latin typeface="Calibri"/>
              </a:rPr>
              <a:t>, d'</a:t>
            </a:r>
            <a:r>
              <a:rPr lang="fr" sz="1200" b="1" i="0" u="sng" strike="noStrike">
                <a:highlight>
                  <a:srgbClr val="000000">
                    <a:alpha val="0"/>
                  </a:srgbClr>
                </a:highlight>
                <a:latin typeface="Calibri"/>
              </a:rPr>
              <a:t>e</a:t>
            </a:r>
            <a:r>
              <a:rPr lang="fr" sz="1200" b="1" i="0" u="none" strike="noStrike">
                <a:highlight>
                  <a:srgbClr val="000000">
                    <a:alpha val="0"/>
                  </a:srgbClr>
                </a:highlight>
                <a:latin typeface="Calibri"/>
              </a:rPr>
              <a:t>ncourager</a:t>
            </a:r>
            <a:r>
              <a:rPr lang="fr" sz="1200" b="0" i="0" u="none" strike="noStrike">
                <a:highlight>
                  <a:srgbClr val="000000">
                    <a:alpha val="0"/>
                  </a:srgbClr>
                </a:highlight>
                <a:latin typeface="Calibri"/>
              </a:rPr>
              <a:t> et d'</a:t>
            </a:r>
            <a:r>
              <a:rPr lang="fr" sz="1200" b="1" i="0" u="sng" strike="noStrike">
                <a:highlight>
                  <a:srgbClr val="000000">
                    <a:alpha val="0"/>
                  </a:srgbClr>
                </a:highlight>
                <a:latin typeface="Calibri"/>
              </a:rPr>
              <a:t>é</a:t>
            </a:r>
            <a:r>
              <a:rPr lang="fr" sz="1200" b="1" i="0" u="none" strike="noStrike">
                <a:highlight>
                  <a:srgbClr val="000000">
                    <a:alpha val="0"/>
                  </a:srgbClr>
                </a:highlight>
                <a:latin typeface="Calibri"/>
              </a:rPr>
              <a:t>largir</a:t>
            </a:r>
            <a:r>
              <a:rPr lang="fr" sz="1200" b="0" i="0" u="none" strike="noStrike">
                <a:highlight>
                  <a:srgbClr val="000000">
                    <a:alpha val="0"/>
                  </a:srgbClr>
                </a:highlight>
                <a:latin typeface="Calibri"/>
              </a:rPr>
              <a:t> la communauté de pratique mondiale en matière de changement climatique et de santé. Pour accélérer la traduction de la recherche en solutions pratiques, nous ferons appel à un large éventail d'acteurs clés, notamment des agences gouvernementales, des organisations non gouvernementales et communautaires, des entreprises, des fondations et des bailleurs de fonds potentiels.</a:t>
            </a:r>
          </a:p>
          <a:p>
            <a:endParaRPr lang="en-US"/>
          </a:p>
          <a:p>
            <a:pPr rtl="0"/>
            <a:r>
              <a:rPr lang="fr" sz="1200" b="0" i="0" u="none" strike="noStrike">
                <a:highlight>
                  <a:srgbClr val="000000">
                    <a:alpha val="0"/>
                  </a:srgbClr>
                </a:highlight>
                <a:latin typeface="Calibri"/>
              </a:rPr>
              <a:t>Le CAFÉ est dirigé conjointement par les docteurs</a:t>
            </a:r>
            <a:r>
              <a:rPr lang="fr" sz="1200" b="0" i="0" u="none" strike="noStrike">
                <a:highlight>
                  <a:srgbClr val="000000">
                    <a:alpha val="0"/>
                  </a:srgbClr>
                </a:highlight>
                <a:latin typeface="Calibri"/>
                <a:hlinkClick r:id="rId3"/>
              </a:rPr>
              <a:t>Greg Wellenius</a:t>
            </a:r>
            <a:r>
              <a:rPr lang="fr" sz="1200" b="0" i="0" u="none" strike="noStrike">
                <a:highlight>
                  <a:srgbClr val="000000">
                    <a:alpha val="0"/>
                  </a:srgbClr>
                </a:highlight>
                <a:latin typeface="Calibri"/>
              </a:rPr>
              <a:t>(BUSPH),</a:t>
            </a:r>
            <a:r>
              <a:rPr lang="fr" sz="1200" b="0" i="0" u="none" strike="noStrike">
                <a:highlight>
                  <a:srgbClr val="000000">
                    <a:alpha val="0"/>
                  </a:srgbClr>
                </a:highlight>
                <a:latin typeface="Calibri"/>
                <a:hlinkClick r:id="rId4"/>
              </a:rPr>
              <a:t>Amruta Nori-Sarma</a:t>
            </a:r>
            <a:r>
              <a:rPr lang="fr" sz="1200" b="0" i="0" u="none" strike="noStrike">
                <a:highlight>
                  <a:srgbClr val="000000">
                    <a:alpha val="0"/>
                  </a:srgbClr>
                </a:highlight>
                <a:latin typeface="Calibri"/>
              </a:rPr>
              <a:t>(BUSPH) et</a:t>
            </a:r>
            <a:r>
              <a:rPr lang="fr" sz="1200" b="0" i="0" u="none" strike="noStrike">
                <a:highlight>
                  <a:srgbClr val="000000">
                    <a:alpha val="0"/>
                  </a:srgbClr>
                </a:highlight>
                <a:latin typeface="Calibri"/>
                <a:hlinkClick r:id="rId5"/>
              </a:rPr>
              <a:t>Francesca Dominici</a:t>
            </a:r>
            <a:r>
              <a:rPr lang="fr" sz="1200" b="0" i="0" u="none" strike="noStrike">
                <a:highlight>
                  <a:srgbClr val="000000">
                    <a:alpha val="0"/>
                  </a:srgbClr>
                </a:highlight>
                <a:latin typeface="Calibri"/>
              </a:rPr>
              <a:t>(HSPH) et comprend quatre fonctions connexes.</a:t>
            </a:r>
          </a:p>
          <a:p>
            <a:pPr marL="171450" indent="-171450" rtl="0">
              <a:buFont typeface="Arial"/>
              <a:buChar char="•"/>
            </a:pPr>
            <a:r>
              <a:rPr lang="fr" sz="1200" b="0" i="0" u="none" strike="noStrike">
                <a:highlight>
                  <a:srgbClr val="000000">
                    <a:alpha val="0"/>
                  </a:srgbClr>
                </a:highlight>
                <a:latin typeface="Calibri"/>
              </a:rPr>
              <a:t>La </a:t>
            </a:r>
            <a:r>
              <a:rPr lang="fr" sz="1200" b="1" i="0" u="none" strike="noStrike">
                <a:highlight>
                  <a:srgbClr val="000000">
                    <a:alpha val="0"/>
                  </a:srgbClr>
                </a:highlight>
                <a:latin typeface="Calibri"/>
              </a:rPr>
              <a:t>fonction administrative</a:t>
            </a:r>
            <a:r>
              <a:rPr lang="fr" sz="1200" b="0" i="0" u="none" strike="noStrike">
                <a:highlight>
                  <a:srgbClr val="000000">
                    <a:alpha val="0"/>
                  </a:srgbClr>
                </a:highlight>
                <a:latin typeface="Calibri"/>
              </a:rPr>
              <a:t> sera dirigée par l'équipe de chercheurs principaux et supervisera tous les aspects du CAFÉ, organisera et accueillera une réunion annuelle et collaborera étroitement avec les partenaires des NIH, un comité de pilotage, un conseil consultatif externe et les membres de l'</a:t>
            </a:r>
            <a:r>
              <a:rPr lang="fr" sz="1200" b="0" i="0" u="none" strike="noStrike">
                <a:highlight>
                  <a:srgbClr val="000000">
                    <a:alpha val="0"/>
                  </a:srgbClr>
                </a:highlight>
                <a:latin typeface="Calibri"/>
                <a:hlinkClick r:id="rId6"/>
              </a:rPr>
              <a:t>Alliance pour l'engagement communautaire des NIH</a:t>
            </a:r>
            <a:r>
              <a:rPr lang="fr" sz="1200" b="0" i="0" u="none" strike="noStrike">
                <a:highlight>
                  <a:srgbClr val="000000">
                    <a:alpha val="0"/>
                  </a:srgbClr>
                </a:highlight>
                <a:latin typeface="Calibri"/>
              </a:rPr>
              <a:t>, récemment financée.</a:t>
            </a:r>
          </a:p>
          <a:p>
            <a:pPr marL="171450" indent="-171450" rtl="0">
              <a:buFont typeface="Arial"/>
              <a:buChar char="•"/>
            </a:pPr>
            <a:r>
              <a:rPr lang="fr" sz="1200" b="1" i="0" u="none" strike="noStrike">
                <a:highlight>
                  <a:srgbClr val="000000">
                    <a:alpha val="0"/>
                  </a:srgbClr>
                </a:highlight>
                <a:latin typeface="Calibri"/>
              </a:rPr>
              <a:t>La fonction de gestion des données</a:t>
            </a:r>
            <a:r>
              <a:rPr lang="fr" sz="1200" b="0" i="0" u="none" strike="noStrike">
                <a:highlight>
                  <a:srgbClr val="000000">
                    <a:alpha val="0"/>
                  </a:srgbClr>
                </a:highlight>
                <a:latin typeface="Calibri"/>
              </a:rPr>
              <a:t> est codirigée par les docteurs</a:t>
            </a:r>
            <a:r>
              <a:rPr lang="fr" sz="1200" b="0" i="0" u="none" strike="noStrike">
                <a:highlight>
                  <a:srgbClr val="000000">
                    <a:alpha val="0"/>
                  </a:srgbClr>
                </a:highlight>
                <a:latin typeface="Calibri"/>
                <a:hlinkClick r:id="rId7"/>
              </a:rPr>
              <a:t> Danielle Braun</a:t>
            </a:r>
            <a:r>
              <a:rPr lang="fr" sz="1200" b="0" i="0" u="none" strike="noStrike">
                <a:highlight>
                  <a:srgbClr val="000000">
                    <a:alpha val="0"/>
                  </a:srgbClr>
                </a:highlight>
                <a:latin typeface="Calibri"/>
              </a:rPr>
              <a:t>(HSPH) et</a:t>
            </a:r>
            <a:r>
              <a:rPr lang="fr" sz="1200" b="0" i="0" u="none" strike="noStrike">
                <a:highlight>
                  <a:srgbClr val="000000">
                    <a:alpha val="0"/>
                  </a:srgbClr>
                </a:highlight>
                <a:latin typeface="Calibri"/>
                <a:hlinkClick r:id="rId8"/>
              </a:rPr>
              <a:t> Kevin Lane</a:t>
            </a:r>
            <a:r>
              <a:rPr lang="fr" sz="1200" b="0" i="0" u="none" strike="noStrike">
                <a:highlight>
                  <a:srgbClr val="000000">
                    <a:alpha val="0"/>
                  </a:srgbClr>
                </a:highlight>
                <a:latin typeface="Calibri"/>
              </a:rPr>
              <a:t>(BUSPH). L'objectif de la fonction de gestion des données est, en partenariat avec le</a:t>
            </a:r>
            <a:r>
              <a:rPr lang="fr" sz="1200" b="1" i="0" u="none" strike="noStrike">
                <a:highlight>
                  <a:srgbClr val="000000">
                    <a:alpha val="0"/>
                  </a:srgbClr>
                </a:highlight>
                <a:latin typeface="Calibri"/>
              </a:rPr>
              <a:t> Harvard Dataverse</a:t>
            </a:r>
            <a:r>
              <a:rPr lang="fr" sz="1200" b="0" i="0" u="none" strike="noStrike">
                <a:highlight>
                  <a:srgbClr val="000000">
                    <a:alpha val="0"/>
                  </a:srgbClr>
                </a:highlight>
                <a:latin typeface="Calibri"/>
              </a:rPr>
              <a:t>, d'accélérer la recherche en (1) identifiant les besoins en données de recherche et en définissant des éléments de données communs dans la communauté de pratique ; (2) développant et promouvant la science des données et les outils logiciels pour traiter, relier et analyser les données ; (3) facilitant le partage et la réutilisation des données ; et (4) fournissant des conseils en matière de gestion et de diffusion des données et une infrastructure informatique en nuage à ceux qui en ont le plus besoin.</a:t>
            </a:r>
          </a:p>
          <a:p>
            <a:pPr marL="171450" indent="-171450" rtl="0">
              <a:buFont typeface="Arial"/>
              <a:buChar char="•"/>
            </a:pPr>
            <a:r>
              <a:rPr lang="fr" sz="1200" b="0" i="0" u="none" strike="noStrike">
                <a:highlight>
                  <a:srgbClr val="000000">
                    <a:alpha val="0"/>
                  </a:srgbClr>
                </a:highlight>
                <a:latin typeface="Calibri"/>
              </a:rPr>
              <a:t>La </a:t>
            </a:r>
            <a:r>
              <a:rPr lang="fr" sz="1200" b="1" i="0" u="none" strike="noStrike">
                <a:highlight>
                  <a:srgbClr val="000000">
                    <a:alpha val="0"/>
                  </a:srgbClr>
                </a:highlight>
                <a:latin typeface="Calibri"/>
              </a:rPr>
              <a:t>fonction Ressource</a:t>
            </a:r>
            <a:r>
              <a:rPr lang="fr" sz="1200" b="0" i="0" u="none" strike="noStrike">
                <a:highlight>
                  <a:srgbClr val="000000">
                    <a:alpha val="0"/>
                  </a:srgbClr>
                </a:highlight>
                <a:latin typeface="Calibri"/>
              </a:rPr>
              <a:t> est co-dirigée par Dr </a:t>
            </a:r>
            <a:r>
              <a:rPr lang="fr" sz="1200" b="0" i="0" u="none" strike="noStrike">
                <a:highlight>
                  <a:srgbClr val="000000">
                    <a:alpha val="0"/>
                  </a:srgbClr>
                </a:highlight>
                <a:latin typeface="Calibri"/>
                <a:hlinkClick r:id="rId9"/>
              </a:rPr>
              <a:t>Benjamin Sovacool</a:t>
            </a:r>
            <a:r>
              <a:rPr lang="fr" sz="1200" b="0" i="0" u="none" strike="noStrike">
                <a:highlight>
                  <a:srgbClr val="000000">
                    <a:alpha val="0"/>
                  </a:srgbClr>
                </a:highlight>
                <a:latin typeface="Calibri"/>
              </a:rPr>
              <a:t> (BU IGS), </a:t>
            </a:r>
            <a:r>
              <a:rPr lang="fr" sz="1200" b="0" i="0" u="none" strike="noStrike">
                <a:highlight>
                  <a:srgbClr val="000000">
                    <a:alpha val="0"/>
                  </a:srgbClr>
                </a:highlight>
                <a:latin typeface="Calibri"/>
                <a:hlinkClick r:id="rId10"/>
              </a:rPr>
              <a:t>Rebecca Pearl-Martinez</a:t>
            </a:r>
            <a:r>
              <a:rPr lang="fr" sz="1200" b="0" i="0" u="none" strike="noStrike">
                <a:highlight>
                  <a:srgbClr val="000000">
                    <a:alpha val="0"/>
                  </a:srgbClr>
                </a:highlight>
                <a:latin typeface="Calibri"/>
              </a:rPr>
              <a:t> (BU IGS) et </a:t>
            </a:r>
            <a:r>
              <a:rPr lang="fr" sz="1200" b="0" i="0" u="none" strike="noStrike">
                <a:highlight>
                  <a:srgbClr val="000000">
                    <a:alpha val="0"/>
                  </a:srgbClr>
                </a:highlight>
                <a:latin typeface="Calibri"/>
                <a:hlinkClick r:id="rId11"/>
              </a:rPr>
              <a:t>Leila Kamareddine</a:t>
            </a:r>
            <a:r>
              <a:rPr lang="fr" sz="1200" b="0" i="0" u="none" strike="noStrike">
                <a:highlight>
                  <a:srgbClr val="000000">
                    <a:alpha val="0"/>
                  </a:srgbClr>
                </a:highlight>
                <a:latin typeface="Calibri"/>
              </a:rPr>
              <a:t> (HSPH). L'objectif de la fonction ressources est de favoriser les collaborations au sein de la communauté de pratique (DP). Pour atteindre cet objectif, la fonction "ressources" s'attachera à (1) faciliter la communication, l'engagement et le partage des ressources au sein de la DP ; (2) stimuler la coproduction de nouvelles connaissances et idées au sein de la DP ; et (3) promouvoir la diffusion et la traduction en temps opportun des avancées de la DP en changements de politiques et de pratiques.</a:t>
            </a:r>
          </a:p>
          <a:p>
            <a:pPr marL="171450" indent="-171450" rtl="0">
              <a:buFont typeface="Arial"/>
              <a:buChar char="•"/>
            </a:pPr>
            <a:r>
              <a:rPr lang="fr" sz="1200" b="0" i="0" u="none" strike="noStrike">
                <a:highlight>
                  <a:srgbClr val="000000">
                    <a:alpha val="0"/>
                  </a:srgbClr>
                </a:highlight>
                <a:latin typeface="Calibri"/>
              </a:rPr>
              <a:t>La</a:t>
            </a:r>
            <a:r>
              <a:rPr lang="fr" sz="1200" b="1" i="0" u="none" strike="noStrike">
                <a:highlight>
                  <a:srgbClr val="000000">
                    <a:alpha val="0"/>
                  </a:srgbClr>
                </a:highlight>
                <a:latin typeface="Calibri"/>
              </a:rPr>
              <a:t> fonction de renforcement des capacités</a:t>
            </a:r>
            <a:r>
              <a:rPr lang="fr" sz="1200" b="0" i="0" u="none" strike="noStrike">
                <a:highlight>
                  <a:srgbClr val="000000">
                    <a:alpha val="0"/>
                  </a:srgbClr>
                </a:highlight>
                <a:latin typeface="Calibri"/>
              </a:rPr>
              <a:t> est codirigée par le Dr</a:t>
            </a:r>
            <a:r>
              <a:rPr lang="fr" sz="1200" b="0" i="0" u="none" strike="noStrike">
                <a:highlight>
                  <a:srgbClr val="000000">
                    <a:alpha val="0"/>
                  </a:srgbClr>
                </a:highlight>
                <a:latin typeface="Calibri"/>
                <a:hlinkClick r:id="rId12"/>
              </a:rPr>
              <a:t> Patrick Kinney</a:t>
            </a:r>
            <a:r>
              <a:rPr lang="fr" sz="1200" b="0" i="0" u="none" strike="noStrike">
                <a:highlight>
                  <a:srgbClr val="000000">
                    <a:alpha val="0"/>
                  </a:srgbClr>
                </a:highlight>
                <a:latin typeface="Calibri"/>
              </a:rPr>
              <a:t>(BUSPH) et </a:t>
            </a:r>
            <a:r>
              <a:rPr lang="fr" sz="1200" b="0" i="0" u="none" strike="noStrike">
                <a:highlight>
                  <a:srgbClr val="000000">
                    <a:alpha val="0"/>
                  </a:srgbClr>
                </a:highlight>
                <a:latin typeface="Calibri"/>
                <a:hlinkClick r:id="rId13"/>
              </a:rPr>
              <a:t>Rachel Nethery</a:t>
            </a:r>
            <a:r>
              <a:rPr lang="fr" sz="1200" b="0" i="0" u="none" strike="noStrike">
                <a:highlight>
                  <a:srgbClr val="000000">
                    <a:alpha val="0"/>
                  </a:srgbClr>
                </a:highlight>
                <a:latin typeface="Calibri"/>
              </a:rPr>
              <a:t>(HSPH). Le but de cette fonction est de développer la DP en atteignant les objectifs clés suivants : (1) attirer une communauté diversifiée de scientifiques du CCH par le biais d'une éducation, d'une formation et d'un mentorat inclusifs, (2) fournir un financement pour des projets pilotes et urgents, et (3) favoriser une DP multidisciplinaire et mondiale.</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88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hlinkClick r:id="rId3"/>
              </a:rPr>
              <a:t>https://www.nhlbi.nih.gov/grants-and-training/funding-opportunities-and-contacts#climate-and-health-30696</a:t>
            </a:r>
            <a:r>
              <a:rPr lang="fr" sz="1200" b="0" i="0" u="none" strike="noStrike">
                <a:highlight>
                  <a:srgbClr val="000000">
                    <a:alpha val="0"/>
                  </a:srgbClr>
                </a:highlight>
                <a:latin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99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Le premier programme de bourses des NIH sur le climat et la santé a été lancé à l'automne 2022. Huit boursiers y participent actuellement. </a:t>
            </a:r>
          </a:p>
          <a:p>
            <a:endParaRPr lang="en-US"/>
          </a:p>
          <a:p>
            <a:endParaRPr lang="en-US"/>
          </a:p>
          <a:p>
            <a:pPr rtl="0"/>
            <a:r>
              <a:rPr lang="fr" sz="1200" b="0" i="0" u="none" strike="noStrike">
                <a:highlight>
                  <a:srgbClr val="000000">
                    <a:alpha val="0"/>
                  </a:srgbClr>
                </a:highlight>
                <a:latin typeface="Calibri"/>
              </a:rPr>
              <a:t>Les NIH ont sélectionné huit scientifiques reconnus pour leur expertise en matière de climat et de santé afin de travailler sur l'initiative des NIH relative au changement climatique et à la santé. Cette première promotion de chercheurs des NIH dans le domaine du climat et de la santé participera à l'effort transversal des NIH visant à réduire les menaces sanitaires liées au changement climatique tout au long de la vie et à renforcer la résilience sanitaire des individus, des communautés et des nations dans le monde entier, en particulier chez les personnes les plus exposées au risque. Ce groupe diversifié de scientifiques a fait l'objet d'une procédure de sélection concurrentielle et commencera à travailler avec le personnel des NIH en février 2023. Chaque boursier est actuellement employé dans une grande université ou dans un organisme de recherche, mais il sera accueilli par un institut ou un centre des NIH pour une durée d'environ huit mois. Ils travailleront avec le personnel de l'ensemble des NIH pour partager les connaissances et aider à renforcer les capacités de recherche sur le climat et la santé.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88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1" i="0" u="none" strike="noStrike">
                <a:highlight>
                  <a:srgbClr val="000000">
                    <a:alpha val="0"/>
                  </a:srgbClr>
                </a:highlight>
                <a:latin typeface="Calibri"/>
                <a:cs typeface="Calibri"/>
              </a:rPr>
              <a:t>Résumé du projet</a:t>
            </a:r>
            <a:r>
              <a:rPr lang="fr" sz="1200" b="0" i="0" u="none" strike="noStrike">
                <a:highlight>
                  <a:srgbClr val="000000">
                    <a:alpha val="0"/>
                  </a:srgbClr>
                </a:highlight>
                <a:latin typeface="Calibri"/>
                <a:cs typeface="Calibri"/>
              </a:rPr>
              <a:t>: les NIH recevront environ 4 millions de dollars sur trois ans pour une nouvelle initiative d'intégration des données financée par le bureau du secrétaire du HHS dans le cadre d'un programme appelé Patient-Centered Outcomes Research Trust Fund (fonds fiduciaire pour la recherche sur les résultats des patients). Le NIEHS dirige cette initiative en partenariat avec d'autres instituts NIH, le NHLBI et le NIA, ainsi qu'avec l'Agency for Healthcare Research and Quality (AHRQ) et la NASA. </a:t>
            </a:r>
            <a:endParaRPr lang="en-US">
              <a:cs typeface="Calibri"/>
            </a:endParaRPr>
          </a:p>
          <a:p>
            <a:pPr rtl="0"/>
            <a:r>
              <a:rPr lang="fr" sz="1200" b="0" i="0" u="none" strike="noStrike">
                <a:highlight>
                  <a:srgbClr val="000000">
                    <a:alpha val="0"/>
                  </a:srgbClr>
                </a:highlight>
                <a:latin typeface="Calibri"/>
              </a:rPr>
              <a:t>Le projet NIH Climate and Health PCOR est un effort important pour harmoniser, normaliser et relier divers types de données, y compris des données climatiques, environnementales, sociales et sanitaires, et pour produire des ressources et des produits de données accessibles au public afin d'améliorer la santé des patients et des populations.</a:t>
            </a:r>
            <a:endParaRPr lang="en-US">
              <a:cs typeface="Calibri"/>
            </a:endParaRPr>
          </a:p>
          <a:p>
            <a:pPr rtl="0"/>
            <a:r>
              <a:rPr lang="fr" sz="1200" b="0" i="0" u="none" strike="noStrike">
                <a:highlight>
                  <a:srgbClr val="000000">
                    <a:alpha val="0"/>
                  </a:srgbClr>
                </a:highlight>
                <a:latin typeface="Calibri"/>
              </a:rPr>
              <a:t>Cette initiative visant à mettre en place une infrastructure de données liées au changement climatique afin de faire progresser la recherche sur les résultats en matière de santé s'inscrit dans le cadre stratégique des NIH sur le changement climatique et la santé et dans le programme de réponse à la recherche en cas de catastrophe. Bien que ce projet soit axé sur les incendies de forêt, les méthodes, les enseignements et les résultats peuvent être utilisés pour faire face à un éventail beaucoup plus large de crises liées au climat et pour mieux comprendre comment l'environnement influe sur la santé. </a:t>
            </a:r>
            <a:endParaRPr lang="en-US">
              <a:cs typeface="Calibri"/>
            </a:endParaRPr>
          </a:p>
          <a:p>
            <a:endParaRPr lang="en-US"/>
          </a:p>
          <a:p>
            <a:pPr rtl="0"/>
            <a:r>
              <a:rPr lang="fr" sz="1200" b="1" i="0" u="none" strike="noStrike">
                <a:highlight>
                  <a:srgbClr val="000000">
                    <a:alpha val="0"/>
                  </a:srgbClr>
                </a:highlight>
                <a:latin typeface="Calibri"/>
              </a:rPr>
              <a:t>Objectifs</a:t>
            </a:r>
            <a:r>
              <a:rPr lang="fr" sz="1200" b="0" i="0" u="none" strike="noStrike">
                <a:highlight>
                  <a:srgbClr val="000000">
                    <a:alpha val="0"/>
                  </a:srgbClr>
                </a:highlight>
                <a:latin typeface="Calibri"/>
              </a:rPr>
              <a:t>: Cet effort fournira une collection de ressources de données que les chercheurs pourront utiliser pour identifier et réduire les effets sur la santé associés à des événements environnementaux ou liés au climat et améliorer les résultats pour la santé des patients et de la population. Les informations et les ressources développées seront également utiles aux médecins, aux responsables de la santé publique et aux décideurs politiques pour prendre des décisions fondées sur des données probantes. </a:t>
            </a:r>
            <a:endParaRPr lang="en-US">
              <a:cs typeface="Calibri"/>
            </a:endParaRPr>
          </a:p>
          <a:p>
            <a:endParaRPr lang="en-US">
              <a:cs typeface="Calibri"/>
            </a:endParaRPr>
          </a:p>
          <a:p>
            <a:pPr rtl="0"/>
            <a:r>
              <a:rPr lang="fr" sz="1200" b="1" i="0" u="none" strike="noStrike">
                <a:highlight>
                  <a:srgbClr val="000000">
                    <a:alpha val="0"/>
                  </a:srgbClr>
                </a:highlight>
                <a:latin typeface="Calibri"/>
                <a:cs typeface="Calibri"/>
              </a:rPr>
              <a:t>Produits livrables</a:t>
            </a:r>
            <a:r>
              <a:rPr lang="fr" sz="1200" b="0" i="0" u="none" strike="noStrike">
                <a:highlight>
                  <a:srgbClr val="000000">
                    <a:alpha val="0"/>
                  </a:srgbClr>
                </a:highlight>
                <a:latin typeface="Calibri"/>
                <a:cs typeface="Calibri"/>
              </a:rPr>
              <a:t>: Le schéma de la diapositive présente les principaux objectifs et résultats de ce projet : </a:t>
            </a:r>
            <a:endParaRPr lang="en-US">
              <a:cs typeface="Calibri"/>
            </a:endParaRPr>
          </a:p>
          <a:p>
            <a:pPr marL="171450" indent="-171450" rtl="0">
              <a:buFont typeface="Arial"/>
              <a:buChar char="•"/>
            </a:pPr>
            <a:r>
              <a:rPr lang="fr" sz="1200" b="0" i="0" u="none" strike="noStrike">
                <a:highlight>
                  <a:srgbClr val="000000">
                    <a:alpha val="0"/>
                  </a:srgbClr>
                </a:highlight>
                <a:latin typeface="Calibri"/>
              </a:rPr>
              <a:t>Développer un catalogue en ligne des données climatiques et sanitaires disponibles sur les incendies de forêt, ainsi que des métadonnées et des outils pour faciliter les comparaisons et l'utilisation ;</a:t>
            </a:r>
            <a:endParaRPr lang="en-US">
              <a:cs typeface="Calibri"/>
            </a:endParaRPr>
          </a:p>
          <a:p>
            <a:pPr marL="171450" indent="-171450" rtl="0">
              <a:buFont typeface="Arial"/>
              <a:buChar char="•"/>
            </a:pPr>
            <a:r>
              <a:rPr lang="fr" sz="1200" b="0" i="0" u="none" strike="noStrike">
                <a:highlight>
                  <a:srgbClr val="000000">
                    <a:alpha val="0"/>
                  </a:srgbClr>
                </a:highlight>
                <a:latin typeface="Calibri"/>
              </a:rPr>
              <a:t>Créer des ensembles de données normalisées et reliées entre elles qui intègrent les données sur le climat et la santé ;  </a:t>
            </a:r>
            <a:endParaRPr lang="en-US">
              <a:cs typeface="Calibri"/>
            </a:endParaRPr>
          </a:p>
          <a:p>
            <a:pPr marL="171450" indent="-171450" rtl="0">
              <a:buFont typeface="Arial"/>
              <a:buChar char="•"/>
            </a:pPr>
            <a:r>
              <a:rPr lang="fr" sz="1200" b="0" i="0" u="none" strike="noStrike">
                <a:highlight>
                  <a:srgbClr val="000000">
                    <a:alpha val="0"/>
                  </a:srgbClr>
                </a:highlight>
                <a:latin typeface="Calibri"/>
              </a:rPr>
              <a:t>Créer des boîtes à outils pour aider les chercheurs à relier leurs propres données sanitaires aux données climatiques et vice-versa ;</a:t>
            </a:r>
            <a:endParaRPr lang="en-US">
              <a:cs typeface="Calibri"/>
            </a:endParaRPr>
          </a:p>
          <a:p>
            <a:pPr marL="171450" indent="-171450" rtl="0">
              <a:buFont typeface="Arial"/>
              <a:buChar char="•"/>
            </a:pPr>
            <a:r>
              <a:rPr lang="fr" sz="1200" b="0" i="0" u="none" strike="noStrike">
                <a:highlight>
                  <a:srgbClr val="000000">
                    <a:alpha val="0"/>
                  </a:srgbClr>
                </a:highlight>
                <a:latin typeface="Calibri"/>
              </a:rPr>
              <a:t>Développement d'un ensemble de données et d'outils de cas d'utilisation pour soutenir l'analyse des données sur les incendies de forêt en ce qui concerne les effets sur la santé respiratoire et d'autres aspects ;</a:t>
            </a:r>
            <a:endParaRPr lang="en-US">
              <a:cs typeface="Calibri"/>
            </a:endParaRPr>
          </a:p>
          <a:p>
            <a:pPr marL="171450" indent="-171450" rtl="0">
              <a:buFont typeface="Arial"/>
              <a:buChar char="•"/>
            </a:pPr>
            <a:r>
              <a:rPr lang="fr" sz="1200" b="0" i="0" u="none" strike="noStrike">
                <a:highlight>
                  <a:srgbClr val="000000">
                    <a:alpha val="0"/>
                  </a:srgbClr>
                </a:highlight>
                <a:latin typeface="Calibri"/>
              </a:rPr>
              <a:t>Incorporer un engagement continu avec les parties prenantes pour s'assurer que les outils et les ressources sont adaptés. </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524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rtl="0"/>
            <a:r>
              <a:rPr lang="fr" sz="1200" b="0" i="0" u="none" strike="noStrike">
                <a:highlight>
                  <a:srgbClr val="000000">
                    <a:alpha val="0"/>
                  </a:srgbClr>
                </a:highlight>
                <a:latin typeface="Calibri"/>
              </a:rPr>
              <a:t>-------------------------------------------------------------------------------------</a:t>
            </a:r>
          </a:p>
          <a:p>
            <a:pPr marL="0" marR="0" lvl="0" indent="0" algn="l" defTabSz="914400"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Lien pertinent :</a:t>
            </a:r>
          </a:p>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a:pPr>
            <a:r>
              <a:rPr lang="fr" sz="1200" b="0" i="0" u="none" strike="noStrike">
                <a:highlight>
                  <a:srgbClr val="000000">
                    <a:alpha val="0"/>
                  </a:srgbClr>
                </a:highlight>
                <a:latin typeface="Calibri"/>
                <a:ea typeface="Calibri"/>
                <a:cs typeface="Calibri"/>
              </a:rPr>
              <a:t>Le changement climatique nous tue déjà : Comment notre planète plus chaude et plus humide devient plus malade et plus mortelle chaque jour </a:t>
            </a:r>
            <a:r>
              <a:rPr lang="fr" sz="1200" b="0" i="0" u="sng" strike="noStrike">
                <a:solidFill>
                  <a:srgbClr val="0563C1"/>
                </a:solidFill>
                <a:highlight>
                  <a:srgbClr val="000000">
                    <a:alpha val="0"/>
                  </a:srgbClr>
                </a:highlight>
                <a:latin typeface="Calibri"/>
                <a:ea typeface="Calibri"/>
                <a:cs typeface="Calibri"/>
                <a:hlinkClick r:id="rId3"/>
              </a:rPr>
              <a:t>: https://www.foreignaffairs.com/articles/2019-09-23/climate-change-already-killing-us</a:t>
            </a:r>
            <a:r>
              <a:rPr lang="fr" sz="1200" b="0" i="0" u="none" strike="noStrike">
                <a:highlight>
                  <a:srgbClr val="000000">
                    <a:alpha val="0"/>
                  </a:srgbClr>
                </a:highlight>
                <a:latin typeface="Calibri"/>
                <a:ea typeface="Calibri"/>
                <a:cs typeface="Calibri"/>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55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42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Aft>
                <a:spcPct val="0"/>
              </a:spcAft>
            </a:pPr>
            <a:r>
              <a:rPr lang="fr" sz="1200" b="1" i="0" u="none" strike="noStrike">
                <a:highlight>
                  <a:srgbClr val="000000">
                    <a:alpha val="0"/>
                  </a:srgbClr>
                </a:highlight>
                <a:latin typeface="Calibri"/>
              </a:rPr>
              <a:t>Ressources des NIH pour le changement climatique et la santé </a:t>
            </a:r>
            <a:endParaRPr lang="en-US"/>
          </a:p>
          <a:p>
            <a:pPr marL="171450" indent="-171450" rtl="0">
              <a:spcAft>
                <a:spcPct val="0"/>
              </a:spcAft>
              <a:buFont typeface="Arial"/>
              <a:buChar char="•"/>
            </a:pPr>
            <a:r>
              <a:rPr lang="fr" sz="1200" b="1" i="0" u="none" strike="noStrike">
                <a:highlight>
                  <a:srgbClr val="000000">
                    <a:alpha val="0"/>
                  </a:srgbClr>
                </a:highlight>
                <a:latin typeface="Calibri"/>
              </a:rPr>
              <a:t>Initiative des NIH pour le changement climatique et la santé</a:t>
            </a:r>
            <a:endParaRPr lang="en-US"/>
          </a:p>
          <a:p>
            <a:pPr marL="575945" lvl="1" indent="-236220" rtl="0">
              <a:spcAft>
                <a:spcPct val="0"/>
              </a:spcAft>
              <a:buFont typeface="Arial"/>
              <a:buChar char="•"/>
            </a:pPr>
            <a:r>
              <a:rPr lang="fr" sz="1200" b="0" i="1" u="none" strike="noStrike">
                <a:highlight>
                  <a:srgbClr val="000000">
                    <a:alpha val="0"/>
                  </a:srgbClr>
                </a:highlight>
                <a:latin typeface="Calibri"/>
              </a:rPr>
              <a:t>Informations sur l'initiative et le cadre</a:t>
            </a:r>
            <a:endParaRPr lang="en-US"/>
          </a:p>
          <a:p>
            <a:pPr marL="620395" lvl="2" rtl="0">
              <a:spcAft>
                <a:spcPct val="0"/>
              </a:spcAft>
            </a:pPr>
            <a:r>
              <a:rPr lang="fr" sz="1200" b="0" i="0" u="none" strike="noStrike">
                <a:highlight>
                  <a:srgbClr val="000000">
                    <a:alpha val="0"/>
                  </a:srgbClr>
                </a:highlight>
                <a:latin typeface="Calibri"/>
                <a:hlinkClick r:id="rId3"/>
              </a:rPr>
              <a:t>www.nih.gov/climateandhealth</a:t>
            </a:r>
            <a:r>
              <a:rPr lang="fr" sz="1200" b="0" i="0" u="none" strike="noStrike">
                <a:highlight>
                  <a:srgbClr val="000000">
                    <a:alpha val="0"/>
                  </a:srgbClr>
                </a:highlight>
                <a:latin typeface="Calibri"/>
              </a:rPr>
              <a:t>  </a:t>
            </a:r>
          </a:p>
          <a:p>
            <a:pPr marL="620395" lvl="2">
              <a:spcAft>
                <a:spcPct val="0"/>
              </a:spcAft>
            </a:pPr>
            <a:endParaRPr lang="en-US"/>
          </a:p>
          <a:p>
            <a:pPr marL="171450" indent="-171450" rtl="0">
              <a:spcAft>
                <a:spcPct val="0"/>
              </a:spcAft>
              <a:buFont typeface="Arial"/>
              <a:buChar char="•"/>
            </a:pPr>
            <a:r>
              <a:rPr lang="fr" sz="1200" b="1" i="0" u="none" strike="noStrike">
                <a:highlight>
                  <a:srgbClr val="000000">
                    <a:alpha val="0"/>
                  </a:srgbClr>
                </a:highlight>
                <a:latin typeface="Calibri"/>
              </a:rPr>
              <a:t>Annonces de financement</a:t>
            </a:r>
            <a:endParaRPr lang="en-US"/>
          </a:p>
          <a:p>
            <a:pPr marL="575945" lvl="1" indent="-236220" rtl="0">
              <a:spcAft>
                <a:spcPct val="0"/>
              </a:spcAft>
              <a:buFont typeface="Arial"/>
              <a:buChar char="•"/>
            </a:pPr>
            <a:r>
              <a:rPr lang="fr" sz="1200" b="0" i="1" u="none" strike="noStrike">
                <a:highlight>
                  <a:srgbClr val="000000">
                    <a:alpha val="0"/>
                  </a:srgbClr>
                </a:highlight>
                <a:latin typeface="Calibri"/>
              </a:rPr>
              <a:t>Mise à jour en direct au fur et à mesure de la publication des annonces</a:t>
            </a:r>
            <a:endParaRPr lang="en-US"/>
          </a:p>
          <a:p>
            <a:pPr marL="620395" lvl="2" rtl="0">
              <a:spcAft>
                <a:spcPct val="0"/>
              </a:spcAft>
            </a:pPr>
            <a:r>
              <a:rPr lang="fr" sz="1200" b="0" i="0" u="none" strike="noStrike">
                <a:highlight>
                  <a:srgbClr val="000000">
                    <a:alpha val="0"/>
                  </a:srgbClr>
                </a:highlight>
                <a:latin typeface="Calibri"/>
                <a:hlinkClick r:id="rId3"/>
              </a:rPr>
              <a:t>www.nih.gov/climateandhealth</a:t>
            </a:r>
            <a:r>
              <a:rPr lang="fr" sz="1200" b="0" i="0" u="none" strike="noStrike">
                <a:highlight>
                  <a:srgbClr val="000000">
                    <a:alpha val="0"/>
                  </a:srgbClr>
                </a:highlight>
                <a:latin typeface="Calibri"/>
              </a:rPr>
              <a:t>  </a:t>
            </a:r>
          </a:p>
          <a:p>
            <a:pPr marL="620395" lvl="2">
              <a:spcAft>
                <a:spcPct val="0"/>
              </a:spcAft>
            </a:pPr>
            <a:endParaRPr lang="en-US"/>
          </a:p>
          <a:p>
            <a:pPr marL="171450" indent="-171450" rtl="0">
              <a:spcAft>
                <a:spcPct val="0"/>
              </a:spcAft>
              <a:buFont typeface="Arial"/>
              <a:buChar char="•"/>
            </a:pPr>
            <a:r>
              <a:rPr lang="fr" sz="1200" b="1" i="0" u="none" strike="noStrike">
                <a:highlight>
                  <a:srgbClr val="000000">
                    <a:alpha val="0"/>
                  </a:srgbClr>
                </a:highlight>
                <a:latin typeface="Calibri"/>
              </a:rPr>
              <a:t>Série de séminaires publics</a:t>
            </a:r>
            <a:endParaRPr lang="en-US"/>
          </a:p>
          <a:p>
            <a:pPr marL="575945" lvl="1" indent="-236220" rtl="0">
              <a:spcAft>
                <a:spcPct val="0"/>
              </a:spcAft>
              <a:buFont typeface="Arial"/>
              <a:buChar char="•"/>
            </a:pPr>
            <a:r>
              <a:rPr lang="fr" sz="1200" b="0" i="1" u="none" strike="noStrike">
                <a:highlight>
                  <a:srgbClr val="000000">
                    <a:alpha val="0"/>
                  </a:srgbClr>
                </a:highlight>
                <a:latin typeface="Calibri"/>
              </a:rPr>
              <a:t>Promouvoir la discussion et la collaboration transdisciplinaires contre cette menace pour la santé.</a:t>
            </a:r>
            <a:endParaRPr lang="en-US"/>
          </a:p>
          <a:p>
            <a:pPr marL="620395" lvl="2" rtl="0">
              <a:spcAft>
                <a:spcPct val="0"/>
              </a:spcAft>
            </a:pPr>
            <a:r>
              <a:rPr lang="fr" sz="1200" b="0" i="0" u="none" strike="noStrike">
                <a:highlight>
                  <a:srgbClr val="000000">
                    <a:alpha val="0"/>
                  </a:srgbClr>
                </a:highlight>
                <a:latin typeface="Calibri"/>
                <a:hlinkClick r:id="rId4"/>
              </a:rPr>
              <a:t>https://www.nih.gov/climateandhealth#seminar-series</a:t>
            </a:r>
            <a:r>
              <a:rPr lang="fr" sz="1200" b="0" i="0" u="none" strike="noStrike">
                <a:highlight>
                  <a:srgbClr val="000000">
                    <a:alpha val="0"/>
                  </a:srgbClr>
                </a:highlight>
                <a:latin typeface="Calibri"/>
              </a:rPr>
              <a:t> </a:t>
            </a:r>
          </a:p>
          <a:p>
            <a:pPr marL="339090" lvl="1" indent="-236220">
              <a:spcAft>
                <a:spcPct val="0"/>
              </a:spcAft>
            </a:pPr>
            <a:endParaRPr lang="en-US"/>
          </a:p>
          <a:p>
            <a:pPr marL="445770" lvl="1" indent="-342900" rtl="0">
              <a:spcAft>
                <a:spcPct val="0"/>
              </a:spcAft>
              <a:buFont typeface="Arial,Sans-Serif"/>
              <a:buChar char="•"/>
            </a:pPr>
            <a:r>
              <a:rPr lang="fr" sz="1200" b="1" i="0" u="none" strike="noStrike">
                <a:highlight>
                  <a:srgbClr val="000000">
                    <a:alpha val="0"/>
                  </a:srgbClr>
                </a:highlight>
                <a:latin typeface="Calibri"/>
              </a:rPr>
              <a:t>Portail documentaire sur le changement climatique et la santé</a:t>
            </a:r>
            <a:endParaRPr lang="en-US"/>
          </a:p>
          <a:p>
            <a:pPr marL="575945" lvl="1" indent="-236220" rtl="0">
              <a:spcAft>
                <a:spcPct val="0"/>
              </a:spcAft>
              <a:buFont typeface="Arial,Sans-Serif"/>
              <a:buChar char="•"/>
            </a:pPr>
            <a:r>
              <a:rPr lang="fr" sz="1200" b="0" i="1" u="none" strike="noStrike">
                <a:highlight>
                  <a:srgbClr val="000000">
                    <a:alpha val="0"/>
                  </a:srgbClr>
                </a:highlight>
                <a:latin typeface="Calibri"/>
              </a:rPr>
              <a:t>Base de données consultable permettant d'accéder à la littérature scientifique la plus pertinente</a:t>
            </a:r>
            <a:endParaRPr lang="en-US"/>
          </a:p>
          <a:p>
            <a:pPr marL="620395" lvl="2" rtl="0">
              <a:spcAft>
                <a:spcPct val="0"/>
              </a:spcAft>
            </a:pPr>
            <a:r>
              <a:rPr lang="fr" sz="1200" b="0" i="0" u="none" strike="noStrike">
                <a:highlight>
                  <a:srgbClr val="000000">
                    <a:alpha val="0"/>
                  </a:srgbClr>
                </a:highlight>
                <a:latin typeface="Calibri"/>
                <a:hlinkClick r:id="rId5"/>
              </a:rPr>
              <a:t>https://tools.niehs.nih.gov/cchhl/index.cfm</a:t>
            </a:r>
            <a:r>
              <a:rPr lang="fr" sz="1200" b="0" i="0" u="none" strike="noStrike">
                <a:highlight>
                  <a:srgbClr val="000000">
                    <a:alpha val="0"/>
                  </a:srgbClr>
                </a:highlight>
                <a:latin typeface="Calibri"/>
              </a:rPr>
              <a:t> </a:t>
            </a:r>
            <a:endParaRPr lang="en-US">
              <a:cs typeface="Calibri"/>
            </a:endParaRP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81AF2EE-6E18-8442-8BA8-491E477A8182}"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8/2/2023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69DC2C5-2D0B-AA41-BB3C-6666A032F87C}"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622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518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60" name="Google Shape;10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70231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70" name="Google Shape;1070;p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681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rtl="0">
              <a:lnSpc>
                <a:spcPct val="107000"/>
              </a:lnSpc>
              <a:spcBef>
                <a:spcPct val="0"/>
              </a:spcBef>
              <a:spcAft>
                <a:spcPts val="800"/>
              </a:spcAft>
            </a:pPr>
            <a:r>
              <a:rPr lang="fr" sz="1800" b="0" i="0" u="none" strike="noStrike" kern="100">
                <a:solidFill>
                  <a:srgbClr val="201F1E"/>
                </a:solidFill>
                <a:highlight>
                  <a:srgbClr val="000000">
                    <a:alpha val="0"/>
                  </a:srgbClr>
                </a:highlight>
                <a:latin typeface="Calibri Light"/>
                <a:ea typeface="Calibri"/>
                <a:cs typeface="Times New Roman"/>
              </a:rPr>
              <a:t>Je tiens à préciser que nous utilisons le cadre HEHC et </a:t>
            </a:r>
            <a:r>
              <a:rPr lang="fr" sz="1800" b="0" i="0" u="none" strike="noStrike" kern="100">
                <a:solidFill>
                  <a:srgbClr val="000000"/>
                </a:solidFill>
                <a:highlight>
                  <a:srgbClr val="000000">
                    <a:alpha val="0"/>
                  </a:srgbClr>
                </a:highlight>
                <a:latin typeface="Calibri Light"/>
                <a:ea typeface="Times New Roman"/>
                <a:cs typeface="Times New Roman"/>
              </a:rPr>
              <a:t> l'indice de risque climatique pour les enfants ou CCRI, dont nous avons parlé tout au long de notre série. Le CCRI est l'une des premières </a:t>
            </a:r>
            <a:r>
              <a:rPr lang="fr" sz="1800" b="0" i="0" u="none" strike="noStrike" kern="100">
                <a:solidFill>
                  <a:srgbClr val="000000"/>
                </a:solidFill>
                <a:highlight>
                  <a:srgbClr val="000000">
                    <a:alpha val="0"/>
                  </a:srgbClr>
                </a:highlight>
                <a:latin typeface="Calibri Light"/>
                <a:ea typeface="Calibri"/>
                <a:cs typeface="Times New Roman"/>
              </a:rPr>
              <a:t> études complètes (</a:t>
            </a:r>
            <a:r>
              <a:rPr lang="fr" sz="1800" b="0" i="0" u="none" strike="noStrike" kern="100">
                <a:solidFill>
                  <a:srgbClr val="333333"/>
                </a:solidFill>
                <a:highlight>
                  <a:srgbClr val="000000">
                    <a:alpha val="0"/>
                  </a:srgbClr>
                </a:highlight>
                <a:latin typeface="Calibri Light"/>
                <a:ea typeface="Calibri"/>
                <a:cs typeface="Times New Roman"/>
              </a:rPr>
              <a:t>) sur l'exposition et la vulnérabilité des enfants aux effets du changement climatique. Il </a:t>
            </a:r>
            <a:r>
              <a:rPr lang="fr" sz="1800" b="0" i="0" u="none" strike="noStrike" kern="100">
                <a:solidFill>
                  <a:srgbClr val="000000"/>
                </a:solidFill>
                <a:highlight>
                  <a:srgbClr val="000000">
                    <a:alpha val="0"/>
                  </a:srgbClr>
                </a:highlight>
                <a:latin typeface="Calibri Light"/>
                <a:ea typeface="Times New Roman"/>
                <a:cs typeface="Times New Roman"/>
              </a:rPr>
              <a:t>analyse les différents </a:t>
            </a:r>
            <a:r>
              <a:rPr lang="fr" sz="1800" b="0" i="0" u="none" strike="noStrike" kern="100">
                <a:solidFill>
                  <a:srgbClr val="000000"/>
                </a:solidFill>
                <a:highlight>
                  <a:srgbClr val="000000">
                    <a:alpha val="0"/>
                  </a:srgbClr>
                </a:highlight>
                <a:latin typeface="Calibri Light"/>
                <a:ea typeface="Calibri"/>
                <a:cs typeface="Times New Roman"/>
              </a:rPr>
              <a:t>chocs et stress climatiques et environnementaux (décrits ici dans la colonne orange de gauche) par rapport aux vulnérabilités auxquelles les enfants sont confrontés au fur et à mesure de leur croissance et de leur développement (que vous voyez dans la colonne bleue de droite).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a:t>
            </a:fld>
            <a:endParaRPr/>
          </a:p>
        </p:txBody>
      </p:sp>
    </p:spTree>
    <p:extLst>
      <p:ext uri="{BB962C8B-B14F-4D97-AF65-F5344CB8AC3E}">
        <p14:creationId xmlns:p14="http://schemas.microsoft.com/office/powerpoint/2010/main" val="88592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17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FCBADB6-7250-4768-82E4-908AF9D3F4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84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0350" y="531813"/>
            <a:ext cx="3821113" cy="2151062"/>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6E3721AD-C750-4688-B55F-16CFE2C14ED1}"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8/2/2023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3C2A77F2-9261-4619-9404-B937250816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60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467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itchFamily="34" charset="0"/>
              <a:buChar char="•"/>
            </a:pPr>
            <a:r>
              <a:rPr lang="fr" sz="1200" b="0" i="0" u="none" strike="noStrike">
                <a:highlight>
                  <a:srgbClr val="000000">
                    <a:alpha val="0"/>
                  </a:srgbClr>
                </a:highlight>
                <a:latin typeface="Arial"/>
                <a:ea typeface="MS PGothic"/>
                <a:cs typeface="Calibri"/>
              </a:rPr>
              <a:t>Promouvoir </a:t>
            </a:r>
            <a:r>
              <a:rPr lang="fr" sz="1200" b="0" i="0" u="sng" strike="noStrike">
                <a:highlight>
                  <a:srgbClr val="000000">
                    <a:alpha val="0"/>
                  </a:srgbClr>
                </a:highlight>
                <a:latin typeface="Arial"/>
                <a:ea typeface="MS PGothic"/>
                <a:cs typeface="Calibri"/>
              </a:rPr>
              <a:t>la collaboration et l'innovation</a:t>
            </a:r>
            <a:r>
              <a:rPr lang="fr" sz="1200" b="0" i="0" u="none" strike="noStrike">
                <a:highlight>
                  <a:srgbClr val="000000">
                    <a:alpha val="0"/>
                  </a:srgbClr>
                </a:highlight>
                <a:latin typeface="Arial"/>
                <a:ea typeface="MS PGothic"/>
                <a:cs typeface="Calibri"/>
              </a:rPr>
              <a:t> entre SCI des NIH </a:t>
            </a:r>
          </a:p>
          <a:p>
            <a:pPr marL="171450" indent="-171450" rtl="0">
              <a:buFont typeface="Arial" pitchFamily="34" charset="0"/>
              <a:buChar char="•"/>
            </a:pPr>
            <a:r>
              <a:rPr lang="fr" sz="1200" b="0" i="0" u="sng" strike="noStrike">
                <a:highlight>
                  <a:srgbClr val="000000">
                    <a:alpha val="0"/>
                  </a:srgbClr>
                </a:highlight>
                <a:latin typeface="Arial"/>
                <a:ea typeface="MS PGothic"/>
                <a:cs typeface="Calibri"/>
              </a:rPr>
              <a:t>Renforcer la capacité</a:t>
            </a:r>
            <a:r>
              <a:rPr lang="fr" sz="1200" b="0" i="0" u="none" strike="noStrike">
                <a:highlight>
                  <a:srgbClr val="000000">
                    <a:alpha val="0"/>
                  </a:srgbClr>
                </a:highlight>
                <a:latin typeface="Arial"/>
                <a:ea typeface="MS PGothic"/>
                <a:cs typeface="Calibri"/>
              </a:rPr>
              <a:t> des NIH, des universités et du monde entier à mener les recherches nécessaires sur les maladies cardiovasculaires, afin d'encourager les solutions américaines et mondiales.</a:t>
            </a:r>
          </a:p>
          <a:p>
            <a:pPr marL="171450" indent="-171450" rtl="0">
              <a:buFont typeface="Arial" pitchFamily="34" charset="0"/>
              <a:buChar char="•"/>
            </a:pPr>
            <a:r>
              <a:rPr lang="fr" sz="1200" b="0" i="0" u="none" strike="noStrike">
                <a:highlight>
                  <a:srgbClr val="000000">
                    <a:alpha val="0"/>
                  </a:srgbClr>
                </a:highlight>
                <a:latin typeface="Arial"/>
                <a:ea typeface="MS PGothic"/>
                <a:cs typeface="Calibri"/>
              </a:rPr>
              <a:t>Promouvoir la </a:t>
            </a:r>
            <a:r>
              <a:rPr lang="fr" sz="1200" b="0" i="0" u="sng" strike="noStrike">
                <a:highlight>
                  <a:srgbClr val="000000">
                    <a:alpha val="0"/>
                  </a:srgbClr>
                </a:highlight>
                <a:latin typeface="Arial"/>
                <a:ea typeface="MS PGothic"/>
                <a:cs typeface="Calibri"/>
              </a:rPr>
              <a:t>meilleure science et les meilleures interventions</a:t>
            </a:r>
            <a:r>
              <a:rPr lang="fr" sz="1200" b="0" i="0" u="none" strike="noStrike">
                <a:highlight>
                  <a:srgbClr val="000000">
                    <a:alpha val="0"/>
                  </a:srgbClr>
                </a:highlight>
                <a:latin typeface="Arial"/>
                <a:ea typeface="MS PGothic"/>
                <a:cs typeface="Calibri"/>
              </a:rPr>
              <a:t> au niveau de l'individu, de la communauté et de l'ensemble de la société</a:t>
            </a:r>
          </a:p>
          <a:p>
            <a:pPr marL="171450" indent="-171450" rtl="0">
              <a:buFont typeface="Arial" pitchFamily="34" charset="0"/>
              <a:buChar char="•"/>
            </a:pPr>
            <a:r>
              <a:rPr lang="fr" sz="1200" b="0" i="0" u="none" strike="noStrike">
                <a:highlight>
                  <a:srgbClr val="000000">
                    <a:alpha val="0"/>
                  </a:srgbClr>
                </a:highlight>
                <a:latin typeface="Arial"/>
                <a:ea typeface="MS PGothic"/>
                <a:cs typeface="Calibri"/>
              </a:rPr>
              <a:t>Mettre l'accent sur l'</a:t>
            </a:r>
            <a:r>
              <a:rPr lang="fr" sz="1200" b="0" i="0" u="sng" strike="noStrike">
                <a:highlight>
                  <a:srgbClr val="000000">
                    <a:alpha val="0"/>
                  </a:srgbClr>
                </a:highlight>
                <a:latin typeface="Arial"/>
                <a:ea typeface="MS PGothic"/>
                <a:cs typeface="Calibri"/>
              </a:rPr>
              <a:t>équité en matière de santé</a:t>
            </a:r>
            <a:r>
              <a:rPr lang="fr" sz="1200" b="0" i="0" u="none" strike="noStrike">
                <a:highlight>
                  <a:srgbClr val="000000">
                    <a:alpha val="0"/>
                  </a:srgbClr>
                </a:highlight>
                <a:latin typeface="Arial"/>
                <a:ea typeface="MS PGothic"/>
                <a:cs typeface="Calibri"/>
              </a:rPr>
              <a:t> et promouvoir la recherche, l'application et la diffusion des résultats au niveau communautaire</a:t>
            </a:r>
          </a:p>
          <a:p>
            <a:pPr marL="171450" indent="-171450" rtl="0">
              <a:buFont typeface="Arial" pitchFamily="34" charset="0"/>
              <a:buChar char="•"/>
            </a:pPr>
            <a:r>
              <a:rPr lang="fr" sz="1200" b="0" i="0" u="none" strike="noStrike">
                <a:highlight>
                  <a:srgbClr val="000000">
                    <a:alpha val="0"/>
                  </a:srgbClr>
                </a:highlight>
                <a:latin typeface="Arial"/>
                <a:ea typeface="MS PGothic"/>
                <a:cs typeface="Calibri"/>
              </a:rPr>
              <a:t>Un modèle </a:t>
            </a:r>
            <a:r>
              <a:rPr lang="fr" sz="1200" b="0" i="0" u="sng" strike="noStrike">
                <a:highlight>
                  <a:srgbClr val="000000">
                    <a:alpha val="0"/>
                  </a:srgbClr>
                </a:highlight>
                <a:latin typeface="Arial"/>
                <a:ea typeface="MS PGothic"/>
                <a:cs typeface="Calibri"/>
              </a:rPr>
              <a:t>durable</a:t>
            </a:r>
            <a:r>
              <a:rPr lang="fr" sz="1200" b="0" i="0" u="none" strike="noStrike">
                <a:highlight>
                  <a:srgbClr val="000000">
                    <a:alpha val="0"/>
                  </a:srgbClr>
                </a:highlight>
                <a:latin typeface="Arial"/>
                <a:ea typeface="MS PGothic"/>
                <a:cs typeface="Calibri"/>
              </a:rPr>
              <a:t> qui soutient une réserve croissante de recherche sur les CCH</a:t>
            </a:r>
          </a:p>
          <a:p>
            <a:pPr marL="171450" indent="-171450" rtl="0">
              <a:buFont typeface="Arial" pitchFamily="34" charset="0"/>
              <a:buChar char="•"/>
            </a:pPr>
            <a:r>
              <a:rPr lang="fr" sz="1200" b="0" i="0" u="none" strike="noStrike">
                <a:highlight>
                  <a:srgbClr val="000000">
                    <a:alpha val="0"/>
                  </a:srgbClr>
                </a:highlight>
                <a:latin typeface="Arial"/>
                <a:ea typeface="MS PGothic"/>
                <a:cs typeface="Calibri"/>
              </a:rPr>
              <a:t>Promouvoir la </a:t>
            </a:r>
            <a:r>
              <a:rPr lang="fr" sz="1200" b="0" i="0" u="sng" strike="noStrike">
                <a:highlight>
                  <a:srgbClr val="000000">
                    <a:alpha val="0"/>
                  </a:srgbClr>
                </a:highlight>
                <a:latin typeface="Arial"/>
                <a:ea typeface="MS PGothic"/>
                <a:cs typeface="Calibri"/>
              </a:rPr>
              <a:t>synergie et l'effet de levier</a:t>
            </a:r>
            <a:r>
              <a:rPr lang="fr" sz="1200" b="0" i="0" u="none" strike="noStrike">
                <a:highlight>
                  <a:srgbClr val="000000">
                    <a:alpha val="0"/>
                  </a:srgbClr>
                </a:highlight>
                <a:latin typeface="Arial"/>
                <a:ea typeface="MS PGothic"/>
                <a:cs typeface="Calibri"/>
              </a:rPr>
              <a:t> entre les activités d'autres organisations gouvernementales américaines afin d'encourager la recherche et les solutions multidisciplinaires.  </a:t>
            </a:r>
            <a:endParaRPr lang="en-US" sz="1200">
              <a:latin typeface="+mn-lt"/>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B1C37BA-88B3-45C0-AE6B-8601D3271A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541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Extrait du rapport du GIEC, chapitre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80AA9F2-6CFA-4436-AB22-86F78946B7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924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89000">
              <a:schemeClr val="lt1"/>
            </a:gs>
            <a:gs pos="100000">
              <a:schemeClr val="accent1"/>
            </a:gs>
          </a:gsLst>
          <a:lin ang="5400000" scaled="0"/>
        </a:gradFill>
        <a:effectLst/>
      </p:bgPr>
    </p:bg>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524000" y="194967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4800"/>
              <a:buFont typeface="Gill Sans"/>
              <a:buNone/>
              <a:defRPr sz="4800">
                <a:solidFill>
                  <a:schemeClr val="dk2"/>
                </a:solidFill>
                <a:latin typeface="Gill Sans"/>
                <a:ea typeface="Gill Sans"/>
                <a:cs typeface="Gill Sans"/>
                <a:sym typeface="Gill Sans"/>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5" name="Google Shape;15;p11"/>
          <p:cNvSpPr txBox="1">
            <a:spLocks noGrp="1"/>
          </p:cNvSpPr>
          <p:nvPr>
            <p:ph type="subTitle" idx="1"/>
          </p:nvPr>
        </p:nvSpPr>
        <p:spPr>
          <a:xfrm>
            <a:off x="1524000" y="442934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ct val="0"/>
              </a:spcAft>
              <a:buClr>
                <a:srgbClr val="3D3D3D"/>
              </a:buClr>
              <a:buSzPts val="2400"/>
              <a:buNone/>
              <a:defRPr sz="2400">
                <a:solidFill>
                  <a:srgbClr val="3D3D3D"/>
                </a:solidFill>
                <a:latin typeface="Gill Sans"/>
                <a:ea typeface="Gill Sans"/>
                <a:cs typeface="Gill Sans"/>
                <a:sym typeface="Gill Sans"/>
              </a:defRPr>
            </a:lvl1pPr>
            <a:lvl2pPr lvl="1" algn="ctr">
              <a:lnSpc>
                <a:spcPct val="90000"/>
              </a:lnSpc>
              <a:spcBef>
                <a:spcPts val="500"/>
              </a:spcBef>
              <a:spcAft>
                <a:spcPct val="0"/>
              </a:spcAft>
              <a:buClr>
                <a:srgbClr val="3D3D3D"/>
              </a:buClr>
              <a:buSzPts val="2000"/>
              <a:buNone/>
              <a:defRPr sz="2000"/>
            </a:lvl2pPr>
            <a:lvl3pPr lvl="2" algn="ctr">
              <a:lnSpc>
                <a:spcPct val="90000"/>
              </a:lnSpc>
              <a:spcBef>
                <a:spcPts val="500"/>
              </a:spcBef>
              <a:spcAft>
                <a:spcPct val="0"/>
              </a:spcAft>
              <a:buClr>
                <a:srgbClr val="3D3D3D"/>
              </a:buClr>
              <a:buSzPts val="1800"/>
              <a:buNone/>
              <a:defRPr sz="1800"/>
            </a:lvl3pPr>
            <a:lvl4pPr lvl="3" algn="ctr">
              <a:lnSpc>
                <a:spcPct val="90000"/>
              </a:lnSpc>
              <a:spcBef>
                <a:spcPts val="500"/>
              </a:spcBef>
              <a:spcAft>
                <a:spcPct val="0"/>
              </a:spcAft>
              <a:buClr>
                <a:srgbClr val="3D3D3D"/>
              </a:buClr>
              <a:buSzPts val="1600"/>
              <a:buNone/>
              <a:defRPr sz="1600"/>
            </a:lvl4pPr>
            <a:lvl5pPr lvl="4" algn="ctr">
              <a:lnSpc>
                <a:spcPct val="90000"/>
              </a:lnSpc>
              <a:spcBef>
                <a:spcPts val="500"/>
              </a:spcBef>
              <a:spcAft>
                <a:spcPct val="0"/>
              </a:spcAft>
              <a:buClr>
                <a:srgbClr val="3D3D3D"/>
              </a:buClr>
              <a:buSzPts val="1600"/>
              <a:buNone/>
              <a:defRPr sz="1600"/>
            </a:lvl5pPr>
            <a:lvl6pPr lvl="5" algn="ctr">
              <a:lnSpc>
                <a:spcPct val="90000"/>
              </a:lnSpc>
              <a:spcBef>
                <a:spcPts val="500"/>
              </a:spcBef>
              <a:spcAft>
                <a:spcPct val="0"/>
              </a:spcAft>
              <a:buClr>
                <a:schemeClr val="dk1"/>
              </a:buClr>
              <a:buSzPts val="1600"/>
              <a:buNone/>
              <a:defRPr sz="1600"/>
            </a:lvl6pPr>
            <a:lvl7pPr lvl="6" algn="ctr">
              <a:lnSpc>
                <a:spcPct val="90000"/>
              </a:lnSpc>
              <a:spcBef>
                <a:spcPts val="500"/>
              </a:spcBef>
              <a:spcAft>
                <a:spcPct val="0"/>
              </a:spcAft>
              <a:buClr>
                <a:schemeClr val="dk1"/>
              </a:buClr>
              <a:buSzPts val="1600"/>
              <a:buNone/>
              <a:defRPr sz="1600"/>
            </a:lvl7pPr>
            <a:lvl8pPr lvl="7" algn="ctr">
              <a:lnSpc>
                <a:spcPct val="90000"/>
              </a:lnSpc>
              <a:spcBef>
                <a:spcPts val="500"/>
              </a:spcBef>
              <a:spcAft>
                <a:spcPct val="0"/>
              </a:spcAft>
              <a:buClr>
                <a:schemeClr val="dk1"/>
              </a:buClr>
              <a:buSzPts val="1600"/>
              <a:buNone/>
              <a:defRPr sz="1600"/>
            </a:lvl8pPr>
            <a:lvl9pPr lvl="8" algn="ctr">
              <a:lnSpc>
                <a:spcPct val="90000"/>
              </a:lnSpc>
              <a:spcBef>
                <a:spcPts val="500"/>
              </a:spcBef>
              <a:spcAft>
                <a:spcPct val="0"/>
              </a:spcAft>
              <a:buClr>
                <a:schemeClr val="dk1"/>
              </a:buClr>
              <a:buSzPts val="1600"/>
              <a:buNone/>
              <a:defRPr sz="1600"/>
            </a:lvl9pPr>
          </a:lstStyle>
          <a:p>
            <a:endParaRPr/>
          </a:p>
        </p:txBody>
      </p:sp>
      <p:pic>
        <p:nvPicPr>
          <p:cNvPr id="16" name="Google Shape;16;p11"/>
          <p:cNvPicPr preferRelativeResize="0"/>
          <p:nvPr/>
        </p:nvPicPr>
        <p:blipFill>
          <a:blip r:embed="rId2">
            <a:alphaModFix/>
          </a:blip>
          <a:stretch>
            <a:fillRect/>
          </a:stretch>
        </p:blipFill>
        <p:spPr>
          <a:xfrm>
            <a:off x="5493123" y="432347"/>
            <a:ext cx="1205753" cy="1219938"/>
          </a:xfrm>
          <a:prstGeom prst="rect">
            <a:avLst/>
          </a:prstGeom>
          <a:noFill/>
          <a:ln>
            <a:noFill/>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3200"/>
              <a:buFont typeface="Gill Sans"/>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7" name="Google Shape;57;p21"/>
          <p:cNvSpPr>
            <a:spLocks noGrp="1"/>
          </p:cNvSpPr>
          <p:nvPr>
            <p:ph type="pic" idx="2"/>
          </p:nvPr>
        </p:nvSpPr>
        <p:spPr>
          <a:xfrm>
            <a:off x="5183188" y="987425"/>
            <a:ext cx="6172200" cy="4873625"/>
          </a:xfrm>
          <a:prstGeom prst="rect">
            <a:avLst/>
          </a:prstGeom>
          <a:noFill/>
          <a:ln>
            <a:noFill/>
          </a:ln>
        </p:spPr>
        <p:txBody>
          <a:bodyPr/>
          <a:lstStyle/>
          <a:p>
            <a:endParaRPr/>
          </a:p>
        </p:txBody>
      </p:sp>
      <p:sp>
        <p:nvSpPr>
          <p:cNvPr id="58" name="Google Shape;5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3D3D3D"/>
              </a:buClr>
              <a:buSzPts val="1600"/>
              <a:buNone/>
              <a:defRPr sz="1600"/>
            </a:lvl1pPr>
            <a:lvl2pPr marL="914400" lvl="1" indent="-228600" algn="l">
              <a:lnSpc>
                <a:spcPct val="90000"/>
              </a:lnSpc>
              <a:spcBef>
                <a:spcPts val="500"/>
              </a:spcBef>
              <a:spcAft>
                <a:spcPct val="0"/>
              </a:spcAft>
              <a:buClr>
                <a:srgbClr val="3D3D3D"/>
              </a:buClr>
              <a:buSzPts val="1400"/>
              <a:buNone/>
              <a:defRPr sz="1400"/>
            </a:lvl2pPr>
            <a:lvl3pPr marL="1371600" lvl="2" indent="-228600" algn="l">
              <a:lnSpc>
                <a:spcPct val="90000"/>
              </a:lnSpc>
              <a:spcBef>
                <a:spcPts val="500"/>
              </a:spcBef>
              <a:spcAft>
                <a:spcPct val="0"/>
              </a:spcAft>
              <a:buClr>
                <a:srgbClr val="3D3D3D"/>
              </a:buClr>
              <a:buSzPts val="1200"/>
              <a:buNone/>
              <a:defRPr sz="1200"/>
            </a:lvl3pPr>
            <a:lvl4pPr marL="1828800" lvl="3" indent="-228600" algn="l">
              <a:lnSpc>
                <a:spcPct val="90000"/>
              </a:lnSpc>
              <a:spcBef>
                <a:spcPts val="500"/>
              </a:spcBef>
              <a:spcAft>
                <a:spcPct val="0"/>
              </a:spcAft>
              <a:buClr>
                <a:srgbClr val="3D3D3D"/>
              </a:buClr>
              <a:buSzPts val="1000"/>
              <a:buNone/>
              <a:defRPr sz="1000"/>
            </a:lvl4pPr>
            <a:lvl5pPr marL="2286000" lvl="4" indent="-228600" algn="l">
              <a:lnSpc>
                <a:spcPct val="90000"/>
              </a:lnSpc>
              <a:spcBef>
                <a:spcPts val="500"/>
              </a:spcBef>
              <a:spcAft>
                <a:spcPct val="0"/>
              </a:spcAft>
              <a:buClr>
                <a:srgbClr val="3D3D3D"/>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59" name="Google Shape;5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2" name="Google Shape;62;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6" name="Google Shape;6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tandard_Slide_Dark_Green">
  <p:cSld name="2_Standard_Slide_Dark_Gree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1dfeb5d21ef_0_64"/>
          <p:cNvSpPr txBox="1">
            <a:spLocks noGrp="1"/>
          </p:cNvSpPr>
          <p:nvPr>
            <p:ph type="title"/>
          </p:nvPr>
        </p:nvSpPr>
        <p:spPr>
          <a:xfrm>
            <a:off x="838418" y="2104278"/>
            <a:ext cx="10515000" cy="1325700"/>
          </a:xfrm>
          <a:prstGeom prst="rect">
            <a:avLst/>
          </a:prstGeom>
          <a:noFill/>
          <a:ln>
            <a:noFill/>
          </a:ln>
        </p:spPr>
        <p:txBody>
          <a:bodyPr spcFirstLastPara="1" wrap="square" lIns="91425" tIns="45700" rIns="91425" bIns="45700" anchor="t" anchorCtr="0">
            <a:normAutofit/>
          </a:bodyPr>
          <a:lstStyle>
            <a:lvl1pPr marR="0" lvl="0" algn="ctr" rtl="0">
              <a:spcBef>
                <a:spcPct val="0"/>
              </a:spcBef>
              <a:spcAft>
                <a:spcPct val="0"/>
              </a:spcAft>
              <a:buClr>
                <a:schemeClr val="accent2"/>
              </a:buClr>
              <a:buSzPts val="4400"/>
              <a:buFont typeface="Merriweather"/>
              <a:buNone/>
              <a:defRPr sz="4400" b="0" i="0" u="none" strike="noStrike" cap="none">
                <a:solidFill>
                  <a:schemeClr val="accent2"/>
                </a:solidFill>
                <a:latin typeface="Merriweather"/>
                <a:ea typeface="Merriweather"/>
                <a:cs typeface="Merriweather"/>
                <a:sym typeface="Merriweather"/>
              </a:defRPr>
            </a:lvl1pPr>
            <a:lvl2pPr lvl="1" rtl="0">
              <a:spcBef>
                <a:spcPct val="0"/>
              </a:spcBef>
              <a:spcAft>
                <a:spcPct val="0"/>
              </a:spcAft>
              <a:buSzPts val="1400"/>
              <a:buNone/>
              <a:defRPr sz="1800"/>
            </a:lvl2pPr>
            <a:lvl3pPr lvl="2" rtl="0">
              <a:spcBef>
                <a:spcPct val="0"/>
              </a:spcBef>
              <a:spcAft>
                <a:spcPct val="0"/>
              </a:spcAft>
              <a:buSzPts val="1400"/>
              <a:buNone/>
              <a:defRPr sz="1800"/>
            </a:lvl3pPr>
            <a:lvl4pPr lvl="3" rtl="0">
              <a:spcBef>
                <a:spcPct val="0"/>
              </a:spcBef>
              <a:spcAft>
                <a:spcPct val="0"/>
              </a:spcAft>
              <a:buSzPts val="1400"/>
              <a:buNone/>
              <a:defRPr sz="1800"/>
            </a:lvl4pPr>
            <a:lvl5pPr lvl="4" rtl="0">
              <a:spcBef>
                <a:spcPct val="0"/>
              </a:spcBef>
              <a:spcAft>
                <a:spcPct val="0"/>
              </a:spcAft>
              <a:buSzPts val="1400"/>
              <a:buNone/>
              <a:defRPr sz="1800"/>
            </a:lvl5pPr>
            <a:lvl6pPr lvl="5" rtl="0">
              <a:spcBef>
                <a:spcPct val="0"/>
              </a:spcBef>
              <a:spcAft>
                <a:spcPct val="0"/>
              </a:spcAft>
              <a:buSzPts val="1400"/>
              <a:buNone/>
              <a:defRPr sz="1800"/>
            </a:lvl6pPr>
            <a:lvl7pPr lvl="6" rtl="0">
              <a:spcBef>
                <a:spcPct val="0"/>
              </a:spcBef>
              <a:spcAft>
                <a:spcPct val="0"/>
              </a:spcAft>
              <a:buSzPts val="1400"/>
              <a:buNone/>
              <a:defRPr sz="1800"/>
            </a:lvl7pPr>
            <a:lvl8pPr lvl="7" rtl="0">
              <a:spcBef>
                <a:spcPct val="0"/>
              </a:spcBef>
              <a:spcAft>
                <a:spcPct val="0"/>
              </a:spcAft>
              <a:buSzPts val="1400"/>
              <a:buNone/>
              <a:defRPr sz="1800"/>
            </a:lvl8pPr>
            <a:lvl9pPr lvl="8" rtl="0">
              <a:spcBef>
                <a:spcPct val="0"/>
              </a:spcBef>
              <a:spcAft>
                <a:spcPct val="0"/>
              </a:spcAft>
              <a:buSzPts val="1400"/>
              <a:buNone/>
              <a:defRPr sz="1800"/>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eme titl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B23F04D-69AA-D74E-88F7-9C0FDCDF6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7" y="429"/>
            <a:ext cx="12185966" cy="685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7672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1278841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lain header">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301540673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5101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Tree>
    <p:extLst>
      <p:ext uri="{BB962C8B-B14F-4D97-AF65-F5344CB8AC3E}">
        <p14:creationId xmlns:p14="http://schemas.microsoft.com/office/powerpoint/2010/main" val="361910740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98311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3500"/>
              <a:buFont typeface="Gill Sans"/>
              <a:buNone/>
              <a:defRPr sz="3500">
                <a:solidFill>
                  <a:schemeClr val="dk2"/>
                </a:solidFill>
                <a:latin typeface="Gill Sans"/>
                <a:ea typeface="Gill Sans"/>
                <a:cs typeface="Gill Sans"/>
                <a:sym typeface="Gill Sans"/>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9" name="Google Shape;1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rgbClr val="3D3D3D"/>
              </a:buClr>
              <a:buSzPts val="2800"/>
              <a:buChar char="•"/>
              <a:defRPr>
                <a:solidFill>
                  <a:srgbClr val="3D3D3D"/>
                </a:solidFill>
                <a:latin typeface="Gill Sans"/>
                <a:ea typeface="Gill Sans"/>
                <a:cs typeface="Gill Sans"/>
                <a:sym typeface="Gill Sans"/>
              </a:defRPr>
            </a:lvl1pPr>
            <a:lvl2pPr marL="914400" lvl="1" indent="-381000" algn="l">
              <a:lnSpc>
                <a:spcPct val="90000"/>
              </a:lnSpc>
              <a:spcBef>
                <a:spcPts val="500"/>
              </a:spcBef>
              <a:spcAft>
                <a:spcPct val="0"/>
              </a:spcAft>
              <a:buClr>
                <a:srgbClr val="3D3D3D"/>
              </a:buClr>
              <a:buSzPts val="2400"/>
              <a:buChar char="•"/>
              <a:defRPr>
                <a:solidFill>
                  <a:srgbClr val="3D3D3D"/>
                </a:solidFill>
                <a:latin typeface="Gill Sans"/>
                <a:ea typeface="Gill Sans"/>
                <a:cs typeface="Gill Sans"/>
                <a:sym typeface="Gill Sans"/>
              </a:defRPr>
            </a:lvl2pPr>
            <a:lvl3pPr marL="1371600" lvl="2" indent="-355600" algn="l">
              <a:lnSpc>
                <a:spcPct val="90000"/>
              </a:lnSpc>
              <a:spcBef>
                <a:spcPts val="500"/>
              </a:spcBef>
              <a:spcAft>
                <a:spcPct val="0"/>
              </a:spcAft>
              <a:buClr>
                <a:srgbClr val="3D3D3D"/>
              </a:buClr>
              <a:buSzPts val="2000"/>
              <a:buChar char="•"/>
              <a:defRPr>
                <a:solidFill>
                  <a:srgbClr val="3D3D3D"/>
                </a:solidFill>
                <a:latin typeface="Gill Sans"/>
                <a:ea typeface="Gill Sans"/>
                <a:cs typeface="Gill Sans"/>
                <a:sym typeface="Gill Sans"/>
              </a:defRPr>
            </a:lvl3pPr>
            <a:lvl4pPr marL="1828800" lvl="3" indent="-342900" algn="l">
              <a:lnSpc>
                <a:spcPct val="90000"/>
              </a:lnSpc>
              <a:spcBef>
                <a:spcPts val="500"/>
              </a:spcBef>
              <a:spcAft>
                <a:spcPct val="0"/>
              </a:spcAft>
              <a:buClr>
                <a:srgbClr val="3D3D3D"/>
              </a:buClr>
              <a:buSzPts val="1800"/>
              <a:buChar char="•"/>
              <a:defRPr>
                <a:solidFill>
                  <a:srgbClr val="3D3D3D"/>
                </a:solidFill>
                <a:latin typeface="Gill Sans"/>
                <a:ea typeface="Gill Sans"/>
                <a:cs typeface="Gill Sans"/>
                <a:sym typeface="Gill Sans"/>
              </a:defRPr>
            </a:lvl4pPr>
            <a:lvl5pPr marL="2286000" lvl="4" indent="-342900" algn="l">
              <a:lnSpc>
                <a:spcPct val="90000"/>
              </a:lnSpc>
              <a:spcBef>
                <a:spcPts val="500"/>
              </a:spcBef>
              <a:spcAft>
                <a:spcPct val="0"/>
              </a:spcAft>
              <a:buClr>
                <a:srgbClr val="3D3D3D"/>
              </a:buClr>
              <a:buSzPts val="1800"/>
              <a:buChar char="•"/>
              <a:defRPr>
                <a:solidFill>
                  <a:srgbClr val="3D3D3D"/>
                </a:solidFill>
                <a:latin typeface="Gill Sans"/>
                <a:ea typeface="Gill Sans"/>
                <a:cs typeface="Gill Sans"/>
                <a:sym typeface="Gill Sans"/>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sz="1100" b="0" i="0" u="none" strike="noStrike" cap="none">
                <a:solidFill>
                  <a:schemeClr val="dk2"/>
                </a:solidFill>
                <a:latin typeface="Gill Sans"/>
                <a:ea typeface="Gill Sans"/>
                <a:cs typeface="Gill Sans"/>
                <a:sym typeface="Gill Sans"/>
              </a:defRPr>
            </a:lvl1pPr>
            <a:lvl2pPr marL="0" lvl="1" indent="0" algn="r">
              <a:spcBef>
                <a:spcPct val="0"/>
              </a:spcBef>
              <a:buNone/>
              <a:defRPr sz="1100" b="0" i="0" u="none" strike="noStrike" cap="none">
                <a:solidFill>
                  <a:schemeClr val="dk2"/>
                </a:solidFill>
                <a:latin typeface="Gill Sans"/>
                <a:ea typeface="Gill Sans"/>
                <a:cs typeface="Gill Sans"/>
                <a:sym typeface="Gill Sans"/>
              </a:defRPr>
            </a:lvl2pPr>
            <a:lvl3pPr marL="0" lvl="2" indent="0" algn="r">
              <a:spcBef>
                <a:spcPct val="0"/>
              </a:spcBef>
              <a:buNone/>
              <a:defRPr sz="1100" b="0" i="0" u="none" strike="noStrike" cap="none">
                <a:solidFill>
                  <a:schemeClr val="dk2"/>
                </a:solidFill>
                <a:latin typeface="Gill Sans"/>
                <a:ea typeface="Gill Sans"/>
                <a:cs typeface="Gill Sans"/>
                <a:sym typeface="Gill Sans"/>
              </a:defRPr>
            </a:lvl3pPr>
            <a:lvl4pPr marL="0" lvl="3" indent="0" algn="r">
              <a:spcBef>
                <a:spcPct val="0"/>
              </a:spcBef>
              <a:buNone/>
              <a:defRPr sz="1100" b="0" i="0" u="none" strike="noStrike" cap="none">
                <a:solidFill>
                  <a:schemeClr val="dk2"/>
                </a:solidFill>
                <a:latin typeface="Gill Sans"/>
                <a:ea typeface="Gill Sans"/>
                <a:cs typeface="Gill Sans"/>
                <a:sym typeface="Gill Sans"/>
              </a:defRPr>
            </a:lvl4pPr>
            <a:lvl5pPr marL="0" lvl="4" indent="0" algn="r">
              <a:spcBef>
                <a:spcPct val="0"/>
              </a:spcBef>
              <a:buNone/>
              <a:defRPr sz="1100" b="0" i="0" u="none" strike="noStrike" cap="none">
                <a:solidFill>
                  <a:schemeClr val="dk2"/>
                </a:solidFill>
                <a:latin typeface="Gill Sans"/>
                <a:ea typeface="Gill Sans"/>
                <a:cs typeface="Gill Sans"/>
                <a:sym typeface="Gill Sans"/>
              </a:defRPr>
            </a:lvl5pPr>
            <a:lvl6pPr marL="0" lvl="5" indent="0" algn="r">
              <a:spcBef>
                <a:spcPct val="0"/>
              </a:spcBef>
              <a:buNone/>
              <a:defRPr sz="1100" b="0" i="0" u="none" strike="noStrike" cap="none">
                <a:solidFill>
                  <a:schemeClr val="dk2"/>
                </a:solidFill>
                <a:latin typeface="Gill Sans"/>
                <a:ea typeface="Gill Sans"/>
                <a:cs typeface="Gill Sans"/>
                <a:sym typeface="Gill Sans"/>
              </a:defRPr>
            </a:lvl6pPr>
            <a:lvl7pPr marL="0" lvl="6" indent="0" algn="r">
              <a:spcBef>
                <a:spcPct val="0"/>
              </a:spcBef>
              <a:buNone/>
              <a:defRPr sz="1100" b="0" i="0" u="none" strike="noStrike" cap="none">
                <a:solidFill>
                  <a:schemeClr val="dk2"/>
                </a:solidFill>
                <a:latin typeface="Gill Sans"/>
                <a:ea typeface="Gill Sans"/>
                <a:cs typeface="Gill Sans"/>
                <a:sym typeface="Gill Sans"/>
              </a:defRPr>
            </a:lvl7pPr>
            <a:lvl8pPr marL="0" lvl="7" indent="0" algn="r">
              <a:spcBef>
                <a:spcPct val="0"/>
              </a:spcBef>
              <a:buNone/>
              <a:defRPr sz="1100" b="0" i="0" u="none" strike="noStrike" cap="none">
                <a:solidFill>
                  <a:schemeClr val="dk2"/>
                </a:solidFill>
                <a:latin typeface="Gill Sans"/>
                <a:ea typeface="Gill Sans"/>
                <a:cs typeface="Gill Sans"/>
                <a:sym typeface="Gill Sans"/>
              </a:defRPr>
            </a:lvl8pPr>
            <a:lvl9pPr marL="0" lvl="8" indent="0" algn="r">
              <a:spcBef>
                <a:spcPct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0629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463"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6337"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6438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eme titl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B23F04D-69AA-D74E-88F7-9C0FDCDF6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7" y="429"/>
            <a:ext cx="12185966" cy="685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7282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14962389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lain header">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10669459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5755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Tree>
    <p:extLst>
      <p:ext uri="{BB962C8B-B14F-4D97-AF65-F5344CB8AC3E}">
        <p14:creationId xmlns:p14="http://schemas.microsoft.com/office/powerpoint/2010/main" val="151608536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79463" y="1747838"/>
            <a:ext cx="5233147" cy="4725987"/>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
        <p:nvSpPr>
          <p:cNvPr id="6" name="Content Placeholder 5">
            <a:extLst>
              <a:ext uri="{FF2B5EF4-FFF2-40B4-BE49-F238E27FC236}">
                <a16:creationId xmlns:a16="http://schemas.microsoft.com/office/drawing/2014/main" id="{C2AD546B-BBB5-4955-A1F8-468305560BE9}"/>
              </a:ext>
            </a:extLst>
          </p:cNvPr>
          <p:cNvSpPr>
            <a:spLocks noGrp="1"/>
          </p:cNvSpPr>
          <p:nvPr>
            <p:ph sz="quarter" idx="10"/>
          </p:nvPr>
        </p:nvSpPr>
        <p:spPr>
          <a:xfrm>
            <a:off x="6297283" y="1747838"/>
            <a:ext cx="5496254" cy="472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06159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48657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7452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HANK YOU SLIDE">
  <p:cSld name="2_THANK YOU SLIDE">
    <p:spTree>
      <p:nvGrpSpPr>
        <p:cNvPr id="1" name="Shape 21"/>
        <p:cNvGrpSpPr/>
        <p:nvPr/>
      </p:nvGrpSpPr>
      <p:grpSpPr>
        <a:xfrm>
          <a:off x="0" y="0"/>
          <a:ext cx="0" cy="0"/>
          <a:chOff x="0" y="0"/>
          <a:chExt cx="0" cy="0"/>
        </a:xfrm>
      </p:grpSpPr>
      <p:sp>
        <p:nvSpPr>
          <p:cNvPr id="22" name="Google Shape;22;p13"/>
          <p:cNvSpPr>
            <a:spLocks noGrp="1"/>
          </p:cNvSpPr>
          <p:nvPr>
            <p:ph type="pic" idx="2"/>
          </p:nvPr>
        </p:nvSpPr>
        <p:spPr>
          <a:xfrm>
            <a:off x="0" y="1"/>
            <a:ext cx="12192000" cy="276999"/>
          </a:xfrm>
          <a:prstGeom prst="rect">
            <a:avLst/>
          </a:prstGeom>
          <a:solidFill>
            <a:schemeClr val="lt2"/>
          </a:solidFill>
          <a:ln>
            <a:noFill/>
          </a:ln>
        </p:spPr>
        <p:txBody>
          <a:bodyPr/>
          <a:lstStyle/>
          <a:p>
            <a:endParaRPr/>
          </a:p>
        </p:txBody>
      </p:sp>
      <p:sp>
        <p:nvSpPr>
          <p:cNvPr id="23" name="Google Shape;23;p13"/>
          <p:cNvSpPr txBox="1">
            <a:spLocks noGrp="1"/>
          </p:cNvSpPr>
          <p:nvPr>
            <p:ph type="body" idx="1"/>
          </p:nvPr>
        </p:nvSpPr>
        <p:spPr>
          <a:xfrm>
            <a:off x="3226676" y="2053597"/>
            <a:ext cx="5738648" cy="13849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463"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6337"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227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sp>
        <p:nvSpPr>
          <p:cNvPr id="10" name="Title Placeholder 1">
            <a:extLst>
              <a:ext uri="{FF2B5EF4-FFF2-40B4-BE49-F238E27FC236}">
                <a16:creationId xmlns:a16="http://schemas.microsoft.com/office/drawing/2014/main" id="{C72F6A10-C350-4631-9BD5-EEA5CCDC7203}"/>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lvl1pPr>
              <a:defRPr sz="2600"/>
            </a:lvl1pPr>
          </a:lstStyle>
          <a:p>
            <a:r>
              <a:rPr lang="en-US"/>
              <a:t>Click to edit Master title style</a:t>
            </a:r>
          </a:p>
        </p:txBody>
      </p:sp>
      <p:pic>
        <p:nvPicPr>
          <p:cNvPr id="9" name="Picture 2" descr="NIH-logo - Aries Systems Corporation">
            <a:extLst>
              <a:ext uri="{FF2B5EF4-FFF2-40B4-BE49-F238E27FC236}">
                <a16:creationId xmlns:a16="http://schemas.microsoft.com/office/drawing/2014/main" id="{CF0A8417-5E56-4D45-BBEB-B2E5DD63D1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79418" y="6271947"/>
            <a:ext cx="2618980" cy="40375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053883F7-3070-4F20-9C55-449556940239}"/>
              </a:ext>
            </a:extLst>
          </p:cNvPr>
          <p:cNvSpPr>
            <a:spLocks noGrp="1"/>
          </p:cNvSpPr>
          <p:nvPr>
            <p:ph type="sldNum" sz="quarter" idx="4"/>
          </p:nvPr>
        </p:nvSpPr>
        <p:spPr>
          <a:xfrm>
            <a:off x="9380598" y="64324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2524662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06F4-34E0-47D8-BC33-2FB9DAA6A7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84A053-E15C-4DD9-A7C5-02C6DEF71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8135A-91B1-4634-AD3B-A8DDC95EC79E}"/>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5" name="Footer Placeholder 4">
            <a:extLst>
              <a:ext uri="{FF2B5EF4-FFF2-40B4-BE49-F238E27FC236}">
                <a16:creationId xmlns:a16="http://schemas.microsoft.com/office/drawing/2014/main" id="{D5C5F73D-BA30-49DF-A0DF-110A3481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DA610-A5A7-41F8-BAAF-E1EE36516748}"/>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12308199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BD13-51AD-4D13-9804-FF1A68921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03B732-23B0-4C88-91E6-E5CC0FB475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58B61-C94B-4F60-A41B-540743CBD9FB}"/>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5" name="Footer Placeholder 4">
            <a:extLst>
              <a:ext uri="{FF2B5EF4-FFF2-40B4-BE49-F238E27FC236}">
                <a16:creationId xmlns:a16="http://schemas.microsoft.com/office/drawing/2014/main" id="{8E9102B3-1524-4C65-916B-B1598F55A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17B3F-583C-4A48-8A5E-6B510134B4AB}"/>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10444698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3115-867E-48DC-9B7B-D6B60F865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64D6BC-9325-4ABB-A94F-BF901F8F69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CD8332-1335-4D93-A458-C7AD666352FE}"/>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5" name="Footer Placeholder 4">
            <a:extLst>
              <a:ext uri="{FF2B5EF4-FFF2-40B4-BE49-F238E27FC236}">
                <a16:creationId xmlns:a16="http://schemas.microsoft.com/office/drawing/2014/main" id="{5787F14B-6B6B-4E4F-81E2-2CDB2B9E7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4CD06-5CF8-4348-9AC8-05FF4300042E}"/>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241150212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9AF8-B51C-4521-B4D0-DBA2366B7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F2546-8A5F-4E5E-9CA4-25AFB2E6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12CD0C-98ED-4B83-AE7F-23F6DF0154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240503-EE5F-4125-B248-50F2F03DC944}"/>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6" name="Footer Placeholder 5">
            <a:extLst>
              <a:ext uri="{FF2B5EF4-FFF2-40B4-BE49-F238E27FC236}">
                <a16:creationId xmlns:a16="http://schemas.microsoft.com/office/drawing/2014/main" id="{A9F8D2D8-5E31-4B7F-9863-193AFB76C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417B3-3A8C-4FDE-9BEB-BEC23E0F4481}"/>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23769261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FEC8-152C-4C73-810F-120456B66F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5B09B-B180-4342-9056-56C8BDCE0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8D2F4C-6408-4652-9429-BB51C9167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B4FA4-A2FA-44BD-8C2F-A3C81CD117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DFF366-5FD9-4E59-B50B-38EE1B94FF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91DDD-AF73-47C5-AF12-8AEE8EC47806}"/>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8" name="Footer Placeholder 7">
            <a:extLst>
              <a:ext uri="{FF2B5EF4-FFF2-40B4-BE49-F238E27FC236}">
                <a16:creationId xmlns:a16="http://schemas.microsoft.com/office/drawing/2014/main" id="{E021E1DC-6803-431A-91AE-25DA13F9F7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383DB-A1B2-4C38-8659-9B0719D9598B}"/>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6652614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2D89-13C2-45C5-B799-C232DFFA00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1F945-F93F-4847-BE55-9FED4D317E5C}"/>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4" name="Footer Placeholder 3">
            <a:extLst>
              <a:ext uri="{FF2B5EF4-FFF2-40B4-BE49-F238E27FC236}">
                <a16:creationId xmlns:a16="http://schemas.microsoft.com/office/drawing/2014/main" id="{094D5109-6BFE-4F99-A981-780A6A156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04DE4F-92D8-4034-910D-9734AF518942}"/>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172308684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583FC-0B75-4479-BB40-524554CA0830}"/>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3" name="Footer Placeholder 2">
            <a:extLst>
              <a:ext uri="{FF2B5EF4-FFF2-40B4-BE49-F238E27FC236}">
                <a16:creationId xmlns:a16="http://schemas.microsoft.com/office/drawing/2014/main" id="{EB569C0C-76F8-40FE-B125-8D9F6468AD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0BCE3-1BFD-4758-BF9F-ADE56A73868F}"/>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42288083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32F6-C28C-48FD-B753-4F616F2E1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9EA8E-E07D-40CD-9371-93E0F69EB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406894-9F3C-41E1-B3A1-9FAD2F3E1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2EEF0-D577-483B-B0B3-2BE77F85E807}"/>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6" name="Footer Placeholder 5">
            <a:extLst>
              <a:ext uri="{FF2B5EF4-FFF2-40B4-BE49-F238E27FC236}">
                <a16:creationId xmlns:a16="http://schemas.microsoft.com/office/drawing/2014/main" id="{D7B9A87A-1772-47AE-950F-35BE660D1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72BDB-DD43-4FDC-94DC-9E739737F82F}"/>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18411458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6000"/>
              <a:buFont typeface="Gill Sans"/>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1" name="Google Shape;31;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888888"/>
              </a:buClr>
              <a:buSzPts val="2400"/>
              <a:buNone/>
              <a:defRPr sz="2400">
                <a:solidFill>
                  <a:srgbClr val="888888"/>
                </a:solidFill>
              </a:defRPr>
            </a:lvl1pPr>
            <a:lvl2pPr marL="914400" lvl="1" indent="-228600" algn="l">
              <a:lnSpc>
                <a:spcPct val="90000"/>
              </a:lnSpc>
              <a:spcBef>
                <a:spcPts val="500"/>
              </a:spcBef>
              <a:spcAft>
                <a:spcPct val="0"/>
              </a:spcAft>
              <a:buClr>
                <a:srgbClr val="888888"/>
              </a:buClr>
              <a:buSzPts val="2000"/>
              <a:buNone/>
              <a:defRPr sz="2000">
                <a:solidFill>
                  <a:srgbClr val="888888"/>
                </a:solidFill>
              </a:defRPr>
            </a:lvl2pPr>
            <a:lvl3pPr marL="1371600" lvl="2" indent="-228600" algn="l">
              <a:lnSpc>
                <a:spcPct val="90000"/>
              </a:lnSpc>
              <a:spcBef>
                <a:spcPts val="500"/>
              </a:spcBef>
              <a:spcAft>
                <a:spcPct val="0"/>
              </a:spcAft>
              <a:buClr>
                <a:srgbClr val="888888"/>
              </a:buClr>
              <a:buSzPts val="1800"/>
              <a:buNone/>
              <a:defRPr sz="1800">
                <a:solidFill>
                  <a:srgbClr val="888888"/>
                </a:solidFill>
              </a:defRPr>
            </a:lvl3pPr>
            <a:lvl4pPr marL="1828800" lvl="3" indent="-228600" algn="l">
              <a:lnSpc>
                <a:spcPct val="90000"/>
              </a:lnSpc>
              <a:spcBef>
                <a:spcPts val="500"/>
              </a:spcBef>
              <a:spcAft>
                <a:spcPct val="0"/>
              </a:spcAft>
              <a:buClr>
                <a:srgbClr val="888888"/>
              </a:buClr>
              <a:buSzPts val="1600"/>
              <a:buNone/>
              <a:defRPr sz="1600">
                <a:solidFill>
                  <a:srgbClr val="888888"/>
                </a:solidFill>
              </a:defRPr>
            </a:lvl4pPr>
            <a:lvl5pPr marL="2286000" lvl="4" indent="-228600" algn="l">
              <a:lnSpc>
                <a:spcPct val="90000"/>
              </a:lnSpc>
              <a:spcBef>
                <a:spcPts val="500"/>
              </a:spcBef>
              <a:spcAft>
                <a:spcPct val="0"/>
              </a:spcAft>
              <a:buClr>
                <a:srgbClr val="888888"/>
              </a:buClr>
              <a:buSzPts val="1600"/>
              <a:buNone/>
              <a:defRPr sz="1600">
                <a:solidFill>
                  <a:srgbClr val="888888"/>
                </a:solidFill>
              </a:defRPr>
            </a:lvl5pPr>
            <a:lvl6pPr marL="2743200" lvl="5" indent="-228600" algn="l">
              <a:lnSpc>
                <a:spcPct val="90000"/>
              </a:lnSpc>
              <a:spcBef>
                <a:spcPts val="500"/>
              </a:spcBef>
              <a:spcAft>
                <a:spcPct val="0"/>
              </a:spcAft>
              <a:buClr>
                <a:srgbClr val="888888"/>
              </a:buClr>
              <a:buSzPts val="1600"/>
              <a:buNone/>
              <a:defRPr sz="1600">
                <a:solidFill>
                  <a:srgbClr val="888888"/>
                </a:solidFill>
              </a:defRPr>
            </a:lvl6pPr>
            <a:lvl7pPr marL="3200400" lvl="6" indent="-228600" algn="l">
              <a:lnSpc>
                <a:spcPct val="90000"/>
              </a:lnSpc>
              <a:spcBef>
                <a:spcPts val="500"/>
              </a:spcBef>
              <a:spcAft>
                <a:spcPct val="0"/>
              </a:spcAft>
              <a:buClr>
                <a:srgbClr val="888888"/>
              </a:buClr>
              <a:buSzPts val="1600"/>
              <a:buNone/>
              <a:defRPr sz="1600">
                <a:solidFill>
                  <a:srgbClr val="888888"/>
                </a:solidFill>
              </a:defRPr>
            </a:lvl7pPr>
            <a:lvl8pPr marL="3657600" lvl="7" indent="-228600" algn="l">
              <a:lnSpc>
                <a:spcPct val="90000"/>
              </a:lnSpc>
              <a:spcBef>
                <a:spcPts val="500"/>
              </a:spcBef>
              <a:spcAft>
                <a:spcPct val="0"/>
              </a:spcAft>
              <a:buClr>
                <a:srgbClr val="888888"/>
              </a:buClr>
              <a:buSzPts val="1600"/>
              <a:buNone/>
              <a:defRPr sz="1600">
                <a:solidFill>
                  <a:srgbClr val="888888"/>
                </a:solidFill>
              </a:defRPr>
            </a:lvl8pPr>
            <a:lvl9pPr marL="4114800" lvl="8" indent="-228600" algn="l">
              <a:lnSpc>
                <a:spcPct val="90000"/>
              </a:lnSpc>
              <a:spcBef>
                <a:spcPts val="500"/>
              </a:spcBef>
              <a:spcAft>
                <a:spcPct val="0"/>
              </a:spcAft>
              <a:buClr>
                <a:srgbClr val="888888"/>
              </a:buClr>
              <a:buSzPts val="1600"/>
              <a:buNone/>
              <a:defRPr sz="1600">
                <a:solidFill>
                  <a:srgbClr val="888888"/>
                </a:solidFill>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4CC9-7947-492B-A870-8258EC85B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D8801-C5EB-45D6-9F22-60953A064A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7ECE91-5AB2-44A2-BE34-5C47BA45C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C1B37-AFED-4648-A788-7E18CDC4805F}"/>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6" name="Footer Placeholder 5">
            <a:extLst>
              <a:ext uri="{FF2B5EF4-FFF2-40B4-BE49-F238E27FC236}">
                <a16:creationId xmlns:a16="http://schemas.microsoft.com/office/drawing/2014/main" id="{616442B9-6EA2-4449-8D87-019393463A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7B725-727F-46FB-B60C-8D3A74A63E62}"/>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37221994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3B09A-8924-4BDF-9094-03EA8BF38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E99C94-986C-4214-985B-17AF376C1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A2048-B242-407A-8BBF-306A9D4173E0}"/>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5" name="Footer Placeholder 4">
            <a:extLst>
              <a:ext uri="{FF2B5EF4-FFF2-40B4-BE49-F238E27FC236}">
                <a16:creationId xmlns:a16="http://schemas.microsoft.com/office/drawing/2014/main" id="{A0AC6E24-8883-43E0-AE76-30E429EB2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13290-3541-4E74-ADB9-79C2DB1A87E2}"/>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19344743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447DA-0D6C-4E3B-9277-C7E4FC95D2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6AFA54-0436-45B8-8E3B-663AB075C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59C7A-81E6-459A-813C-05BBD0965755}"/>
              </a:ext>
            </a:extLst>
          </p:cNvPr>
          <p:cNvSpPr>
            <a:spLocks noGrp="1"/>
          </p:cNvSpPr>
          <p:nvPr>
            <p:ph type="dt" sz="half" idx="10"/>
          </p:nvPr>
        </p:nvSpPr>
        <p:spPr/>
        <p:txBody>
          <a:bodyPr/>
          <a:lstStyle/>
          <a:p>
            <a:fld id="{82DDC96D-B5C6-4803-8EDB-7EED648882C0}" type="datetimeFigureOut">
              <a:rPr lang="en-US" smtClean="0"/>
              <a:t>8/2/2023</a:t>
            </a:fld>
            <a:endParaRPr lang="en-US"/>
          </a:p>
        </p:txBody>
      </p:sp>
      <p:sp>
        <p:nvSpPr>
          <p:cNvPr id="5" name="Footer Placeholder 4">
            <a:extLst>
              <a:ext uri="{FF2B5EF4-FFF2-40B4-BE49-F238E27FC236}">
                <a16:creationId xmlns:a16="http://schemas.microsoft.com/office/drawing/2014/main" id="{435B58B3-E475-4133-8E97-58334A5EB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DFCC3-F455-4269-A105-33B051D9CBAD}"/>
              </a:ext>
            </a:extLst>
          </p:cNvPr>
          <p:cNvSpPr>
            <a:spLocks noGrp="1"/>
          </p:cNvSpPr>
          <p:nvPr>
            <p:ph type="sldNum" sz="quarter" idx="12"/>
          </p:nvPr>
        </p:nvSpPr>
        <p:spPr/>
        <p:txBody>
          <a:bodyPr/>
          <a:lstStyle/>
          <a:p>
            <a:fld id="{698498B7-3911-4765-A664-4233B1BB935E}" type="slidenum">
              <a:rPr lang="en-US" smtClean="0"/>
              <a:t>‹#›</a:t>
            </a:fld>
            <a:endParaRPr lang="en-US"/>
          </a:p>
        </p:txBody>
      </p:sp>
    </p:spTree>
    <p:extLst>
      <p:ext uri="{BB962C8B-B14F-4D97-AF65-F5344CB8AC3E}">
        <p14:creationId xmlns:p14="http://schemas.microsoft.com/office/powerpoint/2010/main" val="5472613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Slide plain header">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32196913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Tree>
    <p:extLst>
      <p:ext uri="{BB962C8B-B14F-4D97-AF65-F5344CB8AC3E}">
        <p14:creationId xmlns:p14="http://schemas.microsoft.com/office/powerpoint/2010/main" val="100273333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eme titl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B23F04D-69AA-D74E-88F7-9C0FDCDF6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7" y="429"/>
            <a:ext cx="12185966" cy="685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67083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22597513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lain header">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19747724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53610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with text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6">
            <a:extLst>
              <a:ext uri="{FF2B5EF4-FFF2-40B4-BE49-F238E27FC236}">
                <a16:creationId xmlns:a16="http://schemas.microsoft.com/office/drawing/2014/main" id="{E78AF88B-8286-4794-B3E8-D15BDC59D5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0"/>
            <a:ext cx="12191998" cy="91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855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46351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34270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463"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6337"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27228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79463" y="1747838"/>
            <a:ext cx="5233147" cy="4725987"/>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
        <p:nvSpPr>
          <p:cNvPr id="6" name="Content Placeholder 5">
            <a:extLst>
              <a:ext uri="{FF2B5EF4-FFF2-40B4-BE49-F238E27FC236}">
                <a16:creationId xmlns:a16="http://schemas.microsoft.com/office/drawing/2014/main" id="{C2AD546B-BBB5-4955-A1F8-468305560BE9}"/>
              </a:ext>
            </a:extLst>
          </p:cNvPr>
          <p:cNvSpPr>
            <a:spLocks noGrp="1"/>
          </p:cNvSpPr>
          <p:nvPr>
            <p:ph sz="quarter" idx="10"/>
          </p:nvPr>
        </p:nvSpPr>
        <p:spPr>
          <a:xfrm>
            <a:off x="6297283" y="1747838"/>
            <a:ext cx="5496254" cy="472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0799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sp>
        <p:nvSpPr>
          <p:cNvPr id="10" name="Title Placeholder 1">
            <a:extLst>
              <a:ext uri="{FF2B5EF4-FFF2-40B4-BE49-F238E27FC236}">
                <a16:creationId xmlns:a16="http://schemas.microsoft.com/office/drawing/2014/main" id="{C72F6A10-C350-4631-9BD5-EEA5CCDC7203}"/>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lvl1pPr>
              <a:defRPr sz="2600"/>
            </a:lvl1pPr>
          </a:lstStyle>
          <a:p>
            <a:r>
              <a:rPr lang="en-US"/>
              <a:t>Click to edit Master title style</a:t>
            </a:r>
          </a:p>
        </p:txBody>
      </p:sp>
      <p:pic>
        <p:nvPicPr>
          <p:cNvPr id="9" name="Picture 2" descr="NIH-logo - Aries Systems Corporation">
            <a:extLst>
              <a:ext uri="{FF2B5EF4-FFF2-40B4-BE49-F238E27FC236}">
                <a16:creationId xmlns:a16="http://schemas.microsoft.com/office/drawing/2014/main" id="{CF0A8417-5E56-4D45-BBEB-B2E5DD63D1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79418" y="6271947"/>
            <a:ext cx="2618980" cy="40375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053883F7-3070-4F20-9C55-449556940239}"/>
              </a:ext>
            </a:extLst>
          </p:cNvPr>
          <p:cNvSpPr>
            <a:spLocks noGrp="1"/>
          </p:cNvSpPr>
          <p:nvPr>
            <p:ph type="sldNum" sz="quarter" idx="4"/>
          </p:nvPr>
        </p:nvSpPr>
        <p:spPr>
          <a:xfrm>
            <a:off x="9380598" y="64324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a:p>
        </p:txBody>
      </p:sp>
    </p:spTree>
    <p:extLst>
      <p:ext uri="{BB962C8B-B14F-4D97-AF65-F5344CB8AC3E}">
        <p14:creationId xmlns:p14="http://schemas.microsoft.com/office/powerpoint/2010/main" val="4278698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eme titl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B23F04D-69AA-D74E-88F7-9C0FDCDF68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7" y="429"/>
            <a:ext cx="12185966" cy="685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15158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424223276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lain header">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419197B-D4EF-A947-BD7C-D57419F53DF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1"/>
            <a:ext cx="12191998" cy="18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ctrTitle"/>
          </p:nvPr>
        </p:nvSpPr>
        <p:spPr>
          <a:xfrm>
            <a:off x="342900" y="2065339"/>
            <a:ext cx="11506200" cy="1470025"/>
          </a:xfrm>
          <a:noFill/>
          <a:ln w="9525">
            <a:noFill/>
            <a:miter lim="800000"/>
          </a:ln>
        </p:spPr>
        <p:txBody>
          <a:bodyPr anchor="b"/>
          <a:lstStyle>
            <a:lvl1pPr algn="ctr">
              <a:defRPr lang="en-US" sz="4300">
                <a:latin typeface="+mj-lt"/>
              </a:defRPr>
            </a:lvl1pPr>
          </a:lstStyle>
          <a:p>
            <a:pPr lvl="0"/>
            <a:r>
              <a:rPr lang="en-US"/>
              <a:t>Click to edit Master title style</a:t>
            </a:r>
          </a:p>
        </p:txBody>
      </p:sp>
      <p:sp>
        <p:nvSpPr>
          <p:cNvPr id="10" name="Rectangle 3"/>
          <p:cNvSpPr>
            <a:spLocks noGrp="1" noChangeArrowheads="1"/>
          </p:cNvSpPr>
          <p:nvPr>
            <p:ph type="subTitle" idx="1"/>
          </p:nvPr>
        </p:nvSpPr>
        <p:spPr>
          <a:xfrm>
            <a:off x="353496" y="3719513"/>
            <a:ext cx="11485008" cy="1752600"/>
          </a:xfrm>
          <a:noFill/>
          <a:ln w="9525">
            <a:noFill/>
            <a:miter lim="800000"/>
          </a:ln>
        </p:spPr>
        <p:txBody>
          <a:bodyPr/>
          <a:lstStyle>
            <a:lvl1pPr marL="0" indent="0" algn="ctr">
              <a:buNone/>
              <a:defRPr lang="en-US" sz="2600" b="1">
                <a:latin typeface="Arial" pitchFamily="34" charset="0"/>
                <a:ea typeface="ＭＳ Ｐゴシック" charset="-128"/>
              </a:defRPr>
            </a:lvl1pPr>
          </a:lstStyle>
          <a:p>
            <a:pPr lvl="0"/>
            <a:r>
              <a:rPr lang="en-US"/>
              <a:t>Click to edit Master subtitle style</a:t>
            </a:r>
          </a:p>
        </p:txBody>
      </p:sp>
    </p:spTree>
    <p:extLst>
      <p:ext uri="{BB962C8B-B14F-4D97-AF65-F5344CB8AC3E}">
        <p14:creationId xmlns:p14="http://schemas.microsoft.com/office/powerpoint/2010/main" val="32689859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53677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Tree>
    <p:extLst>
      <p:ext uri="{BB962C8B-B14F-4D97-AF65-F5344CB8AC3E}">
        <p14:creationId xmlns:p14="http://schemas.microsoft.com/office/powerpoint/2010/main" val="22651271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0" name="Google Shape;40;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rgbClr val="3D3D3D"/>
              </a:buClr>
              <a:buSzPts val="2400"/>
              <a:buNone/>
              <a:defRPr sz="2400" b="1"/>
            </a:lvl1pPr>
            <a:lvl2pPr marL="914400" lvl="1" indent="-228600" algn="l">
              <a:lnSpc>
                <a:spcPct val="90000"/>
              </a:lnSpc>
              <a:spcBef>
                <a:spcPts val="500"/>
              </a:spcBef>
              <a:spcAft>
                <a:spcPct val="0"/>
              </a:spcAft>
              <a:buClr>
                <a:srgbClr val="3D3D3D"/>
              </a:buClr>
              <a:buSzPts val="2000"/>
              <a:buNone/>
              <a:defRPr sz="2000" b="1"/>
            </a:lvl2pPr>
            <a:lvl3pPr marL="1371600" lvl="2" indent="-228600" algn="l">
              <a:lnSpc>
                <a:spcPct val="90000"/>
              </a:lnSpc>
              <a:spcBef>
                <a:spcPts val="500"/>
              </a:spcBef>
              <a:spcAft>
                <a:spcPct val="0"/>
              </a:spcAft>
              <a:buClr>
                <a:srgbClr val="3D3D3D"/>
              </a:buClr>
              <a:buSzPts val="1800"/>
              <a:buNone/>
              <a:defRPr sz="1800" b="1"/>
            </a:lvl3pPr>
            <a:lvl4pPr marL="1828800" lvl="3" indent="-228600" algn="l">
              <a:lnSpc>
                <a:spcPct val="90000"/>
              </a:lnSpc>
              <a:spcBef>
                <a:spcPts val="500"/>
              </a:spcBef>
              <a:spcAft>
                <a:spcPct val="0"/>
              </a:spcAft>
              <a:buClr>
                <a:srgbClr val="3D3D3D"/>
              </a:buClr>
              <a:buSzPts val="1600"/>
              <a:buNone/>
              <a:defRPr sz="1600" b="1"/>
            </a:lvl4pPr>
            <a:lvl5pPr marL="2286000" lvl="4" indent="-228600" algn="l">
              <a:lnSpc>
                <a:spcPct val="90000"/>
              </a:lnSpc>
              <a:spcBef>
                <a:spcPts val="500"/>
              </a:spcBef>
              <a:spcAft>
                <a:spcPct val="0"/>
              </a:spcAft>
              <a:buClr>
                <a:srgbClr val="3D3D3D"/>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1" name="Google Shape;41;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2" name="Google Shape;42;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rgbClr val="3D3D3D"/>
              </a:buClr>
              <a:buSzPts val="2400"/>
              <a:buNone/>
              <a:defRPr sz="2400" b="1"/>
            </a:lvl1pPr>
            <a:lvl2pPr marL="914400" lvl="1" indent="-228600" algn="l">
              <a:lnSpc>
                <a:spcPct val="90000"/>
              </a:lnSpc>
              <a:spcBef>
                <a:spcPts val="500"/>
              </a:spcBef>
              <a:spcAft>
                <a:spcPct val="0"/>
              </a:spcAft>
              <a:buClr>
                <a:srgbClr val="3D3D3D"/>
              </a:buClr>
              <a:buSzPts val="2000"/>
              <a:buNone/>
              <a:defRPr sz="2000" b="1"/>
            </a:lvl2pPr>
            <a:lvl3pPr marL="1371600" lvl="2" indent="-228600" algn="l">
              <a:lnSpc>
                <a:spcPct val="90000"/>
              </a:lnSpc>
              <a:spcBef>
                <a:spcPts val="500"/>
              </a:spcBef>
              <a:spcAft>
                <a:spcPct val="0"/>
              </a:spcAft>
              <a:buClr>
                <a:srgbClr val="3D3D3D"/>
              </a:buClr>
              <a:buSzPts val="1800"/>
              <a:buNone/>
              <a:defRPr sz="1800" b="1"/>
            </a:lvl3pPr>
            <a:lvl4pPr marL="1828800" lvl="3" indent="-228600" algn="l">
              <a:lnSpc>
                <a:spcPct val="90000"/>
              </a:lnSpc>
              <a:spcBef>
                <a:spcPts val="500"/>
              </a:spcBef>
              <a:spcAft>
                <a:spcPct val="0"/>
              </a:spcAft>
              <a:buClr>
                <a:srgbClr val="3D3D3D"/>
              </a:buClr>
              <a:buSzPts val="1600"/>
              <a:buNone/>
              <a:defRPr sz="1600" b="1"/>
            </a:lvl4pPr>
            <a:lvl5pPr marL="2286000" lvl="4" indent="-228600" algn="l">
              <a:lnSpc>
                <a:spcPct val="90000"/>
              </a:lnSpc>
              <a:spcBef>
                <a:spcPts val="500"/>
              </a:spcBef>
              <a:spcAft>
                <a:spcPct val="0"/>
              </a:spcAft>
              <a:buClr>
                <a:srgbClr val="3D3D3D"/>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3" name="Google Shape;43;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86312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846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8463"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6337" y="1747838"/>
            <a:ext cx="5537200" cy="4881562"/>
          </a:xfrm>
          <a:noFill/>
          <a:ln>
            <a:noFill/>
          </a:ln>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80496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lai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2DE88C5D-6921-4B82-8423-0BE1E285A6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pic>
        <p:nvPicPr>
          <p:cNvPr id="4" name="Picture 3">
            <a:extLst>
              <a:ext uri="{FF2B5EF4-FFF2-40B4-BE49-F238E27FC236}">
                <a16:creationId xmlns:a16="http://schemas.microsoft.com/office/drawing/2014/main" id="{87997EAD-5E9F-06E1-CB26-21603EFAB1A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l="2004" t="13043" r="74354" b="51827"/>
          <a:stretch>
            <a:fillRect/>
          </a:stretch>
        </p:blipFill>
        <p:spPr>
          <a:xfrm>
            <a:off x="1966878" y="1434837"/>
            <a:ext cx="2669852" cy="5176670"/>
          </a:xfrm>
          <a:prstGeom prst="rect">
            <a:avLst/>
          </a:prstGeom>
        </p:spPr>
      </p:pic>
      <p:pic>
        <p:nvPicPr>
          <p:cNvPr id="6" name="Picture 5">
            <a:extLst>
              <a:ext uri="{FF2B5EF4-FFF2-40B4-BE49-F238E27FC236}">
                <a16:creationId xmlns:a16="http://schemas.microsoft.com/office/drawing/2014/main" id="{BC38BF57-602A-626F-C6D2-912162C5F40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l="25646" t="13043" r="50711" b="51827"/>
          <a:stretch>
            <a:fillRect/>
          </a:stretch>
        </p:blipFill>
        <p:spPr>
          <a:xfrm>
            <a:off x="4636730" y="1434837"/>
            <a:ext cx="2669852" cy="5176667"/>
          </a:xfrm>
          <a:prstGeom prst="rect">
            <a:avLst/>
          </a:prstGeom>
        </p:spPr>
      </p:pic>
      <p:pic>
        <p:nvPicPr>
          <p:cNvPr id="7" name="Picture 6">
            <a:extLst>
              <a:ext uri="{FF2B5EF4-FFF2-40B4-BE49-F238E27FC236}">
                <a16:creationId xmlns:a16="http://schemas.microsoft.com/office/drawing/2014/main" id="{4D0AFB05-D0AA-C65E-0C83-5C27219539A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l="49289" t="13043" r="27068" b="51827"/>
          <a:stretch>
            <a:fillRect/>
          </a:stretch>
        </p:blipFill>
        <p:spPr>
          <a:xfrm>
            <a:off x="7306582" y="1395282"/>
            <a:ext cx="2669852" cy="5176667"/>
          </a:xfrm>
          <a:prstGeom prst="rect">
            <a:avLst/>
          </a:prstGeom>
        </p:spPr>
      </p:pic>
      <p:sp>
        <p:nvSpPr>
          <p:cNvPr id="8" name="Rectangle 7">
            <a:extLst>
              <a:ext uri="{FF2B5EF4-FFF2-40B4-BE49-F238E27FC236}">
                <a16:creationId xmlns:a16="http://schemas.microsoft.com/office/drawing/2014/main" id="{52AEFFDE-DC33-54B2-21F1-BC8C4E66D8A5}"/>
              </a:ext>
            </a:extLst>
          </p:cNvPr>
          <p:cNvSpPr/>
          <p:nvPr userDrawn="1"/>
        </p:nvSpPr>
        <p:spPr>
          <a:xfrm>
            <a:off x="2905760" y="2473960"/>
            <a:ext cx="1417320" cy="3743960"/>
          </a:xfrm>
          <a:prstGeom prst="rect">
            <a:avLst/>
          </a:prstGeom>
          <a:solidFill>
            <a:srgbClr val="FAE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F38D1F-B36B-CA29-9ACF-EE8C343A1AEF}"/>
              </a:ext>
            </a:extLst>
          </p:cNvPr>
          <p:cNvSpPr/>
          <p:nvPr userDrawn="1"/>
        </p:nvSpPr>
        <p:spPr>
          <a:xfrm>
            <a:off x="5575612" y="2428240"/>
            <a:ext cx="1602428" cy="3743960"/>
          </a:xfrm>
          <a:prstGeom prst="rect">
            <a:avLst/>
          </a:prstGeom>
          <a:solidFill>
            <a:srgbClr val="B8E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04827C-5C7D-123B-E2DF-6E7CE4172364}"/>
              </a:ext>
            </a:extLst>
          </p:cNvPr>
          <p:cNvSpPr/>
          <p:nvPr userDrawn="1"/>
        </p:nvSpPr>
        <p:spPr>
          <a:xfrm>
            <a:off x="8116922" y="2392680"/>
            <a:ext cx="1804318" cy="3916680"/>
          </a:xfrm>
          <a:prstGeom prst="rect">
            <a:avLst/>
          </a:prstGeom>
          <a:solidFill>
            <a:srgbClr val="CDD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2C3355-3D6D-C010-1BF4-035D57093E37}"/>
              </a:ext>
            </a:extLst>
          </p:cNvPr>
          <p:cNvSpPr/>
          <p:nvPr userDrawn="1"/>
        </p:nvSpPr>
        <p:spPr>
          <a:xfrm>
            <a:off x="2215566" y="1666240"/>
            <a:ext cx="2173554" cy="558800"/>
          </a:xfrm>
          <a:prstGeom prst="rect">
            <a:avLst/>
          </a:prstGeom>
          <a:solidFill>
            <a:srgbClr val="B64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B5482B-B6F5-6545-3D3A-1C76BE4211AD}"/>
              </a:ext>
            </a:extLst>
          </p:cNvPr>
          <p:cNvSpPr/>
          <p:nvPr userDrawn="1"/>
        </p:nvSpPr>
        <p:spPr>
          <a:xfrm>
            <a:off x="4950380" y="1693545"/>
            <a:ext cx="2173554" cy="558800"/>
          </a:xfrm>
          <a:prstGeom prst="rect">
            <a:avLst/>
          </a:prstGeom>
          <a:solidFill>
            <a:srgbClr val="1C7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181FED-0349-D135-4B11-0CECE0047E1B}"/>
              </a:ext>
            </a:extLst>
          </p:cNvPr>
          <p:cNvSpPr/>
          <p:nvPr userDrawn="1"/>
        </p:nvSpPr>
        <p:spPr>
          <a:xfrm>
            <a:off x="7620232" y="1643496"/>
            <a:ext cx="2173554" cy="558800"/>
          </a:xfrm>
          <a:prstGeom prst="rect">
            <a:avLst/>
          </a:prstGeom>
          <a:solidFill>
            <a:srgbClr val="0C5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269993"/>
      </p:ext>
    </p:extLst>
  </p:cSld>
  <p:clrMapOvr>
    <a:masterClrMapping/>
  </p:clrMapOvr>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8/2/2023</a:t>
            </a:fld>
            <a:endParaRPr lang="en-US"/>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t>‹#›</a:t>
            </a:fld>
            <a:endParaRPr lang="en-US"/>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4263855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8/2/2023</a:t>
            </a:fld>
            <a:endParaRPr lang="en-US"/>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42985038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0"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6"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4">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8"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ct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8/2/2023</a:t>
            </a:fld>
            <a:endParaRPr lang="en-US"/>
          </a:p>
        </p:txBody>
      </p:sp>
    </p:spTree>
    <p:extLst>
      <p:ext uri="{BB962C8B-B14F-4D97-AF65-F5344CB8AC3E}">
        <p14:creationId xmlns:p14="http://schemas.microsoft.com/office/powerpoint/2010/main" val="394736121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8/2/2023</a:t>
            </a:fld>
            <a:endParaRPr lang="en-US"/>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101933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8/2/2023</a:t>
            </a:fld>
            <a:endParaRPr lang="en-US"/>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10773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8/2/2023</a:t>
            </a:fld>
            <a:endParaRPr lang="en-US"/>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16120750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7" name="Google Shape;4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8/2/2023</a:t>
            </a:fld>
            <a:endParaRPr lang="en-US"/>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86205408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8/2/2023</a:t>
            </a:fld>
            <a:endParaRPr lang="en-US"/>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99493181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8/2/2023</a:t>
            </a:fld>
            <a:endParaRPr lang="en-US"/>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327990801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8/2/2023</a:t>
            </a:fld>
            <a:endParaRPr lang="en-US"/>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a:p>
        </p:txBody>
      </p:sp>
    </p:spTree>
    <p:extLst>
      <p:ext uri="{BB962C8B-B14F-4D97-AF65-F5344CB8AC3E}">
        <p14:creationId xmlns:p14="http://schemas.microsoft.com/office/powerpoint/2010/main" val="429167532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8/2/2023</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flipH="1">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95554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8999007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spTree>
    <p:extLst>
      <p:ext uri="{BB962C8B-B14F-4D97-AF65-F5344CB8AC3E}">
        <p14:creationId xmlns:p14="http://schemas.microsoft.com/office/powerpoint/2010/main" val="12418612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3200"/>
              <a:buFont typeface="Gill Sans"/>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2" name="Google Shape;52;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ct val="0"/>
              </a:spcAft>
              <a:buClr>
                <a:srgbClr val="3D3D3D"/>
              </a:buClr>
              <a:buSzPts val="3200"/>
              <a:buChar char="•"/>
              <a:defRPr sz="3200"/>
            </a:lvl1pPr>
            <a:lvl2pPr marL="914400" lvl="1" indent="-406400" algn="l">
              <a:lnSpc>
                <a:spcPct val="90000"/>
              </a:lnSpc>
              <a:spcBef>
                <a:spcPts val="500"/>
              </a:spcBef>
              <a:spcAft>
                <a:spcPct val="0"/>
              </a:spcAft>
              <a:buClr>
                <a:srgbClr val="3D3D3D"/>
              </a:buClr>
              <a:buSzPts val="2800"/>
              <a:buChar char="•"/>
              <a:defRPr sz="2800"/>
            </a:lvl2pPr>
            <a:lvl3pPr marL="1371600" lvl="2" indent="-381000" algn="l">
              <a:lnSpc>
                <a:spcPct val="90000"/>
              </a:lnSpc>
              <a:spcBef>
                <a:spcPts val="500"/>
              </a:spcBef>
              <a:spcAft>
                <a:spcPct val="0"/>
              </a:spcAft>
              <a:buClr>
                <a:srgbClr val="3D3D3D"/>
              </a:buClr>
              <a:buSzPts val="2400"/>
              <a:buChar char="•"/>
              <a:defRPr sz="2400"/>
            </a:lvl3pPr>
            <a:lvl4pPr marL="1828800" lvl="3" indent="-355600" algn="l">
              <a:lnSpc>
                <a:spcPct val="90000"/>
              </a:lnSpc>
              <a:spcBef>
                <a:spcPts val="500"/>
              </a:spcBef>
              <a:spcAft>
                <a:spcPct val="0"/>
              </a:spcAft>
              <a:buClr>
                <a:srgbClr val="3D3D3D"/>
              </a:buClr>
              <a:buSzPts val="2000"/>
              <a:buChar char="•"/>
              <a:defRPr sz="2000"/>
            </a:lvl4pPr>
            <a:lvl5pPr marL="2286000" lvl="4" indent="-355600" algn="l">
              <a:lnSpc>
                <a:spcPct val="90000"/>
              </a:lnSpc>
              <a:spcBef>
                <a:spcPts val="500"/>
              </a:spcBef>
              <a:spcAft>
                <a:spcPct val="0"/>
              </a:spcAft>
              <a:buClr>
                <a:srgbClr val="3D3D3D"/>
              </a:buClr>
              <a:buSzPts val="2000"/>
              <a:buChar char="•"/>
              <a:defRPr sz="2000"/>
            </a:lvl5pPr>
            <a:lvl6pPr marL="2743200" lvl="5" indent="-355600" algn="l">
              <a:lnSpc>
                <a:spcPct val="90000"/>
              </a:lnSpc>
              <a:spcBef>
                <a:spcPts val="500"/>
              </a:spcBef>
              <a:spcAft>
                <a:spcPct val="0"/>
              </a:spcAft>
              <a:buClr>
                <a:schemeClr val="dk1"/>
              </a:buClr>
              <a:buSzPts val="2000"/>
              <a:buChar char="•"/>
              <a:defRPr sz="2000"/>
            </a:lvl6pPr>
            <a:lvl7pPr marL="3200400" lvl="6" indent="-355600" algn="l">
              <a:lnSpc>
                <a:spcPct val="90000"/>
              </a:lnSpc>
              <a:spcBef>
                <a:spcPts val="500"/>
              </a:spcBef>
              <a:spcAft>
                <a:spcPct val="0"/>
              </a:spcAft>
              <a:buClr>
                <a:schemeClr val="dk1"/>
              </a:buClr>
              <a:buSzPts val="2000"/>
              <a:buChar char="•"/>
              <a:defRPr sz="2000"/>
            </a:lvl7pPr>
            <a:lvl8pPr marL="3657600" lvl="7" indent="-355600" algn="l">
              <a:lnSpc>
                <a:spcPct val="90000"/>
              </a:lnSpc>
              <a:spcBef>
                <a:spcPts val="500"/>
              </a:spcBef>
              <a:spcAft>
                <a:spcPct val="0"/>
              </a:spcAft>
              <a:buClr>
                <a:schemeClr val="dk1"/>
              </a:buClr>
              <a:buSzPts val="2000"/>
              <a:buChar char="•"/>
              <a:defRPr sz="2000"/>
            </a:lvl8pPr>
            <a:lvl9pPr marL="4114800" lvl="8" indent="-355600" algn="l">
              <a:lnSpc>
                <a:spcPct val="90000"/>
              </a:lnSpc>
              <a:spcBef>
                <a:spcPts val="500"/>
              </a:spcBef>
              <a:spcAft>
                <a:spcPct val="0"/>
              </a:spcAft>
              <a:buClr>
                <a:schemeClr val="dk1"/>
              </a:buClr>
              <a:buSzPts val="2000"/>
              <a:buChar char="•"/>
              <a:defRPr sz="2000"/>
            </a:lvl9pPr>
          </a:lstStyle>
          <a:p>
            <a:endParaRPr/>
          </a:p>
        </p:txBody>
      </p:sp>
      <p:sp>
        <p:nvSpPr>
          <p:cNvPr id="53" name="Google Shape;53;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3D3D3D"/>
              </a:buClr>
              <a:buSzPts val="1600"/>
              <a:buNone/>
              <a:defRPr sz="1600"/>
            </a:lvl1pPr>
            <a:lvl2pPr marL="914400" lvl="1" indent="-228600" algn="l">
              <a:lnSpc>
                <a:spcPct val="90000"/>
              </a:lnSpc>
              <a:spcBef>
                <a:spcPts val="500"/>
              </a:spcBef>
              <a:spcAft>
                <a:spcPct val="0"/>
              </a:spcAft>
              <a:buClr>
                <a:srgbClr val="3D3D3D"/>
              </a:buClr>
              <a:buSzPts val="1400"/>
              <a:buNone/>
              <a:defRPr sz="1400"/>
            </a:lvl2pPr>
            <a:lvl3pPr marL="1371600" lvl="2" indent="-228600" algn="l">
              <a:lnSpc>
                <a:spcPct val="90000"/>
              </a:lnSpc>
              <a:spcBef>
                <a:spcPts val="500"/>
              </a:spcBef>
              <a:spcAft>
                <a:spcPct val="0"/>
              </a:spcAft>
              <a:buClr>
                <a:srgbClr val="3D3D3D"/>
              </a:buClr>
              <a:buSzPts val="1200"/>
              <a:buNone/>
              <a:defRPr sz="1200"/>
            </a:lvl3pPr>
            <a:lvl4pPr marL="1828800" lvl="3" indent="-228600" algn="l">
              <a:lnSpc>
                <a:spcPct val="90000"/>
              </a:lnSpc>
              <a:spcBef>
                <a:spcPts val="500"/>
              </a:spcBef>
              <a:spcAft>
                <a:spcPct val="0"/>
              </a:spcAft>
              <a:buClr>
                <a:srgbClr val="3D3D3D"/>
              </a:buClr>
              <a:buSzPts val="1000"/>
              <a:buNone/>
              <a:defRPr sz="1000"/>
            </a:lvl4pPr>
            <a:lvl5pPr marL="2286000" lvl="4" indent="-228600" algn="l">
              <a:lnSpc>
                <a:spcPct val="90000"/>
              </a:lnSpc>
              <a:spcBef>
                <a:spcPts val="500"/>
              </a:spcBef>
              <a:spcAft>
                <a:spcPct val="0"/>
              </a:spcAft>
              <a:buClr>
                <a:srgbClr val="3D3D3D"/>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jpe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3.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7.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3.jpeg"/><Relationship Id="rId5" Type="http://schemas.openxmlformats.org/officeDocument/2006/relationships/slideLayout" Target="../slideLayouts/slideLayout59.xml"/><Relationship Id="rId10"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9000">
              <a:schemeClr val="lt1"/>
            </a:gs>
            <a:gs pos="100000">
              <a:schemeClr val="accent1"/>
            </a:gs>
          </a:gsLst>
          <a:lin ang="5400000" scaled="0"/>
        </a:gra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ct val="0"/>
              </a:spcBef>
              <a:spcAft>
                <a:spcPct val="0"/>
              </a:spcAft>
              <a:buClr>
                <a:schemeClr val="dk2"/>
              </a:buClr>
              <a:buSzPts val="3500"/>
              <a:buFont typeface="Gill Sans"/>
              <a:buNone/>
              <a:defRPr sz="3500" b="0" i="0" u="none" strike="noStrike" cap="none">
                <a:solidFill>
                  <a:schemeClr val="dk2"/>
                </a:solidFill>
                <a:latin typeface="Gill Sans"/>
                <a:ea typeface="Gill Sans"/>
                <a:cs typeface="Gill Sans"/>
                <a:sym typeface="Gill Sans"/>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rgbClr val="3D3D3D"/>
              </a:buClr>
              <a:buSzPts val="2800"/>
              <a:buFont typeface="Arial"/>
              <a:buChar char="•"/>
              <a:defRPr sz="2800" b="0" i="0" u="none" strike="noStrike" cap="none">
                <a:solidFill>
                  <a:srgbClr val="3D3D3D"/>
                </a:solidFill>
                <a:latin typeface="Gill Sans"/>
                <a:ea typeface="Gill Sans"/>
                <a:cs typeface="Gill Sans"/>
                <a:sym typeface="Gill Sans"/>
              </a:defRPr>
            </a:lvl1pPr>
            <a:lvl2pPr marL="914400" marR="0" lvl="1" indent="-381000" algn="l" rtl="0">
              <a:lnSpc>
                <a:spcPct val="90000"/>
              </a:lnSpc>
              <a:spcBef>
                <a:spcPts val="500"/>
              </a:spcBef>
              <a:spcAft>
                <a:spcPct val="0"/>
              </a:spcAft>
              <a:buClr>
                <a:srgbClr val="3D3D3D"/>
              </a:buClr>
              <a:buSzPts val="2400"/>
              <a:buFont typeface="Arial"/>
              <a:buChar char="•"/>
              <a:defRPr sz="2400" b="0" i="0" u="none" strike="noStrike" cap="none">
                <a:solidFill>
                  <a:srgbClr val="3D3D3D"/>
                </a:solidFill>
                <a:latin typeface="Gill Sans"/>
                <a:ea typeface="Gill Sans"/>
                <a:cs typeface="Gill Sans"/>
                <a:sym typeface="Gill Sans"/>
              </a:defRPr>
            </a:lvl2pPr>
            <a:lvl3pPr marL="1371600" marR="0" lvl="2" indent="-355600" algn="l" rtl="0">
              <a:lnSpc>
                <a:spcPct val="90000"/>
              </a:lnSpc>
              <a:spcBef>
                <a:spcPts val="500"/>
              </a:spcBef>
              <a:spcAft>
                <a:spcPct val="0"/>
              </a:spcAft>
              <a:buClr>
                <a:srgbClr val="3D3D3D"/>
              </a:buClr>
              <a:buSzPts val="2000"/>
              <a:buFont typeface="Arial"/>
              <a:buChar char="•"/>
              <a:defRPr sz="2000" b="0" i="0" u="none" strike="noStrike" cap="none">
                <a:solidFill>
                  <a:srgbClr val="3D3D3D"/>
                </a:solidFill>
                <a:latin typeface="Gill Sans"/>
                <a:ea typeface="Gill Sans"/>
                <a:cs typeface="Gill Sans"/>
                <a:sym typeface="Gill Sans"/>
              </a:defRPr>
            </a:lvl3pPr>
            <a:lvl4pPr marL="1828800" marR="0" lvl="3" indent="-342900" algn="l" rtl="0">
              <a:lnSpc>
                <a:spcPct val="90000"/>
              </a:lnSpc>
              <a:spcBef>
                <a:spcPts val="500"/>
              </a:spcBef>
              <a:spcAft>
                <a:spcPct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4pPr>
            <a:lvl5pPr marL="2286000" marR="0" lvl="4" indent="-342900" algn="l" rtl="0">
              <a:lnSpc>
                <a:spcPct val="90000"/>
              </a:lnSpc>
              <a:spcBef>
                <a:spcPts val="500"/>
              </a:spcBef>
              <a:spcAft>
                <a:spcPct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100" b="0" i="0" u="none" strike="noStrike" cap="none">
                <a:solidFill>
                  <a:schemeClr val="dk2"/>
                </a:solidFill>
                <a:latin typeface="Gill Sans"/>
                <a:ea typeface="Gill Sans"/>
                <a:cs typeface="Gill Sans"/>
                <a:sym typeface="Gill Sans"/>
              </a:defRPr>
            </a:lvl1pPr>
            <a:lvl2pPr marL="0" marR="0" lvl="1" indent="0" algn="r" rtl="0">
              <a:spcBef>
                <a:spcPct val="0"/>
              </a:spcBef>
              <a:buNone/>
              <a:defRPr sz="1100" b="0" i="0" u="none" strike="noStrike" cap="none">
                <a:solidFill>
                  <a:schemeClr val="dk2"/>
                </a:solidFill>
                <a:latin typeface="Gill Sans"/>
                <a:ea typeface="Gill Sans"/>
                <a:cs typeface="Gill Sans"/>
                <a:sym typeface="Gill Sans"/>
              </a:defRPr>
            </a:lvl2pPr>
            <a:lvl3pPr marL="0" marR="0" lvl="2" indent="0" algn="r" rtl="0">
              <a:spcBef>
                <a:spcPct val="0"/>
              </a:spcBef>
              <a:buNone/>
              <a:defRPr sz="1100" b="0" i="0" u="none" strike="noStrike" cap="none">
                <a:solidFill>
                  <a:schemeClr val="dk2"/>
                </a:solidFill>
                <a:latin typeface="Gill Sans"/>
                <a:ea typeface="Gill Sans"/>
                <a:cs typeface="Gill Sans"/>
                <a:sym typeface="Gill Sans"/>
              </a:defRPr>
            </a:lvl3pPr>
            <a:lvl4pPr marL="0" marR="0" lvl="3" indent="0" algn="r" rtl="0">
              <a:spcBef>
                <a:spcPct val="0"/>
              </a:spcBef>
              <a:buNone/>
              <a:defRPr sz="1100" b="0" i="0" u="none" strike="noStrike" cap="none">
                <a:solidFill>
                  <a:schemeClr val="dk2"/>
                </a:solidFill>
                <a:latin typeface="Gill Sans"/>
                <a:ea typeface="Gill Sans"/>
                <a:cs typeface="Gill Sans"/>
                <a:sym typeface="Gill Sans"/>
              </a:defRPr>
            </a:lvl4pPr>
            <a:lvl5pPr marL="0" marR="0" lvl="4" indent="0" algn="r" rtl="0">
              <a:spcBef>
                <a:spcPct val="0"/>
              </a:spcBef>
              <a:buNone/>
              <a:defRPr sz="1100" b="0" i="0" u="none" strike="noStrike" cap="none">
                <a:solidFill>
                  <a:schemeClr val="dk2"/>
                </a:solidFill>
                <a:latin typeface="Gill Sans"/>
                <a:ea typeface="Gill Sans"/>
                <a:cs typeface="Gill Sans"/>
                <a:sym typeface="Gill Sans"/>
              </a:defRPr>
            </a:lvl5pPr>
            <a:lvl6pPr marL="0" marR="0" lvl="5" indent="0" algn="r" rtl="0">
              <a:spcBef>
                <a:spcPct val="0"/>
              </a:spcBef>
              <a:buNone/>
              <a:defRPr sz="1100" b="0" i="0" u="none" strike="noStrike" cap="none">
                <a:solidFill>
                  <a:schemeClr val="dk2"/>
                </a:solidFill>
                <a:latin typeface="Gill Sans"/>
                <a:ea typeface="Gill Sans"/>
                <a:cs typeface="Gill Sans"/>
                <a:sym typeface="Gill Sans"/>
              </a:defRPr>
            </a:lvl6pPr>
            <a:lvl7pPr marL="0" marR="0" lvl="6" indent="0" algn="r" rtl="0">
              <a:spcBef>
                <a:spcPct val="0"/>
              </a:spcBef>
              <a:buNone/>
              <a:defRPr sz="1100" b="0" i="0" u="none" strike="noStrike" cap="none">
                <a:solidFill>
                  <a:schemeClr val="dk2"/>
                </a:solidFill>
                <a:latin typeface="Gill Sans"/>
                <a:ea typeface="Gill Sans"/>
                <a:cs typeface="Gill Sans"/>
                <a:sym typeface="Gill Sans"/>
              </a:defRPr>
            </a:lvl7pPr>
            <a:lvl8pPr marL="0" marR="0" lvl="7" indent="0" algn="r" rtl="0">
              <a:spcBef>
                <a:spcPct val="0"/>
              </a:spcBef>
              <a:buNone/>
              <a:defRPr sz="1100" b="0" i="0" u="none" strike="noStrike" cap="none">
                <a:solidFill>
                  <a:schemeClr val="dk2"/>
                </a:solidFill>
                <a:latin typeface="Gill Sans"/>
                <a:ea typeface="Gill Sans"/>
                <a:cs typeface="Gill Sans"/>
                <a:sym typeface="Gill Sans"/>
              </a:defRPr>
            </a:lvl8pPr>
            <a:lvl9pPr marL="0" marR="0" lvl="8" indent="0" algn="r" rtl="0">
              <a:spcBef>
                <a:spcPct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ct val="0"/>
              </a:spcBef>
              <a:spcAft>
                <a:spcPct val="0"/>
              </a:spcAft>
              <a:buNone/>
            </a:pPr>
            <a:r>
              <a:rPr lang="fr" sz="1100" b="0" i="0" u="none" strike="noStrike">
                <a:highlight>
                  <a:srgbClr val="000000">
                    <a:alpha val="0"/>
                  </a:srgbClr>
                </a:highlight>
                <a:latin typeface="Gill Sans"/>
              </a:rPr>
              <a:t>‹#›</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FB1371-4032-C148-A9B1-749A4A938F07}"/>
              </a:ext>
            </a:extLst>
          </p:cNvPr>
          <p:cNvSpPr>
            <a:spLocks noGrp="1" noChangeArrowheads="1"/>
          </p:cNvSpPr>
          <p:nvPr>
            <p:ph type="title"/>
          </p:nvPr>
        </p:nvSpPr>
        <p:spPr bwMode="auto">
          <a:xfrm>
            <a:off x="398463" y="990600"/>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600" b="1" i="0" u="none" strike="noStrike">
                <a:highlight>
                  <a:srgbClr val="000000">
                    <a:alpha val="0"/>
                  </a:srgbClr>
                </a:highlight>
                <a:latin typeface="Calibri"/>
              </a:rPr>
              <a:t>Cliquez pour modifier le style du titre principal</a:t>
            </a:r>
          </a:p>
        </p:txBody>
      </p:sp>
      <p:sp>
        <p:nvSpPr>
          <p:cNvPr id="1027" name="Rectangle 3">
            <a:extLst>
              <a:ext uri="{FF2B5EF4-FFF2-40B4-BE49-F238E27FC236}">
                <a16:creationId xmlns:a16="http://schemas.microsoft.com/office/drawing/2014/main" id="{CECFD383-DE34-1D43-A1A8-2285C4D68EAC}"/>
              </a:ext>
            </a:extLst>
          </p:cNvPr>
          <p:cNvSpPr>
            <a:spLocks noGrp="1" noChangeArrowheads="1"/>
          </p:cNvSpPr>
          <p:nvPr>
            <p:ph type="body" idx="1"/>
          </p:nvPr>
        </p:nvSpPr>
        <p:spPr bwMode="auto">
          <a:xfrm>
            <a:off x="779463" y="1747838"/>
            <a:ext cx="10802937"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300" b="0" i="0" u="none" strike="noStrike">
                <a:highlight>
                  <a:srgbClr val="000000">
                    <a:alpha val="0"/>
                  </a:srgbClr>
                </a:highlight>
                <a:latin typeface="Calibri"/>
              </a:rPr>
              <a:t>Cliquez pour modifier les styles de texte principaux</a:t>
            </a:r>
          </a:p>
          <a:p>
            <a:pPr lvl="1" rtl="0"/>
            <a:r>
              <a:rPr lang="fr" sz="2100" b="0" i="0" u="none" strike="noStrike">
                <a:highlight>
                  <a:srgbClr val="000000">
                    <a:alpha val="0"/>
                  </a:srgbClr>
                </a:highlight>
                <a:latin typeface="Calibri"/>
              </a:rPr>
              <a:t>Deuxième niveau</a:t>
            </a:r>
          </a:p>
          <a:p>
            <a:pPr lvl="2" rtl="0"/>
            <a:r>
              <a:rPr lang="fr" sz="1900" b="0" i="0" u="none" strike="noStrike">
                <a:highlight>
                  <a:srgbClr val="000000">
                    <a:alpha val="0"/>
                  </a:srgbClr>
                </a:highlight>
                <a:latin typeface="Calibri"/>
              </a:rPr>
              <a:t>Troisième niveau</a:t>
            </a:r>
          </a:p>
          <a:p>
            <a:pPr lvl="3" rtl="0"/>
            <a:r>
              <a:rPr lang="fr" sz="1900" b="0" i="0" u="none" strike="noStrike">
                <a:highlight>
                  <a:srgbClr val="000000">
                    <a:alpha val="0"/>
                  </a:srgbClr>
                </a:highlight>
                <a:latin typeface="Calibri"/>
              </a:rPr>
              <a:t>Quatrième niveau</a:t>
            </a:r>
          </a:p>
          <a:p>
            <a:pPr lvl="4" rtl="0"/>
            <a:r>
              <a:rPr lang="fr" sz="1900" b="0" i="0" u="none" strike="noStrike">
                <a:highlight>
                  <a:srgbClr val="000000">
                    <a:alpha val="0"/>
                  </a:srgbClr>
                </a:highlight>
                <a:latin typeface="Calibri"/>
              </a:rPr>
              <a:t>Cinquième niveau</a:t>
            </a:r>
          </a:p>
        </p:txBody>
      </p:sp>
      <p:pic>
        <p:nvPicPr>
          <p:cNvPr id="1028" name="Picture 6">
            <a:extLst>
              <a:ext uri="{FF2B5EF4-FFF2-40B4-BE49-F238E27FC236}">
                <a16:creationId xmlns:a16="http://schemas.microsoft.com/office/drawing/2014/main" id="{0861B68E-B417-074A-98F2-5EB16CE5C72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0" y="0"/>
            <a:ext cx="12192000" cy="91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9042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ransition/>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FB1371-4032-C148-A9B1-749A4A938F07}"/>
              </a:ext>
            </a:extLst>
          </p:cNvPr>
          <p:cNvSpPr>
            <a:spLocks noGrp="1" noChangeArrowheads="1"/>
          </p:cNvSpPr>
          <p:nvPr>
            <p:ph type="title"/>
          </p:nvPr>
        </p:nvSpPr>
        <p:spPr bwMode="auto">
          <a:xfrm>
            <a:off x="398463" y="990600"/>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600" b="1" i="0" u="none" strike="noStrike">
                <a:highlight>
                  <a:srgbClr val="000000">
                    <a:alpha val="0"/>
                  </a:srgbClr>
                </a:highlight>
                <a:latin typeface="Calibri"/>
              </a:rPr>
              <a:t>Cliquez pour modifier le style du titre principal</a:t>
            </a:r>
          </a:p>
        </p:txBody>
      </p:sp>
      <p:sp>
        <p:nvSpPr>
          <p:cNvPr id="1027" name="Rectangle 3">
            <a:extLst>
              <a:ext uri="{FF2B5EF4-FFF2-40B4-BE49-F238E27FC236}">
                <a16:creationId xmlns:a16="http://schemas.microsoft.com/office/drawing/2014/main" id="{CECFD383-DE34-1D43-A1A8-2285C4D68EAC}"/>
              </a:ext>
            </a:extLst>
          </p:cNvPr>
          <p:cNvSpPr>
            <a:spLocks noGrp="1" noChangeArrowheads="1"/>
          </p:cNvSpPr>
          <p:nvPr>
            <p:ph type="body" idx="1"/>
          </p:nvPr>
        </p:nvSpPr>
        <p:spPr bwMode="auto">
          <a:xfrm>
            <a:off x="779463" y="1747838"/>
            <a:ext cx="10802937"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300" b="0" i="0" u="none" strike="noStrike">
                <a:highlight>
                  <a:srgbClr val="000000">
                    <a:alpha val="0"/>
                  </a:srgbClr>
                </a:highlight>
                <a:latin typeface="Calibri"/>
              </a:rPr>
              <a:t>Cliquez pour modifier les styles de texte principaux</a:t>
            </a:r>
          </a:p>
          <a:p>
            <a:pPr lvl="1" rtl="0"/>
            <a:r>
              <a:rPr lang="fr" sz="2100" b="0" i="0" u="none" strike="noStrike">
                <a:highlight>
                  <a:srgbClr val="000000">
                    <a:alpha val="0"/>
                  </a:srgbClr>
                </a:highlight>
                <a:latin typeface="Calibri"/>
              </a:rPr>
              <a:t>Deuxième niveau</a:t>
            </a:r>
          </a:p>
          <a:p>
            <a:pPr lvl="2" rtl="0"/>
            <a:r>
              <a:rPr lang="fr" sz="1900" b="0" i="0" u="none" strike="noStrike">
                <a:highlight>
                  <a:srgbClr val="000000">
                    <a:alpha val="0"/>
                  </a:srgbClr>
                </a:highlight>
                <a:latin typeface="Calibri"/>
              </a:rPr>
              <a:t>Troisième niveau</a:t>
            </a:r>
          </a:p>
          <a:p>
            <a:pPr lvl="3" rtl="0"/>
            <a:r>
              <a:rPr lang="fr" sz="1900" b="0" i="0" u="none" strike="noStrike">
                <a:highlight>
                  <a:srgbClr val="000000">
                    <a:alpha val="0"/>
                  </a:srgbClr>
                </a:highlight>
                <a:latin typeface="Calibri"/>
              </a:rPr>
              <a:t>Quatrième niveau</a:t>
            </a:r>
          </a:p>
          <a:p>
            <a:pPr lvl="4" rtl="0"/>
            <a:r>
              <a:rPr lang="fr" sz="1900" b="0" i="0" u="none" strike="noStrike">
                <a:highlight>
                  <a:srgbClr val="000000">
                    <a:alpha val="0"/>
                  </a:srgbClr>
                </a:highlight>
                <a:latin typeface="Calibri"/>
              </a:rPr>
              <a:t>Cinquième niveau</a:t>
            </a:r>
          </a:p>
        </p:txBody>
      </p:sp>
      <p:pic>
        <p:nvPicPr>
          <p:cNvPr id="1028" name="Picture 6">
            <a:extLst>
              <a:ext uri="{FF2B5EF4-FFF2-40B4-BE49-F238E27FC236}">
                <a16:creationId xmlns:a16="http://schemas.microsoft.com/office/drawing/2014/main" id="{0861B68E-B417-074A-98F2-5EB16CE5C720}"/>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0" y="0"/>
            <a:ext cx="12192000" cy="91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2843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F5428-0D86-4EC6-8F08-0D3FD1A1CD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 sz="4400" b="0" i="0" u="none" strike="noStrike">
                <a:highlight>
                  <a:srgbClr val="000000">
                    <a:alpha val="0"/>
                  </a:srgbClr>
                </a:highlight>
                <a:latin typeface="Calibri Light"/>
              </a:rPr>
              <a:t>Cliquez pour modifier le style du titre principal</a:t>
            </a:r>
          </a:p>
        </p:txBody>
      </p:sp>
      <p:sp>
        <p:nvSpPr>
          <p:cNvPr id="3" name="Text Placeholder 2">
            <a:extLst>
              <a:ext uri="{FF2B5EF4-FFF2-40B4-BE49-F238E27FC236}">
                <a16:creationId xmlns:a16="http://schemas.microsoft.com/office/drawing/2014/main" id="{010F8783-3087-45E4-96F1-C3A1646C34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 sz="2800" b="0" i="0" u="none" strike="noStrike">
                <a:highlight>
                  <a:srgbClr val="000000">
                    <a:alpha val="0"/>
                  </a:srgbClr>
                </a:highlight>
                <a:latin typeface="Calibri"/>
              </a:rPr>
              <a:t>Cliquez pour modifier les styles de texte principaux</a:t>
            </a:r>
          </a:p>
          <a:p>
            <a:pPr lvl="1" rtl="0"/>
            <a:r>
              <a:rPr lang="fr" sz="2400" b="0" i="0" u="none" strike="noStrike">
                <a:highlight>
                  <a:srgbClr val="000000">
                    <a:alpha val="0"/>
                  </a:srgbClr>
                </a:highlight>
                <a:latin typeface="Calibri"/>
              </a:rPr>
              <a:t>Deuxième niveau</a:t>
            </a:r>
          </a:p>
          <a:p>
            <a:pPr lvl="2" rtl="0"/>
            <a:r>
              <a:rPr lang="fr" sz="2000" b="0" i="0" u="none" strike="noStrike">
                <a:highlight>
                  <a:srgbClr val="000000">
                    <a:alpha val="0"/>
                  </a:srgbClr>
                </a:highlight>
                <a:latin typeface="Calibri"/>
              </a:rPr>
              <a:t>Troisième niveau</a:t>
            </a:r>
          </a:p>
          <a:p>
            <a:pPr lvl="3" rtl="0"/>
            <a:r>
              <a:rPr lang="fr" sz="1800" b="0" i="0" u="none" strike="noStrike">
                <a:highlight>
                  <a:srgbClr val="000000">
                    <a:alpha val="0"/>
                  </a:srgbClr>
                </a:highlight>
                <a:latin typeface="Calibri"/>
              </a:rPr>
              <a:t>Quatrième niveau</a:t>
            </a:r>
          </a:p>
          <a:p>
            <a:pPr lvl="4" rtl="0"/>
            <a:r>
              <a:rPr lang="fr" sz="1800" b="0" i="0" u="none" strike="noStrike">
                <a:highlight>
                  <a:srgbClr val="000000">
                    <a:alpha val="0"/>
                  </a:srgbClr>
                </a:highlight>
                <a:latin typeface="Calibri"/>
              </a:rPr>
              <a:t>Cinquième niveau</a:t>
            </a:r>
          </a:p>
        </p:txBody>
      </p:sp>
      <p:sp>
        <p:nvSpPr>
          <p:cNvPr id="4" name="Date Placeholder 3">
            <a:extLst>
              <a:ext uri="{FF2B5EF4-FFF2-40B4-BE49-F238E27FC236}">
                <a16:creationId xmlns:a16="http://schemas.microsoft.com/office/drawing/2014/main" id="{7C759A40-5D74-4C69-9F82-61DD600CE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fr" sz="1200" b="0" i="0" u="none" strike="noStrike">
                <a:highlight>
                  <a:srgbClr val="000000">
                    <a:alpha val="0"/>
                  </a:srgbClr>
                </a:highlight>
                <a:latin typeface="Arial"/>
              </a:rPr>
              <a:t>18/07/2023</a:t>
            </a:r>
            <a:endParaRPr lang="en-US"/>
          </a:p>
        </p:txBody>
      </p:sp>
      <p:sp>
        <p:nvSpPr>
          <p:cNvPr id="5" name="Footer Placeholder 4">
            <a:extLst>
              <a:ext uri="{FF2B5EF4-FFF2-40B4-BE49-F238E27FC236}">
                <a16:creationId xmlns:a16="http://schemas.microsoft.com/office/drawing/2014/main" id="{1CBAD6DF-468D-438A-A023-85F542AE9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AF926-9098-42F7-A51D-D317ACE00D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r>
              <a:rPr lang="fr" sz="1200" b="0" i="0" u="none" strike="noStrike">
                <a:highlight>
                  <a:srgbClr val="000000">
                    <a:alpha val="0"/>
                  </a:srgbClr>
                </a:highlight>
                <a:latin typeface="Arial"/>
              </a:rPr>
              <a:t>‹#›</a:t>
            </a:r>
            <a:endParaRPr lang="en-US"/>
          </a:p>
        </p:txBody>
      </p:sp>
    </p:spTree>
    <p:extLst>
      <p:ext uri="{BB962C8B-B14F-4D97-AF65-F5344CB8AC3E}">
        <p14:creationId xmlns:p14="http://schemas.microsoft.com/office/powerpoint/2010/main" val="390040670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8C3C3-3DC6-4EE8-A155-79FE7A49477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913385"/>
          </a:xfrm>
          <a:prstGeom prst="rect">
            <a:avLst/>
          </a:prstGeom>
        </p:spPr>
      </p:pic>
      <p:sp>
        <p:nvSpPr>
          <p:cNvPr id="1026" name="Rectangle 2">
            <a:extLst>
              <a:ext uri="{FF2B5EF4-FFF2-40B4-BE49-F238E27FC236}">
                <a16:creationId xmlns:a16="http://schemas.microsoft.com/office/drawing/2014/main" id="{83FB1371-4032-C148-A9B1-749A4A938F07}"/>
              </a:ext>
            </a:extLst>
          </p:cNvPr>
          <p:cNvSpPr>
            <a:spLocks noGrp="1" noChangeArrowheads="1"/>
          </p:cNvSpPr>
          <p:nvPr>
            <p:ph type="title"/>
          </p:nvPr>
        </p:nvSpPr>
        <p:spPr bwMode="auto">
          <a:xfrm>
            <a:off x="398463" y="990600"/>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600" b="1" i="0" u="none" strike="noStrike">
                <a:highlight>
                  <a:srgbClr val="000000">
                    <a:alpha val="0"/>
                  </a:srgbClr>
                </a:highlight>
                <a:latin typeface="Arial"/>
              </a:rPr>
              <a:t>Cliquez pour modifier le style du titre principal</a:t>
            </a:r>
          </a:p>
        </p:txBody>
      </p:sp>
      <p:sp>
        <p:nvSpPr>
          <p:cNvPr id="1027" name="Rectangle 3">
            <a:extLst>
              <a:ext uri="{FF2B5EF4-FFF2-40B4-BE49-F238E27FC236}">
                <a16:creationId xmlns:a16="http://schemas.microsoft.com/office/drawing/2014/main" id="{CECFD383-DE34-1D43-A1A8-2285C4D68EAC}"/>
              </a:ext>
            </a:extLst>
          </p:cNvPr>
          <p:cNvSpPr>
            <a:spLocks noGrp="1" noChangeArrowheads="1"/>
          </p:cNvSpPr>
          <p:nvPr>
            <p:ph type="body" idx="1"/>
          </p:nvPr>
        </p:nvSpPr>
        <p:spPr bwMode="auto">
          <a:xfrm>
            <a:off x="779463" y="1747838"/>
            <a:ext cx="10802937"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300" b="0" i="0" u="none" strike="noStrike">
                <a:highlight>
                  <a:srgbClr val="000000">
                    <a:alpha val="0"/>
                  </a:srgbClr>
                </a:highlight>
                <a:latin typeface="Arial"/>
              </a:rPr>
              <a:t>Cliquez pour modifier les styles de texte principaux</a:t>
            </a:r>
          </a:p>
          <a:p>
            <a:pPr lvl="1" rtl="0"/>
            <a:r>
              <a:rPr lang="fr" sz="2100" b="0" i="0" u="none" strike="noStrike">
                <a:highlight>
                  <a:srgbClr val="000000">
                    <a:alpha val="0"/>
                  </a:srgbClr>
                </a:highlight>
                <a:latin typeface="Arial"/>
              </a:rPr>
              <a:t>Deuxième niveau</a:t>
            </a:r>
          </a:p>
          <a:p>
            <a:pPr lvl="2" rtl="0"/>
            <a:r>
              <a:rPr lang="fr" sz="1900" b="0" i="0" u="none" strike="noStrike">
                <a:highlight>
                  <a:srgbClr val="000000">
                    <a:alpha val="0"/>
                  </a:srgbClr>
                </a:highlight>
                <a:latin typeface="Arial"/>
              </a:rPr>
              <a:t>Troisième niveau</a:t>
            </a:r>
          </a:p>
          <a:p>
            <a:pPr lvl="3" rtl="0"/>
            <a:r>
              <a:rPr lang="fr" sz="1900" b="0" i="0" u="none" strike="noStrike">
                <a:highlight>
                  <a:srgbClr val="000000">
                    <a:alpha val="0"/>
                  </a:srgbClr>
                </a:highlight>
                <a:latin typeface="Arial"/>
              </a:rPr>
              <a:t>Quatrième niveau</a:t>
            </a:r>
          </a:p>
          <a:p>
            <a:pPr lvl="4" rtl="0"/>
            <a:r>
              <a:rPr lang="fr" sz="1900" b="0" i="0" u="none" strike="noStrike">
                <a:highlight>
                  <a:srgbClr val="000000">
                    <a:alpha val="0"/>
                  </a:srgbClr>
                </a:highlight>
                <a:latin typeface="Arial"/>
              </a:rPr>
              <a:t>Cinquième niveau</a:t>
            </a:r>
          </a:p>
        </p:txBody>
      </p:sp>
    </p:spTree>
    <p:extLst>
      <p:ext uri="{BB962C8B-B14F-4D97-AF65-F5344CB8AC3E}">
        <p14:creationId xmlns:p14="http://schemas.microsoft.com/office/powerpoint/2010/main" val="16010338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3FB1371-4032-C148-A9B1-749A4A938F07}"/>
              </a:ext>
            </a:extLst>
          </p:cNvPr>
          <p:cNvSpPr>
            <a:spLocks noGrp="1" noChangeArrowheads="1"/>
          </p:cNvSpPr>
          <p:nvPr>
            <p:ph type="title"/>
          </p:nvPr>
        </p:nvSpPr>
        <p:spPr bwMode="auto">
          <a:xfrm>
            <a:off x="398463" y="990600"/>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600" b="1" i="0" u="none" strike="noStrike">
                <a:highlight>
                  <a:srgbClr val="000000">
                    <a:alpha val="0"/>
                  </a:srgbClr>
                </a:highlight>
                <a:latin typeface="Arial"/>
              </a:rPr>
              <a:t>Cliquez pour modifier le style du titre principal</a:t>
            </a:r>
          </a:p>
        </p:txBody>
      </p:sp>
      <p:sp>
        <p:nvSpPr>
          <p:cNvPr id="1027" name="Rectangle 3">
            <a:extLst>
              <a:ext uri="{FF2B5EF4-FFF2-40B4-BE49-F238E27FC236}">
                <a16:creationId xmlns:a16="http://schemas.microsoft.com/office/drawing/2014/main" id="{CECFD383-DE34-1D43-A1A8-2285C4D68EAC}"/>
              </a:ext>
            </a:extLst>
          </p:cNvPr>
          <p:cNvSpPr>
            <a:spLocks noGrp="1" noChangeArrowheads="1"/>
          </p:cNvSpPr>
          <p:nvPr>
            <p:ph type="body" idx="1"/>
          </p:nvPr>
        </p:nvSpPr>
        <p:spPr bwMode="auto">
          <a:xfrm>
            <a:off x="779463" y="1747838"/>
            <a:ext cx="10802937"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rtl="0"/>
            <a:r>
              <a:rPr lang="fr" sz="2300" b="0" i="0" u="none" strike="noStrike">
                <a:highlight>
                  <a:srgbClr val="000000">
                    <a:alpha val="0"/>
                  </a:srgbClr>
                </a:highlight>
                <a:latin typeface="Arial"/>
              </a:rPr>
              <a:t>Cliquez pour modifier les styles de texte principaux</a:t>
            </a:r>
          </a:p>
          <a:p>
            <a:pPr lvl="1" rtl="0"/>
            <a:r>
              <a:rPr lang="fr" sz="2100" b="0" i="0" u="none" strike="noStrike">
                <a:highlight>
                  <a:srgbClr val="000000">
                    <a:alpha val="0"/>
                  </a:srgbClr>
                </a:highlight>
                <a:latin typeface="Arial"/>
              </a:rPr>
              <a:t>Deuxième niveau</a:t>
            </a:r>
          </a:p>
          <a:p>
            <a:pPr lvl="2" rtl="0"/>
            <a:r>
              <a:rPr lang="fr" sz="1900" b="0" i="0" u="none" strike="noStrike">
                <a:highlight>
                  <a:srgbClr val="000000">
                    <a:alpha val="0"/>
                  </a:srgbClr>
                </a:highlight>
                <a:latin typeface="Arial"/>
              </a:rPr>
              <a:t>Troisième niveau</a:t>
            </a:r>
          </a:p>
          <a:p>
            <a:pPr lvl="3" rtl="0"/>
            <a:r>
              <a:rPr lang="fr" sz="1900" b="0" i="0" u="none" strike="noStrike">
                <a:highlight>
                  <a:srgbClr val="000000">
                    <a:alpha val="0"/>
                  </a:srgbClr>
                </a:highlight>
                <a:latin typeface="Arial"/>
              </a:rPr>
              <a:t>Quatrième niveau</a:t>
            </a:r>
          </a:p>
          <a:p>
            <a:pPr lvl="4" rtl="0"/>
            <a:r>
              <a:rPr lang="fr" sz="1900" b="0" i="0" u="none" strike="noStrike">
                <a:highlight>
                  <a:srgbClr val="000000">
                    <a:alpha val="0"/>
                  </a:srgbClr>
                </a:highlight>
                <a:latin typeface="Arial"/>
              </a:rPr>
              <a:t>Cinquième niveau</a:t>
            </a:r>
          </a:p>
        </p:txBody>
      </p:sp>
      <p:pic>
        <p:nvPicPr>
          <p:cNvPr id="1028" name="Picture 6">
            <a:extLst>
              <a:ext uri="{FF2B5EF4-FFF2-40B4-BE49-F238E27FC236}">
                <a16:creationId xmlns:a16="http://schemas.microsoft.com/office/drawing/2014/main" id="{0861B68E-B417-074A-98F2-5EB16CE5C720}"/>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0" y="0"/>
            <a:ext cx="12192000" cy="91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346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ransition/>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fontScale="90000"/>
          </a:bodyPr>
          <a:lstStyle/>
          <a:p>
            <a:pPr rtl="0"/>
            <a:r>
              <a:rPr lang="fr" sz="3200" b="1" i="0" u="none" strike="noStrike">
                <a:highlight>
                  <a:srgbClr val="000000">
                    <a:alpha val="0"/>
                  </a:srgbClr>
                </a:highlight>
                <a:latin typeface="Meiryo"/>
              </a:rPr>
              <a:t>Cliquez pour modifier le style du titre principal</a:t>
            </a:r>
            <a:endParaRPr lang="en-US"/>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fr" sz="1800" b="0" i="0" u="none" strike="noStrike">
                <a:highlight>
                  <a:srgbClr val="000000">
                    <a:alpha val="0"/>
                  </a:srgbClr>
                </a:highlight>
                <a:latin typeface="Meiryo"/>
              </a:rPr>
              <a:t>Cliquez pour modifier les styles de texte principaux</a:t>
            </a:r>
          </a:p>
          <a:p>
            <a:pPr lvl="1" rtl="0"/>
            <a:r>
              <a:rPr lang="fr" sz="1600" b="0" i="0" u="none" strike="noStrike">
                <a:highlight>
                  <a:srgbClr val="000000">
                    <a:alpha val="0"/>
                  </a:srgbClr>
                </a:highlight>
                <a:latin typeface="Meiryo"/>
              </a:rPr>
              <a:t>Deuxième niveau</a:t>
            </a:r>
          </a:p>
          <a:p>
            <a:pPr lvl="2" rtl="0"/>
            <a:r>
              <a:rPr lang="fr" sz="1400" b="0" i="1" u="none" strike="noStrike">
                <a:highlight>
                  <a:srgbClr val="000000">
                    <a:alpha val="0"/>
                  </a:srgbClr>
                </a:highlight>
                <a:latin typeface="Meiryo"/>
              </a:rPr>
              <a:t>Troisième niveau</a:t>
            </a:r>
          </a:p>
          <a:p>
            <a:pPr lvl="3" rtl="0"/>
            <a:r>
              <a:rPr lang="fr" sz="1400" b="0" i="0" u="none" strike="noStrike">
                <a:highlight>
                  <a:srgbClr val="000000">
                    <a:alpha val="0"/>
                  </a:srgbClr>
                </a:highlight>
                <a:latin typeface="Meiryo"/>
              </a:rPr>
              <a:t>Quatrième niveau</a:t>
            </a:r>
          </a:p>
          <a:p>
            <a:pPr lvl="4" rtl="0"/>
            <a:r>
              <a:rPr lang="fr" sz="1400" b="0" i="1" u="none" strike="noStrike">
                <a:highlight>
                  <a:srgbClr val="000000">
                    <a:alpha val="0"/>
                  </a:srgbClr>
                </a:highlight>
                <a:latin typeface="Meiryo"/>
              </a:rPr>
              <a:t>Cinquième niveau</a:t>
            </a:r>
            <a:endParaRPr lang="en-US"/>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pPr rtl="0"/>
            <a:r>
              <a:rPr lang="fr" sz="1100" b="0" i="0" u="none" strike="noStrike">
                <a:highlight>
                  <a:srgbClr val="000000">
                    <a:alpha val="0"/>
                  </a:srgbClr>
                </a:highlight>
                <a:latin typeface="Meiryo"/>
              </a:rPr>
              <a:t>18/07/2023</a:t>
            </a:r>
            <a:endParaRPr lang="en-US"/>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r>
              <a:rPr lang="fr" sz="1600" b="1" i="0" u="none" strike="noStrike">
                <a:highlight>
                  <a:srgbClr val="000000">
                    <a:alpha val="0"/>
                  </a:srgbClr>
                </a:highlight>
                <a:latin typeface="Meiryo"/>
              </a:rPr>
              <a:t>‹#›</a:t>
            </a:r>
            <a:endParaRPr lang="en-US"/>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5770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ransition/>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cop28.com/en/draft-thematic-program" TargetMode="Externa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h.gov/climateandhealth"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www.nih.gov/climateandhealth"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4.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www.nih.gov/climateandhealth" TargetMode="External"/><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hyperlink" Target="https://grants.nih.gov/grants/funding/funding_program.htm" TargetMode="Externa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9.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www.nih.gov/climateandhealth" TargetMode="External"/><Relationship Id="rId7"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hyperlink" Target="https://tools.niehs.nih.gov/cchhl/index.cfm" TargetMode="External"/><Relationship Id="rId5" Type="http://schemas.openxmlformats.org/officeDocument/2006/relationships/hyperlink" Target="https://www.nih.gov/climateandhealth#seminar-series" TargetMode="External"/><Relationship Id="rId4" Type="http://schemas.openxmlformats.org/officeDocument/2006/relationships/hyperlink" Target="NULL" TargetMode="External"/><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hyperlink" Target="https://www.childhealthtaskforce.org/events/2022/11/adapting-health-systems-protect-children-impact-climate-change-seri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unicef.org/reports/climate-crisis-child-rights-crisis" TargetMode="External"/><Relationship Id="rId5" Type="http://schemas.openxmlformats.org/officeDocument/2006/relationships/hyperlink" Target="https://www.unicef.org/media/91631/file/Healthy-Environments-for-Healthy-Children-Global-Programme-Framework-Summary.pdf" TargetMode="Externa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p:nvPr>
        </p:nvSpPr>
        <p:spPr>
          <a:xfrm>
            <a:off x="381965" y="1752705"/>
            <a:ext cx="11428070" cy="3438424"/>
          </a:xfrm>
          <a:prstGeom prst="rect">
            <a:avLst/>
          </a:prstGeom>
          <a:noFill/>
          <a:ln>
            <a:noFill/>
          </a:ln>
        </p:spPr>
        <p:txBody>
          <a:bodyPr spcFirstLastPara="1" wrap="square" lIns="91425" tIns="45700" rIns="91425" bIns="45700" anchor="b" anchorCtr="0">
            <a:noAutofit/>
          </a:bodyPr>
          <a:lstStyle/>
          <a:p>
            <a:pPr rtl="0">
              <a:buSzPts val="4000"/>
            </a:pPr>
            <a:r>
              <a:rPr lang="fr" sz="3200" b="1" i="0" u="none" strike="noStrike">
                <a:highlight>
                  <a:srgbClr val="000000">
                    <a:alpha val="0"/>
                  </a:srgbClr>
                </a:highlight>
                <a:latin typeface="Gill Sans MT"/>
              </a:rPr>
              <a:t>Adapter les systèmes de santé pour la protection des enfants de l'impact du changement climatique</a:t>
            </a:r>
            <a:br>
              <a:rPr lang="fr" sz="3200" b="1" i="0" u="none" strike="noStrike">
                <a:highlight>
                  <a:srgbClr val="000000">
                    <a:alpha val="0"/>
                  </a:srgbClr>
                </a:highlight>
                <a:latin typeface="Gill Sans MT"/>
              </a:rPr>
            </a:br>
            <a:br>
              <a:rPr lang="fr" sz="3600" b="1" i="0" u="none" strike="noStrike">
                <a:highlight>
                  <a:srgbClr val="000000">
                    <a:alpha val="0"/>
                  </a:srgbClr>
                </a:highlight>
                <a:latin typeface="Gill Sans MT"/>
              </a:rPr>
            </a:br>
            <a:r>
              <a:rPr lang="fr" sz="3200" b="0" i="0" u="none" strike="noStrike" dirty="0">
                <a:highlight>
                  <a:srgbClr val="000000">
                    <a:alpha val="0"/>
                  </a:srgbClr>
                </a:highlight>
                <a:latin typeface="Gill Sans MT"/>
              </a:rPr>
              <a:t>Séance 7 : Financement de la santé et de l'adaptation au climat</a:t>
            </a:r>
            <a:r>
              <a:rPr lang="fr" sz="3600" b="0" i="0" u="none" strike="noStrike" dirty="0">
                <a:highlight>
                  <a:srgbClr val="000000">
                    <a:alpha val="0"/>
                  </a:srgbClr>
                </a:highlight>
                <a:latin typeface="Gill Sans MT"/>
              </a:rPr>
              <a:t> </a:t>
            </a:r>
            <a:br>
              <a:rPr lang="fr" sz="3200" b="0" i="0" u="none" strike="noStrike" dirty="0">
                <a:highlight>
                  <a:srgbClr val="000000">
                    <a:alpha val="0"/>
                  </a:srgbClr>
                </a:highlight>
                <a:latin typeface="Gill Sans MT"/>
              </a:rPr>
            </a:br>
            <a:r>
              <a:rPr lang="fr" sz="2800" b="0" i="1" u="none" strike="noStrike" dirty="0">
                <a:solidFill>
                  <a:srgbClr val="3D3D3D"/>
                </a:solidFill>
                <a:highlight>
                  <a:srgbClr val="000000">
                    <a:alpha val="0"/>
                  </a:srgbClr>
                </a:highlight>
                <a:latin typeface="Gill Sans MT"/>
              </a:rPr>
              <a:t>Sous-groupe Ré-imaginer le paquet de soins pour les enfants </a:t>
            </a:r>
            <a:br>
              <a:rPr lang="fr" sz="2800" b="0" i="1" u="none" strike="noStrike" dirty="0">
                <a:solidFill>
                  <a:srgbClr val="3D3D3D"/>
                </a:solidFill>
                <a:highlight>
                  <a:srgbClr val="000000">
                    <a:alpha val="0"/>
                  </a:srgbClr>
                </a:highlight>
                <a:latin typeface="Gill Sans MT"/>
              </a:rPr>
            </a:br>
            <a:r>
              <a:rPr lang="fr" sz="2800" b="0" i="1" u="none" strike="noStrike" dirty="0">
                <a:solidFill>
                  <a:srgbClr val="3D3D3D"/>
                </a:solidFill>
                <a:highlight>
                  <a:srgbClr val="000000">
                    <a:alpha val="0"/>
                  </a:srgbClr>
                </a:highlight>
                <a:latin typeface="Gill Sans MT"/>
              </a:rPr>
              <a:t>13 juillet 2023</a:t>
            </a:r>
            <a:endParaRPr sz="4400" dirty="0">
              <a:latin typeface="Gill Sans MT" panose="020B0502020104020203" pitchFamily="34" charset="0"/>
            </a:endParaRPr>
          </a:p>
        </p:txBody>
      </p:sp>
      <p:sp>
        <p:nvSpPr>
          <p:cNvPr id="195" name="Google Shape;195;p1"/>
          <p:cNvSpPr txBox="1">
            <a:spLocks noGrp="1"/>
          </p:cNvSpPr>
          <p:nvPr>
            <p:ph type="subTitle" idx="1"/>
          </p:nvPr>
        </p:nvSpPr>
        <p:spPr>
          <a:xfrm>
            <a:off x="1403685" y="5105295"/>
            <a:ext cx="9144000" cy="11094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rgbClr val="3D3D3D"/>
              </a:buClr>
              <a:buSzPts val="2000"/>
              <a:buNone/>
            </a:pPr>
            <a:r>
              <a:rPr lang="fr" sz="2000" b="1" i="0" u="none" strike="noStrike">
                <a:highlight>
                  <a:srgbClr val="000000">
                    <a:alpha val="0"/>
                  </a:srgbClr>
                </a:highlight>
                <a:latin typeface="Gill Sans MT"/>
              </a:rPr>
              <a:t>Modérateurs de la série : </a:t>
            </a:r>
            <a:endParaRPr>
              <a:latin typeface="Gill Sans MT" panose="020B0502020104020203" pitchFamily="34" charset="0"/>
            </a:endParaRPr>
          </a:p>
          <a:p>
            <a:pPr marL="0" lvl="0" indent="0" algn="l" rtl="0">
              <a:lnSpc>
                <a:spcPct val="100000"/>
              </a:lnSpc>
              <a:spcBef>
                <a:spcPct val="0"/>
              </a:spcBef>
              <a:spcAft>
                <a:spcPct val="0"/>
              </a:spcAft>
              <a:buClr>
                <a:srgbClr val="3D3D3D"/>
              </a:buClr>
              <a:buSzPts val="2000"/>
              <a:buNone/>
            </a:pPr>
            <a:r>
              <a:rPr lang="fr" sz="2000" b="0" i="0" u="none" strike="noStrike">
                <a:highlight>
                  <a:srgbClr val="000000">
                    <a:alpha val="0"/>
                  </a:srgbClr>
                </a:highlight>
                <a:latin typeface="Gill Sans MT"/>
              </a:rPr>
              <a:t>Cara Endyke Doran, </a:t>
            </a:r>
            <a:r>
              <a:rPr lang="fr" sz="2000" b="0" i="0" u="sng" strike="noStrike">
                <a:solidFill>
                  <a:srgbClr val="7F7A9B"/>
                </a:solidFill>
                <a:highlight>
                  <a:srgbClr val="000000">
                    <a:alpha val="0"/>
                  </a:srgbClr>
                </a:highlight>
                <a:latin typeface="Gill Sans MT"/>
              </a:rPr>
              <a:t>cendykedoran@globalcommunities.org </a:t>
            </a:r>
            <a:r>
              <a:rPr lang="fr" sz="2000" b="0" i="0" u="none" strike="noStrike">
                <a:highlight>
                  <a:srgbClr val="000000">
                    <a:alpha val="0"/>
                  </a:srgbClr>
                </a:highlight>
                <a:latin typeface="Gill Sans MT"/>
              </a:rPr>
              <a:t> </a:t>
            </a:r>
            <a:endParaRPr>
              <a:latin typeface="Gill Sans MT" panose="020B0502020104020203" pitchFamily="34" charset="0"/>
            </a:endParaRPr>
          </a:p>
          <a:p>
            <a:pPr marL="0" lvl="0" indent="0" algn="l" rtl="0">
              <a:lnSpc>
                <a:spcPct val="100000"/>
              </a:lnSpc>
              <a:spcBef>
                <a:spcPct val="0"/>
              </a:spcBef>
              <a:spcAft>
                <a:spcPct val="0"/>
              </a:spcAft>
              <a:buClr>
                <a:srgbClr val="3D3D3D"/>
              </a:buClr>
              <a:buSzPts val="2000"/>
              <a:buNone/>
            </a:pPr>
            <a:r>
              <a:rPr lang="fr" sz="2000" b="0" i="0" u="none" strike="noStrike">
                <a:highlight>
                  <a:srgbClr val="000000">
                    <a:alpha val="0"/>
                  </a:srgbClr>
                </a:highlight>
                <a:latin typeface="Gill Sans MT"/>
              </a:rPr>
              <a:t>Swathi Manchikanti</a:t>
            </a:r>
            <a:r>
              <a:rPr lang="fr" sz="1600" b="0" i="0" u="none" strike="noStrike">
                <a:solidFill>
                  <a:srgbClr val="424242"/>
                </a:solidFill>
                <a:highlight>
                  <a:srgbClr val="000000">
                    <a:alpha val="0"/>
                  </a:srgbClr>
                </a:highlight>
                <a:latin typeface="Gill Sans MT"/>
              </a:rPr>
              <a:t>,</a:t>
            </a:r>
            <a:r>
              <a:rPr lang="fr" sz="2000" b="0" i="0" u="none" strike="noStrike">
                <a:highlight>
                  <a:srgbClr val="000000">
                    <a:alpha val="0"/>
                  </a:srgbClr>
                </a:highlight>
                <a:latin typeface="Gill Sans MT"/>
              </a:rPr>
              <a:t> </a:t>
            </a:r>
            <a:r>
              <a:rPr lang="fr" sz="2000" b="0" i="0" u="sng" strike="noStrike">
                <a:solidFill>
                  <a:srgbClr val="7F7A9B"/>
                </a:solidFill>
                <a:highlight>
                  <a:srgbClr val="000000">
                    <a:alpha val="0"/>
                  </a:srgbClr>
                </a:highlight>
                <a:latin typeface="Gill Sans MT"/>
              </a:rPr>
              <a:t>smanchikanti@unicef.org</a:t>
            </a:r>
            <a:r>
              <a:rPr lang="fr" sz="2000" b="0" i="0" u="none" strike="noStrike">
                <a:highlight>
                  <a:srgbClr val="000000">
                    <a:alpha val="0"/>
                  </a:srgbClr>
                </a:highlight>
                <a:latin typeface="Gill Sans MT"/>
              </a:rPr>
              <a:t> </a:t>
            </a:r>
            <a:endParaRPr>
              <a:latin typeface="Gill Sans MT" panose="020B0502020104020203" pitchFamily="34" charset="0"/>
            </a:endParaRPr>
          </a:p>
        </p:txBody>
      </p:sp>
      <p:pic>
        <p:nvPicPr>
          <p:cNvPr id="196" name="Google Shape;196;p1"/>
          <p:cNvPicPr preferRelativeResize="0"/>
          <p:nvPr/>
        </p:nvPicPr>
        <p:blipFill>
          <a:blip r:embed="rId3">
            <a:alphaModFix/>
          </a:blip>
          <a:stretch>
            <a:fillRect/>
          </a:stretch>
        </p:blipFill>
        <p:spPr>
          <a:xfrm>
            <a:off x="381965" y="5191129"/>
            <a:ext cx="851956" cy="851956"/>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Freeform: Shape 22">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24">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820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AC4CE3C4-3600-4353-9FE1-B32D06BEF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1C2A033-85CD-F478-65F3-D8D494D8417B}"/>
              </a:ext>
            </a:extLst>
          </p:cNvPr>
          <p:cNvSpPr>
            <a:spLocks noGrp="1"/>
          </p:cNvSpPr>
          <p:nvPr>
            <p:ph type="title"/>
          </p:nvPr>
        </p:nvSpPr>
        <p:spPr>
          <a:xfrm>
            <a:off x="825357" y="442912"/>
            <a:ext cx="5721653" cy="1424664"/>
          </a:xfrm>
        </p:spPr>
        <p:txBody>
          <a:bodyPr anchor="b">
            <a:noAutofit/>
          </a:bodyPr>
          <a:lstStyle/>
          <a:p>
            <a:pPr rtl="0">
              <a:lnSpc>
                <a:spcPct val="120000"/>
              </a:lnSpc>
            </a:pPr>
            <a:r>
              <a:rPr lang="fr" sz="2200" b="1" i="0" u="none" strike="noStrike" dirty="0">
                <a:highlight>
                  <a:srgbClr val="000000">
                    <a:alpha val="0"/>
                  </a:srgbClr>
                </a:highlight>
                <a:latin typeface="Meiryo"/>
              </a:rPr>
              <a:t>Un financement ciblé est nécessaire pour réduire les risques spécifiques et mettre en place des systèmes de santé résilients.</a:t>
            </a:r>
            <a:endParaRPr lang="en-US" sz="2200" dirty="0"/>
          </a:p>
        </p:txBody>
      </p:sp>
      <p:sp>
        <p:nvSpPr>
          <p:cNvPr id="3" name="Content Placeholder 2">
            <a:extLst>
              <a:ext uri="{FF2B5EF4-FFF2-40B4-BE49-F238E27FC236}">
                <a16:creationId xmlns:a16="http://schemas.microsoft.com/office/drawing/2014/main" id="{D3E5FBFB-E9FA-B12F-AD97-9373502A389B}"/>
              </a:ext>
            </a:extLst>
          </p:cNvPr>
          <p:cNvSpPr>
            <a:spLocks noGrp="1"/>
          </p:cNvSpPr>
          <p:nvPr>
            <p:ph idx="1"/>
          </p:nvPr>
        </p:nvSpPr>
        <p:spPr>
          <a:xfrm>
            <a:off x="992518" y="1867576"/>
            <a:ext cx="7245701" cy="4990423"/>
          </a:xfrm>
          <a:solidFill>
            <a:schemeClr val="bg2"/>
          </a:solidFill>
        </p:spPr>
        <p:txBody>
          <a:bodyPr>
            <a:noAutofit/>
          </a:bodyPr>
          <a:lstStyle/>
          <a:p>
            <a:pPr rtl="0">
              <a:lnSpc>
                <a:spcPct val="130000"/>
              </a:lnSpc>
            </a:pPr>
            <a:r>
              <a:rPr lang="fr" sz="1400" b="1" i="0" u="none" strike="noStrike" dirty="0">
                <a:highlight>
                  <a:srgbClr val="000000">
                    <a:alpha val="0"/>
                  </a:srgbClr>
                </a:highlight>
                <a:latin typeface="Meiryo"/>
              </a:rPr>
              <a:t>Chaleur extrême : </a:t>
            </a:r>
            <a:r>
              <a:rPr lang="fr" sz="1400" b="0" i="0" u="none" strike="noStrike" dirty="0">
                <a:highlight>
                  <a:srgbClr val="000000">
                    <a:alpha val="0"/>
                  </a:srgbClr>
                </a:highlight>
                <a:latin typeface="Meiryo"/>
              </a:rPr>
              <a:t>plans d'action chaleur-santé avec systèmes d'alerte et de réaction rapides </a:t>
            </a:r>
          </a:p>
          <a:p>
            <a:pPr rtl="0">
              <a:lnSpc>
                <a:spcPct val="130000"/>
              </a:lnSpc>
            </a:pPr>
            <a:r>
              <a:rPr lang="fr" sz="1400" b="1" i="0" u="none" strike="noStrike" dirty="0">
                <a:highlight>
                  <a:srgbClr val="000000">
                    <a:alpha val="0"/>
                  </a:srgbClr>
                </a:highlight>
                <a:latin typeface="Meiryo"/>
              </a:rPr>
              <a:t>Maladies d'origine hydrique et alimentaire : </a:t>
            </a:r>
            <a:r>
              <a:rPr lang="fr" sz="1400" b="0" i="0" u="none" strike="noStrike" dirty="0">
                <a:highlight>
                  <a:srgbClr val="000000">
                    <a:alpha val="0"/>
                  </a:srgbClr>
                </a:highlight>
                <a:latin typeface="Meiryo"/>
              </a:rPr>
              <a:t>Amélioration de l'accès à l'eau potable et des systèmes d'alerte précoce ; réduction de l'exposition des systèmes d'approvisionnement en eau et d'assainissement aux inondations et aux phénomènes météorologiques extrêmes.</a:t>
            </a:r>
          </a:p>
          <a:p>
            <a:pPr rtl="0">
              <a:lnSpc>
                <a:spcPct val="130000"/>
              </a:lnSpc>
            </a:pPr>
            <a:r>
              <a:rPr lang="fr" sz="1400" b="1" i="0" u="none" strike="noStrike" dirty="0">
                <a:highlight>
                  <a:srgbClr val="000000">
                    <a:alpha val="0"/>
                  </a:srgbClr>
                </a:highlight>
                <a:latin typeface="Meiryo"/>
              </a:rPr>
              <a:t>Maladies à transmission vectorielle :</a:t>
            </a:r>
            <a:r>
              <a:rPr lang="fr" sz="1400" b="0" i="0" u="none" strike="noStrike" dirty="0">
                <a:highlight>
                  <a:srgbClr val="000000">
                    <a:alpha val="0"/>
                  </a:srgbClr>
                </a:highlight>
                <a:latin typeface="Meiryo"/>
              </a:rPr>
              <a:t> Surveillance, systèmes d'alerte précoce, développement de vaccins </a:t>
            </a:r>
          </a:p>
          <a:p>
            <a:pPr rtl="0">
              <a:lnSpc>
                <a:spcPct val="130000"/>
              </a:lnSpc>
            </a:pPr>
            <a:r>
              <a:rPr lang="fr" sz="1400" b="1" i="0" u="none" strike="noStrike" dirty="0">
                <a:highlight>
                  <a:srgbClr val="000000">
                    <a:alpha val="0"/>
                  </a:srgbClr>
                </a:highlight>
                <a:latin typeface="Meiryo"/>
              </a:rPr>
              <a:t>Risques pour la santé mentale : </a:t>
            </a:r>
            <a:r>
              <a:rPr lang="fr" sz="1400" b="0" i="0" u="none" strike="noStrike" dirty="0">
                <a:highlight>
                  <a:srgbClr val="000000">
                    <a:alpha val="0"/>
                  </a:srgbClr>
                </a:highlight>
                <a:latin typeface="Meiryo"/>
              </a:rPr>
              <a:t>Amélioration de la surveillance, de l'accès aux soins de santé mentale et du suivi des effets psychosociaux des phénomènes météorologiques extrêmes.</a:t>
            </a:r>
          </a:p>
          <a:p>
            <a:pPr rtl="0">
              <a:lnSpc>
                <a:spcPct val="130000"/>
              </a:lnSpc>
            </a:pPr>
            <a:r>
              <a:rPr lang="fr" sz="1400" b="1" i="0" u="none" strike="noStrike" dirty="0">
                <a:highlight>
                  <a:srgbClr val="000000">
                    <a:alpha val="0"/>
                  </a:srgbClr>
                </a:highlight>
                <a:latin typeface="Meiryo"/>
              </a:rPr>
              <a:t>La santé et le bien-être en général : </a:t>
            </a:r>
            <a:r>
              <a:rPr lang="fr" sz="1400" b="0" i="0" u="none" strike="noStrike" dirty="0">
                <a:highlight>
                  <a:srgbClr val="000000">
                    <a:alpha val="0"/>
                  </a:srgbClr>
                </a:highlight>
                <a:latin typeface="Meiryo"/>
              </a:rPr>
              <a:t>Approches intégrées de l'adaptation qui </a:t>
            </a:r>
            <a:r>
              <a:rPr lang="fr" sz="1400" b="1" i="0" u="none" strike="noStrike" dirty="0">
                <a:highlight>
                  <a:srgbClr val="000000">
                    <a:alpha val="0"/>
                  </a:srgbClr>
                </a:highlight>
                <a:latin typeface="Meiryo"/>
              </a:rPr>
              <a:t>intègrent la</a:t>
            </a:r>
            <a:r>
              <a:rPr lang="fr" sz="1400" b="0" i="0" u="none" strike="noStrike" dirty="0">
                <a:highlight>
                  <a:srgbClr val="000000">
                    <a:alpha val="0"/>
                  </a:srgbClr>
                </a:highlight>
                <a:latin typeface="Meiryo"/>
              </a:rPr>
              <a:t> santé dans tous les secteurs</a:t>
            </a:r>
          </a:p>
          <a:p>
            <a:pPr rtl="0">
              <a:lnSpc>
                <a:spcPct val="130000"/>
              </a:lnSpc>
            </a:pPr>
            <a:r>
              <a:rPr lang="fr" sz="1400" b="0" i="0" u="none" strike="noStrike" dirty="0">
                <a:highlight>
                  <a:srgbClr val="000000">
                    <a:alpha val="0"/>
                  </a:srgbClr>
                </a:highlight>
                <a:latin typeface="Meiryo"/>
              </a:rPr>
              <a:t>GIEC 2022</a:t>
            </a:r>
          </a:p>
        </p:txBody>
      </p:sp>
      <p:sp>
        <p:nvSpPr>
          <p:cNvPr id="44" name="Freeform: Shape 43">
            <a:extLst>
              <a:ext uri="{FF2B5EF4-FFF2-40B4-BE49-F238E27FC236}">
                <a16:creationId xmlns:a16="http://schemas.microsoft.com/office/drawing/2014/main" id="{92FF458B-FE0A-4B41-2CB4-A62C0646A4E1}"/>
              </a:ext>
            </a:extLst>
          </p:cNvPr>
          <p:cNvSpPr/>
          <p:nvPr/>
        </p:nvSpPr>
        <p:spPr>
          <a:xfrm>
            <a:off x="8923193" y="2551818"/>
            <a:ext cx="2385540" cy="2285989"/>
          </a:xfrm>
          <a:custGeom>
            <a:avLst/>
            <a:gdLst>
              <a:gd name="connsiteX0" fmla="*/ 1401091 w 2802181"/>
              <a:gd name="connsiteY0" fmla="*/ 221225 h 2802181"/>
              <a:gd name="connsiteX1" fmla="*/ 221225 w 2802181"/>
              <a:gd name="connsiteY1" fmla="*/ 1401091 h 2802181"/>
              <a:gd name="connsiteX2" fmla="*/ 1401091 w 2802181"/>
              <a:gd name="connsiteY2" fmla="*/ 2580957 h 2802181"/>
              <a:gd name="connsiteX3" fmla="*/ 2580957 w 2802181"/>
              <a:gd name="connsiteY3" fmla="*/ 1401091 h 2802181"/>
              <a:gd name="connsiteX4" fmla="*/ 1401091 w 2802181"/>
              <a:gd name="connsiteY4" fmla="*/ 221225 h 2802181"/>
              <a:gd name="connsiteX5" fmla="*/ 1401091 w 2802181"/>
              <a:gd name="connsiteY5" fmla="*/ 2802182 h 2802181"/>
              <a:gd name="connsiteX6" fmla="*/ 0 w 2802181"/>
              <a:gd name="connsiteY6" fmla="*/ 1401091 h 2802181"/>
              <a:gd name="connsiteX7" fmla="*/ 1401091 w 2802181"/>
              <a:gd name="connsiteY7" fmla="*/ 0 h 2802181"/>
              <a:gd name="connsiteX8" fmla="*/ 2802182 w 2802181"/>
              <a:gd name="connsiteY8" fmla="*/ 1401091 h 2802181"/>
              <a:gd name="connsiteX9" fmla="*/ 1401091 w 2802181"/>
              <a:gd name="connsiteY9" fmla="*/ 2802182 h 280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181" h="2802181">
                <a:moveTo>
                  <a:pt x="1401091" y="221225"/>
                </a:moveTo>
                <a:cubicBezTo>
                  <a:pt x="748477" y="221225"/>
                  <a:pt x="221225" y="748477"/>
                  <a:pt x="221225" y="1401091"/>
                </a:cubicBezTo>
                <a:cubicBezTo>
                  <a:pt x="221225" y="2053704"/>
                  <a:pt x="748477" y="2580957"/>
                  <a:pt x="1401091" y="2580957"/>
                </a:cubicBezTo>
                <a:cubicBezTo>
                  <a:pt x="2053704" y="2580957"/>
                  <a:pt x="2580957" y="2053704"/>
                  <a:pt x="2580957" y="1401091"/>
                </a:cubicBezTo>
                <a:cubicBezTo>
                  <a:pt x="2580957" y="748477"/>
                  <a:pt x="2053704" y="221225"/>
                  <a:pt x="1401091" y="221225"/>
                </a:cubicBezTo>
                <a:close/>
                <a:moveTo>
                  <a:pt x="1401091" y="2802182"/>
                </a:moveTo>
                <a:cubicBezTo>
                  <a:pt x="626804" y="2802182"/>
                  <a:pt x="0" y="2175378"/>
                  <a:pt x="0" y="1401091"/>
                </a:cubicBezTo>
                <a:cubicBezTo>
                  <a:pt x="0" y="626804"/>
                  <a:pt x="626804" y="0"/>
                  <a:pt x="1401091" y="0"/>
                </a:cubicBezTo>
                <a:cubicBezTo>
                  <a:pt x="2175378" y="0"/>
                  <a:pt x="2802182" y="626804"/>
                  <a:pt x="2802182" y="1401091"/>
                </a:cubicBezTo>
                <a:cubicBezTo>
                  <a:pt x="2802182" y="2175378"/>
                  <a:pt x="2175378" y="2802182"/>
                  <a:pt x="1401091" y="2802182"/>
                </a:cubicBezTo>
                <a:close/>
              </a:path>
            </a:pathLst>
          </a:custGeom>
          <a:solidFill>
            <a:srgbClr val="FF0000"/>
          </a:solidFill>
          <a:ln w="36810" cap="flat">
            <a:solidFill>
              <a:srgbClr val="FF0000"/>
            </a:solidFill>
            <a:prstDash val="solid"/>
            <a:miter/>
          </a:ln>
        </p:spPr>
        <p:txBody>
          <a:bodyPr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5" name="Freeform: Shape 44">
            <a:extLst>
              <a:ext uri="{FF2B5EF4-FFF2-40B4-BE49-F238E27FC236}">
                <a16:creationId xmlns:a16="http://schemas.microsoft.com/office/drawing/2014/main" id="{D72BAC03-0466-D5B0-5465-FEDDB240E1D7}"/>
              </a:ext>
            </a:extLst>
          </p:cNvPr>
          <p:cNvSpPr/>
          <p:nvPr/>
        </p:nvSpPr>
        <p:spPr>
          <a:xfrm>
            <a:off x="9356260" y="2954640"/>
            <a:ext cx="1519406" cy="1480344"/>
          </a:xfrm>
          <a:custGeom>
            <a:avLst/>
            <a:gdLst>
              <a:gd name="connsiteX0" fmla="*/ 1622316 w 1769799"/>
              <a:gd name="connsiteY0" fmla="*/ 589933 h 1769799"/>
              <a:gd name="connsiteX1" fmla="*/ 1179866 w 1769799"/>
              <a:gd name="connsiteY1" fmla="*/ 589933 h 1769799"/>
              <a:gd name="connsiteX2" fmla="*/ 1179866 w 1769799"/>
              <a:gd name="connsiteY2" fmla="*/ 147483 h 1769799"/>
              <a:gd name="connsiteX3" fmla="*/ 1032383 w 1769799"/>
              <a:gd name="connsiteY3" fmla="*/ 0 h 1769799"/>
              <a:gd name="connsiteX4" fmla="*/ 737416 w 1769799"/>
              <a:gd name="connsiteY4" fmla="*/ 0 h 1769799"/>
              <a:gd name="connsiteX5" fmla="*/ 589933 w 1769799"/>
              <a:gd name="connsiteY5" fmla="*/ 147483 h 1769799"/>
              <a:gd name="connsiteX6" fmla="*/ 589933 w 1769799"/>
              <a:gd name="connsiteY6" fmla="*/ 589933 h 1769799"/>
              <a:gd name="connsiteX7" fmla="*/ 147483 w 1769799"/>
              <a:gd name="connsiteY7" fmla="*/ 589933 h 1769799"/>
              <a:gd name="connsiteX8" fmla="*/ 0 w 1769799"/>
              <a:gd name="connsiteY8" fmla="*/ 737416 h 1769799"/>
              <a:gd name="connsiteX9" fmla="*/ 0 w 1769799"/>
              <a:gd name="connsiteY9" fmla="*/ 1032383 h 1769799"/>
              <a:gd name="connsiteX10" fmla="*/ 147483 w 1769799"/>
              <a:gd name="connsiteY10" fmla="*/ 1179866 h 1769799"/>
              <a:gd name="connsiteX11" fmla="*/ 589933 w 1769799"/>
              <a:gd name="connsiteY11" fmla="*/ 1179866 h 1769799"/>
              <a:gd name="connsiteX12" fmla="*/ 589933 w 1769799"/>
              <a:gd name="connsiteY12" fmla="*/ 1622316 h 1769799"/>
              <a:gd name="connsiteX13" fmla="*/ 737416 w 1769799"/>
              <a:gd name="connsiteY13" fmla="*/ 1769799 h 1769799"/>
              <a:gd name="connsiteX14" fmla="*/ 1032383 w 1769799"/>
              <a:gd name="connsiteY14" fmla="*/ 1769799 h 1769799"/>
              <a:gd name="connsiteX15" fmla="*/ 1179866 w 1769799"/>
              <a:gd name="connsiteY15" fmla="*/ 1622316 h 1769799"/>
              <a:gd name="connsiteX16" fmla="*/ 1179866 w 1769799"/>
              <a:gd name="connsiteY16" fmla="*/ 1179866 h 1769799"/>
              <a:gd name="connsiteX17" fmla="*/ 1622316 w 1769799"/>
              <a:gd name="connsiteY17" fmla="*/ 1179866 h 1769799"/>
              <a:gd name="connsiteX18" fmla="*/ 1769799 w 1769799"/>
              <a:gd name="connsiteY18" fmla="*/ 1032383 h 1769799"/>
              <a:gd name="connsiteX19" fmla="*/ 1769799 w 1769799"/>
              <a:gd name="connsiteY19" fmla="*/ 737416 h 1769799"/>
              <a:gd name="connsiteX20" fmla="*/ 1622316 w 1769799"/>
              <a:gd name="connsiteY20" fmla="*/ 589933 h 176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9799" h="1769799">
                <a:moveTo>
                  <a:pt x="1622316" y="589933"/>
                </a:moveTo>
                <a:lnTo>
                  <a:pt x="1179866" y="589933"/>
                </a:lnTo>
                <a:lnTo>
                  <a:pt x="1179866" y="147483"/>
                </a:lnTo>
                <a:cubicBezTo>
                  <a:pt x="1179866" y="66367"/>
                  <a:pt x="1113499" y="0"/>
                  <a:pt x="1032383" y="0"/>
                </a:cubicBezTo>
                <a:lnTo>
                  <a:pt x="737416" y="0"/>
                </a:lnTo>
                <a:cubicBezTo>
                  <a:pt x="656300" y="0"/>
                  <a:pt x="589933" y="66367"/>
                  <a:pt x="589933" y="147483"/>
                </a:cubicBezTo>
                <a:lnTo>
                  <a:pt x="589933" y="589933"/>
                </a:lnTo>
                <a:lnTo>
                  <a:pt x="147483" y="589933"/>
                </a:lnTo>
                <a:cubicBezTo>
                  <a:pt x="66367" y="589933"/>
                  <a:pt x="0" y="656300"/>
                  <a:pt x="0" y="737416"/>
                </a:cubicBezTo>
                <a:lnTo>
                  <a:pt x="0" y="1032383"/>
                </a:lnTo>
                <a:cubicBezTo>
                  <a:pt x="0" y="1113499"/>
                  <a:pt x="66367" y="1179866"/>
                  <a:pt x="147483" y="1179866"/>
                </a:cubicBezTo>
                <a:lnTo>
                  <a:pt x="589933" y="1179866"/>
                </a:lnTo>
                <a:lnTo>
                  <a:pt x="589933" y="1622316"/>
                </a:lnTo>
                <a:cubicBezTo>
                  <a:pt x="589933" y="1703431"/>
                  <a:pt x="656300" y="1769799"/>
                  <a:pt x="737416" y="1769799"/>
                </a:cubicBezTo>
                <a:lnTo>
                  <a:pt x="1032383" y="1769799"/>
                </a:lnTo>
                <a:cubicBezTo>
                  <a:pt x="1113499" y="1769799"/>
                  <a:pt x="1179866" y="1703431"/>
                  <a:pt x="1179866" y="1622316"/>
                </a:cubicBezTo>
                <a:lnTo>
                  <a:pt x="1179866" y="1179866"/>
                </a:lnTo>
                <a:lnTo>
                  <a:pt x="1622316" y="1179866"/>
                </a:lnTo>
                <a:cubicBezTo>
                  <a:pt x="1703431" y="1179866"/>
                  <a:pt x="1769799" y="1113499"/>
                  <a:pt x="1769799" y="1032383"/>
                </a:cubicBezTo>
                <a:lnTo>
                  <a:pt x="1769799" y="737416"/>
                </a:lnTo>
                <a:cubicBezTo>
                  <a:pt x="1769799" y="656300"/>
                  <a:pt x="1703431" y="589933"/>
                  <a:pt x="1622316" y="589933"/>
                </a:cubicBezTo>
                <a:close/>
              </a:path>
            </a:pathLst>
          </a:custGeom>
          <a:solidFill>
            <a:srgbClr val="FF0000"/>
          </a:solidFill>
          <a:ln w="36810" cap="flat">
            <a:solidFill>
              <a:srgbClr val="FF0000"/>
            </a:solidFill>
            <a:prstDash val="solid"/>
            <a:miter/>
          </a:ln>
        </p:spPr>
        <p:txBody>
          <a:bodyPr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6072276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DD4508-005E-3861-42C7-EBF3A04540DC}"/>
              </a:ext>
            </a:extLst>
          </p:cNvPr>
          <p:cNvSpPr>
            <a:spLocks noGrp="1"/>
          </p:cNvSpPr>
          <p:nvPr>
            <p:ph type="body" sz="quarter" idx="10"/>
          </p:nvPr>
        </p:nvSpPr>
        <p:spPr/>
        <p:txBody>
          <a:bodyPr>
            <a:noAutofit/>
          </a:bodyPr>
          <a:lstStyle/>
          <a:p>
            <a:pPr rtl="0"/>
            <a:r>
              <a:rPr lang="fr" sz="1200" b="0" i="0" u="none" strike="noStrike">
                <a:highlight>
                  <a:srgbClr val="000000">
                    <a:alpha val="0"/>
                  </a:srgbClr>
                </a:highlight>
                <a:latin typeface="Meiryo"/>
              </a:rPr>
              <a:t>GIEC 2022</a:t>
            </a:r>
          </a:p>
        </p:txBody>
      </p:sp>
      <p:pic>
        <p:nvPicPr>
          <p:cNvPr id="2050" name="Picture 2" descr="Figure SPM.3(abcde)">
            <a:extLst>
              <a:ext uri="{FF2B5EF4-FFF2-40B4-BE49-F238E27FC236}">
                <a16:creationId xmlns:a16="http://schemas.microsoft.com/office/drawing/2014/main" id="{2A5F13DE-B94F-EEB6-6CAB-6DDCBEBC3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38" t="67006" r="6540" b="8102"/>
          <a:stretch>
            <a:fillRect/>
          </a:stretch>
        </p:blipFill>
        <p:spPr bwMode="auto">
          <a:xfrm>
            <a:off x="260349" y="304800"/>
            <a:ext cx="11671301" cy="610234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A2C6E7E-AF29-9362-6117-21FC0C9BDAB7}"/>
              </a:ext>
            </a:extLst>
          </p:cNvPr>
          <p:cNvSpPr/>
          <p:nvPr/>
        </p:nvSpPr>
        <p:spPr>
          <a:xfrm>
            <a:off x="2530547" y="2945216"/>
            <a:ext cx="988828" cy="2658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5" name="Oval 4">
            <a:extLst>
              <a:ext uri="{FF2B5EF4-FFF2-40B4-BE49-F238E27FC236}">
                <a16:creationId xmlns:a16="http://schemas.microsoft.com/office/drawing/2014/main" id="{036F19B9-7D8C-790E-A1B3-73FA4283E777}"/>
              </a:ext>
            </a:extLst>
          </p:cNvPr>
          <p:cNvSpPr/>
          <p:nvPr/>
        </p:nvSpPr>
        <p:spPr>
          <a:xfrm>
            <a:off x="4671239" y="2991286"/>
            <a:ext cx="988828" cy="2658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 name="Oval 5">
            <a:extLst>
              <a:ext uri="{FF2B5EF4-FFF2-40B4-BE49-F238E27FC236}">
                <a16:creationId xmlns:a16="http://schemas.microsoft.com/office/drawing/2014/main" id="{8DBA66A8-39C2-E652-ACC4-B81E222E76D4}"/>
              </a:ext>
            </a:extLst>
          </p:cNvPr>
          <p:cNvSpPr/>
          <p:nvPr/>
        </p:nvSpPr>
        <p:spPr>
          <a:xfrm>
            <a:off x="8970361" y="3005467"/>
            <a:ext cx="988828" cy="2658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Oval 6">
            <a:extLst>
              <a:ext uri="{FF2B5EF4-FFF2-40B4-BE49-F238E27FC236}">
                <a16:creationId xmlns:a16="http://schemas.microsoft.com/office/drawing/2014/main" id="{3A6AE150-3FE3-5553-66AE-DB205204B66F}"/>
              </a:ext>
            </a:extLst>
          </p:cNvPr>
          <p:cNvSpPr/>
          <p:nvPr/>
        </p:nvSpPr>
        <p:spPr>
          <a:xfrm>
            <a:off x="6836751" y="2987742"/>
            <a:ext cx="988828" cy="2658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Tree>
    <p:extLst>
      <p:ext uri="{BB962C8B-B14F-4D97-AF65-F5344CB8AC3E}">
        <p14:creationId xmlns:p14="http://schemas.microsoft.com/office/powerpoint/2010/main" val="28926482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9"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5" name="Rectangle 24">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Green and dry land">
            <a:extLst>
              <a:ext uri="{FF2B5EF4-FFF2-40B4-BE49-F238E27FC236}">
                <a16:creationId xmlns:a16="http://schemas.microsoft.com/office/drawing/2014/main" id="{1966AE13-2FC4-1D17-0745-04E499F5180D}"/>
              </a:ext>
            </a:extLst>
          </p:cNvPr>
          <p:cNvPicPr>
            <a:picLocks noChangeAspect="1"/>
          </p:cNvPicPr>
          <p:nvPr/>
        </p:nvPicPr>
        <p:blipFill>
          <a:blip r:embed="rId2"/>
          <a:srcRect l="19106" r="26564"/>
          <a:stretch>
            <a:fillRect/>
          </a:stretch>
        </p:blipFill>
        <p:spPr>
          <a:xfrm>
            <a:off x="4487333" y="10"/>
            <a:ext cx="7704667" cy="6877868"/>
          </a:xfrm>
          <a:custGeom>
            <a:avLst/>
            <a:gdLst/>
            <a:ahLst/>
            <a:cxnLst/>
            <a:rect l="l" t="t" r="r" b="b"/>
            <a:pathLst>
              <a:path w="7704667" h="6877878">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p:spPr>
      </p:pic>
      <p:sp>
        <p:nvSpPr>
          <p:cNvPr id="27" name="Freeform: Shape 26">
            <a:extLst>
              <a:ext uri="{FF2B5EF4-FFF2-40B4-BE49-F238E27FC236}">
                <a16:creationId xmlns:a16="http://schemas.microsoft.com/office/drawing/2014/main" id="{DCD36D47-40B7-494B-B249-3CBA333DE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useBgFill="1">
        <p:nvSpPr>
          <p:cNvPr id="29" name="Freeform: Shape 28">
            <a:extLst>
              <a:ext uri="{FF2B5EF4-FFF2-40B4-BE49-F238E27FC236}">
                <a16:creationId xmlns:a16="http://schemas.microsoft.com/office/drawing/2014/main" id="{03AD0D1C-F8BA-4CD1-BC4D-BE1823F3E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283242" cy="6858000"/>
          </a:xfrm>
          <a:custGeom>
            <a:avLst/>
            <a:gdLst>
              <a:gd name="connsiteX0" fmla="*/ 0 w 7163694"/>
              <a:gd name="connsiteY0" fmla="*/ 0 h 6858000"/>
              <a:gd name="connsiteX1" fmla="*/ 5525402 w 7163694"/>
              <a:gd name="connsiteY1" fmla="*/ 0 h 6858000"/>
              <a:gd name="connsiteX2" fmla="*/ 5541001 w 7163694"/>
              <a:gd name="connsiteY2" fmla="*/ 10445 h 6858000"/>
              <a:gd name="connsiteX3" fmla="*/ 7163694 w 7163694"/>
              <a:gd name="connsiteY3" fmla="*/ 3621913 h 6858000"/>
              <a:gd name="connsiteX4" fmla="*/ 5263827 w 7163694"/>
              <a:gd name="connsiteY4" fmla="*/ 6378742 h 6858000"/>
              <a:gd name="connsiteX5" fmla="*/ 4740144 w 7163694"/>
              <a:gd name="connsiteY5" fmla="*/ 6785068 h 6858000"/>
              <a:gd name="connsiteX6" fmla="*/ 4633550 w 7163694"/>
              <a:gd name="connsiteY6" fmla="*/ 6858000 h 6858000"/>
              <a:gd name="connsiteX7" fmla="*/ 0 w 7163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3693" h="6858000">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1510905-611B-83D3-1248-9467F4726E5A}"/>
              </a:ext>
            </a:extLst>
          </p:cNvPr>
          <p:cNvSpPr>
            <a:spLocks noGrp="1"/>
          </p:cNvSpPr>
          <p:nvPr>
            <p:ph type="title"/>
          </p:nvPr>
        </p:nvSpPr>
        <p:spPr>
          <a:xfrm>
            <a:off x="51005" y="426931"/>
            <a:ext cx="5764157" cy="1278939"/>
          </a:xfrm>
        </p:spPr>
        <p:txBody>
          <a:bodyPr vert="horz" lIns="109728" tIns="109728" rIns="109728" bIns="91440" rtlCol="0" anchor="b">
            <a:noAutofit/>
          </a:bodyPr>
          <a:lstStyle/>
          <a:p>
            <a:pPr rtl="0">
              <a:lnSpc>
                <a:spcPct val="110000"/>
              </a:lnSpc>
            </a:pPr>
            <a:r>
              <a:rPr lang="fr" sz="3200" b="1" i="0" u="none" strike="noStrike" dirty="0">
                <a:solidFill>
                  <a:srgbClr val="262626"/>
                </a:solidFill>
                <a:highlight>
                  <a:srgbClr val="000000">
                    <a:alpha val="0"/>
                  </a:srgbClr>
                </a:highlight>
                <a:latin typeface="Meiryo"/>
              </a:rPr>
              <a:t>Mais les approches existantes ne suffisent pas</a:t>
            </a:r>
          </a:p>
        </p:txBody>
      </p:sp>
      <p:sp>
        <p:nvSpPr>
          <p:cNvPr id="3" name="Content Placeholder 2">
            <a:extLst>
              <a:ext uri="{FF2B5EF4-FFF2-40B4-BE49-F238E27FC236}">
                <a16:creationId xmlns:a16="http://schemas.microsoft.com/office/drawing/2014/main" id="{95F08DF7-6237-32EE-A8A4-05EF0939C589}"/>
              </a:ext>
            </a:extLst>
          </p:cNvPr>
          <p:cNvSpPr>
            <a:spLocks noGrp="1"/>
          </p:cNvSpPr>
          <p:nvPr>
            <p:ph idx="1"/>
          </p:nvPr>
        </p:nvSpPr>
        <p:spPr>
          <a:xfrm>
            <a:off x="175846" y="1530024"/>
            <a:ext cx="6637777" cy="5002245"/>
          </a:xfrm>
        </p:spPr>
        <p:txBody>
          <a:bodyPr vert="horz" lIns="109728" tIns="109728" rIns="109728" bIns="91440" rtlCol="0" anchor="t">
            <a:noAutofit/>
          </a:bodyPr>
          <a:lstStyle/>
          <a:p>
            <a:pPr marL="342900" indent="-342900" rtl="0">
              <a:lnSpc>
                <a:spcPct val="120000"/>
              </a:lnSpc>
              <a:buFont typeface="Arial" pitchFamily="34" charset="0"/>
              <a:buChar char="•"/>
            </a:pPr>
            <a:r>
              <a:rPr lang="fr" sz="1600" b="0" i="0" u="none" strike="noStrike" dirty="0">
                <a:highlight>
                  <a:srgbClr val="000000">
                    <a:alpha val="0"/>
                  </a:srgbClr>
                </a:highlight>
                <a:latin typeface="Meiryo"/>
              </a:rPr>
              <a:t>Malgré les progrès réalisés, il existe des </a:t>
            </a:r>
            <a:r>
              <a:rPr lang="fr" sz="1600" b="1" i="0" u="none" strike="noStrike" dirty="0">
                <a:highlight>
                  <a:srgbClr val="000000">
                    <a:alpha val="0"/>
                  </a:srgbClr>
                </a:highlight>
                <a:latin typeface="Meiryo"/>
              </a:rPr>
              <a:t>lacunes en matière d'adaptation  </a:t>
            </a:r>
            <a:r>
              <a:rPr lang="fr" sz="1600" b="0" i="0" u="none" strike="noStrike" dirty="0">
                <a:highlight>
                  <a:srgbClr val="000000">
                    <a:alpha val="0"/>
                  </a:srgbClr>
                </a:highlight>
                <a:latin typeface="Meiryo"/>
              </a:rPr>
              <a:t>entre l'adaptation actuelle et ce qui est nécessaire pour répondre aux impacts et réduire les risques climatiques. </a:t>
            </a:r>
          </a:p>
          <a:p>
            <a:pPr marL="342900" indent="-342900" rtl="0">
              <a:lnSpc>
                <a:spcPct val="120000"/>
              </a:lnSpc>
              <a:buFont typeface="Arial" pitchFamily="34" charset="0"/>
              <a:buChar char="•"/>
            </a:pPr>
            <a:r>
              <a:rPr lang="fr" sz="1600" b="0" i="0" u="none" strike="noStrike" dirty="0">
                <a:highlight>
                  <a:srgbClr val="000000">
                    <a:alpha val="0"/>
                  </a:srgbClr>
                </a:highlight>
                <a:latin typeface="Meiryo"/>
              </a:rPr>
              <a:t>La plupart des mesures d'adaptation observées sont </a:t>
            </a:r>
            <a:r>
              <a:rPr lang="fr" sz="1600" b="1" i="0" u="none" strike="noStrike" dirty="0">
                <a:highlight>
                  <a:srgbClr val="000000">
                    <a:alpha val="0"/>
                  </a:srgbClr>
                </a:highlight>
                <a:latin typeface="Meiryo"/>
              </a:rPr>
              <a:t>fragmentées, de faible ampleur, progressives, sectorielles, conçues pour répondre aux impacts actuels ou aux risques à court terme, et davantage axées sur la </a:t>
            </a:r>
            <a:r>
              <a:rPr lang="fr" sz="1600" b="1" i="1" u="none" strike="noStrike" dirty="0">
                <a:highlight>
                  <a:srgbClr val="000000">
                    <a:alpha val="0"/>
                  </a:srgbClr>
                </a:highlight>
                <a:latin typeface="Meiryo"/>
              </a:rPr>
              <a:t>planification</a:t>
            </a:r>
            <a:r>
              <a:rPr lang="fr" sz="1600" b="1" i="0" u="none" strike="noStrike" dirty="0">
                <a:highlight>
                  <a:srgbClr val="000000">
                    <a:alpha val="0"/>
                  </a:srgbClr>
                </a:highlight>
                <a:latin typeface="Meiryo"/>
              </a:rPr>
              <a:t> que sur la </a:t>
            </a:r>
            <a:r>
              <a:rPr lang="fr" sz="1600" b="1" i="1" u="none" strike="noStrike" dirty="0">
                <a:highlight>
                  <a:srgbClr val="000000">
                    <a:alpha val="0"/>
                  </a:srgbClr>
                </a:highlight>
                <a:latin typeface="Meiryo"/>
              </a:rPr>
              <a:t>mise en œuvre</a:t>
            </a:r>
            <a:r>
              <a:rPr lang="fr" sz="1600" b="1" i="0" u="none" strike="noStrike" dirty="0">
                <a:highlight>
                  <a:srgbClr val="000000">
                    <a:alpha val="0"/>
                  </a:srgbClr>
                </a:highlight>
                <a:latin typeface="Meiryo"/>
              </a:rPr>
              <a:t>. </a:t>
            </a:r>
          </a:p>
          <a:p>
            <a:pPr marL="342900" indent="-342900" rtl="0">
              <a:lnSpc>
                <a:spcPct val="120000"/>
              </a:lnSpc>
              <a:buFont typeface="Arial" pitchFamily="34" charset="0"/>
              <a:buChar char="•"/>
            </a:pPr>
            <a:r>
              <a:rPr lang="fr" sz="1600" b="0" i="0" u="none" strike="noStrike" dirty="0">
                <a:highlight>
                  <a:srgbClr val="000000">
                    <a:alpha val="0"/>
                  </a:srgbClr>
                </a:highlight>
                <a:latin typeface="Meiryo"/>
              </a:rPr>
              <a:t>Les écarts d'adaptation les plus importants concernent les </a:t>
            </a:r>
            <a:r>
              <a:rPr lang="fr" sz="1600" b="1" i="0" u="none" strike="noStrike" dirty="0">
                <a:highlight>
                  <a:srgbClr val="000000">
                    <a:alpha val="0"/>
                  </a:srgbClr>
                </a:highlight>
                <a:latin typeface="Meiryo"/>
              </a:rPr>
              <a:t>groupes de population à faible revenu, où la vulnérabilité est la plus grande. </a:t>
            </a:r>
          </a:p>
          <a:p>
            <a:pPr marL="342900" indent="-342900" rtl="0">
              <a:lnSpc>
                <a:spcPct val="120000"/>
              </a:lnSpc>
              <a:buFont typeface="Arial" pitchFamily="34" charset="0"/>
              <a:buChar char="•"/>
            </a:pPr>
            <a:r>
              <a:rPr lang="fr" sz="1600" b="0" i="0" u="none" strike="noStrike" dirty="0">
                <a:highlight>
                  <a:srgbClr val="000000">
                    <a:alpha val="0"/>
                  </a:srgbClr>
                </a:highlight>
                <a:latin typeface="Meiryo"/>
              </a:rPr>
              <a:t>Au rythme actuel de la planification et de la mise en </a:t>
            </a:r>
            <a:br>
              <a:rPr lang="fr" sz="1600" b="0" i="0" u="none" strike="noStrike" dirty="0">
                <a:highlight>
                  <a:srgbClr val="000000">
                    <a:alpha val="0"/>
                  </a:srgbClr>
                </a:highlight>
                <a:latin typeface="Meiryo"/>
              </a:rPr>
            </a:br>
            <a:r>
              <a:rPr lang="fr" sz="1600" b="0" i="0" u="none" strike="noStrike" dirty="0">
                <a:highlight>
                  <a:srgbClr val="000000">
                    <a:alpha val="0"/>
                  </a:srgbClr>
                </a:highlight>
                <a:latin typeface="Meiryo"/>
              </a:rPr>
              <a:t>œuvre de l'adaptation, le </a:t>
            </a:r>
            <a:r>
              <a:rPr lang="fr" sz="1600" b="1" i="0" u="none" strike="noStrike" dirty="0">
                <a:highlight>
                  <a:srgbClr val="000000">
                    <a:alpha val="0"/>
                  </a:srgbClr>
                </a:highlight>
                <a:latin typeface="Meiryo"/>
              </a:rPr>
              <a:t>déficit d'adaptation </a:t>
            </a:r>
            <a:br>
              <a:rPr lang="fr" sz="1600" b="1" i="0" u="none" strike="noStrike" dirty="0">
                <a:highlight>
                  <a:srgbClr val="000000">
                    <a:alpha val="0"/>
                  </a:srgbClr>
                </a:highlight>
                <a:latin typeface="Meiryo"/>
              </a:rPr>
            </a:br>
            <a:r>
              <a:rPr lang="fr" sz="1600" b="1" i="0" u="none" strike="noStrike" dirty="0">
                <a:highlight>
                  <a:srgbClr val="000000">
                    <a:alpha val="0"/>
                  </a:srgbClr>
                </a:highlight>
                <a:latin typeface="Meiryo"/>
              </a:rPr>
              <a:t>continuera de se creuser</a:t>
            </a:r>
            <a:r>
              <a:rPr lang="fr" sz="1600" b="0" i="0" u="none" strike="noStrike" dirty="0">
                <a:highlight>
                  <a:srgbClr val="000000">
                    <a:alpha val="0"/>
                  </a:srgbClr>
                </a:highlight>
                <a:latin typeface="Meiryo"/>
              </a:rPr>
              <a:t>.</a:t>
            </a:r>
            <a:endParaRPr lang="en-US" sz="1600" b="1" dirty="0"/>
          </a:p>
          <a:p>
            <a:pPr marL="346075" rtl="0">
              <a:lnSpc>
                <a:spcPct val="120000"/>
              </a:lnSpc>
            </a:pPr>
            <a:r>
              <a:rPr lang="fr" sz="1600" b="0" i="1" u="none" strike="noStrike" dirty="0">
                <a:solidFill>
                  <a:srgbClr val="262626"/>
                </a:solidFill>
                <a:highlight>
                  <a:srgbClr val="000000">
                    <a:alpha val="0"/>
                  </a:srgbClr>
                </a:highlight>
                <a:latin typeface="Meiryo"/>
              </a:rPr>
              <a:t>GIEC 2022</a:t>
            </a:r>
          </a:p>
          <a:p>
            <a:pPr marL="342900" indent="-342900">
              <a:lnSpc>
                <a:spcPct val="120000"/>
              </a:lnSpc>
              <a:buFont typeface="Arial" pitchFamily="34" charset="0"/>
              <a:buChar char="•"/>
            </a:pPr>
            <a:endParaRPr lang="en-US" sz="1400" dirty="0"/>
          </a:p>
        </p:txBody>
      </p:sp>
    </p:spTree>
    <p:extLst>
      <p:ext uri="{BB962C8B-B14F-4D97-AF65-F5344CB8AC3E}">
        <p14:creationId xmlns:p14="http://schemas.microsoft.com/office/powerpoint/2010/main" val="25642315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Calculator, pen, compass, money and a paper with graphs printed on it">
            <a:extLst>
              <a:ext uri="{FF2B5EF4-FFF2-40B4-BE49-F238E27FC236}">
                <a16:creationId xmlns:a16="http://schemas.microsoft.com/office/drawing/2014/main" id="{787FC365-8C3A-A6D2-CC85-ED49813F8415}"/>
              </a:ext>
            </a:extLst>
          </p:cNvPr>
          <p:cNvPicPr>
            <a:picLocks noChangeAspect="1"/>
          </p:cNvPicPr>
          <p:nvPr/>
        </p:nvPicPr>
        <p:blipFill>
          <a:blip r:embed="rId2"/>
          <a:srcRect r="-1" b="6615"/>
          <a:stretch>
            <a:fillRect/>
          </a:stretch>
        </p:blipFill>
        <p:spPr>
          <a:xfrm>
            <a:off x="1524" y="10"/>
            <a:ext cx="12188952" cy="6857990"/>
          </a:xfrm>
          <a:prstGeom prst="rect">
            <a:avLst/>
          </a:prstGeom>
        </p:spPr>
      </p:pic>
      <p:sp>
        <p:nvSpPr>
          <p:cNvPr id="22" name="Freeform: Shape 21">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 name="Title 1">
            <a:extLst>
              <a:ext uri="{FF2B5EF4-FFF2-40B4-BE49-F238E27FC236}">
                <a16:creationId xmlns:a16="http://schemas.microsoft.com/office/drawing/2014/main" id="{F455085B-9473-BD51-2A47-0423F2439DB5}"/>
              </a:ext>
            </a:extLst>
          </p:cNvPr>
          <p:cNvSpPr>
            <a:spLocks noGrp="1"/>
          </p:cNvSpPr>
          <p:nvPr>
            <p:ph type="title"/>
          </p:nvPr>
        </p:nvSpPr>
        <p:spPr>
          <a:xfrm>
            <a:off x="1132016" y="664119"/>
            <a:ext cx="9231184" cy="641608"/>
          </a:xfrm>
        </p:spPr>
        <p:txBody>
          <a:bodyPr anchor="b">
            <a:noAutofit/>
          </a:bodyPr>
          <a:lstStyle/>
          <a:p>
            <a:pPr rtl="0"/>
            <a:r>
              <a:rPr lang="fr" sz="3200" b="1" i="0" u="none" strike="noStrike" dirty="0">
                <a:highlight>
                  <a:srgbClr val="000000">
                    <a:alpha val="0"/>
                  </a:srgbClr>
                </a:highlight>
                <a:latin typeface="Meiryo"/>
              </a:rPr>
              <a:t>Lacunes dans le financement de l'adaptation</a:t>
            </a:r>
          </a:p>
        </p:txBody>
      </p:sp>
      <p:sp>
        <p:nvSpPr>
          <p:cNvPr id="24" name="Freeform: Shape 23">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E7B749A4-FC7D-79C9-33E9-8C9DDF62638D}"/>
              </a:ext>
            </a:extLst>
          </p:cNvPr>
          <p:cNvSpPr>
            <a:spLocks noGrp="1"/>
          </p:cNvSpPr>
          <p:nvPr>
            <p:ph idx="1"/>
          </p:nvPr>
        </p:nvSpPr>
        <p:spPr>
          <a:xfrm>
            <a:off x="720970" y="1143849"/>
            <a:ext cx="10698400" cy="4553566"/>
          </a:xfrm>
          <a:solidFill>
            <a:schemeClr val="bg1"/>
          </a:solidFill>
        </p:spPr>
        <p:txBody>
          <a:bodyPr>
            <a:noAutofit/>
          </a:bodyPr>
          <a:lstStyle/>
          <a:p>
            <a:pPr marL="285750" indent="-285750" rtl="0">
              <a:lnSpc>
                <a:spcPct val="130000"/>
              </a:lnSpc>
              <a:buFont typeface="Arial" pitchFamily="34" charset="0"/>
              <a:buChar char="•"/>
            </a:pPr>
            <a:r>
              <a:rPr lang="fr" sz="1400" b="0" i="0" u="none" strike="noStrike" dirty="0">
                <a:highlight>
                  <a:srgbClr val="000000">
                    <a:alpha val="0"/>
                  </a:srgbClr>
                </a:highlight>
                <a:latin typeface="Meiryo"/>
              </a:rPr>
              <a:t>Les flux de financement actuels pour l'adaptation, provenant de sources de financement publiques et privées, sont </a:t>
            </a:r>
            <a:r>
              <a:rPr lang="fr" sz="1400" b="1" i="0" u="none" strike="noStrike" dirty="0">
                <a:highlight>
                  <a:srgbClr val="000000">
                    <a:alpha val="0"/>
                  </a:srgbClr>
                </a:highlight>
                <a:latin typeface="Meiryo"/>
              </a:rPr>
              <a:t>insuffisants pour la </a:t>
            </a:r>
            <a:r>
              <a:rPr lang="fr" sz="1400" b="0" i="0" u="none" strike="noStrike" dirty="0">
                <a:highlight>
                  <a:srgbClr val="000000">
                    <a:alpha val="0"/>
                  </a:srgbClr>
                </a:highlight>
                <a:latin typeface="Meiryo"/>
              </a:rPr>
              <a:t> mise en œuvre des options d'adaptation, en particulier dans les pays en développement, et y </a:t>
            </a:r>
            <a:r>
              <a:rPr lang="fr" sz="1400" b="1" i="0" u="none" strike="noStrike" dirty="0">
                <a:highlight>
                  <a:srgbClr val="000000">
                    <a:alpha val="0"/>
                  </a:srgbClr>
                </a:highlight>
                <a:latin typeface="Meiryo"/>
              </a:rPr>
              <a:t>font obstacle </a:t>
            </a:r>
            <a:r>
              <a:rPr lang="fr" sz="1400" b="0" i="0" u="none" strike="noStrike" dirty="0">
                <a:highlight>
                  <a:srgbClr val="000000">
                    <a:alpha val="0"/>
                  </a:srgbClr>
                </a:highlight>
                <a:latin typeface="Meiryo"/>
              </a:rPr>
              <a:t>(GIEC 2022). </a:t>
            </a:r>
          </a:p>
          <a:p>
            <a:pPr marL="285750" indent="-285750" rtl="0">
              <a:lnSpc>
                <a:spcPct val="130000"/>
              </a:lnSpc>
              <a:buFont typeface="Arial" pitchFamily="34" charset="0"/>
              <a:buChar char="•"/>
            </a:pPr>
            <a:r>
              <a:rPr lang="fr" sz="1400" b="0" i="0" u="none" strike="noStrike" dirty="0">
                <a:highlight>
                  <a:srgbClr val="000000">
                    <a:alpha val="0"/>
                  </a:srgbClr>
                </a:highlight>
                <a:latin typeface="Meiryo"/>
              </a:rPr>
              <a:t>Les besoins en matière d'adaptation sont estimés à </a:t>
            </a:r>
            <a:r>
              <a:rPr lang="fr" sz="1400" b="1" i="0" u="none" strike="noStrike" dirty="0">
                <a:highlight>
                  <a:srgbClr val="000000">
                    <a:alpha val="0"/>
                  </a:srgbClr>
                </a:highlight>
                <a:latin typeface="Meiryo"/>
              </a:rPr>
              <a:t> 140</a:t>
            </a:r>
            <a:r>
              <a:rPr lang="fr" sz="1400" b="1" i="0" u="none" strike="noStrike" dirty="0">
                <a:highlight>
                  <a:srgbClr val="000000">
                    <a:alpha val="0"/>
                  </a:srgbClr>
                </a:highlight>
                <a:latin typeface="Arial" panose="020B0604020202020204" pitchFamily="34" charset="0"/>
                <a:cs typeface="Arial" panose="020B0604020202020204" pitchFamily="34" charset="0"/>
              </a:rPr>
              <a:t>–</a:t>
            </a:r>
            <a:r>
              <a:rPr lang="fr" sz="1400" b="1" i="0" u="none" strike="noStrike" dirty="0">
                <a:highlight>
                  <a:srgbClr val="000000">
                    <a:alpha val="0"/>
                  </a:srgbClr>
                </a:highlight>
                <a:latin typeface="Meiryo"/>
              </a:rPr>
              <a:t>300 milliards de dollars par an d'ici à 2030 </a:t>
            </a:r>
            <a:r>
              <a:rPr lang="fr" sz="1400" b="0" i="0" u="none" strike="noStrike" dirty="0">
                <a:highlight>
                  <a:srgbClr val="000000">
                    <a:alpha val="0"/>
                  </a:srgbClr>
                </a:highlight>
                <a:latin typeface="Meiryo"/>
              </a:rPr>
              <a:t>et à </a:t>
            </a:r>
            <a:r>
              <a:rPr lang="fr" sz="1400" b="1" i="0" u="none" strike="noStrike" dirty="0">
                <a:highlight>
                  <a:srgbClr val="000000">
                    <a:alpha val="0"/>
                  </a:srgbClr>
                </a:highlight>
                <a:latin typeface="Meiryo"/>
              </a:rPr>
              <a:t> 565 milliards de dollars par an d'ici à 2050</a:t>
            </a:r>
            <a:r>
              <a:rPr lang="fr" sz="1400" b="0" i="0" u="none" strike="noStrike" dirty="0">
                <a:highlight>
                  <a:srgbClr val="000000">
                    <a:alpha val="0"/>
                  </a:srgbClr>
                </a:highlight>
                <a:latin typeface="Meiryo"/>
              </a:rPr>
              <a:t> (PNUE 2022)</a:t>
            </a:r>
            <a:r>
              <a:rPr lang="fr" sz="1400" b="1" i="0" u="none" strike="noStrike" dirty="0">
                <a:highlight>
                  <a:srgbClr val="000000">
                    <a:alpha val="0"/>
                  </a:srgbClr>
                </a:highlight>
                <a:latin typeface="Meiryo"/>
              </a:rPr>
              <a:t>.</a:t>
            </a:r>
          </a:p>
          <a:p>
            <a:pPr marL="285750" indent="-285750" rtl="0">
              <a:lnSpc>
                <a:spcPct val="130000"/>
              </a:lnSpc>
              <a:buFont typeface="Arial" pitchFamily="34" charset="0"/>
              <a:buChar char="•"/>
            </a:pPr>
            <a:r>
              <a:rPr lang="fr" sz="1400" b="0" i="0" u="none" strike="noStrike" dirty="0">
                <a:highlight>
                  <a:srgbClr val="000000">
                    <a:alpha val="0"/>
                  </a:srgbClr>
                </a:highlight>
                <a:latin typeface="Meiryo"/>
              </a:rPr>
              <a:t>En 2020, </a:t>
            </a:r>
            <a:r>
              <a:rPr lang="fr" sz="1400" b="1" i="0" u="none" strike="noStrike" dirty="0">
                <a:highlight>
                  <a:srgbClr val="000000">
                    <a:alpha val="0"/>
                  </a:srgbClr>
                </a:highlight>
                <a:latin typeface="Meiryo"/>
              </a:rPr>
              <a:t> 83,3 milliards de </a:t>
            </a:r>
            <a:r>
              <a:rPr lang="fr" sz="1400" b="0" i="0" u="none" strike="noStrike" dirty="0">
                <a:highlight>
                  <a:srgbClr val="000000">
                    <a:alpha val="0"/>
                  </a:srgbClr>
                </a:highlight>
                <a:latin typeface="Meiryo"/>
              </a:rPr>
              <a:t>dollars de financement climatique ont été fournis et mobilisés par les pays développés vers les pays en développement, dont seulement </a:t>
            </a:r>
            <a:r>
              <a:rPr lang="fr" sz="1400" b="1" i="0" u="none" strike="noStrike" dirty="0">
                <a:highlight>
                  <a:srgbClr val="000000">
                    <a:alpha val="0"/>
                  </a:srgbClr>
                </a:highlight>
                <a:latin typeface="Meiryo"/>
              </a:rPr>
              <a:t>un tiers (soit 27,7 milliards de dollars) a été consacré à des mesures d'adaptation </a:t>
            </a:r>
            <a:r>
              <a:rPr lang="fr" sz="1400" b="0" i="0" u="none" strike="noStrike" dirty="0">
                <a:highlight>
                  <a:srgbClr val="000000">
                    <a:alpha val="0"/>
                  </a:srgbClr>
                </a:highlight>
                <a:latin typeface="Meiryo"/>
              </a:rPr>
              <a:t>(OCDE 2022).</a:t>
            </a:r>
          </a:p>
          <a:p>
            <a:pPr marL="285750" indent="-285750" rtl="0">
              <a:lnSpc>
                <a:spcPct val="130000"/>
              </a:lnSpc>
              <a:buFont typeface="Arial" pitchFamily="34" charset="0"/>
              <a:buChar char="•"/>
            </a:pPr>
            <a:r>
              <a:rPr lang="fr" sz="1400" b="0" i="0" u="none" strike="noStrike" dirty="0">
                <a:highlight>
                  <a:srgbClr val="000000">
                    <a:alpha val="0"/>
                  </a:srgbClr>
                </a:highlight>
                <a:latin typeface="Meiryo"/>
              </a:rPr>
              <a:t>Le financement de l'adaptation provient essentiellement de sources publiques, </a:t>
            </a:r>
            <a:r>
              <a:rPr lang="fr" sz="1400" b="1" i="0" u="none" strike="noStrike" dirty="0">
                <a:highlight>
                  <a:srgbClr val="000000">
                    <a:alpha val="0"/>
                  </a:srgbClr>
                </a:highlight>
                <a:latin typeface="Meiryo"/>
              </a:rPr>
              <a:t>les investissements privés étant minimes</a:t>
            </a:r>
            <a:r>
              <a:rPr lang="fr" sz="1400" b="0" i="0" u="none" strike="noStrike" dirty="0">
                <a:highlight>
                  <a:srgbClr val="000000">
                    <a:alpha val="0"/>
                  </a:srgbClr>
                </a:highlight>
                <a:latin typeface="Meiryo"/>
              </a:rPr>
              <a:t>. </a:t>
            </a:r>
          </a:p>
          <a:p>
            <a:pPr marL="285750" indent="-285750" rtl="0">
              <a:lnSpc>
                <a:spcPct val="130000"/>
              </a:lnSpc>
              <a:buFont typeface="Arial" pitchFamily="34" charset="0"/>
              <a:buChar char="•"/>
            </a:pPr>
            <a:r>
              <a:rPr lang="fr" sz="1400" b="0" i="0" u="none" strike="noStrike" dirty="0">
                <a:highlight>
                  <a:srgbClr val="000000">
                    <a:alpha val="0"/>
                  </a:srgbClr>
                </a:highlight>
                <a:latin typeface="Meiryo"/>
              </a:rPr>
              <a:t>Les effets néfastes du climat peuvent réduire la </a:t>
            </a:r>
            <a:r>
              <a:rPr lang="fr" sz="1400" b="1" i="0" u="none" strike="noStrike" dirty="0">
                <a:highlight>
                  <a:srgbClr val="000000">
                    <a:alpha val="0"/>
                  </a:srgbClr>
                </a:highlight>
                <a:latin typeface="Meiryo"/>
              </a:rPr>
              <a:t>disponibilité des ressources financières en raison des dommages économiques et de l'entrave à la croissance économique nationale</a:t>
            </a:r>
            <a:r>
              <a:rPr lang="fr" sz="1400" b="0" i="0" u="none" strike="noStrike" dirty="0">
                <a:highlight>
                  <a:srgbClr val="000000">
                    <a:alpha val="0"/>
                  </a:srgbClr>
                </a:highlight>
                <a:latin typeface="Meiryo"/>
              </a:rPr>
              <a:t>, ce qui accroît encore les contraintes financières liées à l'adaptation, en particulier pour les pays en développement et les pays les moins avancés qui peuvent avoir un lourd fardeau de la dette. </a:t>
            </a:r>
          </a:p>
        </p:txBody>
      </p:sp>
    </p:spTree>
    <p:extLst>
      <p:ext uri="{BB962C8B-B14F-4D97-AF65-F5344CB8AC3E}">
        <p14:creationId xmlns:p14="http://schemas.microsoft.com/office/powerpoint/2010/main" val="7166237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B8C6-4841-34F2-D90D-430A86F1A16F}"/>
              </a:ext>
            </a:extLst>
          </p:cNvPr>
          <p:cNvSpPr>
            <a:spLocks noGrp="1"/>
          </p:cNvSpPr>
          <p:nvPr>
            <p:ph type="title"/>
          </p:nvPr>
        </p:nvSpPr>
        <p:spPr>
          <a:xfrm>
            <a:off x="586991" y="1097514"/>
            <a:ext cx="5103482" cy="1314597"/>
          </a:xfrm>
          <a:solidFill>
            <a:schemeClr val="bg2"/>
          </a:solidFill>
        </p:spPr>
        <p:txBody>
          <a:bodyPr anchor="b">
            <a:noAutofit/>
          </a:bodyPr>
          <a:lstStyle/>
          <a:p>
            <a:pPr rtl="0">
              <a:lnSpc>
                <a:spcPct val="100000"/>
              </a:lnSpc>
            </a:pPr>
            <a:r>
              <a:rPr lang="fr" sz="3200" b="1" i="0" u="none" strike="noStrike" dirty="0">
                <a:highlight>
                  <a:srgbClr val="000000">
                    <a:alpha val="0"/>
                  </a:srgbClr>
                </a:highlight>
                <a:latin typeface="Meiryo"/>
              </a:rPr>
              <a:t>Intégration de l'adaptation</a:t>
            </a:r>
          </a:p>
        </p:txBody>
      </p:sp>
      <p:sp>
        <p:nvSpPr>
          <p:cNvPr id="3" name="Content Placeholder 2">
            <a:extLst>
              <a:ext uri="{FF2B5EF4-FFF2-40B4-BE49-F238E27FC236}">
                <a16:creationId xmlns:a16="http://schemas.microsoft.com/office/drawing/2014/main" id="{6A2D7710-A8E1-C8F3-5BFB-8CA33CD83027}"/>
              </a:ext>
            </a:extLst>
          </p:cNvPr>
          <p:cNvSpPr>
            <a:spLocks noGrp="1"/>
          </p:cNvSpPr>
          <p:nvPr>
            <p:ph idx="1"/>
          </p:nvPr>
        </p:nvSpPr>
        <p:spPr>
          <a:xfrm>
            <a:off x="131985" y="2162909"/>
            <a:ext cx="5611801" cy="3737854"/>
          </a:xfrm>
        </p:spPr>
        <p:txBody>
          <a:bodyPr>
            <a:noAutofit/>
          </a:bodyPr>
          <a:lstStyle/>
          <a:p>
            <a:pPr rtl="0"/>
            <a:r>
              <a:rPr lang="fr" sz="1800" b="0" i="0" u="none" strike="noStrike" dirty="0">
                <a:solidFill>
                  <a:srgbClr val="1A1919"/>
                </a:solidFill>
                <a:highlight>
                  <a:srgbClr val="000000">
                    <a:alpha val="0"/>
                  </a:srgbClr>
                </a:highlight>
                <a:latin typeface="Meiryo"/>
              </a:rPr>
              <a:t>L'intégration et </a:t>
            </a:r>
            <a:r>
              <a:rPr lang="fr" sz="1800" b="0" i="1" u="none" strike="noStrike" dirty="0">
                <a:solidFill>
                  <a:srgbClr val="1A1919"/>
                </a:solidFill>
                <a:highlight>
                  <a:srgbClr val="000000">
                    <a:alpha val="0"/>
                  </a:srgbClr>
                </a:highlight>
                <a:latin typeface="Meiryo"/>
              </a:rPr>
              <a:t>l'adaptation</a:t>
            </a:r>
            <a:r>
              <a:rPr lang="fr" sz="1800" b="0" i="0" u="none" strike="noStrike" dirty="0">
                <a:solidFill>
                  <a:srgbClr val="1A1919"/>
                </a:solidFill>
                <a:highlight>
                  <a:srgbClr val="000000">
                    <a:alpha val="0"/>
                  </a:srgbClr>
                </a:highlight>
                <a:latin typeface="Meiryo"/>
              </a:rPr>
              <a:t> dans les initiatives de développement durable peut contribuer à </a:t>
            </a:r>
            <a:r>
              <a:rPr lang="fr" sz="1800" b="1" i="0" u="none" strike="noStrike" dirty="0">
                <a:solidFill>
                  <a:srgbClr val="1A1919"/>
                </a:solidFill>
                <a:highlight>
                  <a:srgbClr val="000000">
                    <a:alpha val="0"/>
                  </a:srgbClr>
                </a:highlight>
                <a:latin typeface="Meiryo"/>
              </a:rPr>
              <a:t>stimuler la croissance économique, à réduire la pauvreté et à améliorer le bien-être humain</a:t>
            </a:r>
            <a:r>
              <a:rPr lang="fr" sz="1800" b="0" i="0" u="none" strike="noStrike" dirty="0">
                <a:solidFill>
                  <a:srgbClr val="1A1919"/>
                </a:solidFill>
                <a:highlight>
                  <a:srgbClr val="000000">
                    <a:alpha val="0"/>
                  </a:srgbClr>
                </a:highlight>
                <a:latin typeface="Meiryo"/>
              </a:rPr>
              <a:t>. </a:t>
            </a:r>
          </a:p>
          <a:p>
            <a:pPr rtl="0"/>
            <a:r>
              <a:rPr lang="fr" sz="1800" b="0" i="0" u="none" strike="noStrike" dirty="0">
                <a:solidFill>
                  <a:srgbClr val="1A1919"/>
                </a:solidFill>
                <a:highlight>
                  <a:srgbClr val="000000">
                    <a:alpha val="0"/>
                  </a:srgbClr>
                </a:highlight>
                <a:latin typeface="Meiryo"/>
              </a:rPr>
              <a:t>Le renforcement de la résilience... sous-tend des politiques efficaces de réduction des risques climatiques dans un </a:t>
            </a:r>
            <a:r>
              <a:rPr lang="fr" sz="1800" b="1" i="0" u="none" strike="noStrike" dirty="0">
                <a:solidFill>
                  <a:srgbClr val="1A1919"/>
                </a:solidFill>
                <a:highlight>
                  <a:srgbClr val="000000">
                    <a:alpha val="0"/>
                  </a:srgbClr>
                </a:highlight>
                <a:latin typeface="Meiryo"/>
              </a:rPr>
              <a:t>large éventail de secteurs</a:t>
            </a:r>
            <a:r>
              <a:rPr lang="fr" sz="1800" b="0" i="0" u="none" strike="noStrike" dirty="0">
                <a:solidFill>
                  <a:srgbClr val="1A1919"/>
                </a:solidFill>
                <a:highlight>
                  <a:srgbClr val="000000">
                    <a:alpha val="0"/>
                  </a:srgbClr>
                </a:highlight>
                <a:latin typeface="Meiryo"/>
              </a:rPr>
              <a:t>, de l'agriculture et l'eau en passant par les transports et la </a:t>
            </a:r>
            <a:r>
              <a:rPr lang="fr" sz="1800" b="1" i="0" u="none" strike="noStrike" dirty="0">
                <a:solidFill>
                  <a:srgbClr val="1A1919"/>
                </a:solidFill>
                <a:highlight>
                  <a:srgbClr val="000000">
                    <a:alpha val="0"/>
                  </a:srgbClr>
                </a:highlight>
                <a:latin typeface="Meiryo"/>
              </a:rPr>
              <a:t>santé</a:t>
            </a:r>
            <a:r>
              <a:rPr lang="fr" sz="1800" b="0" i="0" u="none" strike="noStrike" dirty="0">
                <a:solidFill>
                  <a:srgbClr val="1A1919"/>
                </a:solidFill>
                <a:highlight>
                  <a:srgbClr val="000000">
                    <a:alpha val="0"/>
                  </a:srgbClr>
                </a:highlight>
                <a:latin typeface="Meiryo"/>
              </a:rPr>
              <a:t>.</a:t>
            </a:r>
            <a:endParaRPr lang="en-US" b="1" i="0" dirty="0">
              <a:effectLst/>
            </a:endParaRPr>
          </a:p>
          <a:p>
            <a:endParaRPr lang="en-US" dirty="0"/>
          </a:p>
        </p:txBody>
      </p:sp>
      <p:sp>
        <p:nvSpPr>
          <p:cNvPr id="4" name="TextBox 3">
            <a:extLst>
              <a:ext uri="{FF2B5EF4-FFF2-40B4-BE49-F238E27FC236}">
                <a16:creationId xmlns:a16="http://schemas.microsoft.com/office/drawing/2014/main" id="{8FB7EEB5-A0E3-0B76-9845-BBD9B0BCB38E}"/>
              </a:ext>
            </a:extLst>
          </p:cNvPr>
          <p:cNvSpPr txBox="1"/>
          <p:nvPr/>
        </p:nvSpPr>
        <p:spPr>
          <a:xfrm>
            <a:off x="716064" y="6390216"/>
            <a:ext cx="1530997"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0" i="1" u="none" strike="noStrike" kern="1200" cap="none" spc="0" normalizeH="0" baseline="0" noProof="0">
                <a:solidFill>
                  <a:srgbClr val="000000"/>
                </a:solidFill>
                <a:highlight>
                  <a:srgbClr val="000000">
                    <a:alpha val="0"/>
                  </a:srgbClr>
                </a:highlight>
                <a:uLnTx/>
                <a:uFillTx/>
                <a:latin typeface="Arial"/>
                <a:ea typeface="+mn-ea"/>
                <a:cs typeface="+mn-cs"/>
              </a:rPr>
              <a:t>Plus d'informations sur </a:t>
            </a:r>
            <a:r>
              <a:rPr kumimoji="0" lang="fr" sz="1400" b="0" i="1" u="sng" strike="noStrike" kern="1200" cap="none" spc="0" normalizeH="0" baseline="0" noProof="0">
                <a:solidFill>
                  <a:srgbClr val="4D6CC3"/>
                </a:solidFill>
                <a:highlight>
                  <a:srgbClr val="000000">
                    <a:alpha val="0"/>
                  </a:srgbClr>
                </a:highlight>
                <a:uLnTx/>
                <a:uFillTx/>
                <a:latin typeface="Arial"/>
                <a:ea typeface="+mn-ea"/>
                <a:cs typeface="+mn-cs"/>
              </a:rPr>
              <a:t>wri.org</a:t>
            </a:r>
          </a:p>
        </p:txBody>
      </p:sp>
      <p:pic>
        <p:nvPicPr>
          <p:cNvPr id="5" name="Picture 4">
            <a:extLst>
              <a:ext uri="{FF2B5EF4-FFF2-40B4-BE49-F238E27FC236}">
                <a16:creationId xmlns:a16="http://schemas.microsoft.com/office/drawing/2014/main" id="{76D07155-D2C3-3A85-433D-44F085DD4325}"/>
              </a:ext>
            </a:extLst>
          </p:cNvPr>
          <p:cNvPicPr>
            <a:picLocks noChangeAspect="1"/>
          </p:cNvPicPr>
          <p:nvPr/>
        </p:nvPicPr>
        <p:blipFill>
          <a:blip r:embed="rId2"/>
          <a:stretch>
            <a:fillRect/>
          </a:stretch>
        </p:blipFill>
        <p:spPr>
          <a:xfrm>
            <a:off x="554805" y="30613"/>
            <a:ext cx="2857899" cy="1276528"/>
          </a:xfrm>
          <a:prstGeom prst="rect">
            <a:avLst/>
          </a:prstGeom>
        </p:spPr>
      </p:pic>
      <p:pic>
        <p:nvPicPr>
          <p:cNvPr id="6" name="Picture 2" descr="Covershot of publication detail">
            <a:extLst>
              <a:ext uri="{FF2B5EF4-FFF2-40B4-BE49-F238E27FC236}">
                <a16:creationId xmlns:a16="http://schemas.microsoft.com/office/drawing/2014/main" id="{8C620772-D2C7-34EC-2CBB-4B95635F2C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85343" y="450733"/>
            <a:ext cx="3321088" cy="4271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028B1DE-CDCD-018B-8A31-10FCE0EDAC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32800" y="2162909"/>
            <a:ext cx="3321088" cy="430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4550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D9A4A-DCC0-334C-BC57-B94B00825DC2}"/>
              </a:ext>
            </a:extLst>
          </p:cNvPr>
          <p:cNvPicPr>
            <a:picLocks noChangeAspect="1"/>
          </p:cNvPicPr>
          <p:nvPr/>
        </p:nvPicPr>
        <p:blipFill>
          <a:blip r:embed="rId2"/>
          <a:stretch>
            <a:fillRect/>
          </a:stretch>
        </p:blipFill>
        <p:spPr>
          <a:xfrm>
            <a:off x="3343114" y="1451533"/>
            <a:ext cx="8763825" cy="4406669"/>
          </a:xfrm>
          <a:prstGeom prst="rect">
            <a:avLst/>
          </a:prstGeom>
        </p:spPr>
      </p:pic>
      <p:sp>
        <p:nvSpPr>
          <p:cNvPr id="6" name="Oval 5">
            <a:extLst>
              <a:ext uri="{FF2B5EF4-FFF2-40B4-BE49-F238E27FC236}">
                <a16:creationId xmlns:a16="http://schemas.microsoft.com/office/drawing/2014/main" id="{9404BF7A-32E2-54C1-B588-8DCA91A80BD8}"/>
              </a:ext>
            </a:extLst>
          </p:cNvPr>
          <p:cNvSpPr/>
          <p:nvPr/>
        </p:nvSpPr>
        <p:spPr>
          <a:xfrm>
            <a:off x="8623005" y="2870791"/>
            <a:ext cx="1594884" cy="157361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TextBox 6">
            <a:extLst>
              <a:ext uri="{FF2B5EF4-FFF2-40B4-BE49-F238E27FC236}">
                <a16:creationId xmlns:a16="http://schemas.microsoft.com/office/drawing/2014/main" id="{AE3226D7-4949-2ED1-4F48-67F1EDF62B8B}"/>
              </a:ext>
            </a:extLst>
          </p:cNvPr>
          <p:cNvSpPr txBox="1"/>
          <p:nvPr/>
        </p:nvSpPr>
        <p:spPr>
          <a:xfrm>
            <a:off x="435935" y="506917"/>
            <a:ext cx="9012865" cy="95410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800" b="1" i="0" u="none" strike="noStrike" kern="1200" cap="none" spc="0" normalizeH="0" baseline="0" noProof="0">
                <a:solidFill>
                  <a:srgbClr val="1A1919"/>
                </a:solidFill>
                <a:highlight>
                  <a:srgbClr val="000000">
                    <a:alpha val="0"/>
                  </a:srgbClr>
                </a:highlight>
                <a:uLnTx/>
                <a:uFillTx/>
                <a:latin typeface="Meiryo"/>
                <a:ea typeface="+mn-ea"/>
                <a:cs typeface="+mn-cs"/>
              </a:rPr>
              <a:t>De la planification à l'action : Intégrer l'adaptation au changement climatique dans le développement</a:t>
            </a:r>
          </a:p>
        </p:txBody>
      </p:sp>
      <p:sp>
        <p:nvSpPr>
          <p:cNvPr id="8" name="TextBox 7">
            <a:extLst>
              <a:ext uri="{FF2B5EF4-FFF2-40B4-BE49-F238E27FC236}">
                <a16:creationId xmlns:a16="http://schemas.microsoft.com/office/drawing/2014/main" id="{3EFE4A6B-F266-BCFC-976D-0989972D4EBF}"/>
              </a:ext>
            </a:extLst>
          </p:cNvPr>
          <p:cNvSpPr txBox="1"/>
          <p:nvPr/>
        </p:nvSpPr>
        <p:spPr>
          <a:xfrm>
            <a:off x="435935" y="1456997"/>
            <a:ext cx="2870791" cy="4401205"/>
          </a:xfrm>
          <a:prstGeom prst="rect">
            <a:avLst/>
          </a:prstGeom>
          <a:solidFill>
            <a:schemeClr val="bg1"/>
          </a:solid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0000"/>
              </a:solidFill>
              <a:effectLst/>
              <a:uLnTx/>
              <a:uFillTx/>
              <a:latin typeface="acumin-pro-semi-condensed"/>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dirty="0">
                <a:solidFill>
                  <a:srgbClr val="000000"/>
                </a:solidFill>
                <a:highlight>
                  <a:srgbClr val="000000">
                    <a:alpha val="0"/>
                  </a:srgbClr>
                </a:highlight>
                <a:uLnTx/>
                <a:uFillTx/>
                <a:latin typeface="acumin-pro-semi-condensed"/>
                <a:ea typeface="+mn-ea"/>
                <a:cs typeface="+mn-cs"/>
              </a:rPr>
              <a:t>L'intégration d'approches d'adaptation rentables et éprouvées dans les stratégies de développement peut combler le fossé entre les plans nationaux et la mise en œuvre au niveau local, en aidant le monde à éviter environ deux tiers des pertes attendues du changement climatique d'ici à 2030.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077ADEE1-495B-1A2A-9122-BF8FEF813972}"/>
              </a:ext>
            </a:extLst>
          </p:cNvPr>
          <p:cNvSpPr txBox="1"/>
          <p:nvPr/>
        </p:nvSpPr>
        <p:spPr>
          <a:xfrm>
            <a:off x="435935" y="6442778"/>
            <a:ext cx="5158207"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Source: Mogelgaard et al 2018. De la planification à l'action. wri.org</a:t>
            </a:r>
            <a:r>
              <a:rPr kumimoji="0" lang="fr" sz="1200" b="0" i="0" u="none" strike="noStrike" kern="1200" cap="none" spc="0" normalizeH="0" baseline="0" noProof="0">
                <a:solidFill>
                  <a:srgbClr val="1A1919"/>
                </a:solidFill>
                <a:highlight>
                  <a:srgbClr val="000000">
                    <a:alpha val="0"/>
                  </a:srgbClr>
                </a:highlight>
                <a:uLnTx/>
                <a:uFillTx/>
                <a:latin typeface="Arial"/>
                <a:ea typeface="+mn-ea"/>
                <a:cs typeface="+mn-cs"/>
              </a:rPr>
              <a:t>. </a:t>
            </a:r>
          </a:p>
        </p:txBody>
      </p:sp>
    </p:spTree>
    <p:extLst>
      <p:ext uri="{BB962C8B-B14F-4D97-AF65-F5344CB8AC3E}">
        <p14:creationId xmlns:p14="http://schemas.microsoft.com/office/powerpoint/2010/main" val="39047789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79A6-BE67-B7B4-9599-3EFFEEAA7602}"/>
              </a:ext>
            </a:extLst>
          </p:cNvPr>
          <p:cNvSpPr>
            <a:spLocks noGrp="1"/>
          </p:cNvSpPr>
          <p:nvPr>
            <p:ph type="title"/>
          </p:nvPr>
        </p:nvSpPr>
        <p:spPr>
          <a:xfrm>
            <a:off x="1134028" y="357159"/>
            <a:ext cx="8770571" cy="897482"/>
          </a:xfrm>
        </p:spPr>
        <p:txBody>
          <a:bodyPr>
            <a:noAutofit/>
          </a:bodyPr>
          <a:lstStyle/>
          <a:p>
            <a:pPr rtl="0"/>
            <a:r>
              <a:rPr lang="fr" sz="3200" b="1" i="0" u="none" strike="noStrike">
                <a:highlight>
                  <a:srgbClr val="000000">
                    <a:alpha val="0"/>
                  </a:srgbClr>
                </a:highlight>
                <a:latin typeface="Meiryo"/>
              </a:rPr>
              <a:t>Exemple de pays : Fidji</a:t>
            </a:r>
          </a:p>
        </p:txBody>
      </p:sp>
      <p:pic>
        <p:nvPicPr>
          <p:cNvPr id="5" name="Content Placeholder 4" descr="A diagram of a health system&#10;&#10;Description automatically generated">
            <a:extLst>
              <a:ext uri="{FF2B5EF4-FFF2-40B4-BE49-F238E27FC236}">
                <a16:creationId xmlns:a16="http://schemas.microsoft.com/office/drawing/2014/main" id="{79D2ACCC-5555-79F7-39B2-14841C9D24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902" y="1250308"/>
            <a:ext cx="9431084" cy="5286081"/>
          </a:xfrm>
        </p:spPr>
      </p:pic>
      <p:sp>
        <p:nvSpPr>
          <p:cNvPr id="3" name="Oval 2">
            <a:extLst>
              <a:ext uri="{FF2B5EF4-FFF2-40B4-BE49-F238E27FC236}">
                <a16:creationId xmlns:a16="http://schemas.microsoft.com/office/drawing/2014/main" id="{D5F0581F-1709-E706-E2BD-98E8F79E6C5E}"/>
              </a:ext>
            </a:extLst>
          </p:cNvPr>
          <p:cNvSpPr/>
          <p:nvPr/>
        </p:nvSpPr>
        <p:spPr>
          <a:xfrm>
            <a:off x="5911702" y="1722471"/>
            <a:ext cx="2413591" cy="32429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 name="Rectangle 3">
            <a:extLst>
              <a:ext uri="{FF2B5EF4-FFF2-40B4-BE49-F238E27FC236}">
                <a16:creationId xmlns:a16="http://schemas.microsoft.com/office/drawing/2014/main" id="{C42D0F78-21AB-0F57-BA29-C80BCC3D6241}"/>
              </a:ext>
            </a:extLst>
          </p:cNvPr>
          <p:cNvSpPr/>
          <p:nvPr/>
        </p:nvSpPr>
        <p:spPr>
          <a:xfrm>
            <a:off x="8591107" y="3434313"/>
            <a:ext cx="1313492" cy="297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 name="TextBox 5">
            <a:extLst>
              <a:ext uri="{FF2B5EF4-FFF2-40B4-BE49-F238E27FC236}">
                <a16:creationId xmlns:a16="http://schemas.microsoft.com/office/drawing/2014/main" id="{6E444F99-3DD8-336C-DF8F-4AFCD8914923}"/>
              </a:ext>
            </a:extLst>
          </p:cNvPr>
          <p:cNvSpPr txBox="1"/>
          <p:nvPr/>
        </p:nvSpPr>
        <p:spPr>
          <a:xfrm>
            <a:off x="1275902" y="6581001"/>
            <a:ext cx="3248133"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Source : Tye, S. et Waslander, J : Tye, S. et Waslander, J.</a:t>
            </a:r>
            <a:r>
              <a:rPr kumimoji="0" lang="fr" sz="1200" b="1" i="0" u="none" strike="noStrike" kern="1200" cap="none" spc="0" normalizeH="0" baseline="0" noProof="0">
                <a:solidFill>
                  <a:srgbClr val="1A1919"/>
                </a:solidFill>
                <a:highlight>
                  <a:srgbClr val="000000">
                    <a:alpha val="0"/>
                  </a:srgbClr>
                </a:highlight>
                <a:uLnTx/>
                <a:uFillTx/>
                <a:latin typeface="Arial"/>
                <a:ea typeface="+mn-ea"/>
                <a:cs typeface="+mn-cs"/>
              </a:rPr>
              <a:t> </a:t>
            </a:r>
            <a:r>
              <a:rPr kumimoji="0" lang="fr" sz="1200" b="0" i="0" u="none" strike="noStrike" kern="1200" cap="none" spc="0" normalizeH="0" baseline="0" noProof="0">
                <a:solidFill>
                  <a:srgbClr val="1A1919"/>
                </a:solidFill>
                <a:highlight>
                  <a:srgbClr val="000000">
                    <a:alpha val="0"/>
                  </a:srgbClr>
                </a:highlight>
                <a:uLnTx/>
                <a:uFillTx/>
                <a:latin typeface="Arial"/>
                <a:ea typeface="+mn-ea"/>
                <a:cs typeface="+mn-cs"/>
              </a:rPr>
              <a:t>2021 </a:t>
            </a: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 </a:t>
            </a:r>
          </a:p>
        </p:txBody>
      </p:sp>
    </p:spTree>
    <p:extLst>
      <p:ext uri="{BB962C8B-B14F-4D97-AF65-F5344CB8AC3E}">
        <p14:creationId xmlns:p14="http://schemas.microsoft.com/office/powerpoint/2010/main" val="33881334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hite background&#10;&#10;Description automatically generated">
            <a:extLst>
              <a:ext uri="{FF2B5EF4-FFF2-40B4-BE49-F238E27FC236}">
                <a16:creationId xmlns:a16="http://schemas.microsoft.com/office/drawing/2014/main" id="{B3BF68CA-531D-E71F-6AEC-9FE281C4AE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1357" y="1134605"/>
            <a:ext cx="9686261" cy="5263017"/>
          </a:xfrm>
        </p:spPr>
      </p:pic>
      <p:sp>
        <p:nvSpPr>
          <p:cNvPr id="3" name="Title 1">
            <a:extLst>
              <a:ext uri="{FF2B5EF4-FFF2-40B4-BE49-F238E27FC236}">
                <a16:creationId xmlns:a16="http://schemas.microsoft.com/office/drawing/2014/main" id="{CF056D01-72C6-3758-7FEF-C4A783673C1A}"/>
              </a:ext>
            </a:extLst>
          </p:cNvPr>
          <p:cNvSpPr>
            <a:spLocks noGrp="1"/>
          </p:cNvSpPr>
          <p:nvPr>
            <p:ph type="title"/>
          </p:nvPr>
        </p:nvSpPr>
        <p:spPr>
          <a:xfrm>
            <a:off x="967556" y="294060"/>
            <a:ext cx="8769350" cy="843627"/>
          </a:xfrm>
        </p:spPr>
        <p:txBody>
          <a:bodyPr>
            <a:noAutofit/>
          </a:bodyPr>
          <a:lstStyle/>
          <a:p>
            <a:pPr rtl="0"/>
            <a:r>
              <a:rPr lang="fr" sz="3200" b="1" i="0" u="none" strike="noStrike">
                <a:highlight>
                  <a:srgbClr val="000000">
                    <a:alpha val="0"/>
                  </a:srgbClr>
                </a:highlight>
                <a:latin typeface="Meiryo"/>
              </a:rPr>
              <a:t>Exemple de pays : Ghana</a:t>
            </a:r>
          </a:p>
        </p:txBody>
      </p:sp>
      <p:sp>
        <p:nvSpPr>
          <p:cNvPr id="4" name="Oval 3">
            <a:extLst>
              <a:ext uri="{FF2B5EF4-FFF2-40B4-BE49-F238E27FC236}">
                <a16:creationId xmlns:a16="http://schemas.microsoft.com/office/drawing/2014/main" id="{C53580C3-C022-EE2E-20F8-BBBCE5FC6C7C}"/>
              </a:ext>
            </a:extLst>
          </p:cNvPr>
          <p:cNvSpPr/>
          <p:nvPr/>
        </p:nvSpPr>
        <p:spPr>
          <a:xfrm>
            <a:off x="5628687" y="1616151"/>
            <a:ext cx="2668772" cy="39234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Rectangle 6">
            <a:extLst>
              <a:ext uri="{FF2B5EF4-FFF2-40B4-BE49-F238E27FC236}">
                <a16:creationId xmlns:a16="http://schemas.microsoft.com/office/drawing/2014/main" id="{2D67CB29-CF58-98A2-89CC-2BD6EA5999D7}"/>
              </a:ext>
            </a:extLst>
          </p:cNvPr>
          <p:cNvSpPr/>
          <p:nvPr/>
        </p:nvSpPr>
        <p:spPr>
          <a:xfrm>
            <a:off x="8463517" y="3343937"/>
            <a:ext cx="1313492" cy="297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8" name="TextBox 7">
            <a:extLst>
              <a:ext uri="{FF2B5EF4-FFF2-40B4-BE49-F238E27FC236}">
                <a16:creationId xmlns:a16="http://schemas.microsoft.com/office/drawing/2014/main" id="{96080896-68AE-49FC-9094-9C1F0282292E}"/>
              </a:ext>
            </a:extLst>
          </p:cNvPr>
          <p:cNvSpPr txBox="1"/>
          <p:nvPr/>
        </p:nvSpPr>
        <p:spPr>
          <a:xfrm>
            <a:off x="1031358" y="6500143"/>
            <a:ext cx="3248133"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Source : Tye, S. et Waslander, J : Tye, S. et Waslander, J.</a:t>
            </a:r>
            <a:r>
              <a:rPr kumimoji="0" lang="fr" sz="1200" b="1" i="0" u="none" strike="noStrike" kern="1200" cap="none" spc="0" normalizeH="0" baseline="0" noProof="0">
                <a:solidFill>
                  <a:srgbClr val="1A1919"/>
                </a:solidFill>
                <a:highlight>
                  <a:srgbClr val="000000">
                    <a:alpha val="0"/>
                  </a:srgbClr>
                </a:highlight>
                <a:uLnTx/>
                <a:uFillTx/>
                <a:latin typeface="Arial"/>
                <a:ea typeface="+mn-ea"/>
                <a:cs typeface="+mn-cs"/>
              </a:rPr>
              <a:t> </a:t>
            </a:r>
            <a:r>
              <a:rPr kumimoji="0" lang="fr" sz="1200" b="0" i="0" u="none" strike="noStrike" kern="1200" cap="none" spc="0" normalizeH="0" baseline="0" noProof="0">
                <a:solidFill>
                  <a:srgbClr val="1A1919"/>
                </a:solidFill>
                <a:highlight>
                  <a:srgbClr val="000000">
                    <a:alpha val="0"/>
                  </a:srgbClr>
                </a:highlight>
                <a:uLnTx/>
                <a:uFillTx/>
                <a:latin typeface="Arial"/>
                <a:ea typeface="+mn-ea"/>
                <a:cs typeface="+mn-cs"/>
              </a:rPr>
              <a:t>2021 </a:t>
            </a: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 </a:t>
            </a:r>
          </a:p>
        </p:txBody>
      </p:sp>
    </p:spTree>
    <p:extLst>
      <p:ext uri="{BB962C8B-B14F-4D97-AF65-F5344CB8AC3E}">
        <p14:creationId xmlns:p14="http://schemas.microsoft.com/office/powerpoint/2010/main" val="33636520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automatically generated">
            <a:extLst>
              <a:ext uri="{FF2B5EF4-FFF2-40B4-BE49-F238E27FC236}">
                <a16:creationId xmlns:a16="http://schemas.microsoft.com/office/drawing/2014/main" id="{29CCC0F0-3C92-B9AF-5E84-4A52A23B30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544" y="1084525"/>
            <a:ext cx="10545571" cy="5296043"/>
          </a:xfrm>
        </p:spPr>
      </p:pic>
      <p:sp>
        <p:nvSpPr>
          <p:cNvPr id="3" name="Title 1">
            <a:extLst>
              <a:ext uri="{FF2B5EF4-FFF2-40B4-BE49-F238E27FC236}">
                <a16:creationId xmlns:a16="http://schemas.microsoft.com/office/drawing/2014/main" id="{2241DAD5-CD91-60AB-D478-6DC33DBC5DBB}"/>
              </a:ext>
            </a:extLst>
          </p:cNvPr>
          <p:cNvSpPr>
            <a:spLocks noGrp="1"/>
          </p:cNvSpPr>
          <p:nvPr>
            <p:ph type="title"/>
          </p:nvPr>
        </p:nvSpPr>
        <p:spPr>
          <a:xfrm>
            <a:off x="765544" y="347223"/>
            <a:ext cx="8769350" cy="747934"/>
          </a:xfrm>
        </p:spPr>
        <p:txBody>
          <a:bodyPr>
            <a:noAutofit/>
          </a:bodyPr>
          <a:lstStyle/>
          <a:p>
            <a:pPr rtl="0"/>
            <a:r>
              <a:rPr lang="fr" sz="3200" b="1" i="0" u="none" strike="noStrike">
                <a:highlight>
                  <a:srgbClr val="000000">
                    <a:alpha val="0"/>
                  </a:srgbClr>
                </a:highlight>
                <a:latin typeface="Meiryo"/>
              </a:rPr>
              <a:t>Exemple de pays : Bénin</a:t>
            </a:r>
          </a:p>
        </p:txBody>
      </p:sp>
      <p:sp>
        <p:nvSpPr>
          <p:cNvPr id="4" name="Oval 3">
            <a:extLst>
              <a:ext uri="{FF2B5EF4-FFF2-40B4-BE49-F238E27FC236}">
                <a16:creationId xmlns:a16="http://schemas.microsoft.com/office/drawing/2014/main" id="{3A4D5731-A1D8-D71E-2B60-34CBF3CFE282}"/>
              </a:ext>
            </a:extLst>
          </p:cNvPr>
          <p:cNvSpPr/>
          <p:nvPr/>
        </p:nvSpPr>
        <p:spPr>
          <a:xfrm>
            <a:off x="5837274" y="1626779"/>
            <a:ext cx="2838891" cy="39765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 name="Rectangle 5">
            <a:extLst>
              <a:ext uri="{FF2B5EF4-FFF2-40B4-BE49-F238E27FC236}">
                <a16:creationId xmlns:a16="http://schemas.microsoft.com/office/drawing/2014/main" id="{BD6853CD-A166-5932-C0D9-DAEF6FBF155A}"/>
              </a:ext>
            </a:extLst>
          </p:cNvPr>
          <p:cNvSpPr/>
          <p:nvPr/>
        </p:nvSpPr>
        <p:spPr>
          <a:xfrm>
            <a:off x="8803764" y="3572544"/>
            <a:ext cx="2137138" cy="478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TextBox 6">
            <a:extLst>
              <a:ext uri="{FF2B5EF4-FFF2-40B4-BE49-F238E27FC236}">
                <a16:creationId xmlns:a16="http://schemas.microsoft.com/office/drawing/2014/main" id="{8A5A4CF7-91A6-098F-3345-4D07DC36F41E}"/>
              </a:ext>
            </a:extLst>
          </p:cNvPr>
          <p:cNvSpPr txBox="1"/>
          <p:nvPr/>
        </p:nvSpPr>
        <p:spPr>
          <a:xfrm>
            <a:off x="765544" y="6493163"/>
            <a:ext cx="3248133"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Source : Tye, S. et Waslander, J : Tye, S. et Waslander, J.</a:t>
            </a:r>
            <a:r>
              <a:rPr kumimoji="0" lang="fr" sz="1200" b="1" i="0" u="none" strike="noStrike" kern="1200" cap="none" spc="0" normalizeH="0" baseline="0" noProof="0">
                <a:solidFill>
                  <a:srgbClr val="1A1919"/>
                </a:solidFill>
                <a:highlight>
                  <a:srgbClr val="000000">
                    <a:alpha val="0"/>
                  </a:srgbClr>
                </a:highlight>
                <a:uLnTx/>
                <a:uFillTx/>
                <a:latin typeface="Arial"/>
                <a:ea typeface="+mn-ea"/>
                <a:cs typeface="+mn-cs"/>
              </a:rPr>
              <a:t> </a:t>
            </a:r>
            <a:r>
              <a:rPr kumimoji="0" lang="fr" sz="1200" b="0" i="0" u="none" strike="noStrike" kern="1200" cap="none" spc="0" normalizeH="0" baseline="0" noProof="0">
                <a:solidFill>
                  <a:srgbClr val="1A1919"/>
                </a:solidFill>
                <a:highlight>
                  <a:srgbClr val="000000">
                    <a:alpha val="0"/>
                  </a:srgbClr>
                </a:highlight>
                <a:uLnTx/>
                <a:uFillTx/>
                <a:latin typeface="Arial"/>
                <a:ea typeface="+mn-ea"/>
                <a:cs typeface="+mn-cs"/>
              </a:rPr>
              <a:t>2021 </a:t>
            </a:r>
            <a:r>
              <a:rPr kumimoji="0" lang="fr" sz="1200" b="0" i="0" u="none" strike="noStrike" kern="1200" cap="none" spc="0" normalizeH="0" baseline="0" noProof="0">
                <a:solidFill>
                  <a:srgbClr val="000000"/>
                </a:solidFill>
                <a:highlight>
                  <a:srgbClr val="000000">
                    <a:alpha val="0"/>
                  </a:srgbClr>
                </a:highlight>
                <a:uLnTx/>
                <a:uFillTx/>
                <a:latin typeface="Arial"/>
                <a:ea typeface="+mn-ea"/>
                <a:cs typeface="+mn-cs"/>
              </a:rPr>
              <a:t>. </a:t>
            </a:r>
          </a:p>
        </p:txBody>
      </p:sp>
    </p:spTree>
    <p:extLst>
      <p:ext uri="{BB962C8B-B14F-4D97-AF65-F5344CB8AC3E}">
        <p14:creationId xmlns:p14="http://schemas.microsoft.com/office/powerpoint/2010/main" val="25415893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8287-AB72-4E19-8FB2-25B292B504FA}"/>
              </a:ext>
            </a:extLst>
          </p:cNvPr>
          <p:cNvSpPr>
            <a:spLocks noGrp="1"/>
          </p:cNvSpPr>
          <p:nvPr>
            <p:ph type="title"/>
          </p:nvPr>
        </p:nvSpPr>
        <p:spPr>
          <a:xfrm>
            <a:off x="520700" y="327802"/>
            <a:ext cx="10972800" cy="793915"/>
          </a:xfrm>
        </p:spPr>
        <p:txBody>
          <a:bodyPr>
            <a:noAutofit/>
          </a:bodyPr>
          <a:lstStyle/>
          <a:p>
            <a:pPr rtl="0"/>
            <a:r>
              <a:rPr lang="fr" sz="2800" b="1" i="0" u="none" strike="noStrike">
                <a:solidFill>
                  <a:srgbClr val="000000"/>
                </a:solidFill>
                <a:highlight>
                  <a:srgbClr val="000000">
                    <a:alpha val="0"/>
                  </a:srgbClr>
                </a:highlight>
                <a:latin typeface="Meiryo"/>
                <a:ea typeface="Meiryo"/>
              </a:rPr>
              <a:t>La santé dans les composantes d'adaptation des CDN</a:t>
            </a:r>
          </a:p>
        </p:txBody>
      </p:sp>
      <p:sp>
        <p:nvSpPr>
          <p:cNvPr id="3" name="Content Placeholder 2">
            <a:extLst>
              <a:ext uri="{FF2B5EF4-FFF2-40B4-BE49-F238E27FC236}">
                <a16:creationId xmlns:a16="http://schemas.microsoft.com/office/drawing/2014/main" id="{22A28A70-1FA1-4F8F-9ED0-6EC80233DEDB}"/>
              </a:ext>
            </a:extLst>
          </p:cNvPr>
          <p:cNvSpPr>
            <a:spLocks noGrp="1"/>
          </p:cNvSpPr>
          <p:nvPr>
            <p:ph idx="1"/>
          </p:nvPr>
        </p:nvSpPr>
        <p:spPr>
          <a:xfrm>
            <a:off x="520700" y="1083391"/>
            <a:ext cx="3560953" cy="5201620"/>
          </a:xfrm>
          <a:solidFill>
            <a:schemeClr val="bg1"/>
          </a:solidFill>
        </p:spPr>
        <p:txBody>
          <a:bodyPr>
            <a:noAutofit/>
          </a:bodyPr>
          <a:lstStyle/>
          <a:p>
            <a:pPr marL="342900" indent="-342900" rtl="0">
              <a:buFont typeface="Arial" pitchFamily="34" charset="0"/>
              <a:buChar char="•"/>
            </a:pPr>
            <a:r>
              <a:rPr lang="fr" sz="1600" b="0" i="0" u="none" strike="noStrike" dirty="0">
                <a:highlight>
                  <a:srgbClr val="000000">
                    <a:alpha val="0"/>
                  </a:srgbClr>
                </a:highlight>
                <a:latin typeface="Meiryo"/>
                <a:ea typeface="Meiryo"/>
              </a:rPr>
              <a:t>Les pays deviennent </a:t>
            </a:r>
            <a:r>
              <a:rPr lang="fr" sz="1600" b="1" i="0" u="none" strike="noStrike" dirty="0">
                <a:solidFill>
                  <a:srgbClr val="4D6CC3"/>
                </a:solidFill>
                <a:highlight>
                  <a:srgbClr val="000000">
                    <a:alpha val="0"/>
                  </a:srgbClr>
                </a:highlight>
                <a:latin typeface="Meiryo"/>
                <a:ea typeface="Meiryo"/>
              </a:rPr>
              <a:t>plus précis</a:t>
            </a:r>
            <a:r>
              <a:rPr lang="fr" sz="1600" b="0" i="0" u="none" strike="noStrike" dirty="0">
                <a:highlight>
                  <a:srgbClr val="000000">
                    <a:alpha val="0"/>
                  </a:srgbClr>
                </a:highlight>
                <a:latin typeface="Meiryo"/>
                <a:ea typeface="Meiryo"/>
              </a:rPr>
              <a:t> et </a:t>
            </a:r>
            <a:r>
              <a:rPr lang="fr" sz="1600" b="1" i="0" u="none" strike="noStrike" dirty="0">
                <a:solidFill>
                  <a:srgbClr val="4D6CC3"/>
                </a:solidFill>
                <a:highlight>
                  <a:srgbClr val="000000">
                    <a:alpha val="0"/>
                  </a:srgbClr>
                </a:highlight>
                <a:latin typeface="Meiryo"/>
                <a:ea typeface="Meiryo"/>
              </a:rPr>
              <a:t>ambitieux </a:t>
            </a:r>
            <a:r>
              <a:rPr lang="fr" sz="1600" b="0" i="0" u="none" strike="noStrike" dirty="0">
                <a:highlight>
                  <a:srgbClr val="000000">
                    <a:alpha val="0"/>
                  </a:srgbClr>
                </a:highlight>
                <a:latin typeface="Meiryo"/>
                <a:ea typeface="Meiryo"/>
              </a:rPr>
              <a:t>dans les composantes d'adaptation de leur CDN.</a:t>
            </a:r>
          </a:p>
          <a:p>
            <a:pPr marL="342900" indent="-342900" rtl="0">
              <a:buFont typeface="Arial" pitchFamily="34" charset="0"/>
              <a:buChar char="•"/>
            </a:pPr>
            <a:r>
              <a:rPr lang="fr" sz="1600" b="0" i="0" u="none" strike="noStrike" dirty="0">
                <a:highlight>
                  <a:srgbClr val="000000">
                    <a:alpha val="0"/>
                  </a:srgbClr>
                </a:highlight>
                <a:latin typeface="Meiryo"/>
                <a:ea typeface="Meiryo"/>
              </a:rPr>
              <a:t>Plus grande couverture des systèmes et des secteurs pour les mesures d'adaptation</a:t>
            </a:r>
          </a:p>
          <a:p>
            <a:pPr marL="342900" indent="-342900" rtl="0">
              <a:buFont typeface="Arial" pitchFamily="34" charset="0"/>
              <a:buChar char="•"/>
            </a:pPr>
            <a:r>
              <a:rPr lang="fr" sz="1600" b="0" i="0" u="none" strike="noStrike" dirty="0">
                <a:highlight>
                  <a:srgbClr val="000000">
                    <a:alpha val="0"/>
                  </a:srgbClr>
                </a:highlight>
                <a:latin typeface="Meiryo"/>
                <a:ea typeface="Meiryo"/>
              </a:rPr>
              <a:t>Meilleur alignement sur les plans et les politiques, y compris les NAP</a:t>
            </a:r>
          </a:p>
          <a:p>
            <a:pPr marL="342900" indent="-342900" rtl="0">
              <a:buFont typeface="Arial" pitchFamily="34" charset="0"/>
              <a:buChar char="•"/>
            </a:pPr>
            <a:r>
              <a:rPr lang="fr" sz="1600" b="0" i="0" u="none" strike="noStrike" dirty="0">
                <a:highlight>
                  <a:srgbClr val="000000">
                    <a:alpha val="0"/>
                  </a:srgbClr>
                </a:highlight>
                <a:latin typeface="Meiryo"/>
                <a:ea typeface="Meiryo"/>
              </a:rPr>
              <a:t>Meilleure prise en compte du genre et des populations autochtones</a:t>
            </a:r>
          </a:p>
        </p:txBody>
      </p:sp>
      <p:pic>
        <p:nvPicPr>
          <p:cNvPr id="1026" name="Picture 2">
            <a:extLst>
              <a:ext uri="{FF2B5EF4-FFF2-40B4-BE49-F238E27FC236}">
                <a16:creationId xmlns:a16="http://schemas.microsoft.com/office/drawing/2014/main" id="{6D97475F-7159-ABDF-67FA-945A31B2F6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81653" y="1139843"/>
            <a:ext cx="7868451" cy="5201620"/>
          </a:xfrm>
          <a:prstGeom prst="rect">
            <a:avLst/>
          </a:prstGeom>
          <a:solidFill>
            <a:schemeClr val="bg1"/>
          </a:solidFill>
        </p:spPr>
      </p:pic>
      <p:sp>
        <p:nvSpPr>
          <p:cNvPr id="4" name="Oval 3">
            <a:extLst>
              <a:ext uri="{FF2B5EF4-FFF2-40B4-BE49-F238E27FC236}">
                <a16:creationId xmlns:a16="http://schemas.microsoft.com/office/drawing/2014/main" id="{E83A2717-F963-560A-738C-BAC6360466AA}"/>
              </a:ext>
            </a:extLst>
          </p:cNvPr>
          <p:cNvSpPr/>
          <p:nvPr/>
        </p:nvSpPr>
        <p:spPr>
          <a:xfrm>
            <a:off x="4572000" y="3517900"/>
            <a:ext cx="3886200" cy="43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5" name="TextBox 4">
            <a:extLst>
              <a:ext uri="{FF2B5EF4-FFF2-40B4-BE49-F238E27FC236}">
                <a16:creationId xmlns:a16="http://schemas.microsoft.com/office/drawing/2014/main" id="{A20D2F02-76E6-9E8F-53F1-430AC2E19772}"/>
              </a:ext>
            </a:extLst>
          </p:cNvPr>
          <p:cNvSpPr txBox="1"/>
          <p:nvPr/>
        </p:nvSpPr>
        <p:spPr>
          <a:xfrm>
            <a:off x="520700" y="6475231"/>
            <a:ext cx="8188460" cy="43088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100" b="0" i="0" u="none" strike="noStrike" kern="1200" cap="none" spc="0" normalizeH="0" baseline="0" noProof="0">
                <a:solidFill>
                  <a:srgbClr val="000000"/>
                </a:solidFill>
                <a:highlight>
                  <a:srgbClr val="000000">
                    <a:alpha val="0"/>
                  </a:srgbClr>
                </a:highlight>
                <a:uLnTx/>
                <a:uFillTx/>
                <a:latin typeface="Arial"/>
                <a:ea typeface="+mn-ea"/>
                <a:cs typeface="+mn-cs"/>
              </a:rPr>
              <a:t>Source : Dickin et al., 2022. </a:t>
            </a:r>
            <a:r>
              <a:rPr kumimoji="0" lang="fr" sz="1100" b="0" i="0" u="none" strike="noStrike" kern="1200" cap="none" spc="0" normalizeH="0" baseline="0" noProof="0">
                <a:solidFill>
                  <a:srgbClr val="1A1919"/>
                </a:solidFill>
                <a:highlight>
                  <a:srgbClr val="000000">
                    <a:alpha val="0"/>
                  </a:srgbClr>
                </a:highlight>
                <a:uLnTx/>
                <a:uFillTx/>
                <a:latin typeface="Arial"/>
                <a:ea typeface="+mn-ea"/>
                <a:cs typeface="+mn-cs"/>
              </a:rPr>
              <a:t>État des contributions déterminées au niveau national : Renforcer l'ambition en matière d'adaptation. Wri.org</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1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37620920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1">
            <a:extLst>
              <a:ext uri="{FF2B5EF4-FFF2-40B4-BE49-F238E27FC236}">
                <a16:creationId xmlns:a16="http://schemas.microsoft.com/office/drawing/2014/main" id="{E1AB6357-C60C-49F1-B69B-DCB6FE7EFE91}"/>
              </a:ext>
            </a:extLst>
          </p:cNvPr>
          <p:cNvSpPr/>
          <p:nvPr/>
        </p:nvSpPr>
        <p:spPr>
          <a:xfrm>
            <a:off x="0" y="5994400"/>
            <a:ext cx="12192000" cy="87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1" name="Google Shape;201;p2"/>
          <p:cNvSpPr txBox="1">
            <a:spLocks noGrp="1"/>
          </p:cNvSpPr>
          <p:nvPr>
            <p:ph type="title"/>
          </p:nvPr>
        </p:nvSpPr>
        <p:spPr>
          <a:xfrm>
            <a:off x="838200" y="-4739"/>
            <a:ext cx="10515600" cy="60261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4200"/>
              <a:buFont typeface="Gill Sans"/>
              <a:buNone/>
            </a:pPr>
            <a:r>
              <a:rPr lang="fr" sz="4200" b="0" i="0" u="none" strike="noStrike" dirty="0">
                <a:highlight>
                  <a:srgbClr val="000000">
                    <a:alpha val="0"/>
                  </a:srgbClr>
                </a:highlight>
                <a:latin typeface="Gill Sans MT"/>
              </a:rPr>
              <a:t>Aperçu de la série</a:t>
            </a:r>
            <a:endParaRPr dirty="0">
              <a:latin typeface="Gill Sans MT" panose="020B0502020104020203" pitchFamily="34" charset="0"/>
            </a:endParaRPr>
          </a:p>
        </p:txBody>
      </p:sp>
      <p:sp>
        <p:nvSpPr>
          <p:cNvPr id="202" name="Google Shape;202;p2"/>
          <p:cNvSpPr txBox="1">
            <a:spLocks noGrp="1"/>
          </p:cNvSpPr>
          <p:nvPr>
            <p:ph type="body" idx="1"/>
          </p:nvPr>
        </p:nvSpPr>
        <p:spPr>
          <a:xfrm>
            <a:off x="239624" y="465105"/>
            <a:ext cx="11952375" cy="6060353"/>
          </a:xfrm>
          <a:prstGeom prst="rect">
            <a:avLst/>
          </a:prstGeom>
          <a:noFill/>
          <a:ln>
            <a:noFill/>
          </a:ln>
        </p:spPr>
        <p:txBody>
          <a:bodyPr spcFirstLastPara="1" wrap="square" lIns="91425" tIns="45700" rIns="91425" bIns="45700" anchor="t" anchorCtr="0">
            <a:noAutofit/>
          </a:bodyPr>
          <a:lstStyle/>
          <a:p>
            <a:pPr marL="0" indent="0" rtl="0">
              <a:lnSpc>
                <a:spcPct val="107000"/>
              </a:lnSpc>
              <a:spcBef>
                <a:spcPct val="0"/>
              </a:spcBef>
              <a:buClr>
                <a:srgbClr val="000000"/>
              </a:buClr>
              <a:buSzPts val="2400"/>
              <a:buNone/>
            </a:pPr>
            <a:r>
              <a:rPr lang="fr" sz="1600" b="1" i="0" u="none" strike="noStrike" dirty="0">
                <a:solidFill>
                  <a:srgbClr val="000000"/>
                </a:solidFill>
                <a:highlight>
                  <a:srgbClr val="000000">
                    <a:alpha val="0"/>
                  </a:srgbClr>
                </a:highlight>
                <a:latin typeface="Gill Sans MT"/>
              </a:rPr>
              <a:t>AUJOURD'HUI :</a:t>
            </a:r>
          </a:p>
          <a:p>
            <a:pPr marL="0" indent="0" rtl="0">
              <a:lnSpc>
                <a:spcPct val="107000"/>
              </a:lnSpc>
              <a:spcBef>
                <a:spcPct val="0"/>
              </a:spcBef>
              <a:buClr>
                <a:srgbClr val="000000"/>
              </a:buClr>
              <a:buSzPts val="2400"/>
              <a:buNone/>
            </a:pPr>
            <a:r>
              <a:rPr lang="fr" sz="1500" b="1" i="0" u="none" strike="noStrike" dirty="0">
                <a:solidFill>
                  <a:srgbClr val="000000"/>
                </a:solidFill>
                <a:highlight>
                  <a:srgbClr val="000000">
                    <a:alpha val="0"/>
                  </a:srgbClr>
                </a:highlight>
                <a:latin typeface="Gill Sans MT"/>
              </a:rPr>
              <a:t>Séance 7 : Financement de la santé et de l'adaptation au climat (13 juillet 2023)</a:t>
            </a:r>
          </a:p>
          <a:p>
            <a:pPr marL="0" indent="0" rtl="0">
              <a:lnSpc>
                <a:spcPct val="107000"/>
              </a:lnSpc>
              <a:spcBef>
                <a:spcPct val="0"/>
              </a:spcBef>
              <a:buClr>
                <a:srgbClr val="000000"/>
              </a:buClr>
              <a:buSzPts val="2400"/>
              <a:buNone/>
            </a:pPr>
            <a:r>
              <a:rPr lang="fr" sz="1500" b="0" i="0" u="none" strike="noStrike" dirty="0">
                <a:solidFill>
                  <a:srgbClr val="000000"/>
                </a:solidFill>
                <a:highlight>
                  <a:srgbClr val="000000">
                    <a:alpha val="0"/>
                  </a:srgbClr>
                </a:highlight>
                <a:latin typeface="Gill Sans MT"/>
              </a:rPr>
              <a:t>Résumé de la planification de l'intégration de l'adaptation au climat et des possibilités de financement des activités liées au climat et à la santé</a:t>
            </a:r>
          </a:p>
          <a:p>
            <a:pPr marL="50800" indent="0" rtl="0">
              <a:buNone/>
            </a:pPr>
            <a:r>
              <a:rPr lang="fr" sz="1500" b="1" i="0" u="none" strike="noStrike" dirty="0">
                <a:solidFill>
                  <a:srgbClr val="000000"/>
                </a:solidFill>
                <a:highlight>
                  <a:srgbClr val="000000">
                    <a:alpha val="0"/>
                  </a:srgbClr>
                </a:highlight>
                <a:latin typeface="Gill Sans MT"/>
              </a:rPr>
              <a:t>Prochaines séances : </a:t>
            </a:r>
          </a:p>
          <a:p>
            <a:pPr marL="50800" indent="0" algn="l" rtl="0">
              <a:buNone/>
            </a:pPr>
            <a:r>
              <a:rPr lang="fr" sz="1500" b="0" i="0" u="none" strike="noStrike" dirty="0">
                <a:solidFill>
                  <a:srgbClr val="000000"/>
                </a:solidFill>
                <a:highlight>
                  <a:srgbClr val="000000">
                    <a:alpha val="0"/>
                  </a:srgbClr>
                </a:highlight>
                <a:latin typeface="Gill Sans MT"/>
              </a:rPr>
              <a:t>Séance 8 : Communiquer sur les effets du changement climatique sur la santé</a:t>
            </a:r>
            <a:r>
              <a:rPr lang="fr" sz="1500" b="0" i="0" u="none" strike="noStrike" dirty="0">
                <a:solidFill>
                  <a:srgbClr val="000000"/>
                </a:solidFill>
                <a:highlight>
                  <a:srgbClr val="000000">
                    <a:alpha val="0"/>
                  </a:srgbClr>
                </a:highlight>
                <a:latin typeface="Arial" panose="020B0604020202020204" pitchFamily="34" charset="0"/>
                <a:cs typeface="Arial" panose="020B0604020202020204" pitchFamily="34" charset="0"/>
              </a:rPr>
              <a:t>—</a:t>
            </a:r>
            <a:r>
              <a:rPr lang="fr" sz="1500" b="0" i="0" u="none" strike="noStrike" dirty="0">
                <a:solidFill>
                  <a:srgbClr val="000000"/>
                </a:solidFill>
                <a:highlight>
                  <a:srgbClr val="000000">
                    <a:alpha val="0"/>
                  </a:srgbClr>
                </a:highlight>
                <a:latin typeface="Gill Sans MT"/>
              </a:rPr>
              <a:t>22 août 2023</a:t>
            </a:r>
          </a:p>
          <a:p>
            <a:pPr marL="50800" indent="0" algn="l" rtl="0">
              <a:buNone/>
            </a:pPr>
            <a:r>
              <a:rPr lang="fr" sz="1500" b="0" i="0" u="none" strike="noStrike" dirty="0">
                <a:solidFill>
                  <a:srgbClr val="000000"/>
                </a:solidFill>
                <a:highlight>
                  <a:srgbClr val="000000">
                    <a:alpha val="0"/>
                  </a:srgbClr>
                </a:highlight>
                <a:latin typeface="Gill Sans MT"/>
              </a:rPr>
              <a:t>Séance 9 : Mesurer la santé et l'adaptation au climat</a:t>
            </a:r>
            <a:r>
              <a:rPr lang="fr" sz="1500" b="0" i="0" u="none" strike="noStrike" dirty="0">
                <a:solidFill>
                  <a:srgbClr val="000000"/>
                </a:solidFill>
                <a:highlight>
                  <a:srgbClr val="000000">
                    <a:alpha val="0"/>
                  </a:srgbClr>
                </a:highlight>
                <a:latin typeface="Arial" panose="020B0604020202020204" pitchFamily="34" charset="0"/>
                <a:cs typeface="Arial" panose="020B0604020202020204" pitchFamily="34" charset="0"/>
              </a:rPr>
              <a:t>—</a:t>
            </a:r>
            <a:r>
              <a:rPr lang="fr" sz="1500" b="0" i="0" u="none" strike="noStrike" dirty="0">
                <a:solidFill>
                  <a:srgbClr val="000000"/>
                </a:solidFill>
                <a:highlight>
                  <a:srgbClr val="000000">
                    <a:alpha val="0"/>
                  </a:srgbClr>
                </a:highlight>
                <a:latin typeface="Gill Sans MT"/>
              </a:rPr>
              <a:t>14 septembre 2023</a:t>
            </a:r>
            <a:endParaRPr lang="en-US" sz="1500" b="1" dirty="0">
              <a:solidFill>
                <a:srgbClr val="000000"/>
              </a:solidFill>
              <a:latin typeface="Gill Sans MT" panose="020B0502020104020203" pitchFamily="34" charset="0"/>
            </a:endParaRPr>
          </a:p>
          <a:p>
            <a:pPr marL="0" indent="0" rtl="0">
              <a:lnSpc>
                <a:spcPct val="107000"/>
              </a:lnSpc>
              <a:spcBef>
                <a:spcPts val="800"/>
              </a:spcBef>
              <a:buClr>
                <a:srgbClr val="000000"/>
              </a:buClr>
              <a:buSzPts val="2400"/>
              <a:buNone/>
            </a:pPr>
            <a:r>
              <a:rPr lang="fr" sz="1500" b="1" i="0" u="none" strike="noStrike" dirty="0">
                <a:solidFill>
                  <a:srgbClr val="000000"/>
                </a:solidFill>
                <a:highlight>
                  <a:srgbClr val="000000">
                    <a:alpha val="0"/>
                  </a:srgbClr>
                </a:highlight>
                <a:latin typeface="Gill Sans MT"/>
              </a:rPr>
              <a:t>Séances précédentes : </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1 : Encadrer la série (10 novembre 2022)</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Partage du cadre </a:t>
            </a:r>
            <a:r>
              <a:rPr lang="en-US" sz="1100" b="0" i="0" dirty="0">
                <a:solidFill>
                  <a:srgbClr val="000000"/>
                </a:solidFill>
                <a:effectLst/>
                <a:latin typeface="Arial" panose="020B0604020202020204" pitchFamily="34" charset="0"/>
              </a:rPr>
              <a:t>«  </a:t>
            </a:r>
            <a:r>
              <a:rPr lang="fr" sz="1500" b="0" i="0" u="none" strike="noStrike" dirty="0">
                <a:solidFill>
                  <a:srgbClr val="000000"/>
                </a:solidFill>
                <a:highlight>
                  <a:srgbClr val="000000">
                    <a:alpha val="0"/>
                  </a:srgbClr>
                </a:highlight>
                <a:latin typeface="Gill Sans MT"/>
              </a:rPr>
              <a:t>Un environnement sain pour des enfants en bonne santé</a:t>
            </a:r>
            <a:r>
              <a:rPr lang="en-US" sz="1600" b="0" i="0" dirty="0">
                <a:solidFill>
                  <a:srgbClr val="000000"/>
                </a:solidFill>
                <a:effectLst/>
                <a:latin typeface="Arial" panose="020B0604020202020204" pitchFamily="34" charset="0"/>
              </a:rPr>
              <a:t> »</a:t>
            </a:r>
            <a:r>
              <a:rPr lang="fr" sz="1500" b="0" i="0" u="none" strike="noStrike" dirty="0">
                <a:solidFill>
                  <a:srgbClr val="000000"/>
                </a:solidFill>
                <a:highlight>
                  <a:srgbClr val="000000">
                    <a:alpha val="0"/>
                  </a:srgbClr>
                </a:highlight>
                <a:latin typeface="Gill Sans MT"/>
              </a:rPr>
              <a:t> (HEHC) et des points saillants du rapport de l'UNICEF sur les vagues de chaleur.</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2 : Indice de risque climatique pour les enfants (CCRI) (13 décembre 2022) </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Examen de la méthodologie du CCRI et de son application potentielle </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3 : L'impact du changement climatique sur la santé des nouveau-nés :  Un accent sur les malformations cardiaques congénitales (13 février 2023) </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Examiner la chaleur extrême et ses contributions aux cardiopathies congénitales (CHD)</a:t>
            </a:r>
          </a:p>
          <a:p>
            <a:pPr marL="0" indent="0" rtl="0">
              <a:lnSpc>
                <a:spcPct val="107000"/>
              </a:lnSpc>
              <a:spcBef>
                <a:spcPct val="0"/>
              </a:spcBef>
              <a:buClr>
                <a:srgbClr val="000000"/>
              </a:buClr>
              <a:buSzPts val="2400"/>
              <a:buNone/>
            </a:pPr>
            <a:r>
              <a:rPr lang="fr" sz="1500" b="0" i="0" u="none" strike="noStrike" dirty="0">
                <a:solidFill>
                  <a:srgbClr val="000000"/>
                </a:solidFill>
                <a:highlight>
                  <a:srgbClr val="000000">
                    <a:alpha val="0"/>
                  </a:srgbClr>
                </a:highlight>
                <a:latin typeface="Gill Sans MT"/>
              </a:rPr>
              <a:t>Séance 4 : Protéger les enfants et les femmes enceintes du stress thermique (29 mars 2023) </a:t>
            </a: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Interventions possibles et recommandations </a:t>
            </a:r>
          </a:p>
          <a:p>
            <a:pPr marL="0" indent="0" rtl="0">
              <a:lnSpc>
                <a:spcPct val="107000"/>
              </a:lnSpc>
              <a:spcBef>
                <a:spcPct val="0"/>
              </a:spcBef>
              <a:buClr>
                <a:srgbClr val="000000"/>
              </a:buClr>
              <a:buSzPts val="2400"/>
              <a:buNone/>
            </a:pPr>
            <a:r>
              <a:rPr lang="fr" sz="1500" b="0" i="0" u="none" strike="noStrike" dirty="0">
                <a:solidFill>
                  <a:srgbClr val="000000"/>
                </a:solidFill>
                <a:highlight>
                  <a:srgbClr val="000000">
                    <a:alpha val="0"/>
                  </a:srgbClr>
                </a:highlight>
                <a:latin typeface="Gill Sans MT"/>
              </a:rPr>
              <a:t>Séance 5 : Effets du climat sur les programmes de lutte contre le paludisme destinés aux enfants </a:t>
            </a: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Synthèse des données relatives à l'évolution des températures et des conditions climatiques et à leurs effets sur les vecteurs spécifiques du paludisme, stratégies de surveillance du paludisme, interventions possibles et recommandations </a:t>
            </a:r>
          </a:p>
          <a:p>
            <a:pPr marL="0" indent="0" rtl="0">
              <a:lnSpc>
                <a:spcPct val="107000"/>
              </a:lnSpc>
              <a:spcBef>
                <a:spcPct val="0"/>
              </a:spcBef>
              <a:buClr>
                <a:srgbClr val="000000"/>
              </a:buClr>
              <a:buSzTx/>
              <a:buNone/>
            </a:pPr>
            <a:r>
              <a:rPr lang="fr" sz="1500" b="0" i="0" u="none" strike="noStrike" dirty="0">
                <a:solidFill>
                  <a:srgbClr val="000000"/>
                </a:solidFill>
                <a:highlight>
                  <a:srgbClr val="000000">
                    <a:alpha val="0"/>
                  </a:srgbClr>
                </a:highlight>
                <a:latin typeface="Gill Sans MT"/>
              </a:rPr>
              <a:t>Séance 6 : Effets du climat sur les arbovirus et la santé des enfants (15 juin 2023)</a:t>
            </a: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Vue d'ensemble des arbovirus (par exemple la dengue, le chikungunya et le Zika) et de leurs effets sur la santé maternelle et infantile, de la manière dont ils sont affectés par le changement climatique et des recommandations pour une réponse en matière de soins de santé primaires.</a:t>
            </a:r>
            <a:r>
              <a:rPr lang="fr" sz="1600" b="0" i="0" u="none" strike="noStrike" dirty="0">
                <a:solidFill>
                  <a:srgbClr val="000000"/>
                </a:solidFill>
                <a:highlight>
                  <a:srgbClr val="000000">
                    <a:alpha val="0"/>
                  </a:srgbClr>
                </a:highlight>
                <a:latin typeface="Gill Sans MT"/>
              </a:rPr>
              <a:t> </a:t>
            </a:r>
          </a:p>
          <a:p>
            <a:pPr marL="0" indent="0">
              <a:lnSpc>
                <a:spcPct val="107000"/>
              </a:lnSpc>
              <a:spcBef>
                <a:spcPct val="0"/>
              </a:spcBef>
              <a:buClr>
                <a:srgbClr val="000000"/>
              </a:buClr>
              <a:buSzTx/>
              <a:buNone/>
            </a:pPr>
            <a:endParaRPr lang="en-US" sz="1600" dirty="0">
              <a:solidFill>
                <a:srgbClr val="000000"/>
              </a:solidFill>
              <a:latin typeface="Gill Sans MT" panose="020B0502020104020203" pitchFamily="34" charset="0"/>
            </a:endParaRPr>
          </a:p>
          <a:p>
            <a:pPr marL="0" indent="0">
              <a:lnSpc>
                <a:spcPct val="107000"/>
              </a:lnSpc>
              <a:spcBef>
                <a:spcPct val="0"/>
              </a:spcBef>
              <a:buClr>
                <a:srgbClr val="000000"/>
              </a:buClr>
              <a:buSzTx/>
              <a:buNone/>
            </a:pPr>
            <a:endParaRPr lang="en-US" sz="1600" dirty="0">
              <a:solidFill>
                <a:srgbClr val="000000"/>
              </a:solidFill>
              <a:latin typeface="Gill Sans MT" panose="020B0502020104020203" pitchFamily="34" charset="0"/>
            </a:endParaRPr>
          </a:p>
          <a:p>
            <a:pPr>
              <a:lnSpc>
                <a:spcPct val="107000"/>
              </a:lnSpc>
              <a:spcBef>
                <a:spcPct val="0"/>
              </a:spcBef>
              <a:buClr>
                <a:srgbClr val="000000"/>
              </a:buClr>
              <a:buFont typeface="Arial"/>
              <a:buChar char="•"/>
            </a:pPr>
            <a:endParaRPr lang="en-US" sz="1600" dirty="0">
              <a:solidFill>
                <a:srgbClr val="000000"/>
              </a:solidFill>
            </a:endParaRPr>
          </a:p>
          <a:p>
            <a:pPr marL="228600" marR="0" lvl="0" indent="-234950" algn="l" rtl="0">
              <a:lnSpc>
                <a:spcPct val="107000"/>
              </a:lnSpc>
              <a:spcBef>
                <a:spcPct val="0"/>
              </a:spcBef>
              <a:spcAft>
                <a:spcPct val="0"/>
              </a:spcAft>
              <a:buClr>
                <a:srgbClr val="000000"/>
              </a:buClr>
              <a:buSzPts val="2000"/>
              <a:buChar char="•"/>
            </a:pPr>
            <a:endParaRPr lang="en-US" sz="1600" dirty="0"/>
          </a:p>
          <a:p>
            <a:pPr marL="228600" lvl="0" indent="-107950" algn="l" rtl="0">
              <a:lnSpc>
                <a:spcPct val="107000"/>
              </a:lnSpc>
              <a:spcBef>
                <a:spcPts val="800"/>
              </a:spcBef>
              <a:spcAft>
                <a:spcPct val="0"/>
              </a:spcAft>
              <a:buClr>
                <a:srgbClr val="3D3D3D"/>
              </a:buClr>
              <a:buSzPts val="1900"/>
              <a:buNone/>
            </a:pPr>
            <a:endParaRPr sz="1600" dirty="0">
              <a:solidFill>
                <a:srgbClr val="000000"/>
              </a:solidFill>
              <a:latin typeface="Gill Sans"/>
              <a:ea typeface="Gill Sans"/>
              <a:cs typeface="Gill Sans"/>
              <a:sym typeface="Gill Sans"/>
            </a:endParaRPr>
          </a:p>
          <a:p>
            <a:pPr marL="0" marR="0" lvl="0" indent="0" algn="l" rtl="0">
              <a:lnSpc>
                <a:spcPct val="107000"/>
              </a:lnSpc>
              <a:spcBef>
                <a:spcPct val="0"/>
              </a:spcBef>
              <a:spcAft>
                <a:spcPct val="0"/>
              </a:spcAft>
              <a:buClr>
                <a:srgbClr val="3D3D3D"/>
              </a:buClr>
              <a:buSzPts val="2700"/>
              <a:buNone/>
            </a:pPr>
            <a:endParaRPr sz="1600" dirty="0">
              <a:solidFill>
                <a:srgbClr val="000000"/>
              </a:solidFill>
              <a:latin typeface="Gill Sans"/>
              <a:ea typeface="Gill Sans"/>
              <a:cs typeface="Gill Sans"/>
              <a:sym typeface="Gill San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1E45-00D1-91A3-D534-0687FFAECDB4}"/>
              </a:ext>
            </a:extLst>
          </p:cNvPr>
          <p:cNvSpPr>
            <a:spLocks noGrp="1"/>
          </p:cNvSpPr>
          <p:nvPr>
            <p:ph type="title"/>
          </p:nvPr>
        </p:nvSpPr>
        <p:spPr>
          <a:xfrm>
            <a:off x="609599" y="0"/>
            <a:ext cx="10972800" cy="428748"/>
          </a:xfrm>
        </p:spPr>
        <p:txBody>
          <a:bodyPr>
            <a:noAutofit/>
          </a:bodyPr>
          <a:lstStyle/>
          <a:p>
            <a:pPr rtl="0"/>
            <a:r>
              <a:rPr lang="fr" sz="3700" b="1" i="0" u="none" strike="noStrike" dirty="0">
                <a:solidFill>
                  <a:srgbClr val="000000"/>
                </a:solidFill>
                <a:highlight>
                  <a:srgbClr val="000000">
                    <a:alpha val="0"/>
                  </a:srgbClr>
                </a:highlight>
                <a:latin typeface="Arial"/>
              </a:rPr>
              <a:t>Adaptation à la COP28 et au-delà</a:t>
            </a:r>
          </a:p>
        </p:txBody>
      </p:sp>
      <p:sp>
        <p:nvSpPr>
          <p:cNvPr id="3" name="Content Placeholder 2">
            <a:extLst>
              <a:ext uri="{FF2B5EF4-FFF2-40B4-BE49-F238E27FC236}">
                <a16:creationId xmlns:a16="http://schemas.microsoft.com/office/drawing/2014/main" id="{20B4C76C-F114-FA3C-DAFA-E4625DE8176E}"/>
              </a:ext>
            </a:extLst>
          </p:cNvPr>
          <p:cNvSpPr>
            <a:spLocks noGrp="1"/>
          </p:cNvSpPr>
          <p:nvPr>
            <p:ph idx="1"/>
          </p:nvPr>
        </p:nvSpPr>
        <p:spPr>
          <a:xfrm>
            <a:off x="143606" y="822367"/>
            <a:ext cx="11904785" cy="5013558"/>
          </a:xfrm>
          <a:solidFill>
            <a:schemeClr val="bg2"/>
          </a:solidFill>
        </p:spPr>
        <p:txBody>
          <a:bodyPr>
            <a:noAutofit/>
          </a:bodyPr>
          <a:lstStyle/>
          <a:p>
            <a:pPr marL="342900" indent="-342900" rtl="0">
              <a:spcBef>
                <a:spcPts val="900"/>
              </a:spcBef>
              <a:spcAft>
                <a:spcPts val="900"/>
              </a:spcAft>
              <a:buFont typeface="Arial" pitchFamily="34" charset="0"/>
              <a:buChar char="•"/>
            </a:pPr>
            <a:r>
              <a:rPr lang="fr" sz="1400" b="0" i="0" u="none" strike="noStrike" dirty="0">
                <a:solidFill>
                  <a:srgbClr val="1A1919"/>
                </a:solidFill>
                <a:highlight>
                  <a:srgbClr val="000000">
                    <a:alpha val="0"/>
                  </a:srgbClr>
                </a:highlight>
                <a:latin typeface="Meiryo"/>
              </a:rPr>
              <a:t>La COP28 sera marquée par la </a:t>
            </a:r>
            <a:r>
              <a:rPr lang="fr" sz="1400" b="0" i="0" u="none" strike="noStrike" dirty="0">
                <a:solidFill>
                  <a:srgbClr val="3C4245"/>
                </a:solidFill>
                <a:highlight>
                  <a:srgbClr val="000000">
                    <a:alpha val="0"/>
                  </a:srgbClr>
                </a:highlight>
              </a:rPr>
              <a:t>première journée thématique sur la </a:t>
            </a:r>
            <a:r>
              <a:rPr lang="fr" sz="1400" b="1" i="0" u="none" strike="noStrike" dirty="0">
                <a:solidFill>
                  <a:srgbClr val="008DC9"/>
                </a:solidFill>
                <a:highlight>
                  <a:srgbClr val="000000">
                    <a:alpha val="0"/>
                  </a:srgbClr>
                </a:highlight>
                <a:hlinkClick r:id="rId2"/>
              </a:rPr>
              <a:t>santé</a:t>
            </a:r>
            <a:r>
              <a:rPr lang="fr" sz="1400" b="0" i="0" u="none" strike="noStrike" dirty="0">
                <a:solidFill>
                  <a:srgbClr val="3C4245"/>
                </a:solidFill>
                <a:highlight>
                  <a:srgbClr val="000000">
                    <a:alpha val="0"/>
                  </a:srgbClr>
                </a:highlight>
              </a:rPr>
              <a:t> et la première </a:t>
            </a:r>
            <a:r>
              <a:rPr lang="fr" sz="1400" b="1" i="0" u="none" strike="noStrike" dirty="0">
                <a:solidFill>
                  <a:srgbClr val="3C4245"/>
                </a:solidFill>
                <a:highlight>
                  <a:srgbClr val="000000">
                    <a:alpha val="0"/>
                  </a:srgbClr>
                </a:highlight>
              </a:rPr>
              <a:t>réunion ministérielle sur la santé et le climat</a:t>
            </a:r>
            <a:r>
              <a:rPr lang="fr" sz="1400" b="0" i="0" u="none" strike="noStrike" dirty="0">
                <a:solidFill>
                  <a:srgbClr val="3C4245"/>
                </a:solidFill>
                <a:highlight>
                  <a:srgbClr val="000000">
                    <a:alpha val="0"/>
                  </a:srgbClr>
                </a:highlight>
              </a:rPr>
              <a:t>, qui devraient permettre de mieux faire connaître la santé dans le programme mondial de lutte contre le changement climatique.</a:t>
            </a:r>
            <a:endParaRPr lang="en-US" sz="1400" b="0" i="0" dirty="0">
              <a:solidFill>
                <a:srgbClr val="1A1919"/>
              </a:solidFill>
              <a:effectLst/>
              <a:latin typeface="+mn-lt"/>
            </a:endParaRPr>
          </a:p>
          <a:p>
            <a:pPr marL="342900" indent="-342900" rtl="0">
              <a:spcBef>
                <a:spcPts val="900"/>
              </a:spcBef>
              <a:spcAft>
                <a:spcPts val="900"/>
              </a:spcAft>
              <a:buFont typeface="Arial" pitchFamily="34" charset="0"/>
              <a:buChar char="•"/>
            </a:pPr>
            <a:r>
              <a:rPr lang="fr" sz="1400" b="1" i="0" u="none" strike="noStrike" dirty="0">
                <a:highlight>
                  <a:srgbClr val="000000">
                    <a:alpha val="0"/>
                  </a:srgbClr>
                </a:highlight>
                <a:latin typeface="Meiryo"/>
              </a:rPr>
              <a:t>Objectif mondial en matière d'adaptation</a:t>
            </a:r>
            <a:r>
              <a:rPr lang="fr" sz="1400" b="0" i="0" u="none" strike="noStrike" dirty="0">
                <a:highlight>
                  <a:srgbClr val="000000">
                    <a:alpha val="0"/>
                  </a:srgbClr>
                </a:highlight>
                <a:latin typeface="Meiryo"/>
              </a:rPr>
              <a:t>, c'est-à-dire accord sur la manière de mesurer les progrès en matière d'adaptation (et d'identifier les domaines en retard), </a:t>
            </a:r>
            <a:r>
              <a:rPr lang="fr" sz="1400" b="0" i="1" u="none" strike="noStrike" dirty="0">
                <a:highlight>
                  <a:srgbClr val="000000">
                    <a:alpha val="0"/>
                  </a:srgbClr>
                </a:highlight>
                <a:latin typeface="Meiryo"/>
              </a:rPr>
              <a:t>y compris pour des secteurs tels que la santé</a:t>
            </a:r>
            <a:r>
              <a:rPr lang="fr" sz="1400" b="0" i="0" u="none" strike="noStrike" dirty="0">
                <a:highlight>
                  <a:srgbClr val="000000">
                    <a:alpha val="0"/>
                  </a:srgbClr>
                </a:highlight>
                <a:latin typeface="Meiryo"/>
              </a:rPr>
              <a:t>.</a:t>
            </a:r>
            <a:endParaRPr lang="en-US" sz="1400" b="0" i="0" dirty="0">
              <a:solidFill>
                <a:srgbClr val="1A1919"/>
              </a:solidFill>
              <a:effectLst/>
              <a:latin typeface="+mn-lt"/>
            </a:endParaRPr>
          </a:p>
          <a:p>
            <a:pPr marL="342900" indent="-342900" rtl="0">
              <a:spcBef>
                <a:spcPts val="900"/>
              </a:spcBef>
              <a:spcAft>
                <a:spcPts val="900"/>
              </a:spcAft>
              <a:buFont typeface="Arial" pitchFamily="34" charset="0"/>
              <a:buChar char="•"/>
            </a:pPr>
            <a:r>
              <a:rPr lang="fr" sz="1400" b="0" i="0" u="none" strike="noStrike" dirty="0">
                <a:highlight>
                  <a:srgbClr val="000000">
                    <a:alpha val="0"/>
                  </a:srgbClr>
                </a:highlight>
                <a:latin typeface="Meiryo"/>
              </a:rPr>
              <a:t>Les pays doivent </a:t>
            </a:r>
            <a:r>
              <a:rPr lang="fr" sz="1400" b="1" i="0" u="none" strike="noStrike" dirty="0">
                <a:highlight>
                  <a:srgbClr val="000000">
                    <a:alpha val="0"/>
                  </a:srgbClr>
                </a:highlight>
                <a:latin typeface="Meiryo"/>
              </a:rPr>
              <a:t>accélérer et augmenter leurs investissements dans l'adaptation </a:t>
            </a:r>
            <a:r>
              <a:rPr lang="fr" sz="1400" b="0" i="0" u="none" strike="noStrike" dirty="0">
                <a:highlight>
                  <a:srgbClr val="000000">
                    <a:alpha val="0"/>
                  </a:srgbClr>
                </a:highlight>
                <a:latin typeface="Meiryo"/>
              </a:rPr>
              <a:t>et minimiser les impacts involontaires (inadaptation).</a:t>
            </a:r>
          </a:p>
          <a:p>
            <a:pPr marL="800100" lvl="2" indent="-342900" rtl="0">
              <a:spcBef>
                <a:spcPts val="900"/>
              </a:spcBef>
              <a:spcAft>
                <a:spcPts val="900"/>
              </a:spcAft>
              <a:buFont typeface="Courier New" panose="02070309020205020404" pitchFamily="49" charset="0"/>
              <a:buChar char="o"/>
            </a:pPr>
            <a:r>
              <a:rPr lang="fr" b="0" i="1" u="none" strike="noStrike" dirty="0">
                <a:highlight>
                  <a:srgbClr val="000000">
                    <a:alpha val="0"/>
                  </a:srgbClr>
                </a:highlight>
                <a:latin typeface="Meiryo"/>
              </a:rPr>
              <a:t>Appelle à augmenter le financement de l'adaptation pour être au même niveau que le financement de l'atténuation, c'est-à-dire </a:t>
            </a:r>
            <a:r>
              <a:rPr lang="fr" b="1" i="1" u="none" strike="noStrike" dirty="0">
                <a:highlight>
                  <a:srgbClr val="000000">
                    <a:alpha val="0"/>
                  </a:srgbClr>
                </a:highlight>
                <a:latin typeface="Meiryo"/>
              </a:rPr>
              <a:t>50 % de l'engagement de 100 milliards de dollars </a:t>
            </a:r>
            <a:r>
              <a:rPr lang="fr" b="0" i="1" u="none" strike="noStrike" dirty="0">
                <a:highlight>
                  <a:srgbClr val="000000">
                    <a:alpha val="0"/>
                  </a:srgbClr>
                </a:highlight>
                <a:latin typeface="Meiryo"/>
              </a:rPr>
              <a:t>pris par les pays dans le cadre de l'accord de Paris. </a:t>
            </a:r>
          </a:p>
          <a:p>
            <a:pPr marL="862013" lvl="3" indent="-404813" rtl="0">
              <a:spcBef>
                <a:spcPts val="900"/>
              </a:spcBef>
              <a:spcAft>
                <a:spcPts val="900"/>
              </a:spcAft>
              <a:buFont typeface="Courier New" panose="02070309020205020404" pitchFamily="49" charset="0"/>
              <a:buChar char="o"/>
            </a:pPr>
            <a:r>
              <a:rPr lang="fr" b="0" i="1" u="none" strike="noStrike" dirty="0">
                <a:highlight>
                  <a:srgbClr val="000000">
                    <a:alpha val="0"/>
                  </a:srgbClr>
                </a:highlight>
                <a:latin typeface="Meiryo"/>
              </a:rPr>
              <a:t>Grâce à l'intégration, il devrait en résulter (à terme) </a:t>
            </a:r>
            <a:r>
              <a:rPr lang="fr" b="1" i="1" u="none" strike="noStrike" dirty="0">
                <a:highlight>
                  <a:srgbClr val="000000">
                    <a:alpha val="0"/>
                  </a:srgbClr>
                </a:highlight>
                <a:latin typeface="Meiryo"/>
              </a:rPr>
              <a:t>un financement accru pour la mise en place de système</a:t>
            </a:r>
            <a:r>
              <a:rPr lang="fr" b="1" i="0" u="none" strike="noStrike" dirty="0">
                <a:highlight>
                  <a:srgbClr val="000000">
                    <a:alpha val="0"/>
                  </a:srgbClr>
                </a:highlight>
                <a:latin typeface="Meiryo"/>
              </a:rPr>
              <a:t>s</a:t>
            </a:r>
            <a:r>
              <a:rPr lang="fr" b="1" i="1" u="none" strike="noStrike" dirty="0">
                <a:highlight>
                  <a:srgbClr val="000000">
                    <a:alpha val="0"/>
                  </a:srgbClr>
                </a:highlight>
                <a:latin typeface="Meiryo"/>
              </a:rPr>
              <a:t> de soins de santé plus résilients.</a:t>
            </a:r>
          </a:p>
          <a:p>
            <a:pPr marL="342900" indent="-342900" rtl="0">
              <a:spcBef>
                <a:spcPts val="900"/>
              </a:spcBef>
              <a:spcAft>
                <a:spcPts val="900"/>
              </a:spcAft>
              <a:buFont typeface="Arial" pitchFamily="34" charset="0"/>
              <a:buChar char="•"/>
            </a:pPr>
            <a:r>
              <a:rPr lang="fr" sz="1400" b="0" i="0" u="none" strike="noStrike" dirty="0">
                <a:highlight>
                  <a:srgbClr val="000000">
                    <a:alpha val="0"/>
                  </a:srgbClr>
                </a:highlight>
                <a:latin typeface="Meiryo"/>
              </a:rPr>
              <a:t>Mettre l'accent sur la </a:t>
            </a:r>
            <a:r>
              <a:rPr lang="fr" sz="1400" b="1" i="0" u="none" strike="noStrike" dirty="0">
                <a:highlight>
                  <a:srgbClr val="000000">
                    <a:alpha val="0"/>
                  </a:srgbClr>
                </a:highlight>
                <a:latin typeface="Meiryo"/>
              </a:rPr>
              <a:t>justice climatique</a:t>
            </a:r>
            <a:r>
              <a:rPr lang="fr" sz="1400" b="0" i="0" u="none" strike="noStrike" dirty="0">
                <a:highlight>
                  <a:srgbClr val="000000">
                    <a:alpha val="0"/>
                  </a:srgbClr>
                </a:highlight>
                <a:latin typeface="Meiryo"/>
              </a:rPr>
              <a:t>, c'est-à-dire veiller à ce que ceux qui ont le moins contribué au problème et qui ont le moins de ressources pour s'adapter disposent des ressources financières et des autres types de soutien dont ils ont besoin, y compris les enfants.</a:t>
            </a:r>
            <a:endParaRPr lang="en-US" sz="1400" dirty="0"/>
          </a:p>
        </p:txBody>
      </p:sp>
    </p:spTree>
    <p:extLst>
      <p:ext uri="{BB962C8B-B14F-4D97-AF65-F5344CB8AC3E}">
        <p14:creationId xmlns:p14="http://schemas.microsoft.com/office/powerpoint/2010/main" val="28607603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A518D-1E06-4D92-A299-5CE3667C189D}"/>
              </a:ext>
            </a:extLst>
          </p:cNvPr>
          <p:cNvSpPr>
            <a:spLocks noGrp="1"/>
          </p:cNvSpPr>
          <p:nvPr>
            <p:ph type="ctrTitle"/>
          </p:nvPr>
        </p:nvSpPr>
        <p:spPr>
          <a:xfrm>
            <a:off x="342900" y="2432482"/>
            <a:ext cx="11506200" cy="2224671"/>
          </a:xfrm>
        </p:spPr>
        <p:txBody>
          <a:bodyPr wrap="square" anchor="t">
            <a:noAutofit/>
          </a:bodyPr>
          <a:lstStyle/>
          <a:p>
            <a:pPr marL="0" marR="0" lvl="0" indent="0" algn="ctr" defTabSz="914400" rtl="0" eaLnBrk="1" fontAlgn="auto" latinLnBrk="0" hangingPunct="1">
              <a:lnSpc>
                <a:spcPct val="100000"/>
              </a:lnSpc>
              <a:spcBef>
                <a:spcPct val="0"/>
              </a:spcBef>
              <a:spcAft>
                <a:spcPct val="0"/>
              </a:spcAft>
              <a:buClr>
                <a:srgbClr val="000000"/>
              </a:buClr>
              <a:buSzPts val="2800"/>
              <a:buFont typeface="Arial"/>
              <a:buNone/>
              <a:defRPr/>
            </a:pPr>
            <a:r>
              <a:rPr lang="fr" sz="4300" b="1" i="0" u="none" strike="noStrike" dirty="0">
                <a:highlight>
                  <a:srgbClr val="000000">
                    <a:alpha val="0"/>
                  </a:srgbClr>
                </a:highlight>
                <a:latin typeface="Calibri"/>
              </a:rPr>
              <a:t>Initiative des NIH sur le changement climatique</a:t>
            </a:r>
            <a:br>
              <a:rPr lang="fr" sz="4300" b="1" i="0" u="none" strike="noStrike" dirty="0">
                <a:highlight>
                  <a:srgbClr val="000000">
                    <a:alpha val="0"/>
                  </a:srgbClr>
                </a:highlight>
                <a:latin typeface="Calibri"/>
              </a:rPr>
            </a:br>
            <a:r>
              <a:rPr lang="fr" dirty="0">
                <a:highlight>
                  <a:srgbClr val="000000">
                    <a:alpha val="0"/>
                  </a:srgbClr>
                </a:highlight>
                <a:latin typeface="Calibri"/>
              </a:rPr>
              <a:t> </a:t>
            </a:r>
            <a:r>
              <a:rPr lang="fr" dirty="0">
                <a:highlight>
                  <a:srgbClr val="000000">
                    <a:alpha val="0"/>
                  </a:srgbClr>
                </a:highlight>
                <a:latin typeface="Calibri"/>
                <a:sym typeface="Arial"/>
              </a:rPr>
              <a:t>et la santé </a:t>
            </a:r>
            <a:br>
              <a:rPr lang="fr" dirty="0">
                <a:highlight>
                  <a:srgbClr val="000000">
                    <a:alpha val="0"/>
                  </a:srgbClr>
                </a:highlight>
                <a:latin typeface="Calibri"/>
                <a:sym typeface="Arial"/>
              </a:rPr>
            </a:br>
            <a: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t>Regina Bures, PhD</a:t>
            </a:r>
            <a:b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br>
            <a: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t> Conseillère scientifique principale, Division des sciences cardiovasculaires, NHLBI</a:t>
            </a:r>
            <a:b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br>
            <a:b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br>
            <a: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t> Adapter les systèmes de santé pour protéger les enfants de l'impact du changement climatique Série, </a:t>
            </a:r>
            <a:b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br>
            <a: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t>Séance sept : Financer l'adaptation des systèmes de santé au changement climatique, 13 juillet 2023</a:t>
            </a:r>
            <a:br>
              <a:rPr kumimoji="0" lang="fr" sz="2200" b="0" i="0" u="none" strike="noStrike" kern="0" cap="none" spc="0" normalizeH="0" baseline="0" noProof="0" dirty="0">
                <a:solidFill>
                  <a:srgbClr val="000000"/>
                </a:solidFill>
                <a:highlight>
                  <a:srgbClr val="000000">
                    <a:alpha val="0"/>
                  </a:srgbClr>
                </a:highlight>
                <a:uLnTx/>
                <a:uFillTx/>
                <a:latin typeface="Arial"/>
                <a:cs typeface="Arial"/>
                <a:sym typeface="Arial"/>
              </a:rPr>
            </a:br>
            <a:br>
              <a:rPr lang="fr" sz="2200" b="1" i="0" u="none" strike="noStrike" dirty="0">
                <a:highlight>
                  <a:srgbClr val="000000">
                    <a:alpha val="0"/>
                  </a:srgbClr>
                </a:highlight>
                <a:latin typeface="Calibri"/>
              </a:rPr>
            </a:br>
            <a:br>
              <a:rPr lang="fr" sz="4300" b="1" i="0" u="none" strike="noStrike" dirty="0">
                <a:highlight>
                  <a:srgbClr val="000000">
                    <a:alpha val="0"/>
                  </a:srgbClr>
                </a:highlight>
                <a:latin typeface="Calibri"/>
              </a:rPr>
            </a:br>
            <a:endParaRPr lang="en-US" dirty="0"/>
          </a:p>
        </p:txBody>
      </p:sp>
    </p:spTree>
    <p:extLst>
      <p:ext uri="{BB962C8B-B14F-4D97-AF65-F5344CB8AC3E}">
        <p14:creationId xmlns:p14="http://schemas.microsoft.com/office/powerpoint/2010/main" val="31772900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035EF1-5C87-4734-8B1F-EC2334CC165E}"/>
              </a:ext>
            </a:extLst>
          </p:cNvPr>
          <p:cNvSpPr>
            <a:spLocks noGrp="1"/>
          </p:cNvSpPr>
          <p:nvPr>
            <p:ph type="ctrTitle"/>
          </p:nvPr>
        </p:nvSpPr>
        <p:spPr>
          <a:xfrm>
            <a:off x="347472" y="2790334"/>
            <a:ext cx="11506200" cy="2805113"/>
          </a:xfrm>
        </p:spPr>
        <p:txBody>
          <a:bodyPr>
            <a:noAutofit/>
          </a:bodyPr>
          <a:lstStyle/>
          <a:p>
            <a:pPr rtl="0">
              <a:spcBef>
                <a:spcPts val="1200"/>
              </a:spcBef>
            </a:pPr>
            <a:br>
              <a:rPr lang="fr" sz="3600" b="1" i="1" u="none" strike="noStrike" dirty="0">
                <a:highlight>
                  <a:srgbClr val="000000">
                    <a:alpha val="0"/>
                  </a:srgbClr>
                </a:highlight>
                <a:latin typeface="Calibri"/>
              </a:rPr>
            </a:br>
            <a:r>
              <a:rPr lang="en-US" sz="3600" i="1" dirty="0">
                <a:highlight>
                  <a:srgbClr val="000000">
                    <a:alpha val="0"/>
                  </a:srgbClr>
                </a:highlight>
                <a:latin typeface="Calibri"/>
              </a:rPr>
              <a:t>«  </a:t>
            </a:r>
            <a:r>
              <a:rPr lang="fr" sz="3600" b="1" i="1" u="none" strike="noStrike" dirty="0">
                <a:highlight>
                  <a:srgbClr val="000000">
                    <a:alpha val="0"/>
                  </a:srgbClr>
                </a:highlight>
                <a:latin typeface="Calibri"/>
              </a:rPr>
              <a:t>Il n'y a peut-être pas de meilleure occasion pour les NIH de remplir sa mission qu'en fournissant un leadership mondial dans la réponse à la crise croissante du changement climatique et de la santé.</a:t>
            </a:r>
            <a:r>
              <a:rPr lang="en-US" sz="3600" b="0" i="0" dirty="0">
                <a:solidFill>
                  <a:srgbClr val="000000"/>
                </a:solidFill>
                <a:effectLst/>
                <a:latin typeface="Arial" panose="020B0604020202020204" pitchFamily="34" charset="0"/>
              </a:rPr>
              <a:t> »</a:t>
            </a:r>
            <a:br>
              <a:rPr lang="fr" sz="3600" b="1" i="1" u="none" strike="noStrike" dirty="0">
                <a:highlight>
                  <a:srgbClr val="000000">
                    <a:alpha val="0"/>
                  </a:srgbClr>
                </a:highlight>
                <a:latin typeface="Calibri"/>
              </a:rPr>
            </a:br>
            <a:r>
              <a:rPr lang="fr" sz="1200" b="1" i="1" u="none" strike="noStrike" dirty="0">
                <a:highlight>
                  <a:srgbClr val="000000">
                    <a:alpha val="0"/>
                  </a:srgbClr>
                </a:highlight>
                <a:latin typeface="Calibri"/>
              </a:rPr>
              <a:t>    </a:t>
            </a:r>
            <a:r>
              <a:rPr lang="fr" sz="3600" b="1" i="1" u="none" strike="noStrike" dirty="0">
                <a:highlight>
                  <a:srgbClr val="000000">
                    <a:alpha val="0"/>
                  </a:srgbClr>
                </a:highlight>
                <a:latin typeface="Calibri"/>
              </a:rPr>
              <a:t> </a:t>
            </a:r>
            <a:br>
              <a:rPr lang="fr" sz="3600" b="1" i="1" u="none" strike="noStrike" dirty="0">
                <a:highlight>
                  <a:srgbClr val="000000">
                    <a:alpha val="0"/>
                  </a:srgbClr>
                </a:highlight>
                <a:latin typeface="Calibri"/>
              </a:rPr>
            </a:br>
            <a:r>
              <a:rPr lang="fr" sz="3600" b="1" i="1" u="none" strike="noStrike" dirty="0">
                <a:highlight>
                  <a:srgbClr val="000000">
                    <a:alpha val="0"/>
                  </a:srgbClr>
                </a:highlight>
                <a:latin typeface="Arial" panose="020B0604020202020204" pitchFamily="34" charset="0"/>
                <a:cs typeface="Arial" panose="020B0604020202020204" pitchFamily="34" charset="0"/>
              </a:rPr>
              <a:t>— </a:t>
            </a:r>
            <a:r>
              <a:rPr lang="fr" sz="3600" b="1" i="1" u="none" strike="noStrike" dirty="0">
                <a:highlight>
                  <a:srgbClr val="000000">
                    <a:alpha val="0"/>
                  </a:srgbClr>
                </a:highlight>
                <a:latin typeface="Calibri"/>
              </a:rPr>
              <a:t>Document cadre de l'initiative des NIH</a:t>
            </a:r>
            <a:r>
              <a:rPr lang="fr" sz="2400" b="0" i="1" u="none" strike="noStrike" dirty="0">
                <a:highlight>
                  <a:srgbClr val="000000">
                    <a:alpha val="0"/>
                  </a:srgbClr>
                </a:highlight>
                <a:latin typeface="Calibri"/>
              </a:rPr>
              <a:t> sur le changement climatique et la santé</a:t>
            </a:r>
            <a:endParaRPr lang="en-US" sz="3600" i="1" dirty="0"/>
          </a:p>
        </p:txBody>
      </p:sp>
      <p:sp>
        <p:nvSpPr>
          <p:cNvPr id="4" name="Subtitle 3">
            <a:extLst>
              <a:ext uri="{FF2B5EF4-FFF2-40B4-BE49-F238E27FC236}">
                <a16:creationId xmlns:a16="http://schemas.microsoft.com/office/drawing/2014/main" id="{B8AA1D0A-490B-4871-B671-06052A591CFF}"/>
              </a:ext>
            </a:extLst>
          </p:cNvPr>
          <p:cNvSpPr>
            <a:spLocks noGrp="1"/>
          </p:cNvSpPr>
          <p:nvPr>
            <p:ph type="subTitle" idx="1"/>
          </p:nvPr>
        </p:nvSpPr>
        <p:spPr>
          <a:xfrm>
            <a:off x="347472" y="5595447"/>
            <a:ext cx="11485008" cy="475414"/>
          </a:xfrm>
        </p:spPr>
        <p:txBody>
          <a:bodyPr>
            <a:noAutofit/>
          </a:bodyPr>
          <a:lstStyle/>
          <a:p>
            <a:pPr rtl="0"/>
            <a:r>
              <a:rPr lang="fr" sz="2600" b="1" i="0" u="none" strike="noStrike">
                <a:highlight>
                  <a:srgbClr val="000000">
                    <a:alpha val="0"/>
                  </a:srgbClr>
                </a:highlight>
                <a:latin typeface="Calibri"/>
              </a:rPr>
              <a:t>Pour en savoir plus :</a:t>
            </a:r>
            <a:r>
              <a:rPr lang="fr" sz="2600" b="1" i="0" u="none" strike="noStrike">
                <a:highlight>
                  <a:srgbClr val="000000">
                    <a:alpha val="0"/>
                  </a:srgbClr>
                </a:highlight>
                <a:latin typeface="Calibri"/>
                <a:hlinkClick r:id="rId3"/>
              </a:rPr>
              <a:t>https://www.nih.gov/climateandhealth</a:t>
            </a:r>
            <a:r>
              <a:rPr lang="fr" sz="2600" b="1" i="0" u="none" strike="noStrike">
                <a:highlight>
                  <a:srgbClr val="000000">
                    <a:alpha val="0"/>
                  </a:srgbClr>
                </a:highlight>
                <a:latin typeface="Calibri"/>
              </a:rPr>
              <a:t> </a:t>
            </a:r>
          </a:p>
        </p:txBody>
      </p:sp>
    </p:spTree>
    <p:extLst>
      <p:ext uri="{BB962C8B-B14F-4D97-AF65-F5344CB8AC3E}">
        <p14:creationId xmlns:p14="http://schemas.microsoft.com/office/powerpoint/2010/main" val="6922483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76A0-2332-4200-9506-0775FC7029E2}"/>
              </a:ext>
            </a:extLst>
          </p:cNvPr>
          <p:cNvSpPr>
            <a:spLocks noGrp="1"/>
          </p:cNvSpPr>
          <p:nvPr>
            <p:ph type="title"/>
          </p:nvPr>
        </p:nvSpPr>
        <p:spPr/>
        <p:txBody>
          <a:bodyPr>
            <a:noAutofit/>
          </a:bodyPr>
          <a:lstStyle/>
          <a:p>
            <a:pPr rtl="0"/>
            <a:r>
              <a:rPr lang="fr" sz="2600" b="1" i="0" u="none" strike="noStrike">
                <a:solidFill>
                  <a:srgbClr val="00447C"/>
                </a:solidFill>
                <a:highlight>
                  <a:srgbClr val="000000">
                    <a:alpha val="0"/>
                  </a:srgbClr>
                </a:highlight>
                <a:latin typeface="Calibri"/>
                <a:cs typeface="Calibri"/>
              </a:rPr>
              <a:t>Une opportunité pour les NIH : Buts et objectifs de l'initiative</a:t>
            </a:r>
          </a:p>
        </p:txBody>
      </p:sp>
      <p:sp>
        <p:nvSpPr>
          <p:cNvPr id="3" name="Content Placeholder 2">
            <a:extLst>
              <a:ext uri="{FF2B5EF4-FFF2-40B4-BE49-F238E27FC236}">
                <a16:creationId xmlns:a16="http://schemas.microsoft.com/office/drawing/2014/main" id="{1C86056D-A1BA-48E9-859C-C3A65A263739}"/>
              </a:ext>
            </a:extLst>
          </p:cNvPr>
          <p:cNvSpPr>
            <a:spLocks noGrp="1"/>
          </p:cNvSpPr>
          <p:nvPr>
            <p:ph idx="1"/>
          </p:nvPr>
        </p:nvSpPr>
        <p:spPr>
          <a:xfrm>
            <a:off x="612648" y="1499616"/>
            <a:ext cx="10802937" cy="1690572"/>
          </a:xfrm>
        </p:spPr>
        <p:txBody>
          <a:bodyPr>
            <a:noAutofit/>
          </a:bodyPr>
          <a:lstStyle/>
          <a:p>
            <a:pPr marL="0" indent="0" rtl="0">
              <a:buNone/>
            </a:pPr>
            <a:r>
              <a:rPr lang="fr" sz="2300" b="1" i="0" u="none" strike="noStrike">
                <a:solidFill>
                  <a:srgbClr val="00447C"/>
                </a:solidFill>
                <a:highlight>
                  <a:srgbClr val="000000">
                    <a:alpha val="0"/>
                  </a:srgbClr>
                </a:highlight>
                <a:latin typeface="Calibri"/>
                <a:ea typeface="MS PGothic"/>
                <a:cs typeface="Calibri"/>
              </a:rPr>
              <a:t>Objectifs : </a:t>
            </a:r>
            <a:r>
              <a:rPr lang="fr" sz="2300" b="0" i="0" u="none" strike="noStrike">
                <a:highlight>
                  <a:srgbClr val="000000">
                    <a:alpha val="0"/>
                  </a:srgbClr>
                </a:highlight>
                <a:latin typeface="Calibri"/>
                <a:ea typeface="MS PGothic"/>
                <a:cs typeface="Calibri"/>
              </a:rPr>
              <a:t>Réduire les menaces pour la santé tout au long de la vie et renforcer la résilience sanitaire des individus, des communautés et des nations dans le monde entier, en particulier chez les personnes les plus exposées. </a:t>
            </a:r>
          </a:p>
          <a:p>
            <a:pPr marL="0" indent="0" rtl="0">
              <a:spcBef>
                <a:spcPts val="1400"/>
              </a:spcBef>
              <a:buNone/>
            </a:pPr>
            <a:r>
              <a:rPr lang="fr" sz="2300" b="1" i="0" u="none" strike="noStrike">
                <a:solidFill>
                  <a:srgbClr val="00447C"/>
                </a:solidFill>
                <a:highlight>
                  <a:srgbClr val="000000">
                    <a:alpha val="0"/>
                  </a:srgbClr>
                </a:highlight>
                <a:latin typeface="Calibri"/>
                <a:ea typeface="MS PGothic"/>
                <a:cs typeface="Calibri"/>
              </a:rPr>
              <a:t>Objectifs : </a:t>
            </a:r>
          </a:p>
          <a:p>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F6E0F25-7806-BA41-A992-C51B9DAAE1CF}"/>
              </a:ext>
            </a:extLst>
          </p:cNvPr>
          <p:cNvSpPr txBox="1"/>
          <p:nvPr/>
        </p:nvSpPr>
        <p:spPr>
          <a:xfrm>
            <a:off x="6167320" y="40831"/>
            <a:ext cx="6692391" cy="707886"/>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Calibri"/>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000" b="1" i="0" u="none" strike="noStrike" kern="1200" cap="none" spc="0" normalizeH="0" baseline="0" noProof="0">
              <a:ln>
                <a:noFill/>
              </a:ln>
              <a:solidFill>
                <a:srgbClr val="FF0000"/>
              </a:solidFill>
              <a:effectLst/>
              <a:uLnTx/>
              <a:uFillTx/>
              <a:latin typeface="Calibri"/>
              <a:ea typeface="+mn-ea"/>
              <a:cs typeface="Arial"/>
            </a:endParaRPr>
          </a:p>
        </p:txBody>
      </p:sp>
      <p:grpSp>
        <p:nvGrpSpPr>
          <p:cNvPr id="5" name="Group 4">
            <a:extLst>
              <a:ext uri="{FF2B5EF4-FFF2-40B4-BE49-F238E27FC236}">
                <a16:creationId xmlns:a16="http://schemas.microsoft.com/office/drawing/2014/main" id="{90896C5D-9216-44D7-A96E-74A5D3E09547}"/>
              </a:ext>
            </a:extLst>
          </p:cNvPr>
          <p:cNvGrpSpPr/>
          <p:nvPr/>
        </p:nvGrpSpPr>
        <p:grpSpPr>
          <a:xfrm>
            <a:off x="612648" y="3014987"/>
            <a:ext cx="10614662" cy="3191969"/>
            <a:chOff x="689987" y="3215745"/>
            <a:chExt cx="10614662" cy="3191969"/>
          </a:xfrm>
        </p:grpSpPr>
        <p:pic>
          <p:nvPicPr>
            <p:cNvPr id="11" name="Graphic 10" descr="Research with solid fill">
              <a:extLst>
                <a:ext uri="{FF2B5EF4-FFF2-40B4-BE49-F238E27FC236}">
                  <a16:creationId xmlns:a16="http://schemas.microsoft.com/office/drawing/2014/main" id="{3357E5D2-68C9-4CBD-823F-74760DC6C3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375" y="3292040"/>
              <a:ext cx="548640" cy="548640"/>
            </a:xfrm>
            <a:prstGeom prst="rect">
              <a:avLst/>
            </a:prstGeom>
          </p:spPr>
        </p:pic>
        <p:pic>
          <p:nvPicPr>
            <p:cNvPr id="15" name="Graphic 14" descr="Lightbulb and gear with solid fill">
              <a:extLst>
                <a:ext uri="{FF2B5EF4-FFF2-40B4-BE49-F238E27FC236}">
                  <a16:creationId xmlns:a16="http://schemas.microsoft.com/office/drawing/2014/main" id="{EBDC61AE-C251-4AFE-AE74-D9AA5F0E6B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75" y="5859074"/>
              <a:ext cx="548640" cy="548640"/>
            </a:xfrm>
            <a:prstGeom prst="rect">
              <a:avLst/>
            </a:prstGeom>
          </p:spPr>
        </p:pic>
        <p:pic>
          <p:nvPicPr>
            <p:cNvPr id="16" name="Graphic 15" descr="Scientist female with solid fill">
              <a:extLst>
                <a:ext uri="{FF2B5EF4-FFF2-40B4-BE49-F238E27FC236}">
                  <a16:creationId xmlns:a16="http://schemas.microsoft.com/office/drawing/2014/main" id="{61E5BCBC-AD11-40D3-8F60-E4FA6EB569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375" y="4147718"/>
              <a:ext cx="548640" cy="548640"/>
            </a:xfrm>
            <a:prstGeom prst="rect">
              <a:avLst/>
            </a:prstGeom>
          </p:spPr>
        </p:pic>
        <p:sp>
          <p:nvSpPr>
            <p:cNvPr id="18" name="Content Placeholder 2">
              <a:extLst>
                <a:ext uri="{FF2B5EF4-FFF2-40B4-BE49-F238E27FC236}">
                  <a16:creationId xmlns:a16="http://schemas.microsoft.com/office/drawing/2014/main" id="{979890B0-3D3C-4071-835D-53F4CBEBE272}"/>
                </a:ext>
              </a:extLst>
            </p:cNvPr>
            <p:cNvSpPr txBox="1"/>
            <p:nvPr/>
          </p:nvSpPr>
          <p:spPr bwMode="auto">
            <a:xfrm>
              <a:off x="689987" y="3215745"/>
              <a:ext cx="10614662" cy="316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5425" indent="-225425" algn="l" rtl="0" eaLnBrk="1" fontAlgn="base" hangingPunct="1">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0000"/>
                </a:lnSpc>
                <a:spcBef>
                  <a:spcPts val="14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0000"/>
                </a:lnSpc>
                <a:spcBef>
                  <a:spcPts val="9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0000"/>
                </a:lnSpc>
                <a:spcBef>
                  <a:spcPts val="6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0000"/>
                </a:lnSpc>
                <a:spcBef>
                  <a:spcPts val="6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pPr marL="620395" marR="0" lvl="2" indent="0" algn="l" defTabSz="914400" rtl="0" eaLnBrk="1" fontAlgn="base" latinLnBrk="0" hangingPunct="1">
                <a:lnSpc>
                  <a:spcPct val="100000"/>
                </a:lnSpc>
                <a:spcBef>
                  <a:spcPts val="1800"/>
                </a:spcBef>
                <a:spcAft>
                  <a:spcPct val="0"/>
                </a:spcAft>
                <a:buClr>
                  <a:srgbClr val="00447C"/>
                </a:buClr>
                <a:buSzTx/>
                <a:buFontTx/>
                <a:buNone/>
                <a:defRPr/>
              </a:pPr>
              <a:r>
                <a:rPr kumimoji="0" lang="fr" sz="2000" b="1" i="0" u="none" strike="noStrike" kern="0" cap="none" spc="0" normalizeH="0" baseline="0" noProof="0" dirty="0">
                  <a:solidFill>
                    <a:srgbClr val="000000"/>
                  </a:solidFill>
                  <a:highlight>
                    <a:srgbClr val="000000">
                      <a:alpha val="0"/>
                    </a:srgbClr>
                  </a:highlight>
                  <a:uLnTx/>
                  <a:uFillTx/>
                  <a:latin typeface="Calibri"/>
                  <a:ea typeface="MS PGothic"/>
                  <a:cs typeface="Calibri"/>
                </a:rPr>
                <a:t>Identifier les risques et optimiser les bénéfices</a:t>
              </a:r>
              <a:r>
                <a:rPr kumimoji="0" lang="fr" sz="2000" b="1" i="0" u="none" strike="noStrike" kern="0" cap="none" spc="0" normalizeH="0" baseline="0" noProof="0" dirty="0">
                  <a:solidFill>
                    <a:srgbClr val="C00000"/>
                  </a:solidFill>
                  <a:highlight>
                    <a:srgbClr val="000000">
                      <a:alpha val="0"/>
                    </a:srgbClr>
                  </a:highlight>
                  <a:uLnTx/>
                  <a:uFillTx/>
                  <a:latin typeface="Calibri"/>
                  <a:ea typeface="MS PGothic"/>
                  <a:cs typeface="Calibri"/>
                </a:rPr>
                <a:t> </a:t>
              </a:r>
              <a:r>
                <a:rPr kumimoji="0" lang="fr" sz="2000" b="0" i="0" u="none" strike="noStrike" kern="0" cap="none" spc="0" normalizeH="0" baseline="0" noProof="0" dirty="0">
                  <a:solidFill>
                    <a:srgbClr val="000000"/>
                  </a:solidFill>
                  <a:highlight>
                    <a:srgbClr val="000000">
                      <a:alpha val="0"/>
                    </a:srgbClr>
                  </a:highlight>
                  <a:uLnTx/>
                  <a:uFillTx/>
                  <a:latin typeface="Calibri"/>
                  <a:ea typeface="MS PGothic"/>
                  <a:cs typeface="Calibri"/>
                </a:rPr>
                <a:t>pour la santé des individus, des communautés et des populations des actions d'atténuation ou d'adaptation au changement climatique.</a:t>
              </a:r>
            </a:p>
            <a:p>
              <a:pPr marL="620395" marR="0" lvl="2" indent="0" algn="l" defTabSz="914400" rtl="0" eaLnBrk="1" fontAlgn="base" latinLnBrk="0" hangingPunct="1">
                <a:lnSpc>
                  <a:spcPct val="100000"/>
                </a:lnSpc>
                <a:spcBef>
                  <a:spcPts val="1800"/>
                </a:spcBef>
                <a:spcAft>
                  <a:spcPct val="0"/>
                </a:spcAft>
                <a:buClr>
                  <a:srgbClr val="00447C"/>
                </a:buClr>
                <a:buSzTx/>
                <a:buFontTx/>
                <a:buNone/>
                <a:defRPr/>
              </a:pPr>
              <a:r>
                <a:rPr kumimoji="0" lang="fr" sz="2000" b="0" i="0" u="none" strike="noStrike" kern="0" cap="none" spc="0" normalizeH="0" baseline="0" noProof="0" dirty="0">
                  <a:solidFill>
                    <a:srgbClr val="000000"/>
                  </a:solidFill>
                  <a:highlight>
                    <a:srgbClr val="000000">
                      <a:alpha val="0"/>
                    </a:srgbClr>
                  </a:highlight>
                  <a:uLnTx/>
                  <a:uFillTx/>
                  <a:latin typeface="Calibri"/>
                  <a:ea typeface="MS PGothic"/>
                  <a:cs typeface="Calibri"/>
                </a:rPr>
                <a:t>Développer l'</a:t>
              </a:r>
              <a:r>
                <a:rPr kumimoji="0" lang="fr" sz="2000" b="1" i="0" u="none" strike="noStrike" kern="0" cap="none" spc="0" normalizeH="0" baseline="0" noProof="0" dirty="0">
                  <a:solidFill>
                    <a:srgbClr val="000000"/>
                  </a:solidFill>
                  <a:highlight>
                    <a:srgbClr val="000000">
                      <a:alpha val="0"/>
                    </a:srgbClr>
                  </a:highlight>
                  <a:uLnTx/>
                  <a:uFillTx/>
                  <a:latin typeface="Calibri"/>
                  <a:ea typeface="MS PGothic"/>
                  <a:cs typeface="Calibri"/>
                </a:rPr>
                <a:t>infrastructure de recherche et la main-d'œuvre </a:t>
              </a:r>
              <a:r>
                <a:rPr kumimoji="0" lang="fr" sz="2000" b="0" i="0" u="none" strike="noStrike" kern="0" cap="none" spc="0" normalizeH="0" baseline="0" noProof="0" dirty="0">
                  <a:solidFill>
                    <a:srgbClr val="000000"/>
                  </a:solidFill>
                  <a:highlight>
                    <a:srgbClr val="000000">
                      <a:alpha val="0"/>
                    </a:srgbClr>
                  </a:highlight>
                  <a:uLnTx/>
                  <a:uFillTx/>
                  <a:latin typeface="Calibri"/>
                  <a:ea typeface="MS PGothic"/>
                  <a:cs typeface="Calibri"/>
                </a:rPr>
                <a:t>nécessaires pour permettre la production de connaissances opportunes et pertinentes, en s'appuyant sur l'ensemble des disciplines biomédicales.</a:t>
              </a:r>
            </a:p>
            <a:p>
              <a:pPr marL="620395" marR="0" lvl="2" indent="0" algn="l" defTabSz="914400" rtl="0" eaLnBrk="1" fontAlgn="base" latinLnBrk="0" hangingPunct="1">
                <a:lnSpc>
                  <a:spcPct val="100000"/>
                </a:lnSpc>
                <a:spcBef>
                  <a:spcPts val="1800"/>
                </a:spcBef>
                <a:spcAft>
                  <a:spcPct val="0"/>
                </a:spcAft>
                <a:buClr>
                  <a:srgbClr val="00447C"/>
                </a:buClr>
                <a:buSzTx/>
                <a:buFontTx/>
                <a:buNone/>
                <a:defRPr/>
              </a:pPr>
              <a:r>
                <a:rPr kumimoji="0" lang="fr" sz="2000" b="1" i="0" u="none" strike="noStrike" kern="0" cap="none" spc="0" normalizeH="0" baseline="0" noProof="0" dirty="0">
                  <a:solidFill>
                    <a:srgbClr val="000000"/>
                  </a:solidFill>
                  <a:highlight>
                    <a:srgbClr val="000000">
                      <a:alpha val="0"/>
                    </a:srgbClr>
                  </a:highlight>
                  <a:uLnTx/>
                  <a:uFillTx/>
                  <a:latin typeface="Calibri"/>
                  <a:ea typeface="MS PGothic"/>
                  <a:cs typeface="Calibri"/>
                </a:rPr>
                <a:t>Tirer parti des partenariats </a:t>
              </a:r>
              <a:r>
                <a:rPr kumimoji="0" lang="fr" sz="2000" b="0" i="0" u="none" strike="noStrike" kern="0" cap="none" spc="0" normalizeH="0" baseline="0" noProof="0" dirty="0">
                  <a:solidFill>
                    <a:srgbClr val="000000"/>
                  </a:solidFill>
                  <a:highlight>
                    <a:srgbClr val="000000">
                      <a:alpha val="0"/>
                    </a:srgbClr>
                  </a:highlight>
                  <a:uLnTx/>
                  <a:uFillTx/>
                  <a:latin typeface="Calibri"/>
                  <a:ea typeface="MS PGothic"/>
                  <a:cs typeface="Calibri"/>
                </a:rPr>
                <a:t>avec d'autres disciplines et organisations scientifiques et sociales pour obtenir les résultats les plus probants.</a:t>
              </a:r>
            </a:p>
            <a:p>
              <a:pPr marL="620395" marR="0" lvl="2" indent="0" algn="l" defTabSz="914400" rtl="0" eaLnBrk="1" fontAlgn="base" latinLnBrk="0" hangingPunct="1">
                <a:lnSpc>
                  <a:spcPct val="100000"/>
                </a:lnSpc>
                <a:spcBef>
                  <a:spcPts val="1800"/>
                </a:spcBef>
                <a:spcAft>
                  <a:spcPct val="0"/>
                </a:spcAft>
                <a:buClr>
                  <a:srgbClr val="00447C"/>
                </a:buClr>
                <a:buSzTx/>
                <a:buFontTx/>
                <a:buNone/>
                <a:defRPr/>
              </a:pPr>
              <a:r>
                <a:rPr kumimoji="0" lang="fr" sz="2000" b="1" i="0" u="none" strike="noStrike" kern="0" cap="none" spc="0" normalizeH="0" baseline="0" noProof="0" dirty="0">
                  <a:solidFill>
                    <a:srgbClr val="000000"/>
                  </a:solidFill>
                  <a:highlight>
                    <a:srgbClr val="000000">
                      <a:alpha val="0"/>
                    </a:srgbClr>
                  </a:highlight>
                  <a:uLnTx/>
                  <a:uFillTx/>
                  <a:latin typeface="Calibri"/>
                  <a:ea typeface="MS PGothic"/>
                  <a:cs typeface="Calibri"/>
                </a:rPr>
                <a:t>Innover</a:t>
              </a:r>
              <a:r>
                <a:rPr kumimoji="0" lang="fr" sz="2000" b="0" i="0" u="none" strike="noStrike" kern="0" cap="none" spc="0" normalizeH="0" baseline="0" noProof="0" dirty="0">
                  <a:solidFill>
                    <a:srgbClr val="000000"/>
                  </a:solidFill>
                  <a:highlight>
                    <a:srgbClr val="000000">
                      <a:alpha val="0"/>
                    </a:srgbClr>
                  </a:highlight>
                  <a:uLnTx/>
                  <a:uFillTx/>
                  <a:latin typeface="Calibri"/>
                  <a:ea typeface="MS PGothic"/>
                  <a:cs typeface="Calibri"/>
                </a:rPr>
                <a:t> tout au long du processus de traduction de la recherche pour s'assurer que les résultats sont crédibles, accessibles et exploitables pour atteindre ces objectifs.  </a:t>
              </a:r>
            </a:p>
          </p:txBody>
        </p:sp>
        <p:pic>
          <p:nvPicPr>
            <p:cNvPr id="17" name="Graphic 16" descr="Business Growth with solid fill">
              <a:extLst>
                <a:ext uri="{FF2B5EF4-FFF2-40B4-BE49-F238E27FC236}">
                  <a16:creationId xmlns:a16="http://schemas.microsoft.com/office/drawing/2014/main" id="{5C5329A6-0FA0-49DA-8889-DF6C5D05FE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0375" y="5003396"/>
              <a:ext cx="548640" cy="548640"/>
            </a:xfrm>
            <a:prstGeom prst="rect">
              <a:avLst/>
            </a:prstGeom>
          </p:spPr>
        </p:pic>
      </p:grpSp>
    </p:spTree>
    <p:extLst>
      <p:ext uri="{BB962C8B-B14F-4D97-AF65-F5344CB8AC3E}">
        <p14:creationId xmlns:p14="http://schemas.microsoft.com/office/powerpoint/2010/main" val="447292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99AD6FB-73D4-C640-82F1-72E1A1282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774" y="957040"/>
            <a:ext cx="5949248" cy="5900959"/>
          </a:xfrm>
          <a:prstGeom prst="rect">
            <a:avLst/>
          </a:prstGeom>
        </p:spPr>
      </p:pic>
      <p:sp>
        <p:nvSpPr>
          <p:cNvPr id="8" name="Title 1">
            <a:extLst>
              <a:ext uri="{FF2B5EF4-FFF2-40B4-BE49-F238E27FC236}">
                <a16:creationId xmlns:a16="http://schemas.microsoft.com/office/drawing/2014/main" id="{F6C3017E-8E92-7346-A80B-7C54CDB92651}"/>
              </a:ext>
            </a:extLst>
          </p:cNvPr>
          <p:cNvSpPr>
            <a:spLocks noGrp="1"/>
          </p:cNvSpPr>
          <p:nvPr>
            <p:ph type="title"/>
          </p:nvPr>
        </p:nvSpPr>
        <p:spPr/>
        <p:txBody>
          <a:bodyPr>
            <a:noAutofit/>
          </a:bodyPr>
          <a:lstStyle/>
          <a:p>
            <a:pPr rtl="0"/>
            <a:r>
              <a:rPr lang="fr" sz="2600" b="1" i="0" u="none" strike="noStrike">
                <a:highlight>
                  <a:srgbClr val="000000">
                    <a:alpha val="0"/>
                  </a:srgbClr>
                </a:highlight>
                <a:latin typeface="Calibri"/>
              </a:rPr>
              <a:t>Éléments fondamentaux du cadre stratégique </a:t>
            </a:r>
          </a:p>
        </p:txBody>
      </p:sp>
      <p:sp>
        <p:nvSpPr>
          <p:cNvPr id="2" name="Content Placeholder 1">
            <a:extLst>
              <a:ext uri="{FF2B5EF4-FFF2-40B4-BE49-F238E27FC236}">
                <a16:creationId xmlns:a16="http://schemas.microsoft.com/office/drawing/2014/main" id="{63F416E9-D17F-419D-A711-4F6FFAD6E481}"/>
              </a:ext>
            </a:extLst>
          </p:cNvPr>
          <p:cNvSpPr>
            <a:spLocks noGrp="1"/>
          </p:cNvSpPr>
          <p:nvPr>
            <p:ph idx="1"/>
          </p:nvPr>
        </p:nvSpPr>
        <p:spPr>
          <a:xfrm>
            <a:off x="612648" y="1499616"/>
            <a:ext cx="5119311" cy="2541358"/>
          </a:xfrm>
        </p:spPr>
        <p:txBody>
          <a:bodyPr>
            <a:noAutofit/>
          </a:bodyPr>
          <a:lstStyle/>
          <a:p>
            <a:pPr rtl="0">
              <a:spcBef>
                <a:spcPts val="1200"/>
              </a:spcBef>
            </a:pPr>
            <a:r>
              <a:rPr lang="fr" sz="2300" b="0" i="0" u="none" strike="noStrike">
                <a:highlight>
                  <a:srgbClr val="000000">
                    <a:alpha val="0"/>
                  </a:srgbClr>
                </a:highlight>
                <a:latin typeface="Calibri"/>
              </a:rPr>
              <a:t>Quatre éléments essentiels</a:t>
            </a:r>
          </a:p>
          <a:p>
            <a:pPr lvl="1" rtl="0">
              <a:spcBef>
                <a:spcPts val="1200"/>
              </a:spcBef>
            </a:pPr>
            <a:r>
              <a:rPr lang="fr" sz="2100" b="0" i="0" u="none" strike="noStrike">
                <a:highlight>
                  <a:srgbClr val="000000">
                    <a:alpha val="0"/>
                  </a:srgbClr>
                </a:highlight>
                <a:latin typeface="Calibri"/>
              </a:rPr>
              <a:t>Recherche sur les effets sur la santé</a:t>
            </a:r>
          </a:p>
          <a:p>
            <a:pPr lvl="1" rtl="0">
              <a:spcBef>
                <a:spcPts val="1200"/>
              </a:spcBef>
            </a:pPr>
            <a:r>
              <a:rPr lang="fr" sz="2100" b="0" i="0" u="none" strike="noStrike">
                <a:highlight>
                  <a:srgbClr val="000000">
                    <a:alpha val="0"/>
                  </a:srgbClr>
                </a:highlight>
                <a:latin typeface="Calibri"/>
              </a:rPr>
              <a:t>Équité en matière de santé</a:t>
            </a:r>
          </a:p>
          <a:p>
            <a:pPr lvl="1" rtl="0">
              <a:spcBef>
                <a:spcPts val="1200"/>
              </a:spcBef>
            </a:pPr>
            <a:r>
              <a:rPr lang="fr" sz="2100" b="0" i="0" u="none" strike="noStrike">
                <a:highlight>
                  <a:srgbClr val="000000">
                    <a:alpha val="0"/>
                  </a:srgbClr>
                </a:highlight>
                <a:latin typeface="Calibri"/>
              </a:rPr>
              <a:t>Science de l'intervention</a:t>
            </a:r>
          </a:p>
          <a:p>
            <a:pPr lvl="1" rtl="0">
              <a:spcBef>
                <a:spcPts val="1200"/>
              </a:spcBef>
            </a:pPr>
            <a:r>
              <a:rPr lang="fr" sz="2100" b="0" i="0" u="none" strike="noStrike">
                <a:highlight>
                  <a:srgbClr val="000000">
                    <a:alpha val="0"/>
                  </a:srgbClr>
                </a:highlight>
                <a:latin typeface="Calibri"/>
              </a:rPr>
              <a:t>Formation et renforcement des capacités</a:t>
            </a:r>
          </a:p>
          <a:p>
            <a:pPr rtl="0">
              <a:spcBef>
                <a:spcPts val="1200"/>
              </a:spcBef>
            </a:pPr>
            <a:r>
              <a:rPr lang="fr" sz="2300" b="0" i="0" u="none" strike="noStrike">
                <a:highlight>
                  <a:srgbClr val="000000">
                    <a:alpha val="0"/>
                  </a:srgbClr>
                </a:highlight>
                <a:latin typeface="Calibri"/>
              </a:rPr>
              <a:t>9 domaines scientifiques de soutien</a:t>
            </a:r>
          </a:p>
          <a:p>
            <a:pPr marL="339725" lvl="1" indent="0">
              <a:spcBef>
                <a:spcPts val="1200"/>
              </a:spcBef>
              <a:buNone/>
            </a:pPr>
            <a:endParaRPr lang="en-US"/>
          </a:p>
        </p:txBody>
      </p:sp>
      <p:sp>
        <p:nvSpPr>
          <p:cNvPr id="10" name="TextBox 9">
            <a:extLst>
              <a:ext uri="{FF2B5EF4-FFF2-40B4-BE49-F238E27FC236}">
                <a16:creationId xmlns:a16="http://schemas.microsoft.com/office/drawing/2014/main" id="{A6B17BAC-CAB1-484D-9CF4-85C05106889D}"/>
              </a:ext>
            </a:extLst>
          </p:cNvPr>
          <p:cNvSpPr txBox="1"/>
          <p:nvPr/>
        </p:nvSpPr>
        <p:spPr>
          <a:xfrm>
            <a:off x="612648" y="5481520"/>
            <a:ext cx="4741778" cy="77175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a:solidFill>
                  <a:srgbClr val="000000"/>
                </a:solidFill>
                <a:highlight>
                  <a:srgbClr val="000000">
                    <a:alpha val="0"/>
                  </a:srgbClr>
                </a:highlight>
                <a:uLnTx/>
                <a:uFillTx/>
                <a:latin typeface="Calibri"/>
                <a:ea typeface="+mn-ea"/>
                <a:cs typeface="+mn-cs"/>
                <a:hlinkClick r:id="rId4"/>
              </a:rPr>
              <a:t>https://www.nih.gov/climateandhealth</a:t>
            </a:r>
            <a:r>
              <a:rPr kumimoji="0" lang="fr" sz="2000" b="1" i="0" u="none" strike="noStrike" kern="1200" cap="none" spc="0" normalizeH="0" baseline="0" noProof="0">
                <a:solidFill>
                  <a:srgbClr val="000000"/>
                </a:solidFill>
                <a:highlight>
                  <a:srgbClr val="000000">
                    <a:alpha val="0"/>
                  </a:srgbClr>
                </a:highlight>
                <a:uLnTx/>
                <a:uFillTx/>
                <a:latin typeface="Calibri"/>
                <a:ea typeface="+mn-ea"/>
                <a:cs typeface="+mn-cs"/>
              </a:rPr>
              <a:t> </a:t>
            </a:r>
          </a:p>
        </p:txBody>
      </p:sp>
    </p:spTree>
    <p:extLst>
      <p:ext uri="{BB962C8B-B14F-4D97-AF65-F5344CB8AC3E}">
        <p14:creationId xmlns:p14="http://schemas.microsoft.com/office/powerpoint/2010/main" val="25214903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E96E-9D95-4D5F-AC84-E360F55F0DC8}"/>
              </a:ext>
            </a:extLst>
          </p:cNvPr>
          <p:cNvSpPr>
            <a:spLocks noGrp="1"/>
          </p:cNvSpPr>
          <p:nvPr>
            <p:ph type="title"/>
          </p:nvPr>
        </p:nvSpPr>
        <p:spPr>
          <a:xfrm>
            <a:off x="478970" y="880446"/>
            <a:ext cx="10515600" cy="1325563"/>
          </a:xfrm>
        </p:spPr>
        <p:txBody>
          <a:bodyPr>
            <a:noAutofit/>
          </a:bodyPr>
          <a:lstStyle/>
          <a:p>
            <a:pPr rtl="0"/>
            <a:r>
              <a:rPr lang="fr" sz="2800" b="1" i="0" u="none" strike="noStrike">
                <a:solidFill>
                  <a:srgbClr val="A2832C"/>
                </a:solidFill>
                <a:highlight>
                  <a:srgbClr val="000000">
                    <a:alpha val="0"/>
                  </a:srgbClr>
                </a:highlight>
                <a:latin typeface="Calibri"/>
              </a:rPr>
              <a:t>Impacts du changement climatique sur la santé des enfants</a:t>
            </a:r>
          </a:p>
        </p:txBody>
      </p:sp>
      <p:pic>
        <p:nvPicPr>
          <p:cNvPr id="5" name="Content Placeholder 4" descr="Lungs with virus with solid fill">
            <a:extLst>
              <a:ext uri="{FF2B5EF4-FFF2-40B4-BE49-F238E27FC236}">
                <a16:creationId xmlns:a16="http://schemas.microsoft.com/office/drawing/2014/main" id="{D8E953C5-5DC5-40CD-81F5-69442FED870F}"/>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199" y="4165987"/>
            <a:ext cx="914400" cy="914400"/>
          </a:xfrm>
        </p:spPr>
      </p:pic>
      <p:pic>
        <p:nvPicPr>
          <p:cNvPr id="9" name="Graphic 8" descr="Germ with solid fill">
            <a:extLst>
              <a:ext uri="{FF2B5EF4-FFF2-40B4-BE49-F238E27FC236}">
                <a16:creationId xmlns:a16="http://schemas.microsoft.com/office/drawing/2014/main" id="{429A8D8B-7C11-43FC-AF15-E067E4B6EA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199" y="2096465"/>
            <a:ext cx="914400" cy="914400"/>
          </a:xfrm>
          <a:prstGeom prst="rect">
            <a:avLst/>
          </a:prstGeom>
        </p:spPr>
      </p:pic>
      <p:pic>
        <p:nvPicPr>
          <p:cNvPr id="11" name="Graphic 10" descr="Tornado with solid fill">
            <a:extLst>
              <a:ext uri="{FF2B5EF4-FFF2-40B4-BE49-F238E27FC236}">
                <a16:creationId xmlns:a16="http://schemas.microsoft.com/office/drawing/2014/main" id="{73D7446D-B896-40A6-AB77-5C5730BCB3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563" y="4165987"/>
            <a:ext cx="914400" cy="914400"/>
          </a:xfrm>
          <a:prstGeom prst="rect">
            <a:avLst/>
          </a:prstGeom>
        </p:spPr>
      </p:pic>
      <p:pic>
        <p:nvPicPr>
          <p:cNvPr id="13" name="Graphic 12" descr="Thermometer with solid fill">
            <a:extLst>
              <a:ext uri="{FF2B5EF4-FFF2-40B4-BE49-F238E27FC236}">
                <a16:creationId xmlns:a16="http://schemas.microsoft.com/office/drawing/2014/main" id="{F29161D1-A4BB-4A7F-9F7F-BE0866F0FE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75170" y="2172494"/>
            <a:ext cx="914400" cy="914400"/>
          </a:xfrm>
          <a:prstGeom prst="rect">
            <a:avLst/>
          </a:prstGeom>
        </p:spPr>
      </p:pic>
      <p:sp>
        <p:nvSpPr>
          <p:cNvPr id="14" name="TextBox 13">
            <a:extLst>
              <a:ext uri="{FF2B5EF4-FFF2-40B4-BE49-F238E27FC236}">
                <a16:creationId xmlns:a16="http://schemas.microsoft.com/office/drawing/2014/main" id="{C3EED655-3463-4FA7-B24D-9B3C8C958303}"/>
              </a:ext>
            </a:extLst>
          </p:cNvPr>
          <p:cNvSpPr txBox="1"/>
          <p:nvPr/>
        </p:nvSpPr>
        <p:spPr>
          <a:xfrm>
            <a:off x="1146180" y="2107502"/>
            <a:ext cx="2775857" cy="1200329"/>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dirty="0">
                <a:solidFill>
                  <a:srgbClr val="000000"/>
                </a:solidFill>
                <a:highlight>
                  <a:srgbClr val="000000">
                    <a:alpha val="0"/>
                  </a:srgbClr>
                </a:highlight>
                <a:uLnTx/>
                <a:uFillTx/>
                <a:latin typeface="Calibri"/>
                <a:ea typeface="+mn-ea"/>
                <a:cs typeface="+mn-cs"/>
              </a:rPr>
              <a:t>Chaleur associée à des taux plus élevés de naissances prématurées, de faible poids de naissance, de mortinatalité et de stress néonatal.</a:t>
            </a:r>
          </a:p>
        </p:txBody>
      </p:sp>
      <p:sp>
        <p:nvSpPr>
          <p:cNvPr id="15" name="TextBox 14">
            <a:extLst>
              <a:ext uri="{FF2B5EF4-FFF2-40B4-BE49-F238E27FC236}">
                <a16:creationId xmlns:a16="http://schemas.microsoft.com/office/drawing/2014/main" id="{BDC3B381-AF6C-40B6-8656-8943DB03685D}"/>
              </a:ext>
            </a:extLst>
          </p:cNvPr>
          <p:cNvSpPr txBox="1"/>
          <p:nvPr/>
        </p:nvSpPr>
        <p:spPr>
          <a:xfrm>
            <a:off x="1074586" y="3849350"/>
            <a:ext cx="2774293" cy="1477328"/>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dirty="0">
                <a:solidFill>
                  <a:srgbClr val="000000"/>
                </a:solidFill>
                <a:highlight>
                  <a:srgbClr val="000000">
                    <a:alpha val="0"/>
                  </a:srgbClr>
                </a:highlight>
                <a:uLnTx/>
                <a:uFillTx/>
                <a:latin typeface="Calibri"/>
                <a:ea typeface="+mn-ea"/>
                <a:cs typeface="+mn-cs"/>
              </a:rPr>
              <a:t>Les enfants sont plus vulnérables au syndrome de stress post-traumatique après des événements extrêmes ; les inondations augmentent les maladies diarrhéiques chez les enfants</a:t>
            </a:r>
          </a:p>
        </p:txBody>
      </p:sp>
      <p:sp>
        <p:nvSpPr>
          <p:cNvPr id="16" name="TextBox 15">
            <a:extLst>
              <a:ext uri="{FF2B5EF4-FFF2-40B4-BE49-F238E27FC236}">
                <a16:creationId xmlns:a16="http://schemas.microsoft.com/office/drawing/2014/main" id="{99A994C2-212A-42CE-9004-E9CC171B0CFB}"/>
              </a:ext>
            </a:extLst>
          </p:cNvPr>
          <p:cNvSpPr txBox="1"/>
          <p:nvPr/>
        </p:nvSpPr>
        <p:spPr>
          <a:xfrm>
            <a:off x="5418689" y="4079150"/>
            <a:ext cx="2516999" cy="1200329"/>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La pollution de l'air et l'arrivée précoce du printemps exacerbent les allergies et l'asthme chez les enfants</a:t>
            </a:r>
          </a:p>
        </p:txBody>
      </p:sp>
      <p:sp>
        <p:nvSpPr>
          <p:cNvPr id="17" name="TextBox 16">
            <a:extLst>
              <a:ext uri="{FF2B5EF4-FFF2-40B4-BE49-F238E27FC236}">
                <a16:creationId xmlns:a16="http://schemas.microsoft.com/office/drawing/2014/main" id="{332CDFF5-F2DC-4058-B4D4-14CAE8F98D15}"/>
              </a:ext>
            </a:extLst>
          </p:cNvPr>
          <p:cNvSpPr txBox="1"/>
          <p:nvPr/>
        </p:nvSpPr>
        <p:spPr>
          <a:xfrm>
            <a:off x="5418689" y="2246002"/>
            <a:ext cx="2516999" cy="923330"/>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La chaleur et les précipitations augmentent la transmission des maladies infectieuses</a:t>
            </a:r>
          </a:p>
        </p:txBody>
      </p:sp>
      <p:sp>
        <p:nvSpPr>
          <p:cNvPr id="18" name="TextBox 17">
            <a:extLst>
              <a:ext uri="{FF2B5EF4-FFF2-40B4-BE49-F238E27FC236}">
                <a16:creationId xmlns:a16="http://schemas.microsoft.com/office/drawing/2014/main" id="{94DC29CA-E0CF-4268-ACEA-3FF156C95964}"/>
              </a:ext>
            </a:extLst>
          </p:cNvPr>
          <p:cNvSpPr txBox="1"/>
          <p:nvPr/>
        </p:nvSpPr>
        <p:spPr>
          <a:xfrm>
            <a:off x="732410" y="6111435"/>
            <a:ext cx="10322056" cy="646331"/>
          </a:xfrm>
          <a:prstGeom prst="rect">
            <a:avLst/>
          </a:prstGeom>
          <a:noFill/>
          <a:ln>
            <a:noFill/>
          </a:ln>
        </p:spPr>
        <p:txBody>
          <a:bodyPr wrap="square" lIns="91440" tIns="45720" rIns="91440" bIns="45720"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1800" b="1" i="0" u="none" strike="noStrike" kern="1200" cap="none" spc="0" normalizeH="0" baseline="0" noProof="0" dirty="0">
                <a:solidFill>
                  <a:srgbClr val="000000"/>
                </a:solidFill>
                <a:highlight>
                  <a:srgbClr val="000000">
                    <a:alpha val="0"/>
                  </a:srgbClr>
                </a:highlight>
                <a:uLnTx/>
                <a:uFillTx/>
                <a:latin typeface="Calibri"/>
                <a:ea typeface="+mn-ea"/>
                <a:cs typeface="+mn-cs"/>
              </a:rPr>
              <a:t>Le changement climatique dans le cadre de scénarios d'émissions élevées pourrait entraîner 48 000 décès supplémentaires chez les enfants de moins de 15 ans en 2030.</a:t>
            </a:r>
          </a:p>
        </p:txBody>
      </p:sp>
      <p:sp>
        <p:nvSpPr>
          <p:cNvPr id="19" name="TextBox 18">
            <a:extLst>
              <a:ext uri="{FF2B5EF4-FFF2-40B4-BE49-F238E27FC236}">
                <a16:creationId xmlns:a16="http://schemas.microsoft.com/office/drawing/2014/main" id="{94E5B513-DBDB-47B2-AED5-12A47302BB1C}"/>
              </a:ext>
            </a:extLst>
          </p:cNvPr>
          <p:cNvSpPr txBox="1"/>
          <p:nvPr/>
        </p:nvSpPr>
        <p:spPr>
          <a:xfrm>
            <a:off x="9196031" y="4017658"/>
            <a:ext cx="2516999" cy="1200329"/>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L'exposition aux particules est associée à des problèmes de comportement chez les enfants</a:t>
            </a:r>
          </a:p>
        </p:txBody>
      </p:sp>
      <p:sp>
        <p:nvSpPr>
          <p:cNvPr id="20" name="TextBox 19">
            <a:extLst>
              <a:ext uri="{FF2B5EF4-FFF2-40B4-BE49-F238E27FC236}">
                <a16:creationId xmlns:a16="http://schemas.microsoft.com/office/drawing/2014/main" id="{059123DB-E59A-4318-8DE9-C3BCA16C9364}"/>
              </a:ext>
            </a:extLst>
          </p:cNvPr>
          <p:cNvSpPr txBox="1"/>
          <p:nvPr/>
        </p:nvSpPr>
        <p:spPr>
          <a:xfrm>
            <a:off x="9087178" y="1969003"/>
            <a:ext cx="2614971" cy="1477328"/>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La sécheresse entraîne la malnutrition des enfants, qui est associée à une baisse des résultats scolaires et de la santé mentale.</a:t>
            </a:r>
          </a:p>
        </p:txBody>
      </p:sp>
      <p:pic>
        <p:nvPicPr>
          <p:cNvPr id="22" name="Graphic 21" descr="Baby outline">
            <a:extLst>
              <a:ext uri="{FF2B5EF4-FFF2-40B4-BE49-F238E27FC236}">
                <a16:creationId xmlns:a16="http://schemas.microsoft.com/office/drawing/2014/main" id="{A0FC8FCC-66C0-41E3-A7A4-573BD7A749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8319" y="2172494"/>
            <a:ext cx="914400" cy="914400"/>
          </a:xfrm>
          <a:prstGeom prst="rect">
            <a:avLst/>
          </a:prstGeom>
        </p:spPr>
      </p:pic>
      <p:pic>
        <p:nvPicPr>
          <p:cNvPr id="26" name="Graphic 25" descr="School boy outline">
            <a:extLst>
              <a:ext uri="{FF2B5EF4-FFF2-40B4-BE49-F238E27FC236}">
                <a16:creationId xmlns:a16="http://schemas.microsoft.com/office/drawing/2014/main" id="{6DDB43E5-4E0A-4F3C-AFE8-07F5A1D8AB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72778" y="4165987"/>
            <a:ext cx="914400" cy="914400"/>
          </a:xfrm>
          <a:prstGeom prst="rect">
            <a:avLst/>
          </a:prstGeom>
        </p:spPr>
      </p:pic>
    </p:spTree>
    <p:extLst>
      <p:ext uri="{BB962C8B-B14F-4D97-AF65-F5344CB8AC3E}">
        <p14:creationId xmlns:p14="http://schemas.microsoft.com/office/powerpoint/2010/main" val="27034779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2FDB-C54B-4758-9033-85FA75AE7636}"/>
              </a:ext>
            </a:extLst>
          </p:cNvPr>
          <p:cNvSpPr>
            <a:spLocks noGrp="1"/>
          </p:cNvSpPr>
          <p:nvPr>
            <p:ph type="title"/>
          </p:nvPr>
        </p:nvSpPr>
        <p:spPr>
          <a:xfrm>
            <a:off x="398462" y="1195503"/>
            <a:ext cx="11395075" cy="730250"/>
          </a:xfrm>
        </p:spPr>
        <p:txBody>
          <a:bodyPr>
            <a:noAutofit/>
          </a:bodyPr>
          <a:lstStyle/>
          <a:p>
            <a:pPr rtl="0"/>
            <a:r>
              <a:rPr lang="fr" sz="2600" b="1" i="0" u="none" strike="noStrike">
                <a:solidFill>
                  <a:srgbClr val="A2832C"/>
                </a:solidFill>
                <a:highlight>
                  <a:srgbClr val="000000">
                    <a:alpha val="0"/>
                  </a:srgbClr>
                </a:highlight>
                <a:latin typeface="Calibri"/>
              </a:rPr>
              <a:t>Les températures et les phénomènes El Niño sont associés à un taux d'incidence plus élevé de la diarrhée chez les enfants</a:t>
            </a:r>
            <a:endParaRPr lang="en-US" sz="2600" i="1">
              <a:solidFill>
                <a:schemeClr val="accent1">
                  <a:lumMod val="75000"/>
                </a:schemeClr>
              </a:solidFill>
            </a:endParaRPr>
          </a:p>
        </p:txBody>
      </p:sp>
      <p:sp>
        <p:nvSpPr>
          <p:cNvPr id="8" name="TextBox 7">
            <a:extLst>
              <a:ext uri="{FF2B5EF4-FFF2-40B4-BE49-F238E27FC236}">
                <a16:creationId xmlns:a16="http://schemas.microsoft.com/office/drawing/2014/main" id="{12DECD09-3167-499E-9C06-F0638EF6E615}"/>
              </a:ext>
            </a:extLst>
          </p:cNvPr>
          <p:cNvSpPr txBox="1"/>
          <p:nvPr/>
        </p:nvSpPr>
        <p:spPr>
          <a:xfrm>
            <a:off x="3607557" y="6437753"/>
            <a:ext cx="8584443" cy="246221"/>
          </a:xfrm>
          <a:prstGeom prst="rect">
            <a:avLst/>
          </a:prstGeom>
          <a:noFill/>
        </p:spPr>
        <p:txBody>
          <a:bodyPr wrap="square">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333333"/>
                </a:solidFill>
                <a:highlight>
                  <a:srgbClr val="000000">
                    <a:alpha val="0"/>
                  </a:srgbClr>
                </a:highlight>
                <a:uLnTx/>
                <a:uFillTx/>
                <a:latin typeface="Calibri"/>
                <a:ea typeface="+mn-ea"/>
                <a:cs typeface="+mn-cs"/>
              </a:rPr>
              <a:t>Delahov et al, Environ Health, 2021</a:t>
            </a:r>
            <a:endParaRPr kumimoji="0" lang="en-US" sz="1000" b="1" i="0" u="none" strike="noStrike" kern="1200" cap="none" spc="0" normalizeH="0" baseline="0" noProof="0">
              <a:ln>
                <a:noFill/>
              </a:ln>
              <a:solidFill>
                <a:srgbClr val="000000"/>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5DF67627-9722-4AA6-BDE1-B3041076D2D4}"/>
              </a:ext>
            </a:extLst>
          </p:cNvPr>
          <p:cNvSpPr>
            <a:spLocks noGrp="1"/>
          </p:cNvSpPr>
          <p:nvPr>
            <p:ph idx="1"/>
          </p:nvPr>
        </p:nvSpPr>
        <p:spPr>
          <a:xfrm>
            <a:off x="193431" y="2086415"/>
            <a:ext cx="6158850" cy="4351338"/>
          </a:xfrm>
        </p:spPr>
        <p:txBody>
          <a:bodyPr>
            <a:noAutofit/>
          </a:bodyPr>
          <a:lstStyle/>
          <a:p>
            <a:pPr rtl="0">
              <a:spcAft>
                <a:spcPts val="1200"/>
              </a:spcAft>
            </a:pPr>
            <a:r>
              <a:rPr lang="fr" sz="2200" b="0" i="0" u="none" strike="noStrike" dirty="0">
                <a:highlight>
                  <a:srgbClr val="000000">
                    <a:alpha val="0"/>
                  </a:srgbClr>
                </a:highlight>
                <a:latin typeface="Calibri"/>
              </a:rPr>
              <a:t>L'étude a porté sur les données météorologiques hebdomadaires de 194 provinces péruviennes et sur le taux de consultations pour diarrhée chez les enfants de moins de 5 ans entre 2005 et 2015.</a:t>
            </a:r>
          </a:p>
          <a:p>
            <a:pPr rtl="0">
              <a:spcAft>
                <a:spcPts val="1200"/>
              </a:spcAft>
            </a:pPr>
            <a:r>
              <a:rPr lang="fr" sz="2200" b="0" i="0" u="none" strike="noStrike" dirty="0">
                <a:highlight>
                  <a:srgbClr val="000000">
                    <a:alpha val="0"/>
                  </a:srgbClr>
                </a:highlight>
                <a:latin typeface="Calibri"/>
              </a:rPr>
              <a:t>Une augmentation de 1°C de la température au cours des trois semaines précédentes était associée à un taux plus élevé de 3,8 % de consultations pour diarrhée.</a:t>
            </a:r>
          </a:p>
          <a:p>
            <a:pPr rtl="0">
              <a:spcAft>
                <a:spcPts val="1200"/>
              </a:spcAft>
            </a:pPr>
            <a:r>
              <a:rPr lang="fr" sz="2200" b="0" i="0" u="none" strike="noStrike" dirty="0">
                <a:highlight>
                  <a:srgbClr val="000000">
                    <a:alpha val="0"/>
                  </a:srgbClr>
                </a:highlight>
                <a:latin typeface="Calibri"/>
              </a:rPr>
              <a:t>Taux d'incidence plus élevé des consultations pour diarrhée pendant les événements El Niño modérés/fortes et la saison sèche</a:t>
            </a:r>
          </a:p>
          <a:p>
            <a:endParaRPr lang="en-US" sz="2400" dirty="0"/>
          </a:p>
        </p:txBody>
      </p:sp>
      <p:pic>
        <p:nvPicPr>
          <p:cNvPr id="5" name="Picture 4" descr="Graphical user interface, text&#10;&#10;Description automatically generated">
            <a:extLst>
              <a:ext uri="{FF2B5EF4-FFF2-40B4-BE49-F238E27FC236}">
                <a16:creationId xmlns:a16="http://schemas.microsoft.com/office/drawing/2014/main" id="{CDC63DD0-58D2-430B-B67A-F1922FA57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081" y="1773315"/>
            <a:ext cx="4112647" cy="4656214"/>
          </a:xfrm>
          <a:prstGeom prst="rect">
            <a:avLst/>
          </a:prstGeom>
        </p:spPr>
      </p:pic>
    </p:spTree>
    <p:extLst>
      <p:ext uri="{BB962C8B-B14F-4D97-AF65-F5344CB8AC3E}">
        <p14:creationId xmlns:p14="http://schemas.microsoft.com/office/powerpoint/2010/main" val="38675234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AD5B-8087-4765-AE87-B8F93227CC38}"/>
              </a:ext>
            </a:extLst>
          </p:cNvPr>
          <p:cNvSpPr>
            <a:spLocks noGrp="1"/>
          </p:cNvSpPr>
          <p:nvPr>
            <p:ph type="title"/>
          </p:nvPr>
        </p:nvSpPr>
        <p:spPr>
          <a:xfrm>
            <a:off x="368470" y="654227"/>
            <a:ext cx="11345333" cy="1325563"/>
          </a:xfrm>
        </p:spPr>
        <p:txBody>
          <a:bodyPr>
            <a:noAutofit/>
          </a:bodyPr>
          <a:lstStyle/>
          <a:p>
            <a:pPr rtl="0"/>
            <a:br>
              <a:rPr lang="fr" sz="2600" b="1" i="0" u="none" strike="noStrike" baseline="0">
                <a:solidFill>
                  <a:srgbClr val="A2832C"/>
                </a:solidFill>
                <a:highlight>
                  <a:srgbClr val="000000">
                    <a:alpha val="0"/>
                  </a:srgbClr>
                </a:highlight>
                <a:latin typeface="Calibri"/>
              </a:rPr>
            </a:br>
            <a:r>
              <a:rPr lang="fr" sz="2600" b="1" i="0" u="none" strike="noStrike" baseline="0">
                <a:solidFill>
                  <a:srgbClr val="A2832C"/>
                </a:solidFill>
                <a:highlight>
                  <a:srgbClr val="000000">
                    <a:alpha val="0"/>
                  </a:srgbClr>
                </a:highlight>
                <a:latin typeface="Calibri"/>
              </a:rPr>
              <a:t>La pollution de l'air et les variables climatiques contribuent à la pneumonie infantile grave</a:t>
            </a:r>
          </a:p>
        </p:txBody>
      </p:sp>
      <p:sp>
        <p:nvSpPr>
          <p:cNvPr id="3" name="Content Placeholder 2">
            <a:extLst>
              <a:ext uri="{FF2B5EF4-FFF2-40B4-BE49-F238E27FC236}">
                <a16:creationId xmlns:a16="http://schemas.microsoft.com/office/drawing/2014/main" id="{6B57085A-8042-45B4-939B-5988CA1EF0F3}"/>
              </a:ext>
            </a:extLst>
          </p:cNvPr>
          <p:cNvSpPr>
            <a:spLocks noGrp="1"/>
          </p:cNvSpPr>
          <p:nvPr>
            <p:ph idx="1"/>
          </p:nvPr>
        </p:nvSpPr>
        <p:spPr>
          <a:xfrm>
            <a:off x="-50097" y="1979120"/>
            <a:ext cx="5696322" cy="4643297"/>
          </a:xfrm>
        </p:spPr>
        <p:txBody>
          <a:bodyPr>
            <a:noAutofit/>
          </a:bodyPr>
          <a:lstStyle/>
          <a:p>
            <a:pPr rtl="0">
              <a:spcAft>
                <a:spcPts val="1200"/>
              </a:spcAft>
            </a:pPr>
            <a:r>
              <a:rPr lang="fr" sz="1800" b="0" i="0" u="none" strike="noStrike" dirty="0">
                <a:highlight>
                  <a:srgbClr val="000000">
                    <a:alpha val="0"/>
                  </a:srgbClr>
                </a:highlight>
                <a:latin typeface="Calibri"/>
              </a:rPr>
              <a:t>L'étude a utilisé l'apprentissage automatique pour identifier les déterminants de la pneumonie grave chez 6 611 patients atteints de pneumonie pédiatrique entre 2009 et 2018.</a:t>
            </a:r>
          </a:p>
          <a:p>
            <a:pPr rtl="0">
              <a:spcAft>
                <a:spcPts val="1200"/>
              </a:spcAft>
            </a:pPr>
            <a:r>
              <a:rPr lang="fr" sz="1800" b="0" i="0" u="none" strike="noStrike" dirty="0">
                <a:highlight>
                  <a:srgbClr val="000000">
                    <a:alpha val="0"/>
                  </a:srgbClr>
                </a:highlight>
                <a:latin typeface="Calibri"/>
              </a:rPr>
              <a:t>Les modèles ont montré que 9 indicateurs météorologiques et de pollution atmosphérique étaient des déterminants importants de la pneumonie grave, contribuant à hauteur de 62,53 %, tandis que d'autres virus respiratoires contribuaient à hauteur de 7,36 %</a:t>
            </a:r>
          </a:p>
          <a:p>
            <a:pPr rtl="0">
              <a:spcAft>
                <a:spcPts val="1200"/>
              </a:spcAft>
            </a:pPr>
            <a:r>
              <a:rPr lang="fr" sz="1800" b="0" i="0" u="none" strike="noStrike" dirty="0">
                <a:highlight>
                  <a:srgbClr val="000000">
                    <a:alpha val="0"/>
                  </a:srgbClr>
                </a:highlight>
                <a:latin typeface="Calibri"/>
              </a:rPr>
              <a:t>Les résultats pourraient aider à prédire quand les enfants présentent un risque accru de pneumonie grave et quand des interventions (réduction des activités de plein air) peuvent être justifiées.</a:t>
            </a:r>
          </a:p>
        </p:txBody>
      </p:sp>
      <p:grpSp>
        <p:nvGrpSpPr>
          <p:cNvPr id="46" name="Group 45">
            <a:extLst>
              <a:ext uri="{FF2B5EF4-FFF2-40B4-BE49-F238E27FC236}">
                <a16:creationId xmlns:a16="http://schemas.microsoft.com/office/drawing/2014/main" id="{41403797-E5A4-4D2B-8314-F097CEEDA4CD}"/>
              </a:ext>
            </a:extLst>
          </p:cNvPr>
          <p:cNvGrpSpPr/>
          <p:nvPr/>
        </p:nvGrpSpPr>
        <p:grpSpPr>
          <a:xfrm>
            <a:off x="5714999" y="2479430"/>
            <a:ext cx="6585149" cy="4169045"/>
            <a:chOff x="5474208" y="2257540"/>
            <a:chExt cx="6918207" cy="4259418"/>
          </a:xfrm>
        </p:grpSpPr>
        <p:pic>
          <p:nvPicPr>
            <p:cNvPr id="5" name="Picture 4" descr="Chart&#10;&#10;Description automatically generated">
              <a:extLst>
                <a:ext uri="{FF2B5EF4-FFF2-40B4-BE49-F238E27FC236}">
                  <a16:creationId xmlns:a16="http://schemas.microsoft.com/office/drawing/2014/main" id="{716009A3-349F-4C4F-9BE8-40168D6AE1CE}"/>
                </a:ext>
              </a:extLst>
            </p:cNvPr>
            <p:cNvPicPr>
              <a:picLocks noChangeAspect="1"/>
            </p:cNvPicPr>
            <p:nvPr/>
          </p:nvPicPr>
          <p:blipFill>
            <a:blip r:embed="rId3">
              <a:extLst>
                <a:ext uri="{28A0092B-C50C-407E-A947-70E740481C1C}">
                  <a14:useLocalDpi xmlns:a14="http://schemas.microsoft.com/office/drawing/2010/main" val="0"/>
                </a:ext>
              </a:extLst>
            </a:blip>
            <a:srcRect t="2296"/>
            <a:stretch>
              <a:fillRect/>
            </a:stretch>
          </p:blipFill>
          <p:spPr>
            <a:xfrm>
              <a:off x="5474208" y="2257540"/>
              <a:ext cx="6583680" cy="3849457"/>
            </a:xfrm>
            <a:prstGeom prst="rect">
              <a:avLst/>
            </a:prstGeom>
          </p:spPr>
        </p:pic>
        <p:grpSp>
          <p:nvGrpSpPr>
            <p:cNvPr id="45" name="Group 44">
              <a:extLst>
                <a:ext uri="{FF2B5EF4-FFF2-40B4-BE49-F238E27FC236}">
                  <a16:creationId xmlns:a16="http://schemas.microsoft.com/office/drawing/2014/main" id="{B045186A-2C99-4B3B-AAAE-E8BAA813F8D7}"/>
                </a:ext>
              </a:extLst>
            </p:cNvPr>
            <p:cNvGrpSpPr/>
            <p:nvPr/>
          </p:nvGrpSpPr>
          <p:grpSpPr>
            <a:xfrm>
              <a:off x="6466239" y="2954566"/>
              <a:ext cx="5926176" cy="3562392"/>
              <a:chOff x="6466239" y="2954566"/>
              <a:chExt cx="5926176" cy="3562392"/>
            </a:xfrm>
          </p:grpSpPr>
          <p:sp>
            <p:nvSpPr>
              <p:cNvPr id="6" name="Left Bracket 5">
                <a:extLst>
                  <a:ext uri="{FF2B5EF4-FFF2-40B4-BE49-F238E27FC236}">
                    <a16:creationId xmlns:a16="http://schemas.microsoft.com/office/drawing/2014/main" id="{34A8730D-CB5A-4C67-A520-434CFA39D359}"/>
                  </a:ext>
                </a:extLst>
              </p:cNvPr>
              <p:cNvSpPr/>
              <p:nvPr/>
            </p:nvSpPr>
            <p:spPr>
              <a:xfrm rot="16200000">
                <a:off x="7578069" y="4751595"/>
                <a:ext cx="271222" cy="249488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Left Bracket 6">
                <a:extLst>
                  <a:ext uri="{FF2B5EF4-FFF2-40B4-BE49-F238E27FC236}">
                    <a16:creationId xmlns:a16="http://schemas.microsoft.com/office/drawing/2014/main" id="{5DBCCE7B-10D4-4E27-94EE-484EB3EA327C}"/>
                  </a:ext>
                </a:extLst>
              </p:cNvPr>
              <p:cNvSpPr/>
              <p:nvPr/>
            </p:nvSpPr>
            <p:spPr>
              <a:xfrm rot="16200000">
                <a:off x="10482693" y="4850058"/>
                <a:ext cx="256771" cy="231387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61432E94-FF2F-4F5F-8402-3B744F0F1422}"/>
                  </a:ext>
                </a:extLst>
              </p:cNvPr>
              <p:cNvSpPr txBox="1"/>
              <p:nvPr/>
            </p:nvSpPr>
            <p:spPr>
              <a:xfrm>
                <a:off x="6614564" y="6147626"/>
                <a:ext cx="2938272"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Météo/pollution atmosphérique</a:t>
                </a:r>
              </a:p>
            </p:txBody>
          </p:sp>
          <p:sp>
            <p:nvSpPr>
              <p:cNvPr id="9" name="TextBox 8">
                <a:extLst>
                  <a:ext uri="{FF2B5EF4-FFF2-40B4-BE49-F238E27FC236}">
                    <a16:creationId xmlns:a16="http://schemas.microsoft.com/office/drawing/2014/main" id="{CDDB20CC-B700-42E6-A5BA-6C2012C54F16}"/>
                  </a:ext>
                </a:extLst>
              </p:cNvPr>
              <p:cNvSpPr txBox="1"/>
              <p:nvPr/>
            </p:nvSpPr>
            <p:spPr>
              <a:xfrm>
                <a:off x="9454143" y="6134646"/>
                <a:ext cx="2938272" cy="369332"/>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mn-cs"/>
                  </a:rPr>
                  <a:t>Autres virus respiratoires</a:t>
                </a:r>
              </a:p>
            </p:txBody>
          </p:sp>
          <p:sp>
            <p:nvSpPr>
              <p:cNvPr id="10" name="TextBox 9">
                <a:extLst>
                  <a:ext uri="{FF2B5EF4-FFF2-40B4-BE49-F238E27FC236}">
                    <a16:creationId xmlns:a16="http://schemas.microsoft.com/office/drawing/2014/main" id="{C1713994-46BA-4F7F-83FD-43C9C1837B62}"/>
                  </a:ext>
                </a:extLst>
              </p:cNvPr>
              <p:cNvSpPr txBox="1"/>
              <p:nvPr/>
            </p:nvSpPr>
            <p:spPr>
              <a:xfrm>
                <a:off x="6720211" y="2954566"/>
                <a:ext cx="439204" cy="28766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0" i="0" u="none" strike="noStrike" kern="1200" cap="none" spc="0" normalizeH="0" baseline="0" noProof="0">
                    <a:solidFill>
                      <a:srgbClr val="000000"/>
                    </a:solidFill>
                    <a:highlight>
                      <a:srgbClr val="000000">
                        <a:alpha val="0"/>
                      </a:srgbClr>
                    </a:highlight>
                    <a:uLnTx/>
                    <a:uFillTx/>
                    <a:latin typeface="Calibri"/>
                    <a:ea typeface="+mn-ea"/>
                    <a:cs typeface="+mn-cs"/>
                  </a:rPr>
                  <a:t>SO</a:t>
                </a:r>
                <a:r>
                  <a:rPr kumimoji="0" lang="fr" sz="1400" b="0" i="0" u="none" strike="noStrike" kern="1200" cap="none" spc="0" normalizeH="0" baseline="-25000" noProof="0">
                    <a:solidFill>
                      <a:srgbClr val="000000"/>
                    </a:solidFill>
                    <a:highlight>
                      <a:srgbClr val="000000">
                        <a:alpha val="0"/>
                      </a:srgbClr>
                    </a:highlight>
                    <a:uLnTx/>
                    <a:uFillTx/>
                    <a:latin typeface="Calibri"/>
                    <a:ea typeface="+mn-ea"/>
                    <a:cs typeface="+mn-cs"/>
                  </a:rPr>
                  <a:t>2</a:t>
                </a:r>
              </a:p>
            </p:txBody>
          </p:sp>
          <p:sp>
            <p:nvSpPr>
              <p:cNvPr id="11" name="TextBox 10">
                <a:extLst>
                  <a:ext uri="{FF2B5EF4-FFF2-40B4-BE49-F238E27FC236}">
                    <a16:creationId xmlns:a16="http://schemas.microsoft.com/office/drawing/2014/main" id="{A695C5EF-B992-486C-88D7-679E7C9A15B5}"/>
                  </a:ext>
                </a:extLst>
              </p:cNvPr>
              <p:cNvSpPr txBox="1"/>
              <p:nvPr/>
            </p:nvSpPr>
            <p:spPr>
              <a:xfrm>
                <a:off x="6847153" y="3956525"/>
                <a:ext cx="552628" cy="517800"/>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000000"/>
                    </a:solidFill>
                    <a:highlight>
                      <a:srgbClr val="000000">
                        <a:alpha val="0"/>
                      </a:srgbClr>
                    </a:highlight>
                    <a:uLnTx/>
                    <a:uFillTx/>
                    <a:latin typeface="Calibri"/>
                    <a:ea typeface="+mn-ea"/>
                    <a:cs typeface="+mn-cs"/>
                  </a:rPr>
                  <a:t>Température de surface minimale</a:t>
                </a:r>
              </a:p>
            </p:txBody>
          </p:sp>
          <p:sp>
            <p:nvSpPr>
              <p:cNvPr id="12" name="TextBox 11">
                <a:extLst>
                  <a:ext uri="{FF2B5EF4-FFF2-40B4-BE49-F238E27FC236}">
                    <a16:creationId xmlns:a16="http://schemas.microsoft.com/office/drawing/2014/main" id="{BEB0763F-24CF-4C0B-B424-87ACA10809E8}"/>
                  </a:ext>
                </a:extLst>
              </p:cNvPr>
              <p:cNvSpPr txBox="1"/>
              <p:nvPr/>
            </p:nvSpPr>
            <p:spPr>
              <a:xfrm>
                <a:off x="7209168" y="3143070"/>
                <a:ext cx="724536" cy="373967"/>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000000"/>
                    </a:solidFill>
                    <a:highlight>
                      <a:srgbClr val="000000">
                        <a:alpha val="0"/>
                      </a:srgbClr>
                    </a:highlight>
                    <a:uLnTx/>
                    <a:uFillTx/>
                    <a:latin typeface="Calibri"/>
                    <a:ea typeface="+mn-ea"/>
                    <a:cs typeface="+mn-cs"/>
                  </a:rPr>
                  <a:t>Différence de température</a:t>
                </a:r>
                <a:endParaRPr kumimoji="0" lang="en-US" sz="1000" b="0" i="0" u="none" strike="noStrike" kern="1200" cap="none" spc="0" normalizeH="0" baseline="-2500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E9FE7AB-8B61-41C2-B0C6-3BC2C002FD0A}"/>
                  </a:ext>
                </a:extLst>
              </p:cNvPr>
              <p:cNvSpPr txBox="1"/>
              <p:nvPr/>
            </p:nvSpPr>
            <p:spPr>
              <a:xfrm>
                <a:off x="7380525" y="4103891"/>
                <a:ext cx="840722" cy="230133"/>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000000"/>
                    </a:solidFill>
                    <a:highlight>
                      <a:srgbClr val="000000">
                        <a:alpha val="0"/>
                      </a:srgbClr>
                    </a:highlight>
                    <a:uLnTx/>
                    <a:uFillTx/>
                    <a:latin typeface="Calibri"/>
                    <a:ea typeface="+mn-ea"/>
                    <a:cs typeface="+mn-cs"/>
                  </a:rPr>
                  <a:t>Précipitations</a:t>
                </a:r>
                <a:endParaRPr kumimoji="0" lang="en-US" sz="1000" b="0" i="0" u="none" strike="noStrike" kern="1200" cap="none" spc="0" normalizeH="0" baseline="-2500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5C66D8D-3344-411C-9B60-0CB16DD36230}"/>
                  </a:ext>
                </a:extLst>
              </p:cNvPr>
              <p:cNvSpPr txBox="1"/>
              <p:nvPr/>
            </p:nvSpPr>
            <p:spPr>
              <a:xfrm>
                <a:off x="7800886" y="3407116"/>
                <a:ext cx="552628" cy="30777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0" i="0" u="none" strike="noStrike" kern="1200" cap="none" spc="0" normalizeH="0" baseline="0" noProof="0">
                    <a:solidFill>
                      <a:srgbClr val="000000"/>
                    </a:solidFill>
                    <a:highlight>
                      <a:srgbClr val="000000">
                        <a:alpha val="0"/>
                      </a:srgbClr>
                    </a:highlight>
                    <a:uLnTx/>
                    <a:uFillTx/>
                    <a:latin typeface="Calibri"/>
                    <a:ea typeface="+mn-ea"/>
                    <a:cs typeface="+mn-cs"/>
                  </a:rPr>
                  <a:t>CO</a:t>
                </a:r>
                <a:endParaRPr kumimoji="0" lang="en-US" sz="1400" b="0" i="0" u="none" strike="noStrike" kern="1200" cap="none" spc="0" normalizeH="0" baseline="-2500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214DC157-2F82-4309-9608-E57E4F2514C5}"/>
                  </a:ext>
                </a:extLst>
              </p:cNvPr>
              <p:cNvSpPr txBox="1"/>
              <p:nvPr/>
            </p:nvSpPr>
            <p:spPr>
              <a:xfrm>
                <a:off x="8130262" y="3433716"/>
                <a:ext cx="693720" cy="28766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0" i="0" u="none" strike="noStrike" kern="1200" cap="none" spc="0" normalizeH="0" baseline="0" noProof="0">
                    <a:solidFill>
                      <a:srgbClr val="000000"/>
                    </a:solidFill>
                    <a:highlight>
                      <a:srgbClr val="000000">
                        <a:alpha val="0"/>
                      </a:srgbClr>
                    </a:highlight>
                    <a:uLnTx/>
                    <a:uFillTx/>
                    <a:latin typeface="Calibri"/>
                    <a:ea typeface="+mn-ea"/>
                    <a:cs typeface="+mn-cs"/>
                  </a:rPr>
                  <a:t>PM2.5</a:t>
                </a:r>
                <a:endParaRPr kumimoji="0" lang="en-US" sz="1400" b="0" i="0" u="none" strike="noStrike" kern="1200" cap="none" spc="0" normalizeH="0" baseline="-2500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F29C899-690B-435B-B1D2-CB9E799D5AF9}"/>
                  </a:ext>
                </a:extLst>
              </p:cNvPr>
              <p:cNvSpPr txBox="1"/>
              <p:nvPr/>
            </p:nvSpPr>
            <p:spPr>
              <a:xfrm>
                <a:off x="8425072" y="4118360"/>
                <a:ext cx="466086" cy="28766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0" i="0" u="none" strike="noStrike" kern="1200" cap="none" spc="0" normalizeH="0" baseline="0" noProof="0">
                    <a:solidFill>
                      <a:srgbClr val="000000"/>
                    </a:solidFill>
                    <a:highlight>
                      <a:srgbClr val="000000">
                        <a:alpha val="0"/>
                      </a:srgbClr>
                    </a:highlight>
                    <a:uLnTx/>
                    <a:uFillTx/>
                    <a:latin typeface="Calibri"/>
                    <a:ea typeface="+mn-ea"/>
                    <a:cs typeface="+mn-cs"/>
                  </a:rPr>
                  <a:t>NO</a:t>
                </a:r>
                <a:r>
                  <a:rPr kumimoji="0" lang="fr" sz="1400" b="0" i="0" u="none" strike="noStrike" kern="1200" cap="none" spc="0" normalizeH="0" baseline="-25000" noProof="0">
                    <a:solidFill>
                      <a:srgbClr val="000000"/>
                    </a:solidFill>
                    <a:highlight>
                      <a:srgbClr val="000000">
                        <a:alpha val="0"/>
                      </a:srgbClr>
                    </a:highlight>
                    <a:uLnTx/>
                    <a:uFillTx/>
                    <a:latin typeface="Calibri"/>
                    <a:ea typeface="+mn-ea"/>
                    <a:cs typeface="+mn-cs"/>
                  </a:rPr>
                  <a:t>2</a:t>
                </a:r>
              </a:p>
            </p:txBody>
          </p:sp>
          <p:sp>
            <p:nvSpPr>
              <p:cNvPr id="17" name="TextBox 16">
                <a:extLst>
                  <a:ext uri="{FF2B5EF4-FFF2-40B4-BE49-F238E27FC236}">
                    <a16:creationId xmlns:a16="http://schemas.microsoft.com/office/drawing/2014/main" id="{AE9999D8-DC54-4C9B-91EA-C505F308FC04}"/>
                  </a:ext>
                </a:extLst>
              </p:cNvPr>
              <p:cNvSpPr txBox="1"/>
              <p:nvPr/>
            </p:nvSpPr>
            <p:spPr>
              <a:xfrm>
                <a:off x="9119508" y="3810581"/>
                <a:ext cx="643336" cy="230133"/>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000000"/>
                    </a:solidFill>
                    <a:highlight>
                      <a:srgbClr val="000000">
                        <a:alpha val="0"/>
                      </a:srgbClr>
                    </a:highlight>
                    <a:uLnTx/>
                    <a:uFillTx/>
                    <a:latin typeface="Calibri"/>
                    <a:ea typeface="+mn-ea"/>
                    <a:cs typeface="+mn-cs"/>
                  </a:rPr>
                  <a:t>Humidité</a:t>
                </a:r>
                <a:endParaRPr kumimoji="0" lang="en-US" sz="1000" b="0" i="0" u="none" strike="noStrike" kern="1200" cap="none" spc="0" normalizeH="0" baseline="-25000" noProof="0">
                  <a:ln>
                    <a:noFill/>
                  </a:ln>
                  <a:solidFill>
                    <a:prstClr val="black"/>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314F131B-7754-4BC3-AF42-8D2BD05DD96E}"/>
                  </a:ext>
                </a:extLst>
              </p:cNvPr>
              <p:cNvCxnSpPr/>
              <p:nvPr/>
            </p:nvCxnSpPr>
            <p:spPr>
              <a:xfrm>
                <a:off x="9000577" y="3925647"/>
                <a:ext cx="158387"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5F91E8D-7CB8-4DFE-897D-A65D6C12ABFD}"/>
                  </a:ext>
                </a:extLst>
              </p:cNvPr>
              <p:cNvCxnSpPr>
                <a:stCxn id="10" idx="2"/>
              </p:cNvCxnSpPr>
              <p:nvPr/>
            </p:nvCxnSpPr>
            <p:spPr>
              <a:xfrm flipH="1">
                <a:off x="6939814" y="3242233"/>
                <a:ext cx="0" cy="104218"/>
              </a:xfrm>
              <a:prstGeom prst="line">
                <a:avLst/>
              </a:prstGeom>
            </p:spPr>
            <p:style>
              <a:lnRef idx="1">
                <a:schemeClr val="dk1"/>
              </a:lnRef>
              <a:fillRef idx="0">
                <a:schemeClr val="dk1"/>
              </a:fillRef>
              <a:effectRef idx="0">
                <a:schemeClr val="dk1"/>
              </a:effectRef>
              <a:fontRef idx="minor">
                <a:schemeClr val="tx1"/>
              </a:fontRef>
            </p:style>
          </p:cxnSp>
        </p:grpSp>
      </p:grpSp>
      <p:sp>
        <p:nvSpPr>
          <p:cNvPr id="47" name="TextBox 46">
            <a:extLst>
              <a:ext uri="{FF2B5EF4-FFF2-40B4-BE49-F238E27FC236}">
                <a16:creationId xmlns:a16="http://schemas.microsoft.com/office/drawing/2014/main" id="{CD2E2040-E805-4160-BEF0-A770B2B122B8}"/>
              </a:ext>
            </a:extLst>
          </p:cNvPr>
          <p:cNvSpPr txBox="1"/>
          <p:nvPr/>
        </p:nvSpPr>
        <p:spPr>
          <a:xfrm>
            <a:off x="5866840" y="1704739"/>
            <a:ext cx="6050891" cy="430887"/>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100" b="1" i="0" u="none" strike="noStrike" kern="1200" cap="none" spc="0" normalizeH="0" baseline="0" noProof="0">
                <a:solidFill>
                  <a:srgbClr val="000000"/>
                </a:solidFill>
                <a:highlight>
                  <a:srgbClr val="000000">
                    <a:alpha val="0"/>
                  </a:srgbClr>
                </a:highlight>
                <a:uLnTx/>
                <a:uFillTx/>
                <a:latin typeface="Calibri"/>
                <a:ea typeface="+mn-ea"/>
                <a:cs typeface="+mn-cs"/>
              </a:rPr>
              <a:t>Graphique 3.</a:t>
            </a:r>
            <a:r>
              <a:rPr kumimoji="0" lang="fr" sz="1100" b="0" i="0" u="none" strike="noStrike" kern="1200" cap="none" spc="0" normalizeH="0" baseline="0" noProof="0">
                <a:solidFill>
                  <a:srgbClr val="000000"/>
                </a:solidFill>
                <a:highlight>
                  <a:srgbClr val="000000">
                    <a:alpha val="0"/>
                  </a:srgbClr>
                </a:highlight>
                <a:uLnTx/>
                <a:uFillTx/>
                <a:latin typeface="Calibri"/>
                <a:ea typeface="+mn-ea"/>
                <a:cs typeface="+mn-cs"/>
              </a:rPr>
              <a:t> Estimation de l'efficacité des variables du modèle avec les 24 facteurs inclus dans l'analyse. Chaque ligne médiane représente la valeur moyenne ; les segments supérieur et inférieur représentent l'intervalle de confiance à 95 %.</a:t>
            </a:r>
          </a:p>
        </p:txBody>
      </p:sp>
      <p:sp>
        <p:nvSpPr>
          <p:cNvPr id="49" name="TextBox 48">
            <a:extLst>
              <a:ext uri="{FF2B5EF4-FFF2-40B4-BE49-F238E27FC236}">
                <a16:creationId xmlns:a16="http://schemas.microsoft.com/office/drawing/2014/main" id="{6D03859F-BC61-4855-8609-31B230501326}"/>
              </a:ext>
            </a:extLst>
          </p:cNvPr>
          <p:cNvSpPr txBox="1"/>
          <p:nvPr/>
        </p:nvSpPr>
        <p:spPr>
          <a:xfrm>
            <a:off x="3509495" y="6554182"/>
            <a:ext cx="8584443" cy="246221"/>
          </a:xfrm>
          <a:prstGeom prst="rect">
            <a:avLst/>
          </a:prstGeom>
          <a:noFill/>
        </p:spPr>
        <p:txBody>
          <a:bodyPr wrap="square">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333333"/>
                </a:solidFill>
                <a:highlight>
                  <a:srgbClr val="000000">
                    <a:alpha val="0"/>
                  </a:srgbClr>
                </a:highlight>
                <a:uLnTx/>
                <a:uFillTx/>
                <a:latin typeface="Calibri"/>
                <a:ea typeface="+mn-ea"/>
                <a:cs typeface="+mn-cs"/>
              </a:rPr>
              <a:t>Wang et al, Clin Infect Dis, 2021</a:t>
            </a:r>
            <a:endParaRPr kumimoji="0" lang="en-US" sz="1000" b="1" i="0" u="none" strike="noStrike" kern="1200" cap="none" spc="0" normalizeH="0" baseline="0" noProof="0">
              <a:ln>
                <a:noFill/>
              </a:ln>
              <a:solidFill>
                <a:srgbClr val="000000"/>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DDFD2E3E-3D96-4C00-969D-8E36275B58C4}"/>
              </a:ext>
            </a:extLst>
          </p:cNvPr>
          <p:cNvCxnSpPr/>
          <p:nvPr/>
        </p:nvCxnSpPr>
        <p:spPr>
          <a:xfrm flipH="1">
            <a:off x="7360538" y="3410584"/>
            <a:ext cx="0" cy="111504"/>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002E5E6-7859-455A-B169-199D6FCD66F2}"/>
              </a:ext>
            </a:extLst>
          </p:cNvPr>
          <p:cNvCxnSpPr>
            <a:endCxn id="11" idx="0"/>
          </p:cNvCxnSpPr>
          <p:nvPr/>
        </p:nvCxnSpPr>
        <p:spPr>
          <a:xfrm>
            <a:off x="6907164" y="3779971"/>
            <a:ext cx="377695" cy="362396"/>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D544E69-5E10-4C4D-8A88-EB2FB1AE7F1A}"/>
              </a:ext>
            </a:extLst>
          </p:cNvPr>
          <p:cNvCxnSpPr/>
          <p:nvPr/>
        </p:nvCxnSpPr>
        <p:spPr>
          <a:xfrm flipH="1">
            <a:off x="7600530" y="3953120"/>
            <a:ext cx="0" cy="129079"/>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299C12E5-E858-469F-8424-3CA8B190C4BF}"/>
              </a:ext>
            </a:extLst>
          </p:cNvPr>
          <p:cNvCxnSpPr/>
          <p:nvPr/>
        </p:nvCxnSpPr>
        <p:spPr>
          <a:xfrm flipH="1">
            <a:off x="7801716" y="3539023"/>
            <a:ext cx="0" cy="111504"/>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3327D2A-9047-41C5-AFC9-199D7CF8B6DF}"/>
              </a:ext>
            </a:extLst>
          </p:cNvPr>
          <p:cNvCxnSpPr/>
          <p:nvPr/>
        </p:nvCxnSpPr>
        <p:spPr>
          <a:xfrm flipH="1">
            <a:off x="8268588" y="3594775"/>
            <a:ext cx="0" cy="111504"/>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DC9FDC52-FEDF-4FF1-9605-7D8D8AEB2D95}"/>
              </a:ext>
            </a:extLst>
          </p:cNvPr>
          <p:cNvCxnSpPr/>
          <p:nvPr/>
        </p:nvCxnSpPr>
        <p:spPr>
          <a:xfrm flipH="1">
            <a:off x="8459088" y="3989910"/>
            <a:ext cx="0" cy="11150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59388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94E9-4623-4E0F-8C50-1064DD66D205}"/>
              </a:ext>
            </a:extLst>
          </p:cNvPr>
          <p:cNvSpPr>
            <a:spLocks noGrp="1"/>
          </p:cNvSpPr>
          <p:nvPr>
            <p:ph type="title"/>
          </p:nvPr>
        </p:nvSpPr>
        <p:spPr>
          <a:xfrm>
            <a:off x="489858" y="1053420"/>
            <a:ext cx="11234056" cy="1325563"/>
          </a:xfrm>
        </p:spPr>
        <p:txBody>
          <a:bodyPr>
            <a:noAutofit/>
          </a:bodyPr>
          <a:lstStyle/>
          <a:p>
            <a:pPr rtl="0"/>
            <a:r>
              <a:rPr lang="fr" sz="2800" b="1" i="0" u="none" strike="noStrike">
                <a:solidFill>
                  <a:srgbClr val="A2832C"/>
                </a:solidFill>
                <a:highlight>
                  <a:srgbClr val="000000">
                    <a:alpha val="0"/>
                  </a:srgbClr>
                </a:highlight>
                <a:latin typeface="Calibri"/>
              </a:rPr>
              <a:t>Le changement climatique pourrait déplacer la charge de morbidité du paludisme vers les arbovirus en Afrique</a:t>
            </a:r>
            <a:br>
              <a:rPr lang="fr" sz="2800" b="1" i="0" u="none" strike="noStrike">
                <a:solidFill>
                  <a:srgbClr val="A2832C"/>
                </a:solidFill>
                <a:highlight>
                  <a:srgbClr val="000000">
                    <a:alpha val="0"/>
                  </a:srgbClr>
                </a:highlight>
                <a:latin typeface="Calibri"/>
              </a:rPr>
            </a:br>
            <a:endParaRPr lang="en-US" sz="2800" b="1">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11A057ED-C844-4CB6-B71D-F8730C22FBF7}"/>
              </a:ext>
            </a:extLst>
          </p:cNvPr>
          <p:cNvSpPr>
            <a:spLocks noGrp="1"/>
          </p:cNvSpPr>
          <p:nvPr>
            <p:ph idx="1"/>
          </p:nvPr>
        </p:nvSpPr>
        <p:spPr>
          <a:xfrm>
            <a:off x="157366" y="1993934"/>
            <a:ext cx="4648199" cy="4351338"/>
          </a:xfrm>
        </p:spPr>
        <p:txBody>
          <a:bodyPr vert="horz" lIns="91440" tIns="45720" rIns="91440" bIns="45720" rtlCol="0" anchor="t">
            <a:noAutofit/>
          </a:bodyPr>
          <a:lstStyle/>
          <a:p>
            <a:pPr rtl="0">
              <a:spcAft>
                <a:spcPts val="1200"/>
              </a:spcAft>
            </a:pPr>
            <a:r>
              <a:rPr lang="fr" sz="2200" b="0" i="0" u="none" strike="noStrike" dirty="0">
                <a:highlight>
                  <a:srgbClr val="000000">
                    <a:alpha val="0"/>
                  </a:srgbClr>
                </a:highlight>
                <a:latin typeface="Calibri"/>
              </a:rPr>
              <a:t>La transmission du paludisme culmine à 25°C et celle de la dengue à 29°C d'après des modèles de transmission mécanistes.</a:t>
            </a:r>
          </a:p>
          <a:p>
            <a:pPr rtl="0">
              <a:spcAft>
                <a:spcPts val="1200"/>
              </a:spcAft>
            </a:pPr>
            <a:r>
              <a:rPr lang="fr" sz="2200" b="0" i="0" u="none" strike="noStrike" dirty="0">
                <a:highlight>
                  <a:srgbClr val="000000">
                    <a:alpha val="0"/>
                  </a:srgbClr>
                </a:highlight>
                <a:latin typeface="Calibri"/>
              </a:rPr>
              <a:t>Le réchauffement des températures devrait favoriser la transmission de la dengue par rapport au paludisme</a:t>
            </a:r>
            <a:endParaRPr lang="en-US" sz="2200" dirty="0">
              <a:cs typeface="Calibri"/>
            </a:endParaRPr>
          </a:p>
          <a:p>
            <a:pPr rtl="0">
              <a:spcAft>
                <a:spcPts val="1200"/>
              </a:spcAft>
            </a:pPr>
            <a:r>
              <a:rPr lang="fr" sz="2200" b="0" i="0" u="none" strike="noStrike" dirty="0">
                <a:highlight>
                  <a:srgbClr val="000000">
                    <a:alpha val="0"/>
                  </a:srgbClr>
                </a:highlight>
                <a:latin typeface="Calibri"/>
              </a:rPr>
              <a:t>Le fardeau des arbovirus sur la santé publique pourrait dépasser celui du paludisme à mesure que l'adéquation du climat aux arbovirus augmente (réchauffement).</a:t>
            </a:r>
          </a:p>
        </p:txBody>
      </p:sp>
      <p:pic>
        <p:nvPicPr>
          <p:cNvPr id="4" name="Picture 3">
            <a:extLst>
              <a:ext uri="{FF2B5EF4-FFF2-40B4-BE49-F238E27FC236}">
                <a16:creationId xmlns:a16="http://schemas.microsoft.com/office/drawing/2014/main" id="{0AA569B7-1EF8-4177-8B5E-262AB4BEE684}"/>
              </a:ext>
            </a:extLst>
          </p:cNvPr>
          <p:cNvPicPr>
            <a:picLocks noChangeAspect="1"/>
          </p:cNvPicPr>
          <p:nvPr/>
        </p:nvPicPr>
        <p:blipFill>
          <a:blip r:embed="rId3"/>
          <a:stretch>
            <a:fillRect/>
          </a:stretch>
        </p:blipFill>
        <p:spPr>
          <a:xfrm>
            <a:off x="5055936" y="2378983"/>
            <a:ext cx="6918349" cy="3113740"/>
          </a:xfrm>
          <a:prstGeom prst="rect">
            <a:avLst/>
          </a:prstGeom>
        </p:spPr>
      </p:pic>
      <p:sp>
        <p:nvSpPr>
          <p:cNvPr id="5" name="TextBox 4">
            <a:extLst>
              <a:ext uri="{FF2B5EF4-FFF2-40B4-BE49-F238E27FC236}">
                <a16:creationId xmlns:a16="http://schemas.microsoft.com/office/drawing/2014/main" id="{0ED9F48A-12CB-42F8-9EE3-4F4A6A73BBAB}"/>
              </a:ext>
            </a:extLst>
          </p:cNvPr>
          <p:cNvSpPr txBox="1"/>
          <p:nvPr/>
        </p:nvSpPr>
        <p:spPr>
          <a:xfrm>
            <a:off x="5290457" y="5608899"/>
            <a:ext cx="6868886"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Graphique 1. Fièvre palustre et non palustre chez les enfants kényans de 2014 à 2018 en fonction de la température, superposée aux courbes R</a:t>
            </a:r>
            <a:r>
              <a:rPr kumimoji="0" lang="fr" sz="1200" b="0" i="0" u="none" strike="noStrike" kern="1200" cap="none" spc="0" normalizeH="0" baseline="-25000" noProof="0">
                <a:solidFill>
                  <a:srgbClr val="000000"/>
                </a:solidFill>
                <a:highlight>
                  <a:srgbClr val="000000">
                    <a:alpha val="0"/>
                  </a:srgbClr>
                </a:highlight>
                <a:uLnTx/>
                <a:uFillTx/>
                <a:latin typeface="Calibri"/>
                <a:ea typeface="+mn-ea"/>
                <a:cs typeface="+mn-cs"/>
              </a:rPr>
              <a:t>0</a:t>
            </a: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 pour le paludisme et la dengue.</a:t>
            </a:r>
          </a:p>
        </p:txBody>
      </p:sp>
      <p:sp>
        <p:nvSpPr>
          <p:cNvPr id="6" name="TextBox 5">
            <a:extLst>
              <a:ext uri="{FF2B5EF4-FFF2-40B4-BE49-F238E27FC236}">
                <a16:creationId xmlns:a16="http://schemas.microsoft.com/office/drawing/2014/main" id="{9A818954-0A5D-4A1B-A58D-D7CF940BB3A1}"/>
              </a:ext>
            </a:extLst>
          </p:cNvPr>
          <p:cNvSpPr txBox="1"/>
          <p:nvPr/>
        </p:nvSpPr>
        <p:spPr>
          <a:xfrm>
            <a:off x="5203371" y="6503534"/>
            <a:ext cx="6868886" cy="276999"/>
          </a:xfrm>
          <a:prstGeom prst="rect">
            <a:avLst/>
          </a:prstGeom>
          <a:noFill/>
        </p:spPr>
        <p:txBody>
          <a:bodyPr wrap="square" rtlCol="0">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Mordecai EA et al, Lancet Planet. Santé, 2020 </a:t>
            </a:r>
          </a:p>
        </p:txBody>
      </p:sp>
    </p:spTree>
    <p:extLst>
      <p:ext uri="{BB962C8B-B14F-4D97-AF65-F5344CB8AC3E}">
        <p14:creationId xmlns:p14="http://schemas.microsoft.com/office/powerpoint/2010/main" val="25151830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AC14-A313-F12A-7BF5-3316660A49A0}"/>
              </a:ext>
            </a:extLst>
          </p:cNvPr>
          <p:cNvSpPr>
            <a:spLocks noGrp="1"/>
          </p:cNvSpPr>
          <p:nvPr>
            <p:ph type="title"/>
          </p:nvPr>
        </p:nvSpPr>
        <p:spPr/>
        <p:txBody>
          <a:bodyPr>
            <a:noAutofit/>
          </a:bodyPr>
          <a:lstStyle/>
          <a:p>
            <a:pPr rtl="0"/>
            <a:r>
              <a:rPr lang="fr" sz="2600" b="1" i="0" u="none" strike="noStrike">
                <a:highlight>
                  <a:srgbClr val="000000">
                    <a:alpha val="0"/>
                  </a:srgbClr>
                </a:highlight>
                <a:latin typeface="Calibri"/>
              </a:rPr>
              <a:t>Aborder le changement climatique dans la pratique clinique pédiatrique </a:t>
            </a:r>
          </a:p>
        </p:txBody>
      </p:sp>
      <p:sp>
        <p:nvSpPr>
          <p:cNvPr id="3" name="Content Placeholder 2">
            <a:extLst>
              <a:ext uri="{FF2B5EF4-FFF2-40B4-BE49-F238E27FC236}">
                <a16:creationId xmlns:a16="http://schemas.microsoft.com/office/drawing/2014/main" id="{69C1496F-4C7B-059B-7605-406F7B36CA70}"/>
              </a:ext>
            </a:extLst>
          </p:cNvPr>
          <p:cNvSpPr>
            <a:spLocks noGrp="1"/>
          </p:cNvSpPr>
          <p:nvPr>
            <p:ph idx="1"/>
          </p:nvPr>
        </p:nvSpPr>
        <p:spPr>
          <a:xfrm>
            <a:off x="4927601" y="1720850"/>
            <a:ext cx="3720971" cy="4627196"/>
          </a:xfrm>
          <a:ln>
            <a:solidFill>
              <a:srgbClr val="3082AF"/>
            </a:solidFill>
          </a:ln>
        </p:spPr>
        <p:txBody>
          <a:bodyPr>
            <a:noAutofit/>
          </a:bodyPr>
          <a:lstStyle/>
          <a:p>
            <a:pPr rtl="0"/>
            <a:r>
              <a:rPr lang="fr" sz="1800" b="1" i="0" u="none" strike="noStrike">
                <a:highlight>
                  <a:srgbClr val="000000">
                    <a:alpha val="0"/>
                  </a:srgbClr>
                </a:highlight>
                <a:latin typeface="Calibri"/>
                <a:ea typeface="Calibri"/>
                <a:cs typeface="Times New Roman"/>
              </a:rPr>
              <a:t>Les défis liés à la prise en compte du changement climatique dans un contexte clinique sont notamment les suivants :</a:t>
            </a:r>
          </a:p>
          <a:p>
            <a:pPr lvl="1" rtl="0"/>
            <a:r>
              <a:rPr lang="fr" sz="1600" b="0" i="0" u="none" strike="noStrike">
                <a:highlight>
                  <a:srgbClr val="000000">
                    <a:alpha val="0"/>
                  </a:srgbClr>
                </a:highlight>
                <a:latin typeface="Calibri"/>
                <a:ea typeface="Calibri"/>
                <a:cs typeface="Times New Roman"/>
              </a:rPr>
              <a:t>Il n'y a pas toujours de ressources communautaires ou de cliniques vers lesquelles orienter les patients, comme c'est le cas pour d'autres déterminants sociaux de la santé (DSS).</a:t>
            </a:r>
          </a:p>
          <a:p>
            <a:pPr lvl="1" rtl="0"/>
            <a:r>
              <a:rPr lang="fr" sz="1600" b="0" i="0" u="none" strike="noStrike">
                <a:highlight>
                  <a:srgbClr val="000000">
                    <a:alpha val="0"/>
                  </a:srgbClr>
                </a:highlight>
                <a:latin typeface="Calibri"/>
                <a:ea typeface="Calibri"/>
                <a:cs typeface="Times New Roman"/>
              </a:rPr>
              <a:t>Certains éléments de la lutte contre le changement climatique peuvent être mieux réalisés au niveau politique, comme la réduction des émissions de carbone</a:t>
            </a:r>
          </a:p>
        </p:txBody>
      </p:sp>
      <p:sp>
        <p:nvSpPr>
          <p:cNvPr id="6" name="TextBox 5">
            <a:extLst>
              <a:ext uri="{FF2B5EF4-FFF2-40B4-BE49-F238E27FC236}">
                <a16:creationId xmlns:a16="http://schemas.microsoft.com/office/drawing/2014/main" id="{AFDE6D44-78C5-D0E3-1170-671879BA4588}"/>
              </a:ext>
            </a:extLst>
          </p:cNvPr>
          <p:cNvSpPr txBox="1"/>
          <p:nvPr/>
        </p:nvSpPr>
        <p:spPr>
          <a:xfrm>
            <a:off x="0" y="6581001"/>
            <a:ext cx="3108366" cy="276999"/>
          </a:xfrm>
          <a:prstGeom prst="rect">
            <a:avLst/>
          </a:prstGeom>
          <a:noFill/>
        </p:spPr>
        <p:txBody>
          <a:bodyPr wrap="square" rtlCol="0">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Ragavan MI et al, Pediatric Perspectives, 2020 </a:t>
            </a:r>
          </a:p>
        </p:txBody>
      </p:sp>
      <p:sp>
        <p:nvSpPr>
          <p:cNvPr id="4" name="Content Placeholder 2">
            <a:extLst>
              <a:ext uri="{FF2B5EF4-FFF2-40B4-BE49-F238E27FC236}">
                <a16:creationId xmlns:a16="http://schemas.microsoft.com/office/drawing/2014/main" id="{EA97C4F9-DB58-D9BA-3156-708FB3B7FD8B}"/>
              </a:ext>
            </a:extLst>
          </p:cNvPr>
          <p:cNvSpPr txBox="1"/>
          <p:nvPr/>
        </p:nvSpPr>
        <p:spPr bwMode="auto">
          <a:xfrm>
            <a:off x="0" y="1720850"/>
            <a:ext cx="4927601" cy="4627196"/>
          </a:xfrm>
          <a:prstGeom prst="rect">
            <a:avLst/>
          </a:prstGeom>
          <a:noFill/>
          <a:ln w="9525">
            <a:solidFill>
              <a:srgbClr val="3082AF"/>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225425" indent="-225425" algn="l" rtl="0" eaLnBrk="0" fontAlgn="base" hangingPunct="0">
              <a:lnSpc>
                <a:spcPct val="95000"/>
              </a:lnSpc>
              <a:spcBef>
                <a:spcPct val="70000"/>
              </a:spcBef>
              <a:spcAft>
                <a:spcPct val="0"/>
              </a:spcAft>
              <a:buClr>
                <a:schemeClr val="tx2"/>
              </a:buClr>
              <a:buChar char="•"/>
              <a:defRPr lang="en-US" sz="2300" smtClean="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5000"/>
              </a:lnSpc>
              <a:spcBef>
                <a:spcPct val="70000"/>
              </a:spcBef>
              <a:spcAft>
                <a:spcPct val="0"/>
              </a:spcAft>
              <a:buClr>
                <a:schemeClr val="tx2"/>
              </a:buClr>
              <a:buChar char="–"/>
              <a:defRPr lang="en-US" sz="2100" smtClean="0">
                <a:solidFill>
                  <a:schemeClr val="tx1"/>
                </a:solidFill>
                <a:latin typeface="+mn-lt"/>
                <a:ea typeface="MS PGothic" pitchFamily="34" charset="-128"/>
              </a:defRPr>
            </a:lvl2pPr>
            <a:lvl3pPr marL="857250" indent="-166688" algn="l" rtl="0" eaLnBrk="0" fontAlgn="base" hangingPunct="0">
              <a:lnSpc>
                <a:spcPct val="95000"/>
              </a:lnSpc>
              <a:spcBef>
                <a:spcPct val="70000"/>
              </a:spcBef>
              <a:spcAft>
                <a:spcPct val="0"/>
              </a:spcAft>
              <a:buClr>
                <a:schemeClr val="tx2"/>
              </a:buClr>
              <a:buChar char="•"/>
              <a:defRPr lang="en-US" sz="1900" smtClean="0">
                <a:solidFill>
                  <a:schemeClr val="tx1"/>
                </a:solidFill>
                <a:latin typeface="+mn-lt"/>
                <a:ea typeface="MS PGothic" pitchFamily="34" charset="-128"/>
              </a:defRPr>
            </a:lvl3pPr>
            <a:lvl4pPr marL="1139825" indent="-168275" algn="l" rtl="0" eaLnBrk="0" fontAlgn="base" hangingPunct="0">
              <a:lnSpc>
                <a:spcPct val="95000"/>
              </a:lnSpc>
              <a:spcBef>
                <a:spcPct val="70000"/>
              </a:spcBef>
              <a:spcAft>
                <a:spcPct val="0"/>
              </a:spcAft>
              <a:buClr>
                <a:schemeClr val="tx2"/>
              </a:buClr>
              <a:buChar char="–"/>
              <a:defRPr lang="en-US" sz="1900" smtClean="0">
                <a:solidFill>
                  <a:schemeClr val="tx1"/>
                </a:solidFill>
                <a:latin typeface="+mn-lt"/>
                <a:ea typeface="MS PGothic" pitchFamily="34" charset="-128"/>
              </a:defRPr>
            </a:lvl4pPr>
            <a:lvl5pPr marL="1433513" indent="-179388" algn="l" rtl="0" eaLnBrk="0" fontAlgn="base" hangingPunct="0">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pPr marL="225425" marR="0" lvl="0" indent="-225425" algn="l" defTabSz="914400" rtl="0" eaLnBrk="0" fontAlgn="base" latinLnBrk="0" hangingPunct="0">
              <a:lnSpc>
                <a:spcPct val="95000"/>
              </a:lnSpc>
              <a:spcBef>
                <a:spcPct val="70000"/>
              </a:spcBef>
              <a:spcAft>
                <a:spcPct val="0"/>
              </a:spcAft>
              <a:buClr>
                <a:srgbClr val="00447C"/>
              </a:buClr>
              <a:buSzTx/>
              <a:buFontTx/>
              <a:buChar char="•"/>
              <a:defRPr/>
            </a:pPr>
            <a:r>
              <a:rPr kumimoji="0" lang="fr" sz="1800" b="1" i="0" u="none" strike="noStrike" kern="0" cap="none" spc="0" normalizeH="0" baseline="0" noProof="0" dirty="0">
                <a:solidFill>
                  <a:srgbClr val="000000"/>
                </a:solidFill>
                <a:highlight>
                  <a:srgbClr val="000000">
                    <a:alpha val="0"/>
                  </a:srgbClr>
                </a:highlight>
                <a:uLnTx/>
                <a:uFillTx/>
                <a:latin typeface="Calibri"/>
                <a:ea typeface="Calibri"/>
                <a:cs typeface="Times New Roman"/>
              </a:rPr>
              <a:t>Les pédiatres </a:t>
            </a:r>
            <a:r>
              <a:rPr kumimoji="0" lang="fr" sz="1800" b="1" i="1" u="sng" strike="noStrike" kern="0" cap="none" spc="0" normalizeH="0" baseline="0" noProof="0" dirty="0">
                <a:solidFill>
                  <a:srgbClr val="000000"/>
                </a:solidFill>
                <a:highlight>
                  <a:srgbClr val="000000">
                    <a:alpha val="0"/>
                  </a:srgbClr>
                </a:highlight>
                <a:uLnTx/>
                <a:uFillTx/>
                <a:latin typeface="Calibri"/>
                <a:ea typeface="Calibri"/>
                <a:cs typeface="Times New Roman"/>
              </a:rPr>
              <a:t>peuvent</a:t>
            </a:r>
            <a:r>
              <a:rPr kumimoji="0" lang="fr" sz="1800" b="1" i="0" u="none" strike="noStrike" kern="0" cap="none" spc="0" normalizeH="0" baseline="0" noProof="0" dirty="0">
                <a:solidFill>
                  <a:srgbClr val="000000"/>
                </a:solidFill>
                <a:highlight>
                  <a:srgbClr val="000000">
                    <a:alpha val="0"/>
                  </a:srgbClr>
                </a:highlight>
                <a:uLnTx/>
                <a:uFillTx/>
                <a:latin typeface="Calibri"/>
                <a:ea typeface="Calibri"/>
                <a:cs typeface="Times New Roman"/>
              </a:rPr>
              <a:t> notamment aborder la question du changement climatique dans le cadre clinique inclut :</a:t>
            </a:r>
          </a:p>
          <a:p>
            <a:pPr marL="576263" marR="0" lvl="1" indent="-236538" algn="l" defTabSz="914400" rtl="0" eaLnBrk="0" fontAlgn="base" latinLnBrk="0" hangingPunct="0">
              <a:lnSpc>
                <a:spcPct val="95000"/>
              </a:lnSpc>
              <a:spcBef>
                <a:spcPct val="70000"/>
              </a:spcBef>
              <a:spcAft>
                <a:spcPct val="0"/>
              </a:spcAft>
              <a:buClr>
                <a:srgbClr val="00447C"/>
              </a:buClr>
              <a:buSzTx/>
              <a:buFontTx/>
              <a:buChar char="–"/>
              <a:defRPr/>
            </a:pPr>
            <a:r>
              <a:rPr kumimoji="0" lang="fr" sz="1600" b="0" i="0" u="none" strike="noStrike" kern="0" cap="none" spc="0" normalizeH="0" baseline="0" noProof="0" dirty="0">
                <a:solidFill>
                  <a:srgbClr val="000000"/>
                </a:solidFill>
                <a:highlight>
                  <a:srgbClr val="000000">
                    <a:alpha val="0"/>
                  </a:srgbClr>
                </a:highlight>
                <a:uLnTx/>
                <a:uFillTx/>
                <a:latin typeface="Calibri"/>
                <a:ea typeface="Calibri"/>
                <a:cs typeface="Times New Roman"/>
              </a:rPr>
              <a:t>Sensibiliser à la préparation aux catastrophes</a:t>
            </a:r>
          </a:p>
          <a:p>
            <a:pPr marL="576263" marR="0" lvl="1" indent="-236538" algn="l" defTabSz="914400" rtl="0" eaLnBrk="0" fontAlgn="base" latinLnBrk="0" hangingPunct="0">
              <a:lnSpc>
                <a:spcPct val="95000"/>
              </a:lnSpc>
              <a:spcBef>
                <a:spcPct val="70000"/>
              </a:spcBef>
              <a:spcAft>
                <a:spcPct val="0"/>
              </a:spcAft>
              <a:buClr>
                <a:srgbClr val="00447C"/>
              </a:buClr>
              <a:buSzTx/>
              <a:buFontTx/>
              <a:buChar char="–"/>
              <a:defRPr/>
            </a:pPr>
            <a:r>
              <a:rPr kumimoji="0" lang="fr" sz="1600" b="0" i="0" u="none" strike="noStrike" kern="0" cap="none" spc="0" normalizeH="0" baseline="0" noProof="0" dirty="0">
                <a:solidFill>
                  <a:srgbClr val="000000"/>
                </a:solidFill>
                <a:highlight>
                  <a:srgbClr val="000000">
                    <a:alpha val="0"/>
                  </a:srgbClr>
                </a:highlight>
                <a:uLnTx/>
                <a:uFillTx/>
                <a:latin typeface="Calibri"/>
                <a:ea typeface="Calibri"/>
                <a:cs typeface="Times New Roman"/>
              </a:rPr>
              <a:t>Fournir des ressources aux personnes touchées par les effets du changement climatique</a:t>
            </a:r>
          </a:p>
          <a:p>
            <a:pPr marL="576263" marR="0" lvl="1" indent="-236538" algn="l" defTabSz="914400" rtl="0" eaLnBrk="0" fontAlgn="base" latinLnBrk="0" hangingPunct="0">
              <a:lnSpc>
                <a:spcPct val="95000"/>
              </a:lnSpc>
              <a:spcBef>
                <a:spcPct val="70000"/>
              </a:spcBef>
              <a:spcAft>
                <a:spcPct val="0"/>
              </a:spcAft>
              <a:buClr>
                <a:srgbClr val="00447C"/>
              </a:buClr>
              <a:buSzTx/>
              <a:buFontTx/>
              <a:buChar char="–"/>
              <a:defRPr/>
            </a:pPr>
            <a:r>
              <a:rPr kumimoji="0" lang="fr" sz="1600" b="0" i="0" u="none" strike="noStrike" kern="0" cap="none" spc="0" normalizeH="0" baseline="0" noProof="0" dirty="0">
                <a:solidFill>
                  <a:srgbClr val="000000"/>
                </a:solidFill>
                <a:highlight>
                  <a:srgbClr val="000000">
                    <a:alpha val="0"/>
                  </a:srgbClr>
                </a:highlight>
                <a:uLnTx/>
                <a:uFillTx/>
                <a:latin typeface="Calibri"/>
                <a:ea typeface="Calibri"/>
                <a:cs typeface="Times New Roman"/>
              </a:rPr>
              <a:t>Sensibiliser les familles aux mesures qu'elles peuvent prendre pour réduire les émissions de carbone et les effets sur la santé</a:t>
            </a:r>
          </a:p>
          <a:p>
            <a:pPr marL="576263" marR="0" lvl="1" indent="-236538" algn="l" defTabSz="914400" rtl="0" eaLnBrk="0" fontAlgn="base" latinLnBrk="0" hangingPunct="0">
              <a:lnSpc>
                <a:spcPct val="95000"/>
              </a:lnSpc>
              <a:spcBef>
                <a:spcPct val="70000"/>
              </a:spcBef>
              <a:spcAft>
                <a:spcPct val="0"/>
              </a:spcAft>
              <a:buClr>
                <a:srgbClr val="00447C"/>
              </a:buClr>
              <a:buSzTx/>
              <a:buFontTx/>
              <a:buChar char="–"/>
              <a:defRPr/>
            </a:pPr>
            <a:r>
              <a:rPr kumimoji="0" lang="fr" sz="1600" b="0" i="0" u="none" strike="noStrike" kern="0" cap="none" spc="0" normalizeH="0" baseline="0" noProof="0" dirty="0">
                <a:solidFill>
                  <a:srgbClr val="000000"/>
                </a:solidFill>
                <a:highlight>
                  <a:srgbClr val="000000">
                    <a:alpha val="0"/>
                  </a:srgbClr>
                </a:highlight>
                <a:uLnTx/>
                <a:uFillTx/>
                <a:latin typeface="Calibri"/>
                <a:ea typeface="Calibri"/>
                <a:cs typeface="Times New Roman"/>
              </a:rPr>
              <a:t>Fournir du matériel adapté au développement de l'enfant pour soutenir les discussions parents-enfants sur le changement climatique.</a:t>
            </a:r>
          </a:p>
          <a:p>
            <a:pPr marL="576263" marR="0" lvl="1" indent="-236538" algn="l" defTabSz="914400" rtl="0" eaLnBrk="0" fontAlgn="base" latinLnBrk="0" hangingPunct="0">
              <a:lnSpc>
                <a:spcPct val="95000"/>
              </a:lnSpc>
              <a:spcBef>
                <a:spcPct val="70000"/>
              </a:spcBef>
              <a:spcAft>
                <a:spcPct val="0"/>
              </a:spcAft>
              <a:buClr>
                <a:srgbClr val="00447C"/>
              </a:buClr>
              <a:buSzTx/>
              <a:buFontTx/>
              <a:buChar char="–"/>
              <a:defRPr/>
            </a:pPr>
            <a:r>
              <a:rPr kumimoji="0" lang="fr" sz="1600" b="0" i="0" u="none" strike="noStrike" kern="0" cap="none" spc="0" normalizeH="0" baseline="0" noProof="0" dirty="0">
                <a:solidFill>
                  <a:srgbClr val="000000"/>
                </a:solidFill>
                <a:highlight>
                  <a:srgbClr val="000000">
                    <a:alpha val="0"/>
                  </a:srgbClr>
                </a:highlight>
                <a:uLnTx/>
                <a:uFillTx/>
                <a:latin typeface="Calibri"/>
                <a:ea typeface="Calibri"/>
                <a:cs typeface="Times New Roman"/>
              </a:rPr>
              <a:t>Relier l'impact du changement climatique à d'autres SDOH pour répondre à une série de besoins sociaux non satisfaits</a:t>
            </a:r>
          </a:p>
        </p:txBody>
      </p:sp>
      <p:pic>
        <p:nvPicPr>
          <p:cNvPr id="1026" name="Picture 2">
            <a:extLst>
              <a:ext uri="{FF2B5EF4-FFF2-40B4-BE49-F238E27FC236}">
                <a16:creationId xmlns:a16="http://schemas.microsoft.com/office/drawing/2014/main" id="{B6E59A2B-2A50-F2FF-9634-A90BFCF4CB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23593" y="2835924"/>
            <a:ext cx="3063606" cy="204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285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
          <p:cNvPicPr preferRelativeResize="0"/>
          <p:nvPr/>
        </p:nvPicPr>
        <p:blipFill>
          <a:blip r:embed="rId3">
            <a:alphaModFix amt="20000"/>
          </a:blip>
          <a:stretch>
            <a:fillRect/>
          </a:stretch>
        </p:blipFill>
        <p:spPr>
          <a:xfrm>
            <a:off x="-29182" y="0"/>
            <a:ext cx="12221182" cy="6858000"/>
          </a:xfrm>
          <a:prstGeom prst="rect">
            <a:avLst/>
          </a:prstGeom>
          <a:noFill/>
          <a:ln>
            <a:noFill/>
          </a:ln>
        </p:spPr>
      </p:pic>
      <p:pic>
        <p:nvPicPr>
          <p:cNvPr id="209" name="Google Shape;209;p3"/>
          <p:cNvPicPr preferRelativeResize="0"/>
          <p:nvPr/>
        </p:nvPicPr>
        <p:blipFill>
          <a:blip r:embed="rId4">
            <a:alphaModFix/>
          </a:blip>
          <a:stretch>
            <a:fillRect/>
          </a:stretch>
        </p:blipFill>
        <p:spPr>
          <a:xfrm>
            <a:off x="2023394" y="574676"/>
            <a:ext cx="10047598" cy="5891785"/>
          </a:xfrm>
          <a:prstGeom prst="rect">
            <a:avLst/>
          </a:prstGeom>
          <a:noFill/>
          <a:ln>
            <a:noFill/>
          </a:ln>
        </p:spPr>
      </p:pic>
      <p:sp>
        <p:nvSpPr>
          <p:cNvPr id="210" name="Google Shape;210;p3"/>
          <p:cNvSpPr/>
          <p:nvPr/>
        </p:nvSpPr>
        <p:spPr>
          <a:xfrm>
            <a:off x="0" y="105254"/>
            <a:ext cx="3030971" cy="1644040"/>
          </a:xfrm>
          <a:prstGeom prst="rect">
            <a:avLst/>
          </a:prstGeom>
          <a:noFill/>
          <a:ln>
            <a:noFill/>
          </a:ln>
        </p:spPr>
        <p:txBody>
          <a:bodyPr spcFirstLastPara="1" wrap="square" lIns="91425" tIns="45700" rIns="91425" bIns="45700" anchor="t" anchorCtr="0">
            <a:noAutofit/>
          </a:bodyPr>
          <a:lstStyle/>
          <a:p>
            <a:pPr marL="12700" marR="0" lvl="0" indent="0" algn="l" rtl="0">
              <a:lnSpc>
                <a:spcPct val="115384"/>
              </a:lnSpc>
              <a:spcBef>
                <a:spcPct val="0"/>
              </a:spcBef>
              <a:spcAft>
                <a:spcPct val="0"/>
              </a:spcAft>
              <a:buNone/>
            </a:pPr>
            <a:r>
              <a:rPr lang="fr" sz="2600" b="1" i="0" u="none" strike="noStrike" cap="none">
                <a:solidFill>
                  <a:srgbClr val="00AEEF"/>
                </a:solidFill>
                <a:highlight>
                  <a:srgbClr val="000000">
                    <a:alpha val="0"/>
                  </a:srgbClr>
                </a:highlight>
                <a:latin typeface="Arial"/>
                <a:ea typeface="Arial"/>
                <a:cs typeface="Arial"/>
                <a:sym typeface="Arial"/>
              </a:rPr>
              <a:t>Modèle conceptuel du CCRI :</a:t>
            </a:r>
            <a:endParaRPr/>
          </a:p>
          <a:p>
            <a:pPr marL="12700" marR="0" lvl="0" indent="0" algn="l" rtl="0">
              <a:lnSpc>
                <a:spcPct val="115384"/>
              </a:lnSpc>
              <a:spcBef>
                <a:spcPts val="100"/>
              </a:spcBef>
              <a:spcAft>
                <a:spcPct val="0"/>
              </a:spcAft>
              <a:buNone/>
            </a:pPr>
            <a:r>
              <a:rPr lang="fr" sz="2600" b="1" i="0" u="none" strike="noStrike" cap="none">
                <a:solidFill>
                  <a:srgbClr val="00AEEF"/>
                </a:solidFill>
                <a:highlight>
                  <a:srgbClr val="000000">
                    <a:alpha val="0"/>
                  </a:srgbClr>
                </a:highlight>
                <a:latin typeface="Arial"/>
                <a:ea typeface="Arial"/>
                <a:cs typeface="Arial"/>
                <a:sym typeface="Arial"/>
              </a:rPr>
              <a:t>Piliers et composantes</a:t>
            </a:r>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AC14-A313-F12A-7BF5-3316660A49A0}"/>
              </a:ext>
            </a:extLst>
          </p:cNvPr>
          <p:cNvSpPr>
            <a:spLocks noGrp="1"/>
          </p:cNvSpPr>
          <p:nvPr>
            <p:ph type="title"/>
          </p:nvPr>
        </p:nvSpPr>
        <p:spPr>
          <a:xfrm>
            <a:off x="398463" y="867507"/>
            <a:ext cx="11395075" cy="730250"/>
          </a:xfrm>
        </p:spPr>
        <p:txBody>
          <a:bodyPr>
            <a:noAutofit/>
          </a:bodyPr>
          <a:lstStyle/>
          <a:p>
            <a:pPr rtl="0"/>
            <a:r>
              <a:rPr lang="fr" sz="2600" b="1" i="0" u="none" strike="noStrike" dirty="0">
                <a:highlight>
                  <a:srgbClr val="000000">
                    <a:alpha val="0"/>
                  </a:srgbClr>
                </a:highlight>
                <a:latin typeface="Calibri"/>
              </a:rPr>
              <a:t>Le changement climatique en tant que déterminant social de la santé pour la communauté pédiatrique</a:t>
            </a:r>
          </a:p>
        </p:txBody>
      </p:sp>
      <p:sp>
        <p:nvSpPr>
          <p:cNvPr id="3" name="Content Placeholder 2">
            <a:extLst>
              <a:ext uri="{FF2B5EF4-FFF2-40B4-BE49-F238E27FC236}">
                <a16:creationId xmlns:a16="http://schemas.microsoft.com/office/drawing/2014/main" id="{69C1496F-4C7B-059B-7605-406F7B36CA70}"/>
              </a:ext>
            </a:extLst>
          </p:cNvPr>
          <p:cNvSpPr>
            <a:spLocks noGrp="1"/>
          </p:cNvSpPr>
          <p:nvPr>
            <p:ph idx="1"/>
          </p:nvPr>
        </p:nvSpPr>
        <p:spPr>
          <a:xfrm>
            <a:off x="398463" y="1720850"/>
            <a:ext cx="6641972" cy="4273550"/>
          </a:xfrm>
        </p:spPr>
        <p:txBody>
          <a:bodyPr>
            <a:noAutofit/>
          </a:bodyPr>
          <a:lstStyle/>
          <a:p>
            <a:pPr rtl="0"/>
            <a:r>
              <a:rPr lang="fr" sz="1800" b="1" i="0" u="none" strike="noStrike" dirty="0">
                <a:highlight>
                  <a:srgbClr val="000000">
                    <a:alpha val="0"/>
                  </a:srgbClr>
                </a:highlight>
                <a:latin typeface="Calibri"/>
                <a:ea typeface="Calibri"/>
                <a:cs typeface="Times New Roman"/>
              </a:rPr>
              <a:t>Déterminants sociaux de la santé (SDOH) : </a:t>
            </a:r>
            <a:r>
              <a:rPr lang="fr" sz="1800" b="0" i="0" u="none" strike="noStrike" dirty="0">
                <a:highlight>
                  <a:srgbClr val="000000">
                    <a:alpha val="0"/>
                  </a:srgbClr>
                </a:highlight>
                <a:latin typeface="Calibri"/>
                <a:ea typeface="Calibri"/>
                <a:cs typeface="Times New Roman"/>
              </a:rPr>
              <a:t>circonstances sociales dans lesquelles les gens naissent, grandissent, vivent, travaillent et se divertissent. </a:t>
            </a:r>
          </a:p>
          <a:p>
            <a:pPr rtl="0"/>
            <a:r>
              <a:rPr lang="fr" sz="1800" b="0" i="0" u="none" strike="noStrike" dirty="0">
                <a:highlight>
                  <a:srgbClr val="000000">
                    <a:alpha val="0"/>
                  </a:srgbClr>
                </a:highlight>
                <a:latin typeface="Calibri"/>
                <a:ea typeface="Calibri"/>
                <a:cs typeface="Times New Roman"/>
              </a:rPr>
              <a:t>Comme d'autres SDOH, le changement climatique :</a:t>
            </a:r>
          </a:p>
          <a:p>
            <a:pPr lvl="1" rtl="0"/>
            <a:r>
              <a:rPr lang="fr" sz="1600" b="0" i="0" u="none" strike="noStrike" dirty="0">
                <a:highlight>
                  <a:srgbClr val="000000">
                    <a:alpha val="0"/>
                  </a:srgbClr>
                </a:highlight>
                <a:latin typeface="Calibri"/>
                <a:ea typeface="Calibri"/>
                <a:cs typeface="Times New Roman"/>
              </a:rPr>
              <a:t>Aggrave l'état de santé</a:t>
            </a:r>
          </a:p>
          <a:p>
            <a:pPr lvl="1" rtl="0"/>
            <a:r>
              <a:rPr lang="fr" sz="1600" b="0" i="0" u="none" strike="noStrike" dirty="0">
                <a:highlight>
                  <a:srgbClr val="000000">
                    <a:alpha val="0"/>
                  </a:srgbClr>
                </a:highlight>
                <a:latin typeface="Calibri"/>
                <a:ea typeface="Calibri"/>
                <a:cs typeface="Times New Roman"/>
              </a:rPr>
              <a:t> Augmente les coûts des soins de santé</a:t>
            </a:r>
          </a:p>
          <a:p>
            <a:pPr lvl="1" rtl="0"/>
            <a:r>
              <a:rPr lang="fr" sz="1600" b="0" i="0" u="none" strike="noStrike" dirty="0">
                <a:highlight>
                  <a:srgbClr val="000000">
                    <a:alpha val="0"/>
                  </a:srgbClr>
                </a:highlight>
                <a:latin typeface="Calibri"/>
                <a:ea typeface="Calibri"/>
                <a:cs typeface="Times New Roman"/>
              </a:rPr>
              <a:t>Impacte de façon disproportionnée les communautés vulnérables</a:t>
            </a:r>
          </a:p>
          <a:p>
            <a:pPr lvl="1" rtl="0"/>
            <a:r>
              <a:rPr lang="fr" sz="1600" b="0" i="0" u="none" strike="noStrike" dirty="0">
                <a:highlight>
                  <a:srgbClr val="000000">
                    <a:alpha val="0"/>
                  </a:srgbClr>
                </a:highlight>
                <a:latin typeface="Calibri"/>
                <a:ea typeface="Calibri"/>
                <a:cs typeface="Times New Roman"/>
              </a:rPr>
              <a:t>Intensifie les effets des autres SDOH</a:t>
            </a:r>
          </a:p>
          <a:p>
            <a:pPr rtl="0"/>
            <a:r>
              <a:rPr lang="fr" sz="1800" b="1" i="0" u="sng" strike="noStrike" dirty="0">
                <a:highlight>
                  <a:srgbClr val="000000">
                    <a:alpha val="0"/>
                  </a:srgbClr>
                </a:highlight>
                <a:latin typeface="Calibri"/>
                <a:ea typeface="Calibri"/>
                <a:cs typeface="Times New Roman"/>
              </a:rPr>
              <a:t>Considérer le changement climatique comme un SDOH </a:t>
            </a:r>
            <a:r>
              <a:rPr lang="fr" sz="1800" b="0" i="0" u="none" strike="noStrike" dirty="0">
                <a:highlight>
                  <a:srgbClr val="000000">
                    <a:alpha val="0"/>
                  </a:srgbClr>
                </a:highlight>
                <a:latin typeface="Calibri"/>
                <a:ea typeface="Calibri"/>
                <a:cs typeface="Times New Roman"/>
              </a:rPr>
              <a:t>est essentiel pour la communauté pédiatrique en raison des effets du changement climatique :</a:t>
            </a:r>
          </a:p>
          <a:p>
            <a:pPr lvl="1" rtl="0"/>
            <a:r>
              <a:rPr lang="fr" sz="1600" b="0" i="0" u="none" strike="noStrike" dirty="0">
                <a:highlight>
                  <a:srgbClr val="000000">
                    <a:alpha val="0"/>
                  </a:srgbClr>
                </a:highlight>
                <a:latin typeface="Calibri"/>
                <a:ea typeface="Calibri"/>
                <a:cs typeface="Times New Roman"/>
              </a:rPr>
              <a:t>Augmentation des coûts de soins pédiatriques</a:t>
            </a:r>
          </a:p>
          <a:p>
            <a:pPr lvl="1" rtl="0"/>
            <a:r>
              <a:rPr lang="fr" sz="1600" b="0" i="0" u="none" strike="noStrike" dirty="0">
                <a:highlight>
                  <a:srgbClr val="000000">
                    <a:alpha val="0"/>
                  </a:srgbClr>
                </a:highlight>
                <a:latin typeface="Calibri"/>
                <a:ea typeface="Calibri"/>
                <a:cs typeface="Times New Roman"/>
              </a:rPr>
              <a:t>Avoir un impact disproportionné sur la santé des enfants au niveau local et mondial</a:t>
            </a:r>
          </a:p>
          <a:p>
            <a:pPr marL="339725" lvl="1" indent="0">
              <a:buNone/>
            </a:pPr>
            <a:endParaRPr lang="en-US" sz="1600" dirty="0">
              <a:ea typeface="Calibri" panose="020F0502020204030204" pitchFamily="34" charset="0"/>
              <a:cs typeface="Times New Roman" panose="02020603050405020304" pitchFamily="18" charset="0"/>
            </a:endParaRPr>
          </a:p>
          <a:p>
            <a:endParaRPr lang="en-US" sz="1800" dirty="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FDE6D44-78C5-D0E3-1170-671879BA4588}"/>
              </a:ext>
            </a:extLst>
          </p:cNvPr>
          <p:cNvSpPr txBox="1"/>
          <p:nvPr/>
        </p:nvSpPr>
        <p:spPr>
          <a:xfrm>
            <a:off x="0" y="6581001"/>
            <a:ext cx="3108366" cy="276999"/>
          </a:xfrm>
          <a:prstGeom prst="rect">
            <a:avLst/>
          </a:prstGeom>
          <a:noFill/>
        </p:spPr>
        <p:txBody>
          <a:bodyPr wrap="square" rtlCol="0">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Ragavan MI et al, Pediatric Perspectives, 2020 </a:t>
            </a:r>
          </a:p>
        </p:txBody>
      </p:sp>
      <p:pic>
        <p:nvPicPr>
          <p:cNvPr id="9" name="Picture 8" descr="A child holding a stuffed animal&#10;&#10;Description automatically generated with medium confidence">
            <a:extLst>
              <a:ext uri="{FF2B5EF4-FFF2-40B4-BE49-F238E27FC236}">
                <a16:creationId xmlns:a16="http://schemas.microsoft.com/office/drawing/2014/main" id="{95E4F7EA-55D9-A7D9-7E01-95433264C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0" y="2634191"/>
            <a:ext cx="4203700" cy="2802467"/>
          </a:xfrm>
          <a:prstGeom prst="rect">
            <a:avLst/>
          </a:prstGeom>
        </p:spPr>
      </p:pic>
    </p:spTree>
    <p:extLst>
      <p:ext uri="{BB962C8B-B14F-4D97-AF65-F5344CB8AC3E}">
        <p14:creationId xmlns:p14="http://schemas.microsoft.com/office/powerpoint/2010/main" val="5180492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BBA8B4-990C-C0D2-477A-34B9188EEAC2}"/>
              </a:ext>
            </a:extLst>
          </p:cNvPr>
          <p:cNvSpPr>
            <a:spLocks noGrp="1"/>
          </p:cNvSpPr>
          <p:nvPr>
            <p:ph type="ctrTitle"/>
          </p:nvPr>
        </p:nvSpPr>
        <p:spPr>
          <a:xfrm>
            <a:off x="342900" y="2065340"/>
            <a:ext cx="11506200" cy="1459096"/>
          </a:xfrm>
        </p:spPr>
        <p:txBody>
          <a:bodyPr>
            <a:noAutofit/>
          </a:bodyPr>
          <a:lstStyle/>
          <a:p>
            <a:pPr rtl="0"/>
            <a:r>
              <a:rPr lang="fr" sz="4300" b="1" i="0" u="none" strike="noStrike">
                <a:highlight>
                  <a:srgbClr val="000000">
                    <a:alpha val="0"/>
                  </a:srgbClr>
                </a:highlight>
                <a:latin typeface="Calibri"/>
              </a:rPr>
              <a:t>Activités actuelles financées par l'initiative</a:t>
            </a:r>
          </a:p>
        </p:txBody>
      </p:sp>
      <p:sp>
        <p:nvSpPr>
          <p:cNvPr id="7" name="Subtitle 6">
            <a:extLst>
              <a:ext uri="{FF2B5EF4-FFF2-40B4-BE49-F238E27FC236}">
                <a16:creationId xmlns:a16="http://schemas.microsoft.com/office/drawing/2014/main" id="{A0A950F3-E0E0-53C9-9946-5D16B6FBD54D}"/>
              </a:ext>
            </a:extLst>
          </p:cNvPr>
          <p:cNvSpPr>
            <a:spLocks noGrp="1"/>
          </p:cNvSpPr>
          <p:nvPr>
            <p:ph type="subTitle" idx="1"/>
          </p:nvPr>
        </p:nvSpPr>
        <p:spPr/>
        <p:txBody>
          <a:bodyPr>
            <a:noAutofit/>
          </a:bodyPr>
          <a:lstStyle/>
          <a:p>
            <a:endParaRPr lang="en-US"/>
          </a:p>
        </p:txBody>
      </p:sp>
    </p:spTree>
    <p:extLst>
      <p:ext uri="{BB962C8B-B14F-4D97-AF65-F5344CB8AC3E}">
        <p14:creationId xmlns:p14="http://schemas.microsoft.com/office/powerpoint/2010/main" val="10166250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DD94-18E3-778D-7F7B-DAA204E9D748}"/>
              </a:ext>
            </a:extLst>
          </p:cNvPr>
          <p:cNvSpPr>
            <a:spLocks noGrp="1"/>
          </p:cNvSpPr>
          <p:nvPr>
            <p:ph type="title"/>
          </p:nvPr>
        </p:nvSpPr>
        <p:spPr>
          <a:xfrm>
            <a:off x="123093" y="990601"/>
            <a:ext cx="12192122" cy="730250"/>
          </a:xfrm>
        </p:spPr>
        <p:txBody>
          <a:bodyPr>
            <a:noAutofit/>
          </a:bodyPr>
          <a:lstStyle/>
          <a:p>
            <a:pPr rtl="0"/>
            <a:r>
              <a:rPr lang="fr" sz="2600" b="1" i="0" u="none" strike="noStrike" dirty="0">
                <a:solidFill>
                  <a:srgbClr val="00447C"/>
                </a:solidFill>
                <a:highlight>
                  <a:srgbClr val="000000">
                    <a:alpha val="0"/>
                  </a:srgbClr>
                </a:highlight>
                <a:latin typeface="Calibri"/>
              </a:rPr>
              <a:t>Centre de coordination de la recherche : Boston University SPH, Harvard TH Chan SPH </a:t>
            </a:r>
          </a:p>
        </p:txBody>
      </p:sp>
      <p:sp>
        <p:nvSpPr>
          <p:cNvPr id="3" name="Content Placeholder 2">
            <a:extLst>
              <a:ext uri="{FF2B5EF4-FFF2-40B4-BE49-F238E27FC236}">
                <a16:creationId xmlns:a16="http://schemas.microsoft.com/office/drawing/2014/main" id="{419A0D0D-A896-D6CE-8138-01CBF4617362}"/>
              </a:ext>
            </a:extLst>
          </p:cNvPr>
          <p:cNvSpPr>
            <a:spLocks noGrp="1"/>
          </p:cNvSpPr>
          <p:nvPr>
            <p:ph idx="1"/>
          </p:nvPr>
        </p:nvSpPr>
        <p:spPr>
          <a:xfrm>
            <a:off x="-1" y="1355726"/>
            <a:ext cx="9102583" cy="4725987"/>
          </a:xfrm>
        </p:spPr>
        <p:txBody>
          <a:bodyPr>
            <a:noAutofit/>
          </a:bodyPr>
          <a:lstStyle/>
          <a:p>
            <a:pPr rtl="0"/>
            <a:r>
              <a:rPr lang="fr" sz="2000" b="0" i="0" u="none" strike="noStrike" dirty="0">
                <a:highlight>
                  <a:srgbClr val="000000">
                    <a:alpha val="0"/>
                  </a:srgbClr>
                </a:highlight>
                <a:latin typeface="Calibri"/>
              </a:rPr>
              <a:t>Des chercheurs de l'école de santé publique de l'université de Boston et de l'école de santé publique T.H. Chan de Harvard coordonneront et développeront le centre de coordination de la recherche (RCC) qui soutiendra l'initiative des NIH sur le climat et la santé. </a:t>
            </a:r>
          </a:p>
          <a:p>
            <a:pPr rtl="0"/>
            <a:r>
              <a:rPr lang="fr" sz="2000" b="0" i="0" u="none" strike="noStrike" dirty="0">
                <a:highlight>
                  <a:srgbClr val="000000">
                    <a:alpha val="0"/>
                  </a:srgbClr>
                </a:highlight>
                <a:latin typeface="Calibri"/>
              </a:rPr>
              <a:t>Drs Greg Wellenius, Amruta Nori-Sarma (BUSPH), Francesca Dominici (HSPH) dirigent les efforts.</a:t>
            </a:r>
          </a:p>
          <a:p>
            <a:pPr lvl="0" rtl="0"/>
            <a:r>
              <a:rPr lang="fr" sz="2000" b="0" i="0" u="none" strike="noStrike" dirty="0">
                <a:highlight>
                  <a:srgbClr val="000000">
                    <a:alpha val="0"/>
                  </a:srgbClr>
                </a:highlight>
                <a:latin typeface="Calibri"/>
              </a:rPr>
              <a:t>Développer et entretenir une communauté de pratique de chercheurs et de partenaires translationnels dans le domaine du climat et de la santé aux États-Unis et à l'étranger.</a:t>
            </a:r>
          </a:p>
          <a:p>
            <a:pPr lvl="0" rtl="0"/>
            <a:r>
              <a:rPr lang="fr" sz="2000" b="0" i="0" u="none" strike="noStrike" dirty="0">
                <a:highlight>
                  <a:srgbClr val="000000">
                    <a:alpha val="0"/>
                  </a:srgbClr>
                </a:highlight>
                <a:latin typeface="Calibri"/>
              </a:rPr>
              <a:t>Examiner le paysage des questions liées à l'intégration des données sur le climat, l'environnement et la santé et développer un modèle pour stocker et partager les données sur le climat provenant d'études financées par les NIH.</a:t>
            </a:r>
          </a:p>
          <a:p>
            <a:pPr rtl="0"/>
            <a:r>
              <a:rPr lang="fr" sz="2000" b="0" i="0" u="none" strike="noStrike" dirty="0">
                <a:highlight>
                  <a:srgbClr val="000000">
                    <a:alpha val="0"/>
                  </a:srgbClr>
                </a:highlight>
                <a:latin typeface="Calibri"/>
              </a:rPr>
              <a:t>Distribuer des fonds pilotes pour l'initiative CCH sur des sujets prioritaires pour le programme                                                  </a:t>
            </a:r>
          </a:p>
          <a:p>
            <a:pPr lvl="0"/>
            <a:endParaRPr lang="en-US" dirty="0"/>
          </a:p>
          <a:p>
            <a:pPr lvl="2"/>
            <a:endParaRPr lang="en-US" dirty="0"/>
          </a:p>
        </p:txBody>
      </p:sp>
      <p:pic>
        <p:nvPicPr>
          <p:cNvPr id="4" name="Picture 4">
            <a:extLst>
              <a:ext uri="{FF2B5EF4-FFF2-40B4-BE49-F238E27FC236}">
                <a16:creationId xmlns:a16="http://schemas.microsoft.com/office/drawing/2014/main" id="{6A9FDEBA-273D-260B-D835-38C3F5CADBCF}"/>
              </a:ext>
            </a:extLst>
          </p:cNvPr>
          <p:cNvPicPr>
            <a:picLocks noChangeAspect="1"/>
          </p:cNvPicPr>
          <p:nvPr/>
        </p:nvPicPr>
        <p:blipFill>
          <a:blip r:embed="rId3"/>
          <a:stretch>
            <a:fillRect/>
          </a:stretch>
        </p:blipFill>
        <p:spPr>
          <a:xfrm>
            <a:off x="9102583" y="2919045"/>
            <a:ext cx="2784911" cy="3719901"/>
          </a:xfrm>
          <a:prstGeom prst="rect">
            <a:avLst/>
          </a:prstGeom>
        </p:spPr>
      </p:pic>
    </p:spTree>
    <p:extLst>
      <p:ext uri="{BB962C8B-B14F-4D97-AF65-F5344CB8AC3E}">
        <p14:creationId xmlns:p14="http://schemas.microsoft.com/office/powerpoint/2010/main" val="9240222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C156-F320-1020-53F5-C522ADBB4169}"/>
              </a:ext>
            </a:extLst>
          </p:cNvPr>
          <p:cNvSpPr>
            <a:spLocks noGrp="1"/>
          </p:cNvSpPr>
          <p:nvPr>
            <p:ph type="title"/>
          </p:nvPr>
        </p:nvSpPr>
        <p:spPr>
          <a:xfrm>
            <a:off x="425864" y="867184"/>
            <a:ext cx="11395075" cy="730250"/>
          </a:xfrm>
        </p:spPr>
        <p:txBody>
          <a:bodyPr>
            <a:noAutofit/>
          </a:bodyPr>
          <a:lstStyle/>
          <a:p>
            <a:pPr rtl="0"/>
            <a:r>
              <a:rPr lang="fr" sz="2600" b="1" i="0" u="none" strike="noStrike" dirty="0">
                <a:solidFill>
                  <a:srgbClr val="00447C"/>
                </a:solidFill>
                <a:highlight>
                  <a:srgbClr val="000000">
                    <a:alpha val="0"/>
                  </a:srgbClr>
                </a:highlight>
                <a:latin typeface="Calibri"/>
              </a:rPr>
              <a:t>Alliance pour l'engagement communautaire : Climat et santé (ACE-CH)</a:t>
            </a:r>
          </a:p>
          <a:p>
            <a:endParaRPr lang="en-US" dirty="0"/>
          </a:p>
        </p:txBody>
      </p:sp>
      <p:sp>
        <p:nvSpPr>
          <p:cNvPr id="3" name="Content Placeholder 2">
            <a:extLst>
              <a:ext uri="{FF2B5EF4-FFF2-40B4-BE49-F238E27FC236}">
                <a16:creationId xmlns:a16="http://schemas.microsoft.com/office/drawing/2014/main" id="{667BA54A-B3A8-46A3-53B8-E436338B8377}"/>
              </a:ext>
            </a:extLst>
          </p:cNvPr>
          <p:cNvSpPr>
            <a:spLocks noGrp="1"/>
          </p:cNvSpPr>
          <p:nvPr>
            <p:ph idx="1"/>
          </p:nvPr>
        </p:nvSpPr>
        <p:spPr>
          <a:xfrm>
            <a:off x="70223" y="1232309"/>
            <a:ext cx="6747645" cy="4760623"/>
          </a:xfrm>
        </p:spPr>
        <p:txBody>
          <a:bodyPr>
            <a:noAutofit/>
          </a:bodyPr>
          <a:lstStyle/>
          <a:p>
            <a:pPr rtl="0"/>
            <a:r>
              <a:rPr lang="fr" sz="2100" b="0" i="0" u="none" strike="noStrike" dirty="0">
                <a:highlight>
                  <a:srgbClr val="000000">
                    <a:alpha val="0"/>
                  </a:srgbClr>
                </a:highlight>
                <a:latin typeface="Calibri"/>
              </a:rPr>
              <a:t>Objectif : L'ACE-CH cherche à coordonner et à créer des opportunités de recherche sur l'engagement communautaire afin de :</a:t>
            </a:r>
          </a:p>
          <a:p>
            <a:pPr rtl="0"/>
            <a:r>
              <a:rPr lang="fr" sz="2100" b="0" i="0" u="none" strike="noStrike" dirty="0">
                <a:highlight>
                  <a:srgbClr val="000000">
                    <a:alpha val="0"/>
                  </a:srgbClr>
                </a:highlight>
                <a:latin typeface="Calibri"/>
              </a:rPr>
              <a:t>Soutenir les activités de recherche et de sensibilisation axées sur le changement climatique et impliquant la communauté   </a:t>
            </a:r>
          </a:p>
          <a:p>
            <a:pPr rtl="0"/>
            <a:r>
              <a:rPr lang="fr" sz="2100" b="0" i="0" u="none" strike="noStrike" dirty="0">
                <a:highlight>
                  <a:srgbClr val="000000">
                    <a:alpha val="0"/>
                  </a:srgbClr>
                </a:highlight>
                <a:latin typeface="Calibri"/>
              </a:rPr>
              <a:t>Promouvoir l'inclusion des populations mal desservies, des minorités raciales/ethniques et des populations rurales les plus défavorisées face aux effets du changement climatique. </a:t>
            </a:r>
          </a:p>
          <a:p>
            <a:pPr rtl="0"/>
            <a:r>
              <a:rPr lang="fr" sz="2100" b="0" i="0" u="none" strike="noStrike" dirty="0">
                <a:highlight>
                  <a:srgbClr val="000000">
                    <a:alpha val="0"/>
                  </a:srgbClr>
                </a:highlight>
                <a:latin typeface="Calibri"/>
              </a:rPr>
              <a:t>Financement : Exercice 2022 avec les contributions d'IC </a:t>
            </a:r>
          </a:p>
          <a:p>
            <a:pPr lvl="1" rtl="0"/>
            <a:r>
              <a:rPr lang="fr" sz="1800" b="0" i="0" u="none" strike="noStrike" dirty="0">
                <a:highlight>
                  <a:srgbClr val="000000">
                    <a:alpha val="0"/>
                  </a:srgbClr>
                </a:highlight>
                <a:latin typeface="Calibri"/>
              </a:rPr>
              <a:t>Poursuite du financement au cours de l'exercice 23</a:t>
            </a:r>
            <a:r>
              <a:rPr lang="fr" sz="1800" b="0" i="0" u="none" strike="noStrike" dirty="0">
                <a:highlight>
                  <a:srgbClr val="000000">
                    <a:alpha val="0"/>
                  </a:srgbClr>
                </a:highlight>
                <a:latin typeface="Arial" panose="020B0604020202020204" pitchFamily="34" charset="0"/>
                <a:cs typeface="Arial" panose="020B0604020202020204" pitchFamily="34" charset="0"/>
              </a:rPr>
              <a:t>–</a:t>
            </a:r>
            <a:r>
              <a:rPr lang="fr" sz="1800" b="0" i="0" u="none" strike="noStrike" dirty="0">
                <a:highlight>
                  <a:srgbClr val="000000">
                    <a:alpha val="0"/>
                  </a:srgbClr>
                </a:highlight>
                <a:latin typeface="Calibri"/>
              </a:rPr>
              <a:t>26 à partir de la dotation </a:t>
            </a:r>
          </a:p>
          <a:p>
            <a:pPr lvl="1" rtl="0"/>
            <a:r>
              <a:rPr lang="fr" sz="1800" b="0" i="0" u="none" strike="noStrike" dirty="0">
                <a:highlight>
                  <a:srgbClr val="000000">
                    <a:alpha val="0"/>
                  </a:srgbClr>
                </a:highlight>
                <a:latin typeface="Calibri"/>
              </a:rPr>
              <a:t>Administré par le NHLBI à l'aide du mécanisme de l'OTA</a:t>
            </a:r>
            <a:br>
              <a:rPr lang="fr" sz="2100" b="0" i="0" u="none" strike="noStrike" dirty="0">
                <a:highlight>
                  <a:srgbClr val="000000">
                    <a:alpha val="0"/>
                  </a:srgbClr>
                </a:highlight>
                <a:latin typeface="Calibri"/>
              </a:rPr>
            </a:br>
            <a:br>
              <a:rPr lang="fr" sz="2100" b="0" i="0" u="none" strike="noStrike" dirty="0">
                <a:highlight>
                  <a:srgbClr val="000000">
                    <a:alpha val="0"/>
                  </a:srgbClr>
                </a:highlight>
                <a:latin typeface="Calibri"/>
              </a:rPr>
            </a:br>
            <a:endParaRPr lang="en-US" dirty="0"/>
          </a:p>
          <a:p>
            <a:endParaRPr lang="en-US" dirty="0"/>
          </a:p>
          <a:p>
            <a:endParaRPr lang="en-US" dirty="0"/>
          </a:p>
        </p:txBody>
      </p:sp>
      <p:sp>
        <p:nvSpPr>
          <p:cNvPr id="34" name="TextBox 33">
            <a:extLst>
              <a:ext uri="{FF2B5EF4-FFF2-40B4-BE49-F238E27FC236}">
                <a16:creationId xmlns:a16="http://schemas.microsoft.com/office/drawing/2014/main" id="{B381378F-1B7E-51E3-4A75-C73721276AED}"/>
              </a:ext>
            </a:extLst>
          </p:cNvPr>
          <p:cNvSpPr txBox="1"/>
          <p:nvPr/>
        </p:nvSpPr>
        <p:spPr>
          <a:xfrm>
            <a:off x="8825668" y="5493362"/>
            <a:ext cx="1006161" cy="276999"/>
          </a:xfrm>
          <a:prstGeom prst="rect">
            <a:avLst/>
          </a:prstGeom>
          <a:no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1200" b="1" i="0" u="none" strike="noStrike" kern="0" cap="none" spc="100" normalizeH="0" baseline="0" noProof="0">
                <a:solidFill>
                  <a:srgbClr val="000000"/>
                </a:solidFill>
                <a:highlight>
                  <a:srgbClr val="000000">
                    <a:alpha val="0"/>
                  </a:srgbClr>
                </a:highlight>
                <a:uLnTx/>
                <a:uFillTx/>
                <a:latin typeface="Arial"/>
                <a:ea typeface="+mn-ea"/>
                <a:cs typeface="Arial"/>
              </a:rPr>
              <a:t>ACE-CH</a:t>
            </a:r>
            <a:endParaRPr kumimoji="0" lang="en-US" sz="1200" b="1" i="0" u="none" strike="noStrike" kern="0" cap="none" spc="100" normalizeH="0" baseline="0" noProof="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5DC358E5-D54F-30CC-F58E-0C27CD6BB623}"/>
              </a:ext>
              <a:ext uri="{C183D7F6-B498-43B3-948B-1728B52AA6E4}">
                <adec:decorative xmlns:adec="http://schemas.microsoft.com/office/drawing/2017/decorative" val="1"/>
              </a:ext>
            </a:extLst>
          </p:cNvPr>
          <p:cNvGrpSpPr/>
          <p:nvPr/>
        </p:nvGrpSpPr>
        <p:grpSpPr>
          <a:xfrm>
            <a:off x="8429193" y="2644102"/>
            <a:ext cx="1886391" cy="2896717"/>
            <a:chOff x="3791079" y="2327353"/>
            <a:chExt cx="1886391" cy="3144263"/>
          </a:xfrm>
          <a:solidFill>
            <a:srgbClr val="FFFFFF">
              <a:lumMod val="65000"/>
            </a:srgbClr>
          </a:solidFill>
        </p:grpSpPr>
        <p:sp>
          <p:nvSpPr>
            <p:cNvPr id="5" name="Isosceles Triangle 9">
              <a:extLst>
                <a:ext uri="{FF2B5EF4-FFF2-40B4-BE49-F238E27FC236}">
                  <a16:creationId xmlns:a16="http://schemas.microsoft.com/office/drawing/2014/main" id="{026C9190-6624-4ACE-53EC-73AD5B595F0B}"/>
                </a:ext>
              </a:extLst>
            </p:cNvPr>
            <p:cNvSpPr/>
            <p:nvPr/>
          </p:nvSpPr>
          <p:spPr>
            <a:xfrm rot="16570908">
              <a:off x="4117494" y="3198057"/>
              <a:ext cx="301791" cy="931740"/>
            </a:xfrm>
            <a:custGeom>
              <a:avLst/>
              <a:gdLst>
                <a:gd name="connsiteX0" fmla="*/ 0 w 301791"/>
                <a:gd name="connsiteY0" fmla="*/ 931740 h 931740"/>
                <a:gd name="connsiteX1" fmla="*/ 137860 w 301791"/>
                <a:gd name="connsiteY1" fmla="*/ 0 h 931740"/>
                <a:gd name="connsiteX2" fmla="*/ 275720 w 301791"/>
                <a:gd name="connsiteY2" fmla="*/ 931740 h 931740"/>
                <a:gd name="connsiteX3" fmla="*/ 0 w 301791"/>
                <a:gd name="connsiteY3" fmla="*/ 931740 h 931740"/>
              </a:gdLst>
              <a:ahLst/>
              <a:cxnLst>
                <a:cxn ang="0">
                  <a:pos x="connsiteX0" y="connsiteY0"/>
                </a:cxn>
                <a:cxn ang="0">
                  <a:pos x="connsiteX1" y="connsiteY1"/>
                </a:cxn>
                <a:cxn ang="0">
                  <a:pos x="connsiteX2" y="connsiteY2"/>
                </a:cxn>
                <a:cxn ang="0">
                  <a:pos x="connsiteX3" y="connsiteY3"/>
                </a:cxn>
              </a:cxnLst>
              <a:rect l="l" t="t" r="r" b="b"/>
              <a:pathLst>
                <a:path w="301791" h="931739">
                  <a:moveTo>
                    <a:pt x="0" y="931740"/>
                  </a:moveTo>
                  <a:cubicBezTo>
                    <a:pt x="122153" y="644020"/>
                    <a:pt x="168107" y="440120"/>
                    <a:pt x="137860" y="0"/>
                  </a:cubicBezTo>
                  <a:cubicBezTo>
                    <a:pt x="351453" y="310580"/>
                    <a:pt x="305967" y="689740"/>
                    <a:pt x="275720" y="931740"/>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6" name="Isosceles Triangle 9">
              <a:extLst>
                <a:ext uri="{FF2B5EF4-FFF2-40B4-BE49-F238E27FC236}">
                  <a16:creationId xmlns:a16="http://schemas.microsoft.com/office/drawing/2014/main" id="{20484B7C-013E-767F-4E35-97421C85306D}"/>
                </a:ext>
              </a:extLst>
            </p:cNvPr>
            <p:cNvSpPr/>
            <p:nvPr/>
          </p:nvSpPr>
          <p:spPr>
            <a:xfrm rot="3443184">
              <a:off x="5060704" y="3070148"/>
              <a:ext cx="301791" cy="931740"/>
            </a:xfrm>
            <a:custGeom>
              <a:avLst/>
              <a:gdLst>
                <a:gd name="connsiteX0" fmla="*/ 0 w 301791"/>
                <a:gd name="connsiteY0" fmla="*/ 931740 h 931740"/>
                <a:gd name="connsiteX1" fmla="*/ 137860 w 301791"/>
                <a:gd name="connsiteY1" fmla="*/ 0 h 931740"/>
                <a:gd name="connsiteX2" fmla="*/ 275720 w 301791"/>
                <a:gd name="connsiteY2" fmla="*/ 931740 h 931740"/>
                <a:gd name="connsiteX3" fmla="*/ 0 w 301791"/>
                <a:gd name="connsiteY3" fmla="*/ 931740 h 931740"/>
              </a:gdLst>
              <a:ahLst/>
              <a:cxnLst>
                <a:cxn ang="0">
                  <a:pos x="connsiteX0" y="connsiteY0"/>
                </a:cxn>
                <a:cxn ang="0">
                  <a:pos x="connsiteX1" y="connsiteY1"/>
                </a:cxn>
                <a:cxn ang="0">
                  <a:pos x="connsiteX2" y="connsiteY2"/>
                </a:cxn>
                <a:cxn ang="0">
                  <a:pos x="connsiteX3" y="connsiteY3"/>
                </a:cxn>
              </a:cxnLst>
              <a:rect l="l" t="t" r="r" b="b"/>
              <a:pathLst>
                <a:path w="301791" h="931739">
                  <a:moveTo>
                    <a:pt x="0" y="931740"/>
                  </a:moveTo>
                  <a:cubicBezTo>
                    <a:pt x="122153" y="644020"/>
                    <a:pt x="168107" y="440120"/>
                    <a:pt x="137860" y="0"/>
                  </a:cubicBezTo>
                  <a:cubicBezTo>
                    <a:pt x="351453" y="310580"/>
                    <a:pt x="305967" y="689740"/>
                    <a:pt x="275720" y="931740"/>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7" name="Isosceles Triangle 9">
              <a:extLst>
                <a:ext uri="{FF2B5EF4-FFF2-40B4-BE49-F238E27FC236}">
                  <a16:creationId xmlns:a16="http://schemas.microsoft.com/office/drawing/2014/main" id="{2A031FCA-3E78-1A1C-0D54-A317E01F47C4}"/>
                </a:ext>
              </a:extLst>
            </p:cNvPr>
            <p:cNvSpPr/>
            <p:nvPr/>
          </p:nvSpPr>
          <p:spPr>
            <a:xfrm rot="2891513">
              <a:off x="4807007" y="2401867"/>
              <a:ext cx="175131" cy="614285"/>
            </a:xfrm>
            <a:custGeom>
              <a:avLst/>
              <a:gdLst>
                <a:gd name="connsiteX0" fmla="*/ 0 w 298496"/>
                <a:gd name="connsiteY0" fmla="*/ 931740 h 1046998"/>
                <a:gd name="connsiteX1" fmla="*/ 137860 w 298496"/>
                <a:gd name="connsiteY1" fmla="*/ 0 h 1046998"/>
                <a:gd name="connsiteX2" fmla="*/ 270650 w 298496"/>
                <a:gd name="connsiteY2" fmla="*/ 1046997 h 1046998"/>
                <a:gd name="connsiteX3" fmla="*/ 0 w 298496"/>
                <a:gd name="connsiteY3" fmla="*/ 931740 h 1046998"/>
              </a:gdLst>
              <a:ahLst/>
              <a:cxnLst>
                <a:cxn ang="0">
                  <a:pos x="connsiteX0" y="connsiteY0"/>
                </a:cxn>
                <a:cxn ang="0">
                  <a:pos x="connsiteX1" y="connsiteY1"/>
                </a:cxn>
                <a:cxn ang="0">
                  <a:pos x="connsiteX2" y="connsiteY2"/>
                </a:cxn>
                <a:cxn ang="0">
                  <a:pos x="connsiteX3" y="connsiteY3"/>
                </a:cxn>
              </a:cxnLst>
              <a:rect l="l" t="t" r="r" b="b"/>
              <a:pathLst>
                <a:path w="298496" h="1046998">
                  <a:moveTo>
                    <a:pt x="0" y="931740"/>
                  </a:moveTo>
                  <a:cubicBezTo>
                    <a:pt x="122153" y="644020"/>
                    <a:pt x="168107" y="440120"/>
                    <a:pt x="137860" y="0"/>
                  </a:cubicBezTo>
                  <a:cubicBezTo>
                    <a:pt x="351453" y="310580"/>
                    <a:pt x="300897" y="804997"/>
                    <a:pt x="270650" y="1046997"/>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8" name="Isosceles Triangle 9">
              <a:extLst>
                <a:ext uri="{FF2B5EF4-FFF2-40B4-BE49-F238E27FC236}">
                  <a16:creationId xmlns:a16="http://schemas.microsoft.com/office/drawing/2014/main" id="{5EA28FDB-714F-0A47-2DBB-1CD2BF1DF02C}"/>
                </a:ext>
              </a:extLst>
            </p:cNvPr>
            <p:cNvSpPr/>
            <p:nvPr/>
          </p:nvSpPr>
          <p:spPr>
            <a:xfrm rot="7286374" flipV="1">
              <a:off x="4383855" y="2453287"/>
              <a:ext cx="174792" cy="575221"/>
            </a:xfrm>
            <a:custGeom>
              <a:avLst/>
              <a:gdLst>
                <a:gd name="connsiteX0" fmla="*/ 0 w 297919"/>
                <a:gd name="connsiteY0" fmla="*/ 931740 h 980416"/>
                <a:gd name="connsiteX1" fmla="*/ 137860 w 297919"/>
                <a:gd name="connsiteY1" fmla="*/ 0 h 980416"/>
                <a:gd name="connsiteX2" fmla="*/ 269746 w 297919"/>
                <a:gd name="connsiteY2" fmla="*/ 980416 h 980416"/>
                <a:gd name="connsiteX3" fmla="*/ 0 w 297919"/>
                <a:gd name="connsiteY3" fmla="*/ 931740 h 980416"/>
              </a:gdLst>
              <a:ahLst/>
              <a:cxnLst>
                <a:cxn ang="0">
                  <a:pos x="connsiteX0" y="connsiteY0"/>
                </a:cxn>
                <a:cxn ang="0">
                  <a:pos x="connsiteX1" y="connsiteY1"/>
                </a:cxn>
                <a:cxn ang="0">
                  <a:pos x="connsiteX2" y="connsiteY2"/>
                </a:cxn>
                <a:cxn ang="0">
                  <a:pos x="connsiteX3" y="connsiteY3"/>
                </a:cxn>
              </a:cxnLst>
              <a:rect l="l" t="t" r="r" b="b"/>
              <a:pathLst>
                <a:path w="297919" h="980416">
                  <a:moveTo>
                    <a:pt x="0" y="931740"/>
                  </a:moveTo>
                  <a:cubicBezTo>
                    <a:pt x="122153" y="644020"/>
                    <a:pt x="168107" y="440120"/>
                    <a:pt x="137860" y="0"/>
                  </a:cubicBezTo>
                  <a:cubicBezTo>
                    <a:pt x="351453" y="310580"/>
                    <a:pt x="299993" y="738416"/>
                    <a:pt x="269746" y="980416"/>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9" name="Isosceles Triangle 9">
              <a:extLst>
                <a:ext uri="{FF2B5EF4-FFF2-40B4-BE49-F238E27FC236}">
                  <a16:creationId xmlns:a16="http://schemas.microsoft.com/office/drawing/2014/main" id="{1689E843-E6C8-0C1E-97A7-FFB4CFC77F2F}"/>
                </a:ext>
              </a:extLst>
            </p:cNvPr>
            <p:cNvSpPr/>
            <p:nvPr/>
          </p:nvSpPr>
          <p:spPr>
            <a:xfrm rot="3443184">
              <a:off x="5053400" y="4175048"/>
              <a:ext cx="301791" cy="931740"/>
            </a:xfrm>
            <a:custGeom>
              <a:avLst/>
              <a:gdLst>
                <a:gd name="connsiteX0" fmla="*/ 0 w 301791"/>
                <a:gd name="connsiteY0" fmla="*/ 931740 h 931740"/>
                <a:gd name="connsiteX1" fmla="*/ 137860 w 301791"/>
                <a:gd name="connsiteY1" fmla="*/ 0 h 931740"/>
                <a:gd name="connsiteX2" fmla="*/ 275720 w 301791"/>
                <a:gd name="connsiteY2" fmla="*/ 931740 h 931740"/>
                <a:gd name="connsiteX3" fmla="*/ 0 w 301791"/>
                <a:gd name="connsiteY3" fmla="*/ 931740 h 931740"/>
              </a:gdLst>
              <a:ahLst/>
              <a:cxnLst>
                <a:cxn ang="0">
                  <a:pos x="connsiteX0" y="connsiteY0"/>
                </a:cxn>
                <a:cxn ang="0">
                  <a:pos x="connsiteX1" y="connsiteY1"/>
                </a:cxn>
                <a:cxn ang="0">
                  <a:pos x="connsiteX2" y="connsiteY2"/>
                </a:cxn>
                <a:cxn ang="0">
                  <a:pos x="connsiteX3" y="connsiteY3"/>
                </a:cxn>
              </a:cxnLst>
              <a:rect l="l" t="t" r="r" b="b"/>
              <a:pathLst>
                <a:path w="301791" h="931739">
                  <a:moveTo>
                    <a:pt x="0" y="931740"/>
                  </a:moveTo>
                  <a:cubicBezTo>
                    <a:pt x="122153" y="644020"/>
                    <a:pt x="168107" y="440120"/>
                    <a:pt x="137860" y="0"/>
                  </a:cubicBezTo>
                  <a:cubicBezTo>
                    <a:pt x="351453" y="310580"/>
                    <a:pt x="305967" y="689740"/>
                    <a:pt x="275720" y="931740"/>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10" name="Isosceles Triangle 9">
              <a:extLst>
                <a:ext uri="{FF2B5EF4-FFF2-40B4-BE49-F238E27FC236}">
                  <a16:creationId xmlns:a16="http://schemas.microsoft.com/office/drawing/2014/main" id="{47B268B7-CAC6-A3EA-17C9-DAEAEACA8231}"/>
                </a:ext>
              </a:extLst>
            </p:cNvPr>
            <p:cNvSpPr/>
            <p:nvPr/>
          </p:nvSpPr>
          <p:spPr>
            <a:xfrm rot="16570908">
              <a:off x="4106053" y="4302957"/>
              <a:ext cx="301791" cy="931740"/>
            </a:xfrm>
            <a:custGeom>
              <a:avLst/>
              <a:gdLst>
                <a:gd name="connsiteX0" fmla="*/ 0 w 301791"/>
                <a:gd name="connsiteY0" fmla="*/ 931740 h 931740"/>
                <a:gd name="connsiteX1" fmla="*/ 137860 w 301791"/>
                <a:gd name="connsiteY1" fmla="*/ 0 h 931740"/>
                <a:gd name="connsiteX2" fmla="*/ 275720 w 301791"/>
                <a:gd name="connsiteY2" fmla="*/ 931740 h 931740"/>
                <a:gd name="connsiteX3" fmla="*/ 0 w 301791"/>
                <a:gd name="connsiteY3" fmla="*/ 931740 h 931740"/>
              </a:gdLst>
              <a:ahLst/>
              <a:cxnLst>
                <a:cxn ang="0">
                  <a:pos x="connsiteX0" y="connsiteY0"/>
                </a:cxn>
                <a:cxn ang="0">
                  <a:pos x="connsiteX1" y="connsiteY1"/>
                </a:cxn>
                <a:cxn ang="0">
                  <a:pos x="connsiteX2" y="connsiteY2"/>
                </a:cxn>
                <a:cxn ang="0">
                  <a:pos x="connsiteX3" y="connsiteY3"/>
                </a:cxn>
              </a:cxnLst>
              <a:rect l="l" t="t" r="r" b="b"/>
              <a:pathLst>
                <a:path w="301791" h="931739">
                  <a:moveTo>
                    <a:pt x="0" y="931740"/>
                  </a:moveTo>
                  <a:cubicBezTo>
                    <a:pt x="122153" y="644020"/>
                    <a:pt x="168107" y="440120"/>
                    <a:pt x="137860" y="0"/>
                  </a:cubicBezTo>
                  <a:cubicBezTo>
                    <a:pt x="351453" y="310580"/>
                    <a:pt x="305967" y="689740"/>
                    <a:pt x="275720" y="931740"/>
                  </a:cubicBezTo>
                  <a:lnTo>
                    <a:pt x="0" y="931740"/>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sp>
          <p:nvSpPr>
            <p:cNvPr id="11" name="Isosceles Triangle 7">
              <a:extLst>
                <a:ext uri="{FF2B5EF4-FFF2-40B4-BE49-F238E27FC236}">
                  <a16:creationId xmlns:a16="http://schemas.microsoft.com/office/drawing/2014/main" id="{28220EAB-0088-4E1C-3BCA-072B156EFF26}"/>
                </a:ext>
              </a:extLst>
            </p:cNvPr>
            <p:cNvSpPr/>
            <p:nvPr/>
          </p:nvSpPr>
          <p:spPr>
            <a:xfrm>
              <a:off x="4387335" y="2327353"/>
              <a:ext cx="642305" cy="3144263"/>
            </a:xfrm>
            <a:custGeom>
              <a:avLst/>
              <a:gdLst>
                <a:gd name="connsiteX0" fmla="*/ 0 w 642305"/>
                <a:gd name="connsiteY0" fmla="*/ 4266565 h 4266565"/>
                <a:gd name="connsiteX1" fmla="*/ 202089 w 642305"/>
                <a:gd name="connsiteY1" fmla="*/ 0 h 4266565"/>
                <a:gd name="connsiteX2" fmla="*/ 571817 w 642305"/>
                <a:gd name="connsiteY2" fmla="*/ 4266565 h 4266565"/>
                <a:gd name="connsiteX3" fmla="*/ 0 w 642305"/>
                <a:gd name="connsiteY3" fmla="*/ 4266565 h 4266565"/>
              </a:gdLst>
              <a:ahLst/>
              <a:cxnLst>
                <a:cxn ang="0">
                  <a:pos x="connsiteX0" y="connsiteY0"/>
                </a:cxn>
                <a:cxn ang="0">
                  <a:pos x="connsiteX1" y="connsiteY1"/>
                </a:cxn>
                <a:cxn ang="0">
                  <a:pos x="connsiteX2" y="connsiteY2"/>
                </a:cxn>
                <a:cxn ang="0">
                  <a:pos x="connsiteX3" y="connsiteY3"/>
                </a:cxn>
              </a:cxnLst>
              <a:rect l="l" t="t" r="r" b="b"/>
              <a:pathLst>
                <a:path w="642305" h="4266565">
                  <a:moveTo>
                    <a:pt x="0" y="4266565"/>
                  </a:moveTo>
                  <a:cubicBezTo>
                    <a:pt x="326443" y="3126317"/>
                    <a:pt x="416666" y="1498388"/>
                    <a:pt x="202089" y="0"/>
                  </a:cubicBezTo>
                  <a:cubicBezTo>
                    <a:pt x="546312" y="1437428"/>
                    <a:pt x="760994" y="2730077"/>
                    <a:pt x="571817" y="4266565"/>
                  </a:cubicBezTo>
                  <a:lnTo>
                    <a:pt x="0" y="4266565"/>
                  </a:lnTo>
                  <a:close/>
                </a:path>
              </a:pathLst>
            </a:custGeom>
            <a:grpFill/>
            <a:ln w="12700" cap="flat" cmpd="sng" algn="ctr">
              <a:noFill/>
              <a:prstDash val="solid"/>
            </a:ln>
            <a:effectLst/>
          </p:spPr>
          <p:txBody>
            <a:bodyPr lIns="36000" tIns="36000" rIns="36000" bIns="3600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00447C"/>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A2DF0D37-7F3F-BAE0-6EF7-141F83D80B3C}"/>
              </a:ext>
              <a:ext uri="{C183D7F6-B498-43B3-948B-1728B52AA6E4}">
                <adec:decorative xmlns:adec="http://schemas.microsoft.com/office/drawing/2017/decorative" val="1"/>
              </a:ext>
            </a:extLst>
          </p:cNvPr>
          <p:cNvGrpSpPr/>
          <p:nvPr/>
        </p:nvGrpSpPr>
        <p:grpSpPr>
          <a:xfrm>
            <a:off x="7220964" y="4118197"/>
            <a:ext cx="1546646" cy="1546646"/>
            <a:chOff x="1691541" y="5059174"/>
            <a:chExt cx="1546646" cy="1546646"/>
          </a:xfrm>
        </p:grpSpPr>
        <p:sp>
          <p:nvSpPr>
            <p:cNvPr id="14" name="Oval 13">
              <a:extLst>
                <a:ext uri="{FF2B5EF4-FFF2-40B4-BE49-F238E27FC236}">
                  <a16:creationId xmlns:a16="http://schemas.microsoft.com/office/drawing/2014/main" id="{DF151722-2750-F775-E528-003F95926A67}"/>
                </a:ext>
              </a:extLst>
            </p:cNvPr>
            <p:cNvSpPr/>
            <p:nvPr/>
          </p:nvSpPr>
          <p:spPr>
            <a:xfrm>
              <a:off x="1691541" y="5059174"/>
              <a:ext cx="1546646" cy="1546646"/>
            </a:xfrm>
            <a:prstGeom prst="ellipse">
              <a:avLst/>
            </a:prstGeom>
            <a:solidFill>
              <a:srgbClr val="609F8E"/>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CFCECE09-BFF1-EC0F-5B53-1137449C452E}"/>
                </a:ext>
              </a:extLst>
            </p:cNvPr>
            <p:cNvSpPr/>
            <p:nvPr/>
          </p:nvSpPr>
          <p:spPr>
            <a:xfrm>
              <a:off x="1801036" y="5370832"/>
              <a:ext cx="1327656" cy="923330"/>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Définir des normes éthiques qui promeuvent les valeurs essentielles à la recherche collaborative engagée par la communauté</a:t>
              </a:r>
            </a:p>
          </p:txBody>
        </p:sp>
      </p:grpSp>
      <p:grpSp>
        <p:nvGrpSpPr>
          <p:cNvPr id="20" name="Group 19">
            <a:extLst>
              <a:ext uri="{FF2B5EF4-FFF2-40B4-BE49-F238E27FC236}">
                <a16:creationId xmlns:a16="http://schemas.microsoft.com/office/drawing/2014/main" id="{B60BB7E6-C0EA-4D88-A9F3-4747069CC781}"/>
              </a:ext>
              <a:ext uri="{C183D7F6-B498-43B3-948B-1728B52AA6E4}">
                <adec:decorative xmlns:adec="http://schemas.microsoft.com/office/drawing/2017/decorative" val="1"/>
              </a:ext>
            </a:extLst>
          </p:cNvPr>
          <p:cNvGrpSpPr/>
          <p:nvPr/>
        </p:nvGrpSpPr>
        <p:grpSpPr>
          <a:xfrm>
            <a:off x="7588006" y="3183945"/>
            <a:ext cx="1178895" cy="1178895"/>
            <a:chOff x="2021367" y="3851616"/>
            <a:chExt cx="1178895" cy="1178895"/>
          </a:xfrm>
        </p:grpSpPr>
        <p:sp>
          <p:nvSpPr>
            <p:cNvPr id="18" name="Oval 17">
              <a:extLst>
                <a:ext uri="{FF2B5EF4-FFF2-40B4-BE49-F238E27FC236}">
                  <a16:creationId xmlns:a16="http://schemas.microsoft.com/office/drawing/2014/main" id="{0028926C-9EC9-8B13-76AA-8F6AA0AC512A}"/>
                </a:ext>
              </a:extLst>
            </p:cNvPr>
            <p:cNvSpPr/>
            <p:nvPr/>
          </p:nvSpPr>
          <p:spPr>
            <a:xfrm>
              <a:off x="2021367" y="3851616"/>
              <a:ext cx="1178895" cy="1178895"/>
            </a:xfrm>
            <a:prstGeom prst="ellipse">
              <a:avLst/>
            </a:prstGeom>
            <a:solidFill>
              <a:srgbClr val="CDA945">
                <a:lumMod val="40000"/>
                <a:lumOff val="60000"/>
              </a:srgbClr>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447C"/>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20B2777-0941-9D80-BB35-910B8E57FAF3}"/>
                </a:ext>
              </a:extLst>
            </p:cNvPr>
            <p:cNvSpPr/>
            <p:nvPr/>
          </p:nvSpPr>
          <p:spPr>
            <a:xfrm>
              <a:off x="2179995" y="4056343"/>
              <a:ext cx="861638" cy="769441"/>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0F0D29"/>
                  </a:solidFill>
                  <a:highlight>
                    <a:srgbClr val="000000">
                      <a:alpha val="0"/>
                    </a:srgbClr>
                  </a:highlight>
                  <a:uLnTx/>
                  <a:uFillTx/>
                  <a:latin typeface="Arial"/>
                  <a:ea typeface="+mn-ea"/>
                  <a:cs typeface="+mn-cs"/>
                </a:rPr>
                <a:t>Assurer une participation inclusive et un engagement large </a:t>
              </a:r>
            </a:p>
          </p:txBody>
        </p:sp>
      </p:grpSp>
      <p:grpSp>
        <p:nvGrpSpPr>
          <p:cNvPr id="24" name="Group 23">
            <a:extLst>
              <a:ext uri="{FF2B5EF4-FFF2-40B4-BE49-F238E27FC236}">
                <a16:creationId xmlns:a16="http://schemas.microsoft.com/office/drawing/2014/main" id="{053033E5-6ECC-0882-13A7-1C884C446C46}"/>
              </a:ext>
              <a:ext uri="{C183D7F6-B498-43B3-948B-1728B52AA6E4}">
                <adec:decorative xmlns:adec="http://schemas.microsoft.com/office/drawing/2017/decorative" val="1"/>
              </a:ext>
            </a:extLst>
          </p:cNvPr>
          <p:cNvGrpSpPr/>
          <p:nvPr/>
        </p:nvGrpSpPr>
        <p:grpSpPr>
          <a:xfrm>
            <a:off x="10033686" y="3945684"/>
            <a:ext cx="1787253" cy="1790782"/>
            <a:chOff x="4750540" y="4463805"/>
            <a:chExt cx="1787253" cy="1790782"/>
          </a:xfrm>
        </p:grpSpPr>
        <p:sp>
          <p:nvSpPr>
            <p:cNvPr id="22" name="Oval 21">
              <a:extLst>
                <a:ext uri="{FF2B5EF4-FFF2-40B4-BE49-F238E27FC236}">
                  <a16:creationId xmlns:a16="http://schemas.microsoft.com/office/drawing/2014/main" id="{468F6D76-BE5E-E058-47FF-5AD5BE6F3C22}"/>
                </a:ext>
              </a:extLst>
            </p:cNvPr>
            <p:cNvSpPr/>
            <p:nvPr/>
          </p:nvSpPr>
          <p:spPr>
            <a:xfrm>
              <a:off x="4750540" y="4463805"/>
              <a:ext cx="1787253" cy="1790782"/>
            </a:xfrm>
            <a:prstGeom prst="ellipse">
              <a:avLst/>
            </a:prstGeom>
            <a:solidFill>
              <a:srgbClr val="4C7342"/>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447C"/>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C8BB1BA-E263-B4EE-286E-C88C951AB458}"/>
                </a:ext>
              </a:extLst>
            </p:cNvPr>
            <p:cNvSpPr/>
            <p:nvPr/>
          </p:nvSpPr>
          <p:spPr>
            <a:xfrm>
              <a:off x="5022400" y="4743643"/>
              <a:ext cx="1243532" cy="1231106"/>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Promouvoir la recherche et les activités connexes visant à mettre en œuvre, diffuser et évaluer des stratégies d'adaptation et d'atténuation fondées sur des données probantes </a:t>
              </a:r>
            </a:p>
          </p:txBody>
        </p:sp>
      </p:grpSp>
      <p:grpSp>
        <p:nvGrpSpPr>
          <p:cNvPr id="32" name="Group 31">
            <a:extLst>
              <a:ext uri="{FF2B5EF4-FFF2-40B4-BE49-F238E27FC236}">
                <a16:creationId xmlns:a16="http://schemas.microsoft.com/office/drawing/2014/main" id="{953ACEF7-DA3A-9A3B-AE8C-1A9E0365A047}"/>
              </a:ext>
              <a:ext uri="{C183D7F6-B498-43B3-948B-1728B52AA6E4}">
                <adec:decorative xmlns:adec="http://schemas.microsoft.com/office/drawing/2017/decorative" val="1"/>
              </a:ext>
            </a:extLst>
          </p:cNvPr>
          <p:cNvGrpSpPr/>
          <p:nvPr/>
        </p:nvGrpSpPr>
        <p:grpSpPr>
          <a:xfrm>
            <a:off x="10057467" y="2880053"/>
            <a:ext cx="1318222" cy="1318222"/>
            <a:chOff x="4749704" y="3101043"/>
            <a:chExt cx="1318222" cy="1318222"/>
          </a:xfrm>
        </p:grpSpPr>
        <p:sp>
          <p:nvSpPr>
            <p:cNvPr id="30" name="Oval 29">
              <a:extLst>
                <a:ext uri="{FF2B5EF4-FFF2-40B4-BE49-F238E27FC236}">
                  <a16:creationId xmlns:a16="http://schemas.microsoft.com/office/drawing/2014/main" id="{78CC1F17-E5D9-C585-2BDD-4FEE712F64CA}"/>
                </a:ext>
              </a:extLst>
            </p:cNvPr>
            <p:cNvSpPr/>
            <p:nvPr/>
          </p:nvSpPr>
          <p:spPr>
            <a:xfrm>
              <a:off x="4749704" y="3101043"/>
              <a:ext cx="1318222" cy="1318222"/>
            </a:xfrm>
            <a:prstGeom prst="ellipse">
              <a:avLst/>
            </a:prstGeom>
            <a:solidFill>
              <a:srgbClr val="609F8E"/>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447C"/>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D1DE561D-4F6E-AE22-2F40-09B882AE747C}"/>
                </a:ext>
              </a:extLst>
            </p:cNvPr>
            <p:cNvSpPr/>
            <p:nvPr/>
          </p:nvSpPr>
          <p:spPr>
            <a:xfrm>
              <a:off x="4834625" y="3375433"/>
              <a:ext cx="1148380" cy="769441"/>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Promouvoir la collaboration avec une variété d'organisations communautaires </a:t>
              </a:r>
            </a:p>
          </p:txBody>
        </p:sp>
      </p:grpSp>
      <p:grpSp>
        <p:nvGrpSpPr>
          <p:cNvPr id="38" name="Group 37">
            <a:extLst>
              <a:ext uri="{FF2B5EF4-FFF2-40B4-BE49-F238E27FC236}">
                <a16:creationId xmlns:a16="http://schemas.microsoft.com/office/drawing/2014/main" id="{FE9239BA-5600-1CF3-5338-23541413C6D5}"/>
              </a:ext>
              <a:ext uri="{C183D7F6-B498-43B3-948B-1728B52AA6E4}">
                <adec:decorative xmlns:adec="http://schemas.microsoft.com/office/drawing/2017/decorative" val="1"/>
              </a:ext>
            </a:extLst>
          </p:cNvPr>
          <p:cNvGrpSpPr/>
          <p:nvPr/>
        </p:nvGrpSpPr>
        <p:grpSpPr>
          <a:xfrm>
            <a:off x="9495398" y="2105098"/>
            <a:ext cx="1180144" cy="1180144"/>
            <a:chOff x="4065036" y="2232937"/>
            <a:chExt cx="1180144" cy="1180144"/>
          </a:xfrm>
        </p:grpSpPr>
        <p:sp>
          <p:nvSpPr>
            <p:cNvPr id="36" name="Oval 35">
              <a:extLst>
                <a:ext uri="{FF2B5EF4-FFF2-40B4-BE49-F238E27FC236}">
                  <a16:creationId xmlns:a16="http://schemas.microsoft.com/office/drawing/2014/main" id="{C153A800-3887-172C-06F0-24699276D4DC}"/>
                </a:ext>
              </a:extLst>
            </p:cNvPr>
            <p:cNvSpPr/>
            <p:nvPr/>
          </p:nvSpPr>
          <p:spPr>
            <a:xfrm>
              <a:off x="4065036" y="2232937"/>
              <a:ext cx="1180144" cy="1180144"/>
            </a:xfrm>
            <a:prstGeom prst="ellipse">
              <a:avLst/>
            </a:prstGeom>
            <a:solidFill>
              <a:srgbClr val="CDA945"/>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00447C"/>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1D78BDDB-6641-C186-F87A-EA38124BB42A}"/>
                </a:ext>
              </a:extLst>
            </p:cNvPr>
            <p:cNvSpPr/>
            <p:nvPr/>
          </p:nvSpPr>
          <p:spPr>
            <a:xfrm>
              <a:off x="4156365" y="2438288"/>
              <a:ext cx="997487" cy="769441"/>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Réaliser </a:t>
              </a:r>
            </a:p>
            <a:p>
              <a:pPr marL="0" marR="0" lvl="0" indent="0" algn="ctr" defTabSz="914400" rtl="0" eaLnBrk="1" fontAlgn="auto" latinLnBrk="0" hangingPunct="1">
                <a:lnSpc>
                  <a:spcPct val="100000"/>
                </a:lnSpc>
                <a:spcBef>
                  <a:spcPct val="0"/>
                </a:spcBef>
                <a:spcAft>
                  <a:spcPct val="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une évaluation de l'impact sur la santé des atouts locaux et régionaux </a:t>
              </a:r>
            </a:p>
          </p:txBody>
        </p:sp>
      </p:grpSp>
      <p:grpSp>
        <p:nvGrpSpPr>
          <p:cNvPr id="28" name="Group 27">
            <a:extLst>
              <a:ext uri="{FF2B5EF4-FFF2-40B4-BE49-F238E27FC236}">
                <a16:creationId xmlns:a16="http://schemas.microsoft.com/office/drawing/2014/main" id="{E64299B8-9A92-9254-8E36-B4B76A9A6384}"/>
              </a:ext>
              <a:ext uri="{C183D7F6-B498-43B3-948B-1728B52AA6E4}">
                <adec:decorative xmlns:adec="http://schemas.microsoft.com/office/drawing/2017/decorative" val="1"/>
              </a:ext>
            </a:extLst>
          </p:cNvPr>
          <p:cNvGrpSpPr/>
          <p:nvPr/>
        </p:nvGrpSpPr>
        <p:grpSpPr>
          <a:xfrm>
            <a:off x="8034615" y="2318004"/>
            <a:ext cx="1072858" cy="1072858"/>
            <a:chOff x="2280687" y="2776352"/>
            <a:chExt cx="1072858" cy="1072858"/>
          </a:xfrm>
        </p:grpSpPr>
        <p:sp>
          <p:nvSpPr>
            <p:cNvPr id="26" name="Oval 25">
              <a:extLst>
                <a:ext uri="{FF2B5EF4-FFF2-40B4-BE49-F238E27FC236}">
                  <a16:creationId xmlns:a16="http://schemas.microsoft.com/office/drawing/2014/main" id="{320566AA-F58D-BAD3-E92F-1D3B74C35954}"/>
                </a:ext>
              </a:extLst>
            </p:cNvPr>
            <p:cNvSpPr/>
            <p:nvPr/>
          </p:nvSpPr>
          <p:spPr>
            <a:xfrm>
              <a:off x="2280687" y="2776352"/>
              <a:ext cx="1072858" cy="1072858"/>
            </a:xfrm>
            <a:prstGeom prst="ellipse">
              <a:avLst/>
            </a:prstGeom>
            <a:solidFill>
              <a:srgbClr val="6BA143"/>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12DD17A5-4C39-02B2-1A89-FF2CA589A807}"/>
                </a:ext>
              </a:extLst>
            </p:cNvPr>
            <p:cNvSpPr/>
            <p:nvPr/>
          </p:nvSpPr>
          <p:spPr>
            <a:xfrm>
              <a:off x="2336718" y="3081948"/>
              <a:ext cx="960796" cy="461665"/>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Mener des recherches sur la communication </a:t>
              </a:r>
            </a:p>
          </p:txBody>
        </p:sp>
      </p:grpSp>
      <p:grpSp>
        <p:nvGrpSpPr>
          <p:cNvPr id="44" name="Group 43">
            <a:extLst>
              <a:ext uri="{FF2B5EF4-FFF2-40B4-BE49-F238E27FC236}">
                <a16:creationId xmlns:a16="http://schemas.microsoft.com/office/drawing/2014/main" id="{9A786476-F259-4141-DCFF-0172EB64B8EB}"/>
              </a:ext>
              <a:ext uri="{C183D7F6-B498-43B3-948B-1728B52AA6E4}">
                <adec:decorative xmlns:adec="http://schemas.microsoft.com/office/drawing/2017/decorative" val="1"/>
              </a:ext>
            </a:extLst>
          </p:cNvPr>
          <p:cNvGrpSpPr/>
          <p:nvPr/>
        </p:nvGrpSpPr>
        <p:grpSpPr>
          <a:xfrm>
            <a:off x="8737878" y="1916528"/>
            <a:ext cx="874367" cy="874367"/>
            <a:chOff x="3105190" y="2083763"/>
            <a:chExt cx="874367" cy="874367"/>
          </a:xfrm>
        </p:grpSpPr>
        <p:sp>
          <p:nvSpPr>
            <p:cNvPr id="42" name="Oval 41">
              <a:extLst>
                <a:ext uri="{FF2B5EF4-FFF2-40B4-BE49-F238E27FC236}">
                  <a16:creationId xmlns:a16="http://schemas.microsoft.com/office/drawing/2014/main" id="{9897A42B-CB73-8F08-C86D-109FEC501F13}"/>
                </a:ext>
              </a:extLst>
            </p:cNvPr>
            <p:cNvSpPr/>
            <p:nvPr/>
          </p:nvSpPr>
          <p:spPr>
            <a:xfrm>
              <a:off x="3105190" y="2083763"/>
              <a:ext cx="874367" cy="874367"/>
            </a:xfrm>
            <a:prstGeom prst="ellipse">
              <a:avLst/>
            </a:prstGeom>
            <a:solidFill>
              <a:srgbClr val="00447C"/>
            </a:solidFill>
            <a:ln w="19050" cap="flat" cmpd="sng" algn="ctr">
              <a:noFill/>
              <a:prstDash val="solid"/>
            </a:ln>
            <a:effectLst/>
          </p:spPr>
          <p:txBody>
            <a:bodyPr lIns="91440" tIns="91440" rIns="91440" bIns="9144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CF53C388-B9B1-48E7-958D-DEF8192B897F}"/>
                </a:ext>
              </a:extLst>
            </p:cNvPr>
            <p:cNvSpPr/>
            <p:nvPr/>
          </p:nvSpPr>
          <p:spPr>
            <a:xfrm>
              <a:off x="3136007" y="2296620"/>
              <a:ext cx="826557" cy="461665"/>
            </a:xfrm>
            <a:prstGeom prst="rect">
              <a:avLst/>
            </a:prstGeom>
          </p:spPr>
          <p:txBody>
            <a:bodyPr wrap="square" lIns="0" tIns="0" rIns="0" bIns="0" anchor="ctr" anchorCtr="0">
              <a:noAutofit/>
            </a:bodyPr>
            <a:lstStyle/>
            <a:p>
              <a:pPr marL="0" marR="0" lvl="0" indent="0" algn="ctr" defTabSz="914400" rtl="0" eaLnBrk="1" fontAlgn="auto" latinLnBrk="0" hangingPunct="1">
                <a:lnSpc>
                  <a:spcPct val="100000"/>
                </a:lnSpc>
                <a:spcBef>
                  <a:spcPct val="0"/>
                </a:spcBef>
                <a:spcAft>
                  <a:spcPts val="600"/>
                </a:spcAft>
                <a:buClrTx/>
                <a:buSzTx/>
                <a:buFontTx/>
                <a:buNone/>
                <a:defRPr/>
              </a:pPr>
              <a:r>
                <a:rPr kumimoji="0" lang="fr" sz="1000" b="0" i="0" u="none" strike="noStrike" kern="0" cap="none" spc="0" normalizeH="0" baseline="0" noProof="0">
                  <a:solidFill>
                    <a:srgbClr val="FFFFFF"/>
                  </a:solidFill>
                  <a:highlight>
                    <a:srgbClr val="000000">
                      <a:alpha val="0"/>
                    </a:srgbClr>
                  </a:highlight>
                  <a:uLnTx/>
                  <a:uFillTx/>
                  <a:latin typeface="Arial"/>
                  <a:ea typeface="+mn-ea"/>
                  <a:cs typeface="+mn-cs"/>
                </a:rPr>
                <a:t>Promouvoir l'expertise en CH</a:t>
              </a:r>
            </a:p>
          </p:txBody>
        </p:sp>
      </p:grpSp>
      <p:sp>
        <p:nvSpPr>
          <p:cNvPr id="40" name="TextBox 39">
            <a:extLst>
              <a:ext uri="{FF2B5EF4-FFF2-40B4-BE49-F238E27FC236}">
                <a16:creationId xmlns:a16="http://schemas.microsoft.com/office/drawing/2014/main" id="{2CBDBA6C-6513-5FE0-1E29-BCB28AE9C167}"/>
              </a:ext>
            </a:extLst>
          </p:cNvPr>
          <p:cNvSpPr txBox="1"/>
          <p:nvPr/>
        </p:nvSpPr>
        <p:spPr>
          <a:xfrm>
            <a:off x="7027371" y="5785835"/>
            <a:ext cx="5000506" cy="830997"/>
          </a:xfrm>
          <a:prstGeom prst="rect">
            <a:avLst/>
          </a:prstGeom>
          <a:noFill/>
        </p:spPr>
        <p:txBody>
          <a:bodyPr wrap="square">
            <a:noAutofit/>
          </a:bodyPr>
          <a:lstStyle/>
          <a:p>
            <a:pPr marL="0" marR="0" lvl="0" indent="0" algn="l" defTabSz="914400" rtl="0" eaLnBrk="1" fontAlgn="base" latinLnBrk="0" hangingPunct="1">
              <a:lnSpc>
                <a:spcPct val="100000"/>
              </a:lnSpc>
              <a:spcBef>
                <a:spcPts val="1000"/>
              </a:spcBef>
              <a:spcAft>
                <a:spcPct val="0"/>
              </a:spcAft>
              <a:buClr>
                <a:srgbClr val="00447C"/>
              </a:buClr>
              <a:buSzTx/>
              <a:buFontTx/>
              <a:buNone/>
              <a:defRPr/>
            </a:pPr>
            <a:r>
              <a:rPr kumimoji="0" lang="fr" sz="1200" b="0" i="0" u="none" strike="noStrike" kern="0" cap="none" spc="0" normalizeH="0" baseline="0" noProof="0" dirty="0">
                <a:solidFill>
                  <a:srgbClr val="000000"/>
                </a:solidFill>
                <a:highlight>
                  <a:srgbClr val="000000">
                    <a:alpha val="0"/>
                  </a:srgbClr>
                </a:highlight>
                <a:uLnTx/>
                <a:uFillTx/>
                <a:latin typeface="Calibri"/>
                <a:ea typeface="MS PGothic"/>
                <a:cs typeface="Calibri"/>
              </a:rPr>
              <a:t>ACE-CH travaillera en étroite collaboration avec les partenaires de la communauté, y compris les fournisseurs de services de santé, les agences de santé publique, les décideurs politiques, les organisations communautaires, les groupes de défense de la santé, les groupes de justice environnementale et de justice climatique, et d'autres parties prenantes le cas échéant.</a:t>
            </a:r>
          </a:p>
        </p:txBody>
      </p:sp>
    </p:spTree>
    <p:extLst>
      <p:ext uri="{BB962C8B-B14F-4D97-AF65-F5344CB8AC3E}">
        <p14:creationId xmlns:p14="http://schemas.microsoft.com/office/powerpoint/2010/main" val="13604888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2">
            <a:extLst>
              <a:ext uri="{FF2B5EF4-FFF2-40B4-BE49-F238E27FC236}">
                <a16:creationId xmlns:a16="http://schemas.microsoft.com/office/drawing/2014/main" id="{94AC351E-A0EC-44FA-8A05-59E9F06A24F4}"/>
              </a:ext>
            </a:extLst>
          </p:cNvPr>
          <p:cNvSpPr txBox="1"/>
          <p:nvPr/>
        </p:nvSpPr>
        <p:spPr bwMode="auto">
          <a:xfrm>
            <a:off x="398463" y="990600"/>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fr" sz="2800" b="1" i="0" u="none" strike="noStrike" kern="0" cap="none" spc="0" normalizeH="0" baseline="0" noProof="0" dirty="0">
                <a:solidFill>
                  <a:srgbClr val="00447C"/>
                </a:solidFill>
                <a:highlight>
                  <a:srgbClr val="000000">
                    <a:alpha val="0"/>
                  </a:srgbClr>
                </a:highlight>
                <a:uLnTx/>
                <a:uFillTx/>
                <a:latin typeface="Calibri"/>
                <a:ea typeface="MS PGothic"/>
                <a:cs typeface="Calibri"/>
              </a:rPr>
              <a:t> Alliance pour l'engagement communautaire : Climat et santé </a:t>
            </a:r>
            <a:br>
              <a:rPr kumimoji="0" lang="fr" sz="2800" b="1" i="0" u="none" strike="noStrike" kern="0" cap="none" spc="0" normalizeH="0" baseline="0" noProof="0" dirty="0">
                <a:solidFill>
                  <a:srgbClr val="44546A"/>
                </a:solidFill>
                <a:highlight>
                  <a:srgbClr val="000000">
                    <a:alpha val="0"/>
                  </a:srgbClr>
                </a:highlight>
                <a:uLnTx/>
                <a:uFillTx/>
                <a:latin typeface="Calibri"/>
                <a:ea typeface="MS PGothic"/>
              </a:rPr>
            </a:br>
            <a:endParaRPr kumimoji="0" lang="en-US" sz="2800" b="1" i="0" u="none" strike="noStrike" kern="0" cap="none" spc="0" normalizeH="0" baseline="0" noProof="0" dirty="0">
              <a:ln>
                <a:noFill/>
              </a:ln>
              <a:solidFill>
                <a:srgbClr val="082A75"/>
              </a:solidFill>
              <a:effectLst/>
              <a:uLnTx/>
              <a:uFillTx/>
              <a:latin typeface="Calibri"/>
              <a:ea typeface="MS PGothic" pitchFamily="34" charset="-128"/>
            </a:endParaRPr>
          </a:p>
        </p:txBody>
      </p:sp>
      <p:sp>
        <p:nvSpPr>
          <p:cNvPr id="22" name="Rectangle 21">
            <a:extLst>
              <a:ext uri="{FF2B5EF4-FFF2-40B4-BE49-F238E27FC236}">
                <a16:creationId xmlns:a16="http://schemas.microsoft.com/office/drawing/2014/main" id="{AC8A86D4-35BF-48B5-A1A9-0B1EB427E54E}"/>
              </a:ext>
            </a:extLst>
          </p:cNvPr>
          <p:cNvSpPr/>
          <p:nvPr/>
        </p:nvSpPr>
        <p:spPr>
          <a:xfrm>
            <a:off x="123625" y="1611508"/>
            <a:ext cx="5988846" cy="2564778"/>
          </a:xfrm>
          <a:prstGeom prst="rect">
            <a:avLst/>
          </a:prstGeom>
          <a:solidFill>
            <a:srgbClr val="66B2CA">
              <a:lumMod val="20000"/>
              <a:lumOff val="80000"/>
            </a:srgbClr>
          </a:solidFill>
          <a:ln w="6350" cap="flat" cmpd="sng" algn="ctr">
            <a:no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2172287B-0D14-4B00-98EB-A26661DD4318}"/>
              </a:ext>
            </a:extLst>
          </p:cNvPr>
          <p:cNvSpPr txBox="1"/>
          <p:nvPr/>
        </p:nvSpPr>
        <p:spPr>
          <a:xfrm>
            <a:off x="1514918" y="1694878"/>
            <a:ext cx="4519208" cy="646331"/>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 sz="18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Alliance de l'Alaska pour l'engagement communautaire - Climat et santé (AK ACE-CH)</a:t>
            </a:r>
          </a:p>
        </p:txBody>
      </p:sp>
      <p:sp>
        <p:nvSpPr>
          <p:cNvPr id="24" name="TextBox 23">
            <a:extLst>
              <a:ext uri="{FF2B5EF4-FFF2-40B4-BE49-F238E27FC236}">
                <a16:creationId xmlns:a16="http://schemas.microsoft.com/office/drawing/2014/main" id="{424EFBFE-526E-4A2B-8E64-7E627A8BC5BC}"/>
              </a:ext>
            </a:extLst>
          </p:cNvPr>
          <p:cNvSpPr txBox="1"/>
          <p:nvPr/>
        </p:nvSpPr>
        <p:spPr>
          <a:xfrm>
            <a:off x="436820" y="2436511"/>
            <a:ext cx="5659180" cy="1323439"/>
          </a:xfrm>
          <a:prstGeom prst="rect">
            <a:avLst/>
          </a:prstGeom>
          <a:noFill/>
        </p:spPr>
        <p:txBody>
          <a:bodyPr wrap="square" rtlCol="0">
            <a:noAutofit/>
          </a:bodyPr>
          <a:lstStyle/>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3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Communautés</a:t>
            </a:r>
            <a:r>
              <a:rPr kumimoji="0" lang="fr" sz="13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Autochtones de l'Alaska dans les zones rurales/éloignées de l'AK</a:t>
            </a:r>
          </a:p>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3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Impacts du climat</a:t>
            </a:r>
            <a:r>
              <a:rPr kumimoji="0" lang="fr" sz="13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Systèmes alimentaires, maladies infectieuses, santé mentale</a:t>
            </a:r>
          </a:p>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3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Approches</a:t>
            </a:r>
            <a:r>
              <a:rPr kumimoji="0" lang="fr" sz="13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Expérimenter des stratégies pour évaluer les facteurs de risque et de résilience à plusieurs niveaux ; diffuser et mettre en œuvre des stratégies dirigées par des autochtones pour renforcer la capacité d'adaptation.</a:t>
            </a:r>
          </a:p>
        </p:txBody>
      </p:sp>
      <p:pic>
        <p:nvPicPr>
          <p:cNvPr id="25" name="Picture 24">
            <a:extLst>
              <a:ext uri="{FF2B5EF4-FFF2-40B4-BE49-F238E27FC236}">
                <a16:creationId xmlns:a16="http://schemas.microsoft.com/office/drawing/2014/main" id="{4500B461-4B1A-42EF-BD5A-1D84A7EB549C}"/>
              </a:ext>
            </a:extLst>
          </p:cNvPr>
          <p:cNvPicPr>
            <a:picLocks noChangeAspect="1"/>
          </p:cNvPicPr>
          <p:nvPr/>
        </p:nvPicPr>
        <p:blipFill>
          <a:blip r:embed="rId2"/>
          <a:stretch>
            <a:fillRect/>
          </a:stretch>
        </p:blipFill>
        <p:spPr>
          <a:xfrm>
            <a:off x="566224" y="1670500"/>
            <a:ext cx="873282" cy="785954"/>
          </a:xfrm>
          <a:prstGeom prst="rect">
            <a:avLst/>
          </a:prstGeom>
        </p:spPr>
      </p:pic>
      <p:sp>
        <p:nvSpPr>
          <p:cNvPr id="30" name="Rectangle 29">
            <a:extLst>
              <a:ext uri="{FF2B5EF4-FFF2-40B4-BE49-F238E27FC236}">
                <a16:creationId xmlns:a16="http://schemas.microsoft.com/office/drawing/2014/main" id="{DBE9DE37-DD5E-498B-8677-15C754BBA5DB}"/>
              </a:ext>
            </a:extLst>
          </p:cNvPr>
          <p:cNvSpPr/>
          <p:nvPr/>
        </p:nvSpPr>
        <p:spPr>
          <a:xfrm>
            <a:off x="6212690" y="1424354"/>
            <a:ext cx="5902353" cy="2751933"/>
          </a:xfrm>
          <a:prstGeom prst="rect">
            <a:avLst/>
          </a:prstGeom>
          <a:solidFill>
            <a:srgbClr val="024F75">
              <a:lumMod val="20000"/>
              <a:lumOff val="80000"/>
            </a:srgbClr>
          </a:solidFill>
          <a:ln w="6350" cap="flat" cmpd="sng" algn="ctr">
            <a:no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721281C5-1B6F-4319-A4CF-F6586957C63E}"/>
              </a:ext>
            </a:extLst>
          </p:cNvPr>
          <p:cNvSpPr txBox="1"/>
          <p:nvPr/>
        </p:nvSpPr>
        <p:spPr>
          <a:xfrm>
            <a:off x="7452183" y="1457741"/>
            <a:ext cx="4616192" cy="923330"/>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 sz="18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Centre ACE-CH de la région montagneuse de l'Ouest : Plateforme d'engagement sur le changement climatique pour soutenir les communautés rurales et urbaines résilientes</a:t>
            </a:r>
          </a:p>
        </p:txBody>
      </p:sp>
      <p:sp>
        <p:nvSpPr>
          <p:cNvPr id="32" name="TextBox 31">
            <a:extLst>
              <a:ext uri="{FF2B5EF4-FFF2-40B4-BE49-F238E27FC236}">
                <a16:creationId xmlns:a16="http://schemas.microsoft.com/office/drawing/2014/main" id="{760247BE-9A74-4467-A5D6-5550633B5A8B}"/>
              </a:ext>
            </a:extLst>
          </p:cNvPr>
          <p:cNvSpPr txBox="1"/>
          <p:nvPr/>
        </p:nvSpPr>
        <p:spPr>
          <a:xfrm>
            <a:off x="6308317" y="2507586"/>
            <a:ext cx="5961773" cy="1538883"/>
          </a:xfrm>
          <a:prstGeom prst="rect">
            <a:avLst/>
          </a:prstGeom>
          <a:noFill/>
        </p:spPr>
        <p:txBody>
          <a:bodyPr wrap="square" rtlCol="0">
            <a:noAutofit/>
          </a:bodyPr>
          <a:lstStyle/>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Communautés</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Communautés économiquement défavorisées, communautés de couleur, groupes d'immigrés et groupes professionnels vulnérables près de Denver </a:t>
            </a:r>
          </a:p>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Impacts sur le climat</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Qualité de l'air, sécheresse, incendies de forêt, chaleur extrême</a:t>
            </a:r>
          </a:p>
          <a:p>
            <a:pPr marL="111125" marR="0" lvl="0" indent="-111125"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Approches</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Développer une enquête sur les préoccupations de la communauté en matière de qualité de l'air ; produire une évaluation de l'impact sur la santé des atouts locaux de CC ; développer des recommandations pour chaque communauté.</a:t>
            </a:r>
          </a:p>
        </p:txBody>
      </p:sp>
      <p:grpSp>
        <p:nvGrpSpPr>
          <p:cNvPr id="33" name="Group 32">
            <a:extLst>
              <a:ext uri="{FF2B5EF4-FFF2-40B4-BE49-F238E27FC236}">
                <a16:creationId xmlns:a16="http://schemas.microsoft.com/office/drawing/2014/main" id="{8799245A-B823-4BAF-BC67-194CFB9B4ED7}"/>
              </a:ext>
            </a:extLst>
          </p:cNvPr>
          <p:cNvGrpSpPr/>
          <p:nvPr/>
        </p:nvGrpSpPr>
        <p:grpSpPr>
          <a:xfrm>
            <a:off x="6355631" y="1664526"/>
            <a:ext cx="1143220" cy="767539"/>
            <a:chOff x="6139324" y="1349895"/>
            <a:chExt cx="1143220" cy="767539"/>
          </a:xfrm>
        </p:grpSpPr>
        <p:pic>
          <p:nvPicPr>
            <p:cNvPr id="34" name="Picture 33">
              <a:extLst>
                <a:ext uri="{FF2B5EF4-FFF2-40B4-BE49-F238E27FC236}">
                  <a16:creationId xmlns:a16="http://schemas.microsoft.com/office/drawing/2014/main" id="{7C0BBDEC-0920-48D7-987F-BA014C3FF28E}"/>
                </a:ext>
              </a:extLst>
            </p:cNvPr>
            <p:cNvPicPr>
              <a:picLocks noChangeAspect="1"/>
            </p:cNvPicPr>
            <p:nvPr/>
          </p:nvPicPr>
          <p:blipFill>
            <a:blip r:embed="rId3"/>
            <a:srcRect t="56690"/>
            <a:stretch>
              <a:fillRect/>
            </a:stretch>
          </p:blipFill>
          <p:spPr>
            <a:xfrm>
              <a:off x="6139324" y="1863866"/>
              <a:ext cx="1143220" cy="253568"/>
            </a:xfrm>
            <a:prstGeom prst="rect">
              <a:avLst/>
            </a:prstGeom>
          </p:spPr>
        </p:pic>
        <p:pic>
          <p:nvPicPr>
            <p:cNvPr id="35" name="Picture 34">
              <a:extLst>
                <a:ext uri="{FF2B5EF4-FFF2-40B4-BE49-F238E27FC236}">
                  <a16:creationId xmlns:a16="http://schemas.microsoft.com/office/drawing/2014/main" id="{F70A1728-1BF2-47D4-A773-6032D38BCF3C}"/>
                </a:ext>
              </a:extLst>
            </p:cNvPr>
            <p:cNvPicPr>
              <a:picLocks noChangeAspect="1"/>
            </p:cNvPicPr>
            <p:nvPr/>
          </p:nvPicPr>
          <p:blipFill>
            <a:blip r:embed="rId3"/>
            <a:srcRect l="22765" r="34414" b="43721"/>
            <a:stretch>
              <a:fillRect/>
            </a:stretch>
          </p:blipFill>
          <p:spPr>
            <a:xfrm>
              <a:off x="6139324" y="1349895"/>
              <a:ext cx="821024" cy="552612"/>
            </a:xfrm>
            <a:prstGeom prst="rect">
              <a:avLst/>
            </a:prstGeom>
          </p:spPr>
        </p:pic>
      </p:grpSp>
      <p:sp>
        <p:nvSpPr>
          <p:cNvPr id="47" name="Rectangle 46">
            <a:extLst>
              <a:ext uri="{FF2B5EF4-FFF2-40B4-BE49-F238E27FC236}">
                <a16:creationId xmlns:a16="http://schemas.microsoft.com/office/drawing/2014/main" id="{837E1D5A-4C26-45F2-999A-928DED200EB8}"/>
              </a:ext>
            </a:extLst>
          </p:cNvPr>
          <p:cNvSpPr/>
          <p:nvPr/>
        </p:nvSpPr>
        <p:spPr>
          <a:xfrm>
            <a:off x="65542" y="4263926"/>
            <a:ext cx="6046633" cy="2466911"/>
          </a:xfrm>
          <a:prstGeom prst="rect">
            <a:avLst/>
          </a:prstGeom>
          <a:solidFill>
            <a:srgbClr val="FFFFFF">
              <a:lumMod val="95000"/>
            </a:srgbClr>
          </a:solidFill>
          <a:ln w="6350" cap="flat" cmpd="sng" algn="ctr">
            <a:no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8CC572A0-0909-434F-9A48-F231F9118EF3}"/>
              </a:ext>
            </a:extLst>
          </p:cNvPr>
          <p:cNvSpPr txBox="1"/>
          <p:nvPr/>
        </p:nvSpPr>
        <p:spPr>
          <a:xfrm>
            <a:off x="1375037" y="4229236"/>
            <a:ext cx="4814319" cy="646331"/>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 sz="18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Approches communautaires de l'égalité des chances et de la santé face à la crise climatique dans le sud de la CA </a:t>
            </a:r>
          </a:p>
        </p:txBody>
      </p:sp>
      <p:sp>
        <p:nvSpPr>
          <p:cNvPr id="49" name="TextBox 48">
            <a:extLst>
              <a:ext uri="{FF2B5EF4-FFF2-40B4-BE49-F238E27FC236}">
                <a16:creationId xmlns:a16="http://schemas.microsoft.com/office/drawing/2014/main" id="{4F737664-A719-4655-B4F3-81EACE3CBFA4}"/>
              </a:ext>
            </a:extLst>
          </p:cNvPr>
          <p:cNvSpPr txBox="1"/>
          <p:nvPr/>
        </p:nvSpPr>
        <p:spPr>
          <a:xfrm>
            <a:off x="1" y="5114857"/>
            <a:ext cx="6140542" cy="1629631"/>
          </a:xfrm>
          <a:prstGeom prst="rect">
            <a:avLst/>
          </a:prstGeom>
          <a:noFill/>
        </p:spPr>
        <p:txBody>
          <a:bodyPr wrap="square" rtlCol="0">
            <a:noAutofit/>
          </a:bodyPr>
          <a:lstStyle/>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4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Communautés</a:t>
            </a:r>
            <a:r>
              <a:rPr kumimoji="0" lang="fr" sz="14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Personnes économiquement défavorisées, groupes d'immigrés, personnes de couleur, personnes âgées et mal logées à LA et à Carson. </a:t>
            </a:r>
          </a:p>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4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Impacts sur le climat</a:t>
            </a:r>
            <a:r>
              <a:rPr kumimoji="0" lang="fr" sz="14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EJ, chaleur extrême, pollution de l'air, incendies de forêt</a:t>
            </a:r>
          </a:p>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4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Approches</a:t>
            </a:r>
            <a:r>
              <a:rPr kumimoji="0" lang="fr" sz="14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Évaluer la vulnérabilité à l'échelle du quartier ; étendre la surveillance de l'air au niveau de la communauté ; améliorer l'éducation de la communauté et</a:t>
            </a:r>
            <a:br>
              <a:rPr kumimoji="0" lang="fr" sz="14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br>
            <a:r>
              <a:rPr kumimoji="0" lang="fr" sz="14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la capacité de recherche. </a:t>
            </a:r>
          </a:p>
        </p:txBody>
      </p:sp>
      <p:sp>
        <p:nvSpPr>
          <p:cNvPr id="50" name="Rectangle 49">
            <a:extLst>
              <a:ext uri="{FF2B5EF4-FFF2-40B4-BE49-F238E27FC236}">
                <a16:creationId xmlns:a16="http://schemas.microsoft.com/office/drawing/2014/main" id="{8B6912DB-F3D9-4288-8E7B-AB872C65B95A}"/>
              </a:ext>
            </a:extLst>
          </p:cNvPr>
          <p:cNvSpPr/>
          <p:nvPr/>
        </p:nvSpPr>
        <p:spPr>
          <a:xfrm>
            <a:off x="6212690" y="4263927"/>
            <a:ext cx="5902353" cy="2480561"/>
          </a:xfrm>
          <a:prstGeom prst="rect">
            <a:avLst/>
          </a:prstGeom>
          <a:solidFill>
            <a:srgbClr val="66B2CA">
              <a:lumMod val="20000"/>
              <a:lumOff val="80000"/>
            </a:srgbClr>
          </a:solidFill>
          <a:ln w="6350" cap="flat" cmpd="sng" algn="ctr">
            <a:no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12AC568C-78ED-424B-8AD0-CBBE3FC00B46}"/>
              </a:ext>
            </a:extLst>
          </p:cNvPr>
          <p:cNvSpPr txBox="1"/>
          <p:nvPr/>
        </p:nvSpPr>
        <p:spPr>
          <a:xfrm>
            <a:off x="7498851" y="4201909"/>
            <a:ext cx="4569524" cy="646331"/>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fr" sz="18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Projet de mobilisation pour l'adaptation et la résilience en matière de santé climatique (CHARM) dans le comté de Lake</a:t>
            </a:r>
          </a:p>
        </p:txBody>
      </p:sp>
      <p:sp>
        <p:nvSpPr>
          <p:cNvPr id="52" name="TextBox 51">
            <a:extLst>
              <a:ext uri="{FF2B5EF4-FFF2-40B4-BE49-F238E27FC236}">
                <a16:creationId xmlns:a16="http://schemas.microsoft.com/office/drawing/2014/main" id="{26810DF7-6202-4420-A9BE-D8C7649145BE}"/>
              </a:ext>
            </a:extLst>
          </p:cNvPr>
          <p:cNvSpPr txBox="1"/>
          <p:nvPr/>
        </p:nvSpPr>
        <p:spPr>
          <a:xfrm>
            <a:off x="6241058" y="5114856"/>
            <a:ext cx="5701560" cy="1538883"/>
          </a:xfrm>
          <a:prstGeom prst="rect">
            <a:avLst/>
          </a:prstGeom>
          <a:noFill/>
        </p:spPr>
        <p:txBody>
          <a:bodyPr wrap="square" rtlCol="0">
            <a:noAutofit/>
          </a:bodyPr>
          <a:lstStyle/>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Communautés</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Tribus amérindiennes, populations immigrées, travailleurs ruraux et agricoles du comté de Lake, CA</a:t>
            </a:r>
          </a:p>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Impacts sur le climat</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Chaleur extrême, prolifération d'algues nuisibles (HAB)</a:t>
            </a:r>
          </a:p>
          <a:p>
            <a:pPr marL="171450" marR="0" lvl="0" indent="-171450" algn="l" defTabSz="914400" rtl="0" eaLnBrk="0" fontAlgn="base" latinLnBrk="0" hangingPunct="0">
              <a:lnSpc>
                <a:spcPct val="100000"/>
              </a:lnSpc>
              <a:spcBef>
                <a:spcPts val="600"/>
              </a:spcBef>
              <a:spcAft>
                <a:spcPct val="0"/>
              </a:spcAft>
              <a:buClrTx/>
              <a:buSzTx/>
              <a:buFont typeface="Arial" pitchFamily="34" charset="0"/>
              <a:buChar char="•"/>
              <a:defRPr/>
            </a:pPr>
            <a:r>
              <a:rPr kumimoji="0" lang="fr" sz="1200" b="1" i="0" u="none" strike="noStrike" kern="1200" cap="none" spc="0" normalizeH="0" baseline="0" noProof="0" dirty="0">
                <a:solidFill>
                  <a:srgbClr val="0B1007"/>
                </a:solidFill>
                <a:highlight>
                  <a:srgbClr val="000000">
                    <a:alpha val="0"/>
                  </a:srgbClr>
                </a:highlight>
                <a:uLnTx/>
                <a:uFillTx/>
                <a:latin typeface="Calibri"/>
                <a:ea typeface="MS PGothic"/>
                <a:cs typeface="Calibri"/>
              </a:rPr>
              <a:t>Approches</a:t>
            </a:r>
            <a:r>
              <a:rPr kumimoji="0" lang="fr" sz="1200" b="0" i="0" u="none" strike="noStrike" kern="1200" cap="none" spc="0" normalizeH="0" baseline="0" noProof="0" dirty="0">
                <a:solidFill>
                  <a:srgbClr val="0B1007"/>
                </a:solidFill>
                <a:highlight>
                  <a:srgbClr val="000000">
                    <a:alpha val="0"/>
                  </a:srgbClr>
                </a:highlight>
                <a:uLnTx/>
                <a:uFillTx/>
                <a:latin typeface="Calibri"/>
                <a:ea typeface="MS PGothic"/>
                <a:cs typeface="Calibri"/>
              </a:rPr>
              <a:t>: Engagement continu de la communauté ; identification des impacts sanitaires des HAB et des épisodes de chaleur ; amélioration de la communication et de la collaboration en matière de préparation et de réponse aux HAB et à la chaleur.</a:t>
            </a:r>
          </a:p>
        </p:txBody>
      </p:sp>
      <p:pic>
        <p:nvPicPr>
          <p:cNvPr id="53" name="Picture 52">
            <a:extLst>
              <a:ext uri="{FF2B5EF4-FFF2-40B4-BE49-F238E27FC236}">
                <a16:creationId xmlns:a16="http://schemas.microsoft.com/office/drawing/2014/main" id="{09B308B7-CF8E-48DE-9791-BA380E843F47}"/>
              </a:ext>
            </a:extLst>
          </p:cNvPr>
          <p:cNvPicPr>
            <a:picLocks noChangeAspect="1"/>
          </p:cNvPicPr>
          <p:nvPr/>
        </p:nvPicPr>
        <p:blipFill>
          <a:blip r:embed="rId4"/>
          <a:srcRect r="6072"/>
          <a:stretch>
            <a:fillRect/>
          </a:stretch>
        </p:blipFill>
        <p:spPr>
          <a:xfrm>
            <a:off x="6308317" y="4303378"/>
            <a:ext cx="1143866" cy="676570"/>
          </a:xfrm>
          <a:prstGeom prst="rect">
            <a:avLst/>
          </a:prstGeom>
        </p:spPr>
      </p:pic>
      <p:pic>
        <p:nvPicPr>
          <p:cNvPr id="54" name="Picture 53">
            <a:extLst>
              <a:ext uri="{FF2B5EF4-FFF2-40B4-BE49-F238E27FC236}">
                <a16:creationId xmlns:a16="http://schemas.microsoft.com/office/drawing/2014/main" id="{4F68D59C-BBBC-40D6-ABFB-DE488542D838}"/>
              </a:ext>
            </a:extLst>
          </p:cNvPr>
          <p:cNvPicPr>
            <a:picLocks noChangeAspect="1"/>
          </p:cNvPicPr>
          <p:nvPr/>
        </p:nvPicPr>
        <p:blipFill>
          <a:blip r:embed="rId5"/>
          <a:srcRect l="21250" r="19222"/>
          <a:stretch>
            <a:fillRect/>
          </a:stretch>
        </p:blipFill>
        <p:spPr>
          <a:xfrm>
            <a:off x="633294" y="4322361"/>
            <a:ext cx="779147" cy="736243"/>
          </a:xfrm>
          <a:prstGeom prst="rect">
            <a:avLst/>
          </a:prstGeom>
        </p:spPr>
      </p:pic>
    </p:spTree>
    <p:extLst>
      <p:ext uri="{BB962C8B-B14F-4D97-AF65-F5344CB8AC3E}">
        <p14:creationId xmlns:p14="http://schemas.microsoft.com/office/powerpoint/2010/main" val="414573067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DD94-18E3-778D-7F7B-DAA204E9D748}"/>
              </a:ext>
            </a:extLst>
          </p:cNvPr>
          <p:cNvSpPr>
            <a:spLocks noGrp="1"/>
          </p:cNvSpPr>
          <p:nvPr>
            <p:ph type="title"/>
          </p:nvPr>
        </p:nvSpPr>
        <p:spPr>
          <a:xfrm>
            <a:off x="398462" y="1017588"/>
            <a:ext cx="11395075" cy="730250"/>
          </a:xfrm>
        </p:spPr>
        <p:txBody>
          <a:bodyPr>
            <a:noAutofit/>
          </a:bodyPr>
          <a:lstStyle/>
          <a:p>
            <a:pPr rtl="0">
              <a:lnSpc>
                <a:spcPct val="100000"/>
              </a:lnSpc>
            </a:pPr>
            <a:r>
              <a:rPr lang="fr" sz="2800" b="1" i="0" u="none" strike="noStrike" kern="0">
                <a:solidFill>
                  <a:srgbClr val="00447C"/>
                </a:solidFill>
                <a:highlight>
                  <a:srgbClr val="000000">
                    <a:alpha val="0"/>
                  </a:srgbClr>
                </a:highlight>
                <a:latin typeface="Calibri"/>
                <a:ea typeface="MS PGothic"/>
              </a:rPr>
              <a:t>Formation et renforcement des capacités : Programme de bourses d'études des NIH sur le climat et la santé </a:t>
            </a:r>
            <a:endParaRPr lang="en-US" sz="2800">
              <a:latin typeface="+mn-lt"/>
            </a:endParaRPr>
          </a:p>
        </p:txBody>
      </p:sp>
      <p:sp>
        <p:nvSpPr>
          <p:cNvPr id="3" name="Content Placeholder 2">
            <a:extLst>
              <a:ext uri="{FF2B5EF4-FFF2-40B4-BE49-F238E27FC236}">
                <a16:creationId xmlns:a16="http://schemas.microsoft.com/office/drawing/2014/main" id="{419A0D0D-A896-D6CE-8138-01CBF4617362}"/>
              </a:ext>
            </a:extLst>
          </p:cNvPr>
          <p:cNvSpPr>
            <a:spLocks noGrp="1"/>
          </p:cNvSpPr>
          <p:nvPr>
            <p:ph sz="half" idx="1"/>
          </p:nvPr>
        </p:nvSpPr>
        <p:spPr>
          <a:xfrm>
            <a:off x="398462" y="1842722"/>
            <a:ext cx="6313604" cy="4881562"/>
          </a:xfrm>
        </p:spPr>
        <p:txBody>
          <a:bodyPr vert="horz" lIns="91440" tIns="45720" rIns="91440" bIns="45720" rtlCol="0" anchor="t">
            <a:noAutofit/>
          </a:bodyPr>
          <a:lstStyle/>
          <a:p>
            <a:pPr rtl="0">
              <a:buClr>
                <a:srgbClr val="00447C"/>
              </a:buClr>
              <a:defRPr/>
            </a:pPr>
            <a:r>
              <a:rPr lang="fr" sz="2200" b="1" i="0" u="none" strike="noStrike" dirty="0">
                <a:highlight>
                  <a:srgbClr val="000000">
                    <a:alpha val="0"/>
                  </a:srgbClr>
                </a:highlight>
                <a:latin typeface="Calibri"/>
                <a:ea typeface="MS PGothic"/>
                <a:cs typeface="Calibri"/>
              </a:rPr>
              <a:t>Objectif :</a:t>
            </a:r>
            <a:r>
              <a:rPr lang="fr" sz="2200" b="0" i="0" u="none" strike="noStrike" dirty="0">
                <a:highlight>
                  <a:srgbClr val="000000">
                    <a:alpha val="0"/>
                  </a:srgbClr>
                </a:highlight>
                <a:latin typeface="Calibri"/>
                <a:ea typeface="MS PGothic"/>
                <a:cs typeface="Calibri"/>
              </a:rPr>
              <a:t> amener les scientifiques travaillant activement dans le domaine des CCH à partager leurs connaissances et à contribuer au renforcement des capacités scientifiques des CCH dans l'ensemble des NIH.   </a:t>
            </a:r>
          </a:p>
          <a:p>
            <a:pPr rtl="0">
              <a:buClr>
                <a:srgbClr val="00447C"/>
              </a:buClr>
              <a:defRPr/>
            </a:pPr>
            <a:r>
              <a:rPr lang="fr" sz="2200" b="0" i="0" u="none" strike="noStrike" dirty="0">
                <a:highlight>
                  <a:srgbClr val="000000">
                    <a:alpha val="0"/>
                  </a:srgbClr>
                </a:highlight>
                <a:latin typeface="Calibri"/>
                <a:ea typeface="MS PGothic"/>
                <a:cs typeface="Calibri"/>
              </a:rPr>
              <a:t>Lancement du programme de bourses 2023 avec 8 boursiers travaillant au sein des NIH</a:t>
            </a:r>
          </a:p>
          <a:p>
            <a:pPr marL="225425" marR="0" lvl="0" indent="-225425" algn="l" defTabSz="914400" rtl="0" eaLnBrk="1" fontAlgn="base" latinLnBrk="0" hangingPunct="1">
              <a:lnSpc>
                <a:spcPct val="95000"/>
              </a:lnSpc>
              <a:spcBef>
                <a:spcPct val="70000"/>
              </a:spcBef>
              <a:spcAft>
                <a:spcPct val="0"/>
              </a:spcAft>
              <a:buClr>
                <a:srgbClr val="00447C"/>
              </a:buClr>
              <a:buSzTx/>
              <a:buFontTx/>
              <a:buChar char="•"/>
              <a:defRPr/>
            </a:pPr>
            <a:r>
              <a:rPr lang="fr" sz="2200" b="1" i="0" u="none" strike="noStrike" dirty="0">
                <a:solidFill>
                  <a:srgbClr val="000000"/>
                </a:solidFill>
                <a:highlight>
                  <a:srgbClr val="000000">
                    <a:alpha val="0"/>
                  </a:srgbClr>
                </a:highlight>
                <a:latin typeface="Calibri"/>
                <a:ea typeface="MS PGothic"/>
                <a:cs typeface="Calibri"/>
              </a:rPr>
              <a:t>Vue d’ensemble </a:t>
            </a:r>
            <a:r>
              <a:rPr lang="fr" sz="2200" b="0" i="0" u="none" strike="noStrike" dirty="0">
                <a:highlight>
                  <a:srgbClr val="000000">
                    <a:alpha val="0"/>
                  </a:srgbClr>
                </a:highlight>
                <a:latin typeface="Calibri"/>
                <a:ea typeface="MS PGothic"/>
                <a:cs typeface="Calibri"/>
              </a:rPr>
              <a:t>:</a:t>
            </a:r>
          </a:p>
          <a:p>
            <a:pPr marL="575945" lvl="1" indent="-236220" rtl="0">
              <a:spcBef>
                <a:spcPts val="600"/>
              </a:spcBef>
            </a:pPr>
            <a:r>
              <a:rPr lang="fr" sz="2200" b="0" i="0" u="none" strike="noStrike" dirty="0">
                <a:highlight>
                  <a:srgbClr val="000000">
                    <a:alpha val="0"/>
                  </a:srgbClr>
                </a:highlight>
                <a:latin typeface="Calibri"/>
                <a:ea typeface="MS PGothic"/>
                <a:cs typeface="Calibri"/>
              </a:rPr>
              <a:t>L'appel à candidatures pour le deuxième cycle du programme est ouvert à l'adresse suivante</a:t>
            </a:r>
            <a:r>
              <a:rPr lang="fr" sz="2200" b="0" i="0" u="none" strike="noStrike" dirty="0">
                <a:highlight>
                  <a:srgbClr val="000000">
                    <a:alpha val="0"/>
                  </a:srgbClr>
                </a:highlight>
                <a:latin typeface="Calibri"/>
                <a:ea typeface="MS PGothic"/>
                <a:cs typeface="Calibri"/>
                <a:hlinkClick r:id="rId3"/>
              </a:rPr>
              <a:t>: https://www.nih.gov/climateandhealth</a:t>
            </a:r>
            <a:endParaRPr lang="en-US" sz="2200" dirty="0">
              <a:latin typeface="Calibri"/>
              <a:ea typeface="MS PGothic"/>
              <a:cs typeface="Calibri"/>
            </a:endParaRPr>
          </a:p>
          <a:p>
            <a:pPr marL="575945" lvl="1" indent="-236220" rtl="0">
              <a:spcBef>
                <a:spcPts val="600"/>
              </a:spcBef>
            </a:pPr>
            <a:r>
              <a:rPr lang="fr" sz="2200" b="0" i="0" u="none" strike="noStrike" dirty="0">
                <a:highlight>
                  <a:srgbClr val="000000">
                    <a:alpha val="0"/>
                  </a:srgbClr>
                </a:highlight>
                <a:latin typeface="Calibri"/>
                <a:ea typeface="+mn-lt"/>
                <a:cs typeface="+mn-lt"/>
              </a:rPr>
              <a:t>Les candidatures doivent être envoyées au plus tard le </a:t>
            </a:r>
            <a:r>
              <a:rPr lang="fr" sz="2200" b="1" i="0" u="sng" strike="noStrike" dirty="0">
                <a:highlight>
                  <a:srgbClr val="000000">
                    <a:alpha val="0"/>
                  </a:srgbClr>
                </a:highlight>
                <a:latin typeface="Calibri"/>
                <a:ea typeface="+mn-lt"/>
                <a:cs typeface="+mn-lt"/>
              </a:rPr>
              <a:t>15 juillet</a:t>
            </a:r>
            <a:r>
              <a:rPr lang="fr" sz="2200" b="0" i="0" u="none" strike="noStrike" dirty="0">
                <a:highlight>
                  <a:srgbClr val="000000">
                    <a:alpha val="0"/>
                  </a:srgbClr>
                </a:highlight>
                <a:latin typeface="Calibri"/>
                <a:ea typeface="+mn-lt"/>
                <a:cs typeface="+mn-lt"/>
              </a:rPr>
              <a:t>.</a:t>
            </a:r>
            <a:endParaRPr lang="en-US" sz="2200" b="1" baseline="30000" dirty="0">
              <a:latin typeface="Calibri"/>
              <a:ea typeface="+mn-lt"/>
              <a:cs typeface="+mn-lt"/>
            </a:endParaRPr>
          </a:p>
        </p:txBody>
      </p:sp>
      <p:pic>
        <p:nvPicPr>
          <p:cNvPr id="9" name="Content Placeholder 8">
            <a:extLst>
              <a:ext uri="{FF2B5EF4-FFF2-40B4-BE49-F238E27FC236}">
                <a16:creationId xmlns:a16="http://schemas.microsoft.com/office/drawing/2014/main" id="{86BB0992-2DD6-41D5-8F0E-57FC217E783D}"/>
              </a:ext>
            </a:extLst>
          </p:cNvPr>
          <p:cNvPicPr>
            <a:picLocks noGrp="1" noChangeAspect="1"/>
          </p:cNvPicPr>
          <p:nvPr>
            <p:ph sz="half" idx="2"/>
          </p:nvPr>
        </p:nvPicPr>
        <p:blipFill>
          <a:blip r:embed="rId4"/>
          <a:stretch>
            <a:fillRect/>
          </a:stretch>
        </p:blipFill>
        <p:spPr>
          <a:xfrm>
            <a:off x="7053834" y="2227571"/>
            <a:ext cx="4211574" cy="3819566"/>
          </a:xfrm>
        </p:spPr>
      </p:pic>
    </p:spTree>
    <p:extLst>
      <p:ext uri="{BB962C8B-B14F-4D97-AF65-F5344CB8AC3E}">
        <p14:creationId xmlns:p14="http://schemas.microsoft.com/office/powerpoint/2010/main" val="12853633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AB087D-5D07-0584-9508-EC6CB44C043E}"/>
              </a:ext>
            </a:extLst>
          </p:cNvPr>
          <p:cNvSpPr txBox="1">
            <a:spLocks noGrp="1"/>
          </p:cNvSpPr>
          <p:nvPr>
            <p:ph type="title"/>
          </p:nvPr>
        </p:nvSpPr>
        <p:spPr bwMode="auto">
          <a:xfrm>
            <a:off x="351002" y="919366"/>
            <a:ext cx="113950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2600" b="1">
                <a:solidFill>
                  <a:schemeClr val="tx2"/>
                </a:solidFill>
                <a:latin typeface="Calibri" panose="020F0502020204030204" pitchFamily="34" charset="0"/>
                <a:ea typeface="MS PGothic" pitchFamily="34" charset="-128"/>
                <a:cs typeface="Calibri" panose="020F0502020204030204" pitchFamily="34" charset="0"/>
              </a:defRPr>
            </a:lvl1pPr>
            <a:lvl2pPr algn="l" rtl="0" eaLnBrk="0" fontAlgn="base" hangingPunct="0">
              <a:spcBef>
                <a:spcPct val="0"/>
              </a:spcBef>
              <a:spcAft>
                <a:spcPct val="0"/>
              </a:spcAft>
              <a:defRPr sz="2600" b="1">
                <a:solidFill>
                  <a:schemeClr val="tx2"/>
                </a:solidFill>
                <a:latin typeface="Arial"/>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a:defRPr>
            </a:lvl6pPr>
            <a:lvl7pPr marL="914400" algn="l" rtl="0" eaLnBrk="1" fontAlgn="base" hangingPunct="1">
              <a:spcBef>
                <a:spcPct val="0"/>
              </a:spcBef>
              <a:spcAft>
                <a:spcPct val="0"/>
              </a:spcAft>
              <a:defRPr sz="2600" b="1">
                <a:solidFill>
                  <a:schemeClr val="tx2"/>
                </a:solidFill>
                <a:latin typeface="Arial"/>
              </a:defRPr>
            </a:lvl7pPr>
            <a:lvl8pPr marL="1371600" algn="l" rtl="0" eaLnBrk="1" fontAlgn="base" hangingPunct="1">
              <a:spcBef>
                <a:spcPct val="0"/>
              </a:spcBef>
              <a:spcAft>
                <a:spcPct val="0"/>
              </a:spcAft>
              <a:defRPr sz="2600" b="1">
                <a:solidFill>
                  <a:schemeClr val="tx2"/>
                </a:solidFill>
                <a:latin typeface="Arial"/>
              </a:defRPr>
            </a:lvl8pPr>
            <a:lvl9pPr marL="1828800" algn="l" rtl="0" eaLnBrk="1" fontAlgn="base" hangingPunct="1">
              <a:spcBef>
                <a:spcPct val="0"/>
              </a:spcBef>
              <a:spcAft>
                <a:spcPct val="0"/>
              </a:spcAft>
              <a:defRPr sz="2600" b="1">
                <a:solidFill>
                  <a:schemeClr val="tx2"/>
                </a:solidFill>
                <a:latin typeface="Arial"/>
              </a:defRPr>
            </a:lvl9pPr>
          </a:lstStyle>
          <a:p>
            <a:pPr rtl="0">
              <a:defRPr/>
            </a:pPr>
            <a:r>
              <a:rPr kumimoji="0" lang="fr" sz="2600" b="1" i="0" u="none" strike="noStrike" kern="0" cap="none" spc="0" normalizeH="0" baseline="0" noProof="0" dirty="0">
                <a:solidFill>
                  <a:srgbClr val="00447C"/>
                </a:solidFill>
                <a:highlight>
                  <a:srgbClr val="000000">
                    <a:alpha val="0"/>
                  </a:srgbClr>
                </a:highlight>
                <a:uLnTx/>
                <a:uFillTx/>
                <a:latin typeface="Calibri"/>
                <a:ea typeface="MS PGothic"/>
                <a:cs typeface="Calibri"/>
              </a:rPr>
              <a:t> </a:t>
            </a:r>
            <a:r>
              <a:rPr lang="fr" sz="2600" b="1" i="0" u="none" strike="noStrike" dirty="0">
                <a:solidFill>
                  <a:srgbClr val="00447C"/>
                </a:solidFill>
                <a:highlight>
                  <a:srgbClr val="000000">
                    <a:alpha val="0"/>
                  </a:srgbClr>
                </a:highlight>
                <a:latin typeface="Calibri"/>
                <a:ea typeface="MS PGothic"/>
                <a:cs typeface="Calibri"/>
              </a:rPr>
              <a:t> Systèmes de données de recherche des NIH sur le</a:t>
            </a:r>
            <a:r>
              <a:rPr kumimoji="0" lang="fr" sz="2600" b="1" i="0" u="none" strike="noStrike" kern="0" cap="none" spc="0" normalizeH="0" baseline="0" noProof="0" dirty="0">
                <a:solidFill>
                  <a:srgbClr val="00447C"/>
                </a:solidFill>
                <a:highlight>
                  <a:srgbClr val="000000">
                    <a:alpha val="0"/>
                  </a:srgbClr>
                </a:highlight>
                <a:uLnTx/>
                <a:uFillTx/>
                <a:latin typeface="Calibri"/>
                <a:ea typeface="MS PGothic"/>
                <a:cs typeface="Calibri"/>
              </a:rPr>
              <a:t> climat et les résultats en matière de santé</a:t>
            </a:r>
            <a:r>
              <a:rPr lang="fr" sz="2600" b="1" i="0" u="none" strike="noStrike" dirty="0">
                <a:solidFill>
                  <a:srgbClr val="00447C"/>
                </a:solidFill>
                <a:highlight>
                  <a:srgbClr val="000000">
                    <a:alpha val="0"/>
                  </a:srgbClr>
                </a:highlight>
                <a:latin typeface="Calibri"/>
                <a:ea typeface="MS PGothic"/>
                <a:cs typeface="Calibri"/>
              </a:rPr>
              <a:t> (CHORDS)</a:t>
            </a:r>
            <a:br>
              <a:rPr lang="fr" sz="2400" b="1" i="0" u="none" strike="noStrike" kern="0" cap="none" spc="0" normalizeH="0" baseline="0" noProof="0" dirty="0">
                <a:highlight>
                  <a:srgbClr val="000000">
                    <a:alpha val="0"/>
                  </a:srgbClr>
                </a:highlight>
                <a:uLnTx/>
                <a:uFillTx/>
                <a:latin typeface="Calibri"/>
              </a:rPr>
            </a:br>
            <a:endParaRPr lang="en-US" sz="2400" b="1" i="0" u="none" strike="noStrike" kern="0" cap="none" spc="0" normalizeH="0" baseline="0" noProof="0" dirty="0">
              <a:ln>
                <a:noFill/>
              </a:ln>
              <a:solidFill>
                <a:srgbClr val="082A75"/>
              </a:solidFill>
              <a:effectLst/>
              <a:uLnTx/>
              <a:uFillTx/>
            </a:endParaRPr>
          </a:p>
        </p:txBody>
      </p:sp>
      <p:sp>
        <p:nvSpPr>
          <p:cNvPr id="3" name="TextBox 2">
            <a:extLst>
              <a:ext uri="{FF2B5EF4-FFF2-40B4-BE49-F238E27FC236}">
                <a16:creationId xmlns:a16="http://schemas.microsoft.com/office/drawing/2014/main" id="{16858E49-02EE-7EB6-9287-CBEF67A7CCB8}"/>
              </a:ext>
            </a:extLst>
          </p:cNvPr>
          <p:cNvSpPr txBox="1"/>
          <p:nvPr/>
        </p:nvSpPr>
        <p:spPr>
          <a:xfrm>
            <a:off x="21359" y="1661990"/>
            <a:ext cx="5197845" cy="47120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5000"/>
              </a:lnSpc>
              <a:spcBef>
                <a:spcPts val="600"/>
              </a:spcBef>
              <a:spcAft>
                <a:spcPct val="0"/>
              </a:spcAft>
              <a:buClrTx/>
              <a:buSzTx/>
              <a:buFontTx/>
              <a:buNone/>
              <a:defRPr/>
            </a:pPr>
            <a:r>
              <a:rPr kumimoji="0" lang="fr" sz="1800" b="1" i="0" u="none" strike="noStrike" kern="1200" cap="none" spc="0" normalizeH="0" baseline="0" noProof="0" dirty="0">
                <a:solidFill>
                  <a:srgbClr val="000000"/>
                </a:solidFill>
                <a:highlight>
                  <a:srgbClr val="000000">
                    <a:alpha val="0"/>
                  </a:srgbClr>
                </a:highlight>
                <a:uLnTx/>
                <a:uFillTx/>
                <a:latin typeface="Calibri"/>
                <a:ea typeface="Calibri"/>
                <a:cs typeface="Calibri"/>
              </a:rPr>
              <a:t>Objectif : </a:t>
            </a:r>
            <a:r>
              <a:rPr kumimoji="0" lang="fr" sz="1800" b="1" i="0" u="none" strike="noStrike" kern="1200" cap="none" spc="0" normalizeH="0" baseline="0" noProof="0" dirty="0">
                <a:solidFill>
                  <a:srgbClr val="00447C"/>
                </a:solidFill>
                <a:highlight>
                  <a:srgbClr val="000000">
                    <a:alpha val="0"/>
                  </a:srgbClr>
                </a:highlight>
                <a:uLnTx/>
                <a:uFillTx/>
                <a:latin typeface="Calibri"/>
                <a:ea typeface="Calibri"/>
                <a:cs typeface="Calibri"/>
              </a:rPr>
              <a:t>ce nouveau projet</a:t>
            </a:r>
            <a:r>
              <a:rPr kumimoji="0" lang="fr" sz="1800" b="1" i="0" u="none" strike="noStrike" kern="1200" cap="none" spc="0" normalizeH="0" baseline="0" noProof="0" dirty="0">
                <a:solidFill>
                  <a:srgbClr val="000000"/>
                </a:solidFill>
                <a:highlight>
                  <a:srgbClr val="000000">
                    <a:alpha val="0"/>
                  </a:srgbClr>
                </a:highlight>
                <a:uLnTx/>
                <a:uFillTx/>
                <a:latin typeface="Calibri"/>
                <a:ea typeface="Calibri"/>
                <a:cs typeface="Calibri"/>
              </a:rPr>
              <a:t> </a:t>
            </a:r>
            <a:r>
              <a:rPr kumimoji="0" lang="fr" sz="1800" b="0" i="0" u="none" strike="noStrike" kern="1200" cap="none" spc="0" normalizeH="0" baseline="0" noProof="0" dirty="0">
                <a:solidFill>
                  <a:srgbClr val="000000"/>
                </a:solidFill>
                <a:highlight>
                  <a:srgbClr val="000000">
                    <a:alpha val="0"/>
                  </a:srgbClr>
                </a:highlight>
                <a:uLnTx/>
                <a:uFillTx/>
                <a:latin typeface="Calibri"/>
                <a:ea typeface="Calibri"/>
                <a:cs typeface="Calibri"/>
              </a:rPr>
              <a:t>créera</a:t>
            </a:r>
            <a:r>
              <a:rPr kumimoji="0" lang="fr" sz="1800" b="0" i="0" u="none" strike="noStrike" kern="1200" cap="none" spc="0" normalizeH="0" baseline="0" noProof="0" dirty="0">
                <a:solidFill>
                  <a:srgbClr val="0F0D29"/>
                </a:solidFill>
                <a:highlight>
                  <a:srgbClr val="000000">
                    <a:alpha val="0"/>
                  </a:srgbClr>
                </a:highlight>
                <a:uLnTx/>
                <a:uFillTx/>
                <a:latin typeface="Calibri"/>
                <a:ea typeface="Calibri"/>
                <a:cs typeface="Calibri"/>
              </a:rPr>
              <a:t> une </a:t>
            </a:r>
            <a:r>
              <a:rPr kumimoji="0" lang="fr" sz="1800" b="0" i="0" u="none" strike="noStrike" kern="1200" cap="none" spc="0" normalizeH="0" baseline="0" noProof="0" dirty="0">
                <a:solidFill>
                  <a:srgbClr val="000000"/>
                </a:solidFill>
                <a:highlight>
                  <a:srgbClr val="000000">
                    <a:alpha val="0"/>
                  </a:srgbClr>
                </a:highlight>
                <a:uLnTx/>
                <a:uFillTx/>
                <a:latin typeface="Calibri"/>
                <a:ea typeface="Calibri"/>
                <a:cs typeface="Calibri"/>
              </a:rPr>
              <a:t>ressource </a:t>
            </a:r>
            <a:r>
              <a:rPr kumimoji="0" lang="fr" sz="1800" b="0" i="0" u="none" strike="noStrike" kern="1200" cap="none" spc="0" normalizeH="0" baseline="0" noProof="0" dirty="0">
                <a:solidFill>
                  <a:srgbClr val="0F0D29"/>
                </a:solidFill>
                <a:highlight>
                  <a:srgbClr val="000000">
                    <a:alpha val="0"/>
                  </a:srgbClr>
                </a:highlight>
                <a:uLnTx/>
                <a:uFillTx/>
                <a:latin typeface="Calibri"/>
                <a:ea typeface="Calibri"/>
                <a:cs typeface="Calibri"/>
              </a:rPr>
              <a:t>qui reliera les </a:t>
            </a:r>
            <a:r>
              <a:rPr kumimoji="0" lang="fr" sz="1800" b="1" i="0" u="none" strike="noStrike" kern="1200" cap="none" spc="0" normalizeH="0" baseline="0" noProof="0" dirty="0">
                <a:solidFill>
                  <a:srgbClr val="00447C"/>
                </a:solidFill>
                <a:highlight>
                  <a:srgbClr val="000000">
                    <a:alpha val="0"/>
                  </a:srgbClr>
                </a:highlight>
                <a:uLnTx/>
                <a:uFillTx/>
                <a:latin typeface="Calibri"/>
                <a:ea typeface="Calibri"/>
                <a:cs typeface="Calibri"/>
              </a:rPr>
              <a:t>données climatiques et environnementales aux données sur les résultats de santé</a:t>
            </a:r>
            <a:r>
              <a:rPr kumimoji="0" lang="fr" sz="1800" b="1" i="0" u="none" strike="noStrike" kern="1200" cap="none" spc="0" normalizeH="0" baseline="0" noProof="0" dirty="0">
                <a:solidFill>
                  <a:srgbClr val="0F0D29"/>
                </a:solidFill>
                <a:highlight>
                  <a:srgbClr val="000000">
                    <a:alpha val="0"/>
                  </a:srgbClr>
                </a:highlight>
                <a:uLnTx/>
                <a:uFillTx/>
                <a:latin typeface="Calibri"/>
                <a:ea typeface="Calibri"/>
                <a:cs typeface="Calibri"/>
              </a:rPr>
              <a:t> afin</a:t>
            </a:r>
            <a:r>
              <a:rPr kumimoji="0" lang="fr" sz="1800" b="0" i="0" u="none" strike="noStrike" kern="1200" cap="none" spc="0" normalizeH="0" baseline="0" noProof="0" dirty="0">
                <a:solidFill>
                  <a:srgbClr val="0F0D29"/>
                </a:solidFill>
                <a:highlight>
                  <a:srgbClr val="000000">
                    <a:alpha val="0"/>
                  </a:srgbClr>
                </a:highlight>
                <a:uLnTx/>
                <a:uFillTx/>
                <a:latin typeface="Calibri"/>
                <a:ea typeface="Calibri"/>
                <a:cs typeface="Calibri"/>
              </a:rPr>
              <a:t> que les chercheurs puissent identifier, analyser et réduire les effets sur la santé associés aux événements liés au climat et améliorer les résultats de santé des patients et de la population.</a:t>
            </a:r>
            <a:br>
              <a:rPr kumimoji="0" lang="fr" sz="1800" b="0" i="0" u="none" strike="noStrike" kern="1200" cap="none" spc="0" normalizeH="0" baseline="0" noProof="0" dirty="0">
                <a:solidFill>
                  <a:srgbClr val="0F0D29"/>
                </a:solidFill>
                <a:highlight>
                  <a:srgbClr val="000000">
                    <a:alpha val="0"/>
                  </a:srgbClr>
                </a:highlight>
                <a:uLnTx/>
                <a:uFillTx/>
                <a:latin typeface="Calibri"/>
                <a:ea typeface="Calibri"/>
                <a:cs typeface="Calibri"/>
              </a:rPr>
            </a:br>
            <a:endParaRPr kumimoji="0" lang="en-US" sz="18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95000"/>
              </a:lnSpc>
              <a:spcBef>
                <a:spcPts val="600"/>
              </a:spcBef>
              <a:spcAft>
                <a:spcPct val="0"/>
              </a:spcAft>
              <a:buClrTx/>
              <a:buSzTx/>
              <a:buFontTx/>
              <a:buNone/>
              <a:defRPr/>
            </a:pPr>
            <a:r>
              <a:rPr kumimoji="0" lang="fr" sz="1800" b="1" i="0" u="none" strike="noStrike" kern="1200" cap="none" spc="0" normalizeH="0" baseline="0" noProof="0" dirty="0">
                <a:solidFill>
                  <a:srgbClr val="000000"/>
                </a:solidFill>
                <a:highlight>
                  <a:srgbClr val="000000">
                    <a:alpha val="0"/>
                  </a:srgbClr>
                </a:highlight>
                <a:uLnTx/>
                <a:uFillTx/>
                <a:latin typeface="Calibri"/>
                <a:ea typeface="+mn-ea"/>
                <a:cs typeface="Calibri"/>
              </a:rPr>
              <a:t>Projet :</a:t>
            </a:r>
            <a:r>
              <a:rPr kumimoji="0" lang="fr" sz="1800" b="0" i="0" u="none" strike="noStrike" kern="1200" cap="none" spc="0" normalizeH="0" baseline="0" noProof="0" dirty="0">
                <a:solidFill>
                  <a:srgbClr val="000000"/>
                </a:solidFill>
                <a:highlight>
                  <a:srgbClr val="000000">
                    <a:alpha val="0"/>
                  </a:srgbClr>
                </a:highlight>
                <a:uLnTx/>
                <a:uFillTx/>
                <a:latin typeface="Calibri"/>
                <a:ea typeface="+mn-ea"/>
                <a:cs typeface="Calibri"/>
              </a:rPr>
              <a:t>effort d'harmonisation, de normalisation et de liaison de divers types de données, afin de produire des produits et des ressources de données accessibles au public pour améliorer la santé des patients et des populations.</a:t>
            </a:r>
            <a:br>
              <a:rPr kumimoji="0" lang="fr" sz="1800" b="0" i="0" u="none" strike="noStrike" kern="1200" cap="none" spc="0" normalizeH="0" baseline="0" noProof="0" dirty="0">
                <a:solidFill>
                  <a:srgbClr val="000000"/>
                </a:solidFill>
                <a:highlight>
                  <a:srgbClr val="000000">
                    <a:alpha val="0"/>
                  </a:srgbClr>
                </a:highlight>
                <a:uLnTx/>
                <a:uFillTx/>
                <a:latin typeface="Calibri"/>
                <a:ea typeface="+mn-ea"/>
                <a:cs typeface="Calibri"/>
              </a:rPr>
            </a:b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a:pPr>
            <a:r>
              <a:rPr kumimoji="0" lang="fr" sz="1800" b="1" i="1" u="none" strike="noStrike" kern="1200" cap="none" spc="0" normalizeH="0" baseline="0" noProof="0" dirty="0">
                <a:solidFill>
                  <a:srgbClr val="00447C"/>
                </a:solidFill>
                <a:highlight>
                  <a:srgbClr val="000000">
                    <a:alpha val="0"/>
                  </a:srgbClr>
                </a:highlight>
                <a:uLnTx/>
                <a:uFillTx/>
                <a:latin typeface="Calibri"/>
                <a:ea typeface="+mn-ea"/>
                <a:cs typeface="Calibri"/>
              </a:rPr>
              <a:t>Exemples de types de données : </a:t>
            </a:r>
            <a:endParaRPr kumimoji="0" lang="en-US" sz="1800" b="1" i="1" u="none" strike="noStrike" kern="1200" cap="none" spc="0" normalizeH="0" baseline="0" noProof="0" dirty="0">
              <a:ln>
                <a:noFill/>
              </a:ln>
              <a:solidFill>
                <a:srgbClr val="00447C"/>
              </a:solidFill>
              <a:effectLst/>
              <a:uLnTx/>
              <a:uFillTx/>
              <a:latin typeface="Calibri" panose="020F0502020204030204" pitchFamily="34" charset="0"/>
              <a:ea typeface="+mn-ea"/>
              <a:cs typeface="Calibri" panose="020F0502020204030204" pitchFamily="34" charset="0"/>
            </a:endParaRPr>
          </a:p>
          <a:p>
            <a:pPr marL="742950" marR="0" lvl="1" indent="-285750" algn="l" defTabSz="914400" rtl="0" eaLnBrk="1" fontAlgn="auto" latinLnBrk="0" hangingPunct="1">
              <a:lnSpc>
                <a:spcPct val="100000"/>
              </a:lnSpc>
              <a:spcBef>
                <a:spcPct val="0"/>
              </a:spcBef>
              <a:spcAft>
                <a:spcPct val="0"/>
              </a:spcAft>
              <a:buClrTx/>
              <a:buSzTx/>
              <a:buFont typeface="Arial" pitchFamily="34" charset="0"/>
              <a:buChar char="•"/>
              <a:defRPr/>
            </a:pPr>
            <a:r>
              <a:rPr kumimoji="0" lang="fr" sz="1800" b="1" i="0" u="none" strike="noStrike" kern="1200" cap="none" spc="0" normalizeH="0" baseline="0" noProof="0" dirty="0">
                <a:solidFill>
                  <a:srgbClr val="00447C"/>
                </a:solidFill>
                <a:highlight>
                  <a:srgbClr val="000000">
                    <a:alpha val="0"/>
                  </a:srgbClr>
                </a:highlight>
                <a:uLnTx/>
                <a:uFillTx/>
                <a:latin typeface="Calibri"/>
                <a:ea typeface="+mn-ea"/>
                <a:cs typeface="Calibri"/>
              </a:rPr>
              <a:t>Données cartographiques SIG </a:t>
            </a:r>
            <a:endParaRPr kumimoji="0" lang="en-US" sz="1800" b="1" i="0" u="none" strike="noStrike" kern="1200" cap="none" spc="0" normalizeH="0" baseline="0" noProof="0" dirty="0">
              <a:ln>
                <a:noFill/>
              </a:ln>
              <a:solidFill>
                <a:srgbClr val="00447C"/>
              </a:solidFill>
              <a:effectLst/>
              <a:uLnTx/>
              <a:uFillTx/>
              <a:latin typeface="Calibri" panose="020F0502020204030204" pitchFamily="34" charset="0"/>
              <a:ea typeface="+mn-ea"/>
              <a:cs typeface="Calibri" panose="020F0502020204030204" pitchFamily="34" charset="0"/>
            </a:endParaRPr>
          </a:p>
          <a:p>
            <a:pPr marL="742950" marR="0" lvl="1" indent="-285750" algn="l" defTabSz="914400" rtl="0" eaLnBrk="1" fontAlgn="auto" latinLnBrk="0" hangingPunct="1">
              <a:lnSpc>
                <a:spcPct val="100000"/>
              </a:lnSpc>
              <a:spcBef>
                <a:spcPct val="0"/>
              </a:spcBef>
              <a:spcAft>
                <a:spcPct val="0"/>
              </a:spcAft>
              <a:buClrTx/>
              <a:buSzTx/>
              <a:buFont typeface="Arial" pitchFamily="34" charset="0"/>
              <a:buChar char="•"/>
              <a:defRPr/>
            </a:pPr>
            <a:r>
              <a:rPr kumimoji="0" lang="fr" sz="1800" b="1" i="0" u="none" strike="noStrike" kern="1200" cap="none" spc="0" normalizeH="0" baseline="0" noProof="0" dirty="0">
                <a:solidFill>
                  <a:srgbClr val="00447C"/>
                </a:solidFill>
                <a:highlight>
                  <a:srgbClr val="000000">
                    <a:alpha val="0"/>
                  </a:srgbClr>
                </a:highlight>
                <a:uLnTx/>
                <a:uFillTx/>
                <a:latin typeface="Calibri"/>
                <a:ea typeface="+mn-ea"/>
                <a:cs typeface="Calibri"/>
              </a:rPr>
              <a:t>Données climatiques par satellite</a:t>
            </a:r>
          </a:p>
          <a:p>
            <a:pPr marL="742950" marR="0" lvl="1" indent="-285750" algn="l" defTabSz="914400" rtl="0" eaLnBrk="1" fontAlgn="auto" latinLnBrk="0" hangingPunct="1">
              <a:lnSpc>
                <a:spcPct val="100000"/>
              </a:lnSpc>
              <a:spcBef>
                <a:spcPct val="0"/>
              </a:spcBef>
              <a:spcAft>
                <a:spcPct val="0"/>
              </a:spcAft>
              <a:buClrTx/>
              <a:buSzTx/>
              <a:buFont typeface="Arial" pitchFamily="34" charset="0"/>
              <a:buChar char="•"/>
              <a:defRPr/>
            </a:pPr>
            <a:r>
              <a:rPr kumimoji="0" lang="fr" sz="1800" b="1" i="0" u="none" strike="noStrike" kern="1200" cap="none" spc="0" normalizeH="0" baseline="0" noProof="0" dirty="0">
                <a:solidFill>
                  <a:srgbClr val="00447C"/>
                </a:solidFill>
                <a:highlight>
                  <a:srgbClr val="000000">
                    <a:alpha val="0"/>
                  </a:srgbClr>
                </a:highlight>
                <a:uLnTx/>
                <a:uFillTx/>
                <a:latin typeface="Calibri"/>
                <a:ea typeface="+mn-ea"/>
                <a:cs typeface="Calibri"/>
              </a:rPr>
              <a:t>Données relatives à l'exposition personnelle</a:t>
            </a:r>
          </a:p>
          <a:p>
            <a:pPr marL="742950" marR="0" lvl="1" indent="-285750" algn="l" defTabSz="914400" rtl="0" eaLnBrk="1" fontAlgn="auto" latinLnBrk="0" hangingPunct="1">
              <a:lnSpc>
                <a:spcPct val="100000"/>
              </a:lnSpc>
              <a:spcBef>
                <a:spcPct val="0"/>
              </a:spcBef>
              <a:spcAft>
                <a:spcPct val="0"/>
              </a:spcAft>
              <a:buClrTx/>
              <a:buSzTx/>
              <a:buFont typeface="Arial" pitchFamily="34" charset="0"/>
              <a:buChar char="•"/>
              <a:defRPr/>
            </a:pPr>
            <a:r>
              <a:rPr kumimoji="0" lang="fr" sz="1800" b="1" i="0" u="none" strike="noStrike" kern="1200" cap="none" spc="0" normalizeH="0" baseline="0" noProof="0" dirty="0">
                <a:solidFill>
                  <a:srgbClr val="00447C"/>
                </a:solidFill>
                <a:highlight>
                  <a:srgbClr val="000000">
                    <a:alpha val="0"/>
                  </a:srgbClr>
                </a:highlight>
                <a:uLnTx/>
                <a:uFillTx/>
                <a:latin typeface="Calibri"/>
                <a:ea typeface="+mn-ea"/>
                <a:cs typeface="Calibri"/>
              </a:rPr>
              <a:t>Dossiers médicaux électroniques</a:t>
            </a:r>
          </a:p>
        </p:txBody>
      </p:sp>
      <p:pic>
        <p:nvPicPr>
          <p:cNvPr id="4" name="Content Placeholder 3" descr="Integrated data platform for CCH research:&#10;&#10;Objective 1: Web-based catalog of available data resources&#10;-climate &amp; health resources focused on wildfires&#10;-Metadata &amp; tools for use&#10;&#10;Objective 2: standardized, linked datasets&#10;-integrated climate, exposure and health datasets&#10;&#10;objective 3: toolkits for researchers&#10;-resources to enable those with health data to link to climate data and visa-versa&#10;&#10;objective 4: evaluation use case&#10;-resources for wildfire analysis of respiratory &amp; other health outcomes&#10;&#10;objective 5: addressing end users needs&#10;-stakeholders engagement to ensure value!">
            <a:extLst>
              <a:ext uri="{FF2B5EF4-FFF2-40B4-BE49-F238E27FC236}">
                <a16:creationId xmlns:a16="http://schemas.microsoft.com/office/drawing/2014/main" id="{AD193723-EE3E-F39A-4245-856AC6761609}"/>
              </a:ext>
            </a:extLst>
          </p:cNvPr>
          <p:cNvPicPr>
            <a:picLocks noGrp="1" noChangeAspect="1"/>
          </p:cNvPicPr>
          <p:nvPr>
            <p:ph idx="1"/>
          </p:nvPr>
        </p:nvPicPr>
        <p:blipFill>
          <a:blip r:embed="rId3"/>
          <a:stretch>
            <a:fillRect/>
          </a:stretch>
        </p:blipFill>
        <p:spPr>
          <a:xfrm>
            <a:off x="5191212" y="2168433"/>
            <a:ext cx="6815747" cy="3699174"/>
          </a:xfrm>
          <a:prstGeom prst="rect">
            <a:avLst/>
          </a:prstGeom>
        </p:spPr>
      </p:pic>
      <p:sp>
        <p:nvSpPr>
          <p:cNvPr id="2" name="TextBox 1">
            <a:extLst>
              <a:ext uri="{FF2B5EF4-FFF2-40B4-BE49-F238E27FC236}">
                <a16:creationId xmlns:a16="http://schemas.microsoft.com/office/drawing/2014/main" id="{6B05EEC3-525B-F7CF-CAEE-E0C3A920B3F7}"/>
              </a:ext>
            </a:extLst>
          </p:cNvPr>
          <p:cNvSpPr txBox="1"/>
          <p:nvPr/>
        </p:nvSpPr>
        <p:spPr>
          <a:xfrm>
            <a:off x="5219204" y="6174991"/>
            <a:ext cx="69336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alibri"/>
                <a:ea typeface="+mn-ea"/>
                <a:cs typeface="Arial"/>
              </a:rPr>
              <a:t>Partenaires de collaboration : NIEHS, NHLBI, NIA, CDC, NASA, AHRQ, HHS-OS </a:t>
            </a:r>
          </a:p>
        </p:txBody>
      </p:sp>
    </p:spTree>
    <p:extLst>
      <p:ext uri="{BB962C8B-B14F-4D97-AF65-F5344CB8AC3E}">
        <p14:creationId xmlns:p14="http://schemas.microsoft.com/office/powerpoint/2010/main" val="34186603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4FDB23-0300-4309-9613-391421CC348F}"/>
              </a:ext>
            </a:extLst>
          </p:cNvPr>
          <p:cNvSpPr>
            <a:spLocks noGrp="1"/>
          </p:cNvSpPr>
          <p:nvPr>
            <p:ph type="ctrTitle"/>
          </p:nvPr>
        </p:nvSpPr>
        <p:spPr/>
        <p:txBody>
          <a:bodyPr>
            <a:noAutofit/>
          </a:bodyPr>
          <a:lstStyle/>
          <a:p>
            <a:pPr rtl="0"/>
            <a:r>
              <a:rPr lang="fr" sz="4300" b="1" i="0" u="none" strike="noStrike">
                <a:highlight>
                  <a:srgbClr val="000000">
                    <a:alpha val="0"/>
                  </a:srgbClr>
                </a:highlight>
                <a:latin typeface="Arial"/>
              </a:rPr>
              <a:t>Possibilités de financement actuelles</a:t>
            </a:r>
          </a:p>
        </p:txBody>
      </p:sp>
      <p:sp>
        <p:nvSpPr>
          <p:cNvPr id="6" name="Subtitle 5">
            <a:extLst>
              <a:ext uri="{FF2B5EF4-FFF2-40B4-BE49-F238E27FC236}">
                <a16:creationId xmlns:a16="http://schemas.microsoft.com/office/drawing/2014/main" id="{B2C877B2-3125-495E-B59D-37F948FA065E}"/>
              </a:ext>
            </a:extLst>
          </p:cNvPr>
          <p:cNvSpPr>
            <a:spLocks noGrp="1"/>
          </p:cNvSpPr>
          <p:nvPr>
            <p:ph type="subTitle" idx="1"/>
          </p:nvPr>
        </p:nvSpPr>
        <p:spPr/>
        <p:txBody>
          <a:bodyPr>
            <a:noAutofit/>
          </a:bodyPr>
          <a:lstStyle/>
          <a:p>
            <a:pPr rtl="0"/>
            <a:r>
              <a:rPr lang="fr" sz="2600" b="1" i="0" u="none" strike="noStrike">
                <a:highlight>
                  <a:srgbClr val="000000">
                    <a:alpha val="0"/>
                  </a:srgbClr>
                </a:highlight>
                <a:latin typeface="Arial"/>
              </a:rPr>
              <a:t>A partir du 28/06/2023</a:t>
            </a:r>
          </a:p>
          <a:p>
            <a:endParaRPr lang="en-US"/>
          </a:p>
          <a:p>
            <a:pPr rtl="0"/>
            <a:r>
              <a:rPr lang="fr" sz="2600" b="1" i="0" u="none" strike="noStrike">
                <a:highlight>
                  <a:srgbClr val="000000">
                    <a:alpha val="0"/>
                  </a:srgbClr>
                </a:highlight>
                <a:latin typeface="Arial"/>
                <a:hlinkClick r:id="rId2"/>
              </a:rPr>
              <a:t>Types de programmes de subventions</a:t>
            </a:r>
            <a:r>
              <a:rPr lang="fr" sz="2600" b="1" i="0" u="none" strike="noStrike">
                <a:highlight>
                  <a:srgbClr val="000000">
                    <a:alpha val="0"/>
                  </a:srgbClr>
                </a:highlight>
                <a:latin typeface="Arial"/>
              </a:rPr>
              <a:t> des NIH</a:t>
            </a:r>
          </a:p>
        </p:txBody>
      </p:sp>
    </p:spTree>
    <p:extLst>
      <p:ext uri="{BB962C8B-B14F-4D97-AF65-F5344CB8AC3E}">
        <p14:creationId xmlns:p14="http://schemas.microsoft.com/office/powerpoint/2010/main" val="426555201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0C3A-9271-FD4C-D503-AB72E1C297DC}"/>
              </a:ext>
            </a:extLst>
          </p:cNvPr>
          <p:cNvSpPr>
            <a:spLocks noGrp="1"/>
          </p:cNvSpPr>
          <p:nvPr>
            <p:ph type="title"/>
          </p:nvPr>
        </p:nvSpPr>
        <p:spPr>
          <a:xfrm>
            <a:off x="398463" y="870629"/>
            <a:ext cx="11395075" cy="730250"/>
          </a:xfrm>
        </p:spPr>
        <p:txBody>
          <a:bodyPr>
            <a:noAutofit/>
          </a:bodyPr>
          <a:lstStyle/>
          <a:p>
            <a:pPr algn="ctr" rtl="0"/>
            <a:r>
              <a:rPr lang="fr" sz="3200" b="1" i="0" u="none" strike="noStrike" dirty="0">
                <a:solidFill>
                  <a:srgbClr val="00447C"/>
                </a:solidFill>
                <a:highlight>
                  <a:srgbClr val="000000">
                    <a:alpha val="0"/>
                  </a:srgbClr>
                </a:highlight>
                <a:latin typeface="Calibri"/>
                <a:ea typeface="MS PGothic"/>
                <a:cs typeface="Calibri"/>
              </a:rPr>
              <a:t>Possibilités de financement actuelles</a:t>
            </a:r>
            <a:br>
              <a:rPr lang="fr" sz="2800" b="0" i="0" u="none" strike="noStrike" dirty="0">
                <a:highlight>
                  <a:srgbClr val="000000">
                    <a:alpha val="0"/>
                  </a:srgbClr>
                </a:highlight>
                <a:latin typeface="Arial"/>
                <a:cs typeface="Arial"/>
              </a:rPr>
            </a:br>
            <a:endParaRPr lang="en-US" sz="2800" b="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0BBC57-C0FC-D7FD-21C3-653503C46651}"/>
              </a:ext>
            </a:extLst>
          </p:cNvPr>
          <p:cNvSpPr>
            <a:spLocks noGrp="1"/>
          </p:cNvSpPr>
          <p:nvPr>
            <p:ph idx="1"/>
          </p:nvPr>
        </p:nvSpPr>
        <p:spPr>
          <a:xfrm>
            <a:off x="730598" y="2144034"/>
            <a:ext cx="6900986" cy="1629620"/>
          </a:xfrm>
        </p:spPr>
        <p:txBody>
          <a:bodyPr>
            <a:noAutofit/>
          </a:bodyPr>
          <a:lstStyle/>
          <a:p>
            <a:endParaRPr lang="en-US" sz="2400" b="1">
              <a:solidFill>
                <a:schemeClr val="tx2"/>
              </a:solidFill>
              <a:latin typeface="Calibri" panose="020F0502020204030204" pitchFamily="34" charset="0"/>
              <a:ea typeface="MS PGothic"/>
              <a:cs typeface="Calibri" panose="020F0502020204030204" pitchFamily="34" charset="0"/>
            </a:endParaRPr>
          </a:p>
          <a:p>
            <a:pPr marL="0" indent="0">
              <a:buNone/>
            </a:pPr>
            <a:endParaRPr lang="en-US" sz="2000" b="1">
              <a:solidFill>
                <a:srgbClr val="00447C"/>
              </a:solidFill>
              <a:latin typeface="Arial" panose="020B0604020202020204" pitchFamily="34" charset="0"/>
              <a:ea typeface="MS PGothic"/>
              <a:cs typeface="Arial" panose="020B0604020202020204" pitchFamily="34" charset="0"/>
            </a:endParaRPr>
          </a:p>
        </p:txBody>
      </p:sp>
      <p:sp>
        <p:nvSpPr>
          <p:cNvPr id="7" name="TextBox 6">
            <a:extLst>
              <a:ext uri="{FF2B5EF4-FFF2-40B4-BE49-F238E27FC236}">
                <a16:creationId xmlns:a16="http://schemas.microsoft.com/office/drawing/2014/main" id="{EA3099AD-7D8E-6D66-7FBB-4D698BEA8C07}"/>
              </a:ext>
            </a:extLst>
          </p:cNvPr>
          <p:cNvSpPr txBox="1"/>
          <p:nvPr/>
        </p:nvSpPr>
        <p:spPr>
          <a:xfrm>
            <a:off x="185660" y="1409930"/>
            <a:ext cx="7990862" cy="4727448"/>
          </a:xfrm>
          <a:prstGeom prst="rect">
            <a:avLst/>
          </a:prstGeom>
          <a:noFill/>
        </p:spPr>
        <p:txBody>
          <a:bodyPr wrap="square" lIns="91440" tIns="45720" rIns="91440" bIns="45720" anchor="t">
            <a:noAutofit/>
          </a:bodyPr>
          <a:lstStyle/>
          <a:p>
            <a:pPr marL="342900" marR="0" lvl="0" indent="-342900" algn="l" defTabSz="914400" rtl="0" eaLnBrk="1" fontAlgn="auto" latinLnBrk="0" hangingPunct="1">
              <a:lnSpc>
                <a:spcPct val="95000"/>
              </a:lnSpc>
              <a:spcBef>
                <a:spcPct val="70000"/>
              </a:spcBef>
              <a:spcAft>
                <a:spcPct val="0"/>
              </a:spcAft>
              <a:buClrTx/>
              <a:buSzTx/>
              <a:buFont typeface="Arial"/>
              <a:buChar char="•"/>
              <a:defRPr/>
            </a:pPr>
            <a:r>
              <a:rPr kumimoji="0" lang="fr" sz="2400" b="1" i="0" u="none" strike="noStrike" kern="1200" cap="none" spc="0" normalizeH="0" baseline="0" noProof="0" dirty="0">
                <a:solidFill>
                  <a:srgbClr val="00447C"/>
                </a:solidFill>
                <a:highlight>
                  <a:srgbClr val="000000">
                    <a:alpha val="0"/>
                  </a:srgbClr>
                </a:highlight>
                <a:uLnTx/>
                <a:uFillTx/>
                <a:latin typeface="Calibri"/>
                <a:ea typeface="MS PGothic"/>
                <a:cs typeface="Calibri"/>
              </a:rPr>
              <a:t>Avis d'intérêt particulier (NOSI) [NOT-ES-23-006] : </a:t>
            </a:r>
            <a:endParaRPr kumimoji="0" lang="en-US" sz="2400" b="0" i="0" u="none" strike="noStrike" kern="1200" cap="none" spc="0" normalizeH="0" baseline="0" noProof="0" dirty="0">
              <a:ln>
                <a:noFill/>
              </a:ln>
              <a:solidFill>
                <a:srgbClr val="00447C"/>
              </a:solidFill>
              <a:effectLst/>
              <a:uLnTx/>
              <a:uFillTx/>
              <a:latin typeface="Arial"/>
              <a:ea typeface="+mn-ea"/>
              <a:cs typeface="Arial" panose="020B0604020202020204" pitchFamily="34" charset="0"/>
            </a:endParaRPr>
          </a:p>
          <a:p>
            <a:pPr marL="575945" marR="0" lvl="1" indent="-236220" algn="l" defTabSz="914400" rtl="0" eaLnBrk="1" fontAlgn="auto" latinLnBrk="0" hangingPunct="1">
              <a:lnSpc>
                <a:spcPct val="95000"/>
              </a:lnSpc>
              <a:spcBef>
                <a:spcPct val="70000"/>
              </a:spcBef>
              <a:spcAft>
                <a:spcPct val="0"/>
              </a:spcAft>
              <a:buClrTx/>
              <a:buSzTx/>
              <a:buFont typeface="Arial,Sans-Serif" panose="020B0604020202020204" pitchFamily="34" charset="0"/>
              <a:buChar char="•"/>
              <a:defRPr/>
            </a:pPr>
            <a:r>
              <a:rPr kumimoji="0" lang="fr" sz="2400" b="1" i="0" u="none" strike="noStrike" kern="1200" cap="none" spc="0" normalizeH="0" baseline="0" noProof="0" dirty="0">
                <a:solidFill>
                  <a:srgbClr val="0F0D29"/>
                </a:solidFill>
                <a:highlight>
                  <a:srgbClr val="000000">
                    <a:alpha val="0"/>
                  </a:srgbClr>
                </a:highlight>
                <a:uLnTx/>
                <a:uFillTx/>
                <a:latin typeface="Calibri"/>
                <a:ea typeface="MS PGothic"/>
                <a:cs typeface="Calibri"/>
              </a:rPr>
              <a:t>Objectif</a:t>
            </a:r>
            <a:r>
              <a:rPr kumimoji="0" lang="fr" sz="2400" b="0" i="0" u="none" strike="noStrike" kern="1200" cap="none" spc="0" normalizeH="0" baseline="0" noProof="0" dirty="0">
                <a:solidFill>
                  <a:srgbClr val="0F0D29"/>
                </a:solidFill>
                <a:highlight>
                  <a:srgbClr val="000000">
                    <a:alpha val="0"/>
                  </a:srgbClr>
                </a:highlight>
                <a:uLnTx/>
                <a:uFillTx/>
                <a:latin typeface="Calibri"/>
                <a:ea typeface="MS PGothic"/>
                <a:cs typeface="Calibri"/>
              </a:rPr>
              <a:t>: soutenir la recherche de CCH aux États-Unis et dans le monde. Encourage l'utilisation d'éléments de données et d'outils de collecte communs. Ouvert pendant 3 ans.</a:t>
            </a:r>
            <a:endParaRPr kumimoji="0" lang="en-US" sz="2400" b="0" i="0" u="none" strike="noStrike" kern="1200" cap="none" spc="0" normalizeH="0" baseline="0" noProof="0" dirty="0">
              <a:ln>
                <a:noFill/>
              </a:ln>
              <a:solidFill>
                <a:srgbClr val="364F80"/>
              </a:solidFill>
              <a:effectLst/>
              <a:uLnTx/>
              <a:uFillTx/>
              <a:latin typeface="Calibri"/>
              <a:ea typeface="+mn-ea"/>
              <a:cs typeface="Calibri"/>
            </a:endParaRPr>
          </a:p>
          <a:p>
            <a:pPr marL="342900" marR="0" lvl="0" indent="-342900" algn="l" defTabSz="914400" rtl="0" eaLnBrk="1" fontAlgn="auto" latinLnBrk="0" hangingPunct="1">
              <a:lnSpc>
                <a:spcPct val="95000"/>
              </a:lnSpc>
              <a:spcBef>
                <a:spcPct val="70000"/>
              </a:spcBef>
              <a:spcAft>
                <a:spcPct val="0"/>
              </a:spcAft>
              <a:buClrTx/>
              <a:buSzTx/>
              <a:buFont typeface="Arial" pitchFamily="34" charset="0"/>
              <a:buChar char="•"/>
              <a:defRPr/>
            </a:pPr>
            <a:r>
              <a:rPr kumimoji="0" lang="fr" sz="2400" b="1" i="0" u="none" strike="noStrike" kern="1200" cap="none" spc="0" normalizeH="0" baseline="0" noProof="0" dirty="0">
                <a:solidFill>
                  <a:srgbClr val="364F80"/>
                </a:solidFill>
                <a:highlight>
                  <a:srgbClr val="000000">
                    <a:alpha val="0"/>
                  </a:srgbClr>
                </a:highlight>
                <a:uLnTx/>
                <a:uFillTx/>
                <a:latin typeface="Calibri"/>
                <a:ea typeface="MS PGothic"/>
                <a:cs typeface="Calibri"/>
              </a:rPr>
              <a:t>Avis d'intérêt particulier : Technologies d'innovation pour la recherche sur le changement climatique et la santé humaine (SBIR/STTR) [NOT-ES-22-009] &amp; [NOT-ES-22-010] :</a:t>
            </a:r>
            <a:endParaRPr kumimoji="0" lang="en-US" sz="1800" b="0" i="0" u="none" strike="noStrike" kern="1200" cap="none" spc="0" normalizeH="0" baseline="0" noProof="0" dirty="0">
              <a:ln>
                <a:noFill/>
              </a:ln>
              <a:solidFill>
                <a:srgbClr val="364F80"/>
              </a:solidFill>
              <a:effectLst/>
              <a:uLnTx/>
              <a:uFillTx/>
              <a:latin typeface="Arial"/>
              <a:ea typeface="+mn-ea"/>
              <a:cs typeface="Arial"/>
            </a:endParaRPr>
          </a:p>
          <a:p>
            <a:pPr marL="575945" marR="0" lvl="1" indent="-236220" algn="l" defTabSz="914400" rtl="0" eaLnBrk="1" fontAlgn="auto" latinLnBrk="0" hangingPunct="1">
              <a:lnSpc>
                <a:spcPct val="95000"/>
              </a:lnSpc>
              <a:spcBef>
                <a:spcPct val="70000"/>
              </a:spcBef>
              <a:spcAft>
                <a:spcPct val="0"/>
              </a:spcAft>
              <a:buClrTx/>
              <a:buSzTx/>
              <a:buFont typeface="Arial,Sans-Serif" panose="020B0604020202020204" pitchFamily="34" charset="0"/>
              <a:buChar char="•"/>
              <a:defRPr/>
            </a:pPr>
            <a:r>
              <a:rPr kumimoji="0" lang="fr" sz="2400" b="1" i="0" u="none" strike="noStrike" kern="1200" cap="none" spc="0" normalizeH="0" baseline="0" noProof="0" dirty="0">
                <a:solidFill>
                  <a:srgbClr val="000000"/>
                </a:solidFill>
                <a:highlight>
                  <a:srgbClr val="000000">
                    <a:alpha val="0"/>
                  </a:srgbClr>
                </a:highlight>
                <a:uLnTx/>
                <a:uFillTx/>
                <a:latin typeface="Calibri"/>
                <a:ea typeface="MS PGothic"/>
                <a:cs typeface="Calibri"/>
              </a:rPr>
              <a:t>Objectif :</a:t>
            </a:r>
            <a:r>
              <a:rPr kumimoji="0" lang="fr" sz="2400" b="0" i="0" u="none" strike="noStrike" kern="1200" cap="none" spc="0" normalizeH="0" baseline="0" noProof="0" dirty="0">
                <a:solidFill>
                  <a:srgbClr val="000000"/>
                </a:solidFill>
                <a:highlight>
                  <a:srgbClr val="000000">
                    <a:alpha val="0"/>
                  </a:srgbClr>
                </a:highlight>
                <a:uLnTx/>
                <a:uFillTx/>
                <a:latin typeface="Calibri"/>
                <a:ea typeface="MS PGothic"/>
                <a:cs typeface="Calibri"/>
              </a:rPr>
              <a:t>soutenir les technologies permettant d'appréhender les effets du changement climatique et des conditions météorologiques extrêmes sur la santé humaine et de réduire les menaces que le changement climatique fait peser sur la santé.</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8" name="Picture 7">
            <a:extLst>
              <a:ext uri="{FF2B5EF4-FFF2-40B4-BE49-F238E27FC236}">
                <a16:creationId xmlns:a16="http://schemas.microsoft.com/office/drawing/2014/main" id="{967DD3A2-E87E-7A6F-5340-68B3E89D0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099" y="4133542"/>
            <a:ext cx="1109042" cy="1109042"/>
          </a:xfrm>
          <a:prstGeom prst="rect">
            <a:avLst/>
          </a:prstGeom>
        </p:spPr>
      </p:pic>
      <p:pic>
        <p:nvPicPr>
          <p:cNvPr id="9" name="Picture 8">
            <a:extLst>
              <a:ext uri="{FF2B5EF4-FFF2-40B4-BE49-F238E27FC236}">
                <a16:creationId xmlns:a16="http://schemas.microsoft.com/office/drawing/2014/main" id="{451FA586-DC2A-8941-35F1-9DA1BA6B9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750" y="5361844"/>
            <a:ext cx="1109042" cy="1109042"/>
          </a:xfrm>
          <a:prstGeom prst="rect">
            <a:avLst/>
          </a:prstGeom>
        </p:spPr>
      </p:pic>
      <p:pic>
        <p:nvPicPr>
          <p:cNvPr id="6" name="Picture 5">
            <a:extLst>
              <a:ext uri="{FF2B5EF4-FFF2-40B4-BE49-F238E27FC236}">
                <a16:creationId xmlns:a16="http://schemas.microsoft.com/office/drawing/2014/main" id="{73AE7241-D131-E119-1533-456E382B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199" y="2073244"/>
            <a:ext cx="1115568" cy="1115568"/>
          </a:xfrm>
          <a:prstGeom prst="rect">
            <a:avLst/>
          </a:prstGeom>
        </p:spPr>
      </p:pic>
      <p:sp>
        <p:nvSpPr>
          <p:cNvPr id="5" name="TextBox 4">
            <a:extLst>
              <a:ext uri="{FF2B5EF4-FFF2-40B4-BE49-F238E27FC236}">
                <a16:creationId xmlns:a16="http://schemas.microsoft.com/office/drawing/2014/main" id="{33133AD3-E1D8-286C-A2CE-E941928494A9}"/>
              </a:ext>
            </a:extLst>
          </p:cNvPr>
          <p:cNvSpPr txBox="1"/>
          <p:nvPr/>
        </p:nvSpPr>
        <p:spPr>
          <a:xfrm>
            <a:off x="9885689" y="2483533"/>
            <a:ext cx="1907849" cy="400110"/>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a:solidFill>
                  <a:srgbClr val="00447C"/>
                </a:solidFill>
                <a:highlight>
                  <a:srgbClr val="000000">
                    <a:alpha val="0"/>
                  </a:srgbClr>
                </a:highlight>
                <a:uLnTx/>
                <a:uFillTx/>
                <a:latin typeface="Calibri"/>
                <a:ea typeface="MS PGothic"/>
                <a:cs typeface="Calibri"/>
              </a:rPr>
              <a:t>NOT-ES-23-006</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EFDDD510-3737-0F63-16F5-8C7F987951EB}"/>
              </a:ext>
            </a:extLst>
          </p:cNvPr>
          <p:cNvSpPr txBox="1"/>
          <p:nvPr/>
        </p:nvSpPr>
        <p:spPr>
          <a:xfrm>
            <a:off x="9885689" y="4488008"/>
            <a:ext cx="1907849" cy="400110"/>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a:solidFill>
                  <a:srgbClr val="00447C"/>
                </a:solidFill>
                <a:highlight>
                  <a:srgbClr val="000000">
                    <a:alpha val="0"/>
                  </a:srgbClr>
                </a:highlight>
                <a:uLnTx/>
                <a:uFillTx/>
                <a:latin typeface="Calibri"/>
                <a:ea typeface="MS PGothic"/>
                <a:cs typeface="Calibri"/>
              </a:rPr>
              <a:t>NOT-ES-22-009</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8F56FAB3-FC24-AC2F-340E-0DD312F61755}"/>
              </a:ext>
            </a:extLst>
          </p:cNvPr>
          <p:cNvSpPr txBox="1"/>
          <p:nvPr/>
        </p:nvSpPr>
        <p:spPr>
          <a:xfrm>
            <a:off x="9903340" y="5650801"/>
            <a:ext cx="1942032" cy="400110"/>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000" b="1" i="0" u="none" strike="noStrike" kern="1200" cap="none" spc="0" normalizeH="0" baseline="0" noProof="0">
                <a:solidFill>
                  <a:srgbClr val="00447C"/>
                </a:solidFill>
                <a:highlight>
                  <a:srgbClr val="000000">
                    <a:alpha val="0"/>
                  </a:srgbClr>
                </a:highlight>
                <a:uLnTx/>
                <a:uFillTx/>
                <a:latin typeface="Calibri"/>
                <a:ea typeface="MS PGothic"/>
                <a:cs typeface="Calibri"/>
              </a:rPr>
              <a:t>NOT-ES-22-010</a:t>
            </a: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77356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8B9B-0DC4-7169-5E8E-F8C1640BD39E}"/>
              </a:ext>
            </a:extLst>
          </p:cNvPr>
          <p:cNvSpPr>
            <a:spLocks noGrp="1"/>
          </p:cNvSpPr>
          <p:nvPr>
            <p:ph type="title"/>
          </p:nvPr>
        </p:nvSpPr>
        <p:spPr/>
        <p:txBody>
          <a:bodyPr>
            <a:noAutofit/>
          </a:bodyPr>
          <a:lstStyle/>
          <a:p>
            <a:pPr algn="ctr" rtl="0"/>
            <a:r>
              <a:rPr lang="fr" sz="3200" b="1" i="0" u="none" strike="noStrike">
                <a:highlight>
                  <a:srgbClr val="000000">
                    <a:alpha val="0"/>
                  </a:srgbClr>
                </a:highlight>
                <a:latin typeface="Calibri"/>
                <a:ea typeface="+mj-lt"/>
                <a:cs typeface="Calibri"/>
              </a:rPr>
              <a:t>Subventions exploratoires NIH P-20 [RFA-ES-23-007] </a:t>
            </a:r>
            <a:endParaRPr lang="en-US" sz="320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87C26D0-9FCC-ECD4-F316-94931987A0B6}"/>
              </a:ext>
            </a:extLst>
          </p:cNvPr>
          <p:cNvSpPr>
            <a:spLocks noGrp="1"/>
          </p:cNvSpPr>
          <p:nvPr>
            <p:ph idx="1"/>
          </p:nvPr>
        </p:nvSpPr>
        <p:spPr>
          <a:xfrm>
            <a:off x="747285" y="1720850"/>
            <a:ext cx="7535069" cy="4725987"/>
          </a:xfrm>
        </p:spPr>
        <p:txBody>
          <a:bodyPr>
            <a:noAutofit/>
          </a:bodyPr>
          <a:lstStyle/>
          <a:p>
            <a:pPr marL="0" indent="0" rtl="0">
              <a:buNone/>
            </a:pPr>
            <a:r>
              <a:rPr kumimoji="0" lang="fr" sz="2400" b="1" i="0" u="none" strike="noStrike" kern="0" cap="none" spc="0" normalizeH="0" baseline="0" noProof="0" dirty="0">
                <a:solidFill>
                  <a:srgbClr val="082A75"/>
                </a:solidFill>
                <a:highlight>
                  <a:srgbClr val="000000">
                    <a:alpha val="0"/>
                  </a:srgbClr>
                </a:highlight>
                <a:uLnTx/>
                <a:uFillTx/>
                <a:latin typeface="Calibri"/>
                <a:ea typeface="+mj-lt"/>
                <a:cs typeface="Calibri"/>
              </a:rPr>
              <a:t>Subventions exploratoires pour le</a:t>
            </a:r>
            <a:r>
              <a:rPr kumimoji="0" lang="fr" sz="2400" b="1" i="0" u="none" strike="noStrike" kern="0" cap="none" spc="0" normalizeH="0" baseline="0" noProof="0" dirty="0">
                <a:solidFill>
                  <a:srgbClr val="364F80"/>
                </a:solidFill>
                <a:highlight>
                  <a:srgbClr val="000000">
                    <a:alpha val="0"/>
                  </a:srgbClr>
                </a:highlight>
                <a:uLnTx/>
                <a:uFillTx/>
                <a:latin typeface="Calibri"/>
                <a:ea typeface="+mj-lt"/>
                <a:cs typeface="Calibri"/>
              </a:rPr>
              <a:t> développement de</a:t>
            </a:r>
            <a:r>
              <a:rPr kumimoji="0" lang="fr" sz="2400" b="1" i="0" u="none" strike="noStrike" kern="0" cap="none" spc="0" normalizeH="0" baseline="0" noProof="0" dirty="0">
                <a:solidFill>
                  <a:srgbClr val="082A75"/>
                </a:solidFill>
                <a:highlight>
                  <a:srgbClr val="000000">
                    <a:alpha val="0"/>
                  </a:srgbClr>
                </a:highlight>
                <a:uLnTx/>
                <a:uFillTx/>
                <a:latin typeface="Calibri"/>
                <a:ea typeface="+mj-lt"/>
                <a:cs typeface="Calibri"/>
              </a:rPr>
              <a:t> centres de recherche sur le changement climatique et la santé</a:t>
            </a:r>
          </a:p>
          <a:p>
            <a:pPr rtl="0">
              <a:lnSpc>
                <a:spcPct val="100000"/>
              </a:lnSpc>
              <a:spcBef>
                <a:spcPts val="2400"/>
              </a:spcBef>
              <a:buFont typeface="Arial" pitchFamily="34" charset="0"/>
              <a:buChar char="•"/>
            </a:pPr>
            <a:r>
              <a:rPr lang="fr" sz="2000" b="0" i="0" u="none" strike="noStrike" dirty="0">
                <a:highlight>
                  <a:srgbClr val="000000">
                    <a:alpha val="0"/>
                  </a:srgbClr>
                </a:highlight>
                <a:latin typeface="Calibri"/>
                <a:ea typeface="MS PGothic"/>
                <a:cs typeface="Calibri"/>
              </a:rPr>
              <a:t>Cette opportunité de financement vise à solliciter des candidatures de centres de recherche sur le changement climatique et la santé qui soutiendront le développement d'un environnement de recherche transdisciplinaire pour soutenir un programme de recherche fondamentale et appliquée afin d'examiner les impacts du changement climatique sur la santé humaine. </a:t>
            </a:r>
            <a:endParaRPr lang="en-US" sz="2000" dirty="0">
              <a:latin typeface="Calibri"/>
              <a:cs typeface="Calibri"/>
            </a:endParaRPr>
          </a:p>
          <a:p>
            <a:pPr rtl="0">
              <a:lnSpc>
                <a:spcPct val="100000"/>
              </a:lnSpc>
              <a:spcBef>
                <a:spcPts val="2400"/>
              </a:spcBef>
              <a:buFont typeface="Arial" pitchFamily="34" charset="0"/>
              <a:buChar char="•"/>
            </a:pPr>
            <a:r>
              <a:rPr lang="fr" sz="2000" b="1" i="0" u="none" strike="noStrike" dirty="0">
                <a:solidFill>
                  <a:srgbClr val="00447C"/>
                </a:solidFill>
                <a:highlight>
                  <a:srgbClr val="000000">
                    <a:alpha val="0"/>
                  </a:srgbClr>
                </a:highlight>
                <a:latin typeface="Calibri"/>
                <a:ea typeface="MS PGothic"/>
                <a:cs typeface="Calibri"/>
              </a:rPr>
              <a:t>Calendrier de candidature</a:t>
            </a:r>
            <a:r>
              <a:rPr lang="fr" sz="2000" b="0" i="0" u="none" strike="noStrike" dirty="0">
                <a:highlight>
                  <a:srgbClr val="000000">
                    <a:alpha val="0"/>
                  </a:srgbClr>
                </a:highlight>
                <a:latin typeface="Calibri"/>
                <a:ea typeface="MS PGothic"/>
                <a:cs typeface="Calibri"/>
              </a:rPr>
              <a:t> </a:t>
            </a:r>
          </a:p>
          <a:p>
            <a:pPr marL="575945" lvl="1" indent="-236220" rtl="0">
              <a:lnSpc>
                <a:spcPct val="100000"/>
              </a:lnSpc>
              <a:spcBef>
                <a:spcPts val="600"/>
              </a:spcBef>
              <a:buFont typeface="Arial" pitchFamily="34" charset="0"/>
              <a:buChar char="•"/>
            </a:pPr>
            <a:r>
              <a:rPr lang="fr" sz="2000" b="0" i="0" u="none" strike="noStrike" dirty="0">
                <a:highlight>
                  <a:srgbClr val="000000">
                    <a:alpha val="0"/>
                  </a:srgbClr>
                </a:highlight>
                <a:latin typeface="Calibri"/>
                <a:ea typeface="+mn-lt"/>
                <a:cs typeface="Calibri"/>
              </a:rPr>
              <a:t>Un webinaire d'information sera organisé à l'automne.</a:t>
            </a:r>
          </a:p>
          <a:p>
            <a:pPr marL="575945" lvl="1" indent="-236220" rtl="0">
              <a:lnSpc>
                <a:spcPct val="100000"/>
              </a:lnSpc>
              <a:spcBef>
                <a:spcPts val="600"/>
              </a:spcBef>
              <a:buFont typeface="Arial" pitchFamily="34" charset="0"/>
              <a:buChar char="•"/>
            </a:pPr>
            <a:r>
              <a:rPr lang="fr" sz="2000" b="0" i="0" u="none" strike="noStrike" dirty="0">
                <a:highlight>
                  <a:srgbClr val="000000">
                    <a:alpha val="0"/>
                  </a:srgbClr>
                </a:highlight>
                <a:latin typeface="Calibri"/>
                <a:ea typeface="+mn-lt"/>
                <a:cs typeface="Calibri"/>
              </a:rPr>
              <a:t>Date(s) d'échéance de la lettre d'intention : 7 octobre 2023 </a:t>
            </a:r>
            <a:endParaRPr lang="en-US" sz="2000" dirty="0">
              <a:latin typeface="Calibri"/>
              <a:ea typeface="MS PGothic"/>
              <a:cs typeface="Calibri"/>
            </a:endParaRPr>
          </a:p>
          <a:p>
            <a:pPr marL="575945" lvl="1" indent="-236220" rtl="0">
              <a:lnSpc>
                <a:spcPct val="100000"/>
              </a:lnSpc>
              <a:spcBef>
                <a:spcPts val="600"/>
              </a:spcBef>
              <a:buFont typeface="Arial" pitchFamily="34" charset="0"/>
              <a:buChar char="•"/>
            </a:pPr>
            <a:r>
              <a:rPr lang="fr" sz="2000" b="0" i="0" u="none" strike="noStrike" dirty="0">
                <a:highlight>
                  <a:srgbClr val="000000">
                    <a:alpha val="0"/>
                  </a:srgbClr>
                </a:highlight>
                <a:latin typeface="Calibri"/>
                <a:ea typeface="+mn-lt"/>
                <a:cs typeface="Calibri"/>
              </a:rPr>
              <a:t>Date(s) limite(s) de dépôt des candidatures : 6 novembre 2023</a:t>
            </a:r>
            <a:endParaRPr lang="en-US" sz="2000" dirty="0">
              <a:latin typeface="Calibri"/>
              <a:ea typeface="MS PGothic"/>
              <a:cs typeface="Calibri"/>
            </a:endParaRPr>
          </a:p>
          <a:p>
            <a:pPr marL="0" indent="0">
              <a:buNone/>
            </a:pPr>
            <a:endParaRPr lang="en-US" sz="2000" b="1" dirty="0"/>
          </a:p>
        </p:txBody>
      </p:sp>
      <p:pic>
        <p:nvPicPr>
          <p:cNvPr id="9" name="Picture 8">
            <a:extLst>
              <a:ext uri="{FF2B5EF4-FFF2-40B4-BE49-F238E27FC236}">
                <a16:creationId xmlns:a16="http://schemas.microsoft.com/office/drawing/2014/main" id="{988331FF-5EC3-EE27-95FA-E4DACCFDB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715" y="3089119"/>
            <a:ext cx="2260994" cy="2260994"/>
          </a:xfrm>
          <a:prstGeom prst="rect">
            <a:avLst/>
          </a:prstGeom>
        </p:spPr>
      </p:pic>
    </p:spTree>
    <p:extLst>
      <p:ext uri="{BB962C8B-B14F-4D97-AF65-F5344CB8AC3E}">
        <p14:creationId xmlns:p14="http://schemas.microsoft.com/office/powerpoint/2010/main" val="17458338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500"/>
              <a:buFont typeface="Gill Sans"/>
              <a:buNone/>
            </a:pPr>
            <a:r>
              <a:rPr lang="fr" sz="3500" b="0" i="0" u="none" strike="noStrike">
                <a:highlight>
                  <a:srgbClr val="000000">
                    <a:alpha val="0"/>
                  </a:srgbClr>
                </a:highlight>
                <a:latin typeface="Gill Sans MT"/>
              </a:rPr>
              <a:t>Présentateurs</a:t>
            </a:r>
            <a:endParaRPr>
              <a:latin typeface="Gill Sans MT" panose="020B0502020104020203" pitchFamily="34" charset="0"/>
            </a:endParaRPr>
          </a:p>
        </p:txBody>
      </p:sp>
      <p:sp>
        <p:nvSpPr>
          <p:cNvPr id="14" name="TextBox 13">
            <a:extLst>
              <a:ext uri="{FF2B5EF4-FFF2-40B4-BE49-F238E27FC236}">
                <a16:creationId xmlns:a16="http://schemas.microsoft.com/office/drawing/2014/main" id="{AACC5EA6-9F96-46D1-89CD-F0116243B6B6}"/>
              </a:ext>
            </a:extLst>
          </p:cNvPr>
          <p:cNvSpPr txBox="1"/>
          <p:nvPr/>
        </p:nvSpPr>
        <p:spPr>
          <a:xfrm>
            <a:off x="3112475" y="4908692"/>
            <a:ext cx="2661356" cy="738664"/>
          </a:xfrm>
          <a:prstGeom prst="rect">
            <a:avLst/>
          </a:prstGeom>
          <a:noFill/>
        </p:spPr>
        <p:txBody>
          <a:bodyPr wrap="square" rtlCol="0">
            <a:noAutofit/>
          </a:bodyPr>
          <a:lstStyle/>
          <a:p>
            <a:pPr algn="ctr" rtl="0"/>
            <a:r>
              <a:rPr lang="fr" sz="1400" b="1" i="0" u="none" strike="noStrike">
                <a:highlight>
                  <a:srgbClr val="000000">
                    <a:alpha val="0"/>
                  </a:srgbClr>
                </a:highlight>
                <a:latin typeface="Gill Sans MT"/>
              </a:rPr>
              <a:t>Dr Rebecca Carter</a:t>
            </a:r>
          </a:p>
          <a:p>
            <a:pPr algn="ctr" rtl="0"/>
            <a:r>
              <a:rPr lang="fr" sz="1400" b="0" i="0" u="none" strike="noStrike">
                <a:highlight>
                  <a:srgbClr val="000000">
                    <a:alpha val="0"/>
                  </a:srgbClr>
                </a:highlight>
                <a:latin typeface="Gill Sans MT"/>
              </a:rPr>
              <a:t>Responsable de l'adaptation</a:t>
            </a:r>
          </a:p>
          <a:p>
            <a:pPr algn="ctr" rtl="0"/>
            <a:r>
              <a:rPr lang="fr" sz="1400" b="0" i="0" u="none" strike="noStrike">
                <a:highlight>
                  <a:srgbClr val="000000">
                    <a:alpha val="0"/>
                  </a:srgbClr>
                </a:highlight>
                <a:latin typeface="Gill Sans MT"/>
              </a:rPr>
              <a:t>World Resources Institute</a:t>
            </a:r>
          </a:p>
        </p:txBody>
      </p:sp>
      <p:sp>
        <p:nvSpPr>
          <p:cNvPr id="16" name="TextBox 15">
            <a:extLst>
              <a:ext uri="{FF2B5EF4-FFF2-40B4-BE49-F238E27FC236}">
                <a16:creationId xmlns:a16="http://schemas.microsoft.com/office/drawing/2014/main" id="{492970FA-81BE-4785-BFD5-09E6EABD3A3D}"/>
              </a:ext>
            </a:extLst>
          </p:cNvPr>
          <p:cNvSpPr txBox="1"/>
          <p:nvPr/>
        </p:nvSpPr>
        <p:spPr>
          <a:xfrm>
            <a:off x="6229786" y="4908692"/>
            <a:ext cx="3284994" cy="1384995"/>
          </a:xfrm>
          <a:prstGeom prst="rect">
            <a:avLst/>
          </a:prstGeom>
          <a:noFill/>
        </p:spPr>
        <p:txBody>
          <a:bodyPr wrap="square" rtlCol="0">
            <a:noAutofit/>
          </a:bodyPr>
          <a:lstStyle/>
          <a:p>
            <a:pPr algn="ctr" rtl="0"/>
            <a:r>
              <a:rPr lang="fr" sz="1400" b="1" i="0" u="none" strike="noStrike">
                <a:highlight>
                  <a:srgbClr val="000000">
                    <a:alpha val="0"/>
                  </a:srgbClr>
                </a:highlight>
                <a:latin typeface="Gill Sans MT"/>
              </a:rPr>
              <a:t>Dr Regina Bures, Ph.D.</a:t>
            </a:r>
          </a:p>
          <a:p>
            <a:pPr algn="ctr" rtl="0"/>
            <a:r>
              <a:rPr lang="fr" sz="1400" b="0" i="0" u="none" strike="noStrike">
                <a:highlight>
                  <a:srgbClr val="000000">
                    <a:alpha val="0"/>
                  </a:srgbClr>
                </a:highlight>
                <a:latin typeface="Gill Sans MT"/>
              </a:rPr>
              <a:t>Conseiller scientifique principal</a:t>
            </a:r>
          </a:p>
          <a:p>
            <a:pPr algn="ctr" rtl="0"/>
            <a:r>
              <a:rPr lang="fr" sz="1400" b="0" i="0" u="none" strike="noStrike">
                <a:highlight>
                  <a:srgbClr val="000000">
                    <a:alpha val="0"/>
                  </a:srgbClr>
                </a:highlight>
                <a:latin typeface="Gill Sans MT"/>
              </a:rPr>
              <a:t>Division des sciences cardiovasculaires</a:t>
            </a:r>
          </a:p>
          <a:p>
            <a:pPr algn="ctr" rtl="0"/>
            <a:r>
              <a:rPr lang="fr" sz="1400" b="0" i="0" u="none" strike="noStrike">
                <a:highlight>
                  <a:srgbClr val="000000">
                    <a:alpha val="0"/>
                  </a:srgbClr>
                </a:highlight>
                <a:latin typeface="Gill Sans MT"/>
              </a:rPr>
              <a:t>Institut national du cœur, du poumon et du sang (NHLBI)</a:t>
            </a:r>
          </a:p>
          <a:p>
            <a:pPr algn="ctr" rtl="0"/>
            <a:r>
              <a:rPr lang="fr" sz="1400" b="0" i="0" u="none" strike="noStrike">
                <a:highlight>
                  <a:srgbClr val="000000">
                    <a:alpha val="0"/>
                  </a:srgbClr>
                </a:highlight>
                <a:latin typeface="Gill Sans MT"/>
              </a:rPr>
              <a:t>Instituts nationaux de la santé (NIH)</a:t>
            </a:r>
          </a:p>
        </p:txBody>
      </p:sp>
      <p:pic>
        <p:nvPicPr>
          <p:cNvPr id="3" name="Picture 2">
            <a:extLst>
              <a:ext uri="{FF2B5EF4-FFF2-40B4-BE49-F238E27FC236}">
                <a16:creationId xmlns:a16="http://schemas.microsoft.com/office/drawing/2014/main" id="{1BD074AD-9D11-4295-9A3A-232193176333}"/>
              </a:ext>
            </a:extLst>
          </p:cNvPr>
          <p:cNvPicPr>
            <a:picLocks noChangeAspect="1"/>
          </p:cNvPicPr>
          <p:nvPr/>
        </p:nvPicPr>
        <p:blipFill>
          <a:blip r:embed="rId3"/>
          <a:stretch>
            <a:fillRect/>
          </a:stretch>
        </p:blipFill>
        <p:spPr>
          <a:xfrm>
            <a:off x="3186925" y="1520144"/>
            <a:ext cx="2512457" cy="3349943"/>
          </a:xfrm>
          <a:prstGeom prst="rect">
            <a:avLst/>
          </a:prstGeom>
        </p:spPr>
      </p:pic>
      <p:pic>
        <p:nvPicPr>
          <p:cNvPr id="6" name="Picture 5">
            <a:extLst>
              <a:ext uri="{FF2B5EF4-FFF2-40B4-BE49-F238E27FC236}">
                <a16:creationId xmlns:a16="http://schemas.microsoft.com/office/drawing/2014/main" id="{C283FE93-BC35-47BC-8E4A-8327F86789DC}"/>
              </a:ext>
            </a:extLst>
          </p:cNvPr>
          <p:cNvPicPr>
            <a:picLocks noChangeAspect="1"/>
          </p:cNvPicPr>
          <p:nvPr/>
        </p:nvPicPr>
        <p:blipFill>
          <a:blip r:embed="rId4"/>
          <a:stretch>
            <a:fillRect/>
          </a:stretch>
        </p:blipFill>
        <p:spPr>
          <a:xfrm>
            <a:off x="6767324" y="1520143"/>
            <a:ext cx="2227356" cy="3349943"/>
          </a:xfrm>
          <a:prstGeom prst="rect">
            <a:avLst/>
          </a:prstGeom>
        </p:spPr>
      </p:pic>
    </p:spTree>
    <p:extLst>
      <p:ext uri="{BB962C8B-B14F-4D97-AF65-F5344CB8AC3E}">
        <p14:creationId xmlns:p14="http://schemas.microsoft.com/office/powerpoint/2010/main" val="38557889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CC9A29-B121-4444-8E9F-E8BDDADABE62}"/>
              </a:ext>
            </a:extLst>
          </p:cNvPr>
          <p:cNvPicPr>
            <a:picLocks noChangeAspect="1"/>
          </p:cNvPicPr>
          <p:nvPr/>
        </p:nvPicPr>
        <p:blipFill>
          <a:blip r:embed="rId3"/>
          <a:stretch>
            <a:fillRect/>
          </a:stretch>
        </p:blipFill>
        <p:spPr>
          <a:xfrm>
            <a:off x="8588437" y="1629175"/>
            <a:ext cx="2972861" cy="2971172"/>
          </a:xfrm>
          <a:prstGeom prst="rect">
            <a:avLst/>
          </a:prstGeom>
        </p:spPr>
      </p:pic>
      <p:grpSp>
        <p:nvGrpSpPr>
          <p:cNvPr id="6" name="Group 5">
            <a:extLst>
              <a:ext uri="{FF2B5EF4-FFF2-40B4-BE49-F238E27FC236}">
                <a16:creationId xmlns:a16="http://schemas.microsoft.com/office/drawing/2014/main" id="{7EA95575-530E-47D7-91E2-75989C4C4BD5}"/>
              </a:ext>
            </a:extLst>
          </p:cNvPr>
          <p:cNvGrpSpPr/>
          <p:nvPr/>
        </p:nvGrpSpPr>
        <p:grpSpPr>
          <a:xfrm>
            <a:off x="395944" y="1101218"/>
            <a:ext cx="7918011" cy="4903567"/>
            <a:chOff x="515984" y="1616583"/>
            <a:chExt cx="7918011" cy="4903567"/>
          </a:xfrm>
        </p:grpSpPr>
        <p:sp>
          <p:nvSpPr>
            <p:cNvPr id="8" name="TextBox 7">
              <a:extLst>
                <a:ext uri="{FF2B5EF4-FFF2-40B4-BE49-F238E27FC236}">
                  <a16:creationId xmlns:a16="http://schemas.microsoft.com/office/drawing/2014/main" id="{DE162A07-BC58-44E4-802A-BF9845963E56}"/>
                </a:ext>
              </a:extLst>
            </p:cNvPr>
            <p:cNvSpPr txBox="1"/>
            <p:nvPr/>
          </p:nvSpPr>
          <p:spPr>
            <a:xfrm>
              <a:off x="879409" y="1816298"/>
              <a:ext cx="7554586" cy="4703852"/>
            </a:xfrm>
            <a:prstGeom prst="rect">
              <a:avLst/>
            </a:prstGeom>
            <a:noFill/>
          </p:spPr>
          <p:txBody>
            <a:bodyPr wrap="square">
              <a:noAutofit/>
            </a:bodyPr>
            <a:lstStyle/>
            <a:p>
              <a:pPr marL="0" marR="0" lvl="0" indent="0" algn="l" defTabSz="914400" rtl="0" eaLnBrk="1" fontAlgn="auto" latinLnBrk="0" hangingPunct="1">
                <a:lnSpc>
                  <a:spcPct val="100000"/>
                </a:lnSpc>
                <a:spcBef>
                  <a:spcPts val="1200"/>
                </a:spcBef>
                <a:spcAft>
                  <a:spcPct val="0"/>
                </a:spcAft>
                <a:buClrTx/>
                <a:buSzTx/>
                <a:buFontTx/>
                <a:buNone/>
                <a:defRPr/>
              </a:pPr>
              <a:r>
                <a:rPr kumimoji="0" lang="fr" sz="2800" b="1" i="0" u="none" strike="noStrike" kern="1200" cap="none" spc="0" normalizeH="0" baseline="0" noProof="0">
                  <a:solidFill>
                    <a:srgbClr val="000000"/>
                  </a:solidFill>
                  <a:highlight>
                    <a:srgbClr val="000000">
                      <a:alpha val="0"/>
                    </a:srgbClr>
                  </a:highlight>
                  <a:uLnTx/>
                  <a:uFillTx/>
                  <a:latin typeface="Calibri"/>
                  <a:ea typeface="+mn-ea"/>
                  <a:cs typeface="+mn-cs"/>
                </a:rPr>
                <a:t>Le changement climatique exacerbe les maladies chroniques et contagieuses, aggrave les pénuries de nourriture et d'eau, augmente le risque de pandémies et aggrave les déplacements massifs de population. </a:t>
              </a:r>
              <a:br>
                <a:rPr kumimoji="0" lang="fr" sz="2800" b="1" i="0" u="none" strike="noStrike" kern="1200" cap="none" spc="0" normalizeH="0" baseline="0" noProof="0">
                  <a:solidFill>
                    <a:srgbClr val="000000"/>
                  </a:solidFill>
                  <a:highlight>
                    <a:srgbClr val="000000">
                      <a:alpha val="0"/>
                    </a:srgbClr>
                  </a:highlight>
                  <a:uLnTx/>
                  <a:uFillTx/>
                  <a:latin typeface="Calibri"/>
                  <a:ea typeface="+mn-ea"/>
                  <a:cs typeface="+mn-cs"/>
                </a:rPr>
              </a:b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200"/>
                </a:spcBef>
                <a:spcAft>
                  <a:spcPct val="0"/>
                </a:spcAft>
                <a:buClrTx/>
                <a:buSzTx/>
                <a:buFontTx/>
                <a:buNone/>
                <a:defRPr/>
              </a:pPr>
              <a:r>
                <a:rPr kumimoji="0" lang="fr" sz="2800" b="1" i="0" u="none" strike="noStrike" kern="1200" cap="none" spc="0" normalizeH="0" baseline="0" noProof="0">
                  <a:solidFill>
                    <a:srgbClr val="000000"/>
                  </a:solidFill>
                  <a:highlight>
                    <a:srgbClr val="000000">
                      <a:alpha val="0"/>
                    </a:srgbClr>
                  </a:highlight>
                  <a:uLnTx/>
                  <a:uFillTx/>
                  <a:latin typeface="Calibri"/>
                  <a:ea typeface="+mn-ea"/>
                  <a:cs typeface="+mn-cs"/>
                </a:rPr>
                <a:t>Ce qui est clair aujourd'hui, c'est que les effets sur la santé sont pires que prévu et qu'ils se font déjà sentir.</a:t>
              </a:r>
              <a:br>
                <a:rPr kumimoji="0" lang="fr" sz="2800" b="1" i="0" u="none" strike="noStrike" kern="1200" cap="none" spc="0" normalizeH="0" baseline="0" noProof="0">
                  <a:solidFill>
                    <a:srgbClr val="000000"/>
                  </a:solidFill>
                  <a:highlight>
                    <a:srgbClr val="000000">
                      <a:alpha val="0"/>
                    </a:srgbClr>
                  </a:highlight>
                  <a:uLnTx/>
                  <a:uFillTx/>
                  <a:latin typeface="Calibri"/>
                  <a:ea typeface="+mn-ea"/>
                  <a:cs typeface="+mn-cs"/>
                </a:rPr>
              </a:b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1200"/>
                </a:spcBef>
                <a:spcAft>
                  <a:spcPct val="0"/>
                </a:spcAft>
                <a:buClrTx/>
                <a:buSzTx/>
                <a:buFontTx/>
                <a:buNone/>
                <a:defRPr/>
              </a:pPr>
              <a:b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FDB89CFB-559B-43B3-9A3F-0F4A593FE6ED}"/>
                </a:ext>
              </a:extLst>
            </p:cNvPr>
            <p:cNvSpPr txBox="1"/>
            <p:nvPr/>
          </p:nvSpPr>
          <p:spPr>
            <a:xfrm>
              <a:off x="515984" y="1616583"/>
              <a:ext cx="452368" cy="83099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4800" b="1" i="0" u="none" strike="noStrike" kern="1200" cap="none" spc="0" normalizeH="0" baseline="0" noProof="0" dirty="0">
                  <a:solidFill>
                    <a:srgbClr val="00447C"/>
                  </a:solidFill>
                  <a:highlight>
                    <a:srgbClr val="000000">
                      <a:alpha val="0"/>
                    </a:srgbClr>
                  </a:highlight>
                  <a:uLnTx/>
                  <a:uFillTx/>
                  <a:latin typeface="Calibri"/>
                  <a:ea typeface="+mn-ea"/>
                  <a:cs typeface="Calibri"/>
                </a:rPr>
                <a:t>« </a:t>
              </a:r>
            </a:p>
          </p:txBody>
        </p:sp>
        <p:sp>
          <p:nvSpPr>
            <p:cNvPr id="10" name="TextBox 9">
              <a:extLst>
                <a:ext uri="{FF2B5EF4-FFF2-40B4-BE49-F238E27FC236}">
                  <a16:creationId xmlns:a16="http://schemas.microsoft.com/office/drawing/2014/main" id="{A36B6F5E-3D28-4EB8-B6B0-E4798CCB0B2C}"/>
                </a:ext>
              </a:extLst>
            </p:cNvPr>
            <p:cNvSpPr txBox="1"/>
            <p:nvPr/>
          </p:nvSpPr>
          <p:spPr>
            <a:xfrm>
              <a:off x="1874177" y="5115712"/>
              <a:ext cx="452368" cy="83099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4800" b="1" i="0" u="none" strike="noStrike" kern="1200" cap="none" spc="0" normalizeH="0" baseline="0" noProof="0" dirty="0">
                  <a:solidFill>
                    <a:srgbClr val="00447C"/>
                  </a:solidFill>
                  <a:highlight>
                    <a:srgbClr val="000000">
                      <a:alpha val="0"/>
                    </a:srgbClr>
                  </a:highlight>
                  <a:uLnTx/>
                  <a:uFillTx/>
                  <a:latin typeface="Calibri"/>
                  <a:ea typeface="+mn-ea"/>
                  <a:cs typeface="Calibri"/>
                </a:rPr>
                <a:t> »</a:t>
              </a:r>
            </a:p>
          </p:txBody>
        </p:sp>
        <p:sp>
          <p:nvSpPr>
            <p:cNvPr id="5" name="TextBox 4">
              <a:extLst>
                <a:ext uri="{FF2B5EF4-FFF2-40B4-BE49-F238E27FC236}">
                  <a16:creationId xmlns:a16="http://schemas.microsoft.com/office/drawing/2014/main" id="{D0DD1154-5DB3-4902-9DFC-E6645AD2F56D}"/>
                </a:ext>
              </a:extLst>
            </p:cNvPr>
            <p:cNvSpPr txBox="1"/>
            <p:nvPr/>
          </p:nvSpPr>
          <p:spPr>
            <a:xfrm>
              <a:off x="3321313" y="5812264"/>
              <a:ext cx="5112682" cy="707886"/>
            </a:xfrm>
            <a:prstGeom prst="rect">
              <a:avLst/>
            </a:prstGeom>
            <a:noFill/>
          </p:spPr>
          <p:txBody>
            <a:bodyPr wrap="none" rtlCol="0">
              <a:noAutofit/>
            </a:bodyPr>
            <a:lstStyle/>
            <a:p>
              <a:pPr marL="290513" marR="0" lvl="0" indent="-290513" algn="l" defTabSz="914400" rtl="0" eaLnBrk="1" fontAlgn="auto" latinLnBrk="0" hangingPunct="1">
                <a:lnSpc>
                  <a:spcPct val="100000"/>
                </a:lnSpc>
                <a:spcBef>
                  <a:spcPct val="0"/>
                </a:spcBef>
                <a:spcAft>
                  <a:spcPct val="0"/>
                </a:spcAft>
                <a:buClrTx/>
                <a:buSzTx/>
                <a:buFontTx/>
                <a:buNone/>
                <a:defRPr/>
              </a:pPr>
              <a:r>
                <a:rPr lang="fr" sz="2000" kern="1200" dirty="0">
                  <a:highlight>
                    <a:srgbClr val="000000">
                      <a:alpha val="0"/>
                    </a:srgbClr>
                  </a:highlight>
                  <a:latin typeface="Calibri"/>
                  <a:ea typeface="+mn-ea"/>
                  <a:cs typeface="+mn-cs"/>
                </a:rPr>
                <a:t>—</a:t>
              </a:r>
              <a:r>
                <a:rPr kumimoji="0" lang="fr" sz="2000" b="0" i="0" u="none" strike="noStrike" kern="1200" cap="none" spc="0" normalizeH="0" baseline="0" noProof="0" dirty="0">
                  <a:solidFill>
                    <a:srgbClr val="000000"/>
                  </a:solidFill>
                  <a:highlight>
                    <a:srgbClr val="000000">
                      <a:alpha val="0"/>
                    </a:srgbClr>
                  </a:highlight>
                  <a:uLnTx/>
                  <a:uFillTx/>
                  <a:latin typeface="Calibri"/>
                  <a:ea typeface="+mn-ea"/>
                  <a:cs typeface="+mn-cs"/>
                </a:rPr>
                <a:t> </a:t>
              </a:r>
              <a:r>
                <a:rPr kumimoji="0" lang="fr" sz="2000" b="0" i="0" u="none" strike="noStrike" kern="1200" cap="none" spc="0" normalizeH="0" baseline="0" noProof="0" dirty="0">
                  <a:solidFill>
                    <a:srgbClr val="00447C"/>
                  </a:solidFill>
                  <a:highlight>
                    <a:srgbClr val="000000">
                      <a:alpha val="0"/>
                    </a:srgbClr>
                  </a:highlight>
                  <a:uLnTx/>
                  <a:uFillTx/>
                  <a:latin typeface="Calibri"/>
                  <a:ea typeface="+mn-ea"/>
                  <a:cs typeface="+mn-cs"/>
                </a:rPr>
                <a:t>Tedros</a:t>
              </a:r>
              <a:r>
                <a:rPr kumimoji="0" lang="fr" sz="2000" b="0" i="0" u="none" strike="noStrike" kern="1200" cap="none" spc="0" normalizeH="0" baseline="0" noProof="0" dirty="0">
                  <a:solidFill>
                    <a:srgbClr val="000000"/>
                  </a:solidFill>
                  <a:highlight>
                    <a:srgbClr val="000000">
                      <a:alpha val="0"/>
                    </a:srgbClr>
                  </a:highlight>
                  <a:uLnTx/>
                  <a:uFillTx/>
                  <a:latin typeface="Calibri"/>
                  <a:ea typeface="+mn-ea"/>
                  <a:cs typeface="+mn-cs"/>
                </a:rPr>
                <a:t> Adhanom Ghebreyesus, Ph.D. </a:t>
              </a:r>
              <a:br>
                <a:rPr kumimoji="0" lang="fr" sz="2000" b="0" i="0" u="none" strike="noStrike" kern="1200" cap="none" spc="0" normalizeH="0" baseline="0" noProof="0" dirty="0">
                  <a:solidFill>
                    <a:srgbClr val="000000"/>
                  </a:solidFill>
                  <a:highlight>
                    <a:srgbClr val="000000">
                      <a:alpha val="0"/>
                    </a:srgbClr>
                  </a:highlight>
                  <a:uLnTx/>
                  <a:uFillTx/>
                  <a:latin typeface="Calibri"/>
                  <a:ea typeface="+mn-ea"/>
                  <a:cs typeface="+mn-cs"/>
                </a:rPr>
              </a:br>
              <a:r>
                <a:rPr kumimoji="0" lang="fr" sz="2000" b="0" i="0" u="none" strike="noStrike" kern="1200" cap="none" spc="0" normalizeH="0" baseline="0" noProof="0" dirty="0">
                  <a:solidFill>
                    <a:srgbClr val="000000"/>
                  </a:solidFill>
                  <a:highlight>
                    <a:srgbClr val="000000">
                      <a:alpha val="0"/>
                    </a:srgbClr>
                  </a:highlight>
                  <a:uLnTx/>
                  <a:uFillTx/>
                  <a:latin typeface="Calibri"/>
                  <a:ea typeface="+mn-ea"/>
                  <a:cs typeface="+mn-cs"/>
                </a:rPr>
                <a:t>Directeur général de l'Organisation mondiale de la santé</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64021800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07DA-A0C0-2632-BF99-333755D58757}"/>
              </a:ext>
            </a:extLst>
          </p:cNvPr>
          <p:cNvSpPr>
            <a:spLocks noGrp="1"/>
          </p:cNvSpPr>
          <p:nvPr>
            <p:ph type="ctrTitle"/>
          </p:nvPr>
        </p:nvSpPr>
        <p:spPr>
          <a:xfrm>
            <a:off x="35862" y="3459626"/>
            <a:ext cx="5706478" cy="968189"/>
          </a:xfrm>
        </p:spPr>
        <p:txBody>
          <a:bodyPr>
            <a:noAutofit/>
          </a:bodyPr>
          <a:lstStyle/>
          <a:p>
            <a:pPr rtl="0"/>
            <a:r>
              <a:rPr lang="fr" sz="6000" b="1" i="0" u="none" strike="noStrike">
                <a:highlight>
                  <a:srgbClr val="000000">
                    <a:alpha val="0"/>
                  </a:srgbClr>
                </a:highlight>
                <a:latin typeface="Calibri"/>
                <a:ea typeface="MS PGothic"/>
                <a:cs typeface="Calibri"/>
              </a:rPr>
              <a:t>MERCI</a:t>
            </a:r>
          </a:p>
        </p:txBody>
      </p:sp>
      <p:sp>
        <p:nvSpPr>
          <p:cNvPr id="3" name="Content Placeholder 2">
            <a:extLst>
              <a:ext uri="{FF2B5EF4-FFF2-40B4-BE49-F238E27FC236}">
                <a16:creationId xmlns:a16="http://schemas.microsoft.com/office/drawing/2014/main" id="{A80C9A43-AF0B-8686-02DE-FF4CDEE835D0}"/>
              </a:ext>
            </a:extLst>
          </p:cNvPr>
          <p:cNvSpPr>
            <a:spLocks noGrp="1"/>
          </p:cNvSpPr>
          <p:nvPr>
            <p:ph type="subTitle" idx="1"/>
          </p:nvPr>
        </p:nvSpPr>
        <p:spPr>
          <a:xfrm>
            <a:off x="5742340" y="2006482"/>
            <a:ext cx="5015307" cy="4168589"/>
          </a:xfrm>
        </p:spPr>
        <p:txBody>
          <a:bodyPr>
            <a:noAutofit/>
          </a:bodyPr>
          <a:lstStyle/>
          <a:p>
            <a:pPr marL="0" indent="0">
              <a:lnSpc>
                <a:spcPct val="100000"/>
              </a:lnSpc>
              <a:spcBef>
                <a:spcPct val="0"/>
              </a:spcBef>
              <a:buNone/>
            </a:pPr>
            <a:endParaRPr lang="en-US" sz="1600" b="1" dirty="0">
              <a:solidFill>
                <a:schemeClr val="tx2">
                  <a:lumMod val="50000"/>
                </a:schemeClr>
              </a:solidFill>
              <a:cs typeface="Arial" panose="020B0604020202020204" pitchFamily="34" charset="0"/>
            </a:endParaRPr>
          </a:p>
          <a:p>
            <a:pPr algn="l" rtl="0">
              <a:lnSpc>
                <a:spcPct val="100000"/>
              </a:lnSpc>
              <a:spcBef>
                <a:spcPct val="0"/>
              </a:spcBef>
            </a:pPr>
            <a:r>
              <a:rPr lang="fr" sz="1600" b="1" i="0" u="none" strike="noStrike" dirty="0">
                <a:highlight>
                  <a:srgbClr val="000000">
                    <a:alpha val="0"/>
                  </a:srgbClr>
                </a:highlight>
                <a:latin typeface="Calibri"/>
                <a:ea typeface="ＭＳ Ｐゴシック"/>
                <a:cs typeface="Calibri"/>
              </a:rPr>
              <a:t>Initiative des NIH pour le changement climatique et la santé</a:t>
            </a:r>
            <a:endParaRPr lang="en-US" sz="1600" b="0" dirty="0">
              <a:latin typeface="Calibri" panose="020F0502020204030204" pitchFamily="34" charset="0"/>
              <a:ea typeface="ＭＳ Ｐゴシック"/>
              <a:cs typeface="Calibri" panose="020F0502020204030204" pitchFamily="34" charset="0"/>
            </a:endParaRPr>
          </a:p>
          <a:p>
            <a:pPr marL="339725" lvl="1" indent="0" rtl="0">
              <a:lnSpc>
                <a:spcPct val="100000"/>
              </a:lnSpc>
              <a:spcBef>
                <a:spcPct val="0"/>
              </a:spcBef>
              <a:buNone/>
            </a:pPr>
            <a:r>
              <a:rPr lang="fr" sz="1600" b="0" i="1" u="none" strike="noStrike" dirty="0">
                <a:highlight>
                  <a:srgbClr val="000000">
                    <a:alpha val="0"/>
                  </a:srgbClr>
                </a:highlight>
                <a:latin typeface="Calibri"/>
                <a:ea typeface="MS PGothic"/>
                <a:cs typeface="Calibri"/>
              </a:rPr>
              <a:t>Informations sur l'initiative et le cadre</a:t>
            </a:r>
            <a:endParaRPr lang="en-US" sz="1600" dirty="0">
              <a:latin typeface="Calibri" panose="020F0502020204030204" pitchFamily="34" charset="0"/>
              <a:ea typeface="MS PGothic"/>
              <a:cs typeface="Calibri" panose="020F0502020204030204" pitchFamily="34" charset="0"/>
            </a:endParaRPr>
          </a:p>
          <a:p>
            <a:pPr marL="620395" lvl="2" indent="-166370" rtl="0">
              <a:lnSpc>
                <a:spcPct val="100000"/>
              </a:lnSpc>
              <a:spcBef>
                <a:spcPct val="0"/>
              </a:spcBef>
            </a:pPr>
            <a:r>
              <a:rPr lang="fr" sz="1600" b="0" i="0" u="none" strike="noStrike" dirty="0">
                <a:highlight>
                  <a:srgbClr val="000000">
                    <a:alpha val="0"/>
                  </a:srgbClr>
                </a:highlight>
                <a:latin typeface="Calibri"/>
                <a:ea typeface="MS PGothic"/>
                <a:cs typeface="Calibri"/>
                <a:hlinkClick r:id="rId3"/>
              </a:rPr>
              <a:t>www.nih.gov/climateandhealth</a:t>
            </a:r>
            <a:r>
              <a:rPr lang="fr" sz="1600" b="0" i="0" u="none" strike="noStrike" dirty="0">
                <a:highlight>
                  <a:srgbClr val="000000">
                    <a:alpha val="0"/>
                  </a:srgbClr>
                </a:highlight>
                <a:latin typeface="Calibri"/>
                <a:ea typeface="MS PGothic"/>
                <a:cs typeface="Calibri"/>
              </a:rPr>
              <a:t>  </a:t>
            </a:r>
          </a:p>
          <a:p>
            <a:pPr marL="454025" lvl="2" indent="0">
              <a:lnSpc>
                <a:spcPct val="100000"/>
              </a:lnSpc>
              <a:spcBef>
                <a:spcPct val="0"/>
              </a:spcBef>
              <a:buNone/>
            </a:pPr>
            <a:endParaRPr lang="en-US" sz="1600" dirty="0">
              <a:latin typeface="Calibri" panose="020F0502020204030204" pitchFamily="34" charset="0"/>
              <a:cs typeface="Calibri" panose="020F0502020204030204" pitchFamily="34" charset="0"/>
            </a:endParaRPr>
          </a:p>
          <a:p>
            <a:pPr algn="l" rtl="0">
              <a:lnSpc>
                <a:spcPct val="100000"/>
              </a:lnSpc>
              <a:spcBef>
                <a:spcPts val="1200"/>
              </a:spcBef>
            </a:pPr>
            <a:r>
              <a:rPr lang="fr" sz="1600" b="1" i="0" u="none" strike="noStrike" dirty="0">
                <a:highlight>
                  <a:srgbClr val="000000">
                    <a:alpha val="0"/>
                  </a:srgbClr>
                </a:highlight>
                <a:latin typeface="Calibri"/>
                <a:ea typeface="ＭＳ Ｐゴシック"/>
                <a:cs typeface="Calibri"/>
              </a:rPr>
              <a:t>Série de séminaires publics</a:t>
            </a:r>
            <a:endParaRPr lang="en-US" sz="1600" b="0" dirty="0">
              <a:latin typeface="Calibri" panose="020F0502020204030204" pitchFamily="34" charset="0"/>
              <a:ea typeface="ＭＳ Ｐゴシック" charset="-128"/>
              <a:cs typeface="Calibri" panose="020F0502020204030204" pitchFamily="34" charset="0"/>
            </a:endParaRPr>
          </a:p>
          <a:p>
            <a:pPr marL="339725" lvl="1" indent="0" rtl="0">
              <a:lnSpc>
                <a:spcPct val="100000"/>
              </a:lnSpc>
              <a:spcBef>
                <a:spcPct val="0"/>
              </a:spcBef>
              <a:buNone/>
            </a:pPr>
            <a:r>
              <a:rPr lang="fr" sz="1600" b="0" i="1" u="none" strike="noStrike" dirty="0">
                <a:highlight>
                  <a:srgbClr val="000000">
                    <a:alpha val="0"/>
                  </a:srgbClr>
                </a:highlight>
                <a:latin typeface="Calibri"/>
                <a:ea typeface="MS PGothic"/>
                <a:cs typeface="Calibri"/>
              </a:rPr>
              <a:t>Promouvoir la discussion et la collaboration transdisciplinaires contre cette menace pour la santé.</a:t>
            </a:r>
            <a:endParaRPr lang="en-US" sz="1600" dirty="0">
              <a:latin typeface="Calibri" panose="020F0502020204030204" pitchFamily="34" charset="0"/>
              <a:ea typeface="MS PGothic"/>
              <a:cs typeface="Calibri" panose="020F0502020204030204" pitchFamily="34" charset="0"/>
            </a:endParaRPr>
          </a:p>
          <a:p>
            <a:pPr marL="620395" lvl="2" indent="-166370" rtl="0">
              <a:lnSpc>
                <a:spcPct val="100000"/>
              </a:lnSpc>
              <a:spcBef>
                <a:spcPct val="0"/>
              </a:spcBef>
            </a:pPr>
            <a:r>
              <a:rPr lang="fr" sz="1600" b="0" i="0" u="none" strike="noStrike" dirty="0">
                <a:highlight>
                  <a:srgbClr val="000000">
                    <a:alpha val="0"/>
                  </a:srgbClr>
                </a:highlight>
                <a:latin typeface="Calibri"/>
                <a:ea typeface="MS PGothic"/>
                <a:cs typeface="Calibri"/>
                <a:hlinkClick r:id="rId4" invalidUrl="https:///"/>
              </a:rPr>
              <a:t>https://</a:t>
            </a:r>
            <a:r>
              <a:rPr lang="fr" sz="1600" b="0" i="0" u="none" strike="noStrike" dirty="0">
                <a:highlight>
                  <a:srgbClr val="000000">
                    <a:alpha val="0"/>
                  </a:srgbClr>
                </a:highlight>
                <a:latin typeface="Calibri"/>
                <a:ea typeface="MS PGothic"/>
                <a:cs typeface="Calibri"/>
                <a:hlinkClick r:id="rId5"/>
              </a:rPr>
              <a:t>www.nih.gov/climateandhealth#seminar-series</a:t>
            </a:r>
            <a:r>
              <a:rPr lang="fr" sz="1600" b="0" i="0" u="none" strike="noStrike" dirty="0">
                <a:highlight>
                  <a:srgbClr val="000000">
                    <a:alpha val="0"/>
                  </a:srgbClr>
                </a:highlight>
                <a:latin typeface="Calibri"/>
                <a:ea typeface="MS PGothic"/>
                <a:cs typeface="Calibri"/>
              </a:rPr>
              <a:t> </a:t>
            </a:r>
          </a:p>
          <a:p>
            <a:pPr marL="102870" lvl="1" indent="0">
              <a:lnSpc>
                <a:spcPct val="100000"/>
              </a:lnSpc>
              <a:spcBef>
                <a:spcPct val="0"/>
              </a:spcBef>
              <a:buNone/>
            </a:pPr>
            <a:endParaRPr lang="en-US" sz="1600" b="1" dirty="0">
              <a:latin typeface="Calibri" panose="020F0502020204030204" pitchFamily="34" charset="0"/>
              <a:ea typeface="MS PGothic"/>
              <a:cs typeface="Calibri" panose="020F0502020204030204" pitchFamily="34" charset="0"/>
            </a:endParaRPr>
          </a:p>
          <a:p>
            <a:pPr marL="102870" lvl="1" indent="0" rtl="0">
              <a:lnSpc>
                <a:spcPct val="100000"/>
              </a:lnSpc>
              <a:spcBef>
                <a:spcPts val="1200"/>
              </a:spcBef>
              <a:buNone/>
            </a:pPr>
            <a:r>
              <a:rPr lang="fr" sz="1600" b="1" i="0" u="none" strike="noStrike" dirty="0">
                <a:highlight>
                  <a:srgbClr val="000000">
                    <a:alpha val="0"/>
                  </a:srgbClr>
                </a:highlight>
                <a:latin typeface="Calibri"/>
                <a:ea typeface="MS PGothic"/>
                <a:cs typeface="Calibri"/>
              </a:rPr>
              <a:t>Portail documentaire sur le changement climatique et la santé humaine</a:t>
            </a:r>
            <a:endParaRPr lang="en-US" sz="1600" b="1" dirty="0">
              <a:latin typeface="Calibri" panose="020F0502020204030204" pitchFamily="34" charset="0"/>
              <a:cs typeface="Calibri" panose="020F0502020204030204" pitchFamily="34" charset="0"/>
            </a:endParaRPr>
          </a:p>
          <a:p>
            <a:pPr marL="339725" lvl="1" indent="0" rtl="0">
              <a:lnSpc>
                <a:spcPct val="100000"/>
              </a:lnSpc>
              <a:spcBef>
                <a:spcPct val="0"/>
              </a:spcBef>
              <a:buNone/>
            </a:pPr>
            <a:r>
              <a:rPr lang="fr" sz="1600" b="0" i="1" u="none" strike="noStrike" dirty="0">
                <a:highlight>
                  <a:srgbClr val="000000">
                    <a:alpha val="0"/>
                  </a:srgbClr>
                </a:highlight>
                <a:latin typeface="Calibri"/>
                <a:ea typeface="MS PGothic"/>
                <a:cs typeface="Calibri"/>
              </a:rPr>
              <a:t>Base de données consultable permettant d'accéder à la littérature scientifique la plus pertinente</a:t>
            </a:r>
            <a:endParaRPr lang="en-US" sz="1600" dirty="0">
              <a:latin typeface="Calibri" panose="020F0502020204030204" pitchFamily="34" charset="0"/>
              <a:ea typeface="MS PGothic"/>
              <a:cs typeface="Calibri" panose="020F0502020204030204" pitchFamily="34" charset="0"/>
            </a:endParaRPr>
          </a:p>
          <a:p>
            <a:pPr marL="620395" lvl="2" indent="-166370" rtl="0">
              <a:lnSpc>
                <a:spcPct val="100000"/>
              </a:lnSpc>
              <a:spcBef>
                <a:spcPct val="0"/>
              </a:spcBef>
            </a:pPr>
            <a:r>
              <a:rPr lang="fr" sz="1600" b="0" i="0" u="none" strike="noStrike" dirty="0">
                <a:highlight>
                  <a:srgbClr val="000000">
                    <a:alpha val="0"/>
                  </a:srgbClr>
                </a:highlight>
                <a:latin typeface="Calibri"/>
                <a:ea typeface="MS PGothic"/>
                <a:cs typeface="Calibri"/>
                <a:hlinkClick r:id="rId6"/>
              </a:rPr>
              <a:t>https://tools.niehs.nih.gov/cchhl/index.cfm</a:t>
            </a:r>
            <a:r>
              <a:rPr lang="fr" sz="1600" b="0" i="0" u="none" strike="noStrike" dirty="0">
                <a:highlight>
                  <a:srgbClr val="000000">
                    <a:alpha val="0"/>
                  </a:srgbClr>
                </a:highlight>
                <a:latin typeface="Calibri"/>
                <a:ea typeface="MS PGothic"/>
                <a:cs typeface="Calibri"/>
              </a:rPr>
              <a:t> </a:t>
            </a:r>
          </a:p>
          <a:p>
            <a:pPr marL="575945" lvl="1" indent="-236220"/>
            <a:endParaRPr lang="en-US" sz="1800" dirty="0">
              <a:latin typeface="Calibri" panose="020F0502020204030204" pitchFamily="34" charset="0"/>
              <a:cs typeface="Calibri" panose="020F0502020204030204" pitchFamily="34" charset="0"/>
            </a:endParaRPr>
          </a:p>
          <a:p>
            <a:pPr marL="575945" lvl="1" indent="-236220"/>
            <a:endParaRPr lang="en-US" sz="1800" dirty="0">
              <a:cs typeface="Arial"/>
            </a:endParaRPr>
          </a:p>
        </p:txBody>
      </p:sp>
      <p:pic>
        <p:nvPicPr>
          <p:cNvPr id="7" name="Picture 6">
            <a:extLst>
              <a:ext uri="{FF2B5EF4-FFF2-40B4-BE49-F238E27FC236}">
                <a16:creationId xmlns:a16="http://schemas.microsoft.com/office/drawing/2014/main" id="{26507456-10ED-1688-C527-BCC540E95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5227" y="2451841"/>
            <a:ext cx="891989" cy="891989"/>
          </a:xfrm>
          <a:prstGeom prst="rect">
            <a:avLst/>
          </a:prstGeom>
        </p:spPr>
      </p:pic>
      <p:pic>
        <p:nvPicPr>
          <p:cNvPr id="8" name="Picture 7">
            <a:extLst>
              <a:ext uri="{FF2B5EF4-FFF2-40B4-BE49-F238E27FC236}">
                <a16:creationId xmlns:a16="http://schemas.microsoft.com/office/drawing/2014/main" id="{27B889B7-FBB6-36D4-D208-B9EFDC013E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5227" y="3943721"/>
            <a:ext cx="891989" cy="891989"/>
          </a:xfrm>
          <a:prstGeom prst="rect">
            <a:avLst/>
          </a:prstGeom>
        </p:spPr>
      </p:pic>
      <p:pic>
        <p:nvPicPr>
          <p:cNvPr id="10" name="Picture 9">
            <a:extLst>
              <a:ext uri="{FF2B5EF4-FFF2-40B4-BE49-F238E27FC236}">
                <a16:creationId xmlns:a16="http://schemas.microsoft.com/office/drawing/2014/main" id="{F97538E6-E6C7-D9AD-F2A4-5AECD62E33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5227" y="5435601"/>
            <a:ext cx="891989" cy="891989"/>
          </a:xfrm>
          <a:prstGeom prst="rect">
            <a:avLst/>
          </a:prstGeom>
        </p:spPr>
      </p:pic>
    </p:spTree>
    <p:extLst>
      <p:ext uri="{BB962C8B-B14F-4D97-AF65-F5344CB8AC3E}">
        <p14:creationId xmlns:p14="http://schemas.microsoft.com/office/powerpoint/2010/main" val="8234507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500"/>
              <a:buFont typeface="Gill Sans"/>
              <a:buNone/>
            </a:pPr>
            <a:r>
              <a:rPr lang="fr" sz="3500" b="0" i="0" u="none" strike="noStrike">
                <a:highlight>
                  <a:srgbClr val="000000">
                    <a:alpha val="0"/>
                  </a:srgbClr>
                </a:highlight>
                <a:latin typeface="Gill Sans MT"/>
              </a:rPr>
              <a:t>Une collection de ressources peut être trouvée sur notre page d'événements.</a:t>
            </a:r>
            <a:endParaRPr>
              <a:latin typeface="Gill Sans MT" panose="020B0502020104020203" pitchFamily="34" charset="0"/>
            </a:endParaRPr>
          </a:p>
        </p:txBody>
      </p:sp>
      <p:sp>
        <p:nvSpPr>
          <p:cNvPr id="1055" name="Google Shape;105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ct val="0"/>
              </a:spcBef>
              <a:spcAft>
                <a:spcPct val="0"/>
              </a:spcAft>
              <a:buClr>
                <a:srgbClr val="3D3D3D"/>
              </a:buClr>
              <a:buSzPts val="2800"/>
              <a:buNone/>
            </a:pPr>
            <a:endParaRPr/>
          </a:p>
          <a:p>
            <a:pPr marL="228600" lvl="0" indent="-50800" algn="l" rtl="0">
              <a:lnSpc>
                <a:spcPct val="90000"/>
              </a:lnSpc>
              <a:spcBef>
                <a:spcPts val="1000"/>
              </a:spcBef>
              <a:spcAft>
                <a:spcPct val="0"/>
              </a:spcAft>
              <a:buClr>
                <a:srgbClr val="3D3D3D"/>
              </a:buClr>
              <a:buSzPts val="2800"/>
              <a:buNone/>
            </a:pPr>
            <a:endParaRPr/>
          </a:p>
          <a:p>
            <a:pPr marL="228600" lvl="0" indent="-50800" algn="l" rtl="0">
              <a:lnSpc>
                <a:spcPct val="90000"/>
              </a:lnSpc>
              <a:spcBef>
                <a:spcPts val="1000"/>
              </a:spcBef>
              <a:spcAft>
                <a:spcPct val="0"/>
              </a:spcAft>
              <a:buClr>
                <a:srgbClr val="3D3D3D"/>
              </a:buClr>
              <a:buSzPts val="2800"/>
              <a:buNone/>
            </a:pPr>
            <a:endParaRPr/>
          </a:p>
          <a:p>
            <a:pPr marL="228600" lvl="0" indent="-50800" algn="l" rtl="0">
              <a:lnSpc>
                <a:spcPct val="90000"/>
              </a:lnSpc>
              <a:spcBef>
                <a:spcPts val="1000"/>
              </a:spcBef>
              <a:spcAft>
                <a:spcPct val="0"/>
              </a:spcAft>
              <a:buClr>
                <a:srgbClr val="3D3D3D"/>
              </a:buClr>
              <a:buSzPts val="2800"/>
              <a:buNone/>
            </a:pPr>
            <a:endParaRPr/>
          </a:p>
          <a:p>
            <a:pPr marL="228600" lvl="0" indent="-50800" algn="l" rtl="0">
              <a:lnSpc>
                <a:spcPct val="90000"/>
              </a:lnSpc>
              <a:spcBef>
                <a:spcPts val="1000"/>
              </a:spcBef>
              <a:spcAft>
                <a:spcPct val="0"/>
              </a:spcAft>
              <a:buClr>
                <a:srgbClr val="3D3D3D"/>
              </a:buClr>
              <a:buSzPts val="2800"/>
              <a:buNone/>
            </a:pPr>
            <a:endParaRPr/>
          </a:p>
          <a:p>
            <a:pPr marL="0" lvl="0" indent="0" algn="l" rtl="0">
              <a:lnSpc>
                <a:spcPct val="90000"/>
              </a:lnSpc>
              <a:spcBef>
                <a:spcPts val="1000"/>
              </a:spcBef>
              <a:spcAft>
                <a:spcPct val="0"/>
              </a:spcAft>
              <a:buClr>
                <a:srgbClr val="3D3D3D"/>
              </a:buClr>
              <a:buSzPts val="2800"/>
              <a:buNone/>
            </a:pPr>
            <a:r>
              <a:rPr lang="fr" sz="2800" b="0" i="0" u="none" strike="noStrike">
                <a:highlight>
                  <a:srgbClr val="000000">
                    <a:alpha val="0"/>
                  </a:srgbClr>
                </a:highlight>
                <a:latin typeface="Gill Sans MT"/>
              </a:rPr>
              <a:t>Page web sur la série : </a:t>
            </a:r>
            <a:r>
              <a:rPr lang="fr" sz="2800" b="0" i="0" u="sng" strike="noStrike">
                <a:solidFill>
                  <a:srgbClr val="645DC7"/>
                </a:solidFill>
                <a:highlight>
                  <a:srgbClr val="000000">
                    <a:alpha val="0"/>
                  </a:srgbClr>
                </a:highlight>
                <a:latin typeface="Gill Sans MT"/>
                <a:hlinkClick r:id="rId3">
                  <a:extLst>
                    <a:ext uri="{A12FA001-AC4F-418D-AE19-62706E023703}">
                      <ahyp:hlinkClr xmlns:ahyp="http://schemas.microsoft.com/office/drawing/2018/hyperlinkcolor" val="tx"/>
                    </a:ext>
                  </a:extLst>
                </a:hlinkClick>
              </a:rPr>
              <a:t>https://www.childhealthtaskforce.org/events/2022/11/adapting-health-systems-protect-children-impact-climate-change-series</a:t>
            </a:r>
            <a:r>
              <a:rPr lang="fr" sz="2800" b="0" i="0" u="none" strike="noStrike">
                <a:solidFill>
                  <a:srgbClr val="645DC7"/>
                </a:solidFill>
                <a:highlight>
                  <a:srgbClr val="000000">
                    <a:alpha val="0"/>
                  </a:srgbClr>
                </a:highlight>
                <a:latin typeface="Gill Sans MT"/>
              </a:rPr>
              <a:t> </a:t>
            </a:r>
            <a:endParaRPr>
              <a:solidFill>
                <a:schemeClr val="bg2"/>
              </a:solidFill>
              <a:latin typeface="Gill Sans MT" panose="020B0502020104020203" pitchFamily="34" charset="0"/>
            </a:endParaRPr>
          </a:p>
        </p:txBody>
      </p:sp>
      <p:pic>
        <p:nvPicPr>
          <p:cNvPr id="1056" name="Google Shape;1056;p7"/>
          <p:cNvPicPr preferRelativeResize="0"/>
          <p:nvPr/>
        </p:nvPicPr>
        <p:blipFill>
          <a:blip r:embed="rId4">
            <a:alphaModFix/>
          </a:blip>
          <a:stretch>
            <a:fillRect/>
          </a:stretch>
        </p:blipFill>
        <p:spPr>
          <a:xfrm>
            <a:off x="838200" y="2197700"/>
            <a:ext cx="10781481" cy="1803594"/>
          </a:xfrm>
          <a:prstGeom prst="rect">
            <a:avLst/>
          </a:prstGeom>
          <a:noFill/>
          <a:ln>
            <a:no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
          <p:cNvPicPr preferRelativeResize="0"/>
          <p:nvPr/>
        </p:nvPicPr>
        <p:blipFill>
          <a:blip r:embed="rId3">
            <a:alphaModFix/>
          </a:blip>
          <a:stretch>
            <a:fillRect/>
          </a:stretch>
        </p:blipFill>
        <p:spPr>
          <a:xfrm>
            <a:off x="373513" y="273762"/>
            <a:ext cx="1428480" cy="1463040"/>
          </a:xfrm>
          <a:prstGeom prst="rect">
            <a:avLst/>
          </a:prstGeom>
          <a:noFill/>
          <a:ln>
            <a:noFill/>
          </a:ln>
        </p:spPr>
      </p:pic>
      <p:sp>
        <p:nvSpPr>
          <p:cNvPr id="1063" name="Google Shape;1063;p8"/>
          <p:cNvSpPr txBox="1">
            <a:spLocks noGrp="1"/>
          </p:cNvSpPr>
          <p:nvPr>
            <p:ph type="title"/>
          </p:nvPr>
        </p:nvSpPr>
        <p:spPr>
          <a:xfrm>
            <a:off x="0" y="29678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200"/>
              <a:buFont typeface="Gill Sans"/>
              <a:buNone/>
            </a:pPr>
            <a:r>
              <a:rPr lang="fr" sz="3200" b="1" i="0" u="none" strike="noStrike">
                <a:highlight>
                  <a:srgbClr val="000000">
                    <a:alpha val="0"/>
                  </a:srgbClr>
                </a:highlight>
                <a:latin typeface="Gill Sans MT"/>
              </a:rPr>
              <a:t>Changement climatique et </a:t>
            </a:r>
            <a:br>
              <a:rPr lang="fr" sz="3200" b="1" i="0" u="none" strike="noStrike">
                <a:highlight>
                  <a:srgbClr val="000000">
                    <a:alpha val="0"/>
                  </a:srgbClr>
                </a:highlight>
                <a:latin typeface="Gill Sans MT"/>
              </a:rPr>
            </a:br>
            <a:r>
              <a:rPr lang="fr" sz="3200" b="1" i="0" u="none" strike="noStrike">
                <a:highlight>
                  <a:srgbClr val="000000">
                    <a:alpha val="0"/>
                  </a:srgbClr>
                </a:highlight>
                <a:latin typeface="Gill Sans MT"/>
              </a:rPr>
              <a:t>Série de discussions sur la santé des enfants</a:t>
            </a:r>
            <a:endParaRPr>
              <a:latin typeface="Gill Sans MT" panose="020B0502020104020203" pitchFamily="34" charset="0"/>
            </a:endParaRPr>
          </a:p>
        </p:txBody>
      </p:sp>
      <p:sp>
        <p:nvSpPr>
          <p:cNvPr id="1064" name="Google Shape;1064;p8"/>
          <p:cNvSpPr txBox="1">
            <a:spLocks noGrp="1"/>
          </p:cNvSpPr>
          <p:nvPr>
            <p:ph type="body" idx="1"/>
          </p:nvPr>
        </p:nvSpPr>
        <p:spPr>
          <a:xfrm>
            <a:off x="1597908" y="5557612"/>
            <a:ext cx="8996179" cy="160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rgbClr val="3D3D3D"/>
              </a:buClr>
              <a:buSzPts val="1800"/>
              <a:buNone/>
            </a:pPr>
            <a:r>
              <a:rPr lang="fr" sz="1800" b="0" i="0" u="none" strike="noStrike">
                <a:highlight>
                  <a:srgbClr val="000000">
                    <a:alpha val="0"/>
                  </a:srgbClr>
                </a:highlight>
                <a:latin typeface="Gill Sans MT"/>
                <a:sym typeface="Gill Sans"/>
              </a:rPr>
              <a:t>Les informations sur les sous-groupes, les enregistrements et les présentations des webinaires précédents sont disponibles sur la page des sous-groupes du site web du groupe de travail sur la santé de l'enfant :</a:t>
            </a:r>
            <a:r>
              <a:rPr lang="fr" sz="1800" b="0" i="0" u="sng" strike="noStrike">
                <a:solidFill>
                  <a:srgbClr val="645DC7"/>
                </a:solidFill>
                <a:highlight>
                  <a:srgbClr val="000000">
                    <a:alpha val="0"/>
                  </a:srgbClr>
                </a:highlight>
                <a:latin typeface="Gill Sans MT"/>
                <a:sym typeface="Gill Sans"/>
              </a:rPr>
              <a:t> https://www.childhealthtaskforce.org/events.</a:t>
            </a:r>
            <a:endParaRPr>
              <a:latin typeface="Gill Sans MT" panose="020B0502020104020203" pitchFamily="34" charset="0"/>
            </a:endParaRPr>
          </a:p>
          <a:p>
            <a:pPr marL="228600" lvl="0" indent="-50800" algn="l" rtl="0">
              <a:lnSpc>
                <a:spcPct val="90000"/>
              </a:lnSpc>
              <a:spcBef>
                <a:spcPts val="1000"/>
              </a:spcBef>
              <a:spcAft>
                <a:spcPct val="0"/>
              </a:spcAft>
              <a:buClr>
                <a:srgbClr val="3D3D3D"/>
              </a:buClr>
              <a:buSzPts val="2800"/>
              <a:buNone/>
            </a:pPr>
            <a:endParaRPr/>
          </a:p>
        </p:txBody>
      </p:sp>
      <p:sp>
        <p:nvSpPr>
          <p:cNvPr id="1065" name="Google Shape;1065;p8"/>
          <p:cNvSpPr txBox="1"/>
          <p:nvPr/>
        </p:nvSpPr>
        <p:spPr>
          <a:xfrm>
            <a:off x="373513" y="2020337"/>
            <a:ext cx="5387747" cy="31392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2400"/>
              <a:buFont typeface="Gill Sans"/>
              <a:buNone/>
            </a:pPr>
            <a:r>
              <a:rPr lang="fr" sz="2400" b="0" i="0" u="none" strike="noStrike" cap="none">
                <a:solidFill>
                  <a:srgbClr val="000000"/>
                </a:solidFill>
                <a:highlight>
                  <a:srgbClr val="000000">
                    <a:alpha val="0"/>
                  </a:srgbClr>
                </a:highlight>
                <a:latin typeface="Gill Sans MT"/>
                <a:ea typeface="Gill Sans"/>
                <a:cs typeface="Gill Sans"/>
                <a:sym typeface="Gill Sans"/>
              </a:rPr>
              <a:t>Engagez-vous auprès des modérateurs :</a:t>
            </a:r>
            <a:endParaRPr>
              <a:latin typeface="Gill Sans MT" panose="020B0502020104020203" pitchFamily="34" charset="0"/>
            </a:endParaRPr>
          </a:p>
          <a:p>
            <a:pPr marL="342900" marR="0" lvl="0" indent="-342900" algn="l" rtl="0">
              <a:spcBef>
                <a:spcPts val="1200"/>
              </a:spcBef>
              <a:spcAft>
                <a:spcPct val="0"/>
              </a:spcAft>
              <a:buClr>
                <a:srgbClr val="000000"/>
              </a:buClr>
              <a:buSzPts val="2400"/>
              <a:buFont typeface="Arial"/>
              <a:buChar char="•"/>
            </a:pPr>
            <a:r>
              <a:rPr lang="fr" sz="2400" b="0" i="0" u="none" strike="noStrike" cap="none">
                <a:solidFill>
                  <a:srgbClr val="000000"/>
                </a:solidFill>
                <a:highlight>
                  <a:srgbClr val="000000">
                    <a:alpha val="0"/>
                  </a:srgbClr>
                </a:highlight>
                <a:latin typeface="Gill Sans MT"/>
                <a:ea typeface="Gill Sans"/>
                <a:cs typeface="Gill Sans"/>
                <a:sym typeface="Gill Sans"/>
              </a:rPr>
              <a:t>Cara Endyke Doran : </a:t>
            </a:r>
            <a:r>
              <a:rPr lang="fr" sz="2400" b="0" i="0" u="sng" strike="noStrike" cap="none">
                <a:solidFill>
                  <a:srgbClr val="645DC7"/>
                </a:solidFill>
                <a:highlight>
                  <a:srgbClr val="000000">
                    <a:alpha val="0"/>
                  </a:srgbClr>
                </a:highlight>
                <a:latin typeface="Gill Sans MT"/>
                <a:ea typeface="Gill Sans"/>
                <a:cs typeface="Gill Sans"/>
                <a:sym typeface="Gill Sans"/>
              </a:rPr>
              <a:t>cendykedoran@globalcommunities.org</a:t>
            </a:r>
            <a:r>
              <a:rPr lang="fr" sz="2400" b="0" i="0" u="sng" strike="noStrike" cap="none">
                <a:solidFill>
                  <a:srgbClr val="7F7A9B"/>
                </a:solidFill>
                <a:highlight>
                  <a:srgbClr val="000000">
                    <a:alpha val="0"/>
                  </a:srgbClr>
                </a:highlight>
                <a:latin typeface="Gill Sans MT"/>
                <a:ea typeface="Gill Sans"/>
                <a:cs typeface="Gill Sans"/>
                <a:sym typeface="Gill Sans"/>
              </a:rPr>
              <a:t> </a:t>
            </a:r>
            <a:r>
              <a:rPr lang="fr" sz="2400" b="0" i="0" u="none" strike="noStrike" cap="none">
                <a:solidFill>
                  <a:srgbClr val="000000"/>
                </a:solidFill>
                <a:highlight>
                  <a:srgbClr val="000000">
                    <a:alpha val="0"/>
                  </a:srgbClr>
                </a:highlight>
                <a:latin typeface="Gill Sans MT"/>
                <a:ea typeface="Gill Sans"/>
                <a:cs typeface="Gill Sans"/>
                <a:sym typeface="Gill Sans"/>
              </a:rPr>
              <a:t> </a:t>
            </a:r>
            <a:endParaRPr>
              <a:latin typeface="Gill Sans MT" panose="020B0502020104020203" pitchFamily="34" charset="0"/>
            </a:endParaRPr>
          </a:p>
          <a:p>
            <a:pPr marL="342900" marR="0" lvl="0" indent="-342900" algn="l" rtl="0">
              <a:spcBef>
                <a:spcPts val="1200"/>
              </a:spcBef>
              <a:spcAft>
                <a:spcPct val="0"/>
              </a:spcAft>
              <a:buClr>
                <a:srgbClr val="000000"/>
              </a:buClr>
              <a:buSzPts val="2400"/>
              <a:buFont typeface="Arial"/>
              <a:buChar char="•"/>
            </a:pPr>
            <a:r>
              <a:rPr lang="fr" sz="2400" b="0" i="0" u="none" strike="noStrike" cap="none">
                <a:solidFill>
                  <a:srgbClr val="000000"/>
                </a:solidFill>
                <a:highlight>
                  <a:srgbClr val="000000">
                    <a:alpha val="0"/>
                  </a:srgbClr>
                </a:highlight>
                <a:latin typeface="Gill Sans MT"/>
                <a:ea typeface="Gill Sans"/>
                <a:cs typeface="Gill Sans"/>
                <a:sym typeface="Gill Sans"/>
              </a:rPr>
              <a:t>Swathi Manchikanti : </a:t>
            </a:r>
            <a:r>
              <a:rPr lang="fr" sz="2400" b="0" i="0" u="sng" strike="noStrike" cap="none">
                <a:solidFill>
                  <a:srgbClr val="645DC7"/>
                </a:solidFill>
                <a:highlight>
                  <a:srgbClr val="000000">
                    <a:alpha val="0"/>
                  </a:srgbClr>
                </a:highlight>
                <a:latin typeface="Gill Sans MT"/>
                <a:ea typeface="Gill Sans"/>
                <a:cs typeface="Gill Sans"/>
                <a:sym typeface="Gill Sans"/>
              </a:rPr>
              <a:t>smanchikanti@unicef.org</a:t>
            </a:r>
            <a:r>
              <a:rPr lang="fr" sz="2400" b="0" i="0" u="none" strike="noStrike" cap="none">
                <a:solidFill>
                  <a:srgbClr val="645DC7"/>
                </a:solidFill>
                <a:highlight>
                  <a:srgbClr val="000000">
                    <a:alpha val="0"/>
                  </a:srgbClr>
                </a:highlight>
                <a:latin typeface="Gill Sans MT"/>
                <a:ea typeface="Gill Sans"/>
                <a:cs typeface="Gill Sans"/>
                <a:sym typeface="Gill Sans"/>
              </a:rPr>
              <a:t> </a:t>
            </a:r>
            <a:endParaRPr>
              <a:latin typeface="Gill Sans MT" panose="020B0502020104020203" pitchFamily="34" charset="0"/>
            </a:endParaRPr>
          </a:p>
          <a:p>
            <a:pPr marL="0" marR="0" lvl="0" indent="0" algn="l" rtl="0">
              <a:lnSpc>
                <a:spcPct val="100000"/>
              </a:lnSpc>
              <a:spcBef>
                <a:spcPts val="1200"/>
              </a:spcBef>
              <a:spcAft>
                <a:spcPct val="0"/>
              </a:spcAft>
              <a:buClr>
                <a:srgbClr val="000000"/>
              </a:buClr>
              <a:buSzPts val="2400"/>
              <a:buFont typeface="Gill Sans"/>
              <a:buNone/>
            </a:pPr>
            <a:r>
              <a:rPr lang="fr" sz="2400" b="0" i="0" u="none" strike="noStrike" cap="none">
                <a:solidFill>
                  <a:srgbClr val="000000"/>
                </a:solidFill>
                <a:highlight>
                  <a:srgbClr val="000000">
                    <a:alpha val="0"/>
                  </a:srgbClr>
                </a:highlight>
                <a:latin typeface="Gill Sans MT"/>
                <a:ea typeface="Gill Sans"/>
                <a:cs typeface="Gill Sans"/>
                <a:sym typeface="Gill Sans"/>
              </a:rPr>
              <a:t>Contactez le secrétariat du groupe de travail sur la santé de l'enfant : </a:t>
            </a:r>
            <a:r>
              <a:rPr lang="fr" sz="2400" b="0" i="0" u="sng" strike="noStrike" cap="none">
                <a:solidFill>
                  <a:srgbClr val="645DC7"/>
                </a:solidFill>
                <a:highlight>
                  <a:srgbClr val="000000">
                    <a:alpha val="0"/>
                  </a:srgbClr>
                </a:highlight>
                <a:latin typeface="Gill Sans MT"/>
                <a:ea typeface="Gill Sans"/>
                <a:cs typeface="Gill Sans"/>
                <a:sym typeface="Gill Sans"/>
              </a:rPr>
              <a:t>childhealthtaskforce@jsi.com</a:t>
            </a:r>
            <a:r>
              <a:rPr lang="fr" sz="2400" b="0" i="0" u="none" strike="noStrike" cap="none">
                <a:solidFill>
                  <a:srgbClr val="645DC7"/>
                </a:solidFill>
                <a:highlight>
                  <a:srgbClr val="000000">
                    <a:alpha val="0"/>
                  </a:srgbClr>
                </a:highlight>
                <a:latin typeface="Gill Sans MT"/>
                <a:ea typeface="Gill Sans"/>
                <a:cs typeface="Gill Sans"/>
                <a:sym typeface="Gill Sans"/>
              </a:rPr>
              <a:t> </a:t>
            </a:r>
            <a:endParaRPr sz="2400" b="0" i="0" u="none" strike="noStrike" cap="none">
              <a:solidFill>
                <a:srgbClr val="000000"/>
              </a:solidFill>
              <a:latin typeface="Gill Sans MT" panose="020B0502020104020203" pitchFamily="34" charset="0"/>
              <a:ea typeface="Gill Sans"/>
              <a:cs typeface="Gill Sans"/>
              <a:sym typeface="Gill Sans"/>
            </a:endParaRPr>
          </a:p>
        </p:txBody>
      </p:sp>
      <p:pic>
        <p:nvPicPr>
          <p:cNvPr id="1066" name="Google Shape;1066;p8"/>
          <p:cNvPicPr preferRelativeResize="0"/>
          <p:nvPr/>
        </p:nvPicPr>
        <p:blipFill>
          <a:blip r:embed="rId4">
            <a:alphaModFix/>
          </a:blip>
          <a:stretch>
            <a:fillRect/>
          </a:stretch>
        </p:blipFill>
        <p:spPr>
          <a:xfrm>
            <a:off x="10552583" y="268366"/>
            <a:ext cx="1320030" cy="1320030"/>
          </a:xfrm>
          <a:prstGeom prst="rect">
            <a:avLst/>
          </a:prstGeom>
          <a:noFill/>
          <a:ln>
            <a:noFill/>
          </a:ln>
        </p:spPr>
      </p:pic>
      <p:sp>
        <p:nvSpPr>
          <p:cNvPr id="1067" name="Google Shape;1067;p8"/>
          <p:cNvSpPr txBox="1"/>
          <p:nvPr/>
        </p:nvSpPr>
        <p:spPr>
          <a:xfrm>
            <a:off x="6095998" y="1986390"/>
            <a:ext cx="5694866" cy="3212451"/>
          </a:xfrm>
          <a:prstGeom prst="rect">
            <a:avLst/>
          </a:prstGeom>
          <a:solidFill>
            <a:srgbClr val="E1ADCA"/>
          </a:solidFill>
          <a:ln>
            <a:noFill/>
          </a:ln>
        </p:spPr>
        <p:txBody>
          <a:bodyPr spcFirstLastPara="1" wrap="square" lIns="91425" tIns="45700" rIns="91425" bIns="45700" anchor="t" anchorCtr="0">
            <a:noAutofit/>
          </a:bodyPr>
          <a:lstStyle/>
          <a:p>
            <a:pPr marL="0" marR="0" lvl="0" indent="0" algn="l" rtl="0">
              <a:lnSpc>
                <a:spcPct val="107000"/>
              </a:lnSpc>
              <a:spcBef>
                <a:spcPct val="0"/>
              </a:spcBef>
              <a:spcAft>
                <a:spcPct val="0"/>
              </a:spcAft>
              <a:buNone/>
            </a:pPr>
            <a:r>
              <a:rPr lang="fr" sz="2000" b="1" i="0" u="none" strike="noStrike" dirty="0">
                <a:solidFill>
                  <a:srgbClr val="000000"/>
                </a:solidFill>
                <a:highlight>
                  <a:srgbClr val="000000">
                    <a:alpha val="0"/>
                  </a:srgbClr>
                </a:highlight>
                <a:latin typeface="Gill Sans MT"/>
                <a:ea typeface="Gill Sans"/>
                <a:cs typeface="Gill Sans"/>
                <a:sym typeface="Gill Sans"/>
              </a:rPr>
              <a:t>Cadre pour un environnement sain et des enfants en bonne santé </a:t>
            </a:r>
            <a:r>
              <a:rPr lang="fr" sz="2000" b="0" i="0" u="sng" strike="noStrike" dirty="0">
                <a:solidFill>
                  <a:srgbClr val="645DC7"/>
                </a:solidFill>
                <a:highlight>
                  <a:srgbClr val="000000">
                    <a:alpha val="0"/>
                  </a:srgbClr>
                </a:highlight>
                <a:latin typeface="Gill Sans MT"/>
                <a:ea typeface="Gill Sans"/>
                <a:cs typeface="Gill Sans"/>
                <a:sym typeface="Gill Sans"/>
                <a:hlinkClick r:id="rId5">
                  <a:extLst>
                    <a:ext uri="{A12FA001-AC4F-418D-AE19-62706E023703}">
                      <ahyp:hlinkClr xmlns:ahyp="http://schemas.microsoft.com/office/drawing/2018/hyperlinkcolor" val="tx"/>
                    </a:ext>
                  </a:extLst>
                </a:hlinkClick>
              </a:rPr>
              <a:t>: https://www.unicef.org/media/91631/file/Healthy-Environments-for-Healthy-Children-Global-Programme-Framework-Summary.pdf</a:t>
            </a:r>
            <a:r>
              <a:rPr lang="fr" sz="2000" b="0" i="0" u="none" strike="noStrike" dirty="0">
                <a:solidFill>
                  <a:srgbClr val="645DC7"/>
                </a:solidFill>
                <a:highlight>
                  <a:srgbClr val="000000">
                    <a:alpha val="0"/>
                  </a:srgbClr>
                </a:highlight>
                <a:latin typeface="Gill Sans MT"/>
                <a:ea typeface="Gill Sans"/>
                <a:cs typeface="Gill Sans"/>
                <a:sym typeface="Gill Sans"/>
              </a:rPr>
              <a:t> </a:t>
            </a:r>
            <a:endParaRPr dirty="0">
              <a:solidFill>
                <a:schemeClr val="bg2"/>
              </a:solidFill>
              <a:latin typeface="Gill Sans MT" panose="020B0502020104020203" pitchFamily="34" charset="0"/>
            </a:endParaRPr>
          </a:p>
          <a:p>
            <a:pPr marL="0" marR="0" lvl="0" indent="0" algn="l" rtl="0">
              <a:lnSpc>
                <a:spcPct val="107000"/>
              </a:lnSpc>
              <a:spcBef>
                <a:spcPct val="0"/>
              </a:spcBef>
              <a:spcAft>
                <a:spcPct val="0"/>
              </a:spcAft>
              <a:buNone/>
            </a:pPr>
            <a:endParaRPr sz="2000" u="none" strike="noStrike" dirty="0">
              <a:solidFill>
                <a:schemeClr val="dk1"/>
              </a:solidFill>
              <a:latin typeface="Gill Sans MT" panose="020B0502020104020203" pitchFamily="34" charset="0"/>
              <a:ea typeface="Gill Sans"/>
              <a:cs typeface="Gill Sans"/>
              <a:sym typeface="Gill Sans"/>
            </a:endParaRPr>
          </a:p>
          <a:p>
            <a:pPr marL="0" marR="0" lvl="0" indent="0" algn="l" rtl="0">
              <a:lnSpc>
                <a:spcPct val="107000"/>
              </a:lnSpc>
              <a:spcBef>
                <a:spcPct val="0"/>
              </a:spcBef>
              <a:spcAft>
                <a:spcPct val="0"/>
              </a:spcAft>
              <a:buNone/>
            </a:pPr>
            <a:r>
              <a:rPr lang="fr" sz="2000" b="1" i="0" u="none" strike="noStrike" dirty="0">
                <a:solidFill>
                  <a:srgbClr val="000000"/>
                </a:solidFill>
                <a:highlight>
                  <a:srgbClr val="000000">
                    <a:alpha val="0"/>
                  </a:srgbClr>
                </a:highlight>
                <a:latin typeface="Gill Sans MT"/>
                <a:ea typeface="Gill Sans"/>
                <a:cs typeface="Gill Sans"/>
                <a:sym typeface="Gill Sans"/>
              </a:rPr>
              <a:t>CCRI :</a:t>
            </a:r>
            <a:endParaRPr dirty="0">
              <a:latin typeface="Gill Sans MT" panose="020B0502020104020203" pitchFamily="34" charset="0"/>
            </a:endParaRPr>
          </a:p>
          <a:p>
            <a:pPr marL="0" marR="0" lvl="0" indent="0" algn="l" rtl="0">
              <a:lnSpc>
                <a:spcPct val="107000"/>
              </a:lnSpc>
              <a:spcBef>
                <a:spcPct val="0"/>
              </a:spcBef>
              <a:spcAft>
                <a:spcPct val="0"/>
              </a:spcAft>
              <a:buNone/>
            </a:pPr>
            <a:r>
              <a:rPr lang="fr" sz="2000" b="0" i="0" u="sng" strike="noStrike" dirty="0">
                <a:solidFill>
                  <a:srgbClr val="645DC7"/>
                </a:solidFill>
                <a:highlight>
                  <a:srgbClr val="000000">
                    <a:alpha val="0"/>
                  </a:srgbClr>
                </a:highlight>
                <a:latin typeface="Gill Sans MT"/>
                <a:ea typeface="Gill Sans"/>
                <a:cs typeface="Gill Sans"/>
                <a:sym typeface="Gill Sans"/>
                <a:hlinkClick r:id="rId6">
                  <a:extLst>
                    <a:ext uri="{A12FA001-AC4F-418D-AE19-62706E023703}">
                      <ahyp:hlinkClr xmlns:ahyp="http://schemas.microsoft.com/office/drawing/2018/hyperlinkcolor" val="tx"/>
                    </a:ext>
                  </a:extLst>
                </a:hlinkClick>
              </a:rPr>
              <a:t>https://www.unicef.org/reports/climate-crisis-child-rights-crisis</a:t>
            </a:r>
            <a:r>
              <a:rPr lang="fr" sz="2000" b="0" i="0" u="none" strike="noStrike" dirty="0">
                <a:solidFill>
                  <a:srgbClr val="645DC7"/>
                </a:solidFill>
                <a:highlight>
                  <a:srgbClr val="000000">
                    <a:alpha val="0"/>
                  </a:srgbClr>
                </a:highlight>
                <a:latin typeface="Gill Sans MT"/>
                <a:ea typeface="Gill Sans"/>
                <a:cs typeface="Gill Sans"/>
                <a:sym typeface="Gill Sans"/>
              </a:rPr>
              <a:t> </a:t>
            </a:r>
            <a:endParaRPr sz="2000" u="none" strike="noStrike" dirty="0">
              <a:solidFill>
                <a:schemeClr val="bg2"/>
              </a:solidFill>
              <a:latin typeface="Gill Sans MT" panose="020B0502020104020203" pitchFamily="34" charset="0"/>
              <a:ea typeface="Gill Sans"/>
              <a:cs typeface="Gill Sans"/>
              <a:sym typeface="Gill Sans"/>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
          <p:cNvSpPr txBox="1">
            <a:spLocks noGrp="1"/>
          </p:cNvSpPr>
          <p:nvPr>
            <p:ph type="subTitle" idx="1"/>
          </p:nvPr>
        </p:nvSpPr>
        <p:spPr>
          <a:xfrm>
            <a:off x="1854740" y="2256817"/>
            <a:ext cx="8599250" cy="382829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rgbClr val="3D3D3D"/>
              </a:buClr>
              <a:buSzPts val="2200"/>
              <a:buNone/>
            </a:pPr>
            <a:r>
              <a:rPr lang="fr" sz="2200" b="0" i="0" u="none" strike="noStrike">
                <a:highlight>
                  <a:srgbClr val="000000">
                    <a:alpha val="0"/>
                  </a:srgbClr>
                </a:highlight>
                <a:latin typeface="Gill Sans MT"/>
              </a:rPr>
              <a:t>Le groupe de travail sur la santé des enfants est géré par JSI Research &amp; Training Institute, Inc. par le biais du projet de l'USAID en action pour la nutrition et financé par l'USAID et la Fondation Bill et Melinda Gates.</a:t>
            </a:r>
            <a:endParaRPr>
              <a:latin typeface="Gill Sans MT" panose="020B0502020104020203" pitchFamily="34" charset="0"/>
            </a:endParaRPr>
          </a:p>
          <a:p>
            <a:pPr marL="0" lvl="0" indent="0" algn="ctr" rtl="0">
              <a:lnSpc>
                <a:spcPct val="90000"/>
              </a:lnSpc>
              <a:spcBef>
                <a:spcPts val="1000"/>
              </a:spcBef>
              <a:spcAft>
                <a:spcPct val="0"/>
              </a:spcAft>
              <a:buClr>
                <a:srgbClr val="3D3D3D"/>
              </a:buClr>
              <a:buSzPts val="2200"/>
              <a:buNone/>
            </a:pPr>
            <a:endParaRPr sz="2200">
              <a:latin typeface="Gill Sans MT" panose="020B0502020104020203" pitchFamily="34" charset="0"/>
            </a:endParaRPr>
          </a:p>
          <a:p>
            <a:pPr marL="0" lvl="0" indent="0" algn="ctr" rtl="0">
              <a:lnSpc>
                <a:spcPct val="90000"/>
              </a:lnSpc>
              <a:spcBef>
                <a:spcPts val="1000"/>
              </a:spcBef>
              <a:spcAft>
                <a:spcPct val="0"/>
              </a:spcAft>
              <a:buClr>
                <a:srgbClr val="3D3D3D"/>
              </a:buClr>
              <a:buSzPts val="2200"/>
              <a:buNone/>
            </a:pPr>
            <a:r>
              <a:rPr lang="fr" sz="2200" b="0" i="0" u="none" strike="noStrike">
                <a:highlight>
                  <a:srgbClr val="000000">
                    <a:alpha val="0"/>
                  </a:srgbClr>
                </a:highlight>
                <a:latin typeface="Gill Sans MT"/>
              </a:rPr>
              <a:t>Cette présentation a été rendue possible grâce au généreux soutien du peuple américain par l'intermédiaire de l'Agence des États-Unis pour le développement international (USAID), selon les termes du contrat 7200AA18C00070 attribué à JSI Research &amp; Training Institute, Inc. Le contenu relève de la responsabilité de JSI et ne reflète pas nécessairement les vues de l'USAID ou du gouvernement des États-Unis.</a:t>
            </a:r>
            <a:endParaRPr>
              <a:latin typeface="Gill Sans MT" panose="020B0502020104020203" pitchFamily="34" charset="0"/>
            </a:endParaRPr>
          </a:p>
          <a:p>
            <a:pPr marL="0" lvl="0" indent="0" algn="ctr" rtl="0">
              <a:lnSpc>
                <a:spcPct val="90000"/>
              </a:lnSpc>
              <a:spcBef>
                <a:spcPts val="1000"/>
              </a:spcBef>
              <a:spcAft>
                <a:spcPct val="0"/>
              </a:spcAft>
              <a:buClr>
                <a:srgbClr val="3D3D3D"/>
              </a:buClr>
              <a:buSzPts val="2400"/>
              <a:buNone/>
            </a:pPr>
            <a:endParaRPr/>
          </a:p>
          <a:p>
            <a:pPr marL="0" lvl="0" indent="0" algn="ctr" rtl="0">
              <a:lnSpc>
                <a:spcPct val="90000"/>
              </a:lnSpc>
              <a:spcBef>
                <a:spcPts val="1000"/>
              </a:spcBef>
              <a:spcAft>
                <a:spcPct val="0"/>
              </a:spcAft>
              <a:buClr>
                <a:srgbClr val="3D3D3D"/>
              </a:buClr>
              <a:buSzPts val="2400"/>
              <a:buNone/>
            </a:pPr>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F350F1D0-2415-A7F2-93F2-F528005CCE1A}"/>
              </a:ext>
            </a:extLst>
          </p:cNvPr>
          <p:cNvPicPr>
            <a:picLocks noChangeAspect="1"/>
          </p:cNvPicPr>
          <p:nvPr/>
        </p:nvPicPr>
        <p:blipFill>
          <a:blip r:embed="rId2"/>
          <a:srcRect l="17121" r="9870" b="-2"/>
          <a:stretch>
            <a:fillRect/>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92" name="Freeform: Shape 9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94" name="Freeform: Shape 93">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4"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6" name="Freeform: Shape 95">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9CFE7876-323B-1C79-D68F-1EB50F26DEFB}"/>
              </a:ext>
            </a:extLst>
          </p:cNvPr>
          <p:cNvSpPr>
            <a:spLocks noGrp="1"/>
          </p:cNvSpPr>
          <p:nvPr>
            <p:ph type="title"/>
          </p:nvPr>
        </p:nvSpPr>
        <p:spPr>
          <a:xfrm>
            <a:off x="916686" y="1939318"/>
            <a:ext cx="4819323" cy="2058523"/>
          </a:xfrm>
        </p:spPr>
        <p:txBody>
          <a:bodyPr vert="horz" lIns="109728" tIns="109728" rIns="109728" bIns="91440" rtlCol="0" anchor="b">
            <a:noAutofit/>
          </a:bodyPr>
          <a:lstStyle/>
          <a:p>
            <a:pPr rtl="0">
              <a:lnSpc>
                <a:spcPct val="120000"/>
              </a:lnSpc>
            </a:pPr>
            <a:r>
              <a:rPr lang="fr" sz="2500" b="1" i="0" u="none" strike="noStrike">
                <a:highlight>
                  <a:srgbClr val="000000">
                    <a:alpha val="0"/>
                  </a:srgbClr>
                </a:highlight>
                <a:latin typeface="Meiryo"/>
              </a:rPr>
              <a:t>Intégrer et financer l'adaptation climatique des systèmes de santé</a:t>
            </a:r>
          </a:p>
        </p:txBody>
      </p:sp>
      <p:sp>
        <p:nvSpPr>
          <p:cNvPr id="3" name="Content Placeholder 2">
            <a:extLst>
              <a:ext uri="{FF2B5EF4-FFF2-40B4-BE49-F238E27FC236}">
                <a16:creationId xmlns:a16="http://schemas.microsoft.com/office/drawing/2014/main" id="{0354C261-64D2-C96C-251F-9EFF34508B26}"/>
              </a:ext>
            </a:extLst>
          </p:cNvPr>
          <p:cNvSpPr>
            <a:spLocks noGrp="1"/>
          </p:cNvSpPr>
          <p:nvPr>
            <p:ph idx="1"/>
          </p:nvPr>
        </p:nvSpPr>
        <p:spPr>
          <a:xfrm>
            <a:off x="916686" y="3337605"/>
            <a:ext cx="5368525" cy="3651250"/>
          </a:xfrm>
        </p:spPr>
        <p:txBody>
          <a:bodyPr vert="horz" lIns="109728" tIns="109728" rIns="109728" bIns="91440" rtlCol="0">
            <a:noAutofit/>
          </a:bodyPr>
          <a:lstStyle/>
          <a:p>
            <a:r>
              <a:rPr lang="en-US"/>
              <a:t> </a:t>
            </a:r>
          </a:p>
          <a:p>
            <a:endParaRPr lang="en-US"/>
          </a:p>
          <a:p>
            <a:pPr rtl="0"/>
            <a:r>
              <a:rPr lang="fr" sz="1800" b="0" i="0" u="none" strike="noStrike">
                <a:highlight>
                  <a:srgbClr val="000000">
                    <a:alpha val="0"/>
                  </a:srgbClr>
                </a:highlight>
                <a:latin typeface="Meiryo"/>
              </a:rPr>
              <a:t>Rebecca Carter, PhD</a:t>
            </a:r>
          </a:p>
          <a:p>
            <a:pPr rtl="0"/>
            <a:r>
              <a:rPr lang="fr" sz="1800" b="0" i="0" u="none" strike="noStrike">
                <a:highlight>
                  <a:srgbClr val="000000">
                    <a:alpha val="0"/>
                  </a:srgbClr>
                </a:highlight>
                <a:latin typeface="Meiryo"/>
              </a:rPr>
              <a:t>Responsable de l'adaptation </a:t>
            </a:r>
          </a:p>
          <a:p>
            <a:pPr rtl="0"/>
            <a:r>
              <a:rPr lang="fr" sz="1800" b="0" i="0" u="none" strike="noStrike">
                <a:highlight>
                  <a:srgbClr val="000000">
                    <a:alpha val="0"/>
                  </a:srgbClr>
                </a:highlight>
                <a:latin typeface="Meiryo"/>
              </a:rPr>
              <a:t>World Resources Institute</a:t>
            </a:r>
          </a:p>
          <a:p>
            <a:endParaRPr lang="en-US"/>
          </a:p>
        </p:txBody>
      </p:sp>
      <p:pic>
        <p:nvPicPr>
          <p:cNvPr id="8" name="Picture 7">
            <a:extLst>
              <a:ext uri="{FF2B5EF4-FFF2-40B4-BE49-F238E27FC236}">
                <a16:creationId xmlns:a16="http://schemas.microsoft.com/office/drawing/2014/main" id="{67A41CFE-3A5A-3256-0640-5691E8A78B3A}"/>
              </a:ext>
            </a:extLst>
          </p:cNvPr>
          <p:cNvPicPr>
            <a:picLocks noChangeAspect="1"/>
          </p:cNvPicPr>
          <p:nvPr/>
        </p:nvPicPr>
        <p:blipFill>
          <a:blip r:embed="rId3"/>
          <a:stretch>
            <a:fillRect/>
          </a:stretch>
        </p:blipFill>
        <p:spPr>
          <a:xfrm>
            <a:off x="916686" y="-1"/>
            <a:ext cx="2857899" cy="1276528"/>
          </a:xfrm>
          <a:prstGeom prst="rect">
            <a:avLst/>
          </a:prstGeom>
        </p:spPr>
      </p:pic>
    </p:spTree>
    <p:extLst>
      <p:ext uri="{BB962C8B-B14F-4D97-AF65-F5344CB8AC3E}">
        <p14:creationId xmlns:p14="http://schemas.microsoft.com/office/powerpoint/2010/main" val="28881313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6CE10-17D7-B348-BCCC-CB3B84D04ADB}"/>
              </a:ext>
            </a:extLst>
          </p:cNvPr>
          <p:cNvPicPr>
            <a:picLocks noChangeAspect="1"/>
          </p:cNvPicPr>
          <p:nvPr/>
        </p:nvPicPr>
        <p:blipFill>
          <a:blip r:embed="rId3"/>
          <a:stretch>
            <a:fillRect/>
          </a:stretch>
        </p:blipFill>
        <p:spPr>
          <a:xfrm>
            <a:off x="-48452" y="0"/>
            <a:ext cx="12288903" cy="7364809"/>
          </a:xfrm>
          <a:prstGeom prst="rect">
            <a:avLst/>
          </a:prstGeom>
        </p:spPr>
      </p:pic>
      <p:sp>
        <p:nvSpPr>
          <p:cNvPr id="7" name="Rectangle 6">
            <a:extLst>
              <a:ext uri="{FF2B5EF4-FFF2-40B4-BE49-F238E27FC236}">
                <a16:creationId xmlns:a16="http://schemas.microsoft.com/office/drawing/2014/main" id="{60117EAC-AA77-7D40-B4EF-EC4F3A920975}"/>
              </a:ext>
            </a:extLst>
          </p:cNvPr>
          <p:cNvSpPr/>
          <p:nvPr/>
        </p:nvSpPr>
        <p:spPr>
          <a:xfrm>
            <a:off x="389464" y="482600"/>
            <a:ext cx="9504344" cy="3581400"/>
          </a:xfrm>
          <a:prstGeom prst="rect">
            <a:avLst/>
          </a:prstGeom>
          <a:solidFill>
            <a:schemeClr val="tx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1219170" rtl="0" eaLnBrk="1" fontAlgn="auto" latinLnBrk="0" hangingPunct="1">
              <a:lnSpc>
                <a:spcPct val="100000"/>
              </a:lnSpc>
              <a:spcBef>
                <a:spcPct val="20000"/>
              </a:spcBef>
              <a:spcAft>
                <a:spcPct val="0"/>
              </a:spcAft>
              <a:buClrTx/>
              <a:buSzTx/>
              <a:buFontTx/>
              <a:buNone/>
              <a:defRPr/>
            </a:pPr>
            <a:r>
              <a:rPr kumimoji="0" lang="fr" sz="3200" b="1" i="0" u="none" strike="noStrike" kern="1200" cap="none" spc="0" normalizeH="0" baseline="0" noProof="0">
                <a:solidFill>
                  <a:srgbClr val="F0AB00"/>
                </a:solidFill>
                <a:highlight>
                  <a:srgbClr val="000000">
                    <a:alpha val="0"/>
                  </a:srgbClr>
                </a:highlight>
                <a:uLnTx/>
                <a:uFillTx/>
                <a:latin typeface="Meiryo"/>
                <a:ea typeface="Arial Unicode MS"/>
                <a:cs typeface="Arial Unicode MS"/>
              </a:rPr>
              <a:t>Qu'est-ce que le World Resources Institute (WRI) ?</a:t>
            </a:r>
            <a:endParaRPr kumimoji="0" lang="en-US" sz="3200" b="0" i="0" u="none" strike="noStrike" kern="1200" cap="none" spc="0" normalizeH="0" baseline="0" noProof="0">
              <a:ln>
                <a:noFill/>
              </a:ln>
              <a:solidFill>
                <a:srgbClr val="FFFFFF"/>
              </a:solidFill>
              <a:effectLst/>
              <a:uLnTx/>
              <a:uFillTx/>
              <a:latin typeface="+mj-lt"/>
              <a:ea typeface="+mn-ea"/>
              <a:cs typeface="+mn-cs"/>
            </a:endParaRPr>
          </a:p>
          <a:p>
            <a:pPr marL="0" marR="0" lvl="0" indent="0" algn="l" defTabSz="1219170" rtl="0" eaLnBrk="1" fontAlgn="auto" latinLnBrk="0" hangingPunct="1">
              <a:lnSpc>
                <a:spcPct val="100000"/>
              </a:lnSpc>
              <a:spcBef>
                <a:spcPts val="600"/>
              </a:spcBef>
              <a:spcAft>
                <a:spcPts val="60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Nous utilisons des approches fondées sur la recherche pour travailler au niveau mondial et dans des pays ciblés afin de répondre aux besoins essentiels des populations, de protéger et de restaurer la nature, de stabiliser le climat et de construire des communautés plus résilientes. </a:t>
            </a:r>
          </a:p>
          <a:p>
            <a:pPr marL="0" marR="0" lvl="0" indent="0" algn="l" defTabSz="1219170" rtl="0" eaLnBrk="1" fontAlgn="auto" latinLnBrk="0" hangingPunct="1">
              <a:lnSpc>
                <a:spcPct val="100000"/>
              </a:lnSpc>
              <a:spcBef>
                <a:spcPts val="600"/>
              </a:spcBef>
              <a:spcAft>
                <a:spcPts val="60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Nos plus de 1 700 employés travaillent</a:t>
            </a:r>
            <a:r>
              <a:rPr kumimoji="0" lang="fr" sz="1800" b="0" i="1" u="none" strike="noStrike" kern="1200" cap="none" spc="0" normalizeH="0" baseline="0" noProof="0">
                <a:solidFill>
                  <a:srgbClr val="FFFFFF"/>
                </a:solidFill>
                <a:highlight>
                  <a:srgbClr val="000000">
                    <a:alpha val="0"/>
                  </a:srgbClr>
                </a:highlight>
                <a:uLnTx/>
                <a:uFillTx/>
                <a:latin typeface="Meiryo"/>
                <a:ea typeface="+mn-ea"/>
                <a:cs typeface="+mn-cs"/>
              </a:rPr>
              <a:t> sur le site </a:t>
            </a:r>
            <a:r>
              <a:rPr kumimoji="0" lang="fr" sz="1800" b="0" i="0" u="none" strike="noStrike" kern="1200" cap="none" spc="0" normalizeH="0" baseline="0" noProof="0">
                <a:solidFill>
                  <a:srgbClr val="FFC000"/>
                </a:solidFill>
                <a:highlight>
                  <a:srgbClr val="000000">
                    <a:alpha val="0"/>
                  </a:srgbClr>
                </a:highlight>
                <a:uLnTx/>
                <a:uFillTx/>
                <a:latin typeface="Meiryo"/>
                <a:ea typeface="+mn-ea"/>
                <a:cs typeface="+mn-cs"/>
              </a:rPr>
              <a:t> </a:t>
            </a: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dans plus de 60 pays, avec des bureaux au </a:t>
            </a:r>
            <a:r>
              <a:rPr kumimoji="0" lang="fr" sz="1800" b="0" i="1" u="none" strike="noStrike" kern="1200" cap="none" spc="0" normalizeH="0" baseline="0" noProof="0">
                <a:solidFill>
                  <a:srgbClr val="FFFFFF"/>
                </a:solidFill>
                <a:highlight>
                  <a:srgbClr val="000000">
                    <a:alpha val="0"/>
                  </a:srgbClr>
                </a:highlight>
                <a:uLnTx/>
                <a:uFillTx/>
                <a:latin typeface="Meiryo"/>
                <a:ea typeface="+mn-ea"/>
                <a:cs typeface="+mn-cs"/>
              </a:rPr>
              <a:t>Brésil, en Colombie</a:t>
            </a: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 en</a:t>
            </a:r>
            <a:r>
              <a:rPr kumimoji="0" lang="fr" sz="1800" b="0" i="1" u="none" strike="noStrike" kern="1200" cap="none" spc="0" normalizeH="0" baseline="0" noProof="0">
                <a:solidFill>
                  <a:srgbClr val="FFFFFF"/>
                </a:solidFill>
                <a:highlight>
                  <a:srgbClr val="000000">
                    <a:alpha val="0"/>
                  </a:srgbClr>
                </a:highlight>
                <a:uLnTx/>
                <a:uFillTx/>
                <a:latin typeface="Meiryo"/>
                <a:ea typeface="+mn-ea"/>
                <a:cs typeface="+mn-cs"/>
              </a:rPr>
              <a:t> Chine, en Inde, en Indonésie, au Mexique, aux États-Unis, en Afrique et en Europe.</a:t>
            </a:r>
            <a:endParaRPr kumimoji="0" lang="en-US" sz="1800" b="0" i="0" u="none" strike="noStrike" kern="1200" cap="none" spc="0" normalizeH="0" baseline="0" noProof="0">
              <a:ln>
                <a:noFill/>
              </a:ln>
              <a:solidFill>
                <a:srgbClr val="FFFFFF"/>
              </a:solidFill>
              <a:effectLst/>
              <a:uLnTx/>
              <a:uFillTx/>
              <a:ea typeface="+mn-ea"/>
              <a:cs typeface="+mn-cs"/>
            </a:endParaRPr>
          </a:p>
          <a:p>
            <a:pPr marL="0" marR="0" lvl="0" indent="0" algn="l" defTabSz="1219170" rtl="0" eaLnBrk="1" fontAlgn="auto" latinLnBrk="0" hangingPunct="1">
              <a:lnSpc>
                <a:spcPct val="100000"/>
              </a:lnSpc>
              <a:spcBef>
                <a:spcPts val="600"/>
              </a:spcBef>
              <a:spcAft>
                <a:spcPts val="60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Nous travaillons sur plusieurs sujets concernant les personnes, la nature et le climat :</a:t>
            </a:r>
          </a:p>
          <a:p>
            <a:pPr marL="342900" marR="0" lvl="0" indent="-342900" algn="l" defTabSz="1219170" rtl="0" eaLnBrk="1" fontAlgn="auto" latinLnBrk="0" hangingPunct="1">
              <a:lnSpc>
                <a:spcPct val="100000"/>
              </a:lnSpc>
              <a:spcBef>
                <a:spcPts val="600"/>
              </a:spcBef>
              <a:spcAft>
                <a:spcPts val="600"/>
              </a:spcAft>
              <a:buClrTx/>
              <a:buSzTx/>
              <a:buFont typeface="Arial" pitchFamily="34" charset="0"/>
              <a:buChar char="•"/>
              <a:defRPr/>
            </a:pP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Alimentation, forêts, eau, villes, climat, énergie, océans</a:t>
            </a:r>
          </a:p>
          <a:p>
            <a:pPr marL="342900" marR="0" lvl="0" indent="-342900" algn="l" defTabSz="1219170" rtl="0" eaLnBrk="1" fontAlgn="auto" latinLnBrk="0" hangingPunct="1">
              <a:lnSpc>
                <a:spcPct val="100000"/>
              </a:lnSpc>
              <a:spcBef>
                <a:spcPts val="600"/>
              </a:spcBef>
              <a:spcAft>
                <a:spcPts val="600"/>
              </a:spcAft>
              <a:buClrTx/>
              <a:buSzTx/>
              <a:buFont typeface="Arial" pitchFamily="34" charset="0"/>
              <a:buChar char="•"/>
              <a:defRPr/>
            </a:pPr>
            <a:r>
              <a:rPr kumimoji="0" lang="fr" sz="1800" b="0" i="0" u="none" strike="noStrike" kern="1200" cap="none" spc="0" normalizeH="0" baseline="0" noProof="0">
                <a:solidFill>
                  <a:srgbClr val="FFFFFF"/>
                </a:solidFill>
                <a:highlight>
                  <a:srgbClr val="000000">
                    <a:alpha val="0"/>
                  </a:srgbClr>
                </a:highlight>
                <a:uLnTx/>
                <a:uFillTx/>
                <a:latin typeface="Meiryo"/>
                <a:ea typeface="+mn-ea"/>
                <a:cs typeface="+mn-cs"/>
              </a:rPr>
              <a:t>Économie, finances et capitaux propres</a:t>
            </a:r>
          </a:p>
        </p:txBody>
      </p:sp>
      <p:sp>
        <p:nvSpPr>
          <p:cNvPr id="5" name="TextBox 4">
            <a:extLst>
              <a:ext uri="{FF2B5EF4-FFF2-40B4-BE49-F238E27FC236}">
                <a16:creationId xmlns:a16="http://schemas.microsoft.com/office/drawing/2014/main" id="{EE1702A3-31FA-100B-6DD4-A720DF0F7881}"/>
              </a:ext>
            </a:extLst>
          </p:cNvPr>
          <p:cNvSpPr txBox="1"/>
          <p:nvPr/>
        </p:nvSpPr>
        <p:spPr>
          <a:xfrm>
            <a:off x="571484" y="6248400"/>
            <a:ext cx="2661306"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Arial"/>
                <a:ea typeface="+mn-ea"/>
                <a:cs typeface="+mn-cs"/>
              </a:rPr>
              <a:t>Pour en savoir plus, consulter wri.org</a:t>
            </a:r>
          </a:p>
        </p:txBody>
      </p:sp>
    </p:spTree>
    <p:extLst>
      <p:ext uri="{BB962C8B-B14F-4D97-AF65-F5344CB8AC3E}">
        <p14:creationId xmlns:p14="http://schemas.microsoft.com/office/powerpoint/2010/main" val="4101859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pic>
        <p:nvPicPr>
          <p:cNvPr id="3" name="Content Placeholder 4" descr="A screen shot of a chart&#10;&#10;Description automatically generated">
            <a:extLst>
              <a:ext uri="{FF2B5EF4-FFF2-40B4-BE49-F238E27FC236}">
                <a16:creationId xmlns:a16="http://schemas.microsoft.com/office/drawing/2014/main" id="{368B78D7-48F0-8C62-C53A-95E649F42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90" y="144182"/>
            <a:ext cx="6361645" cy="6508078"/>
          </a:xfrm>
          <a:prstGeom prst="rect">
            <a:avLst/>
          </a:prstGeom>
        </p:spPr>
      </p:pic>
      <p:sp>
        <p:nvSpPr>
          <p:cNvPr id="4" name="TextBox 3">
            <a:extLst>
              <a:ext uri="{FF2B5EF4-FFF2-40B4-BE49-F238E27FC236}">
                <a16:creationId xmlns:a16="http://schemas.microsoft.com/office/drawing/2014/main" id="{7C2514B6-C567-8834-3453-837062D7F6AC}"/>
              </a:ext>
            </a:extLst>
          </p:cNvPr>
          <p:cNvSpPr txBox="1"/>
          <p:nvPr/>
        </p:nvSpPr>
        <p:spPr>
          <a:xfrm>
            <a:off x="9253435" y="4813930"/>
            <a:ext cx="2483623" cy="1569660"/>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dirty="0">
                <a:solidFill>
                  <a:srgbClr val="000000"/>
                </a:solidFill>
                <a:highlight>
                  <a:srgbClr val="000000">
                    <a:alpha val="0"/>
                  </a:srgbClr>
                </a:highlight>
                <a:uLnTx/>
                <a:uFillTx/>
                <a:latin typeface="Arial"/>
                <a:ea typeface="+mn-ea"/>
                <a:cs typeface="+mn-cs"/>
              </a:rPr>
              <a:t>Source : Tye, S. et Waslander, J.</a:t>
            </a:r>
            <a:r>
              <a:rPr kumimoji="0" lang="fr" sz="1200" b="1" i="0" u="none" strike="noStrike" kern="1200" cap="none" spc="0" normalizeH="0" baseline="0" noProof="0" dirty="0">
                <a:solidFill>
                  <a:srgbClr val="1A1919"/>
                </a:solidFill>
                <a:highlight>
                  <a:srgbClr val="000000">
                    <a:alpha val="0"/>
                  </a:srgbClr>
                </a:highlight>
                <a:uLnTx/>
                <a:uFillTx/>
                <a:latin typeface="Arial"/>
                <a:ea typeface="+mn-ea"/>
                <a:cs typeface="+mn-cs"/>
              </a:rPr>
              <a:t> </a:t>
            </a:r>
            <a:r>
              <a:rPr kumimoji="0" lang="fr" sz="1200" b="0" i="0" u="none" strike="noStrike" kern="1200" cap="none" spc="0" normalizeH="0" baseline="0" noProof="0" dirty="0">
                <a:solidFill>
                  <a:srgbClr val="1A1919"/>
                </a:solidFill>
                <a:highlight>
                  <a:srgbClr val="000000">
                    <a:alpha val="0"/>
                  </a:srgbClr>
                </a:highlight>
                <a:uLnTx/>
                <a:uFillTx/>
                <a:latin typeface="Arial"/>
                <a:ea typeface="+mn-ea"/>
                <a:cs typeface="+mn-cs"/>
              </a:rPr>
              <a:t>2021. </a:t>
            </a:r>
            <a:r>
              <a:rPr kumimoji="0" lang="fr" sz="1200" b="1" i="0" u="none" strike="noStrike" kern="1200" cap="none" spc="0" normalizeH="0" baseline="0" noProof="0" dirty="0">
                <a:solidFill>
                  <a:srgbClr val="1A1919"/>
                </a:solidFill>
                <a:highlight>
                  <a:srgbClr val="000000">
                    <a:alpha val="0"/>
                  </a:srgbClr>
                </a:highlight>
                <a:uLnTx/>
                <a:uFillTx/>
                <a:latin typeface="Arial"/>
                <a:ea typeface="+mn-ea"/>
                <a:cs typeface="+mn-cs"/>
              </a:rPr>
              <a:t>Intégration de la planification et de l'action en matière d'adaptation au climat dans les systèmes de santé au Fidji, au Ghana et au Bénin. </a:t>
            </a:r>
            <a:r>
              <a:rPr kumimoji="0" lang="fr" sz="1200" b="0" i="0" u="none" strike="noStrike" kern="1200" cap="none" spc="0" normalizeH="0" baseline="0" noProof="0" dirty="0">
                <a:solidFill>
                  <a:srgbClr val="1A1919"/>
                </a:solidFill>
                <a:highlight>
                  <a:srgbClr val="000000">
                    <a:alpha val="0"/>
                  </a:srgbClr>
                </a:highlight>
                <a:uLnTx/>
                <a:uFillTx/>
                <a:latin typeface="Arial"/>
                <a:ea typeface="+mn-ea"/>
                <a:cs typeface="+mn-cs"/>
              </a:rPr>
              <a:t>Wri.org</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srgbClr val="000000"/>
                </a:solidFill>
                <a:effectLst/>
                <a:uLnTx/>
                <a:uFillTx/>
                <a:ea typeface="+mn-ea"/>
                <a:cs typeface="+mn-cs"/>
              </a:rPr>
              <a:t>  </a:t>
            </a:r>
          </a:p>
        </p:txBody>
      </p:sp>
      <p:sp>
        <p:nvSpPr>
          <p:cNvPr id="5" name="TextBox 4">
            <a:extLst>
              <a:ext uri="{FF2B5EF4-FFF2-40B4-BE49-F238E27FC236}">
                <a16:creationId xmlns:a16="http://schemas.microsoft.com/office/drawing/2014/main" id="{A607B6EC-0C84-64F6-A079-131273A11A08}"/>
              </a:ext>
            </a:extLst>
          </p:cNvPr>
          <p:cNvSpPr txBox="1"/>
          <p:nvPr/>
        </p:nvSpPr>
        <p:spPr>
          <a:xfrm>
            <a:off x="378261" y="1488558"/>
            <a:ext cx="2466754" cy="2308324"/>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400" b="0" i="0" u="none" strike="noStrike" kern="1200" cap="none" spc="0" normalizeH="0" baseline="0" noProof="0">
                <a:solidFill>
                  <a:srgbClr val="000000"/>
                </a:solidFill>
                <a:highlight>
                  <a:srgbClr val="000000">
                    <a:alpha val="0"/>
                  </a:srgbClr>
                </a:highlight>
                <a:uLnTx/>
                <a:uFillTx/>
                <a:latin typeface="Meiryo"/>
                <a:ea typeface="+mn-ea"/>
                <a:cs typeface="+mn-cs"/>
              </a:rPr>
              <a:t>Le changement climatique a déjà un impact significatif sur la santé humaine</a:t>
            </a:r>
          </a:p>
        </p:txBody>
      </p:sp>
    </p:spTree>
    <p:extLst>
      <p:ext uri="{BB962C8B-B14F-4D97-AF65-F5344CB8AC3E}">
        <p14:creationId xmlns:p14="http://schemas.microsoft.com/office/powerpoint/2010/main" val="259689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growing plant">
            <a:extLst>
              <a:ext uri="{FF2B5EF4-FFF2-40B4-BE49-F238E27FC236}">
                <a16:creationId xmlns:a16="http://schemas.microsoft.com/office/drawing/2014/main" id="{E9FCEBAE-E8E3-F20B-EEE1-CBCFB7318DA3}"/>
              </a:ext>
            </a:extLst>
          </p:cNvPr>
          <p:cNvPicPr>
            <a:picLocks noChangeAspect="1"/>
          </p:cNvPicPr>
          <p:nvPr/>
        </p:nvPicPr>
        <p:blipFill>
          <a:blip r:embed="rId2"/>
          <a:srcRect t="15710" r="-1" b="-1"/>
          <a:stretch>
            <a:fillRect/>
          </a:stretch>
        </p:blipFill>
        <p:spPr>
          <a:xfrm>
            <a:off x="-21357" y="-7964"/>
            <a:ext cx="12188952" cy="6857990"/>
          </a:xfrm>
          <a:prstGeom prst="rect">
            <a:avLst/>
          </a:prstGeom>
        </p:spPr>
      </p:pic>
      <p:sp>
        <p:nvSpPr>
          <p:cNvPr id="112" name="Freeform: Shape 111">
            <a:extLst>
              <a:ext uri="{FF2B5EF4-FFF2-40B4-BE49-F238E27FC236}">
                <a16:creationId xmlns:a16="http://schemas.microsoft.com/office/drawing/2014/main" id="{28207E96-6DFF-4119-B2EA-3299067D2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2598" y="0"/>
            <a:ext cx="10189600" cy="6858000"/>
          </a:xfrm>
          <a:custGeom>
            <a:avLst/>
            <a:gdLst>
              <a:gd name="connsiteX0" fmla="*/ 8513625 w 10189600"/>
              <a:gd name="connsiteY0" fmla="*/ 0 h 6858000"/>
              <a:gd name="connsiteX1" fmla="*/ 1434689 w 10189600"/>
              <a:gd name="connsiteY1" fmla="*/ 0 h 6858000"/>
              <a:gd name="connsiteX2" fmla="*/ 1271976 w 10189600"/>
              <a:gd name="connsiteY2" fmla="*/ 160651 h 6858000"/>
              <a:gd name="connsiteX3" fmla="*/ 0 w 10189600"/>
              <a:gd name="connsiteY3" fmla="*/ 3879329 h 6858000"/>
              <a:gd name="connsiteX4" fmla="*/ 1565101 w 10189600"/>
              <a:gd name="connsiteY4" fmla="*/ 6659296 h 6858000"/>
              <a:gd name="connsiteX5" fmla="*/ 1789426 w 10189600"/>
              <a:gd name="connsiteY5" fmla="*/ 6858000 h 6858000"/>
              <a:gd name="connsiteX6" fmla="*/ 8868328 w 10189600"/>
              <a:gd name="connsiteY6" fmla="*/ 6858000 h 6858000"/>
              <a:gd name="connsiteX7" fmla="*/ 8925683 w 10189600"/>
              <a:gd name="connsiteY7" fmla="*/ 6804604 h 6858000"/>
              <a:gd name="connsiteX8" fmla="*/ 10189600 w 10189600"/>
              <a:gd name="connsiteY8" fmla="*/ 4217082 h 6858000"/>
              <a:gd name="connsiteX9" fmla="*/ 8536469 w 10189600"/>
              <a:gd name="connsiteY9" fmla="*/ 174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9600" h="6858000">
                <a:moveTo>
                  <a:pt x="8513625" y="0"/>
                </a:moveTo>
                <a:lnTo>
                  <a:pt x="1434689" y="0"/>
                </a:lnTo>
                <a:lnTo>
                  <a:pt x="1271976" y="160651"/>
                </a:lnTo>
                <a:cubicBezTo>
                  <a:pt x="451613" y="1030749"/>
                  <a:pt x="0" y="2373165"/>
                  <a:pt x="0" y="3879329"/>
                </a:cubicBezTo>
                <a:cubicBezTo>
                  <a:pt x="0" y="5207145"/>
                  <a:pt x="731040" y="5919527"/>
                  <a:pt x="1565101" y="6659296"/>
                </a:cubicBezTo>
                <a:lnTo>
                  <a:pt x="1789426" y="6858000"/>
                </a:lnTo>
                <a:lnTo>
                  <a:pt x="8868328" y="6858000"/>
                </a:lnTo>
                <a:lnTo>
                  <a:pt x="8925683" y="6804604"/>
                </a:lnTo>
                <a:cubicBezTo>
                  <a:pt x="9627437" y="6132444"/>
                  <a:pt x="10189600" y="5418356"/>
                  <a:pt x="10189600" y="4217082"/>
                </a:cubicBezTo>
                <a:cubicBezTo>
                  <a:pt x="10189600" y="2437327"/>
                  <a:pt x="9597144" y="878708"/>
                  <a:pt x="8536469" y="17461"/>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4" name="Freeform: Shape 113">
            <a:extLst>
              <a:ext uri="{FF2B5EF4-FFF2-40B4-BE49-F238E27FC236}">
                <a16:creationId xmlns:a16="http://schemas.microsoft.com/office/drawing/2014/main" id="{9E223C86-12C5-4A60-A21A-D7FC75EFC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7813"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16" name="Freeform: Shape 115">
            <a:extLst>
              <a:ext uri="{FF2B5EF4-FFF2-40B4-BE49-F238E27FC236}">
                <a16:creationId xmlns:a16="http://schemas.microsoft.com/office/drawing/2014/main" id="{FA573AF0-3C0B-4895-A7A6-F41B03211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5"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8" name="Freeform: Shape 117">
            <a:extLst>
              <a:ext uri="{FF2B5EF4-FFF2-40B4-BE49-F238E27FC236}">
                <a16:creationId xmlns:a16="http://schemas.microsoft.com/office/drawing/2014/main" id="{62442AC3-A9B0-4865-8A8A-1504FFC6E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4283"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0" name="Freeform: Shape 119">
            <a:extLst>
              <a:ext uri="{FF2B5EF4-FFF2-40B4-BE49-F238E27FC236}">
                <a16:creationId xmlns:a16="http://schemas.microsoft.com/office/drawing/2014/main" id="{68451DCE-129E-43B6-BA50-3C8339E46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577"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2" name="Title 1">
            <a:extLst>
              <a:ext uri="{FF2B5EF4-FFF2-40B4-BE49-F238E27FC236}">
                <a16:creationId xmlns:a16="http://schemas.microsoft.com/office/drawing/2014/main" id="{9CFE7876-323B-1C79-D68F-1EB50F26DEFB}"/>
              </a:ext>
            </a:extLst>
          </p:cNvPr>
          <p:cNvSpPr>
            <a:spLocks noGrp="1"/>
          </p:cNvSpPr>
          <p:nvPr>
            <p:ph type="title"/>
          </p:nvPr>
        </p:nvSpPr>
        <p:spPr>
          <a:xfrm>
            <a:off x="2255344" y="163901"/>
            <a:ext cx="7340048" cy="1651054"/>
          </a:xfrm>
        </p:spPr>
        <p:txBody>
          <a:bodyPr vert="horz" lIns="109728" tIns="109728" rIns="109728" bIns="91440" rtlCol="0" anchor="b">
            <a:noAutofit/>
          </a:bodyPr>
          <a:lstStyle/>
          <a:p>
            <a:pPr algn="ctr" rtl="0"/>
            <a:r>
              <a:rPr lang="fr" sz="3200" b="1" i="0" u="none" strike="noStrike" dirty="0">
                <a:highlight>
                  <a:srgbClr val="000000">
                    <a:alpha val="0"/>
                  </a:srgbClr>
                </a:highlight>
                <a:latin typeface="Meiryo"/>
              </a:rPr>
              <a:t>Impacts du changement climatique </a:t>
            </a:r>
            <a:br>
              <a:rPr lang="fr" sz="3200" b="1" i="0" u="none" strike="noStrike" dirty="0">
                <a:highlight>
                  <a:srgbClr val="000000">
                    <a:alpha val="0"/>
                  </a:srgbClr>
                </a:highlight>
                <a:latin typeface="Meiryo"/>
              </a:rPr>
            </a:br>
            <a:r>
              <a:rPr lang="fr" sz="3200" b="1" i="0" u="none" strike="noStrike" dirty="0">
                <a:highlight>
                  <a:srgbClr val="000000">
                    <a:alpha val="0"/>
                  </a:srgbClr>
                </a:highlight>
                <a:latin typeface="Meiryo"/>
              </a:rPr>
              <a:t>sur les systèmes de santé </a:t>
            </a:r>
          </a:p>
        </p:txBody>
      </p:sp>
      <p:sp>
        <p:nvSpPr>
          <p:cNvPr id="3" name="Content Placeholder 2">
            <a:extLst>
              <a:ext uri="{FF2B5EF4-FFF2-40B4-BE49-F238E27FC236}">
                <a16:creationId xmlns:a16="http://schemas.microsoft.com/office/drawing/2014/main" id="{0354C261-64D2-C96C-251F-9EFF34508B26}"/>
              </a:ext>
            </a:extLst>
          </p:cNvPr>
          <p:cNvSpPr>
            <a:spLocks noGrp="1"/>
          </p:cNvSpPr>
          <p:nvPr>
            <p:ph idx="1"/>
          </p:nvPr>
        </p:nvSpPr>
        <p:spPr>
          <a:xfrm>
            <a:off x="1472226" y="2400634"/>
            <a:ext cx="8730343" cy="3189233"/>
          </a:xfrm>
        </p:spPr>
        <p:txBody>
          <a:bodyPr vert="horz" lIns="109728" tIns="109728" rIns="109728" bIns="91440" rtlCol="0">
            <a:noAutofit/>
          </a:bodyPr>
          <a:lstStyle/>
          <a:p>
            <a:pPr marL="285750" indent="-285750" rtl="0">
              <a:lnSpc>
                <a:spcPct val="130000"/>
              </a:lnSpc>
              <a:buFont typeface="Arial" pitchFamily="34" charset="0"/>
              <a:buChar char="•"/>
            </a:pPr>
            <a:r>
              <a:rPr lang="fr" sz="1400" b="0" i="0" u="none" strike="noStrike">
                <a:highlight>
                  <a:srgbClr val="000000">
                    <a:alpha val="0"/>
                  </a:srgbClr>
                </a:highlight>
                <a:latin typeface="Meiryo"/>
              </a:rPr>
              <a:t>Le changement climatique a eu des effets néfastes sur la </a:t>
            </a:r>
            <a:r>
              <a:rPr lang="fr" sz="1400" b="1" i="0" u="none" strike="noStrike">
                <a:highlight>
                  <a:srgbClr val="000000">
                    <a:alpha val="0"/>
                  </a:srgbClr>
                </a:highlight>
                <a:latin typeface="Meiryo"/>
              </a:rPr>
              <a:t>santé physique </a:t>
            </a:r>
            <a:r>
              <a:rPr lang="fr" sz="1400" b="0" i="0" u="none" strike="noStrike">
                <a:highlight>
                  <a:srgbClr val="000000">
                    <a:alpha val="0"/>
                  </a:srgbClr>
                </a:highlight>
                <a:latin typeface="Meiryo"/>
              </a:rPr>
              <a:t>des personnes au niveau mondial et sur la </a:t>
            </a:r>
            <a:r>
              <a:rPr lang="fr" sz="1400" b="1" i="0" u="none" strike="noStrike">
                <a:highlight>
                  <a:srgbClr val="000000">
                    <a:alpha val="0"/>
                  </a:srgbClr>
                </a:highlight>
                <a:latin typeface="Meiryo"/>
              </a:rPr>
              <a:t>santé mentale </a:t>
            </a:r>
            <a:r>
              <a:rPr lang="fr" sz="1400" b="0" i="0" u="none" strike="noStrike">
                <a:highlight>
                  <a:srgbClr val="000000">
                    <a:alpha val="0"/>
                  </a:srgbClr>
                </a:highlight>
                <a:latin typeface="Meiryo"/>
              </a:rPr>
              <a:t>des personnes dans les régions évaluées. </a:t>
            </a:r>
          </a:p>
          <a:p>
            <a:pPr marL="285750" indent="-285750" rtl="0">
              <a:lnSpc>
                <a:spcPct val="130000"/>
              </a:lnSpc>
              <a:buFont typeface="Arial" pitchFamily="34" charset="0"/>
              <a:buChar char="•"/>
            </a:pPr>
            <a:r>
              <a:rPr lang="fr" sz="1400" b="0" i="0" u="none" strike="noStrike">
                <a:highlight>
                  <a:srgbClr val="000000">
                    <a:alpha val="0"/>
                  </a:srgbClr>
                </a:highlight>
                <a:latin typeface="Meiryo"/>
              </a:rPr>
              <a:t>Les problèmes de santé mentale, notamment l'anxiété et le stress, </a:t>
            </a:r>
            <a:r>
              <a:rPr lang="fr" sz="1400" b="1" i="0" u="none" strike="noStrike">
                <a:highlight>
                  <a:srgbClr val="000000">
                    <a:alpha val="0"/>
                  </a:srgbClr>
                </a:highlight>
                <a:latin typeface="Meiryo"/>
              </a:rPr>
              <a:t>devraient s'aggraver avec la poursuite du réchauffement climatique </a:t>
            </a:r>
            <a:r>
              <a:rPr lang="fr" sz="1400" b="0" i="0" u="none" strike="noStrike">
                <a:highlight>
                  <a:srgbClr val="000000">
                    <a:alpha val="0"/>
                  </a:srgbClr>
                </a:highlight>
                <a:latin typeface="Meiryo"/>
              </a:rPr>
              <a:t>dans toutes les régions évaluées, en particulier pour les </a:t>
            </a:r>
            <a:r>
              <a:rPr lang="fr" sz="1400" b="1" i="0" u="none" strike="noStrike">
                <a:highlight>
                  <a:srgbClr val="000000">
                    <a:alpha val="0"/>
                  </a:srgbClr>
                </a:highlight>
                <a:latin typeface="Meiryo"/>
              </a:rPr>
              <a:t>enfants, les adolescents, les </a:t>
            </a:r>
            <a:r>
              <a:rPr lang="fr" sz="1400" b="0" i="0" u="none" strike="noStrike">
                <a:highlight>
                  <a:srgbClr val="000000">
                    <a:alpha val="0"/>
                  </a:srgbClr>
                </a:highlight>
                <a:latin typeface="Meiryo"/>
              </a:rPr>
              <a:t>personnes âgées et les personnes souffrant de problèmes de santé sous-jacents.</a:t>
            </a:r>
          </a:p>
          <a:p>
            <a:pPr marL="285750" indent="-285750" rtl="0">
              <a:lnSpc>
                <a:spcPct val="130000"/>
              </a:lnSpc>
              <a:buFont typeface="Arial" pitchFamily="34" charset="0"/>
              <a:buChar char="•"/>
            </a:pPr>
            <a:r>
              <a:rPr lang="fr" sz="1400" b="0" i="0" u="none" strike="noStrike">
                <a:highlight>
                  <a:srgbClr val="000000">
                    <a:alpha val="0"/>
                  </a:srgbClr>
                </a:highlight>
                <a:latin typeface="Meiryo"/>
              </a:rPr>
              <a:t>La "santé mentale" comprend les effets des </a:t>
            </a:r>
            <a:r>
              <a:rPr lang="fr" sz="1400" b="1" i="0" u="none" strike="noStrike">
                <a:highlight>
                  <a:srgbClr val="000000">
                    <a:alpha val="0"/>
                  </a:srgbClr>
                </a:highlight>
                <a:latin typeface="Meiryo"/>
              </a:rPr>
              <a:t>phénomènes météorologiques extrêmes, des événements cumulatifs et des événements vicariants ou anticipés</a:t>
            </a:r>
            <a:r>
              <a:rPr lang="fr" sz="1400" b="0" i="0" u="none" strike="noStrike">
                <a:highlight>
                  <a:srgbClr val="000000">
                    <a:alpha val="0"/>
                  </a:srgbClr>
                </a:highlight>
                <a:latin typeface="Meiryo"/>
              </a:rPr>
              <a:t>.</a:t>
            </a:r>
          </a:p>
          <a:p>
            <a:pPr marL="285750" indent="-285750" rtl="0">
              <a:lnSpc>
                <a:spcPct val="130000"/>
              </a:lnSpc>
              <a:buFont typeface="Arial" pitchFamily="34" charset="0"/>
              <a:buChar char="•"/>
            </a:pPr>
            <a:r>
              <a:rPr lang="fr" sz="1400" b="0" i="0" u="none" strike="noStrike">
                <a:highlight>
                  <a:srgbClr val="000000">
                    <a:alpha val="0"/>
                  </a:srgbClr>
                </a:highlight>
                <a:latin typeface="Meiryo"/>
              </a:rPr>
              <a:t>Les problèmes de santé mentale sont associés à la </a:t>
            </a:r>
            <a:r>
              <a:rPr lang="fr" sz="1400" b="1" i="0" u="none" strike="noStrike">
                <a:highlight>
                  <a:srgbClr val="000000">
                    <a:alpha val="0"/>
                  </a:srgbClr>
                </a:highlight>
                <a:latin typeface="Meiryo"/>
              </a:rPr>
              <a:t>hausse des températures, aux traumatismes causés par les phénomènes météorologiques et climatiques extrêmes et à la perte des moyens de subsistance et de la culture</a:t>
            </a:r>
            <a:r>
              <a:rPr lang="fr" sz="1400" b="0" i="0" u="none" strike="noStrike">
                <a:highlight>
                  <a:srgbClr val="000000">
                    <a:alpha val="0"/>
                  </a:srgbClr>
                </a:highlight>
                <a:latin typeface="Meiryo"/>
              </a:rPr>
              <a:t>. </a:t>
            </a:r>
          </a:p>
          <a:p>
            <a:pPr marL="285750" indent="-285750">
              <a:lnSpc>
                <a:spcPct val="130000"/>
              </a:lnSpc>
              <a:buFont typeface="Arial" pitchFamily="34" charset="0"/>
              <a:buChar char="•"/>
            </a:pPr>
            <a:endParaRPr lang="en-US" sz="1400">
              <a:solidFill>
                <a:schemeClr val="tx1"/>
              </a:solidFill>
            </a:endParaRPr>
          </a:p>
        </p:txBody>
      </p:sp>
      <p:sp>
        <p:nvSpPr>
          <p:cNvPr id="4" name="TextBox 3">
            <a:extLst>
              <a:ext uri="{FF2B5EF4-FFF2-40B4-BE49-F238E27FC236}">
                <a16:creationId xmlns:a16="http://schemas.microsoft.com/office/drawing/2014/main" id="{54ABE11F-EE2B-3920-42A3-04AED35A414E}"/>
              </a:ext>
            </a:extLst>
          </p:cNvPr>
          <p:cNvSpPr txBox="1"/>
          <p:nvPr/>
        </p:nvSpPr>
        <p:spPr>
          <a:xfrm>
            <a:off x="2776508" y="1808480"/>
            <a:ext cx="6570260" cy="338554"/>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600" b="0" i="1" u="none" strike="noStrike" kern="1200" cap="none" spc="0" normalizeH="0" baseline="0" noProof="0">
                <a:solidFill>
                  <a:srgbClr val="000000"/>
                </a:solidFill>
                <a:highlight>
                  <a:srgbClr val="000000">
                    <a:alpha val="0"/>
                  </a:srgbClr>
                </a:highlight>
                <a:uLnTx/>
                <a:uFillTx/>
                <a:latin typeface="Arial"/>
                <a:ea typeface="+mn-ea"/>
                <a:cs typeface="+mn-cs"/>
              </a:rPr>
              <a:t>Citations tirées du Résumé à l'intention des décideurs du GIEC AR6 WGII (2022)</a:t>
            </a:r>
          </a:p>
        </p:txBody>
      </p:sp>
    </p:spTree>
    <p:extLst>
      <p:ext uri="{BB962C8B-B14F-4D97-AF65-F5344CB8AC3E}">
        <p14:creationId xmlns:p14="http://schemas.microsoft.com/office/powerpoint/2010/main" val="14981666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nvGrpSpPr>
          <p:cNvPr id="75" name="Group 74">
            <a:extLst>
              <a:ext uri="{FF2B5EF4-FFF2-40B4-BE49-F238E27FC236}">
                <a16:creationId xmlns:a16="http://schemas.microsoft.com/office/drawing/2014/main" id="{1E1B312B-4E9A-405C-9CE8-1032543803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853745" cy="6858000"/>
            <a:chOff x="-1" y="0"/>
            <a:chExt cx="10934058" cy="6858000"/>
          </a:xfrm>
        </p:grpSpPr>
        <p:sp>
          <p:nvSpPr>
            <p:cNvPr id="71" name="Freeform: Shape 75">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7" name="Freeform: Shape 76">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2" name="Freeform: Shape 77">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9" name="Freeform: Shape 78">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6" name="Title 1">
            <a:extLst>
              <a:ext uri="{FF2B5EF4-FFF2-40B4-BE49-F238E27FC236}">
                <a16:creationId xmlns:a16="http://schemas.microsoft.com/office/drawing/2014/main" id="{83E928BB-51FA-9614-9BCA-D2C443FB59F2}"/>
              </a:ext>
            </a:extLst>
          </p:cNvPr>
          <p:cNvSpPr>
            <a:spLocks noGrp="1"/>
          </p:cNvSpPr>
          <p:nvPr>
            <p:ph type="title"/>
          </p:nvPr>
        </p:nvSpPr>
        <p:spPr>
          <a:xfrm>
            <a:off x="669524" y="36033"/>
            <a:ext cx="6857365" cy="849312"/>
          </a:xfrm>
        </p:spPr>
        <p:txBody>
          <a:bodyPr anchor="b">
            <a:noAutofit/>
          </a:bodyPr>
          <a:lstStyle/>
          <a:p>
            <a:pPr rtl="0"/>
            <a:r>
              <a:rPr lang="fr" sz="3200" b="1" i="0" u="none" strike="noStrike" dirty="0">
                <a:highlight>
                  <a:srgbClr val="000000">
                    <a:alpha val="0"/>
                  </a:srgbClr>
                </a:highlight>
                <a:latin typeface="Meiryo"/>
              </a:rPr>
              <a:t>L'adaptation </a:t>
            </a:r>
            <a:r>
              <a:rPr lang="fr" sz="3200" b="1" i="1" u="none" strike="noStrike" dirty="0">
                <a:highlight>
                  <a:srgbClr val="000000">
                    <a:alpha val="0"/>
                  </a:srgbClr>
                </a:highlight>
                <a:latin typeface="Meiryo"/>
              </a:rPr>
              <a:t>peut</a:t>
            </a:r>
            <a:r>
              <a:rPr lang="fr" sz="3200" b="1" i="0" u="none" strike="noStrike" dirty="0">
                <a:highlight>
                  <a:srgbClr val="000000">
                    <a:alpha val="0"/>
                  </a:srgbClr>
                </a:highlight>
                <a:latin typeface="Meiryo"/>
              </a:rPr>
              <a:t> aider...</a:t>
            </a:r>
          </a:p>
        </p:txBody>
      </p:sp>
      <p:sp>
        <p:nvSpPr>
          <p:cNvPr id="31" name="Content Placeholder 2">
            <a:extLst>
              <a:ext uri="{FF2B5EF4-FFF2-40B4-BE49-F238E27FC236}">
                <a16:creationId xmlns:a16="http://schemas.microsoft.com/office/drawing/2014/main" id="{92682F4E-4B9A-E0D5-7D42-B23423F0187C}"/>
              </a:ext>
            </a:extLst>
          </p:cNvPr>
          <p:cNvSpPr>
            <a:spLocks noGrp="1"/>
          </p:cNvSpPr>
          <p:nvPr>
            <p:ph idx="1"/>
          </p:nvPr>
        </p:nvSpPr>
        <p:spPr>
          <a:xfrm>
            <a:off x="599616" y="544512"/>
            <a:ext cx="8998557" cy="5768975"/>
          </a:xfrm>
        </p:spPr>
        <p:txBody>
          <a:bodyPr>
            <a:noAutofit/>
          </a:bodyPr>
          <a:lstStyle/>
          <a:p>
            <a:pPr marL="285750" indent="-285750" rtl="0">
              <a:lnSpc>
                <a:spcPct val="130000"/>
              </a:lnSpc>
              <a:buFont typeface="Arial" pitchFamily="34" charset="0"/>
              <a:buChar char="•"/>
            </a:pPr>
            <a:r>
              <a:rPr lang="fr" sz="1600" b="1" i="0" u="none" strike="noStrike" dirty="0">
                <a:highlight>
                  <a:srgbClr val="000000">
                    <a:alpha val="0"/>
                  </a:srgbClr>
                </a:highlight>
                <a:latin typeface="Meiryo"/>
              </a:rPr>
              <a:t>Le renforcement de la résilience climatique des systèmes de santé permettra de protéger et de promouvoir la santé et le bien-être des personnes.</a:t>
            </a:r>
          </a:p>
          <a:p>
            <a:pPr marL="285750" indent="-285750" rtl="0">
              <a:lnSpc>
                <a:spcPct val="130000"/>
              </a:lnSpc>
              <a:buFont typeface="Arial" pitchFamily="34" charset="0"/>
              <a:buChar char="•"/>
            </a:pPr>
            <a:r>
              <a:rPr lang="fr" sz="1600" b="0" i="0" u="none" strike="noStrike" dirty="0">
                <a:highlight>
                  <a:srgbClr val="000000">
                    <a:alpha val="0"/>
                  </a:srgbClr>
                </a:highlight>
                <a:latin typeface="Meiryo"/>
              </a:rPr>
              <a:t>La santé et le bien-être bénéficieraient d'approches d'adaptation intégrées qui intègrent </a:t>
            </a:r>
            <a:r>
              <a:rPr lang="fr" sz="1600" b="1" i="0" u="none" strike="noStrike" dirty="0">
                <a:highlight>
                  <a:srgbClr val="000000">
                    <a:alpha val="0"/>
                  </a:srgbClr>
                </a:highlight>
                <a:latin typeface="Meiryo"/>
              </a:rPr>
              <a:t>la santé </a:t>
            </a:r>
            <a:r>
              <a:rPr lang="fr" sz="1600" b="0" i="0" u="none" strike="noStrike" dirty="0">
                <a:highlight>
                  <a:srgbClr val="000000">
                    <a:alpha val="0"/>
                  </a:srgbClr>
                </a:highlight>
                <a:latin typeface="Meiryo"/>
              </a:rPr>
              <a:t>dans les politiques relatives à l'alimentation, aux moyens de subsistance, à la protection sociale, aux infrastructures, à l'eau et à l'assainissement, ce qui nécessite une collaboration et une coordination à toutes les échelles de gouvernance.</a:t>
            </a:r>
          </a:p>
          <a:p>
            <a:pPr marL="285750" indent="-285750" rtl="0">
              <a:lnSpc>
                <a:spcPct val="130000"/>
              </a:lnSpc>
              <a:buFont typeface="Arial" pitchFamily="34" charset="0"/>
              <a:buChar char="•"/>
            </a:pPr>
            <a:r>
              <a:rPr lang="fr" sz="1600" b="0" i="0" u="none" strike="noStrike" dirty="0">
                <a:highlight>
                  <a:srgbClr val="000000">
                    <a:alpha val="0"/>
                  </a:srgbClr>
                </a:highlight>
                <a:latin typeface="Meiryo"/>
              </a:rPr>
              <a:t>Les effets du changement climatique sur la santé </a:t>
            </a:r>
            <a:r>
              <a:rPr lang="fr" sz="1600" b="1" i="0" u="none" strike="noStrike" dirty="0">
                <a:highlight>
                  <a:srgbClr val="000000">
                    <a:alpha val="0"/>
                  </a:srgbClr>
                </a:highlight>
                <a:latin typeface="Meiryo"/>
              </a:rPr>
              <a:t>passent par les systèmes naturels et humains</a:t>
            </a:r>
            <a:r>
              <a:rPr lang="fr" sz="1600" b="0" i="0" u="none" strike="noStrike" dirty="0">
                <a:highlight>
                  <a:srgbClr val="000000">
                    <a:alpha val="0"/>
                  </a:srgbClr>
                </a:highlight>
                <a:latin typeface="Meiryo"/>
              </a:rPr>
              <a:t>, y compris les conditions et les perturbations économiques et sociales. </a:t>
            </a:r>
          </a:p>
          <a:p>
            <a:pPr marL="285750" indent="-285750" rtl="0">
              <a:lnSpc>
                <a:spcPct val="130000"/>
              </a:lnSpc>
              <a:buFont typeface="Arial" pitchFamily="34" charset="0"/>
              <a:buChar char="•"/>
            </a:pPr>
            <a:r>
              <a:rPr lang="fr" sz="1600" b="0" i="0" u="none" strike="noStrike" dirty="0">
                <a:highlight>
                  <a:srgbClr val="000000">
                    <a:alpha val="0"/>
                  </a:srgbClr>
                </a:highlight>
                <a:latin typeface="Meiryo"/>
              </a:rPr>
              <a:t>Des solutions intégrées et multisectorielles qui </a:t>
            </a:r>
            <a:r>
              <a:rPr lang="fr" sz="1600" b="1" i="0" u="none" strike="noStrike" dirty="0">
                <a:highlight>
                  <a:srgbClr val="000000">
                    <a:alpha val="0"/>
                  </a:srgbClr>
                </a:highlight>
                <a:latin typeface="Meiryo"/>
              </a:rPr>
              <a:t>s'attaquent aux inégalités sociales et différencient les réponses </a:t>
            </a:r>
            <a:r>
              <a:rPr lang="fr" sz="1600" b="0" i="0" u="none" strike="noStrike" dirty="0">
                <a:highlight>
                  <a:srgbClr val="000000">
                    <a:alpha val="0"/>
                  </a:srgbClr>
                </a:highlight>
                <a:latin typeface="Meiryo"/>
              </a:rPr>
              <a:t>en fonction du risque climatique et de la situation locale amélioreront la sécurité alimentaire et la nutrition (et donc la santé).</a:t>
            </a:r>
            <a:endParaRPr lang="en-US" sz="1600" b="1" dirty="0"/>
          </a:p>
          <a:p>
            <a:pPr indent="284163">
              <a:lnSpc>
                <a:spcPct val="130000"/>
              </a:lnSpc>
            </a:pPr>
            <a:endParaRPr lang="en-US" sz="1600" i="1" dirty="0"/>
          </a:p>
          <a:p>
            <a:pPr indent="284163" rtl="0">
              <a:lnSpc>
                <a:spcPct val="130000"/>
              </a:lnSpc>
            </a:pPr>
            <a:r>
              <a:rPr lang="fr" sz="1600" b="0" i="1" u="none" strike="noStrike" dirty="0">
                <a:highlight>
                  <a:srgbClr val="000000">
                    <a:alpha val="0"/>
                  </a:srgbClr>
                </a:highlight>
                <a:latin typeface="Meiryo"/>
              </a:rPr>
              <a:t>GIEC 2022</a:t>
            </a:r>
          </a:p>
          <a:p>
            <a:pPr marL="285750" indent="-285750">
              <a:lnSpc>
                <a:spcPct val="130000"/>
              </a:lnSpc>
              <a:buFont typeface="Arial" pitchFamily="34" charset="0"/>
              <a:buChar char="•"/>
            </a:pPr>
            <a:endParaRPr lang="en-US" sz="700" dirty="0"/>
          </a:p>
        </p:txBody>
      </p:sp>
    </p:spTree>
    <p:extLst>
      <p:ext uri="{BB962C8B-B14F-4D97-AF65-F5344CB8AC3E}">
        <p14:creationId xmlns:p14="http://schemas.microsoft.com/office/powerpoint/2010/main" val="8261695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1_Office Theme">
  <a:themeElements>
    <a:clrScheme name="CHTF_Microsoft">
      <a:dk1>
        <a:srgbClr val="000000"/>
      </a:dk1>
      <a:lt1>
        <a:srgbClr val="FFFFFF"/>
      </a:lt1>
      <a:dk2>
        <a:srgbClr val="645DC7"/>
      </a:dk2>
      <a:lt2>
        <a:srgbClr val="E7E6E6"/>
      </a:lt2>
      <a:accent1>
        <a:srgbClr val="B2AFC3"/>
      </a:accent1>
      <a:accent2>
        <a:srgbClr val="3E68AA"/>
      </a:accent2>
      <a:accent3>
        <a:srgbClr val="AA417C"/>
      </a:accent3>
      <a:accent4>
        <a:srgbClr val="56801E"/>
      </a:accent4>
      <a:accent5>
        <a:srgbClr val="76CFD6"/>
      </a:accent5>
      <a:accent6>
        <a:srgbClr val="A0D45B"/>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with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Custom 1">
      <a:majorFont>
        <a:latin typeface="Calibri"/>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NTP_template_21-1573 DNTP V03" id="{8C185066-3458-BD4B-BD6F-1660FE026494}" vid="{EC310C01-4405-864A-91D3-F43AE4C47915}"/>
    </a:ext>
  </a:extLst>
</a:theme>
</file>

<file path=ppt/theme/theme3.xml><?xml version="1.0" encoding="utf-8"?>
<a:theme xmlns:a="http://schemas.openxmlformats.org/drawingml/2006/main" name="4_White with header 2013">
  <a:themeElements>
    <a:clrScheme name="Custom 3">
      <a:dk1>
        <a:srgbClr val="0F0D29"/>
      </a:dk1>
      <a:lt1>
        <a:srgbClr val="FFFFFF"/>
      </a:lt1>
      <a:dk2>
        <a:srgbClr val="082A75"/>
      </a:dk2>
      <a:lt2>
        <a:srgbClr val="E7E6E6"/>
      </a:lt2>
      <a:accent1>
        <a:srgbClr val="024F75"/>
      </a:accent1>
      <a:accent2>
        <a:srgbClr val="92D050"/>
      </a:accent2>
      <a:accent3>
        <a:srgbClr val="256D9D"/>
      </a:accent3>
      <a:accent4>
        <a:srgbClr val="66B2CA"/>
      </a:accent4>
      <a:accent5>
        <a:srgbClr val="C1D9CB"/>
      </a:accent5>
      <a:accent6>
        <a:srgbClr val="34ABA2"/>
      </a:accent6>
      <a:hlink>
        <a:srgbClr val="3592CF"/>
      </a:hlink>
      <a:folHlink>
        <a:srgbClr val="3592CF"/>
      </a:folHlink>
    </a:clrScheme>
    <a:fontScheme name="Calibri">
      <a:majorFont>
        <a:latin typeface="Calibri"/>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NTP_template_21-1573 DNTP V03" id="{8C185066-3458-BD4B-BD6F-1660FE026494}" vid="{EC310C01-4405-864A-91D3-F43AE4C47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hite with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NTP_template_21-1573 DNTP V03" id="{8C185066-3458-BD4B-BD6F-1660FE026494}" vid="{EC310C01-4405-864A-91D3-F43AE4C47915}"/>
    </a:ext>
  </a:extLst>
</a:theme>
</file>

<file path=ppt/theme/theme6.xml><?xml version="1.0" encoding="utf-8"?>
<a:theme xmlns:a="http://schemas.openxmlformats.org/drawingml/2006/main" name="3_White with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ripped down CCH master ppt" id="{22A05770-4872-BA4B-9948-64D54A8418C6}" vid="{22E2F5A8-02BF-364A-8209-057CB0A5E81D}"/>
    </a:ext>
  </a:extLst>
</a:theme>
</file>

<file path=ppt/theme/theme7.xml><?xml version="1.0" encoding="utf-8"?>
<a:theme xmlns:a="http://schemas.openxmlformats.org/drawingml/2006/main" name="SketchLinesVTI">
  <a:themeElements>
    <a:clrScheme name="AnalogousFromDarkSeedLeftStep">
      <a:dk1>
        <a:srgbClr val="000000"/>
      </a:dk1>
      <a:lt1>
        <a:srgbClr val="FFFFFF"/>
      </a:lt1>
      <a:dk2>
        <a:srgbClr val="223C2E"/>
      </a:dk2>
      <a:lt2>
        <a:srgbClr val="E8E6E2"/>
      </a:lt2>
      <a:accent1>
        <a:srgbClr val="4D6CC3"/>
      </a:accent1>
      <a:accent2>
        <a:srgbClr val="3B8CB1"/>
      </a:accent2>
      <a:accent3>
        <a:srgbClr val="46B3A8"/>
      </a:accent3>
      <a:accent4>
        <a:srgbClr val="3BB174"/>
      </a:accent4>
      <a:accent5>
        <a:srgbClr val="48B84F"/>
      </a:accent5>
      <a:accent6>
        <a:srgbClr val="65B13B"/>
      </a:accent6>
      <a:hlink>
        <a:srgbClr val="319548"/>
      </a:hlink>
      <a:folHlink>
        <a:srgbClr val="7F7F7F"/>
      </a:folHlink>
    </a:clrScheme>
    <a:fontScheme name="Custom 7">
      <a:majorFont>
        <a:latin typeface="Meiryo"/>
        <a:ea typeface="Arial"/>
        <a:cs typeface="Arial"/>
      </a:majorFont>
      <a:minorFont>
        <a:latin typeface="Meiryo"/>
        <a:ea typeface="Arial"/>
        <a:cs typeface="Arial"/>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TotalTime>
  <Words>8612</Words>
  <Application>Microsoft Office PowerPoint</Application>
  <PresentationFormat>Widescreen</PresentationFormat>
  <Paragraphs>429</Paragraphs>
  <Slides>44</Slides>
  <Notes>23</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44</vt:i4>
      </vt:variant>
    </vt:vector>
  </HeadingPairs>
  <TitlesOfParts>
    <vt:vector size="70" baseType="lpstr">
      <vt:lpstr>Corbel</vt:lpstr>
      <vt:lpstr>Calibri Light</vt:lpstr>
      <vt:lpstr>Gill Sans MT</vt:lpstr>
      <vt:lpstr>Merriweather</vt:lpstr>
      <vt:lpstr>MinionPro-BoldIt</vt:lpstr>
      <vt:lpstr>-apple-system</vt:lpstr>
      <vt:lpstr>BlinkMacSystemFont</vt:lpstr>
      <vt:lpstr>acumin-pro-semi-condensed</vt:lpstr>
      <vt:lpstr>Gill Sans</vt:lpstr>
      <vt:lpstr>Guardian TextSans Web</vt:lpstr>
      <vt:lpstr>Arial,Sans-Serif</vt:lpstr>
      <vt:lpstr>MinionPro-Regular</vt:lpstr>
      <vt:lpstr>Segoe UI</vt:lpstr>
      <vt:lpstr>Courier New</vt:lpstr>
      <vt:lpstr>Calibri</vt:lpstr>
      <vt:lpstr>Symbol</vt:lpstr>
      <vt:lpstr>Meiryo</vt:lpstr>
      <vt:lpstr>Arial</vt:lpstr>
      <vt:lpstr>Source Sans Pro</vt:lpstr>
      <vt:lpstr>1_Office Theme</vt:lpstr>
      <vt:lpstr>1_White with header 2013</vt:lpstr>
      <vt:lpstr>4_White with header 2013</vt:lpstr>
      <vt:lpstr>Office Theme</vt:lpstr>
      <vt:lpstr>2_White with header 2013</vt:lpstr>
      <vt:lpstr>3_White with header 2013</vt:lpstr>
      <vt:lpstr>SketchLinesVTI</vt:lpstr>
      <vt:lpstr>Adapter les systèmes de santé pour la protection des enfants de l'impact du changement climatique  Séance 7 : Financement de la santé et de l'adaptation au climat  Sous-groupe Ré-imaginer le paquet de soins pour les enfants  13 juillet 2023</vt:lpstr>
      <vt:lpstr>Aperçu de la série</vt:lpstr>
      <vt:lpstr>PowerPoint Presentation</vt:lpstr>
      <vt:lpstr>Présentateurs</vt:lpstr>
      <vt:lpstr>Intégrer et financer l'adaptation climatique des systèmes de santé</vt:lpstr>
      <vt:lpstr>PowerPoint Presentation</vt:lpstr>
      <vt:lpstr>PowerPoint Presentation</vt:lpstr>
      <vt:lpstr>Impacts du changement climatique  sur les systèmes de santé </vt:lpstr>
      <vt:lpstr>L'adaptation peut aider...</vt:lpstr>
      <vt:lpstr>Un financement ciblé est nécessaire pour réduire les risques spécifiques et mettre en place des systèmes de santé résilients.</vt:lpstr>
      <vt:lpstr>PowerPoint Presentation</vt:lpstr>
      <vt:lpstr>Mais les approches existantes ne suffisent pas</vt:lpstr>
      <vt:lpstr>Lacunes dans le financement de l'adaptation</vt:lpstr>
      <vt:lpstr>Intégration de l'adaptation</vt:lpstr>
      <vt:lpstr>PowerPoint Presentation</vt:lpstr>
      <vt:lpstr>Exemple de pays : Fidji</vt:lpstr>
      <vt:lpstr>Exemple de pays : Ghana</vt:lpstr>
      <vt:lpstr>Exemple de pays : Bénin</vt:lpstr>
      <vt:lpstr>La santé dans les composantes d'adaptation des CDN</vt:lpstr>
      <vt:lpstr>Adaptation à la COP28 et au-delà</vt:lpstr>
      <vt:lpstr>Initiative des NIH sur le changement climatique  et la santé  Regina Bures, PhD  Conseillère scientifique principale, Division des sciences cardiovasculaires, NHLBI   Adapter les systèmes de santé pour protéger les enfants de l'impact du changement climatique Série,  Séance sept : Financer l'adaptation des systèmes de santé au changement climatique, 13 juillet 2023   </vt:lpstr>
      <vt:lpstr> «  Il n'y a peut-être pas de meilleure occasion pour les NIH de remplir sa mission qu'en fournissant un leadership mondial dans la réponse à la crise croissante du changement climatique et de la santé. »       — Document cadre de l'initiative des NIH sur le changement climatique et la santé</vt:lpstr>
      <vt:lpstr>Une opportunité pour les NIH : Buts et objectifs de l'initiative</vt:lpstr>
      <vt:lpstr>Éléments fondamentaux du cadre stratégique </vt:lpstr>
      <vt:lpstr>Impacts du changement climatique sur la santé des enfants</vt:lpstr>
      <vt:lpstr>Les températures et les phénomènes El Niño sont associés à un taux d'incidence plus élevé de la diarrhée chez les enfants</vt:lpstr>
      <vt:lpstr> La pollution de l'air et les variables climatiques contribuent à la pneumonie infantile grave</vt:lpstr>
      <vt:lpstr>Le changement climatique pourrait déplacer la charge de morbidité du paludisme vers les arbovirus en Afrique </vt:lpstr>
      <vt:lpstr>Aborder le changement climatique dans la pratique clinique pédiatrique </vt:lpstr>
      <vt:lpstr>Le changement climatique en tant que déterminant social de la santé pour la communauté pédiatrique</vt:lpstr>
      <vt:lpstr>Activités actuelles financées par l'initiative</vt:lpstr>
      <vt:lpstr>Centre de coordination de la recherche : Boston University SPH, Harvard TH Chan SPH </vt:lpstr>
      <vt:lpstr>Alliance pour l'engagement communautaire : Climat et santé (ACE-CH) </vt:lpstr>
      <vt:lpstr>PowerPoint Presentation</vt:lpstr>
      <vt:lpstr>Formation et renforcement des capacités : Programme de bourses d'études des NIH sur le climat et la santé </vt:lpstr>
      <vt:lpstr>  Systèmes de données de recherche des NIH sur le climat et les résultats en matière de santé (CHORDS) </vt:lpstr>
      <vt:lpstr>Possibilités de financement actuelles</vt:lpstr>
      <vt:lpstr>Possibilités de financement actuelles </vt:lpstr>
      <vt:lpstr>Subventions exploratoires NIH P-20 [RFA-ES-23-007] </vt:lpstr>
      <vt:lpstr>PowerPoint Presentation</vt:lpstr>
      <vt:lpstr>MERCI</vt:lpstr>
      <vt:lpstr>Une collection de ressources peut être trouvée sur notre page d'événements.</vt:lpstr>
      <vt:lpstr>Changement climatique et  Série de discussions sur la santé des enfants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Health Systems to Protect Children from the Impact of Climate Change   Re-imagining the Package of Care for Children Subgroup March 29, 2023</dc:title>
  <cp:lastModifiedBy>Courtney Meyer</cp:lastModifiedBy>
  <cp:revision>16</cp:revision>
  <dcterms:created xsi:type="dcterms:W3CDTF">2022-04-28T13:57:03Z</dcterms:created>
  <dcterms:modified xsi:type="dcterms:W3CDTF">2023-08-02T15:42:23Z</dcterms:modified>
</cp:coreProperties>
</file>