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7" r:id="rId3"/>
    <p:sldId id="278" r:id="rId4"/>
    <p:sldId id="792" r:id="rId5"/>
    <p:sldId id="330"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325" r:id="rId27"/>
    <p:sldId id="326" r:id="rId28"/>
    <p:sldId id="32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7CCE"/>
    <a:srgbClr val="62B9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7962F-5E9E-49C9-8CCF-7751A1DB98FE}" v="3" dt="2023-08-28T12:51:07.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75" autoAdjust="0"/>
    <p:restoredTop sz="78765" autoAdjust="0"/>
  </p:normalViewPr>
  <p:slideViewPr>
    <p:cSldViewPr snapToGrid="0">
      <p:cViewPr varScale="1">
        <p:scale>
          <a:sx n="52" d="100"/>
          <a:sy n="52" d="100"/>
        </p:scale>
        <p:origin x="1076" y="60"/>
      </p:cViewPr>
      <p:guideLst>
        <p:guide orient="horz" pos="2160"/>
        <p:guide pos="3840"/>
      </p:guideLst>
    </p:cSldViewPr>
  </p:slideViewPr>
  <p:outlineViewPr>
    <p:cViewPr>
      <p:scale>
        <a:sx n="33" d="100"/>
        <a:sy n="33" d="100"/>
      </p:scale>
      <p:origin x="0" y="192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13862-87A8-4386-BBD8-EECCC8D6FE74}"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FE003-BB95-462C-8E0A-A5EFD82A580B}" type="slidenum">
              <a:rPr lang="en-US" smtClean="0"/>
              <a:t>‹#›</a:t>
            </a:fld>
            <a:endParaRPr lang="en-US"/>
          </a:p>
        </p:txBody>
      </p:sp>
    </p:spTree>
    <p:extLst>
      <p:ext uri="{BB962C8B-B14F-4D97-AF65-F5344CB8AC3E}">
        <p14:creationId xmlns:p14="http://schemas.microsoft.com/office/powerpoint/2010/main" val="475765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nicef.org/health/healthy-environment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4178cd2b2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14178cd2b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t>
            </a:r>
            <a:r>
              <a:rPr lang="en-US" dirty="0"/>
              <a:t>o</a:t>
            </a:r>
            <a:r>
              <a:rPr lang="en" dirty="0"/>
              <a:t>urrait être retirée</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4178cd2b2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14178cd2b2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Pourrait</a:t>
            </a:r>
            <a:r>
              <a:rPr lang="en-US" dirty="0"/>
              <a:t> </a:t>
            </a:r>
            <a:r>
              <a:rPr lang="en-US" dirty="0" err="1"/>
              <a:t>être</a:t>
            </a:r>
            <a:r>
              <a:rPr lang="en-US" dirty="0"/>
              <a:t> </a:t>
            </a:r>
            <a:r>
              <a:rPr lang="en-US" dirty="0" err="1"/>
              <a:t>retirée</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dfd03592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6dfd03592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6dfd03592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6dfd03592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6dfd03592e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6dfd03592e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6dfd03592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6dfd03592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6dfd0359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6dfd0359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14178cd2b2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14178cd2b2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6dfd03592e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6dfd03592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14178cd2b2_2_16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Nous pourrions ajouter nos coordonnées ou d’autres ressources sur cette page.</a:t>
            </a:r>
            <a:endParaRPr dirty="0"/>
          </a:p>
        </p:txBody>
      </p:sp>
      <p:sp>
        <p:nvSpPr>
          <p:cNvPr id="238" name="Google Shape;238;g114178cd2b2_2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lnSpc>
                <a:spcPct val="107000"/>
              </a:lnSpc>
              <a:spcBef>
                <a:spcPts val="0"/>
              </a:spcBef>
              <a:buClr>
                <a:srgbClr val="000000"/>
              </a:buClr>
              <a:buSzPts val="2100"/>
              <a:buNone/>
            </a:pPr>
            <a:r>
              <a:rPr lang="fr-FR" sz="1400" b="0" dirty="0">
                <a:solidFill>
                  <a:srgbClr val="000000"/>
                </a:solidFill>
              </a:rPr>
              <a:t>Session 1 : </a:t>
            </a:r>
            <a:r>
              <a:rPr lang="fr-FR" sz="1400" dirty="0">
                <a:solidFill>
                  <a:srgbClr val="000000"/>
                </a:solidFill>
              </a:rPr>
              <a:t>Formulation de la série (10 novembre 2022)</a:t>
            </a:r>
          </a:p>
          <a:p>
            <a:pPr marL="0" indent="0">
              <a:lnSpc>
                <a:spcPct val="107000"/>
              </a:lnSpc>
              <a:spcBef>
                <a:spcPts val="0"/>
              </a:spcBef>
              <a:buClr>
                <a:srgbClr val="000000"/>
              </a:buClr>
              <a:buSzPts val="2100"/>
              <a:buNone/>
            </a:pPr>
            <a:r>
              <a:rPr lang="fr-FR" sz="1400" b="0" dirty="0">
                <a:solidFill>
                  <a:srgbClr val="000000"/>
                </a:solidFill>
              </a:rPr>
              <a:t>Partage du cadre « Un environnement sain pour des enfants en bonne santé » (</a:t>
            </a:r>
            <a:r>
              <a:rPr lang="fr-FR" sz="1400" b="0" dirty="0" err="1">
                <a:solidFill>
                  <a:srgbClr val="000000"/>
                </a:solidFill>
              </a:rPr>
              <a:t>HEHC</a:t>
            </a:r>
            <a:r>
              <a:rPr lang="fr-FR" sz="1400" b="0" dirty="0">
                <a:solidFill>
                  <a:srgbClr val="000000"/>
                </a:solidFill>
              </a:rPr>
              <a:t>) et des points forts du rapport de l'UNICEF sur les vagues de chaleur</a:t>
            </a:r>
          </a:p>
          <a:p>
            <a:pPr marL="0" indent="0">
              <a:lnSpc>
                <a:spcPct val="107000"/>
              </a:lnSpc>
              <a:spcBef>
                <a:spcPts val="0"/>
              </a:spcBef>
              <a:buClr>
                <a:srgbClr val="000000"/>
              </a:buClr>
              <a:buSzPts val="2100"/>
              <a:buNone/>
            </a:pPr>
            <a:r>
              <a:rPr lang="fr-FR" sz="1400" b="0" dirty="0">
                <a:solidFill>
                  <a:srgbClr val="000000"/>
                </a:solidFill>
              </a:rPr>
              <a:t>Session 2 : </a:t>
            </a:r>
            <a:r>
              <a:rPr lang="fr-FR" sz="1400" dirty="0">
                <a:solidFill>
                  <a:srgbClr val="000000"/>
                </a:solidFill>
              </a:rPr>
              <a:t>Indice de risque climatique pour les enfants (</a:t>
            </a:r>
            <a:r>
              <a:rPr lang="fr-FR" sz="1400" dirty="0" err="1">
                <a:solidFill>
                  <a:srgbClr val="000000"/>
                </a:solidFill>
              </a:rPr>
              <a:t>CCRI</a:t>
            </a:r>
            <a:r>
              <a:rPr lang="fr-FR" sz="1400" dirty="0">
                <a:solidFill>
                  <a:srgbClr val="000000"/>
                </a:solidFill>
              </a:rPr>
              <a:t>) (13 décembre 2022)</a:t>
            </a:r>
            <a:r>
              <a:rPr lang="fr-FR" sz="1400" b="0" dirty="0">
                <a:solidFill>
                  <a:srgbClr val="000000"/>
                </a:solidFill>
              </a:rPr>
              <a:t> </a:t>
            </a:r>
          </a:p>
          <a:p>
            <a:pPr marL="0" indent="0">
              <a:lnSpc>
                <a:spcPct val="107000"/>
              </a:lnSpc>
              <a:spcBef>
                <a:spcPts val="0"/>
              </a:spcBef>
              <a:buClr>
                <a:srgbClr val="000000"/>
              </a:buClr>
              <a:buSzPts val="2100"/>
              <a:buNone/>
            </a:pPr>
            <a:r>
              <a:rPr lang="fr-FR" sz="1400" b="0" dirty="0">
                <a:solidFill>
                  <a:srgbClr val="000000"/>
                </a:solidFill>
              </a:rPr>
              <a:t>Examen de la méthodologie du </a:t>
            </a:r>
            <a:r>
              <a:rPr lang="fr-FR" sz="1400" b="0" dirty="0" err="1">
                <a:solidFill>
                  <a:srgbClr val="000000"/>
                </a:solidFill>
              </a:rPr>
              <a:t>CCRI</a:t>
            </a:r>
            <a:r>
              <a:rPr lang="fr-FR" sz="1400" b="0" dirty="0">
                <a:solidFill>
                  <a:srgbClr val="000000"/>
                </a:solidFill>
              </a:rPr>
              <a:t> et de son application potentielle</a:t>
            </a:r>
          </a:p>
          <a:p>
            <a:pPr marL="0" indent="0">
              <a:lnSpc>
                <a:spcPct val="107000"/>
              </a:lnSpc>
              <a:spcBef>
                <a:spcPts val="0"/>
              </a:spcBef>
              <a:buClr>
                <a:srgbClr val="000000"/>
              </a:buClr>
              <a:buSzPts val="2100"/>
              <a:buNone/>
            </a:pPr>
            <a:r>
              <a:rPr lang="fr-FR" sz="1400" b="0" dirty="0">
                <a:solidFill>
                  <a:srgbClr val="000000"/>
                </a:solidFill>
              </a:rPr>
              <a:t>Session 3 : </a:t>
            </a:r>
            <a:r>
              <a:rPr lang="fr-FR" sz="1400" dirty="0">
                <a:solidFill>
                  <a:srgbClr val="000000"/>
                </a:solidFill>
              </a:rPr>
              <a:t>L’impact du changement climatique sur la santé des nouveau-nés :  gros plan sur les malformations cardiaques congénitales (13 février 2023)</a:t>
            </a:r>
            <a:endParaRPr lang="fr-FR" sz="1400" b="0" dirty="0">
              <a:solidFill>
                <a:srgbClr val="000000"/>
              </a:solidFill>
            </a:endParaRPr>
          </a:p>
          <a:p>
            <a:pPr marL="0" indent="0">
              <a:lnSpc>
                <a:spcPct val="107000"/>
              </a:lnSpc>
              <a:spcBef>
                <a:spcPts val="0"/>
              </a:spcBef>
              <a:buClr>
                <a:srgbClr val="000000"/>
              </a:buClr>
              <a:buSzPts val="2100"/>
              <a:buNone/>
            </a:pPr>
            <a:r>
              <a:rPr lang="fr-FR" sz="1400" b="0" dirty="0">
                <a:solidFill>
                  <a:srgbClr val="000000"/>
                </a:solidFill>
              </a:rPr>
              <a:t>Étude de la chaleur extrême et de ses contributions aux cardiopathies congénitales (</a:t>
            </a:r>
            <a:r>
              <a:rPr lang="fr-FR" sz="1400" b="0" dirty="0" err="1">
                <a:solidFill>
                  <a:srgbClr val="000000"/>
                </a:solidFill>
              </a:rPr>
              <a:t>CHD</a:t>
            </a:r>
            <a:r>
              <a:rPr lang="fr-FR" sz="1400" b="0" dirty="0">
                <a:solidFill>
                  <a:srgbClr val="000000"/>
                </a:solidFill>
              </a:rPr>
              <a:t>)</a:t>
            </a:r>
          </a:p>
          <a:p>
            <a:pPr marL="0" indent="0">
              <a:lnSpc>
                <a:spcPct val="107000"/>
              </a:lnSpc>
              <a:spcBef>
                <a:spcPts val="0"/>
              </a:spcBef>
              <a:buClr>
                <a:srgbClr val="000000"/>
              </a:buClr>
              <a:buSzPts val="2100"/>
              <a:buNone/>
            </a:pPr>
            <a:r>
              <a:rPr lang="fr-FR" sz="1400" b="0" dirty="0">
                <a:solidFill>
                  <a:srgbClr val="000000"/>
                </a:solidFill>
              </a:rPr>
              <a:t>Session 4 : </a:t>
            </a:r>
            <a:r>
              <a:rPr lang="fr-FR" sz="1400" dirty="0">
                <a:solidFill>
                  <a:srgbClr val="000000"/>
                </a:solidFill>
              </a:rPr>
              <a:t>Protéger les enfants et les femmes enceintes contre le stress </a:t>
            </a:r>
            <a:r>
              <a:rPr lang="fr-FR" sz="1400" dirty="0"/>
              <a:t>dû à la chaleur </a:t>
            </a:r>
            <a:r>
              <a:rPr lang="fr-FR" sz="1400" dirty="0">
                <a:solidFill>
                  <a:srgbClr val="000000"/>
                </a:solidFill>
              </a:rPr>
              <a:t>(29 mars 2023)</a:t>
            </a:r>
            <a:endParaRPr lang="fr-FR" sz="1400" b="0" dirty="0">
              <a:solidFill>
                <a:srgbClr val="000000"/>
              </a:solidFill>
            </a:endParaRPr>
          </a:p>
          <a:p>
            <a:pPr marL="0" indent="0">
              <a:lnSpc>
                <a:spcPct val="107000"/>
              </a:lnSpc>
              <a:spcBef>
                <a:spcPts val="0"/>
              </a:spcBef>
              <a:buClr>
                <a:srgbClr val="000000"/>
              </a:buClr>
              <a:buSzPts val="2100"/>
              <a:buNone/>
            </a:pPr>
            <a:r>
              <a:rPr lang="fr-FR" sz="1400" b="0" dirty="0">
                <a:solidFill>
                  <a:srgbClr val="000000"/>
                </a:solidFill>
              </a:rPr>
              <a:t>Interventions possibles et recommandations </a:t>
            </a:r>
          </a:p>
          <a:p>
            <a:pPr marL="0" indent="0">
              <a:lnSpc>
                <a:spcPct val="107000"/>
              </a:lnSpc>
              <a:spcBef>
                <a:spcPts val="0"/>
              </a:spcBef>
              <a:buClr>
                <a:srgbClr val="000000"/>
              </a:buClr>
              <a:buSzPts val="2100"/>
              <a:buNone/>
            </a:pPr>
            <a:r>
              <a:rPr lang="fr-FR" sz="1400" b="0" dirty="0">
                <a:solidFill>
                  <a:srgbClr val="000000"/>
                </a:solidFill>
              </a:rPr>
              <a:t>Session 5 : </a:t>
            </a:r>
            <a:r>
              <a:rPr lang="fr-FR" sz="1400" dirty="0">
                <a:solidFill>
                  <a:srgbClr val="000000"/>
                </a:solidFill>
              </a:rPr>
              <a:t>Effets du climat sur les programmes de lutte contre le paludisme chez les enfants (3 mai 2023)</a:t>
            </a:r>
            <a:endParaRPr lang="fr-FR" sz="1400" b="0" dirty="0">
              <a:solidFill>
                <a:srgbClr val="000000"/>
              </a:solidFill>
            </a:endParaRPr>
          </a:p>
          <a:p>
            <a:pPr marL="0" indent="0">
              <a:lnSpc>
                <a:spcPct val="107000"/>
              </a:lnSpc>
              <a:spcBef>
                <a:spcPts val="0"/>
              </a:spcBef>
              <a:buClr>
                <a:srgbClr val="000000"/>
              </a:buClr>
              <a:buSzPts val="2100"/>
              <a:buNone/>
            </a:pPr>
            <a:r>
              <a:rPr lang="fr-FR" sz="1400" b="0" dirty="0">
                <a:solidFill>
                  <a:srgbClr val="000000"/>
                </a:solidFill>
              </a:rPr>
              <a:t>Résumé des preuves du changement des températures et des conditions climatiques et de leurs effets sur les vecteurs spécifiques du paludisme, les stratégies de surveillance du paludisme, les interventions possibles et les recommandations.</a:t>
            </a:r>
          </a:p>
          <a:p>
            <a:pPr marL="0" indent="0">
              <a:lnSpc>
                <a:spcPct val="107000"/>
              </a:lnSpc>
              <a:spcBef>
                <a:spcPts val="0"/>
              </a:spcBef>
              <a:buClr>
                <a:srgbClr val="000000"/>
              </a:buClr>
              <a:buSzPts val="2400"/>
              <a:buNone/>
            </a:pPr>
            <a:r>
              <a:rPr lang="fr-FR" sz="1400" b="0" dirty="0">
                <a:solidFill>
                  <a:srgbClr val="000000"/>
                </a:solidFill>
              </a:rPr>
              <a:t>Session 6 : </a:t>
            </a:r>
            <a:r>
              <a:rPr lang="fr-FR" sz="1400" dirty="0">
                <a:solidFill>
                  <a:srgbClr val="000000"/>
                </a:solidFill>
              </a:rPr>
              <a:t>Effets du climat sur les arbovirus et la santé des enfants (15 juin 2023)</a:t>
            </a:r>
          </a:p>
          <a:p>
            <a:pPr marL="0" indent="0">
              <a:lnSpc>
                <a:spcPct val="107000"/>
              </a:lnSpc>
              <a:spcBef>
                <a:spcPts val="0"/>
              </a:spcBef>
              <a:buClr>
                <a:srgbClr val="000000"/>
              </a:buClr>
              <a:buSzPts val="2400"/>
              <a:buNone/>
            </a:pPr>
            <a:r>
              <a:rPr lang="fr-FR" sz="1400" b="0" dirty="0">
                <a:solidFill>
                  <a:srgbClr val="000000"/>
                </a:solidFill>
              </a:rPr>
              <a:t>Aperçu des arbovirus (par exemple la dengue, le chikungunya et le Zika) et de leurs effets sur la santé maternelle et infantile, de la manière dont ils sont affectés par le changement climatique et des recommandations pour une intervention en matière de soins de santé primaires. </a:t>
            </a:r>
          </a:p>
          <a:p>
            <a:pPr marL="50800" indent="0" algn="l">
              <a:buNone/>
            </a:pPr>
            <a:r>
              <a:rPr lang="fr-FR" sz="1400" b="0" u="sng" dirty="0">
                <a:solidFill>
                  <a:srgbClr val="000000"/>
                </a:solidFill>
              </a:rPr>
              <a:t>Prochaines sessions</a:t>
            </a:r>
            <a:r>
              <a:rPr lang="fr-FR" sz="1400" b="0" dirty="0">
                <a:solidFill>
                  <a:srgbClr val="000000"/>
                </a:solidFill>
              </a:rPr>
              <a:t> : </a:t>
            </a:r>
          </a:p>
          <a:p>
            <a:pPr marL="0" indent="0">
              <a:lnSpc>
                <a:spcPct val="107000"/>
              </a:lnSpc>
              <a:spcBef>
                <a:spcPts val="0"/>
              </a:spcBef>
              <a:buNone/>
            </a:pPr>
            <a:r>
              <a:rPr lang="fr-FR" sz="1400" b="0" dirty="0">
                <a:solidFill>
                  <a:srgbClr val="000000"/>
                </a:solidFill>
              </a:rPr>
              <a:t>Session 7 : </a:t>
            </a:r>
            <a:r>
              <a:rPr lang="fr-FR" sz="1400" dirty="0">
                <a:solidFill>
                  <a:srgbClr val="000000"/>
                </a:solidFill>
              </a:rPr>
              <a:t>Financement de la santé et de l’adaptation climatique (15 juin 2023)</a:t>
            </a:r>
          </a:p>
          <a:p>
            <a:pPr marL="0" indent="0">
              <a:lnSpc>
                <a:spcPct val="107000"/>
              </a:lnSpc>
              <a:spcBef>
                <a:spcPts val="0"/>
              </a:spcBef>
              <a:buNone/>
            </a:pPr>
            <a:r>
              <a:rPr lang="fr-FR" sz="1400" b="0" dirty="0">
                <a:solidFill>
                  <a:srgbClr val="000000"/>
                </a:solidFill>
              </a:rPr>
              <a:t>Session 8 : Communiquer les effets du changement climatique sur la santé - août 2023</a:t>
            </a:r>
          </a:p>
          <a:p>
            <a:pPr marL="0" indent="0">
              <a:lnSpc>
                <a:spcPct val="107000"/>
              </a:lnSpc>
              <a:spcBef>
                <a:spcPts val="0"/>
              </a:spcBef>
              <a:buNone/>
            </a:pPr>
            <a:r>
              <a:rPr lang="fr-FR" sz="1400" b="0" dirty="0">
                <a:solidFill>
                  <a:srgbClr val="000000"/>
                </a:solidFill>
              </a:rPr>
              <a:t>Session 9 : Mesurer l'adaptation au climat OU la charge des pluies excessives et de la morbidité infantile qui en découle (à déterminer)</a:t>
            </a:r>
            <a:r>
              <a:rPr lang="en-US" sz="1400" dirty="0">
                <a:solidFill>
                  <a:srgbClr val="000000"/>
                </a:solidFill>
              </a:rPr>
              <a:t>—</a:t>
            </a:r>
            <a:r>
              <a:rPr lang="fr-FR" sz="1400" b="0" dirty="0">
                <a:solidFill>
                  <a:srgbClr val="000000"/>
                </a:solidFill>
              </a:rPr>
              <a:t>septembre 2023</a:t>
            </a:r>
            <a:endParaRPr lang="en-US" sz="1400" b="0" dirty="0">
              <a:solidFill>
                <a:srgbClr val="000000"/>
              </a:solidFill>
            </a:endParaRPr>
          </a:p>
          <a:p>
            <a:pPr marL="285750" indent="-285750">
              <a:lnSpc>
                <a:spcPct val="107000"/>
              </a:lnSpc>
              <a:spcBef>
                <a:spcPts val="0"/>
              </a:spcBef>
              <a:buClr>
                <a:srgbClr val="000000"/>
              </a:buClr>
              <a:buSzPct val="100000"/>
            </a:pPr>
            <a:endParaRPr dirty="0"/>
          </a:p>
        </p:txBody>
      </p:sp>
      <p:sp>
        <p:nvSpPr>
          <p:cNvPr id="199" name="Google Shape;1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fe3fcea5c4e4935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fe3fcea5c4e493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83c8d8c3798b9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g783c8d8c3798b9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5e30127a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5e30127a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2806c1f70483ff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2806c1f70483ff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2" name="Google Shape;10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N'oubliez pas de remplir le formulaire de feedback à la fin !</a:t>
            </a:r>
            <a:endParaRPr dirty="0"/>
          </a:p>
        </p:txBody>
      </p:sp>
      <p:sp>
        <p:nvSpPr>
          <p:cNvPr id="1060" name="Google Shape;10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92394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0" name="Google Shape;10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084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fr-FR" sz="1800" kern="100" dirty="0">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Je voudrais indiquer que nous utilisons le cadre </a:t>
            </a:r>
            <a:r>
              <a:rPr lang="fr-FR" sz="1800" kern="100" dirty="0" err="1">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HEHC</a:t>
            </a:r>
            <a:r>
              <a:rPr lang="fr-FR" sz="1800" kern="100" dirty="0">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 et l’indice de risque climatique pour les enfants (</a:t>
            </a:r>
            <a:r>
              <a:rPr lang="fr-FR" sz="1800" kern="100" dirty="0" err="1">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Children’s</a:t>
            </a:r>
            <a:r>
              <a:rPr lang="fr-FR" sz="1800" kern="100" dirty="0">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 </a:t>
            </a:r>
            <a:r>
              <a:rPr lang="fr-FR" sz="1800" kern="100" dirty="0" err="1">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Climate</a:t>
            </a:r>
            <a:r>
              <a:rPr lang="fr-FR" sz="1800" kern="100" dirty="0">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 Risk Index ou </a:t>
            </a:r>
            <a:r>
              <a:rPr lang="fr-FR" sz="1800" kern="100" dirty="0" err="1">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CCRI</a:t>
            </a:r>
            <a:r>
              <a:rPr lang="fr-FR" sz="1800" kern="100" dirty="0">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 dont nous avons parlé tout au long de notre série. Le </a:t>
            </a:r>
            <a:r>
              <a:rPr lang="fr-FR" sz="1800" kern="100" dirty="0" err="1">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CCRI</a:t>
            </a:r>
            <a:r>
              <a:rPr lang="fr-FR" sz="1800" kern="100" dirty="0">
                <a:solidFill>
                  <a:srgbClr val="201F1E"/>
                </a:solidFill>
                <a:effectLst/>
                <a:latin typeface="Calibri Light" panose="020F0302020204030204" pitchFamily="34" charset="0"/>
                <a:ea typeface="Calibri" panose="020F0502020204030204" pitchFamily="34" charset="0"/>
                <a:cs typeface="Times New Roman" panose="02020603050405020304" pitchFamily="18" charset="0"/>
              </a:rPr>
              <a:t> est l'un des premiers examens complets de l’exposition et de la vulnérabilité des enfants aux effets du changement climatique. Il analyse les différents chocs climatiques et environnementaux et le stress (décrits ici dans la colonne orange de gauche) par rapport aux vulnérabilités auxquelles les enfants sont confrontés à mesure qu’ils grandissent et se développent (que vous voyez dans la colonne bleue de droite).</a:t>
            </a:r>
          </a:p>
          <a:p>
            <a:pPr marL="0" marR="0">
              <a:lnSpc>
                <a:spcPct val="107000"/>
              </a:lnSpc>
              <a:spcBef>
                <a:spcPts val="0"/>
              </a:spcBef>
              <a:spcAft>
                <a:spcPts val="800"/>
              </a:spcAft>
            </a:pPr>
            <a:r>
              <a:rPr lang="en-US" sz="1800" kern="1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Lien pour consulter le CCRI : https://data.unicef.org/resources/childrens-climate-risk-index-report/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6" name="Google Shape;2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600"/>
              </a:spcBef>
              <a:spcAft>
                <a:spcPts val="600"/>
              </a:spcAft>
              <a:buAutoNum type="arabicPeriod"/>
            </a:pPr>
            <a:r>
              <a:rPr lang="fr-FR" b="0" dirty="0">
                <a:latin typeface="Roboto" panose="02000000000000000000" pitchFamily="2" charset="0"/>
                <a:ea typeface="Roboto" panose="02000000000000000000" pitchFamily="2" charset="0"/>
              </a:rPr>
              <a:t>Pollution et santé (métaux toxiques, produits chimiques, déchets, risques environnementaux) </a:t>
            </a:r>
          </a:p>
          <a:p>
            <a:pPr marL="342900" indent="-342900">
              <a:spcBef>
                <a:spcPts val="600"/>
              </a:spcBef>
              <a:spcAft>
                <a:spcPts val="600"/>
              </a:spcAft>
              <a:buAutoNum type="arabicPeriod"/>
            </a:pPr>
            <a:r>
              <a:rPr lang="fr-FR" b="1" dirty="0">
                <a:latin typeface="Roboto" panose="02000000000000000000" pitchFamily="2" charset="0"/>
                <a:ea typeface="Roboto" panose="02000000000000000000" pitchFamily="2" charset="0"/>
              </a:rPr>
              <a:t>Adaptation climatique pour la santé (phénomènes météorologiques extrêmes, chaleur extrême, modification des systèmes naturels)</a:t>
            </a:r>
          </a:p>
          <a:p>
            <a:pPr marL="342900" indent="-342900">
              <a:spcBef>
                <a:spcPts val="600"/>
              </a:spcBef>
              <a:spcAft>
                <a:spcPts val="600"/>
              </a:spcAft>
              <a:buAutoNum type="arabicPeriod"/>
            </a:pPr>
            <a:r>
              <a:rPr lang="fr-FR" b="0" dirty="0">
                <a:latin typeface="Roboto" panose="02000000000000000000" pitchFamily="2" charset="0"/>
                <a:ea typeface="Roboto" panose="02000000000000000000" pitchFamily="2" charset="0"/>
              </a:rPr>
              <a:t>Établissements de soins de santé résilients et durables sur le plan environnemental (</a:t>
            </a:r>
            <a:r>
              <a:rPr lang="en-US" b="0" dirty="0">
                <a:latin typeface="Roboto" panose="02000000000000000000" pitchFamily="2" charset="0"/>
                <a:ea typeface="Roboto" panose="02000000000000000000" pitchFamily="2" charset="0"/>
              </a:rPr>
              <a:t>conversion à </a:t>
            </a:r>
            <a:r>
              <a:rPr lang="en-US" b="0" dirty="0" err="1">
                <a:latin typeface="Roboto" panose="02000000000000000000" pitchFamily="2" charset="0"/>
                <a:ea typeface="Roboto" panose="02000000000000000000" pitchFamily="2" charset="0"/>
              </a:rPr>
              <a:t>l’énergie</a:t>
            </a:r>
            <a:r>
              <a:rPr lang="en-US" b="0" dirty="0">
                <a:latin typeface="Roboto" panose="02000000000000000000" pitchFamily="2" charset="0"/>
                <a:ea typeface="Roboto" panose="02000000000000000000" pitchFamily="2" charset="0"/>
              </a:rPr>
              <a:t> </a:t>
            </a:r>
            <a:r>
              <a:rPr lang="en-US" b="0" dirty="0" err="1">
                <a:latin typeface="Roboto" panose="02000000000000000000" pitchFamily="2" charset="0"/>
                <a:ea typeface="Roboto" panose="02000000000000000000" pitchFamily="2" charset="0"/>
              </a:rPr>
              <a:t>solaire</a:t>
            </a:r>
            <a:r>
              <a:rPr lang="fr-FR" b="0" dirty="0">
                <a:latin typeface="Roboto" panose="02000000000000000000" pitchFamily="2" charset="0"/>
                <a:ea typeface="Roboto" panose="02000000000000000000" pitchFamily="2" charset="0"/>
              </a:rPr>
              <a:t> des établissements de santé, EAH dans le domaine de la santé, gestion des déchets)</a:t>
            </a:r>
            <a:endParaRPr lang="en-US" b="0" dirty="0">
              <a:latin typeface="Roboto" panose="02000000000000000000" pitchFamily="2" charset="0"/>
              <a:ea typeface="Roboto" panose="02000000000000000000" pitchFamily="2" charset="0"/>
            </a:endParaRPr>
          </a:p>
          <a:p>
            <a:pPr marL="342900" indent="-342900">
              <a:spcBef>
                <a:spcPts val="600"/>
              </a:spcBef>
              <a:spcAft>
                <a:spcPts val="600"/>
              </a:spcAft>
              <a:buAutoNum type="arabicPeriod"/>
            </a:pPr>
            <a:r>
              <a:rPr lang="en-US" b="1" dirty="0"/>
              <a:t>Consulter </a:t>
            </a:r>
            <a:r>
              <a:rPr lang="en-US" b="1" dirty="0">
                <a:solidFill>
                  <a:srgbClr val="7030A0"/>
                </a:solidFill>
                <a:hlinkClick r:id="rId3"/>
              </a:rPr>
              <a:t>https://www.unicef.org/health/healthy-environments</a:t>
            </a:r>
            <a:r>
              <a:rPr lang="en-US" b="1" dirty="0">
                <a:solidFill>
                  <a:srgbClr val="7030A0"/>
                </a:solidFill>
              </a:rPr>
              <a:t> </a:t>
            </a:r>
            <a:r>
              <a:rPr lang="en-US" b="1" dirty="0"/>
              <a:t>pour plus de </a:t>
            </a:r>
            <a:r>
              <a:rPr lang="en-US" b="1" dirty="0" err="1"/>
              <a:t>détails</a:t>
            </a:r>
            <a:endParaRPr lang="en-US" sz="1200" dirty="0"/>
          </a:p>
          <a:p>
            <a:pPr marL="457200" indent="-457200">
              <a:spcAft>
                <a:spcPts val="1200"/>
              </a:spcAft>
              <a:buFont typeface="+mj-lt"/>
              <a:buAutoNum type="arabicPeriod"/>
            </a:pPr>
            <a:r>
              <a:rPr lang="fr-FR" sz="1200" dirty="0"/>
              <a:t>Renforcer la résilience climatique et la durabilité environnementale dans les établissements de soins de santé </a:t>
            </a:r>
          </a:p>
          <a:p>
            <a:pPr marL="457200" indent="-457200">
              <a:spcAft>
                <a:spcPts val="1200"/>
              </a:spcAft>
              <a:buFont typeface="+mj-lt"/>
              <a:buAutoNum type="arabicPeriod"/>
            </a:pPr>
            <a:r>
              <a:rPr lang="fr-FR" sz="1200" b="1" dirty="0"/>
              <a:t>Développer des soins de santé primaires adaptés</a:t>
            </a:r>
          </a:p>
          <a:p>
            <a:pPr marL="457200" indent="-457200">
              <a:spcAft>
                <a:spcPts val="1200"/>
              </a:spcAft>
              <a:buFont typeface="+mj-lt"/>
              <a:buAutoNum type="arabicPeriod"/>
            </a:pPr>
            <a:r>
              <a:rPr lang="fr-FR" sz="1200" dirty="0"/>
              <a:t>Intégrer la santé environnementale dans les programmes de santé scolaire</a:t>
            </a:r>
          </a:p>
          <a:p>
            <a:pPr marL="457200" indent="-457200">
              <a:spcAft>
                <a:spcPts val="1200"/>
              </a:spcAft>
              <a:buFont typeface="+mj-lt"/>
              <a:buAutoNum type="arabicPeriod"/>
            </a:pPr>
            <a:r>
              <a:rPr lang="fr-FR" sz="1200" dirty="0"/>
              <a:t>Promouvoir l’action climatique et environnementale auprès des enfants, des adolescents et des jeunes</a:t>
            </a:r>
          </a:p>
          <a:p>
            <a:pPr marL="457200" indent="-457200">
              <a:spcAft>
                <a:spcPts val="1200"/>
              </a:spcAft>
              <a:buFont typeface="+mj-lt"/>
              <a:buAutoNum type="arabicPeriod"/>
            </a:pPr>
            <a:r>
              <a:rPr lang="fr-FR" sz="1200" dirty="0"/>
              <a:t>Mobiliser l’action collective</a:t>
            </a:r>
            <a:endParaRPr lang="en-US" sz="1200" dirty="0"/>
          </a:p>
          <a:p>
            <a:pPr marL="342900" indent="-342900">
              <a:spcBef>
                <a:spcPts val="600"/>
              </a:spcBef>
              <a:spcAft>
                <a:spcPts val="600"/>
              </a:spcAft>
              <a:buAutoNum type="arabicPeriod"/>
            </a:pPr>
            <a:endParaRPr lang="en-US" b="1" dirty="0">
              <a:solidFill>
                <a:srgbClr val="7030A0"/>
              </a:solidFill>
            </a:endParaRPr>
          </a:p>
          <a:p>
            <a:pPr marL="342900" indent="-342900">
              <a:spcBef>
                <a:spcPts val="600"/>
              </a:spcBef>
              <a:spcAft>
                <a:spcPts val="600"/>
              </a:spcAft>
              <a:buAutoNum type="arabicPeriod"/>
            </a:pPr>
            <a:endParaRPr lang="en-US" dirty="0">
              <a:latin typeface="Roboto" panose="02000000000000000000" pitchFamily="2" charset="0"/>
              <a:ea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335ADC93-944B-4615-AD80-CCC9EBF63AF4}" type="slidenum">
              <a:rPr lang="en-US" smtClean="0"/>
              <a:t>4</a:t>
            </a:fld>
            <a:endParaRPr lang="en-US"/>
          </a:p>
        </p:txBody>
      </p:sp>
    </p:spTree>
    <p:extLst>
      <p:ext uri="{BB962C8B-B14F-4D97-AF65-F5344CB8AC3E}">
        <p14:creationId xmlns:p14="http://schemas.microsoft.com/office/powerpoint/2010/main" val="860341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4178cd2b2_2_9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150000"/>
              </a:lnSpc>
              <a:spcBef>
                <a:spcPts val="800"/>
              </a:spcBef>
              <a:spcAft>
                <a:spcPts val="0"/>
              </a:spcAft>
              <a:buClr>
                <a:srgbClr val="484C58"/>
              </a:buClr>
              <a:buSzPts val="1200"/>
              <a:buFont typeface="Arial"/>
              <a:buNone/>
            </a:pPr>
            <a:r>
              <a:rPr lang="fr-FR" dirty="0">
                <a:solidFill>
                  <a:srgbClr val="484C58"/>
                </a:solidFill>
                <a:latin typeface="Proxima Nova"/>
                <a:ea typeface="Proxima Nova"/>
                <a:cs typeface="Proxima Nova"/>
                <a:sym typeface="Proxima Nova"/>
              </a:rPr>
              <a:t>Le Centre pour le climat, la santé et l’environnement mondial de l’École de santé publique T. H. Chan de Harvard sensibilise le public aux effets du changement climatique sur la santé et utilise la science pour rendre ces effets personnels, exploitab</a:t>
            </a:r>
            <a:r>
              <a:rPr lang="fr-FR" strike="noStrike" dirty="0">
                <a:solidFill>
                  <a:srgbClr val="FF0000"/>
                </a:solidFill>
                <a:latin typeface="Proxima Nova"/>
                <a:ea typeface="Proxima Nova"/>
                <a:cs typeface="Proxima Nova"/>
                <a:sym typeface="Proxima Nova"/>
              </a:rPr>
              <a:t>le</a:t>
            </a:r>
            <a:r>
              <a:rPr lang="fr-FR" dirty="0">
                <a:solidFill>
                  <a:srgbClr val="FF0000"/>
                </a:solidFill>
                <a:latin typeface="Proxima Nova"/>
                <a:ea typeface="Proxima Nova"/>
                <a:cs typeface="Proxima Nova"/>
                <a:sym typeface="Proxima Nova"/>
              </a:rPr>
              <a:t>s </a:t>
            </a:r>
            <a:r>
              <a:rPr lang="fr-FR" dirty="0">
                <a:solidFill>
                  <a:srgbClr val="484C58"/>
                </a:solidFill>
                <a:latin typeface="Proxima Nova"/>
                <a:ea typeface="Proxima Nova"/>
                <a:cs typeface="Proxima Nova"/>
                <a:sym typeface="Proxima Nova"/>
              </a:rPr>
              <a:t>et urgents. </a:t>
            </a:r>
          </a:p>
          <a:p>
            <a:pPr marL="0" lvl="0" indent="0" algn="l" rtl="0">
              <a:lnSpc>
                <a:spcPct val="150000"/>
              </a:lnSpc>
              <a:spcBef>
                <a:spcPts val="800"/>
              </a:spcBef>
              <a:spcAft>
                <a:spcPts val="0"/>
              </a:spcAft>
              <a:buClr>
                <a:srgbClr val="484C58"/>
              </a:buClr>
              <a:buSzPts val="1200"/>
              <a:buFont typeface="Arial"/>
              <a:buNone/>
            </a:pPr>
            <a:r>
              <a:rPr lang="fr-FR" dirty="0">
                <a:solidFill>
                  <a:srgbClr val="484C58"/>
                </a:solidFill>
                <a:latin typeface="Proxima Nova"/>
                <a:ea typeface="Proxima Nova"/>
                <a:cs typeface="Proxima Nova"/>
                <a:sym typeface="Proxima Nova"/>
              </a:rPr>
              <a:t>Le centre s’appuie sur la recherche de pointe de Harvard pour façonner les politiques, les technologies et les produits qui réduisent la pollution atmosphérique et d’autres causes du changement climatique. </a:t>
            </a:r>
          </a:p>
          <a:p>
            <a:pPr marL="0" lvl="0" indent="0" algn="l" rtl="0">
              <a:lnSpc>
                <a:spcPct val="150000"/>
              </a:lnSpc>
              <a:spcBef>
                <a:spcPts val="800"/>
              </a:spcBef>
              <a:spcAft>
                <a:spcPts val="0"/>
              </a:spcAft>
              <a:buClr>
                <a:srgbClr val="484C58"/>
              </a:buClr>
              <a:buSzPts val="1200"/>
              <a:buFont typeface="Arial"/>
              <a:buNone/>
            </a:pPr>
            <a:r>
              <a:rPr lang="fr-FR" dirty="0">
                <a:solidFill>
                  <a:srgbClr val="484C58"/>
                </a:solidFill>
                <a:latin typeface="Proxima Nova"/>
                <a:ea typeface="Proxima Nova"/>
                <a:cs typeface="Proxima Nova"/>
                <a:sym typeface="Proxima Nova"/>
              </a:rPr>
              <a:t>En personnalisant le changement climatique, en soulignant des solutions et en mettant l’accent sur l’importance du rôle que nous pouvons tous jouer pour le changement, Harvard Chan C-CHANGE place les résultats en matière de santé au centre des mesures en faveur du climat.</a:t>
            </a:r>
            <a:endParaRPr dirty="0">
              <a:solidFill>
                <a:srgbClr val="484C58"/>
              </a:solidFill>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142" name="Google Shape;142;g114178cd2b2_2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6dfd03592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6dfd03592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6dfd03592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6dfd03592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8d8198e9c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8d8198e9c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14178cd2b2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14178cd2b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BD6FF-1F01-41F9-9E46-F3D55AC7B6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27DED3-0860-451C-AB3C-7B1B0A8C70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FD9FE4-2AAE-419F-BEC3-EA0273112F5C}"/>
              </a:ext>
            </a:extLst>
          </p:cNvPr>
          <p:cNvSpPr>
            <a:spLocks noGrp="1"/>
          </p:cNvSpPr>
          <p:nvPr>
            <p:ph type="dt" sz="half" idx="10"/>
          </p:nvPr>
        </p:nvSpPr>
        <p:spPr/>
        <p:txBody>
          <a:bodyPr/>
          <a:lstStyle/>
          <a:p>
            <a:fld id="{98ED8CD7-1203-44CA-A36A-E2A99BBB6DD1}" type="datetimeFigureOut">
              <a:rPr lang="en-US" smtClean="0"/>
              <a:t>8/31/2023</a:t>
            </a:fld>
            <a:endParaRPr lang="en-US"/>
          </a:p>
        </p:txBody>
      </p:sp>
      <p:sp>
        <p:nvSpPr>
          <p:cNvPr id="5" name="Footer Placeholder 4">
            <a:extLst>
              <a:ext uri="{FF2B5EF4-FFF2-40B4-BE49-F238E27FC236}">
                <a16:creationId xmlns:a16="http://schemas.microsoft.com/office/drawing/2014/main" id="{27E09F00-8246-4529-974A-23068C572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228B4-2292-4528-8DFE-CCF196668B9E}"/>
              </a:ext>
            </a:extLst>
          </p:cNvPr>
          <p:cNvSpPr>
            <a:spLocks noGrp="1"/>
          </p:cNvSpPr>
          <p:nvPr>
            <p:ph type="sldNum" sz="quarter" idx="12"/>
          </p:nvPr>
        </p:nvSpPr>
        <p:spPr/>
        <p:txBody>
          <a:bodyPr/>
          <a:lstStyle/>
          <a:p>
            <a:fld id="{CF0266B2-B629-49E7-95AF-4EC11AD3C95F}" type="slidenum">
              <a:rPr lang="en-US" smtClean="0"/>
              <a:t>‹#›</a:t>
            </a:fld>
            <a:endParaRPr lang="en-US"/>
          </a:p>
        </p:txBody>
      </p:sp>
    </p:spTree>
    <p:extLst>
      <p:ext uri="{BB962C8B-B14F-4D97-AF65-F5344CB8AC3E}">
        <p14:creationId xmlns:p14="http://schemas.microsoft.com/office/powerpoint/2010/main" val="4280696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78F9-092B-43BD-AB9B-E543A4EB06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857D30-4848-4F0B-AC04-186CFB8842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81087-A26C-4C24-8FF4-DC55624367B5}"/>
              </a:ext>
            </a:extLst>
          </p:cNvPr>
          <p:cNvSpPr>
            <a:spLocks noGrp="1"/>
          </p:cNvSpPr>
          <p:nvPr>
            <p:ph type="dt" sz="half" idx="10"/>
          </p:nvPr>
        </p:nvSpPr>
        <p:spPr/>
        <p:txBody>
          <a:bodyPr/>
          <a:lstStyle/>
          <a:p>
            <a:fld id="{98ED8CD7-1203-44CA-A36A-E2A99BBB6DD1}" type="datetimeFigureOut">
              <a:rPr lang="en-US" smtClean="0"/>
              <a:t>8/31/2023</a:t>
            </a:fld>
            <a:endParaRPr lang="en-US"/>
          </a:p>
        </p:txBody>
      </p:sp>
      <p:sp>
        <p:nvSpPr>
          <p:cNvPr id="5" name="Footer Placeholder 4">
            <a:extLst>
              <a:ext uri="{FF2B5EF4-FFF2-40B4-BE49-F238E27FC236}">
                <a16:creationId xmlns:a16="http://schemas.microsoft.com/office/drawing/2014/main" id="{B2217B15-2079-40BB-868D-897DB2673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8A06E-CE61-4E7A-9E74-6186FAC2573F}"/>
              </a:ext>
            </a:extLst>
          </p:cNvPr>
          <p:cNvSpPr>
            <a:spLocks noGrp="1"/>
          </p:cNvSpPr>
          <p:nvPr>
            <p:ph type="sldNum" sz="quarter" idx="12"/>
          </p:nvPr>
        </p:nvSpPr>
        <p:spPr/>
        <p:txBody>
          <a:bodyPr/>
          <a:lstStyle/>
          <a:p>
            <a:fld id="{CF0266B2-B629-49E7-95AF-4EC11AD3C95F}" type="slidenum">
              <a:rPr lang="en-US" smtClean="0"/>
              <a:t>‹#›</a:t>
            </a:fld>
            <a:endParaRPr lang="en-US"/>
          </a:p>
        </p:txBody>
      </p:sp>
    </p:spTree>
    <p:extLst>
      <p:ext uri="{BB962C8B-B14F-4D97-AF65-F5344CB8AC3E}">
        <p14:creationId xmlns:p14="http://schemas.microsoft.com/office/powerpoint/2010/main" val="113766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87BF-C1B9-4AB3-B55A-74BAA66CD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3EAD0-F5A0-4EEF-A0EE-E6B4FFB255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0DED4-0DC4-4959-9DC5-04557A82CBCE}"/>
              </a:ext>
            </a:extLst>
          </p:cNvPr>
          <p:cNvSpPr>
            <a:spLocks noGrp="1"/>
          </p:cNvSpPr>
          <p:nvPr>
            <p:ph type="dt" sz="half" idx="10"/>
          </p:nvPr>
        </p:nvSpPr>
        <p:spPr/>
        <p:txBody>
          <a:bodyPr/>
          <a:lstStyle/>
          <a:p>
            <a:fld id="{98ED8CD7-1203-44CA-A36A-E2A99BBB6DD1}" type="datetimeFigureOut">
              <a:rPr lang="en-US" smtClean="0"/>
              <a:t>8/31/2023</a:t>
            </a:fld>
            <a:endParaRPr lang="en-US"/>
          </a:p>
        </p:txBody>
      </p:sp>
      <p:sp>
        <p:nvSpPr>
          <p:cNvPr id="5" name="Footer Placeholder 4">
            <a:extLst>
              <a:ext uri="{FF2B5EF4-FFF2-40B4-BE49-F238E27FC236}">
                <a16:creationId xmlns:a16="http://schemas.microsoft.com/office/drawing/2014/main" id="{81792887-74C7-45EE-B8B5-90D74EAE7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3165F-0952-4FE9-9037-0583E6B72C46}"/>
              </a:ext>
            </a:extLst>
          </p:cNvPr>
          <p:cNvSpPr>
            <a:spLocks noGrp="1"/>
          </p:cNvSpPr>
          <p:nvPr>
            <p:ph type="sldNum" sz="quarter" idx="12"/>
          </p:nvPr>
        </p:nvSpPr>
        <p:spPr/>
        <p:txBody>
          <a:bodyPr/>
          <a:lstStyle/>
          <a:p>
            <a:fld id="{CF0266B2-B629-49E7-95AF-4EC11AD3C95F}" type="slidenum">
              <a:rPr lang="en-US" smtClean="0"/>
              <a:t>‹#›</a:t>
            </a:fld>
            <a:endParaRPr lang="en-US"/>
          </a:p>
        </p:txBody>
      </p:sp>
    </p:spTree>
    <p:extLst>
      <p:ext uri="{BB962C8B-B14F-4D97-AF65-F5344CB8AC3E}">
        <p14:creationId xmlns:p14="http://schemas.microsoft.com/office/powerpoint/2010/main" val="81613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8"/>
        <p:cNvGrpSpPr/>
        <p:nvPr/>
      </p:nvGrpSpPr>
      <p:grpSpPr>
        <a:xfrm>
          <a:off x="0" y="0"/>
          <a:ext cx="0" cy="0"/>
          <a:chOff x="0" y="0"/>
          <a:chExt cx="0" cy="0"/>
        </a:xfrm>
      </p:grpSpPr>
      <p:sp>
        <p:nvSpPr>
          <p:cNvPr id="59" name="Google Shape;59;p14"/>
          <p:cNvSpPr>
            <a:spLocks noGrp="1"/>
          </p:cNvSpPr>
          <p:nvPr>
            <p:ph type="pic" idx="2"/>
          </p:nvPr>
        </p:nvSpPr>
        <p:spPr>
          <a:xfrm>
            <a:off x="0" y="0"/>
            <a:ext cx="12192000" cy="6858000"/>
          </a:xfrm>
          <a:prstGeom prst="rect">
            <a:avLst/>
          </a:prstGeom>
          <a:noFill/>
          <a:ln>
            <a:noFill/>
          </a:ln>
        </p:spPr>
      </p:sp>
      <p:sp>
        <p:nvSpPr>
          <p:cNvPr id="60" name="Google Shape;60;p14"/>
          <p:cNvSpPr txBox="1">
            <a:spLocks noGrp="1"/>
          </p:cNvSpPr>
          <p:nvPr>
            <p:ph type="ctrTitle"/>
          </p:nvPr>
        </p:nvSpPr>
        <p:spPr>
          <a:xfrm>
            <a:off x="1524000" y="2776352"/>
            <a:ext cx="9144000" cy="652649"/>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3000"/>
              <a:buFont typeface="Proxima Nova"/>
              <a:buNone/>
              <a:defRPr sz="40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1" name="Google Shape;61;p14"/>
          <p:cNvSpPr txBox="1">
            <a:spLocks noGrp="1"/>
          </p:cNvSpPr>
          <p:nvPr>
            <p:ph type="subTitle" idx="1"/>
          </p:nvPr>
        </p:nvSpPr>
        <p:spPr>
          <a:xfrm>
            <a:off x="1524000" y="3429001"/>
            <a:ext cx="9144000" cy="874479"/>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accent2"/>
              </a:buClr>
              <a:buSzPts val="1800"/>
              <a:buNone/>
              <a:defRPr sz="2400">
                <a:solidFill>
                  <a:schemeClr val="accent2"/>
                </a:solidFill>
              </a:defRPr>
            </a:lvl1pPr>
            <a:lvl2pPr lvl="1" algn="ctr">
              <a:lnSpc>
                <a:spcPct val="90000"/>
              </a:lnSpc>
              <a:spcBef>
                <a:spcPts val="533"/>
              </a:spcBef>
              <a:spcAft>
                <a:spcPts val="0"/>
              </a:spcAft>
              <a:buClr>
                <a:schemeClr val="accent2"/>
              </a:buClr>
              <a:buSzPts val="1500"/>
              <a:buNone/>
              <a:defRPr sz="2000"/>
            </a:lvl2pPr>
            <a:lvl3pPr lvl="2" algn="ctr">
              <a:lnSpc>
                <a:spcPct val="90000"/>
              </a:lnSpc>
              <a:spcBef>
                <a:spcPts val="533"/>
              </a:spcBef>
              <a:spcAft>
                <a:spcPts val="0"/>
              </a:spcAft>
              <a:buClr>
                <a:schemeClr val="accent2"/>
              </a:buClr>
              <a:buSzPts val="1400"/>
              <a:buNone/>
              <a:defRPr sz="1867"/>
            </a:lvl3pPr>
            <a:lvl4pPr lvl="3" algn="ctr">
              <a:lnSpc>
                <a:spcPct val="90000"/>
              </a:lnSpc>
              <a:spcBef>
                <a:spcPts val="533"/>
              </a:spcBef>
              <a:spcAft>
                <a:spcPts val="0"/>
              </a:spcAft>
              <a:buClr>
                <a:schemeClr val="accent2"/>
              </a:buClr>
              <a:buSzPts val="1200"/>
              <a:buNone/>
              <a:defRPr sz="1600"/>
            </a:lvl4pPr>
            <a:lvl5pPr lvl="4" algn="ctr">
              <a:lnSpc>
                <a:spcPct val="90000"/>
              </a:lnSpc>
              <a:spcBef>
                <a:spcPts val="533"/>
              </a:spcBef>
              <a:spcAft>
                <a:spcPts val="0"/>
              </a:spcAft>
              <a:buClr>
                <a:schemeClr val="accent2"/>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62" name="Google Shape;62;p1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0961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9"/>
        <p:cNvGrpSpPr/>
        <p:nvPr/>
      </p:nvGrpSpPr>
      <p:grpSpPr>
        <a:xfrm>
          <a:off x="0" y="0"/>
          <a:ext cx="0" cy="0"/>
          <a:chOff x="0" y="0"/>
          <a:chExt cx="0" cy="0"/>
        </a:xfrm>
      </p:grpSpPr>
      <p:sp>
        <p:nvSpPr>
          <p:cNvPr id="70" name="Google Shape;70;p1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71" name="Google Shape;71;p16"/>
          <p:cNvSpPr txBox="1">
            <a:spLocks noGrp="1"/>
          </p:cNvSpPr>
          <p:nvPr>
            <p:ph type="title"/>
          </p:nvPr>
        </p:nvSpPr>
        <p:spPr>
          <a:xfrm>
            <a:off x="838200" y="268943"/>
            <a:ext cx="10515600" cy="457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6"/>
          <p:cNvSpPr txBox="1">
            <a:spLocks noGrp="1"/>
          </p:cNvSpPr>
          <p:nvPr>
            <p:ph type="body" idx="1"/>
          </p:nvPr>
        </p:nvSpPr>
        <p:spPr>
          <a:xfrm>
            <a:off x="838200" y="1083299"/>
            <a:ext cx="9668933" cy="4528608"/>
          </a:xfrm>
          <a:prstGeom prst="rect">
            <a:avLst/>
          </a:prstGeom>
          <a:noFill/>
          <a:ln>
            <a:noFill/>
          </a:ln>
        </p:spPr>
        <p:txBody>
          <a:bodyPr spcFirstLastPara="1" wrap="square" lIns="68575" tIns="34275" rIns="68575" bIns="34275" anchor="t" anchorCtr="0">
            <a:noAutofit/>
          </a:bodyPr>
          <a:lstStyle>
            <a:lvl1pPr marL="609585" lvl="0" indent="-304792" algn="l">
              <a:lnSpc>
                <a:spcPct val="150000"/>
              </a:lnSpc>
              <a:spcBef>
                <a:spcPts val="1067"/>
              </a:spcBef>
              <a:spcAft>
                <a:spcPts val="0"/>
              </a:spcAft>
              <a:buClr>
                <a:schemeClr val="accent2"/>
              </a:buClr>
              <a:buSzPts val="1100"/>
              <a:buNone/>
              <a:defRPr sz="1467" b="0">
                <a:solidFill>
                  <a:schemeClr val="accent2"/>
                </a:solidFill>
              </a:defRPr>
            </a:lvl1pPr>
            <a:lvl2pPr marL="1219170" lvl="1" indent="-423323" algn="l">
              <a:lnSpc>
                <a:spcPct val="90000"/>
              </a:lnSpc>
              <a:spcBef>
                <a:spcPts val="533"/>
              </a:spcBef>
              <a:spcAft>
                <a:spcPts val="0"/>
              </a:spcAft>
              <a:buClr>
                <a:schemeClr val="accent2"/>
              </a:buClr>
              <a:buSzPts val="1400"/>
              <a:buChar char="•"/>
              <a:defRPr/>
            </a:lvl2pPr>
            <a:lvl3pPr marL="1828754" lvl="2" indent="-423323" algn="l">
              <a:lnSpc>
                <a:spcPct val="90000"/>
              </a:lnSpc>
              <a:spcBef>
                <a:spcPts val="533"/>
              </a:spcBef>
              <a:spcAft>
                <a:spcPts val="0"/>
              </a:spcAft>
              <a:buClr>
                <a:schemeClr val="accent2"/>
              </a:buClr>
              <a:buSzPts val="1400"/>
              <a:buChar char="•"/>
              <a:defRPr/>
            </a:lvl3pPr>
            <a:lvl4pPr marL="2438339" lvl="3" indent="-423323" algn="l">
              <a:lnSpc>
                <a:spcPct val="90000"/>
              </a:lnSpc>
              <a:spcBef>
                <a:spcPts val="533"/>
              </a:spcBef>
              <a:spcAft>
                <a:spcPts val="0"/>
              </a:spcAft>
              <a:buClr>
                <a:schemeClr val="accent2"/>
              </a:buClr>
              <a:buSzPts val="1400"/>
              <a:buChar char="•"/>
              <a:defRPr/>
            </a:lvl4pPr>
            <a:lvl5pPr marL="3047924" lvl="4" indent="-423323" algn="l">
              <a:lnSpc>
                <a:spcPct val="90000"/>
              </a:lnSpc>
              <a:spcBef>
                <a:spcPts val="533"/>
              </a:spcBef>
              <a:spcAft>
                <a:spcPts val="0"/>
              </a:spcAft>
              <a:buClr>
                <a:schemeClr val="accent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619686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96"/>
        <p:cNvGrpSpPr/>
        <p:nvPr/>
      </p:nvGrpSpPr>
      <p:grpSpPr>
        <a:xfrm>
          <a:off x="0" y="0"/>
          <a:ext cx="0" cy="0"/>
          <a:chOff x="0" y="0"/>
          <a:chExt cx="0" cy="0"/>
        </a:xfrm>
      </p:grpSpPr>
      <p:sp>
        <p:nvSpPr>
          <p:cNvPr id="97" name="Google Shape;97;p2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98" name="Google Shape;98;p20"/>
          <p:cNvSpPr txBox="1">
            <a:spLocks noGrp="1"/>
          </p:cNvSpPr>
          <p:nvPr>
            <p:ph type="body" idx="1"/>
          </p:nvPr>
        </p:nvSpPr>
        <p:spPr>
          <a:xfrm>
            <a:off x="838201" y="1943297"/>
            <a:ext cx="5856561" cy="2735817"/>
          </a:xfrm>
          <a:prstGeom prst="rect">
            <a:avLst/>
          </a:prstGeom>
          <a:noFill/>
          <a:ln>
            <a:noFill/>
          </a:ln>
        </p:spPr>
        <p:txBody>
          <a:bodyPr spcFirstLastPara="1" wrap="square" lIns="68575" tIns="34275" rIns="68575" bIns="34275" anchor="t" anchorCtr="0">
            <a:noAutofit/>
          </a:bodyPr>
          <a:lstStyle>
            <a:lvl1pPr marL="609585" lvl="0" indent="-304792" algn="l">
              <a:lnSpc>
                <a:spcPct val="150000"/>
              </a:lnSpc>
              <a:spcBef>
                <a:spcPts val="1067"/>
              </a:spcBef>
              <a:spcAft>
                <a:spcPts val="0"/>
              </a:spcAft>
              <a:buClr>
                <a:schemeClr val="accent2"/>
              </a:buClr>
              <a:buSzPts val="1100"/>
              <a:buNone/>
              <a:defRPr sz="1467" b="0">
                <a:solidFill>
                  <a:schemeClr val="accent2"/>
                </a:solidFill>
              </a:defRPr>
            </a:lvl1pPr>
            <a:lvl2pPr marL="1219170" lvl="1" indent="-423323" algn="l">
              <a:lnSpc>
                <a:spcPct val="90000"/>
              </a:lnSpc>
              <a:spcBef>
                <a:spcPts val="533"/>
              </a:spcBef>
              <a:spcAft>
                <a:spcPts val="0"/>
              </a:spcAft>
              <a:buClr>
                <a:schemeClr val="accent2"/>
              </a:buClr>
              <a:buSzPts val="1400"/>
              <a:buChar char="•"/>
              <a:defRPr/>
            </a:lvl2pPr>
            <a:lvl3pPr marL="1828754" lvl="2" indent="-423323" algn="l">
              <a:lnSpc>
                <a:spcPct val="90000"/>
              </a:lnSpc>
              <a:spcBef>
                <a:spcPts val="533"/>
              </a:spcBef>
              <a:spcAft>
                <a:spcPts val="0"/>
              </a:spcAft>
              <a:buClr>
                <a:schemeClr val="accent2"/>
              </a:buClr>
              <a:buSzPts val="1400"/>
              <a:buChar char="•"/>
              <a:defRPr/>
            </a:lvl3pPr>
            <a:lvl4pPr marL="2438339" lvl="3" indent="-423323" algn="l">
              <a:lnSpc>
                <a:spcPct val="90000"/>
              </a:lnSpc>
              <a:spcBef>
                <a:spcPts val="533"/>
              </a:spcBef>
              <a:spcAft>
                <a:spcPts val="0"/>
              </a:spcAft>
              <a:buClr>
                <a:schemeClr val="accent2"/>
              </a:buClr>
              <a:buSzPts val="1400"/>
              <a:buChar char="•"/>
              <a:defRPr/>
            </a:lvl4pPr>
            <a:lvl5pPr marL="3047924" lvl="4" indent="-423323" algn="l">
              <a:lnSpc>
                <a:spcPct val="90000"/>
              </a:lnSpc>
              <a:spcBef>
                <a:spcPts val="533"/>
              </a:spcBef>
              <a:spcAft>
                <a:spcPts val="0"/>
              </a:spcAft>
              <a:buClr>
                <a:schemeClr val="accent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9" name="Google Shape;99;p20"/>
          <p:cNvSpPr txBox="1"/>
          <p:nvPr/>
        </p:nvSpPr>
        <p:spPr>
          <a:xfrm>
            <a:off x="-1972235" y="-2348753"/>
            <a:ext cx="184731" cy="379615"/>
          </a:xfrm>
          <a:prstGeom prst="rect">
            <a:avLst/>
          </a:prstGeom>
          <a:noFill/>
          <a:ln>
            <a:noFill/>
          </a:ln>
        </p:spPr>
        <p:txBody>
          <a:bodyPr spcFirstLastPara="1" wrap="square" lIns="91433" tIns="45700" rIns="91433" bIns="45700" anchor="t" anchorCtr="0">
            <a:sp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0" name="Google Shape;100;p20"/>
          <p:cNvSpPr txBox="1">
            <a:spLocks noGrp="1"/>
          </p:cNvSpPr>
          <p:nvPr>
            <p:ph type="body" idx="2"/>
          </p:nvPr>
        </p:nvSpPr>
        <p:spPr>
          <a:xfrm>
            <a:off x="838200" y="1450519"/>
            <a:ext cx="2246091" cy="366899"/>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500"/>
              <a:buNone/>
              <a:defRPr sz="2000" b="1">
                <a:solidFill>
                  <a:schemeClr val="dk1"/>
                </a:solidFill>
              </a:defRPr>
            </a:lvl1pPr>
            <a:lvl2pPr marL="1219170" lvl="1" indent="-423323" algn="l">
              <a:lnSpc>
                <a:spcPct val="90000"/>
              </a:lnSpc>
              <a:spcBef>
                <a:spcPts val="533"/>
              </a:spcBef>
              <a:spcAft>
                <a:spcPts val="0"/>
              </a:spcAft>
              <a:buClr>
                <a:schemeClr val="accent2"/>
              </a:buClr>
              <a:buSzPts val="1400"/>
              <a:buChar char="•"/>
              <a:defRPr/>
            </a:lvl2pPr>
            <a:lvl3pPr marL="1828754" lvl="2" indent="-423323" algn="l">
              <a:lnSpc>
                <a:spcPct val="90000"/>
              </a:lnSpc>
              <a:spcBef>
                <a:spcPts val="533"/>
              </a:spcBef>
              <a:spcAft>
                <a:spcPts val="0"/>
              </a:spcAft>
              <a:buClr>
                <a:schemeClr val="accent2"/>
              </a:buClr>
              <a:buSzPts val="1400"/>
              <a:buChar char="•"/>
              <a:defRPr/>
            </a:lvl3pPr>
            <a:lvl4pPr marL="2438339" lvl="3" indent="-423323" algn="l">
              <a:lnSpc>
                <a:spcPct val="90000"/>
              </a:lnSpc>
              <a:spcBef>
                <a:spcPts val="533"/>
              </a:spcBef>
              <a:spcAft>
                <a:spcPts val="0"/>
              </a:spcAft>
              <a:buClr>
                <a:schemeClr val="accent2"/>
              </a:buClr>
              <a:buSzPts val="1400"/>
              <a:buChar char="•"/>
              <a:defRPr/>
            </a:lvl4pPr>
            <a:lvl5pPr marL="3047924" lvl="4" indent="-423323" algn="l">
              <a:lnSpc>
                <a:spcPct val="90000"/>
              </a:lnSpc>
              <a:spcBef>
                <a:spcPts val="533"/>
              </a:spcBef>
              <a:spcAft>
                <a:spcPts val="0"/>
              </a:spcAft>
              <a:buClr>
                <a:schemeClr val="accent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1" name="Google Shape;101;p20"/>
          <p:cNvSpPr>
            <a:spLocks noGrp="1"/>
          </p:cNvSpPr>
          <p:nvPr>
            <p:ph type="pic" idx="3"/>
          </p:nvPr>
        </p:nvSpPr>
        <p:spPr>
          <a:xfrm>
            <a:off x="7153835" y="1"/>
            <a:ext cx="5038165" cy="6188075"/>
          </a:xfrm>
          <a:prstGeom prst="rect">
            <a:avLst/>
          </a:prstGeom>
          <a:noFill/>
          <a:ln>
            <a:noFill/>
          </a:ln>
        </p:spPr>
      </p:sp>
    </p:spTree>
    <p:extLst>
      <p:ext uri="{BB962C8B-B14F-4D97-AF65-F5344CB8AC3E}">
        <p14:creationId xmlns:p14="http://schemas.microsoft.com/office/powerpoint/2010/main" val="3724594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HANK YOU SLIDE">
  <p:cSld name="2_THANK YOU SLIDE">
    <p:spTree>
      <p:nvGrpSpPr>
        <p:cNvPr id="1" name="Shape 21"/>
        <p:cNvGrpSpPr/>
        <p:nvPr/>
      </p:nvGrpSpPr>
      <p:grpSpPr>
        <a:xfrm>
          <a:off x="0" y="0"/>
          <a:ext cx="0" cy="0"/>
          <a:chOff x="0" y="0"/>
          <a:chExt cx="0" cy="0"/>
        </a:xfrm>
      </p:grpSpPr>
      <p:sp>
        <p:nvSpPr>
          <p:cNvPr id="22" name="Google Shape;22;p13"/>
          <p:cNvSpPr>
            <a:spLocks noGrp="1"/>
          </p:cNvSpPr>
          <p:nvPr>
            <p:ph type="pic" idx="2"/>
          </p:nvPr>
        </p:nvSpPr>
        <p:spPr>
          <a:xfrm>
            <a:off x="0" y="1"/>
            <a:ext cx="12192000" cy="276999"/>
          </a:xfrm>
          <a:prstGeom prst="rect">
            <a:avLst/>
          </a:prstGeom>
          <a:solidFill>
            <a:schemeClr val="lt2"/>
          </a:solidFill>
          <a:ln>
            <a:noFill/>
          </a:ln>
        </p:spPr>
      </p:sp>
      <p:sp>
        <p:nvSpPr>
          <p:cNvPr id="23" name="Google Shape;23;p13"/>
          <p:cNvSpPr txBox="1">
            <a:spLocks noGrp="1"/>
          </p:cNvSpPr>
          <p:nvPr>
            <p:ph type="body" idx="1"/>
          </p:nvPr>
        </p:nvSpPr>
        <p:spPr>
          <a:xfrm>
            <a:off x="3226676" y="2053597"/>
            <a:ext cx="5738648" cy="13849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3D3D3D"/>
              </a:buClr>
              <a:buSzPts val="1800"/>
              <a:buChar char="•"/>
              <a:defRPr/>
            </a:lvl1pPr>
            <a:lvl2pPr marL="914400" lvl="1" indent="-342900" algn="l">
              <a:lnSpc>
                <a:spcPct val="90000"/>
              </a:lnSpc>
              <a:spcBef>
                <a:spcPts val="500"/>
              </a:spcBef>
              <a:spcAft>
                <a:spcPts val="0"/>
              </a:spcAft>
              <a:buClr>
                <a:srgbClr val="3D3D3D"/>
              </a:buClr>
              <a:buSzPts val="1800"/>
              <a:buChar char="•"/>
              <a:defRPr/>
            </a:lvl2pPr>
            <a:lvl3pPr marL="1371600" lvl="2" indent="-342900" algn="l">
              <a:lnSpc>
                <a:spcPct val="90000"/>
              </a:lnSpc>
              <a:spcBef>
                <a:spcPts val="500"/>
              </a:spcBef>
              <a:spcAft>
                <a:spcPts val="0"/>
              </a:spcAft>
              <a:buClr>
                <a:srgbClr val="3D3D3D"/>
              </a:buClr>
              <a:buSzPts val="1800"/>
              <a:buChar char="•"/>
              <a:defRPr/>
            </a:lvl3pPr>
            <a:lvl4pPr marL="1828800" lvl="3" indent="-342900" algn="l">
              <a:lnSpc>
                <a:spcPct val="90000"/>
              </a:lnSpc>
              <a:spcBef>
                <a:spcPts val="500"/>
              </a:spcBef>
              <a:spcAft>
                <a:spcPts val="0"/>
              </a:spcAft>
              <a:buClr>
                <a:srgbClr val="3D3D3D"/>
              </a:buClr>
              <a:buSzPts val="1800"/>
              <a:buChar char="•"/>
              <a:defRPr/>
            </a:lvl4pPr>
            <a:lvl5pPr marL="2286000" lvl="4" indent="-342900" algn="l">
              <a:lnSpc>
                <a:spcPct val="90000"/>
              </a:lnSpc>
              <a:spcBef>
                <a:spcPts val="500"/>
              </a:spcBef>
              <a:spcAft>
                <a:spcPts val="0"/>
              </a:spcAft>
              <a:buClr>
                <a:srgbClr val="3D3D3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1876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edia">
    <p:bg>
      <p:bgPr>
        <a:solidFill>
          <a:srgbClr val="EAF7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76AE308-C130-46F8-A0CD-648FC73B46CE}"/>
              </a:ext>
            </a:extLst>
          </p:cNvPr>
          <p:cNvSpPr>
            <a:spLocks noGrp="1"/>
          </p:cNvSpPr>
          <p:nvPr>
            <p:ph type="body" sz="quarter" idx="11" hasCustomPrompt="1"/>
          </p:nvPr>
        </p:nvSpPr>
        <p:spPr>
          <a:xfrm>
            <a:off x="588824" y="533126"/>
            <a:ext cx="8335026" cy="331823"/>
          </a:xfrm>
          <a:prstGeom prst="rect">
            <a:avLst/>
          </a:prstGeom>
          <a:effectLst/>
        </p:spPr>
        <p:txBody>
          <a:bodyPr lIns="0" tIns="0" rIns="0" bIns="0"/>
          <a:lstStyle>
            <a:lvl1pPr algn="l">
              <a:defRPr sz="2148">
                <a:solidFill>
                  <a:srgbClr val="2BACE2"/>
                </a:solidFill>
                <a:latin typeface="Univers LT Pro 65 Bold" panose="020B0703030502020204" pitchFamily="34" charset="0"/>
              </a:defRPr>
            </a:lvl1pPr>
            <a:lvl2pPr algn="r">
              <a:defRPr sz="6152">
                <a:latin typeface="Univers LT Pro 65 Bold" panose="020B0703030502020204" pitchFamily="34" charset="0"/>
              </a:defRPr>
            </a:lvl2pPr>
            <a:lvl3pPr algn="r">
              <a:defRPr sz="6152">
                <a:latin typeface="Univers LT Pro 65 Bold" panose="020B0703030502020204" pitchFamily="34" charset="0"/>
              </a:defRPr>
            </a:lvl3pPr>
            <a:lvl4pPr algn="r">
              <a:defRPr sz="6152">
                <a:latin typeface="Univers LT Pro 65 Bold" panose="020B0703030502020204" pitchFamily="34" charset="0"/>
              </a:defRPr>
            </a:lvl4pPr>
            <a:lvl5pPr algn="r">
              <a:defRPr sz="6152">
                <a:latin typeface="Univers LT Pro 65 Bold" panose="020B0703030502020204" pitchFamily="34" charset="0"/>
              </a:defRPr>
            </a:lvl5pPr>
          </a:lstStyle>
          <a:p>
            <a:pPr lvl="0"/>
            <a:r>
              <a:rPr lang="en-US"/>
              <a:t>Click to edit text</a:t>
            </a:r>
          </a:p>
        </p:txBody>
      </p:sp>
      <p:sp>
        <p:nvSpPr>
          <p:cNvPr id="5" name="object 6">
            <a:extLst>
              <a:ext uri="{FF2B5EF4-FFF2-40B4-BE49-F238E27FC236}">
                <a16:creationId xmlns:a16="http://schemas.microsoft.com/office/drawing/2014/main" id="{920107A7-E488-46CF-86F3-0A3072B55825}"/>
              </a:ext>
            </a:extLst>
          </p:cNvPr>
          <p:cNvSpPr/>
          <p:nvPr userDrawn="1"/>
        </p:nvSpPr>
        <p:spPr>
          <a:xfrm flipV="1">
            <a:off x="588823" y="6388254"/>
            <a:ext cx="9600116" cy="44644"/>
          </a:xfrm>
          <a:custGeom>
            <a:avLst/>
            <a:gdLst/>
            <a:ahLst/>
            <a:cxnLst/>
            <a:rect l="l" t="t" r="r" b="b"/>
            <a:pathLst>
              <a:path w="5594350">
                <a:moveTo>
                  <a:pt x="0" y="0"/>
                </a:moveTo>
                <a:lnTo>
                  <a:pt x="5594223" y="0"/>
                </a:lnTo>
              </a:path>
            </a:pathLst>
          </a:custGeom>
          <a:ln w="6350">
            <a:solidFill>
              <a:srgbClr val="808285"/>
            </a:solidFill>
          </a:ln>
        </p:spPr>
        <p:txBody>
          <a:bodyPr wrap="square" lIns="0" tIns="0" rIns="0" bIns="0" rtlCol="0"/>
          <a:lstStyle/>
          <a:p>
            <a:endParaRPr sz="1758"/>
          </a:p>
        </p:txBody>
      </p:sp>
      <p:pic>
        <p:nvPicPr>
          <p:cNvPr id="4" name="Graphic 3">
            <a:extLst>
              <a:ext uri="{FF2B5EF4-FFF2-40B4-BE49-F238E27FC236}">
                <a16:creationId xmlns:a16="http://schemas.microsoft.com/office/drawing/2014/main" id="{B3BB95FE-761B-44C1-9F9B-30E4FE512D6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14523" y="6177388"/>
            <a:ext cx="1516248" cy="400946"/>
          </a:xfrm>
          <a:prstGeom prst="rect">
            <a:avLst/>
          </a:prstGeom>
        </p:spPr>
      </p:pic>
      <p:sp>
        <p:nvSpPr>
          <p:cNvPr id="3" name="Media Placeholder 2">
            <a:extLst>
              <a:ext uri="{FF2B5EF4-FFF2-40B4-BE49-F238E27FC236}">
                <a16:creationId xmlns:a16="http://schemas.microsoft.com/office/drawing/2014/main" id="{0DCA9C70-27BD-4462-B830-951A204E93F6}"/>
              </a:ext>
            </a:extLst>
          </p:cNvPr>
          <p:cNvSpPr>
            <a:spLocks noGrp="1"/>
          </p:cNvSpPr>
          <p:nvPr>
            <p:ph type="media" sz="quarter" idx="12"/>
          </p:nvPr>
        </p:nvSpPr>
        <p:spPr>
          <a:xfrm>
            <a:off x="1705392" y="1119276"/>
            <a:ext cx="8759119" cy="4873776"/>
          </a:xfrm>
          <a:prstGeom prst="rect">
            <a:avLst/>
          </a:prstGeom>
        </p:spPr>
        <p:txBody>
          <a:bodyPr/>
          <a:lstStyle/>
          <a:p>
            <a:r>
              <a:rPr lang="en-US"/>
              <a:t>Click icon to add media</a:t>
            </a:r>
          </a:p>
        </p:txBody>
      </p:sp>
    </p:spTree>
    <p:custDataLst>
      <p:tags r:id="rId1"/>
    </p:custDataLst>
    <p:extLst>
      <p:ext uri="{BB962C8B-B14F-4D97-AF65-F5344CB8AC3E}">
        <p14:creationId xmlns:p14="http://schemas.microsoft.com/office/powerpoint/2010/main" val="1880556352"/>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7265-ABCB-4FCD-ABCE-37A5CBE4D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F88186-9C7C-4A67-A5EA-CB0330E98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03931-9DA7-4EAF-A3AA-0187DEC752C0}"/>
              </a:ext>
            </a:extLst>
          </p:cNvPr>
          <p:cNvSpPr>
            <a:spLocks noGrp="1"/>
          </p:cNvSpPr>
          <p:nvPr>
            <p:ph type="dt" sz="half" idx="10"/>
          </p:nvPr>
        </p:nvSpPr>
        <p:spPr/>
        <p:txBody>
          <a:bodyPr/>
          <a:lstStyle/>
          <a:p>
            <a:fld id="{98ED8CD7-1203-44CA-A36A-E2A99BBB6DD1}" type="datetimeFigureOut">
              <a:rPr lang="en-US" smtClean="0"/>
              <a:t>8/31/2023</a:t>
            </a:fld>
            <a:endParaRPr lang="en-US"/>
          </a:p>
        </p:txBody>
      </p:sp>
      <p:sp>
        <p:nvSpPr>
          <p:cNvPr id="5" name="Footer Placeholder 4">
            <a:extLst>
              <a:ext uri="{FF2B5EF4-FFF2-40B4-BE49-F238E27FC236}">
                <a16:creationId xmlns:a16="http://schemas.microsoft.com/office/drawing/2014/main" id="{B1E879CA-EDA3-405D-A448-E1A19F65B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5EFE4-4AE7-4C8A-BA8C-BB4648E8B7E1}"/>
              </a:ext>
            </a:extLst>
          </p:cNvPr>
          <p:cNvSpPr>
            <a:spLocks noGrp="1"/>
          </p:cNvSpPr>
          <p:nvPr>
            <p:ph type="sldNum" sz="quarter" idx="12"/>
          </p:nvPr>
        </p:nvSpPr>
        <p:spPr/>
        <p:txBody>
          <a:bodyPr/>
          <a:lstStyle/>
          <a:p>
            <a:fld id="{CF0266B2-B629-49E7-95AF-4EC11AD3C95F}" type="slidenum">
              <a:rPr lang="en-US" smtClean="0"/>
              <a:t>‹#›</a:t>
            </a:fld>
            <a:endParaRPr lang="en-US"/>
          </a:p>
        </p:txBody>
      </p:sp>
    </p:spTree>
    <p:extLst>
      <p:ext uri="{BB962C8B-B14F-4D97-AF65-F5344CB8AC3E}">
        <p14:creationId xmlns:p14="http://schemas.microsoft.com/office/powerpoint/2010/main" val="154155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16C5D-C6E1-4FE5-A11A-69094EF399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435B68-E4F1-4CC4-B392-E7FC7DF17C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CAA52-0F0D-4628-B227-3E899DA2A7C9}"/>
              </a:ext>
            </a:extLst>
          </p:cNvPr>
          <p:cNvSpPr>
            <a:spLocks noGrp="1"/>
          </p:cNvSpPr>
          <p:nvPr>
            <p:ph type="dt" sz="half" idx="10"/>
          </p:nvPr>
        </p:nvSpPr>
        <p:spPr/>
        <p:txBody>
          <a:bodyPr/>
          <a:lstStyle/>
          <a:p>
            <a:fld id="{98ED8CD7-1203-44CA-A36A-E2A99BBB6DD1}" type="datetimeFigureOut">
              <a:rPr lang="en-US" smtClean="0"/>
              <a:t>8/31/2023</a:t>
            </a:fld>
            <a:endParaRPr lang="en-US"/>
          </a:p>
        </p:txBody>
      </p:sp>
      <p:sp>
        <p:nvSpPr>
          <p:cNvPr id="5" name="Footer Placeholder 4">
            <a:extLst>
              <a:ext uri="{FF2B5EF4-FFF2-40B4-BE49-F238E27FC236}">
                <a16:creationId xmlns:a16="http://schemas.microsoft.com/office/drawing/2014/main" id="{A19CBAAC-AF12-4687-999C-DFBFC8DDC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DA9BB-F69B-4827-943E-C1B9BC955735}"/>
              </a:ext>
            </a:extLst>
          </p:cNvPr>
          <p:cNvSpPr>
            <a:spLocks noGrp="1"/>
          </p:cNvSpPr>
          <p:nvPr>
            <p:ph type="sldNum" sz="quarter" idx="12"/>
          </p:nvPr>
        </p:nvSpPr>
        <p:spPr/>
        <p:txBody>
          <a:bodyPr/>
          <a:lstStyle/>
          <a:p>
            <a:fld id="{CF0266B2-B629-49E7-95AF-4EC11AD3C95F}" type="slidenum">
              <a:rPr lang="en-US" smtClean="0"/>
              <a:t>‹#›</a:t>
            </a:fld>
            <a:endParaRPr lang="en-US"/>
          </a:p>
        </p:txBody>
      </p:sp>
    </p:spTree>
    <p:extLst>
      <p:ext uri="{BB962C8B-B14F-4D97-AF65-F5344CB8AC3E}">
        <p14:creationId xmlns:p14="http://schemas.microsoft.com/office/powerpoint/2010/main" val="1567212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AFD64-A96A-4A56-A951-34212A462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DAEB91-E186-4A29-8F52-8BE4E4FDD2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CF9657-4FB9-47FF-920F-7776B4537D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2A44E7-F711-4EEE-8719-480719B99A2E}"/>
              </a:ext>
            </a:extLst>
          </p:cNvPr>
          <p:cNvSpPr>
            <a:spLocks noGrp="1"/>
          </p:cNvSpPr>
          <p:nvPr>
            <p:ph type="dt" sz="half" idx="10"/>
          </p:nvPr>
        </p:nvSpPr>
        <p:spPr/>
        <p:txBody>
          <a:bodyPr/>
          <a:lstStyle/>
          <a:p>
            <a:fld id="{98ED8CD7-1203-44CA-A36A-E2A99BBB6DD1}" type="datetimeFigureOut">
              <a:rPr lang="en-US" smtClean="0"/>
              <a:t>8/31/2023</a:t>
            </a:fld>
            <a:endParaRPr lang="en-US"/>
          </a:p>
        </p:txBody>
      </p:sp>
      <p:sp>
        <p:nvSpPr>
          <p:cNvPr id="6" name="Footer Placeholder 5">
            <a:extLst>
              <a:ext uri="{FF2B5EF4-FFF2-40B4-BE49-F238E27FC236}">
                <a16:creationId xmlns:a16="http://schemas.microsoft.com/office/drawing/2014/main" id="{0B0BD6BB-7210-438E-AFB3-C52DFB428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189E5-F689-4AA5-9291-C3CCB9DEB877}"/>
              </a:ext>
            </a:extLst>
          </p:cNvPr>
          <p:cNvSpPr>
            <a:spLocks noGrp="1"/>
          </p:cNvSpPr>
          <p:nvPr>
            <p:ph type="sldNum" sz="quarter" idx="12"/>
          </p:nvPr>
        </p:nvSpPr>
        <p:spPr/>
        <p:txBody>
          <a:bodyPr/>
          <a:lstStyle/>
          <a:p>
            <a:fld id="{CF0266B2-B629-49E7-95AF-4EC11AD3C95F}" type="slidenum">
              <a:rPr lang="en-US" smtClean="0"/>
              <a:t>‹#›</a:t>
            </a:fld>
            <a:endParaRPr lang="en-US"/>
          </a:p>
        </p:txBody>
      </p:sp>
    </p:spTree>
    <p:extLst>
      <p:ext uri="{BB962C8B-B14F-4D97-AF65-F5344CB8AC3E}">
        <p14:creationId xmlns:p14="http://schemas.microsoft.com/office/powerpoint/2010/main" val="2753069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ABE40-653C-4214-8134-1ECC733E05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DAFA49-F67A-4808-9D8C-320FEE66B0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879B3-36B5-47C4-AD31-E15539A67A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F04D2B-D944-43DE-8D3B-A800628254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C3DC9F-5163-47E8-8C1E-DE7807B232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7AAF63-B618-4D02-A959-99E4F40A78A6}"/>
              </a:ext>
            </a:extLst>
          </p:cNvPr>
          <p:cNvSpPr>
            <a:spLocks noGrp="1"/>
          </p:cNvSpPr>
          <p:nvPr>
            <p:ph type="dt" sz="half" idx="10"/>
          </p:nvPr>
        </p:nvSpPr>
        <p:spPr/>
        <p:txBody>
          <a:bodyPr/>
          <a:lstStyle/>
          <a:p>
            <a:fld id="{98ED8CD7-1203-44CA-A36A-E2A99BBB6DD1}" type="datetimeFigureOut">
              <a:rPr lang="en-US" smtClean="0"/>
              <a:t>8/31/2023</a:t>
            </a:fld>
            <a:endParaRPr lang="en-US"/>
          </a:p>
        </p:txBody>
      </p:sp>
      <p:sp>
        <p:nvSpPr>
          <p:cNvPr id="8" name="Footer Placeholder 7">
            <a:extLst>
              <a:ext uri="{FF2B5EF4-FFF2-40B4-BE49-F238E27FC236}">
                <a16:creationId xmlns:a16="http://schemas.microsoft.com/office/drawing/2014/main" id="{E1B55793-7821-4D1A-BE89-02DE41565C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5E707-A6E8-4A87-9355-6A7C2B5806E6}"/>
              </a:ext>
            </a:extLst>
          </p:cNvPr>
          <p:cNvSpPr>
            <a:spLocks noGrp="1"/>
          </p:cNvSpPr>
          <p:nvPr>
            <p:ph type="sldNum" sz="quarter" idx="12"/>
          </p:nvPr>
        </p:nvSpPr>
        <p:spPr/>
        <p:txBody>
          <a:bodyPr/>
          <a:lstStyle/>
          <a:p>
            <a:fld id="{CF0266B2-B629-49E7-95AF-4EC11AD3C95F}" type="slidenum">
              <a:rPr lang="en-US" smtClean="0"/>
              <a:t>‹#›</a:t>
            </a:fld>
            <a:endParaRPr lang="en-US"/>
          </a:p>
        </p:txBody>
      </p:sp>
    </p:spTree>
    <p:extLst>
      <p:ext uri="{BB962C8B-B14F-4D97-AF65-F5344CB8AC3E}">
        <p14:creationId xmlns:p14="http://schemas.microsoft.com/office/powerpoint/2010/main" val="102962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AA61-0000-4376-99CE-012198BEA5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817DEA-E8E6-41A3-899D-A52D6117CC2A}"/>
              </a:ext>
            </a:extLst>
          </p:cNvPr>
          <p:cNvSpPr>
            <a:spLocks noGrp="1"/>
          </p:cNvSpPr>
          <p:nvPr>
            <p:ph type="dt" sz="half" idx="10"/>
          </p:nvPr>
        </p:nvSpPr>
        <p:spPr/>
        <p:txBody>
          <a:bodyPr/>
          <a:lstStyle/>
          <a:p>
            <a:fld id="{98ED8CD7-1203-44CA-A36A-E2A99BBB6DD1}" type="datetimeFigureOut">
              <a:rPr lang="en-US" smtClean="0"/>
              <a:t>8/31/2023</a:t>
            </a:fld>
            <a:endParaRPr lang="en-US"/>
          </a:p>
        </p:txBody>
      </p:sp>
      <p:sp>
        <p:nvSpPr>
          <p:cNvPr id="4" name="Footer Placeholder 3">
            <a:extLst>
              <a:ext uri="{FF2B5EF4-FFF2-40B4-BE49-F238E27FC236}">
                <a16:creationId xmlns:a16="http://schemas.microsoft.com/office/drawing/2014/main" id="{301E30B7-7FBD-4F60-9EA2-AFA1CB7C90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D14B90-04EF-4EAD-853C-1BC60B2F4FA6}"/>
              </a:ext>
            </a:extLst>
          </p:cNvPr>
          <p:cNvSpPr>
            <a:spLocks noGrp="1"/>
          </p:cNvSpPr>
          <p:nvPr>
            <p:ph type="sldNum" sz="quarter" idx="12"/>
          </p:nvPr>
        </p:nvSpPr>
        <p:spPr/>
        <p:txBody>
          <a:bodyPr/>
          <a:lstStyle/>
          <a:p>
            <a:fld id="{CF0266B2-B629-49E7-95AF-4EC11AD3C95F}" type="slidenum">
              <a:rPr lang="en-US" smtClean="0"/>
              <a:t>‹#›</a:t>
            </a:fld>
            <a:endParaRPr lang="en-US"/>
          </a:p>
        </p:txBody>
      </p:sp>
    </p:spTree>
    <p:extLst>
      <p:ext uri="{BB962C8B-B14F-4D97-AF65-F5344CB8AC3E}">
        <p14:creationId xmlns:p14="http://schemas.microsoft.com/office/powerpoint/2010/main" val="198228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B100F-9F11-41FE-A6D8-F6EC6AFBE1F4}"/>
              </a:ext>
            </a:extLst>
          </p:cNvPr>
          <p:cNvSpPr>
            <a:spLocks noGrp="1"/>
          </p:cNvSpPr>
          <p:nvPr>
            <p:ph type="dt" sz="half" idx="10"/>
          </p:nvPr>
        </p:nvSpPr>
        <p:spPr/>
        <p:txBody>
          <a:bodyPr/>
          <a:lstStyle/>
          <a:p>
            <a:fld id="{98ED8CD7-1203-44CA-A36A-E2A99BBB6DD1}" type="datetimeFigureOut">
              <a:rPr lang="en-US" smtClean="0"/>
              <a:t>8/31/2023</a:t>
            </a:fld>
            <a:endParaRPr lang="en-US"/>
          </a:p>
        </p:txBody>
      </p:sp>
      <p:sp>
        <p:nvSpPr>
          <p:cNvPr id="3" name="Footer Placeholder 2">
            <a:extLst>
              <a:ext uri="{FF2B5EF4-FFF2-40B4-BE49-F238E27FC236}">
                <a16:creationId xmlns:a16="http://schemas.microsoft.com/office/drawing/2014/main" id="{6EB0CA56-F762-42BF-99AE-6DB722F88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20BC04-0F66-4DCE-9385-1D5EF1E9268F}"/>
              </a:ext>
            </a:extLst>
          </p:cNvPr>
          <p:cNvSpPr>
            <a:spLocks noGrp="1"/>
          </p:cNvSpPr>
          <p:nvPr>
            <p:ph type="sldNum" sz="quarter" idx="12"/>
          </p:nvPr>
        </p:nvSpPr>
        <p:spPr/>
        <p:txBody>
          <a:bodyPr/>
          <a:lstStyle/>
          <a:p>
            <a:fld id="{CF0266B2-B629-49E7-95AF-4EC11AD3C95F}" type="slidenum">
              <a:rPr lang="en-US" smtClean="0"/>
              <a:t>‹#›</a:t>
            </a:fld>
            <a:endParaRPr lang="en-US"/>
          </a:p>
        </p:txBody>
      </p:sp>
    </p:spTree>
    <p:extLst>
      <p:ext uri="{BB962C8B-B14F-4D97-AF65-F5344CB8AC3E}">
        <p14:creationId xmlns:p14="http://schemas.microsoft.com/office/powerpoint/2010/main" val="2195628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E0A8-58A3-4DD3-8B15-86BC7A27CE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EDBCE2-042C-4930-803A-1CFAADFA24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9D50FF-B185-4B13-87EC-255E7CA52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514CF3-26FD-4F45-A86B-E7C5109E54CD}"/>
              </a:ext>
            </a:extLst>
          </p:cNvPr>
          <p:cNvSpPr>
            <a:spLocks noGrp="1"/>
          </p:cNvSpPr>
          <p:nvPr>
            <p:ph type="dt" sz="half" idx="10"/>
          </p:nvPr>
        </p:nvSpPr>
        <p:spPr/>
        <p:txBody>
          <a:bodyPr/>
          <a:lstStyle/>
          <a:p>
            <a:fld id="{98ED8CD7-1203-44CA-A36A-E2A99BBB6DD1}" type="datetimeFigureOut">
              <a:rPr lang="en-US" smtClean="0"/>
              <a:t>8/31/2023</a:t>
            </a:fld>
            <a:endParaRPr lang="en-US"/>
          </a:p>
        </p:txBody>
      </p:sp>
      <p:sp>
        <p:nvSpPr>
          <p:cNvPr id="6" name="Footer Placeholder 5">
            <a:extLst>
              <a:ext uri="{FF2B5EF4-FFF2-40B4-BE49-F238E27FC236}">
                <a16:creationId xmlns:a16="http://schemas.microsoft.com/office/drawing/2014/main" id="{8E48B9FE-9251-4CCB-86FB-AFC6826BFF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2FD2-50F6-4EDC-90CB-EAA7FD466F3A}"/>
              </a:ext>
            </a:extLst>
          </p:cNvPr>
          <p:cNvSpPr>
            <a:spLocks noGrp="1"/>
          </p:cNvSpPr>
          <p:nvPr>
            <p:ph type="sldNum" sz="quarter" idx="12"/>
          </p:nvPr>
        </p:nvSpPr>
        <p:spPr/>
        <p:txBody>
          <a:bodyPr/>
          <a:lstStyle/>
          <a:p>
            <a:fld id="{CF0266B2-B629-49E7-95AF-4EC11AD3C95F}" type="slidenum">
              <a:rPr lang="en-US" smtClean="0"/>
              <a:t>‹#›</a:t>
            </a:fld>
            <a:endParaRPr lang="en-US"/>
          </a:p>
        </p:txBody>
      </p:sp>
    </p:spTree>
    <p:extLst>
      <p:ext uri="{BB962C8B-B14F-4D97-AF65-F5344CB8AC3E}">
        <p14:creationId xmlns:p14="http://schemas.microsoft.com/office/powerpoint/2010/main" val="182021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7FE1-64F4-429B-9708-4051C05CE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FEF372-A8DC-4CB8-806A-3377C76D46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E35573-0326-490C-B7CC-8DF3350363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3D413-BEDC-4D52-A853-EAA31D6BA427}"/>
              </a:ext>
            </a:extLst>
          </p:cNvPr>
          <p:cNvSpPr>
            <a:spLocks noGrp="1"/>
          </p:cNvSpPr>
          <p:nvPr>
            <p:ph type="dt" sz="half" idx="10"/>
          </p:nvPr>
        </p:nvSpPr>
        <p:spPr/>
        <p:txBody>
          <a:bodyPr/>
          <a:lstStyle/>
          <a:p>
            <a:fld id="{98ED8CD7-1203-44CA-A36A-E2A99BBB6DD1}" type="datetimeFigureOut">
              <a:rPr lang="en-US" smtClean="0"/>
              <a:t>8/31/2023</a:t>
            </a:fld>
            <a:endParaRPr lang="en-US"/>
          </a:p>
        </p:txBody>
      </p:sp>
      <p:sp>
        <p:nvSpPr>
          <p:cNvPr id="6" name="Footer Placeholder 5">
            <a:extLst>
              <a:ext uri="{FF2B5EF4-FFF2-40B4-BE49-F238E27FC236}">
                <a16:creationId xmlns:a16="http://schemas.microsoft.com/office/drawing/2014/main" id="{8160EBDA-8779-4AC0-8C5B-388384124F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FBFA8-0348-446C-AA5D-E8CA5634B3C7}"/>
              </a:ext>
            </a:extLst>
          </p:cNvPr>
          <p:cNvSpPr>
            <a:spLocks noGrp="1"/>
          </p:cNvSpPr>
          <p:nvPr>
            <p:ph type="sldNum" sz="quarter" idx="12"/>
          </p:nvPr>
        </p:nvSpPr>
        <p:spPr/>
        <p:txBody>
          <a:bodyPr/>
          <a:lstStyle/>
          <a:p>
            <a:fld id="{CF0266B2-B629-49E7-95AF-4EC11AD3C95F}" type="slidenum">
              <a:rPr lang="en-US" smtClean="0"/>
              <a:t>‹#›</a:t>
            </a:fld>
            <a:endParaRPr lang="en-US"/>
          </a:p>
        </p:txBody>
      </p:sp>
    </p:spTree>
    <p:extLst>
      <p:ext uri="{BB962C8B-B14F-4D97-AF65-F5344CB8AC3E}">
        <p14:creationId xmlns:p14="http://schemas.microsoft.com/office/powerpoint/2010/main" val="3230677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031489-075B-4CA1-9436-2DBDB35B3B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F94F55-EA9A-4321-A894-DBCBA6B00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5A036E-2EB8-4552-8A2B-10B8C5BFE2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D8CD7-1203-44CA-A36A-E2A99BBB6DD1}" type="datetimeFigureOut">
              <a:rPr lang="en-US" smtClean="0"/>
              <a:t>8/31/2023</a:t>
            </a:fld>
            <a:endParaRPr lang="en-US"/>
          </a:p>
        </p:txBody>
      </p:sp>
      <p:sp>
        <p:nvSpPr>
          <p:cNvPr id="5" name="Footer Placeholder 4">
            <a:extLst>
              <a:ext uri="{FF2B5EF4-FFF2-40B4-BE49-F238E27FC236}">
                <a16:creationId xmlns:a16="http://schemas.microsoft.com/office/drawing/2014/main" id="{45658425-F200-4EF0-B14A-D89ABF4D98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39E883-90CA-4BEE-AFD7-53C7A66B6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266B2-B629-49E7-95AF-4EC11AD3C95F}" type="slidenum">
              <a:rPr lang="en-US" smtClean="0"/>
              <a:t>‹#›</a:t>
            </a:fld>
            <a:endParaRPr lang="en-US"/>
          </a:p>
        </p:txBody>
      </p:sp>
    </p:spTree>
    <p:extLst>
      <p:ext uri="{BB962C8B-B14F-4D97-AF65-F5344CB8AC3E}">
        <p14:creationId xmlns:p14="http://schemas.microsoft.com/office/powerpoint/2010/main" val="2608612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washingtonpost.com/health/risks-for-some-medications-rise-as-temperatures-climb/2020/06/25/0ba887e4-ae90-11ea-856d-5054296735e5_story.html"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s://grist.org/climate/want-people-to-care-about-climate-change-skip-the-jargon/" TargetMode="External"/><Relationship Id="rId13" Type="http://schemas.openxmlformats.org/officeDocument/2006/relationships/hyperlink" Target="https://noharm.org/" TargetMode="External"/><Relationship Id="rId3" Type="http://schemas.openxmlformats.org/officeDocument/2006/relationships/hyperlink" Target="https://hbswk.hbs.edu/item/looking-to-leave-mark-memorable-leaders-tell-stories-dont-spout-statistics?utm_source=SilverpopMailing&amp;utm_medium=email&amp;utm_campaign=Daily%20Gazette%2020230621%20(1)" TargetMode="External"/><Relationship Id="rId7" Type="http://schemas.openxmlformats.org/officeDocument/2006/relationships/hyperlink" Target="https://www.youtube.com/watch?v=V-tEmE85QDE" TargetMode="External"/><Relationship Id="rId12" Type="http://schemas.openxmlformats.org/officeDocument/2006/relationships/hyperlink" Target="https://pediatrics.aappublications.org/content/136/5/e1468" TargetMode="External"/><Relationship Id="rId2" Type="http://schemas.openxmlformats.org/officeDocument/2006/relationships/notesSlide" Target="../notesSlides/notesSlide18.xml"/><Relationship Id="rId16" Type="http://schemas.openxmlformats.org/officeDocument/2006/relationships/hyperlink" Target="https://climatehealthaction.org/cta/climate-health-equity-policy/" TargetMode="External"/><Relationship Id="rId1" Type="http://schemas.openxmlformats.org/officeDocument/2006/relationships/slideLayout" Target="../slideLayouts/slideLayout13.xml"/><Relationship Id="rId6" Type="http://schemas.openxmlformats.org/officeDocument/2006/relationships/hyperlink" Target="https://climatevisuals.org/" TargetMode="External"/><Relationship Id="rId11" Type="http://schemas.openxmlformats.org/officeDocument/2006/relationships/hyperlink" Target="https://medsocietiesforclimatehealth.org/about/" TargetMode="External"/><Relationship Id="rId5" Type="http://schemas.openxmlformats.org/officeDocument/2006/relationships/hyperlink" Target="https://www.hsph.harvard.edu/chc/resources/climate-communication-tips/" TargetMode="External"/><Relationship Id="rId15" Type="http://schemas.openxmlformats.org/officeDocument/2006/relationships/hyperlink" Target="https://www.apha.org/-/media/files/pdf/topics/climate/health_and_climate_resource_guide.ashx?la=en&amp;hash=3703866F2BBBE91A3437A5B6891D736DFA01BB9B" TargetMode="External"/><Relationship Id="rId10" Type="http://schemas.openxmlformats.org/officeDocument/2006/relationships/hyperlink" Target="https://www.americares.org/what-we-do/community-health/climate-resilient-health-clinics/#toolkit" TargetMode="External"/><Relationship Id="rId4" Type="http://schemas.openxmlformats.org/officeDocument/2006/relationships/hyperlink" Target="https://climatecommunication.org/" TargetMode="External"/><Relationship Id="rId9" Type="http://schemas.openxmlformats.org/officeDocument/2006/relationships/hyperlink" Target="https://www.hsph.harvard.edu/c-change/" TargetMode="External"/><Relationship Id="rId14" Type="http://schemas.openxmlformats.org/officeDocument/2006/relationships/hyperlink" Target="https://www.thelancet.com/climate-and-healt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https://files.constantcontact.com/c1c9d62d301/62942bdf-e4a1-4ead-8c55-672d9d1542df.jp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hyperlink" Target="mailto:lizpurchia@hsph.harvard.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 Id="rId9"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hyperlink" Target="https://www.childhealthtaskforce.org/events/2022/11/adapting-health-systems-protect-children-impact-climate-change-serie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unicef.org/reports/climate-crisis-child-rights-crisis" TargetMode="External"/><Relationship Id="rId5" Type="http://schemas.openxmlformats.org/officeDocument/2006/relationships/hyperlink" Target="https://www.unicef.org/media/91631/file/Healthy-Environments-for-Healthy-Children-Global-Programme-Framework-Summary.pdf" TargetMode="Externa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hyperlink" Target="https://data.unicef.org/resources/childrens-climate-risk-index-repor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hyperlink" Target="https://www.unicef.org/health/healthy-environments" TargetMode="External"/><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
          <p:cNvSpPr txBox="1">
            <a:spLocks noGrp="1"/>
          </p:cNvSpPr>
          <p:nvPr>
            <p:ph type="ctrTitle"/>
          </p:nvPr>
        </p:nvSpPr>
        <p:spPr>
          <a:xfrm>
            <a:off x="381965" y="2606821"/>
            <a:ext cx="11428070" cy="3438424"/>
          </a:xfrm>
          <a:prstGeom prst="rect">
            <a:avLst/>
          </a:prstGeom>
          <a:noFill/>
          <a:ln>
            <a:noFill/>
          </a:ln>
        </p:spPr>
        <p:txBody>
          <a:bodyPr spcFirstLastPara="1" wrap="square" lIns="91425" tIns="45700" rIns="91425" bIns="45700" anchor="b" anchorCtr="0">
            <a:noAutofit/>
          </a:bodyPr>
          <a:lstStyle/>
          <a:p>
            <a:pPr>
              <a:spcBef>
                <a:spcPts val="1800"/>
              </a:spcBef>
              <a:buSzPts val="4000"/>
            </a:pPr>
            <a:r>
              <a:rPr lang="fr-FR" sz="4000" b="1" dirty="0">
                <a:solidFill>
                  <a:srgbClr val="937CCE"/>
                </a:solidFill>
                <a:latin typeface="Franklin Gothic Medium Cond"/>
              </a:rPr>
              <a:t>Adapter les systèmes de santé pour protéger les enfants contre les effets du changement climatique</a:t>
            </a:r>
            <a:br>
              <a:rPr lang="fr-FR" sz="3200" b="1" dirty="0"/>
            </a:br>
            <a:r>
              <a:rPr lang="fr-FR" sz="1600" b="1" dirty="0">
                <a:solidFill>
                  <a:schemeClr val="bg1"/>
                </a:solidFill>
              </a:rPr>
              <a:t>d</a:t>
            </a:r>
            <a:br>
              <a:rPr lang="fr-FR" sz="3200" b="1" dirty="0"/>
            </a:br>
            <a:r>
              <a:rPr lang="fr-FR" sz="1600" b="1" dirty="0">
                <a:solidFill>
                  <a:schemeClr val="bg1"/>
                </a:solidFill>
              </a:rPr>
              <a:t>f</a:t>
            </a:r>
            <a:br>
              <a:rPr lang="fr-FR" sz="3200" b="1" dirty="0"/>
            </a:br>
            <a:r>
              <a:rPr lang="fr-FR" sz="2400" b="1" dirty="0">
                <a:solidFill>
                  <a:srgbClr val="62B9C2"/>
                </a:solidFill>
                <a:latin typeface="+mn-lt"/>
              </a:rPr>
              <a:t>par le sous-groupe 		Re-</a:t>
            </a:r>
            <a:r>
              <a:rPr lang="fr-FR" sz="2400" b="1" dirty="0" err="1">
                <a:solidFill>
                  <a:srgbClr val="62B9C2"/>
                </a:solidFill>
                <a:latin typeface="+mn-lt"/>
              </a:rPr>
              <a:t>imagining</a:t>
            </a:r>
            <a:r>
              <a:rPr lang="fr-FR" sz="2400" b="1" dirty="0">
                <a:solidFill>
                  <a:srgbClr val="62B9C2"/>
                </a:solidFill>
                <a:latin typeface="+mn-lt"/>
              </a:rPr>
              <a:t> the Package of Care</a:t>
            </a:r>
            <a:br>
              <a:rPr lang="fr-FR" sz="2400" b="1" dirty="0">
                <a:solidFill>
                  <a:srgbClr val="62B9C2"/>
                </a:solidFill>
                <a:latin typeface="+mn-lt"/>
              </a:rPr>
            </a:br>
            <a:r>
              <a:rPr lang="fr-FR" sz="2400" b="1" dirty="0">
                <a:solidFill>
                  <a:srgbClr val="62B9C2"/>
                </a:solidFill>
                <a:latin typeface="+mn-lt"/>
              </a:rPr>
              <a:t>(Réimaginer l’ensemble des soins)</a:t>
            </a:r>
            <a:br>
              <a:rPr lang="fr-FR" sz="3200" b="1" dirty="0"/>
            </a:br>
            <a:br>
              <a:rPr lang="fr-FR" sz="3600" b="1" dirty="0"/>
            </a:br>
            <a:r>
              <a:rPr lang="fr-FR" sz="3200" b="1" dirty="0">
                <a:solidFill>
                  <a:schemeClr val="accent5">
                    <a:lumMod val="75000"/>
                  </a:schemeClr>
                </a:solidFill>
                <a:latin typeface="Franklin Gothic Medium Cond"/>
              </a:rPr>
              <a:t>Session 8 : Communiquer efficacement sur les questions relatives au climat et à la santé</a:t>
            </a:r>
            <a:br>
              <a:rPr lang="fr-FR" sz="3200" dirty="0"/>
            </a:br>
            <a:endParaRPr lang="fr-FR" sz="3200" dirty="0"/>
          </a:p>
        </p:txBody>
      </p:sp>
      <p:pic>
        <p:nvPicPr>
          <p:cNvPr id="196" name="Google Shape;196;p1"/>
          <p:cNvPicPr preferRelativeResize="0"/>
          <p:nvPr/>
        </p:nvPicPr>
        <p:blipFill rotWithShape="1">
          <a:blip r:embed="rId3">
            <a:alphaModFix/>
          </a:blip>
          <a:srcRect/>
          <a:stretch/>
        </p:blipFill>
        <p:spPr>
          <a:xfrm>
            <a:off x="4871039" y="3138654"/>
            <a:ext cx="698689" cy="765414"/>
          </a:xfrm>
          <a:prstGeom prst="rect">
            <a:avLst/>
          </a:prstGeom>
          <a:noFill/>
          <a:ln>
            <a:noFill/>
          </a:ln>
        </p:spPr>
      </p:pic>
      <p:pic>
        <p:nvPicPr>
          <p:cNvPr id="4" name="Google Shape;1062;p8">
            <a:extLst>
              <a:ext uri="{FF2B5EF4-FFF2-40B4-BE49-F238E27FC236}">
                <a16:creationId xmlns:a16="http://schemas.microsoft.com/office/drawing/2014/main" id="{B5968827-48E2-4F48-8CE2-2CBBDC118338}"/>
              </a:ext>
            </a:extLst>
          </p:cNvPr>
          <p:cNvPicPr preferRelativeResize="0"/>
          <p:nvPr/>
        </p:nvPicPr>
        <p:blipFill rotWithShape="1">
          <a:blip r:embed="rId4">
            <a:alphaModFix/>
          </a:blip>
          <a:srcRect/>
          <a:stretch/>
        </p:blipFill>
        <p:spPr>
          <a:xfrm>
            <a:off x="5381760" y="0"/>
            <a:ext cx="1428480" cy="14630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838200" y="268941"/>
            <a:ext cx="10515600" cy="457200"/>
          </a:xfrm>
          <a:prstGeom prst="rect">
            <a:avLst/>
          </a:prstGeom>
        </p:spPr>
        <p:txBody>
          <a:bodyPr spcFirstLastPara="1" vert="horz" wrap="square" lIns="91433" tIns="45700" rIns="91433" bIns="45700" rtlCol="0" anchor="ctr" anchorCtr="0">
            <a:normAutofit fontScale="90000"/>
          </a:bodyPr>
          <a:lstStyle/>
          <a:p>
            <a:r>
              <a:rPr lang="fr-FR"/>
              <a:t>Notre approche</a:t>
            </a:r>
          </a:p>
        </p:txBody>
      </p:sp>
      <p:sp>
        <p:nvSpPr>
          <p:cNvPr id="173" name="Google Shape;173;p28"/>
          <p:cNvSpPr txBox="1">
            <a:spLocks noGrp="1"/>
          </p:cNvSpPr>
          <p:nvPr>
            <p:ph type="body" idx="1"/>
          </p:nvPr>
        </p:nvSpPr>
        <p:spPr>
          <a:xfrm>
            <a:off x="838200" y="726133"/>
            <a:ext cx="10758400" cy="4886000"/>
          </a:xfrm>
          <a:prstGeom prst="rect">
            <a:avLst/>
          </a:prstGeom>
        </p:spPr>
        <p:txBody>
          <a:bodyPr spcFirstLastPara="1" vert="horz" wrap="square" lIns="91433" tIns="45700" rIns="91433" bIns="45700" rtlCol="0" anchor="t" anchorCtr="0">
            <a:noAutofit/>
          </a:bodyPr>
          <a:lstStyle/>
          <a:p>
            <a:pPr indent="0"/>
            <a:endParaRPr sz="1733">
              <a:solidFill>
                <a:schemeClr val="dk1"/>
              </a:solidFill>
            </a:endParaRPr>
          </a:p>
          <a:p>
            <a:pPr marL="0" indent="0"/>
            <a:r>
              <a:rPr lang="fr-FR" sz="1733" b="1">
                <a:solidFill>
                  <a:schemeClr val="dk1"/>
                </a:solidFill>
              </a:rPr>
              <a:t>Le pessimisme climatique est le nouveau déni climatique. </a:t>
            </a:r>
            <a:r>
              <a:rPr lang="fr-FR" sz="1733">
                <a:solidFill>
                  <a:schemeClr val="dk1"/>
                </a:solidFill>
              </a:rPr>
              <a:t>Il est tout aussi efficace pour susciter l’inaction. </a:t>
            </a:r>
          </a:p>
          <a:p>
            <a:pPr marL="0" indent="0"/>
            <a:r>
              <a:rPr lang="fr-FR" sz="1733" b="1">
                <a:solidFill>
                  <a:schemeClr val="dk1"/>
                </a:solidFill>
              </a:rPr>
              <a:t>Être désespéré, c’est être mal informé.</a:t>
            </a:r>
            <a:r>
              <a:rPr lang="fr-FR" sz="1733">
                <a:solidFill>
                  <a:schemeClr val="dk1"/>
                </a:solidFill>
              </a:rPr>
              <a:t> Nous sommes saturés de reportages pessimistes qui ne reflètent pas correctement les progrès accomplis en matière de climat.</a:t>
            </a:r>
          </a:p>
          <a:p>
            <a:pPr marL="0" indent="0"/>
            <a:r>
              <a:rPr lang="fr-FR" sz="1733" b="1">
                <a:solidFill>
                  <a:schemeClr val="dk1"/>
                </a:solidFill>
              </a:rPr>
              <a:t>Parler d’espoir n’empêche pas les gens de prendre des mesures urgentes.</a:t>
            </a:r>
            <a:r>
              <a:rPr lang="fr-FR" sz="1733">
                <a:solidFill>
                  <a:schemeClr val="dk1"/>
                </a:solidFill>
              </a:rPr>
              <a:t> Savoir que les choses évoluent dans la bonne direction aide les gens à rester engagés alors que le désespoir conduit à l’apathie.</a:t>
            </a:r>
          </a:p>
          <a:p>
            <a:pPr marL="0" indent="0"/>
            <a:r>
              <a:rPr lang="fr-FR" sz="1733" b="1">
                <a:solidFill>
                  <a:schemeClr val="dk1"/>
                </a:solidFill>
              </a:rPr>
              <a:t>Se concentrer sur des solutions fondées sur des données probantes. </a:t>
            </a:r>
            <a:r>
              <a:rPr lang="fr-FR" sz="1733">
                <a:solidFill>
                  <a:schemeClr val="dk1"/>
                </a:solidFill>
              </a:rPr>
              <a:t>Nous avons besoin d’un appel à l’action et de développer une communauté.</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9"/>
          <p:cNvSpPr txBox="1">
            <a:spLocks noGrp="1"/>
          </p:cNvSpPr>
          <p:nvPr>
            <p:ph type="body" idx="1"/>
          </p:nvPr>
        </p:nvSpPr>
        <p:spPr>
          <a:xfrm>
            <a:off x="838200" y="1083300"/>
            <a:ext cx="8310400" cy="4528800"/>
          </a:xfrm>
          <a:prstGeom prst="rect">
            <a:avLst/>
          </a:prstGeom>
        </p:spPr>
        <p:txBody>
          <a:bodyPr spcFirstLastPara="1" vert="horz" wrap="square" lIns="91433" tIns="45700" rIns="91433" bIns="45700" rtlCol="0" anchor="t" anchorCtr="0">
            <a:noAutofit/>
          </a:bodyPr>
          <a:lstStyle/>
          <a:p>
            <a:pPr marL="0" indent="0"/>
            <a:r>
              <a:rPr lang="fr-FR" sz="1600" b="1" dirty="0">
                <a:solidFill>
                  <a:schemeClr val="dk1"/>
                </a:solidFill>
              </a:rPr>
              <a:t>Reconnaître et associer :</a:t>
            </a:r>
            <a:r>
              <a:rPr lang="fr-FR" sz="1600" dirty="0">
                <a:solidFill>
                  <a:schemeClr val="dk1"/>
                </a:solidFill>
              </a:rPr>
              <a:t>  Nous ne sommes peut-être pas d’accord sur tout, mais nous ressentons tous les effets d’épisodes météorologiques plus extrêmes et il existe des mesures que nous pouvons prendre pour en réduire l’impact sur notre santé et notre communauté.</a:t>
            </a:r>
          </a:p>
          <a:p>
            <a:pPr marL="0" indent="0"/>
            <a:r>
              <a:rPr lang="fr-FR" sz="1600" b="1" dirty="0">
                <a:solidFill>
                  <a:schemeClr val="dk1"/>
                </a:solidFill>
              </a:rPr>
              <a:t>Partager vos valeurs : </a:t>
            </a:r>
            <a:r>
              <a:rPr lang="fr-FR" sz="1600" dirty="0">
                <a:solidFill>
                  <a:schemeClr val="dk1"/>
                </a:solidFill>
              </a:rPr>
              <a:t>Ma famille est concernée aujourd’hui : mes filles ont toute la vie devant elles et je veux qu’elles aient une vie meilleure et plus d’opportunités que je n’en ai eu ; c’est pourquoi nous devons travailler ensemble sur des solutions qui les protègent.</a:t>
            </a:r>
          </a:p>
          <a:p>
            <a:pPr marL="0" indent="0"/>
            <a:r>
              <a:rPr lang="fr-FR" sz="1600" b="1" dirty="0">
                <a:solidFill>
                  <a:schemeClr val="dk1"/>
                </a:solidFill>
              </a:rPr>
              <a:t>Pivoter vers des réalisations :</a:t>
            </a:r>
            <a:r>
              <a:rPr lang="fr-FR" sz="1600" dirty="0">
                <a:solidFill>
                  <a:schemeClr val="dk1"/>
                </a:solidFill>
              </a:rPr>
              <a:t> Si nous augmentons X opportunités commerciales pour développer X énergies renouvelables, nous pouvons aider notre économie et sauver X vies, nous pouvons réduire x et x, notre air sera X plus propre, ce qui signifie moins d’asthme.</a:t>
            </a:r>
          </a:p>
          <a:p>
            <a:pPr marL="0" indent="0"/>
            <a:r>
              <a:rPr lang="fr-FR" sz="1600" b="1" dirty="0">
                <a:solidFill>
                  <a:schemeClr val="dk1"/>
                </a:solidFill>
              </a:rPr>
              <a:t>Établir un contraste :</a:t>
            </a:r>
            <a:r>
              <a:rPr lang="fr-FR" sz="1600" dirty="0">
                <a:solidFill>
                  <a:schemeClr val="dk1"/>
                </a:solidFill>
              </a:rPr>
              <a:t> Si nous ne faisons rien, nous serons confrontés à un avenir encore plus incertain. Nous devons à nos enfants et aux générations futures de leur laisser un monde meilleur que celui dont nous avons hérité.</a:t>
            </a:r>
          </a:p>
        </p:txBody>
      </p:sp>
      <p:sp>
        <p:nvSpPr>
          <p:cNvPr id="179" name="Google Shape;179;p29"/>
          <p:cNvSpPr txBox="1">
            <a:spLocks noGrp="1"/>
          </p:cNvSpPr>
          <p:nvPr>
            <p:ph type="title"/>
          </p:nvPr>
        </p:nvSpPr>
        <p:spPr>
          <a:xfrm>
            <a:off x="838200" y="268941"/>
            <a:ext cx="10515600" cy="457200"/>
          </a:xfrm>
          <a:prstGeom prst="rect">
            <a:avLst/>
          </a:prstGeom>
        </p:spPr>
        <p:txBody>
          <a:bodyPr spcFirstLastPara="1" vert="horz" wrap="square" lIns="91433" tIns="45700" rIns="91433" bIns="45700" rtlCol="0" anchor="ctr" anchorCtr="0">
            <a:normAutofit fontScale="90000"/>
          </a:bodyPr>
          <a:lstStyle/>
          <a:p>
            <a:r>
              <a:rPr lang="fr-FR"/>
              <a:t>Des messages efficaces</a:t>
            </a:r>
          </a:p>
        </p:txBody>
      </p:sp>
      <p:pic>
        <p:nvPicPr>
          <p:cNvPr id="180" name="Google Shape;180;p29"/>
          <p:cNvPicPr preferRelativeResize="0"/>
          <p:nvPr/>
        </p:nvPicPr>
        <p:blipFill rotWithShape="1">
          <a:blip r:embed="rId3">
            <a:alphaModFix/>
          </a:blip>
          <a:srcRect l="20775" t="2276" r="22212" b="10181"/>
          <a:stretch/>
        </p:blipFill>
        <p:spPr>
          <a:xfrm>
            <a:off x="9369900" y="65401"/>
            <a:ext cx="2589467" cy="60035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body" idx="1"/>
          </p:nvPr>
        </p:nvSpPr>
        <p:spPr>
          <a:xfrm>
            <a:off x="4091033" y="726133"/>
            <a:ext cx="7576400" cy="5044974"/>
          </a:xfrm>
          <a:prstGeom prst="rect">
            <a:avLst/>
          </a:prstGeom>
        </p:spPr>
        <p:txBody>
          <a:bodyPr spcFirstLastPara="1" vert="horz" wrap="square" lIns="91433" tIns="45700" rIns="91433" bIns="45700" rtlCol="0" anchor="t" anchorCtr="0">
            <a:noAutofit/>
          </a:bodyPr>
          <a:lstStyle/>
          <a:p>
            <a:pPr marL="0" indent="0"/>
            <a:r>
              <a:rPr lang="fr-FR" sz="1600" b="1" dirty="0">
                <a:solidFill>
                  <a:schemeClr val="dk1"/>
                </a:solidFill>
              </a:rPr>
              <a:t>Un message pour lequel aucune antithèse n’a été établie est incomplet. </a:t>
            </a:r>
            <a:r>
              <a:rPr lang="fr-FR" sz="1600" dirty="0">
                <a:solidFill>
                  <a:schemeClr val="dk1"/>
                </a:solidFill>
              </a:rPr>
              <a:t>Proposez-vous encore la même chose ou un avenir meilleur ?</a:t>
            </a:r>
          </a:p>
          <a:p>
            <a:pPr marL="0" indent="0">
              <a:lnSpc>
                <a:spcPct val="115000"/>
              </a:lnSpc>
              <a:spcBef>
                <a:spcPts val="0"/>
              </a:spcBef>
            </a:pPr>
            <a:r>
              <a:rPr lang="fr-FR" sz="1600" b="1" dirty="0">
                <a:solidFill>
                  <a:schemeClr val="dk1"/>
                </a:solidFill>
              </a:rPr>
              <a:t>Expliquez les effets de la pollution atmosphérique</a:t>
            </a:r>
            <a:r>
              <a:rPr lang="fr-FR" sz="1600" dirty="0">
                <a:solidFill>
                  <a:schemeClr val="dk1"/>
                </a:solidFill>
              </a:rPr>
              <a:t> sur les poumons d’un ouvrier qui extrait du charbon au fond d’une mine, sur les enfants qui jouent à la crèche à l’ombre d’une centrale électrique, sur les familles qui cuisinent avec des polluants dangereux qui s’échappent des fourneaux.</a:t>
            </a:r>
          </a:p>
          <a:p>
            <a:pPr indent="-406390">
              <a:lnSpc>
                <a:spcPct val="115000"/>
              </a:lnSpc>
              <a:spcBef>
                <a:spcPts val="1600"/>
              </a:spcBef>
              <a:buClr>
                <a:schemeClr val="dk1"/>
              </a:buClr>
              <a:buSzPts val="1200"/>
              <a:buFont typeface="Proxima Nova"/>
              <a:buChar char="●"/>
            </a:pPr>
            <a:r>
              <a:rPr lang="fr-FR" sz="1600" dirty="0">
                <a:solidFill>
                  <a:schemeClr val="dk1"/>
                </a:solidFill>
              </a:rPr>
              <a:t>La pollution atmosphérique due aux combustibles fossiles « était responsable d’environ un décès sur 5 dans le monde en 2018 ». </a:t>
            </a:r>
          </a:p>
          <a:p>
            <a:pPr indent="-406390">
              <a:lnSpc>
                <a:spcPct val="115000"/>
              </a:lnSpc>
              <a:spcBef>
                <a:spcPts val="0"/>
              </a:spcBef>
              <a:buClr>
                <a:schemeClr val="dk1"/>
              </a:buClr>
              <a:buSzPts val="1200"/>
              <a:buFont typeface="Proxima Nova"/>
              <a:buChar char="●"/>
            </a:pPr>
            <a:r>
              <a:rPr lang="fr-FR" sz="1600" dirty="0">
                <a:solidFill>
                  <a:schemeClr val="dk1"/>
                </a:solidFill>
              </a:rPr>
              <a:t>La pollution atmosphérique augmente les risques de la maladie d’Alzheimer, de nombreux cancers, de maladies cardiaques, rénales et pulmonaires, de naissances prématurées, de complications pendant la grossesse et de bien d’autres problèmes. </a:t>
            </a:r>
          </a:p>
          <a:p>
            <a:pPr indent="-406390">
              <a:lnSpc>
                <a:spcPct val="115000"/>
              </a:lnSpc>
              <a:spcBef>
                <a:spcPts val="0"/>
              </a:spcBef>
              <a:buClr>
                <a:schemeClr val="dk1"/>
              </a:buClr>
              <a:buSzPts val="1200"/>
              <a:buFont typeface="Proxima Nova"/>
              <a:buChar char="●"/>
            </a:pPr>
            <a:r>
              <a:rPr lang="fr-FR" sz="1600" dirty="0">
                <a:solidFill>
                  <a:schemeClr val="dk1"/>
                </a:solidFill>
              </a:rPr>
              <a:t>Les coûts de santé sont beaucoup plus élevés pour les communautés à faibles</a:t>
            </a:r>
            <a:r>
              <a:rPr lang="fr-FR" sz="1600" strike="sngStrike" dirty="0">
                <a:solidFill>
                  <a:srgbClr val="FF0000"/>
                </a:solidFill>
              </a:rPr>
              <a:t> </a:t>
            </a:r>
            <a:r>
              <a:rPr lang="fr-FR" sz="1600" dirty="0">
                <a:solidFill>
                  <a:schemeClr val="dk1"/>
                </a:solidFill>
              </a:rPr>
              <a:t>revenus et les communautés de couleur qui vivent à la périphérie des principales sources de pollution en raison de politiques racistes concernant le logement et l’aménagement foncier.</a:t>
            </a:r>
          </a:p>
          <a:p>
            <a:pPr marL="0" indent="0">
              <a:lnSpc>
                <a:spcPct val="115000"/>
              </a:lnSpc>
              <a:spcBef>
                <a:spcPts val="1600"/>
              </a:spcBef>
            </a:pPr>
            <a:r>
              <a:rPr lang="fr-FR" sz="1600" b="1" dirty="0">
                <a:solidFill>
                  <a:schemeClr val="dk1"/>
                </a:solidFill>
              </a:rPr>
              <a:t>Établissez l’antithèse : </a:t>
            </a:r>
            <a:r>
              <a:rPr lang="fr-FR" sz="1600" dirty="0">
                <a:solidFill>
                  <a:schemeClr val="dk1"/>
                </a:solidFill>
              </a:rPr>
              <a:t>Un avenir meilleur est possible : il est en cours. Nous relevons le défi et nous améliorons nos conditions de vie </a:t>
            </a:r>
            <a:r>
              <a:rPr lang="fr-FR" sz="1600" i="1" dirty="0">
                <a:solidFill>
                  <a:schemeClr val="dk1"/>
                </a:solidFill>
              </a:rPr>
              <a:t>aujourd’hui</a:t>
            </a:r>
            <a:r>
              <a:rPr lang="fr-FR" sz="1600" dirty="0">
                <a:solidFill>
                  <a:schemeClr val="dk1"/>
                </a:solidFill>
              </a:rPr>
              <a:t>.</a:t>
            </a:r>
          </a:p>
          <a:p>
            <a:pPr marL="0" indent="0">
              <a:spcBef>
                <a:spcPts val="1600"/>
              </a:spcBef>
            </a:pPr>
            <a:endParaRPr sz="1600" dirty="0">
              <a:solidFill>
                <a:schemeClr val="dk1"/>
              </a:solidFill>
            </a:endParaRPr>
          </a:p>
        </p:txBody>
      </p:sp>
      <p:sp>
        <p:nvSpPr>
          <p:cNvPr id="186" name="Google Shape;186;p30"/>
          <p:cNvSpPr txBox="1">
            <a:spLocks noGrp="1"/>
          </p:cNvSpPr>
          <p:nvPr>
            <p:ph type="title"/>
          </p:nvPr>
        </p:nvSpPr>
        <p:spPr>
          <a:xfrm>
            <a:off x="838200" y="268941"/>
            <a:ext cx="10515600" cy="457200"/>
          </a:xfrm>
          <a:prstGeom prst="rect">
            <a:avLst/>
          </a:prstGeom>
        </p:spPr>
        <p:txBody>
          <a:bodyPr spcFirstLastPara="1" vert="horz" wrap="square" lIns="91433" tIns="45700" rIns="91433" bIns="45700" rtlCol="0" anchor="ctr" anchorCtr="0">
            <a:normAutofit fontScale="90000"/>
          </a:bodyPr>
          <a:lstStyle/>
          <a:p>
            <a:r>
              <a:rPr lang="fr-FR"/>
              <a:t>Établir une comparaison</a:t>
            </a:r>
          </a:p>
        </p:txBody>
      </p:sp>
      <p:pic>
        <p:nvPicPr>
          <p:cNvPr id="187" name="Google Shape;187;p30"/>
          <p:cNvPicPr preferRelativeResize="0"/>
          <p:nvPr/>
        </p:nvPicPr>
        <p:blipFill>
          <a:blip r:embed="rId3">
            <a:alphaModFix/>
          </a:blip>
          <a:stretch>
            <a:fillRect/>
          </a:stretch>
        </p:blipFill>
        <p:spPr>
          <a:xfrm>
            <a:off x="406401" y="1086893"/>
            <a:ext cx="3684633" cy="36846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838200" y="268941"/>
            <a:ext cx="10515600" cy="457200"/>
          </a:xfrm>
          <a:prstGeom prst="rect">
            <a:avLst/>
          </a:prstGeom>
        </p:spPr>
        <p:txBody>
          <a:bodyPr spcFirstLastPara="1" vert="horz" wrap="square" lIns="91433" tIns="45700" rIns="91433" bIns="45700" rtlCol="0" anchor="ctr" anchorCtr="0">
            <a:normAutofit/>
          </a:bodyPr>
          <a:lstStyle/>
          <a:p>
            <a:r>
              <a:rPr lang="fr-FR" sz="2267">
                <a:solidFill>
                  <a:srgbClr val="000000"/>
                </a:solidFill>
                <a:highlight>
                  <a:srgbClr val="FFFFFF"/>
                </a:highlight>
              </a:rPr>
              <a:t>Impacts du climat sur la pratique clinique</a:t>
            </a:r>
          </a:p>
        </p:txBody>
      </p:sp>
      <p:sp>
        <p:nvSpPr>
          <p:cNvPr id="193" name="Google Shape;193;p31"/>
          <p:cNvSpPr txBox="1">
            <a:spLocks noGrp="1"/>
          </p:cNvSpPr>
          <p:nvPr>
            <p:ph type="body" idx="1"/>
          </p:nvPr>
        </p:nvSpPr>
        <p:spPr>
          <a:xfrm>
            <a:off x="838200" y="767833"/>
            <a:ext cx="11071600" cy="4844000"/>
          </a:xfrm>
          <a:prstGeom prst="rect">
            <a:avLst/>
          </a:prstGeom>
        </p:spPr>
        <p:txBody>
          <a:bodyPr spcFirstLastPara="1" vert="horz" wrap="square" lIns="91433" tIns="45700" rIns="91433" bIns="45700" rtlCol="0" anchor="t" anchorCtr="0">
            <a:noAutofit/>
          </a:bodyPr>
          <a:lstStyle/>
          <a:p>
            <a:pPr marL="0" indent="0">
              <a:lnSpc>
                <a:spcPct val="115000"/>
              </a:lnSpc>
              <a:spcBef>
                <a:spcPts val="1600"/>
              </a:spcBef>
            </a:pPr>
            <a:r>
              <a:rPr lang="fr-FR" b="1" dirty="0">
                <a:solidFill>
                  <a:srgbClr val="000000"/>
                </a:solidFill>
              </a:rPr>
              <a:t>Le changement climatique perturbe les chaînes d’approvisionnement et l’alimentation en électricité, détruit les infrastructures de soins de santé et entrave l’accès des patients et du personnel aux établissements de soins.</a:t>
            </a:r>
            <a:r>
              <a:rPr lang="fr-FR" dirty="0">
                <a:solidFill>
                  <a:srgbClr val="000000"/>
                </a:solidFill>
              </a:rPr>
              <a:t> </a:t>
            </a:r>
          </a:p>
          <a:p>
            <a:pPr marL="0" indent="0">
              <a:lnSpc>
                <a:spcPct val="115000"/>
              </a:lnSpc>
              <a:spcBef>
                <a:spcPts val="1600"/>
              </a:spcBef>
            </a:pPr>
            <a:r>
              <a:rPr lang="fr-FR" dirty="0">
                <a:solidFill>
                  <a:srgbClr val="000000"/>
                </a:solidFill>
              </a:rPr>
              <a:t>Ces charges pèsent plus lourdement sur les cliniques de première ligne qui sont vulnérables au changement climatique, car elles souffrent d’un manque chronique de ressources et sont situées dans des zones où les conditions météorologiques extrêmes sont fréquentes. Les investissements qui visent à renforcer la résilience de ces cliniques ne pourraient pas être plus importants.</a:t>
            </a:r>
          </a:p>
          <a:p>
            <a:pPr marL="0" indent="0">
              <a:lnSpc>
                <a:spcPct val="115000"/>
              </a:lnSpc>
              <a:spcBef>
                <a:spcPts val="1600"/>
              </a:spcBef>
            </a:pPr>
            <a:r>
              <a:rPr lang="fr-FR" b="1" dirty="0">
                <a:solidFill>
                  <a:srgbClr val="000000"/>
                </a:solidFill>
                <a:highlight>
                  <a:srgbClr val="FFFFFF"/>
                </a:highlight>
              </a:rPr>
              <a:t>Exemples</a:t>
            </a:r>
            <a:r>
              <a:rPr lang="fr-FR" dirty="0">
                <a:solidFill>
                  <a:srgbClr val="000000"/>
                </a:solidFill>
                <a:highlight>
                  <a:srgbClr val="FFFFFF"/>
                </a:highlight>
              </a:rPr>
              <a:t> de l’impact du changement climatique sur la prestation de soins :</a:t>
            </a:r>
          </a:p>
          <a:p>
            <a:pPr marL="0" indent="0">
              <a:lnSpc>
                <a:spcPct val="115000"/>
              </a:lnSpc>
              <a:spcBef>
                <a:spcPts val="2400"/>
              </a:spcBef>
            </a:pPr>
            <a:r>
              <a:rPr lang="fr-FR" dirty="0">
                <a:solidFill>
                  <a:srgbClr val="000000"/>
                </a:solidFill>
                <a:highlight>
                  <a:srgbClr val="FFFFFF"/>
                </a:highlight>
              </a:rPr>
              <a:t>Impact sur l’efficacité des médicaments que prescrivent les médecins</a:t>
            </a:r>
          </a:p>
          <a:p>
            <a:pPr indent="0">
              <a:lnSpc>
                <a:spcPct val="115000"/>
              </a:lnSpc>
              <a:spcBef>
                <a:spcPts val="0"/>
              </a:spcBef>
            </a:pPr>
            <a:r>
              <a:rPr lang="fr-FR" dirty="0">
                <a:solidFill>
                  <a:srgbClr val="000000"/>
                </a:solidFill>
                <a:highlight>
                  <a:srgbClr val="FFFFFF"/>
                </a:highlight>
              </a:rPr>
              <a:t>→ Ex.) Certains médicaments courants tels que ceux pour la tension artérielle, l’asthme, la dépression et les allergies, peuvent provoquer des réactions graves, voire mortelles, lorsqu’ils sont pris par une chaleur extrême (</a:t>
            </a:r>
            <a:r>
              <a:rPr lang="fr-FR" u="sng" dirty="0">
                <a:solidFill>
                  <a:srgbClr val="000000"/>
                </a:solidFill>
                <a:highlight>
                  <a:srgbClr val="FFFFFF"/>
                </a:highlight>
              </a:rPr>
              <a:t>e</a:t>
            </a:r>
            <a:r>
              <a:rPr lang="fr-FR" u="sng" dirty="0">
                <a:solidFill>
                  <a:srgbClr val="000000"/>
                </a:solidFill>
                <a:highlight>
                  <a:srgbClr val="FFFFFF"/>
                </a:highlight>
                <a:hlinkClick r:id="rId3">
                  <a:extLst>
                    <a:ext uri="{A12FA001-AC4F-418D-AE19-62706E023703}">
                      <ahyp:hlinkClr xmlns:ahyp="http://schemas.microsoft.com/office/drawing/2018/hyperlinkcolor" val="tx"/>
                    </a:ext>
                  </a:extLst>
                </a:hlinkClick>
              </a:rPr>
              <a:t>n savoir plus</a:t>
            </a:r>
            <a:r>
              <a:rPr lang="fr-FR" dirty="0">
                <a:solidFill>
                  <a:srgbClr val="000000"/>
                </a:solidFill>
                <a:highlight>
                  <a:srgbClr val="FFFFFF"/>
                </a:highlight>
              </a:rPr>
              <a:t>)</a:t>
            </a:r>
          </a:p>
          <a:p>
            <a:pPr marL="0" indent="0">
              <a:lnSpc>
                <a:spcPct val="115000"/>
              </a:lnSpc>
              <a:spcBef>
                <a:spcPts val="0"/>
              </a:spcBef>
            </a:pPr>
            <a:r>
              <a:rPr lang="fr-FR" dirty="0">
                <a:solidFill>
                  <a:srgbClr val="000000"/>
                </a:solidFill>
                <a:highlight>
                  <a:srgbClr val="FFFFFF"/>
                </a:highlight>
              </a:rPr>
              <a:t>Perturbation dans l’approvisionnement en produits de première nécessité et en médicaments</a:t>
            </a:r>
          </a:p>
          <a:p>
            <a:pPr marL="0" indent="609585">
              <a:lnSpc>
                <a:spcPct val="115000"/>
              </a:lnSpc>
              <a:spcBef>
                <a:spcPts val="0"/>
              </a:spcBef>
            </a:pPr>
            <a:r>
              <a:rPr lang="fr-FR" dirty="0">
                <a:solidFill>
                  <a:srgbClr val="000000"/>
                </a:solidFill>
                <a:highlight>
                  <a:srgbClr val="FFFFFF"/>
                </a:highlight>
              </a:rPr>
              <a:t>→ Ex.) Les patients souffrant de conditions médicales préexistantes risquent de ne pas pouvoir accéder à un traitement après une catastrophe naturelle</a:t>
            </a:r>
          </a:p>
          <a:p>
            <a:pPr marL="0" indent="609585">
              <a:lnSpc>
                <a:spcPct val="115000"/>
              </a:lnSpc>
              <a:spcBef>
                <a:spcPts val="0"/>
              </a:spcBef>
            </a:pPr>
            <a:r>
              <a:rPr lang="fr-FR" dirty="0">
                <a:solidFill>
                  <a:srgbClr val="000000"/>
                </a:solidFill>
                <a:highlight>
                  <a:srgbClr val="FFFFFF"/>
                </a:highlight>
              </a:rPr>
              <a:t>→ Ex.) Évacuation d’un hôpital après des inondations soudaines </a:t>
            </a:r>
            <a:r>
              <a:rPr lang="fr-FR" u="sng" dirty="0">
                <a:solidFill>
                  <a:srgbClr val="000000"/>
                </a:solidFill>
                <a:highlight>
                  <a:srgbClr val="FFFFFF"/>
                </a:highlight>
              </a:rPr>
              <a:t>(voir</a:t>
            </a:r>
            <a:r>
              <a:rPr lang="fr-FR" dirty="0">
                <a:solidFill>
                  <a:srgbClr val="000000"/>
                </a:solidFill>
                <a:highlight>
                  <a:srgbClr val="FFFFFF"/>
                </a:highlight>
              </a:rPr>
              <a:t>)</a:t>
            </a:r>
          </a:p>
          <a:p>
            <a:pPr marL="0" indent="609585">
              <a:lnSpc>
                <a:spcPct val="115000"/>
              </a:lnSpc>
              <a:spcBef>
                <a:spcPts val="0"/>
              </a:spcBef>
            </a:pPr>
            <a:r>
              <a:rPr lang="fr-FR" dirty="0">
                <a:solidFill>
                  <a:srgbClr val="000000"/>
                </a:solidFill>
                <a:highlight>
                  <a:srgbClr val="FFFFFF"/>
                </a:highlight>
              </a:rPr>
              <a:t>→ Ex.) Pénurie d’approvisionnement en médicaments intraveineux après l’ouragan Maria</a:t>
            </a:r>
          </a:p>
          <a:p>
            <a:pPr marL="0" indent="0">
              <a:lnSpc>
                <a:spcPct val="115000"/>
              </a:lnSpc>
              <a:spcBef>
                <a:spcPts val="0"/>
              </a:spcBef>
            </a:pPr>
            <a:r>
              <a:rPr lang="fr-FR" dirty="0">
                <a:solidFill>
                  <a:srgbClr val="000000"/>
                </a:solidFill>
                <a:highlight>
                  <a:srgbClr val="FFFFFF"/>
                </a:highlight>
              </a:rPr>
              <a:t>Effet sur les maladies que les médecins doivent traiter</a:t>
            </a:r>
          </a:p>
          <a:p>
            <a:pPr marL="0" indent="609585">
              <a:lnSpc>
                <a:spcPct val="115000"/>
              </a:lnSpc>
              <a:spcBef>
                <a:spcPts val="0"/>
              </a:spcBef>
            </a:pPr>
            <a:r>
              <a:rPr lang="fr-FR" dirty="0">
                <a:solidFill>
                  <a:srgbClr val="000000"/>
                </a:solidFill>
                <a:highlight>
                  <a:srgbClr val="FFFFFF"/>
                </a:highlight>
              </a:rPr>
              <a:t>→ Ex.) Report de toutes les interventions chirurgicales non urgentes pendant la pandémie de coronavirus</a:t>
            </a:r>
          </a:p>
          <a:p>
            <a:pPr marL="0" indent="0">
              <a:lnSpc>
                <a:spcPct val="115000"/>
              </a:lnSpc>
              <a:spcBef>
                <a:spcPts val="0"/>
              </a:spcBef>
            </a:pPr>
            <a:r>
              <a:rPr lang="fr-FR" dirty="0">
                <a:solidFill>
                  <a:srgbClr val="000000"/>
                </a:solidFill>
                <a:highlight>
                  <a:srgbClr val="FFFFFF"/>
                </a:highlight>
              </a:rPr>
              <a:t>Affaiblissement de la capacité des médecins à faire leur travail</a:t>
            </a:r>
          </a:p>
          <a:p>
            <a:pPr marL="0" indent="609585">
              <a:lnSpc>
                <a:spcPct val="115000"/>
              </a:lnSpc>
              <a:spcBef>
                <a:spcPts val="0"/>
              </a:spcBef>
            </a:pPr>
            <a:r>
              <a:rPr lang="fr-FR" dirty="0">
                <a:solidFill>
                  <a:srgbClr val="000000"/>
                </a:solidFill>
                <a:highlight>
                  <a:srgbClr val="FFFFFF"/>
                </a:highlight>
              </a:rPr>
              <a:t>→ Ex.) Le médecin est à court de fournitures (EPI, etc.)</a:t>
            </a:r>
          </a:p>
          <a:p>
            <a:pPr marL="0" indent="609585">
              <a:lnSpc>
                <a:spcPct val="115000"/>
              </a:lnSpc>
              <a:spcBef>
                <a:spcPts val="0"/>
              </a:spcBef>
            </a:pPr>
            <a:r>
              <a:rPr lang="fr-FR" dirty="0">
                <a:solidFill>
                  <a:srgbClr val="000000"/>
                </a:solidFill>
                <a:highlight>
                  <a:srgbClr val="FFFFFF"/>
                </a:highlight>
              </a:rPr>
              <a:t>→ Ex.) Manque de formation sur les nouvelles maladies </a:t>
            </a:r>
          </a:p>
          <a:p>
            <a:pPr marL="0" indent="0"/>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838200" y="268941"/>
            <a:ext cx="10515600" cy="457200"/>
          </a:xfrm>
          <a:prstGeom prst="rect">
            <a:avLst/>
          </a:prstGeom>
        </p:spPr>
        <p:txBody>
          <a:bodyPr spcFirstLastPara="1" vert="horz" wrap="square" lIns="91433" tIns="45700" rIns="91433" bIns="45700" rtlCol="0" anchor="ctr" anchorCtr="0">
            <a:normAutofit/>
          </a:bodyPr>
          <a:lstStyle/>
          <a:p>
            <a:r>
              <a:rPr lang="fr-FR" sz="2267" dirty="0">
                <a:solidFill>
                  <a:srgbClr val="000000"/>
                </a:solidFill>
                <a:highlight>
                  <a:srgbClr val="FFFFFF"/>
                </a:highlight>
              </a:rPr>
              <a:t>Les effets bénéfiques des mesures en faveur du climat sur la santé</a:t>
            </a:r>
          </a:p>
        </p:txBody>
      </p:sp>
      <p:sp>
        <p:nvSpPr>
          <p:cNvPr id="199" name="Google Shape;199;p32"/>
          <p:cNvSpPr txBox="1">
            <a:spLocks noGrp="1"/>
          </p:cNvSpPr>
          <p:nvPr>
            <p:ph type="body" idx="1"/>
          </p:nvPr>
        </p:nvSpPr>
        <p:spPr>
          <a:xfrm>
            <a:off x="838200" y="818433"/>
            <a:ext cx="9668800" cy="4793600"/>
          </a:xfrm>
          <a:prstGeom prst="rect">
            <a:avLst/>
          </a:prstGeom>
        </p:spPr>
        <p:txBody>
          <a:bodyPr spcFirstLastPara="1" vert="horz" wrap="square" lIns="91433" tIns="45700" rIns="91433" bIns="45700" rtlCol="0" anchor="t" anchorCtr="0">
            <a:noAutofit/>
          </a:bodyPr>
          <a:lstStyle/>
          <a:p>
            <a:pPr marL="0" indent="0">
              <a:lnSpc>
                <a:spcPct val="115000"/>
              </a:lnSpc>
              <a:spcBef>
                <a:spcPts val="1600"/>
              </a:spcBef>
            </a:pPr>
            <a:r>
              <a:rPr lang="fr-FR" b="1" dirty="0">
                <a:solidFill>
                  <a:schemeClr val="dk1"/>
                </a:solidFill>
              </a:rPr>
              <a:t>Les mesures en faveur du climat permettront d’assainir l’air, le sol et l’eau et auront des effets bénéfiques importants sur la santé. </a:t>
            </a:r>
            <a:r>
              <a:rPr lang="fr-FR" dirty="0">
                <a:solidFill>
                  <a:schemeClr val="dk1"/>
                </a:solidFill>
              </a:rPr>
              <a:t>Une fois que l’on a compris que les solutions climatiques ne sont pas simplement destinées à aider la planète, mais qu’elles améliorent la santé de tous aujourd’hui, les gens s’investissent. Avoir recours à des récits pour transmettre ce message permettra de mieux faire comprendre les liens importants qui existent entre le climat et la santé.</a:t>
            </a:r>
          </a:p>
          <a:p>
            <a:pPr marL="0" indent="0">
              <a:lnSpc>
                <a:spcPct val="115000"/>
              </a:lnSpc>
              <a:spcBef>
                <a:spcPts val="1600"/>
              </a:spcBef>
            </a:pPr>
            <a:endParaRPr dirty="0">
              <a:solidFill>
                <a:schemeClr val="dk1"/>
              </a:solidFill>
            </a:endParaRPr>
          </a:p>
          <a:p>
            <a:pPr marL="0" indent="0">
              <a:spcBef>
                <a:spcPts val="1600"/>
              </a:spcBef>
            </a:pPr>
            <a:endParaRPr dirty="0">
              <a:solidFill>
                <a:schemeClr val="dk1"/>
              </a:solidFill>
            </a:endParaRPr>
          </a:p>
        </p:txBody>
      </p:sp>
      <p:sp>
        <p:nvSpPr>
          <p:cNvPr id="200" name="Google Shape;200;p32"/>
          <p:cNvSpPr txBox="1"/>
          <p:nvPr/>
        </p:nvSpPr>
        <p:spPr>
          <a:xfrm>
            <a:off x="838200" y="2275001"/>
            <a:ext cx="5104000" cy="3680583"/>
          </a:xfrm>
          <a:prstGeom prst="rect">
            <a:avLst/>
          </a:prstGeom>
          <a:noFill/>
          <a:ln>
            <a:noFill/>
          </a:ln>
        </p:spPr>
        <p:txBody>
          <a:bodyPr spcFirstLastPara="1" wrap="square" lIns="121900" tIns="121900" rIns="121900" bIns="121900" anchor="t" anchorCtr="0">
            <a:spAutoFit/>
          </a:bodyPr>
          <a:lstStyle/>
          <a:p>
            <a:pPr>
              <a:lnSpc>
                <a:spcPct val="115000"/>
              </a:lnSpc>
              <a:spcBef>
                <a:spcPts val="1333"/>
              </a:spcBef>
            </a:pPr>
            <a:r>
              <a:rPr lang="fr-FR" sz="1467" b="1" dirty="0">
                <a:latin typeface="Proxima Nova"/>
                <a:ea typeface="Proxima Nova"/>
                <a:cs typeface="Proxima Nova"/>
                <a:sym typeface="Proxima Nova"/>
              </a:rPr>
              <a:t>Meilleure qualité de l’air</a:t>
            </a:r>
          </a:p>
          <a:p>
            <a:pPr>
              <a:lnSpc>
                <a:spcPct val="115000"/>
              </a:lnSpc>
              <a:spcBef>
                <a:spcPts val="1600"/>
              </a:spcBef>
            </a:pPr>
            <a:r>
              <a:rPr lang="fr-FR" sz="1467" dirty="0">
                <a:latin typeface="Proxima Nova"/>
                <a:ea typeface="Proxima Nova"/>
                <a:cs typeface="Proxima Nova"/>
                <a:sym typeface="Proxima Nova"/>
              </a:rPr>
              <a:t>Moins de cas et de poussées d’asthme, d’allergies, de maladies cardiaques et de cancer du poumon</a:t>
            </a:r>
          </a:p>
          <a:p>
            <a:pPr>
              <a:lnSpc>
                <a:spcPct val="115000"/>
              </a:lnSpc>
              <a:spcBef>
                <a:spcPts val="1333"/>
              </a:spcBef>
            </a:pPr>
            <a:r>
              <a:rPr lang="fr-FR" sz="1467" dirty="0">
                <a:latin typeface="Proxima Nova"/>
                <a:ea typeface="Proxima Nova"/>
                <a:cs typeface="Proxima Nova"/>
                <a:sym typeface="Proxima Nova"/>
              </a:rPr>
              <a:t>Amélioration de la santé mentale</a:t>
            </a:r>
          </a:p>
          <a:p>
            <a:pPr>
              <a:lnSpc>
                <a:spcPct val="115000"/>
              </a:lnSpc>
              <a:spcBef>
                <a:spcPts val="1333"/>
              </a:spcBef>
            </a:pPr>
            <a:r>
              <a:rPr lang="fr-FR" sz="1467" dirty="0">
                <a:latin typeface="Proxima Nova"/>
                <a:ea typeface="Proxima Nova"/>
                <a:cs typeface="Proxima Nova"/>
                <a:sym typeface="Proxima Nova"/>
              </a:rPr>
              <a:t>Réduction des complications liées au COVID-19, au diabète, aux troubles neurocognitifs et à la démence, entre autres</a:t>
            </a:r>
          </a:p>
          <a:p>
            <a:pPr>
              <a:lnSpc>
                <a:spcPct val="115000"/>
              </a:lnSpc>
              <a:spcBef>
                <a:spcPts val="1333"/>
              </a:spcBef>
            </a:pPr>
            <a:r>
              <a:rPr lang="fr-FR" sz="1467" dirty="0">
                <a:latin typeface="Proxima Nova"/>
                <a:ea typeface="Proxima Nova"/>
                <a:cs typeface="Proxima Nova"/>
                <a:sym typeface="Proxima Nova"/>
              </a:rPr>
              <a:t>Espaces extérieurs plus sûrs pour jouer et être actif, ce qui améliore la santé mentale et physique</a:t>
            </a:r>
          </a:p>
          <a:p>
            <a:endParaRPr sz="1467" dirty="0">
              <a:latin typeface="Proxima Nova"/>
              <a:ea typeface="Proxima Nova"/>
              <a:cs typeface="Proxima Nova"/>
              <a:sym typeface="Proxima Nova"/>
            </a:endParaRPr>
          </a:p>
        </p:txBody>
      </p:sp>
      <p:sp>
        <p:nvSpPr>
          <p:cNvPr id="201" name="Google Shape;201;p32"/>
          <p:cNvSpPr txBox="1"/>
          <p:nvPr/>
        </p:nvSpPr>
        <p:spPr>
          <a:xfrm>
            <a:off x="6164633" y="2275000"/>
            <a:ext cx="4342400" cy="687600"/>
          </a:xfrm>
          <a:prstGeom prst="rect">
            <a:avLst/>
          </a:prstGeom>
          <a:noFill/>
          <a:ln>
            <a:noFill/>
          </a:ln>
        </p:spPr>
        <p:txBody>
          <a:bodyPr spcFirstLastPara="1" wrap="square" lIns="121900" tIns="121900" rIns="121900" bIns="121900" anchor="t" anchorCtr="0">
            <a:noAutofit/>
          </a:bodyPr>
          <a:lstStyle/>
          <a:p>
            <a:pPr>
              <a:lnSpc>
                <a:spcPct val="115000"/>
              </a:lnSpc>
              <a:spcBef>
                <a:spcPts val="1333"/>
              </a:spcBef>
            </a:pPr>
            <a:r>
              <a:rPr lang="fr-FR" sz="1467" b="1" dirty="0">
                <a:latin typeface="Proxima Nova"/>
                <a:ea typeface="Proxima Nova"/>
                <a:cs typeface="Proxima Nova"/>
                <a:sym typeface="Proxima Nova"/>
              </a:rPr>
              <a:t>Conservation des écosystèmes :</a:t>
            </a:r>
          </a:p>
          <a:p>
            <a:pPr>
              <a:lnSpc>
                <a:spcPct val="115000"/>
              </a:lnSpc>
              <a:spcBef>
                <a:spcPts val="1600"/>
              </a:spcBef>
            </a:pPr>
            <a:r>
              <a:rPr lang="fr-FR" sz="1467" dirty="0">
                <a:latin typeface="Proxima Nova"/>
                <a:ea typeface="Proxima Nova"/>
                <a:cs typeface="Proxima Nova"/>
                <a:sym typeface="Proxima Nova"/>
              </a:rPr>
              <a:t>Contribuer à freiner et à prévenir la propagation de maladies infectieuses telles que le COVID-19, Ebola, Sars, </a:t>
            </a:r>
            <a:r>
              <a:rPr lang="fr-FR" sz="1467" dirty="0" err="1">
                <a:latin typeface="Proxima Nova"/>
                <a:ea typeface="Proxima Nova"/>
                <a:cs typeface="Proxima Nova"/>
                <a:sym typeface="Proxima Nova"/>
              </a:rPr>
              <a:t>Nipah</a:t>
            </a:r>
            <a:r>
              <a:rPr lang="fr-FR" sz="1467" dirty="0">
                <a:latin typeface="Proxima Nova"/>
                <a:ea typeface="Proxima Nova"/>
                <a:cs typeface="Proxima Nova"/>
                <a:sym typeface="Proxima Nova"/>
              </a:rPr>
              <a:t>, etc.</a:t>
            </a:r>
          </a:p>
          <a:p>
            <a:pPr>
              <a:lnSpc>
                <a:spcPct val="115000"/>
              </a:lnSpc>
              <a:spcBef>
                <a:spcPts val="1333"/>
              </a:spcBef>
            </a:pPr>
            <a:r>
              <a:rPr lang="fr-FR" sz="1467" dirty="0">
                <a:latin typeface="Proxima Nova"/>
                <a:ea typeface="Proxima Nova"/>
                <a:cs typeface="Proxima Nova"/>
                <a:sym typeface="Proxima Nova"/>
              </a:rPr>
              <a:t>Réduire la pollution localisée de l’eau et de l’air</a:t>
            </a:r>
          </a:p>
          <a:p>
            <a:pPr>
              <a:lnSpc>
                <a:spcPct val="115000"/>
              </a:lnSpc>
              <a:spcBef>
                <a:spcPts val="1333"/>
              </a:spcBef>
            </a:pPr>
            <a:r>
              <a:rPr lang="fr-FR" sz="1467" dirty="0">
                <a:latin typeface="Proxima Nova"/>
                <a:ea typeface="Proxima Nova"/>
                <a:cs typeface="Proxima Nova"/>
                <a:sym typeface="Proxima Nova"/>
              </a:rPr>
              <a:t>Créer des avantages économiques et sanitaires à long terme pour les communautés locales</a:t>
            </a:r>
          </a:p>
          <a:p>
            <a:pPr>
              <a:lnSpc>
                <a:spcPct val="115000"/>
              </a:lnSpc>
              <a:spcBef>
                <a:spcPts val="1333"/>
              </a:spcBef>
            </a:pPr>
            <a:r>
              <a:rPr lang="fr-FR" sz="1467" dirty="0">
                <a:latin typeface="Proxima Nova"/>
                <a:ea typeface="Proxima Nova"/>
                <a:cs typeface="Proxima Nova"/>
                <a:sym typeface="Proxima Nova"/>
              </a:rPr>
              <a:t>Accroître l’accès à la nature et aux espaces verts peut améliorer la santé mentale</a:t>
            </a:r>
          </a:p>
          <a:p>
            <a:endParaRPr sz="1467" dirty="0"/>
          </a:p>
          <a:p>
            <a:endParaRPr sz="1467" dirty="0">
              <a:latin typeface="Proxima Nova"/>
              <a:ea typeface="Proxima Nova"/>
              <a:cs typeface="Proxima Nova"/>
              <a:sym typeface="Proxima Nov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838200" y="268941"/>
            <a:ext cx="10515600" cy="457200"/>
          </a:xfrm>
          <a:prstGeom prst="rect">
            <a:avLst/>
          </a:prstGeom>
        </p:spPr>
        <p:txBody>
          <a:bodyPr spcFirstLastPara="1" vert="horz" wrap="square" lIns="91433" tIns="45700" rIns="91433" bIns="45700" rtlCol="0" anchor="ctr" anchorCtr="0">
            <a:normAutofit/>
          </a:bodyPr>
          <a:lstStyle/>
          <a:p>
            <a:r>
              <a:rPr lang="fr-FR" sz="2267">
                <a:solidFill>
                  <a:srgbClr val="000000"/>
                </a:solidFill>
                <a:highlight>
                  <a:srgbClr val="FFFFFF"/>
                </a:highlight>
              </a:rPr>
              <a:t>Les effets bénéfiques des mesures en faveur du climat sur la santé</a:t>
            </a:r>
          </a:p>
        </p:txBody>
      </p:sp>
      <p:sp>
        <p:nvSpPr>
          <p:cNvPr id="207" name="Google Shape;207;p33"/>
          <p:cNvSpPr txBox="1">
            <a:spLocks noGrp="1"/>
          </p:cNvSpPr>
          <p:nvPr>
            <p:ph type="body" idx="1"/>
          </p:nvPr>
        </p:nvSpPr>
        <p:spPr>
          <a:xfrm>
            <a:off x="838200" y="818433"/>
            <a:ext cx="9668800" cy="4793600"/>
          </a:xfrm>
          <a:prstGeom prst="rect">
            <a:avLst/>
          </a:prstGeom>
        </p:spPr>
        <p:txBody>
          <a:bodyPr spcFirstLastPara="1" vert="horz" wrap="square" lIns="91433" tIns="45700" rIns="91433" bIns="45700" rtlCol="0" anchor="t" anchorCtr="0">
            <a:noAutofit/>
          </a:bodyPr>
          <a:lstStyle/>
          <a:p>
            <a:pPr marL="0" indent="0">
              <a:lnSpc>
                <a:spcPct val="115000"/>
              </a:lnSpc>
              <a:spcBef>
                <a:spcPts val="1600"/>
              </a:spcBef>
            </a:pPr>
            <a:endParaRPr b="1">
              <a:solidFill>
                <a:srgbClr val="484C58"/>
              </a:solidFill>
            </a:endParaRPr>
          </a:p>
          <a:p>
            <a:pPr marL="0" indent="0">
              <a:lnSpc>
                <a:spcPct val="115000"/>
              </a:lnSpc>
              <a:spcBef>
                <a:spcPts val="1600"/>
              </a:spcBef>
            </a:pPr>
            <a:endParaRPr b="1">
              <a:solidFill>
                <a:srgbClr val="484C58"/>
              </a:solidFill>
            </a:endParaRPr>
          </a:p>
          <a:p>
            <a:pPr marL="0" indent="0">
              <a:spcBef>
                <a:spcPts val="1600"/>
              </a:spcBef>
            </a:pPr>
            <a:endParaRPr/>
          </a:p>
        </p:txBody>
      </p:sp>
      <p:sp>
        <p:nvSpPr>
          <p:cNvPr id="208" name="Google Shape;208;p33"/>
          <p:cNvSpPr txBox="1"/>
          <p:nvPr/>
        </p:nvSpPr>
        <p:spPr>
          <a:xfrm>
            <a:off x="838200" y="1132000"/>
            <a:ext cx="5063600" cy="1152800"/>
          </a:xfrm>
          <a:prstGeom prst="rect">
            <a:avLst/>
          </a:prstGeom>
          <a:noFill/>
          <a:ln>
            <a:noFill/>
          </a:ln>
        </p:spPr>
        <p:txBody>
          <a:bodyPr spcFirstLastPara="1" wrap="square" lIns="121900" tIns="121900" rIns="121900" bIns="121900" anchor="t" anchorCtr="0">
            <a:noAutofit/>
          </a:bodyPr>
          <a:lstStyle/>
          <a:p>
            <a:pPr>
              <a:lnSpc>
                <a:spcPct val="115000"/>
              </a:lnSpc>
              <a:spcBef>
                <a:spcPts val="1333"/>
              </a:spcBef>
            </a:pPr>
            <a:r>
              <a:rPr lang="fr-FR" sz="1400" b="1" dirty="0">
                <a:latin typeface="Proxima Nova"/>
                <a:ea typeface="Proxima Nova"/>
                <a:cs typeface="Proxima Nova"/>
                <a:sym typeface="Proxima Nova"/>
              </a:rPr>
              <a:t>Réduire la hausse des températures :</a:t>
            </a:r>
          </a:p>
          <a:p>
            <a:pPr>
              <a:lnSpc>
                <a:spcPct val="115000"/>
              </a:lnSpc>
              <a:spcBef>
                <a:spcPts val="1600"/>
              </a:spcBef>
            </a:pPr>
            <a:r>
              <a:rPr lang="fr-FR" sz="1400" dirty="0">
                <a:latin typeface="Proxima Nova"/>
                <a:ea typeface="Proxima Nova"/>
                <a:cs typeface="Proxima Nova"/>
                <a:sym typeface="Proxima Nova"/>
              </a:rPr>
              <a:t>Diminution des coups de chaleur et des maladies liées à la chaleur</a:t>
            </a:r>
          </a:p>
          <a:p>
            <a:pPr>
              <a:lnSpc>
                <a:spcPct val="115000"/>
              </a:lnSpc>
              <a:spcBef>
                <a:spcPts val="1333"/>
              </a:spcBef>
            </a:pPr>
            <a:r>
              <a:rPr lang="fr-FR" sz="1400" dirty="0">
                <a:latin typeface="Proxima Nova"/>
                <a:ea typeface="Proxima Nova"/>
                <a:cs typeface="Proxima Nova"/>
                <a:sym typeface="Proxima Nova"/>
              </a:rPr>
              <a:t>Moins de pression économique sur les familles découlant des coûts de climatisation</a:t>
            </a:r>
          </a:p>
          <a:p>
            <a:pPr>
              <a:lnSpc>
                <a:spcPct val="115000"/>
              </a:lnSpc>
              <a:spcBef>
                <a:spcPts val="1333"/>
              </a:spcBef>
            </a:pPr>
            <a:r>
              <a:rPr lang="fr-FR" sz="1400" dirty="0">
                <a:latin typeface="Proxima Nova"/>
                <a:ea typeface="Proxima Nova"/>
                <a:cs typeface="Proxima Nova"/>
                <a:sym typeface="Proxima Nova"/>
              </a:rPr>
              <a:t>Réduction de la pression sur les systèmes de santé découlant des hospitalisations liées à la chaleur</a:t>
            </a:r>
          </a:p>
          <a:p>
            <a:pPr>
              <a:lnSpc>
                <a:spcPct val="115000"/>
              </a:lnSpc>
              <a:spcBef>
                <a:spcPts val="1333"/>
              </a:spcBef>
            </a:pPr>
            <a:r>
              <a:rPr lang="fr-FR" sz="1400" dirty="0">
                <a:latin typeface="Proxima Nova"/>
                <a:ea typeface="Proxima Nova"/>
                <a:cs typeface="Proxima Nova"/>
                <a:sym typeface="Proxima Nova"/>
              </a:rPr>
              <a:t>Moins de prolifération d’algues nuisibles, qui provoquent des infections respiratoires</a:t>
            </a:r>
          </a:p>
          <a:p>
            <a:pPr>
              <a:lnSpc>
                <a:spcPct val="115000"/>
              </a:lnSpc>
              <a:spcBef>
                <a:spcPts val="1333"/>
              </a:spcBef>
            </a:pPr>
            <a:r>
              <a:rPr lang="fr-FR" sz="1400" dirty="0">
                <a:latin typeface="Proxima Nova"/>
                <a:ea typeface="Proxima Nova"/>
                <a:cs typeface="Proxima Nova"/>
                <a:sym typeface="Proxima Nova"/>
              </a:rPr>
              <a:t>Réduction de la migration des insectes porteurs de maladies vers de nouvelles régions, comme les tiques porteuses de la maladie de </a:t>
            </a:r>
            <a:r>
              <a:rPr lang="fr-FR" sz="1400" dirty="0" err="1">
                <a:latin typeface="Proxima Nova"/>
                <a:ea typeface="Proxima Nova"/>
                <a:cs typeface="Proxima Nova"/>
                <a:sym typeface="Proxima Nova"/>
              </a:rPr>
              <a:t>Lymes</a:t>
            </a:r>
            <a:r>
              <a:rPr lang="fr-FR" sz="1400" dirty="0">
                <a:latin typeface="Proxima Nova"/>
                <a:ea typeface="Proxima Nova"/>
                <a:cs typeface="Proxima Nova"/>
                <a:sym typeface="Proxima Nova"/>
              </a:rPr>
              <a:t> ou les moustiques porteurs du Zika ou du paludisme</a:t>
            </a:r>
          </a:p>
          <a:p>
            <a:endParaRPr sz="1400" dirty="0"/>
          </a:p>
          <a:p>
            <a:endParaRPr sz="1467" dirty="0">
              <a:latin typeface="Proxima Nova"/>
              <a:ea typeface="Proxima Nova"/>
              <a:cs typeface="Proxima Nova"/>
              <a:sym typeface="Proxima Nova"/>
            </a:endParaRPr>
          </a:p>
        </p:txBody>
      </p:sp>
      <p:sp>
        <p:nvSpPr>
          <p:cNvPr id="209" name="Google Shape;209;p33"/>
          <p:cNvSpPr txBox="1"/>
          <p:nvPr/>
        </p:nvSpPr>
        <p:spPr>
          <a:xfrm>
            <a:off x="6095800" y="1076200"/>
            <a:ext cx="5258000" cy="1264400"/>
          </a:xfrm>
          <a:prstGeom prst="rect">
            <a:avLst/>
          </a:prstGeom>
          <a:noFill/>
          <a:ln>
            <a:noFill/>
          </a:ln>
        </p:spPr>
        <p:txBody>
          <a:bodyPr spcFirstLastPara="1" wrap="square" lIns="121900" tIns="121900" rIns="121900" bIns="121900" anchor="t" anchorCtr="0">
            <a:noAutofit/>
          </a:bodyPr>
          <a:lstStyle/>
          <a:p>
            <a:pPr>
              <a:lnSpc>
                <a:spcPct val="115000"/>
              </a:lnSpc>
              <a:spcBef>
                <a:spcPts val="1333"/>
              </a:spcBef>
            </a:pPr>
            <a:r>
              <a:rPr lang="fr-FR" sz="1400" b="1" dirty="0">
                <a:latin typeface="Proxima Nova"/>
                <a:ea typeface="Proxima Nova"/>
                <a:cs typeface="Proxima Nova"/>
                <a:sym typeface="Proxima Nova"/>
              </a:rPr>
              <a:t>Réduire les phénomènes météorologiques extrêmes :</a:t>
            </a:r>
          </a:p>
          <a:p>
            <a:pPr>
              <a:lnSpc>
                <a:spcPct val="115000"/>
              </a:lnSpc>
              <a:spcBef>
                <a:spcPts val="1600"/>
              </a:spcBef>
            </a:pPr>
            <a:r>
              <a:rPr lang="fr-FR" sz="1400" dirty="0">
                <a:latin typeface="Proxima Nova"/>
                <a:ea typeface="Proxima Nova"/>
                <a:cs typeface="Proxima Nova"/>
                <a:sym typeface="Proxima Nova"/>
              </a:rPr>
              <a:t>Diminution de la contamination de l’eau douce par les inondations</a:t>
            </a:r>
          </a:p>
          <a:p>
            <a:pPr>
              <a:lnSpc>
                <a:spcPct val="115000"/>
              </a:lnSpc>
              <a:spcBef>
                <a:spcPts val="1333"/>
              </a:spcBef>
            </a:pPr>
            <a:r>
              <a:rPr lang="fr-FR" sz="1400" dirty="0">
                <a:latin typeface="Proxima Nova"/>
                <a:ea typeface="Proxima Nova"/>
                <a:cs typeface="Proxima Nova"/>
                <a:sym typeface="Proxima Nova"/>
              </a:rPr>
              <a:t>Réduction de l’exposition aux maladies d’origine hydrique et aux produits chimiques nocifs</a:t>
            </a:r>
          </a:p>
          <a:p>
            <a:pPr>
              <a:lnSpc>
                <a:spcPct val="115000"/>
              </a:lnSpc>
              <a:spcBef>
                <a:spcPts val="1333"/>
              </a:spcBef>
            </a:pPr>
            <a:r>
              <a:rPr lang="fr-FR" sz="1400" dirty="0">
                <a:solidFill>
                  <a:schemeClr val="dk1"/>
                </a:solidFill>
                <a:latin typeface="Proxima Nova"/>
                <a:ea typeface="Proxima Nova"/>
                <a:cs typeface="Proxima Nova"/>
                <a:sym typeface="Proxima Nova"/>
              </a:rPr>
              <a:t>Réduction des exacerbations de l’asthme dues aux moisissures et à l’exposition à des substances toxiques après une inondation</a:t>
            </a:r>
          </a:p>
          <a:p>
            <a:pPr>
              <a:lnSpc>
                <a:spcPct val="115000"/>
              </a:lnSpc>
              <a:spcBef>
                <a:spcPts val="1333"/>
              </a:spcBef>
            </a:pPr>
            <a:r>
              <a:rPr lang="fr-FR" sz="1400" dirty="0">
                <a:latin typeface="Proxima Nova"/>
                <a:ea typeface="Proxima Nova"/>
                <a:cs typeface="Proxima Nova"/>
                <a:sym typeface="Proxima Nova"/>
              </a:rPr>
              <a:t>Réduction des contraintes qui pèsent sur la prestation des soins de santé et les chaînes d’approvisionnement en médicaments</a:t>
            </a:r>
          </a:p>
          <a:p>
            <a:pPr>
              <a:lnSpc>
                <a:spcPct val="115000"/>
              </a:lnSpc>
              <a:spcBef>
                <a:spcPts val="1333"/>
              </a:spcBef>
            </a:pPr>
            <a:r>
              <a:rPr lang="fr-FR" sz="1400" dirty="0">
                <a:latin typeface="Proxima Nova"/>
                <a:ea typeface="Proxima Nova"/>
                <a:cs typeface="Proxima Nova"/>
                <a:sym typeface="Proxima Nova"/>
              </a:rPr>
              <a:t>Amélioration de la qualité et de la sécurité de l’eau et des aliments pour une meilleure nutrition</a:t>
            </a:r>
          </a:p>
          <a:p>
            <a:pPr>
              <a:lnSpc>
                <a:spcPct val="115000"/>
              </a:lnSpc>
              <a:spcBef>
                <a:spcPts val="667"/>
              </a:spcBef>
            </a:pPr>
            <a:r>
              <a:rPr lang="fr-FR" sz="1400" dirty="0">
                <a:latin typeface="Proxima Nova"/>
                <a:ea typeface="Proxima Nova"/>
                <a:cs typeface="Proxima Nova"/>
                <a:sym typeface="Proxima Nova"/>
              </a:rPr>
              <a:t>Moins de maladies diarrhéiques, particulièrement dangereuses pour les nourrissons, les jeunes enfants et les personnes âgées</a:t>
            </a:r>
          </a:p>
          <a:p>
            <a:pPr>
              <a:lnSpc>
                <a:spcPct val="115000"/>
              </a:lnSpc>
              <a:spcBef>
                <a:spcPts val="667"/>
              </a:spcBef>
            </a:pPr>
            <a:r>
              <a:rPr lang="fr-FR" sz="1400" dirty="0">
                <a:latin typeface="Proxima Nova"/>
                <a:ea typeface="Proxima Nova"/>
                <a:cs typeface="Proxima Nova"/>
                <a:sym typeface="Proxima Nova"/>
              </a:rPr>
              <a:t>Réduction des feux de forêt pour une diminution de la pollution atmosphérique, des traumatismes dus à la destruction, des hospitalisations dues à la fumée, etc. </a:t>
            </a:r>
            <a:endParaRPr sz="1400" dirty="0"/>
          </a:p>
          <a:p>
            <a:endParaRPr sz="1467" dirty="0">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4"/>
          <p:cNvSpPr txBox="1">
            <a:spLocks noGrp="1"/>
          </p:cNvSpPr>
          <p:nvPr>
            <p:ph type="title"/>
          </p:nvPr>
        </p:nvSpPr>
        <p:spPr>
          <a:xfrm>
            <a:off x="838200" y="268941"/>
            <a:ext cx="10515600" cy="457200"/>
          </a:xfrm>
          <a:prstGeom prst="rect">
            <a:avLst/>
          </a:prstGeom>
        </p:spPr>
        <p:txBody>
          <a:bodyPr spcFirstLastPara="1" vert="horz" wrap="square" lIns="91433" tIns="45700" rIns="91433" bIns="45700" rtlCol="0" anchor="ctr" anchorCtr="0">
            <a:normAutofit fontScale="90000"/>
          </a:bodyPr>
          <a:lstStyle/>
          <a:p>
            <a:r>
              <a:rPr lang="fr-FR"/>
              <a:t>Idées de récits</a:t>
            </a:r>
          </a:p>
        </p:txBody>
      </p:sp>
      <p:sp>
        <p:nvSpPr>
          <p:cNvPr id="215" name="Google Shape;215;p34"/>
          <p:cNvSpPr txBox="1">
            <a:spLocks noGrp="1"/>
          </p:cNvSpPr>
          <p:nvPr>
            <p:ph type="body" idx="1"/>
          </p:nvPr>
        </p:nvSpPr>
        <p:spPr>
          <a:xfrm>
            <a:off x="838200" y="1026600"/>
            <a:ext cx="10648800" cy="4585600"/>
          </a:xfrm>
          <a:prstGeom prst="rect">
            <a:avLst/>
          </a:prstGeom>
        </p:spPr>
        <p:txBody>
          <a:bodyPr spcFirstLastPara="1" vert="horz" wrap="square" lIns="91433" tIns="45700" rIns="91433" bIns="45700" rtlCol="0" anchor="t" anchorCtr="0">
            <a:noAutofit/>
          </a:bodyPr>
          <a:lstStyle/>
          <a:p>
            <a:pPr indent="-414856">
              <a:lnSpc>
                <a:spcPct val="115000"/>
              </a:lnSpc>
              <a:spcBef>
                <a:spcPts val="0"/>
              </a:spcBef>
              <a:buClr>
                <a:srgbClr val="000000"/>
              </a:buClr>
              <a:buSzPts val="1300"/>
              <a:buChar char="●"/>
            </a:pPr>
            <a:r>
              <a:rPr lang="fr-FR" sz="1733" dirty="0">
                <a:solidFill>
                  <a:srgbClr val="000000"/>
                </a:solidFill>
                <a:highlight>
                  <a:srgbClr val="FFFFFF"/>
                </a:highlight>
              </a:rPr>
              <a:t>Comment une nouvelle entreprise dans le domaine des énergies renouvelables ou de l’organisation durable assainit l’air et améliore la santé</a:t>
            </a:r>
          </a:p>
          <a:p>
            <a:pPr indent="-414856">
              <a:lnSpc>
                <a:spcPct val="115000"/>
              </a:lnSpc>
              <a:spcBef>
                <a:spcPts val="0"/>
              </a:spcBef>
              <a:buClr>
                <a:srgbClr val="000000"/>
              </a:buClr>
              <a:buSzPts val="1300"/>
              <a:buChar char="●"/>
            </a:pPr>
            <a:r>
              <a:rPr lang="fr-FR" sz="1733" dirty="0">
                <a:solidFill>
                  <a:srgbClr val="000000"/>
                </a:solidFill>
                <a:highlight>
                  <a:srgbClr val="FFFFFF"/>
                </a:highlight>
              </a:rPr>
              <a:t>Un hôpital confronté à une pénurie de fournitures médicales (insuline, perfusions, EPI, etc.) en raison d’un événement météorologique extrême où sont produites ces fournitures</a:t>
            </a:r>
          </a:p>
          <a:p>
            <a:pPr indent="-414856">
              <a:lnSpc>
                <a:spcPct val="115000"/>
              </a:lnSpc>
              <a:spcBef>
                <a:spcPts val="0"/>
              </a:spcBef>
              <a:buClr>
                <a:srgbClr val="000000"/>
              </a:buClr>
              <a:buSzPts val="1300"/>
              <a:buChar char="●"/>
            </a:pPr>
            <a:r>
              <a:rPr lang="fr-FR" sz="1733" dirty="0">
                <a:solidFill>
                  <a:srgbClr val="000000"/>
                </a:solidFill>
                <a:highlight>
                  <a:srgbClr val="FFFFFF"/>
                </a:highlight>
              </a:rPr>
              <a:t>Un médecin qui parle à son patient de la pollution atmosphérique en relation avec sa maladie pulmonaire ou son asthme</a:t>
            </a:r>
          </a:p>
          <a:p>
            <a:pPr indent="-414856">
              <a:lnSpc>
                <a:spcPct val="115000"/>
              </a:lnSpc>
              <a:spcBef>
                <a:spcPts val="0"/>
              </a:spcBef>
              <a:buClr>
                <a:srgbClr val="000000"/>
              </a:buClr>
              <a:buSzPts val="1300"/>
              <a:buChar char="●"/>
            </a:pPr>
            <a:r>
              <a:rPr lang="fr-FR" sz="1733" dirty="0">
                <a:solidFill>
                  <a:srgbClr val="000000"/>
                </a:solidFill>
                <a:highlight>
                  <a:srgbClr val="FFFFFF"/>
                </a:highlight>
              </a:rPr>
              <a:t>Des enfants qui font part de leur anxiété écologique à leurs parents. Un parent qui parle des mesures qu’il peut prendre pour se protéger</a:t>
            </a:r>
          </a:p>
          <a:p>
            <a:pPr indent="-414856">
              <a:lnSpc>
                <a:spcPct val="115000"/>
              </a:lnSpc>
              <a:spcBef>
                <a:spcPts val="0"/>
              </a:spcBef>
              <a:buClr>
                <a:srgbClr val="000000"/>
              </a:buClr>
              <a:buSzPts val="1300"/>
              <a:buChar char="●"/>
            </a:pPr>
            <a:r>
              <a:rPr lang="fr-FR" sz="1733" dirty="0">
                <a:solidFill>
                  <a:srgbClr val="000000"/>
                </a:solidFill>
                <a:highlight>
                  <a:srgbClr val="FFFFFF"/>
                </a:highlight>
              </a:rPr>
              <a:t>Des médecins qui parlent avec une femme enceinte des mesures préventives à prendre pour se protéger contre la pollution atmosphérique</a:t>
            </a:r>
          </a:p>
          <a:p>
            <a:pPr indent="-414856">
              <a:lnSpc>
                <a:spcPct val="115000"/>
              </a:lnSpc>
              <a:spcBef>
                <a:spcPts val="0"/>
              </a:spcBef>
              <a:buClr>
                <a:srgbClr val="000000"/>
              </a:buClr>
              <a:buSzPts val="1300"/>
              <a:buChar char="●"/>
            </a:pPr>
            <a:r>
              <a:rPr lang="fr-FR" sz="1733" dirty="0">
                <a:solidFill>
                  <a:srgbClr val="000000"/>
                </a:solidFill>
                <a:highlight>
                  <a:srgbClr val="FFFFFF"/>
                </a:highlight>
              </a:rPr>
              <a:t>Les administrateurs d’un hôpital qui discutent d’un plan d’action et de mise en œuvre en matière de climat</a:t>
            </a:r>
          </a:p>
          <a:p>
            <a:pPr indent="-414856">
              <a:lnSpc>
                <a:spcPct val="115000"/>
              </a:lnSpc>
              <a:spcBef>
                <a:spcPts val="0"/>
              </a:spcBef>
              <a:buClr>
                <a:srgbClr val="000000"/>
              </a:buClr>
              <a:buSzPts val="1300"/>
              <a:buChar char="●"/>
            </a:pPr>
            <a:r>
              <a:rPr lang="fr-FR" sz="1733" dirty="0">
                <a:solidFill>
                  <a:srgbClr val="000000"/>
                </a:solidFill>
                <a:highlight>
                  <a:srgbClr val="FFFFFF"/>
                </a:highlight>
              </a:rPr>
              <a:t>L’augmentation du nombre d’hospitalisations après des événements météorologiques extrêmes tels que des inondations, des feux de forêt, des ouragans, etc.</a:t>
            </a:r>
          </a:p>
          <a:p>
            <a:pPr indent="-414856">
              <a:lnSpc>
                <a:spcPct val="115000"/>
              </a:lnSpc>
              <a:spcBef>
                <a:spcPts val="0"/>
              </a:spcBef>
              <a:buClr>
                <a:srgbClr val="000000"/>
              </a:buClr>
              <a:buSzPts val="1300"/>
              <a:buChar char="●"/>
            </a:pPr>
            <a:r>
              <a:rPr lang="fr-FR" sz="1733" dirty="0">
                <a:solidFill>
                  <a:srgbClr val="000000"/>
                </a:solidFill>
                <a:highlight>
                  <a:srgbClr val="FFFFFF"/>
                </a:highlight>
              </a:rPr>
              <a:t>Les administrateurs d’un hôpital qui discutent de l’augmentation du nombre de patients souffrant de virus</a:t>
            </a:r>
          </a:p>
          <a:p>
            <a:pPr indent="-414856">
              <a:lnSpc>
                <a:spcPct val="115000"/>
              </a:lnSpc>
              <a:spcBef>
                <a:spcPts val="0"/>
              </a:spcBef>
              <a:buClr>
                <a:srgbClr val="000000"/>
              </a:buClr>
              <a:buSzPts val="1300"/>
              <a:buChar char="●"/>
            </a:pPr>
            <a:r>
              <a:rPr lang="fr-FR" sz="1733" dirty="0">
                <a:solidFill>
                  <a:srgbClr val="000000"/>
                </a:solidFill>
                <a:highlight>
                  <a:srgbClr val="FFFFFF"/>
                </a:highlight>
              </a:rPr>
              <a:t>Le médicament d’un patient n’agit pas aussi bien que prévu car il n’est pas aussi efficace en cas de chaleur extrême</a:t>
            </a:r>
          </a:p>
          <a:p>
            <a:pPr indent="-414856">
              <a:lnSpc>
                <a:spcPct val="115000"/>
              </a:lnSpc>
              <a:spcBef>
                <a:spcPts val="0"/>
              </a:spcBef>
              <a:buClr>
                <a:srgbClr val="000000"/>
              </a:buClr>
              <a:buSzPts val="1300"/>
              <a:buChar char="●"/>
            </a:pPr>
            <a:r>
              <a:rPr lang="fr-FR" sz="1733" dirty="0">
                <a:solidFill>
                  <a:srgbClr val="000000"/>
                </a:solidFill>
                <a:highlight>
                  <a:srgbClr val="FFFFFF"/>
                </a:highlight>
              </a:rPr>
              <a:t>Les patients consultent plus tôt pour des problèmes d’allergie en raison du décalage de la saison des allergies</a:t>
            </a:r>
          </a:p>
          <a:p>
            <a:pPr marL="0" indent="0">
              <a:spcBef>
                <a:spcPts val="2400"/>
              </a:spcBef>
            </a:pPr>
            <a:endParaRPr sz="1733"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838200" y="711510"/>
            <a:ext cx="10515600" cy="457200"/>
          </a:xfrm>
          <a:prstGeom prst="rect">
            <a:avLst/>
          </a:prstGeom>
        </p:spPr>
        <p:txBody>
          <a:bodyPr spcFirstLastPara="1" vert="horz" wrap="square" lIns="91433" tIns="45700" rIns="91433" bIns="45700" rtlCol="0" anchor="ctr" anchorCtr="0">
            <a:noAutofit/>
          </a:bodyPr>
          <a:lstStyle/>
          <a:p>
            <a:r>
              <a:rPr lang="fr-FR" sz="3600" dirty="0"/>
              <a:t>Possibilités d’intégrer la santé dans les décisions relatives au climat</a:t>
            </a:r>
          </a:p>
        </p:txBody>
      </p:sp>
      <p:sp>
        <p:nvSpPr>
          <p:cNvPr id="221" name="Google Shape;221;p35"/>
          <p:cNvSpPr txBox="1">
            <a:spLocks noGrp="1"/>
          </p:cNvSpPr>
          <p:nvPr>
            <p:ph type="body" idx="1"/>
          </p:nvPr>
        </p:nvSpPr>
        <p:spPr>
          <a:xfrm>
            <a:off x="838200" y="1507962"/>
            <a:ext cx="10646800" cy="4528800"/>
          </a:xfrm>
          <a:prstGeom prst="rect">
            <a:avLst/>
          </a:prstGeom>
        </p:spPr>
        <p:txBody>
          <a:bodyPr spcFirstLastPara="1" vert="horz" wrap="square" lIns="91433" tIns="45700" rIns="91433" bIns="45700" rtlCol="0" anchor="t" anchorCtr="0">
            <a:noAutofit/>
          </a:bodyPr>
          <a:lstStyle/>
          <a:p>
            <a:pPr marL="0" indent="0">
              <a:lnSpc>
                <a:spcPct val="115000"/>
              </a:lnSpc>
              <a:spcBef>
                <a:spcPts val="0"/>
              </a:spcBef>
            </a:pPr>
            <a:r>
              <a:rPr lang="fr-FR" sz="1600" b="1" dirty="0">
                <a:solidFill>
                  <a:schemeClr val="dk1"/>
                </a:solidFill>
                <a:highlight>
                  <a:schemeClr val="lt1"/>
                </a:highlight>
              </a:rPr>
              <a:t>S’assurer que les politiques liées au climat ne se limitent pas à la réduction des émissions de gaz à effet de serre</a:t>
            </a:r>
          </a:p>
          <a:p>
            <a:pPr marL="0" indent="0">
              <a:lnSpc>
                <a:spcPct val="115000"/>
              </a:lnSpc>
              <a:spcBef>
                <a:spcPts val="1600"/>
              </a:spcBef>
            </a:pPr>
            <a:r>
              <a:rPr lang="fr-FR" sz="1600" dirty="0">
                <a:solidFill>
                  <a:schemeClr val="dk1"/>
                </a:solidFill>
                <a:highlight>
                  <a:schemeClr val="lt1"/>
                </a:highlight>
              </a:rPr>
              <a:t>Les combustibles fossiles nuisent aujourd’hui à notre santé et à notre sécurité. Nous devons appliquer des solutions créatives pour mettre fin à notre dépendance aux combustibles fossiles le plus tôt possible, afin de nous protéger contre les risques et les expositions aux polluants en amont et en aval.  </a:t>
            </a:r>
          </a:p>
          <a:p>
            <a:pPr marL="0" indent="0">
              <a:lnSpc>
                <a:spcPct val="115000"/>
              </a:lnSpc>
              <a:spcBef>
                <a:spcPts val="1600"/>
              </a:spcBef>
            </a:pPr>
            <a:r>
              <a:rPr lang="fr-FR" sz="1600" b="1" dirty="0">
                <a:solidFill>
                  <a:schemeClr val="dk1"/>
                </a:solidFill>
                <a:highlight>
                  <a:schemeClr val="lt1"/>
                </a:highlight>
              </a:rPr>
              <a:t>Donner la priorité aux mesures en faveur du climat qui protègent la santé et les personnes les plus vulnérables </a:t>
            </a:r>
            <a:r>
              <a:rPr lang="fr-FR" sz="1600" dirty="0">
                <a:solidFill>
                  <a:schemeClr val="dk1"/>
                </a:solidFill>
                <a:highlight>
                  <a:schemeClr val="lt1"/>
                </a:highlight>
              </a:rPr>
              <a:t>face au changement climatique : désinvestissement systémique pendant des années de communautés et de pays qui supportent les charges les plus lourdes en matière de santé.   </a:t>
            </a:r>
          </a:p>
          <a:p>
            <a:pPr marL="0" indent="0">
              <a:lnSpc>
                <a:spcPct val="115000"/>
              </a:lnSpc>
              <a:spcBef>
                <a:spcPts val="1600"/>
              </a:spcBef>
            </a:pPr>
            <a:r>
              <a:rPr lang="fr-FR" sz="1600" b="1" dirty="0">
                <a:solidFill>
                  <a:schemeClr val="dk1"/>
                </a:solidFill>
                <a:highlight>
                  <a:schemeClr val="lt1"/>
                </a:highlight>
              </a:rPr>
              <a:t>Favoriser les investissements pour obtenir dès aujourd’hui les plus grands bénéfices en matière de santé </a:t>
            </a:r>
            <a:r>
              <a:rPr lang="fr-FR" sz="1600" dirty="0">
                <a:solidFill>
                  <a:schemeClr val="dk1"/>
                </a:solidFill>
                <a:highlight>
                  <a:schemeClr val="lt1"/>
                </a:highlight>
              </a:rPr>
              <a:t>:</a:t>
            </a:r>
          </a:p>
          <a:p>
            <a:pPr indent="-406390">
              <a:lnSpc>
                <a:spcPct val="115000"/>
              </a:lnSpc>
              <a:spcBef>
                <a:spcPts val="1600"/>
              </a:spcBef>
              <a:buClr>
                <a:schemeClr val="dk1"/>
              </a:buClr>
              <a:buSzPts val="1200"/>
              <a:buFont typeface="Roboto"/>
              <a:buChar char="●"/>
            </a:pPr>
            <a:r>
              <a:rPr lang="fr-FR" sz="1600" dirty="0">
                <a:solidFill>
                  <a:schemeClr val="dk1"/>
                </a:solidFill>
                <a:highlight>
                  <a:schemeClr val="lt1"/>
                </a:highlight>
              </a:rPr>
              <a:t>Travailler avec les pays pour </a:t>
            </a:r>
            <a:r>
              <a:rPr lang="fr-FR" sz="1600" b="1" dirty="0">
                <a:solidFill>
                  <a:schemeClr val="dk1"/>
                </a:solidFill>
                <a:highlight>
                  <a:schemeClr val="lt1"/>
                </a:highlight>
              </a:rPr>
              <a:t>s’assurer que les avantages pour la santé sont maximisés dans les plans nationaux de lutte contre le changement climatique</a:t>
            </a:r>
            <a:r>
              <a:rPr lang="fr-FR" sz="1600" dirty="0">
                <a:solidFill>
                  <a:schemeClr val="dk1"/>
                </a:solidFill>
                <a:highlight>
                  <a:schemeClr val="lt1"/>
                </a:highlight>
              </a:rPr>
              <a:t>. </a:t>
            </a:r>
          </a:p>
          <a:p>
            <a:pPr indent="-406390">
              <a:lnSpc>
                <a:spcPct val="115000"/>
              </a:lnSpc>
              <a:spcBef>
                <a:spcPts val="0"/>
              </a:spcBef>
              <a:buClr>
                <a:schemeClr val="dk1"/>
              </a:buClr>
              <a:buSzPts val="1200"/>
              <a:buFont typeface="Roboto"/>
              <a:buChar char="●"/>
            </a:pPr>
            <a:r>
              <a:rPr lang="fr-FR" sz="1600" b="1" dirty="0">
                <a:solidFill>
                  <a:schemeClr val="dk1"/>
                </a:solidFill>
                <a:highlight>
                  <a:schemeClr val="lt1"/>
                </a:highlight>
              </a:rPr>
              <a:t>Améliorer les données comptables</a:t>
            </a:r>
            <a:r>
              <a:rPr lang="fr-FR" sz="1600" dirty="0">
                <a:solidFill>
                  <a:schemeClr val="dk1"/>
                </a:solidFill>
                <a:highlight>
                  <a:schemeClr val="lt1"/>
                </a:highlight>
              </a:rPr>
              <a:t> sur le coût total des combustibles fossiles pour la santé afin de démontrer la nécessité d’augmenter les dépenses en matière d’atténuation et d’adaptation</a:t>
            </a:r>
          </a:p>
          <a:p>
            <a:pPr indent="-406390">
              <a:lnSpc>
                <a:spcPct val="115000"/>
              </a:lnSpc>
              <a:spcBef>
                <a:spcPts val="0"/>
              </a:spcBef>
              <a:buClr>
                <a:schemeClr val="dk1"/>
              </a:buClr>
              <a:buSzPts val="1200"/>
              <a:buFont typeface="Roboto"/>
              <a:buChar char="●"/>
            </a:pPr>
            <a:r>
              <a:rPr lang="fr-FR" sz="1600" b="1" dirty="0">
                <a:solidFill>
                  <a:schemeClr val="dk1"/>
                </a:solidFill>
                <a:highlight>
                  <a:schemeClr val="lt1"/>
                </a:highlight>
              </a:rPr>
              <a:t>Exiger </a:t>
            </a:r>
            <a:r>
              <a:rPr lang="fr-FR" sz="1600" dirty="0">
                <a:solidFill>
                  <a:schemeClr val="dk1"/>
                </a:solidFill>
                <a:highlight>
                  <a:schemeClr val="lt1"/>
                </a:highlight>
              </a:rPr>
              <a:t>des</a:t>
            </a:r>
            <a:r>
              <a:rPr lang="fr-FR" sz="1600" b="1" dirty="0">
                <a:solidFill>
                  <a:schemeClr val="dk1"/>
                </a:solidFill>
                <a:highlight>
                  <a:schemeClr val="lt1"/>
                </a:highlight>
              </a:rPr>
              <a:t> </a:t>
            </a:r>
            <a:r>
              <a:rPr lang="fr-FR" sz="1600" dirty="0">
                <a:solidFill>
                  <a:schemeClr val="dk1"/>
                </a:solidFill>
                <a:highlight>
                  <a:schemeClr val="lt1"/>
                </a:highlight>
              </a:rPr>
              <a:t>partenariats publics et privés </a:t>
            </a:r>
            <a:r>
              <a:rPr lang="fr-FR" sz="1600" b="1" dirty="0">
                <a:solidFill>
                  <a:schemeClr val="dk1"/>
                </a:solidFill>
                <a:highlight>
                  <a:schemeClr val="lt1"/>
                </a:highlight>
              </a:rPr>
              <a:t>qu’ils</a:t>
            </a:r>
            <a:r>
              <a:rPr lang="fr-FR" sz="1600" dirty="0">
                <a:solidFill>
                  <a:schemeClr val="dk1"/>
                </a:solidFill>
                <a:highlight>
                  <a:schemeClr val="lt1"/>
                </a:highlight>
              </a:rPr>
              <a:t> </a:t>
            </a:r>
            <a:r>
              <a:rPr lang="fr-FR" sz="1600" b="1" dirty="0">
                <a:solidFill>
                  <a:schemeClr val="dk1"/>
                </a:solidFill>
                <a:highlight>
                  <a:schemeClr val="lt1"/>
                </a:highlight>
              </a:rPr>
              <a:t>investissent dans des mesures visant à réduire les GES et les principaux polluants</a:t>
            </a:r>
            <a:r>
              <a:rPr lang="fr-FR" sz="1600" dirty="0">
                <a:solidFill>
                  <a:schemeClr val="dk1"/>
                </a:solidFill>
                <a:highlight>
                  <a:schemeClr val="lt1"/>
                </a:highlight>
              </a:rPr>
              <a:t> </a:t>
            </a:r>
          </a:p>
          <a:p>
            <a:pPr indent="-406390">
              <a:lnSpc>
                <a:spcPct val="115000"/>
              </a:lnSpc>
              <a:spcBef>
                <a:spcPts val="0"/>
              </a:spcBef>
              <a:buClr>
                <a:schemeClr val="dk1"/>
              </a:buClr>
              <a:buSzPts val="1200"/>
              <a:buFont typeface="Roboto"/>
              <a:buChar char="●"/>
            </a:pPr>
            <a:r>
              <a:rPr lang="fr-FR" sz="1600" dirty="0">
                <a:solidFill>
                  <a:schemeClr val="dk1"/>
                </a:solidFill>
                <a:highlight>
                  <a:schemeClr val="lt1"/>
                </a:highlight>
              </a:rPr>
              <a:t>Encourager les pays à</a:t>
            </a:r>
            <a:r>
              <a:rPr lang="fr-FR" sz="1600" b="1" dirty="0">
                <a:solidFill>
                  <a:schemeClr val="dk1"/>
                </a:solidFill>
                <a:highlight>
                  <a:schemeClr val="lt1"/>
                </a:highlight>
              </a:rPr>
              <a:t> s’engager dans le fonds pour les pertes et dommages</a:t>
            </a:r>
            <a:endParaRPr lang="fr-FR" sz="1600" dirty="0">
              <a:solidFill>
                <a:schemeClr val="dk1"/>
              </a:solidFill>
              <a:highlight>
                <a:schemeClr val="lt1"/>
              </a:highlight>
            </a:endParaRPr>
          </a:p>
          <a:p>
            <a:pPr marL="0" indent="0">
              <a:lnSpc>
                <a:spcPct val="115000"/>
              </a:lnSpc>
              <a:spcBef>
                <a:spcPts val="1600"/>
              </a:spcBef>
            </a:pPr>
            <a:endParaRPr sz="1867" dirty="0">
              <a:solidFill>
                <a:schemeClr val="dk1"/>
              </a:solidFill>
              <a:highlight>
                <a:schemeClr val="lt1"/>
              </a:highlight>
              <a:latin typeface="Roboto"/>
              <a:ea typeface="Roboto"/>
              <a:cs typeface="Roboto"/>
              <a:sym typeface="Roboto"/>
            </a:endParaRPr>
          </a:p>
          <a:p>
            <a:pPr marL="0" indent="0">
              <a:spcBef>
                <a:spcPts val="1600"/>
              </a:spcBef>
            </a:pPr>
            <a:endParaRPr sz="1600" dirty="0">
              <a:solidFill>
                <a:schemeClr val="dk1"/>
              </a:solidFill>
              <a:highlight>
                <a:schemeClr val="lt1"/>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838200" y="268941"/>
            <a:ext cx="10515600" cy="457200"/>
          </a:xfrm>
          <a:prstGeom prst="rect">
            <a:avLst/>
          </a:prstGeom>
        </p:spPr>
        <p:txBody>
          <a:bodyPr spcFirstLastPara="1" vert="horz" wrap="square" lIns="91433" tIns="45700" rIns="91433" bIns="45700" rtlCol="0" anchor="ctr" anchorCtr="0">
            <a:normAutofit fontScale="90000"/>
          </a:bodyPr>
          <a:lstStyle/>
          <a:p>
            <a:r>
              <a:rPr lang="fr-FR"/>
              <a:t>Souvenez-vous</a:t>
            </a:r>
          </a:p>
        </p:txBody>
      </p:sp>
      <p:sp>
        <p:nvSpPr>
          <p:cNvPr id="227" name="Google Shape;227;p36"/>
          <p:cNvSpPr txBox="1">
            <a:spLocks noGrp="1"/>
          </p:cNvSpPr>
          <p:nvPr>
            <p:ph type="body" idx="1"/>
          </p:nvPr>
        </p:nvSpPr>
        <p:spPr>
          <a:xfrm>
            <a:off x="6225690" y="1300603"/>
            <a:ext cx="5600400" cy="4528800"/>
          </a:xfrm>
          <a:prstGeom prst="rect">
            <a:avLst/>
          </a:prstGeom>
        </p:spPr>
        <p:txBody>
          <a:bodyPr spcFirstLastPara="1" vert="horz" wrap="square" lIns="91433" tIns="45700" rIns="91433" bIns="45700" rtlCol="0" anchor="t" anchorCtr="0">
            <a:noAutofit/>
          </a:bodyPr>
          <a:lstStyle/>
          <a:p>
            <a:pPr marL="0" indent="0">
              <a:lnSpc>
                <a:spcPct val="90000"/>
              </a:lnSpc>
              <a:spcBef>
                <a:spcPts val="0"/>
              </a:spcBef>
            </a:pPr>
            <a:r>
              <a:rPr lang="fr-FR" sz="1733" b="1" dirty="0">
                <a:solidFill>
                  <a:schemeClr val="dk1"/>
                </a:solidFill>
              </a:rPr>
              <a:t>Les chiffres laissent de marbre, les récits font réagir</a:t>
            </a:r>
          </a:p>
          <a:p>
            <a:pPr indent="-414856">
              <a:buClr>
                <a:schemeClr val="dk1"/>
              </a:buClr>
              <a:buSzPts val="1300"/>
              <a:buChar char="●"/>
            </a:pPr>
            <a:r>
              <a:rPr lang="fr-FR" sz="1733" dirty="0">
                <a:solidFill>
                  <a:schemeClr val="dk1"/>
                </a:solidFill>
              </a:rPr>
              <a:t>Clair</a:t>
            </a:r>
          </a:p>
          <a:p>
            <a:pPr indent="-414856">
              <a:spcBef>
                <a:spcPts val="0"/>
              </a:spcBef>
              <a:buClr>
                <a:schemeClr val="dk1"/>
              </a:buClr>
              <a:buSzPts val="1300"/>
              <a:buChar char="●"/>
            </a:pPr>
            <a:r>
              <a:rPr lang="fr-FR" sz="1733" dirty="0">
                <a:solidFill>
                  <a:schemeClr val="dk1"/>
                </a:solidFill>
              </a:rPr>
              <a:t>Concis</a:t>
            </a:r>
          </a:p>
          <a:p>
            <a:pPr indent="-414856">
              <a:spcBef>
                <a:spcPts val="0"/>
              </a:spcBef>
              <a:buClr>
                <a:schemeClr val="dk1"/>
              </a:buClr>
              <a:buSzPts val="1300"/>
              <a:buChar char="●"/>
            </a:pPr>
            <a:r>
              <a:rPr lang="fr-FR" sz="1733" dirty="0">
                <a:solidFill>
                  <a:schemeClr val="dk1"/>
                </a:solidFill>
              </a:rPr>
              <a:t>Pas de grands mots</a:t>
            </a:r>
          </a:p>
          <a:p>
            <a:pPr indent="-414856">
              <a:spcBef>
                <a:spcPts val="0"/>
              </a:spcBef>
              <a:buClr>
                <a:schemeClr val="dk1"/>
              </a:buClr>
              <a:buSzPts val="1300"/>
              <a:buChar char="●"/>
            </a:pPr>
            <a:r>
              <a:rPr lang="fr-FR" sz="1733" dirty="0">
                <a:solidFill>
                  <a:schemeClr val="dk1"/>
                </a:solidFill>
              </a:rPr>
              <a:t>Pas trop compliqué</a:t>
            </a:r>
          </a:p>
          <a:p>
            <a:pPr indent="-414856">
              <a:spcBef>
                <a:spcPts val="0"/>
              </a:spcBef>
              <a:buClr>
                <a:schemeClr val="dk1"/>
              </a:buClr>
              <a:buSzPts val="1300"/>
              <a:buChar char="●"/>
            </a:pPr>
            <a:r>
              <a:rPr lang="fr-FR" sz="1733" dirty="0">
                <a:solidFill>
                  <a:schemeClr val="dk1"/>
                </a:solidFill>
              </a:rPr>
              <a:t>Répété inlassablement</a:t>
            </a:r>
          </a:p>
          <a:p>
            <a:pPr marL="0" indent="0">
              <a:lnSpc>
                <a:spcPct val="90000"/>
              </a:lnSpc>
              <a:spcBef>
                <a:spcPts val="0"/>
              </a:spcBef>
            </a:pPr>
            <a:br>
              <a:rPr lang="fr-FR" sz="1733" b="1" dirty="0">
                <a:solidFill>
                  <a:schemeClr val="dk1"/>
                </a:solidFill>
              </a:rPr>
            </a:br>
            <a:r>
              <a:rPr lang="fr-FR" sz="1733" b="1" dirty="0">
                <a:solidFill>
                  <a:schemeClr val="dk1"/>
                </a:solidFill>
              </a:rPr>
              <a:t>Des messages efficaces </a:t>
            </a:r>
            <a:r>
              <a:rPr lang="fr-FR" sz="1733" b="1" dirty="0">
                <a:solidFill>
                  <a:schemeClr val="accent1"/>
                </a:solidFill>
              </a:rPr>
              <a:t>exigent</a:t>
            </a:r>
            <a:r>
              <a:rPr lang="fr-FR" sz="1733" b="1" dirty="0">
                <a:solidFill>
                  <a:schemeClr val="dk1"/>
                </a:solidFill>
              </a:rPr>
              <a:t> des points de preuve</a:t>
            </a:r>
          </a:p>
          <a:p>
            <a:pPr indent="-414856">
              <a:buClr>
                <a:schemeClr val="dk1"/>
              </a:buClr>
              <a:buSzPts val="1300"/>
              <a:buChar char="●"/>
            </a:pPr>
            <a:r>
              <a:rPr lang="fr-FR" sz="1733" dirty="0">
                <a:solidFill>
                  <a:schemeClr val="dk1"/>
                </a:solidFill>
              </a:rPr>
              <a:t>Expériences personnelles </a:t>
            </a:r>
          </a:p>
          <a:p>
            <a:pPr indent="-414856">
              <a:spcBef>
                <a:spcPts val="0"/>
              </a:spcBef>
              <a:buClr>
                <a:schemeClr val="dk1"/>
              </a:buClr>
              <a:buSzPts val="1300"/>
              <a:buChar char="●"/>
            </a:pPr>
            <a:r>
              <a:rPr lang="fr-FR" sz="1733" dirty="0">
                <a:solidFill>
                  <a:schemeClr val="dk1"/>
                </a:solidFill>
              </a:rPr>
              <a:t>Exemples et analogies</a:t>
            </a:r>
          </a:p>
          <a:p>
            <a:pPr indent="-414856">
              <a:spcBef>
                <a:spcPts val="0"/>
              </a:spcBef>
              <a:buClr>
                <a:schemeClr val="dk1"/>
              </a:buClr>
              <a:buSzPts val="1300"/>
              <a:buChar char="●"/>
            </a:pPr>
            <a:r>
              <a:rPr lang="fr-FR" sz="1733" dirty="0">
                <a:solidFill>
                  <a:schemeClr val="dk1"/>
                </a:solidFill>
              </a:rPr>
              <a:t>Commentaires et soutien de tiers indépendants</a:t>
            </a:r>
          </a:p>
          <a:p>
            <a:pPr indent="-414856">
              <a:spcBef>
                <a:spcPts val="0"/>
              </a:spcBef>
              <a:buClr>
                <a:schemeClr val="dk1"/>
              </a:buClr>
              <a:buSzPts val="1300"/>
              <a:buChar char="●"/>
            </a:pPr>
            <a:r>
              <a:rPr lang="fr-FR" sz="1733" dirty="0">
                <a:solidFill>
                  <a:schemeClr val="dk1"/>
                </a:solidFill>
              </a:rPr>
              <a:t>Soutien factuel par le biais de statistiques et autres recherches </a:t>
            </a:r>
          </a:p>
        </p:txBody>
      </p:sp>
      <p:pic>
        <p:nvPicPr>
          <p:cNvPr id="228" name="Google Shape;228;p36"/>
          <p:cNvPicPr preferRelativeResize="0"/>
          <p:nvPr/>
        </p:nvPicPr>
        <p:blipFill>
          <a:blip r:embed="rId3">
            <a:alphaModFix/>
          </a:blip>
          <a:stretch>
            <a:fillRect/>
          </a:stretch>
        </p:blipFill>
        <p:spPr>
          <a:xfrm>
            <a:off x="633600" y="1300603"/>
            <a:ext cx="5401533" cy="3602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291400" y="268941"/>
            <a:ext cx="10515600" cy="457200"/>
          </a:xfrm>
          <a:prstGeom prst="rect">
            <a:avLst/>
          </a:prstGeom>
        </p:spPr>
        <p:txBody>
          <a:bodyPr spcFirstLastPara="1" vert="horz" wrap="square" lIns="91433" tIns="45700" rIns="91433" bIns="45700" rtlCol="0" anchor="ctr" anchorCtr="0">
            <a:normAutofit fontScale="90000"/>
          </a:bodyPr>
          <a:lstStyle/>
          <a:p>
            <a:r>
              <a:rPr lang="fr-FR"/>
              <a:t>Ressources</a:t>
            </a:r>
          </a:p>
        </p:txBody>
      </p:sp>
      <p:sp>
        <p:nvSpPr>
          <p:cNvPr id="234" name="Google Shape;234;p37"/>
          <p:cNvSpPr txBox="1"/>
          <p:nvPr/>
        </p:nvSpPr>
        <p:spPr>
          <a:xfrm>
            <a:off x="291400" y="726133"/>
            <a:ext cx="5804400" cy="2590400"/>
          </a:xfrm>
          <a:prstGeom prst="rect">
            <a:avLst/>
          </a:prstGeom>
          <a:noFill/>
          <a:ln>
            <a:noFill/>
          </a:ln>
        </p:spPr>
        <p:txBody>
          <a:bodyPr spcFirstLastPara="1" wrap="square" lIns="121900" tIns="121900" rIns="121900" bIns="121900" anchor="t" anchorCtr="0">
            <a:noAutofit/>
          </a:bodyPr>
          <a:lstStyle/>
          <a:p>
            <a:r>
              <a:rPr lang="fr-FR" sz="1733" u="sng" dirty="0">
                <a:latin typeface="Proxima Nova"/>
                <a:ea typeface="Proxima Nova"/>
                <a:cs typeface="Proxima Nova"/>
                <a:sym typeface="Proxima Nova"/>
              </a:rPr>
              <a:t>Communications</a:t>
            </a:r>
          </a:p>
          <a:p>
            <a:endParaRPr sz="533" u="sng" dirty="0">
              <a:latin typeface="Proxima Nova"/>
              <a:ea typeface="Proxima Nova"/>
              <a:cs typeface="Proxima Nova"/>
              <a:sym typeface="Proxima Nova"/>
            </a:endParaRPr>
          </a:p>
          <a:p>
            <a:pPr>
              <a:lnSpc>
                <a:spcPct val="115000"/>
              </a:lnSpc>
            </a:pPr>
            <a:r>
              <a:rPr lang="fr-FR" sz="1200" b="1" u="sng" dirty="0">
                <a:solidFill>
                  <a:schemeClr val="accent1"/>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Les récits font réagir</a:t>
            </a:r>
            <a:r>
              <a:rPr lang="fr-FR" sz="1200" b="1" dirty="0">
                <a:solidFill>
                  <a:schemeClr val="accent1"/>
                </a:solidFill>
                <a:latin typeface="Proxima Nova"/>
                <a:ea typeface="Proxima Nova"/>
                <a:cs typeface="Proxima Nova"/>
                <a:sym typeface="Proxima Nova"/>
              </a:rPr>
              <a:t> </a:t>
            </a:r>
          </a:p>
          <a:p>
            <a:pPr>
              <a:lnSpc>
                <a:spcPct val="115000"/>
              </a:lnSpc>
            </a:pPr>
            <a:endParaRPr sz="1200" b="1" dirty="0">
              <a:solidFill>
                <a:schemeClr val="accent1"/>
              </a:solidFill>
              <a:latin typeface="Proxima Nova"/>
              <a:ea typeface="Proxima Nova"/>
              <a:cs typeface="Proxima Nova"/>
              <a:sym typeface="Proxima Nova"/>
            </a:endParaRPr>
          </a:p>
          <a:p>
            <a:pPr>
              <a:lnSpc>
                <a:spcPct val="115000"/>
              </a:lnSpc>
            </a:pPr>
            <a:r>
              <a:rPr lang="fr-FR" sz="1200" b="1" u="sng" dirty="0">
                <a:solidFill>
                  <a:schemeClr val="accent1"/>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ClimateCommunication.org</a:t>
            </a:r>
            <a:br>
              <a:rPr lang="fr-FR" sz="2400" dirty="0"/>
            </a:br>
            <a:br>
              <a:rPr lang="fr-FR" sz="2400" dirty="0"/>
            </a:br>
            <a:r>
              <a:rPr lang="fr-FR" sz="1200" b="1" u="sng" dirty="0">
                <a:solidFill>
                  <a:schemeClr val="accent1"/>
                </a:solidFill>
                <a:latin typeface="Proxima Nova"/>
                <a:ea typeface="Proxima Nova"/>
                <a:cs typeface="Proxima Nova"/>
                <a:sym typeface="Proxima Nova"/>
              </a:rPr>
              <a:t>Messaging Guide: </a:t>
            </a:r>
            <a:r>
              <a:rPr lang="fr-FR" sz="1200" b="1" u="sng" dirty="0" err="1">
                <a:solidFill>
                  <a:schemeClr val="accent1"/>
                </a:solidFill>
                <a:latin typeface="Proxima Nova"/>
                <a:ea typeface="Proxima Nova"/>
                <a:cs typeface="Proxima Nova"/>
                <a:sym typeface="Proxima Nova"/>
              </a:rPr>
              <a:t>Encouraging</a:t>
            </a:r>
            <a:r>
              <a:rPr lang="fr-FR" sz="1200" b="1" u="sng" dirty="0">
                <a:solidFill>
                  <a:schemeClr val="accent1"/>
                </a:solidFill>
                <a:latin typeface="Proxima Nova"/>
                <a:ea typeface="Proxima Nova"/>
                <a:cs typeface="Proxima Nova"/>
                <a:sym typeface="Proxima Nova"/>
              </a:rPr>
              <a:t> Public </a:t>
            </a:r>
            <a:r>
              <a:rPr lang="fr-FR" sz="1200" b="1" u="sng" dirty="0" err="1">
                <a:solidFill>
                  <a:schemeClr val="accent1"/>
                </a:solidFill>
                <a:latin typeface="Proxima Nova"/>
                <a:ea typeface="Proxima Nova"/>
                <a:cs typeface="Proxima Nova"/>
                <a:sym typeface="Proxima Nova"/>
              </a:rPr>
              <a:t>Officials</a:t>
            </a:r>
            <a:r>
              <a:rPr lang="fr-FR" sz="1200" b="1" u="sng" dirty="0">
                <a:solidFill>
                  <a:schemeClr val="accent1"/>
                </a:solidFill>
                <a:latin typeface="Proxima Nova"/>
                <a:ea typeface="Proxima Nova"/>
                <a:cs typeface="Proxima Nova"/>
                <a:sym typeface="Proxima Nova"/>
              </a:rPr>
              <a:t> to Lead on </a:t>
            </a:r>
            <a:r>
              <a:rPr lang="fr-FR" sz="1200" b="1" u="sng" dirty="0" err="1">
                <a:solidFill>
                  <a:schemeClr val="accent1"/>
                </a:solidFill>
                <a:latin typeface="Proxima Nova"/>
                <a:ea typeface="Proxima Nova"/>
                <a:cs typeface="Proxima Nova"/>
                <a:sym typeface="Proxima Nova"/>
              </a:rPr>
              <a:t>Climate</a:t>
            </a:r>
            <a:r>
              <a:rPr lang="fr-FR" sz="1200" b="1" u="sng" dirty="0">
                <a:solidFill>
                  <a:schemeClr val="accent1"/>
                </a:solidFill>
                <a:latin typeface="Proxima Nova"/>
                <a:ea typeface="Proxima Nova"/>
                <a:cs typeface="Proxima Nova"/>
                <a:sym typeface="Proxima Nova"/>
              </a:rPr>
              <a:t> and </a:t>
            </a:r>
            <a:r>
              <a:rPr lang="fr-FR" sz="1200" b="1" u="sng" dirty="0" err="1">
                <a:solidFill>
                  <a:schemeClr val="accent1"/>
                </a:solidFill>
                <a:latin typeface="Proxima Nova"/>
                <a:ea typeface="Proxima Nova"/>
                <a:cs typeface="Proxima Nova"/>
                <a:sym typeface="Proxima Nova"/>
              </a:rPr>
              <a:t>Health</a:t>
            </a:r>
            <a:r>
              <a:rPr lang="fr-FR" sz="1200" b="1" u="sng" dirty="0">
                <a:solidFill>
                  <a:schemeClr val="accent1"/>
                </a:solidFill>
                <a:latin typeface="Proxima Nova"/>
                <a:ea typeface="Proxima Nova"/>
                <a:cs typeface="Proxima Nova"/>
                <a:sym typeface="Proxima Nova"/>
              </a:rPr>
              <a:t> </a:t>
            </a:r>
          </a:p>
          <a:p>
            <a:pPr>
              <a:lnSpc>
                <a:spcPct val="115000"/>
              </a:lnSpc>
            </a:pPr>
            <a:endParaRPr lang="fr-FR" sz="1200" b="1" u="sng" dirty="0">
              <a:solidFill>
                <a:schemeClr val="accent1"/>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endParaRPr>
          </a:p>
          <a:p>
            <a:pPr>
              <a:lnSpc>
                <a:spcPct val="115000"/>
              </a:lnSpc>
            </a:pPr>
            <a:r>
              <a:rPr lang="fr-FR" sz="1200" b="1" u="sng" dirty="0">
                <a:solidFill>
                  <a:schemeClr val="accent1"/>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10 conseils pour communiquer sur le climat et la santé</a:t>
            </a:r>
          </a:p>
          <a:p>
            <a:pPr>
              <a:lnSpc>
                <a:spcPct val="115000"/>
              </a:lnSpc>
              <a:spcBef>
                <a:spcPts val="1333"/>
              </a:spcBef>
            </a:pPr>
            <a:r>
              <a:rPr lang="fr-FR" sz="1200" b="1" u="sng" dirty="0" err="1">
                <a:solidFill>
                  <a:schemeClr val="accent1"/>
                </a:solid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Climate</a:t>
            </a:r>
            <a:r>
              <a:rPr lang="fr-FR" sz="1200" b="1" u="sng" dirty="0">
                <a:solidFill>
                  <a:schemeClr val="accent1"/>
                </a:solid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 </a:t>
            </a:r>
            <a:r>
              <a:rPr lang="fr-FR" sz="1200" b="1" u="sng" dirty="0" err="1">
                <a:solidFill>
                  <a:schemeClr val="accent1"/>
                </a:solid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Visuals</a:t>
            </a:r>
            <a:r>
              <a:rPr lang="fr-FR" sz="1200" dirty="0">
                <a:latin typeface="Proxima Nova"/>
                <a:ea typeface="Proxima Nova"/>
                <a:cs typeface="Proxima Nova"/>
                <a:sym typeface="Proxima Nova"/>
              </a:rPr>
              <a:t> : Une bibliothèque de photographies pour communiquer plus efficacement sur le changement climatique.</a:t>
            </a:r>
            <a:br>
              <a:rPr lang="fr-FR" sz="1200" dirty="0">
                <a:latin typeface="Proxima Nova"/>
                <a:ea typeface="Proxima Nova"/>
                <a:cs typeface="Proxima Nova"/>
                <a:sym typeface="Proxima Nova"/>
              </a:rPr>
            </a:br>
            <a:br>
              <a:rPr lang="fr-FR" sz="1200" dirty="0">
                <a:latin typeface="Proxima Nova"/>
                <a:ea typeface="Proxima Nova"/>
                <a:cs typeface="Proxima Nova"/>
                <a:sym typeface="Proxima Nova"/>
              </a:rPr>
            </a:br>
            <a:r>
              <a:rPr lang="fr-FR" sz="1200" b="1" u="sng" dirty="0" err="1">
                <a:solidFill>
                  <a:schemeClr val="accent1"/>
                </a:solidFill>
                <a:latin typeface="Proxima Nova"/>
                <a:ea typeface="Proxima Nova"/>
                <a:cs typeface="Proxima Nova"/>
                <a:sym typeface="Proxima Nova"/>
                <a:hlinkClick r:id="rId7">
                  <a:extLst>
                    <a:ext uri="{A12FA001-AC4F-418D-AE19-62706E023703}">
                      <ahyp:hlinkClr xmlns:ahyp="http://schemas.microsoft.com/office/drawing/2018/hyperlinkcolor" val="tx"/>
                    </a:ext>
                  </a:extLst>
                </a:hlinkClick>
              </a:rPr>
              <a:t>ClimateTalk</a:t>
            </a:r>
            <a:r>
              <a:rPr lang="fr-FR" sz="1200" b="1" u="sng" dirty="0">
                <a:solidFill>
                  <a:schemeClr val="accent1"/>
                </a:solidFill>
                <a:latin typeface="Proxima Nova"/>
                <a:ea typeface="Proxima Nova"/>
                <a:cs typeface="Proxima Nova"/>
                <a:sym typeface="Proxima Nova"/>
                <a:hlinkClick r:id="rId7">
                  <a:extLst>
                    <a:ext uri="{A12FA001-AC4F-418D-AE19-62706E023703}">
                      <ahyp:hlinkClr xmlns:ahyp="http://schemas.microsoft.com/office/drawing/2018/hyperlinkcolor" val="tx"/>
                    </a:ext>
                  </a:extLst>
                </a:hlinkClick>
              </a:rPr>
              <a:t> : Science and Solutions</a:t>
            </a:r>
            <a:r>
              <a:rPr lang="fr-FR" sz="1200" b="1" u="sng" dirty="0">
                <a:solidFill>
                  <a:schemeClr val="accent1"/>
                </a:solidFill>
                <a:latin typeface="Proxima Nova"/>
                <a:ea typeface="Proxima Nova"/>
                <a:cs typeface="Proxima Nova"/>
                <a:sym typeface="Proxima Nova"/>
              </a:rPr>
              <a:t> </a:t>
            </a:r>
            <a:r>
              <a:rPr lang="fr-FR" sz="1200" b="1" dirty="0">
                <a:latin typeface="Proxima Nova"/>
                <a:ea typeface="Proxima Nova"/>
                <a:cs typeface="Proxima Nova"/>
                <a:sym typeface="Proxima Nova"/>
              </a:rPr>
              <a:t>: </a:t>
            </a:r>
            <a:r>
              <a:rPr lang="fr-FR" sz="1200" dirty="0">
                <a:latin typeface="Proxima Nova"/>
                <a:ea typeface="Proxima Nova"/>
                <a:cs typeface="Proxima Nova"/>
                <a:sym typeface="Proxima Nova"/>
              </a:rPr>
              <a:t>L’importance de l’utilisation du langage pour favoriser le changement. </a:t>
            </a:r>
            <a:br>
              <a:rPr lang="fr-FR" sz="1200" dirty="0">
                <a:latin typeface="Proxima Nova"/>
                <a:ea typeface="Proxima Nova"/>
                <a:cs typeface="Proxima Nova"/>
                <a:sym typeface="Proxima Nova"/>
              </a:rPr>
            </a:br>
            <a:br>
              <a:rPr lang="fr-FR" sz="1200" dirty="0">
                <a:latin typeface="Proxima Nova"/>
                <a:ea typeface="Proxima Nova"/>
                <a:cs typeface="Proxima Nova"/>
                <a:sym typeface="Proxima Nova"/>
              </a:rPr>
            </a:br>
            <a:r>
              <a:rPr lang="fr-FR" sz="1200" b="1" u="sng" dirty="0" err="1">
                <a:solidFill>
                  <a:schemeClr val="accent1"/>
                </a:solidFill>
                <a:latin typeface="Proxima Nova"/>
                <a:ea typeface="Proxima Nova"/>
                <a:cs typeface="Proxima Nova"/>
                <a:sym typeface="Proxima Nova"/>
                <a:hlinkClick r:id="rId8">
                  <a:extLst>
                    <a:ext uri="{A12FA001-AC4F-418D-AE19-62706E023703}">
                      <ahyp:hlinkClr xmlns:ahyp="http://schemas.microsoft.com/office/drawing/2018/hyperlinkcolor" val="tx"/>
                    </a:ext>
                  </a:extLst>
                </a:hlinkClick>
              </a:rPr>
              <a:t>Want</a:t>
            </a:r>
            <a:r>
              <a:rPr lang="fr-FR" sz="1200" b="1" u="sng" dirty="0">
                <a:solidFill>
                  <a:schemeClr val="accent1"/>
                </a:solidFill>
                <a:latin typeface="Proxima Nova"/>
                <a:ea typeface="Proxima Nova"/>
                <a:cs typeface="Proxima Nova"/>
                <a:sym typeface="Proxima Nova"/>
                <a:hlinkClick r:id="rId8">
                  <a:extLst>
                    <a:ext uri="{A12FA001-AC4F-418D-AE19-62706E023703}">
                      <ahyp:hlinkClr xmlns:ahyp="http://schemas.microsoft.com/office/drawing/2018/hyperlinkcolor" val="tx"/>
                    </a:ext>
                  </a:extLst>
                </a:hlinkClick>
              </a:rPr>
              <a:t> people to care about </a:t>
            </a:r>
            <a:r>
              <a:rPr lang="fr-FR" sz="1200" b="1" u="sng" dirty="0" err="1">
                <a:solidFill>
                  <a:schemeClr val="accent1"/>
                </a:solidFill>
                <a:latin typeface="Proxima Nova"/>
                <a:ea typeface="Proxima Nova"/>
                <a:cs typeface="Proxima Nova"/>
                <a:sym typeface="Proxima Nova"/>
                <a:hlinkClick r:id="rId8">
                  <a:extLst>
                    <a:ext uri="{A12FA001-AC4F-418D-AE19-62706E023703}">
                      <ahyp:hlinkClr xmlns:ahyp="http://schemas.microsoft.com/office/drawing/2018/hyperlinkcolor" val="tx"/>
                    </a:ext>
                  </a:extLst>
                </a:hlinkClick>
              </a:rPr>
              <a:t>climate</a:t>
            </a:r>
            <a:r>
              <a:rPr lang="fr-FR" sz="1200" b="1" u="sng" dirty="0">
                <a:solidFill>
                  <a:schemeClr val="accent1"/>
                </a:solidFill>
                <a:latin typeface="Proxima Nova"/>
                <a:ea typeface="Proxima Nova"/>
                <a:cs typeface="Proxima Nova"/>
                <a:sym typeface="Proxima Nova"/>
                <a:hlinkClick r:id="rId8">
                  <a:extLst>
                    <a:ext uri="{A12FA001-AC4F-418D-AE19-62706E023703}">
                      <ahyp:hlinkClr xmlns:ahyp="http://schemas.microsoft.com/office/drawing/2018/hyperlinkcolor" val="tx"/>
                    </a:ext>
                  </a:extLst>
                </a:hlinkClick>
              </a:rPr>
              <a:t> change?  Skip the jargon</a:t>
            </a:r>
            <a:r>
              <a:rPr lang="fr-FR" sz="1200" b="1" u="sng" dirty="0">
                <a:solidFill>
                  <a:schemeClr val="accent1"/>
                </a:solidFill>
                <a:latin typeface="Proxima Nova"/>
                <a:ea typeface="Proxima Nova"/>
                <a:cs typeface="Proxima Nova"/>
                <a:sym typeface="Proxima Nova"/>
              </a:rPr>
              <a:t> </a:t>
            </a:r>
            <a:r>
              <a:rPr lang="fr-FR" sz="1200" dirty="0">
                <a:latin typeface="Proxima Nova"/>
                <a:ea typeface="Proxima Nova"/>
                <a:cs typeface="Proxima Nova"/>
                <a:sym typeface="Proxima Nova"/>
              </a:rPr>
              <a:t>Ressources pour un meilleur langage à utiliser pour parler du changement climatique. </a:t>
            </a:r>
          </a:p>
          <a:p>
            <a:pPr>
              <a:lnSpc>
                <a:spcPct val="150000"/>
              </a:lnSpc>
              <a:spcBef>
                <a:spcPts val="1600"/>
              </a:spcBef>
            </a:pPr>
            <a:endParaRPr sz="1467" dirty="0">
              <a:solidFill>
                <a:schemeClr val="accent2"/>
              </a:solidFill>
              <a:latin typeface="Proxima Nova"/>
              <a:ea typeface="Proxima Nova"/>
              <a:cs typeface="Proxima Nova"/>
              <a:sym typeface="Proxima Nova"/>
            </a:endParaRPr>
          </a:p>
          <a:p>
            <a:pPr>
              <a:lnSpc>
                <a:spcPct val="115000"/>
              </a:lnSpc>
              <a:spcBef>
                <a:spcPts val="1333"/>
              </a:spcBef>
            </a:pPr>
            <a:endParaRPr sz="1467" dirty="0">
              <a:latin typeface="Proxima Nova"/>
              <a:ea typeface="Proxima Nova"/>
              <a:cs typeface="Proxima Nova"/>
              <a:sym typeface="Proxima Nova"/>
            </a:endParaRPr>
          </a:p>
          <a:p>
            <a:pPr>
              <a:spcBef>
                <a:spcPts val="1600"/>
              </a:spcBef>
            </a:pPr>
            <a:endParaRPr sz="2400" dirty="0">
              <a:latin typeface="Proxima Nova"/>
              <a:ea typeface="Proxima Nova"/>
              <a:cs typeface="Proxima Nova"/>
              <a:sym typeface="Proxima Nova"/>
            </a:endParaRPr>
          </a:p>
        </p:txBody>
      </p:sp>
      <p:sp>
        <p:nvSpPr>
          <p:cNvPr id="235" name="Google Shape;235;p37"/>
          <p:cNvSpPr txBox="1"/>
          <p:nvPr/>
        </p:nvSpPr>
        <p:spPr>
          <a:xfrm>
            <a:off x="6096000" y="726133"/>
            <a:ext cx="5804400" cy="3037200"/>
          </a:xfrm>
          <a:prstGeom prst="rect">
            <a:avLst/>
          </a:prstGeom>
          <a:noFill/>
          <a:ln>
            <a:noFill/>
          </a:ln>
        </p:spPr>
        <p:txBody>
          <a:bodyPr spcFirstLastPara="1" wrap="square" lIns="121900" tIns="121900" rIns="121900" bIns="121900" anchor="t" anchorCtr="0">
            <a:noAutofit/>
          </a:bodyPr>
          <a:lstStyle/>
          <a:p>
            <a:r>
              <a:rPr lang="fr-FR" sz="1733" u="sng" dirty="0">
                <a:latin typeface="Proxima Nova"/>
                <a:ea typeface="Proxima Nova"/>
                <a:cs typeface="Proxima Nova"/>
                <a:sym typeface="Proxima Nova"/>
              </a:rPr>
              <a:t>Climat et santé</a:t>
            </a:r>
          </a:p>
          <a:p>
            <a:endParaRPr sz="667" u="sng" dirty="0">
              <a:latin typeface="Proxima Nova"/>
              <a:ea typeface="Proxima Nova"/>
              <a:cs typeface="Proxima Nova"/>
              <a:sym typeface="Proxima Nova"/>
            </a:endParaRPr>
          </a:p>
          <a:p>
            <a:r>
              <a:rPr lang="fr-FR" sz="1200" b="1" u="sng" dirty="0">
                <a:solidFill>
                  <a:schemeClr val="accent1"/>
                </a:solidFill>
                <a:latin typeface="Proxima Nova"/>
                <a:ea typeface="Proxima Nova"/>
                <a:cs typeface="Proxima Nova"/>
                <a:sym typeface="Proxima Nova"/>
                <a:hlinkClick r:id="rId9">
                  <a:extLst>
                    <a:ext uri="{A12FA001-AC4F-418D-AE19-62706E023703}">
                      <ahyp:hlinkClr xmlns:ahyp="http://schemas.microsoft.com/office/drawing/2018/hyperlinkcolor" val="tx"/>
                    </a:ext>
                  </a:extLst>
                </a:hlinkClick>
              </a:rPr>
              <a:t>Harvard C-CHANGE</a:t>
            </a:r>
            <a:r>
              <a:rPr lang="fr-FR" sz="1200" dirty="0">
                <a:latin typeface="Proxima Nova"/>
                <a:ea typeface="Proxima Nova"/>
                <a:cs typeface="Proxima Nova"/>
                <a:sym typeface="Proxima Nova"/>
              </a:rPr>
              <a:t>: fiches d’information, recherches et sources universitaires </a:t>
            </a:r>
            <a:r>
              <a:rPr lang="fr-FR" sz="1200" b="1" u="sng" dirty="0">
                <a:solidFill>
                  <a:schemeClr val="accent1"/>
                </a:solidFill>
                <a:highlight>
                  <a:schemeClr val="lt1"/>
                </a:highlight>
                <a:latin typeface="Proxima Nova"/>
                <a:ea typeface="Proxima Nova"/>
                <a:cs typeface="Proxima Nova"/>
                <a:sym typeface="Proxima Nova"/>
                <a:hlinkClick r:id="rId10">
                  <a:extLst>
                    <a:ext uri="{A12FA001-AC4F-418D-AE19-62706E023703}">
                      <ahyp:hlinkClr xmlns:ahyp="http://schemas.microsoft.com/office/drawing/2018/hyperlinkcolor" val="tx"/>
                    </a:ext>
                  </a:extLst>
                </a:hlinkClick>
              </a:rPr>
              <a:t>Toolkit</a:t>
            </a:r>
            <a:r>
              <a:rPr lang="fr-FR" sz="1200" b="1" u="sng" dirty="0">
                <a:solidFill>
                  <a:schemeClr val="accent1"/>
                </a:solidFill>
                <a:highlight>
                  <a:schemeClr val="lt1"/>
                </a:highlight>
                <a:latin typeface="Proxima Nova"/>
                <a:ea typeface="Proxima Nova"/>
                <a:cs typeface="Proxima Nova"/>
                <a:sym typeface="Proxima Nova"/>
              </a:rPr>
              <a:t> for </a:t>
            </a:r>
            <a:r>
              <a:rPr lang="fr-FR" sz="1200" b="1" u="sng" dirty="0" err="1">
                <a:solidFill>
                  <a:schemeClr val="accent1"/>
                </a:solidFill>
                <a:highlight>
                  <a:schemeClr val="lt1"/>
                </a:highlight>
                <a:latin typeface="Proxima Nova"/>
                <a:ea typeface="Proxima Nova"/>
                <a:cs typeface="Proxima Nova"/>
                <a:sym typeface="Proxima Nova"/>
              </a:rPr>
              <a:t>Frontline</a:t>
            </a:r>
            <a:r>
              <a:rPr lang="fr-FR" sz="1200" b="1" u="sng" dirty="0">
                <a:solidFill>
                  <a:schemeClr val="accent1"/>
                </a:solidFill>
                <a:highlight>
                  <a:schemeClr val="lt1"/>
                </a:highlight>
                <a:latin typeface="Proxima Nova"/>
                <a:ea typeface="Proxima Nova"/>
                <a:cs typeface="Proxima Nova"/>
                <a:sym typeface="Proxima Nova"/>
              </a:rPr>
              <a:t> </a:t>
            </a:r>
            <a:r>
              <a:rPr lang="fr-FR" sz="1200" b="1" u="sng" dirty="0" err="1">
                <a:solidFill>
                  <a:schemeClr val="accent1"/>
                </a:solidFill>
                <a:highlight>
                  <a:schemeClr val="lt1"/>
                </a:highlight>
                <a:latin typeface="Proxima Nova"/>
                <a:ea typeface="Proxima Nova"/>
                <a:cs typeface="Proxima Nova"/>
                <a:sym typeface="Proxima Nova"/>
              </a:rPr>
              <a:t>Health</a:t>
            </a:r>
            <a:r>
              <a:rPr lang="fr-FR" sz="1200" b="1" u="sng" dirty="0">
                <a:solidFill>
                  <a:schemeClr val="accent1"/>
                </a:solidFill>
                <a:highlight>
                  <a:schemeClr val="lt1"/>
                </a:highlight>
                <a:latin typeface="Proxima Nova"/>
                <a:ea typeface="Proxima Nova"/>
                <a:cs typeface="Proxima Nova"/>
                <a:sym typeface="Proxima Nova"/>
              </a:rPr>
              <a:t> </a:t>
            </a:r>
            <a:r>
              <a:rPr lang="fr-FR" sz="1200" b="1" u="sng" dirty="0" err="1">
                <a:solidFill>
                  <a:schemeClr val="accent1"/>
                </a:solidFill>
                <a:highlight>
                  <a:schemeClr val="lt1"/>
                </a:highlight>
                <a:latin typeface="Proxima Nova"/>
                <a:ea typeface="Proxima Nova"/>
                <a:cs typeface="Proxima Nova"/>
                <a:sym typeface="Proxima Nova"/>
              </a:rPr>
              <a:t>Clinics</a:t>
            </a:r>
            <a:r>
              <a:rPr lang="fr-FR" sz="1200" dirty="0">
                <a:latin typeface="Proxima Nova"/>
                <a:ea typeface="Proxima Nova"/>
                <a:cs typeface="Proxima Nova"/>
                <a:sym typeface="Proxima Nova"/>
              </a:rPr>
              <a:t> </a:t>
            </a:r>
          </a:p>
          <a:p>
            <a:endParaRPr lang="fr-FR" sz="1200" b="1" u="sng" dirty="0">
              <a:solidFill>
                <a:schemeClr val="accent1"/>
              </a:solidFill>
              <a:latin typeface="Proxima Nova"/>
              <a:ea typeface="Proxima Nova"/>
              <a:cs typeface="Proxima Nova"/>
              <a:sym typeface="Proxima Nova"/>
              <a:hlinkClick r:id="rId11">
                <a:extLst>
                  <a:ext uri="{A12FA001-AC4F-418D-AE19-62706E023703}">
                    <ahyp:hlinkClr xmlns:ahyp="http://schemas.microsoft.com/office/drawing/2018/hyperlinkcolor" val="tx"/>
                  </a:ext>
                </a:extLst>
              </a:hlinkClick>
            </a:endParaRPr>
          </a:p>
          <a:p>
            <a:r>
              <a:rPr lang="fr-FR" sz="1200" b="1" u="sng" dirty="0" err="1">
                <a:solidFill>
                  <a:schemeClr val="accent1"/>
                </a:solidFill>
                <a:latin typeface="Proxima Nova"/>
                <a:ea typeface="Proxima Nova"/>
                <a:cs typeface="Proxima Nova"/>
                <a:sym typeface="Proxima Nova"/>
                <a:hlinkClick r:id="rId11">
                  <a:extLst>
                    <a:ext uri="{A12FA001-AC4F-418D-AE19-62706E023703}">
                      <ahyp:hlinkClr xmlns:ahyp="http://schemas.microsoft.com/office/drawing/2018/hyperlinkcolor" val="tx"/>
                    </a:ext>
                  </a:extLst>
                </a:hlinkClick>
              </a:rPr>
              <a:t>Medical</a:t>
            </a:r>
            <a:r>
              <a:rPr lang="fr-FR" sz="1200" b="1" u="sng" dirty="0">
                <a:solidFill>
                  <a:schemeClr val="accent1"/>
                </a:solidFill>
                <a:latin typeface="Proxima Nova"/>
                <a:ea typeface="Proxima Nova"/>
                <a:cs typeface="Proxima Nova"/>
                <a:sym typeface="Proxima Nova"/>
                <a:hlinkClick r:id="rId11">
                  <a:extLst>
                    <a:ext uri="{A12FA001-AC4F-418D-AE19-62706E023703}">
                      <ahyp:hlinkClr xmlns:ahyp="http://schemas.microsoft.com/office/drawing/2018/hyperlinkcolor" val="tx"/>
                    </a:ext>
                  </a:extLst>
                </a:hlinkClick>
              </a:rPr>
              <a:t> Consortium on </a:t>
            </a:r>
            <a:r>
              <a:rPr lang="fr-FR" sz="1200" b="1" u="sng" dirty="0" err="1">
                <a:solidFill>
                  <a:schemeClr val="accent1"/>
                </a:solidFill>
                <a:latin typeface="Proxima Nova"/>
                <a:ea typeface="Proxima Nova"/>
                <a:cs typeface="Proxima Nova"/>
                <a:sym typeface="Proxima Nova"/>
                <a:hlinkClick r:id="rId11">
                  <a:extLst>
                    <a:ext uri="{A12FA001-AC4F-418D-AE19-62706E023703}">
                      <ahyp:hlinkClr xmlns:ahyp="http://schemas.microsoft.com/office/drawing/2018/hyperlinkcolor" val="tx"/>
                    </a:ext>
                  </a:extLst>
                </a:hlinkClick>
              </a:rPr>
              <a:t>Climate</a:t>
            </a:r>
            <a:r>
              <a:rPr lang="fr-FR" sz="1200" b="1" u="sng" dirty="0">
                <a:solidFill>
                  <a:schemeClr val="accent1"/>
                </a:solidFill>
                <a:latin typeface="Proxima Nova"/>
                <a:ea typeface="Proxima Nova"/>
                <a:cs typeface="Proxima Nova"/>
                <a:sym typeface="Proxima Nova"/>
                <a:hlinkClick r:id="rId11">
                  <a:extLst>
                    <a:ext uri="{A12FA001-AC4F-418D-AE19-62706E023703}">
                      <ahyp:hlinkClr xmlns:ahyp="http://schemas.microsoft.com/office/drawing/2018/hyperlinkcolor" val="tx"/>
                    </a:ext>
                  </a:extLst>
                </a:hlinkClick>
              </a:rPr>
              <a:t> Change</a:t>
            </a:r>
            <a:r>
              <a:rPr lang="fr-FR" sz="1200" b="1" u="sng" dirty="0">
                <a:solidFill>
                  <a:schemeClr val="accent1"/>
                </a:solidFill>
                <a:latin typeface="Proxima Nova"/>
                <a:ea typeface="Proxima Nova"/>
                <a:cs typeface="Proxima Nova"/>
                <a:sym typeface="Proxima Nova"/>
              </a:rPr>
              <a:t> </a:t>
            </a:r>
            <a:r>
              <a:rPr lang="fr-FR" sz="1200" dirty="0">
                <a:latin typeface="Proxima Nova"/>
                <a:ea typeface="Proxima Nova"/>
                <a:cs typeface="Proxima Nova"/>
                <a:sym typeface="Proxima Nova"/>
              </a:rPr>
              <a:t>: Une coalition de sociétés médicales locales représentant plus de la moitié des médecins américains, ainsi que 29 associations alignées dans le domaine de la santé et des sciences, toutes membres affiliés.</a:t>
            </a:r>
          </a:p>
          <a:p>
            <a:pPr>
              <a:lnSpc>
                <a:spcPct val="115000"/>
              </a:lnSpc>
              <a:spcBef>
                <a:spcPts val="1600"/>
              </a:spcBef>
            </a:pPr>
            <a:r>
              <a:rPr lang="fr-FR" sz="1200" b="1" u="sng" dirty="0">
                <a:solidFill>
                  <a:schemeClr val="accent1"/>
                </a:solidFill>
                <a:latin typeface="Proxima Nova"/>
                <a:ea typeface="Proxima Nova"/>
                <a:cs typeface="Proxima Nova"/>
                <a:sym typeface="Proxima Nova"/>
                <a:hlinkClick r:id="rId12">
                  <a:extLst>
                    <a:ext uri="{A12FA001-AC4F-418D-AE19-62706E023703}">
                      <ahyp:hlinkClr xmlns:ahyp="http://schemas.microsoft.com/office/drawing/2018/hyperlinkcolor" val="tx"/>
                    </a:ext>
                  </a:extLst>
                </a:hlinkClick>
              </a:rPr>
              <a:t>American </a:t>
            </a:r>
            <a:r>
              <a:rPr lang="fr-FR" sz="1200" b="1" u="sng" dirty="0" err="1">
                <a:solidFill>
                  <a:schemeClr val="accent1"/>
                </a:solidFill>
                <a:latin typeface="Proxima Nova"/>
                <a:ea typeface="Proxima Nova"/>
                <a:cs typeface="Proxima Nova"/>
                <a:sym typeface="Proxima Nova"/>
                <a:hlinkClick r:id="rId12">
                  <a:extLst>
                    <a:ext uri="{A12FA001-AC4F-418D-AE19-62706E023703}">
                      <ahyp:hlinkClr xmlns:ahyp="http://schemas.microsoft.com/office/drawing/2018/hyperlinkcolor" val="tx"/>
                    </a:ext>
                  </a:extLst>
                </a:hlinkClick>
              </a:rPr>
              <a:t>Academy</a:t>
            </a:r>
            <a:r>
              <a:rPr lang="fr-FR" sz="1200" b="1" u="sng" dirty="0">
                <a:solidFill>
                  <a:schemeClr val="accent1"/>
                </a:solidFill>
                <a:latin typeface="Proxima Nova"/>
                <a:ea typeface="Proxima Nova"/>
                <a:cs typeface="Proxima Nova"/>
                <a:sym typeface="Proxima Nova"/>
                <a:hlinkClick r:id="rId12">
                  <a:extLst>
                    <a:ext uri="{A12FA001-AC4F-418D-AE19-62706E023703}">
                      <ahyp:hlinkClr xmlns:ahyp="http://schemas.microsoft.com/office/drawing/2018/hyperlinkcolor" val="tx"/>
                    </a:ext>
                  </a:extLst>
                </a:hlinkClick>
              </a:rPr>
              <a:t> of </a:t>
            </a:r>
            <a:r>
              <a:rPr lang="fr-FR" sz="1200" b="1" u="sng" dirty="0" err="1">
                <a:solidFill>
                  <a:schemeClr val="accent1"/>
                </a:solidFill>
                <a:latin typeface="Proxima Nova"/>
                <a:ea typeface="Proxima Nova"/>
                <a:cs typeface="Proxima Nova"/>
                <a:sym typeface="Proxima Nova"/>
                <a:hlinkClick r:id="rId12">
                  <a:extLst>
                    <a:ext uri="{A12FA001-AC4F-418D-AE19-62706E023703}">
                      <ahyp:hlinkClr xmlns:ahyp="http://schemas.microsoft.com/office/drawing/2018/hyperlinkcolor" val="tx"/>
                    </a:ext>
                  </a:extLst>
                </a:hlinkClick>
              </a:rPr>
              <a:t>Pediatrics</a:t>
            </a:r>
            <a:r>
              <a:rPr lang="en-US" sz="1200" b="1" u="sng" dirty="0">
                <a:solidFill>
                  <a:schemeClr val="accent1"/>
                </a:solidFill>
                <a:latin typeface="Proxima Nova"/>
                <a:ea typeface="Proxima Nova"/>
                <a:cs typeface="Proxima Nova"/>
                <a:sym typeface="Proxima Nova"/>
              </a:rPr>
              <a:t> </a:t>
            </a:r>
            <a:r>
              <a:rPr lang="fr-FR" sz="1200" b="1" dirty="0">
                <a:latin typeface="Proxima Nova"/>
                <a:ea typeface="Proxima Nova"/>
                <a:cs typeface="Proxima Nova"/>
                <a:sym typeface="Proxima Nova"/>
              </a:rPr>
              <a:t>: </a:t>
            </a:r>
            <a:r>
              <a:rPr lang="fr-FR" sz="1200" dirty="0">
                <a:latin typeface="Proxima Nova"/>
                <a:ea typeface="Proxima Nova"/>
                <a:cs typeface="Proxima Nova"/>
                <a:sym typeface="Proxima Nova"/>
              </a:rPr>
              <a:t>Rapport sur le changement climatique et la santé des enfants</a:t>
            </a:r>
          </a:p>
          <a:p>
            <a:pPr>
              <a:lnSpc>
                <a:spcPct val="115000"/>
              </a:lnSpc>
              <a:spcBef>
                <a:spcPts val="1600"/>
              </a:spcBef>
            </a:pPr>
            <a:r>
              <a:rPr lang="fr-FR" sz="1200" b="1" u="sng" dirty="0" err="1">
                <a:solidFill>
                  <a:schemeClr val="accent1"/>
                </a:solidFill>
                <a:latin typeface="Proxima Nova"/>
                <a:ea typeface="Proxima Nova"/>
                <a:cs typeface="Proxima Nova"/>
                <a:sym typeface="Proxima Nova"/>
                <a:hlinkClick r:id="rId13">
                  <a:extLst>
                    <a:ext uri="{A12FA001-AC4F-418D-AE19-62706E023703}">
                      <ahyp:hlinkClr xmlns:ahyp="http://schemas.microsoft.com/office/drawing/2018/hyperlinkcolor" val="tx"/>
                    </a:ext>
                  </a:extLst>
                </a:hlinkClick>
              </a:rPr>
              <a:t>Health</a:t>
            </a:r>
            <a:r>
              <a:rPr lang="fr-FR" sz="1200" b="1" u="sng" dirty="0">
                <a:solidFill>
                  <a:schemeClr val="accent1"/>
                </a:solidFill>
                <a:latin typeface="Proxima Nova"/>
                <a:ea typeface="Proxima Nova"/>
                <a:cs typeface="Proxima Nova"/>
                <a:sym typeface="Proxima Nova"/>
                <a:hlinkClick r:id="rId13">
                  <a:extLst>
                    <a:ext uri="{A12FA001-AC4F-418D-AE19-62706E023703}">
                      <ahyp:hlinkClr xmlns:ahyp="http://schemas.microsoft.com/office/drawing/2018/hyperlinkcolor" val="tx"/>
                    </a:ext>
                  </a:extLst>
                </a:hlinkClick>
              </a:rPr>
              <a:t> Care </a:t>
            </a:r>
            <a:r>
              <a:rPr lang="fr-FR" sz="1200" b="1" u="sng" dirty="0" err="1">
                <a:solidFill>
                  <a:schemeClr val="accent1"/>
                </a:solidFill>
                <a:latin typeface="Proxima Nova"/>
                <a:ea typeface="Proxima Nova"/>
                <a:cs typeface="Proxima Nova"/>
                <a:sym typeface="Proxima Nova"/>
                <a:hlinkClick r:id="rId13">
                  <a:extLst>
                    <a:ext uri="{A12FA001-AC4F-418D-AE19-62706E023703}">
                      <ahyp:hlinkClr xmlns:ahyp="http://schemas.microsoft.com/office/drawing/2018/hyperlinkcolor" val="tx"/>
                    </a:ext>
                  </a:extLst>
                </a:hlinkClick>
              </a:rPr>
              <a:t>Without</a:t>
            </a:r>
            <a:r>
              <a:rPr lang="fr-FR" sz="1200" b="1" u="sng" dirty="0">
                <a:solidFill>
                  <a:schemeClr val="accent1"/>
                </a:solidFill>
                <a:latin typeface="Proxima Nova"/>
                <a:ea typeface="Proxima Nova"/>
                <a:cs typeface="Proxima Nova"/>
                <a:sym typeface="Proxima Nova"/>
                <a:hlinkClick r:id="rId13">
                  <a:extLst>
                    <a:ext uri="{A12FA001-AC4F-418D-AE19-62706E023703}">
                      <ahyp:hlinkClr xmlns:ahyp="http://schemas.microsoft.com/office/drawing/2018/hyperlinkcolor" val="tx"/>
                    </a:ext>
                  </a:extLst>
                </a:hlinkClick>
              </a:rPr>
              <a:t> </a:t>
            </a:r>
            <a:r>
              <a:rPr lang="fr-FR" sz="1200" b="1" u="sng" dirty="0" err="1">
                <a:solidFill>
                  <a:schemeClr val="accent1"/>
                </a:solidFill>
                <a:latin typeface="Proxima Nova"/>
                <a:ea typeface="Proxima Nova"/>
                <a:cs typeface="Proxima Nova"/>
                <a:sym typeface="Proxima Nova"/>
                <a:hlinkClick r:id="rId13">
                  <a:extLst>
                    <a:ext uri="{A12FA001-AC4F-418D-AE19-62706E023703}">
                      <ahyp:hlinkClr xmlns:ahyp="http://schemas.microsoft.com/office/drawing/2018/hyperlinkcolor" val="tx"/>
                    </a:ext>
                  </a:extLst>
                </a:hlinkClick>
              </a:rPr>
              <a:t>Harm</a:t>
            </a:r>
            <a:r>
              <a:rPr lang="fr-FR" sz="1200" b="1" u="sng" dirty="0">
                <a:solidFill>
                  <a:schemeClr val="accent1"/>
                </a:solidFill>
                <a:latin typeface="Proxima Nova"/>
                <a:ea typeface="Proxima Nova"/>
                <a:cs typeface="Proxima Nova"/>
                <a:sym typeface="Proxima Nova"/>
              </a:rPr>
              <a:t> </a:t>
            </a:r>
            <a:r>
              <a:rPr lang="fr-FR" sz="1200" dirty="0">
                <a:latin typeface="Proxima Nova"/>
                <a:ea typeface="Proxima Nova"/>
                <a:cs typeface="Proxima Nova"/>
                <a:sym typeface="Proxima Nova"/>
              </a:rPr>
              <a:t>: Réduire l’empreinte environnementale des organismes de soins de santé</a:t>
            </a:r>
          </a:p>
          <a:p>
            <a:pPr>
              <a:lnSpc>
                <a:spcPct val="115000"/>
              </a:lnSpc>
              <a:spcBef>
                <a:spcPts val="1600"/>
              </a:spcBef>
            </a:pPr>
            <a:r>
              <a:rPr lang="fr-FR" sz="1200" b="1" u="sng" dirty="0">
                <a:solidFill>
                  <a:schemeClr val="accent1"/>
                </a:solidFill>
                <a:latin typeface="Proxima Nova"/>
                <a:ea typeface="Proxima Nova"/>
                <a:cs typeface="Proxima Nova"/>
                <a:sym typeface="Proxima Nova"/>
                <a:hlinkClick r:id="rId14">
                  <a:extLst>
                    <a:ext uri="{A12FA001-AC4F-418D-AE19-62706E023703}">
                      <ahyp:hlinkClr xmlns:ahyp="http://schemas.microsoft.com/office/drawing/2018/hyperlinkcolor" val="tx"/>
                    </a:ext>
                  </a:extLst>
                </a:hlinkClick>
              </a:rPr>
              <a:t>The Lancet </a:t>
            </a:r>
            <a:r>
              <a:rPr lang="fr-FR" sz="1200" b="1" u="sng" dirty="0" err="1">
                <a:solidFill>
                  <a:schemeClr val="accent1"/>
                </a:solidFill>
                <a:latin typeface="Proxima Nova"/>
                <a:ea typeface="Proxima Nova"/>
                <a:cs typeface="Proxima Nova"/>
                <a:sym typeface="Proxima Nova"/>
                <a:hlinkClick r:id="rId14">
                  <a:extLst>
                    <a:ext uri="{A12FA001-AC4F-418D-AE19-62706E023703}">
                      <ahyp:hlinkClr xmlns:ahyp="http://schemas.microsoft.com/office/drawing/2018/hyperlinkcolor" val="tx"/>
                    </a:ext>
                  </a:extLst>
                </a:hlinkClick>
              </a:rPr>
              <a:t>Climate</a:t>
            </a:r>
            <a:r>
              <a:rPr lang="fr-FR" sz="1200" b="1" u="sng" dirty="0">
                <a:solidFill>
                  <a:schemeClr val="accent1"/>
                </a:solidFill>
                <a:latin typeface="Proxima Nova"/>
                <a:ea typeface="Proxima Nova"/>
                <a:cs typeface="Proxima Nova"/>
                <a:sym typeface="Proxima Nova"/>
                <a:hlinkClick r:id="rId14">
                  <a:extLst>
                    <a:ext uri="{A12FA001-AC4F-418D-AE19-62706E023703}">
                      <ahyp:hlinkClr xmlns:ahyp="http://schemas.microsoft.com/office/drawing/2018/hyperlinkcolor" val="tx"/>
                    </a:ext>
                  </a:extLst>
                </a:hlinkClick>
              </a:rPr>
              <a:t> Change and </a:t>
            </a:r>
            <a:r>
              <a:rPr lang="fr-FR" sz="1200" b="1" u="sng" dirty="0" err="1">
                <a:solidFill>
                  <a:schemeClr val="accent1"/>
                </a:solidFill>
                <a:latin typeface="Proxima Nova"/>
                <a:ea typeface="Proxima Nova"/>
                <a:cs typeface="Proxima Nova"/>
                <a:sym typeface="Proxima Nova"/>
                <a:hlinkClick r:id="rId14">
                  <a:extLst>
                    <a:ext uri="{A12FA001-AC4F-418D-AE19-62706E023703}">
                      <ahyp:hlinkClr xmlns:ahyp="http://schemas.microsoft.com/office/drawing/2018/hyperlinkcolor" val="tx"/>
                    </a:ext>
                  </a:extLst>
                </a:hlinkClick>
              </a:rPr>
              <a:t>Health</a:t>
            </a:r>
            <a:r>
              <a:rPr lang="fr-FR" sz="1200" b="1" u="sng" dirty="0">
                <a:solidFill>
                  <a:schemeClr val="accent1"/>
                </a:solidFill>
                <a:latin typeface="Proxima Nova"/>
                <a:ea typeface="Proxima Nova"/>
                <a:cs typeface="Proxima Nova"/>
                <a:sym typeface="Proxima Nova"/>
              </a:rPr>
              <a:t> </a:t>
            </a:r>
            <a:r>
              <a:rPr lang="fr-FR" sz="1200" b="1" dirty="0">
                <a:latin typeface="Proxima Nova"/>
                <a:ea typeface="Proxima Nova"/>
                <a:cs typeface="Proxima Nova"/>
                <a:sym typeface="Proxima Nova"/>
              </a:rPr>
              <a:t>:</a:t>
            </a:r>
            <a:r>
              <a:rPr lang="fr-FR" sz="1200" dirty="0">
                <a:latin typeface="Proxima Nova"/>
                <a:ea typeface="Proxima Nova"/>
                <a:cs typeface="Proxima Nova"/>
                <a:sym typeface="Proxima Nova"/>
              </a:rPr>
              <a:t> Le compte à rebours du Lancet : </a:t>
            </a:r>
            <a:r>
              <a:rPr lang="fr-FR" sz="1200" i="1" dirty="0" err="1">
                <a:latin typeface="Proxima Nova"/>
                <a:ea typeface="Proxima Nova"/>
                <a:cs typeface="Proxima Nova"/>
                <a:sym typeface="Proxima Nova"/>
              </a:rPr>
              <a:t>Tracking</a:t>
            </a:r>
            <a:r>
              <a:rPr lang="fr-FR" sz="1200" i="1" dirty="0">
                <a:latin typeface="Proxima Nova"/>
                <a:ea typeface="Proxima Nova"/>
                <a:cs typeface="Proxima Nova"/>
                <a:sym typeface="Proxima Nova"/>
              </a:rPr>
              <a:t> Progress on </a:t>
            </a:r>
            <a:r>
              <a:rPr lang="fr-FR" sz="1200" i="1" dirty="0" err="1">
                <a:latin typeface="Proxima Nova"/>
                <a:ea typeface="Proxima Nova"/>
                <a:cs typeface="Proxima Nova"/>
                <a:sym typeface="Proxima Nova"/>
              </a:rPr>
              <a:t>Health</a:t>
            </a:r>
            <a:r>
              <a:rPr lang="fr-FR" sz="1200" i="1" dirty="0">
                <a:latin typeface="Proxima Nova"/>
                <a:ea typeface="Proxima Nova"/>
                <a:cs typeface="Proxima Nova"/>
                <a:sym typeface="Proxima Nova"/>
              </a:rPr>
              <a:t> and </a:t>
            </a:r>
            <a:r>
              <a:rPr lang="fr-FR" sz="1200" i="1" dirty="0" err="1">
                <a:latin typeface="Proxima Nova"/>
                <a:ea typeface="Proxima Nova"/>
                <a:cs typeface="Proxima Nova"/>
                <a:sym typeface="Proxima Nova"/>
              </a:rPr>
              <a:t>Climate</a:t>
            </a:r>
            <a:r>
              <a:rPr lang="fr-FR" sz="1200" i="1" dirty="0">
                <a:latin typeface="Proxima Nova"/>
                <a:ea typeface="Proxima Nova"/>
                <a:cs typeface="Proxima Nova"/>
                <a:sym typeface="Proxima Nova"/>
              </a:rPr>
              <a:t> Change</a:t>
            </a:r>
            <a:r>
              <a:rPr lang="fr-FR" sz="1200" dirty="0">
                <a:latin typeface="Proxima Nova"/>
                <a:ea typeface="Proxima Nova"/>
                <a:cs typeface="Proxima Nova"/>
                <a:sym typeface="Proxima Nova"/>
              </a:rPr>
              <a:t> est une collaboration internationale de recherche pluridisciplinaire entre institutions académiques</a:t>
            </a:r>
          </a:p>
          <a:p>
            <a:pPr>
              <a:lnSpc>
                <a:spcPct val="115000"/>
              </a:lnSpc>
              <a:spcBef>
                <a:spcPts val="1600"/>
              </a:spcBef>
            </a:pPr>
            <a:r>
              <a:rPr lang="fr-FR" sz="1200" b="1" u="sng" dirty="0">
                <a:solidFill>
                  <a:schemeClr val="accent1"/>
                </a:solidFill>
                <a:latin typeface="Proxima Nova"/>
                <a:ea typeface="Proxima Nova"/>
                <a:cs typeface="Proxima Nova"/>
                <a:sym typeface="Proxima Nova"/>
                <a:hlinkClick r:id="rId15">
                  <a:extLst>
                    <a:ext uri="{A12FA001-AC4F-418D-AE19-62706E023703}">
                      <ahyp:hlinkClr xmlns:ahyp="http://schemas.microsoft.com/office/drawing/2018/hyperlinkcolor" val="tx"/>
                    </a:ext>
                  </a:extLst>
                </a:hlinkClick>
              </a:rPr>
              <a:t>Guide de ressources sur la santé et le climat du </a:t>
            </a:r>
            <a:r>
              <a:rPr lang="fr-FR" sz="1200" b="1" u="sng" dirty="0" err="1">
                <a:solidFill>
                  <a:schemeClr val="accent1"/>
                </a:solidFill>
                <a:latin typeface="Proxima Nova"/>
                <a:ea typeface="Proxima Nova"/>
                <a:cs typeface="Proxima Nova"/>
                <a:sym typeface="Proxima Nova"/>
                <a:hlinkClick r:id="rId15">
                  <a:extLst>
                    <a:ext uri="{A12FA001-AC4F-418D-AE19-62706E023703}">
                      <ahyp:hlinkClr xmlns:ahyp="http://schemas.microsoft.com/office/drawing/2018/hyperlinkcolor" val="tx"/>
                    </a:ext>
                  </a:extLst>
                </a:hlinkClick>
              </a:rPr>
              <a:t>GCAS</a:t>
            </a:r>
            <a:r>
              <a:rPr lang="fr-FR" sz="1200" b="1" u="sng" dirty="0">
                <a:solidFill>
                  <a:schemeClr val="accent1"/>
                </a:solidFill>
                <a:latin typeface="Proxima Nova"/>
                <a:ea typeface="Proxima Nova"/>
                <a:cs typeface="Proxima Nova"/>
                <a:sym typeface="Proxima Nova"/>
                <a:hlinkClick r:id="rId15">
                  <a:extLst>
                    <a:ext uri="{A12FA001-AC4F-418D-AE19-62706E023703}">
                      <ahyp:hlinkClr xmlns:ahyp="http://schemas.microsoft.com/office/drawing/2018/hyperlinkcolor" val="tx"/>
                    </a:ext>
                  </a:extLst>
                </a:hlinkClick>
              </a:rPr>
              <a:t> </a:t>
            </a:r>
            <a:r>
              <a:rPr lang="fr-FR" sz="1200" dirty="0">
                <a:latin typeface="Proxima Nova"/>
                <a:ea typeface="Proxima Nova"/>
                <a:cs typeface="Proxima Nova"/>
                <a:sym typeface="Proxima Nova"/>
              </a:rPr>
              <a:t>: Élaboré pour le Sommet mondial de l’action pour le climat, ce guide propose des ressources clés, notamment des articles, des documents de consensus, des fiches d’information, des boîtes à outils et des infographies utiles.</a:t>
            </a:r>
          </a:p>
          <a:p>
            <a:pPr>
              <a:lnSpc>
                <a:spcPct val="115000"/>
              </a:lnSpc>
              <a:spcBef>
                <a:spcPts val="1600"/>
              </a:spcBef>
            </a:pPr>
            <a:r>
              <a:rPr lang="fr-FR" sz="1200" b="1" u="sng" dirty="0">
                <a:solidFill>
                  <a:schemeClr val="accent1"/>
                </a:solidFill>
                <a:latin typeface="Proxima Nova"/>
                <a:ea typeface="Proxima Nova"/>
                <a:cs typeface="Proxima Nova"/>
                <a:sym typeface="Proxima Nova"/>
                <a:hlinkClick r:id="rId16">
                  <a:extLst>
                    <a:ext uri="{A12FA001-AC4F-418D-AE19-62706E023703}">
                      <ahyp:hlinkClr xmlns:ahyp="http://schemas.microsoft.com/office/drawing/2018/hyperlinkcolor" val="tx"/>
                    </a:ext>
                  </a:extLst>
                </a:hlinkClick>
              </a:rPr>
              <a:t>Appel à l’action sur la santé des États-Unis</a:t>
            </a:r>
            <a:r>
              <a:rPr lang="fr-FR" sz="1200" dirty="0">
                <a:latin typeface="Proxima Nova"/>
                <a:ea typeface="Proxima Nova"/>
                <a:cs typeface="Proxima Nova"/>
                <a:sym typeface="Proxima Nova"/>
              </a:rPr>
              <a:t> signé par plus de 74 organisations de soins de santé, dont l’American </a:t>
            </a:r>
            <a:r>
              <a:rPr lang="fr-FR" sz="1200" dirty="0" err="1">
                <a:latin typeface="Proxima Nova"/>
                <a:ea typeface="Proxima Nova"/>
                <a:cs typeface="Proxima Nova"/>
                <a:sym typeface="Proxima Nova"/>
              </a:rPr>
              <a:t>Medical</a:t>
            </a:r>
            <a:r>
              <a:rPr lang="fr-FR" sz="1200" dirty="0">
                <a:latin typeface="Proxima Nova"/>
                <a:ea typeface="Proxima Nova"/>
                <a:cs typeface="Proxima Nova"/>
                <a:sym typeface="Proxima Nova"/>
              </a:rPr>
              <a:t> Association, l’American </a:t>
            </a:r>
            <a:r>
              <a:rPr lang="fr-FR" sz="1200" dirty="0" err="1">
                <a:latin typeface="Proxima Nova"/>
                <a:ea typeface="Proxima Nova"/>
                <a:cs typeface="Proxima Nova"/>
                <a:sym typeface="Proxima Nova"/>
              </a:rPr>
              <a:t>Academy</a:t>
            </a:r>
            <a:r>
              <a:rPr lang="fr-FR" sz="1200" dirty="0">
                <a:latin typeface="Proxima Nova"/>
                <a:ea typeface="Proxima Nova"/>
                <a:cs typeface="Proxima Nova"/>
                <a:sym typeface="Proxima Nova"/>
              </a:rPr>
              <a:t> of </a:t>
            </a:r>
            <a:r>
              <a:rPr lang="fr-FR" sz="1200" dirty="0" err="1">
                <a:latin typeface="Proxima Nova"/>
                <a:ea typeface="Proxima Nova"/>
                <a:cs typeface="Proxima Nova"/>
                <a:sym typeface="Proxima Nova"/>
              </a:rPr>
              <a:t>Pediatrics</a:t>
            </a:r>
            <a:r>
              <a:rPr lang="fr-FR" sz="1200" dirty="0">
                <a:latin typeface="Proxima Nova"/>
                <a:ea typeface="Proxima Nova"/>
                <a:cs typeface="Proxima Nova"/>
                <a:sym typeface="Proxima Nova"/>
              </a:rPr>
              <a:t> et l’American </a:t>
            </a:r>
            <a:r>
              <a:rPr lang="fr-FR" sz="1200" dirty="0" err="1">
                <a:latin typeface="Proxima Nova"/>
                <a:ea typeface="Proxima Nova"/>
                <a:cs typeface="Proxima Nova"/>
                <a:sym typeface="Proxima Nova"/>
              </a:rPr>
              <a:t>Academy</a:t>
            </a:r>
            <a:r>
              <a:rPr lang="fr-FR" sz="1200" dirty="0">
                <a:latin typeface="Proxima Nova"/>
                <a:ea typeface="Proxima Nova"/>
                <a:cs typeface="Proxima Nova"/>
                <a:sym typeface="Proxima Nova"/>
              </a:rPr>
              <a:t> of Nursing.</a:t>
            </a:r>
          </a:p>
          <a:p>
            <a:pPr>
              <a:lnSpc>
                <a:spcPct val="115000"/>
              </a:lnSpc>
              <a:spcBef>
                <a:spcPts val="1600"/>
              </a:spcBef>
            </a:pPr>
            <a:endParaRPr sz="1200" b="1" dirty="0">
              <a:solidFill>
                <a:schemeClr val="accent2"/>
              </a:solidFill>
              <a:latin typeface="Proxima Nova"/>
              <a:ea typeface="Proxima Nova"/>
              <a:cs typeface="Proxima Nova"/>
              <a:sym typeface="Proxima Nova"/>
            </a:endParaRPr>
          </a:p>
          <a:p>
            <a:pPr>
              <a:lnSpc>
                <a:spcPct val="115000"/>
              </a:lnSpc>
              <a:spcBef>
                <a:spcPts val="1600"/>
              </a:spcBef>
            </a:pPr>
            <a:endParaRPr sz="1200" dirty="0">
              <a:latin typeface="Proxima Nova"/>
              <a:ea typeface="Proxima Nova"/>
              <a:cs typeface="Proxima Nova"/>
              <a:sym typeface="Proxima Nova"/>
            </a:endParaRPr>
          </a:p>
          <a:p>
            <a:pPr>
              <a:lnSpc>
                <a:spcPct val="115000"/>
              </a:lnSpc>
              <a:spcBef>
                <a:spcPts val="1600"/>
              </a:spcBef>
              <a:spcAft>
                <a:spcPts val="1600"/>
              </a:spcAft>
            </a:pPr>
            <a:endParaRPr sz="1200" dirty="0">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
          <p:cNvSpPr txBox="1">
            <a:spLocks noGrp="1"/>
          </p:cNvSpPr>
          <p:nvPr>
            <p:ph type="title"/>
          </p:nvPr>
        </p:nvSpPr>
        <p:spPr>
          <a:xfrm>
            <a:off x="838200" y="-4739"/>
            <a:ext cx="10515600" cy="9396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200"/>
              <a:buFont typeface="Gill Sans"/>
              <a:buNone/>
            </a:pPr>
            <a:r>
              <a:rPr lang="fr-FR" sz="4200">
                <a:latin typeface="Franklin Gothic Medium Cond" panose="020B0606030402020204" pitchFamily="34" charset="0"/>
              </a:rPr>
              <a:t>Présentation de la série</a:t>
            </a:r>
          </a:p>
        </p:txBody>
      </p:sp>
      <p:sp>
        <p:nvSpPr>
          <p:cNvPr id="202" name="Google Shape;202;p2"/>
          <p:cNvSpPr txBox="1">
            <a:spLocks noGrp="1"/>
          </p:cNvSpPr>
          <p:nvPr>
            <p:ph type="body" idx="1"/>
          </p:nvPr>
        </p:nvSpPr>
        <p:spPr>
          <a:xfrm>
            <a:off x="239626" y="764807"/>
            <a:ext cx="6549102" cy="5691411"/>
          </a:xfrm>
          <a:prstGeom prst="rect">
            <a:avLst/>
          </a:prstGeom>
          <a:noFill/>
          <a:ln>
            <a:noFill/>
          </a:ln>
        </p:spPr>
        <p:txBody>
          <a:bodyPr spcFirstLastPara="1" wrap="square" lIns="91425" tIns="45700" rIns="91425" bIns="45700" anchor="t" anchorCtr="0">
            <a:noAutofit/>
          </a:bodyPr>
          <a:lstStyle/>
          <a:p>
            <a:pPr marL="0" indent="0">
              <a:lnSpc>
                <a:spcPct val="107000"/>
              </a:lnSpc>
              <a:spcBef>
                <a:spcPts val="0"/>
              </a:spcBef>
              <a:buClr>
                <a:srgbClr val="000000"/>
              </a:buClr>
              <a:buSzPts val="2400"/>
              <a:buNone/>
            </a:pPr>
            <a:r>
              <a:rPr lang="fr-FR" sz="1500" b="1" dirty="0">
                <a:solidFill>
                  <a:srgbClr val="000000"/>
                </a:solidFill>
              </a:rPr>
              <a:t>Aujourd’hui :</a:t>
            </a:r>
          </a:p>
          <a:p>
            <a:pPr marL="0" indent="0">
              <a:lnSpc>
                <a:spcPct val="107000"/>
              </a:lnSpc>
              <a:spcBef>
                <a:spcPts val="0"/>
              </a:spcBef>
              <a:buNone/>
            </a:pPr>
            <a:r>
              <a:rPr lang="fr-FR" sz="1500" b="1" dirty="0">
                <a:solidFill>
                  <a:srgbClr val="000000"/>
                </a:solidFill>
              </a:rPr>
              <a:t>Session 8 </a:t>
            </a:r>
            <a:r>
              <a:rPr lang="fr-FR" sz="1500" dirty="0">
                <a:solidFill>
                  <a:srgbClr val="000000"/>
                </a:solidFill>
              </a:rPr>
              <a:t>: </a:t>
            </a:r>
            <a:r>
              <a:rPr lang="fr-FR" sz="1500" b="1" dirty="0">
                <a:solidFill>
                  <a:srgbClr val="000000"/>
                </a:solidFill>
              </a:rPr>
              <a:t>Communiquer efficacement sur les questions relatives au climat et à la santé</a:t>
            </a:r>
          </a:p>
          <a:p>
            <a:pPr marL="50800" indent="0">
              <a:buNone/>
            </a:pPr>
            <a:endParaRPr lang="en-US" sz="1500" b="1" dirty="0">
              <a:solidFill>
                <a:srgbClr val="000000"/>
              </a:solidFill>
            </a:endParaRPr>
          </a:p>
          <a:p>
            <a:pPr marL="50800" indent="0">
              <a:buNone/>
            </a:pPr>
            <a:r>
              <a:rPr lang="fr-FR" sz="1500" b="1" dirty="0">
                <a:solidFill>
                  <a:srgbClr val="000000"/>
                </a:solidFill>
              </a:rPr>
              <a:t>Prochaines sessions : </a:t>
            </a:r>
          </a:p>
          <a:p>
            <a:pPr marL="50800" indent="0">
              <a:buNone/>
            </a:pPr>
            <a:r>
              <a:rPr lang="fr-FR" sz="1500" b="1" dirty="0">
                <a:solidFill>
                  <a:srgbClr val="000000"/>
                </a:solidFill>
              </a:rPr>
              <a:t>Session 9 : </a:t>
            </a:r>
            <a:r>
              <a:rPr lang="fr-FR" sz="1500" dirty="0">
                <a:solidFill>
                  <a:srgbClr val="000000"/>
                </a:solidFill>
              </a:rPr>
              <a:t>Systèmes d’alerte précoce et leur utilisation pour une intervention centrée sur la santé—septembre 2023</a:t>
            </a:r>
          </a:p>
          <a:p>
            <a:pPr marL="0" indent="0">
              <a:lnSpc>
                <a:spcPct val="107000"/>
              </a:lnSpc>
              <a:spcBef>
                <a:spcPts val="800"/>
              </a:spcBef>
              <a:buClr>
                <a:srgbClr val="000000"/>
              </a:buClr>
              <a:buSzPts val="2400"/>
              <a:buNone/>
            </a:pPr>
            <a:endParaRPr lang="en-US" sz="1500" b="1" dirty="0">
              <a:solidFill>
                <a:srgbClr val="000000"/>
              </a:solidFill>
            </a:endParaRPr>
          </a:p>
          <a:p>
            <a:pPr marL="0" indent="0">
              <a:lnSpc>
                <a:spcPct val="107000"/>
              </a:lnSpc>
              <a:spcBef>
                <a:spcPts val="800"/>
              </a:spcBef>
              <a:buSzPts val="2400"/>
              <a:buNone/>
            </a:pPr>
            <a:r>
              <a:rPr lang="fr-FR" sz="1500" b="1" dirty="0">
                <a:solidFill>
                  <a:srgbClr val="000000"/>
                </a:solidFill>
              </a:rPr>
              <a:t>Sessions précédentes : </a:t>
            </a:r>
          </a:p>
          <a:p>
            <a:pPr marL="0" indent="0">
              <a:lnSpc>
                <a:spcPct val="107000"/>
              </a:lnSpc>
              <a:spcBef>
                <a:spcPts val="0"/>
              </a:spcBef>
              <a:buClr>
                <a:srgbClr val="000000"/>
              </a:buClr>
              <a:buSzPts val="2100"/>
              <a:buNone/>
            </a:pPr>
            <a:r>
              <a:rPr lang="fr-FR" sz="1500" b="1" dirty="0">
                <a:solidFill>
                  <a:srgbClr val="000000"/>
                </a:solidFill>
              </a:rPr>
              <a:t>Session 1 : </a:t>
            </a:r>
            <a:r>
              <a:rPr lang="fr-FR" sz="1500" dirty="0">
                <a:solidFill>
                  <a:srgbClr val="000000"/>
                </a:solidFill>
              </a:rPr>
              <a:t>Formulation de la série (10 novembre 2022)</a:t>
            </a:r>
          </a:p>
          <a:p>
            <a:pPr marL="0" indent="0">
              <a:lnSpc>
                <a:spcPct val="107000"/>
              </a:lnSpc>
              <a:spcBef>
                <a:spcPts val="0"/>
              </a:spcBef>
              <a:buClr>
                <a:srgbClr val="000000"/>
              </a:buClr>
              <a:buSzPts val="2100"/>
              <a:buNone/>
            </a:pPr>
            <a:r>
              <a:rPr lang="fr-FR" sz="1500" b="1" dirty="0">
                <a:solidFill>
                  <a:srgbClr val="000000"/>
                </a:solidFill>
              </a:rPr>
              <a:t>Session 2 : </a:t>
            </a:r>
            <a:r>
              <a:rPr lang="fr-FR" sz="1500" dirty="0">
                <a:solidFill>
                  <a:srgbClr val="000000"/>
                </a:solidFill>
              </a:rPr>
              <a:t>Indice de risque climatique pour les enfants (</a:t>
            </a:r>
            <a:r>
              <a:rPr lang="fr-FR" sz="1500" dirty="0" err="1">
                <a:solidFill>
                  <a:srgbClr val="000000"/>
                </a:solidFill>
              </a:rPr>
              <a:t>CCRI</a:t>
            </a:r>
            <a:r>
              <a:rPr lang="fr-FR" sz="1500" dirty="0">
                <a:solidFill>
                  <a:srgbClr val="000000"/>
                </a:solidFill>
              </a:rPr>
              <a:t>) (13 décembre 2022) </a:t>
            </a:r>
          </a:p>
          <a:p>
            <a:pPr marL="0" indent="0">
              <a:lnSpc>
                <a:spcPct val="107000"/>
              </a:lnSpc>
              <a:spcBef>
                <a:spcPts val="0"/>
              </a:spcBef>
              <a:buClr>
                <a:srgbClr val="000000"/>
              </a:buClr>
              <a:buSzPts val="2100"/>
              <a:buNone/>
            </a:pPr>
            <a:r>
              <a:rPr lang="fr-FR" sz="1500" b="1" dirty="0">
                <a:solidFill>
                  <a:srgbClr val="000000"/>
                </a:solidFill>
              </a:rPr>
              <a:t>Session 3 : </a:t>
            </a:r>
            <a:r>
              <a:rPr lang="fr-FR" sz="1500" dirty="0">
                <a:solidFill>
                  <a:srgbClr val="000000"/>
                </a:solidFill>
              </a:rPr>
              <a:t>L’impact du changement climatique sur la santé des nouveau-nés :  gros plan sur les malformations cardiaques congénitales (13 février 2023) </a:t>
            </a:r>
          </a:p>
          <a:p>
            <a:pPr marL="0" indent="0">
              <a:lnSpc>
                <a:spcPct val="107000"/>
              </a:lnSpc>
              <a:spcBef>
                <a:spcPts val="0"/>
              </a:spcBef>
              <a:buClr>
                <a:srgbClr val="000000"/>
              </a:buClr>
              <a:buSzPts val="2400"/>
              <a:buNone/>
            </a:pPr>
            <a:r>
              <a:rPr lang="fr-FR" sz="1500" b="1" dirty="0">
                <a:solidFill>
                  <a:srgbClr val="000000"/>
                </a:solidFill>
              </a:rPr>
              <a:t>Session 4 : </a:t>
            </a:r>
            <a:r>
              <a:rPr lang="fr-FR" sz="1500" dirty="0">
                <a:solidFill>
                  <a:srgbClr val="000000"/>
                </a:solidFill>
              </a:rPr>
              <a:t>Protéger les enfants et les femmes enceintes contre le stress </a:t>
            </a:r>
            <a:r>
              <a:rPr lang="fr-FR" sz="1500" dirty="0"/>
              <a:t>dû à la chaleur </a:t>
            </a:r>
            <a:r>
              <a:rPr lang="fr-FR" sz="1500" dirty="0">
                <a:solidFill>
                  <a:srgbClr val="000000"/>
                </a:solidFill>
              </a:rPr>
              <a:t>(29 mars 2023) </a:t>
            </a:r>
          </a:p>
          <a:p>
            <a:pPr marL="0" indent="0">
              <a:lnSpc>
                <a:spcPct val="107000"/>
              </a:lnSpc>
              <a:spcBef>
                <a:spcPts val="0"/>
              </a:spcBef>
              <a:buClr>
                <a:srgbClr val="000000"/>
              </a:buClr>
              <a:buSzPts val="2400"/>
              <a:buNone/>
            </a:pPr>
            <a:r>
              <a:rPr lang="fr-FR" sz="1500" b="1" dirty="0">
                <a:solidFill>
                  <a:srgbClr val="000000"/>
                </a:solidFill>
              </a:rPr>
              <a:t>Session 5 : </a:t>
            </a:r>
            <a:r>
              <a:rPr lang="fr-FR" sz="1500" dirty="0">
                <a:solidFill>
                  <a:srgbClr val="000000"/>
                </a:solidFill>
              </a:rPr>
              <a:t>Effets du climat sur les programmes de lutte contre le paludisme chez les enfants (3 mai 2023) </a:t>
            </a:r>
          </a:p>
          <a:p>
            <a:pPr marL="0" indent="0">
              <a:lnSpc>
                <a:spcPct val="107000"/>
              </a:lnSpc>
              <a:spcBef>
                <a:spcPts val="0"/>
              </a:spcBef>
              <a:buClr>
                <a:srgbClr val="000000"/>
              </a:buClr>
              <a:buSzPts val="2400"/>
              <a:buNone/>
            </a:pPr>
            <a:r>
              <a:rPr lang="fr-FR" sz="1500" b="1" dirty="0">
                <a:solidFill>
                  <a:srgbClr val="000000"/>
                </a:solidFill>
              </a:rPr>
              <a:t>Session 6 : </a:t>
            </a:r>
            <a:r>
              <a:rPr lang="fr-FR" sz="1500" dirty="0">
                <a:solidFill>
                  <a:srgbClr val="000000"/>
                </a:solidFill>
              </a:rPr>
              <a:t>Effets du climat sur les arbovirus et la santé des enfants (15 juin 2023)</a:t>
            </a:r>
          </a:p>
          <a:p>
            <a:pPr marL="0" indent="0">
              <a:lnSpc>
                <a:spcPct val="107000"/>
              </a:lnSpc>
              <a:spcBef>
                <a:spcPts val="0"/>
              </a:spcBef>
              <a:buNone/>
            </a:pPr>
            <a:r>
              <a:rPr lang="fr-FR" sz="1500" b="1" dirty="0">
                <a:solidFill>
                  <a:srgbClr val="000000"/>
                </a:solidFill>
              </a:rPr>
              <a:t>Session 7 :</a:t>
            </a:r>
            <a:r>
              <a:rPr lang="fr-FR" sz="1500" dirty="0">
                <a:solidFill>
                  <a:srgbClr val="000000"/>
                </a:solidFill>
              </a:rPr>
              <a:t> Financement de la santé et de l’adaptation climatique (15 juin 2023)</a:t>
            </a:r>
          </a:p>
          <a:p>
            <a:pPr marL="228600" marR="0" lvl="0" indent="-234950" algn="l" rtl="0">
              <a:lnSpc>
                <a:spcPct val="107000"/>
              </a:lnSpc>
              <a:spcBef>
                <a:spcPts val="0"/>
              </a:spcBef>
              <a:spcAft>
                <a:spcPts val="0"/>
              </a:spcAft>
              <a:buClr>
                <a:srgbClr val="000000"/>
              </a:buClr>
              <a:buSzPts val="2000"/>
              <a:buChar char="•"/>
            </a:pPr>
            <a:endParaRPr lang="en-US" sz="1500" dirty="0"/>
          </a:p>
          <a:p>
            <a:pPr marL="228600" lvl="0" indent="-107950" algn="l" rtl="0">
              <a:lnSpc>
                <a:spcPct val="107000"/>
              </a:lnSpc>
              <a:spcBef>
                <a:spcPts val="800"/>
              </a:spcBef>
              <a:spcAft>
                <a:spcPts val="0"/>
              </a:spcAft>
              <a:buClr>
                <a:srgbClr val="3D3D3D"/>
              </a:buClr>
              <a:buSzPts val="1900"/>
              <a:buNone/>
            </a:pPr>
            <a:endParaRPr sz="1600" dirty="0">
              <a:solidFill>
                <a:srgbClr val="000000"/>
              </a:solidFill>
              <a:latin typeface="Gill Sans"/>
              <a:ea typeface="Gill Sans"/>
              <a:cs typeface="Gill Sans"/>
              <a:sym typeface="Gill Sans"/>
            </a:endParaRPr>
          </a:p>
          <a:p>
            <a:pPr marL="0" marR="0" lvl="0" indent="0" algn="l" rtl="0">
              <a:lnSpc>
                <a:spcPct val="107000"/>
              </a:lnSpc>
              <a:spcBef>
                <a:spcPts val="0"/>
              </a:spcBef>
              <a:spcAft>
                <a:spcPts val="0"/>
              </a:spcAft>
              <a:buClr>
                <a:srgbClr val="3D3D3D"/>
              </a:buClr>
              <a:buSzPts val="2700"/>
              <a:buNone/>
            </a:pPr>
            <a:endParaRPr sz="1600" dirty="0">
              <a:solidFill>
                <a:srgbClr val="000000"/>
              </a:solidFill>
              <a:latin typeface="Gill Sans"/>
              <a:ea typeface="Gill Sans"/>
              <a:cs typeface="Gill Sans"/>
              <a:sym typeface="Gill Sans"/>
            </a:endParaRPr>
          </a:p>
        </p:txBody>
      </p:sp>
      <p:pic>
        <p:nvPicPr>
          <p:cNvPr id="1026" name="Picture 2">
            <a:extLst>
              <a:ext uri="{FF2B5EF4-FFF2-40B4-BE49-F238E27FC236}">
                <a16:creationId xmlns:a16="http://schemas.microsoft.com/office/drawing/2014/main" id="{5DF73A86-6135-4FA1-8CD8-8BBDA266B04F}"/>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6769100" y="1889008"/>
            <a:ext cx="54229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8"/>
          <p:cNvSpPr txBox="1">
            <a:spLocks noGrp="1"/>
          </p:cNvSpPr>
          <p:nvPr>
            <p:ph type="body" idx="2"/>
          </p:nvPr>
        </p:nvSpPr>
        <p:spPr>
          <a:xfrm>
            <a:off x="838200" y="1450519"/>
            <a:ext cx="2246091" cy="366899"/>
          </a:xfrm>
          <a:prstGeom prst="rect">
            <a:avLst/>
          </a:prstGeom>
          <a:noFill/>
          <a:ln>
            <a:noFill/>
          </a:ln>
        </p:spPr>
        <p:txBody>
          <a:bodyPr spcFirstLastPara="1" vert="horz" wrap="square" lIns="91433" tIns="45700" rIns="91433" bIns="45700" rtlCol="0" anchor="t" anchorCtr="0">
            <a:noAutofit/>
          </a:bodyPr>
          <a:lstStyle/>
          <a:p>
            <a:pPr marL="0" indent="0">
              <a:spcBef>
                <a:spcPts val="0"/>
              </a:spcBef>
            </a:pPr>
            <a:r>
              <a:rPr lang="fr-FR"/>
              <a:t>Rester connecté</a:t>
            </a:r>
          </a:p>
        </p:txBody>
      </p:sp>
      <p:pic>
        <p:nvPicPr>
          <p:cNvPr id="241" name="Google Shape;241;p38" descr="Pixabay_Stocksnap_flood.jpg"/>
          <p:cNvPicPr preferRelativeResize="0">
            <a:picLocks noGrp="1"/>
          </p:cNvPicPr>
          <p:nvPr>
            <p:ph type="pic" idx="3"/>
          </p:nvPr>
        </p:nvPicPr>
        <p:blipFill rotWithShape="1">
          <a:blip r:embed="rId3">
            <a:alphaModFix/>
          </a:blip>
          <a:srcRect l="43552" r="2516"/>
          <a:stretch/>
        </p:blipFill>
        <p:spPr>
          <a:xfrm>
            <a:off x="7153275" y="0"/>
            <a:ext cx="5038725" cy="6188075"/>
          </a:xfrm>
          <a:prstGeom prst="rect">
            <a:avLst/>
          </a:prstGeom>
          <a:noFill/>
          <a:ln>
            <a:noFill/>
          </a:ln>
        </p:spPr>
      </p:pic>
      <p:sp>
        <p:nvSpPr>
          <p:cNvPr id="242" name="Google Shape;242;p38"/>
          <p:cNvSpPr txBox="1">
            <a:spLocks noGrp="1"/>
          </p:cNvSpPr>
          <p:nvPr>
            <p:ph type="body" idx="1"/>
          </p:nvPr>
        </p:nvSpPr>
        <p:spPr>
          <a:xfrm>
            <a:off x="838201" y="1943297"/>
            <a:ext cx="5856561" cy="2285057"/>
          </a:xfrm>
          <a:prstGeom prst="rect">
            <a:avLst/>
          </a:prstGeom>
          <a:noFill/>
          <a:ln>
            <a:noFill/>
          </a:ln>
        </p:spPr>
        <p:txBody>
          <a:bodyPr spcFirstLastPara="1" vert="horz" wrap="square" lIns="91433" tIns="45700" rIns="91433" bIns="45700" rtlCol="0" anchor="t" anchorCtr="0">
            <a:noAutofit/>
          </a:bodyPr>
          <a:lstStyle/>
          <a:p>
            <a:pPr marL="0" indent="0">
              <a:buClr>
                <a:schemeClr val="accent1"/>
              </a:buClr>
            </a:pPr>
            <a:r>
              <a:rPr lang="fr-FR" sz="1733" u="sng">
                <a:solidFill>
                  <a:schemeClr val="hlink"/>
                </a:solidFill>
                <a:hlinkClick r:id="rId4"/>
              </a:rPr>
              <a:t>lizpurchia@hsph.harvard.edu</a:t>
            </a:r>
          </a:p>
          <a:p>
            <a:pPr marL="0" indent="0">
              <a:buClr>
                <a:schemeClr val="accent1"/>
              </a:buClr>
            </a:pPr>
            <a:r>
              <a:rPr lang="fr-FR" sz="1733">
                <a:solidFill>
                  <a:schemeClr val="dk1"/>
                </a:solidFill>
              </a:rPr>
              <a:t>@HarvardCCHANGE</a:t>
            </a:r>
          </a:p>
        </p:txBody>
      </p:sp>
      <p:pic>
        <p:nvPicPr>
          <p:cNvPr id="243" name="Google Shape;243;p38" descr="Screen Shot 2019-09-10 at 11.39.07 AM.png"/>
          <p:cNvPicPr preferRelativeResize="0"/>
          <p:nvPr/>
        </p:nvPicPr>
        <p:blipFill rotWithShape="1">
          <a:blip r:embed="rId5">
            <a:alphaModFix/>
          </a:blip>
          <a:srcRect/>
          <a:stretch/>
        </p:blipFill>
        <p:spPr>
          <a:xfrm>
            <a:off x="664611" y="4913439"/>
            <a:ext cx="2692400" cy="673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2903"/>
          <a:stretch/>
        </p:blipFill>
        <p:spPr>
          <a:xfrm>
            <a:off x="746434" y="186500"/>
            <a:ext cx="10824833" cy="6296635"/>
          </a:xfrm>
          <a:prstGeom prst="rect">
            <a:avLst/>
          </a:prstGeom>
          <a:noFill/>
          <a:ln>
            <a:noFill/>
          </a:ln>
        </p:spPr>
      </p:pic>
      <p:sp>
        <p:nvSpPr>
          <p:cNvPr id="55" name="Google Shape;55;p13"/>
          <p:cNvSpPr txBox="1"/>
          <p:nvPr/>
        </p:nvSpPr>
        <p:spPr>
          <a:xfrm>
            <a:off x="1130700" y="1490743"/>
            <a:ext cx="9734000" cy="615513"/>
          </a:xfrm>
          <a:prstGeom prst="rect">
            <a:avLst/>
          </a:prstGeom>
          <a:noFill/>
          <a:ln>
            <a:noFill/>
          </a:ln>
        </p:spPr>
        <p:txBody>
          <a:bodyPr spcFirstLastPara="1" wrap="square" lIns="121900" tIns="121900" rIns="121900" bIns="121900" anchor="t" anchorCtr="0">
            <a:spAutoFit/>
          </a:bodyPr>
          <a:lstStyle/>
          <a:p>
            <a:endParaRPr sz="2400"/>
          </a:p>
        </p:txBody>
      </p:sp>
      <p:sp>
        <p:nvSpPr>
          <p:cNvPr id="56" name="Google Shape;56;p13"/>
          <p:cNvSpPr txBox="1"/>
          <p:nvPr/>
        </p:nvSpPr>
        <p:spPr>
          <a:xfrm>
            <a:off x="1130700" y="779533"/>
            <a:ext cx="5528800" cy="3898591"/>
          </a:xfrm>
          <a:prstGeom prst="rect">
            <a:avLst/>
          </a:prstGeom>
          <a:solidFill>
            <a:srgbClr val="FFFFFF"/>
          </a:solidFill>
          <a:ln>
            <a:noFill/>
          </a:ln>
        </p:spPr>
        <p:txBody>
          <a:bodyPr spcFirstLastPara="1" wrap="square" lIns="121900" tIns="121900" rIns="121900" bIns="121900" anchor="t" anchorCtr="0">
            <a:spAutoFit/>
          </a:bodyPr>
          <a:lstStyle/>
          <a:p>
            <a:r>
              <a:rPr lang="fr-FR" sz="4267" b="1">
                <a:latin typeface="Lato"/>
                <a:ea typeface="Lato"/>
                <a:cs typeface="Lato"/>
                <a:sym typeface="Lato"/>
              </a:rPr>
              <a:t>Communications sur le climat et la santé : </a:t>
            </a:r>
            <a:r>
              <a:rPr lang="fr-FR" sz="4267" b="1">
                <a:solidFill>
                  <a:schemeClr val="accent1"/>
                </a:solidFill>
                <a:latin typeface="Lato"/>
                <a:ea typeface="Lato"/>
                <a:cs typeface="Lato"/>
                <a:sym typeface="Lato"/>
              </a:rPr>
              <a:t>l’engagement de la communauté</a:t>
            </a:r>
          </a:p>
          <a:p>
            <a:endParaRPr sz="3333">
              <a:latin typeface="Lato"/>
              <a:ea typeface="Lato"/>
              <a:cs typeface="Lato"/>
              <a:sym typeface="Lato"/>
            </a:endParaRPr>
          </a:p>
          <a:p>
            <a:endParaRPr sz="3333">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242966" y="278400"/>
            <a:ext cx="6375367" cy="3920867"/>
          </a:xfrm>
          <a:prstGeom prst="rect">
            <a:avLst/>
          </a:prstGeom>
          <a:noFill/>
          <a:ln>
            <a:noFill/>
          </a:ln>
        </p:spPr>
      </p:pic>
      <p:pic>
        <p:nvPicPr>
          <p:cNvPr id="62" name="Google Shape;62;p14"/>
          <p:cNvPicPr preferRelativeResize="0"/>
          <p:nvPr/>
        </p:nvPicPr>
        <p:blipFill rotWithShape="1">
          <a:blip r:embed="rId4">
            <a:alphaModFix/>
          </a:blip>
          <a:srcRect l="-1355" t="3147" r="-1355" b="7439"/>
          <a:stretch/>
        </p:blipFill>
        <p:spPr>
          <a:xfrm>
            <a:off x="6365645" y="3123901"/>
            <a:ext cx="5654501" cy="3624032"/>
          </a:xfrm>
          <a:prstGeom prst="rect">
            <a:avLst/>
          </a:prstGeom>
          <a:noFill/>
          <a:ln>
            <a:noFill/>
          </a:ln>
        </p:spPr>
      </p:pic>
      <p:pic>
        <p:nvPicPr>
          <p:cNvPr id="63" name="Google Shape;63;p14"/>
          <p:cNvPicPr preferRelativeResize="0"/>
          <p:nvPr/>
        </p:nvPicPr>
        <p:blipFill>
          <a:blip r:embed="rId5">
            <a:alphaModFix/>
          </a:blip>
          <a:stretch>
            <a:fillRect/>
          </a:stretch>
        </p:blipFill>
        <p:spPr>
          <a:xfrm>
            <a:off x="7126333" y="110067"/>
            <a:ext cx="4305203" cy="2870136"/>
          </a:xfrm>
          <a:prstGeom prst="rect">
            <a:avLst/>
          </a:prstGeom>
          <a:noFill/>
          <a:ln>
            <a:noFill/>
          </a:ln>
        </p:spPr>
      </p:pic>
      <p:pic>
        <p:nvPicPr>
          <p:cNvPr id="64" name="Google Shape;64;p14"/>
          <p:cNvPicPr preferRelativeResize="0"/>
          <p:nvPr/>
        </p:nvPicPr>
        <p:blipFill>
          <a:blip r:embed="rId6">
            <a:alphaModFix/>
          </a:blip>
          <a:stretch>
            <a:fillRect/>
          </a:stretch>
        </p:blipFill>
        <p:spPr>
          <a:xfrm>
            <a:off x="203200" y="4402467"/>
            <a:ext cx="2592704" cy="2252333"/>
          </a:xfrm>
          <a:prstGeom prst="rect">
            <a:avLst/>
          </a:prstGeom>
          <a:noFill/>
          <a:ln>
            <a:noFill/>
          </a:ln>
        </p:spPr>
      </p:pic>
      <p:pic>
        <p:nvPicPr>
          <p:cNvPr id="65" name="Google Shape;65;p14"/>
          <p:cNvPicPr preferRelativeResize="0"/>
          <p:nvPr/>
        </p:nvPicPr>
        <p:blipFill>
          <a:blip r:embed="rId7">
            <a:alphaModFix/>
          </a:blip>
          <a:stretch>
            <a:fillRect/>
          </a:stretch>
        </p:blipFill>
        <p:spPr>
          <a:xfrm>
            <a:off x="2999104" y="4402467"/>
            <a:ext cx="2751096" cy="22523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a:stretch/>
        </p:blipFill>
        <p:spPr>
          <a:xfrm>
            <a:off x="-119271" y="-337929"/>
            <a:ext cx="12483549" cy="7394712"/>
          </a:xfrm>
          <a:prstGeom prst="rect">
            <a:avLst/>
          </a:prstGeom>
          <a:noFill/>
          <a:ln>
            <a:noFill/>
          </a:ln>
        </p:spPr>
      </p:pic>
      <p:pic>
        <p:nvPicPr>
          <p:cNvPr id="71" name="Google Shape;71;p15"/>
          <p:cNvPicPr preferRelativeResize="0"/>
          <p:nvPr/>
        </p:nvPicPr>
        <p:blipFill rotWithShape="1">
          <a:blip r:embed="rId4">
            <a:alphaModFix/>
          </a:blip>
          <a:srcRect l="6552" r="5256"/>
          <a:stretch/>
        </p:blipFill>
        <p:spPr>
          <a:xfrm>
            <a:off x="74267" y="4486834"/>
            <a:ext cx="3640333" cy="2333665"/>
          </a:xfrm>
          <a:prstGeom prst="rect">
            <a:avLst/>
          </a:prstGeom>
          <a:noFill/>
          <a:ln>
            <a:noFill/>
          </a:ln>
        </p:spPr>
      </p:pic>
      <p:pic>
        <p:nvPicPr>
          <p:cNvPr id="72" name="Google Shape;72;p15"/>
          <p:cNvPicPr preferRelativeResize="0"/>
          <p:nvPr/>
        </p:nvPicPr>
        <p:blipFill>
          <a:blip r:embed="rId5">
            <a:alphaModFix/>
          </a:blip>
          <a:stretch>
            <a:fillRect/>
          </a:stretch>
        </p:blipFill>
        <p:spPr>
          <a:xfrm>
            <a:off x="8956267" y="-132067"/>
            <a:ext cx="3026535" cy="2333667"/>
          </a:xfrm>
          <a:prstGeom prst="rect">
            <a:avLst/>
          </a:prstGeom>
          <a:noFill/>
          <a:ln>
            <a:noFill/>
          </a:ln>
        </p:spPr>
      </p:pic>
      <p:sp>
        <p:nvSpPr>
          <p:cNvPr id="73" name="Google Shape;73;p15"/>
          <p:cNvSpPr/>
          <p:nvPr/>
        </p:nvSpPr>
        <p:spPr>
          <a:xfrm>
            <a:off x="0" y="-132933"/>
            <a:ext cx="2910400" cy="2208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74" name="Google Shape;74;p15"/>
          <p:cNvPicPr preferRelativeResize="0"/>
          <p:nvPr/>
        </p:nvPicPr>
        <p:blipFill rotWithShape="1">
          <a:blip r:embed="rId6">
            <a:alphaModFix/>
          </a:blip>
          <a:srcRect l="8071"/>
          <a:stretch/>
        </p:blipFill>
        <p:spPr>
          <a:xfrm>
            <a:off x="0" y="-62766"/>
            <a:ext cx="2052933" cy="1557065"/>
          </a:xfrm>
          <a:prstGeom prst="rect">
            <a:avLst/>
          </a:prstGeom>
          <a:noFill/>
          <a:ln>
            <a:noFill/>
          </a:ln>
        </p:spPr>
      </p:pic>
      <p:pic>
        <p:nvPicPr>
          <p:cNvPr id="75" name="Google Shape;75;p15"/>
          <p:cNvPicPr preferRelativeResize="0"/>
          <p:nvPr/>
        </p:nvPicPr>
        <p:blipFill rotWithShape="1">
          <a:blip r:embed="rId7">
            <a:alphaModFix/>
          </a:blip>
          <a:srcRect l="10662" t="-5362" r="-5359"/>
          <a:stretch/>
        </p:blipFill>
        <p:spPr>
          <a:xfrm>
            <a:off x="421768" y="1438333"/>
            <a:ext cx="2590233" cy="16811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6"/>
          <p:cNvPicPr preferRelativeResize="0"/>
          <p:nvPr/>
        </p:nvPicPr>
        <p:blipFill rotWithShape="1">
          <a:blip r:embed="rId3">
            <a:alphaModFix/>
          </a:blip>
          <a:srcRect l="10354" t="18436" r="6939" b="8228"/>
          <a:stretch/>
        </p:blipFill>
        <p:spPr>
          <a:xfrm>
            <a:off x="144033" y="228500"/>
            <a:ext cx="7817800" cy="3853067"/>
          </a:xfrm>
          <a:prstGeom prst="rect">
            <a:avLst/>
          </a:prstGeom>
          <a:noFill/>
          <a:ln>
            <a:noFill/>
          </a:ln>
        </p:spPr>
      </p:pic>
      <p:pic>
        <p:nvPicPr>
          <p:cNvPr id="81" name="Google Shape;81;p16"/>
          <p:cNvPicPr preferRelativeResize="0"/>
          <p:nvPr/>
        </p:nvPicPr>
        <p:blipFill>
          <a:blip r:embed="rId4">
            <a:alphaModFix/>
          </a:blip>
          <a:stretch>
            <a:fillRect/>
          </a:stretch>
        </p:blipFill>
        <p:spPr>
          <a:xfrm>
            <a:off x="8063433" y="228501"/>
            <a:ext cx="4020368" cy="2103977"/>
          </a:xfrm>
          <a:prstGeom prst="rect">
            <a:avLst/>
          </a:prstGeom>
          <a:noFill/>
          <a:ln>
            <a:noFill/>
          </a:ln>
        </p:spPr>
      </p:pic>
      <p:pic>
        <p:nvPicPr>
          <p:cNvPr id="82" name="Google Shape;82;p16"/>
          <p:cNvPicPr preferRelativeResize="0"/>
          <p:nvPr/>
        </p:nvPicPr>
        <p:blipFill rotWithShape="1">
          <a:blip r:embed="rId5">
            <a:alphaModFix/>
          </a:blip>
          <a:srcRect t="65695"/>
          <a:stretch/>
        </p:blipFill>
        <p:spPr>
          <a:xfrm>
            <a:off x="235767" y="3970200"/>
            <a:ext cx="5664500" cy="2465968"/>
          </a:xfrm>
          <a:prstGeom prst="rect">
            <a:avLst/>
          </a:prstGeom>
          <a:noFill/>
          <a:ln>
            <a:noFill/>
          </a:ln>
        </p:spPr>
      </p:pic>
      <p:pic>
        <p:nvPicPr>
          <p:cNvPr id="83" name="Google Shape;83;p16"/>
          <p:cNvPicPr preferRelativeResize="0"/>
          <p:nvPr/>
        </p:nvPicPr>
        <p:blipFill rotWithShape="1">
          <a:blip r:embed="rId6">
            <a:alphaModFix/>
          </a:blip>
          <a:srcRect l="1623" t="34006"/>
          <a:stretch/>
        </p:blipFill>
        <p:spPr>
          <a:xfrm>
            <a:off x="6181133" y="5623834"/>
            <a:ext cx="3323808" cy="1162132"/>
          </a:xfrm>
          <a:prstGeom prst="rect">
            <a:avLst/>
          </a:prstGeom>
          <a:noFill/>
          <a:ln>
            <a:noFill/>
          </a:ln>
        </p:spPr>
      </p:pic>
      <p:pic>
        <p:nvPicPr>
          <p:cNvPr id="84" name="Google Shape;84;p16"/>
          <p:cNvPicPr preferRelativeResize="0"/>
          <p:nvPr/>
        </p:nvPicPr>
        <p:blipFill rotWithShape="1">
          <a:blip r:embed="rId7">
            <a:alphaModFix/>
          </a:blip>
          <a:srcRect l="1941" t="980"/>
          <a:stretch/>
        </p:blipFill>
        <p:spPr>
          <a:xfrm>
            <a:off x="6096001" y="3656985"/>
            <a:ext cx="2457668" cy="1829649"/>
          </a:xfrm>
          <a:prstGeom prst="rect">
            <a:avLst/>
          </a:prstGeom>
          <a:noFill/>
          <a:ln>
            <a:noFill/>
          </a:ln>
        </p:spPr>
      </p:pic>
      <p:pic>
        <p:nvPicPr>
          <p:cNvPr id="85" name="Google Shape;85;p16"/>
          <p:cNvPicPr preferRelativeResize="0"/>
          <p:nvPr/>
        </p:nvPicPr>
        <p:blipFill rotWithShape="1">
          <a:blip r:embed="rId8">
            <a:alphaModFix/>
          </a:blip>
          <a:srcRect t="16282" r="10594"/>
          <a:stretch/>
        </p:blipFill>
        <p:spPr>
          <a:xfrm>
            <a:off x="8800134" y="2460433"/>
            <a:ext cx="3296865" cy="3035432"/>
          </a:xfrm>
          <a:prstGeom prst="rect">
            <a:avLst/>
          </a:prstGeom>
          <a:noFill/>
          <a:ln>
            <a:noFill/>
          </a:ln>
        </p:spPr>
      </p:pic>
      <p:pic>
        <p:nvPicPr>
          <p:cNvPr id="86" name="Google Shape;86;p16"/>
          <p:cNvPicPr preferRelativeResize="0"/>
          <p:nvPr/>
        </p:nvPicPr>
        <p:blipFill rotWithShape="1">
          <a:blip r:embed="rId9">
            <a:alphaModFix/>
          </a:blip>
          <a:srcRect r="66410" b="56608"/>
          <a:stretch/>
        </p:blipFill>
        <p:spPr>
          <a:xfrm>
            <a:off x="9305674" y="4682000"/>
            <a:ext cx="2791329" cy="21039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rotWithShape="1">
          <a:blip r:embed="rId3">
            <a:alphaModFix/>
          </a:blip>
          <a:srcRect l="36954" t="43585" r="39203"/>
          <a:stretch/>
        </p:blipFill>
        <p:spPr>
          <a:xfrm>
            <a:off x="254567" y="839400"/>
            <a:ext cx="4118403" cy="5686400"/>
          </a:xfrm>
          <a:prstGeom prst="rect">
            <a:avLst/>
          </a:prstGeom>
          <a:noFill/>
          <a:ln>
            <a:noFill/>
          </a:ln>
        </p:spPr>
      </p:pic>
      <p:pic>
        <p:nvPicPr>
          <p:cNvPr id="92" name="Google Shape;92;p17"/>
          <p:cNvPicPr preferRelativeResize="0"/>
          <p:nvPr/>
        </p:nvPicPr>
        <p:blipFill rotWithShape="1">
          <a:blip r:embed="rId4">
            <a:alphaModFix/>
          </a:blip>
          <a:srcRect l="26520" t="16506" r="22702" b="14399"/>
          <a:stretch/>
        </p:blipFill>
        <p:spPr>
          <a:xfrm>
            <a:off x="4720667" y="866533"/>
            <a:ext cx="1853568" cy="2520236"/>
          </a:xfrm>
          <a:prstGeom prst="rect">
            <a:avLst/>
          </a:prstGeom>
          <a:noFill/>
          <a:ln>
            <a:noFill/>
          </a:ln>
        </p:spPr>
      </p:pic>
      <p:pic>
        <p:nvPicPr>
          <p:cNvPr id="93" name="Google Shape;93;p17"/>
          <p:cNvPicPr preferRelativeResize="0"/>
          <p:nvPr/>
        </p:nvPicPr>
        <p:blipFill>
          <a:blip r:embed="rId5">
            <a:alphaModFix/>
          </a:blip>
          <a:stretch>
            <a:fillRect/>
          </a:stretch>
        </p:blipFill>
        <p:spPr>
          <a:xfrm>
            <a:off x="7846050" y="3389833"/>
            <a:ext cx="4118399" cy="3088768"/>
          </a:xfrm>
          <a:prstGeom prst="rect">
            <a:avLst/>
          </a:prstGeom>
          <a:noFill/>
          <a:ln>
            <a:noFill/>
          </a:ln>
        </p:spPr>
      </p:pic>
      <p:pic>
        <p:nvPicPr>
          <p:cNvPr id="94" name="Google Shape;94;p17"/>
          <p:cNvPicPr preferRelativeResize="0"/>
          <p:nvPr/>
        </p:nvPicPr>
        <p:blipFill rotWithShape="1">
          <a:blip r:embed="rId6">
            <a:alphaModFix/>
          </a:blip>
          <a:srcRect l="36100" t="10739" r="36130" b="56498"/>
          <a:stretch/>
        </p:blipFill>
        <p:spPr>
          <a:xfrm>
            <a:off x="7500567" y="454867"/>
            <a:ext cx="4199767" cy="2810603"/>
          </a:xfrm>
          <a:prstGeom prst="rect">
            <a:avLst/>
          </a:prstGeom>
          <a:noFill/>
          <a:ln>
            <a:noFill/>
          </a:ln>
        </p:spPr>
      </p:pic>
      <p:pic>
        <p:nvPicPr>
          <p:cNvPr id="95" name="Google Shape;95;p17"/>
          <p:cNvPicPr preferRelativeResize="0"/>
          <p:nvPr/>
        </p:nvPicPr>
        <p:blipFill rotWithShape="1">
          <a:blip r:embed="rId7">
            <a:alphaModFix/>
          </a:blip>
          <a:srcRect l="5430" r="53337" b="51510"/>
          <a:stretch/>
        </p:blipFill>
        <p:spPr>
          <a:xfrm>
            <a:off x="4287369" y="3615834"/>
            <a:ext cx="3359833" cy="206436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500"/>
              <a:buFont typeface="Gill Sans"/>
              <a:buNone/>
            </a:pPr>
            <a:r>
              <a:rPr lang="fr-FR">
                <a:latin typeface="Gill Sans MT" panose="020B0502020104020203" pitchFamily="34" charset="0"/>
              </a:rPr>
              <a:t>Une collection de ressources est disponible sur notre page d’événements</a:t>
            </a:r>
          </a:p>
        </p:txBody>
      </p:sp>
      <p:sp>
        <p:nvSpPr>
          <p:cNvPr id="1055" name="Google Shape;1055;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3D3D3D"/>
              </a:buClr>
              <a:buSzPts val="2800"/>
              <a:buNone/>
            </a:pPr>
            <a:endParaRPr dirty="0"/>
          </a:p>
          <a:p>
            <a:pPr marL="228600" lvl="0" indent="-50800" algn="l" rtl="0">
              <a:lnSpc>
                <a:spcPct val="90000"/>
              </a:lnSpc>
              <a:spcBef>
                <a:spcPts val="1000"/>
              </a:spcBef>
              <a:spcAft>
                <a:spcPts val="0"/>
              </a:spcAft>
              <a:buClr>
                <a:srgbClr val="3D3D3D"/>
              </a:buClr>
              <a:buSzPts val="2800"/>
              <a:buNone/>
            </a:pPr>
            <a:endParaRPr dirty="0"/>
          </a:p>
          <a:p>
            <a:pPr marL="228600" lvl="0" indent="-50800" algn="l" rtl="0">
              <a:lnSpc>
                <a:spcPct val="90000"/>
              </a:lnSpc>
              <a:spcBef>
                <a:spcPts val="1000"/>
              </a:spcBef>
              <a:spcAft>
                <a:spcPts val="0"/>
              </a:spcAft>
              <a:buClr>
                <a:srgbClr val="3D3D3D"/>
              </a:buClr>
              <a:buSzPts val="2800"/>
              <a:buNone/>
            </a:pPr>
            <a:endParaRPr dirty="0"/>
          </a:p>
          <a:p>
            <a:pPr marL="228600" lvl="0" indent="-50800" algn="l" rtl="0">
              <a:lnSpc>
                <a:spcPct val="90000"/>
              </a:lnSpc>
              <a:spcBef>
                <a:spcPts val="1000"/>
              </a:spcBef>
              <a:spcAft>
                <a:spcPts val="0"/>
              </a:spcAft>
              <a:buClr>
                <a:srgbClr val="3D3D3D"/>
              </a:buClr>
              <a:buSzPts val="2800"/>
              <a:buNone/>
            </a:pPr>
            <a:endParaRPr dirty="0"/>
          </a:p>
          <a:p>
            <a:pPr marL="228600" lvl="0" indent="-50800" algn="l" rtl="0">
              <a:lnSpc>
                <a:spcPct val="90000"/>
              </a:lnSpc>
              <a:spcBef>
                <a:spcPts val="1000"/>
              </a:spcBef>
              <a:spcAft>
                <a:spcPts val="0"/>
              </a:spcAft>
              <a:buClr>
                <a:srgbClr val="3D3D3D"/>
              </a:buClr>
              <a:buSzPts val="2800"/>
              <a:buNone/>
            </a:pPr>
            <a:endParaRPr dirty="0"/>
          </a:p>
          <a:p>
            <a:pPr marL="0" lvl="0" indent="0" algn="l" rtl="0">
              <a:lnSpc>
                <a:spcPct val="90000"/>
              </a:lnSpc>
              <a:spcBef>
                <a:spcPts val="1000"/>
              </a:spcBef>
              <a:spcAft>
                <a:spcPts val="0"/>
              </a:spcAft>
              <a:buClr>
                <a:srgbClr val="3D3D3D"/>
              </a:buClr>
              <a:buSzPts val="2800"/>
              <a:buNone/>
            </a:pPr>
            <a:r>
              <a:rPr lang="fr-FR">
                <a:latin typeface="Gill Sans MT" panose="020B0502020104020203" pitchFamily="34" charset="0"/>
              </a:rPr>
              <a:t>Page web de la série : </a:t>
            </a:r>
            <a:r>
              <a:rPr lang="fr-FR" u="sng">
                <a:solidFill>
                  <a:srgbClr val="937CCE"/>
                </a:solidFill>
                <a:latin typeface="Gill Sans MT" panose="020B0502020104020203" pitchFamily="34" charset="0"/>
                <a:hlinkClick r:id="rId3">
                  <a:extLst>
                    <a:ext uri="{A12FA001-AC4F-418D-AE19-62706E023703}">
                      <ahyp:hlinkClr xmlns:ahyp="http://schemas.microsoft.com/office/drawing/2018/hyperlinkcolor" val="tx"/>
                    </a:ext>
                  </a:extLst>
                </a:hlinkClick>
              </a:rPr>
              <a:t>https://www.childhealthtaskforce.org/events/2022/11/adapting-health-systems-protect-children-impact-climate-change-series</a:t>
            </a:r>
            <a:r>
              <a:rPr lang="fr-FR">
                <a:solidFill>
                  <a:srgbClr val="937CCE"/>
                </a:solidFill>
                <a:latin typeface="Gill Sans MT" panose="020B0502020104020203" pitchFamily="34" charset="0"/>
              </a:rPr>
              <a:t> </a:t>
            </a:r>
          </a:p>
        </p:txBody>
      </p:sp>
      <p:pic>
        <p:nvPicPr>
          <p:cNvPr id="1056" name="Google Shape;1056;p7"/>
          <p:cNvPicPr preferRelativeResize="0"/>
          <p:nvPr/>
        </p:nvPicPr>
        <p:blipFill rotWithShape="1">
          <a:blip r:embed="rId4">
            <a:alphaModFix/>
          </a:blip>
          <a:srcRect/>
          <a:stretch/>
        </p:blipFill>
        <p:spPr>
          <a:xfrm>
            <a:off x="838200" y="2197700"/>
            <a:ext cx="10781481" cy="18035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8"/>
          <p:cNvPicPr preferRelativeResize="0"/>
          <p:nvPr/>
        </p:nvPicPr>
        <p:blipFill rotWithShape="1">
          <a:blip r:embed="rId3">
            <a:alphaModFix/>
          </a:blip>
          <a:srcRect/>
          <a:stretch/>
        </p:blipFill>
        <p:spPr>
          <a:xfrm>
            <a:off x="373513" y="273762"/>
            <a:ext cx="1428480" cy="1463040"/>
          </a:xfrm>
          <a:prstGeom prst="rect">
            <a:avLst/>
          </a:prstGeom>
          <a:noFill/>
          <a:ln>
            <a:noFill/>
          </a:ln>
        </p:spPr>
      </p:pic>
      <p:sp>
        <p:nvSpPr>
          <p:cNvPr id="1063" name="Google Shape;1063;p8"/>
          <p:cNvSpPr txBox="1">
            <a:spLocks noGrp="1"/>
          </p:cNvSpPr>
          <p:nvPr>
            <p:ph type="title"/>
          </p:nvPr>
        </p:nvSpPr>
        <p:spPr>
          <a:xfrm>
            <a:off x="0" y="296780"/>
            <a:ext cx="1219199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200"/>
              <a:buFont typeface="Gill Sans"/>
              <a:buNone/>
            </a:pPr>
            <a:r>
              <a:rPr lang="fr-FR" sz="3200" b="1" dirty="0">
                <a:latin typeface="Franklin Gothic Medium Cond" panose="020B0606030402020204" pitchFamily="34" charset="0"/>
              </a:rPr>
              <a:t>Série de discussions sur le </a:t>
            </a:r>
            <a:r>
              <a:rPr lang="fr-FR" sz="3200" b="1" i="0" dirty="0">
                <a:latin typeface="Franklin Gothic Medium Cond" panose="020B0606030402020204" pitchFamily="34" charset="0"/>
              </a:rPr>
              <a:t>changement climatique</a:t>
            </a:r>
            <a:br>
              <a:rPr lang="fr-FR" sz="3200" b="1" i="0" dirty="0">
                <a:latin typeface="Franklin Gothic Medium Cond" panose="020B0606030402020204" pitchFamily="34" charset="0"/>
              </a:rPr>
            </a:br>
            <a:r>
              <a:rPr lang="fr-FR" sz="3200" b="1" i="0" dirty="0">
                <a:latin typeface="Franklin Gothic Medium Cond" panose="020B0606030402020204" pitchFamily="34" charset="0"/>
              </a:rPr>
              <a:t>et la santé des enfants </a:t>
            </a:r>
          </a:p>
        </p:txBody>
      </p:sp>
      <p:sp>
        <p:nvSpPr>
          <p:cNvPr id="1064" name="Google Shape;1064;p8"/>
          <p:cNvSpPr txBox="1">
            <a:spLocks noGrp="1"/>
          </p:cNvSpPr>
          <p:nvPr>
            <p:ph type="body" idx="1"/>
          </p:nvPr>
        </p:nvSpPr>
        <p:spPr>
          <a:xfrm>
            <a:off x="1597909" y="5443153"/>
            <a:ext cx="8996179" cy="1600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D3D3D"/>
              </a:buClr>
              <a:buSzPts val="1800"/>
              <a:buNone/>
            </a:pPr>
            <a:r>
              <a:rPr lang="fr-FR" sz="1800" dirty="0">
                <a:latin typeface="Gill Sans"/>
                <a:ea typeface="Gill Sans"/>
                <a:cs typeface="Gill Sans"/>
                <a:sym typeface="Gill Sans"/>
              </a:rPr>
              <a:t>Les informations concernant les sous-groupes, les enregistrements et les présentations des webinaires précédents</a:t>
            </a:r>
            <a:r>
              <a:rPr lang="fr-FR" sz="1800" dirty="0">
                <a:solidFill>
                  <a:srgbClr val="FF0000"/>
                </a:solidFill>
                <a:latin typeface="Gill Sans"/>
                <a:ea typeface="Gill Sans"/>
                <a:cs typeface="Gill Sans"/>
                <a:sym typeface="Gill Sans"/>
              </a:rPr>
              <a:t> </a:t>
            </a:r>
            <a:r>
              <a:rPr lang="fr-FR" sz="1800" dirty="0">
                <a:latin typeface="Gill Sans"/>
                <a:ea typeface="Gill Sans"/>
                <a:cs typeface="Gill Sans"/>
                <a:sym typeface="Gill Sans"/>
              </a:rPr>
              <a:t>sont disponibles sur la page des sous-groupes du site web du </a:t>
            </a:r>
            <a:r>
              <a:rPr lang="fr-FR" sz="1800" dirty="0">
                <a:latin typeface="Gill Sans"/>
              </a:rPr>
              <a:t>Child </a:t>
            </a:r>
            <a:r>
              <a:rPr lang="fr-FR" sz="1800" dirty="0" err="1">
                <a:latin typeface="Gill Sans"/>
              </a:rPr>
              <a:t>Health</a:t>
            </a:r>
            <a:r>
              <a:rPr lang="fr-FR" sz="1800" dirty="0">
                <a:latin typeface="Gill Sans"/>
              </a:rPr>
              <a:t> </a:t>
            </a:r>
            <a:r>
              <a:rPr lang="fr-FR" sz="1800" dirty="0" err="1">
                <a:latin typeface="Gill Sans"/>
              </a:rPr>
              <a:t>Task</a:t>
            </a:r>
            <a:r>
              <a:rPr lang="fr-FR" sz="1800" dirty="0">
                <a:latin typeface="Gill Sans"/>
              </a:rPr>
              <a:t> Force</a:t>
            </a:r>
            <a:r>
              <a:rPr lang="fr-FR" sz="1800" dirty="0">
                <a:latin typeface="Gill Sans"/>
                <a:ea typeface="Gill Sans"/>
                <a:cs typeface="Gill Sans"/>
                <a:sym typeface="Gill Sans"/>
              </a:rPr>
              <a:t> : </a:t>
            </a:r>
            <a:r>
              <a:rPr lang="fr-FR" sz="1800" u="sng" dirty="0">
                <a:solidFill>
                  <a:schemeClr val="dk2"/>
                </a:solidFill>
                <a:latin typeface="Gill Sans"/>
                <a:ea typeface="Gill Sans"/>
                <a:cs typeface="Gill Sans"/>
                <a:sym typeface="Gill Sans"/>
              </a:rPr>
              <a:t>www.childhealthtaskforce.org/subgroups/expansion</a:t>
            </a:r>
          </a:p>
          <a:p>
            <a:pPr marL="228600" lvl="0" indent="-50800" algn="l" rtl="0">
              <a:lnSpc>
                <a:spcPct val="90000"/>
              </a:lnSpc>
              <a:spcBef>
                <a:spcPts val="1000"/>
              </a:spcBef>
              <a:spcAft>
                <a:spcPts val="0"/>
              </a:spcAft>
              <a:buClr>
                <a:srgbClr val="3D3D3D"/>
              </a:buClr>
              <a:buSzPts val="2800"/>
              <a:buNone/>
            </a:pPr>
            <a:endParaRPr dirty="0"/>
          </a:p>
        </p:txBody>
      </p:sp>
      <p:sp>
        <p:nvSpPr>
          <p:cNvPr id="1065" name="Google Shape;1065;p8"/>
          <p:cNvSpPr txBox="1"/>
          <p:nvPr/>
        </p:nvSpPr>
        <p:spPr>
          <a:xfrm>
            <a:off x="525913" y="1908199"/>
            <a:ext cx="5387747" cy="34778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Gill Sans"/>
              <a:buNone/>
            </a:pPr>
            <a:r>
              <a:rPr lang="fr-FR" sz="2000" b="0" i="0" u="none" strike="noStrike" cap="none" dirty="0">
                <a:solidFill>
                  <a:srgbClr val="000000"/>
                </a:solidFill>
                <a:latin typeface="Gill Sans"/>
                <a:ea typeface="Gill Sans"/>
                <a:cs typeface="Gill Sans"/>
                <a:sym typeface="Gill Sans"/>
              </a:rPr>
              <a:t>Participez avec les modérateurs	 :</a:t>
            </a:r>
          </a:p>
          <a:p>
            <a:pPr marL="342900" marR="0" lvl="0" indent="-342900" algn="l" rtl="0">
              <a:spcBef>
                <a:spcPts val="1200"/>
              </a:spcBef>
              <a:spcAft>
                <a:spcPts val="0"/>
              </a:spcAft>
              <a:buClr>
                <a:srgbClr val="000000"/>
              </a:buClr>
              <a:buSzPts val="2400"/>
              <a:buFont typeface="Arial"/>
              <a:buChar char="•"/>
            </a:pPr>
            <a:r>
              <a:rPr lang="fr-FR" sz="2000" b="0" i="0" u="none" strike="noStrike" cap="none" dirty="0">
                <a:solidFill>
                  <a:srgbClr val="000000"/>
                </a:solidFill>
                <a:latin typeface="Gill Sans"/>
                <a:ea typeface="Gill Sans"/>
                <a:cs typeface="Gill Sans"/>
                <a:sym typeface="Gill Sans"/>
              </a:rPr>
              <a:t>Cara </a:t>
            </a:r>
            <a:r>
              <a:rPr lang="fr-FR" sz="2000" b="0" i="0" u="none" strike="noStrike" cap="none" dirty="0" err="1">
                <a:solidFill>
                  <a:srgbClr val="000000"/>
                </a:solidFill>
                <a:latin typeface="Gill Sans"/>
                <a:ea typeface="Gill Sans"/>
                <a:cs typeface="Gill Sans"/>
                <a:sym typeface="Gill Sans"/>
              </a:rPr>
              <a:t>Endyke</a:t>
            </a:r>
            <a:r>
              <a:rPr lang="fr-FR" sz="2000" b="0" i="0" u="none" strike="noStrike" cap="none" dirty="0">
                <a:solidFill>
                  <a:srgbClr val="000000"/>
                </a:solidFill>
                <a:latin typeface="Gill Sans"/>
                <a:ea typeface="Gill Sans"/>
                <a:cs typeface="Gill Sans"/>
                <a:sym typeface="Gill Sans"/>
              </a:rPr>
              <a:t> </a:t>
            </a:r>
            <a:r>
              <a:rPr lang="fr-FR" sz="2000" b="0" i="0" u="none" strike="noStrike" cap="none" dirty="0" err="1">
                <a:solidFill>
                  <a:srgbClr val="000000"/>
                </a:solidFill>
                <a:latin typeface="Gill Sans"/>
                <a:ea typeface="Gill Sans"/>
                <a:cs typeface="Gill Sans"/>
                <a:sym typeface="Gill Sans"/>
              </a:rPr>
              <a:t>Doran</a:t>
            </a:r>
            <a:r>
              <a:rPr lang="fr-FR" sz="2000" b="0" i="0" u="none" strike="noStrike" cap="none" dirty="0">
                <a:solidFill>
                  <a:srgbClr val="000000"/>
                </a:solidFill>
                <a:latin typeface="Gill Sans"/>
                <a:ea typeface="Gill Sans"/>
                <a:cs typeface="Gill Sans"/>
                <a:sym typeface="Gill Sans"/>
              </a:rPr>
              <a:t> : </a:t>
            </a:r>
            <a:r>
              <a:rPr lang="fr-FR" sz="2000" b="0" i="0" u="sng" strike="noStrike" cap="none" dirty="0">
                <a:solidFill>
                  <a:srgbClr val="645DC7"/>
                </a:solidFill>
                <a:latin typeface="Gill Sans"/>
                <a:ea typeface="Gill Sans"/>
                <a:cs typeface="Gill Sans"/>
                <a:sym typeface="Gill Sans"/>
              </a:rPr>
              <a:t>cendykedoran@globalcommunities.org</a:t>
            </a:r>
            <a:r>
              <a:rPr lang="fr-FR" sz="2000" b="0" i="0" u="sng" strike="noStrike" cap="none" dirty="0">
                <a:solidFill>
                  <a:srgbClr val="7F7A9B"/>
                </a:solidFill>
                <a:latin typeface="Gill Sans"/>
                <a:ea typeface="Gill Sans"/>
                <a:cs typeface="Gill Sans"/>
                <a:sym typeface="Gill Sans"/>
              </a:rPr>
              <a:t> </a:t>
            </a:r>
            <a:r>
              <a:rPr lang="fr-FR" sz="2000" b="0" i="0" u="none" strike="noStrike" cap="none" dirty="0">
                <a:solidFill>
                  <a:srgbClr val="000000"/>
                </a:solidFill>
                <a:latin typeface="Gill Sans"/>
                <a:ea typeface="Gill Sans"/>
                <a:cs typeface="Gill Sans"/>
                <a:sym typeface="Gill Sans"/>
              </a:rPr>
              <a:t> </a:t>
            </a:r>
          </a:p>
          <a:p>
            <a:pPr marL="342900" marR="0" lvl="0" indent="-342900" algn="l" rtl="0">
              <a:spcBef>
                <a:spcPts val="1200"/>
              </a:spcBef>
              <a:spcAft>
                <a:spcPts val="0"/>
              </a:spcAft>
              <a:buClr>
                <a:srgbClr val="000000"/>
              </a:buClr>
              <a:buSzPts val="2400"/>
              <a:buFont typeface="Arial"/>
              <a:buChar char="•"/>
            </a:pPr>
            <a:r>
              <a:rPr lang="fr-FR" sz="2000" b="0" i="0" u="none" strike="noStrike" cap="none" dirty="0">
                <a:solidFill>
                  <a:srgbClr val="000000"/>
                </a:solidFill>
                <a:latin typeface="Gill Sans"/>
                <a:ea typeface="Gill Sans"/>
                <a:cs typeface="Gill Sans"/>
                <a:sym typeface="Gill Sans"/>
              </a:rPr>
              <a:t>Swathi </a:t>
            </a:r>
            <a:r>
              <a:rPr lang="fr-FR" sz="2000" b="0" i="0" u="none" strike="noStrike" cap="none" dirty="0" err="1">
                <a:solidFill>
                  <a:srgbClr val="000000"/>
                </a:solidFill>
                <a:latin typeface="Gill Sans"/>
                <a:ea typeface="Gill Sans"/>
                <a:cs typeface="Gill Sans"/>
                <a:sym typeface="Gill Sans"/>
              </a:rPr>
              <a:t>Manchikanti</a:t>
            </a:r>
            <a:r>
              <a:rPr lang="fr-FR" sz="2000" b="0" i="0" u="none" strike="noStrike" cap="none" dirty="0">
                <a:solidFill>
                  <a:srgbClr val="000000"/>
                </a:solidFill>
                <a:latin typeface="Gill Sans"/>
                <a:ea typeface="Gill Sans"/>
                <a:cs typeface="Gill Sans"/>
                <a:sym typeface="Gill Sans"/>
              </a:rPr>
              <a:t> : </a:t>
            </a:r>
            <a:r>
              <a:rPr lang="fr-FR" sz="2000" b="0" i="0" u="sng" strike="noStrike" cap="none" dirty="0">
                <a:solidFill>
                  <a:srgbClr val="645DC7"/>
                </a:solidFill>
                <a:latin typeface="Gill Sans"/>
                <a:ea typeface="Gill Sans"/>
                <a:cs typeface="Gill Sans"/>
                <a:sym typeface="Gill Sans"/>
              </a:rPr>
              <a:t>smanchikanti@unicef.org</a:t>
            </a:r>
            <a:r>
              <a:rPr lang="fr-FR" sz="2000" b="0" i="0" u="none" strike="noStrike" cap="none" dirty="0">
                <a:solidFill>
                  <a:srgbClr val="645DC7"/>
                </a:solidFill>
                <a:latin typeface="Gill Sans"/>
                <a:ea typeface="Gill Sans"/>
                <a:cs typeface="Gill Sans"/>
                <a:sym typeface="Gill Sans"/>
              </a:rPr>
              <a:t> </a:t>
            </a:r>
          </a:p>
          <a:p>
            <a:pPr marL="0" marR="0" lvl="0" indent="0" algn="l" rtl="0">
              <a:lnSpc>
                <a:spcPct val="100000"/>
              </a:lnSpc>
              <a:spcBef>
                <a:spcPts val="1200"/>
              </a:spcBef>
              <a:spcAft>
                <a:spcPts val="0"/>
              </a:spcAft>
              <a:buClr>
                <a:srgbClr val="000000"/>
              </a:buClr>
              <a:buSzPts val="2400"/>
              <a:buFont typeface="Gill Sans"/>
              <a:buNone/>
            </a:pPr>
            <a:r>
              <a:rPr lang="fr-FR" sz="2000" b="0" i="0" u="none" strike="noStrike" cap="none" dirty="0">
                <a:solidFill>
                  <a:srgbClr val="000000"/>
                </a:solidFill>
                <a:latin typeface="Gill Sans"/>
                <a:ea typeface="Gill Sans"/>
                <a:cs typeface="Gill Sans"/>
                <a:sym typeface="Gill Sans"/>
              </a:rPr>
              <a:t>Merci à Sita </a:t>
            </a:r>
            <a:r>
              <a:rPr lang="fr-FR" sz="2000" b="0" i="0" u="none" strike="noStrike" cap="none" dirty="0" err="1">
                <a:solidFill>
                  <a:srgbClr val="000000"/>
                </a:solidFill>
                <a:latin typeface="Gill Sans"/>
                <a:ea typeface="Gill Sans"/>
                <a:cs typeface="Gill Sans"/>
                <a:sym typeface="Gill Sans"/>
              </a:rPr>
              <a:t>Strother</a:t>
            </a:r>
            <a:r>
              <a:rPr lang="fr-FR" sz="2000" b="0" i="0" u="none" strike="noStrike" cap="none" dirty="0">
                <a:solidFill>
                  <a:srgbClr val="000000"/>
                </a:solidFill>
                <a:latin typeface="Gill Sans"/>
                <a:ea typeface="Gill Sans"/>
                <a:cs typeface="Gill Sans"/>
                <a:sym typeface="Gill Sans"/>
              </a:rPr>
              <a:t> et </a:t>
            </a:r>
            <a:r>
              <a:rPr lang="fr-FR" sz="2000" dirty="0">
                <a:latin typeface="Gill Sans"/>
                <a:ea typeface="Gill Sans"/>
                <a:cs typeface="Gill Sans"/>
                <a:sym typeface="Gill Sans"/>
              </a:rPr>
              <a:t>à Janie Morency (</a:t>
            </a:r>
            <a:r>
              <a:rPr lang="fr-FR" sz="2000" dirty="0" err="1">
                <a:latin typeface="Gill Sans"/>
                <a:ea typeface="Gill Sans"/>
                <a:cs typeface="Gill Sans"/>
                <a:sym typeface="Gill Sans"/>
              </a:rPr>
              <a:t>JSI</a:t>
            </a:r>
            <a:r>
              <a:rPr lang="fr-FR" sz="2000" dirty="0">
                <a:latin typeface="Gill Sans"/>
                <a:ea typeface="Gill Sans"/>
                <a:cs typeface="Gill Sans"/>
                <a:sym typeface="Gill Sans"/>
              </a:rPr>
              <a:t>) pour leur soutien !</a:t>
            </a:r>
          </a:p>
          <a:p>
            <a:pPr marL="0" marR="0" lvl="0" indent="0" algn="l" rtl="0">
              <a:lnSpc>
                <a:spcPct val="100000"/>
              </a:lnSpc>
              <a:spcBef>
                <a:spcPts val="1200"/>
              </a:spcBef>
              <a:spcAft>
                <a:spcPts val="0"/>
              </a:spcAft>
              <a:buClr>
                <a:srgbClr val="000000"/>
              </a:buClr>
              <a:buSzPts val="2400"/>
              <a:buFont typeface="Gill Sans"/>
              <a:buNone/>
            </a:pPr>
            <a:r>
              <a:rPr lang="fr-FR" sz="2000" b="0" i="0" u="none" strike="noStrike" cap="none" dirty="0">
                <a:solidFill>
                  <a:srgbClr val="000000"/>
                </a:solidFill>
                <a:latin typeface="Gill Sans"/>
                <a:ea typeface="Gill Sans"/>
                <a:cs typeface="Gill Sans"/>
                <a:sym typeface="Gill Sans"/>
              </a:rPr>
              <a:t>Contactez le secrétariat du </a:t>
            </a:r>
            <a:r>
              <a:rPr lang="fr-FR" sz="2000" dirty="0">
                <a:latin typeface="Gill Sans"/>
              </a:rPr>
              <a:t>Child </a:t>
            </a:r>
            <a:r>
              <a:rPr lang="fr-FR" sz="2000" dirty="0" err="1">
                <a:latin typeface="Gill Sans"/>
              </a:rPr>
              <a:t>Health</a:t>
            </a:r>
            <a:r>
              <a:rPr lang="fr-FR" sz="2000" dirty="0">
                <a:latin typeface="Gill Sans"/>
              </a:rPr>
              <a:t> </a:t>
            </a:r>
            <a:r>
              <a:rPr lang="fr-FR" sz="2000" dirty="0" err="1">
                <a:latin typeface="Gill Sans"/>
              </a:rPr>
              <a:t>Task</a:t>
            </a:r>
            <a:r>
              <a:rPr lang="fr-FR" sz="2000" dirty="0">
                <a:latin typeface="Gill Sans"/>
              </a:rPr>
              <a:t> Force</a:t>
            </a:r>
            <a:r>
              <a:rPr lang="fr-FR" sz="2000" b="0" i="0" u="none" strike="noStrike" cap="none" dirty="0">
                <a:solidFill>
                  <a:srgbClr val="000000"/>
                </a:solidFill>
                <a:latin typeface="Gill Sans"/>
                <a:ea typeface="Gill Sans"/>
                <a:cs typeface="Gill Sans"/>
                <a:sym typeface="Gill Sans"/>
              </a:rPr>
              <a:t> : </a:t>
            </a:r>
            <a:r>
              <a:rPr lang="fr-FR" sz="2000" b="0" i="0" u="sng" strike="noStrike" cap="none" dirty="0">
                <a:solidFill>
                  <a:srgbClr val="645DC7"/>
                </a:solidFill>
                <a:latin typeface="Gill Sans"/>
                <a:ea typeface="Gill Sans"/>
                <a:cs typeface="Gill Sans"/>
                <a:sym typeface="Gill Sans"/>
              </a:rPr>
              <a:t>childhealthtaskforce@jsi.com</a:t>
            </a:r>
            <a:r>
              <a:rPr lang="fr-FR" sz="2000" b="0" i="0" u="none" strike="noStrike" cap="none" dirty="0">
                <a:solidFill>
                  <a:srgbClr val="645DC7"/>
                </a:solidFill>
                <a:latin typeface="Gill Sans"/>
                <a:ea typeface="Gill Sans"/>
                <a:cs typeface="Gill Sans"/>
                <a:sym typeface="Gill Sans"/>
              </a:rPr>
              <a:t> </a:t>
            </a:r>
          </a:p>
        </p:txBody>
      </p:sp>
      <p:pic>
        <p:nvPicPr>
          <p:cNvPr id="1066" name="Google Shape;1066;p8"/>
          <p:cNvPicPr preferRelativeResize="0"/>
          <p:nvPr/>
        </p:nvPicPr>
        <p:blipFill rotWithShape="1">
          <a:blip r:embed="rId4">
            <a:alphaModFix/>
          </a:blip>
          <a:srcRect/>
          <a:stretch/>
        </p:blipFill>
        <p:spPr>
          <a:xfrm>
            <a:off x="10552583" y="268366"/>
            <a:ext cx="1320030" cy="1320030"/>
          </a:xfrm>
          <a:prstGeom prst="rect">
            <a:avLst/>
          </a:prstGeom>
          <a:noFill/>
          <a:ln>
            <a:noFill/>
          </a:ln>
        </p:spPr>
      </p:pic>
      <p:sp>
        <p:nvSpPr>
          <p:cNvPr id="1067" name="Google Shape;1067;p8"/>
          <p:cNvSpPr txBox="1"/>
          <p:nvPr/>
        </p:nvSpPr>
        <p:spPr>
          <a:xfrm>
            <a:off x="6095998" y="1908199"/>
            <a:ext cx="5694866" cy="3056181"/>
          </a:xfrm>
          <a:prstGeom prst="rect">
            <a:avLst/>
          </a:prstGeom>
          <a:solidFill>
            <a:schemeClr val="accent6">
              <a:lumMod val="60000"/>
              <a:lumOff val="40000"/>
            </a:schemeClr>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fr-FR" sz="2000" b="1" u="none" strike="noStrike" dirty="0">
                <a:solidFill>
                  <a:schemeClr val="dk1"/>
                </a:solidFill>
                <a:latin typeface="Gill Sans"/>
                <a:ea typeface="Gill Sans"/>
                <a:cs typeface="Gill Sans"/>
                <a:sym typeface="Gill Sans"/>
              </a:rPr>
              <a:t>Cadre pour un environnement sain et des enfants en bonne santé : </a:t>
            </a:r>
            <a:r>
              <a:rPr lang="fr-FR" sz="2000" u="sng" strike="noStrike" dirty="0">
                <a:solidFill>
                  <a:srgbClr val="1155CC"/>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https://</a:t>
            </a:r>
            <a:r>
              <a:rPr lang="fr-FR" sz="2000" u="sng" strike="noStrike" dirty="0" err="1">
                <a:solidFill>
                  <a:srgbClr val="1155CC"/>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www.unicef.org</a:t>
            </a:r>
            <a:r>
              <a:rPr lang="fr-FR" sz="2000" u="sng" strike="noStrike" dirty="0">
                <a:solidFill>
                  <a:srgbClr val="1155CC"/>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/media/91631/file/Healthy-Environments-for-Healthy-Children-Global-Programme-Framework-Summary.pdf</a:t>
            </a:r>
            <a:r>
              <a:rPr lang="fr-FR" sz="2000" u="none" strike="noStrike" dirty="0">
                <a:solidFill>
                  <a:schemeClr val="dk1"/>
                </a:solidFill>
                <a:latin typeface="Gill Sans"/>
                <a:ea typeface="Gill Sans"/>
                <a:cs typeface="Gill Sans"/>
                <a:sym typeface="Gill Sans"/>
              </a:rPr>
              <a:t> </a:t>
            </a:r>
          </a:p>
          <a:p>
            <a:pPr marL="0" marR="0" lvl="0" indent="0" algn="l" rtl="0">
              <a:lnSpc>
                <a:spcPct val="107000"/>
              </a:lnSpc>
              <a:spcBef>
                <a:spcPts val="0"/>
              </a:spcBef>
              <a:spcAft>
                <a:spcPts val="0"/>
              </a:spcAft>
              <a:buNone/>
            </a:pPr>
            <a:endParaRPr sz="2000" u="none" strike="noStrike" dirty="0">
              <a:solidFill>
                <a:schemeClr val="dk1"/>
              </a:solidFill>
              <a:latin typeface="Gill Sans"/>
              <a:ea typeface="Gill Sans"/>
              <a:cs typeface="Gill Sans"/>
              <a:sym typeface="Gill Sans"/>
            </a:endParaRPr>
          </a:p>
          <a:p>
            <a:pPr marL="0" marR="0" lvl="0" indent="0" algn="l" rtl="0">
              <a:lnSpc>
                <a:spcPct val="107000"/>
              </a:lnSpc>
              <a:spcBef>
                <a:spcPts val="0"/>
              </a:spcBef>
              <a:spcAft>
                <a:spcPts val="0"/>
              </a:spcAft>
              <a:buNone/>
            </a:pPr>
            <a:r>
              <a:rPr lang="fr-FR" sz="2000" b="1" u="none" strike="noStrike" dirty="0" err="1">
                <a:solidFill>
                  <a:schemeClr val="dk1"/>
                </a:solidFill>
                <a:latin typeface="Gill Sans"/>
                <a:ea typeface="Gill Sans"/>
                <a:cs typeface="Gill Sans"/>
                <a:sym typeface="Gill Sans"/>
              </a:rPr>
              <a:t>CCRI</a:t>
            </a:r>
            <a:r>
              <a:rPr lang="fr-FR" sz="2000" b="1" u="none" strike="noStrike" dirty="0">
                <a:solidFill>
                  <a:schemeClr val="dk1"/>
                </a:solidFill>
                <a:latin typeface="Gill Sans"/>
                <a:ea typeface="Gill Sans"/>
                <a:cs typeface="Gill Sans"/>
                <a:sym typeface="Gill Sans"/>
              </a:rPr>
              <a:t>:</a:t>
            </a:r>
          </a:p>
          <a:p>
            <a:pPr marL="0" marR="0" lvl="0" indent="0" algn="l" rtl="0">
              <a:lnSpc>
                <a:spcPct val="107000"/>
              </a:lnSpc>
              <a:spcBef>
                <a:spcPts val="0"/>
              </a:spcBef>
              <a:spcAft>
                <a:spcPts val="0"/>
              </a:spcAft>
              <a:buNone/>
            </a:pPr>
            <a:r>
              <a:rPr lang="fr-FR" sz="2000" u="sng" strike="noStrike" dirty="0">
                <a:solidFill>
                  <a:srgbClr val="0070C0"/>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https://</a:t>
            </a:r>
            <a:r>
              <a:rPr lang="fr-FR" sz="2000" u="sng" strike="noStrike" dirty="0" err="1">
                <a:solidFill>
                  <a:srgbClr val="0070C0"/>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www.unicef.org</a:t>
            </a:r>
            <a:r>
              <a:rPr lang="fr-FR" sz="2000" u="sng" strike="noStrike" dirty="0">
                <a:solidFill>
                  <a:srgbClr val="0070C0"/>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/reports/</a:t>
            </a:r>
            <a:r>
              <a:rPr lang="fr-FR" sz="2000" u="sng" strike="noStrike" dirty="0" err="1">
                <a:solidFill>
                  <a:srgbClr val="0070C0"/>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climate-crisis-child-rights-crisis</a:t>
            </a:r>
            <a:r>
              <a:rPr lang="fr-FR" sz="2000" dirty="0">
                <a:solidFill>
                  <a:srgbClr val="0070C0"/>
                </a:solidFill>
                <a:latin typeface="Gill Sans"/>
                <a:ea typeface="Gill Sans"/>
                <a:cs typeface="Gill Sans"/>
                <a:sym typeface="Gill Sans"/>
              </a:rPr>
              <a:t> </a:t>
            </a:r>
          </a:p>
        </p:txBody>
      </p:sp>
    </p:spTree>
    <p:extLst>
      <p:ext uri="{BB962C8B-B14F-4D97-AF65-F5344CB8AC3E}">
        <p14:creationId xmlns:p14="http://schemas.microsoft.com/office/powerpoint/2010/main" val="2883249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9"/>
          <p:cNvSpPr txBox="1">
            <a:spLocks noGrp="1"/>
          </p:cNvSpPr>
          <p:nvPr>
            <p:ph type="subTitle" idx="1"/>
          </p:nvPr>
        </p:nvSpPr>
        <p:spPr>
          <a:xfrm>
            <a:off x="1854740" y="2256817"/>
            <a:ext cx="8599250" cy="382829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3D3D3D"/>
              </a:buClr>
              <a:buSzPts val="2200"/>
              <a:buNone/>
            </a:pPr>
            <a:r>
              <a:rPr lang="fr-FR" sz="2200" dirty="0"/>
              <a:t>Le Child </a:t>
            </a:r>
            <a:r>
              <a:rPr lang="fr-FR" sz="2200" dirty="0" err="1"/>
              <a:t>Health</a:t>
            </a:r>
            <a:r>
              <a:rPr lang="fr-FR" sz="2200" dirty="0"/>
              <a:t> </a:t>
            </a:r>
            <a:r>
              <a:rPr lang="fr-FR" sz="2200" dirty="0" err="1"/>
              <a:t>Task</a:t>
            </a:r>
            <a:r>
              <a:rPr lang="fr-FR" sz="2200" dirty="0"/>
              <a:t> Force est géré par </a:t>
            </a:r>
            <a:r>
              <a:rPr lang="fr-FR" sz="2200" dirty="0" err="1"/>
              <a:t>JSI</a:t>
            </a:r>
            <a:r>
              <a:rPr lang="fr-FR" sz="2200" dirty="0"/>
              <a:t> </a:t>
            </a:r>
            <a:r>
              <a:rPr lang="fr-FR" sz="2200" dirty="0" err="1"/>
              <a:t>Research</a:t>
            </a:r>
            <a:r>
              <a:rPr lang="fr-FR" sz="2200" dirty="0"/>
              <a:t> &amp; Training Institute, Inc. dans le cadre du projet </a:t>
            </a:r>
            <a:r>
              <a:rPr lang="fr-FR" sz="2200" dirty="0" err="1"/>
              <a:t>Advancing</a:t>
            </a:r>
            <a:r>
              <a:rPr lang="fr-FR" sz="2200" dirty="0"/>
              <a:t> Nutrition de l’</a:t>
            </a:r>
            <a:r>
              <a:rPr lang="fr-FR" sz="2200" dirty="0" err="1"/>
              <a:t>USAID</a:t>
            </a:r>
            <a:r>
              <a:rPr lang="fr-FR" sz="2200" dirty="0"/>
              <a:t> et financé par l’</a:t>
            </a:r>
            <a:r>
              <a:rPr lang="fr-FR" sz="2200" dirty="0" err="1"/>
              <a:t>USAID</a:t>
            </a:r>
            <a:r>
              <a:rPr lang="fr-FR" sz="2200" dirty="0"/>
              <a:t> et la Fondation Bill &amp; Melinda Gates.</a:t>
            </a:r>
          </a:p>
          <a:p>
            <a:pPr marL="0" lvl="0" indent="0" algn="ctr" rtl="0">
              <a:lnSpc>
                <a:spcPct val="90000"/>
              </a:lnSpc>
              <a:spcBef>
                <a:spcPts val="1000"/>
              </a:spcBef>
              <a:spcAft>
                <a:spcPts val="0"/>
              </a:spcAft>
              <a:buClr>
                <a:srgbClr val="3D3D3D"/>
              </a:buClr>
              <a:buSzPts val="2200"/>
              <a:buNone/>
            </a:pPr>
            <a:endParaRPr sz="2200" dirty="0"/>
          </a:p>
          <a:p>
            <a:pPr marL="0" lvl="0" indent="0" algn="ctr" rtl="0">
              <a:lnSpc>
                <a:spcPct val="90000"/>
              </a:lnSpc>
              <a:spcBef>
                <a:spcPts val="1000"/>
              </a:spcBef>
              <a:spcAft>
                <a:spcPts val="0"/>
              </a:spcAft>
              <a:buClr>
                <a:srgbClr val="3D3D3D"/>
              </a:buClr>
              <a:buSzPts val="2200"/>
              <a:buNone/>
            </a:pPr>
            <a:r>
              <a:rPr lang="fr-FR" sz="2200" dirty="0"/>
              <a:t>Cette présentation a été rendue possible grâce au généreux soutien du peuple américain par l’intermédiaire de l’Agence des États-Unis pour le développement international (</a:t>
            </a:r>
            <a:r>
              <a:rPr lang="fr-FR" sz="2200" dirty="0" err="1"/>
              <a:t>USAID</a:t>
            </a:r>
            <a:r>
              <a:rPr lang="fr-FR" sz="2200" dirty="0"/>
              <a:t>), dans le cadre du contrat 7200AA18C00070 attribué à </a:t>
            </a:r>
            <a:r>
              <a:rPr lang="fr-FR" sz="2200" dirty="0" err="1"/>
              <a:t>JSI</a:t>
            </a:r>
            <a:r>
              <a:rPr lang="fr-FR" sz="2200" dirty="0"/>
              <a:t> </a:t>
            </a:r>
            <a:r>
              <a:rPr lang="fr-FR" sz="2200" dirty="0" err="1"/>
              <a:t>Research</a:t>
            </a:r>
            <a:r>
              <a:rPr lang="fr-FR" sz="2200" dirty="0"/>
              <a:t> &amp; Training Institute, Inc. Le contenu relève de la responsabilité de JSI et ne reflète pas nécessairement </a:t>
            </a:r>
            <a:r>
              <a:rPr lang="fr-FR" sz="2200"/>
              <a:t>les vues </a:t>
            </a:r>
            <a:r>
              <a:rPr lang="fr-FR" sz="2200" dirty="0"/>
              <a:t>de l’USAID ou du gouvernement des États-Unis.</a:t>
            </a:r>
          </a:p>
          <a:p>
            <a:pPr marL="0" lvl="0" indent="0" algn="ctr" rtl="0">
              <a:lnSpc>
                <a:spcPct val="90000"/>
              </a:lnSpc>
              <a:spcBef>
                <a:spcPts val="1000"/>
              </a:spcBef>
              <a:spcAft>
                <a:spcPts val="0"/>
              </a:spcAft>
              <a:buClr>
                <a:srgbClr val="3D3D3D"/>
              </a:buClr>
              <a:buSzPts val="2400"/>
              <a:buNone/>
            </a:pPr>
            <a:endParaRPr dirty="0"/>
          </a:p>
          <a:p>
            <a:pPr marL="0" lvl="0" indent="0" algn="ctr" rtl="0">
              <a:lnSpc>
                <a:spcPct val="90000"/>
              </a:lnSpc>
              <a:spcBef>
                <a:spcPts val="1000"/>
              </a:spcBef>
              <a:spcAft>
                <a:spcPts val="0"/>
              </a:spcAft>
              <a:buClr>
                <a:srgbClr val="3D3D3D"/>
              </a:buClr>
              <a:buSzPts val="2400"/>
              <a:buNone/>
            </a:pPr>
            <a:endParaRPr dirty="0"/>
          </a:p>
        </p:txBody>
      </p:sp>
      <p:pic>
        <p:nvPicPr>
          <p:cNvPr id="3" name="Google Shape;1062;p8">
            <a:extLst>
              <a:ext uri="{FF2B5EF4-FFF2-40B4-BE49-F238E27FC236}">
                <a16:creationId xmlns:a16="http://schemas.microsoft.com/office/drawing/2014/main" id="{57230C0E-7035-47C3-BC77-87BE42CABC18}"/>
              </a:ext>
            </a:extLst>
          </p:cNvPr>
          <p:cNvPicPr preferRelativeResize="0"/>
          <p:nvPr/>
        </p:nvPicPr>
        <p:blipFill rotWithShape="1">
          <a:blip r:embed="rId3">
            <a:alphaModFix/>
          </a:blip>
          <a:srcRect/>
          <a:stretch/>
        </p:blipFill>
        <p:spPr>
          <a:xfrm>
            <a:off x="5381760" y="451892"/>
            <a:ext cx="1428480" cy="1463040"/>
          </a:xfrm>
          <a:prstGeom prst="rect">
            <a:avLst/>
          </a:prstGeom>
          <a:noFill/>
          <a:ln>
            <a:noFill/>
          </a:ln>
        </p:spPr>
      </p:pic>
    </p:spTree>
    <p:extLst>
      <p:ext uri="{BB962C8B-B14F-4D97-AF65-F5344CB8AC3E}">
        <p14:creationId xmlns:p14="http://schemas.microsoft.com/office/powerpoint/2010/main" val="1924474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9" name="Google Shape;209;p3"/>
          <p:cNvPicPr preferRelativeResize="0"/>
          <p:nvPr/>
        </p:nvPicPr>
        <p:blipFill rotWithShape="1">
          <a:blip r:embed="rId3">
            <a:alphaModFix/>
          </a:blip>
          <a:srcRect/>
          <a:stretch/>
        </p:blipFill>
        <p:spPr>
          <a:xfrm>
            <a:off x="2144402" y="129343"/>
            <a:ext cx="10047598" cy="5891785"/>
          </a:xfrm>
          <a:prstGeom prst="rect">
            <a:avLst/>
          </a:prstGeom>
          <a:noFill/>
          <a:ln>
            <a:noFill/>
          </a:ln>
        </p:spPr>
      </p:pic>
      <p:sp>
        <p:nvSpPr>
          <p:cNvPr id="210" name="Google Shape;210;p3"/>
          <p:cNvSpPr/>
          <p:nvPr/>
        </p:nvSpPr>
        <p:spPr>
          <a:xfrm>
            <a:off x="0" y="105254"/>
            <a:ext cx="3030971" cy="1804043"/>
          </a:xfrm>
          <a:prstGeom prst="rect">
            <a:avLst/>
          </a:prstGeom>
          <a:noFill/>
          <a:ln>
            <a:noFill/>
          </a:ln>
        </p:spPr>
        <p:txBody>
          <a:bodyPr spcFirstLastPara="1" wrap="square" lIns="91425" tIns="45700" rIns="91425" bIns="45700" anchor="t" anchorCtr="0">
            <a:spAutoFit/>
          </a:bodyPr>
          <a:lstStyle/>
          <a:p>
            <a:pPr marL="12700" marR="0" lvl="0" indent="0" algn="l" rtl="0">
              <a:lnSpc>
                <a:spcPct val="115384"/>
              </a:lnSpc>
              <a:spcBef>
                <a:spcPts val="0"/>
              </a:spcBef>
              <a:spcAft>
                <a:spcPts val="0"/>
              </a:spcAft>
              <a:buNone/>
            </a:pPr>
            <a:r>
              <a:rPr lang="fr-FR" sz="2400" b="1" i="0" u="none" strike="noStrike" cap="none" dirty="0">
                <a:solidFill>
                  <a:srgbClr val="00AEEF"/>
                </a:solidFill>
                <a:latin typeface="Arial"/>
                <a:ea typeface="Arial"/>
                <a:cs typeface="Arial"/>
                <a:sym typeface="Arial"/>
              </a:rPr>
              <a:t>Modèle conceptuel du </a:t>
            </a:r>
            <a:r>
              <a:rPr lang="fr-FR" sz="2400" b="1" i="0" u="none" strike="noStrike" cap="none" dirty="0" err="1">
                <a:solidFill>
                  <a:srgbClr val="00AEEF"/>
                </a:solidFill>
                <a:latin typeface="Arial"/>
                <a:ea typeface="Arial"/>
                <a:cs typeface="Arial"/>
                <a:sym typeface="Arial"/>
              </a:rPr>
              <a:t>CCRI</a:t>
            </a:r>
            <a:r>
              <a:rPr lang="fr-FR" sz="2400" b="1" i="0" u="none" strike="noStrike" cap="none" dirty="0">
                <a:solidFill>
                  <a:srgbClr val="00AEEF"/>
                </a:solidFill>
                <a:latin typeface="Arial"/>
                <a:ea typeface="Arial"/>
                <a:cs typeface="Arial"/>
                <a:sym typeface="Arial"/>
              </a:rPr>
              <a:t> :</a:t>
            </a:r>
          </a:p>
          <a:p>
            <a:pPr marL="12700" marR="0" lvl="0" indent="0" algn="l" rtl="0">
              <a:lnSpc>
                <a:spcPct val="115384"/>
              </a:lnSpc>
              <a:spcBef>
                <a:spcPts val="100"/>
              </a:spcBef>
              <a:spcAft>
                <a:spcPts val="0"/>
              </a:spcAft>
              <a:buNone/>
            </a:pPr>
            <a:r>
              <a:rPr lang="fr-FR" sz="2400" b="1" i="0" u="none" strike="noStrike" cap="none" dirty="0">
                <a:solidFill>
                  <a:srgbClr val="00AEEF"/>
                </a:solidFill>
                <a:latin typeface="Arial"/>
                <a:ea typeface="Arial"/>
                <a:cs typeface="Arial"/>
                <a:sym typeface="Arial"/>
              </a:rPr>
              <a:t>piliers et composantes</a:t>
            </a:r>
          </a:p>
        </p:txBody>
      </p:sp>
      <p:sp>
        <p:nvSpPr>
          <p:cNvPr id="2" name="TextBox 1">
            <a:extLst>
              <a:ext uri="{FF2B5EF4-FFF2-40B4-BE49-F238E27FC236}">
                <a16:creationId xmlns:a16="http://schemas.microsoft.com/office/drawing/2014/main" id="{646089BC-C457-4AB3-8AAC-AE8CA3EBE4D7}"/>
              </a:ext>
            </a:extLst>
          </p:cNvPr>
          <p:cNvSpPr txBox="1"/>
          <p:nvPr/>
        </p:nvSpPr>
        <p:spPr>
          <a:xfrm>
            <a:off x="10018416" y="5701137"/>
            <a:ext cx="2008909" cy="584775"/>
          </a:xfrm>
          <a:prstGeom prst="rect">
            <a:avLst/>
          </a:prstGeom>
          <a:noFill/>
        </p:spPr>
        <p:txBody>
          <a:bodyPr wrap="square" rtlCol="0">
            <a:spAutoFit/>
          </a:bodyPr>
          <a:lstStyle/>
          <a:p>
            <a:r>
              <a:rPr lang="fr-FR" sz="1600" dirty="0">
                <a:hlinkClick r:id="rId4"/>
              </a:rPr>
              <a:t>Cliquez ici pour consulter le rapport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318A1A-B172-4F1A-831F-40D26EC0F00A}"/>
              </a:ext>
            </a:extLst>
          </p:cNvPr>
          <p:cNvSpPr>
            <a:spLocks noGrp="1"/>
          </p:cNvSpPr>
          <p:nvPr>
            <p:ph type="body" sz="quarter" idx="11"/>
          </p:nvPr>
        </p:nvSpPr>
        <p:spPr>
          <a:xfrm>
            <a:off x="242608" y="367139"/>
            <a:ext cx="9468320" cy="770210"/>
          </a:xfrm>
        </p:spPr>
        <p:txBody>
          <a:bodyPr>
            <a:normAutofit/>
          </a:bodyPr>
          <a:lstStyle/>
          <a:p>
            <a:pPr marL="0" indent="0">
              <a:buNone/>
            </a:pPr>
            <a:r>
              <a:rPr lang="fr-FR" sz="2400" b="1" dirty="0">
                <a:latin typeface="Roboto" panose="02000000000000000000" pitchFamily="2" charset="0"/>
                <a:ea typeface="Roboto" panose="02000000000000000000" pitchFamily="2" charset="0"/>
              </a:rPr>
              <a:t>Cadre « Un environnement sain pour des enfants en bonne santé »</a:t>
            </a:r>
          </a:p>
        </p:txBody>
      </p:sp>
      <p:sp>
        <p:nvSpPr>
          <p:cNvPr id="3" name="TextBox 2">
            <a:extLst>
              <a:ext uri="{FF2B5EF4-FFF2-40B4-BE49-F238E27FC236}">
                <a16:creationId xmlns:a16="http://schemas.microsoft.com/office/drawing/2014/main" id="{A8D1FFEB-B6B0-4C55-A36E-23399E07D600}"/>
              </a:ext>
            </a:extLst>
          </p:cNvPr>
          <p:cNvSpPr txBox="1"/>
          <p:nvPr/>
        </p:nvSpPr>
        <p:spPr>
          <a:xfrm>
            <a:off x="1233209" y="2408562"/>
            <a:ext cx="3910191" cy="369332"/>
          </a:xfrm>
          <a:prstGeom prst="rect">
            <a:avLst/>
          </a:prstGeom>
          <a:noFill/>
        </p:spPr>
        <p:txBody>
          <a:bodyPr wrap="square" rtlCol="0">
            <a:spAutoFit/>
          </a:bodyPr>
          <a:lstStyle/>
          <a:p>
            <a:pPr>
              <a:spcBef>
                <a:spcPts val="600"/>
              </a:spcBef>
              <a:spcAft>
                <a:spcPts val="600"/>
              </a:spcAft>
            </a:pPr>
            <a:r>
              <a:rPr lang="fr-FR" sz="1800">
                <a:latin typeface="Roboto" panose="02000000000000000000" pitchFamily="2" charset="0"/>
                <a:ea typeface="Roboto" panose="02000000000000000000" pitchFamily="2" charset="0"/>
              </a:rPr>
              <a:t>Pollution et santé</a:t>
            </a:r>
          </a:p>
        </p:txBody>
      </p:sp>
      <p:pic>
        <p:nvPicPr>
          <p:cNvPr id="5" name="Graphic 4">
            <a:extLst>
              <a:ext uri="{FF2B5EF4-FFF2-40B4-BE49-F238E27FC236}">
                <a16:creationId xmlns:a16="http://schemas.microsoft.com/office/drawing/2014/main" id="{1AE36EDA-3442-4CFA-A175-0E30C024257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87116" y="0"/>
            <a:ext cx="2408822" cy="486757"/>
          </a:xfrm>
          <a:prstGeom prst="rect">
            <a:avLst/>
          </a:prstGeom>
        </p:spPr>
      </p:pic>
      <p:sp>
        <p:nvSpPr>
          <p:cNvPr id="6" name="Right Brace 5">
            <a:extLst>
              <a:ext uri="{FF2B5EF4-FFF2-40B4-BE49-F238E27FC236}">
                <a16:creationId xmlns:a16="http://schemas.microsoft.com/office/drawing/2014/main" id="{9A9DE148-C88D-FCF5-6722-F2362FCCEB3B}"/>
              </a:ext>
            </a:extLst>
          </p:cNvPr>
          <p:cNvSpPr/>
          <p:nvPr/>
        </p:nvSpPr>
        <p:spPr>
          <a:xfrm>
            <a:off x="4633861" y="1798434"/>
            <a:ext cx="1334278" cy="3536302"/>
          </a:xfrm>
          <a:prstGeom prst="rightBrace">
            <a:avLst>
              <a:gd name="adj1" fmla="val 3001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E26AA73B-56AA-EBC9-98D0-3D2AED805772}"/>
              </a:ext>
            </a:extLst>
          </p:cNvPr>
          <p:cNvSpPr/>
          <p:nvPr/>
        </p:nvSpPr>
        <p:spPr>
          <a:xfrm>
            <a:off x="413670" y="2295054"/>
            <a:ext cx="649356" cy="596348"/>
          </a:xfrm>
          <a:prstGeom prst="rect">
            <a:avLst/>
          </a:prstGeom>
          <a:solidFill>
            <a:srgbClr val="007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latin typeface="Univers LT Pro 55" panose="020B0603020202020204" pitchFamily="34" charset="77"/>
              </a:rPr>
              <a:t>1</a:t>
            </a:r>
          </a:p>
        </p:txBody>
      </p:sp>
      <p:sp>
        <p:nvSpPr>
          <p:cNvPr id="13" name="Rectangle 12">
            <a:extLst>
              <a:ext uri="{FF2B5EF4-FFF2-40B4-BE49-F238E27FC236}">
                <a16:creationId xmlns:a16="http://schemas.microsoft.com/office/drawing/2014/main" id="{1EDBDC77-A5DE-1E9C-1260-006040792F3D}"/>
              </a:ext>
            </a:extLst>
          </p:cNvPr>
          <p:cNvSpPr/>
          <p:nvPr/>
        </p:nvSpPr>
        <p:spPr>
          <a:xfrm>
            <a:off x="413670" y="3312427"/>
            <a:ext cx="649356" cy="596348"/>
          </a:xfrm>
          <a:prstGeom prst="rect">
            <a:avLst/>
          </a:prstGeom>
          <a:solidFill>
            <a:srgbClr val="E21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latin typeface="Univers LT Pro 55" panose="020B0603020202020204" pitchFamily="34" charset="77"/>
              </a:rPr>
              <a:t>2</a:t>
            </a:r>
          </a:p>
        </p:txBody>
      </p:sp>
      <p:sp>
        <p:nvSpPr>
          <p:cNvPr id="14" name="Rectangle 13">
            <a:extLst>
              <a:ext uri="{FF2B5EF4-FFF2-40B4-BE49-F238E27FC236}">
                <a16:creationId xmlns:a16="http://schemas.microsoft.com/office/drawing/2014/main" id="{A032C33C-9033-5C6B-9813-5A25A80BFBCB}"/>
              </a:ext>
            </a:extLst>
          </p:cNvPr>
          <p:cNvSpPr/>
          <p:nvPr/>
        </p:nvSpPr>
        <p:spPr>
          <a:xfrm>
            <a:off x="413670" y="4526099"/>
            <a:ext cx="649356" cy="596348"/>
          </a:xfrm>
          <a:prstGeom prst="rect">
            <a:avLst/>
          </a:prstGeom>
          <a:solidFill>
            <a:srgbClr val="6A2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latin typeface="Univers LT Pro 55" panose="020B0603020202020204" pitchFamily="34" charset="77"/>
              </a:rPr>
              <a:t>3</a:t>
            </a:r>
          </a:p>
        </p:txBody>
      </p:sp>
      <p:sp>
        <p:nvSpPr>
          <p:cNvPr id="15" name="TextBox 14">
            <a:extLst>
              <a:ext uri="{FF2B5EF4-FFF2-40B4-BE49-F238E27FC236}">
                <a16:creationId xmlns:a16="http://schemas.microsoft.com/office/drawing/2014/main" id="{26F9D6E7-04F4-DF04-6F2E-6984B88B0B82}"/>
              </a:ext>
            </a:extLst>
          </p:cNvPr>
          <p:cNvSpPr txBox="1"/>
          <p:nvPr/>
        </p:nvSpPr>
        <p:spPr>
          <a:xfrm>
            <a:off x="1157182" y="3381919"/>
            <a:ext cx="3910191" cy="369332"/>
          </a:xfrm>
          <a:prstGeom prst="rect">
            <a:avLst/>
          </a:prstGeom>
          <a:noFill/>
        </p:spPr>
        <p:txBody>
          <a:bodyPr wrap="square" lIns="91440" tIns="45720" rIns="91440" bIns="45720" rtlCol="0" anchor="t">
            <a:spAutoFit/>
          </a:bodyPr>
          <a:lstStyle/>
          <a:p>
            <a:pPr>
              <a:spcBef>
                <a:spcPts val="600"/>
              </a:spcBef>
              <a:spcAft>
                <a:spcPts val="600"/>
              </a:spcAft>
            </a:pPr>
            <a:r>
              <a:rPr lang="fr-FR" sz="1800" b="1">
                <a:latin typeface="Roboto"/>
                <a:ea typeface="Roboto"/>
                <a:cs typeface="Roboto"/>
              </a:rPr>
              <a:t>Adaptation climatique pour la santé </a:t>
            </a:r>
          </a:p>
        </p:txBody>
      </p:sp>
      <p:sp>
        <p:nvSpPr>
          <p:cNvPr id="16" name="TextBox 15">
            <a:extLst>
              <a:ext uri="{FF2B5EF4-FFF2-40B4-BE49-F238E27FC236}">
                <a16:creationId xmlns:a16="http://schemas.microsoft.com/office/drawing/2014/main" id="{94F45240-209D-DC41-216C-A21B185A780E}"/>
              </a:ext>
            </a:extLst>
          </p:cNvPr>
          <p:cNvSpPr txBox="1"/>
          <p:nvPr/>
        </p:nvSpPr>
        <p:spPr>
          <a:xfrm>
            <a:off x="1157183" y="4362608"/>
            <a:ext cx="3910191" cy="923330"/>
          </a:xfrm>
          <a:prstGeom prst="rect">
            <a:avLst/>
          </a:prstGeom>
          <a:noFill/>
        </p:spPr>
        <p:txBody>
          <a:bodyPr wrap="square" rtlCol="0">
            <a:spAutoFit/>
          </a:bodyPr>
          <a:lstStyle/>
          <a:p>
            <a:pPr>
              <a:spcBef>
                <a:spcPts val="600"/>
              </a:spcBef>
              <a:spcAft>
                <a:spcPts val="600"/>
              </a:spcAft>
            </a:pPr>
            <a:r>
              <a:rPr lang="fr-FR" sz="1800" u="none" strike="noStrike">
                <a:latin typeface="Roboto" panose="02000000000000000000" pitchFamily="2" charset="0"/>
                <a:ea typeface="Roboto" panose="02000000000000000000" pitchFamily="2" charset="0"/>
              </a:rPr>
              <a:t>Résilience climatique et durabilité environnementale des</a:t>
            </a:r>
            <a:r>
              <a:rPr lang="fr-FR" sz="1800">
                <a:latin typeface="Roboto" panose="02000000000000000000" pitchFamily="2" charset="0"/>
                <a:ea typeface="Roboto" panose="02000000000000000000" pitchFamily="2" charset="0"/>
              </a:rPr>
              <a:t> </a:t>
            </a:r>
            <a:r>
              <a:rPr lang="fr-FR" sz="1800" u="none" strike="noStrike">
                <a:latin typeface="Roboto" panose="02000000000000000000" pitchFamily="2" charset="0"/>
                <a:ea typeface="Roboto" panose="02000000000000000000" pitchFamily="2" charset="0"/>
              </a:rPr>
              <a:t>établissements de soins de santé</a:t>
            </a:r>
            <a:r>
              <a:rPr lang="fr-FR" sz="1800">
                <a:latin typeface="Roboto" panose="02000000000000000000" pitchFamily="2" charset="0"/>
                <a:ea typeface="Roboto" panose="02000000000000000000" pitchFamily="2" charset="0"/>
              </a:rPr>
              <a:t> </a:t>
            </a:r>
          </a:p>
        </p:txBody>
      </p:sp>
      <p:pic>
        <p:nvPicPr>
          <p:cNvPr id="1026" name="Picture 2">
            <a:extLst>
              <a:ext uri="{FF2B5EF4-FFF2-40B4-BE49-F238E27FC236}">
                <a16:creationId xmlns:a16="http://schemas.microsoft.com/office/drawing/2014/main" id="{74C1FD03-FC7F-8A45-F8C3-04750E38B7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545231" y="1075597"/>
            <a:ext cx="898306" cy="8983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9039AA4-2451-3792-F6D6-C60DE7ED2D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545232" y="2102639"/>
            <a:ext cx="898305" cy="8983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DE37A59-B2D8-1AA4-C7C1-A677ABECAD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591415" y="3160257"/>
            <a:ext cx="898306" cy="90068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D10BF317-A578-C484-005C-514064DE80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14506" y="4167707"/>
            <a:ext cx="898307" cy="9006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2D0CFE4-5A45-E2BB-5D1E-DA0554C9873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614506" y="5155246"/>
            <a:ext cx="944490" cy="94449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95D7CA9-2E0C-BCF2-1A8E-FF710975FE40}"/>
              </a:ext>
            </a:extLst>
          </p:cNvPr>
          <p:cNvSpPr txBox="1"/>
          <p:nvPr/>
        </p:nvSpPr>
        <p:spPr>
          <a:xfrm>
            <a:off x="7489721" y="1093802"/>
            <a:ext cx="3852047" cy="830997"/>
          </a:xfrm>
          <a:prstGeom prst="rect">
            <a:avLst/>
          </a:prstGeom>
          <a:noFill/>
        </p:spPr>
        <p:txBody>
          <a:bodyPr wrap="square">
            <a:spAutoFit/>
          </a:bodyPr>
          <a:lstStyle/>
          <a:p>
            <a:pPr rtl="0" fontAlgn="base"/>
            <a:r>
              <a:rPr lang="fr-FR" sz="1600" b="0" i="0" u="none" strike="noStrike" dirty="0">
                <a:solidFill>
                  <a:srgbClr val="000000"/>
                </a:solidFill>
                <a:latin typeface="Arial" panose="020B0604020202020204" pitchFamily="34" charset="0"/>
              </a:rPr>
              <a:t>Renforcer la résilience climatique et la durabilité environnementale dans les</a:t>
            </a:r>
            <a:r>
              <a:rPr lang="fr-FR" sz="1600" b="0" i="0" dirty="0">
                <a:solidFill>
                  <a:srgbClr val="000000"/>
                </a:solidFill>
                <a:latin typeface="Arial" panose="020B0604020202020204" pitchFamily="34" charset="0"/>
              </a:rPr>
              <a:t> </a:t>
            </a:r>
            <a:r>
              <a:rPr lang="fr-FR" sz="1600" b="0" i="0" u="none" strike="noStrike" dirty="0">
                <a:solidFill>
                  <a:srgbClr val="000000"/>
                </a:solidFill>
                <a:latin typeface="Arial" panose="020B0604020202020204" pitchFamily="34" charset="0"/>
              </a:rPr>
              <a:t>établissements de soins de santé</a:t>
            </a:r>
          </a:p>
        </p:txBody>
      </p:sp>
      <p:sp>
        <p:nvSpPr>
          <p:cNvPr id="19" name="TextBox 18">
            <a:extLst>
              <a:ext uri="{FF2B5EF4-FFF2-40B4-BE49-F238E27FC236}">
                <a16:creationId xmlns:a16="http://schemas.microsoft.com/office/drawing/2014/main" id="{AC055933-453C-9455-3499-B11A626321D5}"/>
              </a:ext>
            </a:extLst>
          </p:cNvPr>
          <p:cNvSpPr txBox="1"/>
          <p:nvPr/>
        </p:nvSpPr>
        <p:spPr>
          <a:xfrm>
            <a:off x="7558995" y="2259403"/>
            <a:ext cx="3852047" cy="584775"/>
          </a:xfrm>
          <a:prstGeom prst="rect">
            <a:avLst/>
          </a:prstGeom>
          <a:noFill/>
        </p:spPr>
        <p:txBody>
          <a:bodyPr wrap="square" lIns="91440" tIns="45720" rIns="91440" bIns="45720" anchor="t">
            <a:spAutoFit/>
          </a:bodyPr>
          <a:lstStyle/>
          <a:p>
            <a:pPr rtl="0" fontAlgn="base"/>
            <a:r>
              <a:rPr lang="fr-FR" sz="1600" b="1" i="0" u="none" strike="noStrike">
                <a:solidFill>
                  <a:srgbClr val="000000"/>
                </a:solidFill>
                <a:latin typeface="Arial"/>
                <a:cs typeface="Arial"/>
              </a:rPr>
              <a:t>Développer des soins de santé primaires adaptés</a:t>
            </a:r>
          </a:p>
        </p:txBody>
      </p:sp>
      <p:sp>
        <p:nvSpPr>
          <p:cNvPr id="20" name="TextBox 19">
            <a:extLst>
              <a:ext uri="{FF2B5EF4-FFF2-40B4-BE49-F238E27FC236}">
                <a16:creationId xmlns:a16="http://schemas.microsoft.com/office/drawing/2014/main" id="{21BA6F10-99C2-A401-0EC6-68963D16FCD5}"/>
              </a:ext>
            </a:extLst>
          </p:cNvPr>
          <p:cNvSpPr txBox="1"/>
          <p:nvPr/>
        </p:nvSpPr>
        <p:spPr>
          <a:xfrm>
            <a:off x="7529596" y="3247635"/>
            <a:ext cx="3852047" cy="584775"/>
          </a:xfrm>
          <a:prstGeom prst="rect">
            <a:avLst/>
          </a:prstGeom>
          <a:noFill/>
        </p:spPr>
        <p:txBody>
          <a:bodyPr wrap="square">
            <a:spAutoFit/>
          </a:bodyPr>
          <a:lstStyle/>
          <a:p>
            <a:pPr rtl="0" fontAlgn="base"/>
            <a:r>
              <a:rPr lang="fr-FR" sz="1600" i="0" u="none" strike="noStrike">
                <a:solidFill>
                  <a:srgbClr val="000000"/>
                </a:solidFill>
                <a:latin typeface="Arial" panose="020B0604020202020204" pitchFamily="34" charset="0"/>
              </a:rPr>
              <a:t>Intégrer la santé environnementale dans les programmes scolaires</a:t>
            </a:r>
          </a:p>
        </p:txBody>
      </p:sp>
      <p:sp>
        <p:nvSpPr>
          <p:cNvPr id="21" name="TextBox 20">
            <a:extLst>
              <a:ext uri="{FF2B5EF4-FFF2-40B4-BE49-F238E27FC236}">
                <a16:creationId xmlns:a16="http://schemas.microsoft.com/office/drawing/2014/main" id="{1FA8CB5B-CC57-025E-1B0F-0F64ABD902C1}"/>
              </a:ext>
            </a:extLst>
          </p:cNvPr>
          <p:cNvSpPr txBox="1"/>
          <p:nvPr/>
        </p:nvSpPr>
        <p:spPr>
          <a:xfrm>
            <a:off x="7558995" y="4167014"/>
            <a:ext cx="3852047" cy="830997"/>
          </a:xfrm>
          <a:prstGeom prst="rect">
            <a:avLst/>
          </a:prstGeom>
          <a:noFill/>
        </p:spPr>
        <p:txBody>
          <a:bodyPr wrap="square">
            <a:spAutoFit/>
          </a:bodyPr>
          <a:lstStyle/>
          <a:p>
            <a:pPr rtl="0" fontAlgn="base"/>
            <a:r>
              <a:rPr lang="fr-FR" sz="1600" b="0" i="0" u="none" strike="noStrike" dirty="0">
                <a:solidFill>
                  <a:srgbClr val="000000"/>
                </a:solidFill>
                <a:latin typeface="Arial" panose="020B0604020202020204" pitchFamily="34" charset="0"/>
              </a:rPr>
              <a:t>Promouvoir l’action climatique et environnementale auprès des enfants, des adolescents</a:t>
            </a:r>
            <a:r>
              <a:rPr lang="fr-FR" sz="1600" b="0" i="0" dirty="0">
                <a:solidFill>
                  <a:srgbClr val="000000"/>
                </a:solidFill>
                <a:latin typeface="Arial" panose="020B0604020202020204" pitchFamily="34" charset="0"/>
              </a:rPr>
              <a:t> </a:t>
            </a:r>
            <a:r>
              <a:rPr lang="fr-FR" sz="1600" b="0" i="0" u="none" strike="noStrike" dirty="0">
                <a:solidFill>
                  <a:srgbClr val="000000"/>
                </a:solidFill>
                <a:latin typeface="Arial" panose="020B0604020202020204" pitchFamily="34" charset="0"/>
              </a:rPr>
              <a:t>et des jeunes</a:t>
            </a:r>
          </a:p>
          <a:p>
            <a:pPr rtl="0" fontAlgn="base"/>
            <a:endParaRPr lang="fr-FR" sz="1600" b="0" i="0" u="none" strike="noStrike" dirty="0">
              <a:solidFill>
                <a:srgbClr val="000000"/>
              </a:solidFill>
              <a:latin typeface="Arial" panose="020B0604020202020204" pitchFamily="34" charset="0"/>
            </a:endParaRPr>
          </a:p>
        </p:txBody>
      </p:sp>
      <p:sp>
        <p:nvSpPr>
          <p:cNvPr id="22" name="TextBox 21">
            <a:extLst>
              <a:ext uri="{FF2B5EF4-FFF2-40B4-BE49-F238E27FC236}">
                <a16:creationId xmlns:a16="http://schemas.microsoft.com/office/drawing/2014/main" id="{233F762F-6F57-5269-36ED-0B2FDB2FACCF}"/>
              </a:ext>
            </a:extLst>
          </p:cNvPr>
          <p:cNvSpPr txBox="1"/>
          <p:nvPr/>
        </p:nvSpPr>
        <p:spPr>
          <a:xfrm>
            <a:off x="7593765" y="5449509"/>
            <a:ext cx="3852047" cy="338554"/>
          </a:xfrm>
          <a:prstGeom prst="rect">
            <a:avLst/>
          </a:prstGeom>
          <a:noFill/>
        </p:spPr>
        <p:txBody>
          <a:bodyPr wrap="square">
            <a:spAutoFit/>
          </a:bodyPr>
          <a:lstStyle/>
          <a:p>
            <a:pPr rtl="0" fontAlgn="base"/>
            <a:r>
              <a:rPr lang="fr-FR" sz="1600" b="0" i="0" u="none" strike="noStrike">
                <a:solidFill>
                  <a:srgbClr val="000000"/>
                </a:solidFill>
                <a:latin typeface="Arial" panose="020B0604020202020204" pitchFamily="34" charset="0"/>
              </a:rPr>
              <a:t>Mobiliser l’action collective</a:t>
            </a:r>
          </a:p>
        </p:txBody>
      </p:sp>
      <p:sp>
        <p:nvSpPr>
          <p:cNvPr id="23" name="TextBox 22">
            <a:extLst>
              <a:ext uri="{FF2B5EF4-FFF2-40B4-BE49-F238E27FC236}">
                <a16:creationId xmlns:a16="http://schemas.microsoft.com/office/drawing/2014/main" id="{9024E58F-F0DA-44DD-9D2C-C0F651F84B36}"/>
              </a:ext>
            </a:extLst>
          </p:cNvPr>
          <p:cNvSpPr txBox="1"/>
          <p:nvPr/>
        </p:nvSpPr>
        <p:spPr>
          <a:xfrm>
            <a:off x="10628701" y="5449509"/>
            <a:ext cx="1426133" cy="830997"/>
          </a:xfrm>
          <a:prstGeom prst="rect">
            <a:avLst/>
          </a:prstGeom>
          <a:noFill/>
        </p:spPr>
        <p:txBody>
          <a:bodyPr wrap="square" rtlCol="0">
            <a:spAutoFit/>
          </a:bodyPr>
          <a:lstStyle/>
          <a:p>
            <a:pPr algn="ctr"/>
            <a:r>
              <a:rPr lang="fr-FR" sz="1600" dirty="0">
                <a:hlinkClick r:id="rId10"/>
              </a:rPr>
              <a:t>Cliquez pour consulter le cadre</a:t>
            </a:r>
          </a:p>
        </p:txBody>
      </p:sp>
    </p:spTree>
    <p:extLst>
      <p:ext uri="{BB962C8B-B14F-4D97-AF65-F5344CB8AC3E}">
        <p14:creationId xmlns:p14="http://schemas.microsoft.com/office/powerpoint/2010/main" val="1106561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05144CC-131F-46D3-B665-4AA428198416}"/>
              </a:ext>
            </a:extLst>
          </p:cNvPr>
          <p:cNvSpPr>
            <a:spLocks noGrp="1"/>
          </p:cNvSpPr>
          <p:nvPr>
            <p:ph type="pic" idx="2"/>
          </p:nvPr>
        </p:nvSpPr>
        <p:spPr/>
        <p:txBody>
          <a:bodyPr>
            <a:normAutofit fontScale="85000" lnSpcReduction="20000"/>
          </a:bodyPr>
          <a:lstStyle/>
          <a:p>
            <a:endParaRPr lang="en-US"/>
          </a:p>
        </p:txBody>
      </p:sp>
      <p:pic>
        <p:nvPicPr>
          <p:cNvPr id="1026" name="Picture 2">
            <a:extLst>
              <a:ext uri="{FF2B5EF4-FFF2-40B4-BE49-F238E27FC236}">
                <a16:creationId xmlns:a16="http://schemas.microsoft.com/office/drawing/2014/main" id="{FD86CBDB-D4D6-45AD-A45F-EEBFD319E5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2155" y="1730492"/>
            <a:ext cx="2594821" cy="31500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F3DAA4D-DC16-48A7-9F59-9A9ECC5576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9041" y="2008105"/>
            <a:ext cx="2594821" cy="25948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B849D2B-2BD6-4040-89DD-C0CD783283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9331" y="2008105"/>
            <a:ext cx="2594821" cy="2594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C7DDFF-2C24-41B5-9FE0-1258CB7F10CE}"/>
              </a:ext>
            </a:extLst>
          </p:cNvPr>
          <p:cNvSpPr txBox="1"/>
          <p:nvPr/>
        </p:nvSpPr>
        <p:spPr>
          <a:xfrm>
            <a:off x="626392" y="5079923"/>
            <a:ext cx="3586348" cy="1877437"/>
          </a:xfrm>
          <a:prstGeom prst="rect">
            <a:avLst/>
          </a:prstGeom>
          <a:noFill/>
        </p:spPr>
        <p:txBody>
          <a:bodyPr wrap="square" rtlCol="0">
            <a:spAutoFit/>
          </a:bodyPr>
          <a:lstStyle/>
          <a:p>
            <a:pPr algn="ctr" rtl="0">
              <a:spcBef>
                <a:spcPts val="0"/>
              </a:spcBef>
              <a:spcAft>
                <a:spcPts val="0"/>
              </a:spcAft>
            </a:pPr>
            <a:r>
              <a:rPr lang="fr-FR" sz="1600" b="1" i="0" u="none" strike="noStrike" dirty="0">
                <a:solidFill>
                  <a:srgbClr val="000000"/>
                </a:solidFill>
                <a:latin typeface="Arial" panose="020B0604020202020204" pitchFamily="34" charset="0"/>
              </a:rPr>
              <a:t>Edward </a:t>
            </a:r>
            <a:r>
              <a:rPr lang="fr-FR" sz="1600" b="1" i="0" u="none" strike="noStrike" dirty="0" err="1">
                <a:solidFill>
                  <a:srgbClr val="000000"/>
                </a:solidFill>
                <a:latin typeface="Arial" panose="020B0604020202020204" pitchFamily="34" charset="0"/>
              </a:rPr>
              <a:t>Maibach</a:t>
            </a:r>
            <a:r>
              <a:rPr lang="fr-FR" sz="1600" b="1" i="0" u="none" strike="noStrike" dirty="0">
                <a:solidFill>
                  <a:srgbClr val="000000"/>
                </a:solidFill>
                <a:latin typeface="Arial" panose="020B0604020202020204" pitchFamily="34" charset="0"/>
              </a:rPr>
              <a:t>, </a:t>
            </a:r>
            <a:r>
              <a:rPr lang="fr-FR" sz="1600" b="1" i="0" u="none" strike="noStrike" dirty="0" err="1">
                <a:solidFill>
                  <a:srgbClr val="000000"/>
                </a:solidFill>
                <a:latin typeface="Arial" panose="020B0604020202020204" pitchFamily="34" charset="0"/>
              </a:rPr>
              <a:t>MPH</a:t>
            </a:r>
            <a:r>
              <a:rPr lang="fr-FR" sz="1600" b="1" i="0" u="none" strike="noStrike" dirty="0">
                <a:solidFill>
                  <a:srgbClr val="000000"/>
                </a:solidFill>
                <a:latin typeface="Arial" panose="020B0604020202020204" pitchFamily="34" charset="0"/>
              </a:rPr>
              <a:t>, PhD</a:t>
            </a:r>
          </a:p>
          <a:p>
            <a:pPr algn="ctr" rtl="0">
              <a:spcBef>
                <a:spcPts val="0"/>
              </a:spcBef>
              <a:spcAft>
                <a:spcPts val="0"/>
              </a:spcAft>
            </a:pPr>
            <a:r>
              <a:rPr lang="fr-FR" sz="1600" dirty="0">
                <a:solidFill>
                  <a:srgbClr val="000000"/>
                </a:solidFill>
                <a:latin typeface="Arial" panose="020B0604020202020204" pitchFamily="34" charset="0"/>
              </a:rPr>
              <a:t>P</a:t>
            </a:r>
            <a:r>
              <a:rPr lang="fr-FR" sz="1600" b="0" i="0" u="none" strike="noStrike" dirty="0">
                <a:solidFill>
                  <a:srgbClr val="000000"/>
                </a:solidFill>
                <a:latin typeface="Arial" panose="020B0604020202020204" pitchFamily="34" charset="0"/>
              </a:rPr>
              <a:t>rofesseur émérite et directeur</a:t>
            </a:r>
          </a:p>
          <a:p>
            <a:pPr algn="ctr" rtl="0">
              <a:spcBef>
                <a:spcPts val="0"/>
              </a:spcBef>
              <a:spcAft>
                <a:spcPts val="0"/>
              </a:spcAft>
            </a:pPr>
            <a:r>
              <a:rPr lang="fr-FR" sz="1600" b="0" i="0" u="none" strike="noStrike" dirty="0">
                <a:solidFill>
                  <a:srgbClr val="000000"/>
                </a:solidFill>
                <a:latin typeface="Arial" panose="020B0604020202020204" pitchFamily="34" charset="0"/>
              </a:rPr>
              <a:t>Centre pour la communication sur le changement climatique de l’Université George Mason</a:t>
            </a:r>
          </a:p>
          <a:p>
            <a:br>
              <a:rPr lang="fr-FR" dirty="0"/>
            </a:br>
            <a:endParaRPr lang="fr-FR" dirty="0"/>
          </a:p>
        </p:txBody>
      </p:sp>
      <p:sp>
        <p:nvSpPr>
          <p:cNvPr id="7" name="TextBox 6">
            <a:extLst>
              <a:ext uri="{FF2B5EF4-FFF2-40B4-BE49-F238E27FC236}">
                <a16:creationId xmlns:a16="http://schemas.microsoft.com/office/drawing/2014/main" id="{367920E3-D01B-4E1E-8ABE-BB9A03F1EE78}"/>
              </a:ext>
            </a:extLst>
          </p:cNvPr>
          <p:cNvSpPr txBox="1"/>
          <p:nvPr/>
        </p:nvSpPr>
        <p:spPr>
          <a:xfrm>
            <a:off x="4505974" y="4772164"/>
            <a:ext cx="2961533" cy="2000548"/>
          </a:xfrm>
          <a:prstGeom prst="rect">
            <a:avLst/>
          </a:prstGeom>
          <a:noFill/>
        </p:spPr>
        <p:txBody>
          <a:bodyPr wrap="square" rtlCol="0">
            <a:spAutoFit/>
          </a:bodyPr>
          <a:lstStyle/>
          <a:p>
            <a:pPr algn="ctr" rtl="0">
              <a:spcBef>
                <a:spcPts val="0"/>
              </a:spcBef>
              <a:spcAft>
                <a:spcPts val="0"/>
              </a:spcAft>
            </a:pPr>
            <a:r>
              <a:rPr lang="fr-FR" sz="1600" b="1" i="0" u="none" strike="noStrike">
                <a:solidFill>
                  <a:srgbClr val="000000"/>
                </a:solidFill>
                <a:latin typeface="Arial" panose="020B0604020202020204" pitchFamily="34" charset="0"/>
              </a:rPr>
              <a:t>Liz Purchia</a:t>
            </a:r>
          </a:p>
          <a:p>
            <a:pPr algn="ctr" rtl="0">
              <a:spcBef>
                <a:spcPts val="0"/>
              </a:spcBef>
              <a:spcAft>
                <a:spcPts val="0"/>
              </a:spcAft>
            </a:pPr>
            <a:r>
              <a:rPr lang="fr-FR" sz="1600" b="0" i="0" u="none" strike="noStrike">
                <a:solidFill>
                  <a:srgbClr val="000000"/>
                </a:solidFill>
                <a:latin typeface="Arial" panose="020B0604020202020204" pitchFamily="34" charset="0"/>
              </a:rPr>
              <a:t>Directrice de la communication</a:t>
            </a:r>
          </a:p>
          <a:p>
            <a:pPr algn="ctr" rtl="0">
              <a:spcBef>
                <a:spcPts val="0"/>
              </a:spcBef>
              <a:spcAft>
                <a:spcPts val="0"/>
              </a:spcAft>
            </a:pPr>
            <a:r>
              <a:rPr lang="fr-FR" sz="1600" b="0" i="0" u="none" strike="noStrike">
                <a:solidFill>
                  <a:srgbClr val="000000"/>
                </a:solidFill>
                <a:latin typeface="Arial" panose="020B0604020202020204" pitchFamily="34" charset="0"/>
              </a:rPr>
              <a:t>Centre pour le climat, la santé et l’environnement mondial de l’École de santé publique T.H. Chan de Harvard</a:t>
            </a:r>
          </a:p>
          <a:p>
            <a:pPr algn="ctr"/>
            <a:br>
              <a:rPr lang="fr-FR" sz="1400"/>
            </a:br>
            <a:endParaRPr lang="fr-FR" sz="1400"/>
          </a:p>
        </p:txBody>
      </p:sp>
      <p:sp>
        <p:nvSpPr>
          <p:cNvPr id="8" name="TextBox 7">
            <a:extLst>
              <a:ext uri="{FF2B5EF4-FFF2-40B4-BE49-F238E27FC236}">
                <a16:creationId xmlns:a16="http://schemas.microsoft.com/office/drawing/2014/main" id="{48C0F3C6-4FC4-449E-9C81-2B5FA2E09CDD}"/>
              </a:ext>
            </a:extLst>
          </p:cNvPr>
          <p:cNvSpPr txBox="1"/>
          <p:nvPr/>
        </p:nvSpPr>
        <p:spPr>
          <a:xfrm>
            <a:off x="8149781" y="4764371"/>
            <a:ext cx="2813340" cy="2062103"/>
          </a:xfrm>
          <a:prstGeom prst="rect">
            <a:avLst/>
          </a:prstGeom>
          <a:noFill/>
        </p:spPr>
        <p:txBody>
          <a:bodyPr wrap="square" rtlCol="0">
            <a:spAutoFit/>
          </a:bodyPr>
          <a:lstStyle/>
          <a:p>
            <a:pPr algn="ctr" rtl="0">
              <a:spcBef>
                <a:spcPts val="0"/>
              </a:spcBef>
              <a:spcAft>
                <a:spcPts val="0"/>
              </a:spcAft>
            </a:pPr>
            <a:r>
              <a:rPr lang="fr-FR" sz="1600" b="1" i="0" u="none" strike="noStrike" dirty="0">
                <a:solidFill>
                  <a:srgbClr val="000000"/>
                </a:solidFill>
                <a:latin typeface="Arial" panose="020B0604020202020204" pitchFamily="34" charset="0"/>
              </a:rPr>
              <a:t>Dr. </a:t>
            </a:r>
            <a:r>
              <a:rPr lang="fr-FR" sz="1600" b="1" i="0" u="none" strike="noStrike" dirty="0" err="1">
                <a:solidFill>
                  <a:srgbClr val="000000"/>
                </a:solidFill>
                <a:latin typeface="Arial" panose="020B0604020202020204" pitchFamily="34" charset="0"/>
              </a:rPr>
              <a:t>Omnia</a:t>
            </a:r>
            <a:r>
              <a:rPr lang="fr-FR" sz="1600" b="1" i="0" u="none" strike="noStrike" dirty="0">
                <a:solidFill>
                  <a:srgbClr val="000000"/>
                </a:solidFill>
                <a:latin typeface="Arial" panose="020B0604020202020204" pitchFamily="34" charset="0"/>
              </a:rPr>
              <a:t> El </a:t>
            </a:r>
            <a:r>
              <a:rPr lang="fr-FR" sz="1600" b="1" i="0" u="none" strike="noStrike" dirty="0" err="1">
                <a:solidFill>
                  <a:srgbClr val="000000"/>
                </a:solidFill>
                <a:latin typeface="Arial" panose="020B0604020202020204" pitchFamily="34" charset="0"/>
              </a:rPr>
              <a:t>Omrani</a:t>
            </a:r>
            <a:endParaRPr lang="fr-FR" sz="1600" b="1" i="0" u="none" strike="noStrike" dirty="0">
              <a:solidFill>
                <a:srgbClr val="000000"/>
              </a:solidFill>
              <a:latin typeface="Arial" panose="020B0604020202020204" pitchFamily="34" charset="0"/>
            </a:endParaRPr>
          </a:p>
          <a:p>
            <a:pPr algn="ctr"/>
            <a:r>
              <a:rPr lang="fr-FR" sz="1600" b="0" i="0" u="none" strike="noStrike" dirty="0">
                <a:solidFill>
                  <a:srgbClr val="000000"/>
                </a:solidFill>
                <a:latin typeface="Arial" panose="020B0604020202020204" pitchFamily="34" charset="0"/>
              </a:rPr>
              <a:t>Envoyée spéciale </a:t>
            </a:r>
            <a:r>
              <a:rPr lang="fr-FR" sz="1600" dirty="0">
                <a:solidFill>
                  <a:srgbClr val="000000"/>
                </a:solidFill>
                <a:latin typeface="Arial" panose="020B0604020202020204" pitchFamily="34" charset="0"/>
              </a:rPr>
              <a:t>du Président pour </a:t>
            </a:r>
            <a:r>
              <a:rPr lang="fr-FR" sz="1600" b="0" i="0" u="none" strike="noStrike" dirty="0">
                <a:solidFill>
                  <a:srgbClr val="000000"/>
                </a:solidFill>
                <a:latin typeface="Arial" panose="020B0604020202020204" pitchFamily="34" charset="0"/>
              </a:rPr>
              <a:t>la jeunesse à la COP27 et chargée de mission à l’Imperial </a:t>
            </a:r>
            <a:r>
              <a:rPr lang="fr-FR" sz="1600" b="0" i="0" u="none" strike="noStrike" dirty="0" err="1">
                <a:solidFill>
                  <a:srgbClr val="000000"/>
                </a:solidFill>
                <a:latin typeface="Arial" panose="020B0604020202020204" pitchFamily="34" charset="0"/>
              </a:rPr>
              <a:t>College</a:t>
            </a:r>
            <a:r>
              <a:rPr lang="fr-FR" sz="1600" b="0" i="0" u="none" strike="noStrike" dirty="0">
                <a:solidFill>
                  <a:srgbClr val="000000"/>
                </a:solidFill>
                <a:latin typeface="Arial" panose="020B0604020202020204" pitchFamily="34" charset="0"/>
              </a:rPr>
              <a:t> de Londres </a:t>
            </a:r>
          </a:p>
          <a:p>
            <a:br>
              <a:rPr lang="fr-FR" sz="1600" dirty="0"/>
            </a:br>
            <a:endParaRPr lang="fr-FR" sz="1600" dirty="0"/>
          </a:p>
        </p:txBody>
      </p:sp>
    </p:spTree>
    <p:extLst>
      <p:ext uri="{BB962C8B-B14F-4D97-AF65-F5344CB8AC3E}">
        <p14:creationId xmlns:p14="http://schemas.microsoft.com/office/powerpoint/2010/main" val="794717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4"/>
          <p:cNvPicPr preferRelativeResize="0"/>
          <p:nvPr/>
        </p:nvPicPr>
        <p:blipFill rotWithShape="1">
          <a:blip r:embed="rId3">
            <a:alphaModFix/>
          </a:blip>
          <a:srcRect b="5838"/>
          <a:stretch/>
        </p:blipFill>
        <p:spPr>
          <a:xfrm>
            <a:off x="0" y="1"/>
            <a:ext cx="12192000" cy="6858001"/>
          </a:xfrm>
          <a:prstGeom prst="rect">
            <a:avLst/>
          </a:prstGeom>
          <a:noFill/>
          <a:ln>
            <a:noFill/>
          </a:ln>
        </p:spPr>
      </p:pic>
      <p:sp>
        <p:nvSpPr>
          <p:cNvPr id="145" name="Google Shape;145;p24"/>
          <p:cNvSpPr/>
          <p:nvPr/>
        </p:nvSpPr>
        <p:spPr>
          <a:xfrm>
            <a:off x="1403600" y="2322600"/>
            <a:ext cx="9384800" cy="11064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6" name="Google Shape;146;p24"/>
          <p:cNvSpPr txBox="1">
            <a:spLocks noGrp="1"/>
          </p:cNvSpPr>
          <p:nvPr>
            <p:ph type="ctrTitle"/>
          </p:nvPr>
        </p:nvSpPr>
        <p:spPr>
          <a:xfrm>
            <a:off x="1524000" y="2776351"/>
            <a:ext cx="9144000" cy="652800"/>
          </a:xfrm>
          <a:prstGeom prst="rect">
            <a:avLst/>
          </a:prstGeom>
          <a:noFill/>
          <a:ln>
            <a:noFill/>
          </a:ln>
        </p:spPr>
        <p:txBody>
          <a:bodyPr spcFirstLastPara="1" vert="horz" wrap="square" lIns="91433" tIns="45700" rIns="91433" bIns="45700" rtlCol="0" anchor="b" anchorCtr="0">
            <a:normAutofit fontScale="90000"/>
          </a:bodyPr>
          <a:lstStyle/>
          <a:p>
            <a:pPr>
              <a:buClr>
                <a:schemeClr val="lt1"/>
              </a:buClr>
              <a:buSzPct val="100000"/>
            </a:pPr>
            <a:r>
              <a:rPr lang="fr-FR">
                <a:solidFill>
                  <a:schemeClr val="lt1"/>
                </a:solidFill>
              </a:rPr>
              <a:t>Messages sur le climat à l’intention des professionnels de la santé</a:t>
            </a:r>
          </a:p>
        </p:txBody>
      </p:sp>
      <p:pic>
        <p:nvPicPr>
          <p:cNvPr id="147" name="Google Shape;147;p24"/>
          <p:cNvPicPr preferRelativeResize="0"/>
          <p:nvPr/>
        </p:nvPicPr>
        <p:blipFill rotWithShape="1">
          <a:blip r:embed="rId4">
            <a:alphaModFix/>
          </a:blip>
          <a:srcRect/>
          <a:stretch/>
        </p:blipFill>
        <p:spPr>
          <a:xfrm>
            <a:off x="8277860" y="5628640"/>
            <a:ext cx="4124768" cy="15853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838200" y="479942"/>
            <a:ext cx="10515600" cy="457200"/>
          </a:xfrm>
          <a:prstGeom prst="rect">
            <a:avLst/>
          </a:prstGeom>
        </p:spPr>
        <p:txBody>
          <a:bodyPr spcFirstLastPara="1" vert="horz" wrap="square" lIns="91433" tIns="45700" rIns="91433" bIns="45700" rtlCol="0" anchor="ctr" anchorCtr="0">
            <a:noAutofit/>
          </a:bodyPr>
          <a:lstStyle/>
          <a:p>
            <a:r>
              <a:rPr lang="fr-FR" sz="3600" dirty="0"/>
              <a:t>Pourquoi les professionnels de la santé sont nécessaires aux mesures en faveur du climat</a:t>
            </a:r>
          </a:p>
        </p:txBody>
      </p:sp>
      <p:sp>
        <p:nvSpPr>
          <p:cNvPr id="153" name="Google Shape;153;p25"/>
          <p:cNvSpPr txBox="1">
            <a:spLocks noGrp="1"/>
          </p:cNvSpPr>
          <p:nvPr>
            <p:ph type="body" idx="1"/>
          </p:nvPr>
        </p:nvSpPr>
        <p:spPr>
          <a:xfrm>
            <a:off x="838200" y="1392058"/>
            <a:ext cx="6884000" cy="4528800"/>
          </a:xfrm>
          <a:prstGeom prst="rect">
            <a:avLst/>
          </a:prstGeom>
        </p:spPr>
        <p:txBody>
          <a:bodyPr spcFirstLastPara="1" vert="horz" wrap="square" lIns="91433" tIns="45700" rIns="91433" bIns="45700" rtlCol="0" anchor="t" anchorCtr="0">
            <a:noAutofit/>
          </a:bodyPr>
          <a:lstStyle/>
          <a:p>
            <a:pPr marL="0" indent="0">
              <a:lnSpc>
                <a:spcPct val="115000"/>
              </a:lnSpc>
              <a:spcBef>
                <a:spcPts val="0"/>
              </a:spcBef>
            </a:pPr>
            <a:r>
              <a:rPr lang="fr-FR" sz="1733" dirty="0">
                <a:solidFill>
                  <a:schemeClr val="dk1"/>
                </a:solidFill>
              </a:rPr>
              <a:t>Comme nous le verrons lors des prochaines discussions mondiales sur le climat, de nombreux financements sont consacrés aux mesures en faveur du climat.</a:t>
            </a:r>
          </a:p>
          <a:p>
            <a:pPr marL="0" indent="0">
              <a:lnSpc>
                <a:spcPct val="115000"/>
              </a:lnSpc>
              <a:spcBef>
                <a:spcPts val="1600"/>
              </a:spcBef>
            </a:pPr>
            <a:r>
              <a:rPr lang="fr-FR" sz="1733" dirty="0">
                <a:solidFill>
                  <a:schemeClr val="dk1"/>
                </a:solidFill>
              </a:rPr>
              <a:t>Les professionnels de la santé doivent profiter de cette occasion pour protéger la santé.</a:t>
            </a:r>
          </a:p>
          <a:p>
            <a:pPr marL="0" indent="0">
              <a:lnSpc>
                <a:spcPct val="115000"/>
              </a:lnSpc>
              <a:spcBef>
                <a:spcPts val="1600"/>
              </a:spcBef>
            </a:pPr>
            <a:r>
              <a:rPr lang="fr-FR" sz="1733" dirty="0">
                <a:solidFill>
                  <a:schemeClr val="dk1"/>
                </a:solidFill>
              </a:rPr>
              <a:t>Nous pouvons faire pression pour que les questions relatives à la santé et à l’équité soient prises en compte dans le financement des investissements climatiques.</a:t>
            </a:r>
          </a:p>
          <a:p>
            <a:pPr marL="0" indent="0">
              <a:lnSpc>
                <a:spcPct val="115000"/>
              </a:lnSpc>
              <a:spcBef>
                <a:spcPts val="1600"/>
              </a:spcBef>
              <a:spcAft>
                <a:spcPts val="1600"/>
              </a:spcAft>
            </a:pPr>
            <a:r>
              <a:rPr lang="fr-FR" sz="1733" b="1" dirty="0">
                <a:solidFill>
                  <a:schemeClr val="dk1"/>
                </a:solidFill>
              </a:rPr>
              <a:t>Intégrer la santé et l’équité dans les mesures en faveur du climat prises dans le monde entier améliorera la santé aujourd’hui et contribuera à développer un avenir plus sain, plus propre et plus juste.</a:t>
            </a:r>
          </a:p>
        </p:txBody>
      </p:sp>
      <p:pic>
        <p:nvPicPr>
          <p:cNvPr id="154" name="Google Shape;154;p25"/>
          <p:cNvPicPr preferRelativeResize="0"/>
          <p:nvPr/>
        </p:nvPicPr>
        <p:blipFill>
          <a:blip r:embed="rId3">
            <a:alphaModFix/>
          </a:blip>
          <a:stretch>
            <a:fillRect/>
          </a:stretch>
        </p:blipFill>
        <p:spPr>
          <a:xfrm>
            <a:off x="8471600" y="1123319"/>
            <a:ext cx="3074232" cy="461136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838200" y="268941"/>
            <a:ext cx="10515600" cy="457200"/>
          </a:xfrm>
          <a:prstGeom prst="rect">
            <a:avLst/>
          </a:prstGeom>
        </p:spPr>
        <p:txBody>
          <a:bodyPr spcFirstLastPara="1" vert="horz" wrap="square" lIns="91433" tIns="45700" rIns="91433" bIns="45700" rtlCol="0" anchor="ctr" anchorCtr="0">
            <a:normAutofit/>
          </a:bodyPr>
          <a:lstStyle/>
          <a:p>
            <a:r>
              <a:rPr lang="fr-FR" sz="2267">
                <a:solidFill>
                  <a:srgbClr val="000000"/>
                </a:solidFill>
                <a:highlight>
                  <a:srgbClr val="FFFFFF"/>
                </a:highlight>
              </a:rPr>
              <a:t>Récit sur le climat et la santé</a:t>
            </a:r>
          </a:p>
        </p:txBody>
      </p:sp>
      <p:sp>
        <p:nvSpPr>
          <p:cNvPr id="160" name="Google Shape;160;p26"/>
          <p:cNvSpPr txBox="1">
            <a:spLocks noGrp="1"/>
          </p:cNvSpPr>
          <p:nvPr>
            <p:ph type="body" idx="1"/>
          </p:nvPr>
        </p:nvSpPr>
        <p:spPr>
          <a:xfrm>
            <a:off x="838200" y="982715"/>
            <a:ext cx="9668800" cy="4528800"/>
          </a:xfrm>
          <a:prstGeom prst="rect">
            <a:avLst/>
          </a:prstGeom>
        </p:spPr>
        <p:txBody>
          <a:bodyPr spcFirstLastPara="1" vert="horz" wrap="square" lIns="91433" tIns="45700" rIns="91433" bIns="45700" rtlCol="0" anchor="t" anchorCtr="0">
            <a:noAutofit/>
          </a:bodyPr>
          <a:lstStyle/>
          <a:p>
            <a:pPr marL="0" indent="0">
              <a:lnSpc>
                <a:spcPct val="115000"/>
              </a:lnSpc>
              <a:spcBef>
                <a:spcPts val="1600"/>
              </a:spcBef>
            </a:pPr>
            <a:r>
              <a:rPr lang="fr-FR" sz="1733" dirty="0">
                <a:solidFill>
                  <a:srgbClr val="000000"/>
                </a:solidFill>
                <a:highlight>
                  <a:schemeClr val="lt1"/>
                </a:highlight>
              </a:rPr>
              <a:t>Historiquement, les bénéfices pour la santé des mesures en faveur du climat sont appelés </a:t>
            </a:r>
            <a:r>
              <a:rPr lang="fr-FR" sz="1733" dirty="0" err="1">
                <a:solidFill>
                  <a:srgbClr val="000000"/>
                </a:solidFill>
                <a:highlight>
                  <a:schemeClr val="lt1"/>
                </a:highlight>
              </a:rPr>
              <a:t>co</a:t>
            </a:r>
            <a:r>
              <a:rPr lang="fr-FR" sz="1733" dirty="0">
                <a:solidFill>
                  <a:srgbClr val="000000"/>
                </a:solidFill>
                <a:highlight>
                  <a:schemeClr val="lt1"/>
                </a:highlight>
              </a:rPr>
              <a:t>-bénéfices et se </a:t>
            </a:r>
            <a:r>
              <a:rPr lang="fr-FR" sz="1733" dirty="0">
                <a:solidFill>
                  <a:schemeClr val="tx1"/>
                </a:solidFill>
                <a:highlight>
                  <a:schemeClr val="lt1"/>
                </a:highlight>
              </a:rPr>
              <a:t>sont</a:t>
            </a:r>
            <a:r>
              <a:rPr lang="fr-FR" sz="1733" dirty="0">
                <a:solidFill>
                  <a:srgbClr val="000000"/>
                </a:solidFill>
                <a:highlight>
                  <a:schemeClr val="lt1"/>
                </a:highlight>
              </a:rPr>
              <a:t> concentrés sur les impacts futurs dans des zones éloignées, sans que l’attention soit attirée sur la façon dont les personnes et les communautés sont touchées aujourd’hui.</a:t>
            </a:r>
          </a:p>
          <a:p>
            <a:pPr marL="0" indent="0">
              <a:lnSpc>
                <a:spcPct val="115000"/>
              </a:lnSpc>
              <a:spcBef>
                <a:spcPts val="1600"/>
              </a:spcBef>
            </a:pPr>
            <a:r>
              <a:rPr lang="fr-FR" sz="1733" b="1" i="1" dirty="0">
                <a:solidFill>
                  <a:srgbClr val="000000"/>
                </a:solidFill>
                <a:highlight>
                  <a:srgbClr val="FFFFFF"/>
                </a:highlight>
              </a:rPr>
              <a:t>Vous</a:t>
            </a:r>
            <a:r>
              <a:rPr lang="fr-FR" sz="1733" b="1" dirty="0">
                <a:solidFill>
                  <a:srgbClr val="000000"/>
                </a:solidFill>
                <a:highlight>
                  <a:srgbClr val="FFFFFF"/>
                </a:highlight>
              </a:rPr>
              <a:t> avez la possibilité de sensibiliser le public aux effets du changement climatique sur la santé dès aujourd’hui et d’exiger que des mesures soient prises en rendant cette question personnelle, exploitable et urgente.</a:t>
            </a:r>
          </a:p>
          <a:p>
            <a:pPr marL="0" indent="0">
              <a:lnSpc>
                <a:spcPct val="115000"/>
              </a:lnSpc>
              <a:spcBef>
                <a:spcPts val="1600"/>
              </a:spcBef>
            </a:pPr>
            <a:r>
              <a:rPr lang="fr-FR" sz="1733" dirty="0">
                <a:solidFill>
                  <a:srgbClr val="000000"/>
                </a:solidFill>
                <a:highlight>
                  <a:srgbClr val="FFFFFF"/>
                </a:highlight>
              </a:rPr>
              <a:t>Des recherches menées par </a:t>
            </a:r>
            <a:r>
              <a:rPr lang="fr-FR" sz="1733" dirty="0" err="1">
                <a:solidFill>
                  <a:srgbClr val="000000"/>
                </a:solidFill>
                <a:highlight>
                  <a:srgbClr val="FFFFFF"/>
                </a:highlight>
              </a:rPr>
              <a:t>ecoAmerica</a:t>
            </a:r>
            <a:r>
              <a:rPr lang="fr-FR" sz="1733" dirty="0">
                <a:solidFill>
                  <a:srgbClr val="000000"/>
                </a:solidFill>
                <a:highlight>
                  <a:srgbClr val="FFFFFF"/>
                </a:highlight>
              </a:rPr>
              <a:t> et Yale ont montré que :</a:t>
            </a:r>
          </a:p>
          <a:p>
            <a:pPr lvl="1" indent="-414856">
              <a:lnSpc>
                <a:spcPct val="115000"/>
              </a:lnSpc>
              <a:spcBef>
                <a:spcPts val="1600"/>
              </a:spcBef>
              <a:buClr>
                <a:srgbClr val="000000"/>
              </a:buClr>
              <a:buSzPts val="1300"/>
              <a:buChar char="○"/>
            </a:pPr>
            <a:r>
              <a:rPr lang="fr-FR" sz="1733" dirty="0">
                <a:solidFill>
                  <a:srgbClr val="000000"/>
                </a:solidFill>
                <a:highlight>
                  <a:schemeClr val="lt1"/>
                </a:highlight>
              </a:rPr>
              <a:t>La santé est l’une des principales motivations de l’action américaine en faveur du climat.</a:t>
            </a:r>
          </a:p>
          <a:p>
            <a:pPr lvl="1" indent="-414856">
              <a:lnSpc>
                <a:spcPct val="115000"/>
              </a:lnSpc>
              <a:spcBef>
                <a:spcPts val="0"/>
              </a:spcBef>
              <a:buClr>
                <a:srgbClr val="000000"/>
              </a:buClr>
              <a:buSzPts val="1300"/>
              <a:buChar char="○"/>
            </a:pPr>
            <a:r>
              <a:rPr lang="fr-FR" sz="1733" dirty="0">
                <a:solidFill>
                  <a:srgbClr val="000000"/>
                </a:solidFill>
                <a:highlight>
                  <a:srgbClr val="FFFFFF"/>
                </a:highlight>
              </a:rPr>
              <a:t>Près de sept électeurs américains sur dix (69 %) ont déclaré faire confiance à leur médecin traitant comme source d’information sur le réchauffement climatique. </a:t>
            </a:r>
          </a:p>
          <a:p>
            <a:pPr lvl="1" indent="-414856">
              <a:lnSpc>
                <a:spcPct val="115000"/>
              </a:lnSpc>
              <a:spcBef>
                <a:spcPts val="0"/>
              </a:spcBef>
              <a:buClr>
                <a:srgbClr val="000000"/>
              </a:buClr>
              <a:buSzPts val="1300"/>
              <a:buChar char="○"/>
            </a:pPr>
            <a:r>
              <a:rPr lang="fr-FR" sz="1733" dirty="0">
                <a:solidFill>
                  <a:srgbClr val="000000"/>
                </a:solidFill>
                <a:highlight>
                  <a:srgbClr val="FFFFFF"/>
                </a:highlight>
              </a:rPr>
              <a:t>Plus de la moitié des Américains déclarent sentir les effets du changement climatique sur leur santé. </a:t>
            </a:r>
          </a:p>
          <a:p>
            <a:pPr lvl="1" indent="-414856">
              <a:lnSpc>
                <a:spcPct val="115000"/>
              </a:lnSpc>
              <a:spcBef>
                <a:spcPts val="0"/>
              </a:spcBef>
              <a:buClr>
                <a:srgbClr val="000000"/>
              </a:buClr>
              <a:buSzPts val="1300"/>
              <a:buChar char="○"/>
            </a:pPr>
            <a:r>
              <a:rPr lang="fr-FR" sz="1733" dirty="0">
                <a:solidFill>
                  <a:srgbClr val="000000"/>
                </a:solidFill>
                <a:highlight>
                  <a:srgbClr val="FFFFFF"/>
                </a:highlight>
              </a:rPr>
              <a:t>Les Américains estiment que la création d’un climat sûr et sain est un impératif moral. </a:t>
            </a:r>
          </a:p>
          <a:p>
            <a:pPr lvl="1" indent="-414856">
              <a:lnSpc>
                <a:spcPct val="115000"/>
              </a:lnSpc>
              <a:spcBef>
                <a:spcPts val="0"/>
              </a:spcBef>
              <a:buClr>
                <a:srgbClr val="000000"/>
              </a:buClr>
              <a:buSzPts val="1300"/>
              <a:buChar char="○"/>
            </a:pPr>
            <a:r>
              <a:rPr lang="fr-FR" sz="1733" dirty="0">
                <a:solidFill>
                  <a:srgbClr val="000000"/>
                </a:solidFill>
                <a:highlight>
                  <a:srgbClr val="FFFFFF"/>
                </a:highlight>
              </a:rPr>
              <a:t>Deux Américains sur trois comprennent que les solutions climatiques sont bénéfiques pour leur santé.</a:t>
            </a:r>
            <a:r>
              <a:rPr lang="fr-FR" sz="1733" b="1" dirty="0">
                <a:solidFill>
                  <a:srgbClr val="000000"/>
                </a:solidFill>
              </a:rPr>
              <a:t> </a:t>
            </a:r>
          </a:p>
          <a:p>
            <a:pPr indent="-397923">
              <a:spcBef>
                <a:spcPts val="0"/>
              </a:spcBef>
              <a:buChar char="●"/>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838200" y="268941"/>
            <a:ext cx="10515600" cy="457200"/>
          </a:xfrm>
          <a:prstGeom prst="rect">
            <a:avLst/>
          </a:prstGeom>
        </p:spPr>
        <p:txBody>
          <a:bodyPr spcFirstLastPara="1" vert="horz" wrap="square" lIns="91433" tIns="45700" rIns="91433" bIns="45700" rtlCol="0" anchor="ctr" anchorCtr="0">
            <a:normAutofit fontScale="90000"/>
          </a:bodyPr>
          <a:lstStyle/>
          <a:p>
            <a:r>
              <a:rPr lang="fr-FR"/>
              <a:t>Ce que nous avons appris</a:t>
            </a:r>
          </a:p>
        </p:txBody>
      </p:sp>
      <p:sp>
        <p:nvSpPr>
          <p:cNvPr id="166" name="Google Shape;166;p27"/>
          <p:cNvSpPr txBox="1">
            <a:spLocks noGrp="1"/>
          </p:cNvSpPr>
          <p:nvPr>
            <p:ph type="body" idx="1"/>
          </p:nvPr>
        </p:nvSpPr>
        <p:spPr>
          <a:xfrm>
            <a:off x="5311867" y="1300867"/>
            <a:ext cx="6800800" cy="4311600"/>
          </a:xfrm>
          <a:prstGeom prst="rect">
            <a:avLst/>
          </a:prstGeom>
        </p:spPr>
        <p:txBody>
          <a:bodyPr spcFirstLastPara="1" vert="horz" wrap="square" lIns="91433" tIns="45700" rIns="91433" bIns="45700" rtlCol="0" anchor="t" anchorCtr="0">
            <a:noAutofit/>
          </a:bodyPr>
          <a:lstStyle/>
          <a:p>
            <a:pPr indent="-414856">
              <a:lnSpc>
                <a:spcPct val="115000"/>
              </a:lnSpc>
              <a:buClr>
                <a:schemeClr val="dk1"/>
              </a:buClr>
              <a:buSzPts val="1300"/>
              <a:buChar char="●"/>
            </a:pPr>
            <a:r>
              <a:rPr lang="fr-FR" sz="1733" dirty="0">
                <a:solidFill>
                  <a:schemeClr val="dk1"/>
                </a:solidFill>
              </a:rPr>
              <a:t>Vous pouvez former des scientifiques à la communication sur le climat et la santé afin que chacun comprenne pourquoi les mesures en faveur du climat sont importantes pour sa propre vie</a:t>
            </a:r>
          </a:p>
          <a:p>
            <a:pPr indent="-431789">
              <a:lnSpc>
                <a:spcPct val="115000"/>
              </a:lnSpc>
              <a:buClr>
                <a:schemeClr val="dk1"/>
              </a:buClr>
              <a:buSzPts val="1500"/>
              <a:buChar char="●"/>
            </a:pPr>
            <a:r>
              <a:rPr lang="fr-FR" sz="1733" dirty="0">
                <a:solidFill>
                  <a:schemeClr val="dk1"/>
                </a:solidFill>
              </a:rPr>
              <a:t>L’optimisme mène à l’espoir, et l’espoir encourage l’action</a:t>
            </a:r>
          </a:p>
          <a:p>
            <a:pPr indent="-431789">
              <a:lnSpc>
                <a:spcPct val="115000"/>
              </a:lnSpc>
              <a:buClr>
                <a:schemeClr val="dk1"/>
              </a:buClr>
              <a:buSzPts val="1500"/>
              <a:buChar char="●"/>
            </a:pPr>
            <a:r>
              <a:rPr lang="fr-FR" sz="1733" dirty="0">
                <a:solidFill>
                  <a:schemeClr val="dk1"/>
                </a:solidFill>
              </a:rPr>
              <a:t>Vous pouvez faire évoluer les mentalités pour éviter le pessimisme climatique en augmentant le nombre de récits concernant des mesures efficaces en faveur du climat </a:t>
            </a:r>
          </a:p>
          <a:p>
            <a:pPr indent="-431789">
              <a:lnSpc>
                <a:spcPct val="115000"/>
              </a:lnSpc>
              <a:buClr>
                <a:schemeClr val="dk1"/>
              </a:buClr>
              <a:buSzPts val="1500"/>
              <a:buChar char="●"/>
            </a:pPr>
            <a:r>
              <a:rPr lang="fr-FR" sz="1733" dirty="0">
                <a:solidFill>
                  <a:schemeClr val="dk1"/>
                </a:solidFill>
              </a:rPr>
              <a:t>En travaillant avec les médias, les créateurs de contenu, l’industrie du divertissement et d’autres acteurs, vous pouvez personnaliser le changement climatique, rassembler des personnes prêtes à raconter leur histoire et améliorer l’accès à la recherche. </a:t>
            </a:r>
          </a:p>
          <a:p>
            <a:pPr indent="-431789">
              <a:lnSpc>
                <a:spcPct val="115000"/>
              </a:lnSpc>
              <a:buClr>
                <a:schemeClr val="dk1"/>
              </a:buClr>
              <a:buSzPts val="1500"/>
              <a:buChar char="●"/>
            </a:pPr>
            <a:r>
              <a:rPr lang="fr-FR" sz="1733" dirty="0">
                <a:solidFill>
                  <a:schemeClr val="dk1"/>
                </a:solidFill>
              </a:rPr>
              <a:t>Depuis 2021, nous avons réalisé plus de 440 entretiens et obtenu 1 400 clips médiatiques dans des médias locaux, nationaux et internationaux tels que </a:t>
            </a:r>
            <a:r>
              <a:rPr lang="fr-FR" sz="1733" i="1" dirty="0">
                <a:solidFill>
                  <a:schemeClr val="dk1"/>
                </a:solidFill>
              </a:rPr>
              <a:t>le New York Times</a:t>
            </a:r>
            <a:r>
              <a:rPr lang="fr-FR" sz="1733" dirty="0">
                <a:solidFill>
                  <a:schemeClr val="dk1"/>
                </a:solidFill>
              </a:rPr>
              <a:t>, AP, CNN et </a:t>
            </a:r>
            <a:r>
              <a:rPr lang="fr-FR" sz="1733" dirty="0" err="1">
                <a:solidFill>
                  <a:schemeClr val="dk1"/>
                </a:solidFill>
              </a:rPr>
              <a:t>NPR</a:t>
            </a:r>
            <a:r>
              <a:rPr lang="fr-FR" sz="1733" dirty="0">
                <a:solidFill>
                  <a:schemeClr val="dk1"/>
                </a:solidFill>
              </a:rPr>
              <a:t>. </a:t>
            </a:r>
          </a:p>
          <a:p>
            <a:pPr marL="0" indent="0"/>
            <a:endParaRPr sz="1733" dirty="0">
              <a:solidFill>
                <a:schemeClr val="dk1"/>
              </a:solidFill>
            </a:endParaRPr>
          </a:p>
          <a:p>
            <a:pPr marL="0" indent="0"/>
            <a:endParaRPr sz="1733" dirty="0">
              <a:solidFill>
                <a:schemeClr val="dk1"/>
              </a:solidFill>
            </a:endParaRPr>
          </a:p>
        </p:txBody>
      </p:sp>
      <p:pic>
        <p:nvPicPr>
          <p:cNvPr id="167" name="Google Shape;167;p27"/>
          <p:cNvPicPr preferRelativeResize="0"/>
          <p:nvPr/>
        </p:nvPicPr>
        <p:blipFill rotWithShape="1">
          <a:blip r:embed="rId3">
            <a:alphaModFix/>
          </a:blip>
          <a:srcRect l="19767" t="4639" r="9047" b="4393"/>
          <a:stretch/>
        </p:blipFill>
        <p:spPr>
          <a:xfrm>
            <a:off x="188967" y="1300867"/>
            <a:ext cx="5122903" cy="3947532"/>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1226</TotalTime>
  <Words>3935</Words>
  <Application>Microsoft Office PowerPoint</Application>
  <PresentationFormat>Widescreen</PresentationFormat>
  <Paragraphs>243</Paragraphs>
  <Slides>28</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Arial</vt:lpstr>
      <vt:lpstr>Calibri</vt:lpstr>
      <vt:lpstr>Calibri Light</vt:lpstr>
      <vt:lpstr>Franklin Gothic Medium Cond</vt:lpstr>
      <vt:lpstr>Gill Sans</vt:lpstr>
      <vt:lpstr>Gill Sans MT</vt:lpstr>
      <vt:lpstr>Lato</vt:lpstr>
      <vt:lpstr>Proxima Nova</vt:lpstr>
      <vt:lpstr>Roboto</vt:lpstr>
      <vt:lpstr>Univers LT Pro 55</vt:lpstr>
      <vt:lpstr>Univers LT Pro 65 Bold</vt:lpstr>
      <vt:lpstr>Office Theme</vt:lpstr>
      <vt:lpstr>Adapter les systèmes de santé pour protéger les enfants contre les effets du changement climatique d f par le sous-groupe   Re-imagining the Package of Care (Réimaginer l’ensemble des soins)  Session 8 : Communiquer efficacement sur les questions relatives au climat et à la santé </vt:lpstr>
      <vt:lpstr>Présentation de la série</vt:lpstr>
      <vt:lpstr>PowerPoint Presentation</vt:lpstr>
      <vt:lpstr>PowerPoint Presentation</vt:lpstr>
      <vt:lpstr>PowerPoint Presentation</vt:lpstr>
      <vt:lpstr>Messages sur le climat à l’intention des professionnels de la santé</vt:lpstr>
      <vt:lpstr>Pourquoi les professionnels de la santé sont nécessaires aux mesures en faveur du climat</vt:lpstr>
      <vt:lpstr>Récit sur le climat et la santé</vt:lpstr>
      <vt:lpstr>Ce que nous avons appris</vt:lpstr>
      <vt:lpstr>Notre approche</vt:lpstr>
      <vt:lpstr>Des messages efficaces</vt:lpstr>
      <vt:lpstr>Établir une comparaison</vt:lpstr>
      <vt:lpstr>Impacts du climat sur la pratique clinique</vt:lpstr>
      <vt:lpstr>Les effets bénéfiques des mesures en faveur du climat sur la santé</vt:lpstr>
      <vt:lpstr>Les effets bénéfiques des mesures en faveur du climat sur la santé</vt:lpstr>
      <vt:lpstr>Idées de récits</vt:lpstr>
      <vt:lpstr>Possibilités d’intégrer la santé dans les décisions relatives au climat</vt:lpstr>
      <vt:lpstr>Souvenez-vous</vt:lpstr>
      <vt:lpstr>Ressources</vt:lpstr>
      <vt:lpstr>PowerPoint Presentation</vt:lpstr>
      <vt:lpstr>PowerPoint Presentation</vt:lpstr>
      <vt:lpstr>PowerPoint Presentation</vt:lpstr>
      <vt:lpstr>PowerPoint Presentation</vt:lpstr>
      <vt:lpstr>PowerPoint Presentation</vt:lpstr>
      <vt:lpstr>PowerPoint Presentation</vt:lpstr>
      <vt:lpstr>Une collection de ressources est disponible sur notre page d’événements</vt:lpstr>
      <vt:lpstr>Série de discussions sur le changement climatique et la santé des enfants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Janie Morency</dc:creator>
  <cp:lastModifiedBy>Courtney Meyer</cp:lastModifiedBy>
  <cp:revision>22</cp:revision>
  <dcterms:created xsi:type="dcterms:W3CDTF">2023-08-21T16:38:47Z</dcterms:created>
  <dcterms:modified xsi:type="dcterms:W3CDTF">2023-08-31T13:52:01Z</dcterms:modified>
</cp:coreProperties>
</file>