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0"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
      <p:font typeface="Gill Sans"/>
      <p:regular r:id="rId54"/>
      <p:bold r:id="rId55"/>
    </p:embeddedFont>
    <p:embeddedFont>
      <p:font typeface="Gill Sans MT" panose="020B0502020104020203" pitchFamily="34" charset="0"/>
      <p:regular r:id="rId56"/>
      <p:bold r:id="rId57"/>
      <p:italic r:id="rId58"/>
      <p:boldItalic r:id="rId59"/>
    </p:embeddedFont>
  </p:embeddedFontLst>
  <p:custDataLst>
    <p:tags r:id="rId60"/>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snapToGrid="0">
      <p:cViewPr varScale="1">
        <p:scale>
          <a:sx n="84" d="100"/>
          <a:sy n="84" d="100"/>
        </p:scale>
        <p:origin x="696" y="64"/>
      </p:cViewPr>
      <p:guideLst>
        <p:guide orient="horz" pos="162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ct val="0"/>
              </a:spcBef>
              <a:spcAft>
                <a:spcPct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d2DAs5CT0w6PQQRbR3cF-z980f-nwfLH/edit"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advancingnutrition.org/resources/counseling-growth-monitoring-and-promotion-rapid-desk-review-and-learning-agenda" TargetMode="External"/><Relationship Id="rId5" Type="http://schemas.openxmlformats.org/officeDocument/2006/relationships/hyperlink" Target="https://docs.google.com/spreadsheets/d/18HjIwpAT5kVoVXGjIHyd1ehZPvpp1QnbJrPWFkoxtBg/edit#gid=0" TargetMode="External"/><Relationship Id="rId4" Type="http://schemas.openxmlformats.org/officeDocument/2006/relationships/hyperlink" Target="https://docs.google.com/document/d/1qezs_3nKPqF6v_XdhwyfqXqECCWKcf05iNrjxkkjgis/edi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zotero.org/google-docs/?j2eyj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zotero.org/google-docs/?zqlo0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reakthroughactionandresearch.org/improving-the-relationship-between-healthcare-providers-and-young-peopl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zotero.org/google-docs/?Hpyu4w"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zotero.org/google-docs/?WC5r09"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advancingnutrition.org/what-we-do/activities/what-tools-do-chws-want-to-help-them-practice-compassionate-counselin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zotero.org/google-docs/?HZZWy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zotero.org/google-docs/?GaTLk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cademic.oup.com/jn/article/150/2/192/558542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document/d/18MYRMDizNdqKKjNeyrTmpPFRV2Wy4RI0/edit?usp=share_link&amp;ouid=103456941452892096300&amp;rtpof=true&amp;sd=tru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f43b5212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Adugna ou Akriti</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libri"/>
              </a:rPr>
              <a:t>Document de planification </a:t>
            </a:r>
            <a:r>
              <a:rPr lang="fr" sz="1200" b="0" i="0" u="sng" strike="noStrike">
                <a:solidFill>
                  <a:srgbClr val="0000FF"/>
                </a:solidFill>
                <a:highlight>
                  <a:srgbClr val="000000">
                    <a:alpha val="0"/>
                  </a:srgbClr>
                </a:highlight>
                <a:latin typeface="Calibri"/>
                <a:hlinkClick r:id="rId3"/>
              </a:rPr>
              <a:t>: https://docs.google.com/document/d/1d2DAs5CT0w6PQQRbR3cF-z980f-nwfLH/edit</a:t>
            </a:r>
            <a:endParaRPr/>
          </a:p>
          <a:p>
            <a:pPr marL="0" lvl="0" indent="0" algn="l" rtl="0">
              <a:spcBef>
                <a:spcPct val="0"/>
              </a:spcBef>
              <a:spcAft>
                <a:spcPct val="0"/>
              </a:spcAft>
              <a:buNone/>
            </a:pPr>
            <a:r>
              <a:rPr lang="fr" sz="1200" b="0" i="0" u="none" strike="noStrike">
                <a:highlight>
                  <a:srgbClr val="000000">
                    <a:alpha val="0"/>
                  </a:srgbClr>
                </a:highlight>
                <a:latin typeface="Calibri"/>
              </a:rPr>
              <a:t>Durée des échanges : </a:t>
            </a:r>
            <a:r>
              <a:rPr lang="fr" sz="1200" b="0" i="0" u="sng" strike="noStrike">
                <a:solidFill>
                  <a:srgbClr val="0000FF"/>
                </a:solidFill>
                <a:highlight>
                  <a:srgbClr val="000000">
                    <a:alpha val="0"/>
                  </a:srgbClr>
                </a:highlight>
                <a:latin typeface="Calibri"/>
                <a:hlinkClick r:id="rId4"/>
              </a:rPr>
              <a:t> https://docs.google.com/document/d/1qezs_3nKPqF6v_XdhwyfqXqECCWKcf05iNrjxkkjgis/edit</a:t>
            </a:r>
            <a:r>
              <a:rPr lang="fr" sz="1200" b="0" i="0" u="none" strike="noStrike">
                <a:highlight>
                  <a:srgbClr val="000000">
                    <a:alpha val="0"/>
                  </a:srgbClr>
                </a:highlight>
                <a:latin typeface="Calibri"/>
              </a:rPr>
              <a:t> </a:t>
            </a:r>
            <a:endParaRPr/>
          </a:p>
          <a:p>
            <a:pPr marL="0" lvl="0" indent="0" algn="l" rtl="0">
              <a:spcBef>
                <a:spcPct val="0"/>
              </a:spcBef>
              <a:spcAft>
                <a:spcPct val="0"/>
              </a:spcAft>
              <a:buNone/>
            </a:pPr>
            <a:r>
              <a:rPr lang="fr" sz="1200" b="0" i="0" u="none" strike="noStrike">
                <a:highlight>
                  <a:srgbClr val="000000">
                    <a:alpha val="0"/>
                  </a:srgbClr>
                </a:highlight>
                <a:latin typeface="Calibri"/>
              </a:rPr>
              <a:t>Document Q&amp;R : </a:t>
            </a:r>
            <a:r>
              <a:rPr lang="fr" sz="1200" b="0" i="0" u="sng" strike="noStrike">
                <a:solidFill>
                  <a:srgbClr val="0000FF"/>
                </a:solidFill>
                <a:highlight>
                  <a:srgbClr val="000000">
                    <a:alpha val="0"/>
                  </a:srgbClr>
                </a:highlight>
                <a:latin typeface="Calibri"/>
                <a:hlinkClick r:id="rId5"/>
              </a:rPr>
              <a:t>https://docs.google.com/spreadsheets/d/18HjIwpAT5kVoVXGjIHyd1ehZPvpp1QnbJrPWFkoxtBg/edit#gid=0</a:t>
            </a:r>
            <a:r>
              <a:rPr lang="fr" sz="1200" b="0" i="0" u="none" strike="noStrike">
                <a:highlight>
                  <a:srgbClr val="000000">
                    <a:alpha val="0"/>
                  </a:srgbClr>
                </a:highlight>
                <a:latin typeface="Calibri"/>
              </a:rPr>
              <a:t> </a:t>
            </a:r>
            <a:endParaRPr/>
          </a:p>
          <a:p>
            <a:pPr marL="0" lvl="0" indent="0" algn="l" rtl="0">
              <a:spcBef>
                <a:spcPct val="0"/>
              </a:spcBef>
              <a:spcAft>
                <a:spcPct val="0"/>
              </a:spcAft>
              <a:buNone/>
            </a:pPr>
            <a:r>
              <a:rPr lang="fr" sz="1200" b="0" i="0" u="none" strike="noStrike">
                <a:highlight>
                  <a:srgbClr val="000000">
                    <a:alpha val="0"/>
                  </a:srgbClr>
                </a:highlight>
                <a:latin typeface="Calibri"/>
              </a:rPr>
              <a:t>Projet d'agenda d'apprentissage : </a:t>
            </a:r>
            <a:r>
              <a:rPr lang="fr" sz="1200" b="0" i="0" u="sng" strike="noStrike">
                <a:solidFill>
                  <a:srgbClr val="0000FF"/>
                </a:solidFill>
                <a:highlight>
                  <a:srgbClr val="000000">
                    <a:alpha val="0"/>
                  </a:srgbClr>
                </a:highlight>
                <a:latin typeface="Calibri"/>
                <a:hlinkClick r:id="rId6"/>
              </a:rPr>
              <a:t>https://www.advancingnutrition.org/resources/counseling-growth-monitoring-and-promotion-rapid-desk-review-and-learning-agenda</a:t>
            </a:r>
            <a:r>
              <a:rPr lang="fr" sz="1200" b="0" i="0" u="none" strike="noStrike">
                <a:highlight>
                  <a:srgbClr val="000000">
                    <a:alpha val="0"/>
                  </a:srgbClr>
                </a:highlight>
                <a:latin typeface="Calibri"/>
              </a:rPr>
              <a:t> </a:t>
            </a:r>
            <a:endParaRPr/>
          </a:p>
        </p:txBody>
      </p:sp>
      <p:sp>
        <p:nvSpPr>
          <p:cNvPr id="173" name="Google Shape;173;g23f43b5212f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3f6606e0ab_1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mbria"/>
                <a:ea typeface="Cambria"/>
                <a:cs typeface="Cambria"/>
                <a:sym typeface="Cambria"/>
              </a:rPr>
              <a:t>Les agents de santé qui ont participé à la séance d'écoute en République kirghize ont spécifiquement fait état d'un besoin de formation sur de nouveaux sujets, tels que les soins adaptés, l'apprentissage précoce et l'alimentation des enfants ayant des difficultés à s'alimenter ou souffrant de handicaps. </a:t>
            </a:r>
            <a:endParaRPr/>
          </a:p>
        </p:txBody>
      </p:sp>
      <p:sp>
        <p:nvSpPr>
          <p:cNvPr id="249" name="Google Shape;249;g23f6606e0ab_1_1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41f564a8f3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p:txBody>
      </p:sp>
      <p:sp>
        <p:nvSpPr>
          <p:cNvPr id="257" name="Google Shape;257;g241f564a8f3_0_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3f43b5212f_0_24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65" name="Google Shape;265;g23f43b5212f_0_2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Kelsey</a:t>
            </a:r>
            <a:endParaRPr/>
          </a:p>
          <a:p>
            <a:pPr marL="457200" lvl="0" indent="-317500" algn="l" rtl="0">
              <a:lnSpc>
                <a:spcPct val="100000"/>
              </a:lnSpc>
              <a:spcBef>
                <a:spcPct val="0"/>
              </a:spcBef>
              <a:spcAft>
                <a:spcPct val="0"/>
              </a:spcAft>
              <a:buSzPts val="1400"/>
              <a:buChar char="●"/>
            </a:pPr>
            <a:r>
              <a:rPr lang="fr" sz="1200" b="0" i="0" u="none" strike="noStrike">
                <a:highlight>
                  <a:srgbClr val="000000">
                    <a:alpha val="0"/>
                  </a:srgbClr>
                </a:highlight>
                <a:latin typeface="Calibri"/>
              </a:rPr>
              <a:t>De nombreux programmes nationaux ont mis au point des solutions spécifiques à leur contexte pour relever ces défis communs qu'ils pourraient transposer à plus grande échelle ou que d'autres pays pourraient adapter à des contextes différents. Ces solutions ont émergées lors de notre étude documentaire et des séances d'écoute informelles que nous avons organisées avec des professionnels de la santé </a:t>
            </a:r>
            <a:r>
              <a:rPr lang="fr" sz="1100" b="0" i="0" u="none" strike="noStrike">
                <a:highlight>
                  <a:srgbClr val="000000">
                    <a:alpha val="0"/>
                  </a:srgbClr>
                </a:highlight>
                <a:latin typeface="Gill Sans"/>
                <a:ea typeface="Gill Sans"/>
                <a:cs typeface="Gill Sans"/>
                <a:sym typeface="Gill Sans"/>
              </a:rPr>
              <a:t>au Honduras, en République kirghize et au Nigeria, afin de nous assurer que les expériences et les recommandations des professionnels de la santé étaient prises en compte dans le programme d'apprentissage.</a:t>
            </a:r>
            <a:endParaRPr/>
          </a:p>
          <a:p>
            <a:pPr marL="0" lvl="0" indent="0" algn="l" rtl="0">
              <a:lnSpc>
                <a:spcPct val="100000"/>
              </a:lnSpc>
              <a:spcBef>
                <a:spcPct val="0"/>
              </a:spcBef>
              <a:spcAft>
                <a:spcPct val="0"/>
              </a:spcAft>
              <a:buNone/>
            </a:pPr>
            <a:r>
              <a:rPr lang="fr" sz="1200" b="0" i="0" u="none" strike="noStrike">
                <a:highlight>
                  <a:srgbClr val="000000">
                    <a:alpha val="0"/>
                  </a:srgbClr>
                </a:highlight>
                <a:latin typeface="Calibri"/>
              </a:rPr>
              <a:t>_____________________________</a:t>
            </a:r>
            <a:endParaRPr/>
          </a:p>
          <a:p>
            <a:pPr marL="457200" lvl="0" indent="-317500" algn="l" rtl="0">
              <a:lnSpc>
                <a:spcPct val="100000"/>
              </a:lnSpc>
              <a:spcBef>
                <a:spcPct val="0"/>
              </a:spcBef>
              <a:spcAft>
                <a:spcPct val="0"/>
              </a:spcAft>
              <a:buSzPts val="1400"/>
              <a:buChar char="●"/>
            </a:pPr>
            <a:r>
              <a:rPr lang="fr" sz="1200" b="0" i="0" u="none" strike="noStrike">
                <a:highlight>
                  <a:srgbClr val="000000">
                    <a:alpha val="0"/>
                  </a:srgbClr>
                </a:highlight>
                <a:latin typeface="Calibri"/>
              </a:rPr>
              <a:t>Les solutions passent par le renforcement des capacités, la création d'un environnement plus favorable grâce à la reconnaissance des conseillers, l'amélioration de l'expérience des soins, la facilitation des conseils et l'aide aux soignants pour qu'ils suivent les conseils.</a:t>
            </a:r>
            <a:endParaRPr/>
          </a:p>
        </p:txBody>
      </p:sp>
      <p:sp>
        <p:nvSpPr>
          <p:cNvPr id="266" name="Google Shape;266;g23f43b5212f_0_2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3f6606e0ab_1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Kelsey</a:t>
            </a:r>
            <a:endParaRPr/>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Dans les contextes où la capacité du personnel de santé à fournir des conseils de qualité reste un défi, les agents de santé ont bénéficié d'un soutien à la performance par le biais d'une formation axée sur la pratique ou sur les compétences, associée à un mentorat et à une supervision de soutien.</a:t>
            </a:r>
            <a:r>
              <a:rPr lang="fr" sz="1100" b="0" i="0" u="none" strike="noStrike">
                <a:highlight>
                  <a:srgbClr val="000000">
                    <a:alpha val="0"/>
                  </a:srgbClr>
                </a:highlight>
                <a:uFill>
                  <a:noFill/>
                </a:uFill>
                <a:latin typeface="Calibri"/>
                <a:hlinkClick r:id="rId3"/>
              </a:rPr>
              <a:t> </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Au cours des séances d'écoute, le personnel de santé a particulièrement apprécié les formations régulières sur l'ANJE et le DPE, accompagnées d'une supervision de soutien, en particulier dans les contextes à forte rotation du personnel. </a:t>
            </a:r>
            <a:endParaRPr sz="1100"/>
          </a:p>
          <a:p>
            <a:pPr marL="0" lvl="0" indent="0" algn="l" rtl="0">
              <a:lnSpc>
                <a:spcPct val="115000"/>
              </a:lnSpc>
              <a:spcBef>
                <a:spcPts val="1200"/>
              </a:spcBef>
              <a:spcAft>
                <a:spcPct val="0"/>
              </a:spcAft>
              <a:buClr>
                <a:schemeClr val="dk1"/>
              </a:buClr>
              <a:buSzPts val="1100"/>
              <a:buFont typeface="Arial"/>
              <a:buNone/>
            </a:pPr>
            <a:endParaRPr/>
          </a:p>
          <a:p>
            <a:pPr marL="0" lvl="0" indent="0" algn="l" rtl="0">
              <a:spcBef>
                <a:spcPts val="1200"/>
              </a:spcBef>
              <a:spcAft>
                <a:spcPct val="0"/>
              </a:spcAft>
              <a:buNone/>
            </a:pPr>
            <a:endParaRPr/>
          </a:p>
        </p:txBody>
      </p:sp>
      <p:sp>
        <p:nvSpPr>
          <p:cNvPr id="272" name="Google Shape;272;g23f6606e0ab_1_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4342868d31_2_2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80" name="Google Shape;280;g24342868d31_2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ct val="0"/>
              </a:spcBef>
              <a:spcAft>
                <a:spcPct val="0"/>
              </a:spcAft>
              <a:buSzPts val="1400"/>
              <a:buChar char="●"/>
            </a:pPr>
            <a:r>
              <a:rPr lang="fr" sz="1100" b="0" i="0" u="none" strike="noStrike">
                <a:highlight>
                  <a:srgbClr val="000000">
                    <a:alpha val="0"/>
                  </a:srgbClr>
                </a:highlight>
                <a:latin typeface="Calibri"/>
              </a:rPr>
              <a:t>Les participants ont également reconnu l'importance des possibilités d'apprentissage auprès des collègues par l'observation, la pratique et les démonstrations, comme le montre cette </a:t>
            </a:r>
            <a:r>
              <a:rPr lang="fr" sz="1200" b="0" i="0" u="none" strike="noStrike">
                <a:highlight>
                  <a:srgbClr val="000000">
                    <a:alpha val="0"/>
                  </a:srgbClr>
                </a:highlight>
                <a:latin typeface="Calibri"/>
              </a:rPr>
              <a:t>citation d'un agent de santé de la République kirghize qui met en évidence la possibilité d'apprentissage entre pairs.</a:t>
            </a:r>
            <a:endParaRPr/>
          </a:p>
        </p:txBody>
      </p:sp>
      <p:sp>
        <p:nvSpPr>
          <p:cNvPr id="281" name="Google Shape;281;g24342868d31_2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8d97a8fbd4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Kelsey</a:t>
            </a:r>
            <a:endParaRPr/>
          </a:p>
          <a:p>
            <a:pPr marL="457200" lvl="0" indent="-317500" algn="l" rtl="0">
              <a:spcBef>
                <a:spcPct val="0"/>
              </a:spcBef>
              <a:spcAft>
                <a:spcPct val="0"/>
              </a:spcAft>
              <a:buSzPts val="1400"/>
              <a:buChar char="●"/>
            </a:pPr>
            <a:r>
              <a:rPr lang="fr" sz="1200" b="0" i="0" u="none" strike="noStrike">
                <a:highlight>
                  <a:srgbClr val="000000">
                    <a:alpha val="0"/>
                  </a:srgbClr>
                </a:highlight>
                <a:latin typeface="Calibri"/>
              </a:rPr>
              <a:t>Les conseillers et les superviseurs sont également motivés par la reconnaissance, formelle et informelle. </a:t>
            </a:r>
            <a:endParaRPr/>
          </a:p>
          <a:p>
            <a:pPr marL="457200" lvl="0" indent="-317500" algn="l" rtl="0">
              <a:spcBef>
                <a:spcPct val="0"/>
              </a:spcBef>
              <a:spcAft>
                <a:spcPct val="0"/>
              </a:spcAft>
              <a:buSzPts val="1400"/>
              <a:buChar char="●"/>
            </a:pPr>
            <a:r>
              <a:rPr lang="fr" sz="1200" b="0" i="0" u="none" strike="noStrike">
                <a:highlight>
                  <a:srgbClr val="000000">
                    <a:alpha val="0"/>
                  </a:srgbClr>
                </a:highlight>
                <a:latin typeface="Calibri"/>
              </a:rPr>
              <a:t>Par exemple, le programme AIN-C au Honduras prévoyait de fournir régulièrement des incitations aux bénévoles, telles qu'une lettre de remerciement du Secrétaire à la Santé, une carte d'identité avec photo et des célébrations en l'honneur de la Fête des mères ou de la Journée mondiale de l'enfance, comme le montre le tableau à droite.</a:t>
            </a:r>
            <a:endParaRPr sz="1100"/>
          </a:p>
          <a:p>
            <a:pPr marL="457200" lvl="0" indent="-317500" algn="l" rtl="0">
              <a:spcBef>
                <a:spcPct val="0"/>
              </a:spcBef>
              <a:spcAft>
                <a:spcPct val="0"/>
              </a:spcAft>
              <a:buSzPts val="1400"/>
              <a:buChar char="●"/>
            </a:pPr>
            <a:r>
              <a:rPr lang="fr" sz="1200" b="0" i="0" u="none" strike="noStrike">
                <a:highlight>
                  <a:srgbClr val="000000">
                    <a:alpha val="0"/>
                  </a:srgbClr>
                </a:highlight>
                <a:latin typeface="Calibri"/>
              </a:rPr>
              <a:t>Le programme a également veillé à ce que la charge de travail soit raisonnable afin que les bénévoles ne soient pas surchargés</a:t>
            </a:r>
            <a:r>
              <a:rPr lang="fr" sz="1200" b="0" i="0" u="none" strike="noStrike">
                <a:highlight>
                  <a:srgbClr val="000000">
                    <a:alpha val="0"/>
                  </a:srgbClr>
                </a:highlight>
                <a:uFill>
                  <a:noFill/>
                </a:uFill>
                <a:latin typeface="Calibri"/>
                <a:hlinkClick r:id="rId3"/>
              </a:rPr>
              <a:t> (Griffiths et McGuire 2005)</a:t>
            </a:r>
            <a:r>
              <a:rPr lang="fr" sz="1200" b="0" i="0" u="none" strike="noStrike">
                <a:highlight>
                  <a:srgbClr val="000000">
                    <a:alpha val="0"/>
                  </a:srgbClr>
                </a:highlight>
                <a:latin typeface="Calibri"/>
              </a:rPr>
              <a:t>. </a:t>
            </a:r>
            <a:endParaRPr/>
          </a:p>
          <a:p>
            <a:pPr marL="0" lvl="0" indent="0" algn="l" rtl="0">
              <a:spcBef>
                <a:spcPct val="0"/>
              </a:spcBef>
              <a:spcAft>
                <a:spcPct val="0"/>
              </a:spcAft>
              <a:buNone/>
            </a:pPr>
            <a:endParaRPr/>
          </a:p>
        </p:txBody>
      </p:sp>
      <p:sp>
        <p:nvSpPr>
          <p:cNvPr id="286" name="Google Shape;286;g28d97a8fbd4_0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4342868d31_2_2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94" name="Google Shape;294;g24342868d31_2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ct val="0"/>
              </a:spcBef>
              <a:spcAft>
                <a:spcPct val="0"/>
              </a:spcAft>
              <a:buClr>
                <a:schemeClr val="dk1"/>
              </a:buClr>
              <a:buSzPts val="1400"/>
              <a:buChar char="●"/>
            </a:pPr>
            <a:r>
              <a:rPr lang="fr" sz="1200" b="0" i="0" u="none" strike="noStrike">
                <a:highlight>
                  <a:srgbClr val="000000">
                    <a:alpha val="0"/>
                  </a:srgbClr>
                </a:highlight>
                <a:latin typeface="Calibri"/>
              </a:rPr>
              <a:t>De même, comme le montre cette citation, lors des séances d'écoute, le personnel de santé du Honduras a souligné l'importance de la reconnaissance et d'une juste rémunération pour garantir la motivation, en particulier pour les bénévoles, compte tenu de leur large rayon d'action.</a:t>
            </a:r>
            <a:endParaRPr/>
          </a:p>
        </p:txBody>
      </p:sp>
      <p:sp>
        <p:nvSpPr>
          <p:cNvPr id="295" name="Google Shape;295;g24342868d31_2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f6606e0ab_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Kelsey</a:t>
            </a:r>
            <a:endParaRPr>
              <a:latin typeface="Cambria"/>
              <a:ea typeface="Cambria"/>
              <a:cs typeface="Cambria"/>
              <a:sym typeface="Cambria"/>
            </a:endParaRPr>
          </a:p>
          <a:p>
            <a:pPr marL="230187" lvl="0" indent="-185737" algn="l" rtl="0">
              <a:lnSpc>
                <a:spcPct val="115000"/>
              </a:lnSpc>
              <a:spcBef>
                <a:spcPts val="1200"/>
              </a:spcBef>
              <a:spcAft>
                <a:spcPct val="0"/>
              </a:spcAft>
              <a:buClr>
                <a:srgbClr val="635C5B"/>
              </a:buClr>
              <a:buSzPts val="1100"/>
              <a:buFont typeface="Calibri"/>
              <a:buChar char="•"/>
            </a:pPr>
            <a:r>
              <a:rPr lang="fr" sz="1100" b="0" i="0" u="none" strike="noStrike">
                <a:highlight>
                  <a:srgbClr val="000000">
                    <a:alpha val="0"/>
                  </a:srgbClr>
                </a:highlight>
                <a:latin typeface="Calibri"/>
              </a:rPr>
              <a:t>Tout au long des séances d'écoute, les agents de santé ont constamment indiqué que les personnes s'occupant des enfants s'intéressaient et s'investissaient dans la croissance et le développement de ces derniers. </a:t>
            </a:r>
            <a:endParaRPr sz="1100"/>
          </a:p>
          <a:p>
            <a:pPr marL="230187" lvl="0" indent="-185737" algn="l" rtl="0">
              <a:lnSpc>
                <a:spcPct val="115000"/>
              </a:lnSpc>
              <a:spcBef>
                <a:spcPct val="0"/>
              </a:spcBef>
              <a:spcAft>
                <a:spcPct val="0"/>
              </a:spcAft>
              <a:buClr>
                <a:srgbClr val="635C5B"/>
              </a:buClr>
              <a:buSzPts val="1100"/>
              <a:buFont typeface="Calibri"/>
              <a:buChar char="•"/>
            </a:pPr>
            <a:r>
              <a:rPr lang="fr" sz="1100" b="0" i="0" u="none" strike="noStrike">
                <a:highlight>
                  <a:srgbClr val="000000">
                    <a:alpha val="0"/>
                  </a:srgbClr>
                </a:highlight>
                <a:latin typeface="Calibri"/>
              </a:rPr>
              <a:t>Compte tenu de cet intérêt, le personnel de santé participant a exprimé le souhait de mieux intégrer la croissance physique et les autres domaines du développement afin que le contenu des conseils ait un sens pour les familles. </a:t>
            </a:r>
            <a:endParaRPr sz="1100"/>
          </a:p>
          <a:p>
            <a:pPr marL="230187" lvl="0" indent="-185737" algn="l" rtl="0">
              <a:lnSpc>
                <a:spcPct val="115000"/>
              </a:lnSpc>
              <a:spcBef>
                <a:spcPct val="0"/>
              </a:spcBef>
              <a:spcAft>
                <a:spcPct val="0"/>
              </a:spcAft>
              <a:buClr>
                <a:srgbClr val="635C5B"/>
              </a:buClr>
              <a:buSzPts val="1100"/>
              <a:buFont typeface="Calibri"/>
              <a:buChar char="•"/>
            </a:pPr>
            <a:r>
              <a:rPr lang="fr" sz="1100" b="0" i="0" u="none" strike="noStrike">
                <a:highlight>
                  <a:srgbClr val="000000">
                    <a:alpha val="0"/>
                  </a:srgbClr>
                </a:highlight>
                <a:latin typeface="Calibri"/>
              </a:rPr>
              <a:t>Cette suggestion inclut la création d'outils de travail pour aider à surveiller le développement de l'enfant et à intégrer le DPE dans les données et les rapports. </a:t>
            </a:r>
            <a:endParaRPr sz="1100"/>
          </a:p>
        </p:txBody>
      </p:sp>
      <p:sp>
        <p:nvSpPr>
          <p:cNvPr id="300" name="Google Shape;300;g23f6606e0ab_1_1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db64f24d4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100" b="0" i="0" u="none" strike="noStrike">
                <a:highlight>
                  <a:srgbClr val="000000">
                    <a:alpha val="0"/>
                  </a:srgbClr>
                </a:highlight>
                <a:latin typeface="Calibri"/>
              </a:rPr>
              <a:t>Kelsey</a:t>
            </a:r>
            <a:endParaRPr sz="1100"/>
          </a:p>
          <a:p>
            <a:pPr marL="230187" lvl="0" indent="-185737" algn="l" rtl="0">
              <a:lnSpc>
                <a:spcPct val="115000"/>
              </a:lnSpc>
              <a:spcBef>
                <a:spcPts val="1200"/>
              </a:spcBef>
              <a:spcAft>
                <a:spcPct val="0"/>
              </a:spcAft>
              <a:buClr>
                <a:schemeClr val="dk1"/>
              </a:buClr>
              <a:buSzPts val="1100"/>
              <a:buFont typeface="Calibri"/>
              <a:buChar char="•"/>
            </a:pPr>
            <a:r>
              <a:rPr lang="fr" sz="1100" b="0" i="0" u="none" strike="noStrike">
                <a:highlight>
                  <a:srgbClr val="000000">
                    <a:alpha val="0"/>
                  </a:srgbClr>
                </a:highlight>
                <a:latin typeface="Calibri"/>
              </a:rPr>
              <a:t>La recherche de nouveaux moyens spécifiques au contexte pour améliorer l'expérience des soins, tant pour le conseiller que pour le soignant, peut également conduire à des conseils plus efficaces et à une meilleure intégration des stratégies éprouvées de changement de comportement dans le cadre des conseils. </a:t>
            </a:r>
            <a:endParaRPr sz="1100"/>
          </a:p>
          <a:p>
            <a:pPr marL="230187" lvl="0" indent="-185737" algn="l" rtl="0">
              <a:lnSpc>
                <a:spcPct val="115000"/>
              </a:lnSpc>
              <a:spcBef>
                <a:spcPct val="0"/>
              </a:spcBef>
              <a:spcAft>
                <a:spcPct val="0"/>
              </a:spcAft>
              <a:buClr>
                <a:schemeClr val="dk1"/>
              </a:buClr>
              <a:buSzPts val="1100"/>
              <a:buFont typeface="Calibri"/>
              <a:buChar char="•"/>
            </a:pPr>
            <a:r>
              <a:rPr lang="fr" sz="1100" b="0" i="0" u="none" strike="noStrike">
                <a:highlight>
                  <a:srgbClr val="000000">
                    <a:alpha val="0"/>
                  </a:srgbClr>
                </a:highlight>
                <a:latin typeface="Calibri"/>
              </a:rPr>
              <a:t>Par exemple, </a:t>
            </a:r>
            <a:r>
              <a:rPr lang="fr" sz="1100" b="0" i="1" u="none" strike="noStrike">
                <a:highlight>
                  <a:srgbClr val="000000">
                    <a:alpha val="0"/>
                  </a:srgbClr>
                </a:highlight>
                <a:latin typeface="Calibri"/>
              </a:rPr>
              <a:t>Nourishing Connections</a:t>
            </a:r>
            <a:r>
              <a:rPr lang="fr" sz="1100" b="0" i="0" u="none" strike="noStrike">
                <a:highlight>
                  <a:srgbClr val="000000">
                    <a:alpha val="0"/>
                  </a:srgbClr>
                </a:highlight>
                <a:latin typeface="Calibri"/>
              </a:rPr>
              <a:t>, un outil de travail destiné aux agents de santé communautaires (ASC) pour promouvoir la diversité alimentaire des enfants au Nigeria, commence par deux questions personnelles pour créer un lien entre l'ASC et le soignant, et modifier le déséquilibre des pouvoirs. </a:t>
            </a:r>
            <a:endParaRPr sz="1100"/>
          </a:p>
          <a:p>
            <a:pPr marL="230187" lvl="0" indent="-185737" algn="l" rtl="0">
              <a:lnSpc>
                <a:spcPct val="115000"/>
              </a:lnSpc>
              <a:spcBef>
                <a:spcPct val="0"/>
              </a:spcBef>
              <a:spcAft>
                <a:spcPct val="0"/>
              </a:spcAft>
              <a:buClr>
                <a:schemeClr val="dk1"/>
              </a:buClr>
              <a:buSzPts val="1100"/>
              <a:buFont typeface="Calibri"/>
              <a:buChar char="•"/>
            </a:pPr>
            <a:r>
              <a:rPr lang="fr" sz="1100" b="0" i="0" u="none" strike="noStrike">
                <a:highlight>
                  <a:srgbClr val="000000">
                    <a:alpha val="0"/>
                  </a:srgbClr>
                </a:highlight>
                <a:latin typeface="Calibri"/>
              </a:rPr>
              <a:t>Les développeurs de l'outil ont adapté les</a:t>
            </a:r>
            <a:r>
              <a:rPr lang="fr" sz="1100" b="0" i="0" u="none" strike="noStrike">
                <a:highlight>
                  <a:srgbClr val="000000">
                    <a:alpha val="0"/>
                  </a:srgbClr>
                </a:highlight>
                <a:uFill>
                  <a:noFill/>
                </a:uFill>
                <a:latin typeface="Calibri"/>
                <a:hlinkClick r:id="rId3"/>
              </a:rPr>
              <a:t> </a:t>
            </a:r>
            <a:r>
              <a:rPr lang="fr" sz="1100" b="0" i="0" u="sng" strike="noStrike">
                <a:highlight>
                  <a:srgbClr val="000000">
                    <a:alpha val="0"/>
                  </a:srgbClr>
                </a:highlight>
                <a:latin typeface="Calibri"/>
                <a:hlinkClick r:id="rId3"/>
              </a:rPr>
              <a:t>questions ouvertes</a:t>
            </a:r>
            <a:r>
              <a:rPr lang="fr" sz="1100" b="0" i="0" u="none" strike="noStrike">
                <a:highlight>
                  <a:srgbClr val="000000">
                    <a:alpha val="0"/>
                  </a:srgbClr>
                </a:highlight>
                <a:latin typeface="Calibri"/>
              </a:rPr>
              <a:t> à partir de la méthode Sharing Histories (partage d'histoires) de formation des ASC au Pérou, qui a montré des améliorations significatives en matière de conseil et de changement de comportement parmi les clients</a:t>
            </a:r>
            <a:r>
              <a:rPr lang="fr" sz="1100" b="0" i="0" u="none" strike="noStrike">
                <a:highlight>
                  <a:srgbClr val="000000">
                    <a:alpha val="0"/>
                  </a:srgbClr>
                </a:highlight>
                <a:uFill>
                  <a:noFill/>
                </a:uFill>
                <a:latin typeface="Calibri"/>
                <a:hlinkClick r:id="rId4"/>
              </a:rPr>
              <a:t> (Altobelli 2017 ; Breakthrough ACTION 2021)</a:t>
            </a:r>
            <a:r>
              <a:rPr lang="fr" sz="1100" b="0" i="0" u="none" strike="noStrike">
                <a:highlight>
                  <a:srgbClr val="000000">
                    <a:alpha val="0"/>
                  </a:srgbClr>
                </a:highlight>
                <a:latin typeface="Calibri"/>
              </a:rPr>
              <a:t>.</a:t>
            </a:r>
            <a:endParaRPr sz="1100"/>
          </a:p>
          <a:p>
            <a:pPr marL="230187" lvl="0" indent="-185737" algn="l" rtl="0">
              <a:lnSpc>
                <a:spcPct val="115000"/>
              </a:lnSpc>
              <a:spcBef>
                <a:spcPct val="0"/>
              </a:spcBef>
              <a:spcAft>
                <a:spcPct val="0"/>
              </a:spcAft>
              <a:buClr>
                <a:srgbClr val="635C5B"/>
              </a:buClr>
              <a:buSzPts val="1100"/>
              <a:buChar char="•"/>
            </a:pPr>
            <a:r>
              <a:rPr lang="fr" sz="1100" b="0" i="0" u="none" strike="noStrike">
                <a:highlight>
                  <a:srgbClr val="000000">
                    <a:alpha val="0"/>
                  </a:srgbClr>
                </a:highlight>
                <a:latin typeface="Calibri"/>
              </a:rPr>
              <a:t>Comprendre les préoccupations et les besoins des soignants permet de mieux adapter la séance, en veillant à ce que les discussions soient pertinentes par rapport à leur situation unique et en faisant en sorte que le conseil ait plus de chances de trouver un écho auprès d'eux.</a:t>
            </a:r>
            <a:endParaRPr sz="1100"/>
          </a:p>
          <a:p>
            <a:pPr marL="0" lvl="0" indent="0" algn="l" rtl="0">
              <a:spcBef>
                <a:spcPts val="1200"/>
              </a:spcBef>
              <a:spcAft>
                <a:spcPct val="0"/>
              </a:spcAft>
              <a:buNone/>
            </a:pPr>
            <a:endParaRPr sz="1100"/>
          </a:p>
        </p:txBody>
      </p:sp>
      <p:sp>
        <p:nvSpPr>
          <p:cNvPr id="308" name="Google Shape;308;g27db64f24d4_0_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482dd4c8d1_0_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316" name="Google Shape;316;g2482dd4c8d1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30187" lvl="0" indent="-185737" algn="l" rtl="0">
              <a:lnSpc>
                <a:spcPct val="115000"/>
              </a:lnSpc>
              <a:spcBef>
                <a:spcPts val="1200"/>
              </a:spcBef>
              <a:spcAft>
                <a:spcPct val="0"/>
              </a:spcAft>
              <a:buClr>
                <a:srgbClr val="635C5B"/>
              </a:buClr>
              <a:buSzPts val="1100"/>
              <a:buFont typeface="Calibri"/>
              <a:buChar char="•"/>
            </a:pPr>
            <a:r>
              <a:rPr lang="fr" sz="1100" b="0" i="0" u="none" strike="noStrike">
                <a:highlight>
                  <a:srgbClr val="000000">
                    <a:alpha val="0"/>
                  </a:srgbClr>
                </a:highlight>
                <a:latin typeface="Calibri"/>
              </a:rPr>
              <a:t>Au cours des séances d'écoute, les agents de santé ont également décrit les efforts déployés pour soutenir les soignants et établir des relations de confiance, ce qui permet de mieux conseiller. </a:t>
            </a:r>
            <a:endParaRPr/>
          </a:p>
          <a:p>
            <a:pPr marL="230187" lvl="0" indent="-185737" algn="l" rtl="0">
              <a:lnSpc>
                <a:spcPct val="115000"/>
              </a:lnSpc>
              <a:spcBef>
                <a:spcPct val="0"/>
              </a:spcBef>
              <a:spcAft>
                <a:spcPct val="0"/>
              </a:spcAft>
              <a:buClr>
                <a:srgbClr val="635C5B"/>
              </a:buClr>
              <a:buSzPts val="1100"/>
              <a:buFont typeface="Calibri"/>
              <a:buChar char="•"/>
            </a:pPr>
            <a:r>
              <a:rPr lang="fr" sz="1200" b="0" i="0" u="none" strike="noStrike">
                <a:highlight>
                  <a:srgbClr val="000000">
                    <a:alpha val="0"/>
                  </a:srgbClr>
                </a:highlight>
                <a:latin typeface="Calibri"/>
              </a:rPr>
              <a:t>Cette citation d'un agent de santé au Nigeria décrit son approche en utilisant des mots d'encouragement et en se concentrant sur une question spécifique afin d'orienter la séance et d'éviter de submerger la personne qui s'occupe de l'enfant.</a:t>
            </a:r>
            <a:endParaRPr/>
          </a:p>
        </p:txBody>
      </p:sp>
      <p:sp>
        <p:nvSpPr>
          <p:cNvPr id="317" name="Google Shape;317;g2482dd4c8d1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40ce1d68f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ct val="0"/>
              </a:spcAft>
              <a:buSzPts val="1400"/>
              <a:buNone/>
            </a:pPr>
            <a:r>
              <a:rPr lang="fr" sz="1100" b="0" i="0" u="none" strike="noStrike">
                <a:highlight>
                  <a:srgbClr val="FFFFFF"/>
                </a:highlight>
                <a:latin typeface="Calibri"/>
              </a:rPr>
              <a:t>Adugna</a:t>
            </a:r>
            <a:endParaRPr sz="1100">
              <a:highlight>
                <a:srgbClr val="FFFFFF"/>
              </a:highlight>
            </a:endParaRPr>
          </a:p>
        </p:txBody>
      </p:sp>
      <p:sp>
        <p:nvSpPr>
          <p:cNvPr id="182" name="Google Shape;182;g240ce1d68f9_0_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41f564a8f3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Kelsey</a:t>
            </a:r>
            <a:endParaRPr/>
          </a:p>
          <a:p>
            <a:pPr marL="457200" lvl="0" indent="-298450" algn="l" rtl="0">
              <a:spcBef>
                <a:spcPct val="0"/>
              </a:spcBef>
              <a:spcAft>
                <a:spcPct val="0"/>
              </a:spcAft>
              <a:buSzPts val="1100"/>
              <a:buFont typeface="Calibri"/>
              <a:buChar char="●"/>
            </a:pPr>
            <a:r>
              <a:rPr lang="fr" sz="1100" b="0" i="0" u="none" strike="noStrike">
                <a:highlight>
                  <a:srgbClr val="000000">
                    <a:alpha val="0"/>
                  </a:srgbClr>
                </a:highlight>
                <a:latin typeface="Calibri"/>
              </a:rPr>
              <a:t>Les agents de santé confrontés à des contraintes environnementales qui les empêchent d'offrir des conseils de qualité, telles que le manque de personnel et le temps limité passé avec les soignants, ont bénéficié de méthodes permettant de partager les tâches et de rationaliser le flux de travail.</a:t>
            </a:r>
            <a:endParaRPr sz="1100"/>
          </a:p>
          <a:p>
            <a:pPr marL="914400" lvl="1" indent="-298450" algn="l" rtl="0">
              <a:spcBef>
                <a:spcPct val="0"/>
              </a:spcBef>
              <a:spcAft>
                <a:spcPct val="0"/>
              </a:spcAft>
              <a:buSzPts val="1100"/>
              <a:buFont typeface="Calibri"/>
              <a:buChar char="○"/>
            </a:pPr>
            <a:r>
              <a:rPr lang="fr" sz="1100" b="0" i="0" u="none" strike="noStrike">
                <a:highlight>
                  <a:srgbClr val="000000">
                    <a:alpha val="0"/>
                  </a:srgbClr>
                </a:highlight>
                <a:latin typeface="Calibri"/>
              </a:rPr>
              <a:t>Par exemple, les bénévoles en santé communautaire peuvent soutenir les efforts de promotion de la croissance, y compris l'éducation nutritionnelle et les visites à domicile pour encourager les personnes défaillantes à se rendre au SPC.</a:t>
            </a:r>
            <a:r>
              <a:rPr lang="fr" sz="1100" b="0" i="0" u="none" strike="noStrike">
                <a:highlight>
                  <a:srgbClr val="000000">
                    <a:alpha val="0"/>
                  </a:srgbClr>
                </a:highlight>
                <a:uFill>
                  <a:noFill/>
                </a:uFill>
                <a:latin typeface="Calibri"/>
                <a:hlinkClick r:id="rId3"/>
              </a:rPr>
              <a:t> </a:t>
            </a:r>
            <a:endParaRPr sz="1100"/>
          </a:p>
          <a:p>
            <a:pPr marL="914400" lvl="1" indent="-298450" algn="l" rtl="0">
              <a:spcBef>
                <a:spcPct val="0"/>
              </a:spcBef>
              <a:spcAft>
                <a:spcPct val="0"/>
              </a:spcAft>
              <a:buSzPts val="1100"/>
              <a:buFont typeface="Calibri"/>
              <a:buChar char="○"/>
            </a:pPr>
            <a:r>
              <a:rPr lang="fr" sz="1100" b="0" i="0" u="none" strike="noStrike">
                <a:highlight>
                  <a:srgbClr val="000000">
                    <a:alpha val="0"/>
                  </a:srgbClr>
                </a:highlight>
                <a:latin typeface="Calibri"/>
              </a:rPr>
              <a:t>Au cours des séances d'écoute, les agents de santé ont également recommandé de partager les tâches entre les différents cadres afin d'élargir la portée et d'alléger la charge de travail, mais ils ont précisé que les tâches devaient correspondre aux capacités et aux responsabilités du cadre. </a:t>
            </a:r>
            <a:endParaRPr sz="1100"/>
          </a:p>
          <a:p>
            <a:pPr marL="457200" lvl="0" indent="-298450" algn="l" rtl="0">
              <a:spcBef>
                <a:spcPct val="0"/>
              </a:spcBef>
              <a:spcAft>
                <a:spcPct val="0"/>
              </a:spcAft>
              <a:buSzPts val="1100"/>
              <a:buFont typeface="Calibri"/>
              <a:buChar char="●"/>
            </a:pPr>
            <a:r>
              <a:rPr lang="fr" sz="1100" b="0" i="0" u="none" strike="noStrike">
                <a:highlight>
                  <a:srgbClr val="000000">
                    <a:alpha val="0"/>
                  </a:srgbClr>
                </a:highlight>
                <a:latin typeface="Calibri"/>
              </a:rPr>
              <a:t>La rationalisation du flux de travail pourrait aider les agents de santé surchargés à conseiller en priorité les enfants les plus exposés au risque de malnutrition ou aux retards de développement. </a:t>
            </a:r>
            <a:endParaRPr sz="1100"/>
          </a:p>
          <a:p>
            <a:pPr marL="457200" lvl="0" indent="-298450" algn="l" rtl="0">
              <a:spcBef>
                <a:spcPct val="0"/>
              </a:spcBef>
              <a:spcAft>
                <a:spcPct val="0"/>
              </a:spcAft>
              <a:buSzPts val="1100"/>
              <a:buChar char="●"/>
            </a:pPr>
            <a:r>
              <a:rPr lang="fr" sz="1100" b="0" i="0" u="none" strike="noStrike">
                <a:highlight>
                  <a:srgbClr val="000000">
                    <a:alpha val="0"/>
                  </a:srgbClr>
                </a:highlight>
                <a:latin typeface="Calibri"/>
              </a:rPr>
              <a:t>L'USAID Advancing Nutrition a élaboré l'organigramme présenté ici pour faciliter ces efforts.</a:t>
            </a:r>
            <a:endParaRPr sz="1100"/>
          </a:p>
          <a:p>
            <a:pPr marL="457200" lvl="0" indent="-298450" algn="l" rtl="0">
              <a:spcBef>
                <a:spcPct val="0"/>
              </a:spcBef>
              <a:spcAft>
                <a:spcPct val="0"/>
              </a:spcAft>
              <a:buSzPts val="1100"/>
              <a:buFont typeface="Calibri"/>
              <a:buChar char="●"/>
            </a:pPr>
            <a:r>
              <a:rPr lang="fr" sz="1100" b="0" i="0" u="none" strike="noStrike">
                <a:highlight>
                  <a:srgbClr val="000000">
                    <a:alpha val="0"/>
                  </a:srgbClr>
                </a:highlight>
                <a:latin typeface="Calibri"/>
              </a:rPr>
              <a:t>Dans le cadre d'une séance de conseil individuel, des outils de travail tels que cet organigramme peuvent également aider à définir les priorités des sujets spécifiques à chaque enfant en fonction de son âge, des évaluations, de l'observation des interactions, des intérêts et des préoccupations des personnes qui s'occupent de lui, afin d'orienter la séance.</a:t>
            </a:r>
            <a:endParaRPr sz="1100"/>
          </a:p>
          <a:p>
            <a:pPr marL="0" lvl="0" indent="0" algn="l" rtl="0">
              <a:spcBef>
                <a:spcPct val="0"/>
              </a:spcBef>
              <a:spcAft>
                <a:spcPct val="0"/>
              </a:spcAft>
              <a:buNone/>
            </a:pPr>
            <a:r>
              <a:rPr lang="fr" sz="1100" b="0" i="0" u="none" strike="noStrike">
                <a:highlight>
                  <a:srgbClr val="000000">
                    <a:alpha val="0"/>
                  </a:srgbClr>
                </a:highlight>
                <a:latin typeface="Calibri"/>
              </a:rPr>
              <a:t>________</a:t>
            </a:r>
            <a:endParaRPr sz="1100"/>
          </a:p>
          <a:p>
            <a:pPr marL="457200" lvl="0" indent="-298450" algn="l" rtl="0">
              <a:lnSpc>
                <a:spcPct val="115000"/>
              </a:lnSpc>
              <a:spcBef>
                <a:spcPts val="1200"/>
              </a:spcBef>
              <a:spcAft>
                <a:spcPct val="0"/>
              </a:spcAft>
              <a:buSzPts val="1100"/>
              <a:buFont typeface="Calibri"/>
              <a:buChar char="●"/>
            </a:pPr>
            <a:r>
              <a:rPr lang="fr" sz="1100" b="0" i="0" u="none" strike="noStrike">
                <a:highlight>
                  <a:srgbClr val="000000">
                    <a:alpha val="0"/>
                  </a:srgbClr>
                </a:highlight>
                <a:latin typeface="Calibri"/>
              </a:rPr>
              <a:t>Bien qu'il ne soit pas spécifique au SPC, l'outil</a:t>
            </a:r>
            <a:r>
              <a:rPr lang="fr" sz="1100" b="0" i="0" u="none" strike="noStrike">
                <a:highlight>
                  <a:srgbClr val="000000">
                    <a:alpha val="0"/>
                  </a:srgbClr>
                </a:highlight>
                <a:uFill>
                  <a:noFill/>
                </a:uFill>
                <a:latin typeface="Calibri"/>
                <a:hlinkClick r:id="rId4"/>
              </a:rPr>
              <a:t> </a:t>
            </a:r>
            <a:r>
              <a:rPr lang="fr" sz="1100" b="0" i="0" u="sng" strike="noStrike">
                <a:solidFill>
                  <a:srgbClr val="1155CC"/>
                </a:solidFill>
                <a:highlight>
                  <a:srgbClr val="000000">
                    <a:alpha val="0"/>
                  </a:srgbClr>
                </a:highlight>
                <a:latin typeface="Calibri"/>
                <a:hlinkClick r:id="rId4">
                  <a:extLst>
                    <a:ext uri="{A12FA001-AC4F-418D-AE19-62706E023703}">
                      <ahyp:hlinkClr xmlns:ahyp="http://schemas.microsoft.com/office/drawing/2018/hyperlinkcolor" val="tx"/>
                    </a:ext>
                  </a:extLst>
                </a:hlinkClick>
              </a:rPr>
              <a:t>Nourishing Connections du Nigeria</a:t>
            </a:r>
            <a:r>
              <a:rPr lang="fr" sz="1100" b="0" i="0" u="none" strike="noStrike">
                <a:highlight>
                  <a:srgbClr val="000000">
                    <a:alpha val="0"/>
                  </a:srgbClr>
                </a:highlight>
                <a:latin typeface="Calibri"/>
              </a:rPr>
              <a:t> que j'ai mentionné précédemment facilite le conseil grâce à un flux simple et structuré qui aide la séance à se concentrer sur un ou deux besoins du soigant et à se mettre d'accord sur les mesures à prendre.</a:t>
            </a:r>
            <a:endParaRPr sz="1100"/>
          </a:p>
          <a:p>
            <a:pPr marL="457200" lvl="0" indent="-298450" algn="l" rtl="0">
              <a:lnSpc>
                <a:spcPct val="115000"/>
              </a:lnSpc>
              <a:spcBef>
                <a:spcPct val="0"/>
              </a:spcBef>
              <a:spcAft>
                <a:spcPct val="0"/>
              </a:spcAft>
              <a:buSzPts val="1100"/>
              <a:buFont typeface="Calibri"/>
              <a:buChar char="●"/>
            </a:pPr>
            <a:r>
              <a:rPr lang="fr" sz="1100" b="0" i="0" u="none" strike="noStrike">
                <a:highlight>
                  <a:srgbClr val="000000">
                    <a:alpha val="0"/>
                  </a:srgbClr>
                </a:highlight>
                <a:latin typeface="Calibri"/>
              </a:rPr>
              <a:t>Les tests effectués auprès des utilisateurs ont montré que l'outil offrait des résultats prometteurs. Les soignants et les ASC ont fait l'éloge de cette expérience ; les soignants ont noté que c'était la première fois qu'ils parlaient pendant la séance de conseil et ont estimé qu'ils étaient plus susceptibles de se souvenir de la discussion.</a:t>
            </a:r>
            <a:endParaRPr sz="1100"/>
          </a:p>
          <a:p>
            <a:pPr marL="0" lvl="0" indent="0" algn="l" rtl="0">
              <a:spcBef>
                <a:spcPts val="1200"/>
              </a:spcBef>
              <a:spcAft>
                <a:spcPct val="0"/>
              </a:spcAft>
              <a:buNone/>
            </a:pPr>
            <a:endParaRPr>
              <a:latin typeface="Cambria"/>
              <a:ea typeface="Cambria"/>
              <a:cs typeface="Cambria"/>
              <a:sym typeface="Cambria"/>
            </a:endParaRPr>
          </a:p>
        </p:txBody>
      </p:sp>
      <p:sp>
        <p:nvSpPr>
          <p:cNvPr id="322" name="Google Shape;322;g241f564a8f3_0_1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482dd4c8d1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329" name="Google Shape;329;g2482dd4c8d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1200"/>
              </a:spcBef>
              <a:spcAft>
                <a:spcPct val="0"/>
              </a:spcAft>
              <a:buSzPts val="1100"/>
              <a:buChar char="●"/>
            </a:pPr>
            <a:r>
              <a:rPr lang="fr" sz="1100" b="0" i="0" u="none" strike="noStrike">
                <a:highlight>
                  <a:srgbClr val="000000">
                    <a:alpha val="0"/>
                  </a:srgbClr>
                </a:highlight>
                <a:latin typeface="Calibri"/>
              </a:rPr>
              <a:t>Au cours de la séance d'écoute, les agents de santé ont indiqué qu'ils effectuaient régulièrement des visites à domicile pour suivre les personnes défaillantes et atteindre les enfants les plus vulnérables à la malnutrition dont les soignants ne les amènent pas au SPC en raison de la stigmatisation ou d'autres difficultés (par exemple, le transport).</a:t>
            </a:r>
            <a:r>
              <a:rPr lang="fr" sz="1100" b="0" i="0" u="none" strike="noStrike">
                <a:highlight>
                  <a:srgbClr val="000000">
                    <a:alpha val="0"/>
                  </a:srgbClr>
                </a:highlight>
                <a:uFill>
                  <a:noFill/>
                </a:uFill>
                <a:latin typeface="Calibri"/>
                <a:hlinkClick r:id="rId3"/>
              </a:rPr>
              <a:t> </a:t>
            </a:r>
            <a:endParaRPr sz="1100"/>
          </a:p>
          <a:p>
            <a:pPr marL="457200" lvl="0" indent="-298450" algn="l" rtl="0">
              <a:lnSpc>
                <a:spcPct val="115000"/>
              </a:lnSpc>
              <a:spcBef>
                <a:spcPct val="0"/>
              </a:spcBef>
              <a:spcAft>
                <a:spcPct val="0"/>
              </a:spcAft>
              <a:buSzPts val="1100"/>
              <a:buChar char="●"/>
            </a:pPr>
            <a:r>
              <a:rPr lang="fr" sz="1100" b="0" i="0" u="none" strike="noStrike">
                <a:highlight>
                  <a:srgbClr val="000000">
                    <a:alpha val="0"/>
                  </a:srgbClr>
                </a:highlight>
                <a:latin typeface="Calibri"/>
              </a:rPr>
              <a:t>Lors des visites à domicile, les agents de santé disposent de plus de temps et peuvent adapter les conseils en fonction de l'environnement familial et travailler avec les membres de la famille pour obtenir le soutien nécessaire à la croissance et au développement de l'enfant.</a:t>
            </a:r>
            <a:endParaRPr sz="1100"/>
          </a:p>
          <a:p>
            <a:pPr marL="457200" lvl="0" indent="-298450" algn="l" rtl="0">
              <a:lnSpc>
                <a:spcPct val="115000"/>
              </a:lnSpc>
              <a:spcBef>
                <a:spcPct val="0"/>
              </a:spcBef>
              <a:spcAft>
                <a:spcPct val="0"/>
              </a:spcAft>
              <a:buSzPts val="1100"/>
              <a:buChar char="●"/>
            </a:pPr>
            <a:r>
              <a:rPr lang="fr" sz="1100" b="0" i="0" u="none" strike="noStrike">
                <a:highlight>
                  <a:srgbClr val="000000">
                    <a:alpha val="0"/>
                  </a:srgbClr>
                </a:highlight>
                <a:latin typeface="Calibri"/>
              </a:rPr>
              <a:t>Dans cette citation, un agent de santé de la République kirghize nous parle des avantages du conseil lors des visites à domicile - lire la citation ?</a:t>
            </a:r>
            <a:endParaRPr sz="1100"/>
          </a:p>
        </p:txBody>
      </p:sp>
      <p:sp>
        <p:nvSpPr>
          <p:cNvPr id="330" name="Google Shape;330;g2482dd4c8d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342868d31_2_1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335" name="Google Shape;335;g24342868d31_2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30187" lvl="0" indent="-185737" algn="l" rtl="0">
              <a:spcBef>
                <a:spcPct val="0"/>
              </a:spcBef>
              <a:spcAft>
                <a:spcPct val="0"/>
              </a:spcAft>
              <a:buClr>
                <a:schemeClr val="dk1"/>
              </a:buClr>
              <a:buSzPts val="1100"/>
              <a:buFont typeface="Calibri"/>
              <a:buChar char="•"/>
            </a:pPr>
            <a:r>
              <a:rPr lang="fr" sz="1100" b="0" i="0" u="none" strike="noStrike">
                <a:highlight>
                  <a:srgbClr val="000000">
                    <a:alpha val="0"/>
                  </a:srgbClr>
                </a:highlight>
                <a:latin typeface="Calibri"/>
              </a:rPr>
              <a:t>Pour faciliter le conseil, et conformément à ce que nous avons constaté dans l'étude documentaire, les participants aux séances d'écoute ont reconnu l'importance de donner la priorité aux enfants qui ne grandissent pas bien et d'adapter le conseil aux problèmes les plus urgents en fonction de la situation unique de l'enfant, de son âge et de sa tendance à la croissance. </a:t>
            </a:r>
            <a:endParaRPr sz="1100"/>
          </a:p>
          <a:p>
            <a:pPr marL="230187" lvl="0" indent="-185737" algn="l" rtl="0">
              <a:spcBef>
                <a:spcPct val="0"/>
              </a:spcBef>
              <a:spcAft>
                <a:spcPct val="0"/>
              </a:spcAft>
              <a:buClr>
                <a:schemeClr val="dk1"/>
              </a:buClr>
              <a:buSzPts val="1100"/>
              <a:buFont typeface="Calibri"/>
              <a:buChar char="•"/>
            </a:pPr>
            <a:r>
              <a:rPr lang="fr" sz="1100" b="0" i="0" u="none" strike="noStrike">
                <a:highlight>
                  <a:srgbClr val="000000">
                    <a:alpha val="0"/>
                  </a:srgbClr>
                </a:highlight>
                <a:latin typeface="Calibri"/>
              </a:rPr>
              <a:t>Cet agent de santé nigérian souligne l'importance d'un conseil personnalisé plutôt que d'un temps limité avec chaque soignant.</a:t>
            </a:r>
            <a:endParaRPr sz="1100"/>
          </a:p>
        </p:txBody>
      </p:sp>
      <p:sp>
        <p:nvSpPr>
          <p:cNvPr id="336" name="Google Shape;336;g24342868d31_2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7db64f24d4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30187" lvl="0" indent="-185737" algn="l" rtl="0">
              <a:lnSpc>
                <a:spcPct val="115000"/>
              </a:lnSpc>
              <a:spcBef>
                <a:spcPts val="1200"/>
              </a:spcBef>
              <a:spcAft>
                <a:spcPct val="0"/>
              </a:spcAft>
              <a:buClr>
                <a:srgbClr val="635C5B"/>
              </a:buClr>
              <a:buSzPts val="1100"/>
              <a:buFont typeface="Calibri"/>
              <a:buChar char="•"/>
            </a:pPr>
            <a:r>
              <a:rPr lang="fr" sz="1100" b="0" i="0" u="none" strike="noStrike">
                <a:highlight>
                  <a:srgbClr val="000000">
                    <a:alpha val="0"/>
                  </a:srgbClr>
                </a:highlight>
                <a:latin typeface="Calibri"/>
              </a:rPr>
              <a:t>Une autre façon de faciliter le conseil est de concevoir des outils pratiques, faciles à utiliser, colorés et intéressants.</a:t>
            </a:r>
            <a:endParaRPr sz="1100"/>
          </a:p>
          <a:p>
            <a:pPr marL="230187" lvl="0" indent="-185737" algn="l" rtl="0">
              <a:lnSpc>
                <a:spcPct val="115000"/>
              </a:lnSpc>
              <a:spcBef>
                <a:spcPct val="0"/>
              </a:spcBef>
              <a:spcAft>
                <a:spcPct val="0"/>
              </a:spcAft>
              <a:buClr>
                <a:srgbClr val="635C5B"/>
              </a:buClr>
              <a:buSzPts val="1100"/>
              <a:buFont typeface="Calibri"/>
              <a:buChar char="•"/>
            </a:pPr>
            <a:r>
              <a:rPr lang="fr" sz="1100" b="0" i="0" u="none" strike="noStrike">
                <a:highlight>
                  <a:srgbClr val="000000">
                    <a:alpha val="0"/>
                  </a:srgbClr>
                </a:highlight>
                <a:latin typeface="Calibri"/>
              </a:rPr>
              <a:t>En particulier, les outils de visualisation de la croissance, tels que le diagramme à bulles, peuvent contribuer à un tracé précis, aider les familles à comprendre la croissance et son influence sur la santé et le développement de l'enfant, et susciter l'intérêt pour le SPC.</a:t>
            </a:r>
            <a:endParaRPr sz="1100"/>
          </a:p>
          <a:p>
            <a:pPr marL="230187" lvl="0" indent="-185737" algn="l" rtl="0">
              <a:lnSpc>
                <a:spcPct val="115000"/>
              </a:lnSpc>
              <a:spcBef>
                <a:spcPct val="0"/>
              </a:spcBef>
              <a:spcAft>
                <a:spcPct val="0"/>
              </a:spcAft>
              <a:buClr>
                <a:srgbClr val="635C5B"/>
              </a:buClr>
              <a:buSzPts val="1100"/>
              <a:buFont typeface="Calibri"/>
              <a:buChar char="•"/>
            </a:pPr>
            <a:r>
              <a:rPr lang="fr" sz="1100" b="0" i="0" u="none" strike="noStrike">
                <a:highlight>
                  <a:srgbClr val="000000">
                    <a:alpha val="0"/>
                  </a:srgbClr>
                </a:highlight>
                <a:latin typeface="Calibri"/>
              </a:rPr>
              <a:t>Appliqué au DPE, le même concept de visualisation pourrait permettre une meilleure intégration et une plus grande attention au développement holistique.</a:t>
            </a:r>
            <a:endParaRPr sz="1100"/>
          </a:p>
          <a:p>
            <a:pPr marL="230187" lvl="0" indent="-185737" algn="l" rtl="0">
              <a:lnSpc>
                <a:spcPct val="115000"/>
              </a:lnSpc>
              <a:spcBef>
                <a:spcPct val="0"/>
              </a:spcBef>
              <a:spcAft>
                <a:spcPct val="0"/>
              </a:spcAft>
              <a:buClr>
                <a:srgbClr val="635C5B"/>
              </a:buClr>
              <a:buSzPts val="1100"/>
              <a:buFont typeface="Calibri"/>
              <a:buChar char="•"/>
            </a:pPr>
            <a:r>
              <a:rPr lang="fr" sz="1100" b="0" i="0" u="none" strike="noStrike">
                <a:highlight>
                  <a:srgbClr val="000000">
                    <a:alpha val="0"/>
                  </a:srgbClr>
                </a:highlight>
                <a:latin typeface="Calibri"/>
              </a:rPr>
              <a:t>Au cours des séances d'écoute, les agents de santé ont apprécié les outils de travail, tels que les fiches de conseils, les brochures et les affiches, et ils ont suggéré d'envisager des outils numériques, le cas échéant. </a:t>
            </a:r>
            <a:endParaRPr sz="1100"/>
          </a:p>
          <a:p>
            <a:pPr marL="230187" lvl="0" indent="-185737" algn="l" rtl="0">
              <a:lnSpc>
                <a:spcPct val="115000"/>
              </a:lnSpc>
              <a:spcBef>
                <a:spcPct val="0"/>
              </a:spcBef>
              <a:spcAft>
                <a:spcPct val="0"/>
              </a:spcAft>
              <a:buClr>
                <a:srgbClr val="635C5B"/>
              </a:buClr>
              <a:buSzPts val="1100"/>
              <a:buFont typeface="Calibri"/>
              <a:buChar char="•"/>
            </a:pPr>
            <a:r>
              <a:rPr lang="fr" sz="1100" b="0" i="0" u="none" strike="noStrike">
                <a:highlight>
                  <a:srgbClr val="000000">
                    <a:alpha val="0"/>
                  </a:srgbClr>
                </a:highlight>
                <a:latin typeface="Calibri"/>
              </a:rPr>
              <a:t>Pour que le conseil soit le plus efficace possible, les praticiens doivent fonder tous les supports de conseil - imprimés ou numériques - sur une recherche formative solide afin de s'assurer qu'ils sont adaptés au contexte et à la culture.</a:t>
            </a:r>
            <a:endParaRPr sz="1100"/>
          </a:p>
          <a:p>
            <a:pPr marL="0" lvl="0" indent="0" algn="l" rtl="0">
              <a:spcBef>
                <a:spcPts val="1200"/>
              </a:spcBef>
              <a:spcAft>
                <a:spcPct val="0"/>
              </a:spcAft>
              <a:buNone/>
            </a:pPr>
            <a:endParaRPr>
              <a:latin typeface="Cambria"/>
              <a:ea typeface="Cambria"/>
              <a:cs typeface="Cambria"/>
              <a:sym typeface="Cambria"/>
            </a:endParaRPr>
          </a:p>
        </p:txBody>
      </p:sp>
      <p:sp>
        <p:nvSpPr>
          <p:cNvPr id="341" name="Google Shape;341;g27db64f24d4_0_1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8d97a8fbd4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Kelsey</a:t>
            </a:r>
            <a:endParaRPr sz="1100"/>
          </a:p>
          <a:p>
            <a:pPr marL="457200" lvl="0" indent="-298450" algn="l" rtl="0">
              <a:lnSpc>
                <a:spcPct val="115000"/>
              </a:lnSpc>
              <a:spcBef>
                <a:spcPts val="1200"/>
              </a:spcBef>
              <a:spcAft>
                <a:spcPct val="0"/>
              </a:spcAft>
              <a:buSzPts val="1100"/>
              <a:buFont typeface="Calibri"/>
              <a:buChar char="●"/>
            </a:pPr>
            <a:r>
              <a:rPr lang="fr" sz="1100" b="0" i="0" u="none" strike="noStrike">
                <a:highlight>
                  <a:srgbClr val="000000">
                    <a:alpha val="0"/>
                  </a:srgbClr>
                </a:highlight>
                <a:latin typeface="Calibri"/>
              </a:rPr>
              <a:t>Pour finir, nous avons trouvé des solutions pour aider les soignants à respecter les accords de conseil.</a:t>
            </a:r>
            <a:endParaRPr sz="1100"/>
          </a:p>
          <a:p>
            <a:pPr marL="457200" lvl="0" indent="-298450" algn="l" rtl="0">
              <a:lnSpc>
                <a:spcPct val="115000"/>
              </a:lnSpc>
              <a:spcBef>
                <a:spcPct val="0"/>
              </a:spcBef>
              <a:spcAft>
                <a:spcPct val="0"/>
              </a:spcAft>
              <a:buSzPts val="1100"/>
              <a:buFont typeface="Calibri"/>
              <a:buChar char="●"/>
            </a:pPr>
            <a:r>
              <a:rPr lang="fr" sz="1100" b="0" i="0" u="none" strike="noStrike">
                <a:highlight>
                  <a:srgbClr val="000000">
                    <a:alpha val="0"/>
                  </a:srgbClr>
                </a:highlight>
                <a:latin typeface="Calibri"/>
              </a:rPr>
              <a:t>En particulier, l'implication des membres de la famille lors des séances de conseil ou par le biais de groupes communautaires peut encourager des pratiques optimales en matière de soins et d'alimentation, compte tenu de leur influence et de la dynamique du système familial spécifique au contexte</a:t>
            </a:r>
            <a:r>
              <a:rPr lang="fr" sz="1100" b="0" i="0" u="none" strike="noStrike">
                <a:highlight>
                  <a:srgbClr val="000000">
                    <a:alpha val="0"/>
                  </a:srgbClr>
                </a:highlight>
                <a:uFill>
                  <a:noFill/>
                </a:uFill>
                <a:latin typeface="Calibri"/>
                <a:hlinkClick r:id="rId3"/>
              </a:rPr>
              <a:t> (Martin et al. 2021)</a:t>
            </a:r>
            <a:r>
              <a:rPr lang="fr" sz="1100" b="0" i="0" u="none" strike="noStrike">
                <a:highlight>
                  <a:srgbClr val="000000">
                    <a:alpha val="0"/>
                  </a:srgbClr>
                </a:highlight>
                <a:latin typeface="Calibri"/>
              </a:rPr>
              <a:t>. </a:t>
            </a:r>
            <a:endParaRPr sz="1100"/>
          </a:p>
          <a:p>
            <a:pPr marL="914400" lvl="1" indent="-298450" algn="l" rtl="0">
              <a:lnSpc>
                <a:spcPct val="115000"/>
              </a:lnSpc>
              <a:spcBef>
                <a:spcPct val="0"/>
              </a:spcBef>
              <a:spcAft>
                <a:spcPct val="0"/>
              </a:spcAft>
              <a:buSzPts val="1100"/>
              <a:buFont typeface="Calibri"/>
              <a:buChar char="○"/>
            </a:pPr>
            <a:r>
              <a:rPr lang="fr" sz="1100" b="0" i="0" u="none" strike="noStrike">
                <a:highlight>
                  <a:srgbClr val="000000">
                    <a:alpha val="0"/>
                  </a:srgbClr>
                </a:highlight>
                <a:latin typeface="Calibri"/>
              </a:rPr>
              <a:t>Lors des séances d'écoute, les agents de santé ont noté que les soignants souhaitaient davantage de soutien de la part des membres de la famille, en particulier des pères, pour assister au SPC et s'occuper des soins, de l'alimentation et des tâches ménagères. </a:t>
            </a:r>
            <a:endParaRPr sz="1100"/>
          </a:p>
          <a:p>
            <a:pPr marL="457200" lvl="0" indent="-298450" algn="l" rtl="0">
              <a:lnSpc>
                <a:spcPct val="115000"/>
              </a:lnSpc>
              <a:spcBef>
                <a:spcPct val="0"/>
              </a:spcBef>
              <a:spcAft>
                <a:spcPct val="0"/>
              </a:spcAft>
              <a:buSzPts val="1100"/>
              <a:buFont typeface="Calibri"/>
              <a:buChar char="●"/>
            </a:pPr>
            <a:r>
              <a:rPr lang="fr" sz="1100" b="0" i="0" u="none" strike="noStrike">
                <a:highlight>
                  <a:srgbClr val="000000">
                    <a:alpha val="0"/>
                  </a:srgbClr>
                </a:highlight>
                <a:latin typeface="Calibri"/>
              </a:rPr>
              <a:t>Il est également important que les agents de santé et les soignants disposent d'outils pour guider et suivre la mise en pratique des comportements abordés lors des séances de conseil. </a:t>
            </a:r>
            <a:endParaRPr sz="1100"/>
          </a:p>
          <a:p>
            <a:pPr marL="914400" lvl="1" indent="-298450" algn="l" rtl="0">
              <a:lnSpc>
                <a:spcPct val="115000"/>
              </a:lnSpc>
              <a:spcBef>
                <a:spcPct val="0"/>
              </a:spcBef>
              <a:spcAft>
                <a:spcPct val="0"/>
              </a:spcAft>
              <a:buSzPts val="1100"/>
              <a:buFont typeface="Calibri"/>
              <a:buChar char="○"/>
            </a:pPr>
            <a:r>
              <a:rPr lang="fr" sz="1100" b="0" i="0" u="none" strike="noStrike">
                <a:highlight>
                  <a:srgbClr val="000000">
                    <a:alpha val="0"/>
                  </a:srgbClr>
                </a:highlight>
                <a:latin typeface="Calibri"/>
              </a:rPr>
              <a:t>Des outils tels que la roue des pratiques pour une vie meilleure, qui vise à promouvoir la santé maternelle et à prévenir la dénutrition infantile au Guatemala, pourraient servir à cette fin, mais ils doivent être étudiés dans le contexte du SPC (Hurtado et al. 2020). </a:t>
            </a:r>
            <a:endParaRPr sz="1100"/>
          </a:p>
          <a:p>
            <a:pPr marL="457200" lvl="0" indent="-298450" algn="l" rtl="0">
              <a:lnSpc>
                <a:spcPct val="115000"/>
              </a:lnSpc>
              <a:spcBef>
                <a:spcPct val="0"/>
              </a:spcBef>
              <a:spcAft>
                <a:spcPct val="0"/>
              </a:spcAft>
              <a:buSzPts val="1100"/>
              <a:buFont typeface="Calibri"/>
              <a:buChar char="●"/>
            </a:pPr>
            <a:r>
              <a:rPr lang="fr" sz="1100" b="0" i="0" u="none" strike="noStrike">
                <a:highlight>
                  <a:srgbClr val="000000">
                    <a:alpha val="0"/>
                  </a:srgbClr>
                </a:highlight>
                <a:latin typeface="Calibri"/>
              </a:rPr>
              <a:t>Et pour terminer, lorsqu'ils ont discuté des efforts plus vastes de promotion de la croissance, les participants aux séances d'écoute ont reconnu l'importance de l'engagement de la communauté, notamment par le biais des médias locaux, ainsi que des liens et de l'orientation vers d'autres services afin de les aider à respecter les accords de conseil.</a:t>
            </a:r>
            <a:endParaRPr sz="1100">
              <a:solidFill>
                <a:srgbClr val="635C5B"/>
              </a:solidFill>
            </a:endParaRPr>
          </a:p>
          <a:p>
            <a:pPr marL="0" lvl="0" indent="0" algn="l" rtl="0">
              <a:spcBef>
                <a:spcPct val="0"/>
              </a:spcBef>
              <a:spcAft>
                <a:spcPct val="0"/>
              </a:spcAft>
              <a:buNone/>
            </a:pPr>
            <a:endParaRPr/>
          </a:p>
          <a:p>
            <a:pPr marL="0" lvl="0" indent="0" algn="l" rtl="0">
              <a:spcBef>
                <a:spcPct val="0"/>
              </a:spcBef>
              <a:spcAft>
                <a:spcPct val="0"/>
              </a:spcAft>
              <a:buNone/>
            </a:pPr>
            <a:endParaRPr>
              <a:latin typeface="Cambria"/>
              <a:ea typeface="Cambria"/>
              <a:cs typeface="Cambria"/>
              <a:sym typeface="Cambria"/>
            </a:endParaRPr>
          </a:p>
        </p:txBody>
      </p:sp>
      <p:sp>
        <p:nvSpPr>
          <p:cNvPr id="349" name="Google Shape;349;g28d97a8fbd4_0_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0ce1d68f9_0_19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357" name="Google Shape;357;g240ce1d68f9_0_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Clr>
                <a:schemeClr val="dk1"/>
              </a:buClr>
              <a:buSzPts val="1100"/>
              <a:buFont typeface="Arial"/>
              <a:buNone/>
            </a:pPr>
            <a:r>
              <a:rPr lang="fr" sz="1200" b="0" i="0" u="none" strike="noStrike">
                <a:highlight>
                  <a:srgbClr val="000000">
                    <a:alpha val="0"/>
                  </a:srgbClr>
                </a:highlight>
                <a:latin typeface="Calibri"/>
              </a:rPr>
              <a:t>Akriti</a:t>
            </a:r>
            <a:endParaRPr/>
          </a:p>
        </p:txBody>
      </p:sp>
      <p:sp>
        <p:nvSpPr>
          <p:cNvPr id="358" name="Google Shape;358;g240ce1d68f9_0_1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7c95e468eb_0_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364" name="Google Shape;364;g27c95e468eb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lnSpc>
                <a:spcPct val="115000"/>
              </a:lnSpc>
              <a:spcBef>
                <a:spcPct val="0"/>
              </a:spcBef>
              <a:spcAft>
                <a:spcPct val="0"/>
              </a:spcAft>
              <a:buNone/>
            </a:pPr>
            <a:endParaRPr sz="1100"/>
          </a:p>
          <a:p>
            <a:pPr marL="0" lvl="0" indent="0" algn="l" rtl="0">
              <a:spcBef>
                <a:spcPct val="0"/>
              </a:spcBef>
              <a:spcAft>
                <a:spcPct val="0"/>
              </a:spcAft>
              <a:buNone/>
            </a:pPr>
            <a:endParaRPr/>
          </a:p>
        </p:txBody>
      </p:sp>
      <p:sp>
        <p:nvSpPr>
          <p:cNvPr id="365" name="Google Shape;365;g27c95e468eb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f43b5212f_0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Dans le programme d'apprentissage, nous soulignons les lacunes, les recommandations et les questions d'apprentissage pour renforcer et soutenir les séances de conseil au sein du SPC. Ces questions d'apprentissage s'alignent sur les principales conclusions des réunions de </a:t>
            </a:r>
            <a:r>
              <a:rPr lang="fr" sz="1100" b="0" i="0" u="none" strike="noStrike">
                <a:highlight>
                  <a:srgbClr val="000000">
                    <a:alpha val="0"/>
                  </a:srgbClr>
                </a:highlight>
                <a:uFill>
                  <a:noFill/>
                </a:uFill>
                <a:latin typeface="Calibri"/>
                <a:hlinkClick r:id="rId3"/>
              </a:rPr>
              <a:t> </a:t>
            </a:r>
            <a:r>
              <a:rPr lang="fr" sz="1100" b="0" i="0" u="sng" strike="noStrike">
                <a:highlight>
                  <a:srgbClr val="000000">
                    <a:alpha val="0"/>
                  </a:srgbClr>
                </a:highlight>
                <a:latin typeface="Calibri"/>
                <a:hlinkClick r:id="rId3"/>
              </a:rPr>
              <a:t>2018</a:t>
            </a:r>
            <a:r>
              <a:rPr lang="fr" sz="1100" b="0" i="0" u="none" strike="noStrike">
                <a:highlight>
                  <a:srgbClr val="000000">
                    <a:alpha val="0"/>
                  </a:srgbClr>
                </a:highlight>
                <a:latin typeface="Calibri"/>
              </a:rPr>
              <a:t> et 2022. Les recommandations du programme d'apprentissage proposent en outre des possibilités de tester, d'adapter et/ou d'élargir les solutions locales et les recommandations précédentes. Nous nous concentrons sur quatre domaines spécifiques : les conditions préalables à une séance de conseil de qualité, la réalisation d'une séance de conseil de qualité, la création d'un environnement communautaire favorable, et le suivi et le contrôle.</a:t>
            </a:r>
            <a:endParaRPr sz="1100"/>
          </a:p>
          <a:p>
            <a:pPr marL="0" lvl="0" indent="0" algn="l" rtl="0">
              <a:spcBef>
                <a:spcPts val="1200"/>
              </a:spcBef>
              <a:spcAft>
                <a:spcPct val="0"/>
              </a:spcAft>
              <a:buNone/>
            </a:pPr>
            <a:endParaRPr sz="1100"/>
          </a:p>
        </p:txBody>
      </p:sp>
      <p:sp>
        <p:nvSpPr>
          <p:cNvPr id="390" name="Google Shape;390;g23f43b5212f_0_26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8d97a8fbd4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ts val="1200"/>
              </a:spcAft>
              <a:buClr>
                <a:schemeClr val="dk1"/>
              </a:buClr>
              <a:buSzPts val="1100"/>
              <a:buFont typeface="Arial"/>
              <a:buNone/>
            </a:pPr>
            <a:endParaRPr sz="1100"/>
          </a:p>
        </p:txBody>
      </p:sp>
      <p:sp>
        <p:nvSpPr>
          <p:cNvPr id="398" name="Google Shape;398;g28d97a8fbd4_0_3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8d97a8fbd4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ts val="1200"/>
              </a:spcAft>
              <a:buClr>
                <a:schemeClr val="dk1"/>
              </a:buClr>
              <a:buSzPts val="1100"/>
              <a:buFont typeface="Arial"/>
              <a:buNone/>
            </a:pPr>
            <a:endParaRPr sz="1100"/>
          </a:p>
        </p:txBody>
      </p:sp>
      <p:sp>
        <p:nvSpPr>
          <p:cNvPr id="406" name="Google Shape;406;g28d97a8fbd4_0_4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3f43b5212f_0_53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95" name="Google Shape;195;g23f43b5212f_0_5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sng" strike="noStrike">
                <a:solidFill>
                  <a:srgbClr val="0000FF"/>
                </a:solidFill>
                <a:highlight>
                  <a:srgbClr val="000000">
                    <a:alpha val="0"/>
                  </a:srgbClr>
                </a:highlight>
                <a:latin typeface="Calibri"/>
                <a:hlinkClick r:id="rId3"/>
              </a:rPr>
              <a:t>https://docs.google.com/document/d/18MYRMDizNdqKKjNeyrTmpPFRV2Wy4RI0/edit?usp=share_link&amp;ouid=103456941452892096300&amp;rtpof=true&amp;sd=true</a:t>
            </a:r>
            <a:r>
              <a:rPr lang="fr" sz="1200" b="0" i="0" u="none" strike="noStrike">
                <a:highlight>
                  <a:srgbClr val="000000">
                    <a:alpha val="0"/>
                  </a:srgbClr>
                </a:highlight>
                <a:latin typeface="Calibri"/>
              </a:rPr>
              <a:t> </a:t>
            </a:r>
            <a:endParaRPr/>
          </a:p>
          <a:p>
            <a:pPr marL="0" lvl="0" indent="0" algn="l" rtl="0">
              <a:spcBef>
                <a:spcPct val="0"/>
              </a:spcBef>
              <a:spcAft>
                <a:spcPct val="0"/>
              </a:spcAft>
              <a:buNone/>
            </a:pPr>
            <a:endParaRPr/>
          </a:p>
          <a:p>
            <a:pPr marL="0" lvl="0" indent="0" algn="l" rtl="0">
              <a:spcBef>
                <a:spcPct val="0"/>
              </a:spcBef>
              <a:spcAft>
                <a:spcPct val="0"/>
              </a:spcAft>
              <a:buNone/>
            </a:pPr>
            <a:endParaRPr/>
          </a:p>
        </p:txBody>
      </p:sp>
      <p:sp>
        <p:nvSpPr>
          <p:cNvPr id="196" name="Google Shape;196;g23f43b5212f_0_5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7a79aabf30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ts val="1200"/>
              </a:spcAft>
              <a:buClr>
                <a:schemeClr val="dk1"/>
              </a:buClr>
              <a:buSzPts val="1100"/>
              <a:buFont typeface="Arial"/>
              <a:buNone/>
            </a:pPr>
            <a:endParaRPr sz="1100"/>
          </a:p>
        </p:txBody>
      </p:sp>
      <p:sp>
        <p:nvSpPr>
          <p:cNvPr id="412" name="Google Shape;412;g27a79aabf30_0_1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8d97a8fbd4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ts val="1200"/>
              </a:spcAft>
              <a:buClr>
                <a:schemeClr val="dk1"/>
              </a:buClr>
              <a:buSzPts val="1100"/>
              <a:buFont typeface="Arial"/>
              <a:buNone/>
            </a:pPr>
            <a:endParaRPr sz="1100"/>
          </a:p>
        </p:txBody>
      </p:sp>
      <p:sp>
        <p:nvSpPr>
          <p:cNvPr id="420" name="Google Shape;420;g28d97a8fbd4_0_4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d97a8fbd4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lnSpc>
                <a:spcPct val="115000"/>
              </a:lnSpc>
              <a:spcBef>
                <a:spcPts val="1200"/>
              </a:spcBef>
              <a:spcAft>
                <a:spcPts val="1200"/>
              </a:spcAft>
              <a:buClr>
                <a:schemeClr val="dk1"/>
              </a:buClr>
              <a:buSzPts val="1100"/>
              <a:buFont typeface="Arial"/>
              <a:buNone/>
            </a:pPr>
            <a:endParaRPr sz="1100"/>
          </a:p>
        </p:txBody>
      </p:sp>
      <p:sp>
        <p:nvSpPr>
          <p:cNvPr id="426" name="Google Shape;426;g28d97a8fbd4_0_5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7a79aabf30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latin typeface="Gill Sans"/>
              <a:ea typeface="Gill Sans"/>
              <a:cs typeface="Gill Sans"/>
              <a:sym typeface="Gill Sans"/>
            </a:endParaRPr>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spcBef>
                <a:spcPts val="1200"/>
              </a:spcBef>
              <a:spcAft>
                <a:spcPct val="0"/>
              </a:spcAft>
              <a:buNone/>
            </a:pPr>
            <a:endParaRPr sz="1100"/>
          </a:p>
        </p:txBody>
      </p:sp>
      <p:sp>
        <p:nvSpPr>
          <p:cNvPr id="432" name="Google Shape;432;g27a79aabf30_0_2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8d97a8fbd4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latin typeface="Gill Sans"/>
              <a:ea typeface="Gill Sans"/>
              <a:cs typeface="Gill Sans"/>
              <a:sym typeface="Gill Sans"/>
            </a:endParaRPr>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spcBef>
                <a:spcPts val="1200"/>
              </a:spcBef>
              <a:spcAft>
                <a:spcPct val="0"/>
              </a:spcAft>
              <a:buNone/>
            </a:pPr>
            <a:endParaRPr sz="1100"/>
          </a:p>
        </p:txBody>
      </p:sp>
      <p:sp>
        <p:nvSpPr>
          <p:cNvPr id="440" name="Google Shape;440;g28d97a8fbd4_0_7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8d97a8fbd4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100" b="0" i="0" u="none" strike="noStrike">
                <a:highlight>
                  <a:srgbClr val="000000">
                    <a:alpha val="0"/>
                  </a:srgbClr>
                </a:highlight>
                <a:latin typeface="Calibri"/>
              </a:rPr>
              <a:t>Akriti</a:t>
            </a:r>
            <a:endParaRPr sz="1100"/>
          </a:p>
          <a:p>
            <a:pPr marL="0" lvl="0" indent="0" algn="l" rtl="0">
              <a:lnSpc>
                <a:spcPct val="115000"/>
              </a:lnSpc>
              <a:spcBef>
                <a:spcPts val="1200"/>
              </a:spcBef>
              <a:spcAft>
                <a:spcPct val="0"/>
              </a:spcAft>
              <a:buClr>
                <a:schemeClr val="dk1"/>
              </a:buClr>
              <a:buSzPts val="1100"/>
              <a:buFont typeface="Arial"/>
              <a:buNone/>
            </a:pPr>
            <a:endParaRPr sz="1100">
              <a:latin typeface="Gill Sans"/>
              <a:ea typeface="Gill Sans"/>
              <a:cs typeface="Gill Sans"/>
              <a:sym typeface="Gill Sans"/>
            </a:endParaRPr>
          </a:p>
          <a:p>
            <a:pPr marL="0" lvl="0" indent="0" algn="l" rtl="0">
              <a:lnSpc>
                <a:spcPct val="115000"/>
              </a:lnSpc>
              <a:spcBef>
                <a:spcPts val="1200"/>
              </a:spcBef>
              <a:spcAft>
                <a:spcPct val="0"/>
              </a:spcAft>
              <a:buClr>
                <a:schemeClr val="dk1"/>
              </a:buClr>
              <a:buSzPts val="1100"/>
              <a:buFont typeface="Arial"/>
              <a:buNone/>
            </a:pPr>
            <a:endParaRPr sz="1100"/>
          </a:p>
          <a:p>
            <a:pPr marL="0" lvl="0" indent="0" algn="l" rtl="0">
              <a:spcBef>
                <a:spcPts val="1200"/>
              </a:spcBef>
              <a:spcAft>
                <a:spcPct val="0"/>
              </a:spcAft>
              <a:buNone/>
            </a:pPr>
            <a:endParaRPr sz="1100"/>
          </a:p>
        </p:txBody>
      </p:sp>
      <p:sp>
        <p:nvSpPr>
          <p:cNvPr id="448" name="Google Shape;448;g28d97a8fbd4_0_6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3f43b5212f_0_29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54" name="Google Shape;454;g23f43b5212f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100" b="0" i="0" u="none" strike="noStrike">
                <a:solidFill>
                  <a:srgbClr val="1D1C1D"/>
                </a:solidFill>
                <a:highlight>
                  <a:srgbClr val="F8F8F8"/>
                </a:highlight>
                <a:latin typeface="Calibri"/>
              </a:rPr>
              <a:t>en posant une question sur les difficultés qu'ils ont rencontrées en matière de conseil dans le cadre des programmes SPC. Nous pouvons ensuite assurer le suivi des solutions qu'ils ont éventuellement essayées</a:t>
            </a:r>
            <a:endParaRPr sz="1100">
              <a:solidFill>
                <a:srgbClr val="1D1C1D"/>
              </a:solidFill>
              <a:highlight>
                <a:srgbClr val="F8F8F8"/>
              </a:highlight>
            </a:endParaRPr>
          </a:p>
          <a:p>
            <a:pPr marL="0" lvl="0" indent="0" algn="l" rtl="0">
              <a:spcBef>
                <a:spcPct val="0"/>
              </a:spcBef>
              <a:spcAft>
                <a:spcPct val="0"/>
              </a:spcAft>
              <a:buNone/>
            </a:pPr>
            <a:endParaRPr sz="1100">
              <a:solidFill>
                <a:srgbClr val="1D1C1D"/>
              </a:solidFill>
              <a:highlight>
                <a:srgbClr val="F8F8F8"/>
              </a:highlight>
            </a:endParaRPr>
          </a:p>
          <a:p>
            <a:pPr marL="0" lvl="0" indent="0" algn="l" rtl="0">
              <a:spcBef>
                <a:spcPct val="0"/>
              </a:spcBef>
              <a:spcAft>
                <a:spcPct val="0"/>
              </a:spcAft>
              <a:buNone/>
            </a:pPr>
            <a:r>
              <a:rPr lang="fr" sz="1100" b="0" i="0" u="none" strike="noStrike">
                <a:solidFill>
                  <a:srgbClr val="1D1C1D"/>
                </a:solidFill>
                <a:highlight>
                  <a:srgbClr val="F8F8F8"/>
                </a:highlight>
                <a:latin typeface="Calibri"/>
              </a:rPr>
              <a:t>comment mesurer la qualité du conseil</a:t>
            </a:r>
            <a:endParaRPr sz="1100">
              <a:solidFill>
                <a:srgbClr val="1D1C1D"/>
              </a:solidFill>
              <a:highlight>
                <a:srgbClr val="F8F8F8"/>
              </a:highlight>
            </a:endParaRPr>
          </a:p>
        </p:txBody>
      </p:sp>
      <p:sp>
        <p:nvSpPr>
          <p:cNvPr id="455" name="Google Shape;455;g23f43b5212f_0_2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3f43b5212f_0_52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60" name="Google Shape;460;g23f43b5212f_0_5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ct val="0"/>
              </a:spcBef>
              <a:spcAft>
                <a:spcPct val="0"/>
              </a:spcAft>
              <a:buNone/>
            </a:pPr>
            <a:r>
              <a:rPr lang="fr" sz="1100" b="0" i="0" u="none" strike="noStrike">
                <a:solidFill>
                  <a:srgbClr val="3C4043"/>
                </a:solidFill>
                <a:highlight>
                  <a:srgbClr val="000000">
                    <a:alpha val="0"/>
                  </a:srgbClr>
                </a:highlight>
                <a:latin typeface="Gill Sans"/>
                <a:ea typeface="Gill Sans"/>
                <a:cs typeface="Gill Sans"/>
                <a:sym typeface="Gill Sans"/>
              </a:rPr>
              <a:t>Elaine prononcera les observations finales et, s'il reste du temps, elle passera le relais à Akriti.</a:t>
            </a:r>
            <a:endParaRPr/>
          </a:p>
        </p:txBody>
      </p:sp>
      <p:sp>
        <p:nvSpPr>
          <p:cNvPr id="461" name="Google Shape;461;g23f43b5212f_0_5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7c60c64a86_0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68" name="Google Shape;468;g27c60c64a8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69" name="Google Shape;469;g27c60c64a8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7c60c64a86_0_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75" name="Google Shape;475;g27c60c64a86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76" name="Google Shape;476;g27c60c64a86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7a79aabf30_0_20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2" name="Google Shape;202;g27a79aabf30_0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p:txBody>
      </p:sp>
      <p:sp>
        <p:nvSpPr>
          <p:cNvPr id="203" name="Google Shape;203;g27a79aabf30_0_2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417fa1dfee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spcBef>
                <a:spcPct val="0"/>
              </a:spcBef>
              <a:spcAft>
                <a:spcPct val="0"/>
              </a:spcAft>
              <a:buNone/>
            </a:pPr>
            <a:endParaRPr/>
          </a:p>
        </p:txBody>
      </p:sp>
      <p:sp>
        <p:nvSpPr>
          <p:cNvPr id="482" name="Google Shape;482;g2417fa1dfee_1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417fa1dfee_1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spcBef>
                <a:spcPct val="0"/>
              </a:spcBef>
              <a:spcAft>
                <a:spcPct val="0"/>
              </a:spcAft>
              <a:buNone/>
            </a:pPr>
            <a:endParaRPr/>
          </a:p>
        </p:txBody>
      </p:sp>
      <p:sp>
        <p:nvSpPr>
          <p:cNvPr id="488" name="Google Shape;488;g2417fa1dfee_1_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94" name="Google Shape;494;p2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4342868d31_2_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98" name="Google Shape;498;g24342868d31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spcBef>
                <a:spcPct val="0"/>
              </a:spcBef>
              <a:spcAft>
                <a:spcPct val="0"/>
              </a:spcAft>
              <a:buSzPts val="1100"/>
              <a:buChar char="●"/>
            </a:pPr>
            <a:r>
              <a:rPr lang="fr" sz="1100" b="0" i="0" u="none" strike="noStrike">
                <a:solidFill>
                  <a:srgbClr val="635C5B"/>
                </a:solidFill>
                <a:highlight>
                  <a:srgbClr val="000000">
                    <a:alpha val="0"/>
                  </a:srgbClr>
                </a:highlight>
                <a:latin typeface="Gill Sans"/>
                <a:ea typeface="Gill Sans"/>
                <a:cs typeface="Gill Sans"/>
                <a:sym typeface="Gill Sans"/>
              </a:rPr>
              <a:t>Des séances d'écoute ont été organisées avec des agents de santé afin de recueillir des informations techniques et de veiller à ce que les voix des agents de santé sont prises en compte dans l'élaboration du programme d'apprentissage.</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SzPts val="1100"/>
              <a:buChar char="●"/>
            </a:pPr>
            <a:r>
              <a:rPr lang="fr" sz="1100" b="0" i="0" u="none" strike="noStrike">
                <a:solidFill>
                  <a:srgbClr val="635C5B"/>
                </a:solidFill>
                <a:highlight>
                  <a:srgbClr val="000000">
                    <a:alpha val="0"/>
                  </a:srgbClr>
                </a:highlight>
                <a:latin typeface="Gill Sans"/>
                <a:ea typeface="Gill Sans"/>
                <a:cs typeface="Gill Sans"/>
                <a:sym typeface="Gill Sans"/>
              </a:rPr>
              <a:t>Les séances d'écoute visaient à compléter les principaux résultats de la consultation que nous avons organisée l'année dernière et de l'étude documentaire rapide</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Cinq séances d'écoute relativement informelles ont été organisées avec des fournisseurs de SPC : 2 à Santa Barbara (Honduras), 2 dans l'État de Bauchi (Nigeria) et 1 dans la district de Suzak (République kirghize).</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Il y avait 7 à 11 agents de santé à chaque séance, y compris quelques bénévoles.</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Les participants ont été identifiés sur la base de ceux qui fournissent des services de SPC et qui sont disponibles dans l'établissement ou sur le site de sensibilisation le jour choisi pour la collecte des données. </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Trois questions fondamentales ouvertes ont été posées</a:t>
            </a:r>
            <a:endParaRPr sz="1100">
              <a:solidFill>
                <a:srgbClr val="635C5B"/>
              </a:solidFill>
              <a:latin typeface="Gill Sans"/>
              <a:ea typeface="Gill Sans"/>
              <a:cs typeface="Gill Sans"/>
              <a:sym typeface="Gill Sans"/>
            </a:endParaRPr>
          </a:p>
          <a:p>
            <a:pPr marL="914400" lvl="1"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Comment se déroule une séance de conseil au sein du SPC dans vos communautés ?</a:t>
            </a:r>
            <a:endParaRPr sz="1100">
              <a:solidFill>
                <a:srgbClr val="635C5B"/>
              </a:solidFill>
              <a:latin typeface="Gill Sans"/>
              <a:ea typeface="Gill Sans"/>
              <a:cs typeface="Gill Sans"/>
              <a:sym typeface="Gill Sans"/>
            </a:endParaRPr>
          </a:p>
          <a:p>
            <a:pPr marL="914400" lvl="1"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Selon vous, qu'attendent t les soignants lors d'une séance de conseil sur le SPC ? - Les questions ont porté sur l'enfant malade par rapport à l'enfant en bonne santé et sur les soignants qui viennent régulièrement par rapport à ceux qui ne viennent pas souvent.</a:t>
            </a:r>
            <a:endParaRPr sz="1100">
              <a:solidFill>
                <a:srgbClr val="635C5B"/>
              </a:solidFill>
              <a:latin typeface="Gill Sans"/>
              <a:ea typeface="Gill Sans"/>
              <a:cs typeface="Gill Sans"/>
              <a:sym typeface="Gill Sans"/>
            </a:endParaRPr>
          </a:p>
          <a:p>
            <a:pPr marL="914400" lvl="1"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De quoi avez-vous besoin pour rendre la séance de conseil plus efficace et répondre aux attentes des soignants ? - Les questions ont porté sur le temps, la formation, les liens avec d'autres services, les outils de travail, les intérêts des soignants et le soutien familial/social, ainsi que sur la manière d'évaluer la qualité des conseils.</a:t>
            </a:r>
            <a:endParaRPr sz="1100">
              <a:solidFill>
                <a:srgbClr val="635C5B"/>
              </a:solidFill>
              <a:latin typeface="Gill Sans"/>
              <a:ea typeface="Gill Sans"/>
              <a:cs typeface="Gill Sans"/>
              <a:sym typeface="Gill Sans"/>
            </a:endParaRPr>
          </a:p>
          <a:p>
            <a:pPr marL="457200" lvl="0" indent="-298450" algn="l" rtl="0">
              <a:spcBef>
                <a:spcPct val="0"/>
              </a:spcBef>
              <a:spcAft>
                <a:spcPct val="0"/>
              </a:spcAft>
              <a:buClr>
                <a:srgbClr val="635C5B"/>
              </a:buClr>
              <a:buSzPts val="1100"/>
              <a:buFont typeface="Gill Sans"/>
              <a:buChar char="●"/>
            </a:pPr>
            <a:r>
              <a:rPr lang="fr" sz="1100" b="0" i="0" u="none" strike="noStrike">
                <a:solidFill>
                  <a:srgbClr val="635C5B"/>
                </a:solidFill>
                <a:highlight>
                  <a:srgbClr val="000000">
                    <a:alpha val="0"/>
                  </a:srgbClr>
                </a:highlight>
                <a:latin typeface="Gill Sans"/>
                <a:ea typeface="Gill Sans"/>
                <a:cs typeface="Gill Sans"/>
                <a:sym typeface="Gill Sans"/>
              </a:rPr>
              <a:t>Les principaux enseignements tirés de ces séances sont très proches des défis et des solutions locales décrits dans l'étude documentaire et sont donc résumés dans les diapositives suivantes par quatre domaines : le renforcement des capacités, la reconnaissance des conseillers, l'expérience en matière de soins et faciliter le conseil.</a:t>
            </a:r>
            <a:endParaRPr sz="1100">
              <a:solidFill>
                <a:srgbClr val="635C5B"/>
              </a:solidFill>
              <a:latin typeface="Gill Sans"/>
              <a:ea typeface="Gill Sans"/>
              <a:cs typeface="Gill Sans"/>
              <a:sym typeface="Gill Sans"/>
            </a:endParaRPr>
          </a:p>
        </p:txBody>
      </p:sp>
      <p:sp>
        <p:nvSpPr>
          <p:cNvPr id="499" name="Google Shape;499;g24342868d31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09a337fd7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11" name="Google Shape;211;g2409a337fd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p:txBody>
      </p:sp>
      <p:sp>
        <p:nvSpPr>
          <p:cNvPr id="212" name="Google Shape;212;g2409a337fd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3f43b5212f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p:txBody>
      </p:sp>
      <p:sp>
        <p:nvSpPr>
          <p:cNvPr id="219" name="Google Shape;219;g23f43b5212f_0_8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45cf1687d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p:txBody>
      </p:sp>
      <p:sp>
        <p:nvSpPr>
          <p:cNvPr id="227" name="Google Shape;227;g245cf1687d7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3f43b5212f_0_5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a:p>
            <a:pPr marL="0" lvl="0" indent="0" algn="l" rtl="0">
              <a:lnSpc>
                <a:spcPct val="115000"/>
              </a:lnSpc>
              <a:spcBef>
                <a:spcPts val="1200"/>
              </a:spcBef>
              <a:spcAft>
                <a:spcPct val="0"/>
              </a:spcAft>
              <a:buClr>
                <a:schemeClr val="dk1"/>
              </a:buClr>
              <a:buSzPts val="1100"/>
              <a:buFont typeface="Arial"/>
              <a:buNone/>
            </a:pPr>
            <a:r>
              <a:rPr lang="fr" sz="1200" b="0" i="0" u="none" strike="noStrike">
                <a:highlight>
                  <a:srgbClr val="000000">
                    <a:alpha val="0"/>
                  </a:srgbClr>
                </a:highlight>
                <a:latin typeface="Calibri"/>
              </a:rPr>
              <a:t>Bien que les agents de santé aient reconnu certains problèmes de capacité lors des séances d'écoute, comme l'adaptation des conseils aux aliments disponibles localement, il était clair que les principaux problèmes auxquels ils étaient confrontés étaient liés à la nécessité d'un environnement plus favorable.</a:t>
            </a:r>
            <a:endParaRPr/>
          </a:p>
          <a:p>
            <a:pPr marL="0" lvl="0" indent="0" algn="l" rtl="0">
              <a:spcBef>
                <a:spcPts val="1200"/>
              </a:spcBef>
              <a:spcAft>
                <a:spcPct val="0"/>
              </a:spcAft>
              <a:buNone/>
            </a:pPr>
            <a:endParaRPr/>
          </a:p>
        </p:txBody>
      </p:sp>
      <p:sp>
        <p:nvSpPr>
          <p:cNvPr id="233" name="Google Shape;233;g23f43b5212f_0_59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1f564a8f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fr" sz="1200" b="0" i="0" u="none" strike="noStrike">
                <a:highlight>
                  <a:srgbClr val="000000">
                    <a:alpha val="0"/>
                  </a:srgbClr>
                </a:highlight>
                <a:latin typeface="Calibri"/>
              </a:rPr>
              <a:t>Lisa</a:t>
            </a:r>
            <a:endParaRPr/>
          </a:p>
          <a:p>
            <a:pPr marL="0" lvl="0" indent="0" algn="l" rtl="0">
              <a:spcBef>
                <a:spcPct val="0"/>
              </a:spcBef>
              <a:spcAft>
                <a:spcPct val="0"/>
              </a:spcAft>
              <a:buNone/>
            </a:pPr>
            <a:endParaRPr/>
          </a:p>
          <a:p>
            <a:pPr marL="0" lvl="0" indent="0" algn="l" rtl="0">
              <a:spcBef>
                <a:spcPct val="0"/>
              </a:spcBef>
              <a:spcAft>
                <a:spcPct val="0"/>
              </a:spcAft>
              <a:buNone/>
            </a:pPr>
            <a:r>
              <a:rPr lang="fr" sz="1200" b="0" i="0" u="none" strike="noStrike">
                <a:highlight>
                  <a:srgbClr val="000000">
                    <a:alpha val="0"/>
                  </a:srgbClr>
                </a:highlight>
                <a:latin typeface="Cambria"/>
                <a:ea typeface="Cambria"/>
                <a:cs typeface="Cambria"/>
                <a:sym typeface="Cambria"/>
              </a:rPr>
              <a:t>Les participants aux séances d'écoute ont confirmé les difficultés liées au taux élevé de rotation du personnel, à la lourde charge de travail et au peu de temps disponible pour le conseil. Compte tenu des contraintes de temps et de débit, lorsque le conseil a lieu, les agents de santé peuvent se contenter de transmettre des messages génériques à la personne qui s'occupe de l'enfant au lieu de répondre à ses besoins et d'adapter le conseil et la résolution des problèmes en fonction de l'enfant, de la situation et du contexte spécifiques. </a:t>
            </a:r>
            <a:endParaRPr/>
          </a:p>
        </p:txBody>
      </p:sp>
      <p:sp>
        <p:nvSpPr>
          <p:cNvPr id="241" name="Google Shape;241;g241f564a8f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advancingnutrition.org/" TargetMode="External"/><Relationship Id="rId2" Type="http://schemas.openxmlformats.org/officeDocument/2006/relationships/hyperlink" Target="mailto:info@advaningnutrition.org"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Photo - White">
  <p:cSld name="Cover - Photo - White">
    <p:bg>
      <p:bgPr>
        <a:solidFill>
          <a:schemeClr val="lt1"/>
        </a:solidFill>
        <a:effectLst/>
      </p:bgPr>
    </p:bg>
    <p:spTree>
      <p:nvGrpSpPr>
        <p:cNvPr id="1" name="Shape 14"/>
        <p:cNvGrpSpPr/>
        <p:nvPr/>
      </p:nvGrpSpPr>
      <p:grpSpPr>
        <a:xfrm>
          <a:off x="0" y="0"/>
          <a:ext cx="0" cy="0"/>
          <a:chOff x="0" y="0"/>
          <a:chExt cx="0" cy="0"/>
        </a:xfrm>
      </p:grpSpPr>
      <p:sp>
        <p:nvSpPr>
          <p:cNvPr id="15" name="Google Shape;15;p2"/>
          <p:cNvSpPr/>
          <p:nvPr/>
        </p:nvSpPr>
        <p:spPr>
          <a:xfrm>
            <a:off x="0" y="4769427"/>
            <a:ext cx="9144000" cy="3740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b="0" i="0" u="none" strike="noStrike" cap="none">
              <a:solidFill>
                <a:schemeClr val="lt1"/>
              </a:solidFill>
              <a:latin typeface="Gill Sans"/>
              <a:ea typeface="Gill Sans"/>
              <a:cs typeface="Gill Sans"/>
              <a:sym typeface="Gill Sans"/>
            </a:endParaRPr>
          </a:p>
        </p:txBody>
      </p:sp>
      <p:sp>
        <p:nvSpPr>
          <p:cNvPr id="16" name="Google Shape;16;p2"/>
          <p:cNvSpPr txBox="1">
            <a:spLocks noGrp="1"/>
          </p:cNvSpPr>
          <p:nvPr>
            <p:ph type="ctrTitle"/>
          </p:nvPr>
        </p:nvSpPr>
        <p:spPr>
          <a:xfrm>
            <a:off x="321677" y="1371603"/>
            <a:ext cx="4250323" cy="1428748"/>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3"/>
              </a:buClr>
              <a:buSzPts val="2400"/>
              <a:buFont typeface="Gill Sans"/>
              <a:buNone/>
              <a:defRPr sz="2400">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7" name="Google Shape;17;p2"/>
          <p:cNvSpPr txBox="1">
            <a:spLocks noGrp="1"/>
          </p:cNvSpPr>
          <p:nvPr>
            <p:ph type="subTitle" idx="1"/>
          </p:nvPr>
        </p:nvSpPr>
        <p:spPr>
          <a:xfrm>
            <a:off x="321676" y="3086100"/>
            <a:ext cx="3581400" cy="1200150"/>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accent3"/>
              </a:buClr>
              <a:buSzPts val="1350"/>
              <a:buNone/>
              <a:defRPr sz="1350">
                <a:solidFill>
                  <a:schemeClr val="accent3"/>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8" name="Google Shape;18;p2"/>
          <p:cNvSpPr txBox="1">
            <a:spLocks noGrp="1"/>
          </p:cNvSpPr>
          <p:nvPr>
            <p:ph type="body" idx="2"/>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9" name="Google Shape;19;p2"/>
          <p:cNvSpPr>
            <a:spLocks noGrp="1"/>
          </p:cNvSpPr>
          <p:nvPr>
            <p:ph type="pic" idx="3"/>
          </p:nvPr>
        </p:nvSpPr>
        <p:spPr>
          <a:xfrm>
            <a:off x="4876801" y="137160"/>
            <a:ext cx="3945524" cy="4489704"/>
          </a:xfrm>
          <a:prstGeom prst="rect">
            <a:avLst/>
          </a:prstGeom>
          <a:noFill/>
          <a:ln>
            <a:noFill/>
          </a:ln>
        </p:spPr>
        <p:txBody>
          <a:bodyPr/>
          <a:lstStyle/>
          <a:p>
            <a:endParaRPr/>
          </a:p>
        </p:txBody>
      </p:sp>
      <p:sp>
        <p:nvSpPr>
          <p:cNvPr id="20" name="Google Shape;20;p2"/>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b="0" i="0" u="none" strike="noStrike" cap="none" dirty="0">
                <a:solidFill>
                  <a:schemeClr val="lt1"/>
                </a:solidFill>
                <a:latin typeface="Gill Sans"/>
                <a:ea typeface="Gill Sans"/>
                <a:cs typeface="Gill Sans"/>
                <a:sym typeface="Gill Sans"/>
              </a:rPr>
              <a:t>USAID EN ACTION POUR LA NUTRITION</a:t>
            </a:r>
            <a:endParaRPr dirty="0"/>
          </a:p>
        </p:txBody>
      </p:sp>
      <p:pic>
        <p:nvPicPr>
          <p:cNvPr id="21" name="Google Shape;21;p2"/>
          <p:cNvPicPr preferRelativeResize="0"/>
          <p:nvPr/>
        </p:nvPicPr>
        <p:blipFill>
          <a:blip r:embed="rId2"/>
          <a:srcRect/>
          <a:stretch/>
        </p:blipFill>
        <p:spPr>
          <a:xfrm>
            <a:off x="167788" y="314793"/>
            <a:ext cx="2028271" cy="771061"/>
          </a:xfrm>
          <a:prstGeom prst="rect">
            <a:avLst/>
          </a:prstGeom>
          <a:noFill/>
          <a:ln>
            <a:noFill/>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Red Title + Left Photo">
  <p:cSld name="Divider - Red Title + Left Photo">
    <p:bg>
      <p:bgPr>
        <a:solidFill>
          <a:schemeClr val="accent2"/>
        </a:solidFill>
        <a:effectLst/>
      </p:bgPr>
    </p:bg>
    <p:spTree>
      <p:nvGrpSpPr>
        <p:cNvPr id="1" name="Shape 63"/>
        <p:cNvGrpSpPr/>
        <p:nvPr/>
      </p:nvGrpSpPr>
      <p:grpSpPr>
        <a:xfrm>
          <a:off x="0" y="0"/>
          <a:ext cx="0" cy="0"/>
          <a:chOff x="0" y="0"/>
          <a:chExt cx="0" cy="0"/>
        </a:xfrm>
      </p:grpSpPr>
      <p:sp>
        <p:nvSpPr>
          <p:cNvPr id="64" name="Google Shape;64;p11"/>
          <p:cNvSpPr>
            <a:spLocks noGrp="1"/>
          </p:cNvSpPr>
          <p:nvPr>
            <p:ph type="pic" idx="2"/>
          </p:nvPr>
        </p:nvSpPr>
        <p:spPr>
          <a:xfrm>
            <a:off x="152400" y="133350"/>
            <a:ext cx="4419600" cy="4489704"/>
          </a:xfrm>
          <a:prstGeom prst="rect">
            <a:avLst/>
          </a:prstGeom>
          <a:solidFill>
            <a:srgbClr val="FFFFFF"/>
          </a:solidFill>
          <a:ln>
            <a:noFill/>
          </a:ln>
        </p:spPr>
        <p:txBody>
          <a:bodyPr/>
          <a:lstStyle/>
          <a:p>
            <a:endParaRPr/>
          </a:p>
        </p:txBody>
      </p:sp>
      <p:sp>
        <p:nvSpPr>
          <p:cNvPr id="65" name="Google Shape;65;p11"/>
          <p:cNvSpPr txBox="1">
            <a:spLocks noGrp="1"/>
          </p:cNvSpPr>
          <p:nvPr>
            <p:ph type="title"/>
          </p:nvPr>
        </p:nvSpPr>
        <p:spPr>
          <a:xfrm>
            <a:off x="4877104" y="2228850"/>
            <a:ext cx="3885896" cy="1371598"/>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lt1"/>
              </a:buClr>
              <a:buSzPts val="2100"/>
              <a:buFont typeface="Gill Sans"/>
              <a:buNone/>
              <a:defRPr>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6" name="Google Shape;66;p11"/>
          <p:cNvSpPr txBox="1">
            <a:spLocks noGrp="1"/>
          </p:cNvSpPr>
          <p:nvPr>
            <p:ph type="body" idx="1"/>
          </p:nvPr>
        </p:nvSpPr>
        <p:spPr>
          <a:xfrm rot="-5400000">
            <a:off x="3313614" y="140712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67" name="Google Shape;67;p11"/>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hite/Gray/Red 1 Content">
  <p:cSld name="White/Gray/Red 1 Content">
    <p:bg>
      <p:bgPr>
        <a:solidFill>
          <a:schemeClr val="lt1"/>
        </a:solidFill>
        <a:effectLst/>
      </p:bgPr>
    </p:bg>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152400" y="133350"/>
            <a:ext cx="8839200" cy="4489704"/>
          </a:xfrm>
          <a:prstGeom prst="rect">
            <a:avLst/>
          </a:prstGeom>
          <a:solidFill>
            <a:schemeClr val="accent2"/>
          </a:solidFill>
          <a:ln>
            <a:noFill/>
          </a:ln>
        </p:spPr>
        <p:txBody>
          <a:bodyPr spcFirstLastPara="1" wrap="square" lIns="457200" tIns="91425" rIns="91425" bIns="91425" anchor="ctr" anchorCtr="0">
            <a:normAutofit/>
          </a:bodyPr>
          <a:lstStyle>
            <a:lvl1pPr marL="457200" lvl="0" indent="-228600" algn="l">
              <a:spcBef>
                <a:spcPct val="0"/>
              </a:spcBef>
              <a:spcAft>
                <a:spcPct val="0"/>
              </a:spcAft>
              <a:buClr>
                <a:schemeClr val="lt1"/>
              </a:buClr>
              <a:buSzPts val="1500"/>
              <a:buNone/>
              <a:defRPr>
                <a:solidFill>
                  <a:schemeClr val="lt1"/>
                </a:solidFill>
              </a:defRPr>
            </a:lvl1pPr>
            <a:lvl2pPr marL="914400" lvl="1" indent="-228600" algn="l">
              <a:spcBef>
                <a:spcPts val="900"/>
              </a:spcBef>
              <a:spcAft>
                <a:spcPct val="0"/>
              </a:spcAft>
              <a:buClr>
                <a:schemeClr val="lt1"/>
              </a:buClr>
              <a:buSzPts val="1500"/>
              <a:buNone/>
              <a:defRPr>
                <a:solidFill>
                  <a:schemeClr val="lt1"/>
                </a:solidFill>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70" name="Google Shape;70;p12"/>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Gray 2 Content - Bullets">
  <p:cSld name="White/Gray 2 Content - Bullets">
    <p:bg>
      <p:bgPr>
        <a:solidFill>
          <a:schemeClr val="lt1"/>
        </a:solidFill>
        <a:effectLst/>
      </p:bgPr>
    </p:bg>
    <p:spTree>
      <p:nvGrpSpPr>
        <p:cNvPr id="1" name="Shape 71"/>
        <p:cNvGrpSpPr/>
        <p:nvPr/>
      </p:nvGrpSpPr>
      <p:grpSpPr>
        <a:xfrm>
          <a:off x="0" y="0"/>
          <a:ext cx="0" cy="0"/>
          <a:chOff x="0" y="0"/>
          <a:chExt cx="0" cy="0"/>
        </a:xfrm>
      </p:grpSpPr>
      <p:sp>
        <p:nvSpPr>
          <p:cNvPr id="72" name="Google Shape;72;p13"/>
          <p:cNvSpPr txBox="1">
            <a:spLocks noGrp="1"/>
          </p:cNvSpPr>
          <p:nvPr>
            <p:ph type="body" idx="1"/>
          </p:nvPr>
        </p:nvSpPr>
        <p:spPr>
          <a:xfrm>
            <a:off x="320040" y="1200150"/>
            <a:ext cx="4114800" cy="3429000"/>
          </a:xfrm>
          <a:prstGeom prst="rect">
            <a:avLst/>
          </a:prstGeom>
          <a:noFill/>
          <a:ln>
            <a:noFill/>
          </a:ln>
        </p:spPr>
        <p:txBody>
          <a:bodyPr spcFirstLastPara="1" wrap="square" lIns="0" tIns="0" rIns="91425"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73" name="Google Shape;73;p13"/>
          <p:cNvSpPr txBox="1">
            <a:spLocks noGrp="1"/>
          </p:cNvSpPr>
          <p:nvPr>
            <p:ph type="body" idx="2"/>
          </p:nvPr>
        </p:nvSpPr>
        <p:spPr>
          <a:xfrm>
            <a:off x="4727448" y="1200150"/>
            <a:ext cx="4114800" cy="3429000"/>
          </a:xfrm>
          <a:prstGeom prst="rect">
            <a:avLst/>
          </a:prstGeom>
          <a:noFill/>
          <a:ln>
            <a:noFill/>
          </a:ln>
        </p:spPr>
        <p:txBody>
          <a:bodyPr spcFirstLastPara="1" wrap="square" lIns="91425" tIns="0" rIns="0"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74" name="Google Shape;74;p13"/>
          <p:cNvSpPr txBox="1">
            <a:spLocks noGrp="1"/>
          </p:cNvSpPr>
          <p:nvPr>
            <p:ph type="title"/>
          </p:nvPr>
        </p:nvSpPr>
        <p:spPr>
          <a:xfrm>
            <a:off x="320040" y="342900"/>
            <a:ext cx="8522208"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5" name="Google Shape;75;p13"/>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Gray 3 Content - Bullets">
  <p:cSld name="White/Gray 3 Content - Bullets">
    <p:bg>
      <p:bgPr>
        <a:solidFill>
          <a:schemeClr val="lt1"/>
        </a:solidFill>
        <a:effectLst/>
      </p:bgPr>
    </p:bg>
    <p:spTree>
      <p:nvGrpSpPr>
        <p:cNvPr id="1" name="Shape 76"/>
        <p:cNvGrpSpPr/>
        <p:nvPr/>
      </p:nvGrpSpPr>
      <p:grpSpPr>
        <a:xfrm>
          <a:off x="0" y="0"/>
          <a:ext cx="0" cy="0"/>
          <a:chOff x="0" y="0"/>
          <a:chExt cx="0" cy="0"/>
        </a:xfrm>
      </p:grpSpPr>
      <p:sp>
        <p:nvSpPr>
          <p:cNvPr id="77" name="Google Shape;77;p14"/>
          <p:cNvSpPr txBox="1">
            <a:spLocks noGrp="1"/>
          </p:cNvSpPr>
          <p:nvPr>
            <p:ph type="body" idx="1"/>
          </p:nvPr>
        </p:nvSpPr>
        <p:spPr>
          <a:xfrm>
            <a:off x="320040" y="1200150"/>
            <a:ext cx="2743200" cy="3429000"/>
          </a:xfrm>
          <a:prstGeom prst="rect">
            <a:avLst/>
          </a:prstGeom>
          <a:noFill/>
          <a:ln>
            <a:noFill/>
          </a:ln>
        </p:spPr>
        <p:txBody>
          <a:bodyPr spcFirstLastPara="1" wrap="square" lIns="0" tIns="0" rIns="182875"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78" name="Google Shape;78;p14"/>
          <p:cNvSpPr txBox="1">
            <a:spLocks noGrp="1"/>
          </p:cNvSpPr>
          <p:nvPr>
            <p:ph type="body" idx="2"/>
          </p:nvPr>
        </p:nvSpPr>
        <p:spPr>
          <a:xfrm>
            <a:off x="6080760" y="1200150"/>
            <a:ext cx="2743200" cy="3429000"/>
          </a:xfrm>
          <a:prstGeom prst="rect">
            <a:avLst/>
          </a:prstGeom>
          <a:noFill/>
          <a:ln>
            <a:noFill/>
          </a:ln>
        </p:spPr>
        <p:txBody>
          <a:bodyPr spcFirstLastPara="1" wrap="square" lIns="91425" tIns="0" rIns="0"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79" name="Google Shape;79;p14"/>
          <p:cNvSpPr txBox="1">
            <a:spLocks noGrp="1"/>
          </p:cNvSpPr>
          <p:nvPr>
            <p:ph type="body" idx="3"/>
          </p:nvPr>
        </p:nvSpPr>
        <p:spPr>
          <a:xfrm>
            <a:off x="3200400" y="1200150"/>
            <a:ext cx="2743200" cy="3429000"/>
          </a:xfrm>
          <a:prstGeom prst="rect">
            <a:avLst/>
          </a:prstGeom>
          <a:noFill/>
          <a:ln>
            <a:noFill/>
          </a:ln>
        </p:spPr>
        <p:txBody>
          <a:bodyPr spcFirstLastPara="1" wrap="square" lIns="0" tIns="0" rIns="91425"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80" name="Google Shape;80;p14"/>
          <p:cNvSpPr txBox="1">
            <a:spLocks noGrp="1"/>
          </p:cNvSpPr>
          <p:nvPr>
            <p:ph type="title"/>
          </p:nvPr>
        </p:nvSpPr>
        <p:spPr>
          <a:xfrm>
            <a:off x="320040" y="342900"/>
            <a:ext cx="8503920"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81" name="Google Shape;81;p14"/>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Gray 1 Bullets + Bottom Photo">
  <p:cSld name="White/Gray 1 Bullets + Bottom Photo">
    <p:bg>
      <p:bgPr>
        <a:solidFill>
          <a:schemeClr val="lt1"/>
        </a:solidFill>
        <a:effectLst/>
      </p:bgPr>
    </p:bg>
    <p:spTree>
      <p:nvGrpSpPr>
        <p:cNvPr id="1" name="Shape 82"/>
        <p:cNvGrpSpPr/>
        <p:nvPr/>
      </p:nvGrpSpPr>
      <p:grpSpPr>
        <a:xfrm>
          <a:off x="0" y="0"/>
          <a:ext cx="0" cy="0"/>
          <a:chOff x="0" y="0"/>
          <a:chExt cx="0" cy="0"/>
        </a:xfrm>
      </p:grpSpPr>
      <p:sp>
        <p:nvSpPr>
          <p:cNvPr id="83" name="Google Shape;83;p15"/>
          <p:cNvSpPr>
            <a:spLocks noGrp="1"/>
          </p:cNvSpPr>
          <p:nvPr>
            <p:ph type="pic" idx="2"/>
          </p:nvPr>
        </p:nvSpPr>
        <p:spPr>
          <a:xfrm>
            <a:off x="152400" y="2228851"/>
            <a:ext cx="8839200" cy="2297318"/>
          </a:xfrm>
          <a:prstGeom prst="rect">
            <a:avLst/>
          </a:prstGeom>
          <a:solidFill>
            <a:schemeClr val="lt1"/>
          </a:solidFill>
          <a:ln>
            <a:noFill/>
          </a:ln>
        </p:spPr>
        <p:txBody>
          <a:bodyPr/>
          <a:lstStyle/>
          <a:p>
            <a:endParaRPr/>
          </a:p>
        </p:txBody>
      </p:sp>
      <p:sp>
        <p:nvSpPr>
          <p:cNvPr id="84" name="Google Shape;84;p15"/>
          <p:cNvSpPr txBox="1">
            <a:spLocks noGrp="1"/>
          </p:cNvSpPr>
          <p:nvPr>
            <p:ph type="body" idx="1"/>
          </p:nvPr>
        </p:nvSpPr>
        <p:spPr>
          <a:xfrm>
            <a:off x="320040" y="1197864"/>
            <a:ext cx="8522208" cy="914400"/>
          </a:xfrm>
          <a:prstGeom prst="rect">
            <a:avLst/>
          </a:prstGeom>
          <a:noFill/>
          <a:ln>
            <a:noFill/>
          </a:ln>
        </p:spPr>
        <p:txBody>
          <a:bodyPr spcFirstLastPara="1" wrap="square" lIns="0" tIns="0" rIns="0" bIns="0" anchor="t" anchorCtr="0">
            <a:normAutofit/>
          </a:bodyPr>
          <a:lstStyle>
            <a:lvl1pPr marL="457200" lvl="0" indent="-323850" algn="l">
              <a:spcBef>
                <a:spcPct val="0"/>
              </a:spcBef>
              <a:spcAft>
                <a:spcPct val="0"/>
              </a:spcAft>
              <a:buClr>
                <a:srgbClr val="6C6463"/>
              </a:buClr>
              <a:buSzPts val="1500"/>
              <a:buChar char="•"/>
              <a:defRPr>
                <a:solidFill>
                  <a:srgbClr val="6C6463"/>
                </a:solidFill>
              </a:defRPr>
            </a:lvl1pPr>
            <a:lvl2pPr marL="914400" lvl="1" indent="-323850" algn="l">
              <a:spcBef>
                <a:spcPts val="900"/>
              </a:spcBef>
              <a:spcAft>
                <a:spcPct val="0"/>
              </a:spcAft>
              <a:buClr>
                <a:srgbClr val="6C6463"/>
              </a:buClr>
              <a:buSzPts val="1500"/>
              <a:buChar char="–"/>
              <a:defRPr>
                <a:solidFill>
                  <a:srgbClr val="6C6463"/>
                </a:solidFill>
              </a:defRPr>
            </a:lvl2pPr>
            <a:lvl3pPr marL="1371600" lvl="2" indent="-314325" algn="l">
              <a:spcBef>
                <a:spcPts val="900"/>
              </a:spcBef>
              <a:spcAft>
                <a:spcPct val="0"/>
              </a:spcAft>
              <a:buClr>
                <a:srgbClr val="6C6463"/>
              </a:buClr>
              <a:buSzPts val="1350"/>
              <a:buChar char="•"/>
              <a:defRPr>
                <a:solidFill>
                  <a:srgbClr val="6C6463"/>
                </a:solidFill>
              </a:defRPr>
            </a:lvl3pPr>
            <a:lvl4pPr marL="1828800" lvl="3" indent="-304800" algn="l">
              <a:spcBef>
                <a:spcPts val="240"/>
              </a:spcBef>
              <a:spcAft>
                <a:spcPct val="0"/>
              </a:spcAft>
              <a:buClr>
                <a:srgbClr val="6C6463"/>
              </a:buClr>
              <a:buSzPts val="1200"/>
              <a:buChar char="–"/>
              <a:defRPr>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85" name="Google Shape;85;p15"/>
          <p:cNvSpPr txBox="1">
            <a:spLocks noGrp="1"/>
          </p:cNvSpPr>
          <p:nvPr>
            <p:ph type="title"/>
          </p:nvPr>
        </p:nvSpPr>
        <p:spPr>
          <a:xfrm>
            <a:off x="320040" y="342900"/>
            <a:ext cx="8522208" cy="68580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86" name="Google Shape;86;p15"/>
          <p:cNvSpPr txBox="1">
            <a:spLocks noGrp="1"/>
          </p:cNvSpPr>
          <p:nvPr>
            <p:ph type="body" idx="3"/>
          </p:nvPr>
        </p:nvSpPr>
        <p:spPr>
          <a:xfrm>
            <a:off x="152401" y="4526169"/>
            <a:ext cx="3581401" cy="138499"/>
          </a:xfrm>
          <a:prstGeom prst="rect">
            <a:avLst/>
          </a:prstGeom>
          <a:noFill/>
          <a:ln>
            <a:noFill/>
          </a:ln>
        </p:spPr>
        <p:txBody>
          <a:bodyPr spcFirstLastPara="1" wrap="square" lIns="0" tIns="45700" rIns="0" bIns="0" anchor="t" anchorCtr="0">
            <a:spAutoFit/>
          </a:bodyPr>
          <a:lstStyle>
            <a:lvl1pPr marL="457200" lvl="0" indent="-228600" algn="l">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87" name="Google Shape;87;p15"/>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Gray 1 Bullet + Right Photo">
  <p:cSld name="White/Gray 1 Bullet + Right Photo">
    <p:bg>
      <p:bgPr>
        <a:solidFill>
          <a:schemeClr val="lt1"/>
        </a:solidFill>
        <a:effectLst/>
      </p:bgPr>
    </p:bg>
    <p:spTree>
      <p:nvGrpSpPr>
        <p:cNvPr id="1" name="Shape 88"/>
        <p:cNvGrpSpPr/>
        <p:nvPr/>
      </p:nvGrpSpPr>
      <p:grpSpPr>
        <a:xfrm>
          <a:off x="0" y="0"/>
          <a:ext cx="0" cy="0"/>
          <a:chOff x="0" y="0"/>
          <a:chExt cx="0" cy="0"/>
        </a:xfrm>
      </p:grpSpPr>
      <p:sp>
        <p:nvSpPr>
          <p:cNvPr id="89" name="Google Shape;89;p16"/>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90" name="Google Shape;90;p16"/>
          <p:cNvSpPr txBox="1">
            <a:spLocks noGrp="1"/>
          </p:cNvSpPr>
          <p:nvPr>
            <p:ph type="body" idx="1"/>
          </p:nvPr>
        </p:nvSpPr>
        <p:spPr>
          <a:xfrm>
            <a:off x="320040" y="1543051"/>
            <a:ext cx="4175760" cy="3086099"/>
          </a:xfrm>
          <a:prstGeom prst="rect">
            <a:avLst/>
          </a:prstGeom>
          <a:noFill/>
          <a:ln>
            <a:noFill/>
          </a:ln>
        </p:spPr>
        <p:txBody>
          <a:bodyPr spcFirstLastPara="1" wrap="square" lIns="0" tIns="0" rIns="0" bIns="0" anchor="t" anchorCtr="0">
            <a:normAutofit/>
          </a:bodyPr>
          <a:lstStyle>
            <a:lvl1pPr marL="457200" lvl="0" indent="-323850" algn="l">
              <a:spcBef>
                <a:spcPct val="0"/>
              </a:spcBef>
              <a:spcAft>
                <a:spcPct val="0"/>
              </a:spcAft>
              <a:buClr>
                <a:srgbClr val="6C6463"/>
              </a:buClr>
              <a:buSzPts val="1500"/>
              <a:buChar char="•"/>
              <a:defRPr sz="1500">
                <a:solidFill>
                  <a:srgbClr val="6C6463"/>
                </a:solidFill>
              </a:defRPr>
            </a:lvl1pPr>
            <a:lvl2pPr marL="914400" lvl="1" indent="-314325" algn="l">
              <a:spcBef>
                <a:spcPts val="900"/>
              </a:spcBef>
              <a:spcAft>
                <a:spcPct val="0"/>
              </a:spcAft>
              <a:buClr>
                <a:srgbClr val="6C6463"/>
              </a:buClr>
              <a:buSzPts val="1350"/>
              <a:buChar char="–"/>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91" name="Google Shape;91;p16"/>
          <p:cNvSpPr txBox="1">
            <a:spLocks noGrp="1"/>
          </p:cNvSpPr>
          <p:nvPr>
            <p:ph type="title"/>
          </p:nvPr>
        </p:nvSpPr>
        <p:spPr>
          <a:xfrm>
            <a:off x="320039" y="320041"/>
            <a:ext cx="4175413" cy="1028529"/>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92" name="Google Shape;92;p16"/>
          <p:cNvSpPr txBox="1">
            <a:spLocks noGrp="1"/>
          </p:cNvSpPr>
          <p:nvPr>
            <p:ph type="body" idx="3"/>
          </p:nvPr>
        </p:nvSpPr>
        <p:spPr>
          <a:xfrm rot="-5400000">
            <a:off x="7548548" y="1396587"/>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93" name="Google Shape;93;p16"/>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94"/>
        <p:cNvGrpSpPr/>
        <p:nvPr/>
      </p:nvGrpSpPr>
      <p:grpSpPr>
        <a:xfrm>
          <a:off x="0" y="0"/>
          <a:ext cx="0" cy="0"/>
          <a:chOff x="0" y="0"/>
          <a:chExt cx="0" cy="0"/>
        </a:xfrm>
      </p:grpSpPr>
      <p:sp>
        <p:nvSpPr>
          <p:cNvPr id="95" name="Google Shape;95;p17"/>
          <p:cNvSpPr>
            <a:spLocks noGrp="1"/>
          </p:cNvSpPr>
          <p:nvPr>
            <p:ph type="pic" idx="2"/>
          </p:nvPr>
        </p:nvSpPr>
        <p:spPr>
          <a:xfrm>
            <a:off x="152400" y="137160"/>
            <a:ext cx="8839200" cy="4491990"/>
          </a:xfrm>
          <a:prstGeom prst="rect">
            <a:avLst/>
          </a:prstGeom>
          <a:noFill/>
          <a:ln>
            <a:noFill/>
          </a:ln>
        </p:spPr>
        <p:txBody>
          <a:bodyPr/>
          <a:lstStyle/>
          <a:p>
            <a:endParaRPr/>
          </a:p>
        </p:txBody>
      </p:sp>
      <p:sp>
        <p:nvSpPr>
          <p:cNvPr id="96" name="Google Shape;96;p17"/>
          <p:cNvSpPr txBox="1">
            <a:spLocks noGrp="1"/>
          </p:cNvSpPr>
          <p:nvPr>
            <p:ph type="body" idx="1"/>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97" name="Google Shape;97;p17"/>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 Callout - Red">
  <p:cSld name="Full Photo + Callout - Red">
    <p:spTree>
      <p:nvGrpSpPr>
        <p:cNvPr id="1" name="Shape 98"/>
        <p:cNvGrpSpPr/>
        <p:nvPr/>
      </p:nvGrpSpPr>
      <p:grpSpPr>
        <a:xfrm>
          <a:off x="0" y="0"/>
          <a:ext cx="0" cy="0"/>
          <a:chOff x="0" y="0"/>
          <a:chExt cx="0" cy="0"/>
        </a:xfrm>
      </p:grpSpPr>
      <p:sp>
        <p:nvSpPr>
          <p:cNvPr id="99" name="Google Shape;99;p18"/>
          <p:cNvSpPr>
            <a:spLocks noGrp="1"/>
          </p:cNvSpPr>
          <p:nvPr>
            <p:ph type="pic" idx="2"/>
          </p:nvPr>
        </p:nvSpPr>
        <p:spPr>
          <a:xfrm>
            <a:off x="152400" y="137160"/>
            <a:ext cx="8839200" cy="4489704"/>
          </a:xfrm>
          <a:prstGeom prst="rect">
            <a:avLst/>
          </a:prstGeom>
          <a:noFill/>
          <a:ln>
            <a:noFill/>
          </a:ln>
        </p:spPr>
        <p:txBody>
          <a:bodyPr/>
          <a:lstStyle/>
          <a:p>
            <a:endParaRPr/>
          </a:p>
        </p:txBody>
      </p:sp>
      <p:sp>
        <p:nvSpPr>
          <p:cNvPr id="100" name="Google Shape;100;p18"/>
          <p:cNvSpPr txBox="1">
            <a:spLocks noGrp="1"/>
          </p:cNvSpPr>
          <p:nvPr>
            <p:ph type="subTitle" idx="1"/>
          </p:nvPr>
        </p:nvSpPr>
        <p:spPr>
          <a:xfrm>
            <a:off x="685800" y="3086100"/>
            <a:ext cx="3581401" cy="1200150"/>
          </a:xfrm>
          <a:prstGeom prst="rect">
            <a:avLst/>
          </a:prstGeom>
          <a:solidFill>
            <a:schemeClr val="accent2"/>
          </a:solidFill>
          <a:ln>
            <a:noFill/>
          </a:ln>
        </p:spPr>
        <p:txBody>
          <a:bodyPr spcFirstLastPara="1" wrap="square" lIns="91425" tIns="91425" rIns="91425" bIns="91425" anchor="t" anchorCtr="0">
            <a:normAutofit/>
          </a:bodyPr>
          <a:lstStyle>
            <a:lvl1pPr lvl="0" algn="l">
              <a:spcBef>
                <a:spcPct val="0"/>
              </a:spcBef>
              <a:spcAft>
                <a:spcPct val="0"/>
              </a:spcAft>
              <a:buClr>
                <a:schemeClr val="lt1"/>
              </a:buClr>
              <a:buSzPts val="1350"/>
              <a:buNone/>
              <a:defRPr sz="1350">
                <a:solidFill>
                  <a:schemeClr val="lt1"/>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01" name="Google Shape;101;p18"/>
          <p:cNvSpPr txBox="1">
            <a:spLocks noGrp="1"/>
          </p:cNvSpPr>
          <p:nvPr>
            <p:ph type="body" idx="3"/>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02" name="Google Shape;102;p18"/>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act - Blue">
  <p:cSld name="Contact - Blue">
    <p:bg>
      <p:bgPr>
        <a:solidFill>
          <a:schemeClr val="accent4"/>
        </a:solidFill>
        <a:effectLst/>
      </p:bgPr>
    </p:bg>
    <p:spTree>
      <p:nvGrpSpPr>
        <p:cNvPr id="1" name="Shape 103"/>
        <p:cNvGrpSpPr/>
        <p:nvPr/>
      </p:nvGrpSpPr>
      <p:grpSpPr>
        <a:xfrm>
          <a:off x="0" y="0"/>
          <a:ext cx="0" cy="0"/>
          <a:chOff x="0" y="0"/>
          <a:chExt cx="0" cy="0"/>
        </a:xfrm>
      </p:grpSpPr>
      <p:sp>
        <p:nvSpPr>
          <p:cNvPr id="104" name="Google Shape;104;p19"/>
          <p:cNvSpPr txBox="1"/>
          <p:nvPr/>
        </p:nvSpPr>
        <p:spPr>
          <a:xfrm>
            <a:off x="320040" y="2383591"/>
            <a:ext cx="3570119" cy="1902659"/>
          </a:xfrm>
          <a:prstGeom prst="rect">
            <a:avLst/>
          </a:prstGeom>
          <a:noFill/>
          <a:ln>
            <a:noFill/>
          </a:ln>
        </p:spPr>
        <p:txBody>
          <a:bodyPr spcFirstLastPara="1" wrap="square" lIns="0" tIns="0" rIns="0" bIns="0" anchor="b" anchorCtr="0">
            <a:noAutofit/>
          </a:bodyPr>
          <a:lstStyle/>
          <a:p>
            <a:pPr marL="0" marR="0" lvl="0" indent="0" algn="l" rtl="0">
              <a:spcBef>
                <a:spcPct val="0"/>
              </a:spcBef>
              <a:spcAft>
                <a:spcPct val="0"/>
              </a:spcAft>
              <a:buNone/>
            </a:pPr>
            <a:r>
              <a:rPr lang="en-US" sz="1050" b="1" dirty="0">
                <a:solidFill>
                  <a:schemeClr val="lt1"/>
                </a:solidFill>
                <a:latin typeface="Gill Sans"/>
                <a:ea typeface="Gill Sans"/>
                <a:cs typeface="Gill Sans"/>
                <a:sym typeface="Gill Sans"/>
              </a:rPr>
              <a:t>USAID</a:t>
            </a:r>
            <a:r>
              <a:rPr lang="en-US" sz="1050" dirty="0">
                <a:solidFill>
                  <a:schemeClr val="lt1"/>
                </a:solidFill>
                <a:latin typeface="Gill Sans"/>
                <a:ea typeface="Gill Sans"/>
                <a:cs typeface="Gill Sans"/>
                <a:sym typeface="Gill Sans"/>
              </a:rPr>
              <a:t> </a:t>
            </a:r>
            <a:r>
              <a:rPr lang="en-US" sz="1050" b="1" dirty="0">
                <a:solidFill>
                  <a:schemeClr val="lt1"/>
                </a:solidFill>
                <a:latin typeface="Gill Sans"/>
                <a:ea typeface="Gill Sans"/>
                <a:cs typeface="Gill Sans"/>
                <a:sym typeface="Gill Sans"/>
              </a:rPr>
              <a:t>EN ACTION POUR LA NUTRITION</a:t>
            </a:r>
            <a:endParaRPr sz="1050" dirty="0">
              <a:solidFill>
                <a:schemeClr val="lt1"/>
              </a:solidFill>
              <a:latin typeface="Gill Sans"/>
              <a:ea typeface="Gill Sans"/>
              <a:cs typeface="Gill Sans"/>
              <a:sym typeface="Gill Sans"/>
            </a:endParaRPr>
          </a:p>
          <a:p>
            <a:pPr marL="0" marR="0" lvl="0" indent="0" algn="l" rtl="0">
              <a:spcBef>
                <a:spcPts val="450"/>
              </a:spcBef>
              <a:spcAft>
                <a:spcPct val="0"/>
              </a:spcAft>
              <a:buNone/>
            </a:pPr>
            <a:r>
              <a:rPr lang="fr-FR" sz="1050" b="0" i="0" u="none" strike="noStrike" cap="none" dirty="0">
                <a:solidFill>
                  <a:schemeClr val="lt1"/>
                </a:solidFill>
                <a:latin typeface="Gill Sans"/>
                <a:ea typeface="Cambria" panose="02040503050406030204" pitchFamily="18" charset="0"/>
                <a:cs typeface="Arial" panose="020B0604020202020204" pitchFamily="34" charset="0"/>
                <a:sym typeface="Arial"/>
              </a:rPr>
              <a:t>Mis en œuvre par  :</a:t>
            </a:r>
          </a:p>
          <a:p>
            <a:pPr marL="0" marR="0" lvl="0" indent="0" algn="l" rtl="0">
              <a:spcBef>
                <a:spcPts val="450"/>
              </a:spcBef>
              <a:spcAft>
                <a:spcPct val="0"/>
              </a:spcAft>
              <a:buNone/>
            </a:pPr>
            <a:r>
              <a:rPr lang="en-US" sz="1050" b="0" i="0" dirty="0">
                <a:solidFill>
                  <a:schemeClr val="lt1"/>
                </a:solidFill>
                <a:latin typeface="Gill Sans"/>
                <a:ea typeface="Gill Sans"/>
                <a:cs typeface="Gill Sans"/>
                <a:sym typeface="Gill Sans"/>
              </a:rPr>
              <a:t>JSI Research &amp; Training Institute, Inc.</a:t>
            </a:r>
            <a:endParaRPr dirty="0"/>
          </a:p>
          <a:p>
            <a:pPr marL="0" marR="0" lvl="0" indent="0" algn="l" rtl="0">
              <a:spcBef>
                <a:spcPts val="225"/>
              </a:spcBef>
              <a:spcAft>
                <a:spcPct val="0"/>
              </a:spcAft>
              <a:buNone/>
            </a:pPr>
            <a:r>
              <a:rPr lang="en-US" sz="1050" b="0" i="0" dirty="0">
                <a:solidFill>
                  <a:schemeClr val="lt1"/>
                </a:solidFill>
                <a:latin typeface="Gill Sans"/>
                <a:ea typeface="Gill Sans"/>
                <a:cs typeface="Gill Sans"/>
                <a:sym typeface="Gill Sans"/>
              </a:rPr>
              <a:t>2733 Crystal Drive</a:t>
            </a:r>
            <a:endParaRPr dirty="0"/>
          </a:p>
          <a:p>
            <a:pPr marL="0" marR="0" lvl="0" indent="0" algn="l" rtl="0">
              <a:spcBef>
                <a:spcPts val="225"/>
              </a:spcBef>
              <a:spcAft>
                <a:spcPct val="0"/>
              </a:spcAft>
              <a:buNone/>
            </a:pPr>
            <a:r>
              <a:rPr lang="en-US" sz="1050" b="0" i="0" dirty="0">
                <a:solidFill>
                  <a:schemeClr val="lt1"/>
                </a:solidFill>
                <a:latin typeface="Gill Sans"/>
                <a:ea typeface="Gill Sans"/>
                <a:cs typeface="Gill Sans"/>
                <a:sym typeface="Gill Sans"/>
              </a:rPr>
              <a:t>4</a:t>
            </a:r>
            <a:r>
              <a:rPr lang="en-US" sz="1050" b="0" i="0" baseline="30000" dirty="0">
                <a:solidFill>
                  <a:schemeClr val="lt1"/>
                </a:solidFill>
                <a:latin typeface="Gill Sans"/>
                <a:ea typeface="Gill Sans"/>
                <a:cs typeface="Gill Sans"/>
                <a:sym typeface="Gill Sans"/>
              </a:rPr>
              <a:t>e</a:t>
            </a:r>
            <a:r>
              <a:rPr lang="en-US" sz="1050" b="0" i="0" dirty="0">
                <a:solidFill>
                  <a:schemeClr val="lt1"/>
                </a:solidFill>
                <a:latin typeface="Gill Sans"/>
                <a:ea typeface="Gill Sans"/>
                <a:cs typeface="Gill Sans"/>
                <a:sym typeface="Gill Sans"/>
              </a:rPr>
              <a:t> </a:t>
            </a:r>
            <a:r>
              <a:rPr lang="en-US" sz="1050" b="0" i="0" u="none" strike="noStrike" cap="none" dirty="0">
                <a:solidFill>
                  <a:schemeClr val="lt1"/>
                </a:solidFill>
                <a:latin typeface="Gill Sans"/>
                <a:sym typeface="Arial"/>
              </a:rPr>
              <a:t>é</a:t>
            </a:r>
            <a:r>
              <a:rPr lang="en-US" sz="1050" b="0" i="0" u="none" strike="noStrike" cap="none" dirty="0">
                <a:solidFill>
                  <a:schemeClr val="lt1"/>
                </a:solidFill>
                <a:latin typeface="Gill Sans"/>
                <a:ea typeface="Gill Sans"/>
                <a:cs typeface="Gill Sans"/>
                <a:sym typeface="Gill Sans"/>
              </a:rPr>
              <a:t>tage</a:t>
            </a:r>
            <a:endParaRPr sz="1050" b="0" i="0" u="none" strike="noStrike" cap="none" dirty="0">
              <a:solidFill>
                <a:schemeClr val="lt1"/>
              </a:solidFill>
              <a:latin typeface="Gill Sans"/>
              <a:sym typeface="Arial"/>
            </a:endParaRPr>
          </a:p>
          <a:p>
            <a:pPr marL="0" marR="0" lvl="0" indent="0" algn="l" rtl="0">
              <a:spcBef>
                <a:spcPts val="225"/>
              </a:spcBef>
              <a:spcAft>
                <a:spcPct val="0"/>
              </a:spcAft>
              <a:buNone/>
            </a:pPr>
            <a:r>
              <a:rPr lang="en-US" sz="1050" b="0" i="0" dirty="0">
                <a:solidFill>
                  <a:schemeClr val="lt1"/>
                </a:solidFill>
                <a:latin typeface="Gill Sans"/>
                <a:ea typeface="Gill Sans"/>
                <a:cs typeface="Gill Sans"/>
                <a:sym typeface="Gill Sans"/>
              </a:rPr>
              <a:t>Arlington, VA 22202</a:t>
            </a:r>
            <a:endParaRPr dirty="0"/>
          </a:p>
          <a:p>
            <a:pPr marL="0" marR="0" lvl="0" indent="0" algn="l" rtl="0">
              <a:spcBef>
                <a:spcPts val="225"/>
              </a:spcBef>
              <a:spcAft>
                <a:spcPct val="0"/>
              </a:spcAft>
              <a:buNone/>
            </a:pPr>
            <a:r>
              <a:rPr lang="en-US" sz="1050" dirty="0">
                <a:solidFill>
                  <a:schemeClr val="lt1"/>
                </a:solidFill>
                <a:latin typeface="Gill Sans"/>
                <a:ea typeface="Gill Sans"/>
                <a:cs typeface="Gill Sans"/>
                <a:sym typeface="Gill Sans"/>
              </a:rPr>
              <a:t> </a:t>
            </a:r>
            <a:endParaRPr sz="1050" dirty="0">
              <a:solidFill>
                <a:schemeClr val="lt1"/>
              </a:solidFill>
              <a:latin typeface="Gill Sans"/>
              <a:ea typeface="Gill Sans"/>
              <a:cs typeface="Gill Sans"/>
              <a:sym typeface="Gill Sans"/>
            </a:endParaRPr>
          </a:p>
          <a:p>
            <a:pPr marL="0" marR="0" lvl="0" indent="0" algn="l" rtl="0">
              <a:spcBef>
                <a:spcPts val="450"/>
              </a:spcBef>
              <a:spcAft>
                <a:spcPct val="0"/>
              </a:spcAft>
              <a:buNone/>
            </a:pPr>
            <a:r>
              <a:rPr lang="en-US" sz="1050" b="0" i="0" u="none" strike="noStrike" cap="none" dirty="0" err="1">
                <a:solidFill>
                  <a:schemeClr val="lt1"/>
                </a:solidFill>
                <a:latin typeface="Gill Sans"/>
                <a:ea typeface="Gill Sans"/>
                <a:cs typeface="Gill Sans"/>
                <a:sym typeface="Gill Sans"/>
              </a:rPr>
              <a:t>T</a:t>
            </a:r>
            <a:r>
              <a:rPr lang="en-US" sz="1050" b="0" i="0" u="none" strike="noStrike" cap="none" dirty="0" err="1">
                <a:solidFill>
                  <a:schemeClr val="lt1"/>
                </a:solidFill>
                <a:latin typeface="Gill Sans"/>
                <a:sym typeface="Arial"/>
              </a:rPr>
              <a:t>é</a:t>
            </a:r>
            <a:r>
              <a:rPr lang="en-US" sz="1050" b="0" i="0" u="none" strike="noStrike" cap="none" dirty="0" err="1">
                <a:solidFill>
                  <a:schemeClr val="lt1"/>
                </a:solidFill>
                <a:latin typeface="Gill Sans"/>
                <a:ea typeface="Gill Sans"/>
                <a:cs typeface="Gill Sans"/>
                <a:sym typeface="Gill Sans"/>
              </a:rPr>
              <a:t>l</a:t>
            </a:r>
            <a:r>
              <a:rPr lang="en-US" sz="1050" b="0" i="0" u="none" strike="noStrike" cap="none" dirty="0" err="1">
                <a:solidFill>
                  <a:schemeClr val="lt1"/>
                </a:solidFill>
                <a:latin typeface="Gill Sans"/>
                <a:sym typeface="Arial"/>
              </a:rPr>
              <a:t>é</a:t>
            </a:r>
            <a:r>
              <a:rPr lang="en-US" sz="1050" b="0" i="0" u="none" strike="noStrike" cap="none" dirty="0" err="1">
                <a:solidFill>
                  <a:schemeClr val="lt1"/>
                </a:solidFill>
                <a:latin typeface="Gill Sans"/>
                <a:ea typeface="Gill Sans"/>
                <a:cs typeface="Gill Sans"/>
                <a:sym typeface="Gill Sans"/>
              </a:rPr>
              <a:t>phone</a:t>
            </a:r>
            <a:r>
              <a:rPr lang="en-US" sz="1050" dirty="0">
                <a:solidFill>
                  <a:schemeClr val="lt1"/>
                </a:solidFill>
                <a:latin typeface="Gill Sans"/>
                <a:ea typeface="Gill Sans"/>
                <a:cs typeface="Gill Sans"/>
                <a:sym typeface="Gill Sans"/>
              </a:rPr>
              <a:t>: 703–528–7474</a:t>
            </a:r>
            <a:endParaRPr dirty="0"/>
          </a:p>
          <a:p>
            <a:pPr marL="0" marR="0" lvl="0" indent="0" algn="l" rtl="0">
              <a:spcBef>
                <a:spcPts val="225"/>
              </a:spcBef>
              <a:spcAft>
                <a:spcPct val="0"/>
              </a:spcAft>
              <a:buNone/>
            </a:pPr>
            <a:r>
              <a:rPr lang="en-US" sz="1050" dirty="0" err="1">
                <a:solidFill>
                  <a:schemeClr val="lt1"/>
                </a:solidFill>
                <a:latin typeface="Gill Sans"/>
                <a:ea typeface="Gill Sans"/>
                <a:cs typeface="Gill Sans"/>
                <a:sym typeface="Gill Sans"/>
              </a:rPr>
              <a:t>Courriel</a:t>
            </a:r>
            <a:r>
              <a:rPr lang="en-US" sz="1050" dirty="0">
                <a:solidFill>
                  <a:schemeClr val="lt1"/>
                </a:solidFill>
                <a:latin typeface="Gill Sans"/>
                <a:ea typeface="Gill Sans"/>
                <a:cs typeface="Gill Sans"/>
                <a:sym typeface="Gill Sans"/>
              </a:rPr>
              <a:t>: info@advancingnutrition.org</a:t>
            </a:r>
            <a:r>
              <a:rPr lang="en-US" sz="1050" u="sng" dirty="0">
                <a:solidFill>
                  <a:schemeClr val="hlink"/>
                </a:solidFill>
                <a:latin typeface="Gill Sans"/>
                <a:ea typeface="Gill Sans"/>
                <a:cs typeface="Gill Sans"/>
                <a:sym typeface="Gill Sans"/>
                <a:hlinkClick r:id="rId2"/>
              </a:rPr>
              <a:t>infvaningnutrition.org</a:t>
            </a:r>
            <a:endParaRPr sz="1050" dirty="0">
              <a:solidFill>
                <a:schemeClr val="lt1"/>
              </a:solidFill>
              <a:latin typeface="Gill Sans"/>
              <a:ea typeface="Gill Sans"/>
              <a:cs typeface="Gill Sans"/>
              <a:sym typeface="Gill Sans"/>
            </a:endParaRPr>
          </a:p>
          <a:p>
            <a:pPr marL="0" marR="0" lvl="0" indent="0" algn="l" rtl="0">
              <a:spcBef>
                <a:spcPts val="225"/>
              </a:spcBef>
              <a:spcAft>
                <a:spcPct val="0"/>
              </a:spcAft>
              <a:buNone/>
            </a:pPr>
            <a:r>
              <a:rPr lang="en-US" sz="1050" dirty="0">
                <a:solidFill>
                  <a:schemeClr val="lt1"/>
                </a:solidFill>
                <a:latin typeface="Gill Sans"/>
                <a:ea typeface="Gill Sans"/>
                <a:cs typeface="Gill Sans"/>
                <a:sym typeface="Gill Sans"/>
              </a:rPr>
              <a:t>Site web: advancingnutrition.org</a:t>
            </a:r>
            <a:r>
              <a:rPr lang="en-US" sz="1050" u="sng" dirty="0">
                <a:solidFill>
                  <a:schemeClr val="hlink"/>
                </a:solidFill>
                <a:latin typeface="Gill Sans"/>
                <a:ea typeface="Gill Sans"/>
                <a:cs typeface="Gill Sans"/>
                <a:sym typeface="Gill Sans"/>
                <a:hlinkClick r:id="rId3"/>
              </a:rPr>
              <a:t>advancingnutrition.org</a:t>
            </a:r>
            <a:endParaRPr sz="1050" dirty="0">
              <a:solidFill>
                <a:schemeClr val="lt1"/>
              </a:solidFill>
              <a:latin typeface="Gill Sans"/>
              <a:ea typeface="Gill Sans"/>
              <a:cs typeface="Gill Sans"/>
              <a:sym typeface="Gill Sans"/>
            </a:endParaRPr>
          </a:p>
        </p:txBody>
      </p:sp>
      <p:sp>
        <p:nvSpPr>
          <p:cNvPr id="105" name="Google Shape;105;p19"/>
          <p:cNvSpPr/>
          <p:nvPr/>
        </p:nvSpPr>
        <p:spPr>
          <a:xfrm>
            <a:off x="0" y="4769427"/>
            <a:ext cx="9144000" cy="3740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sp>
        <p:nvSpPr>
          <p:cNvPr id="106" name="Google Shape;106;p19"/>
          <p:cNvSpPr txBox="1"/>
          <p:nvPr/>
        </p:nvSpPr>
        <p:spPr>
          <a:xfrm>
            <a:off x="3048000" y="2411492"/>
            <a:ext cx="5181600" cy="645359"/>
          </a:xfrm>
          <a:prstGeom prst="rect">
            <a:avLst/>
          </a:prstGeom>
          <a:noFill/>
          <a:ln>
            <a:noFill/>
          </a:ln>
        </p:spPr>
        <p:txBody>
          <a:bodyPr spcFirstLastPara="1" wrap="square" lIns="0" tIns="0" rIns="0" bIns="0" anchor="t" anchorCtr="0">
            <a:noAutofit/>
          </a:bodyPr>
          <a:lstStyle/>
          <a:p>
            <a:pPr marL="0" marR="0">
              <a:spcBef>
                <a:spcPts val="0"/>
              </a:spcBef>
              <a:spcAft>
                <a:spcPts val="0"/>
              </a:spcAft>
            </a:pPr>
            <a:r>
              <a:rPr lang="fr-FR" sz="1000" spc="-20" dirty="0">
                <a:solidFill>
                  <a:srgbClr val="FFFFFF"/>
                </a:solidFill>
                <a:effectLst/>
                <a:latin typeface="Gill Sans MT" panose="020B0502020104020203" pitchFamily="34" charset="0"/>
                <a:ea typeface="Cambria" panose="02040503050406030204" pitchFamily="18" charset="0"/>
                <a:cs typeface="Arial" panose="020B0604020202020204" pitchFamily="34" charset="0"/>
              </a:rPr>
              <a:t>L’USAID en action pour la nutrition est le projet phare multisectoriel de nutrition de l’Agence, qui s’attaque aux causes profondes de la malnutrition pour sauver des vies et améliorer la santé et le développement à long terme.</a:t>
            </a:r>
            <a:endParaRPr lang="en-US" sz="1000" dirty="0">
              <a:effectLst/>
              <a:latin typeface="Cambria" panose="02040503050406030204" pitchFamily="18" charset="0"/>
              <a:ea typeface="Cambria" panose="02040503050406030204" pitchFamily="18" charset="0"/>
              <a:cs typeface="Arial" panose="020B0604020202020204" pitchFamily="34" charset="0"/>
            </a:endParaRPr>
          </a:p>
        </p:txBody>
      </p:sp>
      <p:sp>
        <p:nvSpPr>
          <p:cNvPr id="107" name="Google Shape;107;p19"/>
          <p:cNvSpPr txBox="1"/>
          <p:nvPr/>
        </p:nvSpPr>
        <p:spPr>
          <a:xfrm>
            <a:off x="3048330" y="2984609"/>
            <a:ext cx="5181600" cy="419100"/>
          </a:xfrm>
          <a:prstGeom prst="rect">
            <a:avLst/>
          </a:prstGeom>
          <a:noFill/>
          <a:ln>
            <a:noFill/>
          </a:ln>
        </p:spPr>
        <p:txBody>
          <a:bodyPr spcFirstLastPara="1" wrap="square" lIns="0" tIns="0" rIns="0" bIns="0" anchor="b" anchorCtr="0">
            <a:noAutofit/>
          </a:bodyPr>
          <a:lstStyle/>
          <a:p>
            <a:pPr marL="0" marR="0">
              <a:spcBef>
                <a:spcPts val="0"/>
              </a:spcBef>
              <a:spcAft>
                <a:spcPts val="0"/>
              </a:spcAft>
            </a:pPr>
            <a:r>
              <a:rPr lang="fr-FR" sz="800" dirty="0">
                <a:solidFill>
                  <a:srgbClr val="FFFFFF"/>
                </a:solidFill>
                <a:effectLst/>
                <a:latin typeface="Gill Sans MT" panose="020B0502020104020203" pitchFamily="34" charset="0"/>
                <a:ea typeface="Cambria" panose="02040503050406030204" pitchFamily="18" charset="0"/>
                <a:cs typeface="Arial" panose="020B0604020202020204" pitchFamily="34" charset="0"/>
              </a:rPr>
              <a:t>Cette présentation est rendu possible grâce au soutien généreux du peuple américain à travers l'Agence des États-Unis pour le développement international. Il a été préparé selon les dispositions du contrat 7200AA18C00070 attribué à JSI </a:t>
            </a:r>
            <a:r>
              <a:rPr lang="fr-FR" sz="800" dirty="0" err="1">
                <a:solidFill>
                  <a:srgbClr val="FFFFFF"/>
                </a:solidFill>
                <a:effectLst/>
                <a:latin typeface="Gill Sans MT" panose="020B0502020104020203" pitchFamily="34" charset="0"/>
                <a:ea typeface="Cambria" panose="02040503050406030204" pitchFamily="18" charset="0"/>
                <a:cs typeface="Arial" panose="020B0604020202020204" pitchFamily="34" charset="0"/>
              </a:rPr>
              <a:t>Research</a:t>
            </a:r>
            <a:r>
              <a:rPr lang="fr-FR" sz="800" dirty="0">
                <a:solidFill>
                  <a:srgbClr val="FFFFFF"/>
                </a:solidFill>
                <a:effectLst/>
                <a:latin typeface="Gill Sans MT" panose="020B0502020104020203" pitchFamily="34" charset="0"/>
                <a:ea typeface="Cambria" panose="02040503050406030204" pitchFamily="18" charset="0"/>
                <a:cs typeface="Arial" panose="020B0604020202020204" pitchFamily="34" charset="0"/>
              </a:rPr>
              <a:t> &amp; Training Institute, Inc. Le contenu est de la responsabilité de JSI et ne reflète pas nécessairement les opinions de l'USAID ou du gouvernement des États-Unis.</a:t>
            </a:r>
            <a:endParaRPr lang="en-US" sz="800" dirty="0">
              <a:effectLst/>
              <a:latin typeface="Cambria" panose="02040503050406030204" pitchFamily="18" charset="0"/>
              <a:ea typeface="Cambria" panose="02040503050406030204" pitchFamily="18" charset="0"/>
              <a:cs typeface="Arial" panose="020B0604020202020204" pitchFamily="34" charset="0"/>
            </a:endParaRPr>
          </a:p>
        </p:txBody>
      </p:sp>
      <p:sp>
        <p:nvSpPr>
          <p:cNvPr id="108" name="Google Shape;108;p19"/>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dirty="0">
                <a:solidFill>
                  <a:schemeClr val="accent2"/>
                </a:solidFill>
                <a:latin typeface="Gill Sans"/>
                <a:ea typeface="Gill Sans"/>
                <a:cs typeface="Gill Sans"/>
                <a:sym typeface="Gill Sans"/>
              </a:rPr>
              <a:t>USAID EN ACTION POUR LA NUTRITION</a:t>
            </a:r>
            <a:endParaRPr dirty="0"/>
          </a:p>
        </p:txBody>
      </p:sp>
      <p:pic>
        <p:nvPicPr>
          <p:cNvPr id="109" name="Google Shape;109;p19"/>
          <p:cNvPicPr preferRelativeResize="0"/>
          <p:nvPr/>
        </p:nvPicPr>
        <p:blipFill>
          <a:blip r:embed="rId4"/>
          <a:srcRect t="11240" b="11240"/>
          <a:stretch/>
        </p:blipFill>
        <p:spPr>
          <a:xfrm>
            <a:off x="145951" y="365376"/>
            <a:ext cx="1994826" cy="598450"/>
          </a:xfrm>
          <a:prstGeom prst="rect">
            <a:avLst/>
          </a:prstGeom>
          <a:noFill/>
          <a:ln>
            <a:noFill/>
          </a:ln>
          <a:effectLst>
            <a:outerShdw blurRad="254000" algn="tl" rotWithShape="0">
              <a:srgbClr val="000000">
                <a:alpha val="20000"/>
              </a:srgbClr>
            </a:outerShdw>
          </a:effectLst>
        </p:spPr>
      </p:pic>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Gray/Blue 1 Content">
  <p:cSld name="White/Gray/Blue 1 Content">
    <p:bg>
      <p:bgPr>
        <a:solidFill>
          <a:schemeClr val="lt1"/>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body" idx="1"/>
          </p:nvPr>
        </p:nvSpPr>
        <p:spPr>
          <a:xfrm>
            <a:off x="152400" y="133350"/>
            <a:ext cx="8839200" cy="4489704"/>
          </a:xfrm>
          <a:prstGeom prst="rect">
            <a:avLst/>
          </a:prstGeom>
          <a:solidFill>
            <a:schemeClr val="accent4"/>
          </a:solidFill>
          <a:ln>
            <a:noFill/>
          </a:ln>
        </p:spPr>
        <p:txBody>
          <a:bodyPr spcFirstLastPara="1" wrap="square" lIns="457200" tIns="91425" rIns="91425" bIns="91425" anchor="ctr" anchorCtr="0">
            <a:normAutofit/>
          </a:bodyPr>
          <a:lstStyle>
            <a:lvl1pPr marL="457200" lvl="0" indent="-228600" algn="l">
              <a:spcBef>
                <a:spcPct val="0"/>
              </a:spcBef>
              <a:spcAft>
                <a:spcPct val="0"/>
              </a:spcAft>
              <a:buClr>
                <a:schemeClr val="lt1"/>
              </a:buClr>
              <a:buSzPts val="1500"/>
              <a:buNone/>
              <a:defRPr>
                <a:solidFill>
                  <a:schemeClr val="lt1"/>
                </a:solidFill>
              </a:defRPr>
            </a:lvl1pPr>
            <a:lvl2pPr marL="914400" lvl="1" indent="-228600" algn="l">
              <a:spcBef>
                <a:spcPts val="900"/>
              </a:spcBef>
              <a:spcAft>
                <a:spcPct val="0"/>
              </a:spcAft>
              <a:buClr>
                <a:schemeClr val="lt1"/>
              </a:buClr>
              <a:buSzPts val="1500"/>
              <a:buNone/>
              <a:defRPr>
                <a:solidFill>
                  <a:schemeClr val="lt1"/>
                </a:solidFill>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12" name="Google Shape;112;p20"/>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Photo - Red">
  <p:cSld name="Cover - Photo - Red">
    <p:bg>
      <p:bgPr>
        <a:solidFill>
          <a:schemeClr val="accent2"/>
        </a:solidFill>
        <a:effectLst/>
      </p:bgPr>
    </p:bg>
    <p:spTree>
      <p:nvGrpSpPr>
        <p:cNvPr id="1" name="Shape 22"/>
        <p:cNvGrpSpPr/>
        <p:nvPr/>
      </p:nvGrpSpPr>
      <p:grpSpPr>
        <a:xfrm>
          <a:off x="0" y="0"/>
          <a:ext cx="0" cy="0"/>
          <a:chOff x="0" y="0"/>
          <a:chExt cx="0" cy="0"/>
        </a:xfrm>
      </p:grpSpPr>
      <p:sp>
        <p:nvSpPr>
          <p:cNvPr id="23" name="Google Shape;23;p3"/>
          <p:cNvSpPr>
            <a:spLocks noGrp="1"/>
          </p:cNvSpPr>
          <p:nvPr>
            <p:ph type="pic" idx="2"/>
          </p:nvPr>
        </p:nvSpPr>
        <p:spPr>
          <a:xfrm>
            <a:off x="4890553" y="133350"/>
            <a:ext cx="3931771" cy="4489704"/>
          </a:xfrm>
          <a:prstGeom prst="rect">
            <a:avLst/>
          </a:prstGeom>
          <a:noFill/>
          <a:ln>
            <a:noFill/>
          </a:ln>
        </p:spPr>
        <p:txBody>
          <a:bodyPr/>
          <a:lstStyle/>
          <a:p>
            <a:endParaRPr/>
          </a:p>
        </p:txBody>
      </p:sp>
      <p:sp>
        <p:nvSpPr>
          <p:cNvPr id="24" name="Google Shape;24;p3"/>
          <p:cNvSpPr txBox="1">
            <a:spLocks noGrp="1"/>
          </p:cNvSpPr>
          <p:nvPr>
            <p:ph type="ctrTitle"/>
          </p:nvPr>
        </p:nvSpPr>
        <p:spPr>
          <a:xfrm>
            <a:off x="315738" y="1390653"/>
            <a:ext cx="4267200" cy="1428748"/>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lt1"/>
              </a:buClr>
              <a:buSzPts val="2400"/>
              <a:buFont typeface="Gill Sans"/>
              <a:buNone/>
              <a:defRPr sz="2400">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5" name="Google Shape;25;p3"/>
          <p:cNvSpPr txBox="1">
            <a:spLocks noGrp="1"/>
          </p:cNvSpPr>
          <p:nvPr>
            <p:ph type="subTitle" idx="1"/>
          </p:nvPr>
        </p:nvSpPr>
        <p:spPr>
          <a:xfrm>
            <a:off x="315738" y="3105150"/>
            <a:ext cx="3581400" cy="1200150"/>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lt1"/>
              </a:buClr>
              <a:buSzPts val="1350"/>
              <a:buNone/>
              <a:defRPr sz="1350">
                <a:solidFill>
                  <a:schemeClr val="lt1"/>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26" name="Google Shape;26;p3"/>
          <p:cNvSpPr txBox="1">
            <a:spLocks noGrp="1"/>
          </p:cNvSpPr>
          <p:nvPr>
            <p:ph type="body" idx="3"/>
          </p:nvPr>
        </p:nvSpPr>
        <p:spPr>
          <a:xfrm rot="-5400000">
            <a:off x="7563937" y="140712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27" name="Google Shape;27;p3"/>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dirty="0">
                <a:solidFill>
                  <a:schemeClr val="accent2"/>
                </a:solidFill>
                <a:latin typeface="Gill Sans"/>
                <a:ea typeface="Gill Sans"/>
                <a:cs typeface="Gill Sans"/>
                <a:sym typeface="Gill Sans"/>
              </a:rPr>
              <a:t>USAID EN ACTION POUR LA NUTRITION</a:t>
            </a:r>
            <a:endParaRPr dirty="0"/>
          </a:p>
        </p:txBody>
      </p:sp>
      <p:pic>
        <p:nvPicPr>
          <p:cNvPr id="28" name="Google Shape;28;p3"/>
          <p:cNvPicPr preferRelativeResize="0"/>
          <p:nvPr/>
        </p:nvPicPr>
        <p:blipFill>
          <a:blip r:embed="rId2"/>
          <a:srcRect/>
          <a:stretch/>
        </p:blipFill>
        <p:spPr>
          <a:xfrm>
            <a:off x="315738" y="239924"/>
            <a:ext cx="1769764" cy="685098"/>
          </a:xfrm>
          <a:prstGeom prst="rect">
            <a:avLst/>
          </a:prstGeom>
          <a:noFill/>
          <a:ln>
            <a:noFill/>
          </a:ln>
          <a:effectLst>
            <a:outerShdw blurRad="254000" algn="tl" rotWithShape="0">
              <a:srgbClr val="000000">
                <a:alpha val="20000"/>
              </a:srgbClr>
            </a:outerShdw>
          </a:effectLst>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Gray/Gray 1 Content">
  <p:cSld name="White/Gray/Gray 1 Content">
    <p:bg>
      <p:bgPr>
        <a:solidFill>
          <a:schemeClr val="lt1"/>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body" idx="1"/>
          </p:nvPr>
        </p:nvSpPr>
        <p:spPr>
          <a:xfrm>
            <a:off x="152400" y="133350"/>
            <a:ext cx="8842248" cy="4489704"/>
          </a:xfrm>
          <a:prstGeom prst="rect">
            <a:avLst/>
          </a:prstGeom>
          <a:solidFill>
            <a:schemeClr val="lt2"/>
          </a:solidFill>
          <a:ln>
            <a:noFill/>
          </a:ln>
        </p:spPr>
        <p:txBody>
          <a:bodyPr spcFirstLastPara="1" wrap="square" lIns="457200" tIns="91425" rIns="91425" bIns="91425" anchor="ctr" anchorCtr="0">
            <a:normAutofit/>
          </a:bodyPr>
          <a:lstStyle>
            <a:lvl1pPr marL="457200" lvl="0" indent="-228600" algn="l">
              <a:spcBef>
                <a:spcPct val="0"/>
              </a:spcBef>
              <a:spcAft>
                <a:spcPct val="0"/>
              </a:spcAft>
              <a:buClr>
                <a:schemeClr val="accent3"/>
              </a:buClr>
              <a:buSzPts val="1500"/>
              <a:buNone/>
              <a:defRPr>
                <a:solidFill>
                  <a:schemeClr val="accent3"/>
                </a:solidFill>
              </a:defRPr>
            </a:lvl1pPr>
            <a:lvl2pPr marL="914400" lvl="1" indent="-228600" algn="l">
              <a:spcBef>
                <a:spcPts val="900"/>
              </a:spcBef>
              <a:spcAft>
                <a:spcPct val="0"/>
              </a:spcAft>
              <a:buClr>
                <a:schemeClr val="lt1"/>
              </a:buClr>
              <a:buSzPts val="1500"/>
              <a:buNone/>
              <a:defRPr>
                <a:solidFill>
                  <a:schemeClr val="lt1"/>
                </a:solidFill>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15" name="Google Shape;115;p21"/>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Gray 2 Content - Text">
  <p:cSld name="White/Gray 2 Content - Text">
    <p:bg>
      <p:bgPr>
        <a:solidFill>
          <a:schemeClr val="lt1"/>
        </a:solid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body" idx="1"/>
          </p:nvPr>
        </p:nvSpPr>
        <p:spPr>
          <a:xfrm>
            <a:off x="320040" y="1200150"/>
            <a:ext cx="4114800" cy="3429000"/>
          </a:xfrm>
          <a:prstGeom prst="rect">
            <a:avLst/>
          </a:prstGeom>
          <a:noFill/>
          <a:ln>
            <a:noFill/>
          </a:ln>
        </p:spPr>
        <p:txBody>
          <a:bodyPr spcFirstLastPara="1" wrap="square" lIns="0" tIns="0" rIns="91425"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18" name="Google Shape;118;p22"/>
          <p:cNvSpPr txBox="1">
            <a:spLocks noGrp="1"/>
          </p:cNvSpPr>
          <p:nvPr>
            <p:ph type="body" idx="2"/>
          </p:nvPr>
        </p:nvSpPr>
        <p:spPr>
          <a:xfrm>
            <a:off x="4727448" y="1200150"/>
            <a:ext cx="4114800" cy="3429000"/>
          </a:xfrm>
          <a:prstGeom prst="rect">
            <a:avLst/>
          </a:prstGeom>
          <a:noFill/>
          <a:ln>
            <a:noFill/>
          </a:ln>
        </p:spPr>
        <p:txBody>
          <a:bodyPr spcFirstLastPara="1" wrap="square" lIns="91425" tIns="0" rIns="0"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6C6463"/>
              </a:buClr>
              <a:buSzPts val="1200"/>
              <a:buChar char="»"/>
              <a:defRPr sz="1200">
                <a:solidFill>
                  <a:srgbClr val="6C6463"/>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19" name="Google Shape;119;p22"/>
          <p:cNvSpPr txBox="1">
            <a:spLocks noGrp="1"/>
          </p:cNvSpPr>
          <p:nvPr>
            <p:ph type="title"/>
          </p:nvPr>
        </p:nvSpPr>
        <p:spPr>
          <a:xfrm>
            <a:off x="320040" y="342900"/>
            <a:ext cx="8522208"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20" name="Google Shape;120;p22"/>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dirty="0">
                <a:solidFill>
                  <a:schemeClr val="accent2"/>
                </a:solidFill>
                <a:latin typeface="Gill Sans"/>
                <a:ea typeface="Gill Sans"/>
                <a:cs typeface="Gill Sans"/>
                <a:sym typeface="Gill Sans"/>
              </a:rPr>
              <a:t>USAID EN ACTION POUR LA NUTRITION</a:t>
            </a:r>
            <a:endParaRPr dirty="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Gray 3 Content - Text">
  <p:cSld name="White/Gray 3 Content - Text">
    <p:bg>
      <p:bgPr>
        <a:solidFill>
          <a:schemeClr val="lt1"/>
        </a:solidFill>
        <a:effectLst/>
      </p:bgPr>
    </p:bg>
    <p:spTree>
      <p:nvGrpSpPr>
        <p:cNvPr id="1" name="Shape 121"/>
        <p:cNvGrpSpPr/>
        <p:nvPr/>
      </p:nvGrpSpPr>
      <p:grpSpPr>
        <a:xfrm>
          <a:off x="0" y="0"/>
          <a:ext cx="0" cy="0"/>
          <a:chOff x="0" y="0"/>
          <a:chExt cx="0" cy="0"/>
        </a:xfrm>
      </p:grpSpPr>
      <p:sp>
        <p:nvSpPr>
          <p:cNvPr id="122" name="Google Shape;122;p23"/>
          <p:cNvSpPr txBox="1">
            <a:spLocks noGrp="1"/>
          </p:cNvSpPr>
          <p:nvPr>
            <p:ph type="body" idx="1"/>
          </p:nvPr>
        </p:nvSpPr>
        <p:spPr>
          <a:xfrm>
            <a:off x="320040" y="1200150"/>
            <a:ext cx="2743200" cy="3429000"/>
          </a:xfrm>
          <a:prstGeom prst="rect">
            <a:avLst/>
          </a:prstGeom>
          <a:noFill/>
          <a:ln>
            <a:noFill/>
          </a:ln>
        </p:spPr>
        <p:txBody>
          <a:bodyPr spcFirstLastPara="1" wrap="square" lIns="0" tIns="0" rIns="182875"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23" name="Google Shape;123;p23"/>
          <p:cNvSpPr txBox="1">
            <a:spLocks noGrp="1"/>
          </p:cNvSpPr>
          <p:nvPr>
            <p:ph type="body" idx="2"/>
          </p:nvPr>
        </p:nvSpPr>
        <p:spPr>
          <a:xfrm>
            <a:off x="6078900" y="1200150"/>
            <a:ext cx="2743200" cy="3429000"/>
          </a:xfrm>
          <a:prstGeom prst="rect">
            <a:avLst/>
          </a:prstGeom>
          <a:noFill/>
          <a:ln>
            <a:noFill/>
          </a:ln>
        </p:spPr>
        <p:txBody>
          <a:bodyPr spcFirstLastPara="1" wrap="square" lIns="91425" tIns="0" rIns="0"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24" name="Google Shape;124;p23"/>
          <p:cNvSpPr txBox="1">
            <a:spLocks noGrp="1"/>
          </p:cNvSpPr>
          <p:nvPr>
            <p:ph type="body" idx="3"/>
          </p:nvPr>
        </p:nvSpPr>
        <p:spPr>
          <a:xfrm>
            <a:off x="3197611" y="1200150"/>
            <a:ext cx="2743200" cy="3429000"/>
          </a:xfrm>
          <a:prstGeom prst="rect">
            <a:avLst/>
          </a:prstGeom>
          <a:noFill/>
          <a:ln>
            <a:noFill/>
          </a:ln>
        </p:spPr>
        <p:txBody>
          <a:bodyPr spcFirstLastPara="1" wrap="square" lIns="0" tIns="0" rIns="91425"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304800" algn="l">
              <a:spcBef>
                <a:spcPts val="900"/>
              </a:spcBef>
              <a:spcAft>
                <a:spcPct val="0"/>
              </a:spcAft>
              <a:buClr>
                <a:srgbClr val="6C6463"/>
              </a:buClr>
              <a:buSzPts val="1200"/>
              <a:buChar char="•"/>
              <a:defRPr sz="1200">
                <a:solidFill>
                  <a:srgbClr val="6C6463"/>
                </a:solidFill>
              </a:defRPr>
            </a:lvl3pPr>
            <a:lvl4pPr marL="1828800" lvl="3" indent="-295275" algn="l">
              <a:spcBef>
                <a:spcPts val="210"/>
              </a:spcBef>
              <a:spcAft>
                <a:spcPct val="0"/>
              </a:spcAft>
              <a:buClr>
                <a:srgbClr val="6C6463"/>
              </a:buClr>
              <a:buSzPts val="1050"/>
              <a:buChar char="–"/>
              <a:defRPr sz="1050">
                <a:solidFill>
                  <a:srgbClr val="6C6463"/>
                </a:solidFill>
              </a:defRPr>
            </a:lvl4pPr>
            <a:lvl5pPr marL="2286000" lvl="4" indent="-304800" algn="l">
              <a:spcBef>
                <a:spcPts val="240"/>
              </a:spcBef>
              <a:spcAft>
                <a:spcPct val="0"/>
              </a:spcAft>
              <a:buClr>
                <a:srgbClr val="FFFFFF"/>
              </a:buClr>
              <a:buSzPts val="1200"/>
              <a:buChar char="»"/>
              <a:defRPr sz="1200">
                <a:solidFill>
                  <a:srgbClr val="FFFFFF"/>
                </a:solidFill>
              </a:defRPr>
            </a:lvl5pPr>
            <a:lvl6pPr marL="2743200" lvl="5" indent="-314325" algn="l">
              <a:spcBef>
                <a:spcPts val="270"/>
              </a:spcBef>
              <a:spcAft>
                <a:spcPct val="0"/>
              </a:spcAft>
              <a:buClr>
                <a:schemeClr val="dk1"/>
              </a:buClr>
              <a:buSzPts val="1350"/>
              <a:buChar char="•"/>
              <a:defRPr sz="1350"/>
            </a:lvl6pPr>
            <a:lvl7pPr marL="3200400" lvl="6" indent="-314325" algn="l">
              <a:spcBef>
                <a:spcPts val="270"/>
              </a:spcBef>
              <a:spcAft>
                <a:spcPct val="0"/>
              </a:spcAft>
              <a:buClr>
                <a:schemeClr val="dk1"/>
              </a:buClr>
              <a:buSzPts val="1350"/>
              <a:buChar char="•"/>
              <a:defRPr sz="1350"/>
            </a:lvl7pPr>
            <a:lvl8pPr marL="3657600" lvl="7" indent="-314325" algn="l">
              <a:spcBef>
                <a:spcPts val="270"/>
              </a:spcBef>
              <a:spcAft>
                <a:spcPct val="0"/>
              </a:spcAft>
              <a:buClr>
                <a:schemeClr val="dk1"/>
              </a:buClr>
              <a:buSzPts val="1350"/>
              <a:buChar char="•"/>
              <a:defRPr sz="1350"/>
            </a:lvl8pPr>
            <a:lvl9pPr marL="4114800" lvl="8" indent="-314325" algn="l">
              <a:spcBef>
                <a:spcPts val="270"/>
              </a:spcBef>
              <a:spcAft>
                <a:spcPct val="0"/>
              </a:spcAft>
              <a:buClr>
                <a:schemeClr val="dk1"/>
              </a:buClr>
              <a:buSzPts val="1350"/>
              <a:buChar char="•"/>
              <a:defRPr sz="1350"/>
            </a:lvl9pPr>
          </a:lstStyle>
          <a:p>
            <a:endParaRPr/>
          </a:p>
        </p:txBody>
      </p:sp>
      <p:sp>
        <p:nvSpPr>
          <p:cNvPr id="125" name="Google Shape;125;p23"/>
          <p:cNvSpPr txBox="1">
            <a:spLocks noGrp="1"/>
          </p:cNvSpPr>
          <p:nvPr>
            <p:ph type="title"/>
          </p:nvPr>
        </p:nvSpPr>
        <p:spPr>
          <a:xfrm>
            <a:off x="320039" y="342900"/>
            <a:ext cx="8502061"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26" name="Google Shape;126;p23"/>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Gray 1 Content + Bottom Photo">
  <p:cSld name="White/Gray 1 Content + Bottom Photo">
    <p:bg>
      <p:bgPr>
        <a:solidFill>
          <a:schemeClr val="lt1"/>
        </a:solidFill>
        <a:effectLst/>
      </p:bgPr>
    </p:bg>
    <p:spTree>
      <p:nvGrpSpPr>
        <p:cNvPr id="1" name="Shape 127"/>
        <p:cNvGrpSpPr/>
        <p:nvPr/>
      </p:nvGrpSpPr>
      <p:grpSpPr>
        <a:xfrm>
          <a:off x="0" y="0"/>
          <a:ext cx="0" cy="0"/>
          <a:chOff x="0" y="0"/>
          <a:chExt cx="0" cy="0"/>
        </a:xfrm>
      </p:grpSpPr>
      <p:sp>
        <p:nvSpPr>
          <p:cNvPr id="128" name="Google Shape;128;p24"/>
          <p:cNvSpPr>
            <a:spLocks noGrp="1"/>
          </p:cNvSpPr>
          <p:nvPr>
            <p:ph type="pic" idx="2"/>
          </p:nvPr>
        </p:nvSpPr>
        <p:spPr>
          <a:xfrm>
            <a:off x="152400" y="2228851"/>
            <a:ext cx="8839200" cy="2297318"/>
          </a:xfrm>
          <a:prstGeom prst="rect">
            <a:avLst/>
          </a:prstGeom>
          <a:solidFill>
            <a:schemeClr val="lt1"/>
          </a:solidFill>
          <a:ln>
            <a:noFill/>
          </a:ln>
        </p:spPr>
        <p:txBody>
          <a:bodyPr/>
          <a:lstStyle/>
          <a:p>
            <a:endParaRPr/>
          </a:p>
        </p:txBody>
      </p:sp>
      <p:sp>
        <p:nvSpPr>
          <p:cNvPr id="129" name="Google Shape;129;p24"/>
          <p:cNvSpPr txBox="1">
            <a:spLocks noGrp="1"/>
          </p:cNvSpPr>
          <p:nvPr>
            <p:ph type="body" idx="1"/>
          </p:nvPr>
        </p:nvSpPr>
        <p:spPr>
          <a:xfrm>
            <a:off x="320040" y="1200150"/>
            <a:ext cx="8519160" cy="914400"/>
          </a:xfrm>
          <a:prstGeom prst="rect">
            <a:avLst/>
          </a:prstGeom>
          <a:noFill/>
          <a:ln>
            <a:noFill/>
          </a:ln>
        </p:spPr>
        <p:txBody>
          <a:bodyPr spcFirstLastPara="1" wrap="square" lIns="0" tIns="0" rIns="0" bIns="0" anchor="t" anchorCtr="0">
            <a:normAutofit/>
          </a:bodyPr>
          <a:lstStyle>
            <a:lvl1pPr marL="457200" lvl="0" indent="-228600" algn="l">
              <a:spcBef>
                <a:spcPct val="0"/>
              </a:spcBef>
              <a:spcAft>
                <a:spcPct val="0"/>
              </a:spcAft>
              <a:buClr>
                <a:srgbClr val="6C6463"/>
              </a:buClr>
              <a:buSzPts val="1500"/>
              <a:buNone/>
              <a:defRPr>
                <a:solidFill>
                  <a:srgbClr val="6C6463"/>
                </a:solidFill>
              </a:defRPr>
            </a:lvl1pPr>
            <a:lvl2pPr marL="914400" lvl="1" indent="-228600" algn="l">
              <a:spcBef>
                <a:spcPts val="900"/>
              </a:spcBef>
              <a:spcAft>
                <a:spcPct val="0"/>
              </a:spcAft>
              <a:buClr>
                <a:srgbClr val="6C6463"/>
              </a:buClr>
              <a:buSzPts val="1500"/>
              <a:buNone/>
              <a:defRPr>
                <a:solidFill>
                  <a:srgbClr val="6C6463"/>
                </a:solidFill>
              </a:defRPr>
            </a:lvl2pPr>
            <a:lvl3pPr marL="1371600" lvl="2" indent="-314325" algn="l">
              <a:spcBef>
                <a:spcPts val="900"/>
              </a:spcBef>
              <a:spcAft>
                <a:spcPct val="0"/>
              </a:spcAft>
              <a:buClr>
                <a:srgbClr val="6C6463"/>
              </a:buClr>
              <a:buSzPts val="1350"/>
              <a:buChar char="•"/>
              <a:defRPr>
                <a:solidFill>
                  <a:srgbClr val="6C6463"/>
                </a:solidFill>
              </a:defRPr>
            </a:lvl3pPr>
            <a:lvl4pPr marL="1828800" lvl="3" indent="-304800" algn="l">
              <a:spcBef>
                <a:spcPts val="240"/>
              </a:spcBef>
              <a:spcAft>
                <a:spcPct val="0"/>
              </a:spcAft>
              <a:buClr>
                <a:srgbClr val="6C6463"/>
              </a:buClr>
              <a:buSzPts val="1200"/>
              <a:buChar char="–"/>
              <a:defRPr>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30" name="Google Shape;130;p24"/>
          <p:cNvSpPr txBox="1">
            <a:spLocks noGrp="1"/>
          </p:cNvSpPr>
          <p:nvPr>
            <p:ph type="title"/>
          </p:nvPr>
        </p:nvSpPr>
        <p:spPr>
          <a:xfrm>
            <a:off x="320040" y="342900"/>
            <a:ext cx="8519160" cy="688086"/>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31" name="Google Shape;131;p24"/>
          <p:cNvSpPr txBox="1">
            <a:spLocks noGrp="1"/>
          </p:cNvSpPr>
          <p:nvPr>
            <p:ph type="body" idx="3"/>
          </p:nvPr>
        </p:nvSpPr>
        <p:spPr>
          <a:xfrm>
            <a:off x="152401" y="4526169"/>
            <a:ext cx="3581401" cy="138499"/>
          </a:xfrm>
          <a:prstGeom prst="rect">
            <a:avLst/>
          </a:prstGeom>
          <a:noFill/>
          <a:ln>
            <a:noFill/>
          </a:ln>
        </p:spPr>
        <p:txBody>
          <a:bodyPr spcFirstLastPara="1" wrap="square" lIns="0" tIns="45700" rIns="0" bIns="0" anchor="t" anchorCtr="0">
            <a:spAutoFit/>
          </a:bodyPr>
          <a:lstStyle>
            <a:lvl1pPr marL="457200" lvl="0" indent="-228600" algn="l">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32" name="Google Shape;132;p24"/>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Gray 1 Text + Right Photo">
  <p:cSld name="White/Gray 1 Text + Right Photo">
    <p:bg>
      <p:bgPr>
        <a:solidFill>
          <a:schemeClr val="lt1"/>
        </a:solidFill>
        <a:effectLst/>
      </p:bgPr>
    </p:bg>
    <p:spTree>
      <p:nvGrpSpPr>
        <p:cNvPr id="1" name="Shape 133"/>
        <p:cNvGrpSpPr/>
        <p:nvPr/>
      </p:nvGrpSpPr>
      <p:grpSpPr>
        <a:xfrm>
          <a:off x="0" y="0"/>
          <a:ext cx="0" cy="0"/>
          <a:chOff x="0" y="0"/>
          <a:chExt cx="0" cy="0"/>
        </a:xfrm>
      </p:grpSpPr>
      <p:sp>
        <p:nvSpPr>
          <p:cNvPr id="134" name="Google Shape;134;p25"/>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35" name="Google Shape;135;p25"/>
          <p:cNvSpPr txBox="1">
            <a:spLocks noGrp="1"/>
          </p:cNvSpPr>
          <p:nvPr>
            <p:ph type="body" idx="1"/>
          </p:nvPr>
        </p:nvSpPr>
        <p:spPr>
          <a:xfrm>
            <a:off x="320040" y="1543051"/>
            <a:ext cx="4175760" cy="3086099"/>
          </a:xfrm>
          <a:prstGeom prst="rect">
            <a:avLst/>
          </a:prstGeom>
          <a:noFill/>
          <a:ln>
            <a:noFill/>
          </a:ln>
        </p:spPr>
        <p:txBody>
          <a:bodyPr spcFirstLastPara="1" wrap="square" lIns="0" tIns="0" rIns="0" bIns="0" anchor="t" anchorCtr="0">
            <a:normAutofit/>
          </a:bodyPr>
          <a:lstStyle>
            <a:lvl1pPr marL="457200" lvl="0" indent="-228600" algn="l">
              <a:spcBef>
                <a:spcPct val="0"/>
              </a:spcBef>
              <a:spcAft>
                <a:spcPct val="0"/>
              </a:spcAft>
              <a:buClr>
                <a:srgbClr val="6C6463"/>
              </a:buClr>
              <a:buSzPts val="1500"/>
              <a:buNone/>
              <a:defRPr sz="1500">
                <a:solidFill>
                  <a:srgbClr val="6C6463"/>
                </a:solidFill>
              </a:defRPr>
            </a:lvl1pPr>
            <a:lvl2pPr marL="914400" lvl="1" indent="-228600" algn="l">
              <a:spcBef>
                <a:spcPts val="900"/>
              </a:spcBef>
              <a:spcAft>
                <a:spcPct val="0"/>
              </a:spcAft>
              <a:buClr>
                <a:srgbClr val="6C6463"/>
              </a:buClr>
              <a:buSzPts val="1350"/>
              <a:buNone/>
              <a:defRPr sz="1350">
                <a:solidFill>
                  <a:srgbClr val="6C6463"/>
                </a:solidFill>
              </a:defRPr>
            </a:lvl2pPr>
            <a:lvl3pPr marL="1371600" lvl="2" indent="-228600" algn="l">
              <a:spcBef>
                <a:spcPts val="900"/>
              </a:spcBef>
              <a:spcAft>
                <a:spcPct val="0"/>
              </a:spcAft>
              <a:buClr>
                <a:srgbClr val="6C6463"/>
              </a:buClr>
              <a:buSzPts val="1200"/>
              <a:buNone/>
              <a:defRPr sz="1200">
                <a:solidFill>
                  <a:srgbClr val="6C6463"/>
                </a:solidFill>
              </a:defRPr>
            </a:lvl3pPr>
            <a:lvl4pPr marL="1828800" lvl="3" indent="-228600" algn="l">
              <a:spcBef>
                <a:spcPts val="210"/>
              </a:spcBef>
              <a:spcAft>
                <a:spcPct val="0"/>
              </a:spcAft>
              <a:buClr>
                <a:srgbClr val="6C6463"/>
              </a:buClr>
              <a:buSzPts val="1050"/>
              <a:buNone/>
              <a:defRPr sz="1050">
                <a:solidFill>
                  <a:srgbClr val="6C6463"/>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36" name="Google Shape;136;p25"/>
          <p:cNvSpPr txBox="1">
            <a:spLocks noGrp="1"/>
          </p:cNvSpPr>
          <p:nvPr>
            <p:ph type="title"/>
          </p:nvPr>
        </p:nvSpPr>
        <p:spPr>
          <a:xfrm>
            <a:off x="320039" y="320041"/>
            <a:ext cx="4175413" cy="1028529"/>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Font typeface="Gill Sans"/>
              <a:buNone/>
              <a:defRPr>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37" name="Google Shape;137;p25"/>
          <p:cNvSpPr txBox="1">
            <a:spLocks noGrp="1"/>
          </p:cNvSpPr>
          <p:nvPr>
            <p:ph type="body" idx="3"/>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38" name="Google Shape;138;p25"/>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Gray/Red 1 Content + Right Photo">
  <p:cSld name="White/Gray/Red 1 Content + Right Photo">
    <p:bg>
      <p:bgPr>
        <a:solidFill>
          <a:schemeClr val="lt1"/>
        </a:solidFill>
        <a:effectLst/>
      </p:bgPr>
    </p:bg>
    <p:spTree>
      <p:nvGrpSpPr>
        <p:cNvPr id="1" name="Shape 139"/>
        <p:cNvGrpSpPr/>
        <p:nvPr/>
      </p:nvGrpSpPr>
      <p:grpSpPr>
        <a:xfrm>
          <a:off x="0" y="0"/>
          <a:ext cx="0" cy="0"/>
          <a:chOff x="0" y="0"/>
          <a:chExt cx="0" cy="0"/>
        </a:xfrm>
      </p:grpSpPr>
      <p:sp>
        <p:nvSpPr>
          <p:cNvPr id="140" name="Google Shape;140;p26"/>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41" name="Google Shape;141;p26"/>
          <p:cNvSpPr txBox="1">
            <a:spLocks noGrp="1"/>
          </p:cNvSpPr>
          <p:nvPr>
            <p:ph type="body" idx="1"/>
          </p:nvPr>
        </p:nvSpPr>
        <p:spPr>
          <a:xfrm>
            <a:off x="152400" y="137160"/>
            <a:ext cx="4419600" cy="4489704"/>
          </a:xfrm>
          <a:prstGeom prst="rect">
            <a:avLst/>
          </a:prstGeom>
          <a:solidFill>
            <a:schemeClr val="accent2"/>
          </a:solidFill>
          <a:ln>
            <a:noFill/>
          </a:ln>
        </p:spPr>
        <p:txBody>
          <a:bodyPr spcFirstLastPara="1" wrap="square" lIns="457200" tIns="457200" rIns="91425" bIns="91425" anchor="t" anchorCtr="0">
            <a:normAutofit/>
          </a:bodyPr>
          <a:lstStyle>
            <a:lvl1pPr marL="457200" lvl="0" indent="-228600" algn="l">
              <a:spcBef>
                <a:spcPct val="0"/>
              </a:spcBef>
              <a:spcAft>
                <a:spcPct val="0"/>
              </a:spcAft>
              <a:buClr>
                <a:schemeClr val="lt1"/>
              </a:buClr>
              <a:buSzPts val="1500"/>
              <a:buNone/>
              <a:defRPr sz="15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42" name="Google Shape;142;p26"/>
          <p:cNvSpPr txBox="1">
            <a:spLocks noGrp="1"/>
          </p:cNvSpPr>
          <p:nvPr>
            <p:ph type="body" idx="3"/>
          </p:nvPr>
        </p:nvSpPr>
        <p:spPr>
          <a:xfrm rot="-5400000">
            <a:off x="7563937" y="1416047"/>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43" name="Google Shape;143;p26"/>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Gray/Blue 1 Content + Right Photo">
  <p:cSld name="White/Gray/Blue 1 Content + Right Photo">
    <p:bg>
      <p:bgPr>
        <a:solidFill>
          <a:schemeClr val="lt1"/>
        </a:solidFill>
        <a:effectLst/>
      </p:bgPr>
    </p:bg>
    <p:spTree>
      <p:nvGrpSpPr>
        <p:cNvPr id="1" name="Shape 144"/>
        <p:cNvGrpSpPr/>
        <p:nvPr/>
      </p:nvGrpSpPr>
      <p:grpSpPr>
        <a:xfrm>
          <a:off x="0" y="0"/>
          <a:ext cx="0" cy="0"/>
          <a:chOff x="0" y="0"/>
          <a:chExt cx="0" cy="0"/>
        </a:xfrm>
      </p:grpSpPr>
      <p:sp>
        <p:nvSpPr>
          <p:cNvPr id="145" name="Google Shape;145;p27"/>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46" name="Google Shape;146;p27"/>
          <p:cNvSpPr txBox="1">
            <a:spLocks noGrp="1"/>
          </p:cNvSpPr>
          <p:nvPr>
            <p:ph type="body" idx="1"/>
          </p:nvPr>
        </p:nvSpPr>
        <p:spPr>
          <a:xfrm>
            <a:off x="152400" y="137160"/>
            <a:ext cx="4416552" cy="4489704"/>
          </a:xfrm>
          <a:prstGeom prst="rect">
            <a:avLst/>
          </a:prstGeom>
          <a:solidFill>
            <a:schemeClr val="accent4"/>
          </a:solidFill>
          <a:ln>
            <a:noFill/>
          </a:ln>
        </p:spPr>
        <p:txBody>
          <a:bodyPr spcFirstLastPara="1" wrap="square" lIns="457200" tIns="91425" rIns="457200" bIns="91425" anchor="t" anchorCtr="0">
            <a:normAutofit/>
          </a:bodyPr>
          <a:lstStyle>
            <a:lvl1pPr marL="457200" lvl="0" indent="-228600" algn="l">
              <a:spcBef>
                <a:spcPct val="0"/>
              </a:spcBef>
              <a:spcAft>
                <a:spcPct val="0"/>
              </a:spcAft>
              <a:buClr>
                <a:schemeClr val="lt1"/>
              </a:buClr>
              <a:buSzPts val="1500"/>
              <a:buNone/>
              <a:defRPr sz="15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47" name="Google Shape;147;p27"/>
          <p:cNvSpPr txBox="1">
            <a:spLocks noGrp="1"/>
          </p:cNvSpPr>
          <p:nvPr>
            <p:ph type="body" idx="3"/>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48" name="Google Shape;148;p27"/>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hite/Gray/Gray 1 Content + Right Photo">
  <p:cSld name="White/Gray/Gray 1 Content + Right Photo">
    <p:bg>
      <p:bgPr>
        <a:solidFill>
          <a:schemeClr val="lt1"/>
        </a:solidFill>
        <a:effectLst/>
      </p:bgPr>
    </p:bg>
    <p:spTree>
      <p:nvGrpSpPr>
        <p:cNvPr id="1" name="Shape 149"/>
        <p:cNvGrpSpPr/>
        <p:nvPr/>
      </p:nvGrpSpPr>
      <p:grpSpPr>
        <a:xfrm>
          <a:off x="0" y="0"/>
          <a:ext cx="0" cy="0"/>
          <a:chOff x="0" y="0"/>
          <a:chExt cx="0" cy="0"/>
        </a:xfrm>
      </p:grpSpPr>
      <p:sp>
        <p:nvSpPr>
          <p:cNvPr id="150" name="Google Shape;150;p28"/>
          <p:cNvSpPr>
            <a:spLocks noGrp="1"/>
          </p:cNvSpPr>
          <p:nvPr>
            <p:ph type="pic" idx="2"/>
          </p:nvPr>
        </p:nvSpPr>
        <p:spPr>
          <a:xfrm>
            <a:off x="4787447" y="137160"/>
            <a:ext cx="4034877" cy="4489704"/>
          </a:xfrm>
          <a:prstGeom prst="rect">
            <a:avLst/>
          </a:prstGeom>
          <a:solidFill>
            <a:srgbClr val="FFFFFF"/>
          </a:solidFill>
          <a:ln>
            <a:noFill/>
          </a:ln>
        </p:spPr>
        <p:txBody>
          <a:bodyPr/>
          <a:lstStyle/>
          <a:p>
            <a:endParaRPr/>
          </a:p>
        </p:txBody>
      </p:sp>
      <p:sp>
        <p:nvSpPr>
          <p:cNvPr id="151" name="Google Shape;151;p28"/>
          <p:cNvSpPr txBox="1">
            <a:spLocks noGrp="1"/>
          </p:cNvSpPr>
          <p:nvPr>
            <p:ph type="body" idx="1"/>
          </p:nvPr>
        </p:nvSpPr>
        <p:spPr>
          <a:xfrm>
            <a:off x="152400" y="137160"/>
            <a:ext cx="4419600" cy="4489704"/>
          </a:xfrm>
          <a:prstGeom prst="rect">
            <a:avLst/>
          </a:prstGeom>
          <a:solidFill>
            <a:schemeClr val="lt2"/>
          </a:solidFill>
          <a:ln>
            <a:noFill/>
          </a:ln>
        </p:spPr>
        <p:txBody>
          <a:bodyPr spcFirstLastPara="1" wrap="square" lIns="457200" tIns="91425" rIns="457200" bIns="91425" anchor="t" anchorCtr="0">
            <a:normAutofit/>
          </a:bodyPr>
          <a:lstStyle>
            <a:lvl1pPr marL="457200" lvl="0" indent="-228600" algn="l">
              <a:spcBef>
                <a:spcPct val="0"/>
              </a:spcBef>
              <a:spcAft>
                <a:spcPct val="0"/>
              </a:spcAft>
              <a:buClr>
                <a:schemeClr val="accent3"/>
              </a:buClr>
              <a:buSzPts val="1500"/>
              <a:buNone/>
              <a:defRPr sz="15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95275" algn="l">
              <a:spcBef>
                <a:spcPts val="210"/>
              </a:spcBef>
              <a:spcAft>
                <a:spcPct val="0"/>
              </a:spcAft>
              <a:buClr>
                <a:srgbClr val="FFFFFF"/>
              </a:buClr>
              <a:buSzPts val="1050"/>
              <a:buChar char="»"/>
              <a:defRPr>
                <a:solidFill>
                  <a:srgbClr val="FFFFFF"/>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52" name="Google Shape;152;p28"/>
          <p:cNvSpPr txBox="1">
            <a:spLocks noGrp="1"/>
          </p:cNvSpPr>
          <p:nvPr>
            <p:ph type="body" idx="3"/>
          </p:nvPr>
        </p:nvSpPr>
        <p:spPr>
          <a:xfrm rot="-5400000">
            <a:off x="7563937"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53" name="Google Shape;153;p28"/>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54"/>
        <p:cNvGrpSpPr/>
        <p:nvPr/>
      </p:nvGrpSpPr>
      <p:grpSpPr>
        <a:xfrm>
          <a:off x="0" y="0"/>
          <a:ext cx="0" cy="0"/>
          <a:chOff x="0" y="0"/>
          <a:chExt cx="0" cy="0"/>
        </a:xfrm>
      </p:grpSpPr>
      <p:sp>
        <p:nvSpPr>
          <p:cNvPr id="155" name="Google Shape;155;p29"/>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hoto + Callout - Blue">
  <p:cSld name="Full Photo + Callout - Blue">
    <p:spTree>
      <p:nvGrpSpPr>
        <p:cNvPr id="1" name="Shape 156"/>
        <p:cNvGrpSpPr/>
        <p:nvPr/>
      </p:nvGrpSpPr>
      <p:grpSpPr>
        <a:xfrm>
          <a:off x="0" y="0"/>
          <a:ext cx="0" cy="0"/>
          <a:chOff x="0" y="0"/>
          <a:chExt cx="0" cy="0"/>
        </a:xfrm>
      </p:grpSpPr>
      <p:sp>
        <p:nvSpPr>
          <p:cNvPr id="157" name="Google Shape;157;p30"/>
          <p:cNvSpPr>
            <a:spLocks noGrp="1"/>
          </p:cNvSpPr>
          <p:nvPr>
            <p:ph type="pic" idx="2"/>
          </p:nvPr>
        </p:nvSpPr>
        <p:spPr>
          <a:xfrm>
            <a:off x="152400" y="137160"/>
            <a:ext cx="8839200" cy="4489704"/>
          </a:xfrm>
          <a:prstGeom prst="rect">
            <a:avLst/>
          </a:prstGeom>
          <a:noFill/>
          <a:ln>
            <a:noFill/>
          </a:ln>
        </p:spPr>
        <p:txBody>
          <a:bodyPr/>
          <a:lstStyle/>
          <a:p>
            <a:endParaRPr/>
          </a:p>
        </p:txBody>
      </p:sp>
      <p:sp>
        <p:nvSpPr>
          <p:cNvPr id="158" name="Google Shape;158;p30"/>
          <p:cNvSpPr txBox="1">
            <a:spLocks noGrp="1"/>
          </p:cNvSpPr>
          <p:nvPr>
            <p:ph type="subTitle" idx="1"/>
          </p:nvPr>
        </p:nvSpPr>
        <p:spPr>
          <a:xfrm>
            <a:off x="685800" y="3086100"/>
            <a:ext cx="3581401" cy="1200150"/>
          </a:xfrm>
          <a:prstGeom prst="rect">
            <a:avLst/>
          </a:prstGeom>
          <a:solidFill>
            <a:schemeClr val="accent4"/>
          </a:solidFill>
          <a:ln>
            <a:noFill/>
          </a:ln>
        </p:spPr>
        <p:txBody>
          <a:bodyPr spcFirstLastPara="1" wrap="square" lIns="91425" tIns="91425" rIns="91425" bIns="91425" anchor="t" anchorCtr="0">
            <a:normAutofit/>
          </a:bodyPr>
          <a:lstStyle>
            <a:lvl1pPr lvl="0" algn="l">
              <a:spcBef>
                <a:spcPct val="0"/>
              </a:spcBef>
              <a:spcAft>
                <a:spcPct val="0"/>
              </a:spcAft>
              <a:buClr>
                <a:schemeClr val="lt1"/>
              </a:buClr>
              <a:buSzPts val="1350"/>
              <a:buNone/>
              <a:defRPr sz="1350">
                <a:solidFill>
                  <a:schemeClr val="lt1"/>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59" name="Google Shape;159;p30"/>
          <p:cNvSpPr txBox="1">
            <a:spLocks noGrp="1"/>
          </p:cNvSpPr>
          <p:nvPr>
            <p:ph type="body" idx="3"/>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60" name="Google Shape;160;p30"/>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Full White">
  <p:cSld name="Cover - Full White">
    <p:bg>
      <p:bgPr>
        <a:solidFill>
          <a:schemeClr val="lt1"/>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ctrTitle"/>
          </p:nvPr>
        </p:nvSpPr>
        <p:spPr>
          <a:xfrm>
            <a:off x="320040" y="1400215"/>
            <a:ext cx="5486400" cy="1400135"/>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3"/>
              </a:buClr>
              <a:buSzPts val="2400"/>
              <a:buFont typeface="Gill Sans"/>
              <a:buNone/>
              <a:defRPr sz="2400">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1" name="Google Shape;31;p4"/>
          <p:cNvSpPr txBox="1">
            <a:spLocks noGrp="1"/>
          </p:cNvSpPr>
          <p:nvPr>
            <p:ph type="subTitle" idx="1"/>
          </p:nvPr>
        </p:nvSpPr>
        <p:spPr>
          <a:xfrm>
            <a:off x="320040" y="3086100"/>
            <a:ext cx="3429000" cy="1314446"/>
          </a:xfrm>
          <a:prstGeom prst="rect">
            <a:avLst/>
          </a:prstGeom>
          <a:noFill/>
          <a:ln>
            <a:noFill/>
          </a:ln>
        </p:spPr>
        <p:txBody>
          <a:bodyPr spcFirstLastPara="1" wrap="square" lIns="0" tIns="0" rIns="0" bIns="0" anchor="t" anchorCtr="0">
            <a:normAutofit/>
          </a:bodyPr>
          <a:lstStyle>
            <a:lvl1pPr lvl="0" algn="l">
              <a:spcBef>
                <a:spcPct val="0"/>
              </a:spcBef>
              <a:spcAft>
                <a:spcPct val="0"/>
              </a:spcAft>
              <a:buClr>
                <a:schemeClr val="accent3"/>
              </a:buClr>
              <a:buSzPts val="1350"/>
              <a:buNone/>
              <a:defRPr sz="1350">
                <a:solidFill>
                  <a:schemeClr val="accent3"/>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32" name="Google Shape;32;p4"/>
          <p:cNvSpPr/>
          <p:nvPr/>
        </p:nvSpPr>
        <p:spPr>
          <a:xfrm>
            <a:off x="0" y="4769427"/>
            <a:ext cx="9144000" cy="3740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pic>
        <p:nvPicPr>
          <p:cNvPr id="33" name="Google Shape;33;p4"/>
          <p:cNvPicPr preferRelativeResize="0"/>
          <p:nvPr/>
        </p:nvPicPr>
        <p:blipFill>
          <a:blip r:embed="rId2">
            <a:alphaModFix/>
          </a:blip>
          <a:stretch>
            <a:fillRect/>
          </a:stretch>
        </p:blipFill>
        <p:spPr>
          <a:xfrm>
            <a:off x="327398" y="423352"/>
            <a:ext cx="1813366" cy="536918"/>
          </a:xfrm>
          <a:prstGeom prst="rect">
            <a:avLst/>
          </a:prstGeom>
          <a:noFill/>
          <a:ln>
            <a:noFill/>
          </a:ln>
        </p:spPr>
      </p:pic>
      <p:sp>
        <p:nvSpPr>
          <p:cNvPr id="34" name="Google Shape;34;p4"/>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lt1"/>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ull Photo + Callout - Gray">
  <p:cSld name="Full Photo + Callout - Gray">
    <p:spTree>
      <p:nvGrpSpPr>
        <p:cNvPr id="1" name="Shape 161"/>
        <p:cNvGrpSpPr/>
        <p:nvPr/>
      </p:nvGrpSpPr>
      <p:grpSpPr>
        <a:xfrm>
          <a:off x="0" y="0"/>
          <a:ext cx="0" cy="0"/>
          <a:chOff x="0" y="0"/>
          <a:chExt cx="0" cy="0"/>
        </a:xfrm>
      </p:grpSpPr>
      <p:sp>
        <p:nvSpPr>
          <p:cNvPr id="162" name="Google Shape;162;p31"/>
          <p:cNvSpPr>
            <a:spLocks noGrp="1"/>
          </p:cNvSpPr>
          <p:nvPr>
            <p:ph type="pic" idx="2"/>
          </p:nvPr>
        </p:nvSpPr>
        <p:spPr>
          <a:xfrm>
            <a:off x="152400" y="137160"/>
            <a:ext cx="8839200" cy="4489704"/>
          </a:xfrm>
          <a:prstGeom prst="rect">
            <a:avLst/>
          </a:prstGeom>
          <a:noFill/>
          <a:ln>
            <a:noFill/>
          </a:ln>
        </p:spPr>
        <p:txBody>
          <a:bodyPr/>
          <a:lstStyle/>
          <a:p>
            <a:endParaRPr/>
          </a:p>
        </p:txBody>
      </p:sp>
      <p:sp>
        <p:nvSpPr>
          <p:cNvPr id="163" name="Google Shape;163;p31"/>
          <p:cNvSpPr txBox="1">
            <a:spLocks noGrp="1"/>
          </p:cNvSpPr>
          <p:nvPr>
            <p:ph type="subTitle" idx="1"/>
          </p:nvPr>
        </p:nvSpPr>
        <p:spPr>
          <a:xfrm>
            <a:off x="685800" y="3086100"/>
            <a:ext cx="3581401" cy="1200150"/>
          </a:xfrm>
          <a:prstGeom prst="rect">
            <a:avLst/>
          </a:prstGeom>
          <a:solidFill>
            <a:schemeClr val="lt2"/>
          </a:solidFill>
          <a:ln>
            <a:noFill/>
          </a:ln>
        </p:spPr>
        <p:txBody>
          <a:bodyPr spcFirstLastPara="1" wrap="square" lIns="91425" tIns="91425" rIns="91425" bIns="91425" anchor="t" anchorCtr="0">
            <a:normAutofit/>
          </a:bodyPr>
          <a:lstStyle>
            <a:lvl1pPr lvl="0" algn="l">
              <a:spcBef>
                <a:spcPct val="0"/>
              </a:spcBef>
              <a:spcAft>
                <a:spcPct val="0"/>
              </a:spcAft>
              <a:buClr>
                <a:schemeClr val="accent3"/>
              </a:buClr>
              <a:buSzPts val="1350"/>
              <a:buNone/>
              <a:defRPr sz="1350">
                <a:solidFill>
                  <a:schemeClr val="accent3"/>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sp>
        <p:nvSpPr>
          <p:cNvPr id="164" name="Google Shape;164;p31"/>
          <p:cNvSpPr txBox="1">
            <a:spLocks noGrp="1"/>
          </p:cNvSpPr>
          <p:nvPr>
            <p:ph type="body" idx="3"/>
          </p:nvPr>
        </p:nvSpPr>
        <p:spPr>
          <a:xfrm rot="-5400000">
            <a:off x="7563937" y="1376645"/>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lt1"/>
              </a:buClr>
              <a:buSzPts val="600"/>
              <a:buNone/>
              <a:defRPr sz="600">
                <a:solidFill>
                  <a:schemeClr val="lt1"/>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165" name="Google Shape;165;p31"/>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Google Shape;169;p3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ct val="0"/>
              </a:spcBef>
              <a:spcAft>
                <a:spcPct val="0"/>
              </a:spcAft>
              <a:buClr>
                <a:srgbClr val="6C6463"/>
              </a:buClr>
              <a:buSzPts val="4400"/>
              <a:buFont typeface="Gill Sans"/>
              <a:buNone/>
              <a:defRPr>
                <a:solidFill>
                  <a:srgbClr val="6C6463"/>
                </a:solidFill>
              </a:defRPr>
            </a:lvl1pPr>
            <a:lvl2pPr lvl="1" algn="l" rtl="0">
              <a:lnSpc>
                <a:spcPct val="100000"/>
              </a:lnSpc>
              <a:spcBef>
                <a:spcPct val="0"/>
              </a:spcBef>
              <a:spcAft>
                <a:spcPct val="0"/>
              </a:spcAft>
              <a:buSzPts val="1400"/>
              <a:buNone/>
              <a:defRPr/>
            </a:lvl2pPr>
            <a:lvl3pPr lvl="2" algn="l" rtl="0">
              <a:lnSpc>
                <a:spcPct val="100000"/>
              </a:lnSpc>
              <a:spcBef>
                <a:spcPct val="0"/>
              </a:spcBef>
              <a:spcAft>
                <a:spcPct val="0"/>
              </a:spcAft>
              <a:buSzPts val="1400"/>
              <a:buNone/>
              <a:defRPr/>
            </a:lvl3pPr>
            <a:lvl4pPr lvl="3" algn="l" rtl="0">
              <a:lnSpc>
                <a:spcPct val="100000"/>
              </a:lnSpc>
              <a:spcBef>
                <a:spcPct val="0"/>
              </a:spcBef>
              <a:spcAft>
                <a:spcPct val="0"/>
              </a:spcAft>
              <a:buSzPts val="1400"/>
              <a:buNone/>
              <a:defRPr/>
            </a:lvl4pPr>
            <a:lvl5pPr lvl="4" algn="l" rtl="0">
              <a:lnSpc>
                <a:spcPct val="100000"/>
              </a:lnSpc>
              <a:spcBef>
                <a:spcPct val="0"/>
              </a:spcBef>
              <a:spcAft>
                <a:spcPct val="0"/>
              </a:spcAft>
              <a:buSzPts val="1400"/>
              <a:buNone/>
              <a:defRPr/>
            </a:lvl5pPr>
            <a:lvl6pPr lvl="5" algn="l" rtl="0">
              <a:lnSpc>
                <a:spcPct val="100000"/>
              </a:lnSpc>
              <a:spcBef>
                <a:spcPct val="0"/>
              </a:spcBef>
              <a:spcAft>
                <a:spcPct val="0"/>
              </a:spcAft>
              <a:buSzPts val="1400"/>
              <a:buNone/>
              <a:defRPr/>
            </a:lvl6pPr>
            <a:lvl7pPr lvl="6" algn="l" rtl="0">
              <a:lnSpc>
                <a:spcPct val="100000"/>
              </a:lnSpc>
              <a:spcBef>
                <a:spcPct val="0"/>
              </a:spcBef>
              <a:spcAft>
                <a:spcPct val="0"/>
              </a:spcAft>
              <a:buSzPts val="1400"/>
              <a:buNone/>
              <a:defRPr/>
            </a:lvl7pPr>
            <a:lvl8pPr lvl="7" algn="l" rtl="0">
              <a:lnSpc>
                <a:spcPct val="100000"/>
              </a:lnSpc>
              <a:spcBef>
                <a:spcPct val="0"/>
              </a:spcBef>
              <a:spcAft>
                <a:spcPct val="0"/>
              </a:spcAft>
              <a:buSzPts val="1400"/>
              <a:buNone/>
              <a:defRPr/>
            </a:lvl8pPr>
            <a:lvl9pPr lvl="8" algn="l" rtl="0">
              <a:lnSpc>
                <a:spcPct val="100000"/>
              </a:lnSpc>
              <a:spcBef>
                <a:spcPct val="0"/>
              </a:spcBef>
              <a:spcAft>
                <a:spcPct val="0"/>
              </a:spcAft>
              <a:buSzPts val="1400"/>
              <a:buNone/>
              <a:defRPr/>
            </a:lvl9pPr>
          </a:lstStyle>
          <a:p>
            <a:endParaRPr/>
          </a:p>
        </p:txBody>
      </p:sp>
      <p:sp>
        <p:nvSpPr>
          <p:cNvPr id="170" name="Google Shape;170;p3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ct val="0"/>
              </a:spcAft>
              <a:buClr>
                <a:srgbClr val="6C6463"/>
              </a:buClr>
              <a:buSzPts val="2800"/>
              <a:buChar char="•"/>
              <a:defRPr>
                <a:solidFill>
                  <a:srgbClr val="6C6463"/>
                </a:solidFill>
              </a:defRPr>
            </a:lvl1pPr>
            <a:lvl2pPr marL="914400" lvl="1" indent="-381000" algn="l" rtl="0">
              <a:lnSpc>
                <a:spcPct val="90000"/>
              </a:lnSpc>
              <a:spcBef>
                <a:spcPts val="500"/>
              </a:spcBef>
              <a:spcAft>
                <a:spcPct val="0"/>
              </a:spcAft>
              <a:buClr>
                <a:srgbClr val="6C6463"/>
              </a:buClr>
              <a:buSzPts val="2400"/>
              <a:buChar char="•"/>
              <a:defRPr>
                <a:solidFill>
                  <a:srgbClr val="6C6463"/>
                </a:solidFill>
              </a:defRPr>
            </a:lvl2pPr>
            <a:lvl3pPr marL="1371600" lvl="2" indent="-355600" algn="l" rtl="0">
              <a:lnSpc>
                <a:spcPct val="90000"/>
              </a:lnSpc>
              <a:spcBef>
                <a:spcPts val="500"/>
              </a:spcBef>
              <a:spcAft>
                <a:spcPct val="0"/>
              </a:spcAft>
              <a:buClr>
                <a:srgbClr val="6C6463"/>
              </a:buClr>
              <a:buSzPts val="2000"/>
              <a:buChar char="•"/>
              <a:defRPr>
                <a:solidFill>
                  <a:srgbClr val="6C6463"/>
                </a:solidFill>
              </a:defRPr>
            </a:lvl3pPr>
            <a:lvl4pPr marL="1828800" lvl="3" indent="-342900" algn="l" rtl="0">
              <a:lnSpc>
                <a:spcPct val="90000"/>
              </a:lnSpc>
              <a:spcBef>
                <a:spcPts val="500"/>
              </a:spcBef>
              <a:spcAft>
                <a:spcPct val="0"/>
              </a:spcAft>
              <a:buClr>
                <a:srgbClr val="6C6463"/>
              </a:buClr>
              <a:buSzPts val="1800"/>
              <a:buChar char="•"/>
              <a:defRPr>
                <a:solidFill>
                  <a:srgbClr val="6C6463"/>
                </a:solidFill>
              </a:defRPr>
            </a:lvl4pPr>
            <a:lvl5pPr marL="2286000" lvl="4" indent="-342900" algn="l" rtl="0">
              <a:lnSpc>
                <a:spcPct val="90000"/>
              </a:lnSpc>
              <a:spcBef>
                <a:spcPts val="500"/>
              </a:spcBef>
              <a:spcAft>
                <a:spcPct val="0"/>
              </a:spcAft>
              <a:buClr>
                <a:srgbClr val="6C6463"/>
              </a:buClr>
              <a:buSzPts val="1800"/>
              <a:buChar char="•"/>
              <a:defRPr>
                <a:solidFill>
                  <a:srgbClr val="6C6463"/>
                </a:solidFill>
              </a:defRPr>
            </a:lvl5pPr>
            <a:lvl6pPr marL="2743200" lvl="5" indent="-342900" algn="l" rtl="0">
              <a:lnSpc>
                <a:spcPct val="90000"/>
              </a:lnSpc>
              <a:spcBef>
                <a:spcPts val="500"/>
              </a:spcBef>
              <a:spcAft>
                <a:spcPct val="0"/>
              </a:spcAft>
              <a:buClr>
                <a:schemeClr val="dk1"/>
              </a:buClr>
              <a:buSzPts val="1800"/>
              <a:buChar char="•"/>
              <a:defRPr/>
            </a:lvl6pPr>
            <a:lvl7pPr marL="3200400" lvl="6" indent="-342900" algn="l" rtl="0">
              <a:lnSpc>
                <a:spcPct val="90000"/>
              </a:lnSpc>
              <a:spcBef>
                <a:spcPts val="500"/>
              </a:spcBef>
              <a:spcAft>
                <a:spcPct val="0"/>
              </a:spcAft>
              <a:buClr>
                <a:schemeClr val="dk1"/>
              </a:buClr>
              <a:buSzPts val="1800"/>
              <a:buChar char="•"/>
              <a:defRPr/>
            </a:lvl7pPr>
            <a:lvl8pPr marL="3657600" lvl="7" indent="-342900" algn="l" rtl="0">
              <a:lnSpc>
                <a:spcPct val="90000"/>
              </a:lnSpc>
              <a:spcBef>
                <a:spcPts val="500"/>
              </a:spcBef>
              <a:spcAft>
                <a:spcPct val="0"/>
              </a:spcAft>
              <a:buClr>
                <a:schemeClr val="dk1"/>
              </a:buClr>
              <a:buSzPts val="1800"/>
              <a:buChar char="•"/>
              <a:defRPr/>
            </a:lvl8pPr>
            <a:lvl9pPr marL="4114800" lvl="8" indent="-342900" algn="l" rtl="0">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320040" y="1371600"/>
            <a:ext cx="5486400" cy="142875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rgbClr val="FFFFFF"/>
              </a:buClr>
              <a:buSzPts val="2400"/>
              <a:buFont typeface="Gill Sans"/>
              <a:buNone/>
              <a:defRPr sz="2400">
                <a:solidFill>
                  <a:srgbClr val="FFFFFF"/>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7" name="Google Shape;37;p5"/>
          <p:cNvSpPr txBox="1">
            <a:spLocks noGrp="1"/>
          </p:cNvSpPr>
          <p:nvPr>
            <p:ph type="subTitle" idx="1"/>
          </p:nvPr>
        </p:nvSpPr>
        <p:spPr>
          <a:xfrm>
            <a:off x="320040" y="3086100"/>
            <a:ext cx="3429000" cy="1314446"/>
          </a:xfrm>
          <a:prstGeom prst="rect">
            <a:avLst/>
          </a:prstGeom>
          <a:noFill/>
          <a:ln>
            <a:noFill/>
          </a:ln>
        </p:spPr>
        <p:txBody>
          <a:bodyPr spcFirstLastPara="1" wrap="square" lIns="0" tIns="0" rIns="0" bIns="0" anchor="t" anchorCtr="0">
            <a:normAutofit/>
          </a:bodyPr>
          <a:lstStyle>
            <a:lvl1pPr lvl="0" algn="l">
              <a:spcBef>
                <a:spcPct val="0"/>
              </a:spcBef>
              <a:spcAft>
                <a:spcPct val="0"/>
              </a:spcAft>
              <a:buClr>
                <a:srgbClr val="FFFFFF"/>
              </a:buClr>
              <a:buSzPts val="1350"/>
              <a:buNone/>
              <a:defRPr sz="1350">
                <a:solidFill>
                  <a:srgbClr val="FFFFFF"/>
                </a:solidFill>
              </a:defRPr>
            </a:lvl1pPr>
            <a:lvl2pPr lvl="1" algn="ctr">
              <a:spcBef>
                <a:spcPts val="900"/>
              </a:spcBef>
              <a:spcAft>
                <a:spcPct val="0"/>
              </a:spcAft>
              <a:buClr>
                <a:srgbClr val="888888"/>
              </a:buClr>
              <a:buSzPts val="1500"/>
              <a:buNone/>
              <a:defRPr>
                <a:solidFill>
                  <a:srgbClr val="888888"/>
                </a:solidFill>
              </a:defRPr>
            </a:lvl2pPr>
            <a:lvl3pPr lvl="2" algn="ctr">
              <a:spcBef>
                <a:spcPts val="900"/>
              </a:spcBef>
              <a:spcAft>
                <a:spcPct val="0"/>
              </a:spcAft>
              <a:buClr>
                <a:srgbClr val="888888"/>
              </a:buClr>
              <a:buSzPts val="1350"/>
              <a:buNone/>
              <a:defRPr>
                <a:solidFill>
                  <a:srgbClr val="888888"/>
                </a:solidFill>
              </a:defRPr>
            </a:lvl3pPr>
            <a:lvl4pPr lvl="3" algn="ctr">
              <a:spcBef>
                <a:spcPts val="240"/>
              </a:spcBef>
              <a:spcAft>
                <a:spcPct val="0"/>
              </a:spcAft>
              <a:buClr>
                <a:srgbClr val="888888"/>
              </a:buClr>
              <a:buSzPts val="1200"/>
              <a:buNone/>
              <a:defRPr>
                <a:solidFill>
                  <a:srgbClr val="888888"/>
                </a:solidFill>
              </a:defRPr>
            </a:lvl4pPr>
            <a:lvl5pPr lvl="4" algn="ctr">
              <a:spcBef>
                <a:spcPts val="210"/>
              </a:spcBef>
              <a:spcAft>
                <a:spcPct val="0"/>
              </a:spcAft>
              <a:buClr>
                <a:srgbClr val="888888"/>
              </a:buClr>
              <a:buSzPts val="1050"/>
              <a:buNone/>
              <a:defRPr>
                <a:solidFill>
                  <a:srgbClr val="888888"/>
                </a:solidFill>
              </a:defRPr>
            </a:lvl5pPr>
            <a:lvl6pPr lvl="5" algn="ctr">
              <a:spcBef>
                <a:spcPts val="300"/>
              </a:spcBef>
              <a:spcAft>
                <a:spcPct val="0"/>
              </a:spcAft>
              <a:buClr>
                <a:srgbClr val="888888"/>
              </a:buClr>
              <a:buSzPts val="1500"/>
              <a:buNone/>
              <a:defRPr>
                <a:solidFill>
                  <a:srgbClr val="888888"/>
                </a:solidFill>
              </a:defRPr>
            </a:lvl6pPr>
            <a:lvl7pPr lvl="6" algn="ctr">
              <a:spcBef>
                <a:spcPts val="300"/>
              </a:spcBef>
              <a:spcAft>
                <a:spcPct val="0"/>
              </a:spcAft>
              <a:buClr>
                <a:srgbClr val="888888"/>
              </a:buClr>
              <a:buSzPts val="1500"/>
              <a:buNone/>
              <a:defRPr>
                <a:solidFill>
                  <a:srgbClr val="888888"/>
                </a:solidFill>
              </a:defRPr>
            </a:lvl7pPr>
            <a:lvl8pPr lvl="7" algn="ctr">
              <a:spcBef>
                <a:spcPts val="300"/>
              </a:spcBef>
              <a:spcAft>
                <a:spcPct val="0"/>
              </a:spcAft>
              <a:buClr>
                <a:srgbClr val="888888"/>
              </a:buClr>
              <a:buSzPts val="1500"/>
              <a:buNone/>
              <a:defRPr>
                <a:solidFill>
                  <a:srgbClr val="888888"/>
                </a:solidFill>
              </a:defRPr>
            </a:lvl8pPr>
            <a:lvl9pPr lvl="8" algn="ctr">
              <a:spcBef>
                <a:spcPts val="300"/>
              </a:spcBef>
              <a:spcAft>
                <a:spcPct val="0"/>
              </a:spcAft>
              <a:buClr>
                <a:srgbClr val="888888"/>
              </a:buClr>
              <a:buSzPts val="1500"/>
              <a:buNone/>
              <a:defRPr>
                <a:solidFill>
                  <a:srgbClr val="888888"/>
                </a:solidFill>
              </a:defRPr>
            </a:lvl9pPr>
          </a:lstStyle>
          <a:p>
            <a:endParaRPr/>
          </a:p>
        </p:txBody>
      </p:sp>
      <p:pic>
        <p:nvPicPr>
          <p:cNvPr id="38" name="Google Shape;38;p5"/>
          <p:cNvPicPr preferRelativeResize="0"/>
          <p:nvPr/>
        </p:nvPicPr>
        <p:blipFill>
          <a:blip r:embed="rId2"/>
          <a:srcRect t="11240" b="11240"/>
          <a:stretch/>
        </p:blipFill>
        <p:spPr>
          <a:xfrm>
            <a:off x="145951" y="365376"/>
            <a:ext cx="1994826" cy="598450"/>
          </a:xfrm>
          <a:prstGeom prst="rect">
            <a:avLst/>
          </a:prstGeom>
          <a:noFill/>
          <a:ln>
            <a:noFill/>
          </a:ln>
          <a:effectLst>
            <a:outerShdw blurRad="254000" algn="tl" rotWithShape="0">
              <a:srgbClr val="000000">
                <a:alpha val="20000"/>
              </a:srgbClr>
            </a:outerShdw>
          </a:effectLst>
        </p:spPr>
      </p:pic>
      <p:sp>
        <p:nvSpPr>
          <p:cNvPr id="39" name="Google Shape;39;p5"/>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dirty="0">
                <a:solidFill>
                  <a:schemeClr val="accent2"/>
                </a:solidFill>
                <a:latin typeface="Gill Sans"/>
                <a:ea typeface="Gill Sans"/>
                <a:cs typeface="Gill Sans"/>
                <a:sym typeface="Gill Sans"/>
              </a:rPr>
              <a:t>USAID EN ACTION POUR LA NUTRITION</a:t>
            </a:r>
            <a:endParaRPr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Full White" type="titleOnly">
  <p:cSld name="TITLE_ONLY">
    <p:bg>
      <p:bgPr>
        <a:solidFill>
          <a:schemeClr val="lt1"/>
        </a:solidFill>
        <a:effectLst/>
      </p:bgPr>
    </p:bg>
    <p:spTree>
      <p:nvGrpSpPr>
        <p:cNvPr id="1" name="Shape 40"/>
        <p:cNvGrpSpPr/>
        <p:nvPr/>
      </p:nvGrpSpPr>
      <p:grpSpPr>
        <a:xfrm>
          <a:off x="0" y="0"/>
          <a:ext cx="0" cy="0"/>
          <a:chOff x="0" y="0"/>
          <a:chExt cx="0" cy="0"/>
        </a:xfrm>
      </p:grpSpPr>
      <p:sp>
        <p:nvSpPr>
          <p:cNvPr id="41" name="Google Shape;41;p6"/>
          <p:cNvSpPr/>
          <p:nvPr/>
        </p:nvSpPr>
        <p:spPr>
          <a:xfrm>
            <a:off x="0" y="4769427"/>
            <a:ext cx="9144000" cy="3740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sp>
        <p:nvSpPr>
          <p:cNvPr id="42" name="Google Shape;42;p6"/>
          <p:cNvSpPr txBox="1">
            <a:spLocks noGrp="1"/>
          </p:cNvSpPr>
          <p:nvPr>
            <p:ph type="title"/>
          </p:nvPr>
        </p:nvSpPr>
        <p:spPr>
          <a:xfrm>
            <a:off x="457200" y="1306637"/>
            <a:ext cx="5486400" cy="369332"/>
          </a:xfrm>
          <a:prstGeom prst="rect">
            <a:avLst/>
          </a:prstGeom>
          <a:noFill/>
          <a:ln>
            <a:noFill/>
          </a:ln>
        </p:spPr>
        <p:txBody>
          <a:bodyPr spcFirstLastPara="1" wrap="square" lIns="0" tIns="0" rIns="0" bIns="0" anchor="t" anchorCtr="0">
            <a:spAutoFit/>
          </a:bodyPr>
          <a:lstStyle>
            <a:lvl1pPr lvl="0" algn="l">
              <a:spcBef>
                <a:spcPct val="0"/>
              </a:spcBef>
              <a:spcAft>
                <a:spcPct val="0"/>
              </a:spcAft>
              <a:buClr>
                <a:schemeClr val="accent3"/>
              </a:buClr>
              <a:buSzPts val="2400"/>
              <a:buFont typeface="Gill Sans"/>
              <a:buNone/>
              <a:defRPr sz="2400">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3" name="Google Shape;43;p6"/>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lt1"/>
                </a:solidFill>
                <a:latin typeface="Gill Sans"/>
                <a:ea typeface="Gill Sans"/>
                <a:cs typeface="Gill Sans"/>
                <a:sym typeface="Gill Sans"/>
              </a:rPr>
              <a:t>USAID ADVANCING NUTRITION</a:t>
            </a:r>
            <a:endParaRPr/>
          </a:p>
        </p:txBody>
      </p:sp>
      <p:pic>
        <p:nvPicPr>
          <p:cNvPr id="44" name="Google Shape;44;p6"/>
          <p:cNvPicPr preferRelativeResize="0"/>
          <p:nvPr/>
        </p:nvPicPr>
        <p:blipFill>
          <a:blip r:embed="rId2">
            <a:alphaModFix/>
          </a:blip>
          <a:stretch>
            <a:fillRect/>
          </a:stretch>
        </p:blipFill>
        <p:spPr>
          <a:xfrm>
            <a:off x="327398" y="423352"/>
            <a:ext cx="1813366" cy="536918"/>
          </a:xfrm>
          <a:prstGeom prst="rect">
            <a:avLst/>
          </a:prstGeom>
          <a:noFill/>
          <a:ln>
            <a:noFill/>
          </a:ln>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Full Red">
  <p:cSld name="Divider - Full Red">
    <p:bg>
      <p:bgPr>
        <a:solidFill>
          <a:schemeClr val="accent2"/>
        </a:solidFill>
        <a:effectLst/>
      </p:bgPr>
    </p:bg>
    <p:spTree>
      <p:nvGrpSpPr>
        <p:cNvPr id="1" name="Shape 45"/>
        <p:cNvGrpSpPr/>
        <p:nvPr/>
      </p:nvGrpSpPr>
      <p:grpSpPr>
        <a:xfrm>
          <a:off x="0" y="0"/>
          <a:ext cx="0" cy="0"/>
          <a:chOff x="0" y="0"/>
          <a:chExt cx="0" cy="0"/>
        </a:xfrm>
      </p:grpSpPr>
      <p:sp>
        <p:nvSpPr>
          <p:cNvPr id="46" name="Google Shape;46;p7"/>
          <p:cNvSpPr/>
          <p:nvPr/>
        </p:nvSpPr>
        <p:spPr>
          <a:xfrm>
            <a:off x="0" y="4769427"/>
            <a:ext cx="9144000" cy="3740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a:solidFill>
                <a:schemeClr val="lt1"/>
              </a:solidFill>
              <a:latin typeface="Gill Sans"/>
              <a:ea typeface="Gill Sans"/>
              <a:cs typeface="Gill Sans"/>
              <a:sym typeface="Gill Sans"/>
            </a:endParaRPr>
          </a:p>
        </p:txBody>
      </p:sp>
      <p:sp>
        <p:nvSpPr>
          <p:cNvPr id="47" name="Google Shape;47;p7"/>
          <p:cNvSpPr txBox="1">
            <a:spLocks noGrp="1"/>
          </p:cNvSpPr>
          <p:nvPr>
            <p:ph type="title"/>
          </p:nvPr>
        </p:nvSpPr>
        <p:spPr>
          <a:xfrm>
            <a:off x="457200" y="1306637"/>
            <a:ext cx="5486400" cy="369332"/>
          </a:xfrm>
          <a:prstGeom prst="rect">
            <a:avLst/>
          </a:prstGeom>
          <a:noFill/>
          <a:ln>
            <a:noFill/>
          </a:ln>
        </p:spPr>
        <p:txBody>
          <a:bodyPr spcFirstLastPara="1" wrap="square" lIns="0" tIns="0" rIns="0" bIns="0" anchor="t" anchorCtr="0">
            <a:spAutoFit/>
          </a:bodyPr>
          <a:lstStyle>
            <a:lvl1pPr lvl="0" algn="l">
              <a:spcBef>
                <a:spcPct val="0"/>
              </a:spcBef>
              <a:spcAft>
                <a:spcPct val="0"/>
              </a:spcAft>
              <a:buClr>
                <a:schemeClr val="lt1"/>
              </a:buClr>
              <a:buSzPts val="2400"/>
              <a:buFont typeface="Gill Sans"/>
              <a:buNone/>
              <a:defRPr sz="2400">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8" name="Google Shape;48;p7"/>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pic>
        <p:nvPicPr>
          <p:cNvPr id="49" name="Google Shape;49;p7"/>
          <p:cNvPicPr preferRelativeResize="0"/>
          <p:nvPr/>
        </p:nvPicPr>
        <p:blipFill>
          <a:blip r:embed="rId2">
            <a:alphaModFix/>
          </a:blip>
          <a:stretch>
            <a:fillRect/>
          </a:stretch>
        </p:blipFill>
        <p:spPr>
          <a:xfrm>
            <a:off x="327398" y="419806"/>
            <a:ext cx="1813366" cy="544010"/>
          </a:xfrm>
          <a:prstGeom prst="rect">
            <a:avLst/>
          </a:prstGeom>
          <a:noFill/>
          <a:ln>
            <a:noFill/>
          </a:ln>
          <a:effectLst>
            <a:outerShdw blurRad="254000" algn="tl" rotWithShape="0">
              <a:srgbClr val="000000">
                <a:alpha val="20000"/>
              </a:srgbClr>
            </a:outerShdw>
          </a:effectLst>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Gray 1 Content - Bullets">
  <p:cSld name="White/Gray 1 Content - Bullets">
    <p:bg>
      <p:bgPr>
        <a:solidFill>
          <a:schemeClr val="lt1"/>
        </a:solidFill>
        <a:effectLst/>
      </p:bgPr>
    </p:bg>
    <p:spTree>
      <p:nvGrpSpPr>
        <p:cNvPr id="1" name="Shape 50"/>
        <p:cNvGrpSpPr/>
        <p:nvPr/>
      </p:nvGrpSpPr>
      <p:grpSpPr>
        <a:xfrm>
          <a:off x="0" y="0"/>
          <a:ext cx="0" cy="0"/>
          <a:chOff x="0" y="0"/>
          <a:chExt cx="0" cy="0"/>
        </a:xfrm>
      </p:grpSpPr>
      <p:sp>
        <p:nvSpPr>
          <p:cNvPr id="51" name="Google Shape;51;p8"/>
          <p:cNvSpPr txBox="1">
            <a:spLocks noGrp="1"/>
          </p:cNvSpPr>
          <p:nvPr>
            <p:ph type="body" idx="1"/>
          </p:nvPr>
        </p:nvSpPr>
        <p:spPr>
          <a:xfrm>
            <a:off x="320040" y="1200150"/>
            <a:ext cx="8522208" cy="3429000"/>
          </a:xfrm>
          <a:prstGeom prst="rect">
            <a:avLst/>
          </a:prstGeom>
          <a:noFill/>
          <a:ln>
            <a:noFill/>
          </a:ln>
        </p:spPr>
        <p:txBody>
          <a:bodyPr spcFirstLastPara="1" wrap="square" lIns="0" tIns="0" rIns="0" bIns="0" anchor="t" anchorCtr="0">
            <a:normAutofit/>
          </a:bodyPr>
          <a:lstStyle>
            <a:lvl1pPr marL="457200" lvl="0" indent="-342900" algn="l">
              <a:spcBef>
                <a:spcPct val="0"/>
              </a:spcBef>
              <a:spcAft>
                <a:spcPct val="0"/>
              </a:spcAft>
              <a:buClr>
                <a:srgbClr val="635C5B"/>
              </a:buClr>
              <a:buSzPts val="1800"/>
              <a:buChar char="•"/>
              <a:defRPr/>
            </a:lvl1pPr>
            <a:lvl2pPr marL="914400" lvl="1" indent="-342900" algn="l">
              <a:spcBef>
                <a:spcPts val="900"/>
              </a:spcBef>
              <a:spcAft>
                <a:spcPct val="0"/>
              </a:spcAft>
              <a:buClr>
                <a:srgbClr val="635C5B"/>
              </a:buClr>
              <a:buSzPts val="1800"/>
              <a:buChar char="–"/>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52" name="Google Shape;52;p8"/>
          <p:cNvSpPr txBox="1">
            <a:spLocks noGrp="1"/>
          </p:cNvSpPr>
          <p:nvPr>
            <p:ph type="title"/>
          </p:nvPr>
        </p:nvSpPr>
        <p:spPr>
          <a:xfrm>
            <a:off x="320040" y="342900"/>
            <a:ext cx="8522208" cy="68580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None/>
              <a:defRPr b="1">
                <a:solidFill>
                  <a:schemeClr val="accent2"/>
                </a:solidFill>
              </a:defRPr>
            </a:lvl1pPr>
            <a:lvl2pPr lvl="1">
              <a:spcBef>
                <a:spcPct val="0"/>
              </a:spcBef>
              <a:spcAft>
                <a:spcPct val="0"/>
              </a:spcAft>
              <a:buSzPts val="1400"/>
              <a:buNone/>
              <a:defRPr b="1"/>
            </a:lvl2pPr>
            <a:lvl3pPr lvl="2">
              <a:spcBef>
                <a:spcPct val="0"/>
              </a:spcBef>
              <a:spcAft>
                <a:spcPct val="0"/>
              </a:spcAft>
              <a:buSzPts val="1400"/>
              <a:buNone/>
              <a:defRPr b="1"/>
            </a:lvl3pPr>
            <a:lvl4pPr lvl="3">
              <a:spcBef>
                <a:spcPct val="0"/>
              </a:spcBef>
              <a:spcAft>
                <a:spcPct val="0"/>
              </a:spcAft>
              <a:buSzPts val="1400"/>
              <a:buNone/>
              <a:defRPr b="1"/>
            </a:lvl4pPr>
            <a:lvl5pPr lvl="4">
              <a:spcBef>
                <a:spcPct val="0"/>
              </a:spcBef>
              <a:spcAft>
                <a:spcPct val="0"/>
              </a:spcAft>
              <a:buSzPts val="1400"/>
              <a:buNone/>
              <a:defRPr b="1"/>
            </a:lvl5pPr>
            <a:lvl6pPr lvl="5">
              <a:spcBef>
                <a:spcPct val="0"/>
              </a:spcBef>
              <a:spcAft>
                <a:spcPct val="0"/>
              </a:spcAft>
              <a:buSzPts val="1400"/>
              <a:buNone/>
              <a:defRPr b="1"/>
            </a:lvl6pPr>
            <a:lvl7pPr lvl="6">
              <a:spcBef>
                <a:spcPct val="0"/>
              </a:spcBef>
              <a:spcAft>
                <a:spcPct val="0"/>
              </a:spcAft>
              <a:buSzPts val="1400"/>
              <a:buNone/>
              <a:defRPr b="1"/>
            </a:lvl7pPr>
            <a:lvl8pPr lvl="7">
              <a:spcBef>
                <a:spcPct val="0"/>
              </a:spcBef>
              <a:spcAft>
                <a:spcPct val="0"/>
              </a:spcAft>
              <a:buSzPts val="1400"/>
              <a:buNone/>
              <a:defRPr b="1"/>
            </a:lvl8pPr>
            <a:lvl9pPr lvl="8">
              <a:spcBef>
                <a:spcPct val="0"/>
              </a:spcBef>
              <a:spcAft>
                <a:spcPct val="0"/>
              </a:spcAft>
              <a:buSzPts val="1400"/>
              <a:buNone/>
              <a:defRPr b="1"/>
            </a:lvl9pPr>
          </a:lstStyle>
          <a:p>
            <a:endParaRPr/>
          </a:p>
        </p:txBody>
      </p:sp>
      <p:sp>
        <p:nvSpPr>
          <p:cNvPr id="53" name="Google Shape;53;p8"/>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dirty="0">
                <a:solidFill>
                  <a:schemeClr val="accent2"/>
                </a:solidFill>
                <a:latin typeface="Gill Sans"/>
                <a:ea typeface="Gill Sans"/>
                <a:cs typeface="Gill Sans"/>
                <a:sym typeface="Gill Sans"/>
              </a:rPr>
              <a:t>USAID EN ACTION POUR LA NUTRITION</a:t>
            </a:r>
            <a:endParaRPr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Gray 1 Content - Text">
  <p:cSld name="White/Gray 1 Content - Text">
    <p:bg>
      <p:bgPr>
        <a:solidFill>
          <a:schemeClr val="lt1"/>
        </a:solid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body" idx="1"/>
          </p:nvPr>
        </p:nvSpPr>
        <p:spPr>
          <a:xfrm>
            <a:off x="320040" y="1200150"/>
            <a:ext cx="8522208" cy="3429000"/>
          </a:xfrm>
          <a:prstGeom prst="rect">
            <a:avLst/>
          </a:prstGeom>
          <a:noFill/>
          <a:ln>
            <a:noFill/>
          </a:ln>
        </p:spPr>
        <p:txBody>
          <a:bodyPr spcFirstLastPara="1" wrap="square" lIns="0" tIns="0" rIns="0" bIns="0" anchor="t" anchorCtr="0">
            <a:normAutofit/>
          </a:bodyPr>
          <a:lstStyle>
            <a:lvl1pPr marL="457200" lvl="0" indent="-228600" algn="l">
              <a:spcBef>
                <a:spcPct val="0"/>
              </a:spcBef>
              <a:spcAft>
                <a:spcPct val="0"/>
              </a:spcAft>
              <a:buClr>
                <a:srgbClr val="635C5B"/>
              </a:buClr>
              <a:buSzPts val="1500"/>
              <a:buNone/>
              <a:defRPr/>
            </a:lvl1pPr>
            <a:lvl2pPr marL="914400" lvl="1" indent="-228600" algn="l">
              <a:spcBef>
                <a:spcPts val="900"/>
              </a:spcBef>
              <a:spcAft>
                <a:spcPct val="0"/>
              </a:spcAft>
              <a:buClr>
                <a:srgbClr val="635C5B"/>
              </a:buClr>
              <a:buSzPts val="1500"/>
              <a:buNone/>
              <a:defRPr/>
            </a:lvl2pPr>
            <a:lvl3pPr marL="1371600" lvl="2" indent="-342900" algn="l">
              <a:spcBef>
                <a:spcPts val="900"/>
              </a:spcBef>
              <a:spcAft>
                <a:spcPct val="0"/>
              </a:spcAft>
              <a:buClr>
                <a:srgbClr val="6C6463"/>
              </a:buClr>
              <a:buSzPts val="1800"/>
              <a:buChar char="•"/>
              <a:defRPr/>
            </a:lvl3pPr>
            <a:lvl4pPr marL="1828800" lvl="3" indent="-342900" algn="l">
              <a:spcBef>
                <a:spcPts val="360"/>
              </a:spcBef>
              <a:spcAft>
                <a:spcPct val="0"/>
              </a:spcAft>
              <a:buClr>
                <a:srgbClr val="6C6463"/>
              </a:buClr>
              <a:buSzPts val="1800"/>
              <a:buChar char="–"/>
              <a:defRPr/>
            </a:lvl4pPr>
            <a:lvl5pPr marL="2286000" lvl="4" indent="-342900" algn="l">
              <a:spcBef>
                <a:spcPts val="360"/>
              </a:spcBef>
              <a:spcAft>
                <a:spcPct val="0"/>
              </a:spcAft>
              <a:buClr>
                <a:srgbClr val="6C6463"/>
              </a:buClr>
              <a:buSzPts val="1800"/>
              <a:buChar char="»"/>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56" name="Google Shape;56;p9"/>
          <p:cNvSpPr txBox="1">
            <a:spLocks noGrp="1"/>
          </p:cNvSpPr>
          <p:nvPr>
            <p:ph type="title"/>
          </p:nvPr>
        </p:nvSpPr>
        <p:spPr>
          <a:xfrm>
            <a:off x="320040" y="342900"/>
            <a:ext cx="8522208" cy="685800"/>
          </a:xfrm>
          <a:prstGeom prst="rect">
            <a:avLst/>
          </a:prstGeom>
          <a:noFill/>
          <a:ln>
            <a:noFill/>
          </a:ln>
        </p:spPr>
        <p:txBody>
          <a:bodyPr spcFirstLastPara="1" wrap="square" lIns="0" tIns="0" rIns="0" bIns="0" anchor="b" anchorCtr="0">
            <a:normAutofit/>
          </a:bodyPr>
          <a:lstStyle>
            <a:lvl1pPr lvl="0" algn="l">
              <a:spcBef>
                <a:spcPct val="0"/>
              </a:spcBef>
              <a:spcAft>
                <a:spcPct val="0"/>
              </a:spcAft>
              <a:buClr>
                <a:schemeClr val="accent2"/>
              </a:buClr>
              <a:buSzPts val="2100"/>
              <a:buNone/>
              <a:defRPr b="1">
                <a:solidFill>
                  <a:schemeClr val="accent2"/>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7" name="Google Shape;57;p9"/>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White Title + Left Photo">
  <p:cSld name="Divider - White Title + Left Photo">
    <p:bg>
      <p:bgPr>
        <a:solidFill>
          <a:schemeClr val="lt1"/>
        </a:solidFill>
        <a:effectLst/>
      </p:bgPr>
    </p:bg>
    <p:spTree>
      <p:nvGrpSpPr>
        <p:cNvPr id="1" name="Shape 58"/>
        <p:cNvGrpSpPr/>
        <p:nvPr/>
      </p:nvGrpSpPr>
      <p:grpSpPr>
        <a:xfrm>
          <a:off x="0" y="0"/>
          <a:ext cx="0" cy="0"/>
          <a:chOff x="0" y="0"/>
          <a:chExt cx="0" cy="0"/>
        </a:xfrm>
      </p:grpSpPr>
      <p:sp>
        <p:nvSpPr>
          <p:cNvPr id="59" name="Google Shape;59;p10"/>
          <p:cNvSpPr>
            <a:spLocks noGrp="1"/>
          </p:cNvSpPr>
          <p:nvPr>
            <p:ph type="pic" idx="2"/>
          </p:nvPr>
        </p:nvSpPr>
        <p:spPr>
          <a:xfrm>
            <a:off x="155448" y="137160"/>
            <a:ext cx="4419600" cy="4489704"/>
          </a:xfrm>
          <a:prstGeom prst="rect">
            <a:avLst/>
          </a:prstGeom>
          <a:solidFill>
            <a:srgbClr val="FFFFFF"/>
          </a:solidFill>
          <a:ln>
            <a:noFill/>
          </a:ln>
        </p:spPr>
        <p:txBody>
          <a:bodyPr/>
          <a:lstStyle/>
          <a:p>
            <a:endParaRPr/>
          </a:p>
        </p:txBody>
      </p:sp>
      <p:sp>
        <p:nvSpPr>
          <p:cNvPr id="60" name="Google Shape;60;p10"/>
          <p:cNvSpPr txBox="1">
            <a:spLocks noGrp="1"/>
          </p:cNvSpPr>
          <p:nvPr>
            <p:ph type="title"/>
          </p:nvPr>
        </p:nvSpPr>
        <p:spPr>
          <a:xfrm>
            <a:off x="4877104" y="2228850"/>
            <a:ext cx="3885896" cy="1371598"/>
          </a:xfrm>
          <a:prstGeom prst="rect">
            <a:avLst/>
          </a:prstGeom>
          <a:noFill/>
          <a:ln>
            <a:noFill/>
          </a:ln>
        </p:spPr>
        <p:txBody>
          <a:bodyPr spcFirstLastPara="1" wrap="square" lIns="0" tIns="0" rIns="0" bIns="0" anchor="t" anchorCtr="0">
            <a:normAutofit/>
          </a:bodyPr>
          <a:lstStyle>
            <a:lvl1pPr lvl="0" algn="l">
              <a:spcBef>
                <a:spcPct val="0"/>
              </a:spcBef>
              <a:spcAft>
                <a:spcPct val="0"/>
              </a:spcAft>
              <a:buClr>
                <a:srgbClr val="BA0C2F"/>
              </a:buClr>
              <a:buSzPts val="2100"/>
              <a:buFont typeface="Gill Sans"/>
              <a:buNone/>
              <a:defRPr>
                <a:solidFill>
                  <a:srgbClr val="BA0C2F"/>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1" name="Google Shape;61;p10"/>
          <p:cNvSpPr txBox="1">
            <a:spLocks noGrp="1"/>
          </p:cNvSpPr>
          <p:nvPr>
            <p:ph type="body" idx="1"/>
          </p:nvPr>
        </p:nvSpPr>
        <p:spPr>
          <a:xfrm rot="-5400000">
            <a:off x="3313614" y="1410936"/>
            <a:ext cx="2686051" cy="138499"/>
          </a:xfrm>
          <a:prstGeom prst="rect">
            <a:avLst/>
          </a:prstGeom>
          <a:noFill/>
          <a:ln>
            <a:noFill/>
          </a:ln>
        </p:spPr>
        <p:txBody>
          <a:bodyPr spcFirstLastPara="1" wrap="square" lIns="45700" tIns="45700" rIns="0" bIns="0" anchor="t" anchorCtr="0">
            <a:spAutoFit/>
          </a:bodyPr>
          <a:lstStyle>
            <a:lvl1pPr marL="457200" lvl="0" indent="-228600" algn="r">
              <a:spcBef>
                <a:spcPct val="0"/>
              </a:spcBef>
              <a:spcAft>
                <a:spcPct val="0"/>
              </a:spcAft>
              <a:buClr>
                <a:schemeClr val="accent3"/>
              </a:buClr>
              <a:buSzPts val="600"/>
              <a:buNone/>
              <a:defRPr sz="600">
                <a:solidFill>
                  <a:schemeClr val="accent3"/>
                </a:solidFill>
              </a:defRPr>
            </a:lvl1pPr>
            <a:lvl2pPr marL="914400" lvl="1" indent="-228600" algn="l">
              <a:spcBef>
                <a:spcPts val="900"/>
              </a:spcBef>
              <a:spcAft>
                <a:spcPct val="0"/>
              </a:spcAft>
              <a:buClr>
                <a:schemeClr val="lt1"/>
              </a:buClr>
              <a:buSzPts val="1350"/>
              <a:buNone/>
              <a:defRPr sz="1350">
                <a:solidFill>
                  <a:schemeClr val="lt1"/>
                </a:solidFill>
              </a:defRPr>
            </a:lvl2pPr>
            <a:lvl3pPr marL="1371600" lvl="2" indent="-228600" algn="l">
              <a:spcBef>
                <a:spcPts val="900"/>
              </a:spcBef>
              <a:spcAft>
                <a:spcPct val="0"/>
              </a:spcAft>
              <a:buClr>
                <a:schemeClr val="lt1"/>
              </a:buClr>
              <a:buSzPts val="1200"/>
              <a:buNone/>
              <a:defRPr sz="1200">
                <a:solidFill>
                  <a:schemeClr val="lt1"/>
                </a:solidFill>
              </a:defRPr>
            </a:lvl3pPr>
            <a:lvl4pPr marL="1828800" lvl="3" indent="-228600" algn="l">
              <a:spcBef>
                <a:spcPts val="210"/>
              </a:spcBef>
              <a:spcAft>
                <a:spcPct val="0"/>
              </a:spcAft>
              <a:buClr>
                <a:schemeClr val="lt1"/>
              </a:buClr>
              <a:buSzPts val="1050"/>
              <a:buNone/>
              <a:defRPr sz="1050">
                <a:solidFill>
                  <a:schemeClr val="lt1"/>
                </a:solidFill>
              </a:defRPr>
            </a:lvl4pPr>
            <a:lvl5pPr marL="2286000" lvl="4" indent="-228600" algn="l">
              <a:spcBef>
                <a:spcPts val="180"/>
              </a:spcBef>
              <a:spcAft>
                <a:spcPct val="0"/>
              </a:spcAft>
              <a:buClr>
                <a:schemeClr val="lt1"/>
              </a:buClr>
              <a:buSzPts val="900"/>
              <a:buNone/>
              <a:defRPr sz="900">
                <a:solidFill>
                  <a:schemeClr val="lt1"/>
                </a:solidFill>
              </a:defRPr>
            </a:lvl5pPr>
            <a:lvl6pPr marL="2743200" lvl="5" indent="-342900" algn="l">
              <a:spcBef>
                <a:spcPts val="360"/>
              </a:spcBef>
              <a:spcAft>
                <a:spcPct val="0"/>
              </a:spcAft>
              <a:buClr>
                <a:schemeClr val="dk1"/>
              </a:buClr>
              <a:buSzPts val="1800"/>
              <a:buChar char="•"/>
              <a:defRPr/>
            </a:lvl6pPr>
            <a:lvl7pPr marL="3200400" lvl="6" indent="-342900" algn="l">
              <a:spcBef>
                <a:spcPts val="360"/>
              </a:spcBef>
              <a:spcAft>
                <a:spcPct val="0"/>
              </a:spcAft>
              <a:buClr>
                <a:schemeClr val="dk1"/>
              </a:buClr>
              <a:buSzPts val="1800"/>
              <a:buChar char="•"/>
              <a:defRPr/>
            </a:lvl7pPr>
            <a:lvl8pPr marL="3657600" lvl="7" indent="-342900" algn="l">
              <a:spcBef>
                <a:spcPts val="360"/>
              </a:spcBef>
              <a:spcAft>
                <a:spcPct val="0"/>
              </a:spcAft>
              <a:buClr>
                <a:schemeClr val="dk1"/>
              </a:buClr>
              <a:buSzPts val="1800"/>
              <a:buChar char="•"/>
              <a:defRPr/>
            </a:lvl8pPr>
            <a:lvl9pPr marL="4114800" lvl="8" indent="-342900" algn="l">
              <a:spcBef>
                <a:spcPts val="360"/>
              </a:spcBef>
              <a:spcAft>
                <a:spcPct val="0"/>
              </a:spcAft>
              <a:buClr>
                <a:schemeClr val="dk1"/>
              </a:buClr>
              <a:buSzPts val="1800"/>
              <a:buChar char="•"/>
              <a:defRPr/>
            </a:lvl9pPr>
          </a:lstStyle>
          <a:p>
            <a:endParaRPr/>
          </a:p>
        </p:txBody>
      </p:sp>
      <p:sp>
        <p:nvSpPr>
          <p:cNvPr id="62" name="Google Shape;62;p10"/>
          <p:cNvSpPr txBox="1"/>
          <p:nvPr/>
        </p:nvSpPr>
        <p:spPr>
          <a:xfrm>
            <a:off x="320040" y="4868704"/>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ct val="0"/>
              </a:spcBef>
              <a:spcAft>
                <a:spcPct val="0"/>
              </a:spcAft>
              <a:buNone/>
            </a:pPr>
            <a:r>
              <a:rPr lang="en-US" sz="825">
                <a:solidFill>
                  <a:schemeClr val="accent2"/>
                </a:solidFill>
                <a:latin typeface="Gill Sans"/>
                <a:ea typeface="Gill Sans"/>
                <a:cs typeface="Gill Sans"/>
                <a:sym typeface="Gill Sans"/>
              </a:rPr>
              <a:t>USAID ADVANCING NUTRITION</a:t>
            </a:r>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4769427"/>
            <a:ext cx="9144000" cy="374074"/>
          </a:xfrm>
          <a:prstGeom prst="rect">
            <a:avLst/>
          </a:prstGeom>
          <a:solidFill>
            <a:srgbClr val="CFCDC9"/>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350" b="0" i="0" u="none" strike="noStrike" cap="none">
              <a:solidFill>
                <a:schemeClr val="lt1"/>
              </a:solidFill>
              <a:latin typeface="Gill Sans"/>
              <a:ea typeface="Gill Sans"/>
              <a:cs typeface="Gill Sans"/>
              <a:sym typeface="Gill Sans"/>
            </a:endParaRPr>
          </a:p>
        </p:txBody>
      </p:sp>
      <p:sp>
        <p:nvSpPr>
          <p:cNvPr id="11" name="Google Shape;11;p1"/>
          <p:cNvSpPr txBox="1">
            <a:spLocks noGrp="1"/>
          </p:cNvSpPr>
          <p:nvPr>
            <p:ph type="title"/>
          </p:nvPr>
        </p:nvSpPr>
        <p:spPr>
          <a:xfrm>
            <a:off x="320040" y="347472"/>
            <a:ext cx="8519160" cy="685800"/>
          </a:xfrm>
          <a:prstGeom prst="rect">
            <a:avLst/>
          </a:prstGeom>
          <a:noFill/>
          <a:ln>
            <a:noFill/>
          </a:ln>
        </p:spPr>
        <p:txBody>
          <a:bodyPr spcFirstLastPara="1" wrap="square" lIns="0" tIns="0" rIns="0" bIns="0" anchor="b" anchorCtr="0">
            <a:normAutofit/>
          </a:bodyPr>
          <a:lstStyle>
            <a:lvl1pPr marR="0" lvl="0" algn="l" rtl="0">
              <a:spcBef>
                <a:spcPct val="0"/>
              </a:spcBef>
              <a:spcAft>
                <a:spcPct val="0"/>
              </a:spcAft>
              <a:buClr>
                <a:srgbClr val="BA0C2F"/>
              </a:buClr>
              <a:buSzPts val="2100"/>
              <a:buFont typeface="Gill Sans"/>
              <a:buNone/>
              <a:defRPr sz="2100" b="0" i="0" u="none" strike="noStrike" cap="none">
                <a:solidFill>
                  <a:srgbClr val="BA0C2F"/>
                </a:solidFill>
                <a:latin typeface="Gill Sans"/>
                <a:ea typeface="Gill Sans"/>
                <a:cs typeface="Gill Sans"/>
                <a:sym typeface="Gill Sans"/>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2" name="Google Shape;12;p1"/>
          <p:cNvSpPr txBox="1">
            <a:spLocks noGrp="1"/>
          </p:cNvSpPr>
          <p:nvPr>
            <p:ph type="body" idx="1"/>
          </p:nvPr>
        </p:nvSpPr>
        <p:spPr>
          <a:xfrm>
            <a:off x="320040" y="1200150"/>
            <a:ext cx="8519160" cy="3086100"/>
          </a:xfrm>
          <a:prstGeom prst="rect">
            <a:avLst/>
          </a:prstGeom>
          <a:noFill/>
          <a:ln>
            <a:noFill/>
          </a:ln>
        </p:spPr>
        <p:txBody>
          <a:bodyPr spcFirstLastPara="1" wrap="square" lIns="0" tIns="0" rIns="0" bIns="0" anchor="t" anchorCtr="0">
            <a:normAutofit/>
          </a:bodyPr>
          <a:lstStyle>
            <a:lvl1pPr marL="457200" marR="0" lvl="0" indent="-323850" algn="l" rtl="0">
              <a:spcBef>
                <a:spcPct val="0"/>
              </a:spcBef>
              <a:spcAft>
                <a:spcPct val="0"/>
              </a:spcAft>
              <a:buClr>
                <a:srgbClr val="635C5B"/>
              </a:buClr>
              <a:buSzPts val="1500"/>
              <a:buFont typeface="Arial"/>
              <a:buChar char="•"/>
              <a:defRPr sz="1500" b="0" i="0" u="none" strike="noStrike" cap="none">
                <a:solidFill>
                  <a:srgbClr val="635C5B"/>
                </a:solidFill>
                <a:latin typeface="Gill Sans"/>
                <a:ea typeface="Gill Sans"/>
                <a:cs typeface="Gill Sans"/>
                <a:sym typeface="Gill Sans"/>
              </a:defRPr>
            </a:lvl1pPr>
            <a:lvl2pPr marL="914400" marR="0" lvl="1" indent="-323850" algn="l" rtl="0">
              <a:spcBef>
                <a:spcPts val="900"/>
              </a:spcBef>
              <a:spcAft>
                <a:spcPct val="0"/>
              </a:spcAft>
              <a:buClr>
                <a:srgbClr val="635C5B"/>
              </a:buClr>
              <a:buSzPts val="1500"/>
              <a:buFont typeface="Arial"/>
              <a:buChar char="–"/>
              <a:defRPr sz="1500" b="0" i="0" u="none" strike="noStrike" cap="none">
                <a:solidFill>
                  <a:srgbClr val="635C5B"/>
                </a:solidFill>
                <a:latin typeface="Gill Sans"/>
                <a:ea typeface="Gill Sans"/>
                <a:cs typeface="Gill Sans"/>
                <a:sym typeface="Gill Sans"/>
              </a:defRPr>
            </a:lvl2pPr>
            <a:lvl3pPr marL="1371600" marR="0" lvl="2" indent="-314325" algn="l" rtl="0">
              <a:spcBef>
                <a:spcPts val="900"/>
              </a:spcBef>
              <a:spcAft>
                <a:spcPct val="0"/>
              </a:spcAft>
              <a:buClr>
                <a:srgbClr val="6C6463"/>
              </a:buClr>
              <a:buSzPts val="1350"/>
              <a:buFont typeface="Arial"/>
              <a:buChar char="•"/>
              <a:defRPr sz="1350" b="0" i="0" u="none" strike="noStrike" cap="none">
                <a:solidFill>
                  <a:srgbClr val="6C6463"/>
                </a:solidFill>
                <a:latin typeface="Gill Sans"/>
                <a:ea typeface="Gill Sans"/>
                <a:cs typeface="Gill Sans"/>
                <a:sym typeface="Gill Sans"/>
              </a:defRPr>
            </a:lvl3pPr>
            <a:lvl4pPr marL="1828800" marR="0" lvl="3" indent="-304800" algn="l" rtl="0">
              <a:spcBef>
                <a:spcPts val="240"/>
              </a:spcBef>
              <a:spcAft>
                <a:spcPct val="0"/>
              </a:spcAft>
              <a:buClr>
                <a:srgbClr val="6C6463"/>
              </a:buClr>
              <a:buSzPts val="1200"/>
              <a:buFont typeface="Arial"/>
              <a:buChar char="–"/>
              <a:defRPr sz="1200" b="0" i="0" u="none" strike="noStrike" cap="none">
                <a:solidFill>
                  <a:srgbClr val="6C6463"/>
                </a:solidFill>
                <a:latin typeface="Gill Sans"/>
                <a:ea typeface="Gill Sans"/>
                <a:cs typeface="Gill Sans"/>
                <a:sym typeface="Gill Sans"/>
              </a:defRPr>
            </a:lvl4pPr>
            <a:lvl5pPr marL="2286000" marR="0" lvl="4" indent="-295275" algn="l" rtl="0">
              <a:spcBef>
                <a:spcPts val="210"/>
              </a:spcBef>
              <a:spcAft>
                <a:spcPct val="0"/>
              </a:spcAft>
              <a:buClr>
                <a:srgbClr val="6C6463"/>
              </a:buClr>
              <a:buSzPts val="1050"/>
              <a:buFont typeface="Arial"/>
              <a:buChar char="»"/>
              <a:defRPr sz="1050" b="0" i="0" u="none" strike="noStrike" cap="none">
                <a:solidFill>
                  <a:srgbClr val="6C6463"/>
                </a:solidFill>
                <a:latin typeface="Gill Sans"/>
                <a:ea typeface="Gill Sans"/>
                <a:cs typeface="Gill Sans"/>
                <a:sym typeface="Gill Sans"/>
              </a:defRPr>
            </a:lvl5pPr>
            <a:lvl6pPr marL="2743200" marR="0" lvl="5"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6pPr>
            <a:lvl7pPr marL="3200400" marR="0" lvl="6"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7pPr>
            <a:lvl8pPr marL="3657600" marR="0" lvl="7"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8pPr>
            <a:lvl9pPr marL="4114800" marR="0" lvl="8" indent="-323850" algn="l" rtl="0">
              <a:spcBef>
                <a:spcPts val="300"/>
              </a:spcBef>
              <a:spcAft>
                <a:spcPct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9pPr>
          </a:lstStyle>
          <a:p>
            <a:endParaRPr/>
          </a:p>
        </p:txBody>
      </p:sp>
      <p:sp>
        <p:nvSpPr>
          <p:cNvPr id="13" name="Google Shape;13;p1"/>
          <p:cNvSpPr txBox="1">
            <a:spLocks noGrp="1"/>
          </p:cNvSpPr>
          <p:nvPr>
            <p:ph type="ftr" idx="11"/>
          </p:nvPr>
        </p:nvSpPr>
        <p:spPr>
          <a:xfrm>
            <a:off x="685800" y="4857163"/>
            <a:ext cx="3733800" cy="219291"/>
          </a:xfrm>
          <a:prstGeom prst="rect">
            <a:avLst/>
          </a:prstGeom>
          <a:noFill/>
          <a:ln>
            <a:noFill/>
          </a:ln>
        </p:spPr>
        <p:txBody>
          <a:bodyPr spcFirstLastPara="1" wrap="square" lIns="0" tIns="45700" rIns="91425" bIns="45700" anchor="ctr" anchorCtr="0">
            <a:spAutoFit/>
          </a:bodyPr>
          <a:lstStyle>
            <a:lvl1pPr marR="0" lvl="0" algn="l" rtl="0">
              <a:spcBef>
                <a:spcPct val="0"/>
              </a:spcBef>
              <a:spcAft>
                <a:spcPct val="0"/>
              </a:spcAft>
              <a:buSzPts val="1400"/>
              <a:buNone/>
              <a:defRPr sz="825" b="0" i="0" u="none" strike="noStrike" cap="none">
                <a:solidFill>
                  <a:srgbClr val="635C5B"/>
                </a:solidFill>
                <a:latin typeface="Gill Sans"/>
                <a:ea typeface="Gill Sans"/>
                <a:cs typeface="Gill Sans"/>
                <a:sym typeface="Gill Sans"/>
              </a:defRPr>
            </a:lvl1pPr>
            <a:lvl2pPr marR="0" lvl="1"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ct val="0"/>
              </a:spcBef>
              <a:spcAft>
                <a:spcPct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zotero.org/google-docs/?GaTLkb"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93/heapol/czn018"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zotero.org/google-docs/?wCNUo1"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4"/>
          <p:cNvPicPr preferRelativeResize="0"/>
          <p:nvPr/>
        </p:nvPicPr>
        <p:blipFill>
          <a:blip r:embed="rId3">
            <a:alphaModFix/>
          </a:blip>
          <a:stretch>
            <a:fillRect/>
          </a:stretch>
        </p:blipFill>
        <p:spPr>
          <a:xfrm>
            <a:off x="4167722" y="1447100"/>
            <a:ext cx="4976276" cy="3316674"/>
          </a:xfrm>
          <a:prstGeom prst="rect">
            <a:avLst/>
          </a:prstGeom>
          <a:noFill/>
          <a:ln>
            <a:noFill/>
          </a:ln>
        </p:spPr>
      </p:pic>
      <p:sp>
        <p:nvSpPr>
          <p:cNvPr id="176" name="Google Shape;176;p34"/>
          <p:cNvSpPr txBox="1">
            <a:spLocks noGrp="1"/>
          </p:cNvSpPr>
          <p:nvPr>
            <p:ph type="ctrTitle"/>
          </p:nvPr>
        </p:nvSpPr>
        <p:spPr>
          <a:xfrm>
            <a:off x="212736" y="1833150"/>
            <a:ext cx="3594900" cy="7386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3"/>
              </a:buClr>
              <a:buSzPts val="2880"/>
              <a:buFont typeface="Gill Sans"/>
              <a:buNone/>
            </a:pPr>
            <a:r>
              <a:rPr lang="fr" sz="2700" b="1" i="0" u="none" strike="noStrike" dirty="0">
                <a:solidFill>
                  <a:srgbClr val="645DC7"/>
                </a:solidFill>
                <a:highlight>
                  <a:srgbClr val="000000">
                    <a:alpha val="0"/>
                  </a:srgbClr>
                </a:highlight>
                <a:latin typeface="Gill Sans"/>
              </a:rPr>
              <a:t>L’avenir du conseil dans le suivi et la promotion de la croissance</a:t>
            </a:r>
            <a:endParaRPr sz="2700" b="1" dirty="0">
              <a:solidFill>
                <a:srgbClr val="645DC7"/>
              </a:solidFill>
            </a:endParaRPr>
          </a:p>
        </p:txBody>
      </p:sp>
      <p:sp>
        <p:nvSpPr>
          <p:cNvPr id="177" name="Google Shape;177;p34"/>
          <p:cNvSpPr txBox="1">
            <a:spLocks noGrp="1"/>
          </p:cNvSpPr>
          <p:nvPr>
            <p:ph type="subTitle" idx="1"/>
          </p:nvPr>
        </p:nvSpPr>
        <p:spPr>
          <a:xfrm>
            <a:off x="105823" y="2571750"/>
            <a:ext cx="3971723" cy="1474200"/>
          </a:xfrm>
          <a:prstGeom prst="rect">
            <a:avLst/>
          </a:prstGeom>
          <a:noFill/>
          <a:ln>
            <a:noFill/>
          </a:ln>
        </p:spPr>
        <p:txBody>
          <a:bodyPr spcFirstLastPara="1" wrap="square" lIns="0" tIns="0" rIns="0" bIns="0" anchor="t" anchorCtr="0">
            <a:noAutofit/>
          </a:bodyPr>
          <a:lstStyle/>
          <a:p>
            <a:pPr marL="0" lvl="0" indent="0" algn="l" rtl="0">
              <a:spcBef>
                <a:spcPct val="0"/>
              </a:spcBef>
              <a:spcAft>
                <a:spcPct val="0"/>
              </a:spcAft>
              <a:buClr>
                <a:schemeClr val="accent3"/>
              </a:buClr>
              <a:buSzPct val="94736"/>
              <a:buNone/>
            </a:pPr>
            <a:r>
              <a:rPr lang="fr" sz="1400" b="0" i="0" u="none" strike="noStrike" dirty="0">
                <a:highlight>
                  <a:srgbClr val="000000">
                    <a:alpha val="0"/>
                  </a:srgbClr>
                </a:highlight>
                <a:latin typeface="Gill Sans"/>
              </a:rPr>
              <a:t>Un programme d'apprentissage pour définir les priorités en matière de politique et de programmation</a:t>
            </a:r>
            <a:endParaRPr sz="1400" dirty="0"/>
          </a:p>
          <a:p>
            <a:pPr marL="0" lvl="0" indent="0" algn="l" rtl="0">
              <a:spcBef>
                <a:spcPct val="0"/>
              </a:spcBef>
              <a:spcAft>
                <a:spcPct val="0"/>
              </a:spcAft>
              <a:buClr>
                <a:schemeClr val="accent3"/>
              </a:buClr>
              <a:buSzPct val="105882"/>
              <a:buNone/>
            </a:pPr>
            <a:endParaRPr sz="1400" dirty="0"/>
          </a:p>
          <a:p>
            <a:pPr marL="0" lvl="0" indent="0" algn="l" rtl="0">
              <a:spcBef>
                <a:spcPct val="0"/>
              </a:spcBef>
              <a:spcAft>
                <a:spcPct val="0"/>
              </a:spcAft>
              <a:buClr>
                <a:schemeClr val="accent3"/>
              </a:buClr>
              <a:buSzPct val="105882"/>
              <a:buNone/>
            </a:pPr>
            <a:r>
              <a:rPr lang="fr" sz="1400" b="0" i="0" u="none" strike="noStrike" dirty="0">
                <a:highlight>
                  <a:srgbClr val="000000">
                    <a:alpha val="0"/>
                  </a:srgbClr>
                </a:highlight>
                <a:latin typeface="Gill Sans"/>
              </a:rPr>
              <a:t>13 septembre 2023 </a:t>
            </a:r>
            <a:endParaRPr sz="1400" dirty="0"/>
          </a:p>
          <a:p>
            <a:pPr marL="0" lvl="0" indent="0" algn="l" rtl="0">
              <a:spcBef>
                <a:spcPct val="0"/>
              </a:spcBef>
              <a:spcAft>
                <a:spcPct val="0"/>
              </a:spcAft>
              <a:buClr>
                <a:schemeClr val="accent3"/>
              </a:buClr>
              <a:buSzPct val="105882"/>
              <a:buNone/>
            </a:pPr>
            <a:endParaRPr sz="1400" dirty="0"/>
          </a:p>
          <a:p>
            <a:pPr marL="0" lvl="0" indent="0" algn="l" rtl="0">
              <a:spcBef>
                <a:spcPct val="0"/>
              </a:spcBef>
              <a:spcAft>
                <a:spcPct val="0"/>
              </a:spcAft>
              <a:buClr>
                <a:schemeClr val="accent3"/>
              </a:buClr>
              <a:buSzPct val="105882"/>
              <a:buNone/>
            </a:pPr>
            <a:r>
              <a:rPr lang="fr" sz="1400" b="1" i="1" u="none" strike="noStrike" dirty="0">
                <a:highlight>
                  <a:srgbClr val="000000">
                    <a:alpha val="0"/>
                  </a:srgbClr>
                </a:highlight>
                <a:latin typeface="Gill Sans"/>
              </a:rPr>
              <a:t>Organisé par le sous-groupe </a:t>
            </a:r>
            <a:r>
              <a:rPr lang="en-US" sz="1400" b="1" i="1" dirty="0">
                <a:highlight>
                  <a:srgbClr val="000000">
                    <a:alpha val="0"/>
                  </a:srgbClr>
                </a:highlight>
              </a:rPr>
              <a:t>« </a:t>
            </a:r>
            <a:r>
              <a:rPr lang="fr" sz="1400" b="1" i="1" u="none" strike="noStrike" dirty="0">
                <a:highlight>
                  <a:srgbClr val="000000">
                    <a:alpha val="0"/>
                  </a:srgbClr>
                </a:highlight>
                <a:latin typeface="Gill Sans"/>
              </a:rPr>
              <a:t>Nutrition</a:t>
            </a:r>
            <a:r>
              <a:rPr lang="en-US" sz="1400" b="0" i="0" dirty="0">
                <a:solidFill>
                  <a:srgbClr val="000000"/>
                </a:solidFill>
                <a:effectLst/>
                <a:latin typeface="Arial" panose="020B0604020202020204" pitchFamily="34" charset="0"/>
              </a:rPr>
              <a:t> »</a:t>
            </a:r>
            <a:r>
              <a:rPr lang="fr" sz="1400" b="1" i="1" u="none" strike="noStrike" dirty="0">
                <a:highlight>
                  <a:srgbClr val="000000">
                    <a:alpha val="0"/>
                  </a:srgbClr>
                </a:highlight>
                <a:latin typeface="Gill Sans"/>
              </a:rPr>
              <a:t> de Child Health Task Force (Groupe de travail sur la santé de l’enfant)</a:t>
            </a:r>
            <a:endParaRPr sz="1400" b="1" i="1" dirty="0"/>
          </a:p>
        </p:txBody>
      </p:sp>
      <p:sp>
        <p:nvSpPr>
          <p:cNvPr id="178" name="Google Shape;178;p34"/>
          <p:cNvSpPr txBox="1">
            <a:spLocks noGrp="1"/>
          </p:cNvSpPr>
          <p:nvPr>
            <p:ph type="body" idx="2"/>
          </p:nvPr>
        </p:nvSpPr>
        <p:spPr>
          <a:xfrm>
            <a:off x="4167722" y="4554013"/>
            <a:ext cx="2685900" cy="169200"/>
          </a:xfrm>
          <a:prstGeom prst="rect">
            <a:avLst/>
          </a:prstGeom>
          <a:noFill/>
          <a:ln>
            <a:noFill/>
          </a:ln>
        </p:spPr>
        <p:txBody>
          <a:bodyPr spcFirstLastPara="1" wrap="square" lIns="45700" tIns="45700" rIns="0" bIns="0" anchor="t" anchorCtr="0">
            <a:noAutofit/>
          </a:bodyPr>
          <a:lstStyle/>
          <a:p>
            <a:pPr marL="0" lvl="0" indent="0" algn="l" rtl="0">
              <a:spcBef>
                <a:spcPct val="0"/>
              </a:spcBef>
              <a:spcAft>
                <a:spcPct val="0"/>
              </a:spcAft>
              <a:buClr>
                <a:schemeClr val="accent3"/>
              </a:buClr>
              <a:buSzPts val="800"/>
              <a:buNone/>
            </a:pPr>
            <a:r>
              <a:rPr lang="fr" sz="800" b="0" i="0" u="none" strike="noStrike">
                <a:solidFill>
                  <a:srgbClr val="FFFFFF"/>
                </a:solidFill>
                <a:highlight>
                  <a:srgbClr val="000000">
                    <a:alpha val="0"/>
                  </a:srgbClr>
                </a:highlight>
                <a:latin typeface="Gill Sans"/>
              </a:rPr>
              <a:t>Crédit photo : Kamal Deen Djabaku/JSI</a:t>
            </a:r>
            <a:endParaRPr sz="800">
              <a:solidFill>
                <a:schemeClr val="lt1"/>
              </a:solidFill>
            </a:endParaRPr>
          </a:p>
        </p:txBody>
      </p:sp>
      <p:pic>
        <p:nvPicPr>
          <p:cNvPr id="179" name="Google Shape;179;p34"/>
          <p:cNvPicPr preferRelativeResize="0"/>
          <p:nvPr/>
        </p:nvPicPr>
        <p:blipFill>
          <a:blip r:embed="rId4">
            <a:alphaModFix/>
          </a:blip>
          <a:stretch>
            <a:fillRect/>
          </a:stretch>
        </p:blipFill>
        <p:spPr>
          <a:xfrm>
            <a:off x="2486575" y="175350"/>
            <a:ext cx="979775" cy="991300"/>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3"/>
          <p:cNvPicPr preferRelativeResize="0"/>
          <p:nvPr/>
        </p:nvPicPr>
        <p:blipFill>
          <a:blip r:embed="rId3">
            <a:alphaModFix/>
          </a:blip>
          <a:srcRect l="13034" r="11579"/>
          <a:stretch>
            <a:fillRect/>
          </a:stretch>
        </p:blipFill>
        <p:spPr>
          <a:xfrm>
            <a:off x="5761225" y="1037825"/>
            <a:ext cx="3382774" cy="3365399"/>
          </a:xfrm>
          <a:prstGeom prst="rect">
            <a:avLst/>
          </a:prstGeom>
          <a:noFill/>
          <a:ln>
            <a:noFill/>
          </a:ln>
        </p:spPr>
      </p:pic>
      <p:sp>
        <p:nvSpPr>
          <p:cNvPr id="252" name="Google Shape;252;p43"/>
          <p:cNvSpPr txBox="1">
            <a:spLocks noGrp="1"/>
          </p:cNvSpPr>
          <p:nvPr>
            <p:ph type="title"/>
          </p:nvPr>
        </p:nvSpPr>
        <p:spPr>
          <a:xfrm>
            <a:off x="344150" y="644525"/>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Défis :</a:t>
            </a:r>
            <a:r>
              <a:rPr lang="fr" sz="2400" b="1" i="0" u="none" strike="noStrike">
                <a:highlight>
                  <a:srgbClr val="000000">
                    <a:alpha val="0"/>
                  </a:srgbClr>
                </a:highlight>
                <a:latin typeface="Gill Sans"/>
              </a:rPr>
              <a:t> Intégrer la petite enfance </a:t>
            </a:r>
            <a:endParaRPr sz="2400"/>
          </a:p>
          <a:p>
            <a:pPr marL="0" lvl="0" indent="0" algn="l" rtl="0">
              <a:spcBef>
                <a:spcPct val="0"/>
              </a:spcBef>
              <a:spcAft>
                <a:spcPct val="0"/>
              </a:spcAft>
              <a:buClr>
                <a:schemeClr val="accent2"/>
              </a:buClr>
              <a:buSzPts val="2800"/>
              <a:buFont typeface="Gill Sans"/>
              <a:buNone/>
            </a:pPr>
            <a:r>
              <a:rPr lang="fr" sz="2400" b="1" i="0" u="none" strike="noStrike">
                <a:highlight>
                  <a:srgbClr val="000000">
                    <a:alpha val="0"/>
                  </a:srgbClr>
                </a:highlight>
                <a:latin typeface="Gill Sans"/>
              </a:rPr>
              <a:t>Développement (DPE) dans le SPC</a:t>
            </a:r>
            <a:endParaRPr sz="2400"/>
          </a:p>
        </p:txBody>
      </p:sp>
      <p:sp>
        <p:nvSpPr>
          <p:cNvPr id="253" name="Google Shape;253;p43"/>
          <p:cNvSpPr txBox="1"/>
          <p:nvPr/>
        </p:nvSpPr>
        <p:spPr>
          <a:xfrm>
            <a:off x="344150" y="1594325"/>
            <a:ext cx="5198400" cy="2252400"/>
          </a:xfrm>
          <a:prstGeom prst="rect">
            <a:avLst/>
          </a:prstGeom>
          <a:noFill/>
          <a:ln>
            <a:noFill/>
          </a:ln>
        </p:spPr>
        <p:txBody>
          <a:bodyPr spcFirstLastPara="1" wrap="square" lIns="91425" tIns="91425" rIns="91425" bIns="91425" anchor="t" anchorCtr="0">
            <a:noAutofit/>
          </a:bodyPr>
          <a:lstStyle/>
          <a:p>
            <a:pPr marL="230187" lvl="0" indent="-230187" algn="l" rtl="0">
              <a:spcBef>
                <a:spcPct val="0"/>
              </a:spcBef>
              <a:spcAft>
                <a:spcPct val="0"/>
              </a:spcAft>
              <a:buClr>
                <a:srgbClr val="635C5B"/>
              </a:buClr>
              <a:buSzPts val="1800"/>
              <a:buFont typeface="Gill Sans"/>
              <a:buChar char="•"/>
            </a:pPr>
            <a:r>
              <a:rPr lang="fr" sz="1800" b="0" i="0" u="none" strike="noStrike" dirty="0">
                <a:solidFill>
                  <a:srgbClr val="635C5B"/>
                </a:solidFill>
                <a:highlight>
                  <a:srgbClr val="000000">
                    <a:alpha val="0"/>
                  </a:srgbClr>
                </a:highlight>
                <a:latin typeface="Gill Sans"/>
                <a:ea typeface="Gill Sans"/>
                <a:cs typeface="Gill Sans"/>
                <a:sym typeface="Gill Sans"/>
              </a:rPr>
              <a:t>Les enfants ont besoin d’actions au-delà du secteur de la santé pour s’épanouir et réaliser leur potentiel humain et de santé (OMS, UNICEF et Banque mondiale 2018).</a:t>
            </a:r>
            <a:endParaRPr sz="1800" dirty="0">
              <a:solidFill>
                <a:srgbClr val="635C5B"/>
              </a:solidFill>
              <a:latin typeface="Gill Sans"/>
              <a:ea typeface="Gill Sans"/>
              <a:cs typeface="Gill Sans"/>
              <a:sym typeface="Gill Sans"/>
            </a:endParaRPr>
          </a:p>
          <a:p>
            <a:pPr marL="230187" lvl="0" indent="-230187" algn="l" rtl="0">
              <a:spcBef>
                <a:spcPts val="1000"/>
              </a:spcBef>
              <a:spcAft>
                <a:spcPts val="1000"/>
              </a:spcAft>
              <a:buClr>
                <a:srgbClr val="635C5B"/>
              </a:buClr>
              <a:buSzPts val="1800"/>
              <a:buFont typeface="Gill Sans"/>
              <a:buChar char="•"/>
            </a:pPr>
            <a:r>
              <a:rPr lang="fr" sz="1800" b="0" i="0" u="none" strike="noStrike" dirty="0">
                <a:solidFill>
                  <a:srgbClr val="635C5B"/>
                </a:solidFill>
                <a:highlight>
                  <a:srgbClr val="000000">
                    <a:alpha val="0"/>
                  </a:srgbClr>
                </a:highlight>
                <a:latin typeface="Gill Sans"/>
                <a:ea typeface="Gill Sans"/>
                <a:cs typeface="Gill Sans"/>
                <a:sym typeface="Gill Sans"/>
              </a:rPr>
              <a:t>L’intégration du DPE dans le SPC est une opportunité, mais peut se heurter à la charge de travail des agents de santé, à la supervision, à la terminologie et aux systèmes de suivi (DiGirolamo et al. 2014).</a:t>
            </a:r>
            <a:endParaRPr sz="1800" dirty="0">
              <a:solidFill>
                <a:srgbClr val="635C5B"/>
              </a:solidFill>
              <a:latin typeface="Gill Sans"/>
              <a:ea typeface="Gill Sans"/>
              <a:cs typeface="Gill Sans"/>
              <a:sym typeface="Gill Sans"/>
            </a:endParaRPr>
          </a:p>
        </p:txBody>
      </p:sp>
      <p:sp>
        <p:nvSpPr>
          <p:cNvPr id="254" name="Google Shape;254;p43"/>
          <p:cNvSpPr txBox="1"/>
          <p:nvPr/>
        </p:nvSpPr>
        <p:spPr>
          <a:xfrm>
            <a:off x="6670200" y="4403213"/>
            <a:ext cx="2473800" cy="3078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6C6463"/>
                </a:solidFill>
                <a:highlight>
                  <a:srgbClr val="000000">
                    <a:alpha val="0"/>
                  </a:srgbClr>
                </a:highlight>
                <a:latin typeface="Gill Sans"/>
                <a:ea typeface="Gill Sans"/>
                <a:cs typeface="Gill Sans"/>
                <a:sym typeface="Gill Sans"/>
              </a:rPr>
              <a:t>Crédit photo : Andrew Cunningham/JSI</a:t>
            </a:r>
            <a:endParaRPr sz="800">
              <a:solidFill>
                <a:schemeClr val="accent3"/>
              </a:solidFill>
              <a:latin typeface="Gill Sans"/>
              <a:ea typeface="Gill Sans"/>
              <a:cs typeface="Gill Sans"/>
              <a:sym typeface="Gill San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4"/>
          <p:cNvSpPr txBox="1">
            <a:spLocks noGrp="1"/>
          </p:cNvSpPr>
          <p:nvPr>
            <p:ph type="title"/>
          </p:nvPr>
        </p:nvSpPr>
        <p:spPr>
          <a:xfrm>
            <a:off x="344150" y="590300"/>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Défis :</a:t>
            </a:r>
            <a:r>
              <a:rPr lang="fr" sz="2400" b="1" i="0" u="none" strike="noStrike">
                <a:highlight>
                  <a:srgbClr val="000000">
                    <a:alpha val="0"/>
                  </a:srgbClr>
                </a:highlight>
                <a:latin typeface="Gill Sans"/>
              </a:rPr>
              <a:t> </a:t>
            </a:r>
            <a:endParaRPr sz="2400"/>
          </a:p>
          <a:p>
            <a:pPr marL="0" lvl="0" indent="0" algn="l" rtl="0">
              <a:spcBef>
                <a:spcPct val="0"/>
              </a:spcBef>
              <a:spcAft>
                <a:spcPct val="0"/>
              </a:spcAft>
              <a:buClr>
                <a:schemeClr val="accent2"/>
              </a:buClr>
              <a:buSzPts val="2800"/>
              <a:buFont typeface="Gill Sans"/>
              <a:buNone/>
            </a:pPr>
            <a:r>
              <a:rPr lang="fr" sz="2400" b="1" i="0" u="none" strike="noStrike">
                <a:highlight>
                  <a:srgbClr val="000000">
                    <a:alpha val="0"/>
                  </a:srgbClr>
                </a:highlight>
                <a:latin typeface="Gill Sans"/>
              </a:rPr>
              <a:t>Suivi et contrôle des séances de conseil</a:t>
            </a:r>
            <a:endParaRPr sz="2400"/>
          </a:p>
        </p:txBody>
      </p:sp>
      <p:sp>
        <p:nvSpPr>
          <p:cNvPr id="260" name="Google Shape;260;p44"/>
          <p:cNvSpPr txBox="1"/>
          <p:nvPr/>
        </p:nvSpPr>
        <p:spPr>
          <a:xfrm>
            <a:off x="344150" y="1133000"/>
            <a:ext cx="5120700" cy="1698300"/>
          </a:xfrm>
          <a:prstGeom prst="rect">
            <a:avLst/>
          </a:prstGeom>
          <a:noFill/>
          <a:ln>
            <a:noFill/>
          </a:ln>
        </p:spPr>
        <p:txBody>
          <a:bodyPr spcFirstLastPara="1" wrap="square" lIns="91425" tIns="91425" rIns="91425" bIns="91425" anchor="t" anchorCtr="0">
            <a:noAutofit/>
          </a:bodyPr>
          <a:lstStyle/>
          <a:p>
            <a:pPr marL="230187" lvl="0" indent="-230187" algn="l" rtl="0">
              <a:spcBef>
                <a:spcPct val="0"/>
              </a:spcBef>
              <a:spcAft>
                <a:spcPct val="0"/>
              </a:spcAft>
              <a:buClr>
                <a:srgbClr val="635C5B"/>
              </a:buClr>
              <a:buSzPts val="1800"/>
              <a:buFont typeface="Gill Sans"/>
              <a:buChar char="•"/>
            </a:pPr>
            <a:r>
              <a:rPr lang="fr" sz="1800" b="0" i="0" u="none" strike="noStrike">
                <a:solidFill>
                  <a:srgbClr val="635C5B"/>
                </a:solidFill>
                <a:highlight>
                  <a:srgbClr val="000000">
                    <a:alpha val="0"/>
                  </a:srgbClr>
                </a:highlight>
                <a:latin typeface="Gill Sans"/>
                <a:ea typeface="Gill Sans"/>
                <a:cs typeface="Gill Sans"/>
                <a:sym typeface="Gill Sans"/>
              </a:rPr>
              <a:t>Il existe des indicateurs pour la couverture des services de conseil, mais pas pour la qualité de ces services.</a:t>
            </a:r>
            <a:endParaRPr sz="1800">
              <a:solidFill>
                <a:srgbClr val="635C5B"/>
              </a:solidFill>
              <a:latin typeface="Gill Sans"/>
              <a:ea typeface="Gill Sans"/>
              <a:cs typeface="Gill Sans"/>
              <a:sym typeface="Gill Sans"/>
            </a:endParaRPr>
          </a:p>
          <a:p>
            <a:pPr marL="230187" lvl="0" indent="-230187" algn="l" rtl="0">
              <a:spcBef>
                <a:spcPts val="1000"/>
              </a:spcBef>
              <a:spcAft>
                <a:spcPts val="1000"/>
              </a:spcAft>
              <a:buClr>
                <a:srgbClr val="635C5B"/>
              </a:buClr>
              <a:buSzPts val="1800"/>
              <a:buFont typeface="Gill Sans"/>
              <a:buChar char="•"/>
            </a:pPr>
            <a:r>
              <a:rPr lang="fr" sz="1800" b="0" i="0" u="none" strike="noStrike">
                <a:solidFill>
                  <a:srgbClr val="635C5B"/>
                </a:solidFill>
                <a:highlight>
                  <a:srgbClr val="000000">
                    <a:alpha val="0"/>
                  </a:srgbClr>
                </a:highlight>
                <a:latin typeface="Gill Sans"/>
                <a:ea typeface="Gill Sans"/>
                <a:cs typeface="Gill Sans"/>
                <a:sym typeface="Gill Sans"/>
              </a:rPr>
              <a:t>Par conséquent, certains pays vérifient si des services de conseil ont été fournis, mais pas la qualité de ces services </a:t>
            </a:r>
            <a:endParaRPr sz="1800">
              <a:solidFill>
                <a:srgbClr val="635C5B"/>
              </a:solidFill>
              <a:latin typeface="Gill Sans"/>
              <a:ea typeface="Gill Sans"/>
              <a:cs typeface="Gill Sans"/>
              <a:sym typeface="Gill Sans"/>
            </a:endParaRPr>
          </a:p>
        </p:txBody>
      </p:sp>
      <p:pic>
        <p:nvPicPr>
          <p:cNvPr id="261" name="Google Shape;261;p44"/>
          <p:cNvPicPr preferRelativeResize="0"/>
          <p:nvPr/>
        </p:nvPicPr>
        <p:blipFill>
          <a:blip r:embed="rId3">
            <a:alphaModFix/>
          </a:blip>
          <a:stretch>
            <a:fillRect/>
          </a:stretch>
        </p:blipFill>
        <p:spPr>
          <a:xfrm>
            <a:off x="5956904" y="0"/>
            <a:ext cx="3187098" cy="4781824"/>
          </a:xfrm>
          <a:prstGeom prst="rect">
            <a:avLst/>
          </a:prstGeom>
          <a:noFill/>
          <a:ln>
            <a:noFill/>
          </a:ln>
        </p:spPr>
      </p:pic>
      <p:sp>
        <p:nvSpPr>
          <p:cNvPr id="262" name="Google Shape;262;p44"/>
          <p:cNvSpPr txBox="1">
            <a:spLocks noGrp="1"/>
          </p:cNvSpPr>
          <p:nvPr>
            <p:ph type="body" idx="1"/>
          </p:nvPr>
        </p:nvSpPr>
        <p:spPr>
          <a:xfrm>
            <a:off x="5956897" y="4612613"/>
            <a:ext cx="2685900" cy="169200"/>
          </a:xfrm>
          <a:prstGeom prst="rect">
            <a:avLst/>
          </a:prstGeom>
          <a:noFill/>
          <a:ln>
            <a:noFill/>
          </a:ln>
        </p:spPr>
        <p:txBody>
          <a:bodyPr spcFirstLastPara="1" wrap="square" lIns="45700" tIns="45700" rIns="0" bIns="0" anchor="t" anchorCtr="0">
            <a:noAutofit/>
          </a:bodyPr>
          <a:lstStyle/>
          <a:p>
            <a:pPr marL="0" lvl="0" indent="0" algn="l" rtl="0">
              <a:spcBef>
                <a:spcPct val="0"/>
              </a:spcBef>
              <a:spcAft>
                <a:spcPct val="0"/>
              </a:spcAft>
              <a:buClr>
                <a:schemeClr val="accent3"/>
              </a:buClr>
              <a:buSzPts val="800"/>
              <a:buNone/>
            </a:pPr>
            <a:r>
              <a:rPr lang="fr" sz="800" b="0" i="0" u="none" strike="noStrike">
                <a:solidFill>
                  <a:srgbClr val="FFFFFF"/>
                </a:solidFill>
                <a:highlight>
                  <a:srgbClr val="000000">
                    <a:alpha val="0"/>
                  </a:srgbClr>
                </a:highlight>
                <a:latin typeface="Gill Sans"/>
              </a:rPr>
              <a:t>Crédit photo : Kamal Deen Djabaku/JSI</a:t>
            </a:r>
            <a:endParaRPr sz="800">
              <a:solidFill>
                <a:schemeClr val="lt1"/>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5"/>
          <p:cNvSpPr txBox="1">
            <a:spLocks noGrp="1"/>
          </p:cNvSpPr>
          <p:nvPr>
            <p:ph type="subTitle" idx="1"/>
          </p:nvPr>
        </p:nvSpPr>
        <p:spPr>
          <a:xfrm>
            <a:off x="320050" y="3086100"/>
            <a:ext cx="4344000" cy="13143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2200" b="0" i="0" u="none" strike="noStrike">
                <a:solidFill>
                  <a:srgbClr val="FFFFFF"/>
                </a:solidFill>
                <a:highlight>
                  <a:srgbClr val="000000">
                    <a:alpha val="0"/>
                  </a:srgbClr>
                </a:highlight>
                <a:latin typeface="Gill Sans"/>
              </a:rPr>
              <a:t>Qu'est-ce qui fonctionne ?</a:t>
            </a:r>
            <a:endParaRPr sz="2200">
              <a:solidFill>
                <a:schemeClr val="lt1"/>
              </a:solidFill>
            </a:endParaRPr>
          </a:p>
          <a:p>
            <a:pPr marL="0" lvl="0" indent="0" algn="l" rtl="0">
              <a:spcBef>
                <a:spcPts val="900"/>
              </a:spcBef>
              <a:spcAft>
                <a:spcPct val="0"/>
              </a:spcAft>
              <a:buNone/>
            </a:pPr>
            <a:endParaRPr sz="1600">
              <a:solidFill>
                <a:schemeClr val="lt1"/>
              </a:solidFill>
            </a:endParaRPr>
          </a:p>
          <a:p>
            <a:pPr marL="0" lvl="0" indent="0" algn="l" rtl="0">
              <a:spcBef>
                <a:spcPts val="900"/>
              </a:spcBef>
              <a:spcAft>
                <a:spcPts val="900"/>
              </a:spcAft>
              <a:buNone/>
            </a:pPr>
            <a:endParaRPr sz="1600">
              <a:solidFill>
                <a:schemeClr val="lt1"/>
              </a:solidFill>
            </a:endParaRPr>
          </a:p>
        </p:txBody>
      </p:sp>
      <p:sp>
        <p:nvSpPr>
          <p:cNvPr id="269" name="Google Shape;269;p45"/>
          <p:cNvSpPr txBox="1">
            <a:spLocks noGrp="1"/>
          </p:cNvSpPr>
          <p:nvPr>
            <p:ph type="ctrTitle"/>
          </p:nvPr>
        </p:nvSpPr>
        <p:spPr>
          <a:xfrm>
            <a:off x="320040" y="1524000"/>
            <a:ext cx="5486400" cy="1428900"/>
          </a:xfrm>
          <a:prstGeom prst="rect">
            <a:avLst/>
          </a:prstGeom>
        </p:spPr>
        <p:txBody>
          <a:bodyPr spcFirstLastPara="1" wrap="square" lIns="0" tIns="0" rIns="0" bIns="0" anchor="b" anchorCtr="0">
            <a:noAutofit/>
          </a:bodyPr>
          <a:lstStyle/>
          <a:p>
            <a:pPr marL="0" lvl="0" indent="0" algn="l" rtl="0">
              <a:spcBef>
                <a:spcPct val="0"/>
              </a:spcBef>
              <a:spcAft>
                <a:spcPts val="900"/>
              </a:spcAft>
              <a:buClr>
                <a:schemeClr val="dk1"/>
              </a:buClr>
              <a:buSzPts val="990"/>
              <a:buFont typeface="Arial"/>
              <a:buNone/>
            </a:pPr>
            <a:r>
              <a:rPr lang="fr" sz="3200" b="1" i="0" u="none" strike="noStrike">
                <a:solidFill>
                  <a:srgbClr val="FFFFFF"/>
                </a:solidFill>
                <a:highlight>
                  <a:srgbClr val="000000">
                    <a:alpha val="0"/>
                  </a:srgbClr>
                </a:highlight>
                <a:latin typeface="Gill Sans"/>
              </a:rPr>
              <a:t>SOLUTIONS LOCALES</a:t>
            </a:r>
            <a:endParaRPr sz="3200">
              <a:solidFill>
                <a:schemeClr val="lt1"/>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6"/>
          <p:cNvSpPr txBox="1">
            <a:spLocks noGrp="1"/>
          </p:cNvSpPr>
          <p:nvPr>
            <p:ph type="title"/>
          </p:nvPr>
        </p:nvSpPr>
        <p:spPr>
          <a:xfrm>
            <a:off x="344150" y="760550"/>
            <a:ext cx="34251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Solutions locales : </a:t>
            </a:r>
            <a:r>
              <a:rPr lang="fr" sz="2400" b="1" i="0" u="none" strike="noStrike">
                <a:highlight>
                  <a:srgbClr val="000000">
                    <a:alpha val="0"/>
                  </a:srgbClr>
                </a:highlight>
                <a:latin typeface="Gill Sans"/>
              </a:rPr>
              <a:t>Renforcer les capacités</a:t>
            </a:r>
            <a:endParaRPr sz="2400"/>
          </a:p>
        </p:txBody>
      </p:sp>
      <p:sp>
        <p:nvSpPr>
          <p:cNvPr id="275" name="Google Shape;275;p46"/>
          <p:cNvSpPr txBox="1"/>
          <p:nvPr/>
        </p:nvSpPr>
        <p:spPr>
          <a:xfrm>
            <a:off x="344150" y="1309650"/>
            <a:ext cx="3425100" cy="2524200"/>
          </a:xfrm>
          <a:prstGeom prst="rect">
            <a:avLst/>
          </a:prstGeom>
          <a:noFill/>
          <a:ln>
            <a:noFill/>
          </a:ln>
        </p:spPr>
        <p:txBody>
          <a:bodyPr spcFirstLastPara="1" wrap="square" lIns="91425" tIns="91425" rIns="91425" bIns="91425" anchor="t" anchorCtr="0">
            <a:noAutofit/>
          </a:bodyPr>
          <a:lstStyle/>
          <a:p>
            <a:pPr marL="457200" lvl="0" indent="-304800" algn="l" rtl="0">
              <a:spcBef>
                <a:spcPct val="0"/>
              </a:spcBef>
              <a:spcAft>
                <a:spcPct val="0"/>
              </a:spcAft>
              <a:buClr>
                <a:srgbClr val="635C5B"/>
              </a:buClr>
              <a:buSzPts val="1200"/>
              <a:buFont typeface="Gill Sans"/>
              <a:buChar char="●"/>
            </a:pPr>
            <a:r>
              <a:rPr lang="fr" sz="1900" b="0" i="0" u="none" strike="noStrike">
                <a:solidFill>
                  <a:srgbClr val="635C5B"/>
                </a:solidFill>
                <a:highlight>
                  <a:srgbClr val="000000">
                    <a:alpha val="0"/>
                  </a:srgbClr>
                </a:highlight>
                <a:latin typeface="Gill Sans"/>
                <a:ea typeface="Gill Sans"/>
                <a:cs typeface="Gill Sans"/>
                <a:sym typeface="Gill Sans"/>
              </a:rPr>
              <a:t>Soutenir les performances du personnel de santé par une formation axée sur la pratique ou sur les compétences, un mentorat et une supervision de soutien (Ashworth, Shrimpton et Jamil 2008 ; Begin et al. 2020 ; GFF 2020).</a:t>
            </a:r>
            <a:endParaRPr sz="1900">
              <a:solidFill>
                <a:srgbClr val="635C5B"/>
              </a:solidFill>
              <a:latin typeface="Gill Sans"/>
              <a:ea typeface="Gill Sans"/>
              <a:cs typeface="Gill Sans"/>
              <a:sym typeface="Gill Sans"/>
            </a:endParaRPr>
          </a:p>
        </p:txBody>
      </p:sp>
      <p:pic>
        <p:nvPicPr>
          <p:cNvPr id="276" name="Google Shape;276;p46"/>
          <p:cNvPicPr preferRelativeResize="0"/>
          <p:nvPr/>
        </p:nvPicPr>
        <p:blipFill>
          <a:blip r:embed="rId3">
            <a:alphaModFix/>
          </a:blip>
          <a:srcRect l="7621"/>
          <a:stretch>
            <a:fillRect/>
          </a:stretch>
        </p:blipFill>
        <p:spPr>
          <a:xfrm>
            <a:off x="3991985" y="760549"/>
            <a:ext cx="5152015" cy="3717199"/>
          </a:xfrm>
          <a:prstGeom prst="rect">
            <a:avLst/>
          </a:prstGeom>
          <a:noFill/>
          <a:ln>
            <a:noFill/>
          </a:ln>
        </p:spPr>
      </p:pic>
      <p:sp>
        <p:nvSpPr>
          <p:cNvPr id="277" name="Google Shape;277;p46"/>
          <p:cNvSpPr txBox="1">
            <a:spLocks noGrp="1"/>
          </p:cNvSpPr>
          <p:nvPr>
            <p:ph type="body" idx="1"/>
          </p:nvPr>
        </p:nvSpPr>
        <p:spPr>
          <a:xfrm>
            <a:off x="6344225" y="4477754"/>
            <a:ext cx="2685900" cy="169200"/>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800"/>
              <a:buNone/>
            </a:pPr>
            <a:r>
              <a:rPr lang="fr" sz="800" b="0" i="0" u="none" strike="noStrike">
                <a:solidFill>
                  <a:srgbClr val="6C6463"/>
                </a:solidFill>
                <a:highlight>
                  <a:srgbClr val="000000">
                    <a:alpha val="0"/>
                  </a:srgbClr>
                </a:highlight>
                <a:latin typeface="Gill Sans"/>
              </a:rPr>
              <a:t>Crédit photo : Thomas Cristofoletti/USAID</a:t>
            </a:r>
            <a:endParaRPr sz="800">
              <a:solidFill>
                <a:schemeClr val="accent3"/>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p:nvPr/>
        </p:nvSpPr>
        <p:spPr>
          <a:xfrm>
            <a:off x="780150" y="688300"/>
            <a:ext cx="7583700" cy="34353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600"/>
              </a:spcBef>
              <a:spcAft>
                <a:spcPct val="0"/>
              </a:spcAft>
              <a:buNone/>
            </a:pPr>
            <a:r>
              <a:rPr lang="fr" sz="2200" b="0" i="0" u="none" strike="noStrike" dirty="0">
                <a:solidFill>
                  <a:srgbClr val="002F6C"/>
                </a:solidFill>
                <a:highlight>
                  <a:srgbClr val="000000">
                    <a:alpha val="0"/>
                  </a:srgbClr>
                </a:highlight>
                <a:latin typeface="Gill Sans"/>
                <a:ea typeface="Gill Sans"/>
                <a:cs typeface="Gill Sans"/>
                <a:sym typeface="Gill Sans"/>
              </a:rPr>
              <a:t>Un échange régulier d’expériences entre installations proches peut également s’avérer utile. Cet échange ne doit pas avoir pour but de surveiller et de vérifier, mais de s’entraider.</a:t>
            </a:r>
            <a:endParaRPr sz="2200" dirty="0">
              <a:solidFill>
                <a:schemeClr val="dk2"/>
              </a:solidFill>
              <a:latin typeface="Gill Sans"/>
              <a:ea typeface="Gill Sans"/>
              <a:cs typeface="Gill Sans"/>
              <a:sym typeface="Gill Sans"/>
            </a:endParaRPr>
          </a:p>
          <a:p>
            <a:pPr marL="0" lvl="0" indent="0" algn="ctr" rtl="0">
              <a:lnSpc>
                <a:spcPct val="115000"/>
              </a:lnSpc>
              <a:spcBef>
                <a:spcPts val="1000"/>
              </a:spcBef>
              <a:spcAft>
                <a:spcPct val="0"/>
              </a:spcAft>
              <a:buNone/>
            </a:pPr>
            <a:r>
              <a:rPr lang="fr" sz="2200" b="0" i="1" u="none" strike="noStrike" dirty="0">
                <a:solidFill>
                  <a:srgbClr val="002F6C"/>
                </a:solidFill>
                <a:highlight>
                  <a:srgbClr val="000000">
                    <a:alpha val="0"/>
                  </a:srgbClr>
                </a:highlight>
                <a:latin typeface="Gill Sans"/>
                <a:ea typeface="Gill Sans"/>
                <a:cs typeface="Gill Sans"/>
                <a:sym typeface="Gill Sans"/>
              </a:rPr>
              <a:t>— Agent de santé, Suzak Rayon, République kirghize</a:t>
            </a:r>
            <a:endParaRPr sz="2200" i="1" dirty="0">
              <a:solidFill>
                <a:schemeClr val="accent1"/>
              </a:solidFill>
              <a:latin typeface="Gill Sans"/>
              <a:ea typeface="Gill Sans"/>
              <a:cs typeface="Gill Sans"/>
              <a:sym typeface="Gill Sans"/>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8"/>
          <p:cNvSpPr txBox="1">
            <a:spLocks noGrp="1"/>
          </p:cNvSpPr>
          <p:nvPr>
            <p:ph type="title"/>
          </p:nvPr>
        </p:nvSpPr>
        <p:spPr>
          <a:xfrm>
            <a:off x="344150" y="702750"/>
            <a:ext cx="46068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Solutions locales : </a:t>
            </a:r>
            <a:r>
              <a:rPr lang="fr" sz="2400" b="1" i="0" u="none" strike="noStrike">
                <a:highlight>
                  <a:srgbClr val="000000">
                    <a:alpha val="0"/>
                  </a:srgbClr>
                </a:highlight>
                <a:latin typeface="Gill Sans"/>
              </a:rPr>
              <a:t>Reconnaître les conseillers</a:t>
            </a:r>
            <a:endParaRPr sz="2400"/>
          </a:p>
        </p:txBody>
      </p:sp>
      <p:sp>
        <p:nvSpPr>
          <p:cNvPr id="289" name="Google Shape;289;p48"/>
          <p:cNvSpPr txBox="1"/>
          <p:nvPr/>
        </p:nvSpPr>
        <p:spPr>
          <a:xfrm>
            <a:off x="344150" y="1368600"/>
            <a:ext cx="4057800" cy="2821800"/>
          </a:xfrm>
          <a:prstGeom prst="rect">
            <a:avLst/>
          </a:prstGeom>
          <a:noFill/>
          <a:ln>
            <a:noFill/>
          </a:ln>
        </p:spPr>
        <p:txBody>
          <a:bodyPr spcFirstLastPara="1" wrap="square" lIns="91425" tIns="91425" rIns="91425" bIns="91425" anchor="t" anchorCtr="0">
            <a:noAutofit/>
          </a:bodyPr>
          <a:lstStyle/>
          <a:p>
            <a:pPr marL="230187" lvl="0" indent="-223837" algn="l" rtl="0">
              <a:spcBef>
                <a:spcPct val="0"/>
              </a:spcBef>
              <a:spcAft>
                <a:spcPct val="0"/>
              </a:spcAft>
              <a:buClr>
                <a:srgbClr val="635C5B"/>
              </a:buClr>
              <a:buSzPts val="1700"/>
              <a:buFont typeface="Gill Sans"/>
              <a:buChar char="•"/>
            </a:pPr>
            <a:r>
              <a:rPr lang="fr" sz="1900" b="0" i="0" u="none" strike="noStrike">
                <a:solidFill>
                  <a:srgbClr val="635C5B"/>
                </a:solidFill>
                <a:highlight>
                  <a:srgbClr val="000000">
                    <a:alpha val="0"/>
                  </a:srgbClr>
                </a:highlight>
                <a:latin typeface="Gill Sans"/>
                <a:ea typeface="Gill Sans"/>
                <a:cs typeface="Gill Sans"/>
                <a:sym typeface="Gill Sans"/>
              </a:rPr>
              <a:t>Reconnaître le travail des conseillers et s'assurer qu'ils ne sont pas surchargés afin de les motiver à fournir des conseils de qualité (Griffiths et McGuire 2005).</a:t>
            </a:r>
            <a:r>
              <a:rPr lang="fr" sz="1700" b="0" i="0" u="none" strike="noStrike">
                <a:solidFill>
                  <a:srgbClr val="635C5B"/>
                </a:solidFill>
                <a:highlight>
                  <a:srgbClr val="000000">
                    <a:alpha val="0"/>
                  </a:srgbClr>
                </a:highlight>
                <a:latin typeface="Gill Sans"/>
                <a:ea typeface="Gill Sans"/>
                <a:cs typeface="Gill Sans"/>
                <a:sym typeface="Gill Sans"/>
              </a:rPr>
              <a:t> </a:t>
            </a:r>
            <a:endParaRPr sz="1700">
              <a:solidFill>
                <a:srgbClr val="635C5B"/>
              </a:solidFill>
              <a:latin typeface="Gill Sans"/>
              <a:ea typeface="Gill Sans"/>
              <a:cs typeface="Gill Sans"/>
              <a:sym typeface="Gill Sans"/>
            </a:endParaRPr>
          </a:p>
          <a:p>
            <a:pPr marL="684212" lvl="1" indent="-223837" algn="l" rtl="0">
              <a:spcBef>
                <a:spcPts val="1000"/>
              </a:spcBef>
              <a:spcAft>
                <a:spcPts val="1000"/>
              </a:spcAft>
              <a:buClr>
                <a:srgbClr val="635C5B"/>
              </a:buClr>
              <a:buSzPts val="1700"/>
              <a:buFont typeface="Gill Sans"/>
              <a:buChar char="–"/>
            </a:pPr>
            <a:r>
              <a:rPr lang="fr" sz="1700" b="0" i="0" u="none" strike="noStrike">
                <a:solidFill>
                  <a:srgbClr val="635C5B"/>
                </a:solidFill>
                <a:highlight>
                  <a:srgbClr val="000000">
                    <a:alpha val="0"/>
                  </a:srgbClr>
                </a:highlight>
                <a:latin typeface="Gill Sans"/>
                <a:ea typeface="Gill Sans"/>
                <a:cs typeface="Gill Sans"/>
                <a:sym typeface="Gill Sans"/>
              </a:rPr>
              <a:t>Par exemple : reconnaissance communautaire en nature (Honduras) ou reconnaissance publique par le biais des journaux et de la radio (Ouganda) </a:t>
            </a:r>
            <a:endParaRPr sz="1700">
              <a:solidFill>
                <a:srgbClr val="635C5B"/>
              </a:solidFill>
              <a:latin typeface="Gill Sans"/>
              <a:ea typeface="Gill Sans"/>
              <a:cs typeface="Gill Sans"/>
              <a:sym typeface="Gill Sans"/>
            </a:endParaRPr>
          </a:p>
        </p:txBody>
      </p:sp>
      <p:sp>
        <p:nvSpPr>
          <p:cNvPr id="290" name="Google Shape;290;p48"/>
          <p:cNvSpPr txBox="1"/>
          <p:nvPr/>
        </p:nvSpPr>
        <p:spPr>
          <a:xfrm>
            <a:off x="6211200" y="4469469"/>
            <a:ext cx="2932800" cy="30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ct val="0"/>
              </a:spcBef>
              <a:spcAft>
                <a:spcPct val="0"/>
              </a:spcAft>
              <a:buClr>
                <a:srgbClr val="000000"/>
              </a:buClr>
              <a:buSzPts val="800"/>
              <a:buFont typeface="Arial"/>
              <a:buNone/>
            </a:pPr>
            <a:r>
              <a:rPr lang="fr" sz="800" b="0" i="0" u="none" strike="noStrike">
                <a:solidFill>
                  <a:srgbClr val="6C6463"/>
                </a:solidFill>
                <a:highlight>
                  <a:srgbClr val="000000">
                    <a:alpha val="0"/>
                  </a:srgbClr>
                </a:highlight>
                <a:latin typeface="Gill Sans"/>
                <a:ea typeface="Gill Sans"/>
                <a:cs typeface="Gill Sans"/>
                <a:sym typeface="Gill Sans"/>
              </a:rPr>
              <a:t>Source : Fiedler et al. 2008</a:t>
            </a:r>
            <a:endParaRPr sz="800" b="0" i="0" u="none" strike="noStrike" cap="none">
              <a:solidFill>
                <a:schemeClr val="accent3"/>
              </a:solidFill>
              <a:latin typeface="Gill Sans"/>
              <a:ea typeface="Gill Sans"/>
              <a:cs typeface="Gill Sans"/>
              <a:sym typeface="Gill Sans"/>
            </a:endParaRPr>
          </a:p>
        </p:txBody>
      </p:sp>
      <p:pic>
        <p:nvPicPr>
          <p:cNvPr id="291" name="Google Shape;291;p48"/>
          <p:cNvPicPr preferRelativeResize="0"/>
          <p:nvPr/>
        </p:nvPicPr>
        <p:blipFill>
          <a:blip r:embed="rId3">
            <a:alphaModFix/>
          </a:blip>
          <a:stretch>
            <a:fillRect/>
          </a:stretch>
        </p:blipFill>
        <p:spPr>
          <a:xfrm>
            <a:off x="4990700" y="461972"/>
            <a:ext cx="4057799" cy="4052329"/>
          </a:xfrm>
          <a:prstGeom prst="rect">
            <a:avLst/>
          </a:prstGeom>
          <a:noFill/>
          <a:ln>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9"/>
          <p:cNvSpPr/>
          <p:nvPr/>
        </p:nvSpPr>
        <p:spPr>
          <a:xfrm>
            <a:off x="780150" y="688300"/>
            <a:ext cx="7583700" cy="34353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ct val="0"/>
              </a:spcBef>
              <a:spcAft>
                <a:spcPct val="0"/>
              </a:spcAft>
              <a:buNone/>
            </a:pPr>
            <a:r>
              <a:rPr lang="fr" sz="2200" b="0" i="0" u="none" strike="noStrike" dirty="0">
                <a:solidFill>
                  <a:srgbClr val="002F6C"/>
                </a:solidFill>
                <a:highlight>
                  <a:srgbClr val="000000">
                    <a:alpha val="0"/>
                  </a:srgbClr>
                </a:highlight>
                <a:latin typeface="Gill Sans"/>
                <a:ea typeface="Gill Sans"/>
                <a:cs typeface="Gill Sans"/>
                <a:sym typeface="Gill Sans"/>
              </a:rPr>
              <a:t>Faites en sorte que les moniteurs se sentent importants... ils s’intéresseront à l'enfant si on leur montre qu'ils sont un acteur important, et les résultats seront meilleurs puisqu’ils aident à peser, à mesurer et à donner des conseils.</a:t>
            </a:r>
            <a:endParaRPr sz="2200" dirty="0">
              <a:solidFill>
                <a:schemeClr val="accent1"/>
              </a:solidFill>
              <a:latin typeface="Gill Sans"/>
              <a:ea typeface="Gill Sans"/>
              <a:cs typeface="Gill Sans"/>
              <a:sym typeface="Gill Sans"/>
            </a:endParaRPr>
          </a:p>
          <a:p>
            <a:pPr marL="0" lvl="0" indent="0" algn="ctr" rtl="0">
              <a:lnSpc>
                <a:spcPct val="115000"/>
              </a:lnSpc>
              <a:spcBef>
                <a:spcPts val="1000"/>
              </a:spcBef>
              <a:spcAft>
                <a:spcPct val="0"/>
              </a:spcAft>
              <a:buNone/>
            </a:pPr>
            <a:r>
              <a:rPr lang="fr" sz="2200" b="0" i="1" u="none" strike="noStrike" dirty="0">
                <a:solidFill>
                  <a:srgbClr val="002F6C"/>
                </a:solidFill>
                <a:highlight>
                  <a:srgbClr val="000000">
                    <a:alpha val="0"/>
                  </a:srgbClr>
                </a:highlight>
                <a:latin typeface="Gill Sans"/>
                <a:ea typeface="Gill Sans"/>
                <a:cs typeface="Gill Sans"/>
                <a:sym typeface="Gill Sans"/>
              </a:rPr>
              <a:t>— Promoteur de santé, département de Santa Bárbara, Honduras</a:t>
            </a:r>
            <a:endParaRPr sz="2200" i="1" dirty="0">
              <a:solidFill>
                <a:schemeClr val="accent1"/>
              </a:solidFill>
              <a:latin typeface="Gill Sans"/>
              <a:ea typeface="Gill Sans"/>
              <a:cs typeface="Gill Sans"/>
              <a:sym typeface="Gill San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0"/>
          <p:cNvSpPr txBox="1">
            <a:spLocks noGrp="1"/>
          </p:cNvSpPr>
          <p:nvPr>
            <p:ph type="title"/>
          </p:nvPr>
        </p:nvSpPr>
        <p:spPr>
          <a:xfrm>
            <a:off x="344150" y="409050"/>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dirty="0">
                <a:highlight>
                  <a:srgbClr val="000000">
                    <a:alpha val="0"/>
                  </a:srgbClr>
                </a:highlight>
                <a:latin typeface="Gill Sans"/>
              </a:rPr>
              <a:t>Solutions locales : </a:t>
            </a:r>
            <a:r>
              <a:rPr lang="fr" sz="2400" b="1" i="0" u="none" strike="noStrike" dirty="0">
                <a:highlight>
                  <a:srgbClr val="000000">
                    <a:alpha val="0"/>
                  </a:srgbClr>
                </a:highlight>
                <a:latin typeface="Gill Sans"/>
              </a:rPr>
              <a:t>Améliorer l’expérience des soins</a:t>
            </a:r>
            <a:endParaRPr sz="2400" dirty="0"/>
          </a:p>
        </p:txBody>
      </p:sp>
      <p:sp>
        <p:nvSpPr>
          <p:cNvPr id="303" name="Google Shape;303;p50"/>
          <p:cNvSpPr txBox="1"/>
          <p:nvPr/>
        </p:nvSpPr>
        <p:spPr>
          <a:xfrm>
            <a:off x="344150" y="946000"/>
            <a:ext cx="2613000" cy="2524200"/>
          </a:xfrm>
          <a:prstGeom prst="rect">
            <a:avLst/>
          </a:prstGeom>
          <a:noFill/>
          <a:ln>
            <a:noFill/>
          </a:ln>
        </p:spPr>
        <p:txBody>
          <a:bodyPr spcFirstLastPara="1" wrap="square" lIns="91425" tIns="91425" rIns="91425" bIns="91425" anchor="t" anchorCtr="0">
            <a:noAutofit/>
          </a:bodyPr>
          <a:lstStyle/>
          <a:p>
            <a:pPr marL="230187" lvl="0" indent="-236537" algn="l" rtl="0">
              <a:spcBef>
                <a:spcPct val="0"/>
              </a:spcBef>
              <a:spcAft>
                <a:spcPts val="1000"/>
              </a:spcAft>
              <a:buClr>
                <a:srgbClr val="635C5B"/>
              </a:buClr>
              <a:buSzPts val="1900"/>
              <a:buFont typeface="Gill Sans"/>
              <a:buChar char="•"/>
            </a:pPr>
            <a:r>
              <a:rPr lang="fr" sz="1900" b="0" i="0" u="none" strike="noStrike">
                <a:solidFill>
                  <a:srgbClr val="635C5B"/>
                </a:solidFill>
                <a:highlight>
                  <a:srgbClr val="000000">
                    <a:alpha val="0"/>
                  </a:srgbClr>
                </a:highlight>
                <a:latin typeface="Gill Sans"/>
                <a:ea typeface="Gill Sans"/>
                <a:cs typeface="Gill Sans"/>
                <a:sym typeface="Gill Sans"/>
              </a:rPr>
              <a:t>Mieux intégrer la croissance physique et les autres domaines du développement (socio-émotionnel, cognitif, verbal) pour que le contenu ait un sens pour les familles.</a:t>
            </a:r>
            <a:endParaRPr sz="1900">
              <a:solidFill>
                <a:srgbClr val="635C5B"/>
              </a:solidFill>
              <a:latin typeface="Gill Sans"/>
              <a:ea typeface="Gill Sans"/>
              <a:cs typeface="Gill Sans"/>
              <a:sym typeface="Gill Sans"/>
            </a:endParaRPr>
          </a:p>
        </p:txBody>
      </p:sp>
      <p:pic>
        <p:nvPicPr>
          <p:cNvPr id="304" name="Google Shape;304;p50"/>
          <p:cNvPicPr preferRelativeResize="0"/>
          <p:nvPr/>
        </p:nvPicPr>
        <p:blipFill>
          <a:blip r:embed="rId3">
            <a:alphaModFix/>
          </a:blip>
          <a:srcRect r="7995"/>
          <a:stretch>
            <a:fillRect/>
          </a:stretch>
        </p:blipFill>
        <p:spPr>
          <a:xfrm>
            <a:off x="3428918" y="936200"/>
            <a:ext cx="5715082" cy="3494025"/>
          </a:xfrm>
          <a:prstGeom prst="rect">
            <a:avLst/>
          </a:prstGeom>
          <a:noFill/>
          <a:ln>
            <a:noFill/>
          </a:ln>
        </p:spPr>
      </p:pic>
      <p:sp>
        <p:nvSpPr>
          <p:cNvPr id="305" name="Google Shape;305;p50"/>
          <p:cNvSpPr txBox="1"/>
          <p:nvPr/>
        </p:nvSpPr>
        <p:spPr>
          <a:xfrm>
            <a:off x="3793525" y="4430225"/>
            <a:ext cx="5350500" cy="6480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6C6463"/>
                </a:solidFill>
                <a:highlight>
                  <a:srgbClr val="000000">
                    <a:alpha val="0"/>
                  </a:srgbClr>
                </a:highlight>
                <a:latin typeface="Gill Sans"/>
                <a:ea typeface="Gill Sans"/>
                <a:cs typeface="Gill Sans"/>
                <a:sym typeface="Gill Sans"/>
              </a:rPr>
              <a:t>Crédit photo : Bishnu Prasad Ghimire pour USAID Advancing Nutrition</a:t>
            </a:r>
            <a:endParaRPr sz="800">
              <a:solidFill>
                <a:schemeClr val="accent3"/>
              </a:solidFill>
              <a:latin typeface="Gill Sans"/>
              <a:ea typeface="Gill Sans"/>
              <a:cs typeface="Gill Sans"/>
              <a:sym typeface="Gill San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1"/>
          <p:cNvSpPr txBox="1">
            <a:spLocks noGrp="1"/>
          </p:cNvSpPr>
          <p:nvPr>
            <p:ph type="title"/>
          </p:nvPr>
        </p:nvSpPr>
        <p:spPr>
          <a:xfrm>
            <a:off x="344150" y="409050"/>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dirty="0">
                <a:highlight>
                  <a:srgbClr val="000000">
                    <a:alpha val="0"/>
                  </a:srgbClr>
                </a:highlight>
                <a:latin typeface="Gill Sans"/>
              </a:rPr>
              <a:t>Solutions locales : </a:t>
            </a:r>
            <a:r>
              <a:rPr lang="fr" sz="2400" b="1" i="0" u="none" strike="noStrike" dirty="0">
                <a:highlight>
                  <a:srgbClr val="000000">
                    <a:alpha val="0"/>
                  </a:srgbClr>
                </a:highlight>
                <a:latin typeface="Gill Sans"/>
              </a:rPr>
              <a:t>Améliorer l’expérience des soins</a:t>
            </a:r>
            <a:endParaRPr sz="2400" dirty="0"/>
          </a:p>
        </p:txBody>
      </p:sp>
      <p:sp>
        <p:nvSpPr>
          <p:cNvPr id="311" name="Google Shape;311;p51"/>
          <p:cNvSpPr txBox="1"/>
          <p:nvPr/>
        </p:nvSpPr>
        <p:spPr>
          <a:xfrm>
            <a:off x="344150" y="686250"/>
            <a:ext cx="4160834" cy="37710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900" b="1" i="0" u="none" strike="noStrike" dirty="0">
                <a:solidFill>
                  <a:srgbClr val="635C5B"/>
                </a:solidFill>
                <a:highlight>
                  <a:srgbClr val="000000">
                    <a:alpha val="0"/>
                  </a:srgbClr>
                </a:highlight>
                <a:latin typeface="Gill Sans"/>
                <a:ea typeface="Gill Sans"/>
                <a:cs typeface="Gill Sans"/>
                <a:sym typeface="Gill Sans"/>
              </a:rPr>
              <a:t>Comprendre les préoccupations et les besoins des soignants :</a:t>
            </a:r>
            <a:endParaRPr sz="1900" b="1" dirty="0">
              <a:solidFill>
                <a:srgbClr val="635C5B"/>
              </a:solidFill>
              <a:latin typeface="Gill Sans"/>
              <a:ea typeface="Gill Sans"/>
              <a:cs typeface="Gill Sans"/>
              <a:sym typeface="Gill Sans"/>
            </a:endParaRPr>
          </a:p>
          <a:p>
            <a:pPr marL="230187" lvl="0" indent="-223837" algn="l" rtl="0">
              <a:spcBef>
                <a:spcPts val="1000"/>
              </a:spcBef>
              <a:spcAft>
                <a:spcPct val="0"/>
              </a:spcAft>
              <a:buClr>
                <a:srgbClr val="635C5B"/>
              </a:buClr>
              <a:buSzPts val="1700"/>
              <a:buFont typeface="Gill Sans"/>
              <a:buChar char="•"/>
            </a:pPr>
            <a:r>
              <a:rPr lang="fr" sz="1700" b="0" i="0" u="none" strike="noStrike" dirty="0">
                <a:solidFill>
                  <a:srgbClr val="635C5B"/>
                </a:solidFill>
                <a:highlight>
                  <a:srgbClr val="000000">
                    <a:alpha val="0"/>
                  </a:srgbClr>
                </a:highlight>
                <a:latin typeface="Gill Sans"/>
                <a:ea typeface="Gill Sans"/>
                <a:cs typeface="Gill Sans"/>
                <a:sym typeface="Gill Sans"/>
              </a:rPr>
              <a:t>Renforcer la </a:t>
            </a:r>
            <a:r>
              <a:rPr lang="fr" sz="1700" b="0" i="0" u="sng" strike="noStrike" dirty="0">
                <a:solidFill>
                  <a:srgbClr val="635C5B"/>
                </a:solidFill>
                <a:highlight>
                  <a:srgbClr val="000000">
                    <a:alpha val="0"/>
                  </a:srgbClr>
                </a:highlight>
                <a:latin typeface="Gill Sans"/>
                <a:ea typeface="Gill Sans"/>
                <a:cs typeface="Gill Sans"/>
                <a:sym typeface="Gill Sans"/>
              </a:rPr>
              <a:t>confiance</a:t>
            </a:r>
            <a:r>
              <a:rPr lang="fr" sz="1700" b="0" i="0" u="none" strike="noStrike" dirty="0">
                <a:solidFill>
                  <a:srgbClr val="635C5B"/>
                </a:solidFill>
                <a:highlight>
                  <a:srgbClr val="000000">
                    <a:alpha val="0"/>
                  </a:srgbClr>
                </a:highlight>
                <a:latin typeface="Gill Sans"/>
                <a:ea typeface="Gill Sans"/>
                <a:cs typeface="Gill Sans"/>
                <a:sym typeface="Gill Sans"/>
              </a:rPr>
              <a:t> et le </a:t>
            </a:r>
            <a:r>
              <a:rPr lang="fr" sz="1700" b="0" i="0" u="sng" strike="noStrike" dirty="0">
                <a:solidFill>
                  <a:srgbClr val="635C5B"/>
                </a:solidFill>
                <a:highlight>
                  <a:srgbClr val="000000">
                    <a:alpha val="0"/>
                  </a:srgbClr>
                </a:highlight>
                <a:latin typeface="Gill Sans"/>
                <a:ea typeface="Gill Sans"/>
                <a:cs typeface="Gill Sans"/>
                <a:sym typeface="Gill Sans"/>
              </a:rPr>
              <a:t>dialogue</a:t>
            </a:r>
            <a:r>
              <a:rPr lang="fr" sz="1700" b="0" i="0" u="none" strike="noStrike" dirty="0">
                <a:solidFill>
                  <a:srgbClr val="635C5B"/>
                </a:solidFill>
                <a:highlight>
                  <a:srgbClr val="000000">
                    <a:alpha val="0"/>
                  </a:srgbClr>
                </a:highlight>
                <a:latin typeface="Gill Sans"/>
                <a:ea typeface="Gill Sans"/>
                <a:cs typeface="Gill Sans"/>
                <a:sym typeface="Gill Sans"/>
              </a:rPr>
              <a:t> </a:t>
            </a:r>
            <a:endParaRPr sz="1700" dirty="0">
              <a:solidFill>
                <a:srgbClr val="635C5B"/>
              </a:solidFill>
              <a:latin typeface="Gill Sans"/>
              <a:ea typeface="Gill Sans"/>
              <a:cs typeface="Gill Sans"/>
              <a:sym typeface="Gill Sans"/>
            </a:endParaRPr>
          </a:p>
          <a:p>
            <a:pPr marL="684212" lvl="1" indent="-223837" algn="l" rtl="0">
              <a:spcBef>
                <a:spcPts val="1000"/>
              </a:spcBef>
              <a:spcAft>
                <a:spcPct val="0"/>
              </a:spcAft>
              <a:buClr>
                <a:srgbClr val="635C5B"/>
              </a:buClr>
              <a:buSzPts val="1700"/>
              <a:buFont typeface="Gill Sans"/>
              <a:buChar char="–"/>
            </a:pPr>
            <a:r>
              <a:rPr lang="fr" sz="1700" b="0" i="0" u="none" strike="noStrike" dirty="0">
                <a:solidFill>
                  <a:srgbClr val="635C5B"/>
                </a:solidFill>
                <a:highlight>
                  <a:srgbClr val="000000">
                    <a:alpha val="0"/>
                  </a:srgbClr>
                </a:highlight>
                <a:latin typeface="Gill Sans"/>
                <a:ea typeface="Gill Sans"/>
                <a:cs typeface="Gill Sans"/>
                <a:sym typeface="Gill Sans"/>
              </a:rPr>
              <a:t>Par exemple, </a:t>
            </a:r>
            <a:r>
              <a:rPr lang="fr" sz="1700" b="0" i="1" u="none" strike="noStrike" dirty="0">
                <a:solidFill>
                  <a:srgbClr val="635C5B"/>
                </a:solidFill>
                <a:highlight>
                  <a:srgbClr val="000000">
                    <a:alpha val="0"/>
                  </a:srgbClr>
                </a:highlight>
                <a:latin typeface="Gill Sans"/>
                <a:ea typeface="Gill Sans"/>
                <a:cs typeface="Gill Sans"/>
                <a:sym typeface="Gill Sans"/>
              </a:rPr>
              <a:t>Nourishing Connections</a:t>
            </a:r>
            <a:r>
              <a:rPr lang="fr" sz="1700" b="0" i="0" u="none" strike="noStrike" dirty="0">
                <a:solidFill>
                  <a:srgbClr val="635C5B"/>
                </a:solidFill>
                <a:highlight>
                  <a:srgbClr val="000000">
                    <a:alpha val="0"/>
                  </a:srgbClr>
                </a:highlight>
                <a:latin typeface="Gill Sans"/>
                <a:ea typeface="Gill Sans"/>
                <a:cs typeface="Gill Sans"/>
                <a:sym typeface="Gill Sans"/>
              </a:rPr>
              <a:t> s'ouvre sur des questions personnelles destinées au personnel de santé et au soignant (Breakthrough ACTION 2021).</a:t>
            </a:r>
            <a:endParaRPr sz="1700" dirty="0">
              <a:solidFill>
                <a:srgbClr val="635C5B"/>
              </a:solidFill>
              <a:latin typeface="Gill Sans"/>
              <a:ea typeface="Gill Sans"/>
              <a:cs typeface="Gill Sans"/>
              <a:sym typeface="Gill Sans"/>
            </a:endParaRPr>
          </a:p>
          <a:p>
            <a:pPr marL="230187" lvl="0" indent="-223837" algn="l" rtl="0">
              <a:spcBef>
                <a:spcPts val="1000"/>
              </a:spcBef>
              <a:spcAft>
                <a:spcPts val="1000"/>
              </a:spcAft>
              <a:buClr>
                <a:srgbClr val="635C5B"/>
              </a:buClr>
              <a:buSzPts val="1700"/>
              <a:buFont typeface="Gill Sans"/>
              <a:buChar char="•"/>
            </a:pPr>
            <a:r>
              <a:rPr lang="fr" sz="1700" b="0" i="0" u="none" strike="noStrike" dirty="0">
                <a:solidFill>
                  <a:srgbClr val="635C5B"/>
                </a:solidFill>
                <a:highlight>
                  <a:srgbClr val="000000">
                    <a:alpha val="0"/>
                  </a:srgbClr>
                </a:highlight>
                <a:latin typeface="Gill Sans"/>
                <a:ea typeface="Gill Sans"/>
                <a:cs typeface="Gill Sans"/>
                <a:sym typeface="Gill Sans"/>
              </a:rPr>
              <a:t>Faciliter les </a:t>
            </a:r>
            <a:r>
              <a:rPr lang="fr" sz="1700" b="0" i="0" u="sng" strike="noStrike" dirty="0">
                <a:solidFill>
                  <a:srgbClr val="635C5B"/>
                </a:solidFill>
                <a:highlight>
                  <a:srgbClr val="000000">
                    <a:alpha val="0"/>
                  </a:srgbClr>
                </a:highlight>
                <a:latin typeface="Gill Sans"/>
                <a:ea typeface="Gill Sans"/>
                <a:cs typeface="Gill Sans"/>
                <a:sym typeface="Gill Sans"/>
              </a:rPr>
              <a:t>recommandations personnalisées</a:t>
            </a:r>
            <a:r>
              <a:rPr lang="fr" sz="1700" b="0" i="0" u="none" strike="noStrike" dirty="0">
                <a:solidFill>
                  <a:srgbClr val="635C5B"/>
                </a:solidFill>
                <a:highlight>
                  <a:srgbClr val="000000">
                    <a:alpha val="0"/>
                  </a:srgbClr>
                </a:highlight>
                <a:latin typeface="Gill Sans"/>
                <a:ea typeface="Gill Sans"/>
                <a:cs typeface="Gill Sans"/>
                <a:sym typeface="Gill Sans"/>
              </a:rPr>
              <a:t> (par exemple, aliments et ressources locaux, intégration de la croissance et du développement de l'enfant).</a:t>
            </a:r>
            <a:endParaRPr sz="1700" dirty="0">
              <a:solidFill>
                <a:srgbClr val="635C5B"/>
              </a:solidFill>
              <a:latin typeface="Gill Sans"/>
              <a:ea typeface="Gill Sans"/>
              <a:cs typeface="Gill Sans"/>
              <a:sym typeface="Gill Sans"/>
            </a:endParaRPr>
          </a:p>
        </p:txBody>
      </p:sp>
      <p:pic>
        <p:nvPicPr>
          <p:cNvPr id="312" name="Google Shape;312;p51"/>
          <p:cNvPicPr preferRelativeResize="0"/>
          <p:nvPr/>
        </p:nvPicPr>
        <p:blipFill>
          <a:blip r:embed="rId3">
            <a:alphaModFix/>
          </a:blip>
          <a:srcRect l="10254" r="3716"/>
          <a:stretch>
            <a:fillRect/>
          </a:stretch>
        </p:blipFill>
        <p:spPr>
          <a:xfrm>
            <a:off x="4639017" y="1002200"/>
            <a:ext cx="4504986" cy="3490227"/>
          </a:xfrm>
          <a:prstGeom prst="rect">
            <a:avLst/>
          </a:prstGeom>
          <a:noFill/>
          <a:ln>
            <a:noFill/>
          </a:ln>
        </p:spPr>
      </p:pic>
      <p:sp>
        <p:nvSpPr>
          <p:cNvPr id="313" name="Google Shape;313;p51"/>
          <p:cNvSpPr txBox="1"/>
          <p:nvPr/>
        </p:nvSpPr>
        <p:spPr>
          <a:xfrm>
            <a:off x="5073300" y="4492425"/>
            <a:ext cx="4070700" cy="3078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6C6463"/>
                </a:solidFill>
                <a:highlight>
                  <a:srgbClr val="000000">
                    <a:alpha val="0"/>
                  </a:srgbClr>
                </a:highlight>
                <a:latin typeface="Gill Sans"/>
                <a:ea typeface="Gill Sans"/>
                <a:cs typeface="Gill Sans"/>
                <a:sym typeface="Gill Sans"/>
              </a:rPr>
              <a:t>Crédit photo : Kate Holt/MCSP</a:t>
            </a:r>
            <a:endParaRPr sz="800">
              <a:solidFill>
                <a:schemeClr val="accent3"/>
              </a:solidFill>
              <a:latin typeface="Gill Sans"/>
              <a:ea typeface="Gill Sans"/>
              <a:cs typeface="Gill Sans"/>
              <a:sym typeface="Gill Sans"/>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2"/>
          <p:cNvSpPr/>
          <p:nvPr/>
        </p:nvSpPr>
        <p:spPr>
          <a:xfrm>
            <a:off x="780150" y="688300"/>
            <a:ext cx="7583700" cy="34353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ct val="0"/>
              </a:spcBef>
              <a:spcAft>
                <a:spcPct val="0"/>
              </a:spcAft>
              <a:buNone/>
            </a:pPr>
            <a:r>
              <a:rPr lang="fr" sz="1900" b="0" i="0" u="none" strike="noStrike" dirty="0">
                <a:solidFill>
                  <a:srgbClr val="002F6C"/>
                </a:solidFill>
                <a:highlight>
                  <a:srgbClr val="000000">
                    <a:alpha val="0"/>
                  </a:srgbClr>
                </a:highlight>
                <a:latin typeface="Gill Sans"/>
                <a:ea typeface="Gill Sans"/>
                <a:cs typeface="Gill Sans"/>
                <a:sym typeface="Gill Sans"/>
              </a:rPr>
              <a:t>Pour la mère qui vient régulièrement, nous utilisons... des mots d’encouragement... nous nous asseyons avec elle et identifions les lacunes... [et] nous trouvons une solution pour résoudre le problème... Quant à celle qui ne vient pas ou qui est défaillante, nous... lui enseignons l’importance, les avantages... Lors de sa première visite... nous choisissons un sujet pour ne pas la stresser elle ni nous-mêmes et nous concentrer sur ce sujet. Lors de sa prochaine visite, nous l'interrogerons sur le dernier sujet traité avant d’en aborder un autre et nous continuerons ainsi jusqu’à ce qu’elle ait tout saisi.</a:t>
            </a:r>
            <a:endParaRPr sz="1900" dirty="0">
              <a:solidFill>
                <a:schemeClr val="accent1"/>
              </a:solidFill>
              <a:latin typeface="Gill Sans"/>
              <a:ea typeface="Gill Sans"/>
              <a:cs typeface="Gill Sans"/>
              <a:sym typeface="Gill Sans"/>
            </a:endParaRPr>
          </a:p>
          <a:p>
            <a:pPr marL="0" lvl="0" indent="0" algn="ctr" rtl="0">
              <a:lnSpc>
                <a:spcPct val="115000"/>
              </a:lnSpc>
              <a:spcBef>
                <a:spcPts val="1000"/>
              </a:spcBef>
              <a:spcAft>
                <a:spcPct val="0"/>
              </a:spcAft>
              <a:buNone/>
            </a:pPr>
            <a:r>
              <a:rPr lang="fr" sz="2000" b="0" i="1" u="none" strike="noStrike" dirty="0">
                <a:solidFill>
                  <a:srgbClr val="002F6C"/>
                </a:solidFill>
                <a:highlight>
                  <a:srgbClr val="000000">
                    <a:alpha val="0"/>
                  </a:srgbClr>
                </a:highlight>
                <a:latin typeface="Gill Sans"/>
                <a:ea typeface="Gill Sans"/>
                <a:cs typeface="Gill Sans"/>
                <a:sym typeface="Gill Sans"/>
              </a:rPr>
              <a:t>— Agent de santé, État de Bauchi, Nigeria</a:t>
            </a:r>
            <a:endParaRPr sz="2000" i="1" dirty="0">
              <a:solidFill>
                <a:schemeClr val="accent1"/>
              </a:solidFill>
              <a:latin typeface="Gill Sans"/>
              <a:ea typeface="Gill Sans"/>
              <a:cs typeface="Gill Sans"/>
              <a:sym typeface="Gill Sans"/>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320040" y="342900"/>
            <a:ext cx="8522100" cy="685800"/>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Clr>
                <a:schemeClr val="accent2"/>
              </a:buClr>
              <a:buSzPts val="2100"/>
              <a:buFont typeface="Gill Sans"/>
              <a:buNone/>
            </a:pPr>
            <a:r>
              <a:rPr lang="fr" sz="2400" b="1" i="0" u="none" strike="noStrike">
                <a:solidFill>
                  <a:srgbClr val="645DC7"/>
                </a:solidFill>
                <a:highlight>
                  <a:srgbClr val="000000">
                    <a:alpha val="0"/>
                  </a:srgbClr>
                </a:highlight>
                <a:latin typeface="Gill Sans"/>
              </a:rPr>
              <a:t>Présentations</a:t>
            </a:r>
            <a:endParaRPr sz="2400">
              <a:solidFill>
                <a:srgbClr val="645DC7"/>
              </a:solidFill>
            </a:endParaRPr>
          </a:p>
        </p:txBody>
      </p:sp>
      <p:sp>
        <p:nvSpPr>
          <p:cNvPr id="185" name="Google Shape;185;p35"/>
          <p:cNvSpPr txBox="1"/>
          <p:nvPr/>
        </p:nvSpPr>
        <p:spPr>
          <a:xfrm>
            <a:off x="7161650" y="3386725"/>
            <a:ext cx="1771500" cy="10467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rgbClr val="000000"/>
              </a:buClr>
              <a:buSzPts val="1500"/>
              <a:buFont typeface="Arial"/>
              <a:buNone/>
            </a:pPr>
            <a:r>
              <a:rPr lang="fr" sz="1400" b="1" i="0" u="none" strike="noStrike">
                <a:solidFill>
                  <a:srgbClr val="6C6463"/>
                </a:solidFill>
                <a:highlight>
                  <a:srgbClr val="FFFFFF"/>
                </a:highlight>
                <a:latin typeface="Gill Sans"/>
                <a:ea typeface="Gill Sans"/>
                <a:cs typeface="Gill Sans"/>
                <a:sym typeface="Gill Sans"/>
              </a:rPr>
              <a:t>Lisa Sherburne</a:t>
            </a:r>
            <a:endParaRPr sz="1400" b="0"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1400" b="0" i="0" u="none" strike="noStrike">
                <a:solidFill>
                  <a:srgbClr val="6C6463"/>
                </a:solidFill>
                <a:highlight>
                  <a:srgbClr val="FFFFFF"/>
                </a:highlight>
                <a:latin typeface="Gill Sans"/>
                <a:ea typeface="Gill Sans"/>
                <a:cs typeface="Gill Sans"/>
                <a:sym typeface="Gill Sans"/>
              </a:rPr>
              <a:t>Directrice CSC,</a:t>
            </a:r>
            <a:endParaRPr sz="1400" b="0"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1400" b="0" i="0" u="none" strike="noStrike" cap="none">
                <a:solidFill>
                  <a:srgbClr val="6C6463"/>
                </a:solidFill>
                <a:highlight>
                  <a:srgbClr val="FFFFFF"/>
                </a:highlight>
                <a:latin typeface="Gill Sans"/>
                <a:ea typeface="Gill Sans"/>
                <a:cs typeface="Gill Sans"/>
                <a:sym typeface="Gill Sans"/>
              </a:rPr>
              <a:t>USAID Advancing Nutrition</a:t>
            </a:r>
            <a:endParaRPr sz="1400" b="0" u="none" strike="noStrike" cap="none">
              <a:solidFill>
                <a:srgbClr val="000000"/>
              </a:solidFill>
              <a:latin typeface="Gill Sans"/>
              <a:ea typeface="Gill Sans"/>
              <a:cs typeface="Gill Sans"/>
              <a:sym typeface="Gill Sans"/>
            </a:endParaRPr>
          </a:p>
        </p:txBody>
      </p:sp>
      <p:sp>
        <p:nvSpPr>
          <p:cNvPr id="186" name="Google Shape;186;p35"/>
          <p:cNvSpPr txBox="1"/>
          <p:nvPr/>
        </p:nvSpPr>
        <p:spPr>
          <a:xfrm>
            <a:off x="2306613" y="3352675"/>
            <a:ext cx="1965900" cy="12621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rgbClr val="000000"/>
              </a:buClr>
              <a:buSzPts val="1500"/>
              <a:buFont typeface="Arial"/>
              <a:buNone/>
            </a:pPr>
            <a:r>
              <a:rPr lang="fr" sz="1400" b="1" i="0" u="none" strike="noStrike">
                <a:solidFill>
                  <a:srgbClr val="6C6463"/>
                </a:solidFill>
                <a:highlight>
                  <a:srgbClr val="FFFFFF"/>
                </a:highlight>
                <a:latin typeface="Gill Sans"/>
                <a:ea typeface="Gill Sans"/>
                <a:cs typeface="Gill Sans"/>
                <a:sym typeface="Gill Sans"/>
              </a:rPr>
              <a:t>Kelsey Torres</a:t>
            </a:r>
            <a:endParaRPr sz="1400" b="0"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rgbClr val="000000"/>
              </a:buClr>
              <a:buSzPts val="1300"/>
              <a:buFont typeface="Arial"/>
              <a:buNone/>
            </a:pPr>
            <a:r>
              <a:rPr lang="fr" sz="1400" b="0" i="0" u="none" strike="noStrike">
                <a:solidFill>
                  <a:srgbClr val="6C6463"/>
                </a:solidFill>
                <a:highlight>
                  <a:srgbClr val="FFFFFF"/>
                </a:highlight>
                <a:latin typeface="Gill Sans"/>
                <a:ea typeface="Gill Sans"/>
                <a:cs typeface="Gill Sans"/>
                <a:sym typeface="Gill Sans"/>
              </a:rPr>
              <a:t>Conseillère en nutrition et CSC,</a:t>
            </a:r>
            <a:endParaRPr sz="1400" b="0"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1400" b="0" i="0" u="none" strike="noStrike" cap="none">
                <a:solidFill>
                  <a:srgbClr val="6C6463"/>
                </a:solidFill>
                <a:highlight>
                  <a:srgbClr val="FFFFFF"/>
                </a:highlight>
                <a:latin typeface="Gill Sans"/>
                <a:ea typeface="Gill Sans"/>
                <a:cs typeface="Gill Sans"/>
                <a:sym typeface="Gill Sans"/>
              </a:rPr>
              <a:t>USAID Advancing Nutrition</a:t>
            </a:r>
            <a:endParaRPr sz="1400" b="0" u="none" strike="noStrike" cap="none">
              <a:solidFill>
                <a:srgbClr val="000000"/>
              </a:solidFill>
              <a:latin typeface="Gill Sans"/>
              <a:ea typeface="Gill Sans"/>
              <a:cs typeface="Gill Sans"/>
              <a:sym typeface="Gill Sans"/>
            </a:endParaRPr>
          </a:p>
        </p:txBody>
      </p:sp>
      <p:sp>
        <p:nvSpPr>
          <p:cNvPr id="187" name="Google Shape;187;p35"/>
          <p:cNvSpPr txBox="1"/>
          <p:nvPr/>
        </p:nvSpPr>
        <p:spPr>
          <a:xfrm>
            <a:off x="156661" y="3386725"/>
            <a:ext cx="1965900" cy="12621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rgbClr val="000000"/>
              </a:buClr>
              <a:buSzPts val="1500"/>
              <a:buFont typeface="Arial"/>
              <a:buNone/>
            </a:pPr>
            <a:r>
              <a:rPr lang="fr" sz="1400" b="1" i="0" u="none" strike="noStrike">
                <a:solidFill>
                  <a:srgbClr val="6C6463"/>
                </a:solidFill>
                <a:highlight>
                  <a:srgbClr val="FFFFFF"/>
                </a:highlight>
                <a:latin typeface="Gill Sans"/>
                <a:ea typeface="Gill Sans"/>
                <a:cs typeface="Gill Sans"/>
                <a:sym typeface="Gill Sans"/>
              </a:rPr>
              <a:t>Elaine Gray</a:t>
            </a:r>
            <a:endParaRPr sz="1400" b="1"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rgbClr val="000000"/>
              </a:buClr>
              <a:buSzPts val="1500"/>
              <a:buFont typeface="Arial"/>
              <a:buNone/>
            </a:pPr>
            <a:r>
              <a:rPr lang="fr" sz="1400" b="0" i="0" u="none" strike="noStrike">
                <a:solidFill>
                  <a:srgbClr val="6C6463"/>
                </a:solidFill>
                <a:highlight>
                  <a:srgbClr val="FFFFFF"/>
                </a:highlight>
                <a:latin typeface="Gill Sans"/>
                <a:ea typeface="Gill Sans"/>
                <a:cs typeface="Gill Sans"/>
                <a:sym typeface="Gill Sans"/>
              </a:rPr>
              <a:t>Conseillère principale en nutrition,</a:t>
            </a:r>
            <a:endParaRPr sz="1400" b="0"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1400" b="0" i="0" u="none" strike="noStrike" cap="none">
                <a:solidFill>
                  <a:srgbClr val="6C6463"/>
                </a:solidFill>
                <a:highlight>
                  <a:srgbClr val="FFFFFF"/>
                </a:highlight>
                <a:latin typeface="Gill Sans"/>
                <a:ea typeface="Gill Sans"/>
                <a:cs typeface="Gill Sans"/>
                <a:sym typeface="Gill Sans"/>
              </a:rPr>
              <a:t>Bureau de la santé mondiale de l'USAID</a:t>
            </a:r>
            <a:endParaRPr sz="1400" b="0" u="none" strike="noStrike" cap="none">
              <a:solidFill>
                <a:srgbClr val="000000"/>
              </a:solidFill>
              <a:latin typeface="Gill Sans"/>
              <a:ea typeface="Gill Sans"/>
              <a:cs typeface="Gill Sans"/>
              <a:sym typeface="Gill Sans"/>
            </a:endParaRPr>
          </a:p>
        </p:txBody>
      </p:sp>
      <p:pic>
        <p:nvPicPr>
          <p:cNvPr id="188" name="Google Shape;188;p35"/>
          <p:cNvPicPr preferRelativeResize="0"/>
          <p:nvPr/>
        </p:nvPicPr>
        <p:blipFill>
          <a:blip r:embed="rId3">
            <a:alphaModFix/>
          </a:blip>
          <a:srcRect l="9978" t="2244" r="17029" b="28903"/>
          <a:stretch>
            <a:fillRect/>
          </a:stretch>
        </p:blipFill>
        <p:spPr>
          <a:xfrm>
            <a:off x="7161650" y="1091525"/>
            <a:ext cx="1639150" cy="2232366"/>
          </a:xfrm>
          <a:prstGeom prst="rect">
            <a:avLst/>
          </a:prstGeom>
          <a:noFill/>
          <a:ln>
            <a:noFill/>
          </a:ln>
        </p:spPr>
      </p:pic>
      <p:pic>
        <p:nvPicPr>
          <p:cNvPr id="189" name="Google Shape;189;p35"/>
          <p:cNvPicPr preferRelativeResize="0"/>
          <p:nvPr/>
        </p:nvPicPr>
        <p:blipFill>
          <a:blip r:embed="rId4">
            <a:alphaModFix/>
          </a:blip>
          <a:stretch>
            <a:fillRect/>
          </a:stretch>
        </p:blipFill>
        <p:spPr>
          <a:xfrm>
            <a:off x="2329475" y="1154350"/>
            <a:ext cx="1920172" cy="2232375"/>
          </a:xfrm>
          <a:prstGeom prst="rect">
            <a:avLst/>
          </a:prstGeom>
          <a:noFill/>
          <a:ln>
            <a:noFill/>
          </a:ln>
        </p:spPr>
      </p:pic>
      <p:pic>
        <p:nvPicPr>
          <p:cNvPr id="190" name="Google Shape;190;p35"/>
          <p:cNvPicPr preferRelativeResize="0"/>
          <p:nvPr/>
        </p:nvPicPr>
        <p:blipFill>
          <a:blip r:embed="rId5">
            <a:alphaModFix/>
          </a:blip>
          <a:srcRect l="19962" t="10913" r="16053"/>
          <a:stretch>
            <a:fillRect/>
          </a:stretch>
        </p:blipFill>
        <p:spPr>
          <a:xfrm>
            <a:off x="4630313" y="1154350"/>
            <a:ext cx="1965828" cy="2232375"/>
          </a:xfrm>
          <a:prstGeom prst="rect">
            <a:avLst/>
          </a:prstGeom>
          <a:noFill/>
          <a:ln>
            <a:noFill/>
          </a:ln>
        </p:spPr>
      </p:pic>
      <p:pic>
        <p:nvPicPr>
          <p:cNvPr id="191" name="Google Shape;191;p35"/>
          <p:cNvPicPr preferRelativeResize="0"/>
          <p:nvPr/>
        </p:nvPicPr>
        <p:blipFill>
          <a:blip r:embed="rId6">
            <a:alphaModFix/>
          </a:blip>
          <a:srcRect l="4379" r="4379"/>
          <a:stretch>
            <a:fillRect/>
          </a:stretch>
        </p:blipFill>
        <p:spPr>
          <a:xfrm>
            <a:off x="156711" y="1197525"/>
            <a:ext cx="1965825" cy="2146026"/>
          </a:xfrm>
          <a:prstGeom prst="rect">
            <a:avLst/>
          </a:prstGeom>
          <a:noFill/>
          <a:ln>
            <a:noFill/>
          </a:ln>
        </p:spPr>
      </p:pic>
      <p:sp>
        <p:nvSpPr>
          <p:cNvPr id="192" name="Google Shape;192;p35"/>
          <p:cNvSpPr txBox="1"/>
          <p:nvPr/>
        </p:nvSpPr>
        <p:spPr>
          <a:xfrm>
            <a:off x="4630263" y="3352675"/>
            <a:ext cx="1965900" cy="1262100"/>
          </a:xfrm>
          <a:prstGeom prst="rect">
            <a:avLst/>
          </a:prstGeom>
          <a:noFill/>
          <a:ln>
            <a:noFill/>
          </a:ln>
        </p:spPr>
        <p:txBody>
          <a:bodyPr spcFirstLastPara="1" wrap="square" lIns="91425" tIns="91425" rIns="91425" bIns="91425" anchor="t" anchorCtr="0">
            <a:noAutofit/>
          </a:bodyPr>
          <a:lstStyle/>
          <a:p>
            <a:pPr marL="31750" marR="0" lvl="0" indent="0" algn="ctr" rtl="0">
              <a:lnSpc>
                <a:spcPct val="100000"/>
              </a:lnSpc>
              <a:spcBef>
                <a:spcPct val="0"/>
              </a:spcBef>
              <a:spcAft>
                <a:spcPct val="0"/>
              </a:spcAft>
              <a:buClr>
                <a:srgbClr val="000000"/>
              </a:buClr>
              <a:buSzPts val="1500"/>
              <a:buFont typeface="Arial"/>
              <a:buNone/>
            </a:pPr>
            <a:r>
              <a:rPr lang="fr" sz="1400" b="1" i="0" u="none" strike="noStrike">
                <a:solidFill>
                  <a:srgbClr val="6C6463"/>
                </a:solidFill>
                <a:highlight>
                  <a:srgbClr val="FFFFFF"/>
                </a:highlight>
                <a:latin typeface="Gill Sans"/>
                <a:ea typeface="Gill Sans"/>
                <a:cs typeface="Gill Sans"/>
                <a:sym typeface="Gill Sans"/>
              </a:rPr>
              <a:t>Akriti Singh</a:t>
            </a:r>
            <a:endParaRPr sz="1400" b="0"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rgbClr val="000000"/>
              </a:buClr>
              <a:buSzPts val="1300"/>
              <a:buFont typeface="Arial"/>
              <a:buNone/>
            </a:pPr>
            <a:r>
              <a:rPr lang="fr" sz="1400" b="0" i="0" u="none" strike="noStrike">
                <a:solidFill>
                  <a:srgbClr val="6C6463"/>
                </a:solidFill>
                <a:highlight>
                  <a:srgbClr val="FFFFFF"/>
                </a:highlight>
                <a:latin typeface="Gill Sans"/>
                <a:ea typeface="Gill Sans"/>
                <a:cs typeface="Gill Sans"/>
                <a:sym typeface="Gill Sans"/>
              </a:rPr>
              <a:t>Conseillère en nutrition et systèmes de santé,</a:t>
            </a:r>
            <a:endParaRPr sz="1400" b="0" u="none" strike="noStrike" cap="none">
              <a:solidFill>
                <a:schemeClr val="accent3"/>
              </a:solidFill>
              <a:highlight>
                <a:schemeClr val="lt1"/>
              </a:highlight>
              <a:latin typeface="Gill Sans"/>
              <a:ea typeface="Gill Sans"/>
              <a:cs typeface="Gill Sans"/>
              <a:sym typeface="Gill Sans"/>
            </a:endParaRPr>
          </a:p>
          <a:p>
            <a:pPr marL="31750" marR="0" lvl="0" indent="0" algn="ctr" rtl="0">
              <a:lnSpc>
                <a:spcPct val="100000"/>
              </a:lnSpc>
              <a:spcBef>
                <a:spcPct val="0"/>
              </a:spcBef>
              <a:spcAft>
                <a:spcPct val="0"/>
              </a:spcAft>
              <a:buClr>
                <a:schemeClr val="accent3"/>
              </a:buClr>
              <a:buSzPts val="1700"/>
              <a:buFont typeface="Arial"/>
              <a:buNone/>
            </a:pPr>
            <a:r>
              <a:rPr lang="fr" sz="1400" b="0" i="0" u="none" strike="noStrike" cap="none">
                <a:solidFill>
                  <a:srgbClr val="6C6463"/>
                </a:solidFill>
                <a:highlight>
                  <a:srgbClr val="FFFFFF"/>
                </a:highlight>
                <a:latin typeface="Gill Sans"/>
                <a:ea typeface="Gill Sans"/>
                <a:cs typeface="Gill Sans"/>
                <a:sym typeface="Gill Sans"/>
              </a:rPr>
              <a:t>USAID Advancing Nutrition</a:t>
            </a:r>
            <a:endParaRPr sz="1400" b="0" u="none" strike="noStrike" cap="none">
              <a:solidFill>
                <a:srgbClr val="000000"/>
              </a:solidFill>
              <a:latin typeface="Gill Sans"/>
              <a:ea typeface="Gill Sans"/>
              <a:cs typeface="Gill Sans"/>
              <a:sym typeface="Gill San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3"/>
          <p:cNvSpPr txBox="1">
            <a:spLocks noGrp="1"/>
          </p:cNvSpPr>
          <p:nvPr>
            <p:ph type="title"/>
          </p:nvPr>
        </p:nvSpPr>
        <p:spPr>
          <a:xfrm>
            <a:off x="344150" y="573350"/>
            <a:ext cx="4988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Solutions locales : </a:t>
            </a:r>
            <a:r>
              <a:rPr lang="fr" sz="2400" b="1" i="0" u="none" strike="noStrike">
                <a:highlight>
                  <a:srgbClr val="000000">
                    <a:alpha val="0"/>
                  </a:srgbClr>
                </a:highlight>
                <a:latin typeface="Gill Sans"/>
              </a:rPr>
              <a:t>Faciliter le conseil</a:t>
            </a:r>
            <a:endParaRPr sz="2400"/>
          </a:p>
        </p:txBody>
      </p:sp>
      <p:sp>
        <p:nvSpPr>
          <p:cNvPr id="325" name="Google Shape;325;p53"/>
          <p:cNvSpPr txBox="1"/>
          <p:nvPr/>
        </p:nvSpPr>
        <p:spPr>
          <a:xfrm>
            <a:off x="344150" y="966650"/>
            <a:ext cx="4785900" cy="3570900"/>
          </a:xfrm>
          <a:prstGeom prst="rect">
            <a:avLst/>
          </a:prstGeom>
          <a:noFill/>
          <a:ln>
            <a:noFill/>
          </a:ln>
        </p:spPr>
        <p:txBody>
          <a:bodyPr spcFirstLastPara="1" wrap="square" lIns="91425" tIns="91425" rIns="91425" bIns="91425" anchor="t" anchorCtr="0">
            <a:noAutofit/>
          </a:bodyPr>
          <a:lstStyle/>
          <a:p>
            <a:pPr marL="230187" lvl="0" indent="-236537" algn="l" rtl="0">
              <a:spcBef>
                <a:spcPct val="0"/>
              </a:spcBef>
              <a:spcAft>
                <a:spcPct val="0"/>
              </a:spcAft>
              <a:buClr>
                <a:srgbClr val="635C5B"/>
              </a:buClr>
              <a:buSzPts val="19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Transfert de tâches (par exemple, les bénévoles assurent le suivi des visites à domicile).</a:t>
            </a:r>
            <a:endParaRPr sz="1600" dirty="0">
              <a:solidFill>
                <a:srgbClr val="635C5B"/>
              </a:solidFill>
              <a:latin typeface="Gill Sans"/>
              <a:ea typeface="Gill Sans"/>
              <a:cs typeface="Gill Sans"/>
              <a:sym typeface="Gill Sans"/>
            </a:endParaRPr>
          </a:p>
          <a:p>
            <a:pPr marL="230187" lvl="0" indent="-236537" algn="l" rtl="0">
              <a:spcBef>
                <a:spcPts val="1000"/>
              </a:spcBef>
              <a:spcAft>
                <a:spcPct val="0"/>
              </a:spcAft>
              <a:buClr>
                <a:srgbClr val="635C5B"/>
              </a:buClr>
              <a:buSzPts val="19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Concevoir soigneusement des aides à l'emploi pour rationaliser le flux de travail.</a:t>
            </a:r>
            <a:endParaRPr sz="1600" dirty="0">
              <a:solidFill>
                <a:srgbClr val="635C5B"/>
              </a:solidFill>
              <a:latin typeface="Gill Sans"/>
              <a:ea typeface="Gill Sans"/>
              <a:cs typeface="Gill Sans"/>
              <a:sym typeface="Gill Sans"/>
            </a:endParaRPr>
          </a:p>
          <a:p>
            <a:pPr marL="684212" lvl="1" indent="-223837" algn="l" rtl="0">
              <a:spcBef>
                <a:spcPts val="1000"/>
              </a:spcBef>
              <a:spcAft>
                <a:spcPct val="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Donner la priorité au conseil pour les enfants les plus exposés au risque de malnutrition ou aux retards de développement.</a:t>
            </a:r>
            <a:endParaRPr sz="1600" dirty="0">
              <a:solidFill>
                <a:srgbClr val="635C5B"/>
              </a:solidFill>
              <a:latin typeface="Gill Sans"/>
              <a:ea typeface="Gill Sans"/>
              <a:cs typeface="Gill Sans"/>
              <a:sym typeface="Gill Sans"/>
            </a:endParaRPr>
          </a:p>
          <a:p>
            <a:pPr marL="684212" lvl="1" indent="-223837" algn="l" rtl="0">
              <a:spcBef>
                <a:spcPts val="1000"/>
              </a:spcBef>
              <a:spcAft>
                <a:spcPts val="100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Donner la priorité à des sujets spécifiques pour chaque enfant en fonction de l’âge de l’enfant, des évaluations, de l'observation des interactions, des intérêts et des préoccupations des personnes qui s’occupent de l’enfant.</a:t>
            </a:r>
            <a:endParaRPr sz="1600" dirty="0">
              <a:solidFill>
                <a:srgbClr val="635C5B"/>
              </a:solidFill>
              <a:latin typeface="Gill Sans"/>
              <a:ea typeface="Gill Sans"/>
              <a:cs typeface="Gill Sans"/>
              <a:sym typeface="Gill Sans"/>
            </a:endParaRPr>
          </a:p>
        </p:txBody>
      </p:sp>
      <p:pic>
        <p:nvPicPr>
          <p:cNvPr id="326" name="Google Shape;326;p53"/>
          <p:cNvPicPr preferRelativeResize="0"/>
          <p:nvPr/>
        </p:nvPicPr>
        <p:blipFill>
          <a:blip r:embed="rId3">
            <a:alphaModFix/>
          </a:blip>
          <a:stretch>
            <a:fillRect/>
          </a:stretch>
        </p:blipFill>
        <p:spPr>
          <a:xfrm>
            <a:off x="5600932" y="0"/>
            <a:ext cx="3543068" cy="4731724"/>
          </a:xfrm>
          <a:prstGeom prst="rect">
            <a:avLst/>
          </a:prstGeom>
          <a:noFill/>
          <a:ln w="9525" cap="flat" cmpd="sng">
            <a:solidFill>
              <a:schemeClr val="lt2"/>
            </a:solidFill>
            <a:prstDash val="solid"/>
            <a:round/>
            <a:headEnd type="none" w="sm" len="sm"/>
            <a:tailEnd type="none" w="sm" len="sm"/>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4"/>
          <p:cNvSpPr/>
          <p:nvPr/>
        </p:nvSpPr>
        <p:spPr>
          <a:xfrm>
            <a:off x="780150" y="688300"/>
            <a:ext cx="7583700" cy="34353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ct val="0"/>
              </a:spcBef>
              <a:spcAft>
                <a:spcPct val="0"/>
              </a:spcAft>
              <a:buNone/>
            </a:pPr>
            <a:r>
              <a:rPr lang="fr" sz="1900" b="0" i="0" u="none" strike="noStrike" dirty="0">
                <a:solidFill>
                  <a:srgbClr val="002F6C"/>
                </a:solidFill>
                <a:highlight>
                  <a:srgbClr val="000000">
                    <a:alpha val="0"/>
                  </a:srgbClr>
                </a:highlight>
                <a:latin typeface="Gill Sans"/>
                <a:ea typeface="Gill Sans"/>
                <a:cs typeface="Gill Sans"/>
                <a:sym typeface="Gill Sans"/>
              </a:rPr>
              <a:t>La meilleure façon de conseiller les gens est de le faire chez parce que l'atmosphère est plus détendue, alors que dans un centre de santé, tout le monde est pressé, les maris bousculant leurs femmes. Lorsque les agents de santé font des visites à domicile, ils ont l’occasion de réunir tous les membres de la famille, ce qui permet de s’assurer que chacun s’investit de la même manière dans le développement de l’enfant. En impliquant tout le monde dans la conversation, les agents de santé peuvent promouvoir un sentiment de responsabilité partagée et encourager les familles à travailler ensemble pour soutenir la croissance et le bien-être de leurs enfants.</a:t>
            </a:r>
            <a:endParaRPr sz="1900" dirty="0">
              <a:solidFill>
                <a:schemeClr val="accent1"/>
              </a:solidFill>
              <a:latin typeface="Gill Sans"/>
              <a:ea typeface="Gill Sans"/>
              <a:cs typeface="Gill Sans"/>
              <a:sym typeface="Gill Sans"/>
            </a:endParaRPr>
          </a:p>
          <a:p>
            <a:pPr marL="0" lvl="0" indent="0" algn="ctr" rtl="0">
              <a:lnSpc>
                <a:spcPct val="115000"/>
              </a:lnSpc>
              <a:spcBef>
                <a:spcPts val="1000"/>
              </a:spcBef>
              <a:spcAft>
                <a:spcPct val="0"/>
              </a:spcAft>
              <a:buClr>
                <a:schemeClr val="dk1"/>
              </a:buClr>
              <a:buSzPts val="1100"/>
              <a:buFont typeface="Arial"/>
              <a:buNone/>
            </a:pPr>
            <a:r>
              <a:rPr lang="fr" sz="1900" b="0" i="1" u="none" strike="noStrike" dirty="0">
                <a:solidFill>
                  <a:srgbClr val="002F6C"/>
                </a:solidFill>
                <a:highlight>
                  <a:srgbClr val="000000">
                    <a:alpha val="0"/>
                  </a:srgbClr>
                </a:highlight>
                <a:latin typeface="Gill Sans"/>
                <a:ea typeface="Gill Sans"/>
                <a:cs typeface="Gill Sans"/>
                <a:sym typeface="Gill Sans"/>
              </a:rPr>
              <a:t>— Agent de santé, Suzak Rayon, République kirghize</a:t>
            </a:r>
            <a:endParaRPr sz="1900" i="1" dirty="0">
              <a:solidFill>
                <a:schemeClr val="accent1"/>
              </a:solidFill>
              <a:latin typeface="Gill Sans"/>
              <a:ea typeface="Gill Sans"/>
              <a:cs typeface="Gill Sans"/>
              <a:sym typeface="Gill Sans"/>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5"/>
          <p:cNvSpPr/>
          <p:nvPr/>
        </p:nvSpPr>
        <p:spPr>
          <a:xfrm>
            <a:off x="780150" y="688300"/>
            <a:ext cx="7583700" cy="34353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ct val="0"/>
              </a:spcBef>
              <a:spcAft>
                <a:spcPct val="0"/>
              </a:spcAft>
              <a:buNone/>
            </a:pPr>
            <a:r>
              <a:rPr lang="fr" sz="1900" b="0" i="0" u="none" strike="noStrike" dirty="0">
                <a:solidFill>
                  <a:srgbClr val="002F6C"/>
                </a:solidFill>
                <a:highlight>
                  <a:srgbClr val="000000">
                    <a:alpha val="0"/>
                  </a:srgbClr>
                </a:highlight>
                <a:latin typeface="Gill Sans"/>
                <a:ea typeface="Gill Sans"/>
                <a:cs typeface="Gill Sans"/>
                <a:sym typeface="Gill Sans"/>
              </a:rPr>
              <a:t>...dans une situation où vous savez que vous n’avez pas beaucoup de temps, vous pouvez maintenant vous concentrer sur la chose la plus importante à discuter en fonction du problème que vous avez détecté chez cet enfant. Il n'est pas nécessaire d’en parler du début à la fin... vous n’avez peut-être pas le temps d’en parler...</a:t>
            </a:r>
            <a:endParaRPr sz="1900" dirty="0">
              <a:solidFill>
                <a:schemeClr val="accent1"/>
              </a:solidFill>
              <a:latin typeface="Gill Sans"/>
              <a:ea typeface="Gill Sans"/>
              <a:cs typeface="Gill Sans"/>
              <a:sym typeface="Gill Sans"/>
            </a:endParaRPr>
          </a:p>
          <a:p>
            <a:pPr marL="0" lvl="0" indent="0" algn="ctr" rtl="0">
              <a:lnSpc>
                <a:spcPct val="115000"/>
              </a:lnSpc>
              <a:spcBef>
                <a:spcPts val="1000"/>
              </a:spcBef>
              <a:spcAft>
                <a:spcPct val="0"/>
              </a:spcAft>
              <a:buClr>
                <a:schemeClr val="dk1"/>
              </a:buClr>
              <a:buSzPts val="1100"/>
              <a:buFont typeface="Arial"/>
              <a:buNone/>
            </a:pPr>
            <a:r>
              <a:rPr lang="fr" sz="1900" b="0" i="1" u="none" strike="noStrike" dirty="0">
                <a:solidFill>
                  <a:srgbClr val="002F6C"/>
                </a:solidFill>
                <a:highlight>
                  <a:srgbClr val="000000">
                    <a:alpha val="0"/>
                  </a:srgbClr>
                </a:highlight>
                <a:latin typeface="Gill Sans"/>
                <a:ea typeface="Gill Sans"/>
                <a:cs typeface="Gill Sans"/>
                <a:sym typeface="Gill Sans"/>
              </a:rPr>
              <a:t>— Agent de santé, État de Bauchi, Nigeria</a:t>
            </a:r>
            <a:endParaRPr sz="1900" i="1" dirty="0">
              <a:solidFill>
                <a:schemeClr val="accent1"/>
              </a:solidFill>
              <a:latin typeface="Gill Sans"/>
              <a:ea typeface="Gill Sans"/>
              <a:cs typeface="Gill Sans"/>
              <a:sym typeface="Gill San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6"/>
          <p:cNvSpPr txBox="1">
            <a:spLocks noGrp="1"/>
          </p:cNvSpPr>
          <p:nvPr>
            <p:ph type="title"/>
          </p:nvPr>
        </p:nvSpPr>
        <p:spPr>
          <a:xfrm>
            <a:off x="344150" y="652050"/>
            <a:ext cx="44640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Solutions locales : </a:t>
            </a:r>
            <a:r>
              <a:rPr lang="fr" sz="2400" b="1" i="0" u="none" strike="noStrike">
                <a:highlight>
                  <a:srgbClr val="000000">
                    <a:alpha val="0"/>
                  </a:srgbClr>
                </a:highlight>
                <a:latin typeface="Gill Sans"/>
              </a:rPr>
              <a:t>Faciliter le conseil</a:t>
            </a:r>
            <a:endParaRPr sz="2400"/>
          </a:p>
        </p:txBody>
      </p:sp>
      <p:sp>
        <p:nvSpPr>
          <p:cNvPr id="344" name="Google Shape;344;p56"/>
          <p:cNvSpPr txBox="1"/>
          <p:nvPr/>
        </p:nvSpPr>
        <p:spPr>
          <a:xfrm>
            <a:off x="344150" y="1045350"/>
            <a:ext cx="4776490" cy="2878200"/>
          </a:xfrm>
          <a:prstGeom prst="rect">
            <a:avLst/>
          </a:prstGeom>
          <a:noFill/>
          <a:ln>
            <a:noFill/>
          </a:ln>
        </p:spPr>
        <p:txBody>
          <a:bodyPr spcFirstLastPara="1" wrap="square" lIns="91425" tIns="91425" rIns="91425" bIns="91425" anchor="t" anchorCtr="0">
            <a:noAutofit/>
          </a:bodyPr>
          <a:lstStyle/>
          <a:p>
            <a:pPr marL="230187" lvl="0" indent="-236537" algn="l" rtl="0">
              <a:spcBef>
                <a:spcPct val="0"/>
              </a:spcBef>
              <a:spcAft>
                <a:spcPct val="0"/>
              </a:spcAft>
              <a:buClr>
                <a:srgbClr val="635C5B"/>
              </a:buClr>
              <a:buSzPts val="1900"/>
              <a:buFont typeface="Gill Sans"/>
              <a:buChar char="•"/>
            </a:pPr>
            <a:r>
              <a:rPr lang="fr" sz="1800" b="0" i="0" u="none" strike="noStrike" dirty="0">
                <a:solidFill>
                  <a:srgbClr val="635C5B"/>
                </a:solidFill>
                <a:highlight>
                  <a:srgbClr val="000000">
                    <a:alpha val="0"/>
                  </a:srgbClr>
                </a:highlight>
                <a:latin typeface="Gill Sans"/>
                <a:ea typeface="Gill Sans"/>
                <a:cs typeface="Gill Sans"/>
                <a:sym typeface="Gill Sans"/>
              </a:rPr>
              <a:t>Veiller à ce que les aides à l’emploi soient pratiques, faciles à utiliser, colorées et intéressantes.</a:t>
            </a:r>
            <a:endParaRPr sz="1800" dirty="0">
              <a:solidFill>
                <a:srgbClr val="635C5B"/>
              </a:solidFill>
              <a:latin typeface="Gill Sans"/>
              <a:ea typeface="Gill Sans"/>
              <a:cs typeface="Gill Sans"/>
              <a:sym typeface="Gill Sans"/>
            </a:endParaRPr>
          </a:p>
          <a:p>
            <a:pPr marL="230187" lvl="0" indent="-236537" algn="l" rtl="0">
              <a:spcBef>
                <a:spcPts val="1000"/>
              </a:spcBef>
              <a:spcAft>
                <a:spcPct val="0"/>
              </a:spcAft>
              <a:buClr>
                <a:srgbClr val="635C5B"/>
              </a:buClr>
              <a:buSzPts val="1900"/>
              <a:buFont typeface="Gill Sans"/>
              <a:buChar char="•"/>
            </a:pPr>
            <a:r>
              <a:rPr lang="fr" sz="1800" b="0" i="0" u="none" strike="noStrike" dirty="0">
                <a:solidFill>
                  <a:srgbClr val="635C5B"/>
                </a:solidFill>
                <a:highlight>
                  <a:srgbClr val="000000">
                    <a:alpha val="0"/>
                  </a:srgbClr>
                </a:highlight>
                <a:latin typeface="Gill Sans"/>
                <a:ea typeface="Gill Sans"/>
                <a:cs typeface="Gill Sans"/>
                <a:sym typeface="Gill Sans"/>
              </a:rPr>
              <a:t>Concevoir avec soin des aides à l’emploi pour visualiser la croissance (par exemple, des tableaux à bulles) et le développement et améliorer le conseil.</a:t>
            </a:r>
            <a:endParaRPr sz="1800" dirty="0">
              <a:solidFill>
                <a:srgbClr val="635C5B"/>
              </a:solidFill>
              <a:latin typeface="Gill Sans"/>
              <a:ea typeface="Gill Sans"/>
              <a:cs typeface="Gill Sans"/>
              <a:sym typeface="Gill Sans"/>
            </a:endParaRPr>
          </a:p>
          <a:p>
            <a:pPr marL="230187" lvl="0" indent="-236537" algn="l" rtl="0">
              <a:spcBef>
                <a:spcPts val="1000"/>
              </a:spcBef>
              <a:spcAft>
                <a:spcPct val="0"/>
              </a:spcAft>
              <a:buClr>
                <a:srgbClr val="635C5B"/>
              </a:buClr>
              <a:buSzPts val="1900"/>
              <a:buFont typeface="Gill Sans"/>
              <a:buChar char="•"/>
            </a:pPr>
            <a:r>
              <a:rPr lang="fr" sz="1800" b="0" i="0" u="none" strike="noStrike" dirty="0">
                <a:solidFill>
                  <a:srgbClr val="635C5B"/>
                </a:solidFill>
                <a:highlight>
                  <a:srgbClr val="000000">
                    <a:alpha val="0"/>
                  </a:srgbClr>
                </a:highlight>
                <a:latin typeface="Gill Sans"/>
                <a:ea typeface="Gill Sans"/>
                <a:cs typeface="Gill Sans"/>
                <a:sym typeface="Gill Sans"/>
              </a:rPr>
              <a:t>Envisager des outils numériques le cas échéant.</a:t>
            </a:r>
            <a:endParaRPr sz="1800" dirty="0">
              <a:solidFill>
                <a:srgbClr val="635C5B"/>
              </a:solidFill>
              <a:latin typeface="Gill Sans"/>
              <a:ea typeface="Gill Sans"/>
              <a:cs typeface="Gill Sans"/>
              <a:sym typeface="Gill Sans"/>
            </a:endParaRPr>
          </a:p>
          <a:p>
            <a:pPr marL="230187" lvl="0" indent="-236537" algn="l" rtl="0">
              <a:spcBef>
                <a:spcPts val="1000"/>
              </a:spcBef>
              <a:spcAft>
                <a:spcPts val="1000"/>
              </a:spcAft>
              <a:buClr>
                <a:srgbClr val="635C5B"/>
              </a:buClr>
              <a:buSzPts val="1900"/>
              <a:buFont typeface="Gill Sans"/>
              <a:buChar char="•"/>
            </a:pPr>
            <a:r>
              <a:rPr lang="fr" sz="1700" b="0" i="0" u="none" strike="noStrike" dirty="0">
                <a:solidFill>
                  <a:srgbClr val="635C5B"/>
                </a:solidFill>
                <a:highlight>
                  <a:srgbClr val="000000">
                    <a:alpha val="0"/>
                  </a:srgbClr>
                </a:highlight>
                <a:latin typeface="Gill Sans"/>
                <a:ea typeface="Gill Sans"/>
                <a:cs typeface="Gill Sans"/>
                <a:sym typeface="Gill Sans"/>
              </a:rPr>
              <a:t>Se fonder sur la recherche formative pour déterminer ce qui est acceptable et faisable pour les familles.</a:t>
            </a:r>
            <a:endParaRPr sz="1700" dirty="0">
              <a:solidFill>
                <a:srgbClr val="635C5B"/>
              </a:solidFill>
              <a:latin typeface="Gill Sans"/>
              <a:ea typeface="Gill Sans"/>
              <a:cs typeface="Gill Sans"/>
              <a:sym typeface="Gill Sans"/>
            </a:endParaRPr>
          </a:p>
        </p:txBody>
      </p:sp>
      <p:pic>
        <p:nvPicPr>
          <p:cNvPr id="345" name="Google Shape;345;p56"/>
          <p:cNvPicPr preferRelativeResize="0"/>
          <p:nvPr/>
        </p:nvPicPr>
        <p:blipFill>
          <a:blip r:embed="rId3">
            <a:alphaModFix/>
          </a:blip>
          <a:stretch>
            <a:fillRect/>
          </a:stretch>
        </p:blipFill>
        <p:spPr>
          <a:xfrm>
            <a:off x="5630580" y="0"/>
            <a:ext cx="3513420" cy="4779775"/>
          </a:xfrm>
          <a:prstGeom prst="rect">
            <a:avLst/>
          </a:prstGeom>
          <a:noFill/>
          <a:ln>
            <a:noFill/>
          </a:ln>
        </p:spPr>
      </p:pic>
      <p:sp>
        <p:nvSpPr>
          <p:cNvPr id="346" name="Google Shape;346;p56"/>
          <p:cNvSpPr txBox="1"/>
          <p:nvPr/>
        </p:nvSpPr>
        <p:spPr>
          <a:xfrm>
            <a:off x="6645550" y="4795550"/>
            <a:ext cx="2523900" cy="271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Clr>
                <a:schemeClr val="dk1"/>
              </a:buClr>
              <a:buSzPts val="1100"/>
              <a:buFont typeface="Arial"/>
              <a:buNone/>
            </a:pPr>
            <a:r>
              <a:rPr lang="fr" sz="1200" b="0" i="0" u="none" strike="noStrike">
                <a:solidFill>
                  <a:srgbClr val="6C6463"/>
                </a:solidFill>
                <a:highlight>
                  <a:srgbClr val="000000">
                    <a:alpha val="0"/>
                  </a:srgbClr>
                </a:highlight>
                <a:latin typeface="Gill Sans"/>
                <a:ea typeface="Gill Sans"/>
                <a:cs typeface="Gill Sans"/>
                <a:sym typeface="Gill Sans"/>
              </a:rPr>
              <a:t>(GFF 2020 ; Griffiths et Berg 1988)</a:t>
            </a:r>
            <a:endParaRPr>
              <a:solidFill>
                <a:schemeClr val="accent3"/>
              </a:solidFill>
              <a:latin typeface="Gill Sans"/>
              <a:ea typeface="Gill Sans"/>
              <a:cs typeface="Gill Sans"/>
              <a:sym typeface="Gill Sans"/>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7"/>
          <p:cNvSpPr txBox="1">
            <a:spLocks noGrp="1"/>
          </p:cNvSpPr>
          <p:nvPr>
            <p:ph type="title"/>
          </p:nvPr>
        </p:nvSpPr>
        <p:spPr>
          <a:xfrm>
            <a:off x="344150" y="409025"/>
            <a:ext cx="8367000" cy="5577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Solutions locales : </a:t>
            </a:r>
            <a:r>
              <a:rPr lang="fr" sz="2400" b="1" i="0" u="none" strike="noStrike">
                <a:highlight>
                  <a:srgbClr val="000000">
                    <a:alpha val="0"/>
                  </a:srgbClr>
                </a:highlight>
                <a:latin typeface="Gill Sans"/>
              </a:rPr>
              <a:t>Soutenir les soignants dans leur démarche de conseil</a:t>
            </a:r>
            <a:endParaRPr sz="2400"/>
          </a:p>
        </p:txBody>
      </p:sp>
      <p:sp>
        <p:nvSpPr>
          <p:cNvPr id="352" name="Google Shape;352;p57"/>
          <p:cNvSpPr txBox="1"/>
          <p:nvPr/>
        </p:nvSpPr>
        <p:spPr>
          <a:xfrm>
            <a:off x="344150" y="1078625"/>
            <a:ext cx="5303700" cy="3319500"/>
          </a:xfrm>
          <a:prstGeom prst="rect">
            <a:avLst/>
          </a:prstGeom>
          <a:noFill/>
          <a:ln>
            <a:noFill/>
          </a:ln>
        </p:spPr>
        <p:txBody>
          <a:bodyPr spcFirstLastPara="1" wrap="square" lIns="91425" tIns="91425" rIns="91425" bIns="91425" anchor="t" anchorCtr="0">
            <a:noAutofit/>
          </a:bodyPr>
          <a:lstStyle/>
          <a:p>
            <a:pPr marL="230187" lvl="0" indent="-223837" algn="l" rtl="0">
              <a:spcBef>
                <a:spcPct val="0"/>
              </a:spcBef>
              <a:spcAft>
                <a:spcPct val="0"/>
              </a:spcAft>
              <a:buClr>
                <a:schemeClr val="accent3"/>
              </a:buClr>
              <a:buSzPts val="1700"/>
              <a:buFont typeface="Gill Sans"/>
              <a:buChar char="•"/>
            </a:pPr>
            <a:r>
              <a:rPr lang="fr" sz="1600" b="0" i="0" u="none" strike="noStrike" dirty="0">
                <a:solidFill>
                  <a:srgbClr val="6C6463"/>
                </a:solidFill>
                <a:highlight>
                  <a:srgbClr val="FFFFFF"/>
                </a:highlight>
                <a:latin typeface="Gill Sans"/>
                <a:ea typeface="Gill Sans"/>
                <a:cs typeface="Gill Sans"/>
                <a:sym typeface="Gill Sans"/>
              </a:rPr>
              <a:t>Impliquer les membres de la famille lors des séances de conseil ou par le biais de groupes communautaires pour encourager des pratiques optimales en matière de soins et d’alimentation compte tenu de leur influence et de la dynamique du système familial spécifique au contexte</a:t>
            </a:r>
            <a:r>
              <a:rPr lang="fr" sz="1600" b="0" i="0" u="none" strike="noStrike" dirty="0">
                <a:solidFill>
                  <a:srgbClr val="6C6463"/>
                </a:solidFill>
                <a:highlight>
                  <a:srgbClr val="FFFFFF"/>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 (Martin et al. 2021)</a:t>
            </a:r>
            <a:r>
              <a:rPr lang="fr" sz="1600" b="0" i="0" u="none" strike="noStrike" dirty="0">
                <a:solidFill>
                  <a:srgbClr val="6C6463"/>
                </a:solidFill>
                <a:highlight>
                  <a:srgbClr val="000000">
                    <a:alpha val="0"/>
                  </a:srgbClr>
                </a:highlight>
                <a:latin typeface="Gill Sans"/>
                <a:ea typeface="Gill Sans"/>
                <a:cs typeface="Gill Sans"/>
                <a:sym typeface="Gill Sans"/>
              </a:rPr>
              <a:t>.</a:t>
            </a:r>
            <a:endParaRPr sz="1600" dirty="0">
              <a:solidFill>
                <a:schemeClr val="accent3"/>
              </a:solidFill>
              <a:latin typeface="Gill Sans"/>
              <a:ea typeface="Gill Sans"/>
              <a:cs typeface="Gill Sans"/>
              <a:sym typeface="Gill Sans"/>
            </a:endParaRPr>
          </a:p>
          <a:p>
            <a:pPr marL="230187" lvl="0" indent="-223837" algn="l" rtl="0">
              <a:spcBef>
                <a:spcPts val="1000"/>
              </a:spcBef>
              <a:spcAft>
                <a:spcPct val="0"/>
              </a:spcAft>
              <a:buClr>
                <a:schemeClr val="accent3"/>
              </a:buClr>
              <a:buSzPts val="1700"/>
              <a:buFont typeface="Gill Sans"/>
              <a:buChar char="•"/>
            </a:pPr>
            <a:r>
              <a:rPr lang="fr" sz="1600" b="0" i="0" u="none" strike="noStrike" dirty="0">
                <a:solidFill>
                  <a:srgbClr val="6C6463"/>
                </a:solidFill>
                <a:highlight>
                  <a:srgbClr val="FFFFFF"/>
                </a:highlight>
                <a:latin typeface="Gill Sans"/>
                <a:ea typeface="Gill Sans"/>
                <a:cs typeface="Gill Sans"/>
                <a:sym typeface="Gill Sans"/>
              </a:rPr>
              <a:t>Développer des outils pour guider et suivre la mise en pratique des comportements abordés pendant le conseil (par exemple, la roue des pratiques pour une vie meilleure) (Hurtado et al. 2020).</a:t>
            </a:r>
            <a:endParaRPr sz="1600" dirty="0">
              <a:solidFill>
                <a:schemeClr val="accent3"/>
              </a:solidFill>
              <a:highlight>
                <a:srgbClr val="FFFFFF"/>
              </a:highlight>
              <a:latin typeface="Gill Sans"/>
              <a:ea typeface="Gill Sans"/>
              <a:cs typeface="Gill Sans"/>
              <a:sym typeface="Gill Sans"/>
            </a:endParaRPr>
          </a:p>
          <a:p>
            <a:pPr marL="230187" lvl="0" indent="-223837" algn="l" rtl="0">
              <a:spcBef>
                <a:spcPts val="1000"/>
              </a:spcBef>
              <a:spcAft>
                <a:spcPts val="1000"/>
              </a:spcAft>
              <a:buClr>
                <a:schemeClr val="accent3"/>
              </a:buClr>
              <a:buSzPts val="1700"/>
              <a:buFont typeface="Gill Sans"/>
              <a:buChar char="•"/>
            </a:pPr>
            <a:r>
              <a:rPr lang="fr" sz="1600" b="0" i="0" u="none" strike="noStrike" dirty="0">
                <a:solidFill>
                  <a:srgbClr val="6C6463"/>
                </a:solidFill>
                <a:highlight>
                  <a:srgbClr val="FFFFFF"/>
                </a:highlight>
                <a:latin typeface="Gill Sans"/>
                <a:ea typeface="Gill Sans"/>
                <a:cs typeface="Gill Sans"/>
                <a:sym typeface="Gill Sans"/>
              </a:rPr>
              <a:t>Engager les communautés (par exemple, par le biais des médias locaux) et créer des liens et des orientations vers d’autres services (par exemple, les services sociaux).</a:t>
            </a:r>
            <a:endParaRPr sz="1600" dirty="0">
              <a:solidFill>
                <a:schemeClr val="dk1"/>
              </a:solidFill>
              <a:highlight>
                <a:srgbClr val="FFFFFF"/>
              </a:highlight>
              <a:latin typeface="Cambria"/>
              <a:ea typeface="Cambria"/>
              <a:cs typeface="Cambria"/>
              <a:sym typeface="Cambria"/>
            </a:endParaRPr>
          </a:p>
        </p:txBody>
      </p:sp>
      <p:pic>
        <p:nvPicPr>
          <p:cNvPr id="353" name="Google Shape;353;p57" descr="A picture containing person, child, boy, indoor&#10;&#10;Description automatically generated"/>
          <p:cNvPicPr preferRelativeResize="0"/>
          <p:nvPr/>
        </p:nvPicPr>
        <p:blipFill>
          <a:blip r:embed="rId4">
            <a:alphaModFix/>
          </a:blip>
          <a:srcRect t="-6" b="30169"/>
          <a:stretch>
            <a:fillRect/>
          </a:stretch>
        </p:blipFill>
        <p:spPr>
          <a:xfrm>
            <a:off x="5866903" y="781050"/>
            <a:ext cx="3277098" cy="3730701"/>
          </a:xfrm>
          <a:prstGeom prst="rect">
            <a:avLst/>
          </a:prstGeom>
          <a:noFill/>
          <a:ln>
            <a:noFill/>
          </a:ln>
        </p:spPr>
      </p:pic>
      <p:sp>
        <p:nvSpPr>
          <p:cNvPr id="354" name="Google Shape;354;p57"/>
          <p:cNvSpPr txBox="1"/>
          <p:nvPr/>
        </p:nvSpPr>
        <p:spPr>
          <a:xfrm>
            <a:off x="5073300" y="4511750"/>
            <a:ext cx="4070700" cy="3078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6C6463"/>
                </a:solidFill>
                <a:highlight>
                  <a:srgbClr val="000000">
                    <a:alpha val="0"/>
                  </a:srgbClr>
                </a:highlight>
                <a:latin typeface="Gill Sans"/>
                <a:ea typeface="Gill Sans"/>
                <a:cs typeface="Gill Sans"/>
                <a:sym typeface="Gill Sans"/>
              </a:rPr>
              <a:t>Crédit photo : USAID</a:t>
            </a:r>
            <a:endParaRPr sz="800">
              <a:solidFill>
                <a:schemeClr val="accent3"/>
              </a:solidFill>
              <a:latin typeface="Gill Sans"/>
              <a:ea typeface="Gill Sans"/>
              <a:cs typeface="Gill Sans"/>
              <a:sym typeface="Gill Sans"/>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8"/>
          <p:cNvSpPr txBox="1">
            <a:spLocks noGrp="1"/>
          </p:cNvSpPr>
          <p:nvPr>
            <p:ph type="subTitle" idx="1"/>
          </p:nvPr>
        </p:nvSpPr>
        <p:spPr>
          <a:xfrm>
            <a:off x="320050" y="3086100"/>
            <a:ext cx="4344000" cy="13143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2200" b="0" i="0" u="none" strike="noStrike">
                <a:solidFill>
                  <a:srgbClr val="FFFFFF"/>
                </a:solidFill>
                <a:highlight>
                  <a:srgbClr val="000000">
                    <a:alpha val="0"/>
                  </a:srgbClr>
                </a:highlight>
                <a:latin typeface="Gill Sans"/>
              </a:rPr>
              <a:t>Quelle est la </a:t>
            </a:r>
            <a:r>
              <a:rPr lang="fr" sz="2200" b="0" i="1" u="none" strike="noStrike">
                <a:solidFill>
                  <a:srgbClr val="FFFFFF"/>
                </a:solidFill>
                <a:highlight>
                  <a:srgbClr val="000000">
                    <a:alpha val="0"/>
                  </a:srgbClr>
                </a:highlight>
                <a:latin typeface="Gill Sans"/>
              </a:rPr>
              <a:t>suite</a:t>
            </a:r>
            <a:r>
              <a:rPr lang="fr" sz="2200" b="0" i="0" u="none" strike="noStrike">
                <a:solidFill>
                  <a:srgbClr val="FFFFFF"/>
                </a:solidFill>
                <a:highlight>
                  <a:srgbClr val="000000">
                    <a:alpha val="0"/>
                  </a:srgbClr>
                </a:highlight>
                <a:latin typeface="Gill Sans"/>
              </a:rPr>
              <a:t> ?</a:t>
            </a:r>
            <a:endParaRPr sz="2200">
              <a:solidFill>
                <a:schemeClr val="lt1"/>
              </a:solidFill>
            </a:endParaRPr>
          </a:p>
          <a:p>
            <a:pPr marL="0" lvl="0" indent="0" algn="l" rtl="0">
              <a:spcBef>
                <a:spcPts val="900"/>
              </a:spcBef>
              <a:spcAft>
                <a:spcPct val="0"/>
              </a:spcAft>
              <a:buNone/>
            </a:pPr>
            <a:endParaRPr sz="1600">
              <a:solidFill>
                <a:schemeClr val="lt1"/>
              </a:solidFill>
            </a:endParaRPr>
          </a:p>
          <a:p>
            <a:pPr marL="0" lvl="0" indent="0" algn="l" rtl="0">
              <a:spcBef>
                <a:spcPts val="900"/>
              </a:spcBef>
              <a:spcAft>
                <a:spcPts val="900"/>
              </a:spcAft>
              <a:buNone/>
            </a:pPr>
            <a:endParaRPr sz="1600">
              <a:solidFill>
                <a:schemeClr val="lt1"/>
              </a:solidFill>
            </a:endParaRPr>
          </a:p>
        </p:txBody>
      </p:sp>
      <p:sp>
        <p:nvSpPr>
          <p:cNvPr id="361" name="Google Shape;361;p58"/>
          <p:cNvSpPr txBox="1">
            <a:spLocks noGrp="1"/>
          </p:cNvSpPr>
          <p:nvPr>
            <p:ph type="ctrTitle"/>
          </p:nvPr>
        </p:nvSpPr>
        <p:spPr>
          <a:xfrm>
            <a:off x="320040" y="1524000"/>
            <a:ext cx="7564902" cy="1428900"/>
          </a:xfrm>
          <a:prstGeom prst="rect">
            <a:avLst/>
          </a:prstGeom>
        </p:spPr>
        <p:txBody>
          <a:bodyPr spcFirstLastPara="1" wrap="square" lIns="0" tIns="0" rIns="0" bIns="0" anchor="b" anchorCtr="0">
            <a:noAutofit/>
          </a:bodyPr>
          <a:lstStyle/>
          <a:p>
            <a:pPr marL="0" lvl="0" indent="0" algn="l" rtl="0">
              <a:spcBef>
                <a:spcPct val="0"/>
              </a:spcBef>
              <a:spcAft>
                <a:spcPts val="900"/>
              </a:spcAft>
              <a:buClr>
                <a:schemeClr val="dk1"/>
              </a:buClr>
              <a:buSzPts val="990"/>
              <a:buFont typeface="Arial"/>
              <a:buNone/>
            </a:pPr>
            <a:r>
              <a:rPr lang="fr" sz="3200" b="1" i="0" u="none" strike="noStrike" dirty="0">
                <a:solidFill>
                  <a:srgbClr val="FFFFFF"/>
                </a:solidFill>
                <a:highlight>
                  <a:srgbClr val="000000">
                    <a:alpha val="0"/>
                  </a:srgbClr>
                </a:highlight>
                <a:latin typeface="Gill Sans"/>
              </a:rPr>
              <a:t>PROGRAMME D’APPRENTISSAGE</a:t>
            </a:r>
            <a:endParaRPr sz="3200" dirty="0">
              <a:solidFill>
                <a:schemeClr val="lt1"/>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9"/>
          <p:cNvSpPr/>
          <p:nvPr/>
        </p:nvSpPr>
        <p:spPr>
          <a:xfrm>
            <a:off x="3771900" y="2627175"/>
            <a:ext cx="5372100" cy="1716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8" name="Google Shape;368;p59"/>
          <p:cNvSpPr txBox="1">
            <a:spLocks noGrp="1"/>
          </p:cNvSpPr>
          <p:nvPr>
            <p:ph type="title"/>
          </p:nvPr>
        </p:nvSpPr>
        <p:spPr>
          <a:xfrm>
            <a:off x="320040" y="3429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100" b="1" i="0" u="none" strike="noStrike" dirty="0">
                <a:highlight>
                  <a:srgbClr val="000000">
                    <a:alpha val="0"/>
                  </a:srgbClr>
                </a:highlight>
                <a:latin typeface="Gill Sans"/>
              </a:rPr>
              <a:t>Processus d’élaboration du programme d'apprentissage</a:t>
            </a:r>
            <a:endParaRPr dirty="0"/>
          </a:p>
        </p:txBody>
      </p:sp>
      <p:sp>
        <p:nvSpPr>
          <p:cNvPr id="369" name="Google Shape;369;p59"/>
          <p:cNvSpPr/>
          <p:nvPr/>
        </p:nvSpPr>
        <p:spPr>
          <a:xfrm>
            <a:off x="0" y="2627175"/>
            <a:ext cx="3617400" cy="171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0" name="Google Shape;370;p59"/>
          <p:cNvSpPr/>
          <p:nvPr/>
        </p:nvSpPr>
        <p:spPr>
          <a:xfrm>
            <a:off x="320050" y="2474325"/>
            <a:ext cx="456900" cy="477300"/>
          </a:xfrm>
          <a:prstGeom prst="ellipse">
            <a:avLst/>
          </a:prstGeom>
          <a:solidFill>
            <a:schemeClr val="dk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1" name="Google Shape;371;p59"/>
          <p:cNvSpPr/>
          <p:nvPr/>
        </p:nvSpPr>
        <p:spPr>
          <a:xfrm>
            <a:off x="4352650" y="2474325"/>
            <a:ext cx="456900" cy="4773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2" name="Google Shape;372;p59"/>
          <p:cNvSpPr/>
          <p:nvPr/>
        </p:nvSpPr>
        <p:spPr>
          <a:xfrm>
            <a:off x="1377900" y="2474325"/>
            <a:ext cx="456900" cy="477300"/>
          </a:xfrm>
          <a:prstGeom prst="ellipse">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3" name="Google Shape;373;p59"/>
          <p:cNvSpPr/>
          <p:nvPr/>
        </p:nvSpPr>
        <p:spPr>
          <a:xfrm>
            <a:off x="2435750" y="2474325"/>
            <a:ext cx="456900" cy="477300"/>
          </a:xfrm>
          <a:prstGeom prst="ellipse">
            <a:avLst/>
          </a:prstGeom>
          <a:solidFill>
            <a:schemeClr val="dk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4" name="Google Shape;374;p59"/>
          <p:cNvSpPr/>
          <p:nvPr/>
        </p:nvSpPr>
        <p:spPr>
          <a:xfrm>
            <a:off x="3394200" y="2474325"/>
            <a:ext cx="456900" cy="4773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5" name="Google Shape;375;p59"/>
          <p:cNvSpPr/>
          <p:nvPr/>
        </p:nvSpPr>
        <p:spPr>
          <a:xfrm>
            <a:off x="5311100" y="2474325"/>
            <a:ext cx="456900" cy="4773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6" name="Google Shape;376;p59"/>
          <p:cNvSpPr/>
          <p:nvPr/>
        </p:nvSpPr>
        <p:spPr>
          <a:xfrm>
            <a:off x="6269550" y="2474325"/>
            <a:ext cx="456900" cy="477300"/>
          </a:xfrm>
          <a:prstGeom prst="ellipse">
            <a:avLst/>
          </a:prstGeom>
          <a:solidFill>
            <a:schemeClr val="accent4"/>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7" name="Google Shape;377;p59"/>
          <p:cNvSpPr/>
          <p:nvPr/>
        </p:nvSpPr>
        <p:spPr>
          <a:xfrm>
            <a:off x="7228000" y="2474325"/>
            <a:ext cx="456900" cy="4773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8" name="Google Shape;378;p59"/>
          <p:cNvSpPr/>
          <p:nvPr/>
        </p:nvSpPr>
        <p:spPr>
          <a:xfrm>
            <a:off x="8186450" y="2474325"/>
            <a:ext cx="456900" cy="4773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9" name="Google Shape;379;p59"/>
          <p:cNvSpPr txBox="1"/>
          <p:nvPr/>
        </p:nvSpPr>
        <p:spPr>
          <a:xfrm>
            <a:off x="134475" y="1727950"/>
            <a:ext cx="954600" cy="5244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endParaRPr>
              <a:latin typeface="Gill Sans"/>
              <a:ea typeface="Gill Sans"/>
              <a:cs typeface="Gill Sans"/>
              <a:sym typeface="Gill Sans"/>
            </a:endParaRPr>
          </a:p>
        </p:txBody>
      </p:sp>
      <p:sp>
        <p:nvSpPr>
          <p:cNvPr id="380" name="Google Shape;380;p59"/>
          <p:cNvSpPr txBox="1"/>
          <p:nvPr/>
        </p:nvSpPr>
        <p:spPr>
          <a:xfrm>
            <a:off x="-18976" y="1151325"/>
            <a:ext cx="1396875" cy="9039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002F6C"/>
                </a:solidFill>
                <a:highlight>
                  <a:srgbClr val="000000">
                    <a:alpha val="0"/>
                  </a:srgbClr>
                </a:highlight>
                <a:latin typeface="Gill Sans"/>
                <a:ea typeface="Gill Sans"/>
                <a:cs typeface="Gill Sans"/>
                <a:sym typeface="Gill Sans"/>
              </a:rPr>
              <a:t>OCT 2018</a:t>
            </a:r>
            <a:endParaRPr sz="1300" b="1" dirty="0">
              <a:solidFill>
                <a:schemeClr val="accent1"/>
              </a:solidFill>
              <a:latin typeface="Gill Sans"/>
              <a:ea typeface="Gill Sans"/>
              <a:cs typeface="Gill Sans"/>
              <a:sym typeface="Gill Sans"/>
            </a:endParaRPr>
          </a:p>
          <a:p>
            <a:pPr marL="0" lvl="0" indent="0" algn="l" rtl="0">
              <a:spcBef>
                <a:spcPct val="0"/>
              </a:spcBef>
              <a:spcAft>
                <a:spcPct val="0"/>
              </a:spcAft>
              <a:buNone/>
            </a:pPr>
            <a:r>
              <a:rPr lang="en-US" sz="1100" dirty="0">
                <a:solidFill>
                  <a:srgbClr val="002F6C"/>
                </a:solidFill>
                <a:highlight>
                  <a:srgbClr val="FFFFFF"/>
                </a:highlight>
                <a:latin typeface="Gill Sans"/>
              </a:rPr>
              <a:t>« R</a:t>
            </a:r>
            <a:r>
              <a:rPr lang="fr" sz="1100" dirty="0">
                <a:solidFill>
                  <a:srgbClr val="002F6C"/>
                </a:solidFill>
                <a:highlight>
                  <a:srgbClr val="FFFFFF"/>
                </a:highlight>
                <a:latin typeface="Gill Sans"/>
                <a:sym typeface="Gill Sans"/>
              </a:rPr>
              <a:t>epenser la promotion de la croissance : De nouvelles approches pour des résultats à l'ère des ODD</a:t>
            </a:r>
            <a:r>
              <a:rPr lang="en-US" sz="1100" dirty="0">
                <a:solidFill>
                  <a:srgbClr val="002F6C"/>
                </a:solidFill>
                <a:highlight>
                  <a:srgbClr val="FFFFFF"/>
                </a:highlight>
                <a:latin typeface="Gill Sans"/>
              </a:rPr>
              <a:t> » </a:t>
            </a:r>
            <a:endParaRPr sz="1100" dirty="0">
              <a:solidFill>
                <a:srgbClr val="002F6C"/>
              </a:solidFill>
              <a:highlight>
                <a:srgbClr val="FFFFFF"/>
              </a:highlight>
              <a:latin typeface="Gill Sans"/>
              <a:sym typeface="Gill Sans"/>
            </a:endParaRPr>
          </a:p>
        </p:txBody>
      </p:sp>
      <p:sp>
        <p:nvSpPr>
          <p:cNvPr id="381" name="Google Shape;381;p59"/>
          <p:cNvSpPr txBox="1"/>
          <p:nvPr/>
        </p:nvSpPr>
        <p:spPr>
          <a:xfrm>
            <a:off x="744750" y="3057000"/>
            <a:ext cx="2016000" cy="8055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002F6C"/>
                </a:solidFill>
                <a:highlight>
                  <a:srgbClr val="000000">
                    <a:alpha val="0"/>
                  </a:srgbClr>
                </a:highlight>
                <a:latin typeface="Gill Sans"/>
                <a:ea typeface="Gill Sans"/>
                <a:cs typeface="Gill Sans"/>
                <a:sym typeface="Gill Sans"/>
              </a:rPr>
              <a:t>NOV 2020–JUILLET 2021</a:t>
            </a:r>
            <a:endParaRPr sz="1300" b="1" dirty="0">
              <a:solidFill>
                <a:schemeClr val="accent1"/>
              </a:solidFill>
              <a:latin typeface="Gill Sans"/>
              <a:ea typeface="Gill Sans"/>
              <a:cs typeface="Gill Sans"/>
              <a:sym typeface="Gill Sans"/>
            </a:endParaRPr>
          </a:p>
          <a:p>
            <a:pPr marL="0" lvl="0" indent="0" algn="l" rtl="0">
              <a:spcBef>
                <a:spcPct val="0"/>
              </a:spcBef>
              <a:spcAft>
                <a:spcPct val="0"/>
              </a:spcAft>
              <a:buNone/>
            </a:pPr>
            <a:r>
              <a:rPr lang="fr" sz="1100" b="0" i="0" u="none" strike="noStrike" dirty="0">
                <a:solidFill>
                  <a:srgbClr val="002F6C"/>
                </a:solidFill>
                <a:highlight>
                  <a:srgbClr val="000000">
                    <a:alpha val="0"/>
                  </a:srgbClr>
                </a:highlight>
                <a:latin typeface="Gill Sans"/>
                <a:ea typeface="Gill Sans"/>
                <a:cs typeface="Gill Sans"/>
                <a:sym typeface="Gill Sans"/>
              </a:rPr>
              <a:t>études de cas dans le nord du Ghana et au Népal </a:t>
            </a:r>
            <a:endParaRPr sz="1100" dirty="0">
              <a:solidFill>
                <a:schemeClr val="accent1"/>
              </a:solidFill>
              <a:latin typeface="Gill Sans"/>
              <a:ea typeface="Gill Sans"/>
              <a:cs typeface="Gill Sans"/>
              <a:sym typeface="Gill Sans"/>
            </a:endParaRPr>
          </a:p>
        </p:txBody>
      </p:sp>
      <p:sp>
        <p:nvSpPr>
          <p:cNvPr id="382" name="Google Shape;382;p59"/>
          <p:cNvSpPr txBox="1"/>
          <p:nvPr/>
        </p:nvSpPr>
        <p:spPr>
          <a:xfrm>
            <a:off x="1897625" y="1215017"/>
            <a:ext cx="1496575" cy="11574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002F6C"/>
                </a:solidFill>
                <a:highlight>
                  <a:srgbClr val="000000">
                    <a:alpha val="0"/>
                  </a:srgbClr>
                </a:highlight>
                <a:latin typeface="Gill Sans"/>
                <a:ea typeface="Gill Sans"/>
                <a:cs typeface="Gill Sans"/>
                <a:sym typeface="Gill Sans"/>
              </a:rPr>
              <a:t>AVRIL 2022</a:t>
            </a:r>
            <a:endParaRPr sz="1300" b="1" dirty="0">
              <a:solidFill>
                <a:schemeClr val="accent1"/>
              </a:solidFill>
              <a:latin typeface="Gill Sans"/>
              <a:ea typeface="Gill Sans"/>
              <a:cs typeface="Gill Sans"/>
              <a:sym typeface="Gill Sans"/>
            </a:endParaRPr>
          </a:p>
          <a:p>
            <a:pPr marL="0" lvl="0" indent="0" algn="l" rtl="0">
              <a:spcBef>
                <a:spcPct val="0"/>
              </a:spcBef>
              <a:spcAft>
                <a:spcPct val="0"/>
              </a:spcAft>
              <a:buNone/>
            </a:pPr>
            <a:r>
              <a:rPr lang="en-US" sz="1100" b="0" i="0" dirty="0">
                <a:solidFill>
                  <a:srgbClr val="000000"/>
                </a:solidFill>
                <a:effectLst/>
                <a:latin typeface="Arial" panose="020B0604020202020204" pitchFamily="34" charset="0"/>
              </a:rPr>
              <a:t>« </a:t>
            </a:r>
            <a:r>
              <a:rPr lang="fr" sz="1100" b="0" i="0" u="none" strike="noStrike" dirty="0">
                <a:solidFill>
                  <a:srgbClr val="002F6C"/>
                </a:solidFill>
                <a:highlight>
                  <a:srgbClr val="FFFFFF"/>
                </a:highlight>
                <a:latin typeface="Gill Sans"/>
                <a:ea typeface="Gill Sans"/>
                <a:cs typeface="Gill Sans"/>
                <a:sym typeface="Gill Sans"/>
              </a:rPr>
              <a:t>Consultation d'experts sur le SPC : </a:t>
            </a:r>
            <a:r>
              <a:rPr lang="fr" sz="1100" dirty="0">
                <a:solidFill>
                  <a:srgbClr val="002F6C"/>
                </a:solidFill>
                <a:highlight>
                  <a:srgbClr val="FFFFFF"/>
                </a:highlight>
                <a:latin typeface="Gill Sans"/>
                <a:sym typeface="Gill Sans"/>
              </a:rPr>
              <a:t>Mises à jour, partage des connaissances et perspectives d'avenir</a:t>
            </a:r>
            <a:r>
              <a:rPr lang="en-US" sz="1100" dirty="0">
                <a:solidFill>
                  <a:srgbClr val="002F6C"/>
                </a:solidFill>
                <a:highlight>
                  <a:srgbClr val="FFFFFF"/>
                </a:highlight>
                <a:latin typeface="Gill Sans"/>
              </a:rPr>
              <a:t> </a:t>
            </a:r>
            <a:r>
              <a:rPr lang="en-US" sz="1100" b="0" i="0" dirty="0">
                <a:solidFill>
                  <a:srgbClr val="000000"/>
                </a:solidFill>
                <a:effectLst/>
                <a:latin typeface="Arial" panose="020B0604020202020204" pitchFamily="34" charset="0"/>
              </a:rPr>
              <a:t>» </a:t>
            </a:r>
            <a:endParaRPr sz="1100" dirty="0">
              <a:solidFill>
                <a:schemeClr val="dk2"/>
              </a:solidFill>
              <a:latin typeface="Gill Sans"/>
              <a:ea typeface="Gill Sans"/>
              <a:cs typeface="Gill Sans"/>
              <a:sym typeface="Gill Sans"/>
            </a:endParaRPr>
          </a:p>
        </p:txBody>
      </p:sp>
      <p:sp>
        <p:nvSpPr>
          <p:cNvPr id="383" name="Google Shape;383;p59"/>
          <p:cNvSpPr txBox="1"/>
          <p:nvPr/>
        </p:nvSpPr>
        <p:spPr>
          <a:xfrm>
            <a:off x="3294500" y="3023375"/>
            <a:ext cx="2091000" cy="11574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0067B9"/>
                </a:solidFill>
                <a:highlight>
                  <a:srgbClr val="000000">
                    <a:alpha val="0"/>
                  </a:srgbClr>
                </a:highlight>
                <a:latin typeface="Gill Sans"/>
                <a:ea typeface="Gill Sans"/>
                <a:cs typeface="Gill Sans"/>
                <a:sym typeface="Gill Sans"/>
              </a:rPr>
              <a:t>FÉV–AVRIL 2023</a:t>
            </a:r>
            <a:endParaRPr sz="1300" b="1" dirty="0">
              <a:solidFill>
                <a:schemeClr val="accent4"/>
              </a:solidFill>
              <a:latin typeface="Gill Sans"/>
              <a:ea typeface="Gill Sans"/>
              <a:cs typeface="Gill Sans"/>
              <a:sym typeface="Gill Sans"/>
            </a:endParaRPr>
          </a:p>
          <a:p>
            <a:pPr marL="0" lvl="0" indent="0" algn="l" rtl="0">
              <a:spcBef>
                <a:spcPct val="0"/>
              </a:spcBef>
              <a:spcAft>
                <a:spcPct val="0"/>
              </a:spcAft>
              <a:buNone/>
            </a:pPr>
            <a:r>
              <a:rPr lang="fr" sz="1100" b="0" i="0" u="none" strike="noStrike" dirty="0">
                <a:solidFill>
                  <a:srgbClr val="0067B9"/>
                </a:solidFill>
                <a:highlight>
                  <a:srgbClr val="FFFFFF"/>
                </a:highlight>
                <a:latin typeface="Gill Sans"/>
                <a:ea typeface="Gill Sans"/>
                <a:cs typeface="Gill Sans"/>
                <a:sym typeface="Gill Sans"/>
              </a:rPr>
              <a:t>publier le manuscrit</a:t>
            </a:r>
            <a:endParaRPr sz="1100" dirty="0">
              <a:solidFill>
                <a:schemeClr val="accent4"/>
              </a:solidFill>
              <a:highlight>
                <a:srgbClr val="FFFFFF"/>
              </a:highlight>
              <a:latin typeface="Gill Sans"/>
              <a:ea typeface="Gill Sans"/>
              <a:cs typeface="Gill Sans"/>
              <a:sym typeface="Gill Sans"/>
            </a:endParaRPr>
          </a:p>
          <a:p>
            <a:pPr marL="0" lvl="0" indent="0" algn="l" rtl="0">
              <a:spcBef>
                <a:spcPct val="0"/>
              </a:spcBef>
              <a:spcAft>
                <a:spcPct val="0"/>
              </a:spcAft>
              <a:buNone/>
            </a:pPr>
            <a:r>
              <a:rPr lang="fr" sz="1100" b="0" i="0" u="none" strike="noStrike" dirty="0">
                <a:solidFill>
                  <a:srgbClr val="0067B9"/>
                </a:solidFill>
                <a:highlight>
                  <a:srgbClr val="FFFFFF"/>
                </a:highlight>
                <a:latin typeface="Gill Sans"/>
                <a:ea typeface="Gill Sans"/>
                <a:cs typeface="Gill Sans"/>
                <a:sym typeface="Gill Sans"/>
              </a:rPr>
              <a:t>étude documentaire</a:t>
            </a:r>
            <a:endParaRPr sz="1100" dirty="0">
              <a:solidFill>
                <a:schemeClr val="accent4"/>
              </a:solidFill>
              <a:highlight>
                <a:srgbClr val="FFFFFF"/>
              </a:highlight>
              <a:latin typeface="Gill Sans"/>
              <a:ea typeface="Gill Sans"/>
              <a:cs typeface="Gill Sans"/>
              <a:sym typeface="Gill Sans"/>
            </a:endParaRPr>
          </a:p>
          <a:p>
            <a:pPr marL="0" lvl="0" indent="0" algn="l" rtl="0">
              <a:spcBef>
                <a:spcPct val="0"/>
              </a:spcBef>
              <a:spcAft>
                <a:spcPct val="0"/>
              </a:spcAft>
              <a:buNone/>
            </a:pPr>
            <a:r>
              <a:rPr lang="fr" sz="1100" b="0" i="0" u="none" strike="noStrike" dirty="0">
                <a:solidFill>
                  <a:srgbClr val="0067B9"/>
                </a:solidFill>
                <a:highlight>
                  <a:srgbClr val="FFFFFF"/>
                </a:highlight>
                <a:latin typeface="Gill Sans"/>
                <a:ea typeface="Gill Sans"/>
                <a:cs typeface="Gill Sans"/>
                <a:sym typeface="Gill Sans"/>
              </a:rPr>
              <a:t>séances d'écoute avec le personnel de santé</a:t>
            </a:r>
            <a:endParaRPr sz="1100" dirty="0">
              <a:solidFill>
                <a:schemeClr val="accent4"/>
              </a:solidFill>
              <a:highlight>
                <a:srgbClr val="FFFFFF"/>
              </a:highlight>
              <a:latin typeface="Gill Sans"/>
              <a:ea typeface="Gill Sans"/>
              <a:cs typeface="Gill Sans"/>
              <a:sym typeface="Gill Sans"/>
            </a:endParaRPr>
          </a:p>
          <a:p>
            <a:pPr marL="0" lvl="0" indent="0" algn="l" rtl="0">
              <a:spcBef>
                <a:spcPct val="0"/>
              </a:spcBef>
              <a:spcAft>
                <a:spcPct val="0"/>
              </a:spcAft>
              <a:buNone/>
            </a:pPr>
            <a:r>
              <a:rPr lang="fr" sz="1100" b="0" i="0" u="none" strike="noStrike" dirty="0">
                <a:solidFill>
                  <a:srgbClr val="0067B9"/>
                </a:solidFill>
                <a:highlight>
                  <a:srgbClr val="FFFFFF"/>
                </a:highlight>
                <a:latin typeface="Gill Sans"/>
                <a:ea typeface="Gill Sans"/>
                <a:cs typeface="Gill Sans"/>
                <a:sym typeface="Gill Sans"/>
              </a:rPr>
              <a:t>brouillon programme d'apprentissage</a:t>
            </a:r>
            <a:endParaRPr sz="1100" dirty="0">
              <a:solidFill>
                <a:schemeClr val="accent4"/>
              </a:solidFill>
              <a:highlight>
                <a:srgbClr val="FFFFFF"/>
              </a:highlight>
              <a:latin typeface="Gill Sans"/>
              <a:ea typeface="Gill Sans"/>
              <a:cs typeface="Gill Sans"/>
              <a:sym typeface="Gill Sans"/>
            </a:endParaRPr>
          </a:p>
          <a:p>
            <a:pPr marL="0" lvl="0" indent="0" algn="l" rtl="0">
              <a:spcBef>
                <a:spcPct val="0"/>
              </a:spcBef>
              <a:spcAft>
                <a:spcPct val="0"/>
              </a:spcAft>
              <a:buNone/>
            </a:pPr>
            <a:endParaRPr sz="1000" dirty="0">
              <a:solidFill>
                <a:schemeClr val="accent4"/>
              </a:solidFill>
              <a:highlight>
                <a:srgbClr val="FFFFFF"/>
              </a:highlight>
              <a:latin typeface="Gill Sans"/>
              <a:ea typeface="Gill Sans"/>
              <a:cs typeface="Gill Sans"/>
              <a:sym typeface="Gill Sans"/>
            </a:endParaRPr>
          </a:p>
        </p:txBody>
      </p:sp>
      <p:sp>
        <p:nvSpPr>
          <p:cNvPr id="384" name="Google Shape;384;p59"/>
          <p:cNvSpPr txBox="1"/>
          <p:nvPr/>
        </p:nvSpPr>
        <p:spPr>
          <a:xfrm>
            <a:off x="5058599" y="1446850"/>
            <a:ext cx="1278895" cy="8055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0067B9"/>
                </a:solidFill>
                <a:highlight>
                  <a:srgbClr val="000000">
                    <a:alpha val="0"/>
                  </a:srgbClr>
                </a:highlight>
                <a:latin typeface="Gill Sans"/>
                <a:ea typeface="Gill Sans"/>
                <a:cs typeface="Gill Sans"/>
                <a:sym typeface="Gill Sans"/>
              </a:rPr>
              <a:t>AVRIL 2023</a:t>
            </a:r>
            <a:endParaRPr sz="1300" b="1" dirty="0">
              <a:solidFill>
                <a:schemeClr val="accent4"/>
              </a:solidFill>
              <a:latin typeface="Gill Sans"/>
              <a:ea typeface="Gill Sans"/>
              <a:cs typeface="Gill Sans"/>
              <a:sym typeface="Gill Sans"/>
            </a:endParaRPr>
          </a:p>
          <a:p>
            <a:pPr marL="0" lvl="0" indent="0" algn="l" rtl="0">
              <a:spcBef>
                <a:spcPct val="0"/>
              </a:spcBef>
              <a:spcAft>
                <a:spcPct val="0"/>
              </a:spcAft>
              <a:buNone/>
            </a:pPr>
            <a:r>
              <a:rPr lang="fr" sz="1100" b="0" i="0" u="none" strike="noStrike" dirty="0">
                <a:solidFill>
                  <a:srgbClr val="0067B9"/>
                </a:solidFill>
                <a:highlight>
                  <a:srgbClr val="FFFFFF"/>
                </a:highlight>
                <a:latin typeface="Gill Sans"/>
                <a:ea typeface="Gill Sans"/>
                <a:cs typeface="Gill Sans"/>
                <a:sym typeface="Gill Sans"/>
              </a:rPr>
              <a:t>retour d'information écrit sur le programme d'apprentissage</a:t>
            </a:r>
            <a:endParaRPr sz="1100" dirty="0">
              <a:solidFill>
                <a:schemeClr val="accent4"/>
              </a:solidFill>
              <a:latin typeface="Gill Sans"/>
              <a:ea typeface="Gill Sans"/>
              <a:cs typeface="Gill Sans"/>
              <a:sym typeface="Gill Sans"/>
            </a:endParaRPr>
          </a:p>
        </p:txBody>
      </p:sp>
      <p:sp>
        <p:nvSpPr>
          <p:cNvPr id="385" name="Google Shape;385;p59"/>
          <p:cNvSpPr txBox="1"/>
          <p:nvPr/>
        </p:nvSpPr>
        <p:spPr>
          <a:xfrm>
            <a:off x="5919275" y="3023375"/>
            <a:ext cx="1497300" cy="11574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0067B9"/>
                </a:solidFill>
                <a:highlight>
                  <a:srgbClr val="000000">
                    <a:alpha val="0"/>
                  </a:srgbClr>
                </a:highlight>
                <a:latin typeface="Gill Sans"/>
                <a:ea typeface="Gill Sans"/>
                <a:cs typeface="Gill Sans"/>
                <a:sym typeface="Gill Sans"/>
              </a:rPr>
              <a:t>MAI 2023</a:t>
            </a:r>
            <a:endParaRPr sz="1300" b="1" dirty="0">
              <a:solidFill>
                <a:schemeClr val="accent4"/>
              </a:solidFill>
              <a:latin typeface="Gill Sans"/>
              <a:ea typeface="Gill Sans"/>
              <a:cs typeface="Gill Sans"/>
              <a:sym typeface="Gill Sans"/>
            </a:endParaRPr>
          </a:p>
          <a:p>
            <a:pPr marL="0" lvl="0" indent="0" algn="l" rtl="0">
              <a:spcBef>
                <a:spcPct val="0"/>
              </a:spcBef>
              <a:spcAft>
                <a:spcPct val="0"/>
              </a:spcAft>
              <a:buNone/>
            </a:pPr>
            <a:r>
              <a:rPr lang="en-US" sz="1100" dirty="0">
                <a:solidFill>
                  <a:srgbClr val="0067B9"/>
                </a:solidFill>
                <a:highlight>
                  <a:srgbClr val="FFFFFF"/>
                </a:highlight>
                <a:latin typeface="Gill Sans"/>
              </a:rPr>
              <a:t>« </a:t>
            </a:r>
            <a:r>
              <a:rPr lang="fr" sz="1100" dirty="0">
                <a:solidFill>
                  <a:srgbClr val="0067B9"/>
                </a:solidFill>
                <a:highlight>
                  <a:srgbClr val="FFFFFF"/>
                </a:highlight>
                <a:latin typeface="Gill Sans"/>
                <a:sym typeface="Gill Sans"/>
              </a:rPr>
              <a:t>Tracer la voie à suivre pour le conseil au sein du SPC : une réunion pour revoir et affiner un programme d'apprentissage</a:t>
            </a:r>
            <a:r>
              <a:rPr lang="en-US" sz="1100" dirty="0">
                <a:solidFill>
                  <a:srgbClr val="0067B9"/>
                </a:solidFill>
                <a:highlight>
                  <a:srgbClr val="FFFFFF"/>
                </a:highlight>
                <a:latin typeface="Gill Sans"/>
              </a:rPr>
              <a:t> » </a:t>
            </a:r>
            <a:endParaRPr sz="1100" dirty="0">
              <a:solidFill>
                <a:srgbClr val="0067B9"/>
              </a:solidFill>
              <a:highlight>
                <a:srgbClr val="FFFFFF"/>
              </a:highlight>
              <a:latin typeface="Gill Sans"/>
              <a:sym typeface="Gill Sans"/>
            </a:endParaRPr>
          </a:p>
        </p:txBody>
      </p:sp>
      <p:sp>
        <p:nvSpPr>
          <p:cNvPr id="386" name="Google Shape;386;p59"/>
          <p:cNvSpPr txBox="1"/>
          <p:nvPr/>
        </p:nvSpPr>
        <p:spPr>
          <a:xfrm>
            <a:off x="6881650" y="1457138"/>
            <a:ext cx="1149600" cy="7416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a:solidFill>
                  <a:srgbClr val="0067B9"/>
                </a:solidFill>
                <a:highlight>
                  <a:srgbClr val="000000">
                    <a:alpha val="0"/>
                  </a:srgbClr>
                </a:highlight>
                <a:latin typeface="Gill Sans"/>
                <a:ea typeface="Gill Sans"/>
                <a:cs typeface="Gill Sans"/>
                <a:sym typeface="Gill Sans"/>
              </a:rPr>
              <a:t>JUIN 2023</a:t>
            </a:r>
            <a:endParaRPr sz="1300" b="1">
              <a:solidFill>
                <a:schemeClr val="accent4"/>
              </a:solidFill>
              <a:latin typeface="Gill Sans"/>
              <a:ea typeface="Gill Sans"/>
              <a:cs typeface="Gill Sans"/>
              <a:sym typeface="Gill Sans"/>
            </a:endParaRPr>
          </a:p>
          <a:p>
            <a:pPr marL="0" lvl="0" indent="0" algn="l" rtl="0">
              <a:spcBef>
                <a:spcPct val="0"/>
              </a:spcBef>
              <a:spcAft>
                <a:spcPct val="0"/>
              </a:spcAft>
              <a:buNone/>
            </a:pPr>
            <a:r>
              <a:rPr lang="fr" sz="1100" b="0" i="0" u="none" strike="noStrike">
                <a:solidFill>
                  <a:srgbClr val="0067B9"/>
                </a:solidFill>
                <a:highlight>
                  <a:srgbClr val="FFFFFF"/>
                </a:highlight>
                <a:latin typeface="Gill Sans"/>
                <a:ea typeface="Gill Sans"/>
                <a:cs typeface="Gill Sans"/>
                <a:sym typeface="Gill Sans"/>
              </a:rPr>
              <a:t>réviser le programme d'apprentissage</a:t>
            </a:r>
            <a:endParaRPr sz="1100">
              <a:solidFill>
                <a:schemeClr val="accent4"/>
              </a:solidFill>
              <a:latin typeface="Gill Sans"/>
              <a:ea typeface="Gill Sans"/>
              <a:cs typeface="Gill Sans"/>
              <a:sym typeface="Gill Sans"/>
            </a:endParaRPr>
          </a:p>
        </p:txBody>
      </p:sp>
      <p:sp>
        <p:nvSpPr>
          <p:cNvPr id="387" name="Google Shape;387;p59"/>
          <p:cNvSpPr txBox="1"/>
          <p:nvPr/>
        </p:nvSpPr>
        <p:spPr>
          <a:xfrm>
            <a:off x="7720650" y="3057000"/>
            <a:ext cx="1497300" cy="11574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fr" sz="1300" b="1" i="0" u="none" strike="noStrike" dirty="0">
                <a:solidFill>
                  <a:srgbClr val="0067B9"/>
                </a:solidFill>
                <a:highlight>
                  <a:srgbClr val="000000">
                    <a:alpha val="0"/>
                  </a:srgbClr>
                </a:highlight>
                <a:latin typeface="Gill Sans"/>
                <a:ea typeface="Gill Sans"/>
                <a:cs typeface="Gill Sans"/>
                <a:sym typeface="Gill Sans"/>
              </a:rPr>
              <a:t>JUILLET–SEPT 2023</a:t>
            </a:r>
            <a:endParaRPr sz="1300" b="1" dirty="0">
              <a:solidFill>
                <a:schemeClr val="accent4"/>
              </a:solidFill>
              <a:latin typeface="Gill Sans"/>
              <a:ea typeface="Gill Sans"/>
              <a:cs typeface="Gill Sans"/>
              <a:sym typeface="Gill Sans"/>
            </a:endParaRPr>
          </a:p>
          <a:p>
            <a:pPr marL="0" lvl="0" indent="0" algn="l" rtl="0">
              <a:spcBef>
                <a:spcPct val="0"/>
              </a:spcBef>
              <a:spcAft>
                <a:spcPct val="0"/>
              </a:spcAft>
              <a:buNone/>
            </a:pPr>
            <a:r>
              <a:rPr lang="fr" sz="1100" b="0" i="0" u="none" strike="noStrike" dirty="0">
                <a:solidFill>
                  <a:srgbClr val="0067B9"/>
                </a:solidFill>
                <a:highlight>
                  <a:srgbClr val="FFFFFF"/>
                </a:highlight>
                <a:latin typeface="Gill Sans"/>
                <a:ea typeface="Gill Sans"/>
                <a:cs typeface="Gill Sans"/>
                <a:sym typeface="Gill Sans"/>
              </a:rPr>
              <a:t>finaliser le programme d'apprentissage et le diffuser</a:t>
            </a:r>
            <a:endParaRPr sz="1100" dirty="0">
              <a:solidFill>
                <a:schemeClr val="accent4"/>
              </a:solidFill>
              <a:latin typeface="Gill Sans"/>
              <a:ea typeface="Gill Sans"/>
              <a:cs typeface="Gill Sans"/>
              <a:sym typeface="Gill San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0"/>
          <p:cNvSpPr txBox="1">
            <a:spLocks noGrp="1"/>
          </p:cNvSpPr>
          <p:nvPr>
            <p:ph type="title"/>
          </p:nvPr>
        </p:nvSpPr>
        <p:spPr>
          <a:xfrm>
            <a:off x="344150" y="421025"/>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1" i="0" u="none" strike="noStrike" dirty="0">
                <a:highlight>
                  <a:srgbClr val="000000">
                    <a:alpha val="0"/>
                  </a:srgbClr>
                </a:highlight>
                <a:latin typeface="Gill Sans"/>
              </a:rPr>
              <a:t>Brouillon programme d’apprentissage</a:t>
            </a:r>
            <a:endParaRPr sz="2400" dirty="0"/>
          </a:p>
        </p:txBody>
      </p:sp>
      <p:sp>
        <p:nvSpPr>
          <p:cNvPr id="393" name="Google Shape;393;p60"/>
          <p:cNvSpPr txBox="1"/>
          <p:nvPr/>
        </p:nvSpPr>
        <p:spPr>
          <a:xfrm>
            <a:off x="344150" y="1055450"/>
            <a:ext cx="3653100" cy="2616600"/>
          </a:xfrm>
          <a:prstGeom prst="rect">
            <a:avLst/>
          </a:prstGeom>
          <a:noFill/>
          <a:ln>
            <a:noFill/>
          </a:ln>
        </p:spPr>
        <p:txBody>
          <a:bodyPr spcFirstLastPara="1" wrap="square" lIns="91425" tIns="91425" rIns="91425" bIns="91425" anchor="t" anchorCtr="0">
            <a:noAutofit/>
          </a:bodyPr>
          <a:lstStyle/>
          <a:p>
            <a:pPr marL="230187" lvl="0" indent="-236537" algn="l" rtl="0">
              <a:spcBef>
                <a:spcPct val="0"/>
              </a:spcBef>
              <a:spcAft>
                <a:spcPct val="0"/>
              </a:spcAft>
              <a:buClr>
                <a:srgbClr val="635C5B"/>
              </a:buClr>
              <a:buSzPts val="1900"/>
              <a:buFont typeface="Gill Sans"/>
              <a:buChar char="•"/>
            </a:pPr>
            <a:r>
              <a:rPr lang="fr" sz="1900" b="0" i="0" u="none" strike="noStrike">
                <a:solidFill>
                  <a:srgbClr val="635C5B"/>
                </a:solidFill>
                <a:highlight>
                  <a:srgbClr val="000000">
                    <a:alpha val="0"/>
                  </a:srgbClr>
                </a:highlight>
                <a:latin typeface="Gill Sans"/>
                <a:ea typeface="Gill Sans"/>
                <a:cs typeface="Gill Sans"/>
                <a:sym typeface="Gill Sans"/>
              </a:rPr>
              <a:t>Conditions préalables à une séance de conseil de qualité</a:t>
            </a:r>
            <a:endParaRPr sz="1900">
              <a:solidFill>
                <a:srgbClr val="635C5B"/>
              </a:solidFill>
              <a:latin typeface="Gill Sans"/>
              <a:ea typeface="Gill Sans"/>
              <a:cs typeface="Gill Sans"/>
              <a:sym typeface="Gill Sans"/>
            </a:endParaRPr>
          </a:p>
          <a:p>
            <a:pPr marL="230187" lvl="0" indent="-223837" algn="l" rtl="0">
              <a:spcBef>
                <a:spcPts val="1000"/>
              </a:spcBef>
              <a:spcAft>
                <a:spcPct val="0"/>
              </a:spcAft>
              <a:buClr>
                <a:srgbClr val="635C5B"/>
              </a:buClr>
              <a:buSzPts val="1900"/>
              <a:buChar char="•"/>
            </a:pPr>
            <a:r>
              <a:rPr lang="fr" sz="1900" b="0" i="0" u="none" strike="noStrike">
                <a:solidFill>
                  <a:srgbClr val="635C5B"/>
                </a:solidFill>
                <a:highlight>
                  <a:srgbClr val="000000">
                    <a:alpha val="0"/>
                  </a:srgbClr>
                </a:highlight>
                <a:latin typeface="Gill Sans"/>
                <a:ea typeface="Gill Sans"/>
                <a:cs typeface="Gill Sans"/>
                <a:sym typeface="Gill Sans"/>
              </a:rPr>
              <a:t>Obtenir des conseils de qualité</a:t>
            </a:r>
            <a:endParaRPr sz="1900">
              <a:solidFill>
                <a:srgbClr val="635C5B"/>
              </a:solidFill>
              <a:latin typeface="Gill Sans"/>
              <a:ea typeface="Gill Sans"/>
              <a:cs typeface="Gill Sans"/>
              <a:sym typeface="Gill Sans"/>
            </a:endParaRPr>
          </a:p>
          <a:p>
            <a:pPr marL="230187" lvl="0" indent="-223837" algn="l" rtl="0">
              <a:spcBef>
                <a:spcPts val="1000"/>
              </a:spcBef>
              <a:spcAft>
                <a:spcPct val="0"/>
              </a:spcAft>
              <a:buClr>
                <a:srgbClr val="635C5B"/>
              </a:buClr>
              <a:buSzPts val="1900"/>
              <a:buFont typeface="Gill Sans"/>
              <a:buChar char="•"/>
            </a:pPr>
            <a:r>
              <a:rPr lang="fr" sz="1900" b="0" i="0" u="none" strike="noStrike">
                <a:solidFill>
                  <a:srgbClr val="635C5B"/>
                </a:solidFill>
                <a:highlight>
                  <a:srgbClr val="000000">
                    <a:alpha val="0"/>
                  </a:srgbClr>
                </a:highlight>
                <a:latin typeface="Gill Sans"/>
                <a:ea typeface="Gill Sans"/>
                <a:cs typeface="Gill Sans"/>
                <a:sym typeface="Gill Sans"/>
              </a:rPr>
              <a:t>Créer un environnement communautaire favorable</a:t>
            </a:r>
            <a:endParaRPr sz="1900">
              <a:solidFill>
                <a:srgbClr val="635C5B"/>
              </a:solidFill>
              <a:latin typeface="Gill Sans"/>
              <a:ea typeface="Gill Sans"/>
              <a:cs typeface="Gill Sans"/>
              <a:sym typeface="Gill Sans"/>
            </a:endParaRPr>
          </a:p>
          <a:p>
            <a:pPr marL="230187" lvl="0" indent="-223837" algn="l" rtl="0">
              <a:spcBef>
                <a:spcPts val="1000"/>
              </a:spcBef>
              <a:spcAft>
                <a:spcPts val="1000"/>
              </a:spcAft>
              <a:buClr>
                <a:srgbClr val="635C5B"/>
              </a:buClr>
              <a:buSzPts val="1900"/>
              <a:buFont typeface="Gill Sans"/>
              <a:buChar char="•"/>
            </a:pPr>
            <a:r>
              <a:rPr lang="fr" sz="1900" b="0" i="0" u="none" strike="noStrike">
                <a:solidFill>
                  <a:srgbClr val="635C5B"/>
                </a:solidFill>
                <a:highlight>
                  <a:srgbClr val="000000">
                    <a:alpha val="0"/>
                  </a:srgbClr>
                </a:highlight>
                <a:latin typeface="Gill Sans"/>
                <a:ea typeface="Gill Sans"/>
                <a:cs typeface="Gill Sans"/>
                <a:sym typeface="Gill Sans"/>
              </a:rPr>
              <a:t>Suivi et contrôle des séances de conseil</a:t>
            </a:r>
            <a:endParaRPr sz="1900">
              <a:solidFill>
                <a:srgbClr val="635C5B"/>
              </a:solidFill>
              <a:latin typeface="Gill Sans"/>
              <a:ea typeface="Gill Sans"/>
              <a:cs typeface="Gill Sans"/>
              <a:sym typeface="Gill Sans"/>
            </a:endParaRPr>
          </a:p>
        </p:txBody>
      </p:sp>
      <p:pic>
        <p:nvPicPr>
          <p:cNvPr id="394" name="Google Shape;394;p60"/>
          <p:cNvPicPr preferRelativeResize="0"/>
          <p:nvPr/>
        </p:nvPicPr>
        <p:blipFill>
          <a:blip r:embed="rId3">
            <a:alphaModFix/>
          </a:blip>
          <a:stretch>
            <a:fillRect/>
          </a:stretch>
        </p:blipFill>
        <p:spPr>
          <a:xfrm>
            <a:off x="4242850" y="858077"/>
            <a:ext cx="4901151" cy="3680649"/>
          </a:xfrm>
          <a:prstGeom prst="rect">
            <a:avLst/>
          </a:prstGeom>
          <a:noFill/>
          <a:ln>
            <a:noFill/>
          </a:ln>
        </p:spPr>
      </p:pic>
      <p:sp>
        <p:nvSpPr>
          <p:cNvPr id="395" name="Google Shape;395;p60"/>
          <p:cNvSpPr txBox="1">
            <a:spLocks noGrp="1"/>
          </p:cNvSpPr>
          <p:nvPr>
            <p:ph type="body" idx="1"/>
          </p:nvPr>
        </p:nvSpPr>
        <p:spPr>
          <a:xfrm>
            <a:off x="6375947" y="4531686"/>
            <a:ext cx="2685900" cy="169200"/>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800"/>
              <a:buNone/>
            </a:pPr>
            <a:r>
              <a:rPr lang="fr" sz="800" b="0" i="0" u="none" strike="noStrike" dirty="0">
                <a:solidFill>
                  <a:srgbClr val="6C6463"/>
                </a:solidFill>
                <a:highlight>
                  <a:srgbClr val="000000">
                    <a:alpha val="0"/>
                  </a:srgbClr>
                </a:highlight>
                <a:latin typeface="Gill Sans"/>
              </a:rPr>
              <a:t>Crédit photo : Igor Dashievsky</a:t>
            </a:r>
            <a:endParaRPr sz="800" dirty="0">
              <a:solidFill>
                <a:schemeClr val="accent3"/>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1"/>
          <p:cNvSpPr txBox="1">
            <a:spLocks noGrp="1"/>
          </p:cNvSpPr>
          <p:nvPr>
            <p:ph type="title"/>
          </p:nvPr>
        </p:nvSpPr>
        <p:spPr>
          <a:xfrm>
            <a:off x="344150" y="673175"/>
            <a:ext cx="86697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Brouillon révisé du programme d'apprentissage : </a:t>
            </a:r>
            <a:endParaRPr sz="2400" b="0"/>
          </a:p>
          <a:p>
            <a:pPr marL="457200" lvl="0" indent="-381000" algn="l" rtl="0">
              <a:spcBef>
                <a:spcPct val="0"/>
              </a:spcBef>
              <a:spcAft>
                <a:spcPct val="0"/>
              </a:spcAft>
              <a:buSzPts val="2400"/>
              <a:buAutoNum type="romanUcPeriod"/>
            </a:pPr>
            <a:r>
              <a:rPr lang="fr" sz="2400" b="1" i="0" u="none" strike="noStrike">
                <a:highlight>
                  <a:srgbClr val="000000">
                    <a:alpha val="0"/>
                  </a:srgbClr>
                </a:highlight>
                <a:latin typeface="Gill Sans"/>
              </a:rPr>
              <a:t>Conditions préalables à une séance de conseil de qualité</a:t>
            </a:r>
            <a:endParaRPr sz="2400"/>
          </a:p>
        </p:txBody>
      </p:sp>
      <p:sp>
        <p:nvSpPr>
          <p:cNvPr id="401" name="Google Shape;401;p61"/>
          <p:cNvSpPr txBox="1"/>
          <p:nvPr/>
        </p:nvSpPr>
        <p:spPr>
          <a:xfrm>
            <a:off x="225083" y="976138"/>
            <a:ext cx="4213273" cy="3719700"/>
          </a:xfrm>
          <a:prstGeom prst="rect">
            <a:avLst/>
          </a:prstGeom>
          <a:noFill/>
          <a:ln>
            <a:noFill/>
          </a:ln>
        </p:spPr>
        <p:txBody>
          <a:bodyPr spcFirstLastPara="1" wrap="square" lIns="91425" tIns="91425" rIns="91425" bIns="91425" anchor="t" anchorCtr="0">
            <a:noAutofit/>
          </a:bodyPr>
          <a:lstStyle/>
          <a:p>
            <a:pPr marL="457200" lvl="0" indent="-342900" algn="l" rtl="0">
              <a:spcBef>
                <a:spcPct val="0"/>
              </a:spcBef>
              <a:spcAft>
                <a:spcPct val="0"/>
              </a:spcAft>
              <a:buClr>
                <a:srgbClr val="635C5B"/>
              </a:buClr>
              <a:buSzPts val="1800"/>
              <a:buFont typeface="Gill Sans"/>
              <a:buAutoNum type="arabicPeriod"/>
            </a:pPr>
            <a:r>
              <a:rPr lang="fr" sz="1700" b="0" i="0" u="none" strike="noStrike" dirty="0">
                <a:solidFill>
                  <a:srgbClr val="635C5B"/>
                </a:solidFill>
                <a:highlight>
                  <a:srgbClr val="000000">
                    <a:alpha val="0"/>
                  </a:srgbClr>
                </a:highlight>
                <a:latin typeface="Gill Sans"/>
                <a:ea typeface="Gill Sans"/>
                <a:cs typeface="Gill Sans"/>
                <a:sym typeface="Gill Sans"/>
              </a:rPr>
              <a:t>Tester l’efficacité de différents modèles de SPC sur la couverture, la qualité des conseils des agents de santé, les expériences et les pratiques des soignants et les résultats nutritionnels de l'enfant.</a:t>
            </a:r>
            <a:endParaRPr sz="1700" dirty="0">
              <a:solidFill>
                <a:srgbClr val="635C5B"/>
              </a:solidFill>
              <a:latin typeface="Gill Sans"/>
              <a:ea typeface="Gill Sans"/>
              <a:cs typeface="Gill Sans"/>
              <a:sym typeface="Gill Sans"/>
            </a:endParaRPr>
          </a:p>
          <a:p>
            <a:pPr marL="684212" lvl="1" indent="-211137" algn="l" rtl="0">
              <a:spcBef>
                <a:spcPts val="1000"/>
              </a:spcBef>
              <a:spcAft>
                <a:spcPct val="0"/>
              </a:spcAft>
              <a:buClr>
                <a:srgbClr val="635C5B"/>
              </a:buClr>
              <a:buSzPts val="1500"/>
              <a:buFont typeface="Gill Sans"/>
              <a:buChar char="–"/>
            </a:pPr>
            <a:r>
              <a:rPr lang="fr" b="0" i="0" u="none" strike="noStrike" dirty="0">
                <a:solidFill>
                  <a:srgbClr val="635C5B"/>
                </a:solidFill>
                <a:highlight>
                  <a:srgbClr val="000000">
                    <a:alpha val="0"/>
                  </a:srgbClr>
                </a:highlight>
                <a:latin typeface="Gill Sans"/>
                <a:ea typeface="Gill Sans"/>
                <a:cs typeface="Gill Sans"/>
                <a:sym typeface="Gill Sans"/>
              </a:rPr>
              <a:t>Quels types de modèles de SPC (par exemple, intensité de la séance de conseil en fonction de l'âge ou du lieu) permettraient aux agents de santé de fournir un conseil de qualité ? </a:t>
            </a:r>
            <a:endParaRPr dirty="0">
              <a:solidFill>
                <a:srgbClr val="635C5B"/>
              </a:solidFill>
              <a:latin typeface="Gill Sans"/>
              <a:ea typeface="Gill Sans"/>
              <a:cs typeface="Gill Sans"/>
              <a:sym typeface="Gill Sans"/>
            </a:endParaRPr>
          </a:p>
          <a:p>
            <a:pPr marL="684212" lvl="1" indent="-211137" algn="l" rtl="0">
              <a:spcBef>
                <a:spcPts val="1000"/>
              </a:spcBef>
              <a:spcAft>
                <a:spcPts val="1000"/>
              </a:spcAft>
              <a:buClr>
                <a:srgbClr val="635C5B"/>
              </a:buClr>
              <a:buSzPts val="1500"/>
              <a:buFont typeface="Gill Sans"/>
              <a:buChar char="–"/>
            </a:pPr>
            <a:r>
              <a:rPr lang="fr" b="0" i="0" u="none" strike="noStrike" dirty="0">
                <a:solidFill>
                  <a:srgbClr val="635C5B"/>
                </a:solidFill>
                <a:highlight>
                  <a:srgbClr val="000000">
                    <a:alpha val="0"/>
                  </a:srgbClr>
                </a:highlight>
                <a:latin typeface="Gill Sans"/>
                <a:ea typeface="Gill Sans"/>
                <a:cs typeface="Gill Sans"/>
                <a:sym typeface="Gill Sans"/>
              </a:rPr>
              <a:t>Quels types de modèles de SPC (par exemple, combinés à d'autres plateformes) encourageraient une fréquentation assidue </a:t>
            </a:r>
            <a:r>
              <a:rPr lang="fr" sz="1500" b="0" i="0" u="none" strike="noStrike" dirty="0">
                <a:solidFill>
                  <a:srgbClr val="635C5B"/>
                </a:solidFill>
                <a:highlight>
                  <a:srgbClr val="000000">
                    <a:alpha val="0"/>
                  </a:srgbClr>
                </a:highlight>
                <a:latin typeface="Gill Sans"/>
                <a:ea typeface="Gill Sans"/>
                <a:cs typeface="Gill Sans"/>
                <a:sym typeface="Gill Sans"/>
              </a:rPr>
              <a:t>?</a:t>
            </a:r>
            <a:endParaRPr sz="1500" dirty="0">
              <a:solidFill>
                <a:srgbClr val="635C5B"/>
              </a:solidFill>
              <a:latin typeface="Gill Sans"/>
              <a:ea typeface="Gill Sans"/>
              <a:cs typeface="Gill Sans"/>
              <a:sym typeface="Gill Sans"/>
            </a:endParaRPr>
          </a:p>
        </p:txBody>
      </p:sp>
      <p:pic>
        <p:nvPicPr>
          <p:cNvPr id="402" name="Google Shape;402;p61"/>
          <p:cNvPicPr preferRelativeResize="0"/>
          <p:nvPr/>
        </p:nvPicPr>
        <p:blipFill>
          <a:blip r:embed="rId3">
            <a:alphaModFix/>
          </a:blip>
          <a:stretch>
            <a:fillRect/>
          </a:stretch>
        </p:blipFill>
        <p:spPr>
          <a:xfrm>
            <a:off x="4608050" y="1544725"/>
            <a:ext cx="4535951" cy="3023226"/>
          </a:xfrm>
          <a:prstGeom prst="rect">
            <a:avLst/>
          </a:prstGeom>
          <a:noFill/>
          <a:ln>
            <a:noFill/>
          </a:ln>
        </p:spPr>
      </p:pic>
      <p:sp>
        <p:nvSpPr>
          <p:cNvPr id="403" name="Google Shape;403;p61"/>
          <p:cNvSpPr txBox="1">
            <a:spLocks noGrp="1"/>
          </p:cNvSpPr>
          <p:nvPr>
            <p:ph type="body" idx="1"/>
          </p:nvPr>
        </p:nvSpPr>
        <p:spPr>
          <a:xfrm>
            <a:off x="6395047" y="4611238"/>
            <a:ext cx="2685900" cy="169200"/>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800"/>
              <a:buNone/>
            </a:pPr>
            <a:r>
              <a:rPr lang="fr" sz="800" b="0" i="0" u="none" strike="noStrike">
                <a:solidFill>
                  <a:srgbClr val="6C6463"/>
                </a:solidFill>
                <a:highlight>
                  <a:srgbClr val="000000">
                    <a:alpha val="0"/>
                  </a:srgbClr>
                </a:highlight>
                <a:latin typeface="Gill Sans"/>
              </a:rPr>
              <a:t>Crédit photo : Kamal Deen Djabaku/JSI</a:t>
            </a:r>
            <a:endParaRPr sz="800">
              <a:solidFill>
                <a:schemeClr val="accent3"/>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2"/>
          <p:cNvSpPr txBox="1">
            <a:spLocks noGrp="1"/>
          </p:cNvSpPr>
          <p:nvPr>
            <p:ph type="title"/>
          </p:nvPr>
        </p:nvSpPr>
        <p:spPr>
          <a:xfrm>
            <a:off x="344150" y="662150"/>
            <a:ext cx="86697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Brouillon révisé du programme d'apprentissage : </a:t>
            </a:r>
            <a:endParaRPr sz="2400" b="0"/>
          </a:p>
          <a:p>
            <a:pPr marL="457200" lvl="0" indent="-381000" algn="l" rtl="0">
              <a:spcBef>
                <a:spcPct val="0"/>
              </a:spcBef>
              <a:spcAft>
                <a:spcPct val="0"/>
              </a:spcAft>
              <a:buSzPts val="2400"/>
              <a:buAutoNum type="romanUcPeriod"/>
            </a:pPr>
            <a:r>
              <a:rPr lang="fr" sz="2400" b="1" i="0" u="none" strike="noStrike">
                <a:highlight>
                  <a:srgbClr val="000000">
                    <a:alpha val="0"/>
                  </a:srgbClr>
                </a:highlight>
                <a:latin typeface="Gill Sans"/>
              </a:rPr>
              <a:t>Conditions préalables à une séance de conseil de qualité</a:t>
            </a:r>
            <a:endParaRPr sz="2400"/>
          </a:p>
        </p:txBody>
      </p:sp>
      <p:sp>
        <p:nvSpPr>
          <p:cNvPr id="409" name="Google Shape;409;p62"/>
          <p:cNvSpPr txBox="1"/>
          <p:nvPr/>
        </p:nvSpPr>
        <p:spPr>
          <a:xfrm>
            <a:off x="344150" y="1027314"/>
            <a:ext cx="8455700" cy="3576000"/>
          </a:xfrm>
          <a:prstGeom prst="rect">
            <a:avLst/>
          </a:prstGeom>
          <a:noFill/>
          <a:ln>
            <a:noFill/>
          </a:ln>
        </p:spPr>
        <p:txBody>
          <a:bodyPr spcFirstLastPara="1" wrap="square" lIns="91425" tIns="91425" rIns="91425" bIns="91425" anchor="t" anchorCtr="0">
            <a:noAutofit/>
          </a:bodyPr>
          <a:lstStyle/>
          <a:p>
            <a:pPr marL="457200" lvl="0" indent="-336550" algn="l" rtl="0">
              <a:spcBef>
                <a:spcPct val="0"/>
              </a:spcBef>
              <a:spcAft>
                <a:spcPct val="0"/>
              </a:spcAft>
              <a:buClr>
                <a:srgbClr val="635C5B"/>
              </a:buClr>
              <a:buSzPts val="1700"/>
              <a:buFont typeface="Gill Sans"/>
              <a:buAutoNum type="arabicPeriod" startAt="2"/>
            </a:pPr>
            <a:r>
              <a:rPr lang="fr" sz="1600" b="0" i="0" u="none" strike="noStrike" dirty="0">
                <a:solidFill>
                  <a:srgbClr val="635C5B"/>
                </a:solidFill>
                <a:highlight>
                  <a:srgbClr val="000000">
                    <a:alpha val="0"/>
                  </a:srgbClr>
                </a:highlight>
                <a:latin typeface="Gill Sans"/>
                <a:ea typeface="Gill Sans"/>
                <a:cs typeface="Gill Sans"/>
                <a:sym typeface="Gill Sans"/>
              </a:rPr>
              <a:t>Mener des recherches sur la mise en œuvre afin de tester des méthodes permettant de développer les compétences du personnel de santé en matière de conseils de qualité et de créer des systèmes de soutien permettant d'assurer efficacement la composante promotionnelle du SPC.</a:t>
            </a:r>
            <a:endParaRPr sz="1600" dirty="0">
              <a:solidFill>
                <a:srgbClr val="635C5B"/>
              </a:solidFill>
              <a:latin typeface="Gill Sans"/>
              <a:ea typeface="Gill Sans"/>
              <a:cs typeface="Gill Sans"/>
              <a:sym typeface="Gill Sans"/>
            </a:endParaRPr>
          </a:p>
          <a:p>
            <a:pPr marL="684212" lvl="1" indent="-223837" algn="l" rtl="0">
              <a:spcBef>
                <a:spcPts val="1000"/>
              </a:spcBef>
              <a:spcAft>
                <a:spcPct val="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Quelles sont les compétences requises pour une séance de conseil de qualité ? Comment pouvons-nous les renforcer pour répondre aux besoins des soignants ?</a:t>
            </a:r>
            <a:endParaRPr sz="1600" dirty="0">
              <a:solidFill>
                <a:srgbClr val="635C5B"/>
              </a:solidFill>
              <a:latin typeface="Gill Sans"/>
              <a:ea typeface="Gill Sans"/>
              <a:cs typeface="Gill Sans"/>
              <a:sym typeface="Gill Sans"/>
            </a:endParaRPr>
          </a:p>
          <a:p>
            <a:pPr marL="684212" lvl="1" indent="-223837" algn="l" rtl="0">
              <a:spcBef>
                <a:spcPts val="1000"/>
              </a:spcBef>
              <a:spcAft>
                <a:spcPct val="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Comment soutenir au mieux les différents cadres pour qu'ils fournissent des conseils de qualité dans le cadre du SPC ? Comment peuvent-ils partager les responsabilités ?</a:t>
            </a:r>
            <a:endParaRPr sz="1600" dirty="0">
              <a:solidFill>
                <a:srgbClr val="635C5B"/>
              </a:solidFill>
              <a:latin typeface="Gill Sans"/>
              <a:ea typeface="Gill Sans"/>
              <a:cs typeface="Gill Sans"/>
              <a:sym typeface="Gill Sans"/>
            </a:endParaRPr>
          </a:p>
          <a:p>
            <a:pPr marL="684212" lvl="1" indent="-223837" algn="l" rtl="0">
              <a:spcBef>
                <a:spcPts val="1000"/>
              </a:spcBef>
              <a:spcAft>
                <a:spcPct val="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Quels sont les meilleurs moyens de soutenir la motivation du personnel de santé (par exemple, la reconnaissance) ?</a:t>
            </a:r>
            <a:endParaRPr sz="1600" dirty="0">
              <a:solidFill>
                <a:srgbClr val="635C5B"/>
              </a:solidFill>
              <a:latin typeface="Gill Sans"/>
              <a:ea typeface="Gill Sans"/>
              <a:cs typeface="Gill Sans"/>
              <a:sym typeface="Gill Sans"/>
            </a:endParaRPr>
          </a:p>
          <a:p>
            <a:pPr marL="684212" lvl="1" indent="-223837" algn="l" rtl="0">
              <a:spcBef>
                <a:spcPts val="1000"/>
              </a:spcBef>
              <a:spcAft>
                <a:spcPts val="100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Quelles pratiques de gestion peuvent garantir que les programmes du SPC bénéficient de ressources et d’un soutien efficaces ? Comment les systèmes de santé peuvent-ils répondre aux besoins en personnel ?</a:t>
            </a:r>
            <a:endParaRPr sz="1600" dirty="0">
              <a:solidFill>
                <a:srgbClr val="635C5B"/>
              </a:solidFill>
              <a:latin typeface="Gill Sans"/>
              <a:ea typeface="Gill Sans"/>
              <a:cs typeface="Gill Sans"/>
              <a:sym typeface="Gill Sans"/>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txBox="1">
            <a:spLocks noGrp="1"/>
          </p:cNvSpPr>
          <p:nvPr>
            <p:ph type="subTitle" idx="1"/>
          </p:nvPr>
        </p:nvSpPr>
        <p:spPr>
          <a:xfrm>
            <a:off x="320055" y="3086100"/>
            <a:ext cx="5154900" cy="1314300"/>
          </a:xfrm>
          <a:prstGeom prst="rect">
            <a:avLst/>
          </a:prstGeom>
        </p:spPr>
        <p:txBody>
          <a:bodyPr spcFirstLastPara="1" wrap="square" lIns="0" tIns="0" rIns="0" bIns="0" anchor="t" anchorCtr="0">
            <a:noAutofit/>
          </a:bodyPr>
          <a:lstStyle/>
          <a:p>
            <a:pPr marL="0" lvl="0" indent="0" algn="l" rtl="0">
              <a:spcBef>
                <a:spcPct val="0"/>
              </a:spcBef>
              <a:spcAft>
                <a:spcPts val="900"/>
              </a:spcAft>
              <a:buNone/>
            </a:pPr>
            <a:r>
              <a:rPr lang="fr" sz="2200" b="0" i="0" u="none" strike="noStrike" dirty="0">
                <a:solidFill>
                  <a:srgbClr val="FFFFFF"/>
                </a:solidFill>
                <a:highlight>
                  <a:srgbClr val="000000">
                    <a:alpha val="0"/>
                  </a:srgbClr>
                </a:highlight>
                <a:latin typeface="Gill Sans"/>
              </a:rPr>
              <a:t>Qu'est-ce que le suivi et la promotion de la croissance (SPC) ? Quel est l'état actuel du SPC ?</a:t>
            </a:r>
            <a:endParaRPr sz="2200" dirty="0">
              <a:solidFill>
                <a:schemeClr val="lt1"/>
              </a:solidFill>
            </a:endParaRPr>
          </a:p>
        </p:txBody>
      </p:sp>
      <p:sp>
        <p:nvSpPr>
          <p:cNvPr id="199" name="Google Shape;199;p36"/>
          <p:cNvSpPr txBox="1">
            <a:spLocks noGrp="1"/>
          </p:cNvSpPr>
          <p:nvPr>
            <p:ph type="ctrTitle"/>
          </p:nvPr>
        </p:nvSpPr>
        <p:spPr>
          <a:xfrm>
            <a:off x="320040" y="1371600"/>
            <a:ext cx="5486400" cy="1428900"/>
          </a:xfrm>
          <a:prstGeom prst="rect">
            <a:avLst/>
          </a:prstGeom>
        </p:spPr>
        <p:txBody>
          <a:bodyPr spcFirstLastPara="1" wrap="square" lIns="0" tIns="0" rIns="0" bIns="0" anchor="b" anchorCtr="0">
            <a:noAutofit/>
          </a:bodyPr>
          <a:lstStyle/>
          <a:p>
            <a:pPr marL="0" lvl="0" indent="0" algn="l" rtl="0">
              <a:spcBef>
                <a:spcPct val="0"/>
              </a:spcBef>
              <a:spcAft>
                <a:spcPts val="900"/>
              </a:spcAft>
              <a:buClr>
                <a:schemeClr val="dk1"/>
              </a:buClr>
              <a:buSzPts val="1100"/>
              <a:buFont typeface="Arial"/>
              <a:buNone/>
            </a:pPr>
            <a:r>
              <a:rPr lang="fr" sz="3200" b="1" i="0" u="none" strike="noStrike">
                <a:solidFill>
                  <a:srgbClr val="FFFFFF"/>
                </a:solidFill>
                <a:highlight>
                  <a:srgbClr val="000000">
                    <a:alpha val="0"/>
                  </a:srgbClr>
                </a:highlight>
                <a:latin typeface="Gill Sans"/>
              </a:rPr>
              <a:t>CONTEXTE</a:t>
            </a:r>
            <a:endParaRPr sz="3200">
              <a:solidFill>
                <a:schemeClr val="lt1"/>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3"/>
          <p:cNvSpPr txBox="1">
            <a:spLocks noGrp="1"/>
          </p:cNvSpPr>
          <p:nvPr>
            <p:ph type="title"/>
          </p:nvPr>
        </p:nvSpPr>
        <p:spPr>
          <a:xfrm>
            <a:off x="344150" y="548675"/>
            <a:ext cx="87999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Brouillon révisé du programme d'apprentissage : </a:t>
            </a:r>
            <a:endParaRPr sz="2400" b="0"/>
          </a:p>
          <a:p>
            <a:pPr marL="0" lvl="0" indent="0" algn="l" rtl="0">
              <a:spcBef>
                <a:spcPct val="0"/>
              </a:spcBef>
              <a:spcAft>
                <a:spcPct val="0"/>
              </a:spcAft>
              <a:buClr>
                <a:schemeClr val="accent2"/>
              </a:buClr>
              <a:buSzPts val="2800"/>
              <a:buFont typeface="Gill Sans"/>
              <a:buNone/>
            </a:pPr>
            <a:r>
              <a:rPr lang="fr" sz="2400" b="1" i="0" u="none" strike="noStrike">
                <a:highlight>
                  <a:srgbClr val="000000">
                    <a:alpha val="0"/>
                  </a:srgbClr>
                </a:highlight>
                <a:latin typeface="Gill Sans"/>
              </a:rPr>
              <a:t>2.</a:t>
            </a:r>
            <a:r>
              <a:rPr lang="fr" sz="2400" b="0" i="0" u="none" strike="noStrike">
                <a:highlight>
                  <a:srgbClr val="000000">
                    <a:alpha val="0"/>
                  </a:srgbClr>
                </a:highlight>
                <a:latin typeface="Gill Sans"/>
              </a:rPr>
              <a:t> </a:t>
            </a:r>
            <a:r>
              <a:rPr lang="fr" sz="2400" b="1" i="0" u="none" strike="noStrike">
                <a:highlight>
                  <a:srgbClr val="000000">
                    <a:alpha val="0"/>
                  </a:srgbClr>
                </a:highlight>
                <a:latin typeface="Gill Sans"/>
              </a:rPr>
              <a:t>Obtenir des séances de conseil de qualité</a:t>
            </a:r>
            <a:endParaRPr sz="2400"/>
          </a:p>
        </p:txBody>
      </p:sp>
      <p:sp>
        <p:nvSpPr>
          <p:cNvPr id="415" name="Google Shape;415;p63"/>
          <p:cNvSpPr txBox="1"/>
          <p:nvPr/>
        </p:nvSpPr>
        <p:spPr>
          <a:xfrm>
            <a:off x="274321" y="1055450"/>
            <a:ext cx="3720904" cy="3473400"/>
          </a:xfrm>
          <a:prstGeom prst="rect">
            <a:avLst/>
          </a:prstGeom>
          <a:noFill/>
          <a:ln>
            <a:noFill/>
          </a:ln>
        </p:spPr>
        <p:txBody>
          <a:bodyPr spcFirstLastPara="1" wrap="square" lIns="91425" tIns="91425" rIns="91425" bIns="91425" anchor="t" anchorCtr="0">
            <a:noAutofit/>
          </a:bodyPr>
          <a:lstStyle/>
          <a:p>
            <a:pPr marL="457200" lvl="0" indent="-349250" algn="l" rtl="0">
              <a:spcBef>
                <a:spcPct val="0"/>
              </a:spcBef>
              <a:spcAft>
                <a:spcPct val="0"/>
              </a:spcAft>
              <a:buClr>
                <a:srgbClr val="635C5B"/>
              </a:buClr>
              <a:buSzPts val="1900"/>
              <a:buFont typeface="Gill Sans"/>
              <a:buAutoNum type="arabicPeriod"/>
            </a:pPr>
            <a:r>
              <a:rPr lang="fr" sz="1800" b="0" i="0" u="none" strike="noStrike" dirty="0">
                <a:solidFill>
                  <a:srgbClr val="635C5B"/>
                </a:solidFill>
                <a:highlight>
                  <a:srgbClr val="000000">
                    <a:alpha val="0"/>
                  </a:srgbClr>
                </a:highlight>
                <a:latin typeface="Gill Sans"/>
                <a:ea typeface="Gill Sans"/>
                <a:cs typeface="Gill Sans"/>
                <a:sym typeface="Gill Sans"/>
              </a:rPr>
              <a:t>Identifier et tester les moyens d'aider les agents de santé à identifier les enfants à conseiller et à leur fournir des conseils adaptés.</a:t>
            </a:r>
            <a:endParaRPr sz="1800" dirty="0">
              <a:solidFill>
                <a:srgbClr val="635C5B"/>
              </a:solidFill>
              <a:latin typeface="Gill Sans"/>
              <a:ea typeface="Gill Sans"/>
              <a:cs typeface="Gill Sans"/>
              <a:sym typeface="Gill Sans"/>
            </a:endParaRPr>
          </a:p>
          <a:p>
            <a:pPr marL="684212" lvl="1" indent="-223837" algn="l" rtl="0">
              <a:spcBef>
                <a:spcPts val="1000"/>
              </a:spcBef>
              <a:spcAft>
                <a:spcPct val="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Quels sont les critères et les seuils à l'intérieur de ces critères qui guident les décisions de fournir des conseils personnalisés et approfondis ?</a:t>
            </a:r>
            <a:endParaRPr sz="1600" dirty="0">
              <a:solidFill>
                <a:srgbClr val="635C5B"/>
              </a:solidFill>
              <a:latin typeface="Gill Sans"/>
              <a:ea typeface="Gill Sans"/>
              <a:cs typeface="Gill Sans"/>
              <a:sym typeface="Gill Sans"/>
            </a:endParaRPr>
          </a:p>
          <a:p>
            <a:pPr marL="684212" lvl="1" indent="-223837" algn="l" rtl="0">
              <a:spcBef>
                <a:spcPts val="1000"/>
              </a:spcBef>
              <a:spcAft>
                <a:spcPts val="1000"/>
              </a:spcAft>
              <a:buClr>
                <a:srgbClr val="635C5B"/>
              </a:buClr>
              <a:buSzPts val="17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Quelles approches numériques peuvent être utilisées à cet effet ?</a:t>
            </a:r>
            <a:endParaRPr sz="1600" dirty="0">
              <a:solidFill>
                <a:srgbClr val="635C5B"/>
              </a:solidFill>
              <a:latin typeface="Gill Sans"/>
              <a:ea typeface="Gill Sans"/>
              <a:cs typeface="Gill Sans"/>
              <a:sym typeface="Gill Sans"/>
            </a:endParaRPr>
          </a:p>
        </p:txBody>
      </p:sp>
      <p:pic>
        <p:nvPicPr>
          <p:cNvPr id="416" name="Google Shape;416;p63"/>
          <p:cNvPicPr preferRelativeResize="0"/>
          <p:nvPr/>
        </p:nvPicPr>
        <p:blipFill>
          <a:blip r:embed="rId3">
            <a:alphaModFix/>
          </a:blip>
          <a:srcRect r="2771"/>
          <a:stretch>
            <a:fillRect/>
          </a:stretch>
        </p:blipFill>
        <p:spPr>
          <a:xfrm>
            <a:off x="4167350" y="1206738"/>
            <a:ext cx="4846500" cy="3322123"/>
          </a:xfrm>
          <a:prstGeom prst="rect">
            <a:avLst/>
          </a:prstGeom>
          <a:noFill/>
          <a:ln>
            <a:noFill/>
          </a:ln>
        </p:spPr>
      </p:pic>
      <p:sp>
        <p:nvSpPr>
          <p:cNvPr id="417" name="Google Shape;417;p63"/>
          <p:cNvSpPr txBox="1">
            <a:spLocks noGrp="1"/>
          </p:cNvSpPr>
          <p:nvPr>
            <p:ph type="body" idx="1"/>
          </p:nvPr>
        </p:nvSpPr>
        <p:spPr>
          <a:xfrm>
            <a:off x="6327947" y="4528838"/>
            <a:ext cx="2685900" cy="169200"/>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800"/>
              <a:buNone/>
            </a:pPr>
            <a:r>
              <a:rPr lang="fr" sz="800" b="0" i="0" u="none" strike="noStrike">
                <a:solidFill>
                  <a:srgbClr val="6C6463"/>
                </a:solidFill>
                <a:highlight>
                  <a:srgbClr val="000000">
                    <a:alpha val="0"/>
                  </a:srgbClr>
                </a:highlight>
                <a:latin typeface="Gill Sans"/>
              </a:rPr>
              <a:t>Crédit photo : Kamal Deen Djabaku/JSI</a:t>
            </a:r>
            <a:endParaRPr sz="800">
              <a:solidFill>
                <a:schemeClr val="accent3"/>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4"/>
          <p:cNvSpPr txBox="1">
            <a:spLocks noGrp="1"/>
          </p:cNvSpPr>
          <p:nvPr>
            <p:ph type="title"/>
          </p:nvPr>
        </p:nvSpPr>
        <p:spPr>
          <a:xfrm>
            <a:off x="344150" y="421025"/>
            <a:ext cx="86697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ct val="116666"/>
              <a:buFont typeface="Gill Sans"/>
              <a:buNone/>
            </a:pPr>
            <a:r>
              <a:rPr lang="fr" sz="2400" b="0" i="0" u="none" strike="noStrike">
                <a:highlight>
                  <a:srgbClr val="000000">
                    <a:alpha val="0"/>
                  </a:srgbClr>
                </a:highlight>
                <a:latin typeface="Gill Sans"/>
              </a:rPr>
              <a:t>Brouillon révisé du programme d'apprentissage : </a:t>
            </a:r>
            <a:endParaRPr sz="2400" b="0"/>
          </a:p>
          <a:p>
            <a:pPr marL="0" lvl="0" indent="0" algn="l" rtl="0">
              <a:spcBef>
                <a:spcPct val="0"/>
              </a:spcBef>
              <a:spcAft>
                <a:spcPct val="0"/>
              </a:spcAft>
              <a:buClr>
                <a:schemeClr val="accent2"/>
              </a:buClr>
              <a:buSzPct val="116666"/>
              <a:buFont typeface="Gill Sans"/>
              <a:buNone/>
            </a:pPr>
            <a:r>
              <a:rPr lang="fr" sz="2400" b="1" i="0" u="none" strike="noStrike">
                <a:highlight>
                  <a:srgbClr val="000000">
                    <a:alpha val="0"/>
                  </a:srgbClr>
                </a:highlight>
                <a:latin typeface="Gill Sans"/>
              </a:rPr>
              <a:t>2. Obtenir des séances de conseil de qualité</a:t>
            </a:r>
            <a:endParaRPr sz="2400"/>
          </a:p>
        </p:txBody>
      </p:sp>
      <p:sp>
        <p:nvSpPr>
          <p:cNvPr id="423" name="Google Shape;423;p64"/>
          <p:cNvSpPr txBox="1"/>
          <p:nvPr/>
        </p:nvSpPr>
        <p:spPr>
          <a:xfrm>
            <a:off x="338100" y="979825"/>
            <a:ext cx="8467800" cy="3826200"/>
          </a:xfrm>
          <a:prstGeom prst="rect">
            <a:avLst/>
          </a:prstGeom>
          <a:noFill/>
          <a:ln>
            <a:noFill/>
          </a:ln>
        </p:spPr>
        <p:txBody>
          <a:bodyPr spcFirstLastPara="1" wrap="square" lIns="91425" tIns="91425" rIns="91425" bIns="91425" anchor="t" anchorCtr="0">
            <a:noAutofit/>
          </a:bodyPr>
          <a:lstStyle/>
          <a:p>
            <a:pPr marL="457200" lvl="0" indent="-336550" algn="l" rtl="0">
              <a:spcBef>
                <a:spcPct val="0"/>
              </a:spcBef>
              <a:spcAft>
                <a:spcPct val="0"/>
              </a:spcAft>
              <a:buClr>
                <a:srgbClr val="635C5B"/>
              </a:buClr>
              <a:buSzPts val="1700"/>
              <a:buFont typeface="Gill Sans"/>
              <a:buAutoNum type="arabicPeriod" startAt="2"/>
            </a:pPr>
            <a:r>
              <a:rPr lang="fr" sz="1600" b="0" i="0" u="none" strike="noStrike" dirty="0">
                <a:solidFill>
                  <a:srgbClr val="635C5B"/>
                </a:solidFill>
                <a:highlight>
                  <a:srgbClr val="000000">
                    <a:alpha val="0"/>
                  </a:srgbClr>
                </a:highlight>
                <a:latin typeface="Gill Sans"/>
                <a:ea typeface="Gill Sans"/>
                <a:cs typeface="Gill Sans"/>
                <a:sym typeface="Gill Sans"/>
              </a:rPr>
              <a:t>Introduire des orientations et des outils améliorés en matière de conseil, avec une structure claire et des options réalisables basées sur des recherches spécifiques au contexte, élaborées en collaboration avec les agents de santé et les soignants, afin de tester leur efficacité.</a:t>
            </a:r>
            <a:endParaRPr sz="1600" dirty="0">
              <a:solidFill>
                <a:srgbClr val="635C5B"/>
              </a:solidFill>
              <a:latin typeface="Gill Sans"/>
              <a:ea typeface="Gill Sans"/>
              <a:cs typeface="Gill Sans"/>
              <a:sym typeface="Gill Sans"/>
            </a:endParaRPr>
          </a:p>
          <a:p>
            <a:pPr marL="684212" lvl="1" indent="-211137" algn="l" rtl="0">
              <a:spcBef>
                <a:spcPts val="1000"/>
              </a:spcBef>
              <a:spcAft>
                <a:spcPct val="0"/>
              </a:spcAft>
              <a:buClr>
                <a:srgbClr val="635C5B"/>
              </a:buClr>
              <a:buSzPts val="1500"/>
              <a:buFont typeface="Gill Sans"/>
              <a:buChar char="–"/>
            </a:pPr>
            <a:r>
              <a:rPr lang="fr" b="0" i="0" u="none" strike="noStrike" dirty="0">
                <a:solidFill>
                  <a:srgbClr val="635C5B"/>
                </a:solidFill>
                <a:highlight>
                  <a:srgbClr val="000000">
                    <a:alpha val="0"/>
                  </a:srgbClr>
                </a:highlight>
                <a:latin typeface="Gill Sans"/>
                <a:ea typeface="Gill Sans"/>
                <a:cs typeface="Gill Sans"/>
                <a:sym typeface="Gill Sans"/>
              </a:rPr>
              <a:t>À quoi ressemble une séance de conseil de qualité dans des contextes qui ne sont pas idéaux (par exemple, pas de tendance de croissance disponible) ? Comment pouvons-nous soutenir une séance de conseil de qualité dans ces contextes tout en nous efforçant de rendre le contexte plus optimal ?</a:t>
            </a:r>
            <a:endParaRPr dirty="0">
              <a:solidFill>
                <a:srgbClr val="635C5B"/>
              </a:solidFill>
              <a:latin typeface="Gill Sans"/>
              <a:ea typeface="Gill Sans"/>
              <a:cs typeface="Gill Sans"/>
              <a:sym typeface="Gill Sans"/>
            </a:endParaRPr>
          </a:p>
          <a:p>
            <a:pPr marL="684212" lvl="1" indent="-211137" algn="l" rtl="0">
              <a:spcBef>
                <a:spcPts val="1000"/>
              </a:spcBef>
              <a:spcAft>
                <a:spcPct val="0"/>
              </a:spcAft>
              <a:buClr>
                <a:srgbClr val="635C5B"/>
              </a:buClr>
              <a:buSzPts val="1500"/>
              <a:buFont typeface="Gill Sans"/>
              <a:buChar char="–"/>
            </a:pPr>
            <a:r>
              <a:rPr lang="fr" b="0" i="0" u="none" strike="noStrike" dirty="0">
                <a:solidFill>
                  <a:srgbClr val="635C5B"/>
                </a:solidFill>
                <a:highlight>
                  <a:srgbClr val="000000">
                    <a:alpha val="0"/>
                  </a:srgbClr>
                </a:highlight>
                <a:latin typeface="Gill Sans"/>
                <a:ea typeface="Gill Sans"/>
                <a:cs typeface="Gill Sans"/>
                <a:sym typeface="Gill Sans"/>
              </a:rPr>
              <a:t>Comment pouvons-nous mettre à jour les aides à l'emploi existantes afin d’améliorer l’expérience des soins pour répondre aux besoins des soignants, qu'ils soient basés sur leurs besoins et le contexte local ? Comment pouvons-nous mettre à jour les aides à l'emploi existantes pour faciliter le conseil ?</a:t>
            </a:r>
            <a:endParaRPr dirty="0">
              <a:solidFill>
                <a:srgbClr val="635C5B"/>
              </a:solidFill>
              <a:latin typeface="Gill Sans"/>
              <a:ea typeface="Gill Sans"/>
              <a:cs typeface="Gill Sans"/>
              <a:sym typeface="Gill Sans"/>
            </a:endParaRPr>
          </a:p>
          <a:p>
            <a:pPr marL="684212" lvl="1" indent="-211137" algn="l" rtl="0">
              <a:spcBef>
                <a:spcPts val="1000"/>
              </a:spcBef>
              <a:spcAft>
                <a:spcPct val="0"/>
              </a:spcAft>
              <a:buClr>
                <a:srgbClr val="635C5B"/>
              </a:buClr>
              <a:buSzPts val="1500"/>
              <a:buFont typeface="Gill Sans"/>
              <a:buChar char="–"/>
            </a:pPr>
            <a:r>
              <a:rPr lang="fr" b="0" i="0" u="none" strike="noStrike" dirty="0">
                <a:solidFill>
                  <a:srgbClr val="635C5B"/>
                </a:solidFill>
                <a:highlight>
                  <a:srgbClr val="000000">
                    <a:alpha val="0"/>
                  </a:srgbClr>
                </a:highlight>
                <a:latin typeface="Gill Sans"/>
                <a:ea typeface="Gill Sans"/>
                <a:cs typeface="Gill Sans"/>
                <a:sym typeface="Gill Sans"/>
              </a:rPr>
              <a:t>Quelle est l’efficacité de ces outils de travail pour renforcer la qualité des conseils afin d’améliorer les résultats en matière de nutrition et de développement de l’enfant ? Comment pourraient-ils être plus efficaces ?</a:t>
            </a:r>
            <a:endParaRPr dirty="0">
              <a:solidFill>
                <a:srgbClr val="635C5B"/>
              </a:solidFill>
              <a:latin typeface="Gill Sans"/>
              <a:ea typeface="Gill Sans"/>
              <a:cs typeface="Gill Sans"/>
              <a:sym typeface="Gill Sans"/>
            </a:endParaRPr>
          </a:p>
          <a:p>
            <a:pPr marL="684212" lvl="1" indent="-211137" algn="l" rtl="0">
              <a:lnSpc>
                <a:spcPct val="115000"/>
              </a:lnSpc>
              <a:spcBef>
                <a:spcPts val="1000"/>
              </a:spcBef>
              <a:spcAft>
                <a:spcPct val="0"/>
              </a:spcAft>
              <a:buClr>
                <a:srgbClr val="635C5B"/>
              </a:buClr>
              <a:buSzPts val="1500"/>
              <a:buFont typeface="Gill Sans"/>
              <a:buChar char="–"/>
            </a:pPr>
            <a:r>
              <a:rPr lang="fr" b="0" i="0" u="none" strike="noStrike" dirty="0">
                <a:solidFill>
                  <a:srgbClr val="635C5B"/>
                </a:solidFill>
                <a:highlight>
                  <a:srgbClr val="000000">
                    <a:alpha val="0"/>
                  </a:srgbClr>
                </a:highlight>
                <a:latin typeface="Gill Sans"/>
                <a:ea typeface="Gill Sans"/>
                <a:cs typeface="Gill Sans"/>
                <a:sym typeface="Gill Sans"/>
              </a:rPr>
              <a:t>Comment pourrions-nous inciter les décideurs à soutenir l’amélioration des séances de conseil et des outils et à les introduire dans le système ? </a:t>
            </a:r>
            <a:endParaRPr dirty="0">
              <a:solidFill>
                <a:srgbClr val="635C5B"/>
              </a:solidFill>
              <a:latin typeface="Gill Sans"/>
              <a:ea typeface="Gill Sans"/>
              <a:cs typeface="Gill Sans"/>
              <a:sym typeface="Gill Sans"/>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xfrm>
            <a:off x="344150" y="421025"/>
            <a:ext cx="86697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ct val="116666"/>
              <a:buFont typeface="Gill Sans"/>
              <a:buNone/>
            </a:pPr>
            <a:r>
              <a:rPr lang="fr" sz="2400" b="0" i="0" u="none" strike="noStrike">
                <a:highlight>
                  <a:srgbClr val="000000">
                    <a:alpha val="0"/>
                  </a:srgbClr>
                </a:highlight>
                <a:latin typeface="Gill Sans"/>
              </a:rPr>
              <a:t>Brouillon révisé du programme d'apprentissage : </a:t>
            </a:r>
            <a:endParaRPr sz="2400" b="0"/>
          </a:p>
          <a:p>
            <a:pPr marL="0" lvl="0" indent="0" algn="l" rtl="0">
              <a:spcBef>
                <a:spcPct val="0"/>
              </a:spcBef>
              <a:spcAft>
                <a:spcPct val="0"/>
              </a:spcAft>
              <a:buClr>
                <a:schemeClr val="accent2"/>
              </a:buClr>
              <a:buSzPct val="116666"/>
              <a:buFont typeface="Gill Sans"/>
              <a:buNone/>
            </a:pPr>
            <a:r>
              <a:rPr lang="fr" sz="2400" b="1" i="0" u="none" strike="noStrike">
                <a:highlight>
                  <a:srgbClr val="000000">
                    <a:alpha val="0"/>
                  </a:srgbClr>
                </a:highlight>
                <a:latin typeface="Gill Sans"/>
              </a:rPr>
              <a:t>2. Obtenir des séances de conseil de qualité</a:t>
            </a:r>
            <a:endParaRPr sz="2400"/>
          </a:p>
        </p:txBody>
      </p:sp>
      <p:sp>
        <p:nvSpPr>
          <p:cNvPr id="429" name="Google Shape;429;p65"/>
          <p:cNvSpPr txBox="1"/>
          <p:nvPr/>
        </p:nvSpPr>
        <p:spPr>
          <a:xfrm>
            <a:off x="130150" y="653887"/>
            <a:ext cx="8808050" cy="39459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1200"/>
              </a:spcBef>
              <a:spcAft>
                <a:spcPct val="0"/>
              </a:spcAft>
              <a:buClr>
                <a:schemeClr val="accent3"/>
              </a:buClr>
              <a:buSzPts val="1700"/>
              <a:buFont typeface="Gill Sans"/>
              <a:buAutoNum type="arabicPeriod" startAt="3"/>
            </a:pPr>
            <a:r>
              <a:rPr lang="fr" sz="1300" b="0" i="0" u="none" strike="noStrike" dirty="0">
                <a:solidFill>
                  <a:srgbClr val="6C6463"/>
                </a:solidFill>
                <a:highlight>
                  <a:srgbClr val="000000">
                    <a:alpha val="0"/>
                  </a:srgbClr>
                </a:highlight>
                <a:latin typeface="Gill Sans"/>
                <a:ea typeface="Gill Sans"/>
                <a:cs typeface="Gill Sans"/>
                <a:sym typeface="Gill Sans"/>
              </a:rPr>
              <a:t>Tester et appliquer des approches permettant d'adapter les conseils en matière de SPC à tous les domaines du développement de l’enfant, et pas seulement à la croissance physique.</a:t>
            </a:r>
            <a:endParaRPr sz="1300" dirty="0">
              <a:solidFill>
                <a:schemeClr val="accent3"/>
              </a:solidFill>
              <a:latin typeface="Gill Sans"/>
              <a:ea typeface="Gill Sans"/>
              <a:cs typeface="Gill Sans"/>
              <a:sym typeface="Gill Sans"/>
            </a:endParaRPr>
          </a:p>
          <a:p>
            <a:pPr marL="684212" lvl="1" indent="-211137" algn="l" rtl="0">
              <a:lnSpc>
                <a:spcPct val="115000"/>
              </a:lnSpc>
              <a:spcBef>
                <a:spcPts val="1000"/>
              </a:spcBef>
              <a:spcAft>
                <a:spcPct val="0"/>
              </a:spcAft>
              <a:buClr>
                <a:schemeClr val="accent3"/>
              </a:buClr>
              <a:buSzPts val="1500"/>
              <a:buFont typeface="Gill Sans"/>
              <a:buChar char="–"/>
            </a:pPr>
            <a:r>
              <a:rPr lang="fr" sz="1300" b="0" i="0" u="none" strike="noStrike" dirty="0">
                <a:solidFill>
                  <a:srgbClr val="6C6463"/>
                </a:solidFill>
                <a:highlight>
                  <a:srgbClr val="000000">
                    <a:alpha val="0"/>
                  </a:srgbClr>
                </a:highlight>
                <a:latin typeface="Gill Sans"/>
                <a:ea typeface="Gill Sans"/>
                <a:cs typeface="Gill Sans"/>
                <a:sym typeface="Gill Sans"/>
              </a:rPr>
              <a:t>Est-il nécessaire et avantageux d'intégrer le conseil en faveur du DPE dans le SPC ? Si oui, comment pouvons-nous mieux intégrer la croissance et le développement de l'enfant dans le SPC ? Au minimum, quels sont les éléments du DPE qui se prêtent le mieux à une intégration dans une séance de conseil au sein du SPC ?</a:t>
            </a:r>
            <a:endParaRPr sz="1300" dirty="0">
              <a:solidFill>
                <a:schemeClr val="accent3"/>
              </a:solidFill>
              <a:latin typeface="Gill Sans"/>
              <a:ea typeface="Gill Sans"/>
              <a:cs typeface="Gill Sans"/>
              <a:sym typeface="Gill Sans"/>
            </a:endParaRPr>
          </a:p>
          <a:p>
            <a:pPr marL="684212" lvl="1" indent="-211137" algn="l" rtl="0">
              <a:lnSpc>
                <a:spcPct val="115000"/>
              </a:lnSpc>
              <a:spcBef>
                <a:spcPts val="1000"/>
              </a:spcBef>
              <a:spcAft>
                <a:spcPct val="0"/>
              </a:spcAft>
              <a:buClr>
                <a:schemeClr val="accent3"/>
              </a:buClr>
              <a:buSzPts val="1500"/>
              <a:buFont typeface="Gill Sans"/>
              <a:buChar char="–"/>
            </a:pPr>
            <a:r>
              <a:rPr lang="fr" sz="1300" b="0" i="0" u="none" strike="noStrike" dirty="0">
                <a:solidFill>
                  <a:srgbClr val="6C6463"/>
                </a:solidFill>
                <a:highlight>
                  <a:srgbClr val="000000">
                    <a:alpha val="0"/>
                  </a:srgbClr>
                </a:highlight>
                <a:latin typeface="Gill Sans"/>
                <a:ea typeface="Gill Sans"/>
                <a:cs typeface="Gill Sans"/>
                <a:sym typeface="Gill Sans"/>
              </a:rPr>
              <a:t>Comment l'intégration de la croissance et du développement dans une séance de conseil sur le SPC varie-t-elle en fonction du contexte ?</a:t>
            </a:r>
            <a:endParaRPr sz="1300" dirty="0">
              <a:solidFill>
                <a:schemeClr val="accent3"/>
              </a:solidFill>
              <a:latin typeface="Gill Sans"/>
              <a:ea typeface="Gill Sans"/>
              <a:cs typeface="Gill Sans"/>
              <a:sym typeface="Gill Sans"/>
            </a:endParaRPr>
          </a:p>
          <a:p>
            <a:pPr marL="684212" lvl="1" indent="-211137" algn="l" rtl="0">
              <a:lnSpc>
                <a:spcPct val="115000"/>
              </a:lnSpc>
              <a:spcBef>
                <a:spcPts val="1000"/>
              </a:spcBef>
              <a:spcAft>
                <a:spcPct val="0"/>
              </a:spcAft>
              <a:buClr>
                <a:schemeClr val="accent3"/>
              </a:buClr>
              <a:buSzPts val="1500"/>
              <a:buFont typeface="Gill Sans"/>
              <a:buChar char="–"/>
            </a:pPr>
            <a:r>
              <a:rPr lang="fr" sz="1300" b="0" i="0" u="none" strike="noStrike" dirty="0">
                <a:solidFill>
                  <a:srgbClr val="6C6463"/>
                </a:solidFill>
                <a:highlight>
                  <a:srgbClr val="000000">
                    <a:alpha val="0"/>
                  </a:srgbClr>
                </a:highlight>
                <a:latin typeface="Gill Sans"/>
                <a:ea typeface="Gill Sans"/>
                <a:cs typeface="Gill Sans"/>
                <a:sym typeface="Gill Sans"/>
              </a:rPr>
              <a:t>Comment le personnel de santé et les soignants peuvent-ils mieux comprendre et adopter une approche plus holistique des soins préventifs par le biais de séances de conseil sur le SPC (par exemple, visualisation, résonance en fonction du contexte) ?</a:t>
            </a:r>
            <a:endParaRPr sz="1300" dirty="0">
              <a:solidFill>
                <a:schemeClr val="accent3"/>
              </a:solidFill>
              <a:latin typeface="Gill Sans"/>
              <a:ea typeface="Gill Sans"/>
              <a:cs typeface="Gill Sans"/>
              <a:sym typeface="Gill Sans"/>
            </a:endParaRPr>
          </a:p>
          <a:p>
            <a:pPr marL="684212" lvl="1" indent="-211137" algn="l" rtl="0">
              <a:lnSpc>
                <a:spcPct val="115000"/>
              </a:lnSpc>
              <a:spcBef>
                <a:spcPts val="1200"/>
              </a:spcBef>
              <a:spcAft>
                <a:spcPts val="1000"/>
              </a:spcAft>
              <a:buClr>
                <a:schemeClr val="accent3"/>
              </a:buClr>
              <a:buSzPts val="1500"/>
              <a:buFont typeface="Gill Sans"/>
              <a:buChar char="–"/>
            </a:pPr>
            <a:r>
              <a:rPr lang="fr" sz="1300" b="0" i="0" u="none" strike="noStrike" dirty="0">
                <a:solidFill>
                  <a:srgbClr val="6C6463"/>
                </a:solidFill>
                <a:highlight>
                  <a:srgbClr val="FFFFFF"/>
                </a:highlight>
                <a:latin typeface="Gill Sans"/>
                <a:ea typeface="Gill Sans"/>
                <a:cs typeface="Gill Sans"/>
                <a:sym typeface="Gill Sans"/>
              </a:rPr>
              <a:t>Quelle est l’efficacité d’un outil numérique de suivi et d’aide à la décision développé à l’aide du </a:t>
            </a:r>
            <a:r>
              <a:rPr lang="fr" sz="1300" b="0" i="1" u="none" strike="noStrike" dirty="0">
                <a:solidFill>
                  <a:srgbClr val="6C6463"/>
                </a:solidFill>
                <a:highlight>
                  <a:srgbClr val="FFFFFF"/>
                </a:highlight>
                <a:latin typeface="Gill Sans"/>
                <a:ea typeface="Gill Sans"/>
                <a:cs typeface="Gill Sans"/>
                <a:sym typeface="Gill Sans"/>
              </a:rPr>
              <a:t>Guidance Package for Developing Digital Tracking and Decision Support Tools for Growth Monitoring and Promotion Services </a:t>
            </a:r>
            <a:r>
              <a:rPr lang="fr" sz="1300" b="0" u="none" strike="noStrike" dirty="0">
                <a:solidFill>
                  <a:srgbClr val="6C6463"/>
                </a:solidFill>
                <a:highlight>
                  <a:srgbClr val="FFFFFF"/>
                </a:highlight>
                <a:latin typeface="Gill Sans"/>
                <a:ea typeface="Gill Sans"/>
                <a:cs typeface="Gill Sans"/>
                <a:sym typeface="Gill Sans"/>
              </a:rPr>
              <a:t>de l’</a:t>
            </a:r>
            <a:r>
              <a:rPr lang="fr" sz="1300" b="0" i="0" u="none" strike="noStrike" dirty="0">
                <a:solidFill>
                  <a:srgbClr val="6C6463"/>
                </a:solidFill>
                <a:highlight>
                  <a:srgbClr val="FFFFFF"/>
                </a:highlight>
                <a:latin typeface="Gill Sans"/>
                <a:ea typeface="Gill Sans"/>
                <a:cs typeface="Gill Sans"/>
                <a:sym typeface="Gill Sans"/>
              </a:rPr>
              <a:t>USAID en action pour la nutrition pour renforcer la qualité des séances de conseil afin d’améliorer les résultats en matière de nutrition et de développement de l’enfant ?</a:t>
            </a:r>
            <a:endParaRPr sz="1300" dirty="0">
              <a:solidFill>
                <a:schemeClr val="accent3"/>
              </a:solidFill>
              <a:latin typeface="Gill Sans"/>
              <a:ea typeface="Gill Sans"/>
              <a:cs typeface="Gill Sans"/>
              <a:sym typeface="Gill Sans"/>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6"/>
          <p:cNvSpPr txBox="1">
            <a:spLocks noGrp="1"/>
          </p:cNvSpPr>
          <p:nvPr>
            <p:ph type="title"/>
          </p:nvPr>
        </p:nvSpPr>
        <p:spPr>
          <a:xfrm>
            <a:off x="344150" y="473050"/>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Brouillon révisé du programme d'apprentissage : </a:t>
            </a:r>
            <a:endParaRPr sz="2400" b="0"/>
          </a:p>
          <a:p>
            <a:pPr marL="0" lvl="0" indent="0" algn="l" rtl="0">
              <a:spcBef>
                <a:spcPct val="0"/>
              </a:spcBef>
              <a:spcAft>
                <a:spcPct val="0"/>
              </a:spcAft>
              <a:buClr>
                <a:schemeClr val="accent2"/>
              </a:buClr>
              <a:buSzPts val="2800"/>
              <a:buFont typeface="Gill Sans"/>
              <a:buNone/>
            </a:pPr>
            <a:r>
              <a:rPr lang="fr" sz="2400" b="1" i="0" u="none" strike="noStrike">
                <a:highlight>
                  <a:srgbClr val="000000">
                    <a:alpha val="0"/>
                  </a:srgbClr>
                </a:highlight>
                <a:latin typeface="Gill Sans"/>
              </a:rPr>
              <a:t>3. Créer un environnement communautaire favorable</a:t>
            </a:r>
            <a:endParaRPr sz="2400"/>
          </a:p>
        </p:txBody>
      </p:sp>
      <p:sp>
        <p:nvSpPr>
          <p:cNvPr id="435" name="Google Shape;435;p66"/>
          <p:cNvSpPr txBox="1"/>
          <p:nvPr/>
        </p:nvSpPr>
        <p:spPr>
          <a:xfrm>
            <a:off x="281354" y="803950"/>
            <a:ext cx="5568122" cy="38883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1200"/>
              </a:spcBef>
              <a:spcAft>
                <a:spcPct val="0"/>
              </a:spcAft>
              <a:buClr>
                <a:schemeClr val="accent3"/>
              </a:buClr>
              <a:buSzPts val="1700"/>
              <a:buFont typeface="Gill Sans"/>
              <a:buAutoNum type="arabicPeriod"/>
            </a:pPr>
            <a:r>
              <a:rPr lang="fr" sz="1600" b="0" i="0" u="none" strike="noStrike" dirty="0">
                <a:solidFill>
                  <a:srgbClr val="6C6463"/>
                </a:solidFill>
                <a:highlight>
                  <a:srgbClr val="FFFFFF"/>
                </a:highlight>
                <a:latin typeface="Gill Sans"/>
                <a:ea typeface="Gill Sans"/>
                <a:cs typeface="Gill Sans"/>
                <a:sym typeface="Gill Sans"/>
              </a:rPr>
              <a:t>Tester et appliquer des approches spécifiques au contexte pour mobiliser le soutien des familles en faveur des pratiques de soins et d'alimentation entre les </a:t>
            </a:r>
            <a:r>
              <a:rPr lang="fr" sz="1600" b="0" i="0" u="none" strike="noStrike" dirty="0">
                <a:solidFill>
                  <a:srgbClr val="6C6463"/>
                </a:solidFill>
                <a:highlight>
                  <a:srgbClr val="000000">
                    <a:alpha val="0"/>
                  </a:srgbClr>
                </a:highlight>
                <a:latin typeface="Gill Sans"/>
                <a:ea typeface="Gill Sans"/>
                <a:cs typeface="Gill Sans"/>
                <a:sym typeface="Gill Sans"/>
              </a:rPr>
              <a:t>points </a:t>
            </a:r>
            <a:r>
              <a:rPr lang="fr" sz="1600" b="0" i="0" u="none" strike="noStrike" dirty="0">
                <a:solidFill>
                  <a:srgbClr val="6C6463"/>
                </a:solidFill>
                <a:highlight>
                  <a:srgbClr val="FFFFFF"/>
                </a:highlight>
                <a:latin typeface="Gill Sans"/>
                <a:ea typeface="Gill Sans"/>
                <a:cs typeface="Gill Sans"/>
                <a:sym typeface="Gill Sans"/>
              </a:rPr>
              <a:t>de contact du SPC et encourager leur participation au SPC.</a:t>
            </a:r>
            <a:endParaRPr sz="1600" dirty="0">
              <a:solidFill>
                <a:schemeClr val="accent3"/>
              </a:solidFill>
              <a:latin typeface="Gill Sans"/>
              <a:ea typeface="Gill Sans"/>
              <a:cs typeface="Gill Sans"/>
              <a:sym typeface="Gill Sans"/>
            </a:endParaRPr>
          </a:p>
          <a:p>
            <a:pPr marL="684212" lvl="1" indent="-211137" algn="l" rtl="0">
              <a:lnSpc>
                <a:spcPct val="115000"/>
              </a:lnSpc>
              <a:spcBef>
                <a:spcPts val="1000"/>
              </a:spcBef>
              <a:spcAft>
                <a:spcPct val="0"/>
              </a:spcAft>
              <a:buClr>
                <a:schemeClr val="accent3"/>
              </a:buClr>
              <a:buSzPts val="1500"/>
              <a:buFont typeface="Gill Sans"/>
              <a:buChar char="–"/>
            </a:pPr>
            <a:r>
              <a:rPr lang="fr" b="0" i="0" u="none" strike="noStrike" dirty="0">
                <a:solidFill>
                  <a:srgbClr val="6C6463"/>
                </a:solidFill>
                <a:highlight>
                  <a:srgbClr val="FFFFFF"/>
                </a:highlight>
                <a:latin typeface="Gill Sans"/>
                <a:ea typeface="Gill Sans"/>
                <a:cs typeface="Gill Sans"/>
                <a:sym typeface="Gill Sans"/>
              </a:rPr>
              <a:t>Comment les programmes de SPC peuvent-ils impliquer des membres de la famille autres que la mère pour assurer le suivi des recommandations des séances de conseil ?</a:t>
            </a:r>
            <a:endParaRPr dirty="0">
              <a:solidFill>
                <a:schemeClr val="accent3"/>
              </a:solidFill>
              <a:highlight>
                <a:srgbClr val="FFFFFF"/>
              </a:highlight>
              <a:latin typeface="Gill Sans"/>
              <a:ea typeface="Gill Sans"/>
              <a:cs typeface="Gill Sans"/>
              <a:sym typeface="Gill Sans"/>
            </a:endParaRPr>
          </a:p>
          <a:p>
            <a:pPr marL="684212" lvl="1" indent="-211137" algn="l" rtl="0">
              <a:lnSpc>
                <a:spcPct val="115000"/>
              </a:lnSpc>
              <a:spcBef>
                <a:spcPts val="1000"/>
              </a:spcBef>
              <a:spcAft>
                <a:spcPct val="0"/>
              </a:spcAft>
              <a:buClr>
                <a:schemeClr val="accent3"/>
              </a:buClr>
              <a:buSzPts val="1500"/>
              <a:buFont typeface="Gill Sans"/>
              <a:buChar char="–"/>
            </a:pPr>
            <a:r>
              <a:rPr lang="fr" b="0" i="0" u="none" strike="noStrike" dirty="0">
                <a:solidFill>
                  <a:srgbClr val="6C6463"/>
                </a:solidFill>
                <a:highlight>
                  <a:srgbClr val="FFFFFF"/>
                </a:highlight>
                <a:latin typeface="Gill Sans"/>
                <a:ea typeface="Gill Sans"/>
                <a:cs typeface="Gill Sans"/>
                <a:sym typeface="Gill Sans"/>
              </a:rPr>
              <a:t>Comment les agents de santé peuvent-ils impliquer au mieux les membres de la famille lors d'une séance de conseil sur le SPC dans l'établissement ? </a:t>
            </a:r>
            <a:r>
              <a:rPr lang="fr" b="0" i="0" u="none" strike="noStrike" dirty="0">
                <a:solidFill>
                  <a:srgbClr val="6C6463"/>
                </a:solidFill>
                <a:highlight>
                  <a:srgbClr val="000000">
                    <a:alpha val="0"/>
                  </a:srgbClr>
                </a:highlight>
                <a:latin typeface="Gill Sans"/>
                <a:ea typeface="Gill Sans"/>
                <a:cs typeface="Gill Sans"/>
                <a:sym typeface="Gill Sans"/>
              </a:rPr>
              <a:t>Pendant les</a:t>
            </a:r>
            <a:r>
              <a:rPr lang="fr" b="0" i="0" u="none" strike="noStrike" dirty="0">
                <a:solidFill>
                  <a:srgbClr val="6C6463"/>
                </a:solidFill>
                <a:highlight>
                  <a:srgbClr val="FFFFFF"/>
                </a:highlight>
                <a:latin typeface="Gill Sans"/>
                <a:ea typeface="Gill Sans"/>
                <a:cs typeface="Gill Sans"/>
                <a:sym typeface="Gill Sans"/>
              </a:rPr>
              <a:t> actions de sensibilisation ? Lors des visites à domicile ?</a:t>
            </a:r>
            <a:endParaRPr dirty="0">
              <a:solidFill>
                <a:schemeClr val="accent3"/>
              </a:solidFill>
              <a:highlight>
                <a:srgbClr val="FFFFFF"/>
              </a:highlight>
              <a:latin typeface="Gill Sans"/>
              <a:ea typeface="Gill Sans"/>
              <a:cs typeface="Gill Sans"/>
              <a:sym typeface="Gill Sans"/>
            </a:endParaRPr>
          </a:p>
          <a:p>
            <a:pPr marL="684212" lvl="1" indent="-211137" algn="l" rtl="0">
              <a:lnSpc>
                <a:spcPct val="115000"/>
              </a:lnSpc>
              <a:spcBef>
                <a:spcPts val="1200"/>
              </a:spcBef>
              <a:spcAft>
                <a:spcPts val="1000"/>
              </a:spcAft>
              <a:buClr>
                <a:schemeClr val="accent3"/>
              </a:buClr>
              <a:buSzPts val="1500"/>
              <a:buFont typeface="Gill Sans"/>
              <a:buChar char="–"/>
            </a:pPr>
            <a:r>
              <a:rPr lang="fr" b="0" i="0" u="none" strike="noStrike" dirty="0">
                <a:solidFill>
                  <a:srgbClr val="6C6463"/>
                </a:solidFill>
                <a:highlight>
                  <a:srgbClr val="FFFFFF"/>
                </a:highlight>
                <a:latin typeface="Gill Sans"/>
                <a:ea typeface="Gill Sans"/>
                <a:cs typeface="Gill Sans"/>
                <a:sym typeface="Gill Sans"/>
              </a:rPr>
              <a:t>Quels types de documents à emporter encourageraient le soutien continu de la famille ?</a:t>
            </a:r>
            <a:endParaRPr dirty="0">
              <a:solidFill>
                <a:schemeClr val="accent3"/>
              </a:solidFill>
              <a:latin typeface="Gill Sans"/>
              <a:ea typeface="Gill Sans"/>
              <a:cs typeface="Gill Sans"/>
              <a:sym typeface="Gill Sans"/>
            </a:endParaRPr>
          </a:p>
        </p:txBody>
      </p:sp>
      <p:sp>
        <p:nvSpPr>
          <p:cNvPr id="436" name="Google Shape;436;p66"/>
          <p:cNvSpPr txBox="1">
            <a:spLocks noGrp="1"/>
          </p:cNvSpPr>
          <p:nvPr>
            <p:ph type="body" idx="1"/>
          </p:nvPr>
        </p:nvSpPr>
        <p:spPr>
          <a:xfrm>
            <a:off x="5849476" y="4409775"/>
            <a:ext cx="3231600" cy="169200"/>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800"/>
              <a:buNone/>
            </a:pPr>
            <a:r>
              <a:rPr lang="fr" sz="800" b="0" i="0" u="none" strike="noStrike">
                <a:solidFill>
                  <a:srgbClr val="6C6463"/>
                </a:solidFill>
                <a:highlight>
                  <a:srgbClr val="000000">
                    <a:alpha val="0"/>
                  </a:srgbClr>
                </a:highlight>
                <a:latin typeface="Gill Sans"/>
              </a:rPr>
              <a:t>Crédit photo : Bishnu Prasad Ghimire pour USAID Advancing Nutrition</a:t>
            </a:r>
            <a:endParaRPr sz="800">
              <a:solidFill>
                <a:schemeClr val="accent3"/>
              </a:solidFill>
            </a:endParaRPr>
          </a:p>
        </p:txBody>
      </p:sp>
      <p:pic>
        <p:nvPicPr>
          <p:cNvPr id="437" name="Google Shape;437;p66"/>
          <p:cNvPicPr preferRelativeResize="0"/>
          <p:nvPr/>
        </p:nvPicPr>
        <p:blipFill>
          <a:blip r:embed="rId3">
            <a:alphaModFix/>
          </a:blip>
          <a:srcRect r="43531"/>
          <a:stretch>
            <a:fillRect/>
          </a:stretch>
        </p:blipFill>
        <p:spPr>
          <a:xfrm>
            <a:off x="5912400" y="1180083"/>
            <a:ext cx="3231600" cy="3219116"/>
          </a:xfrm>
          <a:prstGeom prst="rect">
            <a:avLst/>
          </a:prstGeom>
          <a:noFill/>
          <a:ln>
            <a:noFill/>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7"/>
          <p:cNvSpPr txBox="1">
            <a:spLocks noGrp="1"/>
          </p:cNvSpPr>
          <p:nvPr>
            <p:ph type="title"/>
          </p:nvPr>
        </p:nvSpPr>
        <p:spPr>
          <a:xfrm>
            <a:off x="344150" y="597525"/>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Brouillon révisé du programme d'apprentissage : </a:t>
            </a:r>
            <a:endParaRPr sz="2400" b="0"/>
          </a:p>
          <a:p>
            <a:pPr marL="0" lvl="0" indent="0" algn="l" rtl="0">
              <a:spcBef>
                <a:spcPct val="0"/>
              </a:spcBef>
              <a:spcAft>
                <a:spcPct val="0"/>
              </a:spcAft>
              <a:buClr>
                <a:schemeClr val="accent2"/>
              </a:buClr>
              <a:buSzPts val="2800"/>
              <a:buFont typeface="Gill Sans"/>
              <a:buNone/>
            </a:pPr>
            <a:r>
              <a:rPr lang="fr" sz="2400" b="1" i="0" u="none" strike="noStrike">
                <a:highlight>
                  <a:srgbClr val="000000">
                    <a:alpha val="0"/>
                  </a:srgbClr>
                </a:highlight>
                <a:latin typeface="Gill Sans"/>
              </a:rPr>
              <a:t>3. Créer un environnement communautaire favorable</a:t>
            </a:r>
            <a:endParaRPr sz="2400"/>
          </a:p>
        </p:txBody>
      </p:sp>
      <p:sp>
        <p:nvSpPr>
          <p:cNvPr id="443" name="Google Shape;443;p67"/>
          <p:cNvSpPr txBox="1"/>
          <p:nvPr/>
        </p:nvSpPr>
        <p:spPr>
          <a:xfrm>
            <a:off x="0" y="794175"/>
            <a:ext cx="5247337" cy="37956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1200"/>
              </a:spcBef>
              <a:spcAft>
                <a:spcPct val="0"/>
              </a:spcAft>
              <a:buClr>
                <a:schemeClr val="accent3"/>
              </a:buClr>
              <a:buSzPts val="1700"/>
              <a:buFont typeface="Gill Sans"/>
              <a:buAutoNum type="arabicPeriod" startAt="2"/>
            </a:pPr>
            <a:r>
              <a:rPr lang="fr" b="0" i="0" u="none" strike="noStrike" dirty="0">
                <a:solidFill>
                  <a:srgbClr val="6C6463"/>
                </a:solidFill>
                <a:highlight>
                  <a:srgbClr val="FFFFFF"/>
                </a:highlight>
                <a:latin typeface="Gill Sans"/>
                <a:ea typeface="Gill Sans"/>
                <a:cs typeface="Gill Sans"/>
                <a:sym typeface="Gill Sans"/>
              </a:rPr>
              <a:t>Développer et tester des moyens permettant aux agents de santé impliqués dans le SPC d'obtenir des informations sur d'autres programmes (par exemple, des projets de protection sociale, de santé et de nutrition) dans leur zone de travail, afin qu'ils puissent mettre les soignants en contact avec ces programmes.</a:t>
            </a:r>
            <a:endParaRPr dirty="0">
              <a:solidFill>
                <a:schemeClr val="accent3"/>
              </a:solidFill>
              <a:highlight>
                <a:srgbClr val="FFFFFF"/>
              </a:highlight>
              <a:latin typeface="Gill Sans"/>
              <a:ea typeface="Gill Sans"/>
              <a:cs typeface="Gill Sans"/>
              <a:sym typeface="Gill Sans"/>
            </a:endParaRPr>
          </a:p>
          <a:p>
            <a:pPr marL="684212" lvl="1" indent="-211137" algn="l" rtl="0">
              <a:lnSpc>
                <a:spcPct val="115000"/>
              </a:lnSpc>
              <a:spcBef>
                <a:spcPts val="1000"/>
              </a:spcBef>
              <a:spcAft>
                <a:spcPct val="0"/>
              </a:spcAft>
              <a:buClr>
                <a:schemeClr val="accent3"/>
              </a:buClr>
              <a:buSzPts val="1500"/>
              <a:buFont typeface="Gill Sans"/>
              <a:buChar char="–"/>
            </a:pPr>
            <a:r>
              <a:rPr lang="fr" sz="1200" b="0" i="0" u="none" strike="noStrike" dirty="0">
                <a:solidFill>
                  <a:srgbClr val="6C6463"/>
                </a:solidFill>
                <a:highlight>
                  <a:srgbClr val="FFFFFF"/>
                </a:highlight>
                <a:latin typeface="Gill Sans"/>
                <a:ea typeface="Gill Sans"/>
                <a:cs typeface="Gill Sans"/>
                <a:sym typeface="Gill Sans"/>
              </a:rPr>
              <a:t>Quel type de processus permettant de </a:t>
            </a:r>
            <a:r>
              <a:rPr lang="fr" sz="1200" b="0" i="0" u="none" strike="noStrike" dirty="0">
                <a:solidFill>
                  <a:srgbClr val="6C6463"/>
                </a:solidFill>
                <a:highlight>
                  <a:srgbClr val="000000">
                    <a:alpha val="0"/>
                  </a:srgbClr>
                </a:highlight>
                <a:latin typeface="Gill Sans"/>
                <a:ea typeface="Gill Sans"/>
                <a:cs typeface="Gill Sans"/>
                <a:sym typeface="Gill Sans"/>
              </a:rPr>
              <a:t>faire le lien</a:t>
            </a:r>
            <a:r>
              <a:rPr lang="fr" sz="1200" b="0" i="0" u="none" strike="noStrike" dirty="0">
                <a:solidFill>
                  <a:srgbClr val="6C6463"/>
                </a:solidFill>
                <a:highlight>
                  <a:srgbClr val="FFFFFF"/>
                </a:highlight>
                <a:latin typeface="Gill Sans"/>
                <a:ea typeface="Gill Sans"/>
                <a:cs typeface="Gill Sans"/>
                <a:sym typeface="Gill Sans"/>
              </a:rPr>
              <a:t> entre les </a:t>
            </a:r>
            <a:r>
              <a:rPr lang="fr" sz="1200" b="0" i="0" u="none" strike="noStrike" dirty="0">
                <a:solidFill>
                  <a:srgbClr val="6C6463"/>
                </a:solidFill>
                <a:highlight>
                  <a:srgbClr val="000000">
                    <a:alpha val="0"/>
                  </a:srgbClr>
                </a:highlight>
                <a:latin typeface="Gill Sans"/>
                <a:ea typeface="Gill Sans"/>
                <a:cs typeface="Gill Sans"/>
                <a:sym typeface="Gill Sans"/>
              </a:rPr>
              <a:t>agents de santé</a:t>
            </a:r>
            <a:r>
              <a:rPr lang="fr" sz="1200" b="0" i="0" u="none" strike="noStrike" dirty="0">
                <a:solidFill>
                  <a:srgbClr val="6C6463"/>
                </a:solidFill>
                <a:highlight>
                  <a:srgbClr val="FFFFFF"/>
                </a:highlight>
                <a:latin typeface="Gill Sans"/>
                <a:ea typeface="Gill Sans"/>
                <a:cs typeface="Gill Sans"/>
                <a:sym typeface="Gill Sans"/>
              </a:rPr>
              <a:t> vers d’autres programmes dans leur domaine d’activité leur permettrait de fournir des recommandations exploitables lors des séances de conseil destinées aux soignants disposant de faibles moyens économiques ?  </a:t>
            </a:r>
            <a:endParaRPr sz="1200" dirty="0">
              <a:solidFill>
                <a:schemeClr val="accent3"/>
              </a:solidFill>
              <a:highlight>
                <a:srgbClr val="FFFFFF"/>
              </a:highlight>
              <a:latin typeface="Gill Sans"/>
              <a:ea typeface="Gill Sans"/>
              <a:cs typeface="Gill Sans"/>
              <a:sym typeface="Gill Sans"/>
            </a:endParaRPr>
          </a:p>
          <a:p>
            <a:pPr marL="684212" lvl="1" indent="-211137" algn="l" rtl="0">
              <a:lnSpc>
                <a:spcPct val="115000"/>
              </a:lnSpc>
              <a:spcBef>
                <a:spcPts val="1200"/>
              </a:spcBef>
              <a:spcAft>
                <a:spcPts val="1000"/>
              </a:spcAft>
              <a:buClr>
                <a:schemeClr val="accent3"/>
              </a:buClr>
              <a:buSzPts val="1500"/>
              <a:buFont typeface="Gill Sans"/>
              <a:buChar char="–"/>
            </a:pPr>
            <a:r>
              <a:rPr lang="fr" sz="1200" b="0" i="0" u="none" strike="noStrike" dirty="0">
                <a:solidFill>
                  <a:srgbClr val="6C6463"/>
                </a:solidFill>
                <a:highlight>
                  <a:srgbClr val="FFFFFF"/>
                </a:highlight>
                <a:latin typeface="Gill Sans"/>
                <a:ea typeface="Gill Sans"/>
                <a:cs typeface="Gill Sans"/>
                <a:sym typeface="Gill Sans"/>
              </a:rPr>
              <a:t>Comment les programmes de SPC peuvent-ils inciter les communautés à s’attaquer aux facteurs sociaux et environnementaux qui contribuent à la dénutrition ?</a:t>
            </a:r>
            <a:endParaRPr sz="1200" dirty="0">
              <a:solidFill>
                <a:schemeClr val="accent3"/>
              </a:solidFill>
              <a:highlight>
                <a:srgbClr val="FFFFFF"/>
              </a:highlight>
              <a:latin typeface="Gill Sans"/>
              <a:ea typeface="Gill Sans"/>
              <a:cs typeface="Gill Sans"/>
              <a:sym typeface="Gill Sans"/>
            </a:endParaRPr>
          </a:p>
        </p:txBody>
      </p:sp>
      <p:pic>
        <p:nvPicPr>
          <p:cNvPr id="444" name="Google Shape;444;p67"/>
          <p:cNvPicPr preferRelativeResize="0"/>
          <p:nvPr/>
        </p:nvPicPr>
        <p:blipFill>
          <a:blip r:embed="rId3">
            <a:alphaModFix/>
          </a:blip>
          <a:stretch>
            <a:fillRect/>
          </a:stretch>
        </p:blipFill>
        <p:spPr>
          <a:xfrm>
            <a:off x="5382950" y="1705375"/>
            <a:ext cx="3761050" cy="2495732"/>
          </a:xfrm>
          <a:prstGeom prst="rect">
            <a:avLst/>
          </a:prstGeom>
          <a:noFill/>
          <a:ln>
            <a:noFill/>
          </a:ln>
        </p:spPr>
      </p:pic>
      <p:sp>
        <p:nvSpPr>
          <p:cNvPr id="445" name="Google Shape;445;p67"/>
          <p:cNvSpPr txBox="1">
            <a:spLocks noGrp="1"/>
          </p:cNvSpPr>
          <p:nvPr>
            <p:ph type="body" idx="1"/>
          </p:nvPr>
        </p:nvSpPr>
        <p:spPr>
          <a:xfrm>
            <a:off x="6359497" y="4201088"/>
            <a:ext cx="2685900" cy="169200"/>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800"/>
              <a:buNone/>
            </a:pPr>
            <a:r>
              <a:rPr lang="fr" sz="800" b="0" i="0" u="none" strike="noStrike">
                <a:solidFill>
                  <a:srgbClr val="6C6463"/>
                </a:solidFill>
                <a:highlight>
                  <a:srgbClr val="000000">
                    <a:alpha val="0"/>
                  </a:srgbClr>
                </a:highlight>
                <a:latin typeface="Gill Sans"/>
              </a:rPr>
              <a:t>Crédit photo : Andrew Cunningham/JSI</a:t>
            </a:r>
            <a:endParaRPr sz="800">
              <a:solidFill>
                <a:schemeClr val="accent3"/>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8"/>
          <p:cNvSpPr txBox="1">
            <a:spLocks noGrp="1"/>
          </p:cNvSpPr>
          <p:nvPr>
            <p:ph type="title"/>
          </p:nvPr>
        </p:nvSpPr>
        <p:spPr>
          <a:xfrm>
            <a:off x="344150" y="610125"/>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Brouillon révisé du programme d'apprentissage : </a:t>
            </a:r>
            <a:endParaRPr sz="2400" b="0"/>
          </a:p>
          <a:p>
            <a:pPr marL="0" lvl="0" indent="0" algn="l" rtl="0">
              <a:spcBef>
                <a:spcPct val="0"/>
              </a:spcBef>
              <a:spcAft>
                <a:spcPct val="0"/>
              </a:spcAft>
              <a:buClr>
                <a:schemeClr val="accent2"/>
              </a:buClr>
              <a:buSzPts val="2800"/>
              <a:buFont typeface="Gill Sans"/>
              <a:buNone/>
            </a:pPr>
            <a:r>
              <a:rPr lang="fr" sz="2400" b="1" i="0" u="none" strike="noStrike">
                <a:highlight>
                  <a:srgbClr val="000000">
                    <a:alpha val="0"/>
                  </a:srgbClr>
                </a:highlight>
                <a:latin typeface="Gill Sans"/>
              </a:rPr>
              <a:t>4. Suivi et contrôle</a:t>
            </a:r>
            <a:endParaRPr sz="2400"/>
          </a:p>
        </p:txBody>
      </p:sp>
      <p:sp>
        <p:nvSpPr>
          <p:cNvPr id="451" name="Google Shape;451;p68"/>
          <p:cNvSpPr txBox="1"/>
          <p:nvPr/>
        </p:nvSpPr>
        <p:spPr>
          <a:xfrm>
            <a:off x="344150" y="971042"/>
            <a:ext cx="7772400" cy="3682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1200"/>
              </a:spcBef>
              <a:spcAft>
                <a:spcPct val="0"/>
              </a:spcAft>
              <a:buClr>
                <a:schemeClr val="accent3"/>
              </a:buClr>
              <a:buSzPts val="1600"/>
              <a:buFont typeface="Gill Sans"/>
              <a:buAutoNum type="arabicPeriod"/>
            </a:pPr>
            <a:r>
              <a:rPr lang="fr" sz="1600" b="0" i="0" u="none" strike="noStrike" dirty="0">
                <a:solidFill>
                  <a:srgbClr val="6C6463"/>
                </a:solidFill>
                <a:highlight>
                  <a:srgbClr val="000000">
                    <a:alpha val="0"/>
                  </a:srgbClr>
                </a:highlight>
                <a:latin typeface="Gill Sans"/>
                <a:ea typeface="Gill Sans"/>
                <a:cs typeface="Gill Sans"/>
                <a:sym typeface="Gill Sans"/>
              </a:rPr>
              <a:t>Identifier des systèmes et des processus efficaces pour mesurer, suivre et utiliser les informations sur les conseils prodigués au cours du SPC.</a:t>
            </a:r>
            <a:endParaRPr sz="1600" dirty="0">
              <a:solidFill>
                <a:schemeClr val="accent3"/>
              </a:solidFill>
              <a:latin typeface="Gill Sans"/>
              <a:ea typeface="Gill Sans"/>
              <a:cs typeface="Gill Sans"/>
              <a:sym typeface="Gill Sans"/>
            </a:endParaRPr>
          </a:p>
          <a:p>
            <a:pPr marL="684212" lvl="1" indent="-217487" algn="l" rtl="0">
              <a:lnSpc>
                <a:spcPct val="115000"/>
              </a:lnSpc>
              <a:spcBef>
                <a:spcPts val="1000"/>
              </a:spcBef>
              <a:spcAft>
                <a:spcPct val="0"/>
              </a:spcAft>
              <a:buClr>
                <a:schemeClr val="accent3"/>
              </a:buClr>
              <a:buSzPts val="1600"/>
              <a:buFont typeface="Gill Sans"/>
              <a:buChar char="–"/>
            </a:pPr>
            <a:r>
              <a:rPr lang="fr" sz="1600" b="0" i="0" u="none" strike="noStrike" dirty="0">
                <a:solidFill>
                  <a:srgbClr val="6C6463"/>
                </a:solidFill>
                <a:highlight>
                  <a:srgbClr val="000000">
                    <a:alpha val="0"/>
                  </a:srgbClr>
                </a:highlight>
                <a:latin typeface="Gill Sans"/>
                <a:ea typeface="Gill Sans"/>
                <a:cs typeface="Gill Sans"/>
                <a:sym typeface="Gill Sans"/>
              </a:rPr>
              <a:t>Quels sont les indicateurs qui permettent de mesurer efficacement la qualité du conseil et ses dimensions dans le cadre du SPC ? </a:t>
            </a:r>
            <a:endParaRPr sz="1600" dirty="0">
              <a:solidFill>
                <a:schemeClr val="accent3"/>
              </a:solidFill>
              <a:latin typeface="Gill Sans"/>
              <a:ea typeface="Gill Sans"/>
              <a:cs typeface="Gill Sans"/>
              <a:sym typeface="Gill Sans"/>
            </a:endParaRPr>
          </a:p>
          <a:p>
            <a:pPr marL="684212" lvl="1" indent="-217487" algn="l" rtl="0">
              <a:spcBef>
                <a:spcPts val="1000"/>
              </a:spcBef>
              <a:spcAft>
                <a:spcPct val="0"/>
              </a:spcAft>
              <a:buClr>
                <a:schemeClr val="accent3"/>
              </a:buClr>
              <a:buSzPts val="1600"/>
              <a:buFont typeface="Gill Sans"/>
              <a:buChar char="–"/>
            </a:pPr>
            <a:r>
              <a:rPr lang="fr" sz="1600" b="0" i="0" u="none" strike="noStrike" dirty="0">
                <a:solidFill>
                  <a:srgbClr val="6C6463"/>
                </a:solidFill>
                <a:highlight>
                  <a:srgbClr val="000000">
                    <a:alpha val="0"/>
                  </a:srgbClr>
                </a:highlight>
                <a:latin typeface="Gill Sans"/>
                <a:ea typeface="Gill Sans"/>
                <a:cs typeface="Gill Sans"/>
                <a:sym typeface="Gill Sans"/>
              </a:rPr>
              <a:t>Comment mesurer le succès des programmes qui intègrent la nutrition et le DPE ?</a:t>
            </a:r>
            <a:endParaRPr sz="1600" dirty="0">
              <a:solidFill>
                <a:schemeClr val="accent3"/>
              </a:solidFill>
              <a:latin typeface="Gill Sans"/>
              <a:ea typeface="Gill Sans"/>
              <a:cs typeface="Gill Sans"/>
              <a:sym typeface="Gill Sans"/>
            </a:endParaRPr>
          </a:p>
          <a:p>
            <a:pPr marL="684212" lvl="1" indent="-217487" algn="l" rtl="0">
              <a:spcBef>
                <a:spcPts val="1000"/>
              </a:spcBef>
              <a:spcAft>
                <a:spcPct val="0"/>
              </a:spcAft>
              <a:buClr>
                <a:schemeClr val="accent3"/>
              </a:buClr>
              <a:buSzPts val="1600"/>
              <a:buFont typeface="Gill Sans"/>
              <a:buChar char="–"/>
            </a:pPr>
            <a:r>
              <a:rPr lang="fr" sz="1600" b="0" i="0" u="none" strike="noStrike" dirty="0">
                <a:solidFill>
                  <a:srgbClr val="6C6463"/>
                </a:solidFill>
                <a:highlight>
                  <a:srgbClr val="000000">
                    <a:alpha val="0"/>
                  </a:srgbClr>
                </a:highlight>
                <a:latin typeface="Gill Sans"/>
                <a:ea typeface="Gill Sans"/>
                <a:cs typeface="Gill Sans"/>
                <a:sym typeface="Gill Sans"/>
              </a:rPr>
              <a:t>Comment pouvons-nous suivre les indicateurs de qualité des conseils et de réussite des programmes de SPC et les utiliser pour améliorer la qualité ? </a:t>
            </a:r>
            <a:endParaRPr sz="1600" dirty="0">
              <a:solidFill>
                <a:schemeClr val="accent3"/>
              </a:solidFill>
              <a:latin typeface="Gill Sans"/>
              <a:ea typeface="Gill Sans"/>
              <a:cs typeface="Gill Sans"/>
              <a:sym typeface="Gill Sans"/>
            </a:endParaRPr>
          </a:p>
          <a:p>
            <a:pPr marL="684212" lvl="1" indent="-217487" algn="l" rtl="0">
              <a:spcBef>
                <a:spcPts val="1000"/>
              </a:spcBef>
              <a:spcAft>
                <a:spcPct val="0"/>
              </a:spcAft>
              <a:buClr>
                <a:schemeClr val="accent3"/>
              </a:buClr>
              <a:buSzPts val="1600"/>
              <a:buFont typeface="Gill Sans"/>
              <a:buChar char="–"/>
            </a:pPr>
            <a:r>
              <a:rPr lang="fr" sz="1600" b="0" i="0" u="none" strike="noStrike" dirty="0">
                <a:solidFill>
                  <a:srgbClr val="6C6463"/>
                </a:solidFill>
                <a:highlight>
                  <a:srgbClr val="000000">
                    <a:alpha val="0"/>
                  </a:srgbClr>
                </a:highlight>
                <a:latin typeface="Gill Sans"/>
                <a:ea typeface="Gill Sans"/>
                <a:cs typeface="Gill Sans"/>
                <a:sym typeface="Gill Sans"/>
              </a:rPr>
              <a:t>Quel est l’impact de la mesure de la qualité des conseils sur le comportement et le financement des agents de santé et des superviseurs ?</a:t>
            </a:r>
            <a:endParaRPr sz="1600" dirty="0">
              <a:solidFill>
                <a:schemeClr val="accent3"/>
              </a:solidFill>
              <a:latin typeface="Gill Sans"/>
              <a:ea typeface="Gill Sans"/>
              <a:cs typeface="Gill Sans"/>
              <a:sym typeface="Gill Sans"/>
            </a:endParaRPr>
          </a:p>
          <a:p>
            <a:pPr marL="684212" lvl="1" indent="-217487" algn="l" rtl="0">
              <a:spcBef>
                <a:spcPts val="1000"/>
              </a:spcBef>
              <a:spcAft>
                <a:spcPts val="1000"/>
              </a:spcAft>
              <a:buClr>
                <a:schemeClr val="accent3"/>
              </a:buClr>
              <a:buSzPts val="1600"/>
              <a:buFont typeface="Gill Sans"/>
              <a:buChar char="–"/>
            </a:pPr>
            <a:r>
              <a:rPr lang="fr" sz="1600" b="0" i="0" u="none" strike="noStrike" dirty="0">
                <a:solidFill>
                  <a:srgbClr val="6C6463"/>
                </a:solidFill>
                <a:highlight>
                  <a:srgbClr val="000000">
                    <a:alpha val="0"/>
                  </a:srgbClr>
                </a:highlight>
                <a:latin typeface="Gill Sans"/>
                <a:ea typeface="Gill Sans"/>
                <a:cs typeface="Gill Sans"/>
                <a:sym typeface="Gill Sans"/>
              </a:rPr>
              <a:t>Quels outils permettraient aux agents de santé et aux soignants d’assurer le suivi des actions convenues au cours des séances de conseil ?</a:t>
            </a:r>
            <a:endParaRPr sz="1600" dirty="0">
              <a:solidFill>
                <a:schemeClr val="accent3"/>
              </a:solidFill>
              <a:latin typeface="Gill Sans"/>
              <a:ea typeface="Gill Sans"/>
              <a:cs typeface="Gill Sans"/>
              <a:sym typeface="Gill Sans"/>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9"/>
          <p:cNvSpPr txBox="1">
            <a:spLocks noGrp="1"/>
          </p:cNvSpPr>
          <p:nvPr>
            <p:ph type="ctrTitle"/>
          </p:nvPr>
        </p:nvSpPr>
        <p:spPr>
          <a:xfrm>
            <a:off x="320040" y="1371600"/>
            <a:ext cx="6622366" cy="1428900"/>
          </a:xfrm>
          <a:prstGeom prst="rect">
            <a:avLst/>
          </a:prstGeom>
        </p:spPr>
        <p:txBody>
          <a:bodyPr spcFirstLastPara="1" wrap="square" lIns="0" tIns="0" rIns="0" bIns="0" anchor="b" anchorCtr="0">
            <a:noAutofit/>
          </a:bodyPr>
          <a:lstStyle/>
          <a:p>
            <a:pPr marL="0" lvl="0" indent="0" algn="l" rtl="0">
              <a:spcBef>
                <a:spcPct val="0"/>
              </a:spcBef>
              <a:spcAft>
                <a:spcPct val="0"/>
              </a:spcAft>
              <a:buClr>
                <a:schemeClr val="dk1"/>
              </a:buClr>
              <a:buSzPct val="39285"/>
              <a:buFont typeface="Arial"/>
              <a:buNone/>
            </a:pPr>
            <a:endParaRPr sz="2800" b="1" dirty="0">
              <a:solidFill>
                <a:schemeClr val="lt1"/>
              </a:solidFill>
            </a:endParaRPr>
          </a:p>
          <a:p>
            <a:pPr marL="0" lvl="0" indent="0" algn="l" rtl="0">
              <a:spcBef>
                <a:spcPts val="900"/>
              </a:spcBef>
              <a:spcAft>
                <a:spcPct val="0"/>
              </a:spcAft>
              <a:buClr>
                <a:schemeClr val="dk1"/>
              </a:buClr>
              <a:buSzPct val="34375"/>
              <a:buFont typeface="Arial"/>
              <a:buNone/>
            </a:pPr>
            <a:endParaRPr sz="3200" b="1" dirty="0">
              <a:solidFill>
                <a:schemeClr val="lt1"/>
              </a:solidFill>
            </a:endParaRPr>
          </a:p>
          <a:p>
            <a:pPr marL="0" lvl="0" indent="0" algn="l" rtl="0">
              <a:spcBef>
                <a:spcPts val="900"/>
              </a:spcBef>
              <a:spcAft>
                <a:spcPts val="900"/>
              </a:spcAft>
              <a:buNone/>
            </a:pPr>
            <a:r>
              <a:rPr lang="fr" sz="3200" b="1" i="0" u="none" strike="noStrike" dirty="0">
                <a:solidFill>
                  <a:srgbClr val="FFFFFF"/>
                </a:solidFill>
                <a:highlight>
                  <a:srgbClr val="000000">
                    <a:alpha val="0"/>
                  </a:srgbClr>
                </a:highlight>
                <a:latin typeface="Gill Sans"/>
              </a:rPr>
              <a:t>Séance de questions et réponses</a:t>
            </a:r>
            <a:endParaRPr sz="2800" b="1"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0"/>
          <p:cNvSpPr txBox="1">
            <a:spLocks noGrp="1"/>
          </p:cNvSpPr>
          <p:nvPr>
            <p:ph type="subTitle" idx="1"/>
          </p:nvPr>
        </p:nvSpPr>
        <p:spPr>
          <a:xfrm>
            <a:off x="320040" y="3086100"/>
            <a:ext cx="3429000" cy="1314300"/>
          </a:xfrm>
          <a:prstGeom prst="rect">
            <a:avLst/>
          </a:prstGeom>
        </p:spPr>
        <p:txBody>
          <a:bodyPr spcFirstLastPara="1" wrap="square" lIns="0" tIns="0" rIns="0" bIns="0" anchor="t" anchorCtr="0">
            <a:noAutofit/>
          </a:bodyPr>
          <a:lstStyle/>
          <a:p>
            <a:pPr marL="0" lvl="0" indent="0" algn="l" rtl="0">
              <a:spcBef>
                <a:spcPct val="0"/>
              </a:spcBef>
              <a:spcAft>
                <a:spcPct val="0"/>
              </a:spcAft>
              <a:buNone/>
            </a:pPr>
            <a:r>
              <a:rPr lang="fr" sz="1600" b="0" i="0" u="none" strike="noStrike" dirty="0">
                <a:solidFill>
                  <a:srgbClr val="FFFFFF"/>
                </a:solidFill>
                <a:highlight>
                  <a:srgbClr val="000000">
                    <a:alpha val="0"/>
                  </a:srgbClr>
                </a:highlight>
                <a:latin typeface="Gill Sans"/>
              </a:rPr>
              <a:t>Elaine Gray</a:t>
            </a:r>
            <a:endParaRPr sz="1600" dirty="0">
              <a:solidFill>
                <a:schemeClr val="lt1"/>
              </a:solidFill>
            </a:endParaRPr>
          </a:p>
          <a:p>
            <a:pPr marL="0" lvl="0" indent="0" algn="l" rtl="0">
              <a:spcBef>
                <a:spcPts val="900"/>
              </a:spcBef>
              <a:spcAft>
                <a:spcPct val="0"/>
              </a:spcAft>
              <a:buNone/>
            </a:pPr>
            <a:r>
              <a:rPr lang="fr" sz="1600" b="0" i="0" u="none" strike="noStrike" dirty="0">
                <a:solidFill>
                  <a:srgbClr val="FFFFFF"/>
                </a:solidFill>
                <a:highlight>
                  <a:srgbClr val="000000">
                    <a:alpha val="0"/>
                  </a:srgbClr>
                </a:highlight>
                <a:latin typeface="Gill Sans"/>
              </a:rPr>
              <a:t>Conseillère principale en nutrition</a:t>
            </a:r>
            <a:endParaRPr sz="1600" dirty="0">
              <a:solidFill>
                <a:schemeClr val="lt1"/>
              </a:solidFill>
            </a:endParaRPr>
          </a:p>
          <a:p>
            <a:pPr marL="0" lvl="0" indent="0" algn="l" rtl="0">
              <a:spcBef>
                <a:spcPts val="900"/>
              </a:spcBef>
              <a:spcAft>
                <a:spcPts val="900"/>
              </a:spcAft>
              <a:buNone/>
            </a:pPr>
            <a:r>
              <a:rPr lang="fr" sz="1600" b="0" i="0" u="none" strike="noStrike" dirty="0">
                <a:solidFill>
                  <a:srgbClr val="FFFFFF"/>
                </a:solidFill>
                <a:highlight>
                  <a:srgbClr val="000000">
                    <a:alpha val="0"/>
                  </a:srgbClr>
                </a:highlight>
                <a:latin typeface="Gill Sans"/>
              </a:rPr>
              <a:t>Bureau de la santé mondiale de l’USAID</a:t>
            </a:r>
            <a:endParaRPr sz="1600" dirty="0">
              <a:solidFill>
                <a:schemeClr val="lt1"/>
              </a:solidFill>
            </a:endParaRPr>
          </a:p>
        </p:txBody>
      </p:sp>
      <p:pic>
        <p:nvPicPr>
          <p:cNvPr id="464" name="Google Shape;464;p70"/>
          <p:cNvPicPr preferRelativeResize="0"/>
          <p:nvPr/>
        </p:nvPicPr>
        <p:blipFill>
          <a:blip r:embed="rId3">
            <a:alphaModFix/>
          </a:blip>
          <a:srcRect l="16669" r="10156"/>
          <a:stretch>
            <a:fillRect/>
          </a:stretch>
        </p:blipFill>
        <p:spPr>
          <a:xfrm>
            <a:off x="5504450" y="776675"/>
            <a:ext cx="2715225" cy="3429100"/>
          </a:xfrm>
          <a:prstGeom prst="rect">
            <a:avLst/>
          </a:prstGeom>
          <a:noFill/>
          <a:ln>
            <a:noFill/>
          </a:ln>
        </p:spPr>
      </p:pic>
      <p:sp>
        <p:nvSpPr>
          <p:cNvPr id="465" name="Google Shape;465;p70"/>
          <p:cNvSpPr txBox="1">
            <a:spLocks noGrp="1"/>
          </p:cNvSpPr>
          <p:nvPr>
            <p:ph type="ctrTitle"/>
          </p:nvPr>
        </p:nvSpPr>
        <p:spPr>
          <a:xfrm>
            <a:off x="320040" y="1143000"/>
            <a:ext cx="5486400" cy="1428900"/>
          </a:xfrm>
          <a:prstGeom prst="rect">
            <a:avLst/>
          </a:prstGeom>
        </p:spPr>
        <p:txBody>
          <a:bodyPr spcFirstLastPara="1" wrap="square" lIns="0" tIns="0" rIns="0" bIns="0" anchor="b" anchorCtr="0">
            <a:noAutofit/>
          </a:bodyPr>
          <a:lstStyle/>
          <a:p>
            <a:pPr marL="0" lvl="0" indent="0" algn="l" rtl="0">
              <a:spcBef>
                <a:spcPct val="0"/>
              </a:spcBef>
              <a:spcAft>
                <a:spcPts val="900"/>
              </a:spcAft>
              <a:buClr>
                <a:schemeClr val="dk1"/>
              </a:buClr>
              <a:buSzPts val="1100"/>
              <a:buFont typeface="Arial"/>
              <a:buNone/>
            </a:pPr>
            <a:r>
              <a:rPr lang="fr" sz="2800" b="1" i="0" u="none" strike="noStrike">
                <a:solidFill>
                  <a:srgbClr val="FFFFFF"/>
                </a:solidFill>
                <a:highlight>
                  <a:srgbClr val="000000">
                    <a:alpha val="0"/>
                  </a:srgbClr>
                </a:highlight>
                <a:latin typeface="Gill Sans"/>
              </a:rPr>
              <a:t>OBSERVATIONS FINALES</a:t>
            </a:r>
            <a:endParaRPr>
              <a:solidFill>
                <a:schemeClr val="lt1"/>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1"/>
          <p:cNvSpPr txBox="1">
            <a:spLocks noGrp="1"/>
          </p:cNvSpPr>
          <p:nvPr>
            <p:ph type="body" idx="1"/>
          </p:nvPr>
        </p:nvSpPr>
        <p:spPr>
          <a:xfrm>
            <a:off x="128069" y="604353"/>
            <a:ext cx="8948197" cy="3429000"/>
          </a:xfrm>
          <a:prstGeom prst="rect">
            <a:avLst/>
          </a:prstGeom>
        </p:spPr>
        <p:txBody>
          <a:bodyPr spcFirstLastPara="1" wrap="square" lIns="0" tIns="0" rIns="0" bIns="0" anchor="t" anchorCtr="0">
            <a:noAutofit/>
          </a:bodyPr>
          <a:lstStyle/>
          <a:p>
            <a:pPr marL="0" lvl="0" indent="0" algn="ctr" rtl="0">
              <a:lnSpc>
                <a:spcPct val="115000"/>
              </a:lnSpc>
              <a:spcBef>
                <a:spcPct val="0"/>
              </a:spcBef>
              <a:spcAft>
                <a:spcPct val="0"/>
              </a:spcAft>
              <a:buNone/>
            </a:pPr>
            <a:r>
              <a:rPr lang="fr" sz="1800" b="0" i="0" u="none" strike="noStrike" dirty="0">
                <a:solidFill>
                  <a:srgbClr val="000000"/>
                </a:solidFill>
                <a:highlight>
                  <a:srgbClr val="000000">
                    <a:alpha val="0"/>
                  </a:srgbClr>
                </a:highlight>
                <a:latin typeface="Gill Sans"/>
              </a:rPr>
              <a:t>Engagez-vous auprès des </a:t>
            </a:r>
            <a:r>
              <a:rPr lang="fr" sz="1800" b="1" i="0" u="none" strike="noStrike" dirty="0">
                <a:solidFill>
                  <a:srgbClr val="000000"/>
                </a:solidFill>
                <a:highlight>
                  <a:srgbClr val="000000">
                    <a:alpha val="0"/>
                  </a:srgbClr>
                </a:highlight>
                <a:latin typeface="Gill Sans"/>
              </a:rPr>
              <a:t>co-présidents du sous-groupe Nutrition </a:t>
            </a:r>
            <a:r>
              <a:rPr lang="fr" sz="1800" b="0" i="0" u="none" strike="noStrike" dirty="0">
                <a:solidFill>
                  <a:srgbClr val="000000"/>
                </a:solidFill>
                <a:highlight>
                  <a:srgbClr val="000000">
                    <a:alpha val="0"/>
                  </a:srgbClr>
                </a:highlight>
                <a:latin typeface="Gill Sans"/>
              </a:rPr>
              <a:t>:</a:t>
            </a:r>
            <a:endParaRPr sz="1800" dirty="0">
              <a:solidFill>
                <a:schemeClr val="dk1"/>
              </a:solidFill>
            </a:endParaRPr>
          </a:p>
          <a:p>
            <a:pPr marL="0" lvl="0" indent="0" algn="ctr" rtl="0">
              <a:lnSpc>
                <a:spcPct val="115000"/>
              </a:lnSpc>
              <a:spcBef>
                <a:spcPts val="1200"/>
              </a:spcBef>
              <a:spcAft>
                <a:spcPct val="0"/>
              </a:spcAft>
              <a:buNone/>
            </a:pPr>
            <a:r>
              <a:rPr lang="fr" sz="1800" b="0" i="0" u="none" strike="noStrike" dirty="0">
                <a:solidFill>
                  <a:srgbClr val="000000"/>
                </a:solidFill>
                <a:highlight>
                  <a:srgbClr val="000000">
                    <a:alpha val="0"/>
                  </a:srgbClr>
                </a:highlight>
                <a:latin typeface="Gill Sans"/>
              </a:rPr>
              <a:t> Akriti :</a:t>
            </a:r>
            <a:r>
              <a:rPr lang="fr" sz="1800" b="0" i="0" u="sng" strike="noStrike" dirty="0">
                <a:solidFill>
                  <a:srgbClr val="3F38A3"/>
                </a:solidFill>
                <a:highlight>
                  <a:srgbClr val="000000">
                    <a:alpha val="0"/>
                  </a:srgbClr>
                </a:highlight>
                <a:latin typeface="Gill Sans"/>
              </a:rPr>
              <a:t> akriti_singh@jsi.com</a:t>
            </a:r>
            <a:endParaRPr sz="1800" u="sng" dirty="0">
              <a:solidFill>
                <a:srgbClr val="3F38A3"/>
              </a:solidFill>
            </a:endParaRPr>
          </a:p>
          <a:p>
            <a:pPr marL="0" lvl="0" indent="0" algn="ctr" rtl="0">
              <a:lnSpc>
                <a:spcPct val="115000"/>
              </a:lnSpc>
              <a:spcBef>
                <a:spcPts val="1200"/>
              </a:spcBef>
              <a:spcAft>
                <a:spcPct val="0"/>
              </a:spcAft>
              <a:buNone/>
            </a:pPr>
            <a:r>
              <a:rPr lang="fr" sz="1800" b="0" i="0" u="none" strike="noStrike" dirty="0">
                <a:solidFill>
                  <a:srgbClr val="000000"/>
                </a:solidFill>
                <a:highlight>
                  <a:srgbClr val="000000">
                    <a:alpha val="0"/>
                  </a:srgbClr>
                </a:highlight>
                <a:latin typeface="Gill Sans"/>
              </a:rPr>
              <a:t> Adugna :</a:t>
            </a:r>
            <a:r>
              <a:rPr lang="fr" sz="1800" b="0" i="0" u="sng" strike="noStrike" dirty="0">
                <a:solidFill>
                  <a:srgbClr val="3F38A3"/>
                </a:solidFill>
                <a:highlight>
                  <a:srgbClr val="000000">
                    <a:alpha val="0"/>
                  </a:srgbClr>
                </a:highlight>
                <a:latin typeface="Gill Sans"/>
              </a:rPr>
              <a:t> ayimam@actionagainsthunger.org</a:t>
            </a:r>
            <a:endParaRPr sz="1800" u="sng" dirty="0">
              <a:solidFill>
                <a:srgbClr val="3F38A3"/>
              </a:solidFill>
            </a:endParaRPr>
          </a:p>
          <a:p>
            <a:pPr marL="0" lvl="0" indent="0" algn="l" rtl="0">
              <a:lnSpc>
                <a:spcPct val="115000"/>
              </a:lnSpc>
              <a:spcBef>
                <a:spcPts val="900"/>
              </a:spcBef>
              <a:spcAft>
                <a:spcPct val="0"/>
              </a:spcAft>
              <a:buNone/>
            </a:pPr>
            <a:r>
              <a:rPr lang="fr" sz="1800" b="0" i="0" u="none" strike="noStrike" dirty="0">
                <a:solidFill>
                  <a:srgbClr val="000000"/>
                </a:solidFill>
                <a:highlight>
                  <a:srgbClr val="000000">
                    <a:alpha val="0"/>
                  </a:srgbClr>
                </a:highlight>
                <a:latin typeface="Gill Sans"/>
              </a:rPr>
              <a:t>Les informations sur les sous-groupes, les enregistrements et les présentations des réunions et webinaires précédents sont disponibles sur la page des sous-groupes du site Web du groupe de travail sur la santé de l’enfant : </a:t>
            </a:r>
            <a:r>
              <a:rPr lang="fr" sz="1800" b="0" i="0" u="sng" strike="noStrike" dirty="0">
                <a:solidFill>
                  <a:srgbClr val="3F38A3"/>
                </a:solidFill>
                <a:highlight>
                  <a:srgbClr val="000000">
                    <a:alpha val="0"/>
                  </a:srgbClr>
                </a:highlight>
                <a:latin typeface="Gill Sans"/>
              </a:rPr>
              <a:t>www.childhealthtaskforce.org/subgroups/nutrition</a:t>
            </a:r>
            <a:endParaRPr sz="1800" u="sng" dirty="0">
              <a:solidFill>
                <a:srgbClr val="3F38A3"/>
              </a:solidFill>
            </a:endParaRPr>
          </a:p>
          <a:p>
            <a:pPr marL="0" lvl="0" indent="0" algn="l" rtl="0">
              <a:lnSpc>
                <a:spcPct val="115000"/>
              </a:lnSpc>
              <a:spcBef>
                <a:spcPts val="1200"/>
              </a:spcBef>
              <a:spcAft>
                <a:spcPct val="0"/>
              </a:spcAft>
              <a:buNone/>
            </a:pPr>
            <a:r>
              <a:rPr lang="fr" sz="1800" b="0" i="1" u="none" strike="noStrike" dirty="0">
                <a:solidFill>
                  <a:srgbClr val="000000"/>
                </a:solidFill>
                <a:highlight>
                  <a:srgbClr val="000000">
                    <a:alpha val="0"/>
                  </a:srgbClr>
                </a:highlight>
                <a:latin typeface="Gill Sans"/>
              </a:rPr>
              <a:t>*L'enregistrement et les présentations de ce webinaire seront disponibles sur cette page dans quelques jours.</a:t>
            </a:r>
            <a:endParaRPr sz="1800" i="1" dirty="0">
              <a:solidFill>
                <a:schemeClr val="dk1"/>
              </a:solidFill>
            </a:endParaRPr>
          </a:p>
          <a:p>
            <a:pPr marL="0" lvl="0" indent="0" algn="l" rtl="0">
              <a:lnSpc>
                <a:spcPct val="115000"/>
              </a:lnSpc>
              <a:spcBef>
                <a:spcPts val="1200"/>
              </a:spcBef>
              <a:spcAft>
                <a:spcPct val="0"/>
              </a:spcAft>
              <a:buNone/>
            </a:pPr>
            <a:r>
              <a:rPr lang="fr" sz="1800" b="1" i="0" u="none" strike="noStrike" dirty="0">
                <a:solidFill>
                  <a:srgbClr val="000000"/>
                </a:solidFill>
                <a:highlight>
                  <a:srgbClr val="000000">
                    <a:alpha val="0"/>
                  </a:srgbClr>
                </a:highlight>
                <a:latin typeface="Gill Sans"/>
              </a:rPr>
              <a:t>Rejoignez le groupe de travail sur la santé de l'enfant ici : </a:t>
            </a:r>
            <a:r>
              <a:rPr lang="fr" sz="1800" b="1" i="0" u="sng" strike="noStrike" dirty="0">
                <a:solidFill>
                  <a:srgbClr val="3F38A3"/>
                </a:solidFill>
                <a:highlight>
                  <a:srgbClr val="000000">
                    <a:alpha val="0"/>
                  </a:srgbClr>
                </a:highlight>
                <a:latin typeface="Gill Sans"/>
              </a:rPr>
              <a:t>https://bit.ly/joinchtf</a:t>
            </a:r>
            <a:r>
              <a:rPr lang="fr" sz="1800" b="1" i="0" u="none" strike="noStrike" dirty="0">
                <a:solidFill>
                  <a:srgbClr val="3F38A3"/>
                </a:solidFill>
                <a:highlight>
                  <a:srgbClr val="000000">
                    <a:alpha val="0"/>
                  </a:srgbClr>
                </a:highlight>
                <a:latin typeface="Gill Sans"/>
              </a:rPr>
              <a:t> </a:t>
            </a:r>
            <a:r>
              <a:rPr lang="fr" sz="1800" b="0" i="0" u="none" strike="noStrike" dirty="0">
                <a:solidFill>
                  <a:srgbClr val="000000"/>
                </a:solidFill>
                <a:highlight>
                  <a:srgbClr val="000000">
                    <a:alpha val="0"/>
                  </a:srgbClr>
                </a:highlight>
                <a:latin typeface="Gill Sans"/>
              </a:rPr>
              <a:t>et suivez-nous sur LinkedIn : </a:t>
            </a:r>
            <a:r>
              <a:rPr lang="fr" sz="1800" b="0" i="0" u="sng" strike="noStrike" dirty="0">
                <a:solidFill>
                  <a:srgbClr val="3F38A3"/>
                </a:solidFill>
                <a:highlight>
                  <a:srgbClr val="000000">
                    <a:alpha val="0"/>
                  </a:srgbClr>
                </a:highlight>
                <a:latin typeface="Gill Sans"/>
              </a:rPr>
              <a:t>www.linkedin.com/company/child-health-task-force</a:t>
            </a:r>
            <a:endParaRPr sz="1800" u="sng" dirty="0">
              <a:solidFill>
                <a:srgbClr val="3F38A3"/>
              </a:solidFill>
            </a:endParaRPr>
          </a:p>
          <a:p>
            <a:pPr marL="0" lvl="0" indent="0" algn="l" rtl="0">
              <a:spcBef>
                <a:spcPts val="1200"/>
              </a:spcBef>
              <a:spcAft>
                <a:spcPct val="0"/>
              </a:spcAft>
              <a:buClr>
                <a:schemeClr val="dk1"/>
              </a:buClr>
              <a:buSzPct val="73333"/>
              <a:buFont typeface="Arial"/>
              <a:buNone/>
            </a:pPr>
            <a:endParaRPr dirty="0"/>
          </a:p>
          <a:p>
            <a:pPr marL="0" lvl="0" indent="0" algn="l" rtl="0">
              <a:spcBef>
                <a:spcPts val="900"/>
              </a:spcBef>
              <a:spcAft>
                <a:spcPts val="900"/>
              </a:spcAft>
              <a:buNone/>
            </a:pPr>
            <a:endParaRPr dirty="0"/>
          </a:p>
        </p:txBody>
      </p:sp>
      <p:sp>
        <p:nvSpPr>
          <p:cNvPr id="472" name="Google Shape;472;p71"/>
          <p:cNvSpPr txBox="1">
            <a:spLocks noGrp="1"/>
          </p:cNvSpPr>
          <p:nvPr>
            <p:ph type="title"/>
          </p:nvPr>
        </p:nvSpPr>
        <p:spPr>
          <a:xfrm>
            <a:off x="310950" y="0"/>
            <a:ext cx="8522100" cy="685800"/>
          </a:xfrm>
          <a:prstGeom prst="rect">
            <a:avLst/>
          </a:prstGeom>
        </p:spPr>
        <p:txBody>
          <a:bodyPr spcFirstLastPara="1" wrap="square" lIns="0" tIns="0" rIns="0" bIns="0" anchor="b" anchorCtr="0">
            <a:noAutofit/>
          </a:bodyPr>
          <a:lstStyle/>
          <a:p>
            <a:pPr marL="0" lvl="0" indent="0" algn="ctr" rtl="0">
              <a:spcBef>
                <a:spcPct val="0"/>
              </a:spcBef>
              <a:spcAft>
                <a:spcPct val="0"/>
              </a:spcAft>
              <a:buNone/>
            </a:pPr>
            <a:r>
              <a:rPr lang="fr" sz="3500" b="1" i="0" u="none" strike="noStrike" dirty="0">
                <a:solidFill>
                  <a:srgbClr val="645DC7"/>
                </a:solidFill>
                <a:highlight>
                  <a:srgbClr val="000000">
                    <a:alpha val="0"/>
                  </a:srgbClr>
                </a:highlight>
                <a:latin typeface="Gill Sans"/>
              </a:rPr>
              <a:t>Contactez-nous</a:t>
            </a:r>
            <a:endParaRPr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2"/>
          <p:cNvSpPr txBox="1">
            <a:spLocks noGrp="1"/>
          </p:cNvSpPr>
          <p:nvPr>
            <p:ph type="body" idx="1"/>
          </p:nvPr>
        </p:nvSpPr>
        <p:spPr>
          <a:xfrm>
            <a:off x="596099" y="1481175"/>
            <a:ext cx="7786200" cy="3429000"/>
          </a:xfrm>
          <a:prstGeom prst="rect">
            <a:avLst/>
          </a:prstGeom>
        </p:spPr>
        <p:txBody>
          <a:bodyPr spcFirstLastPara="1" wrap="square" lIns="0" tIns="0" rIns="0" bIns="0" anchor="t" anchorCtr="0">
            <a:noAutofit/>
          </a:bodyPr>
          <a:lstStyle/>
          <a:p>
            <a:pPr marL="0" lvl="0" indent="0" algn="ctr" rtl="0">
              <a:lnSpc>
                <a:spcPct val="90000"/>
              </a:lnSpc>
              <a:spcBef>
                <a:spcPts val="1000"/>
              </a:spcBef>
              <a:spcAft>
                <a:spcPct val="0"/>
              </a:spcAft>
              <a:buClr>
                <a:schemeClr val="dk1"/>
              </a:buClr>
              <a:buSzPts val="1100"/>
              <a:buFont typeface="Arial"/>
              <a:buNone/>
            </a:pPr>
            <a:r>
              <a:rPr lang="fr" sz="2000" b="0" i="0" u="none" strike="noStrike" dirty="0">
                <a:solidFill>
                  <a:srgbClr val="3D3D3D"/>
                </a:solidFill>
                <a:highlight>
                  <a:srgbClr val="000000">
                    <a:alpha val="0"/>
                  </a:srgbClr>
                </a:highlight>
                <a:latin typeface="Gill Sans"/>
              </a:rPr>
              <a:t>Le groupe de travail sur la santé de l'enfant est dirigée par JSI Research &amp; Training Institute, Inc. par le biais du projet de l'USAID en action pour la nutrition et financé par l'USAID et la Fondation Bill et Melinda Gates.</a:t>
            </a:r>
            <a:endParaRPr sz="2000" dirty="0">
              <a:solidFill>
                <a:srgbClr val="3D3D3D"/>
              </a:solidFill>
            </a:endParaRPr>
          </a:p>
          <a:p>
            <a:pPr marL="0" lvl="0" indent="0" algn="ctr" rtl="0">
              <a:lnSpc>
                <a:spcPct val="90000"/>
              </a:lnSpc>
              <a:spcBef>
                <a:spcPts val="1000"/>
              </a:spcBef>
              <a:spcAft>
                <a:spcPct val="0"/>
              </a:spcAft>
              <a:buClr>
                <a:schemeClr val="dk1"/>
              </a:buClr>
              <a:buSzPts val="1100"/>
              <a:buFont typeface="Arial"/>
              <a:buNone/>
            </a:pPr>
            <a:r>
              <a:rPr lang="fr" sz="2000" b="0" i="0" u="none" strike="noStrike" dirty="0">
                <a:solidFill>
                  <a:srgbClr val="3D3D3D"/>
                </a:solidFill>
                <a:highlight>
                  <a:srgbClr val="000000">
                    <a:alpha val="0"/>
                  </a:srgbClr>
                </a:highlight>
                <a:latin typeface="Gill Sans"/>
              </a:rPr>
              <a:t>Cette présentation a été rendue possible grâce au généreux soutien du peuple américain par l'intermédiaire de l'Agence des États-Unis pour le développement international (USAID), selon les termes du contrat 7200AA18C00070 attribué à JSI Research &amp; Training Institute, Inc. Le contenu relève de la responsabilité de JSI et ne reflète pas nécessairement les opinions de l'USAID ou du gouvernement des États-Unis.</a:t>
            </a:r>
            <a:endParaRPr sz="2000" dirty="0">
              <a:solidFill>
                <a:srgbClr val="3D3D3D"/>
              </a:solidFill>
            </a:endParaRPr>
          </a:p>
          <a:p>
            <a:pPr marL="0" lvl="0" indent="0" algn="l" rtl="0">
              <a:spcBef>
                <a:spcPct val="0"/>
              </a:spcBef>
              <a:spcAft>
                <a:spcPts val="900"/>
              </a:spcAft>
              <a:buNone/>
            </a:pPr>
            <a:endParaRPr dirty="0"/>
          </a:p>
        </p:txBody>
      </p:sp>
      <p:pic>
        <p:nvPicPr>
          <p:cNvPr id="479" name="Google Shape;479;p72"/>
          <p:cNvPicPr preferRelativeResize="0"/>
          <p:nvPr/>
        </p:nvPicPr>
        <p:blipFill>
          <a:blip r:embed="rId3">
            <a:alphaModFix/>
          </a:blip>
          <a:stretch>
            <a:fillRect/>
          </a:stretch>
        </p:blipFill>
        <p:spPr>
          <a:xfrm>
            <a:off x="3984413" y="229925"/>
            <a:ext cx="1175175" cy="1175175"/>
          </a:xfrm>
          <a:prstGeom prst="rect">
            <a:avLst/>
          </a:prstGeom>
          <a:noFill/>
          <a:ln>
            <a:no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txBox="1">
            <a:spLocks noGrp="1"/>
          </p:cNvSpPr>
          <p:nvPr>
            <p:ph type="body" idx="1"/>
          </p:nvPr>
        </p:nvSpPr>
        <p:spPr>
          <a:xfrm>
            <a:off x="320050" y="977410"/>
            <a:ext cx="4802400" cy="3429000"/>
          </a:xfrm>
          <a:prstGeom prst="rect">
            <a:avLst/>
          </a:prstGeom>
        </p:spPr>
        <p:txBody>
          <a:bodyPr spcFirstLastPara="1" wrap="square" lIns="0" tIns="0" rIns="0" bIns="0" anchor="t" anchorCtr="0">
            <a:noAutofit/>
          </a:bodyPr>
          <a:lstStyle/>
          <a:p>
            <a:pPr marL="457200" lvl="0" indent="-361950" algn="l" rtl="0">
              <a:spcBef>
                <a:spcPct val="0"/>
              </a:spcBef>
              <a:spcAft>
                <a:spcPct val="0"/>
              </a:spcAft>
              <a:buSzPts val="2100"/>
              <a:buChar char="•"/>
            </a:pPr>
            <a:r>
              <a:rPr lang="fr" sz="1600" b="0" i="0" u="none" strike="noStrike" dirty="0">
                <a:highlight>
                  <a:srgbClr val="000000">
                    <a:alpha val="0"/>
                  </a:srgbClr>
                </a:highlight>
                <a:latin typeface="Gill Sans"/>
              </a:rPr>
              <a:t>Le SPC est un point d'entrée important pour les soins préventifs et les services essentiels de santé, de nutrition et de développement de l'enfant.</a:t>
            </a:r>
            <a:endParaRPr sz="1600" dirty="0"/>
          </a:p>
          <a:p>
            <a:pPr marL="457200" lvl="0" indent="-361950" algn="l" rtl="0">
              <a:spcBef>
                <a:spcPts val="1000"/>
              </a:spcBef>
              <a:spcAft>
                <a:spcPct val="0"/>
              </a:spcAft>
              <a:buSzPts val="2100"/>
              <a:buChar char="•"/>
            </a:pPr>
            <a:r>
              <a:rPr lang="fr" sz="1600" b="0" i="0" u="none" strike="noStrike" dirty="0">
                <a:highlight>
                  <a:srgbClr val="000000">
                    <a:alpha val="0"/>
                  </a:srgbClr>
                </a:highlight>
                <a:latin typeface="Gill Sans"/>
              </a:rPr>
              <a:t>Les programmes ont connu des niveaux de qualité et de réussite variables, de sorte que les dirigeants nationaux et les équipes mondiales s'efforcent de renforcer le SPC.</a:t>
            </a:r>
            <a:endParaRPr sz="1600" dirty="0"/>
          </a:p>
          <a:p>
            <a:pPr marL="457200" lvl="0" indent="-361950" algn="l" rtl="0">
              <a:spcBef>
                <a:spcPts val="1000"/>
              </a:spcBef>
              <a:spcAft>
                <a:spcPct val="0"/>
              </a:spcAft>
              <a:buSzPts val="2100"/>
              <a:buChar char="•"/>
            </a:pPr>
            <a:r>
              <a:rPr lang="fr" sz="1600" b="0" i="0" u="none" strike="noStrike" dirty="0">
                <a:highlight>
                  <a:srgbClr val="000000">
                    <a:alpha val="0"/>
                  </a:srgbClr>
                </a:highlight>
                <a:latin typeface="Gill Sans"/>
              </a:rPr>
              <a:t>2018 : les leaders d'opinion mondiaux ont recommandé un changement de paradigme, notamment pour mieux intégrer le développement de l'enfant et renforcer la croissance.</a:t>
            </a:r>
            <a:endParaRPr sz="1600" dirty="0"/>
          </a:p>
          <a:p>
            <a:pPr marL="457200" lvl="0" indent="-361950" algn="l" rtl="0">
              <a:spcBef>
                <a:spcPts val="1000"/>
              </a:spcBef>
              <a:spcAft>
                <a:spcPts val="1000"/>
              </a:spcAft>
              <a:buSzPts val="2100"/>
              <a:buChar char="•"/>
            </a:pPr>
            <a:r>
              <a:rPr lang="fr" sz="1600" b="0" i="0" u="none" strike="noStrike" dirty="0">
                <a:highlight>
                  <a:srgbClr val="000000">
                    <a:alpha val="0"/>
                  </a:srgbClr>
                </a:highlight>
                <a:latin typeface="Gill Sans"/>
              </a:rPr>
              <a:t>2022 : des experts se sont réunis pour discuter des avancées ; le conseil dans le cadre du SPC reste une lacune.</a:t>
            </a:r>
            <a:endParaRPr sz="1600" dirty="0"/>
          </a:p>
        </p:txBody>
      </p:sp>
      <p:sp>
        <p:nvSpPr>
          <p:cNvPr id="206" name="Google Shape;206;p37"/>
          <p:cNvSpPr txBox="1">
            <a:spLocks noGrp="1"/>
          </p:cNvSpPr>
          <p:nvPr>
            <p:ph type="title"/>
          </p:nvPr>
        </p:nvSpPr>
        <p:spPr>
          <a:xfrm>
            <a:off x="320040" y="190500"/>
            <a:ext cx="8522100" cy="685800"/>
          </a:xfrm>
          <a:prstGeom prst="rect">
            <a:avLst/>
          </a:prstGeom>
        </p:spPr>
        <p:txBody>
          <a:bodyPr spcFirstLastPara="1" wrap="square" lIns="0" tIns="0" rIns="0" bIns="0" anchor="b" anchorCtr="0">
            <a:noAutofit/>
          </a:bodyPr>
          <a:lstStyle/>
          <a:p>
            <a:pPr marL="0" lvl="0" indent="0" algn="l" rtl="0">
              <a:spcBef>
                <a:spcPct val="0"/>
              </a:spcBef>
              <a:spcAft>
                <a:spcPct val="0"/>
              </a:spcAft>
              <a:buNone/>
            </a:pPr>
            <a:r>
              <a:rPr lang="fr" sz="2400" b="1" i="0" u="none" strike="noStrike">
                <a:highlight>
                  <a:srgbClr val="000000">
                    <a:alpha val="0"/>
                  </a:srgbClr>
                </a:highlight>
                <a:latin typeface="Gill Sans"/>
              </a:rPr>
              <a:t>État actuel du SPC</a:t>
            </a:r>
            <a:endParaRPr sz="2400"/>
          </a:p>
        </p:txBody>
      </p:sp>
      <p:pic>
        <p:nvPicPr>
          <p:cNvPr id="207" name="Google Shape;207;p37"/>
          <p:cNvPicPr preferRelativeResize="0"/>
          <p:nvPr/>
        </p:nvPicPr>
        <p:blipFill>
          <a:blip r:embed="rId3">
            <a:alphaModFix/>
          </a:blip>
          <a:srcRect l="6940" r="7163"/>
          <a:stretch>
            <a:fillRect/>
          </a:stretch>
        </p:blipFill>
        <p:spPr>
          <a:xfrm>
            <a:off x="5221150" y="1188025"/>
            <a:ext cx="3922850" cy="3043323"/>
          </a:xfrm>
          <a:prstGeom prst="rect">
            <a:avLst/>
          </a:prstGeom>
          <a:noFill/>
          <a:ln>
            <a:noFill/>
          </a:ln>
        </p:spPr>
      </p:pic>
      <p:sp>
        <p:nvSpPr>
          <p:cNvPr id="208" name="Google Shape;208;p37"/>
          <p:cNvSpPr txBox="1">
            <a:spLocks noGrp="1"/>
          </p:cNvSpPr>
          <p:nvPr>
            <p:ph type="body" idx="1"/>
          </p:nvPr>
        </p:nvSpPr>
        <p:spPr>
          <a:xfrm>
            <a:off x="6395075" y="4231350"/>
            <a:ext cx="2685900" cy="169200"/>
          </a:xfrm>
          <a:prstGeom prst="rect">
            <a:avLst/>
          </a:prstGeom>
          <a:noFill/>
          <a:ln>
            <a:noFill/>
          </a:ln>
        </p:spPr>
        <p:txBody>
          <a:bodyPr spcFirstLastPara="1" wrap="square" lIns="45700" tIns="45700" rIns="0" bIns="0" anchor="t" anchorCtr="0">
            <a:noAutofit/>
          </a:bodyPr>
          <a:lstStyle/>
          <a:p>
            <a:pPr marL="0" lvl="0" indent="0" algn="r" rtl="0">
              <a:spcBef>
                <a:spcPct val="0"/>
              </a:spcBef>
              <a:spcAft>
                <a:spcPct val="0"/>
              </a:spcAft>
              <a:buClr>
                <a:schemeClr val="accent3"/>
              </a:buClr>
              <a:buSzPts val="800"/>
              <a:buNone/>
            </a:pPr>
            <a:r>
              <a:rPr lang="fr" sz="800" b="0" i="0" u="none" strike="noStrike">
                <a:solidFill>
                  <a:srgbClr val="6C6463"/>
                </a:solidFill>
                <a:highlight>
                  <a:srgbClr val="000000">
                    <a:alpha val="0"/>
                  </a:srgbClr>
                </a:highlight>
                <a:latin typeface="Gill Sans"/>
              </a:rPr>
              <a:t>Crédit photo : SPRING</a:t>
            </a:r>
            <a:endParaRPr sz="800">
              <a:solidFill>
                <a:schemeClr val="accent3"/>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3"/>
          <p:cNvSpPr txBox="1">
            <a:spLocks noGrp="1"/>
          </p:cNvSpPr>
          <p:nvPr>
            <p:ph type="title"/>
          </p:nvPr>
        </p:nvSpPr>
        <p:spPr>
          <a:xfrm>
            <a:off x="330603" y="53340"/>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100" b="1" i="0" u="none" strike="noStrike" dirty="0">
                <a:solidFill>
                  <a:srgbClr val="645DC7"/>
                </a:solidFill>
                <a:highlight>
                  <a:srgbClr val="000000">
                    <a:alpha val="0"/>
                  </a:srgbClr>
                </a:highlight>
                <a:latin typeface="Gill Sans"/>
              </a:rPr>
              <a:t>Références</a:t>
            </a:r>
            <a:endParaRPr dirty="0">
              <a:solidFill>
                <a:srgbClr val="645DC7"/>
              </a:solidFill>
            </a:endParaRPr>
          </a:p>
        </p:txBody>
      </p:sp>
      <p:sp>
        <p:nvSpPr>
          <p:cNvPr id="485" name="Google Shape;485;p73"/>
          <p:cNvSpPr txBox="1"/>
          <p:nvPr/>
        </p:nvSpPr>
        <p:spPr>
          <a:xfrm>
            <a:off x="259080" y="517782"/>
            <a:ext cx="8361710" cy="3960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None/>
            </a:pPr>
            <a:r>
              <a:rPr lang="fr" sz="1100" b="0" i="0" u="none" strike="noStrike" dirty="0">
                <a:solidFill>
                  <a:srgbClr val="6C6463"/>
                </a:solidFill>
                <a:highlight>
                  <a:srgbClr val="000000">
                    <a:alpha val="0"/>
                  </a:srgbClr>
                </a:highlight>
                <a:latin typeface="Gill Sans"/>
                <a:ea typeface="Gill Sans"/>
                <a:cs typeface="Gill Sans"/>
                <a:sym typeface="Gill Sans"/>
              </a:rPr>
              <a:t>Ashworth, Ann, Roger Shrimpton, et Kazi Jamil. 2008. “Growth Monitoring and Promotion: Review of Evidence of Impact.” </a:t>
            </a:r>
            <a:r>
              <a:rPr lang="fr" sz="1100" b="0" i="1" u="none" strike="noStrike" dirty="0">
                <a:solidFill>
                  <a:srgbClr val="6C6463"/>
                </a:solidFill>
                <a:highlight>
                  <a:srgbClr val="000000">
                    <a:alpha val="0"/>
                  </a:srgbClr>
                </a:highlight>
                <a:latin typeface="Gill Sans"/>
                <a:ea typeface="Gill Sans"/>
                <a:cs typeface="Gill Sans"/>
                <a:sym typeface="Gill Sans"/>
              </a:rPr>
              <a:t>Maternal &amp; Child Nutrition</a:t>
            </a:r>
            <a:r>
              <a:rPr lang="fr" sz="1100" b="0" i="0" u="none" strike="noStrike" dirty="0">
                <a:solidFill>
                  <a:srgbClr val="6C6463"/>
                </a:solidFill>
                <a:highlight>
                  <a:srgbClr val="000000">
                    <a:alpha val="0"/>
                  </a:srgbClr>
                </a:highlight>
                <a:latin typeface="Gill Sans"/>
                <a:ea typeface="Gill Sans"/>
                <a:cs typeface="Gill Sans"/>
                <a:sym typeface="Gill Sans"/>
              </a:rPr>
              <a:t> 4 Suppl 1 (avril) : 86–117. https://doi.org/10.1111/j.1740-8709.2007.00125.x.</a:t>
            </a:r>
            <a:endParaRPr sz="1100" u="sng" dirty="0">
              <a:solidFill>
                <a:schemeClr val="accent3"/>
              </a:solidFill>
              <a:latin typeface="Gill Sans"/>
              <a:ea typeface="Gill Sans"/>
              <a:cs typeface="Gill Sans"/>
              <a:sym typeface="Gill Sans"/>
            </a:endParaRPr>
          </a:p>
          <a:p>
            <a:pPr marL="0" lvl="0" indent="0" algn="l" rtl="0">
              <a:lnSpc>
                <a:spcPct val="100000"/>
              </a:lnSpc>
              <a:spcBef>
                <a:spcPts val="1000"/>
              </a:spcBef>
              <a:spcAft>
                <a:spcPct val="0"/>
              </a:spcAft>
              <a:buNone/>
            </a:pPr>
            <a:r>
              <a:rPr lang="fr" sz="1100" b="0" i="0" u="none" strike="noStrike" dirty="0">
                <a:solidFill>
                  <a:srgbClr val="6C6463"/>
                </a:solidFill>
                <a:highlight>
                  <a:srgbClr val="000000">
                    <a:alpha val="0"/>
                  </a:srgbClr>
                </a:highlight>
                <a:latin typeface="Gill Sans"/>
                <a:ea typeface="Gill Sans"/>
                <a:cs typeface="Gill Sans"/>
                <a:sym typeface="Gill Sans"/>
              </a:rPr>
              <a:t>Bégin, France, Leslie Elder, Marcia Griffiths, Silvia Holschneider, Ellen Piwoz, Julie Ruel-Bergeron et Meera Shekar. 2020. “Promoting Child Growth and Development in the Sustainable Development Goals Era: Is It Time for New Thinking?” </a:t>
            </a:r>
            <a:r>
              <a:rPr lang="fr" sz="1100" b="0" i="1" u="none" strike="noStrike" dirty="0">
                <a:solidFill>
                  <a:srgbClr val="6C6463"/>
                </a:solidFill>
                <a:highlight>
                  <a:srgbClr val="000000">
                    <a:alpha val="0"/>
                  </a:srgbClr>
                </a:highlight>
                <a:latin typeface="Gill Sans"/>
                <a:ea typeface="Gill Sans"/>
                <a:cs typeface="Gill Sans"/>
                <a:sym typeface="Gill Sans"/>
              </a:rPr>
              <a:t>The Journal of Nutrition</a:t>
            </a:r>
            <a:r>
              <a:rPr lang="fr" sz="1100" b="0" i="0" u="none" strike="noStrike" dirty="0">
                <a:solidFill>
                  <a:srgbClr val="6C6463"/>
                </a:solidFill>
                <a:highlight>
                  <a:srgbClr val="000000">
                    <a:alpha val="0"/>
                  </a:srgbClr>
                </a:highlight>
                <a:latin typeface="Gill Sans"/>
                <a:ea typeface="Gill Sans"/>
                <a:cs typeface="Gill Sans"/>
                <a:sym typeface="Gill Sans"/>
              </a:rPr>
              <a:t> 150(2): 192–94. https://doi.org/10.1093/jn/nxz244.</a:t>
            </a:r>
            <a:endParaRPr sz="1100" dirty="0">
              <a:solidFill>
                <a:schemeClr val="accent3"/>
              </a:solidFill>
              <a:latin typeface="Gill Sans"/>
              <a:ea typeface="Gill Sans"/>
              <a:cs typeface="Gill Sans"/>
              <a:sym typeface="Gill Sans"/>
            </a:endParaRPr>
          </a:p>
          <a:p>
            <a:pPr marL="0" lvl="0" indent="0" algn="l" rtl="0">
              <a:lnSpc>
                <a:spcPct val="100000"/>
              </a:lnSpc>
              <a:spcBef>
                <a:spcPts val="1000"/>
              </a:spcBef>
              <a:spcAft>
                <a:spcPct val="0"/>
              </a:spcAft>
              <a:buNone/>
            </a:pPr>
            <a:r>
              <a:rPr lang="fr" sz="1100" b="0" i="0" u="none" strike="noStrike" dirty="0">
                <a:solidFill>
                  <a:srgbClr val="6C6463"/>
                </a:solidFill>
                <a:highlight>
                  <a:srgbClr val="000000">
                    <a:alpha val="0"/>
                  </a:srgbClr>
                </a:highlight>
                <a:latin typeface="Gill Sans"/>
                <a:ea typeface="Gill Sans"/>
                <a:cs typeface="Gill Sans"/>
                <a:sym typeface="Gill Sans"/>
              </a:rPr>
              <a:t>Breakthrough ACTION. 2021. "Empathways : Improving the Relationship between Healthcare Providers and Young People." Consulté le 5 avril 2022. https://breakthroughactionandresearch.org/improving-the-relationship-between-healthcare-providers-and-young-people/.</a:t>
            </a:r>
            <a:endParaRPr sz="1100" dirty="0">
              <a:solidFill>
                <a:schemeClr val="accent3"/>
              </a:solidFill>
              <a:latin typeface="Gill Sans"/>
              <a:ea typeface="Gill Sans"/>
              <a:cs typeface="Gill Sans"/>
              <a:sym typeface="Gill Sans"/>
            </a:endParaRPr>
          </a:p>
          <a:p>
            <a:pPr marL="0" lvl="0" indent="0" algn="l" rtl="0">
              <a:lnSpc>
                <a:spcPct val="100000"/>
              </a:lnSpc>
              <a:spcBef>
                <a:spcPts val="1000"/>
              </a:spcBef>
              <a:spcAft>
                <a:spcPct val="0"/>
              </a:spcAft>
              <a:buNone/>
            </a:pPr>
            <a:r>
              <a:rPr lang="fr" sz="1100" b="0" i="0" u="none" strike="noStrike" dirty="0">
                <a:solidFill>
                  <a:srgbClr val="6C6463"/>
                </a:solidFill>
                <a:highlight>
                  <a:srgbClr val="000000">
                    <a:alpha val="0"/>
                  </a:srgbClr>
                </a:highlight>
                <a:latin typeface="Gill Sans"/>
                <a:ea typeface="Gill Sans"/>
                <a:cs typeface="Gill Sans"/>
                <a:sym typeface="Gill Sans"/>
              </a:rPr>
              <a:t>DiGirolamo, Ann M., Pablo Stansbery, et Mary Lung'aho. 2014. “Advantages and Challenges of Integration: Opportunities for Integrating Early Childhood Development and Nutrition Programming.” (Avantages et défis de l'intégration : Possibilités d'intégration des programmes de développement de la petite enfance et de nutrition). </a:t>
            </a:r>
            <a:r>
              <a:rPr lang="fr" sz="1100" b="0" i="1" u="none" strike="noStrike" dirty="0">
                <a:solidFill>
                  <a:srgbClr val="6C6463"/>
                </a:solidFill>
                <a:highlight>
                  <a:srgbClr val="000000">
                    <a:alpha val="0"/>
                  </a:srgbClr>
                </a:highlight>
                <a:latin typeface="Gill Sans"/>
                <a:ea typeface="Gill Sans"/>
                <a:cs typeface="Gill Sans"/>
                <a:sym typeface="Gill Sans"/>
              </a:rPr>
              <a:t>Annals of the New York Academy of Sciences</a:t>
            </a:r>
            <a:r>
              <a:rPr lang="fr" sz="1100" b="0" i="0" u="none" strike="noStrike" dirty="0">
                <a:solidFill>
                  <a:srgbClr val="6C6463"/>
                </a:solidFill>
                <a:highlight>
                  <a:srgbClr val="000000">
                    <a:alpha val="0"/>
                  </a:srgbClr>
                </a:highlight>
                <a:latin typeface="Gill Sans"/>
                <a:ea typeface="Gill Sans"/>
                <a:cs typeface="Gill Sans"/>
                <a:sym typeface="Gill Sans"/>
              </a:rPr>
              <a:t> 1308(1): 46–53. https://doi.org/10.1111/nyas.12323.</a:t>
            </a:r>
            <a:endParaRPr sz="1100" u="sng" dirty="0">
              <a:solidFill>
                <a:schemeClr val="accent3"/>
              </a:solidFill>
              <a:latin typeface="Gill Sans"/>
              <a:ea typeface="Gill Sans"/>
              <a:cs typeface="Gill Sans"/>
              <a:sym typeface="Gill Sans"/>
            </a:endParaRPr>
          </a:p>
          <a:p>
            <a:pPr marL="0" lvl="0" indent="0" algn="l" rtl="0">
              <a:lnSpc>
                <a:spcPct val="100000"/>
              </a:lnSpc>
              <a:spcBef>
                <a:spcPts val="1000"/>
              </a:spcBef>
              <a:spcAft>
                <a:spcPct val="0"/>
              </a:spcAft>
              <a:buNone/>
            </a:pPr>
            <a:r>
              <a:rPr lang="fr" sz="1100" b="0" i="0" u="none" strike="noStrike" dirty="0">
                <a:solidFill>
                  <a:srgbClr val="6C6463"/>
                </a:solidFill>
                <a:highlight>
                  <a:srgbClr val="FFFFFF"/>
                </a:highlight>
                <a:latin typeface="Gill Sans"/>
                <a:ea typeface="Gill Sans"/>
                <a:cs typeface="Gill Sans"/>
                <a:sym typeface="Gill Sans"/>
              </a:rPr>
              <a:t>Fiedler, John L., Carlos A. Villalobos, et Annette C. De Mattos. 2008. “An Activity-Based </a:t>
            </a:r>
            <a:r>
              <a:rPr lang="fr" sz="1100" dirty="0">
                <a:solidFill>
                  <a:srgbClr val="6C6463"/>
                </a:solidFill>
                <a:highlight>
                  <a:srgbClr val="FFFFFF"/>
                </a:highlight>
                <a:latin typeface="Gill Sans"/>
                <a:ea typeface="Gill Sans"/>
                <a:cs typeface="Gill Sans"/>
                <a:sym typeface="Gill Sans"/>
              </a:rPr>
              <a:t>C</a:t>
            </a:r>
            <a:r>
              <a:rPr lang="fr" sz="1100" b="0" i="0" u="none" strike="noStrike" dirty="0">
                <a:solidFill>
                  <a:srgbClr val="6C6463"/>
                </a:solidFill>
                <a:highlight>
                  <a:srgbClr val="FFFFFF"/>
                </a:highlight>
                <a:latin typeface="Gill Sans"/>
                <a:ea typeface="Gill Sans"/>
                <a:cs typeface="Gill Sans"/>
                <a:sym typeface="Gill Sans"/>
              </a:rPr>
              <a:t>ost </a:t>
            </a:r>
            <a:r>
              <a:rPr lang="fr" sz="1100" dirty="0">
                <a:solidFill>
                  <a:srgbClr val="6C6463"/>
                </a:solidFill>
                <a:highlight>
                  <a:srgbClr val="FFFFFF"/>
                </a:highlight>
                <a:latin typeface="Gill Sans"/>
                <a:ea typeface="Gill Sans"/>
                <a:cs typeface="Gill Sans"/>
                <a:sym typeface="Gill Sans"/>
              </a:rPr>
              <a:t>A</a:t>
            </a:r>
            <a:r>
              <a:rPr lang="fr" sz="1100" b="0" i="0" u="none" strike="noStrike" dirty="0">
                <a:solidFill>
                  <a:srgbClr val="6C6463"/>
                </a:solidFill>
                <a:highlight>
                  <a:srgbClr val="FFFFFF"/>
                </a:highlight>
                <a:latin typeface="Gill Sans"/>
                <a:ea typeface="Gill Sans"/>
                <a:cs typeface="Gill Sans"/>
                <a:sym typeface="Gill Sans"/>
              </a:rPr>
              <a:t>nalysis of the Honduras Community-Based, Integrated Child Care (AIN-C) programme.”. </a:t>
            </a:r>
            <a:r>
              <a:rPr lang="fr" sz="1100" b="0" i="1" u="none" strike="noStrike" dirty="0">
                <a:solidFill>
                  <a:srgbClr val="6C6463"/>
                </a:solidFill>
                <a:highlight>
                  <a:srgbClr val="FFFFFF"/>
                </a:highlight>
                <a:latin typeface="Gill Sans"/>
                <a:ea typeface="Gill Sans"/>
                <a:cs typeface="Gill Sans"/>
                <a:sym typeface="Gill Sans"/>
              </a:rPr>
              <a:t>Health Policy and Planning</a:t>
            </a:r>
            <a:r>
              <a:rPr lang="fr" sz="1100" b="0" i="0" u="none" strike="noStrike" dirty="0">
                <a:solidFill>
                  <a:srgbClr val="6C6463"/>
                </a:solidFill>
                <a:highlight>
                  <a:srgbClr val="FFFFFF"/>
                </a:highlight>
                <a:latin typeface="Gill Sans"/>
                <a:ea typeface="Gill Sans"/>
                <a:cs typeface="Gill Sans"/>
                <a:sym typeface="Gill Sans"/>
              </a:rPr>
              <a:t> 23(6): 408–427. </a:t>
            </a:r>
            <a:r>
              <a:rPr lang="fr" sz="1100" b="0" i="0" u="none" strike="noStrike" dirty="0">
                <a:solidFill>
                  <a:srgbClr val="006FB7"/>
                </a:solidFill>
                <a:highlight>
                  <a:srgbClr val="FFFFFF"/>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https://doi.org/10.1093/heapol/czn018</a:t>
            </a:r>
            <a:endParaRPr sz="1100" dirty="0">
              <a:solidFill>
                <a:schemeClr val="accent3"/>
              </a:solidFill>
              <a:latin typeface="Gill Sans"/>
              <a:ea typeface="Gill Sans"/>
              <a:cs typeface="Gill Sans"/>
              <a:sym typeface="Gill Sans"/>
            </a:endParaRPr>
          </a:p>
          <a:p>
            <a:pPr marL="0" lvl="0" indent="0" algn="l" rtl="0">
              <a:lnSpc>
                <a:spcPct val="100000"/>
              </a:lnSpc>
              <a:spcBef>
                <a:spcPts val="1000"/>
              </a:spcBef>
              <a:spcAft>
                <a:spcPct val="0"/>
              </a:spcAft>
              <a:buNone/>
            </a:pPr>
            <a:r>
              <a:rPr lang="fr" sz="1100" b="0" i="0" u="none" strike="noStrike" dirty="0">
                <a:solidFill>
                  <a:srgbClr val="6C6463"/>
                </a:solidFill>
                <a:highlight>
                  <a:srgbClr val="000000">
                    <a:alpha val="0"/>
                  </a:srgbClr>
                </a:highlight>
                <a:latin typeface="Gill Sans"/>
                <a:ea typeface="Gill Sans"/>
                <a:cs typeface="Gill Sans"/>
                <a:sym typeface="Gill Sans"/>
              </a:rPr>
              <a:t>GFF (Global Financing Facility). 2020. </a:t>
            </a:r>
            <a:r>
              <a:rPr lang="fr" sz="1100" b="0" i="1" u="none" strike="noStrike" dirty="0">
                <a:solidFill>
                  <a:srgbClr val="6C6463"/>
                </a:solidFill>
                <a:highlight>
                  <a:srgbClr val="000000">
                    <a:alpha val="0"/>
                  </a:srgbClr>
                </a:highlight>
                <a:latin typeface="Gill Sans"/>
                <a:ea typeface="Gill Sans"/>
                <a:cs typeface="Gill Sans"/>
                <a:sym typeface="Gill Sans"/>
              </a:rPr>
              <a:t>Strengthening Promotion Activities within GMP Programs</a:t>
            </a:r>
            <a:r>
              <a:rPr lang="fr" sz="1100" b="0" i="0" u="none" strike="noStrike" dirty="0">
                <a:solidFill>
                  <a:srgbClr val="6C6463"/>
                </a:solidFill>
                <a:highlight>
                  <a:srgbClr val="000000">
                    <a:alpha val="0"/>
                  </a:srgbClr>
                </a:highlight>
                <a:latin typeface="Gill Sans"/>
                <a:ea typeface="Gill Sans"/>
                <a:cs typeface="Gill Sans"/>
                <a:sym typeface="Gill Sans"/>
              </a:rPr>
              <a:t>. Washington, DC : Banque mondiale.</a:t>
            </a:r>
            <a:endParaRPr sz="1100" dirty="0">
              <a:solidFill>
                <a:schemeClr val="accent3"/>
              </a:solidFill>
              <a:latin typeface="Gill Sans"/>
              <a:ea typeface="Gill Sans"/>
              <a:cs typeface="Gill Sans"/>
              <a:sym typeface="Gill Sans"/>
            </a:endParaRPr>
          </a:p>
          <a:p>
            <a:pPr marL="0" lvl="0" indent="0" algn="l" rtl="0">
              <a:lnSpc>
                <a:spcPct val="100000"/>
              </a:lnSpc>
              <a:spcBef>
                <a:spcPts val="1000"/>
              </a:spcBef>
              <a:spcAft>
                <a:spcPct val="0"/>
              </a:spcAft>
              <a:buNone/>
            </a:pPr>
            <a:r>
              <a:rPr lang="fr" sz="1100" b="0" i="0" u="none" strike="noStrike" dirty="0">
                <a:solidFill>
                  <a:srgbClr val="6C6463"/>
                </a:solidFill>
                <a:highlight>
                  <a:srgbClr val="000000">
                    <a:alpha val="0"/>
                  </a:srgbClr>
                </a:highlight>
                <a:latin typeface="Gill Sans"/>
                <a:ea typeface="Gill Sans"/>
                <a:cs typeface="Gill Sans"/>
                <a:sym typeface="Gill Sans"/>
              </a:rPr>
              <a:t>Griffiths, Marcia, et Alan Berg. 1988. “The Bubble Chart: An Update on Its Development.”. </a:t>
            </a:r>
            <a:r>
              <a:rPr lang="fr" sz="1100" b="0" i="1" u="none" strike="noStrike" dirty="0">
                <a:solidFill>
                  <a:srgbClr val="6C6463"/>
                </a:solidFill>
                <a:highlight>
                  <a:srgbClr val="000000">
                    <a:alpha val="0"/>
                  </a:srgbClr>
                </a:highlight>
                <a:latin typeface="Gill Sans"/>
                <a:ea typeface="Gill Sans"/>
                <a:cs typeface="Gill Sans"/>
                <a:sym typeface="Gill Sans"/>
              </a:rPr>
              <a:t>Food and Nutrition Bulletin</a:t>
            </a:r>
            <a:r>
              <a:rPr lang="fr" sz="1100" b="0" i="0" u="none" strike="noStrike" dirty="0">
                <a:solidFill>
                  <a:srgbClr val="6C6463"/>
                </a:solidFill>
                <a:highlight>
                  <a:srgbClr val="000000">
                    <a:alpha val="0"/>
                  </a:srgbClr>
                </a:highlight>
                <a:latin typeface="Gill Sans"/>
                <a:ea typeface="Gill Sans"/>
                <a:cs typeface="Gill Sans"/>
                <a:sym typeface="Gill Sans"/>
              </a:rPr>
              <a:t> 10(3): 1–4. https://doi.org/10.1177/156482658801000301.</a:t>
            </a:r>
            <a:endParaRPr sz="1100" dirty="0">
              <a:solidFill>
                <a:schemeClr val="accent3"/>
              </a:solidFill>
              <a:latin typeface="Gill Sans"/>
              <a:ea typeface="Gill Sans"/>
              <a:cs typeface="Gill Sans"/>
              <a:sym typeface="Gill Sans"/>
            </a:endParaRPr>
          </a:p>
          <a:p>
            <a:pPr marL="0" lvl="0" indent="0" algn="l" rtl="0">
              <a:lnSpc>
                <a:spcPct val="100000"/>
              </a:lnSpc>
              <a:spcBef>
                <a:spcPts val="1000"/>
              </a:spcBef>
              <a:spcAft>
                <a:spcPts val="1000"/>
              </a:spcAft>
              <a:buNone/>
            </a:pPr>
            <a:r>
              <a:rPr lang="fr" sz="1100" b="0" i="0" u="none" strike="noStrike" dirty="0">
                <a:solidFill>
                  <a:srgbClr val="6C6463"/>
                </a:solidFill>
                <a:highlight>
                  <a:srgbClr val="000000">
                    <a:alpha val="0"/>
                  </a:srgbClr>
                </a:highlight>
                <a:latin typeface="Gill Sans"/>
                <a:ea typeface="Gill Sans"/>
                <a:cs typeface="Gill Sans"/>
                <a:sym typeface="Gill Sans"/>
              </a:rPr>
              <a:t>Griffiths, Marcia, et Joy Del Rosso. 2007. </a:t>
            </a:r>
            <a:r>
              <a:rPr lang="fr" sz="1100" b="0" i="1" u="none" strike="noStrike" dirty="0">
                <a:solidFill>
                  <a:srgbClr val="6C6463"/>
                </a:solidFill>
                <a:highlight>
                  <a:srgbClr val="000000">
                    <a:alpha val="0"/>
                  </a:srgbClr>
                </a:highlight>
                <a:latin typeface="Gill Sans"/>
                <a:ea typeface="Gill Sans"/>
                <a:cs typeface="Gill Sans"/>
                <a:sym typeface="Gill Sans"/>
              </a:rPr>
              <a:t>Growth Monitoring and the Promotion of Healthy Young Child Growth: Evidence of Effectiveness and Potential to Prevent Malnutrition.</a:t>
            </a:r>
            <a:r>
              <a:rPr lang="fr" sz="1100" b="0" i="0" u="none" strike="noStrike" dirty="0">
                <a:solidFill>
                  <a:srgbClr val="6C6463"/>
                </a:solidFill>
                <a:highlight>
                  <a:srgbClr val="000000">
                    <a:alpha val="0"/>
                  </a:srgbClr>
                </a:highlight>
                <a:latin typeface="Gill Sans"/>
                <a:ea typeface="Gill Sans"/>
                <a:cs typeface="Gill Sans"/>
                <a:sym typeface="Gill Sans"/>
              </a:rPr>
              <a:t> Washington, DC: The Manoff Group.</a:t>
            </a:r>
            <a:endParaRPr sz="1100" dirty="0">
              <a:solidFill>
                <a:schemeClr val="accent3"/>
              </a:solidFill>
              <a:latin typeface="Gill Sans"/>
              <a:ea typeface="Gill Sans"/>
              <a:cs typeface="Gill Sans"/>
              <a:sym typeface="Gill Sans"/>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4"/>
          <p:cNvSpPr txBox="1">
            <a:spLocks noGrp="1"/>
          </p:cNvSpPr>
          <p:nvPr>
            <p:ph type="title"/>
          </p:nvPr>
        </p:nvSpPr>
        <p:spPr>
          <a:xfrm>
            <a:off x="330604" y="251460"/>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100" b="1" i="0" u="none" strike="noStrike" dirty="0">
                <a:solidFill>
                  <a:srgbClr val="645DC7"/>
                </a:solidFill>
                <a:highlight>
                  <a:srgbClr val="000000">
                    <a:alpha val="0"/>
                  </a:srgbClr>
                </a:highlight>
                <a:latin typeface="Gill Sans"/>
              </a:rPr>
              <a:t>Références</a:t>
            </a:r>
            <a:endParaRPr dirty="0">
              <a:solidFill>
                <a:srgbClr val="645DC7"/>
              </a:solidFill>
            </a:endParaRPr>
          </a:p>
        </p:txBody>
      </p:sp>
      <p:sp>
        <p:nvSpPr>
          <p:cNvPr id="491" name="Google Shape;491;p74"/>
          <p:cNvSpPr txBox="1"/>
          <p:nvPr/>
        </p:nvSpPr>
        <p:spPr>
          <a:xfrm>
            <a:off x="205739" y="525900"/>
            <a:ext cx="8442113" cy="409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ct val="0"/>
              </a:spcAft>
              <a:buClr>
                <a:schemeClr val="dk1"/>
              </a:buClr>
              <a:buSzPts val="1100"/>
              <a:buFont typeface="Arial"/>
              <a:buNone/>
            </a:pPr>
            <a:r>
              <a:rPr lang="fr" sz="1050" b="0" i="0" u="none" strike="noStrike" dirty="0">
                <a:solidFill>
                  <a:srgbClr val="6C6463"/>
                </a:solidFill>
                <a:highlight>
                  <a:srgbClr val="000000">
                    <a:alpha val="0"/>
                  </a:srgbClr>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Griffiths, M., K. Dickin et M. Favin. 1996. </a:t>
            </a:r>
            <a:r>
              <a:rPr lang="fr" sz="1050" b="0" i="1" u="none" strike="noStrike" dirty="0">
                <a:solidFill>
                  <a:srgbClr val="6C6463"/>
                </a:solidFill>
                <a:highlight>
                  <a:srgbClr val="000000">
                    <a:alpha val="0"/>
                  </a:srgbClr>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Promoting the Growth of Children: What Works</a:t>
            </a:r>
            <a:r>
              <a:rPr lang="fr" sz="1050" b="0" i="0" u="none" strike="noStrike" dirty="0">
                <a:solidFill>
                  <a:srgbClr val="6C6463"/>
                </a:solidFill>
                <a:highlight>
                  <a:srgbClr val="000000">
                    <a:alpha val="0"/>
                  </a:srgbClr>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 Washington, DC : Banque mondiale.</a:t>
            </a:r>
            <a:endParaRPr sz="1050" dirty="0">
              <a:solidFill>
                <a:schemeClr val="accent3"/>
              </a:solidFill>
              <a:latin typeface="Gill Sans"/>
              <a:ea typeface="Gill Sans"/>
              <a:cs typeface="Gill Sans"/>
              <a:sym typeface="Gill Sans"/>
            </a:endParaRPr>
          </a:p>
          <a:p>
            <a:pPr marL="0" lvl="0" indent="0" algn="l" rtl="0">
              <a:spcBef>
                <a:spcPts val="1200"/>
              </a:spcBef>
              <a:spcAft>
                <a:spcPct val="0"/>
              </a:spcAft>
              <a:buClr>
                <a:schemeClr val="dk1"/>
              </a:buClr>
              <a:buSzPts val="1100"/>
              <a:buFont typeface="Arial"/>
              <a:buNone/>
            </a:pPr>
            <a:r>
              <a:rPr lang="fr" sz="1050" b="0" i="0" u="none" strike="noStrike" dirty="0">
                <a:solidFill>
                  <a:srgbClr val="6C6463"/>
                </a:solidFill>
                <a:highlight>
                  <a:srgbClr val="000000">
                    <a:alpha val="0"/>
                  </a:srgbClr>
                </a:highlight>
                <a:latin typeface="Gill Sans"/>
                <a:ea typeface="Gill Sans"/>
                <a:cs typeface="Gill Sans"/>
                <a:sym typeface="Gill Sans"/>
              </a:rPr>
              <a:t>Griffiths, Marcia, et Judith McGuire. 2005. “A New Dimension for Health Reform: The Integrated Community Child Health Program in Honduras.” Dans </a:t>
            </a:r>
            <a:r>
              <a:rPr lang="fr" sz="1050" b="0" i="1" u="none" strike="noStrike" dirty="0">
                <a:solidFill>
                  <a:srgbClr val="6C6463"/>
                </a:solidFill>
                <a:highlight>
                  <a:srgbClr val="000000">
                    <a:alpha val="0"/>
                  </a:srgbClr>
                </a:highlight>
                <a:latin typeface="Gill Sans"/>
                <a:ea typeface="Gill Sans"/>
                <a:cs typeface="Gill Sans"/>
                <a:sym typeface="Gill Sans"/>
              </a:rPr>
              <a:t>Health System Innovations in Central America, </a:t>
            </a:r>
            <a:r>
              <a:rPr lang="fr" sz="1050" b="0" i="0" u="none" strike="noStrike" dirty="0">
                <a:solidFill>
                  <a:srgbClr val="6C6463"/>
                </a:solidFill>
                <a:highlight>
                  <a:srgbClr val="000000">
                    <a:alpha val="0"/>
                  </a:srgbClr>
                </a:highlight>
                <a:latin typeface="Gill Sans"/>
                <a:ea typeface="Gill Sans"/>
                <a:cs typeface="Gill Sans"/>
                <a:sym typeface="Gill Sans"/>
              </a:rPr>
              <a:t>édité par Gerald M. LaForgia</a:t>
            </a:r>
            <a:r>
              <a:rPr lang="fr" sz="1050" b="0" i="1" u="none" strike="noStrike" dirty="0">
                <a:solidFill>
                  <a:srgbClr val="6C6463"/>
                </a:solidFill>
                <a:highlight>
                  <a:srgbClr val="000000">
                    <a:alpha val="0"/>
                  </a:srgbClr>
                </a:highlight>
                <a:latin typeface="Gill Sans"/>
                <a:ea typeface="Gill Sans"/>
                <a:cs typeface="Gill Sans"/>
                <a:sym typeface="Gill Sans"/>
              </a:rPr>
              <a:t>.</a:t>
            </a:r>
            <a:r>
              <a:rPr lang="fr" sz="1050" b="0" i="0" u="none" strike="noStrike" dirty="0">
                <a:solidFill>
                  <a:srgbClr val="6C6463"/>
                </a:solidFill>
                <a:highlight>
                  <a:srgbClr val="000000">
                    <a:alpha val="0"/>
                  </a:srgbClr>
                </a:highlight>
                <a:latin typeface="Gill Sans"/>
                <a:ea typeface="Gill Sans"/>
                <a:cs typeface="Gill Sans"/>
                <a:sym typeface="Gill Sans"/>
              </a:rPr>
              <a:t> Washington, D.C. : Groupe de la Banque mondiale.</a:t>
            </a:r>
            <a:endParaRPr sz="1050" dirty="0">
              <a:solidFill>
                <a:schemeClr val="accent3"/>
              </a:solidFill>
              <a:latin typeface="Gill Sans"/>
              <a:ea typeface="Gill Sans"/>
              <a:cs typeface="Gill Sans"/>
              <a:sym typeface="Gill Sans"/>
            </a:endParaRPr>
          </a:p>
          <a:p>
            <a:pPr marL="0" lvl="0" indent="0" algn="l" rtl="0">
              <a:lnSpc>
                <a:spcPct val="115000"/>
              </a:lnSpc>
              <a:spcBef>
                <a:spcPts val="1200"/>
              </a:spcBef>
              <a:spcAft>
                <a:spcPct val="0"/>
              </a:spcAft>
              <a:buNone/>
            </a:pPr>
            <a:r>
              <a:rPr lang="fr" sz="1050" b="0" i="0" u="none" strike="noStrike" dirty="0">
                <a:solidFill>
                  <a:srgbClr val="6C6463"/>
                </a:solidFill>
                <a:highlight>
                  <a:srgbClr val="000000">
                    <a:alpha val="0"/>
                  </a:srgbClr>
                </a:highlight>
                <a:latin typeface="Gill Sans"/>
                <a:ea typeface="Gill Sans"/>
                <a:cs typeface="Gill Sans"/>
                <a:sym typeface="Gill Sans"/>
              </a:rPr>
              <a:t>Hurtado, Elena, Lillian Ramírez &amp; Pablo Moreira. 2020. “Chapter 3: Addressing Behavior Change in Maternal, Neonatal, and Child Health with Quality Improvement and Collaborative Learning Methods in Guatemala. Dans </a:t>
            </a:r>
            <a:r>
              <a:rPr lang="fr" sz="1050" b="0" i="1" u="none" strike="noStrike" dirty="0">
                <a:solidFill>
                  <a:srgbClr val="6C6463"/>
                </a:solidFill>
                <a:highlight>
                  <a:srgbClr val="000000">
                    <a:alpha val="0"/>
                  </a:srgbClr>
                </a:highlight>
                <a:latin typeface="Gill Sans"/>
                <a:ea typeface="Gill Sans"/>
                <a:cs typeface="Gill Sans"/>
                <a:sym typeface="Gill Sans"/>
              </a:rPr>
              <a:t>Improving Health Care in Low- and Middle-Income Countries: A Case Book</a:t>
            </a:r>
            <a:r>
              <a:rPr lang="fr" sz="1050" b="0" i="0" u="none" strike="noStrike" dirty="0">
                <a:solidFill>
                  <a:srgbClr val="6C6463"/>
                </a:solidFill>
                <a:highlight>
                  <a:srgbClr val="000000">
                    <a:alpha val="0"/>
                  </a:srgbClr>
                </a:highlight>
                <a:latin typeface="Gill Sans"/>
                <a:ea typeface="Gill Sans"/>
                <a:cs typeface="Gill Sans"/>
                <a:sym typeface="Gill Sans"/>
              </a:rPr>
              <a:t>, 22–42</a:t>
            </a:r>
            <a:r>
              <a:rPr lang="fr" sz="1050" b="0" i="1" u="none" strike="noStrike" dirty="0">
                <a:solidFill>
                  <a:srgbClr val="6C6463"/>
                </a:solidFill>
                <a:highlight>
                  <a:srgbClr val="000000">
                    <a:alpha val="0"/>
                  </a:srgbClr>
                </a:highlight>
                <a:latin typeface="Gill Sans"/>
                <a:ea typeface="Gill Sans"/>
                <a:cs typeface="Gill Sans"/>
                <a:sym typeface="Gill Sans"/>
              </a:rPr>
              <a:t>. </a:t>
            </a:r>
            <a:r>
              <a:rPr lang="fr" sz="1050" b="0" i="0" u="none" strike="noStrike" dirty="0">
                <a:solidFill>
                  <a:srgbClr val="6C6463"/>
                </a:solidFill>
                <a:highlight>
                  <a:srgbClr val="000000">
                    <a:alpha val="0"/>
                  </a:srgbClr>
                </a:highlight>
                <a:latin typeface="Gill Sans"/>
                <a:ea typeface="Gill Sans"/>
                <a:cs typeface="Gill Sans"/>
                <a:sym typeface="Gill Sans"/>
              </a:rPr>
              <a:t>Cham, Suisse : Springer. doi.org/10.1007/978-3-030-43112-9_3</a:t>
            </a:r>
            <a:endParaRPr sz="1050" dirty="0">
              <a:solidFill>
                <a:schemeClr val="accent3"/>
              </a:solidFill>
              <a:latin typeface="Gill Sans"/>
              <a:ea typeface="Gill Sans"/>
              <a:cs typeface="Gill Sans"/>
              <a:sym typeface="Gill Sans"/>
            </a:endParaRPr>
          </a:p>
          <a:p>
            <a:pPr marL="0" lvl="0" indent="0" algn="l" rtl="0">
              <a:lnSpc>
                <a:spcPct val="100000"/>
              </a:lnSpc>
              <a:spcBef>
                <a:spcPts val="1200"/>
              </a:spcBef>
              <a:spcAft>
                <a:spcPct val="0"/>
              </a:spcAft>
              <a:buNone/>
            </a:pPr>
            <a:r>
              <a:rPr lang="fr" sz="1050" b="0" i="0" u="none" strike="noStrike" dirty="0">
                <a:solidFill>
                  <a:srgbClr val="6C6463"/>
                </a:solidFill>
                <a:highlight>
                  <a:srgbClr val="000000">
                    <a:alpha val="0"/>
                  </a:srgbClr>
                </a:highlight>
                <a:latin typeface="Gill Sans"/>
                <a:ea typeface="Gill Sans"/>
                <a:cs typeface="Gill Sans"/>
                <a:sym typeface="Gill Sans"/>
              </a:rPr>
              <a:t>Mangasaryan, Nuné, Mandana Arabi, et Werner Schultink. 2011. “Revisiting the Concept of Growth Monitoring and Its Possible Role in Community-Based Nutrition Programs.”  </a:t>
            </a:r>
            <a:r>
              <a:rPr lang="fr" sz="1050" b="0" i="1" u="none" strike="noStrike" dirty="0">
                <a:solidFill>
                  <a:srgbClr val="6C6463"/>
                </a:solidFill>
                <a:highlight>
                  <a:srgbClr val="000000">
                    <a:alpha val="0"/>
                  </a:srgbClr>
                </a:highlight>
                <a:latin typeface="Gill Sans"/>
                <a:ea typeface="Gill Sans"/>
                <a:cs typeface="Gill Sans"/>
                <a:sym typeface="Gill Sans"/>
              </a:rPr>
              <a:t>Food and Nutrition Bulletin</a:t>
            </a:r>
            <a:r>
              <a:rPr lang="fr" sz="1050" b="0" i="0" u="none" strike="noStrike" dirty="0">
                <a:solidFill>
                  <a:srgbClr val="6C6463"/>
                </a:solidFill>
                <a:highlight>
                  <a:srgbClr val="000000">
                    <a:alpha val="0"/>
                  </a:srgbClr>
                </a:highlight>
                <a:latin typeface="Gill Sans"/>
                <a:ea typeface="Gill Sans"/>
                <a:cs typeface="Gill Sans"/>
                <a:sym typeface="Gill Sans"/>
              </a:rPr>
              <a:t> 32(1): 42–53. https://doi.org/10.1177/156482651103200105.</a:t>
            </a:r>
            <a:endParaRPr sz="1050" dirty="0">
              <a:solidFill>
                <a:schemeClr val="accent3"/>
              </a:solidFill>
              <a:latin typeface="Gill Sans"/>
              <a:ea typeface="Gill Sans"/>
              <a:cs typeface="Gill Sans"/>
              <a:sym typeface="Gill Sans"/>
            </a:endParaRPr>
          </a:p>
          <a:p>
            <a:pPr marL="0" lvl="0" indent="0" algn="l" rtl="0">
              <a:lnSpc>
                <a:spcPct val="115000"/>
              </a:lnSpc>
              <a:spcBef>
                <a:spcPts val="1200"/>
              </a:spcBef>
              <a:spcAft>
                <a:spcPct val="0"/>
              </a:spcAft>
              <a:buNone/>
            </a:pPr>
            <a:r>
              <a:rPr lang="fr" sz="1050" b="0" i="0" u="none" strike="noStrike" dirty="0">
                <a:solidFill>
                  <a:srgbClr val="6C6463"/>
                </a:solidFill>
                <a:highlight>
                  <a:srgbClr val="000000">
                    <a:alpha val="0"/>
                  </a:srgbClr>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Martin, Stephanie L., Juliet K. McCann, Emily Gascoigne, Diana Allotey, Dadirai Fundira et Katherine L. Dickin. 2021. “Engaging Family Members in Maternal, Infant and Young Child Nutrition Activities in Low‐ and Middle‐Income Countries: A Systematic Scoping Review</a:t>
            </a:r>
            <a:r>
              <a:rPr lang="fr" sz="1050" dirty="0">
                <a:solidFill>
                  <a:srgbClr val="6C6463"/>
                </a:solidFill>
                <a:highlight>
                  <a:srgbClr val="000000">
                    <a:alpha val="0"/>
                  </a:srgbClr>
                </a:highlight>
                <a:uFill>
                  <a:noFill/>
                </a:uFill>
                <a:latin typeface="Gill Sans"/>
                <a:ea typeface="Gill Sans"/>
                <a:cs typeface="Gill Sans"/>
                <a:sym typeface="Gill Sans"/>
              </a:rPr>
              <a:t>.” </a:t>
            </a:r>
            <a:r>
              <a:rPr lang="fr" sz="1050" b="0" i="1" u="none" strike="noStrike" dirty="0">
                <a:solidFill>
                  <a:srgbClr val="6C6463"/>
                </a:solidFill>
                <a:highlight>
                  <a:srgbClr val="000000">
                    <a:alpha val="0"/>
                  </a:srgbClr>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Maternal &amp; Child Nutrition </a:t>
            </a:r>
            <a:r>
              <a:rPr lang="fr" sz="1050" b="0" i="0" u="none" strike="noStrike" dirty="0">
                <a:solidFill>
                  <a:srgbClr val="6C6463"/>
                </a:solidFill>
                <a:highlight>
                  <a:srgbClr val="000000">
                    <a:alpha val="0"/>
                  </a:srgbClr>
                </a:highlight>
                <a:uFill>
                  <a:noFill/>
                </a:u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17 (Suppl 1) : e13158. https://doi.org/10.1111/mcn.13158.</a:t>
            </a:r>
            <a:endParaRPr sz="1050" dirty="0">
              <a:solidFill>
                <a:schemeClr val="accent3"/>
              </a:solidFill>
              <a:latin typeface="Gill Sans"/>
              <a:ea typeface="Gill Sans"/>
              <a:cs typeface="Gill Sans"/>
              <a:sym typeface="Gill Sans"/>
            </a:endParaRPr>
          </a:p>
          <a:p>
            <a:pPr marL="0" lvl="0" indent="0" algn="l" rtl="0">
              <a:lnSpc>
                <a:spcPct val="100000"/>
              </a:lnSpc>
              <a:spcBef>
                <a:spcPts val="1200"/>
              </a:spcBef>
              <a:spcAft>
                <a:spcPct val="0"/>
              </a:spcAft>
              <a:buNone/>
            </a:pPr>
            <a:r>
              <a:rPr lang="fr" sz="1050" b="0" i="0" u="none" strike="noStrike" dirty="0">
                <a:solidFill>
                  <a:srgbClr val="6C6463"/>
                </a:solidFill>
                <a:highlight>
                  <a:srgbClr val="000000">
                    <a:alpha val="0"/>
                  </a:srgbClr>
                </a:highlight>
                <a:latin typeface="Gill Sans"/>
                <a:ea typeface="Gill Sans"/>
                <a:cs typeface="Gill Sans"/>
                <a:sym typeface="Gill Sans"/>
              </a:rPr>
              <a:t>Ramage, Abigail Kaplan. 2018. “A Review of Growth Monitoring and Promotion Programming.” (Examen des programmes de suivi et de promotion de la croissance) Préparé pour la réunion des 24 et 25 octobre 2018 "Repenser la promotion de la croissance : Nouvelles approches pour des résultats à l'ère des ODD".  Washington, DC: </a:t>
            </a:r>
            <a:endParaRPr sz="1050" dirty="0">
              <a:solidFill>
                <a:schemeClr val="accent3"/>
              </a:solidFill>
              <a:latin typeface="Gill Sans"/>
              <a:ea typeface="Gill Sans"/>
              <a:cs typeface="Gill Sans"/>
              <a:sym typeface="Gill Sans"/>
            </a:endParaRPr>
          </a:p>
          <a:p>
            <a:pPr marL="0" lvl="0" indent="0" algn="l" rtl="0">
              <a:lnSpc>
                <a:spcPct val="100000"/>
              </a:lnSpc>
              <a:spcBef>
                <a:spcPts val="1000"/>
              </a:spcBef>
              <a:spcAft>
                <a:spcPct val="0"/>
              </a:spcAft>
              <a:buNone/>
            </a:pPr>
            <a:r>
              <a:rPr lang="fr" sz="1050" b="0" i="0" u="none" strike="noStrike" dirty="0">
                <a:solidFill>
                  <a:srgbClr val="6C6463"/>
                </a:solidFill>
                <a:highlight>
                  <a:srgbClr val="000000">
                    <a:alpha val="0"/>
                  </a:srgbClr>
                </a:highlight>
                <a:latin typeface="Gill Sans"/>
                <a:ea typeface="Gill Sans"/>
                <a:cs typeface="Gill Sans"/>
                <a:sym typeface="Gill Sans"/>
              </a:rPr>
              <a:t>OMS (Organisation mondiale de la santé), UNICEF (Fonds des Nations unies pour l'enfance) et Groupe de la Banque mondiale. 2018. </a:t>
            </a:r>
            <a:r>
              <a:rPr lang="fr" sz="1050" b="0" i="1" u="none" strike="noStrike" dirty="0">
                <a:solidFill>
                  <a:srgbClr val="6C6463"/>
                </a:solidFill>
                <a:highlight>
                  <a:srgbClr val="000000">
                    <a:alpha val="0"/>
                  </a:srgbClr>
                </a:highlight>
                <a:latin typeface="Gill Sans"/>
                <a:ea typeface="Gill Sans"/>
                <a:cs typeface="Gill Sans"/>
                <a:sym typeface="Gill Sans"/>
              </a:rPr>
              <a:t>Nurturing Care for Early Childhood Development: A Framework for Helping Children Survive and Thrive to Transform Health and Human Potential.</a:t>
            </a:r>
            <a:r>
              <a:rPr lang="fr" sz="1050" b="0" i="0" u="none" strike="noStrike" dirty="0">
                <a:solidFill>
                  <a:srgbClr val="6C6463"/>
                </a:solidFill>
                <a:highlight>
                  <a:srgbClr val="000000">
                    <a:alpha val="0"/>
                  </a:srgbClr>
                </a:highlight>
                <a:latin typeface="Gill Sans"/>
                <a:ea typeface="Gill Sans"/>
                <a:cs typeface="Gill Sans"/>
                <a:sym typeface="Gill Sans"/>
              </a:rPr>
              <a:t> Genève : OMS.</a:t>
            </a:r>
            <a:endParaRPr sz="1050" dirty="0">
              <a:solidFill>
                <a:schemeClr val="accent3"/>
              </a:solidFill>
              <a:latin typeface="Gill Sans"/>
              <a:ea typeface="Gill Sans"/>
              <a:cs typeface="Gill Sans"/>
              <a:sym typeface="Gill Sans"/>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95"/>
        <p:cNvGrpSpPr/>
        <p:nvPr/>
      </p:nvGrpSpPr>
      <p:grpSpPr>
        <a:xfrm>
          <a:off x="0" y="0"/>
          <a:ext cx="0" cy="0"/>
          <a:chOff x="0" y="0"/>
          <a:chExt cx="0" cy="0"/>
        </a:xfrm>
      </p:grpSpPr>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500"/>
        <p:cNvGrpSpPr/>
        <p:nvPr/>
      </p:nvGrpSpPr>
      <p:grpSpPr>
        <a:xfrm>
          <a:off x="0" y="0"/>
          <a:ext cx="0" cy="0"/>
          <a:chOff x="0" y="0"/>
          <a:chExt cx="0" cy="0"/>
        </a:xfrm>
      </p:grpSpPr>
      <p:sp>
        <p:nvSpPr>
          <p:cNvPr id="501" name="Google Shape;501;p76"/>
          <p:cNvSpPr txBox="1">
            <a:spLocks noGrp="1"/>
          </p:cNvSpPr>
          <p:nvPr>
            <p:ph type="body" idx="1"/>
          </p:nvPr>
        </p:nvSpPr>
        <p:spPr>
          <a:xfrm>
            <a:off x="310940" y="1068750"/>
            <a:ext cx="8522100" cy="3429000"/>
          </a:xfrm>
          <a:prstGeom prst="rect">
            <a:avLst/>
          </a:prstGeom>
        </p:spPr>
        <p:txBody>
          <a:bodyPr spcFirstLastPara="1" wrap="square" lIns="0" tIns="0" rIns="0" bIns="0" anchor="t" anchorCtr="0">
            <a:noAutofit/>
          </a:bodyPr>
          <a:lstStyle/>
          <a:p>
            <a:pPr marL="457200" lvl="0" indent="-336550" algn="l" rtl="0">
              <a:spcBef>
                <a:spcPct val="0"/>
              </a:spcBef>
              <a:spcAft>
                <a:spcPct val="0"/>
              </a:spcAft>
              <a:buSzPts val="1700"/>
              <a:buChar char="•"/>
            </a:pPr>
            <a:r>
              <a:rPr lang="fr" sz="1700" b="0" i="0" u="none" strike="noStrike">
                <a:highlight>
                  <a:srgbClr val="000000">
                    <a:alpha val="0"/>
                  </a:srgbClr>
                </a:highlight>
                <a:latin typeface="Gill Sans"/>
              </a:rPr>
              <a:t>Des séances d'écoute ont été organisées avec des agents de santé afin de recueillir des informations techniques et de veiller à ce que les voix des agents de santé soient prises en compte dans l'élaboration du programme d'apprentissage.</a:t>
            </a:r>
            <a:endParaRPr sz="1700"/>
          </a:p>
          <a:p>
            <a:pPr marL="457200" lvl="0" indent="-336550" algn="l" rtl="0">
              <a:spcBef>
                <a:spcPts val="1000"/>
              </a:spcBef>
              <a:spcAft>
                <a:spcPct val="0"/>
              </a:spcAft>
              <a:buSzPts val="1700"/>
              <a:buChar char="•"/>
            </a:pPr>
            <a:r>
              <a:rPr lang="fr" sz="1700" b="0" i="0" u="none" strike="noStrike">
                <a:highlight>
                  <a:srgbClr val="000000">
                    <a:alpha val="0"/>
                  </a:srgbClr>
                </a:highlight>
                <a:latin typeface="Gill Sans"/>
              </a:rPr>
              <a:t>Cinq séances d'écoute ont été organisées avec des fournisseurs de SPC : 2 au Honduras, 2 au Nigeria et 1 en République kirghize.</a:t>
            </a:r>
            <a:endParaRPr sz="1700"/>
          </a:p>
          <a:p>
            <a:pPr marL="914400" lvl="1" indent="-336550" algn="l" rtl="0">
              <a:spcBef>
                <a:spcPts val="1000"/>
              </a:spcBef>
              <a:spcAft>
                <a:spcPct val="0"/>
              </a:spcAft>
              <a:buSzPts val="1700"/>
              <a:buChar char="–"/>
            </a:pPr>
            <a:r>
              <a:rPr lang="fr" sz="1700" b="0" i="0" u="none" strike="noStrike">
                <a:highlight>
                  <a:srgbClr val="000000">
                    <a:alpha val="0"/>
                  </a:srgbClr>
                </a:highlight>
                <a:latin typeface="Gill Sans"/>
              </a:rPr>
              <a:t>7 à 11 agents de santé à chaque séance</a:t>
            </a:r>
            <a:endParaRPr sz="1700"/>
          </a:p>
          <a:p>
            <a:pPr marL="457200" lvl="0" indent="-336550" algn="l" rtl="0">
              <a:spcBef>
                <a:spcPts val="1000"/>
              </a:spcBef>
              <a:spcAft>
                <a:spcPct val="0"/>
              </a:spcAft>
              <a:buSzPts val="1700"/>
              <a:buChar char="•"/>
            </a:pPr>
            <a:r>
              <a:rPr lang="fr" sz="1700" b="0" i="0" u="none" strike="noStrike">
                <a:highlight>
                  <a:srgbClr val="000000">
                    <a:alpha val="0"/>
                  </a:srgbClr>
                </a:highlight>
                <a:latin typeface="Gill Sans"/>
              </a:rPr>
              <a:t>Trois questions fondamentales ouvertes ont été posées et ont fait l'objet d'une discussion approfondie.</a:t>
            </a:r>
            <a:endParaRPr sz="1700"/>
          </a:p>
          <a:p>
            <a:pPr marL="914400" lvl="1" indent="-336550" algn="l" rtl="0">
              <a:spcBef>
                <a:spcPts val="1000"/>
              </a:spcBef>
              <a:spcAft>
                <a:spcPct val="0"/>
              </a:spcAft>
              <a:buSzPts val="1700"/>
              <a:buChar char="–"/>
            </a:pPr>
            <a:r>
              <a:rPr lang="fr" sz="1700" b="0" i="0" u="none" strike="noStrike">
                <a:highlight>
                  <a:srgbClr val="000000">
                    <a:alpha val="0"/>
                  </a:srgbClr>
                </a:highlight>
                <a:latin typeface="Gill Sans"/>
              </a:rPr>
              <a:t>Comment se déroule une séance de conseil au sein du SPC dans vos communautés ?</a:t>
            </a:r>
            <a:endParaRPr sz="1700"/>
          </a:p>
          <a:p>
            <a:pPr marL="914400" lvl="1" indent="-336550" algn="l" rtl="0">
              <a:spcBef>
                <a:spcPct val="0"/>
              </a:spcBef>
              <a:spcAft>
                <a:spcPct val="0"/>
              </a:spcAft>
              <a:buSzPts val="1700"/>
              <a:buChar char="–"/>
            </a:pPr>
            <a:r>
              <a:rPr lang="fr" sz="1700" b="0" i="0" u="none" strike="noStrike">
                <a:highlight>
                  <a:srgbClr val="000000">
                    <a:alpha val="0"/>
                  </a:srgbClr>
                </a:highlight>
                <a:latin typeface="Gill Sans"/>
              </a:rPr>
              <a:t>Selon vous, qu'attendent les soignants d'une séance de conseil sur le SPC ?</a:t>
            </a:r>
            <a:endParaRPr sz="1700"/>
          </a:p>
          <a:p>
            <a:pPr marL="914400" lvl="1" indent="-336550" algn="l" rtl="0">
              <a:spcBef>
                <a:spcPct val="0"/>
              </a:spcBef>
              <a:spcAft>
                <a:spcPct val="0"/>
              </a:spcAft>
              <a:buSzPts val="1700"/>
              <a:buChar char="–"/>
            </a:pPr>
            <a:r>
              <a:rPr lang="fr" sz="1700" b="0" i="0" u="none" strike="noStrike">
                <a:highlight>
                  <a:srgbClr val="000000">
                    <a:alpha val="0"/>
                  </a:srgbClr>
                </a:highlight>
                <a:latin typeface="Gill Sans"/>
              </a:rPr>
              <a:t>De quoi avez-vous besoin pour rendre une séance de conseil plus efficace et répondre aux attentes des soignants ?</a:t>
            </a:r>
            <a:endParaRPr sz="1700"/>
          </a:p>
        </p:txBody>
      </p:sp>
      <p:sp>
        <p:nvSpPr>
          <p:cNvPr id="502" name="Google Shape;502;p76"/>
          <p:cNvSpPr txBox="1">
            <a:spLocks noGrp="1"/>
          </p:cNvSpPr>
          <p:nvPr>
            <p:ph type="title"/>
          </p:nvPr>
        </p:nvSpPr>
        <p:spPr>
          <a:xfrm>
            <a:off x="344150" y="403125"/>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100" b="1" i="0" u="none" strike="noStrike" dirty="0">
                <a:highlight>
                  <a:srgbClr val="000000">
                    <a:alpha val="0"/>
                  </a:srgbClr>
                </a:highlight>
                <a:latin typeface="Gill Sans"/>
              </a:rPr>
              <a:t>Séances d'écoute avec des agents de santé </a:t>
            </a:r>
            <a:endParaRPr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342775" y="340875"/>
            <a:ext cx="4338600" cy="445500"/>
          </a:xfrm>
          <a:prstGeom prst="rect">
            <a:avLst/>
          </a:prstGeom>
        </p:spPr>
        <p:txBody>
          <a:bodyPr spcFirstLastPara="1" wrap="square" lIns="0" tIns="0" rIns="0" bIns="0" anchor="b" anchorCtr="0">
            <a:noAutofit/>
          </a:bodyPr>
          <a:lstStyle/>
          <a:p>
            <a:pPr marL="0" lvl="0" indent="0" algn="l" rtl="0">
              <a:spcBef>
                <a:spcPct val="0"/>
              </a:spcBef>
              <a:spcAft>
                <a:spcPct val="0"/>
              </a:spcAft>
              <a:buSzPts val="990"/>
              <a:buNone/>
            </a:pPr>
            <a:r>
              <a:rPr lang="fr" sz="2400" b="1" i="0" u="none" strike="noStrike">
                <a:highlight>
                  <a:srgbClr val="000000">
                    <a:alpha val="0"/>
                  </a:srgbClr>
                </a:highlight>
                <a:latin typeface="Gill Sans"/>
              </a:rPr>
              <a:t>Cadre du SPC</a:t>
            </a:r>
            <a:endParaRPr sz="2400"/>
          </a:p>
        </p:txBody>
      </p:sp>
      <p:pic>
        <p:nvPicPr>
          <p:cNvPr id="215" name="Google Shape;215;p38"/>
          <p:cNvPicPr preferRelativeResize="0"/>
          <p:nvPr/>
        </p:nvPicPr>
        <p:blipFill>
          <a:blip r:embed="rId3">
            <a:alphaModFix/>
          </a:blip>
          <a:stretch>
            <a:fillRect/>
          </a:stretch>
        </p:blipFill>
        <p:spPr>
          <a:xfrm>
            <a:off x="1912421" y="983275"/>
            <a:ext cx="5457128" cy="3759076"/>
          </a:xfrm>
          <a:prstGeom prst="rect">
            <a:avLst/>
          </a:prstGeom>
          <a:noFill/>
          <a:ln>
            <a:noFill/>
          </a:ln>
        </p:spPr>
      </p:pic>
      <p:sp>
        <p:nvSpPr>
          <p:cNvPr id="216" name="Google Shape;216;p38"/>
          <p:cNvSpPr/>
          <p:nvPr/>
        </p:nvSpPr>
        <p:spPr>
          <a:xfrm>
            <a:off x="4123675" y="2335275"/>
            <a:ext cx="2209200" cy="19215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344150" y="411425"/>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1" i="0" u="none" strike="noStrike" dirty="0">
                <a:highlight>
                  <a:srgbClr val="000000">
                    <a:alpha val="0"/>
                  </a:srgbClr>
                </a:highlight>
                <a:latin typeface="Gill Sans"/>
              </a:rPr>
              <a:t>Définitions</a:t>
            </a:r>
            <a:endParaRPr sz="2400" dirty="0"/>
          </a:p>
        </p:txBody>
      </p:sp>
      <p:sp>
        <p:nvSpPr>
          <p:cNvPr id="222" name="Google Shape;222;p39"/>
          <p:cNvSpPr txBox="1"/>
          <p:nvPr/>
        </p:nvSpPr>
        <p:spPr>
          <a:xfrm>
            <a:off x="344150" y="910450"/>
            <a:ext cx="3901500" cy="3914700"/>
          </a:xfrm>
          <a:prstGeom prst="rect">
            <a:avLst/>
          </a:prstGeom>
          <a:noFill/>
          <a:ln>
            <a:noFill/>
          </a:ln>
        </p:spPr>
        <p:txBody>
          <a:bodyPr spcFirstLastPara="1" wrap="square" lIns="91425" tIns="91425" rIns="91425" bIns="91425" anchor="t" anchorCtr="0">
            <a:noAutofit/>
          </a:bodyPr>
          <a:lstStyle/>
          <a:p>
            <a:pPr marL="230187" lvl="0" indent="-230187" algn="l" rtl="0">
              <a:spcBef>
                <a:spcPct val="0"/>
              </a:spcBef>
              <a:spcAft>
                <a:spcPct val="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La promotion de la croissance est un </a:t>
            </a:r>
            <a:br>
              <a:rPr lang="fr" sz="1600" b="0" i="0" u="none" strike="noStrike" dirty="0">
                <a:solidFill>
                  <a:srgbClr val="635C5B"/>
                </a:solidFill>
                <a:highlight>
                  <a:srgbClr val="000000">
                    <a:alpha val="0"/>
                  </a:srgbClr>
                </a:highlight>
                <a:latin typeface="Gill Sans"/>
                <a:ea typeface="Gill Sans"/>
                <a:cs typeface="Gill Sans"/>
                <a:sym typeface="Gill Sans"/>
              </a:rPr>
            </a:br>
            <a:r>
              <a:rPr lang="fr" sz="1600" b="1" i="0" u="none" strike="noStrike" dirty="0">
                <a:solidFill>
                  <a:srgbClr val="635C5B"/>
                </a:solidFill>
                <a:highlight>
                  <a:srgbClr val="000000">
                    <a:alpha val="0"/>
                  </a:srgbClr>
                </a:highlight>
                <a:latin typeface="Gill Sans"/>
                <a:ea typeface="Gill Sans"/>
                <a:cs typeface="Gill Sans"/>
                <a:sym typeface="Gill Sans"/>
              </a:rPr>
              <a:t>« </a:t>
            </a:r>
            <a:r>
              <a:rPr lang="fr" sz="1600" b="0" i="0" u="none" strike="noStrike" dirty="0">
                <a:solidFill>
                  <a:srgbClr val="635C5B"/>
                </a:solidFill>
                <a:highlight>
                  <a:srgbClr val="000000">
                    <a:alpha val="0"/>
                  </a:srgbClr>
                </a:highlight>
                <a:latin typeface="Gill Sans"/>
                <a:ea typeface="Gill Sans"/>
                <a:cs typeface="Gill Sans"/>
                <a:sym typeface="Gill Sans"/>
              </a:rPr>
              <a:t>conseil personnalisé basé sur les résultats du suivi de la croissance et de la résolution des problèmes avec les soignants</a:t>
            </a:r>
            <a:r>
              <a:rPr lang="en-US" sz="1600" b="0" i="0" dirty="0">
                <a:solidFill>
                  <a:srgbClr val="000000"/>
                </a:solidFill>
                <a:effectLst/>
                <a:latin typeface="Arial" panose="020B0604020202020204" pitchFamily="34" charset="0"/>
              </a:rPr>
              <a:t> »</a:t>
            </a:r>
            <a:r>
              <a:rPr lang="fr" sz="1600" b="0" i="0" u="none" strike="noStrike" dirty="0">
                <a:solidFill>
                  <a:srgbClr val="635C5B"/>
                </a:solidFill>
                <a:highlight>
                  <a:srgbClr val="000000">
                    <a:alpha val="0"/>
                  </a:srgbClr>
                </a:highlight>
                <a:latin typeface="Gill Sans"/>
                <a:ea typeface="Gill Sans"/>
                <a:cs typeface="Gill Sans"/>
                <a:sym typeface="Gill Sans"/>
              </a:rPr>
              <a:t> (Mangasaryan, Arabi, et Schultink 2011, 46).</a:t>
            </a:r>
            <a:endParaRPr sz="1600" dirty="0">
              <a:solidFill>
                <a:srgbClr val="635C5B"/>
              </a:solidFill>
              <a:latin typeface="Gill Sans"/>
              <a:ea typeface="Gill Sans"/>
              <a:cs typeface="Gill Sans"/>
              <a:sym typeface="Gill Sans"/>
            </a:endParaRPr>
          </a:p>
          <a:p>
            <a:pPr marL="230187" lvl="0" indent="-230187" algn="l" rtl="0">
              <a:spcBef>
                <a:spcPts val="1000"/>
              </a:spcBef>
              <a:spcAft>
                <a:spcPct val="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Dans le cadre du SPC, on parle de conseils de qualité lorsque </a:t>
            </a:r>
            <a:r>
              <a:rPr lang="fr" sz="1600" b="1" i="0" u="none" strike="noStrike" dirty="0">
                <a:solidFill>
                  <a:srgbClr val="635C5B"/>
                </a:solidFill>
                <a:highlight>
                  <a:srgbClr val="000000">
                    <a:alpha val="0"/>
                  </a:srgbClr>
                </a:highlight>
                <a:latin typeface="Gill Sans"/>
                <a:ea typeface="Gill Sans"/>
                <a:cs typeface="Gill Sans"/>
                <a:sym typeface="Gill Sans"/>
              </a:rPr>
              <a:t>« l'adéquation de la croissance détermine le contenu et l'intensité des conseils, </a:t>
            </a:r>
            <a:r>
              <a:rPr lang="fr" sz="1600" b="0" i="0" u="none" strike="noStrike" dirty="0">
                <a:solidFill>
                  <a:srgbClr val="635C5B"/>
                </a:solidFill>
                <a:highlight>
                  <a:srgbClr val="000000">
                    <a:alpha val="0"/>
                  </a:srgbClr>
                </a:highlight>
                <a:latin typeface="Gill Sans"/>
                <a:ea typeface="Gill Sans"/>
                <a:cs typeface="Gill Sans"/>
                <a:sym typeface="Gill Sans"/>
              </a:rPr>
              <a:t>[et que] </a:t>
            </a:r>
            <a:r>
              <a:rPr lang="fr" sz="1600" b="1" i="0" u="none" strike="noStrike" dirty="0">
                <a:solidFill>
                  <a:srgbClr val="635C5B"/>
                </a:solidFill>
                <a:highlight>
                  <a:srgbClr val="000000">
                    <a:alpha val="0"/>
                  </a:srgbClr>
                </a:highlight>
                <a:latin typeface="Gill Sans"/>
                <a:ea typeface="Gill Sans"/>
                <a:cs typeface="Gill Sans"/>
                <a:sym typeface="Gill Sans"/>
              </a:rPr>
              <a:t>des négociations nutritionnelles </a:t>
            </a:r>
            <a:r>
              <a:rPr lang="fr" sz="1600" b="0" i="0" u="none" strike="noStrike" dirty="0">
                <a:solidFill>
                  <a:srgbClr val="635C5B"/>
                </a:solidFill>
                <a:highlight>
                  <a:srgbClr val="000000">
                    <a:alpha val="0"/>
                  </a:srgbClr>
                </a:highlight>
                <a:latin typeface="Gill Sans"/>
                <a:ea typeface="Gill Sans"/>
                <a:cs typeface="Gill Sans"/>
                <a:sym typeface="Gill Sans"/>
              </a:rPr>
              <a:t>[et]</a:t>
            </a:r>
            <a:r>
              <a:rPr lang="fr" sz="1600" b="1" i="0" u="none" strike="noStrike" dirty="0">
                <a:solidFill>
                  <a:srgbClr val="635C5B"/>
                </a:solidFill>
                <a:highlight>
                  <a:srgbClr val="000000">
                    <a:alpha val="0"/>
                  </a:srgbClr>
                </a:highlight>
                <a:latin typeface="Gill Sans"/>
                <a:ea typeface="Gill Sans"/>
                <a:cs typeface="Gill Sans"/>
                <a:sym typeface="Gill Sans"/>
              </a:rPr>
              <a:t> des supports ciblés sont utilisés </a:t>
            </a:r>
            <a:r>
              <a:rPr lang="en-US" sz="1600" b="0" i="0" dirty="0">
                <a:solidFill>
                  <a:srgbClr val="000000"/>
                </a:solidFill>
                <a:effectLst/>
                <a:latin typeface="Arial" panose="020B0604020202020204" pitchFamily="34" charset="0"/>
              </a:rPr>
              <a:t>»</a:t>
            </a:r>
            <a:r>
              <a:rPr lang="fr" sz="1600" b="1" i="0" u="none" strike="noStrike" dirty="0">
                <a:solidFill>
                  <a:srgbClr val="635C5B"/>
                </a:solidFill>
                <a:highlight>
                  <a:srgbClr val="000000">
                    <a:alpha val="0"/>
                  </a:srgbClr>
                </a:highlight>
                <a:latin typeface="Gill Sans"/>
                <a:ea typeface="Gill Sans"/>
                <a:cs typeface="Gill Sans"/>
                <a:sym typeface="Gill Sans"/>
              </a:rPr>
              <a:t> </a:t>
            </a:r>
            <a:r>
              <a:rPr lang="fr" sz="1600" b="0" i="0" u="none" strike="noStrike" dirty="0">
                <a:solidFill>
                  <a:srgbClr val="635C5B"/>
                </a:solidFill>
                <a:highlight>
                  <a:srgbClr val="000000">
                    <a:alpha val="0"/>
                  </a:srgbClr>
                </a:highlight>
                <a:latin typeface="Gill Sans"/>
                <a:ea typeface="Gill Sans"/>
                <a:cs typeface="Gill Sans"/>
                <a:sym typeface="Gill Sans"/>
              </a:rPr>
              <a:t>(Griffiths, Dickin et Favin 1996).</a:t>
            </a:r>
            <a:endParaRPr sz="1600" dirty="0">
              <a:solidFill>
                <a:srgbClr val="635C5B"/>
              </a:solidFill>
              <a:latin typeface="Gill Sans"/>
              <a:ea typeface="Gill Sans"/>
              <a:cs typeface="Gill Sans"/>
              <a:sym typeface="Gill Sans"/>
            </a:endParaRPr>
          </a:p>
        </p:txBody>
      </p:sp>
      <p:pic>
        <p:nvPicPr>
          <p:cNvPr id="223" name="Google Shape;223;p39"/>
          <p:cNvPicPr preferRelativeResize="0"/>
          <p:nvPr/>
        </p:nvPicPr>
        <p:blipFill>
          <a:blip r:embed="rId3">
            <a:alphaModFix/>
          </a:blip>
          <a:stretch>
            <a:fillRect/>
          </a:stretch>
        </p:blipFill>
        <p:spPr>
          <a:xfrm>
            <a:off x="4245622" y="1061250"/>
            <a:ext cx="4898381" cy="3264800"/>
          </a:xfrm>
          <a:prstGeom prst="rect">
            <a:avLst/>
          </a:prstGeom>
          <a:noFill/>
          <a:ln>
            <a:noFill/>
          </a:ln>
        </p:spPr>
      </p:pic>
      <p:sp>
        <p:nvSpPr>
          <p:cNvPr id="224" name="Google Shape;224;p39"/>
          <p:cNvSpPr txBox="1"/>
          <p:nvPr/>
        </p:nvSpPr>
        <p:spPr>
          <a:xfrm>
            <a:off x="6670200" y="4326038"/>
            <a:ext cx="2473800" cy="3078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6C6463"/>
                </a:solidFill>
                <a:highlight>
                  <a:srgbClr val="000000">
                    <a:alpha val="0"/>
                  </a:srgbClr>
                </a:highlight>
                <a:latin typeface="Gill Sans"/>
                <a:ea typeface="Gill Sans"/>
                <a:cs typeface="Gill Sans"/>
                <a:sym typeface="Gill Sans"/>
              </a:rPr>
              <a:t>Crédit photo : USAID</a:t>
            </a:r>
            <a:endParaRPr sz="800">
              <a:solidFill>
                <a:schemeClr val="accent3"/>
              </a:solidFill>
              <a:latin typeface="Gill Sans"/>
              <a:ea typeface="Gill Sans"/>
              <a:cs typeface="Gill Sans"/>
              <a:sym typeface="Gill San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0"/>
          <p:cNvSpPr txBox="1">
            <a:spLocks noGrp="1"/>
          </p:cNvSpPr>
          <p:nvPr>
            <p:ph type="title"/>
          </p:nvPr>
        </p:nvSpPr>
        <p:spPr>
          <a:xfrm>
            <a:off x="344150" y="411425"/>
            <a:ext cx="7772400" cy="3933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1" i="0" u="none" strike="noStrike" dirty="0">
                <a:highlight>
                  <a:srgbClr val="000000">
                    <a:alpha val="0"/>
                  </a:srgbClr>
                </a:highlight>
                <a:latin typeface="Gill Sans"/>
              </a:rPr>
              <a:t>Données probantes sur le conseil dans le cadre du SPC</a:t>
            </a:r>
            <a:endParaRPr sz="2400" dirty="0"/>
          </a:p>
        </p:txBody>
      </p:sp>
      <p:sp>
        <p:nvSpPr>
          <p:cNvPr id="230" name="Google Shape;230;p40"/>
          <p:cNvSpPr txBox="1"/>
          <p:nvPr/>
        </p:nvSpPr>
        <p:spPr>
          <a:xfrm>
            <a:off x="344150" y="951601"/>
            <a:ext cx="8450400" cy="3596700"/>
          </a:xfrm>
          <a:prstGeom prst="rect">
            <a:avLst/>
          </a:prstGeom>
          <a:noFill/>
          <a:ln>
            <a:noFill/>
          </a:ln>
        </p:spPr>
        <p:txBody>
          <a:bodyPr spcFirstLastPara="1" wrap="square" lIns="91425" tIns="91425" rIns="91425" bIns="91425" anchor="t" anchorCtr="0">
            <a:noAutofit/>
          </a:bodyPr>
          <a:lstStyle/>
          <a:p>
            <a:pPr marL="230187" lvl="0" indent="-230187" algn="l" rtl="0">
              <a:spcBef>
                <a:spcPct val="0"/>
              </a:spcBef>
              <a:spcAft>
                <a:spcPct val="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Le suivi de la croissance permet d’améliorer l'état nutritionnel (réduction de l'insuffisance pondérale chez l’enfant) lorsqu'il est associé à une éducation nutritionnelle et sanitaire et à l’accès aux services de soins de santé primaires (Ashworth, Shrimpton et Jamil 2008).</a:t>
            </a:r>
            <a:endParaRPr sz="1600" dirty="0">
              <a:solidFill>
                <a:srgbClr val="635C5B"/>
              </a:solidFill>
              <a:latin typeface="Gill Sans"/>
              <a:ea typeface="Gill Sans"/>
              <a:cs typeface="Gill Sans"/>
              <a:sym typeface="Gill Sans"/>
            </a:endParaRPr>
          </a:p>
          <a:p>
            <a:pPr marL="230187" lvl="0" indent="-230187" algn="l" rtl="0">
              <a:spcBef>
                <a:spcPts val="1000"/>
              </a:spcBef>
              <a:spcAft>
                <a:spcPct val="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Le suivi de la croissance ou la simple pesée des enfants, sans conseil ou avec des conseils génériques, ont peu d’effet sur l’état nutritionnel (Ashworth, Shrimpton et Jamil 2008).</a:t>
            </a:r>
            <a:endParaRPr sz="1600" dirty="0">
              <a:solidFill>
                <a:srgbClr val="635C5B"/>
              </a:solidFill>
              <a:latin typeface="Gill Sans"/>
              <a:ea typeface="Gill Sans"/>
              <a:cs typeface="Gill Sans"/>
              <a:sym typeface="Gill Sans"/>
            </a:endParaRPr>
          </a:p>
          <a:p>
            <a:pPr marL="230187" lvl="0" indent="-230187" algn="l" rtl="0">
              <a:spcBef>
                <a:spcPts val="1000"/>
              </a:spcBef>
              <a:spcAft>
                <a:spcPct val="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Les conseils prodigués dans le cadre de programmes SPC réussis comprennent : </a:t>
            </a:r>
            <a:endParaRPr sz="1600" dirty="0">
              <a:solidFill>
                <a:srgbClr val="635C5B"/>
              </a:solidFill>
              <a:latin typeface="Gill Sans"/>
              <a:ea typeface="Gill Sans"/>
              <a:cs typeface="Gill Sans"/>
              <a:sym typeface="Gill Sans"/>
            </a:endParaRPr>
          </a:p>
          <a:p>
            <a:pPr marL="684212" lvl="1" indent="-230187" algn="l" rtl="0">
              <a:spcBef>
                <a:spcPts val="1000"/>
              </a:spcBef>
              <a:spcAft>
                <a:spcPct val="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des séances individuelles et de groupe</a:t>
            </a:r>
            <a:endParaRPr sz="1600" dirty="0">
              <a:solidFill>
                <a:srgbClr val="635C5B"/>
              </a:solidFill>
              <a:latin typeface="Gill Sans"/>
              <a:ea typeface="Gill Sans"/>
              <a:cs typeface="Gill Sans"/>
              <a:sym typeface="Gill Sans"/>
            </a:endParaRPr>
          </a:p>
          <a:p>
            <a:pPr marL="684212" lvl="1" indent="-230187" algn="l" rtl="0">
              <a:spcBef>
                <a:spcPts val="1000"/>
              </a:spcBef>
              <a:spcAft>
                <a:spcPct val="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des travailleurs/bénévoles au niveau communautaire</a:t>
            </a:r>
            <a:endParaRPr sz="1600" dirty="0">
              <a:solidFill>
                <a:srgbClr val="635C5B"/>
              </a:solidFill>
              <a:latin typeface="Gill Sans"/>
              <a:ea typeface="Gill Sans"/>
              <a:cs typeface="Gill Sans"/>
              <a:sym typeface="Gill Sans"/>
            </a:endParaRPr>
          </a:p>
          <a:p>
            <a:pPr marL="684212" lvl="1" indent="-230187" algn="l" rtl="0">
              <a:spcBef>
                <a:spcPts val="1000"/>
              </a:spcBef>
              <a:spcAft>
                <a:spcPts val="1000"/>
              </a:spcAft>
              <a:buClr>
                <a:srgbClr val="635C5B"/>
              </a:buClr>
              <a:buSzPts val="1800"/>
              <a:buFont typeface="Gill Sans"/>
              <a:buChar char="–"/>
            </a:pPr>
            <a:r>
              <a:rPr lang="fr" sz="1600" b="0" i="0" u="none" strike="noStrike" dirty="0">
                <a:solidFill>
                  <a:srgbClr val="635C5B"/>
                </a:solidFill>
                <a:highlight>
                  <a:srgbClr val="000000">
                    <a:alpha val="0"/>
                  </a:srgbClr>
                </a:highlight>
                <a:latin typeface="Gill Sans"/>
                <a:ea typeface="Gill Sans"/>
                <a:cs typeface="Gill Sans"/>
                <a:sym typeface="Gill Sans"/>
              </a:rPr>
              <a:t>une participation élevée (Ashworth, Shrimpton et Jamil 2008 ; Griffiths et Del Rosso 2007 ; Ramage 2018).</a:t>
            </a:r>
            <a:endParaRPr sz="1600" dirty="0">
              <a:solidFill>
                <a:srgbClr val="635C5B"/>
              </a:solidFill>
              <a:latin typeface="Gill Sans"/>
              <a:ea typeface="Gill Sans"/>
              <a:cs typeface="Gill Sans"/>
              <a:sym typeface="Gill San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1"/>
          <p:cNvSpPr txBox="1">
            <a:spLocks noGrp="1"/>
          </p:cNvSpPr>
          <p:nvPr>
            <p:ph type="title"/>
          </p:nvPr>
        </p:nvSpPr>
        <p:spPr>
          <a:xfrm>
            <a:off x="346665" y="114300"/>
            <a:ext cx="8522100" cy="6882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Défis : </a:t>
            </a:r>
            <a:r>
              <a:rPr lang="fr" sz="2400" b="1" i="0" u="none" strike="noStrike">
                <a:highlight>
                  <a:srgbClr val="000000">
                    <a:alpha val="0"/>
                  </a:srgbClr>
                </a:highlight>
                <a:latin typeface="Gill Sans"/>
              </a:rPr>
              <a:t>Contraintes liées à la capacité du personnel de santé</a:t>
            </a:r>
            <a:endParaRPr sz="2400" b="1"/>
          </a:p>
        </p:txBody>
      </p:sp>
      <p:sp>
        <p:nvSpPr>
          <p:cNvPr id="236" name="Google Shape;236;p41"/>
          <p:cNvSpPr txBox="1">
            <a:spLocks noGrp="1"/>
          </p:cNvSpPr>
          <p:nvPr>
            <p:ph type="body" idx="1"/>
          </p:nvPr>
        </p:nvSpPr>
        <p:spPr>
          <a:xfrm>
            <a:off x="346675" y="1028700"/>
            <a:ext cx="3712800" cy="3517200"/>
          </a:xfrm>
          <a:prstGeom prst="rect">
            <a:avLst/>
          </a:prstGeom>
        </p:spPr>
        <p:txBody>
          <a:bodyPr spcFirstLastPara="1" wrap="square" lIns="0" tIns="0" rIns="91425" bIns="0" anchor="t" anchorCtr="0">
            <a:noAutofit/>
          </a:bodyPr>
          <a:lstStyle/>
          <a:p>
            <a:pPr marL="230187" lvl="0" indent="-230187" algn="l" rtl="0">
              <a:spcBef>
                <a:spcPct val="0"/>
              </a:spcBef>
              <a:spcAft>
                <a:spcPct val="0"/>
              </a:spcAft>
              <a:buClr>
                <a:srgbClr val="635C5B"/>
              </a:buClr>
              <a:buSzPts val="1800"/>
              <a:buChar char="•"/>
            </a:pPr>
            <a:r>
              <a:rPr lang="fr" sz="1800" b="0" i="0" u="none" strike="noStrike" dirty="0">
                <a:solidFill>
                  <a:srgbClr val="635C5B"/>
                </a:solidFill>
                <a:highlight>
                  <a:srgbClr val="000000">
                    <a:alpha val="0"/>
                  </a:srgbClr>
                </a:highlight>
                <a:latin typeface="Gill Sans"/>
              </a:rPr>
              <a:t>Les tâches considérées comme </a:t>
            </a:r>
            <a:r>
              <a:rPr lang="fr" sz="1800" b="1" i="0" u="none" strike="noStrike" dirty="0">
                <a:solidFill>
                  <a:srgbClr val="635C5B"/>
                </a:solidFill>
                <a:highlight>
                  <a:srgbClr val="000000">
                    <a:alpha val="0"/>
                  </a:srgbClr>
                </a:highlight>
                <a:latin typeface="Gill Sans"/>
                <a:ea typeface="Gill Sans"/>
                <a:cs typeface="Gill Sans"/>
                <a:sym typeface="Gill Sans"/>
              </a:rPr>
              <a:t>« </a:t>
            </a:r>
            <a:r>
              <a:rPr lang="fr" sz="1800" b="0" i="0" u="none" strike="noStrike" dirty="0">
                <a:solidFill>
                  <a:srgbClr val="635C5B"/>
                </a:solidFill>
                <a:highlight>
                  <a:srgbClr val="000000">
                    <a:alpha val="0"/>
                  </a:srgbClr>
                </a:highlight>
                <a:latin typeface="Gill Sans"/>
              </a:rPr>
              <a:t>les plus techniques (par exemple, les mesures et les tracés) reçoivent plus d'attention que le conseil.</a:t>
            </a:r>
            <a:endParaRPr sz="1800" dirty="0">
              <a:solidFill>
                <a:srgbClr val="635C5B"/>
              </a:solidFill>
            </a:endParaRPr>
          </a:p>
          <a:p>
            <a:pPr marL="230187" lvl="0" indent="-230187" algn="l" rtl="0">
              <a:spcBef>
                <a:spcPts val="1000"/>
              </a:spcBef>
              <a:spcAft>
                <a:spcPct val="0"/>
              </a:spcAft>
              <a:buClr>
                <a:srgbClr val="635C5B"/>
              </a:buClr>
              <a:buSzPts val="1800"/>
              <a:buChar char="•"/>
            </a:pPr>
            <a:r>
              <a:rPr lang="fr" sz="1800" b="0" i="0" u="none" strike="noStrike" dirty="0">
                <a:solidFill>
                  <a:srgbClr val="635C5B"/>
                </a:solidFill>
                <a:highlight>
                  <a:srgbClr val="000000">
                    <a:alpha val="0"/>
                  </a:srgbClr>
                </a:highlight>
                <a:latin typeface="Gill Sans"/>
              </a:rPr>
              <a:t>Supervision inadéquate en raison d'un manque de temps et de financement.</a:t>
            </a:r>
            <a:endParaRPr sz="1800" dirty="0">
              <a:solidFill>
                <a:srgbClr val="635C5B"/>
              </a:solidFill>
            </a:endParaRPr>
          </a:p>
          <a:p>
            <a:pPr marL="230187" lvl="0" indent="-249237" algn="l" rtl="0">
              <a:spcBef>
                <a:spcPts val="1000"/>
              </a:spcBef>
              <a:spcAft>
                <a:spcPts val="1000"/>
              </a:spcAft>
              <a:buClr>
                <a:srgbClr val="635C5B"/>
              </a:buClr>
              <a:buSzPts val="2100"/>
              <a:buChar char="•"/>
            </a:pPr>
            <a:r>
              <a:rPr lang="fr" sz="1800" b="0" i="0" u="none" strike="noStrike" dirty="0">
                <a:solidFill>
                  <a:srgbClr val="635C5B"/>
                </a:solidFill>
                <a:highlight>
                  <a:srgbClr val="000000">
                    <a:alpha val="0"/>
                  </a:srgbClr>
                </a:highlight>
                <a:latin typeface="Gill Sans"/>
              </a:rPr>
              <a:t>Des aides à l'emploi mal conçues, centrées sur des messages génériques plutôt que sur des conseils personnalisés.</a:t>
            </a:r>
            <a:r>
              <a:rPr lang="fr" sz="2100" b="0" i="0" u="none" strike="noStrike" dirty="0">
                <a:solidFill>
                  <a:srgbClr val="635C5B"/>
                </a:solidFill>
                <a:highlight>
                  <a:srgbClr val="000000">
                    <a:alpha val="0"/>
                  </a:srgbClr>
                </a:highlight>
                <a:latin typeface="Gill Sans"/>
              </a:rPr>
              <a:t> </a:t>
            </a:r>
            <a:endParaRPr sz="2100" dirty="0">
              <a:solidFill>
                <a:srgbClr val="635C5B"/>
              </a:solidFill>
            </a:endParaRPr>
          </a:p>
        </p:txBody>
      </p:sp>
      <p:pic>
        <p:nvPicPr>
          <p:cNvPr id="237" name="Google Shape;237;p41"/>
          <p:cNvPicPr preferRelativeResize="0"/>
          <p:nvPr/>
        </p:nvPicPr>
        <p:blipFill>
          <a:blip r:embed="rId3">
            <a:alphaModFix/>
          </a:blip>
          <a:stretch>
            <a:fillRect/>
          </a:stretch>
        </p:blipFill>
        <p:spPr>
          <a:xfrm>
            <a:off x="4293125" y="977450"/>
            <a:ext cx="4850877" cy="3233149"/>
          </a:xfrm>
          <a:prstGeom prst="rect">
            <a:avLst/>
          </a:prstGeom>
          <a:noFill/>
          <a:ln>
            <a:noFill/>
          </a:ln>
        </p:spPr>
      </p:pic>
      <p:sp>
        <p:nvSpPr>
          <p:cNvPr id="238" name="Google Shape;238;p41"/>
          <p:cNvSpPr txBox="1"/>
          <p:nvPr/>
        </p:nvSpPr>
        <p:spPr>
          <a:xfrm>
            <a:off x="6670200" y="4210588"/>
            <a:ext cx="2473800" cy="3078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6C6463"/>
                </a:solidFill>
                <a:highlight>
                  <a:srgbClr val="000000">
                    <a:alpha val="0"/>
                  </a:srgbClr>
                </a:highlight>
                <a:latin typeface="Gill Sans"/>
                <a:ea typeface="Gill Sans"/>
                <a:cs typeface="Gill Sans"/>
                <a:sym typeface="Gill Sans"/>
              </a:rPr>
              <a:t>Crédit photo : Juozas Cernius/Global Communities</a:t>
            </a:r>
            <a:endParaRPr sz="800">
              <a:solidFill>
                <a:schemeClr val="accent3"/>
              </a:solidFill>
              <a:latin typeface="Gill Sans"/>
              <a:ea typeface="Gill Sans"/>
              <a:cs typeface="Gill Sans"/>
              <a:sym typeface="Gill San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346665" y="114275"/>
            <a:ext cx="8522100" cy="688200"/>
          </a:xfrm>
          <a:prstGeom prst="rect">
            <a:avLst/>
          </a:prstGeom>
          <a:noFill/>
          <a:ln>
            <a:noFill/>
          </a:ln>
        </p:spPr>
        <p:txBody>
          <a:bodyPr spcFirstLastPara="1" wrap="square" lIns="0" tIns="0" rIns="0" bIns="0" anchor="b" anchorCtr="0">
            <a:noAutofit/>
          </a:bodyPr>
          <a:lstStyle/>
          <a:p>
            <a:pPr marL="0" lvl="0" indent="0" algn="l" rtl="0">
              <a:spcBef>
                <a:spcPct val="0"/>
              </a:spcBef>
              <a:spcAft>
                <a:spcPct val="0"/>
              </a:spcAft>
              <a:buClr>
                <a:schemeClr val="accent2"/>
              </a:buClr>
              <a:buSzPts val="2800"/>
              <a:buFont typeface="Gill Sans"/>
              <a:buNone/>
            </a:pPr>
            <a:r>
              <a:rPr lang="fr" sz="2400" b="0" i="0" u="none" strike="noStrike">
                <a:highlight>
                  <a:srgbClr val="000000">
                    <a:alpha val="0"/>
                  </a:srgbClr>
                </a:highlight>
                <a:latin typeface="Gill Sans"/>
              </a:rPr>
              <a:t>Défis :</a:t>
            </a:r>
            <a:r>
              <a:rPr lang="fr" sz="2400" b="1" i="0" u="none" strike="noStrike">
                <a:highlight>
                  <a:srgbClr val="000000">
                    <a:alpha val="0"/>
                  </a:srgbClr>
                </a:highlight>
                <a:latin typeface="Gill Sans"/>
              </a:rPr>
              <a:t> Un environnement favorable</a:t>
            </a:r>
            <a:endParaRPr sz="2400" b="1"/>
          </a:p>
        </p:txBody>
      </p:sp>
      <p:sp>
        <p:nvSpPr>
          <p:cNvPr id="244" name="Google Shape;244;p42"/>
          <p:cNvSpPr txBox="1">
            <a:spLocks noGrp="1"/>
          </p:cNvSpPr>
          <p:nvPr>
            <p:ph type="body" idx="1"/>
          </p:nvPr>
        </p:nvSpPr>
        <p:spPr>
          <a:xfrm>
            <a:off x="346675" y="1071550"/>
            <a:ext cx="3506400" cy="3560100"/>
          </a:xfrm>
          <a:prstGeom prst="rect">
            <a:avLst/>
          </a:prstGeom>
        </p:spPr>
        <p:txBody>
          <a:bodyPr spcFirstLastPara="1" wrap="square" lIns="0" tIns="0" rIns="91425" bIns="0" anchor="t" anchorCtr="0">
            <a:noAutofit/>
          </a:bodyPr>
          <a:lstStyle/>
          <a:p>
            <a:pPr marL="230187" lvl="0" indent="-230187" algn="l" rtl="0">
              <a:spcBef>
                <a:spcPct val="0"/>
              </a:spcBef>
              <a:spcAft>
                <a:spcPct val="0"/>
              </a:spcAft>
              <a:buClr>
                <a:srgbClr val="635C5B"/>
              </a:buClr>
              <a:buSzPts val="1800"/>
              <a:buFont typeface="Gill Sans"/>
              <a:buChar char="•"/>
            </a:pPr>
            <a:r>
              <a:rPr lang="fr" sz="1800" b="0" i="0" u="none" strike="noStrike">
                <a:solidFill>
                  <a:srgbClr val="635C5B"/>
                </a:solidFill>
                <a:highlight>
                  <a:srgbClr val="000000">
                    <a:alpha val="0"/>
                  </a:srgbClr>
                </a:highlight>
                <a:latin typeface="Gill Sans"/>
              </a:rPr>
              <a:t>Le manque de personnel limite le temps que les agents de santé peuvent consacrer à chaque enfant, ce qui signifie que les consultations sont souvent écourtées ou supprimées.</a:t>
            </a:r>
            <a:endParaRPr sz="1800">
              <a:solidFill>
                <a:srgbClr val="635C5B"/>
              </a:solidFill>
            </a:endParaRPr>
          </a:p>
          <a:p>
            <a:pPr marL="230187" lvl="0" indent="-230187" algn="l" rtl="0">
              <a:spcBef>
                <a:spcPts val="1000"/>
              </a:spcBef>
              <a:spcAft>
                <a:spcPts val="1000"/>
              </a:spcAft>
              <a:buClr>
                <a:srgbClr val="635C5B"/>
              </a:buClr>
              <a:buSzPts val="1800"/>
              <a:buFont typeface="Gill Sans"/>
              <a:buChar char="•"/>
            </a:pPr>
            <a:r>
              <a:rPr lang="fr" sz="1800" b="0" i="0" u="none" strike="noStrike">
                <a:solidFill>
                  <a:srgbClr val="635C5B"/>
                </a:solidFill>
                <a:highlight>
                  <a:srgbClr val="000000">
                    <a:alpha val="0"/>
                  </a:srgbClr>
                </a:highlight>
                <a:latin typeface="Gill Sans"/>
              </a:rPr>
              <a:t>La rareté de la fréquentation empêche les agents de santé de disposer d'une tendance de croissance précise à laquelle se référer lors des consultations.</a:t>
            </a:r>
            <a:endParaRPr sz="1800">
              <a:solidFill>
                <a:srgbClr val="635C5B"/>
              </a:solidFill>
            </a:endParaRPr>
          </a:p>
        </p:txBody>
      </p:sp>
      <p:sp>
        <p:nvSpPr>
          <p:cNvPr id="245" name="Google Shape;245;p42"/>
          <p:cNvSpPr txBox="1"/>
          <p:nvPr/>
        </p:nvSpPr>
        <p:spPr>
          <a:xfrm>
            <a:off x="6366600" y="4433525"/>
            <a:ext cx="2777400" cy="307800"/>
          </a:xfrm>
          <a:prstGeom prst="rect">
            <a:avLst/>
          </a:prstGeom>
          <a:noFill/>
          <a:ln>
            <a:noFill/>
          </a:ln>
        </p:spPr>
        <p:txBody>
          <a:bodyPr spcFirstLastPara="1" wrap="square" lIns="91425" tIns="91425" rIns="91425" bIns="91425" anchor="t" anchorCtr="0">
            <a:noAutofit/>
          </a:bodyPr>
          <a:lstStyle/>
          <a:p>
            <a:pPr marL="0" lvl="0" indent="0" algn="r" rtl="0">
              <a:spcBef>
                <a:spcPct val="0"/>
              </a:spcBef>
              <a:spcAft>
                <a:spcPct val="0"/>
              </a:spcAft>
              <a:buNone/>
            </a:pPr>
            <a:r>
              <a:rPr lang="fr" sz="800" b="0" i="0" u="none" strike="noStrike">
                <a:solidFill>
                  <a:srgbClr val="6C6463"/>
                </a:solidFill>
                <a:highlight>
                  <a:srgbClr val="000000">
                    <a:alpha val="0"/>
                  </a:srgbClr>
                </a:highlight>
                <a:latin typeface="Gill Sans"/>
                <a:ea typeface="Gill Sans"/>
                <a:cs typeface="Gill Sans"/>
                <a:sym typeface="Gill Sans"/>
              </a:rPr>
              <a:t>Crédit photo : Kate Holt/MCSP</a:t>
            </a:r>
            <a:endParaRPr sz="800">
              <a:solidFill>
                <a:schemeClr val="accent3"/>
              </a:solidFill>
              <a:latin typeface="Gill Sans"/>
              <a:ea typeface="Gill Sans"/>
              <a:cs typeface="Gill Sans"/>
              <a:sym typeface="Gill Sans"/>
            </a:endParaRPr>
          </a:p>
        </p:txBody>
      </p:sp>
      <p:pic>
        <p:nvPicPr>
          <p:cNvPr id="246" name="Google Shape;246;p42"/>
          <p:cNvPicPr preferRelativeResize="0"/>
          <p:nvPr/>
        </p:nvPicPr>
        <p:blipFill>
          <a:blip r:embed="rId3">
            <a:alphaModFix/>
          </a:blip>
          <a:stretch>
            <a:fillRect/>
          </a:stretch>
        </p:blipFill>
        <p:spPr>
          <a:xfrm>
            <a:off x="3919471" y="951350"/>
            <a:ext cx="5224530" cy="3482163"/>
          </a:xfrm>
          <a:prstGeom prst="rect">
            <a:avLst/>
          </a:prstGeom>
          <a:noFill/>
          <a:ln>
            <a:noFill/>
          </a:ln>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4.3-Template_12.7.2016">
  <a:themeElements>
    <a:clrScheme name="USAID Advancing Nutrition Palette">
      <a:dk1>
        <a:srgbClr val="000000"/>
      </a:dk1>
      <a:lt1>
        <a:srgbClr val="FFFFFF"/>
      </a:lt1>
      <a:dk2>
        <a:srgbClr val="002F6C"/>
      </a:dk2>
      <a:lt2>
        <a:srgbClr val="CFCDC9"/>
      </a:lt2>
      <a:accent1>
        <a:srgbClr val="002F6C"/>
      </a:accent1>
      <a:accent2>
        <a:srgbClr val="BA0C2F"/>
      </a:accent2>
      <a:accent3>
        <a:srgbClr val="6C6463"/>
      </a:accent3>
      <a:accent4>
        <a:srgbClr val="0067B9"/>
      </a:accent4>
      <a:accent5>
        <a:srgbClr val="651D32"/>
      </a:accent5>
      <a:accent6>
        <a:srgbClr val="A7C6ED"/>
      </a:accent6>
      <a:hlink>
        <a:srgbClr val="0066B9"/>
      </a:hlink>
      <a:folHlink>
        <a:srgbClr val="8C8985"/>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6993</Words>
  <Application>Microsoft Office PowerPoint</Application>
  <PresentationFormat>On-screen Show (16:9)</PresentationFormat>
  <Paragraphs>348</Paragraphs>
  <Slides>43</Slides>
  <Notes>43</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Cambria</vt:lpstr>
      <vt:lpstr>Calibri</vt:lpstr>
      <vt:lpstr>Gill Sans MT</vt:lpstr>
      <vt:lpstr>Arial</vt:lpstr>
      <vt:lpstr>Gill Sans</vt:lpstr>
      <vt:lpstr>4.3-Template_12.7.2016</vt:lpstr>
      <vt:lpstr>L’avenir du conseil dans le suivi et la promotion de la croissance</vt:lpstr>
      <vt:lpstr>Présentations</vt:lpstr>
      <vt:lpstr>CONTEXTE</vt:lpstr>
      <vt:lpstr>État actuel du SPC</vt:lpstr>
      <vt:lpstr>Cadre du SPC</vt:lpstr>
      <vt:lpstr>Définitions</vt:lpstr>
      <vt:lpstr>Données probantes sur le conseil dans le cadre du SPC</vt:lpstr>
      <vt:lpstr>Défis : Contraintes liées à la capacité du personnel de santé</vt:lpstr>
      <vt:lpstr>Défis : Un environnement favorable</vt:lpstr>
      <vt:lpstr>Défis : Intégrer la petite enfance  Développement (DPE) dans le SPC</vt:lpstr>
      <vt:lpstr>Défis :  Suivi et contrôle des séances de conseil</vt:lpstr>
      <vt:lpstr>SOLUTIONS LOCALES</vt:lpstr>
      <vt:lpstr>Solutions locales : Renforcer les capacités</vt:lpstr>
      <vt:lpstr>PowerPoint Presentation</vt:lpstr>
      <vt:lpstr>Solutions locales : Reconnaître les conseillers</vt:lpstr>
      <vt:lpstr>PowerPoint Presentation</vt:lpstr>
      <vt:lpstr>Solutions locales : Améliorer l’expérience des soins</vt:lpstr>
      <vt:lpstr>Solutions locales : Améliorer l’expérience des soins</vt:lpstr>
      <vt:lpstr>PowerPoint Presentation</vt:lpstr>
      <vt:lpstr>Solutions locales : Faciliter le conseil</vt:lpstr>
      <vt:lpstr>PowerPoint Presentation</vt:lpstr>
      <vt:lpstr>PowerPoint Presentation</vt:lpstr>
      <vt:lpstr>Solutions locales : Faciliter le conseil</vt:lpstr>
      <vt:lpstr>Solutions locales : Soutenir les soignants dans leur démarche de conseil</vt:lpstr>
      <vt:lpstr>PROGRAMME D’APPRENTISSAGE</vt:lpstr>
      <vt:lpstr>Processus d’élaboration du programme d'apprentissage</vt:lpstr>
      <vt:lpstr>Brouillon programme d’apprentissage</vt:lpstr>
      <vt:lpstr>Brouillon révisé du programme d'apprentissage :  Conditions préalables à une séance de conseil de qualité</vt:lpstr>
      <vt:lpstr>Brouillon révisé du programme d'apprentissage :  Conditions préalables à une séance de conseil de qualité</vt:lpstr>
      <vt:lpstr>Brouillon révisé du programme d'apprentissage :  2. Obtenir des séances de conseil de qualité</vt:lpstr>
      <vt:lpstr>Brouillon révisé du programme d'apprentissage :  2. Obtenir des séances de conseil de qualité</vt:lpstr>
      <vt:lpstr>Brouillon révisé du programme d'apprentissage :  2. Obtenir des séances de conseil de qualité</vt:lpstr>
      <vt:lpstr>Brouillon révisé du programme d'apprentissage :  3. Créer un environnement communautaire favorable</vt:lpstr>
      <vt:lpstr>Brouillon révisé du programme d'apprentissage :  3. Créer un environnement communautaire favorable</vt:lpstr>
      <vt:lpstr>Brouillon révisé du programme d'apprentissage :  4. Suivi et contrôle</vt:lpstr>
      <vt:lpstr>  Séance de questions et réponses</vt:lpstr>
      <vt:lpstr>OBSERVATIONS FINALES</vt:lpstr>
      <vt:lpstr>Contactez-nous</vt:lpstr>
      <vt:lpstr>PowerPoint Presentation</vt:lpstr>
      <vt:lpstr>Références</vt:lpstr>
      <vt:lpstr>Références</vt:lpstr>
      <vt:lpstr>PowerPoint Presentation</vt:lpstr>
      <vt:lpstr>Séances d'écoute avec des agents de santé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L'avenir du conseil dans le suivi et la promotion de la croissance</dc:title>
  <cp:lastModifiedBy>Courtney Meyer</cp:lastModifiedBy>
  <cp:revision>6</cp:revision>
  <cp:lastPrinted>2023-09-21T00:43:46Z</cp:lastPrinted>
  <dcterms:created xsi:type="dcterms:W3CDTF">2023-09-21T00:43:46Z</dcterms:created>
  <dcterms:modified xsi:type="dcterms:W3CDTF">2023-09-22T23:43:15Z</dcterms:modified>
</cp:coreProperties>
</file>