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custDataLst>
    <p:tags r:id="rId15"/>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63" d="100"/>
          <a:sy n="63" d="100"/>
        </p:scale>
        <p:origin x="696" y="6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949669"/>
            <a:ext cx="9144000" cy="2387602"/>
          </a:xfrm>
          <a:prstGeom prst="rect">
            <a:avLst/>
          </a:prstGeom>
        </p:spPr>
        <p:txBody>
          <a:bodyPr anchor="b"/>
          <a:lstStyle>
            <a:lvl1pPr>
              <a:defRPr sz="4800"/>
            </a:lvl1pPr>
          </a:lstStyle>
          <a:p>
            <a:r>
              <a:t>Title Text</a:t>
            </a:r>
          </a:p>
        </p:txBody>
      </p:sp>
      <p:sp>
        <p:nvSpPr>
          <p:cNvPr id="12" name="Body Level One…"/>
          <p:cNvSpPr txBox="1">
            <a:spLocks noGrp="1"/>
          </p:cNvSpPr>
          <p:nvPr>
            <p:ph type="body" sz="quarter" idx="1"/>
          </p:nvPr>
        </p:nvSpPr>
        <p:spPr>
          <a:xfrm>
            <a:off x="1524000" y="4429345"/>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13" name="Picture 6" descr="Picture 6"/>
          <p:cNvPicPr>
            <a:picLocks noChangeAspect="1"/>
          </p:cNvPicPr>
          <p:nvPr/>
        </p:nvPicPr>
        <p:blipFill>
          <a:blip r:embed="rId2"/>
          <a:stretch>
            <a:fillRect/>
          </a:stretch>
        </p:blipFill>
        <p:spPr>
          <a:xfrm>
            <a:off x="5493122" y="432347"/>
            <a:ext cx="1205755" cy="1219940"/>
          </a:xfrm>
          <a:prstGeom prst="rect">
            <a:avLst/>
          </a:prstGeom>
          <a:ln w="12700">
            <a:miter lim="400000"/>
          </a:ln>
        </p:spPr>
      </p:pic>
      <p:sp>
        <p:nvSpPr>
          <p:cNvPr id="14" name="Slide Number"/>
          <p:cNvSpPr txBox="1">
            <a:spLocks noGrp="1"/>
          </p:cNvSpPr>
          <p:nvPr>
            <p:ph type="sldNum" sz="quarter" idx="2"/>
          </p:nvPr>
        </p:nvSpPr>
        <p:spPr>
          <a:xfrm>
            <a:off x="8478073" y="6228081"/>
            <a:ext cx="259527" cy="2565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93" name="Title Text"/>
          <p:cNvSpPr txBox="1">
            <a:spLocks noGrp="1"/>
          </p:cNvSpPr>
          <p:nvPr>
            <p:ph type="title"/>
          </p:nvPr>
        </p:nvSpPr>
        <p:spPr>
          <a:xfrm>
            <a:off x="838200" y="365125"/>
            <a:ext cx="10515600" cy="1325700"/>
          </a:xfrm>
          <a:prstGeom prst="rect">
            <a:avLst/>
          </a:prstGeom>
        </p:spPr>
        <p:txBody>
          <a:bodyPr lIns="45699" tIns="45699" rIns="45699" bIns="45699"/>
          <a:lstStyle>
            <a:lvl1pPr>
              <a:defRPr>
                <a:solidFill>
                  <a:srgbClr val="A7A7A7"/>
                </a:solidFill>
                <a:latin typeface="Gill Sans"/>
                <a:ea typeface="Gill Sans"/>
                <a:cs typeface="Gill Sans"/>
                <a:sym typeface="Gill Sans"/>
              </a:defRPr>
            </a:lvl1pPr>
          </a:lstStyle>
          <a:p>
            <a:r>
              <a:t>Title Text</a:t>
            </a:r>
          </a:p>
        </p:txBody>
      </p:sp>
      <p:sp>
        <p:nvSpPr>
          <p:cNvPr id="94" name="Body Level One…"/>
          <p:cNvSpPr txBox="1">
            <a:spLocks noGrp="1"/>
          </p:cNvSpPr>
          <p:nvPr>
            <p:ph type="body" idx="1"/>
          </p:nvPr>
        </p:nvSpPr>
        <p:spPr>
          <a:xfrm>
            <a:off x="838200" y="1825625"/>
            <a:ext cx="10515600" cy="4351200"/>
          </a:xfrm>
          <a:prstGeom prst="rect">
            <a:avLst/>
          </a:prstGeom>
        </p:spPr>
        <p:txBody>
          <a:bodyPr lIns="45699" tIns="45699" rIns="45699" bIns="45699"/>
          <a:lstStyle>
            <a:lvl1pPr marL="457200" indent="-406400">
              <a:buClr>
                <a:srgbClr val="3D3D3D"/>
              </a:buClr>
              <a:buSzPts val="2800"/>
              <a:defRPr>
                <a:latin typeface="Gill Sans"/>
                <a:ea typeface="Gill Sans"/>
                <a:cs typeface="Gill Sans"/>
                <a:sym typeface="Gill Sans"/>
              </a:defRPr>
            </a:lvl1pPr>
            <a:lvl2pPr marL="914400" indent="-381000">
              <a:buClr>
                <a:srgbClr val="3D3D3D"/>
              </a:buClr>
              <a:buSzPts val="2800"/>
              <a:defRPr>
                <a:latin typeface="Gill Sans"/>
                <a:ea typeface="Gill Sans"/>
                <a:cs typeface="Gill Sans"/>
                <a:sym typeface="Gill Sans"/>
              </a:defRPr>
            </a:lvl2pPr>
            <a:lvl3pPr marL="1371600" indent="-355600">
              <a:buClr>
                <a:srgbClr val="3D3D3D"/>
              </a:buClr>
              <a:buSzPts val="2800"/>
              <a:defRPr>
                <a:latin typeface="Gill Sans"/>
                <a:ea typeface="Gill Sans"/>
                <a:cs typeface="Gill Sans"/>
                <a:sym typeface="Gill Sans"/>
              </a:defRPr>
            </a:lvl3pPr>
            <a:lvl4pPr marL="1828800" indent="-342900">
              <a:buClr>
                <a:srgbClr val="3D3D3D"/>
              </a:buClr>
              <a:buSzPts val="2800"/>
              <a:defRPr>
                <a:latin typeface="Gill Sans"/>
                <a:ea typeface="Gill Sans"/>
                <a:cs typeface="Gill Sans"/>
                <a:sym typeface="Gill Sans"/>
              </a:defRPr>
            </a:lvl4pPr>
            <a:lvl5pPr marL="2286000" indent="-342900">
              <a:buClr>
                <a:srgbClr val="3D3D3D"/>
              </a:buClr>
              <a:buSzPts val="2800"/>
              <a:defRPr>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xfrm>
            <a:off x="11110000" y="6410649"/>
            <a:ext cx="243801" cy="256501"/>
          </a:xfrm>
          <a:prstGeom prst="rect">
            <a:avLst/>
          </a:prstGeom>
        </p:spPr>
        <p:txBody>
          <a:bodyPr lIns="45699" tIns="45699" rIns="45699" bIns="45699"/>
          <a:lstStyle>
            <a:lvl1pPr>
              <a:defRPr>
                <a:solidFill>
                  <a:srgbClr val="A7A7A7"/>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rgbClr val="FFFFFF"/>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4273" y="6410643"/>
            <a:ext cx="259528" cy="256539"/>
          </a:xfrm>
          <a:prstGeom prst="rect">
            <a:avLst/>
          </a:prstGeom>
          <a:ln w="12700">
            <a:miter lim="400000"/>
          </a:ln>
        </p:spPr>
        <p:txBody>
          <a:bodyPr wrap="none" lIns="45718" tIns="45718" rIns="45718" bIns="45718" anchor="ctr">
            <a:spAutoFit/>
          </a:bodyPr>
          <a:lstStyle>
            <a:lvl1pPr algn="r">
              <a:defRPr sz="1100">
                <a:solidFill>
                  <a:srgbClr val="645DC7"/>
                </a:solidFill>
                <a:latin typeface="Gill Sans MT"/>
                <a:ea typeface="Gill Sans MT"/>
                <a:cs typeface="Gill Sans MT"/>
                <a:sym typeface="Gill Sans M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1pPr>
      <a:lvl2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2pPr>
      <a:lvl3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3pPr>
      <a:lvl4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4pPr>
      <a:lvl5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5pPr>
      <a:lvl6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6pPr>
      <a:lvl7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7pPr>
      <a:lvl8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8pPr>
      <a:lvl9pPr marL="0" marR="0" indent="0" algn="ctr" defTabSz="914400" rtl="0" latinLnBrk="0">
        <a:lnSpc>
          <a:spcPct val="90000"/>
        </a:lnSpc>
        <a:spcBef>
          <a:spcPct val="0"/>
        </a:spcBef>
        <a:spcAft>
          <a:spcPct val="0"/>
        </a:spcAft>
        <a:buClrTx/>
        <a:buSzTx/>
        <a:buFontTx/>
        <a:buNone/>
        <a:defRPr sz="3500" b="0" i="0" u="none" strike="noStrike" cap="none" spc="0" baseline="0">
          <a:solidFill>
            <a:srgbClr val="645DC7"/>
          </a:solidFill>
          <a:uFillTx/>
          <a:latin typeface="Gill Sans MT"/>
          <a:ea typeface="Gill Sans MT"/>
          <a:cs typeface="Gill Sans MT"/>
          <a:sym typeface="Gill Sans MT"/>
        </a:defRPr>
      </a:lvl9pPr>
    </p:titleStyle>
    <p:bodyStyle>
      <a:lvl1pPr marL="228600" marR="0" indent="-228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1pPr>
      <a:lvl2pPr marL="723900" marR="0" indent="-2667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2pPr>
      <a:lvl3pPr marL="1234438" marR="0" indent="-320038"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3pPr>
      <a:lvl4pPr marL="17272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4pPr>
      <a:lvl5pPr marL="21844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5pPr>
      <a:lvl6pPr marL="26416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6pPr>
      <a:lvl7pPr marL="30988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7pPr>
      <a:lvl8pPr marL="35560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8pPr>
      <a:lvl9pPr marL="4013200" marR="0" indent="-355600" algn="l" defTabSz="914400" rtl="0" latinLnBrk="0">
        <a:lnSpc>
          <a:spcPct val="90000"/>
        </a:lnSpc>
        <a:spcBef>
          <a:spcPts val="1000"/>
        </a:spcBef>
        <a:spcAft>
          <a:spcPct val="0"/>
        </a:spcAft>
        <a:buClrTx/>
        <a:buSzTx/>
        <a:buFont typeface="Arial"/>
        <a:buChar char="•"/>
        <a:defRPr sz="2800" b="0" i="0" u="none" strike="noStrike" cap="none" spc="0" baseline="0">
          <a:solidFill>
            <a:srgbClr val="3D3D3D"/>
          </a:solidFill>
          <a:uFillTx/>
          <a:latin typeface="Gill Sans MT"/>
          <a:ea typeface="Gill Sans MT"/>
          <a:cs typeface="Gill Sans MT"/>
          <a:sym typeface="Gill Sans MT"/>
        </a:defRPr>
      </a:lvl9pPr>
    </p:bodyStyle>
    <p:otherStyle>
      <a:lvl1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1pPr>
      <a:lvl2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2pPr>
      <a:lvl3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3pPr>
      <a:lvl4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4pPr>
      <a:lvl5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5pPr>
      <a:lvl6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6pPr>
      <a:lvl7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7pPr>
      <a:lvl8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8pPr>
      <a:lvl9pPr marL="0" marR="0" indent="0" algn="r" defTabSz="914400" rtl="0" latinLnBrk="0">
        <a:lnSpc>
          <a:spcPct val="100000"/>
        </a:lnSpc>
        <a:spcBef>
          <a:spcPct val="0"/>
        </a:spcBef>
        <a:spcAft>
          <a:spcPct val="0"/>
        </a:spcAft>
        <a:buClrTx/>
        <a:buSzTx/>
        <a:buFontTx/>
        <a:buNone/>
        <a:defRPr sz="11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r20.rs6.net/tn.jsp?f=001UqAsl03rMY95LASwIbp52IwFAtH_o2vORGtHdSBxwwSUso4ttmoZux8Gbw_kmgXvwaMWeLExltdPjdf_jSfSbWM23VrX9Hwy92vAQtUjO5rQS3RceDJz-8QHi-NCZSw-yHJ7xmB602FCwPfAn8WyY7Rok8hg-g01Nmgq1rYdLcjPY6dbbhrwSxvnIM6rtxqIK5ceJjI8YHpyywyMb9dyWQuYW7cTcih3iT3YA4WSPxiSjv1mfwq2iQ==&amp;c=bdwAmyWB_VPPCLfrrl_Tivw_XRGl4hd7_oJ27PGjcL0bOdPsCKLXuQ==&amp;ch=qm6XAcBVsgT1_5E4rD56d-Xq3O-7frgJ7DgdvvckCH9LQPtuA_PeU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childhealthtaskforce.org/hubs/child-survival-ac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ctrTitle"/>
          </p:nvPr>
        </p:nvSpPr>
        <p:spPr>
          <a:xfrm>
            <a:off x="1524000" y="1675350"/>
            <a:ext cx="9144000" cy="2485171"/>
          </a:xfrm>
          <a:prstGeom prst="rect">
            <a:avLst/>
          </a:prstGeom>
        </p:spPr>
        <p:txBody>
          <a:bodyPr>
            <a:noAutofit/>
          </a:bodyPr>
          <a:lstStyle/>
          <a:p>
            <a:pPr defTabSz="841247" rtl="0">
              <a:defRPr sz="4400"/>
            </a:pPr>
            <a:r>
              <a:rPr lang="fr" sz="4400" b="0" i="0" u="none" strike="noStrike" dirty="0">
                <a:highlight>
                  <a:srgbClr val="000000">
                    <a:alpha val="0"/>
                  </a:srgbClr>
                </a:highlight>
                <a:latin typeface="Gill Sans MT"/>
              </a:rPr>
              <a:t>Réunion de lancement </a:t>
            </a:r>
          </a:p>
          <a:p>
            <a:pPr defTabSz="841247">
              <a:defRPr sz="2000"/>
            </a:pPr>
            <a:endParaRPr lang="fr" sz="4400" b="0" i="0" u="none" strike="noStrike" dirty="0">
              <a:highlight>
                <a:srgbClr val="000000">
                  <a:alpha val="0"/>
                </a:srgbClr>
              </a:highlight>
              <a:latin typeface="Gill Sans MT"/>
            </a:endParaRPr>
          </a:p>
          <a:p>
            <a:pPr defTabSz="841247" rtl="0">
              <a:defRPr sz="3600"/>
            </a:pPr>
            <a:r>
              <a:rPr lang="fr" sz="3600" b="0" i="0" u="none" strike="noStrike" dirty="0">
                <a:highlight>
                  <a:srgbClr val="000000">
                    <a:alpha val="0"/>
                  </a:srgbClr>
                </a:highlight>
                <a:latin typeface="Gill Sans MT"/>
              </a:rPr>
              <a:t>Sous-groupe sur la vaccination des enfants </a:t>
            </a:r>
          </a:p>
          <a:p>
            <a:pPr defTabSz="841247" rtl="0">
              <a:defRPr sz="3600"/>
            </a:pPr>
            <a:r>
              <a:rPr lang="fr" sz="3600" b="0" i="0" u="none" strike="noStrike" dirty="0">
                <a:highlight>
                  <a:srgbClr val="000000">
                    <a:alpha val="0"/>
                  </a:srgbClr>
                </a:highlight>
                <a:latin typeface="Gill Sans MT"/>
              </a:rPr>
              <a:t>du groupe de travail sur la santé de l’enfant</a:t>
            </a:r>
          </a:p>
        </p:txBody>
      </p:sp>
      <p:sp>
        <p:nvSpPr>
          <p:cNvPr id="105" name="Subtitle 2"/>
          <p:cNvSpPr txBox="1">
            <a:spLocks noGrp="1"/>
          </p:cNvSpPr>
          <p:nvPr>
            <p:ph type="subTitle" sz="quarter" idx="1"/>
          </p:nvPr>
        </p:nvSpPr>
        <p:spPr>
          <a:xfrm>
            <a:off x="1524000" y="4469069"/>
            <a:ext cx="9144000" cy="1655762"/>
          </a:xfrm>
          <a:prstGeom prst="rect">
            <a:avLst/>
          </a:prstGeom>
        </p:spPr>
        <p:txBody>
          <a:bodyPr>
            <a:noAutofit/>
          </a:bodyPr>
          <a:lstStyle>
            <a:lvl1pPr>
              <a:defRPr sz="2800"/>
            </a:lvl1pPr>
          </a:lstStyle>
          <a:p>
            <a:pPr rtl="0"/>
            <a:r>
              <a:rPr lang="fr" sz="2800" b="0" i="0" u="none" strike="noStrike">
                <a:highlight>
                  <a:srgbClr val="000000">
                    <a:alpha val="0"/>
                  </a:srgbClr>
                </a:highlight>
                <a:latin typeface="Gill Sans MT"/>
              </a:rPr>
              <a:t>10 octobre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838200" y="365125"/>
            <a:ext cx="10515600" cy="1325563"/>
          </a:xfrm>
          <a:prstGeom prst="rect">
            <a:avLst/>
          </a:prstGeom>
        </p:spPr>
        <p:txBody>
          <a:bodyPr>
            <a:noAutofit/>
          </a:bodyPr>
          <a:lstStyle/>
          <a:p>
            <a:pPr rtl="0"/>
            <a:r>
              <a:rPr lang="fr" sz="3500" b="0" i="0" u="none" strike="noStrike">
                <a:highlight>
                  <a:srgbClr val="000000">
                    <a:alpha val="0"/>
                  </a:srgbClr>
                </a:highlight>
                <a:latin typeface="Gill Sans MT"/>
              </a:rPr>
              <a:t>Appel à candidatures pour les coprésidents</a:t>
            </a:r>
          </a:p>
        </p:txBody>
      </p:sp>
      <p:sp>
        <p:nvSpPr>
          <p:cNvPr id="143" name="Content Placeholder 2"/>
          <p:cNvSpPr txBox="1">
            <a:spLocks noGrp="1"/>
          </p:cNvSpPr>
          <p:nvPr>
            <p:ph type="body" idx="1"/>
          </p:nvPr>
        </p:nvSpPr>
        <p:spPr>
          <a:xfrm>
            <a:off x="838200" y="1690688"/>
            <a:ext cx="10515600" cy="4351339"/>
          </a:xfrm>
          <a:prstGeom prst="rect">
            <a:avLst/>
          </a:prstGeom>
        </p:spPr>
        <p:txBody>
          <a:bodyPr>
            <a:noAutofit/>
          </a:bodyPr>
          <a:lstStyle/>
          <a:p>
            <a:pPr rtl="0"/>
            <a:r>
              <a:rPr lang="fr" sz="2800" b="0" i="0" u="none" strike="noStrike" dirty="0">
                <a:highlight>
                  <a:srgbClr val="000000">
                    <a:alpha val="0"/>
                  </a:srgbClr>
                </a:highlight>
                <a:latin typeface="Gill Sans MT"/>
              </a:rPr>
              <a:t>Rôles et responsabilités</a:t>
            </a:r>
          </a:p>
          <a:p>
            <a:pPr rtl="0"/>
            <a:r>
              <a:rPr lang="fr" sz="2800" b="0" i="0" u="none" strike="noStrike" dirty="0">
                <a:highlight>
                  <a:srgbClr val="000000">
                    <a:alpha val="0"/>
                  </a:srgbClr>
                </a:highlight>
                <a:latin typeface="Gill Sans MT"/>
              </a:rPr>
              <a:t>Jusqu'à 3 coprésidents</a:t>
            </a:r>
          </a:p>
          <a:p>
            <a:pPr rtl="0"/>
            <a:r>
              <a:rPr lang="fr" sz="2800" b="0" i="0" u="none" strike="noStrike" dirty="0">
                <a:highlight>
                  <a:srgbClr val="000000">
                    <a:alpha val="0"/>
                  </a:srgbClr>
                </a:highlight>
                <a:latin typeface="Gill Sans MT"/>
              </a:rPr>
              <a:t>Au moins deux personnes travaillant actuellement dans un ou plusieurs des 54 pays en retard.</a:t>
            </a:r>
          </a:p>
          <a:p>
            <a:pPr rtl="0"/>
            <a:r>
              <a:rPr lang="fr" sz="2800" b="0" i="0" u="none" strike="noStrike" dirty="0">
                <a:highlight>
                  <a:srgbClr val="000000">
                    <a:alpha val="0"/>
                  </a:srgbClr>
                </a:highlight>
                <a:latin typeface="Gill Sans MT"/>
              </a:rPr>
              <a:t>Comment soumettre votre intérêt : envoyez votre candidature par courriel à childhealthtaskforce@jsi.com</a:t>
            </a:r>
          </a:p>
          <a:p>
            <a:pPr rtl="0"/>
            <a:r>
              <a:rPr lang="fr" sz="2800" b="0" i="0" u="none" strike="noStrike" dirty="0">
                <a:highlight>
                  <a:srgbClr val="000000">
                    <a:alpha val="0"/>
                  </a:srgbClr>
                </a:highlight>
                <a:latin typeface="Gill Sans MT"/>
              </a:rPr>
              <a:t>Processus de décision</a:t>
            </a:r>
          </a:p>
          <a:p>
            <a:pPr rtl="0"/>
            <a:r>
              <a:rPr lang="fr" sz="2800" b="0" i="0" u="none" strike="noStrike" dirty="0">
                <a:highlight>
                  <a:srgbClr val="000000">
                    <a:alpha val="0"/>
                  </a:srgbClr>
                </a:highlight>
                <a:latin typeface="Gill Sans MT"/>
              </a:rPr>
              <a:t>Calendrier : les nominations doivent être présentées dans deux semaines (24 octobre).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838200" y="365125"/>
            <a:ext cx="10515600" cy="1325563"/>
          </a:xfrm>
          <a:prstGeom prst="rect">
            <a:avLst/>
          </a:prstGeom>
        </p:spPr>
        <p:txBody>
          <a:bodyPr>
            <a:noAutofit/>
          </a:bodyPr>
          <a:lstStyle/>
          <a:p>
            <a:pPr rtl="0"/>
            <a:r>
              <a:rPr lang="fr" sz="3500" b="0" i="0" u="none" strike="noStrike">
                <a:highlight>
                  <a:srgbClr val="000000">
                    <a:alpha val="0"/>
                  </a:srgbClr>
                </a:highlight>
                <a:latin typeface="Gill Sans MT"/>
              </a:rPr>
              <a:t>Autres affaires</a:t>
            </a:r>
          </a:p>
        </p:txBody>
      </p:sp>
      <p:sp>
        <p:nvSpPr>
          <p:cNvPr id="146" name="Content Placeholder 2"/>
          <p:cNvSpPr txBox="1">
            <a:spLocks noGrp="1"/>
          </p:cNvSpPr>
          <p:nvPr>
            <p:ph type="body" sz="half" idx="1"/>
          </p:nvPr>
        </p:nvSpPr>
        <p:spPr>
          <a:xfrm>
            <a:off x="787400" y="1838325"/>
            <a:ext cx="5181600" cy="4351338"/>
          </a:xfrm>
          <a:prstGeom prst="rect">
            <a:avLst/>
          </a:prstGeom>
        </p:spPr>
        <p:txBody>
          <a:bodyPr>
            <a:noAutofit/>
          </a:bodyPr>
          <a:lstStyle/>
          <a:p>
            <a:pPr rtl="0"/>
            <a:r>
              <a:rPr lang="fr" sz="2800" b="0" i="0" u="none" strike="noStrike">
                <a:highlight>
                  <a:srgbClr val="000000">
                    <a:alpha val="0"/>
                  </a:srgbClr>
                </a:highlight>
                <a:latin typeface="Gill Sans MT"/>
              </a:rPr>
              <a:t>Appel à l'action de la Société mondiale pour les maladies infectieuses pédiatriques (WSPID) sur l'inégalité vaccinale, novembre 2023</a:t>
            </a:r>
          </a:p>
        </p:txBody>
      </p:sp>
      <p:pic>
        <p:nvPicPr>
          <p:cNvPr id="147" name="Screenshot 2023-10-02 at 3.59.25 PM.png" descr="Screenshot 2023-10-02 at 3.59.25 PM.png"/>
          <p:cNvPicPr>
            <a:picLocks noChangeAspect="1"/>
          </p:cNvPicPr>
          <p:nvPr/>
        </p:nvPicPr>
        <p:blipFill>
          <a:blip r:embed="rId2"/>
          <a:stretch>
            <a:fillRect/>
          </a:stretch>
        </p:blipFill>
        <p:spPr>
          <a:xfrm>
            <a:off x="6223002" y="1838325"/>
            <a:ext cx="5434216" cy="231629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ubtitle 2"/>
          <p:cNvSpPr txBox="1">
            <a:spLocks noGrp="1"/>
          </p:cNvSpPr>
          <p:nvPr>
            <p:ph type="subTitle" sz="half" idx="1"/>
          </p:nvPr>
        </p:nvSpPr>
        <p:spPr>
          <a:xfrm>
            <a:off x="1906236" y="2437057"/>
            <a:ext cx="8599252" cy="3828293"/>
          </a:xfrm>
          <a:prstGeom prst="rect">
            <a:avLst/>
          </a:prstGeom>
        </p:spPr>
        <p:txBody>
          <a:bodyPr>
            <a:noAutofit/>
          </a:bodyPr>
          <a:lstStyle/>
          <a:p>
            <a:pPr rtl="0">
              <a:defRPr sz="2200"/>
            </a:pPr>
            <a:r>
              <a:rPr lang="fr" sz="2200" b="0" i="0" u="none" strike="noStrike" dirty="0">
                <a:highlight>
                  <a:srgbClr val="000000">
                    <a:alpha val="0"/>
                  </a:srgbClr>
                </a:highlight>
                <a:latin typeface="Gill Sans MT"/>
              </a:rPr>
              <a:t>Le groupe de travail sur la santé de l'enfant est dirigée par JSI Research &amp; Training Institute, Inc. par le biais du projet de l’USAID en action pour la nutrition et financé par l’USAID et la Fondation Bill et Melinda Gates.</a:t>
            </a:r>
          </a:p>
          <a:p>
            <a:pPr>
              <a:defRPr sz="2200"/>
            </a:pPr>
            <a:endParaRPr lang="fr" sz="2200" b="0" i="0" u="none" strike="noStrike" dirty="0">
              <a:highlight>
                <a:srgbClr val="000000">
                  <a:alpha val="0"/>
                </a:srgbClr>
              </a:highlight>
              <a:latin typeface="Gill Sans MT"/>
            </a:endParaRPr>
          </a:p>
          <a:p>
            <a:pPr rtl="0">
              <a:defRPr sz="2200"/>
            </a:pPr>
            <a:r>
              <a:rPr lang="fr" sz="2200" b="0" i="0" u="none" strike="noStrike" dirty="0">
                <a:highlight>
                  <a:srgbClr val="000000">
                    <a:alpha val="0"/>
                  </a:srgbClr>
                </a:highlight>
                <a:latin typeface="Gill Sans MT"/>
              </a:rPr>
              <a:t>Cette présentation a été rendue possible grâce au soutien généreux du peuple américain par l'intermédiaire de l'Agence des États-Unis pour le développement international (USAID), dans le cadre du contrat 7200AA18C00070 attribué à JSI Research &amp; Training Institute, Inc. Le contenu est de la responsabilité de JSI et ne reflète pas nécessairement les </a:t>
            </a:r>
            <a:r>
              <a:rPr lang="fr" sz="2200" dirty="0">
                <a:highlight>
                  <a:srgbClr val="000000">
                    <a:alpha val="0"/>
                  </a:srgbClr>
                </a:highlight>
              </a:rPr>
              <a:t>vue</a:t>
            </a:r>
            <a:r>
              <a:rPr lang="fr" sz="2200" b="0" i="0" u="none" strike="noStrike" dirty="0">
                <a:highlight>
                  <a:srgbClr val="000000">
                    <a:alpha val="0"/>
                  </a:srgbClr>
                </a:highlight>
                <a:latin typeface="Gill Sans MT"/>
              </a:rPr>
              <a:t>s de l'USAID ou du gouvernement des États-Unis.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5"/>
          <p:cNvSpPr txBox="1">
            <a:spLocks noGrp="1"/>
          </p:cNvSpPr>
          <p:nvPr>
            <p:ph type="title"/>
          </p:nvPr>
        </p:nvSpPr>
        <p:spPr>
          <a:prstGeom prst="rect">
            <a:avLst/>
          </a:prstGeom>
        </p:spPr>
        <p:txBody>
          <a:bodyPr>
            <a:noAutofit/>
          </a:bodyPr>
          <a:lstStyle/>
          <a:p>
            <a:pPr rtl="0"/>
            <a:r>
              <a:rPr lang="fr" sz="3500" b="0" i="0" u="none" strike="noStrike">
                <a:highlight>
                  <a:srgbClr val="000000">
                    <a:alpha val="0"/>
                  </a:srgbClr>
                </a:highlight>
                <a:latin typeface="Gill Sans MT"/>
              </a:rPr>
              <a:t>Ordre du jour</a:t>
            </a:r>
          </a:p>
        </p:txBody>
      </p:sp>
      <p:sp>
        <p:nvSpPr>
          <p:cNvPr id="108" name="Content Placeholder 6"/>
          <p:cNvSpPr txBox="1">
            <a:spLocks noGrp="1"/>
          </p:cNvSpPr>
          <p:nvPr>
            <p:ph type="body" idx="1"/>
          </p:nvPr>
        </p:nvSpPr>
        <p:spPr>
          <a:prstGeom prst="rect">
            <a:avLst/>
          </a:prstGeom>
        </p:spPr>
        <p:txBody>
          <a:bodyPr>
            <a:noAutofit/>
          </a:bodyPr>
          <a:lstStyle/>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Présentations</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Mot de bienvenue du groupe de travail sur la santé de l’enfant </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Aperçu de l'action pour la survie de l’enfant (Child Survival Action)</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Genèse du sous-groupe sur la vaccination des enfants </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Présentation du projet de </a:t>
            </a:r>
            <a:r>
              <a:rPr lang="fr" sz="2400" b="0" i="0" u="sng" strike="noStrike" dirty="0">
                <a:solidFill>
                  <a:srgbClr val="0000FF"/>
                </a:solidFill>
                <a:highlight>
                  <a:srgbClr val="000000">
                    <a:alpha val="0"/>
                  </a:srgbClr>
                </a:highlight>
                <a:uFill>
                  <a:solidFill>
                    <a:srgbClr val="0000FF"/>
                  </a:solidFill>
                </a:uFill>
                <a:latin typeface="Gill Sans MT"/>
                <a:hlinkClick r:id="rId2"/>
              </a:rPr>
              <a:t>mandat</a:t>
            </a:r>
            <a:r>
              <a:rPr lang="fr" sz="2400" b="0" i="0" u="none" strike="noStrike" dirty="0">
                <a:solidFill>
                  <a:srgbClr val="000000"/>
                </a:solidFill>
                <a:highlight>
                  <a:srgbClr val="000000">
                    <a:alpha val="0"/>
                  </a:srgbClr>
                </a:highlight>
                <a:latin typeface="Gill Sans MT"/>
              </a:rPr>
              <a:t>  </a:t>
            </a:r>
            <a:endParaRPr sz="2200" dirty="0"/>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Discussion</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Appel à candidatures pour les coprésidents</a:t>
            </a:r>
            <a:endParaRPr dirty="0">
              <a:solidFill>
                <a:srgbClr val="000000"/>
              </a:solidFill>
            </a:endParaRPr>
          </a:p>
          <a:p>
            <a:pPr marL="220578" indent="-220578" defTabSz="457200" rtl="0">
              <a:lnSpc>
                <a:spcPct val="100000"/>
              </a:lnSpc>
              <a:spcBef>
                <a:spcPct val="0"/>
              </a:spcBef>
              <a:buFontTx/>
              <a:defRPr sz="2400">
                <a:solidFill>
                  <a:srgbClr val="200020"/>
                </a:solidFill>
              </a:defRPr>
            </a:pPr>
            <a:r>
              <a:rPr lang="fr" sz="2400" b="0" i="0" u="none" strike="noStrike" dirty="0">
                <a:highlight>
                  <a:srgbClr val="000000">
                    <a:alpha val="0"/>
                  </a:srgbClr>
                </a:highlight>
                <a:latin typeface="Gill Sans MT"/>
              </a:rPr>
              <a:t>Autres affaires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6"/>
          <p:cNvSpPr txBox="1">
            <a:spLocks noGrp="1"/>
          </p:cNvSpPr>
          <p:nvPr>
            <p:ph type="title"/>
          </p:nvPr>
        </p:nvSpPr>
        <p:spPr>
          <a:prstGeom prst="rect">
            <a:avLst/>
          </a:prstGeom>
        </p:spPr>
        <p:txBody>
          <a:bodyPr>
            <a:noAutofit/>
          </a:bodyPr>
          <a:lstStyle/>
          <a:p>
            <a:pPr rtl="0"/>
            <a:r>
              <a:rPr lang="fr" sz="3500" b="0" i="0" u="none" strike="noStrike">
                <a:highlight>
                  <a:srgbClr val="000000">
                    <a:alpha val="0"/>
                  </a:srgbClr>
                </a:highlight>
                <a:latin typeface="Gill Sans MT"/>
              </a:rPr>
              <a:t>Accueil</a:t>
            </a:r>
          </a:p>
        </p:txBody>
      </p:sp>
      <p:sp>
        <p:nvSpPr>
          <p:cNvPr id="111" name="Content Placeholder 7"/>
          <p:cNvSpPr txBox="1">
            <a:spLocks noGrp="1"/>
          </p:cNvSpPr>
          <p:nvPr>
            <p:ph type="body" sz="quarter" idx="1"/>
          </p:nvPr>
        </p:nvSpPr>
        <p:spPr>
          <a:xfrm>
            <a:off x="838199" y="1825625"/>
            <a:ext cx="3011170" cy="4351338"/>
          </a:xfrm>
          <a:prstGeom prst="rect">
            <a:avLst/>
          </a:prstGeom>
        </p:spPr>
        <p:txBody>
          <a:bodyPr>
            <a:noAutofit/>
          </a:bodyPr>
          <a:lstStyle/>
          <a:p>
            <a:pPr rtl="0"/>
            <a:r>
              <a:rPr lang="fr" sz="2800" b="0" i="0" u="none" strike="noStrike">
                <a:highlight>
                  <a:srgbClr val="000000">
                    <a:alpha val="0"/>
                  </a:srgbClr>
                </a:highlight>
                <a:latin typeface="Gill Sans MT"/>
              </a:rPr>
              <a:t>Pourquoi le groupe de travail sur la santé de l'enfant crée-t-il un sous-groupe sur la vaccination des enfants ?</a:t>
            </a:r>
          </a:p>
        </p:txBody>
      </p:sp>
      <p:pic>
        <p:nvPicPr>
          <p:cNvPr id="112" name="Picture 4" descr="Picture 4"/>
          <p:cNvPicPr>
            <a:picLocks noChangeAspect="1"/>
          </p:cNvPicPr>
          <p:nvPr/>
        </p:nvPicPr>
        <p:blipFill>
          <a:blip r:embed="rId2"/>
          <a:stretch>
            <a:fillRect/>
          </a:stretch>
        </p:blipFill>
        <p:spPr>
          <a:xfrm>
            <a:off x="4215129" y="1690686"/>
            <a:ext cx="5101844" cy="3995692"/>
          </a:xfrm>
          <a:prstGeom prst="rect">
            <a:avLst/>
          </a:prstGeom>
          <a:ln w="12700">
            <a:miter lim="400000"/>
          </a:ln>
        </p:spPr>
      </p:pic>
      <p:pic>
        <p:nvPicPr>
          <p:cNvPr id="113" name="Picture 6" descr="Picture 6"/>
          <p:cNvPicPr>
            <a:picLocks noChangeAspect="1"/>
          </p:cNvPicPr>
          <p:nvPr/>
        </p:nvPicPr>
        <p:blipFill>
          <a:blip r:embed="rId3"/>
          <a:stretch>
            <a:fillRect/>
          </a:stretch>
        </p:blipFill>
        <p:spPr>
          <a:xfrm>
            <a:off x="9932669" y="1069338"/>
            <a:ext cx="1512572" cy="151257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838200" y="365125"/>
            <a:ext cx="10515600" cy="1325563"/>
          </a:xfrm>
          <a:prstGeom prst="rect">
            <a:avLst/>
          </a:prstGeom>
        </p:spPr>
        <p:txBody>
          <a:bodyPr>
            <a:noAutofit/>
          </a:bodyPr>
          <a:lstStyle/>
          <a:p>
            <a:pPr rtl="0"/>
            <a:r>
              <a:rPr lang="fr" sz="3500" b="0" i="0" u="none" strike="noStrike" dirty="0">
                <a:highlight>
                  <a:srgbClr val="000000">
                    <a:alpha val="0"/>
                  </a:srgbClr>
                </a:highlight>
                <a:latin typeface="Gill Sans MT"/>
              </a:rPr>
              <a:t>Action pour la survie de l’enfant</a:t>
            </a:r>
          </a:p>
        </p:txBody>
      </p:sp>
      <p:sp>
        <p:nvSpPr>
          <p:cNvPr id="116" name="Content Placeholder 2"/>
          <p:cNvSpPr txBox="1">
            <a:spLocks noGrp="1"/>
          </p:cNvSpPr>
          <p:nvPr>
            <p:ph type="body" sz="quarter" idx="1"/>
          </p:nvPr>
        </p:nvSpPr>
        <p:spPr>
          <a:xfrm>
            <a:off x="838199" y="1825625"/>
            <a:ext cx="2719938" cy="4351338"/>
          </a:xfrm>
          <a:prstGeom prst="rect">
            <a:avLst/>
          </a:prstGeom>
        </p:spPr>
        <p:txBody>
          <a:bodyPr>
            <a:noAutofit/>
          </a:bodyPr>
          <a:lstStyle/>
          <a:p>
            <a:pPr rtl="0"/>
            <a:r>
              <a:rPr lang="fr" sz="2800" b="0" i="0" u="none" strike="noStrike" dirty="0">
                <a:highlight>
                  <a:srgbClr val="000000">
                    <a:alpha val="0"/>
                  </a:srgbClr>
                </a:highlight>
                <a:latin typeface="Gill Sans MT"/>
              </a:rPr>
              <a:t>Qu’est-ce que le programme d'action pour la survie de l'enfant et que signifie-t-il pour les efforts de vaccination ?</a:t>
            </a:r>
          </a:p>
        </p:txBody>
      </p:sp>
      <p:pic>
        <p:nvPicPr>
          <p:cNvPr id="117" name="Screenshot 2023-09-25 at 3.20.28 PM.png" descr="Screenshot 2023-09-25 at 3.20.28 PM.png"/>
          <p:cNvPicPr>
            <a:picLocks noChangeAspect="1"/>
          </p:cNvPicPr>
          <p:nvPr/>
        </p:nvPicPr>
        <p:blipFill>
          <a:blip r:embed="rId2"/>
          <a:stretch>
            <a:fillRect/>
          </a:stretch>
        </p:blipFill>
        <p:spPr>
          <a:xfrm>
            <a:off x="4543859" y="1549260"/>
            <a:ext cx="7395886" cy="435134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6" descr="Picture 6"/>
          <p:cNvPicPr>
            <a:picLocks noChangeAspect="1"/>
          </p:cNvPicPr>
          <p:nvPr/>
        </p:nvPicPr>
        <p:blipFill>
          <a:blip r:embed="rId2"/>
          <a:stretch>
            <a:fillRect/>
          </a:stretch>
        </p:blipFill>
        <p:spPr>
          <a:xfrm>
            <a:off x="538914" y="1095312"/>
            <a:ext cx="11114172" cy="4786456"/>
          </a:xfrm>
          <a:prstGeom prst="rect">
            <a:avLst/>
          </a:prstGeom>
          <a:ln w="12700">
            <a:miter lim="400000"/>
          </a:ln>
        </p:spPr>
      </p:pic>
      <p:sp>
        <p:nvSpPr>
          <p:cNvPr id="120" name="Google Shape;131;p5"/>
          <p:cNvSpPr/>
          <p:nvPr/>
        </p:nvSpPr>
        <p:spPr>
          <a:xfrm>
            <a:off x="0" y="6000600"/>
            <a:ext cx="12192000" cy="857401"/>
          </a:xfrm>
          <a:prstGeom prst="rect">
            <a:avLst/>
          </a:prstGeom>
          <a:solidFill>
            <a:srgbClr val="FFFFFF"/>
          </a:solidFill>
          <a:ln>
            <a:solidFill>
              <a:srgbClr val="FFFFFF"/>
            </a:solidFill>
          </a:ln>
        </p:spPr>
        <p:txBody>
          <a:bodyPr lIns="45718" tIns="45718" rIns="45718" bIns="45718" anchor="ctr">
            <a:noAutofit/>
          </a:bodyPr>
          <a:lstStyle/>
          <a:p>
            <a:pPr>
              <a:defRPr sz="1400">
                <a:latin typeface="Arial"/>
                <a:ea typeface="Arial"/>
                <a:cs typeface="Arial"/>
                <a:sym typeface="Arial"/>
              </a:defRPr>
            </a:pPr>
            <a:endParaRPr/>
          </a:p>
        </p:txBody>
      </p:sp>
      <p:sp>
        <p:nvSpPr>
          <p:cNvPr id="121" name="Google Shape;123;p2"/>
          <p:cNvSpPr txBox="1">
            <a:spLocks noGrp="1"/>
          </p:cNvSpPr>
          <p:nvPr>
            <p:ph type="title"/>
          </p:nvPr>
        </p:nvSpPr>
        <p:spPr>
          <a:xfrm>
            <a:off x="252919" y="232107"/>
            <a:ext cx="5245452" cy="561151"/>
          </a:xfrm>
          <a:prstGeom prst="rect">
            <a:avLst/>
          </a:prstGeom>
        </p:spPr>
        <p:txBody>
          <a:bodyPr>
            <a:noAutofit/>
          </a:bodyPr>
          <a:lstStyle>
            <a:lvl1pPr algn="l" defTabSz="905255">
              <a:defRPr sz="3168">
                <a:solidFill>
                  <a:srgbClr val="7352C6"/>
                </a:solidFill>
                <a:latin typeface="Gill Sans MT"/>
                <a:ea typeface="Gill Sans MT"/>
                <a:cs typeface="Gill Sans MT"/>
                <a:sym typeface="Gill Sans MT"/>
              </a:defRPr>
            </a:lvl1pPr>
          </a:lstStyle>
          <a:p>
            <a:pPr rtl="0"/>
            <a:r>
              <a:rPr lang="fr" sz="3100" b="0" i="0" u="none" strike="noStrike" dirty="0">
                <a:highlight>
                  <a:srgbClr val="000000">
                    <a:alpha val="0"/>
                  </a:srgbClr>
                </a:highlight>
                <a:latin typeface="Gill Sans MT"/>
              </a:rPr>
              <a:t>Qu’est-ce qui nous rassemble ?</a:t>
            </a:r>
          </a:p>
        </p:txBody>
      </p:sp>
      <p:grpSp>
        <p:nvGrpSpPr>
          <p:cNvPr id="124" name="Google Shape;124;p2"/>
          <p:cNvGrpSpPr/>
          <p:nvPr/>
        </p:nvGrpSpPr>
        <p:grpSpPr>
          <a:xfrm>
            <a:off x="9264352" y="2171059"/>
            <a:ext cx="2927650" cy="2316471"/>
            <a:chOff x="-134819" y="0"/>
            <a:chExt cx="2740692" cy="2316470"/>
          </a:xfrm>
        </p:grpSpPr>
        <p:sp>
          <p:nvSpPr>
            <p:cNvPr id="122" name="Rectangle"/>
            <p:cNvSpPr/>
            <p:nvPr/>
          </p:nvSpPr>
          <p:spPr>
            <a:xfrm>
              <a:off x="0" y="255677"/>
              <a:ext cx="2605873" cy="1805116"/>
            </a:xfrm>
            <a:prstGeom prst="rect">
              <a:avLst/>
            </a:prstGeom>
            <a:solidFill>
              <a:srgbClr val="EFEEF2"/>
            </a:solidFill>
            <a:ln w="12700" cap="flat">
              <a:noFill/>
              <a:miter lim="400000"/>
            </a:ln>
            <a:effectLst/>
          </p:spPr>
          <p:txBody>
            <a:bodyPr wrap="square" lIns="45718" tIns="45718" rIns="45718" bIns="45718" numCol="1" anchor="ctr">
              <a:noAutofit/>
            </a:bodyPr>
            <a:lstStyle/>
            <a:p>
              <a:pPr marL="9140" indent="-9140">
                <a:lnSpc>
                  <a:spcPct val="90000"/>
                </a:lnSpc>
                <a:defRPr sz="2000" i="1">
                  <a:solidFill>
                    <a:schemeClr val="accent3"/>
                  </a:solidFill>
                  <a:latin typeface="Gill Sans MT"/>
                  <a:ea typeface="Gill Sans MT"/>
                  <a:cs typeface="Gill Sans MT"/>
                  <a:sym typeface="Gill Sans MT"/>
                </a:defRPr>
              </a:pPr>
              <a:endParaRPr/>
            </a:p>
          </p:txBody>
        </p:sp>
        <p:sp>
          <p:nvSpPr>
            <p:cNvPr id="123" name="54 countries need accelerated action to meet the SDG target for under-five mortality."/>
            <p:cNvSpPr txBox="1"/>
            <p:nvPr/>
          </p:nvSpPr>
          <p:spPr>
            <a:xfrm>
              <a:off x="-134819" y="0"/>
              <a:ext cx="2740692" cy="2316470"/>
            </a:xfrm>
            <a:prstGeom prst="rect">
              <a:avLst/>
            </a:prstGeom>
            <a:noFill/>
            <a:ln w="12700" cap="flat">
              <a:noFill/>
              <a:miter lim="400000"/>
            </a:ln>
            <a:effectLst/>
            <a:extLst>
              <a:ext uri="{C572A759-6A51-4108-AA02-DFA0A04FC94B}">
                <ma14:wrappingTextBoxFlag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val="1"/>
              </a:ext>
            </a:extLst>
          </p:spPr>
          <p:txBody>
            <a:bodyPr wrap="square" lIns="182875" tIns="182875" rIns="182875" bIns="182875" numCol="1" anchor="ctr">
              <a:noAutofit/>
            </a:bodyPr>
            <a:lstStyle>
              <a:lvl1pPr marL="9140" indent="164597">
                <a:lnSpc>
                  <a:spcPct val="90000"/>
                </a:lnSpc>
                <a:defRPr sz="2000" b="1" i="1">
                  <a:solidFill>
                    <a:schemeClr val="accent3"/>
                  </a:solidFill>
                  <a:latin typeface="Gill Sans MT"/>
                  <a:ea typeface="Gill Sans MT"/>
                  <a:cs typeface="Gill Sans MT"/>
                  <a:sym typeface="Gill Sans MT"/>
                </a:defRPr>
              </a:lvl1pPr>
            </a:lstStyle>
            <a:p>
              <a:pPr rtl="0"/>
              <a:r>
                <a:rPr lang="fr" sz="2000" b="1" i="1" u="none" strike="noStrike" dirty="0">
                  <a:highlight>
                    <a:srgbClr val="000000">
                      <a:alpha val="0"/>
                    </a:srgbClr>
                  </a:highlight>
                  <a:latin typeface="Gill Sans MT"/>
                </a:rPr>
                <a:t>54 pays ont besoin d'une action accélérée pour atteindre la cible des ODD relative à la mortalité à moins de cinq ans.</a:t>
              </a:r>
            </a:p>
          </p:txBody>
        </p:sp>
      </p:grpSp>
      <p:sp>
        <p:nvSpPr>
          <p:cNvPr id="125" name="TextBox 1"/>
          <p:cNvSpPr txBox="1"/>
          <p:nvPr/>
        </p:nvSpPr>
        <p:spPr>
          <a:xfrm>
            <a:off x="298638" y="6429299"/>
            <a:ext cx="2913833" cy="269241"/>
          </a:xfrm>
          <a:prstGeom prst="rect">
            <a:avLst/>
          </a:prstGeom>
          <a:ln w="12700">
            <a:miter lim="400000"/>
          </a:ln>
          <a:extLst>
            <a:ext uri="{C572A759-6A51-4108-AA02-DFA0A04FC94B}">
              <ma14:wrappingTextBoxFlag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val="1"/>
            </a:ext>
          </a:extLst>
        </p:spPr>
        <p:txBody>
          <a:bodyPr lIns="45719" rIns="45719">
            <a:noAutofit/>
          </a:bodyPr>
          <a:lstStyle>
            <a:lvl1pPr>
              <a:defRPr sz="1200">
                <a:latin typeface="Gill Sans MT"/>
                <a:ea typeface="Gill Sans MT"/>
                <a:cs typeface="Gill Sans MT"/>
                <a:sym typeface="Gill Sans MT"/>
              </a:defRPr>
            </a:lvl1pPr>
          </a:lstStyle>
          <a:p>
            <a:pPr rtl="0"/>
            <a:r>
              <a:rPr lang="fr" sz="1200" b="0" i="0" u="none" strike="noStrike">
                <a:highlight>
                  <a:srgbClr val="000000">
                    <a:alpha val="0"/>
                  </a:srgbClr>
                </a:highlight>
                <a:latin typeface="Gill Sans MT"/>
              </a:rPr>
              <a:t>Source : Rapport de l'IGME de l'ONU 2022</a:t>
            </a:r>
          </a:p>
        </p:txBody>
      </p:sp>
      <p:pic>
        <p:nvPicPr>
          <p:cNvPr id="126" name="Picture 7" descr="Picture 7"/>
          <p:cNvPicPr>
            <a:picLocks noChangeAspect="1"/>
          </p:cNvPicPr>
          <p:nvPr/>
        </p:nvPicPr>
        <p:blipFill>
          <a:blip r:embed="rId3"/>
          <a:stretch>
            <a:fillRect/>
          </a:stretch>
        </p:blipFill>
        <p:spPr>
          <a:xfrm>
            <a:off x="5888361" y="5322330"/>
            <a:ext cx="2294347" cy="135653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838200" y="365125"/>
            <a:ext cx="10515600" cy="1325563"/>
          </a:xfrm>
          <a:prstGeom prst="rect">
            <a:avLst/>
          </a:prstGeom>
        </p:spPr>
        <p:txBody>
          <a:bodyPr>
            <a:noAutofit/>
          </a:bodyPr>
          <a:lstStyle/>
          <a:p>
            <a:pPr rtl="0"/>
            <a:r>
              <a:rPr lang="fr" sz="3500" b="0" i="0" u="none" strike="noStrike">
                <a:highlight>
                  <a:srgbClr val="000000">
                    <a:alpha val="0"/>
                  </a:srgbClr>
                </a:highlight>
                <a:latin typeface="Gill Sans MT"/>
              </a:rPr>
              <a:t>Genèse du sous-groupe sur la vaccination des enfants</a:t>
            </a:r>
          </a:p>
        </p:txBody>
      </p:sp>
      <p:sp>
        <p:nvSpPr>
          <p:cNvPr id="129" name="Content Placeholder 2"/>
          <p:cNvSpPr txBox="1">
            <a:spLocks noGrp="1"/>
          </p:cNvSpPr>
          <p:nvPr>
            <p:ph type="body" sz="quarter" idx="1"/>
          </p:nvPr>
        </p:nvSpPr>
        <p:spPr>
          <a:xfrm>
            <a:off x="608243" y="1916832"/>
            <a:ext cx="3458049" cy="4351338"/>
          </a:xfrm>
          <a:prstGeom prst="rect">
            <a:avLst/>
          </a:prstGeom>
        </p:spPr>
        <p:txBody>
          <a:bodyPr>
            <a:noAutofit/>
          </a:bodyPr>
          <a:lstStyle/>
          <a:p>
            <a:pPr rtl="0"/>
            <a:r>
              <a:rPr lang="fr" sz="2800" b="0" i="0" u="none" strike="noStrike" dirty="0">
                <a:highlight>
                  <a:srgbClr val="000000">
                    <a:alpha val="0"/>
                  </a:srgbClr>
                </a:highlight>
                <a:latin typeface="Gill Sans MT"/>
              </a:rPr>
              <a:t>D'où vient l’idée d'un sous-groupe sur la vaccination des enfants ?</a:t>
            </a:r>
          </a:p>
        </p:txBody>
      </p:sp>
      <p:pic>
        <p:nvPicPr>
          <p:cNvPr id="130" name="Africa Map, English.png" descr="Africa Map, English.png"/>
          <p:cNvPicPr>
            <a:picLocks noChangeAspect="1"/>
          </p:cNvPicPr>
          <p:nvPr/>
        </p:nvPicPr>
        <p:blipFill>
          <a:blip r:embed="rId2"/>
          <a:stretch>
            <a:fillRect/>
          </a:stretch>
        </p:blipFill>
        <p:spPr>
          <a:xfrm>
            <a:off x="4731327" y="1800476"/>
            <a:ext cx="6852430" cy="385449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xfrm>
            <a:off x="767408" y="116632"/>
            <a:ext cx="10515600" cy="1325563"/>
          </a:xfrm>
          <a:prstGeom prst="rect">
            <a:avLst/>
          </a:prstGeom>
        </p:spPr>
        <p:txBody>
          <a:bodyPr>
            <a:noAutofit/>
          </a:bodyPr>
          <a:lstStyle/>
          <a:p>
            <a:pPr rtl="0"/>
            <a:r>
              <a:rPr lang="fr" sz="3500" b="0" i="0" u="none" strike="noStrike" dirty="0">
                <a:highlight>
                  <a:srgbClr val="000000">
                    <a:alpha val="0"/>
                  </a:srgbClr>
                </a:highlight>
                <a:latin typeface="Gill Sans MT"/>
              </a:rPr>
              <a:t>Projet de mandat</a:t>
            </a:r>
          </a:p>
        </p:txBody>
      </p:sp>
      <p:sp>
        <p:nvSpPr>
          <p:cNvPr id="133" name="Content Placeholder 2"/>
          <p:cNvSpPr txBox="1">
            <a:spLocks noGrp="1"/>
          </p:cNvSpPr>
          <p:nvPr>
            <p:ph type="body" sz="quarter" idx="1"/>
          </p:nvPr>
        </p:nvSpPr>
        <p:spPr>
          <a:xfrm>
            <a:off x="838200" y="1825625"/>
            <a:ext cx="2630872" cy="4351338"/>
          </a:xfrm>
          <a:prstGeom prst="rect">
            <a:avLst/>
          </a:prstGeom>
        </p:spPr>
        <p:txBody>
          <a:bodyPr>
            <a:noAutofit/>
          </a:bodyPr>
          <a:lstStyle/>
          <a:p>
            <a:pPr rtl="0"/>
            <a:r>
              <a:rPr lang="fr" sz="2800" b="0" i="0" u="none" strike="noStrike" dirty="0">
                <a:highlight>
                  <a:srgbClr val="000000">
                    <a:alpha val="0"/>
                  </a:srgbClr>
                </a:highlight>
                <a:latin typeface="Gill Sans MT"/>
              </a:rPr>
              <a:t>Que fera le sous-groupe sur la vaccination des enfants ?</a:t>
            </a:r>
          </a:p>
        </p:txBody>
      </p:sp>
      <p:sp>
        <p:nvSpPr>
          <p:cNvPr id="134" name="Content Placeholder 2"/>
          <p:cNvSpPr txBox="1"/>
          <p:nvPr/>
        </p:nvSpPr>
        <p:spPr>
          <a:xfrm>
            <a:off x="3287688" y="1124744"/>
            <a:ext cx="8247424" cy="5472608"/>
          </a:xfrm>
          <a:prstGeom prst="rect">
            <a:avLst/>
          </a:prstGeom>
          <a:ln w="12700">
            <a:miter lim="400000"/>
          </a:ln>
          <a:extLst>
            <a:ext uri="{C572A759-6A51-4108-AA02-DFA0A04FC94B}">
              <ma14:wrappingTextBoxFlag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val="1"/>
            </a:ext>
          </a:extLst>
        </p:spPr>
        <p:txBody>
          <a:bodyPr lIns="45718" tIns="45718" rIns="45718" bIns="45718">
            <a:noAutofit/>
          </a:bodyPr>
          <a:lstStyle/>
          <a:p>
            <a:pPr defTabSz="274320" rtl="0">
              <a:spcBef>
                <a:spcPts val="600"/>
              </a:spcBef>
              <a:defRPr sz="2100" b="1">
                <a:solidFill>
                  <a:srgbClr val="333333"/>
                </a:solidFill>
                <a:latin typeface="Gill Sans MT"/>
                <a:ea typeface="Gill Sans MT"/>
                <a:cs typeface="Gill Sans MT"/>
                <a:sym typeface="Gill Sans MT"/>
              </a:defRPr>
            </a:pPr>
            <a:r>
              <a:rPr lang="fr" sz="2400" b="1" i="0" u="none" strike="noStrike" dirty="0">
                <a:highlight>
                  <a:srgbClr val="000000">
                    <a:alpha val="0"/>
                  </a:srgbClr>
                </a:highlight>
                <a:latin typeface="Gill Sans MT"/>
              </a:rPr>
              <a:t>But</a:t>
            </a:r>
          </a:p>
          <a:p>
            <a:pPr defTabSz="274320" rtl="0">
              <a:spcBef>
                <a:spcPts val="1200"/>
              </a:spcBef>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Accélérer une couverture élevée (&gt; 90 %) des vaccins pour enfants les plus vitaux, en particulier dans les 54 pays qui ne sont pas sur la bonne voie pour atteindre l'ODD 3.2 et qui sont au centre de l'initiative </a:t>
            </a:r>
            <a:r>
              <a:rPr lang="fr" sz="1000" b="0" i="0" u="sng" strike="noStrike" dirty="0">
                <a:solidFill>
                  <a:srgbClr val="0000FF"/>
                </a:solidFill>
                <a:highlight>
                  <a:srgbClr val="000000">
                    <a:alpha val="0"/>
                  </a:srgbClr>
                </a:highlight>
                <a:uFill>
                  <a:solidFill>
                    <a:srgbClr val="0000FF"/>
                  </a:solidFill>
                </a:uFill>
                <a:latin typeface="Gill Sans MT"/>
                <a:hlinkClick r:id="rId2"/>
              </a:rPr>
              <a:t>Action pour la survie de l'enfant</a:t>
            </a:r>
            <a:r>
              <a:rPr lang="fr" sz="1000" b="0" i="0" u="none" strike="noStrike" dirty="0">
                <a:highlight>
                  <a:srgbClr val="000000">
                    <a:alpha val="0"/>
                  </a:srgbClr>
                </a:highlight>
                <a:latin typeface="Gill Sans MT"/>
              </a:rPr>
              <a:t>.</a:t>
            </a:r>
          </a:p>
          <a:p>
            <a:pPr defTabSz="274320" rtl="0">
              <a:spcBef>
                <a:spcPts val="600"/>
              </a:spcBef>
              <a:defRPr sz="2100" b="1">
                <a:solidFill>
                  <a:srgbClr val="333333"/>
                </a:solidFill>
                <a:latin typeface="Gill Sans MT"/>
                <a:ea typeface="Gill Sans MT"/>
                <a:cs typeface="Gill Sans MT"/>
                <a:sym typeface="Gill Sans MT"/>
              </a:defRPr>
            </a:pPr>
            <a:r>
              <a:rPr lang="fr" sz="2400" b="1" i="0" u="none" strike="noStrike" dirty="0">
                <a:highlight>
                  <a:srgbClr val="000000">
                    <a:alpha val="0"/>
                  </a:srgbClr>
                </a:highlight>
                <a:latin typeface="Gill Sans MT"/>
              </a:rPr>
              <a:t>Objectifs</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mobiliser le soutien aux pays qui ne sont pas sur la bonne voie pour introduire le vaccin antipneumococcique conjugué (VAC) et le vaccin contre la rougeole avant 2025.</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soutenir les exercices nationaux de priorisation des vaccins qui permettent aux gouvernements d'évaluer l'impact relatif du VAC, du vaccin contre le rotavirus, du vaccin contre la rougeole, du vaccin contre la diphtérie, le tétanos et la coqueluche (DTC) et du vaccin contre le paludisme (le cas échéant), ainsi que l'impact probable du vaccin contre le virus respiratoire syncytiale (VRS).</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effectuer des analyses indépendantes de la couverture vaccinale par le VAC, les vaccins contre le rotavirus, la rougeole et la DTC dans les pays qui ne sont pas sur la bonne voie et, le cas échéant, par le vaccin contre le VRS et le vaccin RTS,S contre le paludisme, et publier chaque année des rapports d'avancement assortis de recommandations.</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réunir les parties prenantes de la vaccination des enfants pour discuter des stratégies visant à mieux intégrer la fourniture de vaccins pour la survie de l'enfant dans les pays qui ne sont pas sur la bonne voie. </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tirer parti d'autres initiatives en matière de vaccins menées dans des pays en retard (par exemple, ZIP, initiative mondiale pour l'éradication de la poliomyélite, groupe de travail mondial sur la lutte contre le choléra, groupes de travail techniques nationaux sur la santé des enfants, groupes techniques consultatifs nationaux sur la vaccination (GTCV), programme de vaccination/immunisation 2030, partenariat contre la rougeole et la rubéole, Vaincre la diarrhée, initiative pour un vaccin contre le paludisme, Fondation pour la recherche sur la méningite, etc.) </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mener des campagnes visant à soutenir l'augmentation de la couverture des vaccins pour enfants les plus vitaux (par exemple, en demandant à l'industrie de réduire les prix).</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inciter l’industrie à annoncer des plans visant à accélérer l’accès aux vaccins pour enfants.  </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renforcer les liens entre les groupes chargés des vaccins et ceux qui se consacrent à d'autres interventions en matière de prévention, de diagnostic et de traitement concernant les principaux facteurs de mortalité infantile et les facteurs de risque.  </a:t>
            </a:r>
          </a:p>
          <a:p>
            <a:pPr marL="274320" indent="-190500" defTabSz="274320" rtl="0">
              <a:spcBef>
                <a:spcPts val="200"/>
              </a:spcBef>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tirer parti des investissements dans le renforcement des systèmes de santé et la couverture sanitaire universelle (CSU) pour améliorer la couverture des vaccins pour enfants vitaux.</a:t>
            </a:r>
          </a:p>
          <a:p>
            <a:pPr marL="274320" indent="-190500" defTabSz="274320" rtl="0">
              <a:buClr>
                <a:srgbClr val="333333"/>
              </a:buClr>
              <a:buSzTx/>
              <a:buFont typeface="Times Roman"/>
              <a:buChar char="•"/>
              <a:defRPr sz="900">
                <a:solidFill>
                  <a:srgbClr val="333333"/>
                </a:solidFill>
                <a:latin typeface="Gill Sans MT"/>
                <a:ea typeface="Gill Sans MT"/>
                <a:cs typeface="Gill Sans MT"/>
                <a:sym typeface="Gill Sans MT"/>
              </a:defRPr>
            </a:pPr>
            <a:r>
              <a:rPr lang="fr" sz="1000" b="0" i="0" u="none" strike="noStrike" dirty="0">
                <a:highlight>
                  <a:srgbClr val="000000">
                    <a:alpha val="0"/>
                  </a:srgbClr>
                </a:highlight>
                <a:latin typeface="Gill Sans MT"/>
              </a:rPr>
              <a:t>diffuser les travaux du sous-groupe et de ses membres auprès des décideurs, notamment en établissant une forte présence dans les médias sociaux et en contribuant à des efforts plus larges de plaidoyer et de communication en faveur des vaccins.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srcRect b="32859"/>
          <a:stretch>
            <a:fillRect/>
          </a:stretch>
        </p:blipFill>
        <p:spPr>
          <a:xfrm>
            <a:off x="3071664" y="188640"/>
            <a:ext cx="8590495" cy="6210572"/>
          </a:xfrm>
          <a:prstGeom prst="rect">
            <a:avLst/>
          </a:prstGeom>
          <a:ln w="12700">
            <a:miter lim="400000"/>
          </a:ln>
        </p:spPr>
      </p:pic>
      <p:sp>
        <p:nvSpPr>
          <p:cNvPr id="137" name="Draft Terms of Reference, Annex 1"/>
          <p:cNvSpPr txBox="1">
            <a:spLocks noGrp="1"/>
          </p:cNvSpPr>
          <p:nvPr>
            <p:ph type="body" sz="quarter" idx="1"/>
          </p:nvPr>
        </p:nvSpPr>
        <p:spPr>
          <a:xfrm>
            <a:off x="181608" y="319327"/>
            <a:ext cx="2890056" cy="4351339"/>
          </a:xfrm>
          <a:prstGeom prst="rect">
            <a:avLst/>
          </a:prstGeom>
        </p:spPr>
        <p:txBody>
          <a:bodyPr>
            <a:noAutofit/>
          </a:bodyPr>
          <a:lstStyle/>
          <a:p>
            <a:pPr rtl="0"/>
            <a:r>
              <a:rPr lang="fr" sz="2800" b="0" i="0" u="none" strike="noStrike" dirty="0">
                <a:highlight>
                  <a:srgbClr val="000000">
                    <a:alpha val="0"/>
                  </a:srgbClr>
                </a:highlight>
                <a:latin typeface="Gill Sans MT"/>
              </a:rPr>
              <a:t>Projet de mandat, annexe 1</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838200" y="365125"/>
            <a:ext cx="10515600" cy="1325563"/>
          </a:xfrm>
          <a:prstGeom prst="rect">
            <a:avLst/>
          </a:prstGeom>
        </p:spPr>
        <p:txBody>
          <a:bodyPr>
            <a:noAutofit/>
          </a:bodyPr>
          <a:lstStyle/>
          <a:p>
            <a:pPr rtl="0"/>
            <a:r>
              <a:rPr lang="fr" sz="3500" b="0" i="0" u="none" strike="noStrike">
                <a:highlight>
                  <a:srgbClr val="000000">
                    <a:alpha val="0"/>
                  </a:srgbClr>
                </a:highlight>
                <a:latin typeface="Gill Sans MT"/>
              </a:rPr>
              <a:t>Discussion</a:t>
            </a:r>
          </a:p>
        </p:txBody>
      </p:sp>
      <p:sp>
        <p:nvSpPr>
          <p:cNvPr id="140" name="Content Placeholder 2"/>
          <p:cNvSpPr txBox="1">
            <a:spLocks noGrp="1"/>
          </p:cNvSpPr>
          <p:nvPr>
            <p:ph type="body" idx="1"/>
          </p:nvPr>
        </p:nvSpPr>
        <p:spPr>
          <a:xfrm>
            <a:off x="838199" y="1825625"/>
            <a:ext cx="9670372" cy="4351338"/>
          </a:xfrm>
          <a:prstGeom prst="rect">
            <a:avLst/>
          </a:prstGeom>
        </p:spPr>
        <p:txBody>
          <a:bodyPr>
            <a:noAutofit/>
          </a:bodyPr>
          <a:lstStyle/>
          <a:p>
            <a:pPr marL="0" indent="0" rtl="0">
              <a:buSzTx/>
              <a:buNone/>
            </a:pPr>
            <a:r>
              <a:rPr lang="fr" sz="2800" b="0" i="0" u="none" strike="noStrike">
                <a:highlight>
                  <a:srgbClr val="000000">
                    <a:alpha val="0"/>
                  </a:srgbClr>
                </a:highlight>
                <a:latin typeface="Gill Sans MT"/>
              </a:rPr>
              <a:t>De quelle manière le projet de mandat pourrait-il être amélioré ?</a:t>
            </a:r>
          </a:p>
          <a:p>
            <a:pPr marL="0" indent="0">
              <a:buSzTx/>
              <a:buNone/>
            </a:pPr>
            <a:endParaRPr lang="fr" sz="2800" b="0" i="0" u="none" strike="noStrike">
              <a:highlight>
                <a:srgbClr val="000000">
                  <a:alpha val="0"/>
                </a:srgbClr>
              </a:highlight>
              <a:latin typeface="Gill Sans MT"/>
            </a:endParaRPr>
          </a:p>
          <a:p>
            <a:pPr marL="661736" lvl="1" indent="-280735" rtl="0">
              <a:buFontTx/>
            </a:pPr>
            <a:r>
              <a:rPr lang="fr" sz="2800" b="0" i="0" u="none" strike="noStrike">
                <a:highlight>
                  <a:srgbClr val="000000">
                    <a:alpha val="0"/>
                  </a:srgbClr>
                </a:highlight>
                <a:latin typeface="Gill Sans MT"/>
              </a:rPr>
              <a:t>Buts ?</a:t>
            </a:r>
          </a:p>
          <a:p>
            <a:pPr marL="661736" lvl="1" indent="-280735" rtl="0">
              <a:buFontTx/>
            </a:pPr>
            <a:r>
              <a:rPr lang="fr" sz="2800" b="0" i="0" u="none" strike="noStrike">
                <a:highlight>
                  <a:srgbClr val="000000">
                    <a:alpha val="0"/>
                  </a:srgbClr>
                </a:highlight>
                <a:latin typeface="Gill Sans MT"/>
              </a:rPr>
              <a:t>Objectifs ?</a:t>
            </a:r>
          </a:p>
          <a:p>
            <a:pPr marL="661736" lvl="1" indent="-280735" rtl="0">
              <a:buFontTx/>
            </a:pPr>
            <a:r>
              <a:rPr lang="fr" sz="2800" b="0" i="0" u="none" strike="noStrike">
                <a:highlight>
                  <a:srgbClr val="000000">
                    <a:alpha val="0"/>
                  </a:srgbClr>
                </a:highlight>
                <a:latin typeface="Gill Sans MT"/>
              </a:rPr>
              <a:t>Alignement sur d'autres initiatives en matière de vaccins ?</a:t>
            </a:r>
          </a:p>
          <a:p>
            <a:pPr marL="661736" lvl="1" indent="-280735" rtl="0">
              <a:buFontTx/>
            </a:pPr>
            <a:r>
              <a:rPr lang="fr" sz="2800" b="0" i="0" u="none" strike="noStrike">
                <a:highlight>
                  <a:srgbClr val="000000">
                    <a:alpha val="0"/>
                  </a:srgbClr>
                </a:highlight>
                <a:latin typeface="Gill Sans MT"/>
              </a:rPr>
              <a:t>Autre ?</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B2AFC3"/>
      </a:accent1>
      <a:accent2>
        <a:srgbClr val="3E68AA"/>
      </a:accent2>
      <a:accent3>
        <a:srgbClr val="AA417C"/>
      </a:accent3>
      <a:accent4>
        <a:srgbClr val="56801E"/>
      </a:accent4>
      <a:accent5>
        <a:srgbClr val="76CFD6"/>
      </a:accent5>
      <a:accent6>
        <a:srgbClr val="A0D45B"/>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B2AFC3"/>
      </a:accent1>
      <a:accent2>
        <a:srgbClr val="3E68AA"/>
      </a:accent2>
      <a:accent3>
        <a:srgbClr val="AA417C"/>
      </a:accent3>
      <a:accent4>
        <a:srgbClr val="56801E"/>
      </a:accent4>
      <a:accent5>
        <a:srgbClr val="76CFD6"/>
      </a:accent5>
      <a:accent6>
        <a:srgbClr val="A0D45B"/>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917</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vt:lpstr>
      <vt:lpstr>Gill Sans MT</vt:lpstr>
      <vt:lpstr>Times Roman</vt:lpstr>
      <vt:lpstr>Office Theme</vt:lpstr>
      <vt:lpstr>Réunion de lancement   Sous-groupe sur la vaccination des enfants  du groupe de travail sur la santé de l’enfant</vt:lpstr>
      <vt:lpstr>Ordre du jour</vt:lpstr>
      <vt:lpstr>Accueil</vt:lpstr>
      <vt:lpstr>Action pour la survie de l’enfant</vt:lpstr>
      <vt:lpstr>Qu’est-ce qui nous rassemble ?</vt:lpstr>
      <vt:lpstr>Genèse du sous-groupe sur la vaccination des enfants</vt:lpstr>
      <vt:lpstr>Projet de mandat</vt:lpstr>
      <vt:lpstr>PowerPoint Presentation</vt:lpstr>
      <vt:lpstr>Discussion</vt:lpstr>
      <vt:lpstr>Appel à candidatures pour les coprésidents</vt:lpstr>
      <vt:lpstr>Autres affaires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lancement   Sous-groupe sur la vaccination des enfants  du groupe de travail sur la santé de l'enfant</dc:title>
  <cp:lastModifiedBy>Courtney Meyer</cp:lastModifiedBy>
  <cp:revision>3</cp:revision>
  <dcterms:modified xsi:type="dcterms:W3CDTF">2023-10-17T16:20:29Z</dcterms:modified>
</cp:coreProperties>
</file>