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7"/>
  </p:notesMasterIdLst>
  <p:sldIdLst>
    <p:sldId id="555" r:id="rId3"/>
    <p:sldId id="556" r:id="rId4"/>
    <p:sldId id="558" r:id="rId5"/>
    <p:sldId id="559" r:id="rId6"/>
    <p:sldId id="560" r:id="rId7"/>
    <p:sldId id="561" r:id="rId8"/>
    <p:sldId id="557" r:id="rId9"/>
    <p:sldId id="402" r:id="rId10"/>
    <p:sldId id="449" r:id="rId11"/>
    <p:sldId id="605" r:id="rId12"/>
    <p:sldId id="606" r:id="rId13"/>
    <p:sldId id="566" r:id="rId14"/>
    <p:sldId id="568" r:id="rId15"/>
    <p:sldId id="570" r:id="rId16"/>
    <p:sldId id="571" r:id="rId17"/>
    <p:sldId id="572" r:id="rId18"/>
    <p:sldId id="574" r:id="rId19"/>
    <p:sldId id="577" r:id="rId20"/>
    <p:sldId id="578" r:id="rId21"/>
    <p:sldId id="579" r:id="rId22"/>
    <p:sldId id="580" r:id="rId23"/>
    <p:sldId id="582" r:id="rId24"/>
    <p:sldId id="583" r:id="rId25"/>
    <p:sldId id="584" r:id="rId26"/>
    <p:sldId id="585" r:id="rId27"/>
    <p:sldId id="586" r:id="rId28"/>
    <p:sldId id="587" r:id="rId29"/>
    <p:sldId id="588" r:id="rId30"/>
    <p:sldId id="516" r:id="rId31"/>
    <p:sldId id="517" r:id="rId32"/>
    <p:sldId id="518" r:id="rId33"/>
    <p:sldId id="598" r:id="rId34"/>
    <p:sldId id="312" r:id="rId35"/>
    <p:sldId id="270" r:id="rId36"/>
    <p:sldId id="302" r:id="rId37"/>
    <p:sldId id="269" r:id="rId38"/>
    <p:sldId id="301" r:id="rId39"/>
    <p:sldId id="303" r:id="rId40"/>
    <p:sldId id="510" r:id="rId41"/>
    <p:sldId id="522" r:id="rId42"/>
    <p:sldId id="304" r:id="rId43"/>
    <p:sldId id="435" r:id="rId44"/>
    <p:sldId id="305" r:id="rId45"/>
    <p:sldId id="306" r:id="rId46"/>
    <p:sldId id="311" r:id="rId47"/>
    <p:sldId id="453" r:id="rId48"/>
    <p:sldId id="265" r:id="rId49"/>
    <p:sldId id="508" r:id="rId50"/>
    <p:sldId id="308" r:id="rId51"/>
    <p:sldId id="310" r:id="rId52"/>
    <p:sldId id="546" r:id="rId53"/>
    <p:sldId id="599" r:id="rId54"/>
    <p:sldId id="271" r:id="rId55"/>
    <p:sldId id="266" r:id="rId56"/>
    <p:sldId id="264" r:id="rId57"/>
    <p:sldId id="272" r:id="rId58"/>
    <p:sldId id="273" r:id="rId59"/>
    <p:sldId id="600" r:id="rId60"/>
    <p:sldId id="601" r:id="rId61"/>
    <p:sldId id="603" r:id="rId62"/>
    <p:sldId id="562" r:id="rId63"/>
    <p:sldId id="529" r:id="rId64"/>
    <p:sldId id="443" r:id="rId65"/>
    <p:sldId id="593" r:id="rId66"/>
  </p:sldIdLst>
  <p:sldSz cx="12192000" cy="6858000"/>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31902-C1FF-E74E-8AC7-FF2798468640}" v="5" dt="2023-10-13T13:53:53.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7"/>
    <p:restoredTop sz="96110"/>
  </p:normalViewPr>
  <p:slideViewPr>
    <p:cSldViewPr snapToGrid="0">
      <p:cViewPr varScale="1">
        <p:scale>
          <a:sx n="63" d="100"/>
          <a:sy n="63" d="100"/>
        </p:scale>
        <p:origin x="708" y="6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DB7B4-F2A6-5541-B358-135F6B761184}"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887D9-B32E-BC49-A514-9B440645BAD2}" type="slidenum">
              <a:rPr lang="en-US" smtClean="0"/>
              <a:t>‹#›</a:t>
            </a:fld>
            <a:endParaRPr lang="en-US"/>
          </a:p>
        </p:txBody>
      </p:sp>
    </p:spTree>
    <p:extLst>
      <p:ext uri="{BB962C8B-B14F-4D97-AF65-F5344CB8AC3E}">
        <p14:creationId xmlns:p14="http://schemas.microsoft.com/office/powerpoint/2010/main" val="325924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effectLst/>
                <a:latin typeface="Calibri" panose="020F0502020204030204" pitchFamily="34" charset="0"/>
              </a:rPr>
            </a:br>
            <a:endParaRPr lang="en-US">
              <a:effectLst/>
              <a:latin typeface="Calibri" panose="020F0502020204030204" pitchFamily="34" charset="0"/>
            </a:endParaRPr>
          </a:p>
          <a:p>
            <a:r>
              <a:rPr lang="en-US">
                <a:effectLst/>
                <a:latin typeface="Calibri" panose="020F0502020204030204" pitchFamily="34" charset="0"/>
              </a:rPr>
              <a:t> </a:t>
            </a:r>
          </a:p>
          <a:p>
            <a:endParaRPr lang="en-US">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81332AF-8F25-494E-A1E0-70BBE5FB3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1056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7BB590-36DA-5542-8D97-7AF3479A9504}" type="slidenum">
              <a:rPr lang="en-US" smtClean="0"/>
              <a:t>10</a:t>
            </a:fld>
            <a:endParaRPr lang="en-US"/>
          </a:p>
        </p:txBody>
      </p:sp>
    </p:spTree>
    <p:extLst>
      <p:ext uri="{BB962C8B-B14F-4D97-AF65-F5344CB8AC3E}">
        <p14:creationId xmlns:p14="http://schemas.microsoft.com/office/powerpoint/2010/main" val="1853106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12</a:t>
            </a:fld>
            <a:endParaRPr lang="en-US"/>
          </a:p>
        </p:txBody>
      </p:sp>
    </p:spTree>
    <p:extLst>
      <p:ext uri="{BB962C8B-B14F-4D97-AF65-F5344CB8AC3E}">
        <p14:creationId xmlns:p14="http://schemas.microsoft.com/office/powerpoint/2010/main" val="2389087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13</a:t>
            </a:fld>
            <a:endParaRPr lang="en-US"/>
          </a:p>
        </p:txBody>
      </p:sp>
    </p:spTree>
    <p:extLst>
      <p:ext uri="{BB962C8B-B14F-4D97-AF65-F5344CB8AC3E}">
        <p14:creationId xmlns:p14="http://schemas.microsoft.com/office/powerpoint/2010/main" val="76625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14</a:t>
            </a:fld>
            <a:endParaRPr lang="en-US"/>
          </a:p>
        </p:txBody>
      </p:sp>
    </p:spTree>
    <p:extLst>
      <p:ext uri="{BB962C8B-B14F-4D97-AF65-F5344CB8AC3E}">
        <p14:creationId xmlns:p14="http://schemas.microsoft.com/office/powerpoint/2010/main" val="4240833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15</a:t>
            </a:fld>
            <a:endParaRPr lang="en-US"/>
          </a:p>
        </p:txBody>
      </p:sp>
    </p:spTree>
    <p:extLst>
      <p:ext uri="{BB962C8B-B14F-4D97-AF65-F5344CB8AC3E}">
        <p14:creationId xmlns:p14="http://schemas.microsoft.com/office/powerpoint/2010/main" val="2472034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16</a:t>
            </a:fld>
            <a:endParaRPr lang="en-US"/>
          </a:p>
        </p:txBody>
      </p:sp>
    </p:spTree>
    <p:extLst>
      <p:ext uri="{BB962C8B-B14F-4D97-AF65-F5344CB8AC3E}">
        <p14:creationId xmlns:p14="http://schemas.microsoft.com/office/powerpoint/2010/main" val="276912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17</a:t>
            </a:fld>
            <a:endParaRPr lang="en-US"/>
          </a:p>
        </p:txBody>
      </p:sp>
    </p:spTree>
    <p:extLst>
      <p:ext uri="{BB962C8B-B14F-4D97-AF65-F5344CB8AC3E}">
        <p14:creationId xmlns:p14="http://schemas.microsoft.com/office/powerpoint/2010/main" val="2090785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18</a:t>
            </a:fld>
            <a:endParaRPr lang="en-US"/>
          </a:p>
        </p:txBody>
      </p:sp>
    </p:spTree>
    <p:extLst>
      <p:ext uri="{BB962C8B-B14F-4D97-AF65-F5344CB8AC3E}">
        <p14:creationId xmlns:p14="http://schemas.microsoft.com/office/powerpoint/2010/main" val="3699311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19</a:t>
            </a:fld>
            <a:endParaRPr lang="en-US"/>
          </a:p>
        </p:txBody>
      </p:sp>
    </p:spTree>
    <p:extLst>
      <p:ext uri="{BB962C8B-B14F-4D97-AF65-F5344CB8AC3E}">
        <p14:creationId xmlns:p14="http://schemas.microsoft.com/office/powerpoint/2010/main" val="2944906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20</a:t>
            </a:fld>
            <a:endParaRPr lang="en-US"/>
          </a:p>
        </p:txBody>
      </p:sp>
    </p:spTree>
    <p:extLst>
      <p:ext uri="{BB962C8B-B14F-4D97-AF65-F5344CB8AC3E}">
        <p14:creationId xmlns:p14="http://schemas.microsoft.com/office/powerpoint/2010/main" val="529106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2</a:t>
            </a:fld>
            <a:endParaRPr lang="en-US"/>
          </a:p>
        </p:txBody>
      </p:sp>
    </p:spTree>
    <p:extLst>
      <p:ext uri="{BB962C8B-B14F-4D97-AF65-F5344CB8AC3E}">
        <p14:creationId xmlns:p14="http://schemas.microsoft.com/office/powerpoint/2010/main" val="2462475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21</a:t>
            </a:fld>
            <a:endParaRPr lang="en-US"/>
          </a:p>
        </p:txBody>
      </p:sp>
    </p:spTree>
    <p:extLst>
      <p:ext uri="{BB962C8B-B14F-4D97-AF65-F5344CB8AC3E}">
        <p14:creationId xmlns:p14="http://schemas.microsoft.com/office/powerpoint/2010/main" val="1182452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22</a:t>
            </a:fld>
            <a:endParaRPr lang="en-US"/>
          </a:p>
        </p:txBody>
      </p:sp>
    </p:spTree>
    <p:extLst>
      <p:ext uri="{BB962C8B-B14F-4D97-AF65-F5344CB8AC3E}">
        <p14:creationId xmlns:p14="http://schemas.microsoft.com/office/powerpoint/2010/main" val="789605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23</a:t>
            </a:fld>
            <a:endParaRPr lang="en-US"/>
          </a:p>
        </p:txBody>
      </p:sp>
    </p:spTree>
    <p:extLst>
      <p:ext uri="{BB962C8B-B14F-4D97-AF65-F5344CB8AC3E}">
        <p14:creationId xmlns:p14="http://schemas.microsoft.com/office/powerpoint/2010/main" val="3503089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24</a:t>
            </a:fld>
            <a:endParaRPr lang="en-US"/>
          </a:p>
        </p:txBody>
      </p:sp>
    </p:spTree>
    <p:extLst>
      <p:ext uri="{BB962C8B-B14F-4D97-AF65-F5344CB8AC3E}">
        <p14:creationId xmlns:p14="http://schemas.microsoft.com/office/powerpoint/2010/main" val="2182079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25</a:t>
            </a:fld>
            <a:endParaRPr lang="en-US"/>
          </a:p>
        </p:txBody>
      </p:sp>
    </p:spTree>
    <p:extLst>
      <p:ext uri="{BB962C8B-B14F-4D97-AF65-F5344CB8AC3E}">
        <p14:creationId xmlns:p14="http://schemas.microsoft.com/office/powerpoint/2010/main" val="4219919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26</a:t>
            </a:fld>
            <a:endParaRPr lang="en-US"/>
          </a:p>
        </p:txBody>
      </p:sp>
    </p:spTree>
    <p:extLst>
      <p:ext uri="{BB962C8B-B14F-4D97-AF65-F5344CB8AC3E}">
        <p14:creationId xmlns:p14="http://schemas.microsoft.com/office/powerpoint/2010/main" val="2018703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27</a:t>
            </a:fld>
            <a:endParaRPr lang="en-US"/>
          </a:p>
        </p:txBody>
      </p:sp>
    </p:spTree>
    <p:extLst>
      <p:ext uri="{BB962C8B-B14F-4D97-AF65-F5344CB8AC3E}">
        <p14:creationId xmlns:p14="http://schemas.microsoft.com/office/powerpoint/2010/main" val="2676428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28</a:t>
            </a:fld>
            <a:endParaRPr lang="en-US"/>
          </a:p>
        </p:txBody>
      </p:sp>
    </p:spTree>
    <p:extLst>
      <p:ext uri="{BB962C8B-B14F-4D97-AF65-F5344CB8AC3E}">
        <p14:creationId xmlns:p14="http://schemas.microsoft.com/office/powerpoint/2010/main" val="35103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6FA8F-B394-4BD6-AC49-57E804E25D61}" type="slidenum">
              <a:rPr lang="en-IN" smtClean="0"/>
              <a:t>29</a:t>
            </a:fld>
            <a:endParaRPr lang="en-IN"/>
          </a:p>
        </p:txBody>
      </p:sp>
    </p:spTree>
    <p:extLst>
      <p:ext uri="{BB962C8B-B14F-4D97-AF65-F5344CB8AC3E}">
        <p14:creationId xmlns:p14="http://schemas.microsoft.com/office/powerpoint/2010/main" val="1931842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6FA8F-B394-4BD6-AC49-57E804E25D61}" type="slidenum">
              <a:rPr lang="en-IN" smtClean="0"/>
              <a:t>30</a:t>
            </a:fld>
            <a:endParaRPr lang="en-IN"/>
          </a:p>
        </p:txBody>
      </p:sp>
    </p:spTree>
    <p:extLst>
      <p:ext uri="{BB962C8B-B14F-4D97-AF65-F5344CB8AC3E}">
        <p14:creationId xmlns:p14="http://schemas.microsoft.com/office/powerpoint/2010/main" val="139551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972A-0F56-4543-AD70-A4B7F1CD8176}" type="slidenum">
              <a:rPr lang="en-US" smtClean="0"/>
              <a:t>3</a:t>
            </a:fld>
            <a:endParaRPr lang="en-US"/>
          </a:p>
        </p:txBody>
      </p:sp>
    </p:spTree>
    <p:extLst>
      <p:ext uri="{BB962C8B-B14F-4D97-AF65-F5344CB8AC3E}">
        <p14:creationId xmlns:p14="http://schemas.microsoft.com/office/powerpoint/2010/main" val="515841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Évaluation de la vulnérabilité</a:t>
            </a:r>
            <a:endParaRPr lang="en-US"/>
          </a:p>
        </p:txBody>
      </p:sp>
      <p:sp>
        <p:nvSpPr>
          <p:cNvPr id="4" name="Slide Number Placeholder 3"/>
          <p:cNvSpPr>
            <a:spLocks noGrp="1"/>
          </p:cNvSpPr>
          <p:nvPr>
            <p:ph type="sldNum" sz="quarter" idx="5"/>
          </p:nvPr>
        </p:nvSpPr>
        <p:spPr/>
        <p:txBody>
          <a:bodyPr/>
          <a:lstStyle/>
          <a:p>
            <a:fld id="{29C6FA8F-B394-4BD6-AC49-57E804E25D61}" type="slidenum">
              <a:rPr lang="en-IN" smtClean="0"/>
              <a:t>31</a:t>
            </a:fld>
            <a:endParaRPr lang="en-IN"/>
          </a:p>
        </p:txBody>
      </p:sp>
    </p:spTree>
    <p:extLst>
      <p:ext uri="{BB962C8B-B14F-4D97-AF65-F5344CB8AC3E}">
        <p14:creationId xmlns:p14="http://schemas.microsoft.com/office/powerpoint/2010/main" val="2339850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rtl="0">
              <a:buNone/>
            </a:pPr>
            <a:r>
              <a:rPr lang="fr" sz="1200" b="0" i="0" u="none" strike="noStrike">
                <a:highlight>
                  <a:srgbClr val="000000">
                    <a:alpha val="0"/>
                  </a:srgbClr>
                </a:highlight>
                <a:latin typeface="Calibri"/>
              </a:rPr>
              <a:t>Le triangle politique était prêt,</a:t>
            </a:r>
          </a:p>
          <a:p>
            <a:pPr marL="0" indent="0" rtl="0">
              <a:buNone/>
            </a:pPr>
            <a:r>
              <a:rPr lang="fr" sz="1200" b="0" i="0" u="none" strike="noStrike" baseline="0">
                <a:highlight>
                  <a:srgbClr val="000000">
                    <a:alpha val="0"/>
                  </a:srgbClr>
                </a:highlight>
                <a:latin typeface="Calibri"/>
              </a:rPr>
              <a:t>Contexte - Canicule, Mortalité - Morbidité, Communauté vulnérable, Résilience</a:t>
            </a:r>
          </a:p>
          <a:p>
            <a:pPr marL="0" indent="0" rtl="0">
              <a:buNone/>
            </a:pPr>
            <a:r>
              <a:rPr lang="fr" sz="1200" b="0" i="0" u="none" strike="noStrike" baseline="0">
                <a:highlight>
                  <a:srgbClr val="000000">
                    <a:alpha val="0"/>
                  </a:srgbClr>
                </a:highlight>
                <a:latin typeface="Calibri"/>
              </a:rPr>
              <a:t>Acteurs - </a:t>
            </a:r>
            <a:r>
              <a:rPr lang="fr" sz="1200" b="0" i="0" u="none" strike="noStrike" kern="1200">
                <a:solidFill>
                  <a:srgbClr val="000000"/>
                </a:solidFill>
                <a:highlight>
                  <a:srgbClr val="000000">
                    <a:alpha val="0"/>
                  </a:srgbClr>
                </a:highlight>
                <a:latin typeface="Calibri"/>
                <a:ea typeface="+mn-ea"/>
                <a:cs typeface="+mn-cs"/>
              </a:rPr>
              <a:t>Partenariat UNIQUE de fonctionnaires municipaux, d'experts internationaux dans les domaines de l'enseignement, de la santé et de l'environnement, et d'une institution locale très respectée</a:t>
            </a:r>
          </a:p>
          <a:p>
            <a:pPr marL="0" indent="0" rtl="0">
              <a:buNone/>
            </a:pPr>
            <a:r>
              <a:rPr lang="fr" sz="1200" b="0" i="0" u="none" strike="noStrike" kern="1200" baseline="0">
                <a:solidFill>
                  <a:srgbClr val="000000"/>
                </a:solidFill>
                <a:highlight>
                  <a:srgbClr val="000000">
                    <a:alpha val="0"/>
                  </a:srgbClr>
                </a:highlight>
                <a:latin typeface="Calibri"/>
                <a:ea typeface="+mn-ea"/>
                <a:cs typeface="+mn-cs"/>
              </a:rPr>
              <a:t>Contenu - HAP - protocole/directives pour la planification en cas de chaleur extrême à Ahmedabad.</a:t>
            </a:r>
            <a:endParaRPr lang="en-IN"/>
          </a:p>
          <a:p>
            <a:endParaRPr lang="en-IN"/>
          </a:p>
        </p:txBody>
      </p:sp>
      <p:sp>
        <p:nvSpPr>
          <p:cNvPr id="4" name="Slide Number Placeholder 3"/>
          <p:cNvSpPr>
            <a:spLocks noGrp="1"/>
          </p:cNvSpPr>
          <p:nvPr>
            <p:ph type="sldNum" sz="quarter" idx="10"/>
          </p:nvPr>
        </p:nvSpPr>
        <p:spPr/>
        <p:txBody>
          <a:bodyPr/>
          <a:lstStyle/>
          <a:p>
            <a:fld id="{29C6FA8F-B394-4BD6-AC49-57E804E25D61}" type="slidenum">
              <a:rPr lang="en-IN" smtClean="0">
                <a:solidFill>
                  <a:prstClr val="black"/>
                </a:solidFill>
              </a:rPr>
              <a:t>32</a:t>
            </a:fld>
            <a:endParaRPr lang="en-IN">
              <a:solidFill>
                <a:prstClr val="black"/>
              </a:solidFill>
            </a:endParaRPr>
          </a:p>
        </p:txBody>
      </p:sp>
    </p:spTree>
    <p:extLst>
      <p:ext uri="{BB962C8B-B14F-4D97-AF65-F5344CB8AC3E}">
        <p14:creationId xmlns:p14="http://schemas.microsoft.com/office/powerpoint/2010/main" val="3421088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Le plan a démarré avec les trois premiers éléments &gt; Les fruits les plus faciles à cueillir</a:t>
            </a:r>
          </a:p>
        </p:txBody>
      </p:sp>
      <p:sp>
        <p:nvSpPr>
          <p:cNvPr id="4" name="Slide Number Placeholder 3"/>
          <p:cNvSpPr>
            <a:spLocks noGrp="1"/>
          </p:cNvSpPr>
          <p:nvPr>
            <p:ph type="sldNum" sz="quarter" idx="5"/>
          </p:nvPr>
        </p:nvSpPr>
        <p:spPr/>
        <p:txBody>
          <a:bodyPr/>
          <a:lstStyle/>
          <a:p>
            <a:fld id="{8B0693CF-4FC1-E547-8B2F-C64465B6AFFC}" type="slidenum">
              <a:rPr lang="en-US" smtClean="0"/>
              <a:t>33</a:t>
            </a:fld>
            <a:endParaRPr lang="en-US"/>
          </a:p>
        </p:txBody>
      </p:sp>
    </p:spTree>
    <p:extLst>
      <p:ext uri="{BB962C8B-B14F-4D97-AF65-F5344CB8AC3E}">
        <p14:creationId xmlns:p14="http://schemas.microsoft.com/office/powerpoint/2010/main" val="2034701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2D9DEA2-F438-4C84-9948-B082A20ABAA2}" type="slidenum">
              <a:rPr lang="en-IN" smtClean="0"/>
              <a:t>34</a:t>
            </a:fld>
            <a:endParaRPr lang="en-IN"/>
          </a:p>
        </p:txBody>
      </p:sp>
    </p:spTree>
    <p:extLst>
      <p:ext uri="{BB962C8B-B14F-4D97-AF65-F5344CB8AC3E}">
        <p14:creationId xmlns:p14="http://schemas.microsoft.com/office/powerpoint/2010/main" val="3758436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2D9DEA2-F438-4C84-9948-B082A20ABAA2}" type="slidenum">
              <a:rPr lang="en-IN" smtClean="0">
                <a:solidFill>
                  <a:prstClr val="black"/>
                </a:solidFill>
              </a:rPr>
              <a:t>35</a:t>
            </a:fld>
            <a:endParaRPr lang="en-IN">
              <a:solidFill>
                <a:prstClr val="black"/>
              </a:solidFill>
            </a:endParaRPr>
          </a:p>
        </p:txBody>
      </p:sp>
    </p:spTree>
    <p:extLst>
      <p:ext uri="{BB962C8B-B14F-4D97-AF65-F5344CB8AC3E}">
        <p14:creationId xmlns:p14="http://schemas.microsoft.com/office/powerpoint/2010/main" val="94332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D2D9DEA2-F438-4C84-9948-B082A20ABAA2}" type="slidenum">
              <a:rPr lang="en-IN" smtClean="0"/>
              <a:t>36</a:t>
            </a:fld>
            <a:endParaRPr lang="en-IN"/>
          </a:p>
        </p:txBody>
      </p:sp>
    </p:spTree>
    <p:extLst>
      <p:ext uri="{BB962C8B-B14F-4D97-AF65-F5344CB8AC3E}">
        <p14:creationId xmlns:p14="http://schemas.microsoft.com/office/powerpoint/2010/main" val="2334318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fr" sz="1400" b="0" i="0" u="none" strike="noStrike" kern="1200" baseline="0">
                <a:solidFill>
                  <a:srgbClr val="000000"/>
                </a:solidFill>
                <a:highlight>
                  <a:srgbClr val="000000">
                    <a:alpha val="0"/>
                  </a:srgbClr>
                </a:highlight>
                <a:latin typeface="Calibri"/>
                <a:ea typeface="+mn-ea"/>
                <a:cs typeface="+mn-cs"/>
              </a:rPr>
              <a:t>.</a:t>
            </a:r>
            <a:endParaRPr lang="en-IN"/>
          </a:p>
        </p:txBody>
      </p:sp>
      <p:sp>
        <p:nvSpPr>
          <p:cNvPr id="4" name="Slide Number Placeholder 3"/>
          <p:cNvSpPr>
            <a:spLocks noGrp="1"/>
          </p:cNvSpPr>
          <p:nvPr>
            <p:ph type="sldNum" sz="quarter" idx="10"/>
          </p:nvPr>
        </p:nvSpPr>
        <p:spPr/>
        <p:txBody>
          <a:bodyPr/>
          <a:lstStyle/>
          <a:p>
            <a:fld id="{D2D9DEA2-F438-4C84-9948-B082A20ABAA2}" type="slidenum">
              <a:rPr lang="en-IN" smtClean="0">
                <a:solidFill>
                  <a:prstClr val="black"/>
                </a:solidFill>
              </a:rPr>
              <a:t>37</a:t>
            </a:fld>
            <a:endParaRPr lang="en-IN">
              <a:solidFill>
                <a:prstClr val="black"/>
              </a:solidFill>
            </a:endParaRPr>
          </a:p>
        </p:txBody>
      </p:sp>
    </p:spTree>
    <p:extLst>
      <p:ext uri="{BB962C8B-B14F-4D97-AF65-F5344CB8AC3E}">
        <p14:creationId xmlns:p14="http://schemas.microsoft.com/office/powerpoint/2010/main" val="2601004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071311" rtl="0" eaLnBrk="1" fontAlgn="auto" latinLnBrk="0" hangingPunct="1">
              <a:lnSpc>
                <a:spcPct val="100000"/>
              </a:lnSpc>
              <a:spcBef>
                <a:spcPct val="0"/>
              </a:spcBef>
              <a:spcAft>
                <a:spcPct val="0"/>
              </a:spcAft>
              <a:buClrTx/>
              <a:buSzTx/>
              <a:buFontTx/>
              <a:buNone/>
              <a:defRPr/>
            </a:pPr>
            <a:endParaRPr lang="en-IN"/>
          </a:p>
        </p:txBody>
      </p:sp>
      <p:sp>
        <p:nvSpPr>
          <p:cNvPr id="4" name="Slide Number Placeholder 3"/>
          <p:cNvSpPr>
            <a:spLocks noGrp="1"/>
          </p:cNvSpPr>
          <p:nvPr>
            <p:ph type="sldNum" sz="quarter" idx="10"/>
          </p:nvPr>
        </p:nvSpPr>
        <p:spPr/>
        <p:txBody>
          <a:bodyPr/>
          <a:lstStyle/>
          <a:p>
            <a:fld id="{D2D9DEA2-F438-4C84-9948-B082A20ABAA2}" type="slidenum">
              <a:rPr lang="en-IN" smtClean="0">
                <a:solidFill>
                  <a:prstClr val="black"/>
                </a:solidFill>
              </a:rPr>
              <a:t>38</a:t>
            </a:fld>
            <a:endParaRPr lang="en-IN">
              <a:solidFill>
                <a:prstClr val="black"/>
              </a:solidFill>
            </a:endParaRPr>
          </a:p>
        </p:txBody>
      </p:sp>
    </p:spTree>
    <p:extLst>
      <p:ext uri="{BB962C8B-B14F-4D97-AF65-F5344CB8AC3E}">
        <p14:creationId xmlns:p14="http://schemas.microsoft.com/office/powerpoint/2010/main" val="5412083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6FA8F-B394-4BD6-AC49-57E804E25D61}" type="slidenum">
              <a:rPr lang="en-IN" smtClean="0"/>
              <a:t>39</a:t>
            </a:fld>
            <a:endParaRPr lang="en-IN"/>
          </a:p>
        </p:txBody>
      </p:sp>
    </p:spTree>
    <p:extLst>
      <p:ext uri="{BB962C8B-B14F-4D97-AF65-F5344CB8AC3E}">
        <p14:creationId xmlns:p14="http://schemas.microsoft.com/office/powerpoint/2010/main" val="28177256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0CCA4C-3B24-184B-8B88-E3970D58A26F}" type="slidenum">
              <a:rPr lang="en-US" smtClean="0"/>
              <a:t>40</a:t>
            </a:fld>
            <a:endParaRPr lang="en-US"/>
          </a:p>
        </p:txBody>
      </p:sp>
    </p:spTree>
    <p:extLst>
      <p:ext uri="{BB962C8B-B14F-4D97-AF65-F5344CB8AC3E}">
        <p14:creationId xmlns:p14="http://schemas.microsoft.com/office/powerpoint/2010/main" val="344678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972A-0F56-4543-AD70-A4B7F1CD8176}" type="slidenum">
              <a:rPr lang="en-US" smtClean="0"/>
              <a:t>4</a:t>
            </a:fld>
            <a:endParaRPr lang="en-US"/>
          </a:p>
        </p:txBody>
      </p:sp>
    </p:spTree>
    <p:extLst>
      <p:ext uri="{BB962C8B-B14F-4D97-AF65-F5344CB8AC3E}">
        <p14:creationId xmlns:p14="http://schemas.microsoft.com/office/powerpoint/2010/main" val="3526317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071311" rtl="0" eaLnBrk="1" fontAlgn="auto" latinLnBrk="0" hangingPunct="1">
              <a:lnSpc>
                <a:spcPct val="100000"/>
              </a:lnSpc>
              <a:spcBef>
                <a:spcPct val="0"/>
              </a:spcBef>
              <a:spcAft>
                <a:spcPct val="0"/>
              </a:spcAft>
              <a:buClrTx/>
              <a:buSzTx/>
              <a:buFontTx/>
              <a:buNone/>
              <a:defRPr/>
            </a:pPr>
            <a:endParaRPr lang="en-IN"/>
          </a:p>
        </p:txBody>
      </p:sp>
      <p:sp>
        <p:nvSpPr>
          <p:cNvPr id="4" name="Slide Number Placeholder 3"/>
          <p:cNvSpPr>
            <a:spLocks noGrp="1"/>
          </p:cNvSpPr>
          <p:nvPr>
            <p:ph type="sldNum" sz="quarter" idx="10"/>
          </p:nvPr>
        </p:nvSpPr>
        <p:spPr/>
        <p:txBody>
          <a:bodyPr/>
          <a:lstStyle/>
          <a:p>
            <a:fld id="{D2D9DEA2-F438-4C84-9948-B082A20ABAA2}" type="slidenum">
              <a:rPr lang="en-IN" smtClean="0">
                <a:solidFill>
                  <a:prstClr val="black"/>
                </a:solidFill>
              </a:rPr>
              <a:t>41</a:t>
            </a:fld>
            <a:endParaRPr lang="en-IN">
              <a:solidFill>
                <a:prstClr val="black"/>
              </a:solidFill>
            </a:endParaRPr>
          </a:p>
        </p:txBody>
      </p:sp>
    </p:spTree>
    <p:extLst>
      <p:ext uri="{BB962C8B-B14F-4D97-AF65-F5344CB8AC3E}">
        <p14:creationId xmlns:p14="http://schemas.microsoft.com/office/powerpoint/2010/main" val="3383958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B26C30-7B8D-4EDF-9022-C4CEFB3B4291}" type="slidenum">
              <a:rPr lang="en-IN" smtClean="0"/>
              <a:t>42</a:t>
            </a:fld>
            <a:endParaRPr lang="en-IN"/>
          </a:p>
        </p:txBody>
      </p:sp>
    </p:spTree>
    <p:extLst>
      <p:ext uri="{BB962C8B-B14F-4D97-AF65-F5344CB8AC3E}">
        <p14:creationId xmlns:p14="http://schemas.microsoft.com/office/powerpoint/2010/main" val="1794639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071311" rtl="0" eaLnBrk="1" fontAlgn="auto" latinLnBrk="0" hangingPunct="1">
              <a:lnSpc>
                <a:spcPct val="100000"/>
              </a:lnSpc>
              <a:spcBef>
                <a:spcPct val="0"/>
              </a:spcBef>
              <a:spcAft>
                <a:spcPct val="0"/>
              </a:spcAft>
              <a:buClrTx/>
              <a:buSzTx/>
              <a:buFontTx/>
              <a:buNone/>
              <a:defRPr/>
            </a:pPr>
            <a:r>
              <a:rPr lang="fr" sz="1200" b="0" i="0" u="none" strike="noStrike">
                <a:highlight>
                  <a:srgbClr val="000000">
                    <a:alpha val="0"/>
                  </a:srgbClr>
                </a:highlight>
                <a:latin typeface="Calibri"/>
              </a:rPr>
              <a:t>Une stratégie plus récente a été ajoutée au cours de la 4</a:t>
            </a:r>
            <a:r>
              <a:rPr lang="fr" sz="1200" b="0" i="0" u="none" strike="noStrike" baseline="30000">
                <a:highlight>
                  <a:srgbClr val="000000">
                    <a:alpha val="0"/>
                  </a:srgbClr>
                </a:highlight>
                <a:latin typeface="Calibri"/>
              </a:rPr>
              <a:t>ème</a:t>
            </a:r>
            <a:r>
              <a:rPr lang="fr" sz="1200" b="0" i="0" u="none" strike="noStrike">
                <a:highlight>
                  <a:srgbClr val="000000">
                    <a:alpha val="0"/>
                  </a:srgbClr>
                </a:highlight>
                <a:latin typeface="Calibri"/>
              </a:rPr>
              <a:t> année du plan.</a:t>
            </a:r>
          </a:p>
          <a:p>
            <a:pPr marL="0" marR="0" lvl="0" indent="0" algn="l" defTabSz="1071311" rtl="0" eaLnBrk="1" fontAlgn="auto" latinLnBrk="0" hangingPunct="1">
              <a:lnSpc>
                <a:spcPct val="100000"/>
              </a:lnSpc>
              <a:spcBef>
                <a:spcPct val="0"/>
              </a:spcBef>
              <a:spcAft>
                <a:spcPct val="0"/>
              </a:spcAft>
              <a:buClrTx/>
              <a:buSzTx/>
              <a:buFontTx/>
              <a:buNone/>
              <a:defRPr/>
            </a:pPr>
            <a:r>
              <a:rPr lang="fr" sz="1200" b="0" i="0" u="none" strike="noStrike">
                <a:highlight>
                  <a:srgbClr val="000000">
                    <a:alpha val="0"/>
                  </a:srgbClr>
                </a:highlight>
                <a:latin typeface="Calibri"/>
              </a:rPr>
              <a:t>Vise à promouvoir des mesures d'adaptation.</a:t>
            </a:r>
          </a:p>
          <a:p>
            <a:pPr marL="0" marR="0" lvl="0" indent="0" algn="l" defTabSz="1071311" rtl="0" eaLnBrk="1" fontAlgn="auto" latinLnBrk="0" hangingPunct="1">
              <a:lnSpc>
                <a:spcPct val="100000"/>
              </a:lnSpc>
              <a:spcBef>
                <a:spcPct val="0"/>
              </a:spcBef>
              <a:spcAft>
                <a:spcPct val="0"/>
              </a:spcAft>
              <a:buClrTx/>
              <a:buSzTx/>
              <a:buFontTx/>
              <a:buNone/>
              <a:defRPr/>
            </a:pPr>
            <a:r>
              <a:rPr lang="fr" sz="1200" b="0" i="0" u="none" strike="noStrike">
                <a:highlight>
                  <a:srgbClr val="000000">
                    <a:alpha val="0"/>
                  </a:srgbClr>
                </a:highlight>
                <a:latin typeface="Calibri"/>
              </a:rPr>
              <a:t>Encourager la participation des citoyens au plan d'action contre la chaleur de la ville. </a:t>
            </a:r>
          </a:p>
          <a:p>
            <a:pPr marL="0" marR="0" lvl="0" indent="0" algn="l" defTabSz="1071311" rtl="0" eaLnBrk="1" fontAlgn="auto" latinLnBrk="0" hangingPunct="1">
              <a:lnSpc>
                <a:spcPct val="100000"/>
              </a:lnSpc>
              <a:spcBef>
                <a:spcPct val="0"/>
              </a:spcBef>
              <a:spcAft>
                <a:spcPct val="0"/>
              </a:spcAft>
              <a:buClrTx/>
              <a:buSzTx/>
              <a:buFontTx/>
              <a:buNone/>
              <a:defRPr/>
            </a:pPr>
            <a:r>
              <a:rPr lang="fr" sz="1200" b="0" i="0" u="none" strike="noStrike">
                <a:highlight>
                  <a:srgbClr val="000000">
                    <a:alpha val="0"/>
                  </a:srgbClr>
                </a:highlight>
                <a:latin typeface="Calibri"/>
              </a:rPr>
              <a:t>Engagement des ONG, des organisations communautaires et des organisations de la société civile dans diverses activités telles que la mise en place de stations d'eau potable </a:t>
            </a:r>
          </a:p>
          <a:p>
            <a:pPr marL="0" marR="0" lvl="0" indent="0" algn="l" defTabSz="1071311" rtl="0" eaLnBrk="1" fontAlgn="auto" latinLnBrk="0" hangingPunct="1">
              <a:lnSpc>
                <a:spcPct val="100000"/>
              </a:lnSpc>
              <a:spcBef>
                <a:spcPct val="0"/>
              </a:spcBef>
              <a:spcAft>
                <a:spcPct val="0"/>
              </a:spcAft>
              <a:buClrTx/>
              <a:buSzTx/>
              <a:buFontTx/>
              <a:buNone/>
              <a:defRPr/>
            </a:pPr>
            <a:endParaRPr lang="en-IN"/>
          </a:p>
        </p:txBody>
      </p:sp>
      <p:sp>
        <p:nvSpPr>
          <p:cNvPr id="4" name="Slide Number Placeholder 3"/>
          <p:cNvSpPr>
            <a:spLocks noGrp="1"/>
          </p:cNvSpPr>
          <p:nvPr>
            <p:ph type="sldNum" sz="quarter" idx="10"/>
          </p:nvPr>
        </p:nvSpPr>
        <p:spPr/>
        <p:txBody>
          <a:bodyPr/>
          <a:lstStyle/>
          <a:p>
            <a:fld id="{D2D9DEA2-F438-4C84-9948-B082A20ABAA2}" type="slidenum">
              <a:rPr lang="en-IN" smtClean="0">
                <a:solidFill>
                  <a:prstClr val="black"/>
                </a:solidFill>
              </a:rPr>
              <a:t>43</a:t>
            </a:fld>
            <a:endParaRPr lang="en-IN">
              <a:solidFill>
                <a:prstClr val="black"/>
              </a:solidFill>
            </a:endParaRPr>
          </a:p>
        </p:txBody>
      </p:sp>
    </p:spTree>
    <p:extLst>
      <p:ext uri="{BB962C8B-B14F-4D97-AF65-F5344CB8AC3E}">
        <p14:creationId xmlns:p14="http://schemas.microsoft.com/office/powerpoint/2010/main" val="3374603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1071311" rtl="0" eaLnBrk="1" fontAlgn="auto" latinLnBrk="0" hangingPunct="1">
              <a:lnSpc>
                <a:spcPct val="100000"/>
              </a:lnSpc>
              <a:spcBef>
                <a:spcPct val="0"/>
              </a:spcBef>
              <a:spcAft>
                <a:spcPct val="0"/>
              </a:spcAft>
              <a:buClrTx/>
              <a:buSzTx/>
              <a:buFontTx/>
              <a:buNone/>
              <a:defRPr/>
            </a:pPr>
            <a:endParaRPr lang="en-IN"/>
          </a:p>
        </p:txBody>
      </p:sp>
      <p:sp>
        <p:nvSpPr>
          <p:cNvPr id="4" name="Slide Number Placeholder 3"/>
          <p:cNvSpPr>
            <a:spLocks noGrp="1"/>
          </p:cNvSpPr>
          <p:nvPr>
            <p:ph type="sldNum" sz="quarter" idx="10"/>
          </p:nvPr>
        </p:nvSpPr>
        <p:spPr/>
        <p:txBody>
          <a:bodyPr/>
          <a:lstStyle/>
          <a:p>
            <a:fld id="{D2D9DEA2-F438-4C84-9948-B082A20ABAA2}" type="slidenum">
              <a:rPr lang="en-IN" smtClean="0">
                <a:solidFill>
                  <a:prstClr val="black"/>
                </a:solidFill>
              </a:rPr>
              <a:t>44</a:t>
            </a:fld>
            <a:endParaRPr lang="en-IN">
              <a:solidFill>
                <a:prstClr val="black"/>
              </a:solidFill>
            </a:endParaRPr>
          </a:p>
        </p:txBody>
      </p:sp>
    </p:spTree>
    <p:extLst>
      <p:ext uri="{BB962C8B-B14F-4D97-AF65-F5344CB8AC3E}">
        <p14:creationId xmlns:p14="http://schemas.microsoft.com/office/powerpoint/2010/main" val="564157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6FA8F-B394-4BD6-AC49-57E804E25D61}" type="slidenum">
              <a:rPr lang="en-IN" smtClean="0"/>
              <a:t>45</a:t>
            </a:fld>
            <a:endParaRPr lang="en-IN"/>
          </a:p>
        </p:txBody>
      </p:sp>
    </p:spTree>
    <p:extLst>
      <p:ext uri="{BB962C8B-B14F-4D97-AF65-F5344CB8AC3E}">
        <p14:creationId xmlns:p14="http://schemas.microsoft.com/office/powerpoint/2010/main" val="3192593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6FA8F-B394-4BD6-AC49-57E804E25D61}" type="slidenum">
              <a:rPr lang="en-IN" smtClean="0"/>
              <a:t>46</a:t>
            </a:fld>
            <a:endParaRPr lang="en-IN"/>
          </a:p>
        </p:txBody>
      </p:sp>
    </p:spTree>
    <p:extLst>
      <p:ext uri="{BB962C8B-B14F-4D97-AF65-F5344CB8AC3E}">
        <p14:creationId xmlns:p14="http://schemas.microsoft.com/office/powerpoint/2010/main" val="4162036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Différence entre les articles de presse avant et après HAP. Participation active des médias tout au long de l'été pour éduquer et alerter la communauté sur les canicules.</a:t>
            </a:r>
            <a:endParaRPr lang="en-IN"/>
          </a:p>
        </p:txBody>
      </p:sp>
      <p:sp>
        <p:nvSpPr>
          <p:cNvPr id="4" name="Slide Number Placeholder 3"/>
          <p:cNvSpPr>
            <a:spLocks noGrp="1"/>
          </p:cNvSpPr>
          <p:nvPr>
            <p:ph type="sldNum" sz="quarter" idx="10"/>
          </p:nvPr>
        </p:nvSpPr>
        <p:spPr/>
        <p:txBody>
          <a:bodyPr/>
          <a:lstStyle/>
          <a:p>
            <a:fld id="{D2D9DEA2-F438-4C84-9948-B082A20ABAA2}" type="slidenum">
              <a:rPr lang="en-IN" smtClean="0"/>
              <a:t>47</a:t>
            </a:fld>
            <a:endParaRPr lang="en-IN"/>
          </a:p>
        </p:txBody>
      </p:sp>
    </p:spTree>
    <p:extLst>
      <p:ext uri="{BB962C8B-B14F-4D97-AF65-F5344CB8AC3E}">
        <p14:creationId xmlns:p14="http://schemas.microsoft.com/office/powerpoint/2010/main" val="1892602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0693CF-4FC1-E547-8B2F-C64465B6AFFC}" type="slidenum">
              <a:rPr lang="en-US" smtClean="0"/>
              <a:t>48</a:t>
            </a:fld>
            <a:endParaRPr lang="en-US"/>
          </a:p>
        </p:txBody>
      </p:sp>
    </p:spTree>
    <p:extLst>
      <p:ext uri="{BB962C8B-B14F-4D97-AF65-F5344CB8AC3E}">
        <p14:creationId xmlns:p14="http://schemas.microsoft.com/office/powerpoint/2010/main" val="42143496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6FA8F-B394-4BD6-AC49-57E804E25D61}" type="slidenum">
              <a:rPr lang="en-IN" smtClean="0"/>
              <a:t>49</a:t>
            </a:fld>
            <a:endParaRPr lang="en-IN"/>
          </a:p>
        </p:txBody>
      </p:sp>
    </p:spTree>
    <p:extLst>
      <p:ext uri="{BB962C8B-B14F-4D97-AF65-F5344CB8AC3E}">
        <p14:creationId xmlns:p14="http://schemas.microsoft.com/office/powerpoint/2010/main" val="41550272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0693CF-4FC1-E547-8B2F-C64465B6AFFC}" type="slidenum">
              <a:rPr lang="en-US" smtClean="0"/>
              <a:t>50</a:t>
            </a:fld>
            <a:endParaRPr lang="en-US"/>
          </a:p>
        </p:txBody>
      </p:sp>
    </p:spTree>
    <p:extLst>
      <p:ext uri="{BB962C8B-B14F-4D97-AF65-F5344CB8AC3E}">
        <p14:creationId xmlns:p14="http://schemas.microsoft.com/office/powerpoint/2010/main" val="344115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887D9-B32E-BC49-A514-9B440645BAD2}" type="slidenum">
              <a:rPr lang="en-US" smtClean="0"/>
              <a:t>5</a:t>
            </a:fld>
            <a:endParaRPr lang="en-US"/>
          </a:p>
        </p:txBody>
      </p:sp>
    </p:spTree>
    <p:extLst>
      <p:ext uri="{BB962C8B-B14F-4D97-AF65-F5344CB8AC3E}">
        <p14:creationId xmlns:p14="http://schemas.microsoft.com/office/powerpoint/2010/main" val="2716063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0693CF-4FC1-E547-8B2F-C64465B6AFFC}" type="slidenum">
              <a:rPr lang="en-US" smtClean="0"/>
              <a:t>51</a:t>
            </a:fld>
            <a:endParaRPr lang="en-US"/>
          </a:p>
        </p:txBody>
      </p:sp>
    </p:spTree>
    <p:extLst>
      <p:ext uri="{BB962C8B-B14F-4D97-AF65-F5344CB8AC3E}">
        <p14:creationId xmlns:p14="http://schemas.microsoft.com/office/powerpoint/2010/main" val="3581591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887D9-B32E-BC49-A514-9B440645BAD2}" type="slidenum">
              <a:rPr lang="en-US" smtClean="0"/>
              <a:t>52</a:t>
            </a:fld>
            <a:endParaRPr lang="en-US"/>
          </a:p>
        </p:txBody>
      </p:sp>
    </p:spTree>
    <p:extLst>
      <p:ext uri="{BB962C8B-B14F-4D97-AF65-F5344CB8AC3E}">
        <p14:creationId xmlns:p14="http://schemas.microsoft.com/office/powerpoint/2010/main" val="36214083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887D9-B32E-BC49-A514-9B440645BAD2}" type="slidenum">
              <a:rPr lang="en-US" smtClean="0"/>
              <a:t>53</a:t>
            </a:fld>
            <a:endParaRPr lang="en-US"/>
          </a:p>
        </p:txBody>
      </p:sp>
    </p:spTree>
    <p:extLst>
      <p:ext uri="{BB962C8B-B14F-4D97-AF65-F5344CB8AC3E}">
        <p14:creationId xmlns:p14="http://schemas.microsoft.com/office/powerpoint/2010/main" val="1947688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887D9-B32E-BC49-A514-9B440645BAD2}" type="slidenum">
              <a:rPr lang="en-US" smtClean="0"/>
              <a:t>54</a:t>
            </a:fld>
            <a:endParaRPr lang="en-US"/>
          </a:p>
        </p:txBody>
      </p:sp>
    </p:spTree>
    <p:extLst>
      <p:ext uri="{BB962C8B-B14F-4D97-AF65-F5344CB8AC3E}">
        <p14:creationId xmlns:p14="http://schemas.microsoft.com/office/powerpoint/2010/main" val="9197484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887D9-B32E-BC49-A514-9B440645BAD2}" type="slidenum">
              <a:rPr lang="en-US" smtClean="0"/>
              <a:t>55</a:t>
            </a:fld>
            <a:endParaRPr lang="en-US"/>
          </a:p>
        </p:txBody>
      </p:sp>
    </p:spTree>
    <p:extLst>
      <p:ext uri="{BB962C8B-B14F-4D97-AF65-F5344CB8AC3E}">
        <p14:creationId xmlns:p14="http://schemas.microsoft.com/office/powerpoint/2010/main" val="3895693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887D9-B32E-BC49-A514-9B440645BAD2}" type="slidenum">
              <a:rPr lang="en-US" smtClean="0"/>
              <a:t>56</a:t>
            </a:fld>
            <a:endParaRPr lang="en-US"/>
          </a:p>
        </p:txBody>
      </p:sp>
    </p:spTree>
    <p:extLst>
      <p:ext uri="{BB962C8B-B14F-4D97-AF65-F5344CB8AC3E}">
        <p14:creationId xmlns:p14="http://schemas.microsoft.com/office/powerpoint/2010/main" val="3003927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887D9-B32E-BC49-A514-9B440645BAD2}" type="slidenum">
              <a:rPr lang="en-US" smtClean="0"/>
              <a:t>57</a:t>
            </a:fld>
            <a:endParaRPr lang="en-US"/>
          </a:p>
        </p:txBody>
      </p:sp>
    </p:spTree>
    <p:extLst>
      <p:ext uri="{BB962C8B-B14F-4D97-AF65-F5344CB8AC3E}">
        <p14:creationId xmlns:p14="http://schemas.microsoft.com/office/powerpoint/2010/main" val="10993257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887D9-B32E-BC49-A514-9B440645BAD2}" type="slidenum">
              <a:rPr lang="en-US" smtClean="0"/>
              <a:t>58</a:t>
            </a:fld>
            <a:endParaRPr lang="en-US"/>
          </a:p>
        </p:txBody>
      </p:sp>
    </p:spTree>
    <p:extLst>
      <p:ext uri="{BB962C8B-B14F-4D97-AF65-F5344CB8AC3E}">
        <p14:creationId xmlns:p14="http://schemas.microsoft.com/office/powerpoint/2010/main" val="41867384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887D9-B32E-BC49-A514-9B440645BAD2}" type="slidenum">
              <a:rPr lang="en-US" smtClean="0"/>
              <a:t>59</a:t>
            </a:fld>
            <a:endParaRPr lang="en-US"/>
          </a:p>
        </p:txBody>
      </p:sp>
    </p:spTree>
    <p:extLst>
      <p:ext uri="{BB962C8B-B14F-4D97-AF65-F5344CB8AC3E}">
        <p14:creationId xmlns:p14="http://schemas.microsoft.com/office/powerpoint/2010/main" val="10954321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887D9-B32E-BC49-A514-9B440645BAD2}" type="slidenum">
              <a:rPr lang="en-US" smtClean="0"/>
              <a:t>60</a:t>
            </a:fld>
            <a:endParaRPr lang="en-US"/>
          </a:p>
        </p:txBody>
      </p:sp>
    </p:spTree>
    <p:extLst>
      <p:ext uri="{BB962C8B-B14F-4D97-AF65-F5344CB8AC3E}">
        <p14:creationId xmlns:p14="http://schemas.microsoft.com/office/powerpoint/2010/main" val="521802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p>
        </p:txBody>
      </p:sp>
      <p:sp>
        <p:nvSpPr>
          <p:cNvPr id="4" name="Slide Number Placeholder 3"/>
          <p:cNvSpPr>
            <a:spLocks noGrp="1"/>
          </p:cNvSpPr>
          <p:nvPr>
            <p:ph type="sldNum" sz="quarter" idx="5"/>
          </p:nvPr>
        </p:nvSpPr>
        <p:spPr/>
        <p:txBody>
          <a:bodyPr/>
          <a:lstStyle/>
          <a:p>
            <a:fld id="{5233972A-0F56-4543-AD70-A4B7F1CD8176}" type="slidenum">
              <a:rPr lang="en-US" smtClean="0"/>
              <a:t>6</a:t>
            </a:fld>
            <a:endParaRPr lang="en-US"/>
          </a:p>
        </p:txBody>
      </p:sp>
    </p:spTree>
    <p:extLst>
      <p:ext uri="{BB962C8B-B14F-4D97-AF65-F5344CB8AC3E}">
        <p14:creationId xmlns:p14="http://schemas.microsoft.com/office/powerpoint/2010/main" val="41651399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7BB590-36DA-5542-8D97-7AF3479A9504}" type="slidenum">
              <a:rPr lang="en-US" smtClean="0"/>
              <a:t>61</a:t>
            </a:fld>
            <a:endParaRPr lang="en-US"/>
          </a:p>
        </p:txBody>
      </p:sp>
    </p:spTree>
    <p:extLst>
      <p:ext uri="{BB962C8B-B14F-4D97-AF65-F5344CB8AC3E}">
        <p14:creationId xmlns:p14="http://schemas.microsoft.com/office/powerpoint/2010/main" val="15805001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7BB590-36DA-5542-8D97-7AF3479A9504}" type="slidenum">
              <a:rPr lang="en-US" smtClean="0"/>
              <a:t>62</a:t>
            </a:fld>
            <a:endParaRPr lang="en-US"/>
          </a:p>
        </p:txBody>
      </p:sp>
    </p:spTree>
    <p:extLst>
      <p:ext uri="{BB962C8B-B14F-4D97-AF65-F5344CB8AC3E}">
        <p14:creationId xmlns:p14="http://schemas.microsoft.com/office/powerpoint/2010/main" val="1226156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7BB590-36DA-5542-8D97-7AF3479A9504}" type="slidenum">
              <a:rPr lang="en-US" smtClean="0"/>
              <a:t>63</a:t>
            </a:fld>
            <a:endParaRPr lang="en-US"/>
          </a:p>
        </p:txBody>
      </p:sp>
    </p:spTree>
    <p:extLst>
      <p:ext uri="{BB962C8B-B14F-4D97-AF65-F5344CB8AC3E}">
        <p14:creationId xmlns:p14="http://schemas.microsoft.com/office/powerpoint/2010/main" val="22737091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C80CCA4C-3B24-184B-8B88-E3970D58A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452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972A-0F56-4543-AD70-A4B7F1CD8176}" type="slidenum">
              <a:rPr lang="en-US" smtClean="0"/>
              <a:t>7</a:t>
            </a:fld>
            <a:endParaRPr lang="en-US"/>
          </a:p>
        </p:txBody>
      </p:sp>
    </p:spTree>
    <p:extLst>
      <p:ext uri="{BB962C8B-B14F-4D97-AF65-F5344CB8AC3E}">
        <p14:creationId xmlns:p14="http://schemas.microsoft.com/office/powerpoint/2010/main" val="170919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972A-0F56-4543-AD70-A4B7F1CD8176}" type="slidenum">
              <a:rPr lang="en-US" smtClean="0"/>
              <a:t>8</a:t>
            </a:fld>
            <a:endParaRPr lang="en-US"/>
          </a:p>
        </p:txBody>
      </p:sp>
    </p:spTree>
    <p:extLst>
      <p:ext uri="{BB962C8B-B14F-4D97-AF65-F5344CB8AC3E}">
        <p14:creationId xmlns:p14="http://schemas.microsoft.com/office/powerpoint/2010/main" val="1210930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972A-0F56-4543-AD70-A4B7F1CD8176}" type="slidenum">
              <a:rPr lang="en-US" smtClean="0"/>
              <a:t>9</a:t>
            </a:fld>
            <a:endParaRPr lang="en-US"/>
          </a:p>
        </p:txBody>
      </p:sp>
    </p:spTree>
    <p:extLst>
      <p:ext uri="{BB962C8B-B14F-4D97-AF65-F5344CB8AC3E}">
        <p14:creationId xmlns:p14="http://schemas.microsoft.com/office/powerpoint/2010/main" val="376721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DF5B-7C2F-2986-9B4D-BBF6225751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D9BDEA-0C00-5113-24A2-7F5668035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F86BC6F-312E-63F7-F571-676C305E6DE6}"/>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5" name="Footer Placeholder 4">
            <a:extLst>
              <a:ext uri="{FF2B5EF4-FFF2-40B4-BE49-F238E27FC236}">
                <a16:creationId xmlns:a16="http://schemas.microsoft.com/office/drawing/2014/main" id="{4AF3240F-F695-F3BD-6549-765E00E1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F72CC-1956-5CE6-ADC1-4A9CAB665123}"/>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161026194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8B81-9566-F19C-33B7-D630550468E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F267C71-E3AB-2ECA-76A7-431C8B9F5E1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00400C-C552-92D5-2B71-EAB81D7C7E36}"/>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5" name="Footer Placeholder 4">
            <a:extLst>
              <a:ext uri="{FF2B5EF4-FFF2-40B4-BE49-F238E27FC236}">
                <a16:creationId xmlns:a16="http://schemas.microsoft.com/office/drawing/2014/main" id="{CF0E4B88-CF0E-5E24-8C78-0881C277A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8FF157-CD52-C175-3A80-18510E644A31}"/>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399449286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F5CD56-478F-4431-3773-9DA08DD6118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AAB754E-72BE-AB7A-7B03-44E7B592705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0E6B38-F65E-71F3-EC47-5883FF83ABBC}"/>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5" name="Footer Placeholder 4">
            <a:extLst>
              <a:ext uri="{FF2B5EF4-FFF2-40B4-BE49-F238E27FC236}">
                <a16:creationId xmlns:a16="http://schemas.microsoft.com/office/drawing/2014/main" id="{6F3FF438-EB7C-ABEA-1498-193DF79C2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4BBF-9EE6-81FE-825E-2E17EBD91372}"/>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22651928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87512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81AF-7E93-B84B-9168-DB23F6E329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0AF722-5F33-C749-9C30-7F7F04487E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3E9A2D-5B52-C44B-9C58-326C04E7C980}"/>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5" name="Footer Placeholder 4">
            <a:extLst>
              <a:ext uri="{FF2B5EF4-FFF2-40B4-BE49-F238E27FC236}">
                <a16:creationId xmlns:a16="http://schemas.microsoft.com/office/drawing/2014/main" id="{E5D8B869-9B65-0242-BD0B-D0927AD44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24C1D-E867-E64D-A370-8684F41BFB87}"/>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13096879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9713-4FD2-C84F-97B2-64C6EC6E5C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560BC2-8B02-ED4E-9882-6F32FD8CEF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CEDF8-7DE9-A043-B48C-DCEB42357FF1}"/>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5" name="Footer Placeholder 4">
            <a:extLst>
              <a:ext uri="{FF2B5EF4-FFF2-40B4-BE49-F238E27FC236}">
                <a16:creationId xmlns:a16="http://schemas.microsoft.com/office/drawing/2014/main" id="{CD9EE7FF-EDF5-6846-B2A0-566FCEA97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E9E33-4874-9F45-A8A5-F0C52A1271A1}"/>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26196694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4BBA-49BF-E24C-9901-379CB360F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8702E5-0242-3A40-BB58-80897DEF0B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02649-8D65-3548-BEE7-C129C25A0C04}"/>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5" name="Footer Placeholder 4">
            <a:extLst>
              <a:ext uri="{FF2B5EF4-FFF2-40B4-BE49-F238E27FC236}">
                <a16:creationId xmlns:a16="http://schemas.microsoft.com/office/drawing/2014/main" id="{137BA1B6-3FCC-974F-9622-CDD363C7D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7B242-9C08-0B42-94B4-BD03547EF665}"/>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216875891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F413-77E3-4946-B926-D67434698A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18588C-657D-0147-B04A-B4C863F16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999712-DE02-7641-A8AE-76ECC561D8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4521B-11B6-6A41-9CF0-040A700DC61B}"/>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6" name="Footer Placeholder 5">
            <a:extLst>
              <a:ext uri="{FF2B5EF4-FFF2-40B4-BE49-F238E27FC236}">
                <a16:creationId xmlns:a16="http://schemas.microsoft.com/office/drawing/2014/main" id="{52BB47C3-52BC-9448-93C3-7CE8DEC59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03E09-6FE5-7445-8B6F-8DBF069D5D07}"/>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415190283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C9C4-A6FF-EA42-AAD3-8BFE368F68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389DE8-F864-C34B-A586-E8CD3C266C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5AA81-FBD5-F644-9858-E527A48FD8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AD3F89-3CDD-014E-9A7F-BC275FE7D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72472-DFCA-4843-882D-2FAFF4AD73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BB4BBB-B656-6B49-8249-EAAAAC4B9335}"/>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8" name="Footer Placeholder 7">
            <a:extLst>
              <a:ext uri="{FF2B5EF4-FFF2-40B4-BE49-F238E27FC236}">
                <a16:creationId xmlns:a16="http://schemas.microsoft.com/office/drawing/2014/main" id="{9DE2C43C-5D30-5541-A931-1742B89FD0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D00180-5F16-784D-921E-99EAC380E33E}"/>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18423014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90CB-A1A7-3D40-A2DF-360E88D790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847B1C-CEBB-944B-B56B-B9F56A1F83C5}"/>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4" name="Footer Placeholder 3">
            <a:extLst>
              <a:ext uri="{FF2B5EF4-FFF2-40B4-BE49-F238E27FC236}">
                <a16:creationId xmlns:a16="http://schemas.microsoft.com/office/drawing/2014/main" id="{44DABCAA-9BF4-1542-8713-BD557ABF4E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172A97-69AD-434C-8C81-8C55D39B93E2}"/>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40249026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68414A-FE51-7A45-AADB-EB1072FD33FC}"/>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3" name="Footer Placeholder 2">
            <a:extLst>
              <a:ext uri="{FF2B5EF4-FFF2-40B4-BE49-F238E27FC236}">
                <a16:creationId xmlns:a16="http://schemas.microsoft.com/office/drawing/2014/main" id="{FFAB3FEF-E81A-0146-912C-DB30A9F5B6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41F532-F690-D84B-B0CE-8BEFBACDEC25}"/>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22217900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79EA-06A7-D22A-0CAA-F89BCAE5167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11F56C5-EC83-2AE8-7464-F9B406F3909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DBED76-34D1-29E3-BE0F-CB39287A8E37}"/>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5" name="Footer Placeholder 4">
            <a:extLst>
              <a:ext uri="{FF2B5EF4-FFF2-40B4-BE49-F238E27FC236}">
                <a16:creationId xmlns:a16="http://schemas.microsoft.com/office/drawing/2014/main" id="{6519B565-B069-7168-49B6-53B9987AE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3F6AA-CF55-5DC2-7071-DE6267D892F3}"/>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281119169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E470-ECE8-C645-B8B1-1402B4B54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55297B-CDB9-6F42-B863-2F82382C3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15E67-5282-8A42-8594-4DFD39962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421A7E-3B1B-6F42-913B-41A45B7937FF}"/>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6" name="Footer Placeholder 5">
            <a:extLst>
              <a:ext uri="{FF2B5EF4-FFF2-40B4-BE49-F238E27FC236}">
                <a16:creationId xmlns:a16="http://schemas.microsoft.com/office/drawing/2014/main" id="{28A5C720-758C-9A4D-BD23-8E08BCA3B7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C1B0B9-9C1E-B340-AD2B-63E6EB4AEE26}"/>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373721345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AD49-2AAA-EE42-A001-80C10EE29E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2EDC6-EE92-6741-9FCB-19106AF23B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C97550-16A1-AB47-BFC8-9FE38D3B87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0AA2E-57C6-5645-9FB7-B8768F2E94B0}"/>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6" name="Footer Placeholder 5">
            <a:extLst>
              <a:ext uri="{FF2B5EF4-FFF2-40B4-BE49-F238E27FC236}">
                <a16:creationId xmlns:a16="http://schemas.microsoft.com/office/drawing/2014/main" id="{4DCB0265-62A8-9047-AC97-34C1297DB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471B90-8583-A94B-B881-D0522804BBE0}"/>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171664404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584D-9CFE-5541-AA57-43C82CE40F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C5B919-7B53-2543-8966-4077E453D8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FDFFF-97CB-294E-8EC8-A72A6D1250D7}"/>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5" name="Footer Placeholder 4">
            <a:extLst>
              <a:ext uri="{FF2B5EF4-FFF2-40B4-BE49-F238E27FC236}">
                <a16:creationId xmlns:a16="http://schemas.microsoft.com/office/drawing/2014/main" id="{BECF11C7-1C1E-AE43-99CB-B5D90F4DE0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217AC-3522-9F45-A763-6BDFC25EE83C}"/>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100825110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A64CBD-3F51-2044-BCD1-A734EBC990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81FCF2-2A6C-C341-BD7C-BB6D52244A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48070-4BF6-0E43-ADAE-006C23ADBD0B}"/>
              </a:ext>
            </a:extLst>
          </p:cNvPr>
          <p:cNvSpPr>
            <a:spLocks noGrp="1"/>
          </p:cNvSpPr>
          <p:nvPr>
            <p:ph type="dt" sz="half" idx="10"/>
          </p:nvPr>
        </p:nvSpPr>
        <p:spPr/>
        <p:txBody>
          <a:bodyPr/>
          <a:lstStyle/>
          <a:p>
            <a:fld id="{344F4926-8D42-A746-802D-262AA6B5535A}" type="datetimeFigureOut">
              <a:rPr lang="en-US" smtClean="0"/>
              <a:t>10/26/2023</a:t>
            </a:fld>
            <a:endParaRPr lang="en-US"/>
          </a:p>
        </p:txBody>
      </p:sp>
      <p:sp>
        <p:nvSpPr>
          <p:cNvPr id="5" name="Footer Placeholder 4">
            <a:extLst>
              <a:ext uri="{FF2B5EF4-FFF2-40B4-BE49-F238E27FC236}">
                <a16:creationId xmlns:a16="http://schemas.microsoft.com/office/drawing/2014/main" id="{1093299B-1FAF-B849-AC66-F16D6D457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8EC5F-5A16-0A42-9ABF-3F02B20EC4CB}"/>
              </a:ext>
            </a:extLst>
          </p:cNvPr>
          <p:cNvSpPr>
            <a:spLocks noGrp="1"/>
          </p:cNvSpPr>
          <p:nvPr>
            <p:ph type="sldNum" sz="quarter" idx="12"/>
          </p:nvPr>
        </p:nvSpPr>
        <p:spPr/>
        <p:txBody>
          <a:bodyPr/>
          <a:lstStyle/>
          <a:p>
            <a:fld id="{AFCCBFEE-D32F-3B41-AD97-528EC709DE86}" type="slidenum">
              <a:rPr lang="en-US" smtClean="0"/>
              <a:t>‹#›</a:t>
            </a:fld>
            <a:endParaRPr lang="en-US"/>
          </a:p>
        </p:txBody>
      </p:sp>
    </p:spTree>
    <p:extLst>
      <p:ext uri="{BB962C8B-B14F-4D97-AF65-F5344CB8AC3E}">
        <p14:creationId xmlns:p14="http://schemas.microsoft.com/office/powerpoint/2010/main" val="32561170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6640B-07CE-9842-96A3-CDEB51154C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1904280-2333-3CF2-0CB0-C59E9E5EB3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8A3DEB1-69CE-5916-EA13-B4D3BEADB36E}"/>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5" name="Footer Placeholder 4">
            <a:extLst>
              <a:ext uri="{FF2B5EF4-FFF2-40B4-BE49-F238E27FC236}">
                <a16:creationId xmlns:a16="http://schemas.microsoft.com/office/drawing/2014/main" id="{EDB5B0A3-7ECA-2477-EDCB-B97A79615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B180F-93ED-695E-2978-C7747D6CF48B}"/>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143005157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011A-688B-6E10-5B02-AE481C5406A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CCC177-9154-B883-A460-CC24BBB0F96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E262633-1B09-F2F6-287B-86ECA3CEDE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22E6546-E9A4-75F9-55D7-644A609C1231}"/>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6" name="Footer Placeholder 5">
            <a:extLst>
              <a:ext uri="{FF2B5EF4-FFF2-40B4-BE49-F238E27FC236}">
                <a16:creationId xmlns:a16="http://schemas.microsoft.com/office/drawing/2014/main" id="{8FDEA0C3-51ED-33FB-1E1B-AEF99CBEE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33116-3DC6-92F4-F7E1-DCF0F9C3F412}"/>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9332262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94E6-4E55-09D4-9B6C-161EA829A79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BE940B-AA71-A926-B9AB-535E144A13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042BC88-DFB2-1E6B-D24F-95617F5BBFB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B1E339-E2F2-E812-DF1D-D89876F59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95AB891-8F06-C218-0E69-435BC8786B9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F430D05-B0B2-2393-3DD0-328A707DD048}"/>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8" name="Footer Placeholder 7">
            <a:extLst>
              <a:ext uri="{FF2B5EF4-FFF2-40B4-BE49-F238E27FC236}">
                <a16:creationId xmlns:a16="http://schemas.microsoft.com/office/drawing/2014/main" id="{B2852F53-FA2E-7D28-5503-A65B573C7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136DD0-C2B4-1403-0B39-F0766C84DAB3}"/>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202031794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4E708-100A-F528-36E1-C770B3DCBDD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A98EFA9-0075-8BE2-FFEF-4653DD1FE4DC}"/>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4" name="Footer Placeholder 3">
            <a:extLst>
              <a:ext uri="{FF2B5EF4-FFF2-40B4-BE49-F238E27FC236}">
                <a16:creationId xmlns:a16="http://schemas.microsoft.com/office/drawing/2014/main" id="{8CCAAFA0-8365-692F-E9F7-82DDE04C99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DCE3ED-E8C1-C47C-7B4B-8B625CBB4391}"/>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18500773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3C8F4F-4B24-1620-C54E-824EEB8AAEF9}"/>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3" name="Footer Placeholder 2">
            <a:extLst>
              <a:ext uri="{FF2B5EF4-FFF2-40B4-BE49-F238E27FC236}">
                <a16:creationId xmlns:a16="http://schemas.microsoft.com/office/drawing/2014/main" id="{4798E990-E1B2-781B-197F-A7863CEBE7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DA68C2-5BCF-7CC3-5288-72F0F2F44BA0}"/>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2601287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AD92-1911-9AA6-9513-A4E853F3D7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8AE1F78-DD22-4A10-956A-6E03E73AC9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D109C7F-B2F3-47E4-9141-050A336EA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3E56433-A3BA-6A40-E30E-D869768FEACC}"/>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6" name="Footer Placeholder 5">
            <a:extLst>
              <a:ext uri="{FF2B5EF4-FFF2-40B4-BE49-F238E27FC236}">
                <a16:creationId xmlns:a16="http://schemas.microsoft.com/office/drawing/2014/main" id="{27D391AB-FEFC-66C3-8200-D7CFE40DAB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EF11FB-4C01-345B-C6F1-D06F8D228A96}"/>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13578040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7955-BB7F-49AA-C204-3A1F08367B4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C789B08-DE4A-DF98-FA40-D330E37827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CA6EC1-00EA-1B16-D48A-DB4C2BBB4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AAAA81-8668-AEDB-765E-4BD473561B9D}"/>
              </a:ext>
            </a:extLst>
          </p:cNvPr>
          <p:cNvSpPr>
            <a:spLocks noGrp="1"/>
          </p:cNvSpPr>
          <p:nvPr>
            <p:ph type="dt" sz="half" idx="10"/>
          </p:nvPr>
        </p:nvSpPr>
        <p:spPr/>
        <p:txBody>
          <a:bodyPr/>
          <a:lstStyle/>
          <a:p>
            <a:fld id="{DFAB3B60-FCC2-974E-A91A-4B0CD84E9E4D}" type="datetimeFigureOut">
              <a:rPr lang="en-US" smtClean="0"/>
              <a:t>10/26/2023</a:t>
            </a:fld>
            <a:endParaRPr lang="en-US"/>
          </a:p>
        </p:txBody>
      </p:sp>
      <p:sp>
        <p:nvSpPr>
          <p:cNvPr id="6" name="Footer Placeholder 5">
            <a:extLst>
              <a:ext uri="{FF2B5EF4-FFF2-40B4-BE49-F238E27FC236}">
                <a16:creationId xmlns:a16="http://schemas.microsoft.com/office/drawing/2014/main" id="{4006894A-E369-E201-C461-B259DE5F59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D56A3B-9810-E751-85BE-189C1E3925EC}"/>
              </a:ext>
            </a:extLst>
          </p:cNvPr>
          <p:cNvSpPr>
            <a:spLocks noGrp="1"/>
          </p:cNvSpPr>
          <p:nvPr>
            <p:ph type="sldNum" sz="quarter" idx="12"/>
          </p:nvPr>
        </p:nvSpPr>
        <p:spPr/>
        <p:txBody>
          <a:bodyPr/>
          <a:lstStyle/>
          <a:p>
            <a:fld id="{FE250FA1-7805-E244-8A7F-A458419B7BAD}" type="slidenum">
              <a:rPr lang="en-US" smtClean="0"/>
              <a:t>‹#›</a:t>
            </a:fld>
            <a:endParaRPr lang="en-US"/>
          </a:p>
        </p:txBody>
      </p:sp>
    </p:spTree>
    <p:extLst>
      <p:ext uri="{BB962C8B-B14F-4D97-AF65-F5344CB8AC3E}">
        <p14:creationId xmlns:p14="http://schemas.microsoft.com/office/powerpoint/2010/main" val="5957812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2F0846-C404-5970-4A6B-0275D7F46B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0C9C9DD-47DD-E663-E609-9215F24DE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124B520-EB82-38CB-C7F3-2A30FE8346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B3B60-FCC2-974E-A91A-4B0CD84E9E4D}" type="datetimeFigureOut">
              <a:rPr lang="en-US" smtClean="0"/>
              <a:t>10/26/2023</a:t>
            </a:fld>
            <a:endParaRPr lang="en-US"/>
          </a:p>
        </p:txBody>
      </p:sp>
      <p:sp>
        <p:nvSpPr>
          <p:cNvPr id="5" name="Footer Placeholder 4">
            <a:extLst>
              <a:ext uri="{FF2B5EF4-FFF2-40B4-BE49-F238E27FC236}">
                <a16:creationId xmlns:a16="http://schemas.microsoft.com/office/drawing/2014/main" id="{E1457B2B-DE62-1161-9317-A515533A4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367E5D-5E35-B0B4-5B2E-E583D2067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50FA1-7805-E244-8A7F-A458419B7BAD}" type="slidenum">
              <a:rPr lang="en-US" smtClean="0"/>
              <a:t>‹#›</a:t>
            </a:fld>
            <a:endParaRPr lang="en-US"/>
          </a:p>
        </p:txBody>
      </p:sp>
    </p:spTree>
    <p:extLst>
      <p:ext uri="{BB962C8B-B14F-4D97-AF65-F5344CB8AC3E}">
        <p14:creationId xmlns:p14="http://schemas.microsoft.com/office/powerpoint/2010/main" val="4028991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340F70-6CCE-A341-8520-2657561CAC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333AB3-8713-6E44-865B-E9C923E9E3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1402D-72BE-D84D-8FFB-63B464D7FD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F4926-8D42-A746-802D-262AA6B5535A}" type="datetimeFigureOut">
              <a:rPr lang="en-US" smtClean="0"/>
              <a:t>10/26/2023</a:t>
            </a:fld>
            <a:endParaRPr lang="en-US"/>
          </a:p>
        </p:txBody>
      </p:sp>
      <p:sp>
        <p:nvSpPr>
          <p:cNvPr id="5" name="Footer Placeholder 4">
            <a:extLst>
              <a:ext uri="{FF2B5EF4-FFF2-40B4-BE49-F238E27FC236}">
                <a16:creationId xmlns:a16="http://schemas.microsoft.com/office/drawing/2014/main" id="{EABC300E-0786-0D4A-9375-710655FDDD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8DB907-289F-0441-B450-E3C0DA7B8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CBFEE-D32F-3B41-AD97-528EC709DE86}" type="slidenum">
              <a:rPr lang="en-US" smtClean="0"/>
              <a:t>‹#›</a:t>
            </a:fld>
            <a:endParaRPr lang="en-US"/>
          </a:p>
        </p:txBody>
      </p:sp>
    </p:spTree>
    <p:extLst>
      <p:ext uri="{BB962C8B-B14F-4D97-AF65-F5344CB8AC3E}">
        <p14:creationId xmlns:p14="http://schemas.microsoft.com/office/powerpoint/2010/main" val="3140327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atiwari@nrdc.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2.emf"/><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3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9.png"/><Relationship Id="rId7"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14.jpeg"/><Relationship Id="rId7"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16.tiff"/><Relationship Id="rId4" Type="http://schemas.openxmlformats.org/officeDocument/2006/relationships/image" Target="../media/image115.jpeg"/></Relationships>
</file>

<file path=ppt/slides/_rels/slide5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17.jpeg"/><Relationship Id="rId7" Type="http://schemas.openxmlformats.org/officeDocument/2006/relationships/image" Target="../media/image105.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07.pn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123.png"/><Relationship Id="rId5" Type="http://schemas.openxmlformats.org/officeDocument/2006/relationships/image" Target="../media/image107.pn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jpeg"/><Relationship Id="rId10" Type="http://schemas.openxmlformats.org/officeDocument/2006/relationships/image" Target="../media/image133.gif"/><Relationship Id="rId4" Type="http://schemas.openxmlformats.org/officeDocument/2006/relationships/image" Target="../media/image127.jpeg"/><Relationship Id="rId9" Type="http://schemas.openxmlformats.org/officeDocument/2006/relationships/image" Target="../media/image13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65E0A362-888A-5E42-BEAD-B91633DD1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904"/>
          <a:stretch>
            <a:fillRect/>
          </a:stretch>
        </p:blipFill>
        <p:spPr bwMode="auto">
          <a:xfrm>
            <a:off x="11086977" y="169189"/>
            <a:ext cx="754331" cy="11597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EBF557-B00B-BC4B-82FA-767E02B91011}"/>
              </a:ext>
            </a:extLst>
          </p:cNvPr>
          <p:cNvSpPr txBox="1"/>
          <p:nvPr/>
        </p:nvSpPr>
        <p:spPr>
          <a:xfrm>
            <a:off x="1580284" y="993730"/>
            <a:ext cx="9031432" cy="1877437"/>
          </a:xfrm>
          <a:prstGeom prst="rect">
            <a:avLst/>
          </a:prstGeom>
          <a:noFill/>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3200" b="1" i="0" u="none" strike="noStrike" kern="1200" cap="none" spc="0" normalizeH="0" baseline="0" noProof="0" dirty="0">
                <a:solidFill>
                  <a:srgbClr val="FFFFFF"/>
                </a:solidFill>
                <a:highlight>
                  <a:srgbClr val="000000">
                    <a:alpha val="0"/>
                  </a:srgbClr>
                </a:highlight>
                <a:uLnTx/>
                <a:uFillTx/>
                <a:latin typeface="Calibri"/>
                <a:ea typeface="+mn-ea"/>
                <a:cs typeface="+mn-cs"/>
              </a:rPr>
              <a:t>Systèmes d'alerte précoce en matière de santé en cas de chaleur </a:t>
            </a:r>
          </a:p>
          <a:p>
            <a:pPr marL="0" marR="0" lvl="0" indent="0" algn="ctr" defTabSz="914400" rtl="0" eaLnBrk="1" fontAlgn="auto" latinLnBrk="0" hangingPunct="1">
              <a:lnSpc>
                <a:spcPct val="100000"/>
              </a:lnSpc>
              <a:spcBef>
                <a:spcPct val="0"/>
              </a:spcBef>
              <a:spcAft>
                <a:spcPct val="0"/>
              </a:spcAft>
              <a:buClrTx/>
              <a:buSzTx/>
              <a:buFontTx/>
              <a:buNone/>
              <a:defRPr/>
            </a:pPr>
            <a:r>
              <a:rPr kumimoji="0" lang="fr" sz="3200" b="1" i="0" u="none" strike="noStrike" kern="1200" cap="none" spc="0" normalizeH="0" baseline="0" noProof="0" dirty="0">
                <a:solidFill>
                  <a:srgbClr val="FFFFFF"/>
                </a:solidFill>
                <a:highlight>
                  <a:srgbClr val="000000">
                    <a:alpha val="0"/>
                  </a:srgbClr>
                </a:highlight>
                <a:uLnTx/>
                <a:uFillTx/>
                <a:latin typeface="Calibri"/>
                <a:ea typeface="+mn-ea"/>
                <a:cs typeface="+mn-cs"/>
              </a:rPr>
              <a:t>Des soins de santé adaptés au climat</a:t>
            </a: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fr" sz="2000" b="0" i="0" u="none" strike="noStrike" kern="1200" cap="none" spc="0" normalizeH="0" baseline="0" noProof="0" dirty="0">
                <a:solidFill>
                  <a:srgbClr val="FFFFFF"/>
                </a:solidFill>
                <a:highlight>
                  <a:srgbClr val="000000">
                    <a:alpha val="0"/>
                  </a:srgbClr>
                </a:highlight>
                <a:uLnTx/>
                <a:uFillTx/>
                <a:latin typeface="Calibri"/>
                <a:ea typeface="+mn-ea"/>
                <a:cs typeface="+mn-cs"/>
              </a:rPr>
              <a:t>Date : 13</a:t>
            </a:r>
            <a:r>
              <a:rPr lang="fr" sz="2000" b="0" i="0" u="none" strike="noStrike" baseline="30000" dirty="0">
                <a:solidFill>
                  <a:srgbClr val="FFFFFF"/>
                </a:solidFill>
                <a:highlight>
                  <a:srgbClr val="000000">
                    <a:alpha val="0"/>
                  </a:srgbClr>
                </a:highlight>
                <a:latin typeface="Calibri"/>
              </a:rPr>
              <a:t>ème</a:t>
            </a:r>
            <a:r>
              <a:rPr kumimoji="0" lang="fr" sz="2000" b="0" i="0" u="none" strike="noStrike" kern="1200" cap="none" spc="0" normalizeH="0" baseline="0" noProof="0" dirty="0">
                <a:solidFill>
                  <a:srgbClr val="FFFFFF"/>
                </a:solidFill>
                <a:highlight>
                  <a:srgbClr val="000000">
                    <a:alpha val="0"/>
                  </a:srgbClr>
                </a:highlight>
                <a:uLnTx/>
                <a:uFillTx/>
                <a:latin typeface="Calibri"/>
                <a:ea typeface="+mn-ea"/>
                <a:cs typeface="+mn-cs"/>
              </a:rPr>
              <a:t> jour d'octobre 2023 </a:t>
            </a:r>
          </a:p>
        </p:txBody>
      </p:sp>
      <p:sp>
        <p:nvSpPr>
          <p:cNvPr id="10" name="TextBox 9">
            <a:extLst>
              <a:ext uri="{FF2B5EF4-FFF2-40B4-BE49-F238E27FC236}">
                <a16:creationId xmlns:a16="http://schemas.microsoft.com/office/drawing/2014/main" id="{97011B7F-767F-1349-89D9-F55DABD54B05}"/>
              </a:ext>
            </a:extLst>
          </p:cNvPr>
          <p:cNvSpPr txBox="1"/>
          <p:nvPr/>
        </p:nvSpPr>
        <p:spPr>
          <a:xfrm>
            <a:off x="2286831" y="3967609"/>
            <a:ext cx="7662940" cy="523220"/>
          </a:xfrm>
          <a:prstGeom prst="rect">
            <a:avLst/>
          </a:prstGeom>
          <a:noFill/>
        </p:spPr>
        <p:txBody>
          <a:bodyPr wrap="square">
            <a:noAutofit/>
          </a:bodyPr>
          <a:lstStyle/>
          <a:p>
            <a:pPr algn="ctr" rtl="0"/>
            <a:r>
              <a:rPr lang="fr" sz="1400" b="1" i="0" u="none" strike="noStrike">
                <a:solidFill>
                  <a:srgbClr val="606D78"/>
                </a:solidFill>
                <a:highlight>
                  <a:srgbClr val="000000">
                    <a:alpha val="0"/>
                  </a:srgbClr>
                </a:highlight>
                <a:latin typeface="Georgia"/>
              </a:rPr>
              <a:t>Adapter les systèmes de santé pour protéger les enfants de l'impact du changement climatique.</a:t>
            </a:r>
            <a:endParaRPr lang="en-IN" sz="1400" b="1" i="0">
              <a:solidFill>
                <a:srgbClr val="606D78"/>
              </a:solidFill>
              <a:effectLst/>
              <a:latin typeface="Arial" panose="020B0604020202020204" pitchFamily="34" charset="0"/>
            </a:endParaRPr>
          </a:p>
          <a:p>
            <a:pPr algn="ctr" rtl="0"/>
            <a:r>
              <a:rPr lang="fr" sz="1400" b="0" i="0" u="none" strike="noStrike">
                <a:solidFill>
                  <a:srgbClr val="606D78"/>
                </a:solidFill>
                <a:highlight>
                  <a:srgbClr val="000000">
                    <a:alpha val="0"/>
                  </a:srgbClr>
                </a:highlight>
                <a:latin typeface="Georgia"/>
              </a:rPr>
              <a:t>Une série de discussions organisée par le groupe de travail sur la santé de l'enfant et l'UNICEF</a:t>
            </a:r>
            <a:endParaRPr lang="en-IN" sz="1400" b="1" i="0">
              <a:solidFill>
                <a:srgbClr val="606D78"/>
              </a:solidFill>
              <a:effectLst/>
              <a:latin typeface="Arial" panose="020B0604020202020204" pitchFamily="34" charset="0"/>
            </a:endParaRPr>
          </a:p>
        </p:txBody>
      </p:sp>
      <p:sp>
        <p:nvSpPr>
          <p:cNvPr id="7" name="TextBox 6">
            <a:extLst>
              <a:ext uri="{FF2B5EF4-FFF2-40B4-BE49-F238E27FC236}">
                <a16:creationId xmlns:a16="http://schemas.microsoft.com/office/drawing/2014/main" id="{320F8909-C9B8-EC4E-BF20-F367A3181E3B}"/>
              </a:ext>
            </a:extLst>
          </p:cNvPr>
          <p:cNvSpPr txBox="1"/>
          <p:nvPr/>
        </p:nvSpPr>
        <p:spPr>
          <a:xfrm>
            <a:off x="8800366" y="5647771"/>
            <a:ext cx="3391634" cy="1200329"/>
          </a:xfrm>
          <a:prstGeom prst="rect">
            <a:avLst/>
          </a:prstGeom>
          <a:noFill/>
        </p:spPr>
        <p:txBody>
          <a:bodyPr wrap="none" rtlCol="0">
            <a:no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fr" sz="1800" b="1" i="0" u="none" strike="noStrike" kern="1200" cap="none" spc="0" normalizeH="0" baseline="0" noProof="0">
                <a:solidFill>
                  <a:srgbClr val="FFFFFF"/>
                </a:solidFill>
                <a:highlight>
                  <a:srgbClr val="000000">
                    <a:alpha val="0"/>
                  </a:srgbClr>
                </a:highlight>
                <a:uLnTx/>
                <a:uFillTx/>
                <a:latin typeface="Calibri"/>
                <a:ea typeface="+mn-ea"/>
                <a:cs typeface="+mn-cs"/>
              </a:rPr>
              <a:t>Abhiyant Tiwari</a:t>
            </a:r>
          </a:p>
          <a:p>
            <a:pPr marL="0" marR="0" lvl="0" indent="0" algn="r" defTabSz="914400" rtl="0" eaLnBrk="1" fontAlgn="base"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FFFFFF"/>
                </a:solidFill>
                <a:highlight>
                  <a:srgbClr val="000000">
                    <a:alpha val="0"/>
                  </a:srgbClr>
                </a:highlight>
                <a:uLnTx/>
                <a:uFillTx/>
                <a:latin typeface="Calibri"/>
                <a:ea typeface="+mn-ea"/>
                <a:cs typeface="+mn-cs"/>
              </a:rPr>
              <a:t>Responsable - Santé et résilience climatique</a:t>
            </a:r>
          </a:p>
          <a:p>
            <a:pPr marL="0" marR="0" lvl="0" indent="0" algn="r" defTabSz="914400" rtl="0" eaLnBrk="1" fontAlgn="base"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FFFFFF"/>
                </a:solidFill>
                <a:highlight>
                  <a:srgbClr val="000000">
                    <a:alpha val="0"/>
                  </a:srgbClr>
                </a:highlight>
                <a:uLnTx/>
                <a:uFillTx/>
                <a:latin typeface="Calibri"/>
                <a:ea typeface="+mn-ea"/>
                <a:cs typeface="+mn-cs"/>
              </a:rPr>
              <a:t>Conseil de défense des ressources naturelles (NRDC) en Inde</a:t>
            </a:r>
          </a:p>
          <a:p>
            <a:pPr marL="0" marR="0" lvl="0" indent="0" algn="r" defTabSz="914400" rtl="0" eaLnBrk="1" fontAlgn="base"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FFFFFF"/>
                </a:solidFill>
                <a:highlight>
                  <a:srgbClr val="000000">
                    <a:alpha val="0"/>
                  </a:srgbClr>
                </a:highlight>
                <a:uLnTx/>
                <a:uFillTx/>
                <a:latin typeface="Calibri"/>
                <a:ea typeface="+mn-ea"/>
                <a:cs typeface="+mn-cs"/>
                <a:hlinkClick r:id="rId4">
                  <a:extLst>
                    <a:ext uri="{A12FA001-AC4F-418D-AE19-62706E023703}">
                      <ahyp:hlinkClr xmlns:ahyp="http://schemas.microsoft.com/office/drawing/2018/hyperlinkcolor" val="tx"/>
                    </a:ext>
                  </a:extLst>
                </a:hlinkClick>
              </a:rPr>
              <a:t>atiwari@nrdcindia.org</a:t>
            </a: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cxnSp>
        <p:nvCxnSpPr>
          <p:cNvPr id="3" name="Straight Connector 2">
            <a:extLst>
              <a:ext uri="{FF2B5EF4-FFF2-40B4-BE49-F238E27FC236}">
                <a16:creationId xmlns:a16="http://schemas.microsoft.com/office/drawing/2014/main" id="{A2595D40-F662-7349-A5A3-3FBFAD63F127}"/>
              </a:ext>
            </a:extLst>
          </p:cNvPr>
          <p:cNvCxnSpPr/>
          <p:nvPr/>
        </p:nvCxnSpPr>
        <p:spPr>
          <a:xfrm>
            <a:off x="2069949" y="3596269"/>
            <a:ext cx="8096705"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FA55982-15AD-C640-90A1-8140CA950ECB}"/>
              </a:ext>
            </a:extLst>
          </p:cNvPr>
          <p:cNvPicPr>
            <a:picLocks noChangeAspect="1"/>
          </p:cNvPicPr>
          <p:nvPr/>
        </p:nvPicPr>
        <p:blipFill>
          <a:blip r:embed="rId5"/>
          <a:stretch>
            <a:fillRect/>
          </a:stretch>
        </p:blipFill>
        <p:spPr>
          <a:xfrm>
            <a:off x="3116222" y="4834148"/>
            <a:ext cx="2828209" cy="523219"/>
          </a:xfrm>
          <a:prstGeom prst="rect">
            <a:avLst/>
          </a:prstGeom>
        </p:spPr>
      </p:pic>
      <p:pic>
        <p:nvPicPr>
          <p:cNvPr id="8" name="Picture 7">
            <a:extLst>
              <a:ext uri="{FF2B5EF4-FFF2-40B4-BE49-F238E27FC236}">
                <a16:creationId xmlns:a16="http://schemas.microsoft.com/office/drawing/2014/main" id="{F06BDD94-C333-22A8-97C5-33A1CF0F97B5}"/>
              </a:ext>
            </a:extLst>
          </p:cNvPr>
          <p:cNvPicPr>
            <a:picLocks noChangeAspect="1"/>
          </p:cNvPicPr>
          <p:nvPr/>
        </p:nvPicPr>
        <p:blipFill>
          <a:blip r:embed="rId6"/>
          <a:stretch>
            <a:fillRect/>
          </a:stretch>
        </p:blipFill>
        <p:spPr>
          <a:xfrm>
            <a:off x="6247570" y="4813331"/>
            <a:ext cx="2235766" cy="544036"/>
          </a:xfrm>
          <a:prstGeom prst="rect">
            <a:avLst/>
          </a:prstGeom>
        </p:spPr>
      </p:pic>
    </p:spTree>
    <p:extLst>
      <p:ext uri="{BB962C8B-B14F-4D97-AF65-F5344CB8AC3E}">
        <p14:creationId xmlns:p14="http://schemas.microsoft.com/office/powerpoint/2010/main" val="30555215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E6FE1E-86F1-E740-86A9-5A6EC82E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826" y="1247563"/>
            <a:ext cx="7048500" cy="4695825"/>
          </a:xfrm>
          <a:prstGeom prst="rect">
            <a:avLst/>
          </a:prstGeom>
        </p:spPr>
      </p:pic>
      <p:pic>
        <p:nvPicPr>
          <p:cNvPr id="12" name="Picture 11">
            <a:extLst>
              <a:ext uri="{FF2B5EF4-FFF2-40B4-BE49-F238E27FC236}">
                <a16:creationId xmlns:a16="http://schemas.microsoft.com/office/drawing/2014/main" id="{9538B930-FD3B-544E-BE11-745082DE3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65" y="2709758"/>
            <a:ext cx="3989030" cy="2254669"/>
          </a:xfrm>
          <a:prstGeom prst="rect">
            <a:avLst/>
          </a:prstGeom>
        </p:spPr>
      </p:pic>
      <p:pic>
        <p:nvPicPr>
          <p:cNvPr id="4" name="Picture 3" descr="A white sign with black text&#10;&#10;Description automatically generated">
            <a:extLst>
              <a:ext uri="{FF2B5EF4-FFF2-40B4-BE49-F238E27FC236}">
                <a16:creationId xmlns:a16="http://schemas.microsoft.com/office/drawing/2014/main" id="{584EDD69-C8C5-5140-915D-59E3B0061DBD}"/>
              </a:ext>
            </a:extLst>
          </p:cNvPr>
          <p:cNvPicPr>
            <a:picLocks noChangeAspect="1"/>
          </p:cNvPicPr>
          <p:nvPr/>
        </p:nvPicPr>
        <p:blipFill>
          <a:blip r:embed="rId5"/>
          <a:srcRect r="5689" b="-2"/>
          <a:stretch>
            <a:fillRect/>
          </a:stretch>
        </p:blipFill>
        <p:spPr>
          <a:xfrm>
            <a:off x="321733" y="618913"/>
            <a:ext cx="11548534" cy="6214534"/>
          </a:xfrm>
          <a:prstGeom prst="rect">
            <a:avLst/>
          </a:prstGeom>
        </p:spPr>
      </p:pic>
      <p:sp>
        <p:nvSpPr>
          <p:cNvPr id="16" name="Google Shape;258;p28">
            <a:extLst>
              <a:ext uri="{FF2B5EF4-FFF2-40B4-BE49-F238E27FC236}">
                <a16:creationId xmlns:a16="http://schemas.microsoft.com/office/drawing/2014/main" id="{969CD7C9-21C0-A34C-B329-E37CD57FC32A}"/>
              </a:ext>
            </a:extLst>
          </p:cNvPr>
          <p:cNvSpPr txBox="1"/>
          <p:nvPr/>
        </p:nvSpPr>
        <p:spPr>
          <a:xfrm>
            <a:off x="451555" y="289955"/>
            <a:ext cx="11288889" cy="852274"/>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fr" sz="4800" b="1" i="0" u="none" strike="noStrike" dirty="0">
                <a:solidFill>
                  <a:srgbClr val="FF0000"/>
                </a:solidFill>
                <a:highlight>
                  <a:srgbClr val="000000">
                    <a:alpha val="0"/>
                  </a:srgbClr>
                </a:highlight>
                <a:latin typeface="Calibri Light"/>
              </a:rPr>
              <a:t>Le code rouge pour la santé est déjà une réalité.</a:t>
            </a:r>
          </a:p>
        </p:txBody>
      </p:sp>
    </p:spTree>
    <p:extLst>
      <p:ext uri="{BB962C8B-B14F-4D97-AF65-F5344CB8AC3E}">
        <p14:creationId xmlns:p14="http://schemas.microsoft.com/office/powerpoint/2010/main" val="1830332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B32F9B-09FD-4760-0B61-4FFA88607F50}"/>
              </a:ext>
            </a:extLst>
          </p:cNvPr>
          <p:cNvSpPr txBox="1"/>
          <p:nvPr/>
        </p:nvSpPr>
        <p:spPr>
          <a:xfrm>
            <a:off x="455036" y="594880"/>
            <a:ext cx="10841421" cy="3785652"/>
          </a:xfrm>
          <a:prstGeom prst="rect">
            <a:avLst/>
          </a:prstGeom>
          <a:noFill/>
        </p:spPr>
        <p:txBody>
          <a:bodyPr wrap="square" rtlCol="0">
            <a:noAutofit/>
          </a:bodyPr>
          <a:lstStyle/>
          <a:p>
            <a:pPr algn="just" rtl="0"/>
            <a:r>
              <a:rPr lang="fr" sz="4000" b="1" i="0" u="none" strike="noStrike" dirty="0">
                <a:solidFill>
                  <a:srgbClr val="FF0000"/>
                </a:solidFill>
                <a:highlight>
                  <a:srgbClr val="000000">
                    <a:alpha val="0"/>
                  </a:srgbClr>
                </a:highlight>
                <a:latin typeface="Google Sans"/>
              </a:rPr>
              <a:t>Les systèmes d’alerte précoce sont une mesure d’adaptation au climat éprouvée, efficace et réalisable, qui permet de sauver des vies et d’offrir un </a:t>
            </a:r>
            <a:r>
              <a:rPr lang="fr" sz="4000" b="1" i="0" u="sng" strike="noStrike" dirty="0">
                <a:solidFill>
                  <a:srgbClr val="385624"/>
                </a:solidFill>
                <a:highlight>
                  <a:srgbClr val="000000">
                    <a:alpha val="0"/>
                  </a:srgbClr>
                </a:highlight>
                <a:latin typeface="Google Sans"/>
              </a:rPr>
              <a:t>retour</a:t>
            </a:r>
            <a:r>
              <a:rPr lang="fr" sz="4000" b="1" i="0" u="none" strike="noStrike" dirty="0">
                <a:solidFill>
                  <a:srgbClr val="385624"/>
                </a:solidFill>
                <a:highlight>
                  <a:srgbClr val="000000">
                    <a:alpha val="0"/>
                  </a:srgbClr>
                </a:highlight>
                <a:latin typeface="Google Sans"/>
              </a:rPr>
              <a:t> </a:t>
            </a:r>
            <a:r>
              <a:rPr lang="fr" sz="4000" b="1" i="0" u="none" strike="noStrike" dirty="0">
                <a:solidFill>
                  <a:srgbClr val="FF0000"/>
                </a:solidFill>
                <a:highlight>
                  <a:srgbClr val="000000">
                    <a:alpha val="0"/>
                  </a:srgbClr>
                </a:highlight>
                <a:latin typeface="Google Sans"/>
              </a:rPr>
              <a:t>sur investissement décuplé. Le rapport de l’Organisation météorologique mondiale (OMM) sur l'état du climat mondial en 2021 montre que les phénomènes météorologiques extrêmes (inondations, sécheresses, vagues de chaleur, tempêtes, etc.) se produisent.</a:t>
            </a:r>
            <a:endParaRPr lang="en-US" sz="4000" b="1" dirty="0">
              <a:solidFill>
                <a:srgbClr val="FF0000"/>
              </a:solidFill>
            </a:endParaRPr>
          </a:p>
        </p:txBody>
      </p:sp>
    </p:spTree>
    <p:extLst>
      <p:ext uri="{BB962C8B-B14F-4D97-AF65-F5344CB8AC3E}">
        <p14:creationId xmlns:p14="http://schemas.microsoft.com/office/powerpoint/2010/main" val="126225146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69635D-25DA-C749-9827-71AFF30187A6}"/>
              </a:ext>
            </a:extLst>
          </p:cNvPr>
          <p:cNvSpPr/>
          <p:nvPr/>
        </p:nvSpPr>
        <p:spPr>
          <a:xfrm>
            <a:off x="124177" y="0"/>
            <a:ext cx="8974667" cy="646331"/>
          </a:xfrm>
          <a:prstGeom prst="rect">
            <a:avLst/>
          </a:prstGeom>
        </p:spPr>
        <p:txBody>
          <a:bodyPr wrap="square">
            <a:noAutofit/>
          </a:bodyPr>
          <a:lstStyle/>
          <a:p>
            <a:pPr rtl="0"/>
            <a:r>
              <a:rPr lang="fr" sz="3600" b="1" i="0" u="none" strike="noStrike" dirty="0">
                <a:solidFill>
                  <a:srgbClr val="ED7D31"/>
                </a:solidFill>
                <a:highlight>
                  <a:srgbClr val="000000">
                    <a:alpha val="0"/>
                  </a:srgbClr>
                </a:highlight>
                <a:latin typeface="Helvetica" charset="0"/>
              </a:rPr>
              <a:t>Système d’alerte en matière de santé en cas de chaleur  (Heat Health Warning System </a:t>
            </a:r>
            <a:r>
              <a:rPr lang="fr" sz="3600" b="1" dirty="0">
                <a:solidFill>
                  <a:srgbClr val="ED7D31"/>
                </a:solidFill>
                <a:highlight>
                  <a:srgbClr val="000000">
                    <a:alpha val="0"/>
                  </a:srgbClr>
                </a:highlight>
                <a:latin typeface="Helvetica" charset="0"/>
              </a:rPr>
              <a:t>[</a:t>
            </a:r>
            <a:r>
              <a:rPr lang="fr" sz="3600" b="1" i="0" u="none" strike="noStrike" dirty="0">
                <a:solidFill>
                  <a:srgbClr val="ED7D31"/>
                </a:solidFill>
                <a:highlight>
                  <a:srgbClr val="000000">
                    <a:alpha val="0"/>
                  </a:srgbClr>
                </a:highlight>
                <a:latin typeface="Helvetica" charset="0"/>
              </a:rPr>
              <a:t>HHWS]) </a:t>
            </a:r>
          </a:p>
        </p:txBody>
      </p:sp>
      <p:sp>
        <p:nvSpPr>
          <p:cNvPr id="5" name="Rectangle 4">
            <a:extLst>
              <a:ext uri="{FF2B5EF4-FFF2-40B4-BE49-F238E27FC236}">
                <a16:creationId xmlns:a16="http://schemas.microsoft.com/office/drawing/2014/main" id="{8102D4C1-999B-9C42-816C-019BAB477DE2}"/>
              </a:ext>
            </a:extLst>
          </p:cNvPr>
          <p:cNvSpPr/>
          <p:nvPr/>
        </p:nvSpPr>
        <p:spPr>
          <a:xfrm>
            <a:off x="124177" y="1543671"/>
            <a:ext cx="11977512" cy="4031873"/>
          </a:xfrm>
          <a:prstGeom prst="rect">
            <a:avLst/>
          </a:prstGeom>
        </p:spPr>
        <p:txBody>
          <a:bodyPr wrap="square">
            <a:noAutofit/>
          </a:bodyPr>
          <a:lstStyle/>
          <a:p>
            <a:pPr rtl="0"/>
            <a:r>
              <a:rPr lang="fr" sz="3200" b="0" i="1" u="none" strike="noStrike" dirty="0">
                <a:highlight>
                  <a:srgbClr val="000000">
                    <a:alpha val="0"/>
                  </a:srgbClr>
                </a:highlight>
                <a:latin typeface="Calibri"/>
              </a:rPr>
              <a:t>« L'</a:t>
            </a:r>
            <a:r>
              <a:rPr lang="fr" sz="3200" b="0" i="1" u="none" strike="noStrike" dirty="0">
                <a:solidFill>
                  <a:srgbClr val="ED7D31"/>
                </a:solidFill>
                <a:highlight>
                  <a:srgbClr val="000000">
                    <a:alpha val="0"/>
                  </a:srgbClr>
                </a:highlight>
                <a:latin typeface="Calibri"/>
              </a:rPr>
              <a:t>objectif</a:t>
            </a:r>
            <a:r>
              <a:rPr lang="fr" sz="3200" b="0" i="1" u="none" strike="noStrike" dirty="0">
                <a:highlight>
                  <a:srgbClr val="000000">
                    <a:alpha val="0"/>
                  </a:srgbClr>
                </a:highlight>
                <a:latin typeface="Calibri"/>
              </a:rPr>
              <a:t> général d'un HHWS, qui fait partie </a:t>
            </a:r>
            <a:r>
              <a:rPr lang="fr" sz="3200" b="0" i="1" u="none" strike="noStrike" dirty="0">
                <a:solidFill>
                  <a:srgbClr val="ED7D31"/>
                </a:solidFill>
                <a:highlight>
                  <a:srgbClr val="000000">
                    <a:alpha val="0"/>
                  </a:srgbClr>
                </a:highlight>
                <a:latin typeface="Calibri"/>
              </a:rPr>
              <a:t>intégrante d'un plan d'action sanitaire contre la chaleur </a:t>
            </a:r>
            <a:r>
              <a:rPr lang="fr" sz="3200" i="1" dirty="0">
                <a:solidFill>
                  <a:srgbClr val="ED7D31"/>
                </a:solidFill>
                <a:highlight>
                  <a:srgbClr val="000000">
                    <a:alpha val="0"/>
                  </a:srgbClr>
                </a:highlight>
                <a:latin typeface="Calibri"/>
              </a:rPr>
              <a:t>(</a:t>
            </a:r>
            <a:r>
              <a:rPr lang="fr" sz="3200" b="0" i="1" u="none" strike="noStrike" dirty="0">
                <a:solidFill>
                  <a:srgbClr val="ED7D31"/>
                </a:solidFill>
                <a:highlight>
                  <a:srgbClr val="000000">
                    <a:alpha val="0"/>
                  </a:srgbClr>
                </a:highlight>
                <a:latin typeface="Calibri"/>
              </a:rPr>
              <a:t>Heat-Health Action Plan </a:t>
            </a:r>
            <a:r>
              <a:rPr lang="fr" sz="3200" i="1" dirty="0">
                <a:solidFill>
                  <a:srgbClr val="ED7D31"/>
                </a:solidFill>
                <a:highlight>
                  <a:srgbClr val="000000">
                    <a:alpha val="0"/>
                  </a:srgbClr>
                </a:highlight>
                <a:latin typeface="Calibri"/>
              </a:rPr>
              <a:t>[</a:t>
            </a:r>
            <a:r>
              <a:rPr lang="fr" sz="3200" b="0" i="1" u="none" strike="noStrike" dirty="0">
                <a:solidFill>
                  <a:srgbClr val="ED7D31"/>
                </a:solidFill>
                <a:highlight>
                  <a:srgbClr val="000000">
                    <a:alpha val="0"/>
                  </a:srgbClr>
                </a:highlight>
                <a:latin typeface="Calibri"/>
              </a:rPr>
              <a:t>HHAP</a:t>
            </a:r>
            <a:r>
              <a:rPr lang="fr" sz="3200" i="1" dirty="0">
                <a:solidFill>
                  <a:srgbClr val="ED7D31"/>
                </a:solidFill>
                <a:highlight>
                  <a:srgbClr val="000000">
                    <a:alpha val="0"/>
                  </a:srgbClr>
                </a:highlight>
                <a:latin typeface="Calibri"/>
              </a:rPr>
              <a:t>])</a:t>
            </a:r>
            <a:r>
              <a:rPr lang="fr" sz="3200" b="0" i="1" u="none" strike="noStrike" dirty="0">
                <a:solidFill>
                  <a:srgbClr val="ED7D31"/>
                </a:solidFill>
                <a:highlight>
                  <a:srgbClr val="000000">
                    <a:alpha val="0"/>
                  </a:srgbClr>
                </a:highlight>
                <a:latin typeface="Calibri"/>
              </a:rPr>
              <a:t>  plus large</a:t>
            </a:r>
            <a:r>
              <a:rPr lang="fr" sz="3200" b="0" i="1" u="none" strike="noStrike" dirty="0">
                <a:highlight>
                  <a:srgbClr val="000000">
                    <a:alpha val="0"/>
                  </a:srgbClr>
                </a:highlight>
                <a:latin typeface="Calibri"/>
              </a:rPr>
              <a:t>, est </a:t>
            </a:r>
            <a:r>
              <a:rPr lang="fr" sz="3200" b="0" i="1" u="none" strike="noStrike" dirty="0">
                <a:solidFill>
                  <a:srgbClr val="ED7D31"/>
                </a:solidFill>
                <a:highlight>
                  <a:srgbClr val="000000">
                    <a:alpha val="0"/>
                  </a:srgbClr>
                </a:highlight>
                <a:latin typeface="Calibri"/>
              </a:rPr>
              <a:t>de fournir </a:t>
            </a:r>
            <a:r>
              <a:rPr lang="fr" sz="3200" b="1" i="1" u="none" strike="noStrike" dirty="0">
                <a:solidFill>
                  <a:srgbClr val="C00000"/>
                </a:solidFill>
                <a:highlight>
                  <a:srgbClr val="000000">
                    <a:alpha val="0"/>
                  </a:srgbClr>
                </a:highlight>
                <a:latin typeface="Calibri"/>
              </a:rPr>
              <a:t>des informations basées sur des prévisions météorologiques et/ou climatiques (prévisions) </a:t>
            </a:r>
            <a:r>
              <a:rPr lang="fr" sz="3200" b="0" i="1" u="none" strike="noStrike" dirty="0">
                <a:solidFill>
                  <a:srgbClr val="ED7D31"/>
                </a:solidFill>
                <a:highlight>
                  <a:srgbClr val="000000">
                    <a:alpha val="0"/>
                  </a:srgbClr>
                </a:highlight>
                <a:latin typeface="Calibri"/>
              </a:rPr>
              <a:t>sur la probabilité d'un temps chaud à venir qui </a:t>
            </a:r>
            <a:r>
              <a:rPr lang="fr" sz="3200" b="1" i="1" u="none" strike="noStrike" dirty="0">
                <a:solidFill>
                  <a:srgbClr val="C00000"/>
                </a:solidFill>
                <a:highlight>
                  <a:srgbClr val="000000">
                    <a:alpha val="0"/>
                  </a:srgbClr>
                </a:highlight>
                <a:latin typeface="Calibri"/>
              </a:rPr>
              <a:t>pourraient avoir un effet (impact) </a:t>
            </a:r>
            <a:r>
              <a:rPr lang="fr" sz="3200" b="0" i="1" u="none" strike="noStrike" dirty="0">
                <a:solidFill>
                  <a:srgbClr val="ED7D31"/>
                </a:solidFill>
                <a:highlight>
                  <a:srgbClr val="000000">
                    <a:alpha val="0"/>
                  </a:srgbClr>
                </a:highlight>
                <a:latin typeface="Calibri"/>
              </a:rPr>
              <a:t>sur la santé</a:t>
            </a:r>
            <a:r>
              <a:rPr lang="fr" sz="3200" b="0" i="1" u="none" strike="noStrike" dirty="0">
                <a:highlight>
                  <a:srgbClr val="000000">
                    <a:alpha val="0"/>
                  </a:srgbClr>
                </a:highlight>
                <a:latin typeface="Calibri"/>
              </a:rPr>
              <a:t>. Ces informations sont utilisées pour alerter les décideurs et le grand public de l’imminence d'un temps chaud dangereux et pour la mise en œuvre d’une série d'actions, regroupées dans un plan d’action sanitaire contre la chaleur, destinées à réduire les effets des température extrêmes sur la santé. »</a:t>
            </a:r>
          </a:p>
        </p:txBody>
      </p:sp>
      <p:sp>
        <p:nvSpPr>
          <p:cNvPr id="6" name="TextBox 5">
            <a:extLst>
              <a:ext uri="{FF2B5EF4-FFF2-40B4-BE49-F238E27FC236}">
                <a16:creationId xmlns:a16="http://schemas.microsoft.com/office/drawing/2014/main" id="{2B34D213-08C2-B242-8B7C-1548435E3250}"/>
              </a:ext>
            </a:extLst>
          </p:cNvPr>
          <p:cNvSpPr txBox="1"/>
          <p:nvPr/>
        </p:nvSpPr>
        <p:spPr>
          <a:xfrm>
            <a:off x="124177" y="6330693"/>
            <a:ext cx="6787436" cy="261610"/>
          </a:xfrm>
          <a:prstGeom prst="rect">
            <a:avLst/>
          </a:prstGeom>
          <a:noFill/>
        </p:spPr>
        <p:txBody>
          <a:bodyPr wrap="none" rtlCol="0">
            <a:noAutofit/>
          </a:bodyPr>
          <a:lstStyle/>
          <a:p>
            <a:pPr rtl="0"/>
            <a:r>
              <a:rPr lang="fr" sz="1100" b="0" i="0" u="none" strike="noStrike">
                <a:highlight>
                  <a:srgbClr val="000000">
                    <a:alpha val="0"/>
                  </a:srgbClr>
                </a:highlight>
                <a:latin typeface="Calibri"/>
              </a:rPr>
              <a:t>Source : McGregor, Glenn R., et al. : McGregor, Glenn R., et al. </a:t>
            </a:r>
            <a:r>
              <a:rPr lang="fr" sz="1100" b="0" i="1" u="none" strike="noStrike">
                <a:highlight>
                  <a:srgbClr val="000000">
                    <a:alpha val="0"/>
                  </a:srgbClr>
                </a:highlight>
                <a:latin typeface="Calibri"/>
              </a:rPr>
              <a:t>Vagues de chaleur et santé : orientations pour le développement de systèmes d'alerte</a:t>
            </a:r>
            <a:r>
              <a:rPr lang="fr" sz="1100" b="0" i="0" u="none" strike="noStrike">
                <a:highlight>
                  <a:srgbClr val="000000">
                    <a:alpha val="0"/>
                  </a:srgbClr>
                </a:highlight>
                <a:latin typeface="Calibri"/>
              </a:rPr>
              <a:t>. WMOP, 2015.</a:t>
            </a:r>
          </a:p>
        </p:txBody>
      </p:sp>
    </p:spTree>
    <p:extLst>
      <p:ext uri="{BB962C8B-B14F-4D97-AF65-F5344CB8AC3E}">
        <p14:creationId xmlns:p14="http://schemas.microsoft.com/office/powerpoint/2010/main" val="7743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12F13D1-5916-3343-8E94-0073331BC678}"/>
              </a:ext>
            </a:extLst>
          </p:cNvPr>
          <p:cNvSpPr txBox="1"/>
          <p:nvPr/>
        </p:nvSpPr>
        <p:spPr>
          <a:xfrm>
            <a:off x="-1" y="6596390"/>
            <a:ext cx="6957354" cy="261610"/>
          </a:xfrm>
          <a:prstGeom prst="rect">
            <a:avLst/>
          </a:prstGeom>
          <a:noFill/>
        </p:spPr>
        <p:txBody>
          <a:bodyPr wrap="none" rtlCol="0">
            <a:noAutofit/>
          </a:bodyPr>
          <a:lstStyle/>
          <a:p>
            <a:pPr rtl="0"/>
            <a:r>
              <a:rPr lang="fr" sz="1100" b="0" i="0" u="none" strike="noStrike">
                <a:highlight>
                  <a:srgbClr val="000000">
                    <a:alpha val="0"/>
                  </a:srgbClr>
                </a:highlight>
                <a:latin typeface="Calibri"/>
              </a:rPr>
              <a:t>Source : Zhongming, Zhu, et al. « Protocole-directives de l'OMM sur les services de prévision et d'alerte multirisques basés sur les impacts. » (2015).</a:t>
            </a:r>
          </a:p>
        </p:txBody>
      </p:sp>
      <p:pic>
        <p:nvPicPr>
          <p:cNvPr id="3" name="Picture 2">
            <a:extLst>
              <a:ext uri="{FF2B5EF4-FFF2-40B4-BE49-F238E27FC236}">
                <a16:creationId xmlns:a16="http://schemas.microsoft.com/office/drawing/2014/main" id="{DCDDAFAC-3D2B-A345-853A-1C2DCCD79196}"/>
              </a:ext>
            </a:extLst>
          </p:cNvPr>
          <p:cNvPicPr>
            <a:picLocks noChangeAspect="1"/>
          </p:cNvPicPr>
          <p:nvPr/>
        </p:nvPicPr>
        <p:blipFill>
          <a:blip r:embed="rId3"/>
          <a:stretch>
            <a:fillRect/>
          </a:stretch>
        </p:blipFill>
        <p:spPr>
          <a:xfrm>
            <a:off x="0" y="0"/>
            <a:ext cx="7721600" cy="5854700"/>
          </a:xfrm>
          <a:prstGeom prst="rect">
            <a:avLst/>
          </a:prstGeom>
        </p:spPr>
      </p:pic>
      <p:sp>
        <p:nvSpPr>
          <p:cNvPr id="4" name="Rectangle 3">
            <a:extLst>
              <a:ext uri="{FF2B5EF4-FFF2-40B4-BE49-F238E27FC236}">
                <a16:creationId xmlns:a16="http://schemas.microsoft.com/office/drawing/2014/main" id="{6E49BBDA-27B3-9442-901D-BAB752A4C5C3}"/>
              </a:ext>
            </a:extLst>
          </p:cNvPr>
          <p:cNvSpPr/>
          <p:nvPr/>
        </p:nvSpPr>
        <p:spPr>
          <a:xfrm>
            <a:off x="7191023" y="2927350"/>
            <a:ext cx="5000977" cy="830997"/>
          </a:xfrm>
          <a:prstGeom prst="rect">
            <a:avLst/>
          </a:prstGeom>
        </p:spPr>
        <p:txBody>
          <a:bodyPr wrap="square">
            <a:noAutofit/>
          </a:bodyPr>
          <a:lstStyle/>
          <a:p>
            <a:pPr rtl="0"/>
            <a:r>
              <a:rPr lang="fr" sz="2400" b="1" i="0" u="none" strike="noStrike">
                <a:highlight>
                  <a:srgbClr val="000000">
                    <a:alpha val="0"/>
                  </a:srgbClr>
                </a:highlight>
                <a:latin typeface="Calibri"/>
              </a:rPr>
              <a:t>Relation entre les éléments clés d'un système de prévision d'impact</a:t>
            </a:r>
          </a:p>
        </p:txBody>
      </p:sp>
    </p:spTree>
    <p:extLst>
      <p:ext uri="{BB962C8B-B14F-4D97-AF65-F5344CB8AC3E}">
        <p14:creationId xmlns:p14="http://schemas.microsoft.com/office/powerpoint/2010/main" val="274148188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a:extLst>
              <a:ext uri="{FF2B5EF4-FFF2-40B4-BE49-F238E27FC236}">
                <a16:creationId xmlns:a16="http://schemas.microsoft.com/office/drawing/2014/main" id="{85786B83-D4C6-EC45-9821-D10E6605E0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90312"/>
            <a:ext cx="8814718" cy="62879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D592B4-FA3C-9344-978C-3181E3026158}"/>
              </a:ext>
            </a:extLst>
          </p:cNvPr>
          <p:cNvSpPr txBox="1"/>
          <p:nvPr/>
        </p:nvSpPr>
        <p:spPr>
          <a:xfrm>
            <a:off x="-1" y="6596390"/>
            <a:ext cx="2957861" cy="261610"/>
          </a:xfrm>
          <a:prstGeom prst="rect">
            <a:avLst/>
          </a:prstGeom>
          <a:noFill/>
        </p:spPr>
        <p:txBody>
          <a:bodyPr wrap="none" rtlCol="0">
            <a:noAutofit/>
          </a:bodyPr>
          <a:lstStyle/>
          <a:p>
            <a:pPr rtl="0"/>
            <a:r>
              <a:rPr lang="fr" sz="1100" b="0" i="0" u="none" strike="noStrike">
                <a:highlight>
                  <a:srgbClr val="000000">
                    <a:alpha val="0"/>
                  </a:srgbClr>
                </a:highlight>
                <a:latin typeface="Calibri"/>
              </a:rPr>
              <a:t>Source : https://doi.org/10.1029/2020RG000704</a:t>
            </a:r>
          </a:p>
        </p:txBody>
      </p:sp>
      <p:sp>
        <p:nvSpPr>
          <p:cNvPr id="2" name="Rectangle 1">
            <a:extLst>
              <a:ext uri="{FF2B5EF4-FFF2-40B4-BE49-F238E27FC236}">
                <a16:creationId xmlns:a16="http://schemas.microsoft.com/office/drawing/2014/main" id="{07077319-619D-7D46-89E7-6C8E7E2DFE5F}"/>
              </a:ext>
            </a:extLst>
          </p:cNvPr>
          <p:cNvSpPr/>
          <p:nvPr/>
        </p:nvSpPr>
        <p:spPr>
          <a:xfrm>
            <a:off x="8999868" y="3075057"/>
            <a:ext cx="2740575" cy="707886"/>
          </a:xfrm>
          <a:prstGeom prst="rect">
            <a:avLst/>
          </a:prstGeom>
        </p:spPr>
        <p:txBody>
          <a:bodyPr wrap="square">
            <a:noAutofit/>
          </a:bodyPr>
          <a:lstStyle/>
          <a:p>
            <a:pPr rtl="0"/>
            <a:r>
              <a:rPr lang="fr" sz="2000" b="1" i="0" u="none" strike="noStrike">
                <a:solidFill>
                  <a:srgbClr val="1C1D1E"/>
                </a:solidFill>
                <a:highlight>
                  <a:srgbClr val="000000">
                    <a:alpha val="0"/>
                  </a:srgbClr>
                </a:highlight>
                <a:latin typeface="Open Sans"/>
              </a:rPr>
              <a:t> Maturité des systèmes de prévision d'impact</a:t>
            </a:r>
            <a:endParaRPr lang="en-US" sz="2000" b="1"/>
          </a:p>
        </p:txBody>
      </p:sp>
    </p:spTree>
    <p:extLst>
      <p:ext uri="{BB962C8B-B14F-4D97-AF65-F5344CB8AC3E}">
        <p14:creationId xmlns:p14="http://schemas.microsoft.com/office/powerpoint/2010/main" val="429255359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69635D-25DA-C749-9827-71AFF30187A6}"/>
              </a:ext>
            </a:extLst>
          </p:cNvPr>
          <p:cNvSpPr/>
          <p:nvPr/>
        </p:nvSpPr>
        <p:spPr>
          <a:xfrm>
            <a:off x="124177" y="170724"/>
            <a:ext cx="9516534" cy="1200329"/>
          </a:xfrm>
          <a:prstGeom prst="rect">
            <a:avLst/>
          </a:prstGeom>
        </p:spPr>
        <p:txBody>
          <a:bodyPr wrap="square">
            <a:noAutofit/>
          </a:bodyPr>
          <a:lstStyle/>
          <a:p>
            <a:pPr rtl="0"/>
            <a:r>
              <a:rPr lang="fr" sz="3600" b="1" i="0" u="none" strike="noStrike">
                <a:highlight>
                  <a:srgbClr val="000000">
                    <a:alpha val="0"/>
                  </a:srgbClr>
                </a:highlight>
                <a:latin typeface="Helvetica" charset="0"/>
              </a:rPr>
              <a:t>Options disponibles et meilleures méthodes d'</a:t>
            </a:r>
            <a:r>
              <a:rPr lang="fr" sz="3600" b="1" i="0" u="none" strike="noStrike">
                <a:solidFill>
                  <a:srgbClr val="ED7D31"/>
                </a:solidFill>
                <a:highlight>
                  <a:srgbClr val="000000">
                    <a:alpha val="0"/>
                  </a:srgbClr>
                </a:highlight>
                <a:latin typeface="Helvetica" charset="0"/>
              </a:rPr>
              <a:t>estimation du seuil pour les HHWS</a:t>
            </a:r>
          </a:p>
        </p:txBody>
      </p:sp>
      <p:sp>
        <p:nvSpPr>
          <p:cNvPr id="7" name="Rectangle 6">
            <a:extLst>
              <a:ext uri="{FF2B5EF4-FFF2-40B4-BE49-F238E27FC236}">
                <a16:creationId xmlns:a16="http://schemas.microsoft.com/office/drawing/2014/main" id="{2D60DA23-D89A-1541-88CA-0BFFEE3C2161}"/>
              </a:ext>
            </a:extLst>
          </p:cNvPr>
          <p:cNvSpPr/>
          <p:nvPr/>
        </p:nvSpPr>
        <p:spPr>
          <a:xfrm>
            <a:off x="111185" y="1600682"/>
            <a:ext cx="9529526" cy="1692771"/>
          </a:xfrm>
          <a:prstGeom prst="rect">
            <a:avLst/>
          </a:prstGeom>
        </p:spPr>
        <p:txBody>
          <a:bodyPr wrap="square">
            <a:noAutofit/>
          </a:bodyPr>
          <a:lstStyle/>
          <a:p>
            <a:pPr rtl="0"/>
            <a:r>
              <a:rPr lang="fr" sz="2800" b="1" i="0" u="none" strike="noStrike">
                <a:highlight>
                  <a:srgbClr val="000000">
                    <a:alpha val="0"/>
                  </a:srgbClr>
                </a:highlight>
                <a:latin typeface="Calibri"/>
              </a:rPr>
              <a:t>Qu'est-ce que le </a:t>
            </a:r>
            <a:r>
              <a:rPr lang="fr" sz="2800" b="1" i="0" u="none" strike="noStrike">
                <a:solidFill>
                  <a:srgbClr val="FF0000"/>
                </a:solidFill>
                <a:highlight>
                  <a:srgbClr val="000000">
                    <a:alpha val="0"/>
                  </a:srgbClr>
                </a:highlight>
                <a:latin typeface="Calibri"/>
              </a:rPr>
              <a:t>stress thermique</a:t>
            </a:r>
            <a:r>
              <a:rPr lang="fr" sz="2800" b="1" i="0" u="none" strike="noStrike">
                <a:highlight>
                  <a:srgbClr val="000000">
                    <a:alpha val="0"/>
                  </a:srgbClr>
                </a:highlight>
                <a:latin typeface="Calibri"/>
              </a:rPr>
              <a:t> ?</a:t>
            </a:r>
          </a:p>
          <a:p>
            <a:endParaRPr lang="en-US" sz="2800" b="1"/>
          </a:p>
          <a:p>
            <a:pPr rtl="0"/>
            <a:r>
              <a:rPr lang="fr" sz="1800" b="0" i="0" u="none" strike="noStrike">
                <a:highlight>
                  <a:srgbClr val="000000">
                    <a:alpha val="0"/>
                  </a:srgbClr>
                </a:highlight>
                <a:latin typeface="Calibri"/>
              </a:rPr>
              <a:t>		</a:t>
            </a:r>
            <a:r>
              <a:rPr lang="fr" sz="2000" b="0" i="0" u="none" strike="noStrike">
                <a:highlight>
                  <a:srgbClr val="000000">
                    <a:alpha val="0"/>
                  </a:srgbClr>
                </a:highlight>
                <a:latin typeface="Calibri"/>
              </a:rPr>
              <a:t>« Une situation dans laquelle une personne absorbe </a:t>
            </a:r>
            <a:r>
              <a:rPr lang="fr" sz="2000" b="1" i="0" u="none" strike="noStrike">
                <a:solidFill>
                  <a:srgbClr val="FF0000"/>
                </a:solidFill>
                <a:highlight>
                  <a:srgbClr val="000000">
                    <a:alpha val="0"/>
                  </a:srgbClr>
                </a:highlight>
                <a:latin typeface="Calibri"/>
              </a:rPr>
              <a:t>trop de chaleur</a:t>
            </a:r>
            <a:r>
              <a:rPr lang="fr" sz="2000" b="0" i="0" u="none" strike="noStrike">
                <a:highlight>
                  <a:srgbClr val="000000">
                    <a:alpha val="0"/>
                  </a:srgbClr>
                </a:highlight>
                <a:latin typeface="Calibri"/>
              </a:rPr>
              <a:t>... »</a:t>
            </a:r>
            <a:endParaRPr lang="en-US" sz="2800" b="1"/>
          </a:p>
          <a:p>
            <a:endParaRPr lang="en-US" sz="2800" b="1"/>
          </a:p>
        </p:txBody>
      </p:sp>
      <p:sp>
        <p:nvSpPr>
          <p:cNvPr id="8" name="Rectangle 7">
            <a:extLst>
              <a:ext uri="{FF2B5EF4-FFF2-40B4-BE49-F238E27FC236}">
                <a16:creationId xmlns:a16="http://schemas.microsoft.com/office/drawing/2014/main" id="{555A8C1D-4DCD-B041-B1F3-6EBC87954E9E}"/>
              </a:ext>
            </a:extLst>
          </p:cNvPr>
          <p:cNvSpPr/>
          <p:nvPr/>
        </p:nvSpPr>
        <p:spPr>
          <a:xfrm>
            <a:off x="1630468" y="5634351"/>
            <a:ext cx="7132350" cy="923714"/>
          </a:xfrm>
          <a:prstGeom prst="rect">
            <a:avLst/>
          </a:prstGeom>
        </p:spPr>
        <p:txBody>
          <a:bodyPr wrap="square">
            <a:noAutofit/>
          </a:bodyPr>
          <a:lstStyle/>
          <a:p>
            <a:pPr marL="285757" indent="-285757" rtl="0">
              <a:buFont typeface="Arial" panose="020B0604020202020204" pitchFamily="34" charset="0"/>
              <a:buChar char="•"/>
            </a:pPr>
            <a:r>
              <a:rPr lang="fr" sz="1800" b="0" i="0" u="none" strike="noStrike">
                <a:highlight>
                  <a:srgbClr val="000000">
                    <a:alpha val="0"/>
                  </a:srgbClr>
                </a:highlight>
                <a:latin typeface="Calibri"/>
              </a:rPr>
              <a:t>« Une </a:t>
            </a:r>
            <a:r>
              <a:rPr lang="fr" sz="1800" b="0" i="0" u="none" strike="noStrike">
                <a:solidFill>
                  <a:srgbClr val="FF0000"/>
                </a:solidFill>
                <a:highlight>
                  <a:srgbClr val="000000">
                    <a:alpha val="0"/>
                  </a:srgbClr>
                </a:highlight>
                <a:latin typeface="Calibri"/>
              </a:rPr>
              <a:t>période prolongée </a:t>
            </a:r>
            <a:r>
              <a:rPr lang="fr" sz="1800" b="0" i="0" u="none" strike="noStrike">
                <a:highlight>
                  <a:srgbClr val="000000">
                    <a:alpha val="0"/>
                  </a:srgbClr>
                </a:highlight>
                <a:latin typeface="Calibri"/>
              </a:rPr>
              <a:t>de temps anormalement </a:t>
            </a:r>
            <a:r>
              <a:rPr lang="fr" sz="1800" b="0" i="0" u="none" strike="noStrike">
                <a:solidFill>
                  <a:srgbClr val="FF0000"/>
                </a:solidFill>
                <a:highlight>
                  <a:srgbClr val="000000">
                    <a:alpha val="0"/>
                  </a:srgbClr>
                </a:highlight>
                <a:latin typeface="Calibri"/>
              </a:rPr>
              <a:t>chaud... » </a:t>
            </a:r>
          </a:p>
          <a:p>
            <a:pPr marL="285757" indent="-285757" rtl="0">
              <a:buFont typeface="Arial" panose="020B0604020202020204" pitchFamily="34" charset="0"/>
              <a:buChar char="•"/>
            </a:pPr>
            <a:r>
              <a:rPr lang="fr" sz="1800" b="0" i="0" u="none" strike="noStrike">
                <a:highlight>
                  <a:srgbClr val="000000">
                    <a:alpha val="0"/>
                  </a:srgbClr>
                </a:highlight>
                <a:latin typeface="Calibri"/>
              </a:rPr>
              <a:t>Pas de définition/seuil universel</a:t>
            </a:r>
          </a:p>
          <a:p>
            <a:pPr marL="285757" indent="-285757" rtl="0">
              <a:buFont typeface="Arial" panose="020B0604020202020204" pitchFamily="34" charset="0"/>
              <a:buChar char="•"/>
            </a:pPr>
            <a:r>
              <a:rPr lang="fr" sz="1800" b="0" i="0" u="none" strike="noStrike">
                <a:highlight>
                  <a:srgbClr val="000000">
                    <a:alpha val="0"/>
                  </a:srgbClr>
                </a:highlight>
                <a:latin typeface="Calibri"/>
              </a:rPr>
              <a:t>Phénomène local </a:t>
            </a:r>
          </a:p>
        </p:txBody>
      </p:sp>
      <p:sp>
        <p:nvSpPr>
          <p:cNvPr id="9" name="Rectangle 8">
            <a:extLst>
              <a:ext uri="{FF2B5EF4-FFF2-40B4-BE49-F238E27FC236}">
                <a16:creationId xmlns:a16="http://schemas.microsoft.com/office/drawing/2014/main" id="{6A13906A-D6E1-454C-B1E8-27959F7965B9}"/>
              </a:ext>
            </a:extLst>
          </p:cNvPr>
          <p:cNvSpPr/>
          <p:nvPr/>
        </p:nvSpPr>
        <p:spPr>
          <a:xfrm>
            <a:off x="111185" y="3664666"/>
            <a:ext cx="8638640" cy="461665"/>
          </a:xfrm>
          <a:prstGeom prst="rect">
            <a:avLst/>
          </a:prstGeom>
        </p:spPr>
        <p:txBody>
          <a:bodyPr wrap="square">
            <a:noAutofit/>
          </a:bodyPr>
          <a:lstStyle/>
          <a:p>
            <a:pPr rtl="0"/>
            <a:r>
              <a:rPr lang="fr" sz="2400" b="1" i="0" u="none" strike="noStrike">
                <a:highlight>
                  <a:srgbClr val="000000">
                    <a:alpha val="0"/>
                  </a:srgbClr>
                </a:highlight>
                <a:latin typeface="Calibri"/>
              </a:rPr>
              <a:t>Quelle quantité de chaleur est trop importante ? C'est ce qu'on appelle une </a:t>
            </a:r>
            <a:r>
              <a:rPr lang="fr" sz="2400" b="1" i="0" u="none" strike="noStrike">
                <a:solidFill>
                  <a:srgbClr val="FF0000"/>
                </a:solidFill>
                <a:highlight>
                  <a:srgbClr val="000000">
                    <a:alpha val="0"/>
                  </a:srgbClr>
                </a:highlight>
                <a:latin typeface="Calibri"/>
              </a:rPr>
              <a:t>canicule ou vague de chaleur</a:t>
            </a:r>
            <a:r>
              <a:rPr lang="fr" sz="2400" b="1" i="0" u="none" strike="noStrike">
                <a:highlight>
                  <a:srgbClr val="000000">
                    <a:alpha val="0"/>
                  </a:srgbClr>
                </a:highlight>
                <a:latin typeface="Calibri"/>
              </a:rPr>
              <a:t> ?</a:t>
            </a:r>
          </a:p>
        </p:txBody>
      </p:sp>
      <p:sp>
        <p:nvSpPr>
          <p:cNvPr id="10" name="Rectangle 9">
            <a:extLst>
              <a:ext uri="{FF2B5EF4-FFF2-40B4-BE49-F238E27FC236}">
                <a16:creationId xmlns:a16="http://schemas.microsoft.com/office/drawing/2014/main" id="{6E7CDF1D-AF3E-B548-B889-D1EC55E0EDC0}"/>
              </a:ext>
            </a:extLst>
          </p:cNvPr>
          <p:cNvSpPr/>
          <p:nvPr/>
        </p:nvSpPr>
        <p:spPr>
          <a:xfrm>
            <a:off x="124177" y="4959211"/>
            <a:ext cx="3184718" cy="523220"/>
          </a:xfrm>
          <a:prstGeom prst="rect">
            <a:avLst/>
          </a:prstGeom>
        </p:spPr>
        <p:txBody>
          <a:bodyPr wrap="none">
            <a:noAutofit/>
          </a:bodyPr>
          <a:lstStyle/>
          <a:p>
            <a:pPr rtl="0"/>
            <a:r>
              <a:rPr lang="fr" sz="2800" b="1" i="0" u="none" strike="noStrike">
                <a:highlight>
                  <a:srgbClr val="000000">
                    <a:alpha val="0"/>
                  </a:srgbClr>
                </a:highlight>
                <a:latin typeface="Calibri"/>
              </a:rPr>
              <a:t>Qu'est-ce qu'une </a:t>
            </a:r>
            <a:r>
              <a:rPr lang="fr" sz="2800" b="1" i="0" u="none" strike="noStrike">
                <a:solidFill>
                  <a:srgbClr val="FF0000"/>
                </a:solidFill>
                <a:highlight>
                  <a:srgbClr val="000000">
                    <a:alpha val="0"/>
                  </a:srgbClr>
                </a:highlight>
                <a:latin typeface="Calibri"/>
              </a:rPr>
              <a:t>canicule ou vague de chaleur</a:t>
            </a:r>
            <a:r>
              <a:rPr lang="fr" sz="2800" b="1" i="0" u="none" strike="noStrike">
                <a:highlight>
                  <a:srgbClr val="000000">
                    <a:alpha val="0"/>
                  </a:srgbClr>
                </a:highlight>
                <a:latin typeface="Calibri"/>
              </a:rPr>
              <a:t> ?</a:t>
            </a:r>
          </a:p>
        </p:txBody>
      </p:sp>
    </p:spTree>
    <p:extLst>
      <p:ext uri="{BB962C8B-B14F-4D97-AF65-F5344CB8AC3E}">
        <p14:creationId xmlns:p14="http://schemas.microsoft.com/office/powerpoint/2010/main" val="8250532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DD9F37-ECBF-6D45-92D7-7A2DEB3D4868}"/>
              </a:ext>
            </a:extLst>
          </p:cNvPr>
          <p:cNvSpPr>
            <a:spLocks noGrp="1"/>
          </p:cNvSpPr>
          <p:nvPr>
            <p:ph idx="1"/>
          </p:nvPr>
        </p:nvSpPr>
        <p:spPr>
          <a:xfrm>
            <a:off x="451338" y="3633965"/>
            <a:ext cx="7883770" cy="2227573"/>
          </a:xfrm>
        </p:spPr>
        <p:txBody>
          <a:bodyPr>
            <a:noAutofit/>
          </a:bodyPr>
          <a:lstStyle/>
          <a:p>
            <a:pPr rtl="0"/>
            <a:r>
              <a:rPr lang="fr" sz="2000" b="0" i="0" u="none" strike="noStrike" dirty="0">
                <a:highlight>
                  <a:srgbClr val="000000">
                    <a:alpha val="0"/>
                  </a:srgbClr>
                </a:highlight>
                <a:latin typeface="Calibri"/>
              </a:rPr>
              <a:t>Pas de définition universelle de la canicule ou vague de chaleur</a:t>
            </a:r>
          </a:p>
          <a:p>
            <a:pPr rtl="0"/>
            <a:r>
              <a:rPr lang="fr" sz="2000" b="0" i="0" u="none" strike="noStrike" dirty="0">
                <a:highlight>
                  <a:srgbClr val="000000">
                    <a:alpha val="0"/>
                  </a:srgbClr>
                </a:highlight>
                <a:latin typeface="Calibri"/>
              </a:rPr>
              <a:t>Phénomène spatial : régional, sous-régional, local </a:t>
            </a:r>
          </a:p>
          <a:p>
            <a:pPr rtl="0"/>
            <a:r>
              <a:rPr lang="fr" sz="2000" b="0" i="0" u="none" strike="noStrike" dirty="0">
                <a:highlight>
                  <a:srgbClr val="000000">
                    <a:alpha val="0"/>
                  </a:srgbClr>
                </a:highlight>
                <a:latin typeface="Calibri"/>
              </a:rPr>
              <a:t>Phénomène temporel : Un jour, deux jours, plus</a:t>
            </a:r>
          </a:p>
          <a:p>
            <a:pPr rtl="0"/>
            <a:r>
              <a:rPr lang="fr" sz="2000" b="0" i="0" u="none" strike="noStrike" dirty="0">
                <a:highlight>
                  <a:srgbClr val="000000">
                    <a:alpha val="0"/>
                  </a:srgbClr>
                </a:highlight>
                <a:latin typeface="Calibri"/>
              </a:rPr>
              <a:t>Il n'y a pas de taille unique pour tous : les effets peuvent varier.</a:t>
            </a:r>
          </a:p>
          <a:p>
            <a:pPr rtl="0"/>
            <a:r>
              <a:rPr lang="fr" sz="2000" b="0" i="0" u="none" strike="noStrike" dirty="0">
                <a:highlight>
                  <a:srgbClr val="000000">
                    <a:alpha val="0"/>
                  </a:srgbClr>
                </a:highlight>
                <a:latin typeface="Calibri"/>
              </a:rPr>
              <a:t>Le seuil est une décision pratique : crédibilité, précision, coût</a:t>
            </a:r>
          </a:p>
          <a:p>
            <a:pPr rtl="0"/>
            <a:r>
              <a:rPr lang="fr" sz="2000" b="0" i="0" u="none" strike="noStrike" dirty="0">
                <a:highlight>
                  <a:srgbClr val="000000">
                    <a:alpha val="0"/>
                  </a:srgbClr>
                </a:highlight>
                <a:latin typeface="Calibri"/>
              </a:rPr>
              <a:t>De nombreuses méthodes : des approches simples et complexes</a:t>
            </a:r>
          </a:p>
          <a:p>
            <a:pPr lvl="1" rtl="0"/>
            <a:r>
              <a:rPr lang="fr" sz="1600" b="1" i="0" u="none" strike="noStrike" dirty="0">
                <a:solidFill>
                  <a:srgbClr val="FF0000"/>
                </a:solidFill>
                <a:highlight>
                  <a:srgbClr val="000000">
                    <a:alpha val="0"/>
                  </a:srgbClr>
                </a:highlight>
                <a:latin typeface="Calibri"/>
              </a:rPr>
              <a:t>Statistique simple et biométéorologie complexe</a:t>
            </a:r>
          </a:p>
          <a:p>
            <a:endParaRPr lang="en-US" sz="2000" dirty="0"/>
          </a:p>
          <a:p>
            <a:endParaRPr lang="en-US" sz="2000" dirty="0"/>
          </a:p>
        </p:txBody>
      </p:sp>
      <p:sp>
        <p:nvSpPr>
          <p:cNvPr id="4" name="TextBox 3">
            <a:extLst>
              <a:ext uri="{FF2B5EF4-FFF2-40B4-BE49-F238E27FC236}">
                <a16:creationId xmlns:a16="http://schemas.microsoft.com/office/drawing/2014/main" id="{4CDCBC77-854C-E848-A4D8-D7F3DA29D16B}"/>
              </a:ext>
            </a:extLst>
          </p:cNvPr>
          <p:cNvSpPr txBox="1"/>
          <p:nvPr/>
        </p:nvSpPr>
        <p:spPr>
          <a:xfrm>
            <a:off x="76201" y="2905961"/>
            <a:ext cx="9516034" cy="584775"/>
          </a:xfrm>
          <a:prstGeom prst="rect">
            <a:avLst/>
          </a:prstGeom>
          <a:noFill/>
        </p:spPr>
        <p:txBody>
          <a:bodyPr wrap="square" rtlCol="0">
            <a:noAutofit/>
          </a:bodyPr>
          <a:lstStyle/>
          <a:p>
            <a:pPr rtl="0"/>
            <a:r>
              <a:rPr lang="fr" sz="3200" b="1" i="0" u="none" strike="noStrike" dirty="0">
                <a:highlight>
                  <a:srgbClr val="000000">
                    <a:alpha val="0"/>
                  </a:srgbClr>
                </a:highlight>
                <a:latin typeface="Calibri"/>
              </a:rPr>
              <a:t>Pourquoi l'estimation des seuils est-elle nécessaire ?</a:t>
            </a:r>
          </a:p>
        </p:txBody>
      </p:sp>
      <p:sp>
        <p:nvSpPr>
          <p:cNvPr id="5" name="TextBox 4">
            <a:extLst>
              <a:ext uri="{FF2B5EF4-FFF2-40B4-BE49-F238E27FC236}">
                <a16:creationId xmlns:a16="http://schemas.microsoft.com/office/drawing/2014/main" id="{484328B9-A892-564C-9BDB-8B7D8C6A16F5}"/>
              </a:ext>
            </a:extLst>
          </p:cNvPr>
          <p:cNvSpPr txBox="1"/>
          <p:nvPr/>
        </p:nvSpPr>
        <p:spPr>
          <a:xfrm>
            <a:off x="293077" y="180382"/>
            <a:ext cx="8499231" cy="954107"/>
          </a:xfrm>
          <a:prstGeom prst="rect">
            <a:avLst/>
          </a:prstGeom>
          <a:noFill/>
        </p:spPr>
        <p:txBody>
          <a:bodyPr wrap="square" rtlCol="0">
            <a:noAutofit/>
          </a:bodyPr>
          <a:lstStyle/>
          <a:p>
            <a:pPr rtl="0"/>
            <a:r>
              <a:rPr lang="fr" sz="3200" b="1" i="0" u="none" strike="noStrike" dirty="0">
                <a:highlight>
                  <a:srgbClr val="000000">
                    <a:alpha val="0"/>
                  </a:srgbClr>
                </a:highlight>
                <a:latin typeface="Calibri"/>
              </a:rPr>
              <a:t>Canicule en Europe : 2003</a:t>
            </a:r>
          </a:p>
          <a:p>
            <a:pPr rtl="0"/>
            <a:r>
              <a:rPr lang="fr" sz="2400" b="0" i="0" u="none" strike="noStrike" dirty="0">
                <a:highlight>
                  <a:srgbClr val="000000">
                    <a:alpha val="0"/>
                  </a:srgbClr>
                </a:highlight>
                <a:latin typeface="Calibri"/>
              </a:rPr>
              <a:t>Environ 18 000 personnes sont mortes seules en France à une température de ~37 °C.</a:t>
            </a:r>
          </a:p>
        </p:txBody>
      </p:sp>
      <p:sp>
        <p:nvSpPr>
          <p:cNvPr id="6" name="TextBox 5">
            <a:extLst>
              <a:ext uri="{FF2B5EF4-FFF2-40B4-BE49-F238E27FC236}">
                <a16:creationId xmlns:a16="http://schemas.microsoft.com/office/drawing/2014/main" id="{E34D566A-B219-CF42-B748-ACFA2FFDA8B8}"/>
              </a:ext>
            </a:extLst>
          </p:cNvPr>
          <p:cNvSpPr txBox="1"/>
          <p:nvPr/>
        </p:nvSpPr>
        <p:spPr>
          <a:xfrm>
            <a:off x="316523" y="1277718"/>
            <a:ext cx="7666894" cy="954107"/>
          </a:xfrm>
          <a:prstGeom prst="rect">
            <a:avLst/>
          </a:prstGeom>
          <a:noFill/>
        </p:spPr>
        <p:txBody>
          <a:bodyPr wrap="square" rtlCol="0">
            <a:noAutofit/>
          </a:bodyPr>
          <a:lstStyle/>
          <a:p>
            <a:pPr rtl="0"/>
            <a:r>
              <a:rPr lang="fr" sz="3200" b="1" i="0" u="none" strike="noStrike" dirty="0">
                <a:highlight>
                  <a:srgbClr val="000000">
                    <a:alpha val="0"/>
                  </a:srgbClr>
                </a:highlight>
                <a:latin typeface="Calibri"/>
              </a:rPr>
              <a:t>Canicule selon le Service météorologique indien « Indian Meteorological Department (IMD) »</a:t>
            </a:r>
          </a:p>
          <a:p>
            <a:pPr rtl="0"/>
            <a:r>
              <a:rPr lang="fr" sz="2400" b="0" i="0" u="none" strike="noStrike" dirty="0">
                <a:highlight>
                  <a:srgbClr val="000000">
                    <a:alpha val="0"/>
                  </a:srgbClr>
                </a:highlight>
                <a:latin typeface="Calibri"/>
              </a:rPr>
              <a:t>La définition commence à 40 °C pour les plaines.</a:t>
            </a:r>
          </a:p>
        </p:txBody>
      </p:sp>
      <p:sp>
        <p:nvSpPr>
          <p:cNvPr id="7" name="Content Placeholder 2">
            <a:extLst>
              <a:ext uri="{FF2B5EF4-FFF2-40B4-BE49-F238E27FC236}">
                <a16:creationId xmlns:a16="http://schemas.microsoft.com/office/drawing/2014/main" id="{766747DC-EB57-F64C-8B1B-695FF1775272}"/>
              </a:ext>
            </a:extLst>
          </p:cNvPr>
          <p:cNvSpPr txBox="1"/>
          <p:nvPr/>
        </p:nvSpPr>
        <p:spPr>
          <a:xfrm>
            <a:off x="293077" y="6010288"/>
            <a:ext cx="11605846" cy="4835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fr" sz="2800" b="1" i="0" u="none" strike="noStrike">
                <a:solidFill>
                  <a:srgbClr val="FF0000"/>
                </a:solidFill>
                <a:highlight>
                  <a:srgbClr val="000000">
                    <a:alpha val="0"/>
                  </a:srgbClr>
                </a:highlight>
                <a:latin typeface="Calibri"/>
              </a:rPr>
              <a:t>Les seuils locaux sont essentiels à l'efficacité du système d'alerte précoce en matière de santé en cas chaleur.</a:t>
            </a:r>
          </a:p>
        </p:txBody>
      </p:sp>
      <p:pic>
        <p:nvPicPr>
          <p:cNvPr id="13" name="Picture 12">
            <a:extLst>
              <a:ext uri="{FF2B5EF4-FFF2-40B4-BE49-F238E27FC236}">
                <a16:creationId xmlns:a16="http://schemas.microsoft.com/office/drawing/2014/main" id="{417EFD58-1DF7-C54C-A9FE-6227410FC5C7}"/>
              </a:ext>
            </a:extLst>
          </p:cNvPr>
          <p:cNvPicPr>
            <a:picLocks noChangeAspect="1"/>
          </p:cNvPicPr>
          <p:nvPr/>
        </p:nvPicPr>
        <p:blipFill>
          <a:blip r:embed="rId3"/>
          <a:srcRect r="26940"/>
          <a:stretch>
            <a:fillRect/>
          </a:stretch>
        </p:blipFill>
        <p:spPr>
          <a:xfrm>
            <a:off x="7649307" y="996462"/>
            <a:ext cx="4249616" cy="4673600"/>
          </a:xfrm>
          <a:prstGeom prst="rect">
            <a:avLst/>
          </a:prstGeom>
        </p:spPr>
      </p:pic>
      <p:pic>
        <p:nvPicPr>
          <p:cNvPr id="8" name="Picture 2" descr="Image">
            <a:extLst>
              <a:ext uri="{FF2B5EF4-FFF2-40B4-BE49-F238E27FC236}">
                <a16:creationId xmlns:a16="http://schemas.microsoft.com/office/drawing/2014/main" id="{32E8B6A2-C836-9E49-8CCA-FA44D22A5DC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97010" y="996462"/>
            <a:ext cx="4689230" cy="586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064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1EDB8E-DD99-D849-A99E-3E01B9B5A842}"/>
              </a:ext>
            </a:extLst>
          </p:cNvPr>
          <p:cNvSpPr txBox="1"/>
          <p:nvPr/>
        </p:nvSpPr>
        <p:spPr>
          <a:xfrm>
            <a:off x="422029" y="175845"/>
            <a:ext cx="6107723" cy="584775"/>
          </a:xfrm>
          <a:prstGeom prst="rect">
            <a:avLst/>
          </a:prstGeom>
          <a:noFill/>
        </p:spPr>
        <p:txBody>
          <a:bodyPr wrap="square" rtlCol="0">
            <a:noAutofit/>
          </a:bodyPr>
          <a:lstStyle/>
          <a:p>
            <a:pPr rtl="0"/>
            <a:r>
              <a:rPr lang="fr" sz="3200" b="1" i="0" u="none" strike="noStrike">
                <a:highlight>
                  <a:srgbClr val="000000">
                    <a:alpha val="0"/>
                  </a:srgbClr>
                </a:highlight>
                <a:latin typeface="Calibri"/>
              </a:rPr>
              <a:t>Quel est le seuil de chaleur ?</a:t>
            </a:r>
          </a:p>
        </p:txBody>
      </p:sp>
      <p:sp>
        <p:nvSpPr>
          <p:cNvPr id="5" name="TextBox 4">
            <a:extLst>
              <a:ext uri="{FF2B5EF4-FFF2-40B4-BE49-F238E27FC236}">
                <a16:creationId xmlns:a16="http://schemas.microsoft.com/office/drawing/2014/main" id="{00A83437-9336-7C46-ADA1-3FDCE50A1F66}"/>
              </a:ext>
            </a:extLst>
          </p:cNvPr>
          <p:cNvSpPr txBox="1"/>
          <p:nvPr/>
        </p:nvSpPr>
        <p:spPr>
          <a:xfrm>
            <a:off x="422029" y="760620"/>
            <a:ext cx="11019694" cy="461665"/>
          </a:xfrm>
          <a:prstGeom prst="rect">
            <a:avLst/>
          </a:prstGeom>
          <a:noFill/>
        </p:spPr>
        <p:txBody>
          <a:bodyPr wrap="square" rtlCol="0">
            <a:noAutofit/>
          </a:bodyPr>
          <a:lstStyle/>
          <a:p>
            <a:pPr rtl="0"/>
            <a:r>
              <a:rPr lang="fr" sz="2400" b="0" i="0" u="none" strike="noStrike">
                <a:highlight>
                  <a:srgbClr val="000000">
                    <a:alpha val="0"/>
                  </a:srgbClr>
                </a:highlight>
                <a:latin typeface="Calibri"/>
              </a:rPr>
              <a:t>Variable thermique à partir de laquelle le risque de résultats sanitaires néfastes augmente de manière substantielle.</a:t>
            </a:r>
          </a:p>
        </p:txBody>
      </p:sp>
      <p:sp>
        <p:nvSpPr>
          <p:cNvPr id="8" name="Content Placeholder 7">
            <a:extLst>
              <a:ext uri="{FF2B5EF4-FFF2-40B4-BE49-F238E27FC236}">
                <a16:creationId xmlns:a16="http://schemas.microsoft.com/office/drawing/2014/main" id="{8A1EB89A-82E8-F542-B54D-2D407C1E72D2}"/>
              </a:ext>
            </a:extLst>
          </p:cNvPr>
          <p:cNvSpPr>
            <a:spLocks noGrp="1"/>
          </p:cNvSpPr>
          <p:nvPr>
            <p:ph idx="1"/>
          </p:nvPr>
        </p:nvSpPr>
        <p:spPr>
          <a:xfrm>
            <a:off x="422029" y="1619491"/>
            <a:ext cx="10515600" cy="4351338"/>
          </a:xfrm>
        </p:spPr>
        <p:txBody>
          <a:bodyPr>
            <a:noAutofit/>
          </a:bodyPr>
          <a:lstStyle/>
          <a:p>
            <a:pPr marL="0" indent="0" rtl="0">
              <a:buNone/>
            </a:pPr>
            <a:r>
              <a:rPr lang="fr" sz="2800" b="1" i="0" u="none" strike="noStrike" dirty="0">
                <a:highlight>
                  <a:srgbClr val="000000">
                    <a:alpha val="0"/>
                  </a:srgbClr>
                </a:highlight>
                <a:latin typeface="Calibri"/>
              </a:rPr>
              <a:t>Quelles sont les variables thermiques ?</a:t>
            </a:r>
          </a:p>
          <a:p>
            <a:pPr rtl="0"/>
            <a:r>
              <a:rPr lang="fr" sz="2400" b="0" i="0" u="none" strike="noStrike" dirty="0">
                <a:highlight>
                  <a:srgbClr val="000000">
                    <a:alpha val="0"/>
                  </a:srgbClr>
                </a:highlight>
                <a:latin typeface="Calibri"/>
              </a:rPr>
              <a:t>Tmax</a:t>
            </a:r>
          </a:p>
          <a:p>
            <a:pPr rtl="0"/>
            <a:r>
              <a:rPr lang="fr" sz="2400" b="0" i="0" u="none" strike="noStrike" dirty="0">
                <a:highlight>
                  <a:srgbClr val="000000">
                    <a:alpha val="0"/>
                  </a:srgbClr>
                </a:highlight>
                <a:latin typeface="Calibri"/>
              </a:rPr>
              <a:t>Tmin</a:t>
            </a:r>
          </a:p>
          <a:p>
            <a:pPr rtl="0"/>
            <a:r>
              <a:rPr lang="fr" sz="2400" b="0" i="0" u="none" strike="noStrike" dirty="0">
                <a:highlight>
                  <a:srgbClr val="000000">
                    <a:alpha val="0"/>
                  </a:srgbClr>
                </a:highlight>
                <a:latin typeface="Calibri"/>
              </a:rPr>
              <a:t>Tmoy</a:t>
            </a:r>
          </a:p>
          <a:p>
            <a:pPr rtl="0"/>
            <a:r>
              <a:rPr lang="fr" sz="2400" b="0" i="0" u="none" strike="noStrike" dirty="0">
                <a:highlight>
                  <a:srgbClr val="000000">
                    <a:alpha val="0"/>
                  </a:srgbClr>
                </a:highlight>
                <a:latin typeface="Calibri"/>
              </a:rPr>
              <a:t>HI</a:t>
            </a:r>
          </a:p>
          <a:p>
            <a:pPr rtl="0"/>
            <a:r>
              <a:rPr lang="fr" sz="2400" b="0" i="0" u="none" strike="noStrike" dirty="0">
                <a:highlight>
                  <a:srgbClr val="000000">
                    <a:alpha val="0"/>
                  </a:srgbClr>
                </a:highlight>
                <a:latin typeface="Calibri"/>
              </a:rPr>
              <a:t>PT/AT</a:t>
            </a:r>
          </a:p>
          <a:p>
            <a:pPr rtl="0"/>
            <a:r>
              <a:rPr lang="fr" sz="2400" b="0" i="0" u="none" strike="noStrike" dirty="0">
                <a:highlight>
                  <a:srgbClr val="000000">
                    <a:alpha val="0"/>
                  </a:srgbClr>
                </a:highlight>
                <a:latin typeface="Calibri"/>
              </a:rPr>
              <a:t>Humidex</a:t>
            </a:r>
          </a:p>
          <a:p>
            <a:pPr rtl="0"/>
            <a:r>
              <a:rPr lang="fr" sz="2400" b="0" i="0" u="none" strike="noStrike" dirty="0">
                <a:highlight>
                  <a:srgbClr val="000000">
                    <a:alpha val="0"/>
                  </a:srgbClr>
                </a:highlight>
                <a:latin typeface="Calibri"/>
              </a:rPr>
              <a:t>Indice de température humide du globe </a:t>
            </a:r>
            <a:r>
              <a:rPr lang="fr" sz="2400" dirty="0">
                <a:highlight>
                  <a:srgbClr val="000000">
                    <a:alpha val="0"/>
                  </a:srgbClr>
                </a:highlight>
                <a:latin typeface="Calibri"/>
              </a:rPr>
              <a:t>(</a:t>
            </a:r>
            <a:r>
              <a:rPr lang="fr" sz="2400" b="0" i="0" u="none" strike="noStrike" dirty="0">
                <a:highlight>
                  <a:srgbClr val="000000">
                    <a:alpha val="0"/>
                  </a:srgbClr>
                </a:highlight>
                <a:latin typeface="Calibri"/>
              </a:rPr>
              <a:t>Wet Bulb Globe Temperature [WBGT]) </a:t>
            </a:r>
          </a:p>
          <a:p>
            <a:pPr rtl="0"/>
            <a:r>
              <a:rPr lang="fr" sz="2400" b="0" i="0" u="none" strike="noStrike" dirty="0">
                <a:highlight>
                  <a:srgbClr val="000000">
                    <a:alpha val="0"/>
                  </a:srgbClr>
                </a:highlight>
                <a:latin typeface="Calibri"/>
              </a:rPr>
              <a:t>Indice universel du climat thermique </a:t>
            </a:r>
            <a:r>
              <a:rPr lang="fr" sz="2400" dirty="0">
                <a:highlight>
                  <a:srgbClr val="000000">
                    <a:alpha val="0"/>
                  </a:srgbClr>
                </a:highlight>
                <a:latin typeface="Calibri"/>
              </a:rPr>
              <a:t>(</a:t>
            </a:r>
            <a:r>
              <a:rPr lang="fr" sz="2400" b="0" i="0" u="none" strike="noStrike" dirty="0">
                <a:highlight>
                  <a:srgbClr val="000000">
                    <a:alpha val="0"/>
                  </a:srgbClr>
                </a:highlight>
                <a:latin typeface="Calibri"/>
              </a:rPr>
              <a:t>Universal Thermal Climate Index </a:t>
            </a:r>
            <a:r>
              <a:rPr lang="fr" sz="2400" dirty="0">
                <a:highlight>
                  <a:srgbClr val="000000">
                    <a:alpha val="0"/>
                  </a:srgbClr>
                </a:highlight>
                <a:latin typeface="Calibri"/>
              </a:rPr>
              <a:t>[</a:t>
            </a:r>
            <a:r>
              <a:rPr lang="fr" sz="2400" b="0" i="0" u="none" strike="noStrike" dirty="0">
                <a:highlight>
                  <a:srgbClr val="000000">
                    <a:alpha val="0"/>
                  </a:srgbClr>
                </a:highlight>
                <a:latin typeface="Calibri"/>
              </a:rPr>
              <a:t>UTCI]) </a:t>
            </a:r>
          </a:p>
        </p:txBody>
      </p:sp>
      <p:sp>
        <p:nvSpPr>
          <p:cNvPr id="9" name="Rectangle 8">
            <a:extLst>
              <a:ext uri="{FF2B5EF4-FFF2-40B4-BE49-F238E27FC236}">
                <a16:creationId xmlns:a16="http://schemas.microsoft.com/office/drawing/2014/main" id="{4873422E-2255-C343-863C-079A2EF8B917}"/>
              </a:ext>
            </a:extLst>
          </p:cNvPr>
          <p:cNvSpPr/>
          <p:nvPr/>
        </p:nvSpPr>
        <p:spPr>
          <a:xfrm>
            <a:off x="422029" y="5970829"/>
            <a:ext cx="5206297" cy="523220"/>
          </a:xfrm>
          <a:prstGeom prst="rect">
            <a:avLst/>
          </a:prstGeom>
        </p:spPr>
        <p:txBody>
          <a:bodyPr wrap="none">
            <a:noAutofit/>
          </a:bodyPr>
          <a:lstStyle/>
          <a:p>
            <a:pPr rtl="0"/>
            <a:r>
              <a:rPr lang="fr" sz="2800" b="1" i="0" u="none" strike="noStrike" dirty="0">
                <a:solidFill>
                  <a:srgbClr val="4472C4"/>
                </a:solidFill>
                <a:highlight>
                  <a:srgbClr val="000000">
                    <a:alpha val="0"/>
                  </a:srgbClr>
                </a:highlight>
                <a:latin typeface="Calibri"/>
              </a:rPr>
              <a:t>Tmax : variable la plus utilisée</a:t>
            </a:r>
          </a:p>
        </p:txBody>
      </p:sp>
      <p:pic>
        <p:nvPicPr>
          <p:cNvPr id="2" name="Picture 1">
            <a:extLst>
              <a:ext uri="{FF2B5EF4-FFF2-40B4-BE49-F238E27FC236}">
                <a16:creationId xmlns:a16="http://schemas.microsoft.com/office/drawing/2014/main" id="{6BC0F9AF-C003-B046-BEA5-AC711904B82E}"/>
              </a:ext>
            </a:extLst>
          </p:cNvPr>
          <p:cNvPicPr>
            <a:picLocks noChangeAspect="1"/>
          </p:cNvPicPr>
          <p:nvPr/>
        </p:nvPicPr>
        <p:blipFill>
          <a:blip r:embed="rId3"/>
          <a:stretch>
            <a:fillRect/>
          </a:stretch>
        </p:blipFill>
        <p:spPr>
          <a:xfrm>
            <a:off x="7205397" y="1096271"/>
            <a:ext cx="4074962" cy="3722321"/>
          </a:xfrm>
          <a:prstGeom prst="rect">
            <a:avLst/>
          </a:prstGeom>
          <a:ln>
            <a:solidFill>
              <a:schemeClr val="tx1"/>
            </a:solidFill>
          </a:ln>
        </p:spPr>
      </p:pic>
    </p:spTree>
    <p:extLst>
      <p:ext uri="{BB962C8B-B14F-4D97-AF65-F5344CB8AC3E}">
        <p14:creationId xmlns:p14="http://schemas.microsoft.com/office/powerpoint/2010/main" val="42776726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2D9AC0-228C-D541-AAE0-D590DA8CB0B4}"/>
              </a:ext>
            </a:extLst>
          </p:cNvPr>
          <p:cNvSpPr/>
          <p:nvPr/>
        </p:nvSpPr>
        <p:spPr>
          <a:xfrm>
            <a:off x="152400" y="0"/>
            <a:ext cx="9329990" cy="584775"/>
          </a:xfrm>
          <a:prstGeom prst="rect">
            <a:avLst/>
          </a:prstGeom>
        </p:spPr>
        <p:txBody>
          <a:bodyPr wrap="none">
            <a:noAutofit/>
          </a:bodyPr>
          <a:lstStyle/>
          <a:p>
            <a:pPr rtl="0"/>
            <a:r>
              <a:rPr lang="fr" sz="3200" b="1" i="0" u="none" strike="noStrike" dirty="0">
                <a:highlight>
                  <a:srgbClr val="000000">
                    <a:alpha val="0"/>
                  </a:srgbClr>
                </a:highlight>
                <a:latin typeface="Calibri"/>
              </a:rPr>
              <a:t>Quelle variable d’impact sur la santé (résultat) peut être utilisée ?</a:t>
            </a:r>
          </a:p>
        </p:txBody>
      </p:sp>
      <p:sp>
        <p:nvSpPr>
          <p:cNvPr id="5" name="Content Placeholder 7">
            <a:extLst>
              <a:ext uri="{FF2B5EF4-FFF2-40B4-BE49-F238E27FC236}">
                <a16:creationId xmlns:a16="http://schemas.microsoft.com/office/drawing/2014/main" id="{2AB2DA01-8662-4341-B2EB-CF1BE153F7B8}"/>
              </a:ext>
            </a:extLst>
          </p:cNvPr>
          <p:cNvSpPr>
            <a:spLocks noGrp="1"/>
          </p:cNvSpPr>
          <p:nvPr>
            <p:ph idx="1"/>
          </p:nvPr>
        </p:nvSpPr>
        <p:spPr>
          <a:xfrm>
            <a:off x="332855" y="438218"/>
            <a:ext cx="10515600" cy="1850540"/>
          </a:xfrm>
        </p:spPr>
        <p:txBody>
          <a:bodyPr>
            <a:noAutofit/>
          </a:bodyPr>
          <a:lstStyle/>
          <a:p>
            <a:pPr rtl="0"/>
            <a:r>
              <a:rPr lang="fr" sz="2400" b="0" i="0" u="none" strike="noStrike" dirty="0">
                <a:highlight>
                  <a:srgbClr val="000000">
                    <a:alpha val="0"/>
                  </a:srgbClr>
                </a:highlight>
                <a:latin typeface="Calibri"/>
              </a:rPr>
              <a:t>Données sur la mortalité quotidienne toutes causes confondues</a:t>
            </a:r>
          </a:p>
          <a:p>
            <a:pPr rtl="0"/>
            <a:r>
              <a:rPr lang="fr" sz="2400" b="0" i="0" u="none" strike="noStrike" dirty="0">
                <a:highlight>
                  <a:srgbClr val="000000">
                    <a:alpha val="0"/>
                  </a:srgbClr>
                </a:highlight>
                <a:latin typeface="Calibri"/>
              </a:rPr>
              <a:t>Données sur le nombre de mortalités quotidiennes en fonction de la cause</a:t>
            </a:r>
          </a:p>
          <a:p>
            <a:pPr rtl="0"/>
            <a:r>
              <a:rPr lang="fr" sz="2400" b="0" i="0" u="none" strike="noStrike" dirty="0">
                <a:highlight>
                  <a:srgbClr val="000000">
                    <a:alpha val="0"/>
                  </a:srgbClr>
                </a:highlight>
                <a:latin typeface="Calibri"/>
              </a:rPr>
              <a:t>Données sur le nombre d'admissions journalières dans les hôpitaux </a:t>
            </a:r>
          </a:p>
          <a:p>
            <a:pPr rtl="0"/>
            <a:r>
              <a:rPr lang="fr" sz="2400" b="0" i="0" u="none" strike="noStrike" dirty="0">
                <a:highlight>
                  <a:srgbClr val="000000">
                    <a:alpha val="0"/>
                  </a:srgbClr>
                </a:highlight>
                <a:latin typeface="Calibri"/>
              </a:rPr>
              <a:t>Données quotidiennes sur le nombre d'appels aux services d'ambulance d'urgence (108) </a:t>
            </a:r>
          </a:p>
        </p:txBody>
      </p:sp>
      <p:pic>
        <p:nvPicPr>
          <p:cNvPr id="6" name="Picture 5">
            <a:extLst>
              <a:ext uri="{FF2B5EF4-FFF2-40B4-BE49-F238E27FC236}">
                <a16:creationId xmlns:a16="http://schemas.microsoft.com/office/drawing/2014/main" id="{09EE4830-57A5-5048-83F2-28525F70F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2" y="2711309"/>
            <a:ext cx="6007859" cy="3394708"/>
          </a:xfrm>
          <a:prstGeom prst="rect">
            <a:avLst/>
          </a:prstGeom>
          <a:ln w="12700">
            <a:solidFill>
              <a:schemeClr val="accent1"/>
            </a:solidFill>
          </a:ln>
        </p:spPr>
      </p:pic>
      <p:pic>
        <p:nvPicPr>
          <p:cNvPr id="7" name="Picture 3">
            <a:extLst>
              <a:ext uri="{FF2B5EF4-FFF2-40B4-BE49-F238E27FC236}">
                <a16:creationId xmlns:a16="http://schemas.microsoft.com/office/drawing/2014/main" id="{85373457-7B29-EA4B-BCA1-7277B56A58D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92580" y="2900271"/>
            <a:ext cx="5333311" cy="301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id="{C49E2C0A-4BEF-D848-A553-32F5D631EFF7}"/>
              </a:ext>
            </a:extLst>
          </p:cNvPr>
          <p:cNvSpPr/>
          <p:nvPr/>
        </p:nvSpPr>
        <p:spPr>
          <a:xfrm>
            <a:off x="332855" y="6214803"/>
            <a:ext cx="7997189" cy="523220"/>
          </a:xfrm>
          <a:prstGeom prst="rect">
            <a:avLst/>
          </a:prstGeom>
        </p:spPr>
        <p:txBody>
          <a:bodyPr wrap="none">
            <a:noAutofit/>
          </a:bodyPr>
          <a:lstStyle/>
          <a:p>
            <a:pPr rtl="0"/>
            <a:r>
              <a:rPr lang="fr" sz="2800" b="1" i="0" u="none" strike="noStrike" dirty="0">
                <a:solidFill>
                  <a:srgbClr val="4472C4"/>
                </a:solidFill>
                <a:highlight>
                  <a:srgbClr val="000000">
                    <a:alpha val="0"/>
                  </a:srgbClr>
                </a:highlight>
                <a:latin typeface="Calibri"/>
              </a:rPr>
              <a:t>Mortalité quotidienne toutes causes confondues : variable la plus utilisée</a:t>
            </a:r>
          </a:p>
        </p:txBody>
      </p:sp>
    </p:spTree>
    <p:extLst>
      <p:ext uri="{BB962C8B-B14F-4D97-AF65-F5344CB8AC3E}">
        <p14:creationId xmlns:p14="http://schemas.microsoft.com/office/powerpoint/2010/main" val="269860060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FE0870-48A8-0347-9230-C72CCAC2044F}"/>
              </a:ext>
            </a:extLst>
          </p:cNvPr>
          <p:cNvSpPr/>
          <p:nvPr/>
        </p:nvSpPr>
        <p:spPr>
          <a:xfrm>
            <a:off x="316524" y="24263"/>
            <a:ext cx="6096000" cy="1077218"/>
          </a:xfrm>
          <a:prstGeom prst="rect">
            <a:avLst/>
          </a:prstGeom>
        </p:spPr>
        <p:txBody>
          <a:bodyPr>
            <a:noAutofit/>
          </a:bodyPr>
          <a:lstStyle/>
          <a:p>
            <a:pPr rtl="0"/>
            <a:r>
              <a:rPr lang="fr" sz="3600" b="1" i="0" u="none" strike="noStrike" dirty="0">
                <a:highlight>
                  <a:srgbClr val="000000">
                    <a:alpha val="0"/>
                  </a:srgbClr>
                </a:highlight>
                <a:latin typeface="Calibri"/>
              </a:rPr>
              <a:t>Méthode d’étude épidémiologique</a:t>
            </a:r>
          </a:p>
          <a:p>
            <a:pPr lvl="1" rtl="0">
              <a:buFont typeface="Wingdings" pitchFamily="2" charset="2"/>
              <a:buChar char="ü"/>
            </a:pPr>
            <a:r>
              <a:rPr lang="fr" sz="2800" b="0" i="0" u="none" strike="noStrike" dirty="0">
                <a:solidFill>
                  <a:srgbClr val="FF0000"/>
                </a:solidFill>
                <a:highlight>
                  <a:srgbClr val="000000">
                    <a:alpha val="0"/>
                  </a:srgbClr>
                </a:highlight>
                <a:latin typeface="Calibri"/>
              </a:rPr>
              <a:t>Analyse des séries chronologiques</a:t>
            </a:r>
          </a:p>
        </p:txBody>
      </p:sp>
      <p:sp>
        <p:nvSpPr>
          <p:cNvPr id="8" name="Rectangle 7">
            <a:extLst>
              <a:ext uri="{FF2B5EF4-FFF2-40B4-BE49-F238E27FC236}">
                <a16:creationId xmlns:a16="http://schemas.microsoft.com/office/drawing/2014/main" id="{215A348C-72C3-8E44-B24E-AB7BBC20DC57}"/>
              </a:ext>
            </a:extLst>
          </p:cNvPr>
          <p:cNvSpPr/>
          <p:nvPr/>
        </p:nvSpPr>
        <p:spPr>
          <a:xfrm>
            <a:off x="410308" y="1415314"/>
            <a:ext cx="10269415" cy="2739211"/>
          </a:xfrm>
          <a:prstGeom prst="rect">
            <a:avLst/>
          </a:prstGeom>
        </p:spPr>
        <p:txBody>
          <a:bodyPr wrap="square">
            <a:noAutofit/>
          </a:bodyPr>
          <a:lstStyle/>
          <a:p>
            <a:pPr rtl="0"/>
            <a:r>
              <a:rPr lang="fr" sz="2400" b="1" i="0" u="none" strike="noStrike" dirty="0">
                <a:highlight>
                  <a:srgbClr val="000000">
                    <a:alpha val="0"/>
                  </a:srgbClr>
                </a:highlight>
                <a:latin typeface="Calibri"/>
              </a:rPr>
              <a:t>Qui peut le faire ?</a:t>
            </a:r>
          </a:p>
          <a:p>
            <a:pPr rtl="0"/>
            <a:r>
              <a:rPr lang="fr" sz="2400" b="0" i="0" u="none" strike="noStrike" dirty="0">
                <a:highlight>
                  <a:srgbClr val="000000">
                    <a:alpha val="0"/>
                  </a:srgbClr>
                </a:highlight>
                <a:latin typeface="Calibri"/>
              </a:rPr>
              <a:t>Epidémiologiste/Biostatisticien dans les </a:t>
            </a:r>
          </a:p>
          <a:p>
            <a:endParaRPr lang="en-US" sz="2400" dirty="0"/>
          </a:p>
          <a:p>
            <a:pPr marL="457200" indent="-457200" rtl="0">
              <a:buFont typeface="Arial" panose="020B0604020202020204" pitchFamily="34" charset="0"/>
              <a:buChar char="•"/>
            </a:pPr>
            <a:r>
              <a:rPr lang="fr" sz="2400" b="0" i="0" u="none" strike="noStrike" dirty="0">
                <a:highlight>
                  <a:srgbClr val="000000">
                    <a:alpha val="0"/>
                  </a:srgbClr>
                </a:highlight>
                <a:latin typeface="Calibri"/>
              </a:rPr>
              <a:t>Facultés de médecine d'État ou de district</a:t>
            </a:r>
          </a:p>
          <a:p>
            <a:pPr marL="457200" indent="-457200" rtl="0">
              <a:buFont typeface="Arial" panose="020B0604020202020204" pitchFamily="34" charset="0"/>
              <a:buChar char="•"/>
            </a:pPr>
            <a:r>
              <a:rPr lang="fr" sz="2400" b="0" i="0" u="none" strike="noStrike" dirty="0">
                <a:highlight>
                  <a:srgbClr val="000000">
                    <a:alpha val="0"/>
                  </a:srgbClr>
                </a:highlight>
                <a:latin typeface="Calibri"/>
              </a:rPr>
              <a:t>Établissements de santé publique</a:t>
            </a:r>
          </a:p>
          <a:p>
            <a:pPr marL="457200" indent="-457200" rtl="0">
              <a:buFont typeface="Arial" panose="020B0604020202020204" pitchFamily="34" charset="0"/>
              <a:buChar char="•"/>
            </a:pPr>
            <a:r>
              <a:rPr lang="fr" sz="2400" b="0" i="0" u="none" strike="noStrike" dirty="0">
                <a:highlight>
                  <a:srgbClr val="000000">
                    <a:alpha val="0"/>
                  </a:srgbClr>
                </a:highlight>
                <a:latin typeface="Calibri"/>
              </a:rPr>
              <a:t>Tout autre expert du domaine ou institut intéressé</a:t>
            </a:r>
          </a:p>
          <a:p>
            <a:pPr marL="457200" indent="-457200">
              <a:buFont typeface="Arial" panose="020B0604020202020204" pitchFamily="34" charset="0"/>
              <a:buChar char="•"/>
            </a:pPr>
            <a:endParaRPr lang="en-US" sz="2800" dirty="0"/>
          </a:p>
        </p:txBody>
      </p:sp>
      <p:sp>
        <p:nvSpPr>
          <p:cNvPr id="9" name="Rectangle 8">
            <a:extLst>
              <a:ext uri="{FF2B5EF4-FFF2-40B4-BE49-F238E27FC236}">
                <a16:creationId xmlns:a16="http://schemas.microsoft.com/office/drawing/2014/main" id="{F06E41A1-022C-FE49-A350-BD198F50AC21}"/>
              </a:ext>
            </a:extLst>
          </p:cNvPr>
          <p:cNvSpPr/>
          <p:nvPr/>
        </p:nvSpPr>
        <p:spPr>
          <a:xfrm>
            <a:off x="410308" y="5473005"/>
            <a:ext cx="10269415" cy="1261884"/>
          </a:xfrm>
          <a:prstGeom prst="rect">
            <a:avLst/>
          </a:prstGeom>
        </p:spPr>
        <p:txBody>
          <a:bodyPr wrap="square">
            <a:noAutofit/>
          </a:bodyPr>
          <a:lstStyle/>
          <a:p>
            <a:pPr rtl="0"/>
            <a:r>
              <a:rPr lang="fr" sz="2400" b="1" i="0" u="none" strike="noStrike">
                <a:highlight>
                  <a:srgbClr val="000000">
                    <a:alpha val="0"/>
                  </a:srgbClr>
                </a:highlight>
                <a:latin typeface="Calibri"/>
              </a:rPr>
              <a:t>Qui peut le faire ?</a:t>
            </a:r>
          </a:p>
          <a:p>
            <a:pPr marL="457200" indent="-457200" rtl="0">
              <a:buFont typeface="Arial" panose="020B0604020202020204" pitchFamily="34" charset="0"/>
              <a:buChar char="•"/>
            </a:pPr>
            <a:r>
              <a:rPr lang="fr" sz="2400" b="0" i="0" u="none" strike="noStrike">
                <a:highlight>
                  <a:srgbClr val="000000">
                    <a:alpha val="0"/>
                  </a:srgbClr>
                </a:highlight>
                <a:latin typeface="Calibri"/>
              </a:rPr>
              <a:t>Le Service météorologique indien (IMD) l'a déjà fait pour plusieurs villes/districts.</a:t>
            </a:r>
          </a:p>
          <a:p>
            <a:pPr marL="457200" indent="-457200">
              <a:buFont typeface="Arial" panose="020B0604020202020204" pitchFamily="34" charset="0"/>
              <a:buChar char="•"/>
            </a:pPr>
            <a:endParaRPr lang="en-US" sz="2800"/>
          </a:p>
        </p:txBody>
      </p:sp>
      <p:sp>
        <p:nvSpPr>
          <p:cNvPr id="10" name="Rectangle 9">
            <a:extLst>
              <a:ext uri="{FF2B5EF4-FFF2-40B4-BE49-F238E27FC236}">
                <a16:creationId xmlns:a16="http://schemas.microsoft.com/office/drawing/2014/main" id="{03350058-BA79-CB4F-B327-85BBBCE18613}"/>
              </a:ext>
            </a:extLst>
          </p:cNvPr>
          <p:cNvSpPr/>
          <p:nvPr/>
        </p:nvSpPr>
        <p:spPr>
          <a:xfrm>
            <a:off x="316524" y="4078422"/>
            <a:ext cx="6096000" cy="1077218"/>
          </a:xfrm>
          <a:prstGeom prst="rect">
            <a:avLst/>
          </a:prstGeom>
        </p:spPr>
        <p:txBody>
          <a:bodyPr>
            <a:noAutofit/>
          </a:bodyPr>
          <a:lstStyle/>
          <a:p>
            <a:pPr rtl="0"/>
            <a:r>
              <a:rPr lang="fr" sz="3600" b="1" i="0" u="none" strike="noStrike">
                <a:highlight>
                  <a:srgbClr val="000000">
                    <a:alpha val="0"/>
                  </a:srgbClr>
                </a:highlight>
                <a:latin typeface="Calibri"/>
              </a:rPr>
              <a:t>Basé sur le percentile </a:t>
            </a:r>
          </a:p>
          <a:p>
            <a:pPr lvl="1" rtl="0">
              <a:buFont typeface="Wingdings" pitchFamily="2" charset="2"/>
              <a:buChar char="ü"/>
            </a:pPr>
            <a:r>
              <a:rPr lang="fr" sz="2800" b="0" i="0" u="none" strike="noStrike" baseline="30000">
                <a:solidFill>
                  <a:srgbClr val="FF0000"/>
                </a:solidFill>
                <a:highlight>
                  <a:srgbClr val="000000">
                    <a:alpha val="0"/>
                  </a:srgbClr>
                </a:highlight>
                <a:latin typeface="Calibri"/>
              </a:rPr>
              <a:t>90</a:t>
            </a:r>
            <a:r>
              <a:rPr lang="fr" sz="2800" b="0" i="0" u="none" strike="noStrike">
                <a:solidFill>
                  <a:srgbClr val="FF0000"/>
                </a:solidFill>
                <a:highlight>
                  <a:srgbClr val="000000">
                    <a:alpha val="0"/>
                  </a:srgbClr>
                </a:highlight>
                <a:latin typeface="Calibri"/>
              </a:rPr>
              <a:t>e, 95</a:t>
            </a:r>
            <a:r>
              <a:rPr lang="fr" sz="2800" b="0" i="0" u="none" strike="noStrike" baseline="30000">
                <a:solidFill>
                  <a:srgbClr val="FF0000"/>
                </a:solidFill>
                <a:highlight>
                  <a:srgbClr val="000000">
                    <a:alpha val="0"/>
                  </a:srgbClr>
                </a:highlight>
                <a:latin typeface="Calibri"/>
              </a:rPr>
              <a:t>e</a:t>
            </a:r>
            <a:r>
              <a:rPr lang="fr" sz="2800" b="0" i="0" u="none" strike="noStrike">
                <a:solidFill>
                  <a:srgbClr val="FF0000"/>
                </a:solidFill>
                <a:highlight>
                  <a:srgbClr val="000000">
                    <a:alpha val="0"/>
                  </a:srgbClr>
                </a:highlight>
                <a:latin typeface="Calibri"/>
              </a:rPr>
              <a:t>, 99</a:t>
            </a:r>
            <a:r>
              <a:rPr lang="fr" sz="2800" b="0" i="0" u="none" strike="noStrike" baseline="30000">
                <a:solidFill>
                  <a:srgbClr val="FF0000"/>
                </a:solidFill>
                <a:highlight>
                  <a:srgbClr val="000000">
                    <a:alpha val="0"/>
                  </a:srgbClr>
                </a:highlight>
                <a:latin typeface="Calibri"/>
              </a:rPr>
              <a:t>e</a:t>
            </a:r>
            <a:r>
              <a:rPr lang="fr" sz="2800" b="0" i="0" u="none" strike="noStrike">
                <a:solidFill>
                  <a:srgbClr val="FF0000"/>
                </a:solidFill>
                <a:highlight>
                  <a:srgbClr val="000000">
                    <a:alpha val="0"/>
                  </a:srgbClr>
                </a:highlight>
                <a:latin typeface="Calibri"/>
              </a:rPr>
              <a:t> (saisonnier/mensuel) </a:t>
            </a:r>
          </a:p>
        </p:txBody>
      </p:sp>
      <p:sp>
        <p:nvSpPr>
          <p:cNvPr id="2" name="TextBox 1">
            <a:extLst>
              <a:ext uri="{FF2B5EF4-FFF2-40B4-BE49-F238E27FC236}">
                <a16:creationId xmlns:a16="http://schemas.microsoft.com/office/drawing/2014/main" id="{DC762721-B83B-EF48-9DB0-0C2AAD64C174}"/>
              </a:ext>
            </a:extLst>
          </p:cNvPr>
          <p:cNvSpPr txBox="1"/>
          <p:nvPr/>
        </p:nvSpPr>
        <p:spPr>
          <a:xfrm>
            <a:off x="6833920" y="277869"/>
            <a:ext cx="5041556" cy="1754326"/>
          </a:xfrm>
          <a:prstGeom prst="rect">
            <a:avLst/>
          </a:prstGeom>
          <a:noFill/>
          <a:ln>
            <a:solidFill>
              <a:schemeClr val="tx1"/>
            </a:solidFill>
          </a:ln>
        </p:spPr>
        <p:txBody>
          <a:bodyPr wrap="square" rtlCol="0">
            <a:noAutofit/>
          </a:bodyPr>
          <a:lstStyle/>
          <a:p>
            <a:pPr rtl="0"/>
            <a:r>
              <a:rPr lang="fr" sz="1800" b="1" i="0" u="none" strike="noStrike">
                <a:solidFill>
                  <a:srgbClr val="FF0000"/>
                </a:solidFill>
                <a:highlight>
                  <a:srgbClr val="000000">
                    <a:alpha val="0"/>
                  </a:srgbClr>
                </a:highlight>
                <a:latin typeface="Calibri"/>
              </a:rPr>
              <a:t>Choses à considérer :</a:t>
            </a:r>
          </a:p>
          <a:p>
            <a:endParaRPr lang="en-US" b="1">
              <a:solidFill>
                <a:srgbClr val="FF0000"/>
              </a:solidFill>
            </a:endParaRPr>
          </a:p>
          <a:p>
            <a:pPr marL="742950" lvl="1" indent="-285750" rtl="0">
              <a:buFont typeface="Arial" panose="020B0604020202020204" pitchFamily="34" charset="0"/>
              <a:buChar char="•"/>
            </a:pPr>
            <a:r>
              <a:rPr lang="fr" sz="1800" b="0" i="0" u="none" strike="noStrike">
                <a:solidFill>
                  <a:srgbClr val="FF0000"/>
                </a:solidFill>
                <a:highlight>
                  <a:srgbClr val="000000">
                    <a:alpha val="0"/>
                  </a:srgbClr>
                </a:highlight>
                <a:latin typeface="Calibri"/>
              </a:rPr>
              <a:t>Facteurs de confusion tels que la pollution atmosphérique et les épidémies</a:t>
            </a:r>
          </a:p>
          <a:p>
            <a:pPr marL="742950" lvl="1" indent="-285750" rtl="0">
              <a:buFont typeface="Arial" panose="020B0604020202020204" pitchFamily="34" charset="0"/>
              <a:buChar char="•"/>
            </a:pPr>
            <a:r>
              <a:rPr lang="fr" sz="1800" b="0" i="0" u="none" strike="noStrike">
                <a:solidFill>
                  <a:srgbClr val="FF0000"/>
                </a:solidFill>
                <a:highlight>
                  <a:srgbClr val="000000">
                    <a:alpha val="0"/>
                  </a:srgbClr>
                </a:highlight>
                <a:latin typeface="Calibri"/>
              </a:rPr>
              <a:t>Effet aigu ou moyen (durée prolongée)</a:t>
            </a:r>
          </a:p>
          <a:p>
            <a:pPr marL="742950" lvl="1" indent="-285750" rtl="0">
              <a:buFont typeface="Arial" panose="020B0604020202020204" pitchFamily="34" charset="0"/>
              <a:buChar char="•"/>
            </a:pPr>
            <a:r>
              <a:rPr lang="fr" sz="1800" b="0" i="0" u="none" strike="noStrike">
                <a:solidFill>
                  <a:srgbClr val="FF0000"/>
                </a:solidFill>
                <a:highlight>
                  <a:srgbClr val="000000">
                    <a:alpha val="0"/>
                  </a:srgbClr>
                </a:highlight>
                <a:latin typeface="Calibri"/>
              </a:rPr>
              <a:t>Effet retard</a:t>
            </a:r>
          </a:p>
          <a:p>
            <a:pPr marL="742950" lvl="1" indent="-285750">
              <a:buFont typeface="Arial" panose="020B0604020202020204" pitchFamily="34" charset="0"/>
              <a:buChar char="•"/>
            </a:pPr>
            <a:endParaRPr lang="en-US">
              <a:solidFill>
                <a:srgbClr val="FF0000"/>
              </a:solidFill>
            </a:endParaRPr>
          </a:p>
        </p:txBody>
      </p:sp>
      <p:sp>
        <p:nvSpPr>
          <p:cNvPr id="3" name="TextBox 2">
            <a:extLst>
              <a:ext uri="{FF2B5EF4-FFF2-40B4-BE49-F238E27FC236}">
                <a16:creationId xmlns:a16="http://schemas.microsoft.com/office/drawing/2014/main" id="{8F6FCBEF-AB0C-FD4B-99CC-8C8DAA4BC561}"/>
              </a:ext>
            </a:extLst>
          </p:cNvPr>
          <p:cNvSpPr txBox="1"/>
          <p:nvPr/>
        </p:nvSpPr>
        <p:spPr>
          <a:xfrm>
            <a:off x="7595202" y="2969906"/>
            <a:ext cx="4021015" cy="2800767"/>
          </a:xfrm>
          <a:prstGeom prst="rect">
            <a:avLst/>
          </a:prstGeom>
          <a:noFill/>
          <a:ln>
            <a:solidFill>
              <a:schemeClr val="tx1"/>
            </a:solidFill>
          </a:ln>
        </p:spPr>
        <p:txBody>
          <a:bodyPr wrap="square" rtlCol="0">
            <a:noAutofit/>
          </a:bodyPr>
          <a:lstStyle/>
          <a:p>
            <a:pPr rtl="0"/>
            <a:r>
              <a:rPr lang="fr" sz="1800" b="1" i="0" u="none" strike="noStrike" dirty="0">
                <a:solidFill>
                  <a:srgbClr val="FF0000"/>
                </a:solidFill>
                <a:highlight>
                  <a:srgbClr val="000000">
                    <a:alpha val="0"/>
                  </a:srgbClr>
                </a:highlight>
                <a:latin typeface="Calibri"/>
              </a:rPr>
              <a:t>« Dans les situations où l'on dispose d'informations météorologiques de base mais pas de données sanitaires, un seuil basé sur le percentile (90e, 95e) pourrait être envisagé comme valeur de déclenchement de l'alerte. » </a:t>
            </a:r>
          </a:p>
          <a:p>
            <a:endParaRPr lang="en-US" b="1" dirty="0">
              <a:solidFill>
                <a:srgbClr val="FF0000"/>
              </a:solidFill>
            </a:endParaRPr>
          </a:p>
          <a:p>
            <a:pPr rtl="0"/>
            <a:r>
              <a:rPr lang="fr" sz="1800" b="0" i="0" u="none" strike="noStrike" dirty="0">
                <a:highlight>
                  <a:srgbClr val="000000">
                    <a:alpha val="0"/>
                  </a:srgbClr>
                </a:highlight>
                <a:latin typeface="Calibri"/>
              </a:rPr>
              <a:t>- </a:t>
            </a:r>
            <a:r>
              <a:rPr lang="fr" sz="1400" b="0" i="1" u="none" strike="noStrike" dirty="0">
                <a:highlight>
                  <a:srgbClr val="000000">
                    <a:alpha val="0"/>
                  </a:srgbClr>
                </a:highlight>
                <a:latin typeface="Calibri"/>
              </a:rPr>
              <a:t>Canicules et santé de l'OMS selon l'OMM, 2015 : Guide pour le développement de systèmes d'alerte.</a:t>
            </a:r>
            <a:br>
              <a:rPr lang="fr" sz="1400" b="0" i="1" u="none" strike="noStrike" dirty="0">
                <a:highlight>
                  <a:srgbClr val="000000">
                    <a:alpha val="0"/>
                  </a:srgbClr>
                </a:highlight>
                <a:latin typeface="Calibri"/>
              </a:rPr>
            </a:br>
            <a:endParaRPr lang="en-US" i="1" dirty="0"/>
          </a:p>
        </p:txBody>
      </p:sp>
      <p:sp>
        <p:nvSpPr>
          <p:cNvPr id="11" name="Left Arrow 10">
            <a:extLst>
              <a:ext uri="{FF2B5EF4-FFF2-40B4-BE49-F238E27FC236}">
                <a16:creationId xmlns:a16="http://schemas.microsoft.com/office/drawing/2014/main" id="{80F68A1F-4FC8-2948-8519-0FB3D5CC4F2B}"/>
              </a:ext>
            </a:extLst>
          </p:cNvPr>
          <p:cNvSpPr/>
          <p:nvPr/>
        </p:nvSpPr>
        <p:spPr>
          <a:xfrm>
            <a:off x="6412524" y="4825998"/>
            <a:ext cx="754620" cy="183138"/>
          </a:xfrm>
          <a:prstGeom prst="lef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n>
                <a:solidFill>
                  <a:srgbClr val="FF0000"/>
                </a:solidFill>
              </a:ln>
              <a:solidFill>
                <a:sysClr val="windowText" lastClr="000000"/>
              </a:solidFill>
            </a:endParaRPr>
          </a:p>
        </p:txBody>
      </p:sp>
      <p:sp>
        <p:nvSpPr>
          <p:cNvPr id="12" name="Left Arrow 11">
            <a:extLst>
              <a:ext uri="{FF2B5EF4-FFF2-40B4-BE49-F238E27FC236}">
                <a16:creationId xmlns:a16="http://schemas.microsoft.com/office/drawing/2014/main" id="{2F2A8DE8-7B99-9A4B-9760-97BE27EFC36C}"/>
              </a:ext>
            </a:extLst>
          </p:cNvPr>
          <p:cNvSpPr/>
          <p:nvPr/>
        </p:nvSpPr>
        <p:spPr>
          <a:xfrm>
            <a:off x="5868602" y="1009912"/>
            <a:ext cx="754620" cy="183138"/>
          </a:xfrm>
          <a:prstGeom prst="lef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n>
                <a:solidFill>
                  <a:srgbClr val="FF0000"/>
                </a:solidFill>
              </a:ln>
              <a:solidFill>
                <a:sysClr val="windowText" lastClr="000000"/>
              </a:solidFill>
            </a:endParaRPr>
          </a:p>
        </p:txBody>
      </p:sp>
    </p:spTree>
    <p:extLst>
      <p:ext uri="{BB962C8B-B14F-4D97-AF65-F5344CB8AC3E}">
        <p14:creationId xmlns:p14="http://schemas.microsoft.com/office/powerpoint/2010/main" val="53444272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725A85-6282-4547-8CAE-D14D6C4A3305}"/>
              </a:ext>
            </a:extLst>
          </p:cNvPr>
          <p:cNvPicPr>
            <a:picLocks noChangeAspect="1"/>
          </p:cNvPicPr>
          <p:nvPr/>
        </p:nvPicPr>
        <p:blipFill>
          <a:blip r:embed="rId3"/>
          <a:srcRect b="13393"/>
          <a:stretch>
            <a:fillRect/>
          </a:stretch>
        </p:blipFill>
        <p:spPr>
          <a:xfrm>
            <a:off x="99828" y="649688"/>
            <a:ext cx="6418203" cy="5558623"/>
          </a:xfrm>
          <a:prstGeom prst="rect">
            <a:avLst/>
          </a:prstGeom>
        </p:spPr>
      </p:pic>
      <p:pic>
        <p:nvPicPr>
          <p:cNvPr id="3" name="Picture 2">
            <a:extLst>
              <a:ext uri="{FF2B5EF4-FFF2-40B4-BE49-F238E27FC236}">
                <a16:creationId xmlns:a16="http://schemas.microsoft.com/office/drawing/2014/main" id="{953D18E3-363C-E348-8540-67F8C8CD9B6E}"/>
              </a:ext>
            </a:extLst>
          </p:cNvPr>
          <p:cNvPicPr>
            <a:picLocks noChangeAspect="1"/>
          </p:cNvPicPr>
          <p:nvPr/>
        </p:nvPicPr>
        <p:blipFill>
          <a:blip r:embed="rId4"/>
          <a:stretch>
            <a:fillRect/>
          </a:stretch>
        </p:blipFill>
        <p:spPr>
          <a:xfrm>
            <a:off x="6518031" y="2749549"/>
            <a:ext cx="4660227" cy="1358900"/>
          </a:xfrm>
          <a:prstGeom prst="rect">
            <a:avLst/>
          </a:prstGeom>
        </p:spPr>
      </p:pic>
    </p:spTree>
    <p:extLst>
      <p:ext uri="{BB962C8B-B14F-4D97-AF65-F5344CB8AC3E}">
        <p14:creationId xmlns:p14="http://schemas.microsoft.com/office/powerpoint/2010/main" val="18023151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65101B-81E5-EA4E-9440-F78D6085E353}"/>
              </a:ext>
            </a:extLst>
          </p:cNvPr>
          <p:cNvPicPr>
            <a:picLocks noChangeAspect="1"/>
          </p:cNvPicPr>
          <p:nvPr/>
        </p:nvPicPr>
        <p:blipFill>
          <a:blip r:embed="rId3"/>
          <a:stretch>
            <a:fillRect/>
          </a:stretch>
        </p:blipFill>
        <p:spPr>
          <a:xfrm>
            <a:off x="7474843" y="0"/>
            <a:ext cx="3532624" cy="6858000"/>
          </a:xfrm>
          <a:prstGeom prst="rect">
            <a:avLst/>
          </a:prstGeom>
        </p:spPr>
      </p:pic>
      <p:sp>
        <p:nvSpPr>
          <p:cNvPr id="7" name="Rectangle 6">
            <a:extLst>
              <a:ext uri="{FF2B5EF4-FFF2-40B4-BE49-F238E27FC236}">
                <a16:creationId xmlns:a16="http://schemas.microsoft.com/office/drawing/2014/main" id="{57FE0870-48A8-0347-9230-C72CCAC2044F}"/>
              </a:ext>
            </a:extLst>
          </p:cNvPr>
          <p:cNvSpPr/>
          <p:nvPr/>
        </p:nvSpPr>
        <p:spPr>
          <a:xfrm>
            <a:off x="316524" y="24263"/>
            <a:ext cx="6096000" cy="1077218"/>
          </a:xfrm>
          <a:prstGeom prst="rect">
            <a:avLst/>
          </a:prstGeom>
        </p:spPr>
        <p:txBody>
          <a:bodyPr>
            <a:noAutofit/>
          </a:bodyPr>
          <a:lstStyle/>
          <a:p>
            <a:pPr rtl="0"/>
            <a:r>
              <a:rPr lang="fr" sz="3600" b="1" i="0" u="none" strike="noStrike">
                <a:highlight>
                  <a:srgbClr val="000000">
                    <a:alpha val="0"/>
                  </a:srgbClr>
                </a:highlight>
                <a:latin typeface="Calibri"/>
              </a:rPr>
              <a:t>Méthode d'étude épidémiologique</a:t>
            </a:r>
          </a:p>
          <a:p>
            <a:pPr lvl="1" rtl="0">
              <a:buFont typeface="Wingdings" pitchFamily="2" charset="2"/>
              <a:buChar char="ü"/>
            </a:pPr>
            <a:r>
              <a:rPr lang="fr" sz="2800" b="0" i="0" u="none" strike="noStrike">
                <a:solidFill>
                  <a:srgbClr val="FF0000"/>
                </a:solidFill>
                <a:highlight>
                  <a:srgbClr val="000000">
                    <a:alpha val="0"/>
                  </a:srgbClr>
                </a:highlight>
                <a:latin typeface="Calibri"/>
              </a:rPr>
              <a:t>Analyse des séries chronologiques</a:t>
            </a:r>
          </a:p>
        </p:txBody>
      </p:sp>
      <p:sp>
        <p:nvSpPr>
          <p:cNvPr id="13" name="TextBox 12">
            <a:extLst>
              <a:ext uri="{FF2B5EF4-FFF2-40B4-BE49-F238E27FC236}">
                <a16:creationId xmlns:a16="http://schemas.microsoft.com/office/drawing/2014/main" id="{32B7C713-86AD-8F48-9B8E-21F1551BFFB7}"/>
              </a:ext>
            </a:extLst>
          </p:cNvPr>
          <p:cNvSpPr txBox="1"/>
          <p:nvPr/>
        </p:nvSpPr>
        <p:spPr>
          <a:xfrm>
            <a:off x="0" y="6291759"/>
            <a:ext cx="3127022" cy="430887"/>
          </a:xfrm>
          <a:prstGeom prst="rect">
            <a:avLst/>
          </a:prstGeom>
          <a:noFill/>
        </p:spPr>
        <p:txBody>
          <a:bodyPr wrap="square" rtlCol="0">
            <a:noAutofit/>
          </a:bodyPr>
          <a:lstStyle/>
          <a:p>
            <a:pPr rtl="0"/>
            <a:r>
              <a:rPr lang="fr" sz="1100" b="0" i="0" u="none" strike="noStrike">
                <a:highlight>
                  <a:srgbClr val="000000">
                    <a:alpha val="0"/>
                  </a:srgbClr>
                </a:highlight>
                <a:latin typeface="Calibri"/>
              </a:rPr>
              <a:t>Source : https://doi.org/10.1016/j.envres.2021.111232</a:t>
            </a:r>
          </a:p>
        </p:txBody>
      </p:sp>
      <p:pic>
        <p:nvPicPr>
          <p:cNvPr id="3" name="Picture 2">
            <a:extLst>
              <a:ext uri="{FF2B5EF4-FFF2-40B4-BE49-F238E27FC236}">
                <a16:creationId xmlns:a16="http://schemas.microsoft.com/office/drawing/2014/main" id="{8801FFC2-A962-3C41-82E0-637001719FE7}"/>
              </a:ext>
            </a:extLst>
          </p:cNvPr>
          <p:cNvPicPr>
            <a:picLocks noChangeAspect="1"/>
          </p:cNvPicPr>
          <p:nvPr/>
        </p:nvPicPr>
        <p:blipFill>
          <a:blip r:embed="rId4"/>
          <a:stretch>
            <a:fillRect/>
          </a:stretch>
        </p:blipFill>
        <p:spPr>
          <a:xfrm>
            <a:off x="0" y="3066097"/>
            <a:ext cx="4640463" cy="2317433"/>
          </a:xfrm>
          <a:prstGeom prst="rect">
            <a:avLst/>
          </a:prstGeom>
        </p:spPr>
      </p:pic>
      <p:pic>
        <p:nvPicPr>
          <p:cNvPr id="4" name="Picture 3">
            <a:extLst>
              <a:ext uri="{FF2B5EF4-FFF2-40B4-BE49-F238E27FC236}">
                <a16:creationId xmlns:a16="http://schemas.microsoft.com/office/drawing/2014/main" id="{18BD7E39-394C-444F-9D63-E4F6D39A5303}"/>
              </a:ext>
            </a:extLst>
          </p:cNvPr>
          <p:cNvPicPr>
            <a:picLocks noChangeAspect="1"/>
          </p:cNvPicPr>
          <p:nvPr/>
        </p:nvPicPr>
        <p:blipFill>
          <a:blip r:embed="rId3"/>
          <a:stretch>
            <a:fillRect/>
          </a:stretch>
        </p:blipFill>
        <p:spPr>
          <a:xfrm>
            <a:off x="7474843" y="0"/>
            <a:ext cx="3532624" cy="6858000"/>
          </a:xfrm>
          <a:prstGeom prst="rect">
            <a:avLst/>
          </a:prstGeom>
        </p:spPr>
      </p:pic>
      <p:pic>
        <p:nvPicPr>
          <p:cNvPr id="9218" name="Picture 2">
            <a:extLst>
              <a:ext uri="{FF2B5EF4-FFF2-40B4-BE49-F238E27FC236}">
                <a16:creationId xmlns:a16="http://schemas.microsoft.com/office/drawing/2014/main" id="{57028202-9813-314C-B579-FEEDB5ED965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91196" y="732425"/>
            <a:ext cx="7378590" cy="590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398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BD41F8-C85E-AA44-BC01-45D01691B965}"/>
              </a:ext>
            </a:extLst>
          </p:cNvPr>
          <p:cNvPicPr>
            <a:picLocks noChangeAspect="1"/>
          </p:cNvPicPr>
          <p:nvPr/>
        </p:nvPicPr>
        <p:blipFill>
          <a:blip r:embed="rId3"/>
          <a:stretch>
            <a:fillRect/>
          </a:stretch>
        </p:blipFill>
        <p:spPr>
          <a:xfrm>
            <a:off x="3122850" y="1260636"/>
            <a:ext cx="7150703" cy="4954031"/>
          </a:xfrm>
          <a:prstGeom prst="rect">
            <a:avLst/>
          </a:prstGeom>
        </p:spPr>
      </p:pic>
      <p:sp>
        <p:nvSpPr>
          <p:cNvPr id="7" name="Rectangle 6">
            <a:extLst>
              <a:ext uri="{FF2B5EF4-FFF2-40B4-BE49-F238E27FC236}">
                <a16:creationId xmlns:a16="http://schemas.microsoft.com/office/drawing/2014/main" id="{57FE0870-48A8-0347-9230-C72CCAC2044F}"/>
              </a:ext>
            </a:extLst>
          </p:cNvPr>
          <p:cNvSpPr/>
          <p:nvPr/>
        </p:nvSpPr>
        <p:spPr>
          <a:xfrm>
            <a:off x="316524" y="24263"/>
            <a:ext cx="6096000" cy="1077218"/>
          </a:xfrm>
          <a:prstGeom prst="rect">
            <a:avLst/>
          </a:prstGeom>
        </p:spPr>
        <p:txBody>
          <a:bodyPr>
            <a:noAutofit/>
          </a:bodyPr>
          <a:lstStyle/>
          <a:p>
            <a:pPr rtl="0"/>
            <a:r>
              <a:rPr lang="fr" sz="3600" b="1" i="0" u="none" strike="noStrike" dirty="0">
                <a:highlight>
                  <a:srgbClr val="000000">
                    <a:alpha val="0"/>
                  </a:srgbClr>
                </a:highlight>
                <a:latin typeface="Calibri"/>
              </a:rPr>
              <a:t>Méthode d’étude épidémiologique</a:t>
            </a:r>
          </a:p>
          <a:p>
            <a:pPr lvl="1" rtl="0">
              <a:buFont typeface="Wingdings" pitchFamily="2" charset="2"/>
              <a:buChar char="ü"/>
            </a:pPr>
            <a:r>
              <a:rPr lang="fr" sz="2800" b="0" i="0" u="none" strike="noStrike" dirty="0">
                <a:solidFill>
                  <a:srgbClr val="FF0000"/>
                </a:solidFill>
                <a:highlight>
                  <a:srgbClr val="000000">
                    <a:alpha val="0"/>
                  </a:srgbClr>
                </a:highlight>
                <a:latin typeface="Calibri"/>
              </a:rPr>
              <a:t>Analyse des séries chronologiques</a:t>
            </a:r>
          </a:p>
        </p:txBody>
      </p:sp>
      <p:sp>
        <p:nvSpPr>
          <p:cNvPr id="13" name="TextBox 12">
            <a:extLst>
              <a:ext uri="{FF2B5EF4-FFF2-40B4-BE49-F238E27FC236}">
                <a16:creationId xmlns:a16="http://schemas.microsoft.com/office/drawing/2014/main" id="{32B7C713-86AD-8F48-9B8E-21F1551BFFB7}"/>
              </a:ext>
            </a:extLst>
          </p:cNvPr>
          <p:cNvSpPr txBox="1"/>
          <p:nvPr/>
        </p:nvSpPr>
        <p:spPr>
          <a:xfrm>
            <a:off x="0" y="6291759"/>
            <a:ext cx="3127022" cy="430887"/>
          </a:xfrm>
          <a:prstGeom prst="rect">
            <a:avLst/>
          </a:prstGeom>
          <a:noFill/>
        </p:spPr>
        <p:txBody>
          <a:bodyPr wrap="square" rtlCol="0">
            <a:noAutofit/>
          </a:bodyPr>
          <a:lstStyle/>
          <a:p>
            <a:pPr rtl="0"/>
            <a:r>
              <a:rPr lang="fr" sz="1100" b="0" i="0" u="none" strike="noStrike">
                <a:highlight>
                  <a:srgbClr val="000000">
                    <a:alpha val="0"/>
                  </a:srgbClr>
                </a:highlight>
                <a:latin typeface="Calibri"/>
              </a:rPr>
              <a:t>Source : https://doi.org/10.1016/j.envres.2021.111232</a:t>
            </a:r>
          </a:p>
        </p:txBody>
      </p:sp>
      <p:pic>
        <p:nvPicPr>
          <p:cNvPr id="10242" name="Picture 2" descr="Fig. 3">
            <a:extLst>
              <a:ext uri="{FF2B5EF4-FFF2-40B4-BE49-F238E27FC236}">
                <a16:creationId xmlns:a16="http://schemas.microsoft.com/office/drawing/2014/main" id="{633FF741-A12B-D44B-A10B-8EE9EBDB425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22850" y="1260636"/>
            <a:ext cx="9055100" cy="513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280E073-3E1C-1A4F-844A-8EDEA6DA777E}"/>
              </a:ext>
            </a:extLst>
          </p:cNvPr>
          <p:cNvSpPr/>
          <p:nvPr/>
        </p:nvSpPr>
        <p:spPr>
          <a:xfrm>
            <a:off x="148590" y="3267314"/>
            <a:ext cx="2637453" cy="584775"/>
          </a:xfrm>
          <a:prstGeom prst="rect">
            <a:avLst/>
          </a:prstGeom>
        </p:spPr>
        <p:txBody>
          <a:bodyPr wrap="none">
            <a:noAutofit/>
          </a:bodyPr>
          <a:lstStyle/>
          <a:p>
            <a:pPr rtl="0"/>
            <a:r>
              <a:rPr lang="fr" sz="3200" b="1" i="0" u="none" strike="noStrike">
                <a:solidFill>
                  <a:srgbClr val="808080"/>
                </a:solidFill>
                <a:highlight>
                  <a:srgbClr val="000000">
                    <a:alpha val="0"/>
                  </a:srgbClr>
                </a:highlight>
                <a:latin typeface="Calibri"/>
              </a:rPr>
              <a:t>Vulnérabilités</a:t>
            </a:r>
          </a:p>
        </p:txBody>
      </p:sp>
    </p:spTree>
    <p:extLst>
      <p:ext uri="{BB962C8B-B14F-4D97-AF65-F5344CB8AC3E}">
        <p14:creationId xmlns:p14="http://schemas.microsoft.com/office/powerpoint/2010/main" val="32592785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207A27-E86D-1343-B20F-1AB5AFAD0E82}"/>
              </a:ext>
            </a:extLst>
          </p:cNvPr>
          <p:cNvSpPr/>
          <p:nvPr/>
        </p:nvSpPr>
        <p:spPr>
          <a:xfrm>
            <a:off x="103214" y="161165"/>
            <a:ext cx="10478318" cy="1015663"/>
          </a:xfrm>
          <a:prstGeom prst="rect">
            <a:avLst/>
          </a:prstGeom>
        </p:spPr>
        <p:txBody>
          <a:bodyPr wrap="none">
            <a:noAutofit/>
          </a:bodyPr>
          <a:lstStyle/>
          <a:p>
            <a:pPr rtl="0"/>
            <a:r>
              <a:rPr lang="fr" sz="3200" b="1" i="0" u="none" strike="noStrike" dirty="0">
                <a:highlight>
                  <a:srgbClr val="000000">
                    <a:alpha val="0"/>
                  </a:srgbClr>
                </a:highlight>
                <a:latin typeface="Calibri"/>
              </a:rPr>
              <a:t>Quelle devrait être l’unité statutaire pour l'estimation du seuil ?</a:t>
            </a:r>
          </a:p>
          <a:p>
            <a:pPr rtl="0"/>
            <a:r>
              <a:rPr lang="fr" sz="2800" b="0" i="0" u="none" strike="noStrike" dirty="0">
                <a:highlight>
                  <a:srgbClr val="000000">
                    <a:alpha val="0"/>
                  </a:srgbClr>
                </a:highlight>
                <a:latin typeface="Calibri"/>
              </a:rPr>
              <a:t>Mégapole / Ville / Agglomération / District / Village ?</a:t>
            </a:r>
          </a:p>
        </p:txBody>
      </p:sp>
      <p:sp>
        <p:nvSpPr>
          <p:cNvPr id="5" name="Rectangle 4">
            <a:extLst>
              <a:ext uri="{FF2B5EF4-FFF2-40B4-BE49-F238E27FC236}">
                <a16:creationId xmlns:a16="http://schemas.microsoft.com/office/drawing/2014/main" id="{B51B47F0-6A7D-1C42-89FD-DE6E59344231}"/>
              </a:ext>
            </a:extLst>
          </p:cNvPr>
          <p:cNvSpPr/>
          <p:nvPr/>
        </p:nvSpPr>
        <p:spPr>
          <a:xfrm>
            <a:off x="103214" y="2013409"/>
            <a:ext cx="11408848" cy="3785652"/>
          </a:xfrm>
          <a:prstGeom prst="rect">
            <a:avLst/>
          </a:prstGeom>
        </p:spPr>
        <p:txBody>
          <a:bodyPr wrap="square">
            <a:noAutofit/>
          </a:bodyPr>
          <a:lstStyle/>
          <a:p>
            <a:pPr marL="342900" indent="-342900" rtl="0">
              <a:buFont typeface="Arial" panose="020B0604020202020204" pitchFamily="34" charset="0"/>
              <a:buChar char="•"/>
            </a:pPr>
            <a:r>
              <a:rPr lang="fr" sz="2000" b="0" i="0" u="none" strike="noStrike" dirty="0">
                <a:highlight>
                  <a:srgbClr val="000000">
                    <a:alpha val="0"/>
                  </a:srgbClr>
                </a:highlight>
                <a:latin typeface="Calibri"/>
              </a:rPr>
              <a:t>La température ambiante ne varie pas beaucoup géographiquement à l'intérieur d'un même district, à moins de différences majeures dans les courbes de niveau/le système météorologique.</a:t>
            </a:r>
          </a:p>
          <a:p>
            <a:endParaRPr lang="en-US" sz="2000" dirty="0"/>
          </a:p>
          <a:p>
            <a:pPr marL="342900" indent="-342900" rtl="0">
              <a:buFont typeface="Arial" panose="020B0604020202020204" pitchFamily="34" charset="0"/>
              <a:buChar char="•"/>
            </a:pPr>
            <a:r>
              <a:rPr lang="fr" sz="2000" b="0" i="0" u="none" strike="noStrike" dirty="0">
                <a:highlight>
                  <a:srgbClr val="000000">
                    <a:alpha val="0"/>
                  </a:srgbClr>
                </a:highlight>
                <a:latin typeface="Calibri"/>
              </a:rPr>
              <a:t>L'estimation des seuils devrait être effectuée au niveau des mégapoles (</a:t>
            </a:r>
            <a:r>
              <a:rPr lang="fr" sz="2000" b="1" i="0" u="none" strike="noStrike" dirty="0">
                <a:highlight>
                  <a:srgbClr val="000000">
                    <a:alpha val="0"/>
                  </a:srgbClr>
                </a:highlight>
                <a:latin typeface="Calibri"/>
              </a:rPr>
              <a:t>population &gt; 1 million d'habitants</a:t>
            </a:r>
            <a:r>
              <a:rPr lang="fr" sz="2000" b="0" i="0" u="none" strike="noStrike" dirty="0">
                <a:highlight>
                  <a:srgbClr val="000000">
                    <a:alpha val="0"/>
                  </a:srgbClr>
                </a:highlight>
                <a:latin typeface="Calibri"/>
              </a:rPr>
              <a:t>) et des districts.</a:t>
            </a:r>
          </a:p>
          <a:p>
            <a:endParaRPr lang="en-US" sz="2000" dirty="0"/>
          </a:p>
          <a:p>
            <a:pPr marL="342900" indent="-342900" rtl="0">
              <a:buFont typeface="Arial" panose="020B0604020202020204" pitchFamily="34" charset="0"/>
              <a:buChar char="•"/>
            </a:pPr>
            <a:r>
              <a:rPr lang="fr" sz="2000" b="0" i="0" u="none" strike="noStrike" dirty="0">
                <a:highlight>
                  <a:srgbClr val="000000">
                    <a:alpha val="0"/>
                  </a:srgbClr>
                </a:highlight>
                <a:latin typeface="Calibri"/>
              </a:rPr>
              <a:t>Ils devraient être les unités opérationnelles chargées de l'élaboration et de la mise en œuvre du HAP.</a:t>
            </a:r>
          </a:p>
          <a:p>
            <a:endParaRPr lang="en-US" sz="2000" dirty="0"/>
          </a:p>
          <a:p>
            <a:pPr marL="342900" indent="-342900" rtl="0">
              <a:buFont typeface="Arial" panose="020B0604020202020204" pitchFamily="34" charset="0"/>
              <a:buChar char="•"/>
            </a:pPr>
            <a:r>
              <a:rPr lang="fr" sz="2000" b="0" i="0" u="none" strike="noStrike" dirty="0">
                <a:highlight>
                  <a:srgbClr val="000000">
                    <a:alpha val="0"/>
                  </a:srgbClr>
                </a:highlight>
                <a:latin typeface="Calibri"/>
              </a:rPr>
              <a:t>Les États doivent élaborer un protocole/des directives spécifiques en s’appuyant sur les directives nationales publiées par la NDMA et les villes/districts doivent préparer et mettre en œuvre leurs plans d'action locaux contre la chaleur, avec des seuils d'alerte précoce déterminés au niveau local.</a:t>
            </a:r>
          </a:p>
          <a:p>
            <a:endParaRPr lang="en-US" sz="2000" dirty="0"/>
          </a:p>
          <a:p>
            <a:endParaRPr lang="en-US" sz="2000" dirty="0"/>
          </a:p>
        </p:txBody>
      </p:sp>
    </p:spTree>
    <p:extLst>
      <p:ext uri="{BB962C8B-B14F-4D97-AF65-F5344CB8AC3E}">
        <p14:creationId xmlns:p14="http://schemas.microsoft.com/office/powerpoint/2010/main" val="297787304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87F7DDE4-E1CC-E445-810E-F6DFEEB7D773}"/>
              </a:ext>
            </a:extLst>
          </p:cNvPr>
          <p:cNvPicPr>
            <a:picLocks noChangeAspect="1"/>
          </p:cNvPicPr>
          <p:nvPr/>
        </p:nvPicPr>
        <p:blipFill>
          <a:blip r:embed="rId3"/>
          <a:srcRect l="4501" t="5285" r="1992" b="5364"/>
          <a:stretch>
            <a:fillRect/>
          </a:stretch>
        </p:blipFill>
        <p:spPr>
          <a:xfrm rot="5400000">
            <a:off x="7360522" y="1343005"/>
            <a:ext cx="5628906" cy="4034049"/>
          </a:xfrm>
          <a:prstGeom prst="rect">
            <a:avLst/>
          </a:prstGeom>
          <a:ln w="12700">
            <a:solidFill>
              <a:schemeClr val="tx1"/>
            </a:solidFill>
          </a:ln>
        </p:spPr>
      </p:pic>
      <p:sp>
        <p:nvSpPr>
          <p:cNvPr id="5" name="Rectangle 4">
            <a:extLst>
              <a:ext uri="{FF2B5EF4-FFF2-40B4-BE49-F238E27FC236}">
                <a16:creationId xmlns:a16="http://schemas.microsoft.com/office/drawing/2014/main" id="{C48A3F52-422F-704E-86CC-D26B7DBB1A71}"/>
              </a:ext>
            </a:extLst>
          </p:cNvPr>
          <p:cNvSpPr/>
          <p:nvPr/>
        </p:nvSpPr>
        <p:spPr>
          <a:xfrm>
            <a:off x="-502406" y="119285"/>
            <a:ext cx="8395810" cy="3600986"/>
          </a:xfrm>
          <a:prstGeom prst="rect">
            <a:avLst/>
          </a:prstGeom>
        </p:spPr>
        <p:txBody>
          <a:bodyPr wrap="square">
            <a:noAutofit/>
          </a:bodyPr>
          <a:lstStyle/>
          <a:p>
            <a:pPr marL="685818" rtl="0"/>
            <a:r>
              <a:rPr lang="fr" sz="2800" b="1" i="0" u="none" strike="noStrike" dirty="0">
                <a:highlight>
                  <a:srgbClr val="000000">
                    <a:alpha val="0"/>
                  </a:srgbClr>
                </a:highlight>
                <a:latin typeface="Calibri"/>
              </a:rPr>
              <a:t>Détermination des seuils pour l’alerte précoce en cas de chaleur</a:t>
            </a:r>
          </a:p>
          <a:p>
            <a:pPr marL="685818"/>
            <a:endParaRPr lang="en-US" sz="2800" dirty="0">
              <a:solidFill>
                <a:srgbClr val="0C343D"/>
              </a:solidFill>
            </a:endParaRPr>
          </a:p>
          <a:p>
            <a:pPr marL="685818" rtl="0"/>
            <a:r>
              <a:rPr lang="fr" sz="2400" b="0" i="0" u="none" strike="noStrike" dirty="0">
                <a:highlight>
                  <a:srgbClr val="000000">
                    <a:alpha val="0"/>
                  </a:srgbClr>
                </a:highlight>
                <a:latin typeface="Calibri"/>
              </a:rPr>
              <a:t>Étude préliminaire visant à estimer le seuil de température pour l’alerte concernant la canicule en Inde, réalisée pour 103 villes dans 19 États et territoires, par la NDMA, l'IMD et l’IIPHG en septembre 2019.</a:t>
            </a:r>
          </a:p>
          <a:p>
            <a:pPr marL="685818"/>
            <a:endParaRPr lang="en-US" sz="2400" dirty="0"/>
          </a:p>
          <a:p>
            <a:pPr marL="685818"/>
            <a:endParaRPr lang="en-US" sz="2800" dirty="0">
              <a:solidFill>
                <a:srgbClr val="0C343D"/>
              </a:solidFill>
            </a:endParaRPr>
          </a:p>
          <a:p>
            <a:pPr marL="685818"/>
            <a:endParaRPr lang="en-US" sz="2400" dirty="0">
              <a:solidFill>
                <a:srgbClr val="0C343D"/>
              </a:solidFill>
            </a:endParaRPr>
          </a:p>
        </p:txBody>
      </p:sp>
      <p:pic>
        <p:nvPicPr>
          <p:cNvPr id="4" name="Picture 3">
            <a:extLst>
              <a:ext uri="{FF2B5EF4-FFF2-40B4-BE49-F238E27FC236}">
                <a16:creationId xmlns:a16="http://schemas.microsoft.com/office/drawing/2014/main" id="{B3933923-41AE-D44D-8184-4C26324BB758}"/>
              </a:ext>
            </a:extLst>
          </p:cNvPr>
          <p:cNvPicPr/>
          <p:nvPr/>
        </p:nvPicPr>
        <p:blipFill>
          <a:blip r:embed="rId4">
            <a:lum bright="-20000" contrast="30000"/>
            <a:extLst>
              <a:ext uri="{28A0092B-C50C-407E-A947-70E740481C1C}">
                <a14:useLocalDpi xmlns:a14="http://schemas.microsoft.com/office/drawing/2010/main" val="0"/>
              </a:ext>
            </a:extLst>
          </a:blip>
          <a:stretch>
            <a:fillRect/>
          </a:stretch>
        </p:blipFill>
        <p:spPr>
          <a:xfrm>
            <a:off x="171477" y="3816766"/>
            <a:ext cx="4127121" cy="2200185"/>
          </a:xfrm>
          <a:prstGeom prst="rect">
            <a:avLst/>
          </a:prstGeom>
          <a:ln>
            <a:solidFill>
              <a:prstClr val="black"/>
            </a:solidFill>
          </a:ln>
        </p:spPr>
      </p:pic>
      <p:pic>
        <p:nvPicPr>
          <p:cNvPr id="6" name="Picture 5">
            <a:extLst>
              <a:ext uri="{FF2B5EF4-FFF2-40B4-BE49-F238E27FC236}">
                <a16:creationId xmlns:a16="http://schemas.microsoft.com/office/drawing/2014/main" id="{1470B2F8-6ED1-F04D-8840-AAFEACBB6245}"/>
              </a:ext>
            </a:extLst>
          </p:cNvPr>
          <p:cNvPicPr>
            <a:picLocks noChangeAspect="1"/>
          </p:cNvPicPr>
          <p:nvPr/>
        </p:nvPicPr>
        <p:blipFill>
          <a:blip r:embed="rId5"/>
          <a:srcRect b="5730"/>
          <a:stretch>
            <a:fillRect/>
          </a:stretch>
        </p:blipFill>
        <p:spPr>
          <a:xfrm>
            <a:off x="4405071" y="2995904"/>
            <a:ext cx="3646406" cy="3151030"/>
          </a:xfrm>
          <a:prstGeom prst="rect">
            <a:avLst/>
          </a:prstGeom>
        </p:spPr>
      </p:pic>
      <p:sp>
        <p:nvSpPr>
          <p:cNvPr id="2" name="Rectangle 1">
            <a:extLst>
              <a:ext uri="{FF2B5EF4-FFF2-40B4-BE49-F238E27FC236}">
                <a16:creationId xmlns:a16="http://schemas.microsoft.com/office/drawing/2014/main" id="{3E69DB35-B1C8-CE4C-80DC-EFF39DE76DFF}"/>
              </a:ext>
            </a:extLst>
          </p:cNvPr>
          <p:cNvSpPr/>
          <p:nvPr/>
        </p:nvSpPr>
        <p:spPr>
          <a:xfrm>
            <a:off x="-502722" y="6174482"/>
            <a:ext cx="10846130" cy="461665"/>
          </a:xfrm>
          <a:prstGeom prst="rect">
            <a:avLst/>
          </a:prstGeom>
        </p:spPr>
        <p:txBody>
          <a:bodyPr wrap="square">
            <a:noAutofit/>
          </a:bodyPr>
          <a:lstStyle/>
          <a:p>
            <a:pPr marL="685818" rtl="0"/>
            <a:r>
              <a:rPr lang="fr" sz="1800" b="0" i="0" u="none" strike="noStrike">
                <a:highlight>
                  <a:srgbClr val="000000">
                    <a:alpha val="0"/>
                  </a:srgbClr>
                </a:highlight>
                <a:latin typeface="Calibri"/>
              </a:rPr>
              <a:t>PS : peut être renforcé et étendu à d'autres villes/districts si les données sont disponibles.</a:t>
            </a:r>
            <a:r>
              <a:rPr lang="fr" sz="2400" b="0" i="0" u="none" strike="noStrike">
                <a:highlight>
                  <a:srgbClr val="000000">
                    <a:alpha val="0"/>
                  </a:srgbClr>
                </a:highlight>
                <a:latin typeface="Calibri"/>
              </a:rPr>
              <a:t> </a:t>
            </a:r>
            <a:endParaRPr lang="en-US" sz="2000"/>
          </a:p>
        </p:txBody>
      </p:sp>
    </p:spTree>
    <p:extLst>
      <p:ext uri="{BB962C8B-B14F-4D97-AF65-F5344CB8AC3E}">
        <p14:creationId xmlns:p14="http://schemas.microsoft.com/office/powerpoint/2010/main" val="13252410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69635D-25DA-C749-9827-71AFF30187A6}"/>
              </a:ext>
            </a:extLst>
          </p:cNvPr>
          <p:cNvSpPr/>
          <p:nvPr/>
        </p:nvSpPr>
        <p:spPr>
          <a:xfrm>
            <a:off x="124177" y="170724"/>
            <a:ext cx="9516534" cy="1200329"/>
          </a:xfrm>
          <a:prstGeom prst="rect">
            <a:avLst/>
          </a:prstGeom>
        </p:spPr>
        <p:txBody>
          <a:bodyPr wrap="square">
            <a:noAutofit/>
          </a:bodyPr>
          <a:lstStyle/>
          <a:p>
            <a:pPr rtl="0"/>
            <a:r>
              <a:rPr lang="fr" sz="3600" b="1" i="0" u="none" strike="noStrike" dirty="0">
                <a:highlight>
                  <a:srgbClr val="000000">
                    <a:alpha val="0"/>
                  </a:srgbClr>
                </a:highlight>
                <a:latin typeface="Helvetica" charset="0"/>
              </a:rPr>
              <a:t>Contraintes dans la prise de décision politique: </a:t>
            </a:r>
            <a:r>
              <a:rPr lang="fr" sz="3600" b="1" i="0" u="none" strike="noStrike" dirty="0">
                <a:solidFill>
                  <a:srgbClr val="ED7D31"/>
                </a:solidFill>
                <a:highlight>
                  <a:srgbClr val="000000">
                    <a:alpha val="0"/>
                  </a:srgbClr>
                </a:highlight>
                <a:latin typeface="Helvetica" charset="0"/>
              </a:rPr>
              <a:t>« dilemme du décideur »</a:t>
            </a:r>
            <a:r>
              <a:rPr lang="fr" sz="3600" b="1" i="0" u="none" strike="noStrike" dirty="0">
                <a:highlight>
                  <a:srgbClr val="000000">
                    <a:alpha val="0"/>
                  </a:srgbClr>
                </a:highlight>
                <a:latin typeface="Helvetica" charset="0"/>
              </a:rPr>
              <a:t>.</a:t>
            </a:r>
          </a:p>
        </p:txBody>
      </p:sp>
      <p:sp>
        <p:nvSpPr>
          <p:cNvPr id="3" name="Rectangle 2">
            <a:extLst>
              <a:ext uri="{FF2B5EF4-FFF2-40B4-BE49-F238E27FC236}">
                <a16:creationId xmlns:a16="http://schemas.microsoft.com/office/drawing/2014/main" id="{C8F5E575-F4EC-3049-A025-7BC0967271DB}"/>
              </a:ext>
            </a:extLst>
          </p:cNvPr>
          <p:cNvSpPr/>
          <p:nvPr/>
        </p:nvSpPr>
        <p:spPr>
          <a:xfrm>
            <a:off x="124177" y="1430983"/>
            <a:ext cx="6784623" cy="2677656"/>
          </a:xfrm>
          <a:prstGeom prst="rect">
            <a:avLst/>
          </a:prstGeom>
        </p:spPr>
        <p:txBody>
          <a:bodyPr wrap="square">
            <a:noAutofit/>
          </a:bodyPr>
          <a:lstStyle/>
          <a:p>
            <a:pPr rtl="0"/>
            <a:r>
              <a:rPr lang="fr" sz="3200" b="1" i="0" u="none" strike="noStrike">
                <a:highlight>
                  <a:srgbClr val="000000">
                    <a:alpha val="0"/>
                  </a:srgbClr>
                </a:highlight>
                <a:latin typeface="Calibri"/>
              </a:rPr>
              <a:t>Quelle méthodologie utiliser ?</a:t>
            </a:r>
          </a:p>
          <a:p>
            <a:endParaRPr lang="en-US" sz="3200" b="1"/>
          </a:p>
          <a:p>
            <a:pPr rtl="0"/>
            <a:r>
              <a:rPr lang="fr" sz="2400" b="1" i="0" u="none" strike="noStrike">
                <a:solidFill>
                  <a:srgbClr val="FF0000"/>
                </a:solidFill>
                <a:highlight>
                  <a:srgbClr val="000000">
                    <a:alpha val="0"/>
                  </a:srgbClr>
                </a:highlight>
                <a:latin typeface="Calibri"/>
              </a:rPr>
              <a:t>Biostatistique simple </a:t>
            </a:r>
          </a:p>
          <a:p>
            <a:pPr rtl="0"/>
            <a:r>
              <a:rPr lang="fr" sz="2400" b="1" i="0" u="none" strike="noStrike">
                <a:solidFill>
                  <a:srgbClr val="FF0000"/>
                </a:solidFill>
                <a:highlight>
                  <a:srgbClr val="000000">
                    <a:alpha val="0"/>
                  </a:srgbClr>
                </a:highlight>
                <a:latin typeface="Calibri"/>
              </a:rPr>
              <a:t>OU</a:t>
            </a:r>
          </a:p>
          <a:p>
            <a:pPr rtl="0"/>
            <a:r>
              <a:rPr lang="fr" sz="2400" b="1" i="0" u="none" strike="noStrike">
                <a:solidFill>
                  <a:srgbClr val="FF0000"/>
                </a:solidFill>
                <a:highlight>
                  <a:srgbClr val="000000">
                    <a:alpha val="0"/>
                  </a:srgbClr>
                </a:highlight>
                <a:latin typeface="Calibri"/>
              </a:rPr>
              <a:t>Biométéorologie complexe</a:t>
            </a:r>
          </a:p>
          <a:p>
            <a:endParaRPr lang="en-US" sz="3200" b="1"/>
          </a:p>
        </p:txBody>
      </p:sp>
      <p:pic>
        <p:nvPicPr>
          <p:cNvPr id="12" name="Picture 11">
            <a:extLst>
              <a:ext uri="{FF2B5EF4-FFF2-40B4-BE49-F238E27FC236}">
                <a16:creationId xmlns:a16="http://schemas.microsoft.com/office/drawing/2014/main" id="{B0113E30-7F11-1C45-A68B-04922FECDDEB}"/>
              </a:ext>
            </a:extLst>
          </p:cNvPr>
          <p:cNvPicPr>
            <a:picLocks noChangeAspect="1"/>
          </p:cNvPicPr>
          <p:nvPr/>
        </p:nvPicPr>
        <p:blipFill>
          <a:blip r:embed="rId3"/>
          <a:stretch>
            <a:fillRect/>
          </a:stretch>
        </p:blipFill>
        <p:spPr>
          <a:xfrm>
            <a:off x="6272390" y="1371053"/>
            <a:ext cx="5359400" cy="4457700"/>
          </a:xfrm>
          <a:prstGeom prst="rect">
            <a:avLst/>
          </a:prstGeom>
        </p:spPr>
      </p:pic>
    </p:spTree>
    <p:extLst>
      <p:ext uri="{BB962C8B-B14F-4D97-AF65-F5344CB8AC3E}">
        <p14:creationId xmlns:p14="http://schemas.microsoft.com/office/powerpoint/2010/main" val="31710347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69635D-25DA-C749-9827-71AFF30187A6}"/>
              </a:ext>
            </a:extLst>
          </p:cNvPr>
          <p:cNvSpPr/>
          <p:nvPr/>
        </p:nvSpPr>
        <p:spPr>
          <a:xfrm>
            <a:off x="0" y="-10620"/>
            <a:ext cx="9516534" cy="1200329"/>
          </a:xfrm>
          <a:prstGeom prst="rect">
            <a:avLst/>
          </a:prstGeom>
        </p:spPr>
        <p:txBody>
          <a:bodyPr wrap="square">
            <a:noAutofit/>
          </a:bodyPr>
          <a:lstStyle/>
          <a:p>
            <a:pPr rtl="0"/>
            <a:r>
              <a:rPr lang="fr" sz="3600" b="1" i="0" u="none" strike="noStrike" dirty="0">
                <a:highlight>
                  <a:srgbClr val="000000">
                    <a:alpha val="0"/>
                  </a:srgbClr>
                </a:highlight>
                <a:latin typeface="Helvetica" charset="0"/>
              </a:rPr>
              <a:t>Contraintes dans la prise de décision politique : </a:t>
            </a:r>
            <a:r>
              <a:rPr lang="fr" sz="3600" b="1" i="0" u="none" strike="noStrike" dirty="0">
                <a:solidFill>
                  <a:srgbClr val="ED7D31"/>
                </a:solidFill>
                <a:highlight>
                  <a:srgbClr val="000000">
                    <a:alpha val="0"/>
                  </a:srgbClr>
                </a:highlight>
                <a:latin typeface="Helvetica" charset="0"/>
              </a:rPr>
              <a:t>« dilemme du décideur »</a:t>
            </a:r>
            <a:r>
              <a:rPr lang="fr" sz="3600" b="1" i="0" u="none" strike="noStrike" dirty="0">
                <a:highlight>
                  <a:srgbClr val="000000">
                    <a:alpha val="0"/>
                  </a:srgbClr>
                </a:highlight>
                <a:latin typeface="Helvetica" charset="0"/>
              </a:rPr>
              <a:t>.</a:t>
            </a:r>
          </a:p>
        </p:txBody>
      </p:sp>
      <p:sp>
        <p:nvSpPr>
          <p:cNvPr id="13" name="Rectangle 12">
            <a:extLst>
              <a:ext uri="{FF2B5EF4-FFF2-40B4-BE49-F238E27FC236}">
                <a16:creationId xmlns:a16="http://schemas.microsoft.com/office/drawing/2014/main" id="{726111FC-A935-E54A-9B8F-3A2B12F1D2E7}"/>
              </a:ext>
            </a:extLst>
          </p:cNvPr>
          <p:cNvSpPr/>
          <p:nvPr/>
        </p:nvSpPr>
        <p:spPr>
          <a:xfrm>
            <a:off x="0" y="2248527"/>
            <a:ext cx="4180760" cy="523220"/>
          </a:xfrm>
          <a:prstGeom prst="rect">
            <a:avLst/>
          </a:prstGeom>
        </p:spPr>
        <p:txBody>
          <a:bodyPr wrap="square">
            <a:noAutofit/>
          </a:bodyPr>
          <a:lstStyle/>
          <a:p>
            <a:pPr rtl="0"/>
            <a:r>
              <a:rPr lang="fr" sz="2800" b="1" i="0" u="none" strike="noStrike">
                <a:highlight>
                  <a:srgbClr val="000000">
                    <a:alpha val="0"/>
                  </a:srgbClr>
                </a:highlight>
                <a:latin typeface="Calibri"/>
              </a:rPr>
              <a:t>Fiabilité des prévisions ?</a:t>
            </a:r>
          </a:p>
        </p:txBody>
      </p:sp>
      <p:sp>
        <p:nvSpPr>
          <p:cNvPr id="7" name="TextBox 6">
            <a:extLst>
              <a:ext uri="{FF2B5EF4-FFF2-40B4-BE49-F238E27FC236}">
                <a16:creationId xmlns:a16="http://schemas.microsoft.com/office/drawing/2014/main" id="{44048DB3-4BB9-B140-960F-86C2E30CC929}"/>
              </a:ext>
            </a:extLst>
          </p:cNvPr>
          <p:cNvSpPr txBox="1"/>
          <p:nvPr/>
        </p:nvSpPr>
        <p:spPr>
          <a:xfrm>
            <a:off x="0" y="6577159"/>
            <a:ext cx="3127022" cy="261610"/>
          </a:xfrm>
          <a:prstGeom prst="rect">
            <a:avLst/>
          </a:prstGeom>
          <a:noFill/>
        </p:spPr>
        <p:txBody>
          <a:bodyPr wrap="square" rtlCol="0">
            <a:noAutofit/>
          </a:bodyPr>
          <a:lstStyle/>
          <a:p>
            <a:pPr rtl="0"/>
            <a:r>
              <a:rPr lang="fr" sz="1100" b="0" i="0" u="none" strike="noStrike">
                <a:highlight>
                  <a:srgbClr val="000000">
                    <a:alpha val="0"/>
                  </a:srgbClr>
                </a:highlight>
                <a:latin typeface="Calibri"/>
              </a:rPr>
              <a:t>Source : IMD</a:t>
            </a:r>
          </a:p>
        </p:txBody>
      </p:sp>
      <p:pic>
        <p:nvPicPr>
          <p:cNvPr id="3" name="Picture 2">
            <a:extLst>
              <a:ext uri="{FF2B5EF4-FFF2-40B4-BE49-F238E27FC236}">
                <a16:creationId xmlns:a16="http://schemas.microsoft.com/office/drawing/2014/main" id="{A292D50C-896E-8A42-A061-71F933937FD2}"/>
              </a:ext>
            </a:extLst>
          </p:cNvPr>
          <p:cNvPicPr>
            <a:picLocks noChangeAspect="1"/>
          </p:cNvPicPr>
          <p:nvPr/>
        </p:nvPicPr>
        <p:blipFill>
          <a:blip r:embed="rId3"/>
          <a:stretch>
            <a:fillRect/>
          </a:stretch>
        </p:blipFill>
        <p:spPr>
          <a:xfrm>
            <a:off x="3419929" y="1145994"/>
            <a:ext cx="8772071" cy="5660128"/>
          </a:xfrm>
          <a:prstGeom prst="rect">
            <a:avLst/>
          </a:prstGeom>
        </p:spPr>
      </p:pic>
    </p:spTree>
    <p:extLst>
      <p:ext uri="{BB962C8B-B14F-4D97-AF65-F5344CB8AC3E}">
        <p14:creationId xmlns:p14="http://schemas.microsoft.com/office/powerpoint/2010/main" val="2059077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69635D-25DA-C749-9827-71AFF30187A6}"/>
              </a:ext>
            </a:extLst>
          </p:cNvPr>
          <p:cNvSpPr/>
          <p:nvPr/>
        </p:nvSpPr>
        <p:spPr>
          <a:xfrm>
            <a:off x="124177" y="5624"/>
            <a:ext cx="9516534" cy="1200329"/>
          </a:xfrm>
          <a:prstGeom prst="rect">
            <a:avLst/>
          </a:prstGeom>
        </p:spPr>
        <p:txBody>
          <a:bodyPr wrap="square">
            <a:noAutofit/>
          </a:bodyPr>
          <a:lstStyle/>
          <a:p>
            <a:pPr rtl="0"/>
            <a:r>
              <a:rPr lang="fr" sz="3600" b="1" i="0" u="none" strike="noStrike" dirty="0">
                <a:highlight>
                  <a:srgbClr val="000000">
                    <a:alpha val="0"/>
                  </a:srgbClr>
                </a:highlight>
                <a:latin typeface="Helvetica" charset="0"/>
              </a:rPr>
              <a:t>Contraintes dans la prise de décision politique : </a:t>
            </a:r>
            <a:r>
              <a:rPr lang="fr" sz="3600" b="1" i="0" u="none" strike="noStrike" dirty="0">
                <a:solidFill>
                  <a:srgbClr val="ED7D31"/>
                </a:solidFill>
                <a:highlight>
                  <a:srgbClr val="000000">
                    <a:alpha val="0"/>
                  </a:srgbClr>
                </a:highlight>
                <a:latin typeface="Helvetica" charset="0"/>
              </a:rPr>
              <a:t>« dilemme du décideur »</a:t>
            </a:r>
            <a:r>
              <a:rPr lang="fr" sz="3600" b="1" i="0" u="none" strike="noStrike" dirty="0">
                <a:highlight>
                  <a:srgbClr val="000000">
                    <a:alpha val="0"/>
                  </a:srgbClr>
                </a:highlight>
                <a:latin typeface="Helvetica" charset="0"/>
              </a:rPr>
              <a:t>.</a:t>
            </a:r>
          </a:p>
        </p:txBody>
      </p:sp>
      <p:sp>
        <p:nvSpPr>
          <p:cNvPr id="3" name="Rectangle 2">
            <a:extLst>
              <a:ext uri="{FF2B5EF4-FFF2-40B4-BE49-F238E27FC236}">
                <a16:creationId xmlns:a16="http://schemas.microsoft.com/office/drawing/2014/main" id="{C8F5E575-F4EC-3049-A025-7BC0967271DB}"/>
              </a:ext>
            </a:extLst>
          </p:cNvPr>
          <p:cNvSpPr/>
          <p:nvPr/>
        </p:nvSpPr>
        <p:spPr>
          <a:xfrm>
            <a:off x="124177" y="1131359"/>
            <a:ext cx="6784623" cy="1077218"/>
          </a:xfrm>
          <a:prstGeom prst="rect">
            <a:avLst/>
          </a:prstGeom>
        </p:spPr>
        <p:txBody>
          <a:bodyPr wrap="square">
            <a:noAutofit/>
          </a:bodyPr>
          <a:lstStyle/>
          <a:p>
            <a:pPr rtl="0"/>
            <a:r>
              <a:rPr lang="fr" sz="3200" b="1" i="0" u="none" strike="noStrike">
                <a:highlight>
                  <a:srgbClr val="000000">
                    <a:alpha val="0"/>
                  </a:srgbClr>
                </a:highlight>
                <a:latin typeface="Calibri"/>
              </a:rPr>
              <a:t>Quelles données d'impact utiliser ? Disponibilité !</a:t>
            </a:r>
          </a:p>
        </p:txBody>
      </p:sp>
      <p:pic>
        <p:nvPicPr>
          <p:cNvPr id="2" name="Picture 1">
            <a:extLst>
              <a:ext uri="{FF2B5EF4-FFF2-40B4-BE49-F238E27FC236}">
                <a16:creationId xmlns:a16="http://schemas.microsoft.com/office/drawing/2014/main" id="{2F4CC6CA-7B3B-8F46-BE8D-ED1919689DB3}"/>
              </a:ext>
            </a:extLst>
          </p:cNvPr>
          <p:cNvPicPr>
            <a:picLocks noChangeAspect="1"/>
          </p:cNvPicPr>
          <p:nvPr/>
        </p:nvPicPr>
        <p:blipFill>
          <a:blip r:embed="rId3"/>
          <a:stretch>
            <a:fillRect/>
          </a:stretch>
        </p:blipFill>
        <p:spPr>
          <a:xfrm>
            <a:off x="146755" y="2133982"/>
            <a:ext cx="9009945" cy="4256902"/>
          </a:xfrm>
          <a:prstGeom prst="rect">
            <a:avLst/>
          </a:prstGeom>
        </p:spPr>
      </p:pic>
      <p:sp>
        <p:nvSpPr>
          <p:cNvPr id="5" name="Rectangle 4">
            <a:extLst>
              <a:ext uri="{FF2B5EF4-FFF2-40B4-BE49-F238E27FC236}">
                <a16:creationId xmlns:a16="http://schemas.microsoft.com/office/drawing/2014/main" id="{5D242613-2C5D-7442-912E-AC0F8449ED63}"/>
              </a:ext>
            </a:extLst>
          </p:cNvPr>
          <p:cNvSpPr/>
          <p:nvPr/>
        </p:nvSpPr>
        <p:spPr>
          <a:xfrm>
            <a:off x="494220" y="6390884"/>
            <a:ext cx="7997189" cy="523220"/>
          </a:xfrm>
          <a:prstGeom prst="rect">
            <a:avLst/>
          </a:prstGeom>
        </p:spPr>
        <p:txBody>
          <a:bodyPr wrap="none">
            <a:noAutofit/>
          </a:bodyPr>
          <a:lstStyle/>
          <a:p>
            <a:pPr rtl="0"/>
            <a:r>
              <a:rPr lang="fr" sz="2800" b="1" i="0" u="none" strike="noStrike" dirty="0">
                <a:solidFill>
                  <a:srgbClr val="4472C4"/>
                </a:solidFill>
                <a:highlight>
                  <a:srgbClr val="000000">
                    <a:alpha val="0"/>
                  </a:srgbClr>
                </a:highlight>
                <a:latin typeface="Calibri"/>
              </a:rPr>
              <a:t>Mortalité quotidienne toutes causes confondues - variable la plus utilisée</a:t>
            </a:r>
          </a:p>
        </p:txBody>
      </p:sp>
    </p:spTree>
    <p:extLst>
      <p:ext uri="{BB962C8B-B14F-4D97-AF65-F5344CB8AC3E}">
        <p14:creationId xmlns:p14="http://schemas.microsoft.com/office/powerpoint/2010/main" val="38914676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06D24-19A5-2745-B9FD-78502484D0F8}"/>
              </a:ext>
            </a:extLst>
          </p:cNvPr>
          <p:cNvSpPr>
            <a:spLocks noGrp="1"/>
          </p:cNvSpPr>
          <p:nvPr>
            <p:ph type="ctrTitle"/>
          </p:nvPr>
        </p:nvSpPr>
        <p:spPr/>
        <p:txBody>
          <a:bodyPr>
            <a:noAutofit/>
          </a:bodyPr>
          <a:lstStyle/>
          <a:p>
            <a:endParaRPr lang="en-US"/>
          </a:p>
        </p:txBody>
      </p:sp>
      <p:sp>
        <p:nvSpPr>
          <p:cNvPr id="3" name="Subtitle 2">
            <a:extLst>
              <a:ext uri="{FF2B5EF4-FFF2-40B4-BE49-F238E27FC236}">
                <a16:creationId xmlns:a16="http://schemas.microsoft.com/office/drawing/2014/main" id="{305E1985-FD96-B143-AC6C-7ECDD5D54FC9}"/>
              </a:ext>
            </a:extLst>
          </p:cNvPr>
          <p:cNvSpPr>
            <a:spLocks noGrp="1"/>
          </p:cNvSpPr>
          <p:nvPr>
            <p:ph type="subTitle" idx="1"/>
          </p:nvPr>
        </p:nvSpPr>
        <p:spPr/>
        <p:txBody>
          <a:bodyPr>
            <a:noAutofit/>
          </a:bodyPr>
          <a:lstStyle/>
          <a:p>
            <a:endParaRPr lang="en-US"/>
          </a:p>
        </p:txBody>
      </p:sp>
      <p:pic>
        <p:nvPicPr>
          <p:cNvPr id="5" name="slide.url=https://www.polleverywhere.com/multiple_choice_polls/qRQfVuBrSkkxqp06bwLlB">
            <a:extLst>
              <a:ext uri="{FF2B5EF4-FFF2-40B4-BE49-F238E27FC236}">
                <a16:creationId xmlns:a16="http://schemas.microsoft.com/office/drawing/2014/main" id="{8F377B4A-9B7D-F34A-9CFD-9B2689B2E673}"/>
              </a:ext>
            </a:extLst>
          </p:cNvPr>
          <p:cNvPicPr/>
          <p:nvPr/>
        </p:nvPicPr>
        <p:blipFill>
          <a:blip r:embed="rId3"/>
          <a:srcRect l="3891" r="2636" b="11206"/>
          <a:stretch>
            <a:fillRect/>
          </a:stretch>
        </p:blipFill>
        <p:spPr>
          <a:xfrm>
            <a:off x="457200" y="521598"/>
            <a:ext cx="11277600" cy="5976730"/>
          </a:xfrm>
          <a:prstGeom prst="rect">
            <a:avLst/>
          </a:prstGeom>
        </p:spPr>
      </p:pic>
    </p:spTree>
    <p:extLst>
      <p:ext uri="{BB962C8B-B14F-4D97-AF65-F5344CB8AC3E}">
        <p14:creationId xmlns:p14="http://schemas.microsoft.com/office/powerpoint/2010/main" val="91615021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0DAAD-B764-594B-ADD7-1311F7881854}"/>
              </a:ext>
            </a:extLst>
          </p:cNvPr>
          <p:cNvSpPr>
            <a:spLocks noGrp="1"/>
          </p:cNvSpPr>
          <p:nvPr>
            <p:ph type="ctrTitle"/>
          </p:nvPr>
        </p:nvSpPr>
        <p:spPr/>
        <p:txBody>
          <a:bodyPr>
            <a:noAutofit/>
          </a:bodyPr>
          <a:lstStyle/>
          <a:p>
            <a:endParaRPr lang="en-US"/>
          </a:p>
        </p:txBody>
      </p:sp>
      <p:sp>
        <p:nvSpPr>
          <p:cNvPr id="3" name="Subtitle 2">
            <a:extLst>
              <a:ext uri="{FF2B5EF4-FFF2-40B4-BE49-F238E27FC236}">
                <a16:creationId xmlns:a16="http://schemas.microsoft.com/office/drawing/2014/main" id="{C7545566-5E47-C348-AF69-1909C506AABA}"/>
              </a:ext>
            </a:extLst>
          </p:cNvPr>
          <p:cNvSpPr>
            <a:spLocks noGrp="1"/>
          </p:cNvSpPr>
          <p:nvPr>
            <p:ph type="subTitle" idx="1"/>
          </p:nvPr>
        </p:nvSpPr>
        <p:spPr/>
        <p:txBody>
          <a:bodyPr>
            <a:noAutofit/>
          </a:bodyPr>
          <a:lstStyle/>
          <a:p>
            <a:endParaRPr lang="en-US"/>
          </a:p>
        </p:txBody>
      </p:sp>
      <p:pic>
        <p:nvPicPr>
          <p:cNvPr id="5" name="slide.url=https://www.polleverywhere.com/multiple_choice_polls/RRihCPXzo0mWCQTtjfBEG">
            <a:extLst>
              <a:ext uri="{FF2B5EF4-FFF2-40B4-BE49-F238E27FC236}">
                <a16:creationId xmlns:a16="http://schemas.microsoft.com/office/drawing/2014/main" id="{71006A77-BEA6-E94F-BF60-D13C0DFAB4FA}"/>
              </a:ext>
            </a:extLst>
          </p:cNvPr>
          <p:cNvPicPr/>
          <p:nvPr/>
        </p:nvPicPr>
        <p:blipFill>
          <a:blip r:embed="rId3"/>
          <a:srcRect l="3018" t="2563" r="2978" b="10451"/>
          <a:stretch>
            <a:fillRect/>
          </a:stretch>
        </p:blipFill>
        <p:spPr>
          <a:xfrm>
            <a:off x="425245" y="501445"/>
            <a:ext cx="11341510" cy="5855110"/>
          </a:xfrm>
          <a:prstGeom prst="rect">
            <a:avLst/>
          </a:prstGeom>
        </p:spPr>
      </p:pic>
      <p:sp>
        <p:nvSpPr>
          <p:cNvPr id="6" name="TextBox 5">
            <a:extLst>
              <a:ext uri="{FF2B5EF4-FFF2-40B4-BE49-F238E27FC236}">
                <a16:creationId xmlns:a16="http://schemas.microsoft.com/office/drawing/2014/main" id="{8142E85D-C661-D343-B52F-841EDBD88C62}"/>
              </a:ext>
            </a:extLst>
          </p:cNvPr>
          <p:cNvSpPr txBox="1"/>
          <p:nvPr/>
        </p:nvSpPr>
        <p:spPr>
          <a:xfrm>
            <a:off x="0" y="6577159"/>
            <a:ext cx="3127022" cy="261610"/>
          </a:xfrm>
          <a:prstGeom prst="rect">
            <a:avLst/>
          </a:prstGeom>
          <a:noFill/>
        </p:spPr>
        <p:txBody>
          <a:bodyPr wrap="square" rtlCol="0">
            <a:noAutofit/>
          </a:bodyPr>
          <a:lstStyle/>
          <a:p>
            <a:pPr rtl="0"/>
            <a:r>
              <a:rPr lang="fr" sz="1100" b="0" i="0" u="none" strike="noStrike">
                <a:highlight>
                  <a:srgbClr val="000000">
                    <a:alpha val="0"/>
                  </a:srgbClr>
                </a:highlight>
                <a:latin typeface="Calibri"/>
              </a:rPr>
              <a:t>Source : https://doi.org/10.3390/ijerph18052380</a:t>
            </a:r>
          </a:p>
        </p:txBody>
      </p:sp>
    </p:spTree>
    <p:extLst>
      <p:ext uri="{BB962C8B-B14F-4D97-AF65-F5344CB8AC3E}">
        <p14:creationId xmlns:p14="http://schemas.microsoft.com/office/powerpoint/2010/main" val="23057127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0" y="5136763"/>
            <a:ext cx="9144000" cy="807913"/>
          </a:xfrm>
          <a:prstGeom prst="rect">
            <a:avLst/>
          </a:prstGeom>
        </p:spPr>
        <p:txBody>
          <a:bodyPr wrap="square">
            <a:noAutofit/>
          </a:bodyPr>
          <a:lstStyle/>
          <a:p>
            <a:pPr algn="ctr" rtl="0"/>
            <a:r>
              <a:rPr lang="fr" sz="2800" b="0" i="0" u="none" strike="noStrike" dirty="0">
                <a:highlight>
                  <a:srgbClr val="000000">
                    <a:alpha val="0"/>
                  </a:srgbClr>
                </a:highlight>
                <a:latin typeface="Calibri"/>
              </a:rPr>
              <a:t>Élaborer un plan d’action sanitaire contre la chaleur pour votre ville.</a:t>
            </a:r>
            <a:endParaRPr lang="en-IN" dirty="0"/>
          </a:p>
          <a:p>
            <a:pPr algn="ctr"/>
            <a:endParaRPr lang="en-IN" dirty="0"/>
          </a:p>
        </p:txBody>
      </p:sp>
      <p:pic>
        <p:nvPicPr>
          <p:cNvPr id="5" name="Picture 4">
            <a:extLst>
              <a:ext uri="{FF2B5EF4-FFF2-40B4-BE49-F238E27FC236}">
                <a16:creationId xmlns:a16="http://schemas.microsoft.com/office/drawing/2014/main" id="{1FDE0C81-2AF0-7641-ADED-8E560608D49E}"/>
              </a:ext>
            </a:extLst>
          </p:cNvPr>
          <p:cNvPicPr>
            <a:picLocks noChangeAspect="1"/>
          </p:cNvPicPr>
          <p:nvPr/>
        </p:nvPicPr>
        <p:blipFill>
          <a:blip r:embed="rId3">
            <a:extLst>
              <a:ext uri="{28A0092B-C50C-407E-A947-70E740481C1C}">
                <a14:useLocalDpi xmlns:a14="http://schemas.microsoft.com/office/drawing/2010/main" val="0"/>
              </a:ext>
            </a:extLst>
          </a:blip>
          <a:srcRect l="2708" t="7926" r="3151" b="41288"/>
          <a:stretch>
            <a:fillRect/>
          </a:stretch>
        </p:blipFill>
        <p:spPr>
          <a:xfrm>
            <a:off x="1524000" y="857250"/>
            <a:ext cx="9144000" cy="4146452"/>
          </a:xfrm>
          <a:prstGeom prst="rect">
            <a:avLst/>
          </a:prstGeom>
          <a:ln w="88900" cmpd="thickThin">
            <a:noFill/>
          </a:ln>
        </p:spPr>
      </p:pic>
    </p:spTree>
    <p:extLst>
      <p:ext uri="{BB962C8B-B14F-4D97-AF65-F5344CB8AC3E}">
        <p14:creationId xmlns:p14="http://schemas.microsoft.com/office/powerpoint/2010/main" val="32554997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0F6B8E-D190-FA4D-8E45-D2CE412724A6}"/>
              </a:ext>
            </a:extLst>
          </p:cNvPr>
          <p:cNvSpPr/>
          <p:nvPr/>
        </p:nvSpPr>
        <p:spPr>
          <a:xfrm>
            <a:off x="36689" y="6488668"/>
            <a:ext cx="1517210" cy="276999"/>
          </a:xfrm>
          <a:prstGeom prst="rect">
            <a:avLst/>
          </a:prstGeom>
          <a:noFill/>
        </p:spPr>
        <p:txBody>
          <a:bodyPr wrap="none" rtlCol="0">
            <a:noAutofit/>
          </a:bodyPr>
          <a:lstStyle/>
          <a:p>
            <a:pPr rtl="0"/>
            <a:r>
              <a:rPr lang="fr" sz="1200" b="0" i="0" u="none" strike="noStrike">
                <a:solidFill>
                  <a:srgbClr val="808080"/>
                </a:solidFill>
                <a:highlight>
                  <a:srgbClr val="000000">
                    <a:alpha val="0"/>
                  </a:srgbClr>
                </a:highlight>
                <a:latin typeface="Calibri"/>
              </a:rPr>
              <a:t>Source de l'image : Lancet</a:t>
            </a:r>
          </a:p>
        </p:txBody>
      </p:sp>
      <p:pic>
        <p:nvPicPr>
          <p:cNvPr id="5" name="Picture 4" descr="A map of the world&#10;&#10;Description automatically generated">
            <a:extLst>
              <a:ext uri="{FF2B5EF4-FFF2-40B4-BE49-F238E27FC236}">
                <a16:creationId xmlns:a16="http://schemas.microsoft.com/office/drawing/2014/main" id="{FDB0E136-574E-E183-7DB8-70D1BF8732CA}"/>
              </a:ext>
            </a:extLst>
          </p:cNvPr>
          <p:cNvPicPr>
            <a:picLocks noChangeAspect="1"/>
          </p:cNvPicPr>
          <p:nvPr/>
        </p:nvPicPr>
        <p:blipFill>
          <a:blip r:embed="rId3"/>
          <a:srcRect t="17208" b="10364"/>
          <a:stretch>
            <a:fillRect/>
          </a:stretch>
        </p:blipFill>
        <p:spPr>
          <a:xfrm>
            <a:off x="1338146" y="282564"/>
            <a:ext cx="8430322" cy="5798634"/>
          </a:xfrm>
          <a:prstGeom prst="rect">
            <a:avLst/>
          </a:prstGeom>
        </p:spPr>
      </p:pic>
      <p:sp>
        <p:nvSpPr>
          <p:cNvPr id="8" name="TextBox 7">
            <a:extLst>
              <a:ext uri="{FF2B5EF4-FFF2-40B4-BE49-F238E27FC236}">
                <a16:creationId xmlns:a16="http://schemas.microsoft.com/office/drawing/2014/main" id="{DA99AD28-93B9-D19C-2344-130D89DF8068}"/>
              </a:ext>
            </a:extLst>
          </p:cNvPr>
          <p:cNvSpPr txBox="1"/>
          <p:nvPr/>
        </p:nvSpPr>
        <p:spPr>
          <a:xfrm>
            <a:off x="2056231" y="5196007"/>
            <a:ext cx="9729920" cy="1569660"/>
          </a:xfrm>
          <a:prstGeom prst="rect">
            <a:avLst/>
          </a:prstGeom>
          <a:noFill/>
        </p:spPr>
        <p:txBody>
          <a:bodyPr wrap="square">
            <a:noAutofit/>
          </a:bodyPr>
          <a:lstStyle/>
          <a:p>
            <a:pPr rtl="0"/>
            <a:r>
              <a:rPr lang="fr" sz="3200" b="1" i="0" u="none" strike="noStrike" dirty="0">
                <a:highlight>
                  <a:srgbClr val="000000">
                    <a:alpha val="0"/>
                  </a:srgbClr>
                </a:highlight>
                <a:latin typeface="Calibri"/>
              </a:rPr>
              <a:t>La mortalité liée à la chaleur chez les personnes vulnérables </a:t>
            </a:r>
            <a:r>
              <a:rPr lang="fr" sz="1400" b="1" i="0" u="none" strike="noStrike" dirty="0">
                <a:highlight>
                  <a:srgbClr val="000000">
                    <a:alpha val="0"/>
                  </a:srgbClr>
                </a:highlight>
                <a:latin typeface="Calibri"/>
              </a:rPr>
              <a:t>(adultes de plus de 65 ans) </a:t>
            </a:r>
            <a:r>
              <a:rPr lang="fr" sz="3200" b="1" i="0" u="none" strike="noStrike" dirty="0">
                <a:solidFill>
                  <a:srgbClr val="FF0000"/>
                </a:solidFill>
                <a:highlight>
                  <a:srgbClr val="000000">
                    <a:alpha val="0"/>
                  </a:srgbClr>
                </a:highlight>
                <a:latin typeface="Calibri"/>
              </a:rPr>
              <a:t>a augmenté d'environ 68 % entre </a:t>
            </a:r>
            <a:r>
              <a:rPr lang="fr" sz="3200" b="1" i="0" u="none" strike="noStrike" dirty="0">
                <a:highlight>
                  <a:srgbClr val="000000">
                    <a:alpha val="0"/>
                  </a:srgbClr>
                </a:highlight>
                <a:latin typeface="Calibri"/>
              </a:rPr>
              <a:t>2000</a:t>
            </a:r>
            <a:r>
              <a:rPr lang="fr" sz="3200" b="1" i="0" u="none" strike="noStrike" dirty="0">
                <a:highlight>
                  <a:srgbClr val="000000">
                    <a:alpha val="0"/>
                  </a:srgbClr>
                </a:highlight>
                <a:latin typeface="Gill Sans MT" panose="020B0502020104020203" pitchFamily="34" charset="0"/>
              </a:rPr>
              <a:t>–</a:t>
            </a:r>
            <a:r>
              <a:rPr lang="fr" sz="3200" b="1" i="0" u="none" strike="noStrike" dirty="0">
                <a:highlight>
                  <a:srgbClr val="000000">
                    <a:alpha val="0"/>
                  </a:srgbClr>
                </a:highlight>
                <a:latin typeface="Calibri"/>
              </a:rPr>
              <a:t>2004 et 2017</a:t>
            </a:r>
            <a:r>
              <a:rPr lang="fr" sz="3200" b="1" i="0" u="none" strike="noStrike" dirty="0">
                <a:highlight>
                  <a:srgbClr val="000000">
                    <a:alpha val="0"/>
                  </a:srgbClr>
                </a:highlight>
                <a:latin typeface="Gill Sans MT" panose="020B0502020104020203" pitchFamily="34" charset="0"/>
              </a:rPr>
              <a:t>–</a:t>
            </a:r>
            <a:r>
              <a:rPr lang="fr" sz="3200" b="1" i="0" u="none" strike="noStrike" dirty="0">
                <a:highlight>
                  <a:srgbClr val="000000">
                    <a:alpha val="0"/>
                  </a:srgbClr>
                </a:highlight>
                <a:latin typeface="Calibri"/>
              </a:rPr>
              <a:t>2021.</a:t>
            </a:r>
            <a:endParaRPr lang="en-US" sz="3200" b="1" dirty="0"/>
          </a:p>
        </p:txBody>
      </p:sp>
    </p:spTree>
    <p:extLst>
      <p:ext uri="{BB962C8B-B14F-4D97-AF65-F5344CB8AC3E}">
        <p14:creationId xmlns:p14="http://schemas.microsoft.com/office/powerpoint/2010/main" val="280714454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23960" y="1785851"/>
            <a:ext cx="4899112" cy="895146"/>
          </a:xfrm>
          <a:prstGeom prst="rect">
            <a:avLst/>
          </a:prstGeom>
          <a:ln w="28575">
            <a:solidFill>
              <a:schemeClr val="tx1"/>
            </a:solidFill>
          </a:ln>
        </p:spPr>
      </p:pic>
      <p:pic>
        <p:nvPicPr>
          <p:cNvPr id="5" name="Picture 2"/>
          <p:cNvPicPr>
            <a:picLocks noChangeAspect="1" noChangeArrowheads="1"/>
          </p:cNvPicPr>
          <p:nvPr/>
        </p:nvPicPr>
        <p:blipFill>
          <a:blip r:embed="rId4"/>
          <a:stretch>
            <a:fillRect/>
          </a:stretch>
        </p:blipFill>
        <p:spPr bwMode="auto">
          <a:xfrm>
            <a:off x="1676174" y="4845327"/>
            <a:ext cx="4122915" cy="723779"/>
          </a:xfrm>
          <a:prstGeom prst="rect">
            <a:avLst/>
          </a:prstGeom>
          <a:ln w="28575">
            <a:solidFill>
              <a:schemeClr val="tx1"/>
            </a:solidFill>
            <a:miter lim="800000"/>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rcRect l="-479" t="12205" r="479" b="-12205"/>
          <a:stretch>
            <a:fillRect/>
          </a:stretch>
        </p:blipFill>
        <p:spPr>
          <a:xfrm>
            <a:off x="7976807" y="1478185"/>
            <a:ext cx="2018443" cy="1741076"/>
          </a:xfrm>
          <a:prstGeom prst="rect">
            <a:avLst/>
          </a:prstGeom>
          <a:solidFill>
            <a:srgbClr val="FFFFFF">
              <a:shade val="85000"/>
            </a:srgbClr>
          </a:solidFill>
          <a:ln w="28575"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5520" y="2233424"/>
            <a:ext cx="4470308" cy="3339120"/>
          </a:xfrm>
          <a:prstGeom prst="rect">
            <a:avLst/>
          </a:prstGeom>
          <a:ln w="28575">
            <a:solidFill>
              <a:schemeClr val="tx1"/>
            </a:solidFill>
          </a:ln>
        </p:spPr>
      </p:pic>
      <p:sp>
        <p:nvSpPr>
          <p:cNvPr id="8" name="TextBox 7"/>
          <p:cNvSpPr txBox="1"/>
          <p:nvPr/>
        </p:nvSpPr>
        <p:spPr>
          <a:xfrm>
            <a:off x="3205974" y="947270"/>
            <a:ext cx="4135085" cy="553998"/>
          </a:xfrm>
          <a:prstGeom prst="rect">
            <a:avLst/>
          </a:prstGeom>
          <a:noFill/>
          <a:ln>
            <a:noFill/>
          </a:ln>
        </p:spPr>
        <p:txBody>
          <a:bodyPr wrap="square" rtlCol="0">
            <a:noAutofit/>
          </a:bodyPr>
          <a:lstStyle/>
          <a:p>
            <a:pPr algn="ctr" rtl="0"/>
            <a:r>
              <a:rPr lang="fr" sz="3000" b="0" i="0" u="none" strike="noStrike" dirty="0">
                <a:highlight>
                  <a:srgbClr val="000000">
                    <a:alpha val="0"/>
                  </a:srgbClr>
                </a:highlight>
                <a:latin typeface="Calibri"/>
              </a:rPr>
              <a:t>L’été à Ahmedabad </a:t>
            </a:r>
          </a:p>
        </p:txBody>
      </p:sp>
      <p:pic>
        <p:nvPicPr>
          <p:cNvPr id="9" name="Picture 3"/>
          <p:cNvPicPr>
            <a:picLocks noChangeAspect="1" noChangeArrowheads="1"/>
          </p:cNvPicPr>
          <p:nvPr/>
        </p:nvPicPr>
        <p:blipFill>
          <a:blip r:embed="rId7"/>
          <a:srcRect r="3956" b="64375"/>
          <a:stretch>
            <a:fillRect/>
          </a:stretch>
        </p:blipFill>
        <p:spPr bwMode="auto">
          <a:xfrm>
            <a:off x="1976054" y="4213676"/>
            <a:ext cx="3943361" cy="626029"/>
          </a:xfrm>
          <a:prstGeom prst="rect">
            <a:avLst/>
          </a:prstGeom>
          <a:ln w="28575">
            <a:solidFill>
              <a:schemeClr val="tx1"/>
            </a:solidFill>
            <a:miter lim="800000"/>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8"/>
          <a:stretch>
            <a:fillRect/>
          </a:stretch>
        </p:blipFill>
        <p:spPr>
          <a:xfrm>
            <a:off x="2656465" y="2765419"/>
            <a:ext cx="4306379" cy="822567"/>
          </a:xfrm>
          <a:prstGeom prst="rect">
            <a:avLst/>
          </a:prstGeom>
          <a:ln w="28575">
            <a:solidFill>
              <a:schemeClr val="tx1"/>
            </a:solidFill>
          </a:ln>
        </p:spPr>
      </p:pic>
      <p:pic>
        <p:nvPicPr>
          <p:cNvPr id="11" name="Picture 10"/>
          <p:cNvPicPr>
            <a:picLocks noChangeAspect="1"/>
          </p:cNvPicPr>
          <p:nvPr/>
        </p:nvPicPr>
        <p:blipFill>
          <a:blip r:embed="rId9"/>
          <a:stretch>
            <a:fillRect/>
          </a:stretch>
        </p:blipFill>
        <p:spPr>
          <a:xfrm>
            <a:off x="2232397" y="3652852"/>
            <a:ext cx="4620890" cy="495959"/>
          </a:xfrm>
          <a:prstGeom prst="rect">
            <a:avLst/>
          </a:prstGeom>
          <a:ln w="28575">
            <a:solidFill>
              <a:schemeClr val="tx1"/>
            </a:solidFill>
          </a:ln>
        </p:spPr>
      </p:pic>
    </p:spTree>
    <p:extLst>
      <p:ext uri="{BB962C8B-B14F-4D97-AF65-F5344CB8AC3E}">
        <p14:creationId xmlns:p14="http://schemas.microsoft.com/office/powerpoint/2010/main" val="10720735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726" y="2402190"/>
            <a:ext cx="4505894" cy="2546031"/>
          </a:xfrm>
          <a:prstGeom prst="rect">
            <a:avLst/>
          </a:prstGeom>
          <a:ln w="12700">
            <a:solidFill>
              <a:schemeClr val="accent1"/>
            </a:solidFill>
          </a:ln>
        </p:spPr>
      </p:pic>
      <p:sp>
        <p:nvSpPr>
          <p:cNvPr id="5" name="Title 3"/>
          <p:cNvSpPr>
            <a:spLocks noGrp="1"/>
          </p:cNvSpPr>
          <p:nvPr>
            <p:ph type="title"/>
          </p:nvPr>
        </p:nvSpPr>
        <p:spPr>
          <a:xfrm>
            <a:off x="1782452" y="1115033"/>
            <a:ext cx="8627099" cy="660541"/>
          </a:xfrm>
        </p:spPr>
        <p:txBody>
          <a:bodyPr>
            <a:noAutofit/>
          </a:bodyPr>
          <a:lstStyle/>
          <a:p>
            <a:pPr algn="ctr" rtl="0">
              <a:defRPr/>
            </a:pPr>
            <a:r>
              <a:rPr lang="fr" sz="3000" b="0" i="0" u="none" strike="noStrike" dirty="0">
                <a:highlight>
                  <a:srgbClr val="000000">
                    <a:alpha val="0"/>
                  </a:srgbClr>
                </a:highlight>
                <a:latin typeface="Calibri"/>
              </a:rPr>
              <a:t>La canicule de mai 2010 a été un signal d’alarme pour Ahmedabad.</a:t>
            </a:r>
          </a:p>
        </p:txBody>
      </p:sp>
      <p:pic>
        <p:nvPicPr>
          <p:cNvPr id="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6472240" y="3329161"/>
            <a:ext cx="3999983" cy="226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p:cNvSpPr txBox="1"/>
          <p:nvPr/>
        </p:nvSpPr>
        <p:spPr>
          <a:xfrm>
            <a:off x="4256810" y="4882464"/>
            <a:ext cx="2045519" cy="43696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rtl="0">
              <a:lnSpc>
                <a:spcPct val="120000"/>
              </a:lnSpc>
              <a:spcAft>
                <a:spcPts val="450"/>
              </a:spcAft>
              <a:defRPr/>
            </a:pPr>
            <a:r>
              <a:rPr lang="fr" sz="1200" b="0" i="0" u="none" strike="noStrike">
                <a:solidFill>
                  <a:srgbClr val="000000"/>
                </a:solidFill>
                <a:highlight>
                  <a:srgbClr val="000000">
                    <a:alpha val="0"/>
                  </a:srgbClr>
                </a:highlight>
                <a:latin typeface="Calibri"/>
              </a:rPr>
              <a:t>Source : Gulrez Shah Azhar et al.</a:t>
            </a:r>
          </a:p>
        </p:txBody>
      </p:sp>
      <p:cxnSp>
        <p:nvCxnSpPr>
          <p:cNvPr id="7" name="Straight Arrow Connector 6"/>
          <p:cNvCxnSpPr/>
          <p:nvPr/>
        </p:nvCxnSpPr>
        <p:spPr>
          <a:xfrm flipH="1">
            <a:off x="4778994" y="2546752"/>
            <a:ext cx="1693247" cy="53439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TextBox 10"/>
          <p:cNvSpPr txBox="1">
            <a:spLocks noChangeArrowheads="1"/>
          </p:cNvSpPr>
          <p:nvPr/>
        </p:nvSpPr>
        <p:spPr bwMode="auto">
          <a:xfrm>
            <a:off x="6472240" y="2081383"/>
            <a:ext cx="40830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rtl="0"/>
            <a:r>
              <a:rPr lang="fr" sz="1300" b="1" i="0" u="none" strike="noStrike">
                <a:solidFill>
                  <a:srgbClr val="FF0000"/>
                </a:solidFill>
                <a:highlight>
                  <a:srgbClr val="000000">
                    <a:alpha val="0"/>
                  </a:srgbClr>
                </a:highlight>
                <a:latin typeface="Calibri Light"/>
              </a:rPr>
              <a:t>Le 21</a:t>
            </a:r>
            <a:r>
              <a:rPr lang="fr" sz="1300" b="1" i="0" u="none" strike="noStrike" baseline="30000">
                <a:solidFill>
                  <a:srgbClr val="FF0000"/>
                </a:solidFill>
                <a:highlight>
                  <a:srgbClr val="000000">
                    <a:alpha val="0"/>
                  </a:srgbClr>
                </a:highlight>
                <a:latin typeface="Calibri Light"/>
              </a:rPr>
              <a:t>ème</a:t>
            </a:r>
            <a:r>
              <a:rPr lang="fr" sz="1300" b="1" i="0" u="none" strike="noStrike">
                <a:solidFill>
                  <a:srgbClr val="FF0000"/>
                </a:solidFill>
                <a:highlight>
                  <a:srgbClr val="000000">
                    <a:alpha val="0"/>
                  </a:srgbClr>
                </a:highlight>
                <a:latin typeface="Calibri Light"/>
              </a:rPr>
              <a:t> jour de mai 2010, la température était de 46.8 et </a:t>
            </a:r>
          </a:p>
          <a:p>
            <a:pPr rtl="0"/>
            <a:r>
              <a:rPr lang="fr" sz="1300" b="1" i="0" u="none" strike="noStrike">
                <a:solidFill>
                  <a:srgbClr val="FF0000"/>
                </a:solidFill>
                <a:highlight>
                  <a:srgbClr val="000000">
                    <a:alpha val="0"/>
                  </a:srgbClr>
                </a:highlight>
                <a:latin typeface="Calibri Light"/>
              </a:rPr>
              <a:t>300 personnes sont mortes contre une moyenne de 100.</a:t>
            </a:r>
          </a:p>
          <a:p>
            <a:pPr rtl="0"/>
            <a:r>
              <a:rPr lang="fr" sz="1300" b="1" i="0" u="none" strike="noStrike">
                <a:solidFill>
                  <a:srgbClr val="FF0000"/>
                </a:solidFill>
                <a:highlight>
                  <a:srgbClr val="000000">
                    <a:alpha val="0"/>
                  </a:srgbClr>
                </a:highlight>
                <a:latin typeface="Calibri Light"/>
              </a:rPr>
              <a:t>Surmortalité 800 en une semaine et 1344 surmortalités en mai 2010</a:t>
            </a:r>
            <a:endParaRPr lang="en-US" altLang="en-US" sz="1350" b="1">
              <a:solidFill>
                <a:srgbClr val="FF0000"/>
              </a:solidFill>
            </a:endParaRPr>
          </a:p>
        </p:txBody>
      </p:sp>
      <p:sp>
        <p:nvSpPr>
          <p:cNvPr id="10" name="Rectangle 9"/>
          <p:cNvSpPr/>
          <p:nvPr/>
        </p:nvSpPr>
        <p:spPr>
          <a:xfrm>
            <a:off x="6379602" y="3052162"/>
            <a:ext cx="4282624" cy="300082"/>
          </a:xfrm>
          <a:prstGeom prst="rect">
            <a:avLst/>
          </a:prstGeom>
        </p:spPr>
        <p:txBody>
          <a:bodyPr wrap="square">
            <a:noAutofit/>
          </a:bodyPr>
          <a:lstStyle/>
          <a:p>
            <a:pPr rtl="0">
              <a:defRPr/>
            </a:pPr>
            <a:r>
              <a:rPr lang="fr" sz="1300" b="0" i="0" u="none" strike="noStrike">
                <a:highlight>
                  <a:srgbClr val="000000">
                    <a:alpha val="0"/>
                  </a:srgbClr>
                </a:highlight>
                <a:latin typeface="Calibri"/>
              </a:rPr>
              <a:t>Température et appels d'ambulance</a:t>
            </a:r>
            <a:endParaRPr lang="en-IN" sz="1350"/>
          </a:p>
        </p:txBody>
      </p:sp>
      <p:sp>
        <p:nvSpPr>
          <p:cNvPr id="11" name="Rectangle 10"/>
          <p:cNvSpPr/>
          <p:nvPr/>
        </p:nvSpPr>
        <p:spPr>
          <a:xfrm>
            <a:off x="1723132" y="2095140"/>
            <a:ext cx="4245714" cy="300082"/>
          </a:xfrm>
          <a:prstGeom prst="rect">
            <a:avLst/>
          </a:prstGeom>
        </p:spPr>
        <p:txBody>
          <a:bodyPr wrap="none">
            <a:noAutofit/>
          </a:bodyPr>
          <a:lstStyle/>
          <a:p>
            <a:pPr rtl="0">
              <a:defRPr/>
            </a:pPr>
            <a:r>
              <a:rPr lang="fr" sz="1300" b="0" i="0" u="none" strike="noStrike">
                <a:highlight>
                  <a:srgbClr val="000000">
                    <a:alpha val="0"/>
                  </a:srgbClr>
                </a:highlight>
                <a:latin typeface="Calibri"/>
              </a:rPr>
              <a:t>Température et mortalité : Impact de la canicule de mai 2010</a:t>
            </a:r>
            <a:endParaRPr lang="en-IN" sz="1350"/>
          </a:p>
        </p:txBody>
      </p:sp>
      <p:sp>
        <p:nvSpPr>
          <p:cNvPr id="20" name="Title 3"/>
          <p:cNvSpPr txBox="1"/>
          <p:nvPr/>
        </p:nvSpPr>
        <p:spPr>
          <a:xfrm>
            <a:off x="7477992" y="5582092"/>
            <a:ext cx="3077318" cy="286657"/>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rtl="0">
              <a:lnSpc>
                <a:spcPct val="120000"/>
              </a:lnSpc>
              <a:spcAft>
                <a:spcPts val="450"/>
              </a:spcAft>
              <a:defRPr/>
            </a:pPr>
            <a:r>
              <a:rPr lang="fr" sz="1100" b="0" i="0" u="none" strike="noStrike">
                <a:solidFill>
                  <a:srgbClr val="000000"/>
                </a:solidFill>
                <a:highlight>
                  <a:srgbClr val="000000">
                    <a:alpha val="0"/>
                  </a:srgbClr>
                </a:highlight>
                <a:latin typeface="Calibri"/>
              </a:rPr>
              <a:t>Source : Services d'ambulance d'urgence GVK EMRI 108</a:t>
            </a:r>
          </a:p>
        </p:txBody>
      </p:sp>
    </p:spTree>
    <p:extLst>
      <p:ext uri="{BB962C8B-B14F-4D97-AF65-F5344CB8AC3E}">
        <p14:creationId xmlns:p14="http://schemas.microsoft.com/office/powerpoint/2010/main" val="175030858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14944" y="1404210"/>
            <a:ext cx="3114223" cy="4376336"/>
          </a:xfrm>
          <a:prstGeom prst="rect">
            <a:avLst/>
          </a:prstGeom>
          <a:ln w="88900" cap="sq" cmpd="thickThin">
            <a:solidFill>
              <a:srgbClr val="000000"/>
            </a:solidFill>
            <a:prstDash val="solid"/>
            <a:miter lim="800000"/>
          </a:ln>
          <a:effectLst>
            <a:innerShdw blurRad="76200">
              <a:srgbClr val="000000"/>
            </a:innerShdw>
          </a:effectLst>
        </p:spPr>
      </p:pic>
      <p:sp>
        <p:nvSpPr>
          <p:cNvPr id="4" name="Title 1"/>
          <p:cNvSpPr>
            <a:spLocks noGrp="1"/>
          </p:cNvSpPr>
          <p:nvPr>
            <p:ph type="title"/>
          </p:nvPr>
        </p:nvSpPr>
        <p:spPr>
          <a:xfrm>
            <a:off x="1907723" y="857250"/>
            <a:ext cx="8376557" cy="546960"/>
          </a:xfrm>
        </p:spPr>
        <p:txBody>
          <a:bodyPr>
            <a:noAutofit/>
          </a:bodyPr>
          <a:lstStyle/>
          <a:p>
            <a:pPr algn="ctr" rtl="0"/>
            <a:r>
              <a:rPr lang="fr" sz="2400" b="1" i="0" u="none" strike="noStrike" dirty="0">
                <a:solidFill>
                  <a:srgbClr val="000000"/>
                </a:solidFill>
                <a:highlight>
                  <a:srgbClr val="000000">
                    <a:alpha val="0"/>
                  </a:srgbClr>
                </a:highlight>
                <a:latin typeface="Calibri"/>
              </a:rPr>
              <a:t>Plan d’action pilote contre la chaleur à Ahmedabad en 2013</a:t>
            </a:r>
          </a:p>
        </p:txBody>
      </p:sp>
      <p:pic>
        <p:nvPicPr>
          <p:cNvPr id="18" name="Picture 17">
            <a:extLst>
              <a:ext uri="{FF2B5EF4-FFF2-40B4-BE49-F238E27FC236}">
                <a16:creationId xmlns:a16="http://schemas.microsoft.com/office/drawing/2014/main" id="{97E0B102-F79E-3844-8D30-80B5B7A50D27}"/>
              </a:ext>
            </a:extLst>
          </p:cNvPr>
          <p:cNvPicPr>
            <a:picLocks noChangeAspect="1"/>
          </p:cNvPicPr>
          <p:nvPr/>
        </p:nvPicPr>
        <p:blipFill>
          <a:blip r:embed="rId4"/>
          <a:stretch>
            <a:fillRect/>
          </a:stretch>
        </p:blipFill>
        <p:spPr>
          <a:xfrm>
            <a:off x="5216414" y="1764306"/>
            <a:ext cx="5229225" cy="3819525"/>
          </a:xfrm>
          <a:prstGeom prst="rect">
            <a:avLst/>
          </a:prstGeom>
        </p:spPr>
      </p:pic>
    </p:spTree>
    <p:extLst>
      <p:ext uri="{BB962C8B-B14F-4D97-AF65-F5344CB8AC3E}">
        <p14:creationId xmlns:p14="http://schemas.microsoft.com/office/powerpoint/2010/main" val="316272756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FB9CF85-A1F0-044C-B1D5-5D5F943FEACA}"/>
              </a:ext>
            </a:extLst>
          </p:cNvPr>
          <p:cNvSpPr>
            <a:spLocks noGrp="1"/>
          </p:cNvSpPr>
          <p:nvPr>
            <p:ph type="title"/>
          </p:nvPr>
        </p:nvSpPr>
        <p:spPr>
          <a:xfrm>
            <a:off x="2111117" y="926823"/>
            <a:ext cx="7969769" cy="377184"/>
          </a:xfrm>
        </p:spPr>
        <p:txBody>
          <a:bodyPr>
            <a:noAutofit/>
          </a:bodyPr>
          <a:lstStyle/>
          <a:p>
            <a:pPr algn="ctr" rtl="0"/>
            <a:r>
              <a:rPr lang="fr" sz="2100" b="1" i="0" u="none" strike="noStrike" dirty="0">
                <a:highlight>
                  <a:srgbClr val="000000">
                    <a:alpha val="0"/>
                  </a:srgbClr>
                </a:highlight>
                <a:latin typeface="Calibri"/>
              </a:rPr>
              <a:t>Quatre éléments clés du plan d'action contre la chaleur d’Ahmedabad</a:t>
            </a:r>
          </a:p>
        </p:txBody>
      </p:sp>
      <p:pic>
        <p:nvPicPr>
          <p:cNvPr id="6" name="Picture 5">
            <a:extLst>
              <a:ext uri="{FF2B5EF4-FFF2-40B4-BE49-F238E27FC236}">
                <a16:creationId xmlns:a16="http://schemas.microsoft.com/office/drawing/2014/main" id="{587C9CE1-34C9-8941-BD3F-B32576D81859}"/>
              </a:ext>
            </a:extLst>
          </p:cNvPr>
          <p:cNvPicPr>
            <a:picLocks noChangeAspect="1"/>
          </p:cNvPicPr>
          <p:nvPr/>
        </p:nvPicPr>
        <p:blipFill>
          <a:blip r:embed="rId3"/>
          <a:stretch>
            <a:fillRect/>
          </a:stretch>
        </p:blipFill>
        <p:spPr>
          <a:xfrm>
            <a:off x="3076575" y="1304007"/>
            <a:ext cx="6038850" cy="4533900"/>
          </a:xfrm>
          <a:prstGeom prst="rect">
            <a:avLst/>
          </a:prstGeom>
        </p:spPr>
      </p:pic>
    </p:spTree>
    <p:extLst>
      <p:ext uri="{BB962C8B-B14F-4D97-AF65-F5344CB8AC3E}">
        <p14:creationId xmlns:p14="http://schemas.microsoft.com/office/powerpoint/2010/main" val="410181345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814623"/>
            <a:ext cx="9144000" cy="1184496"/>
          </a:xfrm>
        </p:spPr>
        <p:txBody>
          <a:bodyPr>
            <a:noAutofit/>
          </a:bodyPr>
          <a:lstStyle/>
          <a:p>
            <a:pPr algn="ctr" rtl="0"/>
            <a:r>
              <a:rPr lang="fr" sz="2400" b="0" i="0" u="none" strike="noStrike" dirty="0">
                <a:highlight>
                  <a:srgbClr val="000000">
                    <a:alpha val="0"/>
                  </a:srgbClr>
                </a:highlight>
                <a:latin typeface="Calibri"/>
              </a:rPr>
              <a:t>Intervention  1</a:t>
            </a:r>
            <a:br>
              <a:rPr lang="fr" sz="2400" b="0" i="0" u="none" strike="noStrike" dirty="0">
                <a:highlight>
                  <a:srgbClr val="000000">
                    <a:alpha val="0"/>
                  </a:srgbClr>
                </a:highlight>
                <a:latin typeface="Calibri"/>
              </a:rPr>
            </a:br>
            <a:r>
              <a:rPr lang="fr" sz="2400" b="0" i="0" u="none" strike="noStrike" dirty="0">
                <a:highlight>
                  <a:srgbClr val="000000">
                    <a:alpha val="0"/>
                  </a:srgbClr>
                </a:highlight>
                <a:latin typeface="Calibri"/>
              </a:rPr>
              <a:t>Système d’alerte précoce et coordination inter-agences</a:t>
            </a:r>
            <a:endParaRPr lang="en-IN" sz="2400" dirty="0">
              <a:latin typeface="+mn-lt"/>
            </a:endParaRPr>
          </a:p>
        </p:txBody>
      </p:sp>
      <p:pic>
        <p:nvPicPr>
          <p:cNvPr id="6" name="Picture 5"/>
          <p:cNvPicPr>
            <a:picLocks noChangeAspect="1"/>
          </p:cNvPicPr>
          <p:nvPr/>
        </p:nvPicPr>
        <p:blipFill>
          <a:blip r:embed="rId3"/>
          <a:srcRect l="1191" t="2997" r="821" b="2399"/>
          <a:stretch>
            <a:fillRect/>
          </a:stretch>
        </p:blipFill>
        <p:spPr>
          <a:xfrm>
            <a:off x="4983638" y="1866419"/>
            <a:ext cx="5509078" cy="4010189"/>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a:srcRect l="32806" t="10117" r="32293" b="8496"/>
          <a:stretch>
            <a:fillRect/>
          </a:stretch>
        </p:blipFill>
        <p:spPr>
          <a:xfrm>
            <a:off x="1723084" y="1848984"/>
            <a:ext cx="3085269" cy="404505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8997964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888746"/>
            <a:ext cx="7421880" cy="742950"/>
          </a:xfrm>
        </p:spPr>
        <p:txBody>
          <a:bodyPr>
            <a:noAutofit/>
          </a:bodyPr>
          <a:lstStyle/>
          <a:p>
            <a:pPr algn="ctr" rtl="0"/>
            <a:r>
              <a:rPr lang="fr" sz="2400" b="0" i="0" u="none" strike="noStrike" dirty="0">
                <a:highlight>
                  <a:srgbClr val="000000">
                    <a:alpha val="0"/>
                  </a:srgbClr>
                </a:highlight>
                <a:latin typeface="Calibri"/>
              </a:rPr>
              <a:t>	Intervention  1</a:t>
            </a:r>
            <a:br>
              <a:rPr lang="fr" sz="2400" b="0" i="0" u="none" strike="noStrike" dirty="0">
                <a:highlight>
                  <a:srgbClr val="000000">
                    <a:alpha val="0"/>
                  </a:srgbClr>
                </a:highlight>
                <a:latin typeface="Calibri"/>
              </a:rPr>
            </a:br>
            <a:r>
              <a:rPr lang="fr" sz="2400" b="0" i="0" u="none" strike="noStrike" dirty="0">
                <a:highlight>
                  <a:srgbClr val="000000">
                    <a:alpha val="0"/>
                  </a:srgbClr>
                </a:highlight>
                <a:latin typeface="Calibri"/>
              </a:rPr>
              <a:t>Système d’alerte précoce et coordination inter-agences</a:t>
            </a:r>
            <a:endParaRPr lang="en-IN" sz="2400" dirty="0">
              <a:latin typeface="+mn-l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342" y="1631696"/>
            <a:ext cx="4421793" cy="2343150"/>
          </a:xfrm>
          <a:prstGeom prst="rect">
            <a:avLst/>
          </a:prstGeom>
          <a:ln w="57150">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794" y="1631695"/>
            <a:ext cx="3361387" cy="4167926"/>
          </a:xfrm>
          <a:prstGeom prst="rect">
            <a:avLst/>
          </a:prstGeom>
          <a:ln w="57150">
            <a:solidFill>
              <a:schemeClr val="tx1"/>
            </a:solidFill>
          </a:ln>
        </p:spPr>
      </p:pic>
      <p:sp>
        <p:nvSpPr>
          <p:cNvPr id="3" name="Rectangle 2">
            <a:extLst>
              <a:ext uri="{FF2B5EF4-FFF2-40B4-BE49-F238E27FC236}">
                <a16:creationId xmlns:a16="http://schemas.microsoft.com/office/drawing/2014/main" id="{4E6AB388-77CF-364E-B000-964FFEB1283F}"/>
              </a:ext>
            </a:extLst>
          </p:cNvPr>
          <p:cNvSpPr/>
          <p:nvPr/>
        </p:nvSpPr>
        <p:spPr>
          <a:xfrm>
            <a:off x="1856342" y="4026477"/>
            <a:ext cx="5119681" cy="1962076"/>
          </a:xfrm>
          <a:prstGeom prst="rect">
            <a:avLst/>
          </a:prstGeom>
        </p:spPr>
        <p:txBody>
          <a:bodyPr wrap="square">
            <a:noAutofit/>
          </a:bodyPr>
          <a:lstStyle/>
          <a:p>
            <a:pPr rtl="0"/>
            <a:r>
              <a:rPr lang="fr" sz="1300" b="0" i="0" u="none" strike="noStrike">
                <a:highlight>
                  <a:srgbClr val="000000">
                    <a:alpha val="0"/>
                  </a:srgbClr>
                </a:highlight>
                <a:latin typeface="Calibri"/>
              </a:rPr>
              <a:t>Veiller à ce que les habitants soient avertis efficacement de l'imminence de canicules et à ce qu'ils reçoivent des informations suffisantes lorsqu'une canicule se produit.</a:t>
            </a:r>
          </a:p>
          <a:p>
            <a:pPr marL="257175" indent="-257175">
              <a:buAutoNum type="arabicPeriod"/>
            </a:pPr>
            <a:endParaRPr lang="en-US" sz="1350"/>
          </a:p>
          <a:p>
            <a:pPr rtl="0"/>
            <a:r>
              <a:rPr lang="fr" sz="1300" b="0" i="0" u="none" strike="noStrike">
                <a:highlight>
                  <a:srgbClr val="000000">
                    <a:alpha val="0"/>
                  </a:srgbClr>
                </a:highlight>
                <a:latin typeface="Calibri"/>
              </a:rPr>
              <a:t>L'AMC communique avec les agences gouvernementales, les responsables de la santé, les équipes d'intervention d'urgence, les groupes communautaires et les médias.</a:t>
            </a:r>
          </a:p>
          <a:p>
            <a:endParaRPr lang="en-US" sz="1350"/>
          </a:p>
          <a:p>
            <a:pPr rtl="0"/>
            <a:r>
              <a:rPr lang="fr" sz="1300" b="0" i="0" u="none" strike="noStrike">
                <a:highlight>
                  <a:srgbClr val="000000">
                    <a:alpha val="0"/>
                  </a:srgbClr>
                </a:highlight>
                <a:latin typeface="Calibri"/>
              </a:rPr>
              <a:t>Nomination d'un agent/agence nodal - appropriation par l'AMC pour l'autosuffisance. L'appropriation par les acteurs de l'intervention politique et pas seulement par les décideurs politiques.</a:t>
            </a:r>
            <a:endParaRPr lang="en-IN" sz="1350"/>
          </a:p>
        </p:txBody>
      </p:sp>
    </p:spTree>
    <p:extLst>
      <p:ext uri="{BB962C8B-B14F-4D97-AF65-F5344CB8AC3E}">
        <p14:creationId xmlns:p14="http://schemas.microsoft.com/office/powerpoint/2010/main" val="24103527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scontent-b-fra.xx.fbcdn.net/hphotos-xfp1/v/t1.0-9/10342433_867360149964363_975035078958661912_n.jpg?oh=7227d07112eb1ca6068304efd99a76bd&amp;oe=54BEED7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97208" y="4075811"/>
            <a:ext cx="2205029" cy="165377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985792" y="1912091"/>
            <a:ext cx="2333399" cy="1750050"/>
          </a:xfrm>
          <a:prstGeom prst="rect">
            <a:avLst/>
          </a:prstGeom>
          <a:noFill/>
          <a:ln w="9525">
            <a:solidFill>
              <a:schemeClr val="tx1"/>
            </a:solidFill>
            <a:miter lim="800000"/>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2804692" y="1038813"/>
            <a:ext cx="6584326" cy="317706"/>
          </a:xfrm>
        </p:spPr>
        <p:txBody>
          <a:bodyPr>
            <a:noAutofit/>
          </a:bodyPr>
          <a:lstStyle/>
          <a:p>
            <a:pPr algn="ctr" rtl="0"/>
            <a:r>
              <a:rPr lang="fr" sz="2400" b="0" i="0" u="none" strike="noStrike" dirty="0">
                <a:highlight>
                  <a:srgbClr val="000000">
                    <a:alpha val="0"/>
                  </a:srgbClr>
                </a:highlight>
                <a:latin typeface="Calibri"/>
              </a:rPr>
              <a:t>Intervention  2</a:t>
            </a:r>
            <a:br>
              <a:rPr lang="fr" sz="2400" b="0" i="0" u="none" strike="noStrike" dirty="0">
                <a:highlight>
                  <a:srgbClr val="000000">
                    <a:alpha val="0"/>
                  </a:srgbClr>
                </a:highlight>
                <a:latin typeface="Calibri"/>
              </a:rPr>
            </a:br>
            <a:r>
              <a:rPr lang="fr" sz="2400" b="0" i="0" u="none" strike="noStrike" dirty="0">
                <a:highlight>
                  <a:srgbClr val="000000">
                    <a:alpha val="0"/>
                  </a:srgbClr>
                </a:highlight>
                <a:latin typeface="Calibri"/>
              </a:rPr>
              <a:t>Sensibilisation du public et de la communauté</a:t>
            </a:r>
            <a:endParaRPr lang="en-IN" sz="2400" dirty="0">
              <a:latin typeface="+mn-lt"/>
            </a:endParaRPr>
          </a:p>
        </p:txBody>
      </p:sp>
      <p:pic>
        <p:nvPicPr>
          <p:cNvPr id="9" name="Picture 7" title="Hoarding in front of the VS Hospital"/>
          <p:cNvPicPr>
            <a:picLocks noGrp="1" noChangeAspect="1" noChangeArrowheads="1"/>
          </p:cNvPicPr>
          <p:nvPr>
            <p:ph idx="1"/>
          </p:nvPr>
        </p:nvPicPr>
        <p:blipFill>
          <a:blip r:embed="rId5">
            <a:extLst>
              <a:ext uri="{28A0092B-C50C-407E-A947-70E740481C1C}">
                <a14:useLocalDpi xmlns:a14="http://schemas.microsoft.com/office/drawing/2010/main"/>
              </a:ext>
            </a:extLst>
          </a:blip>
          <a:stretch>
            <a:fillRect/>
          </a:stretch>
        </p:blipFill>
        <p:spPr bwMode="auto">
          <a:xfrm>
            <a:off x="1779972" y="2104874"/>
            <a:ext cx="2432307" cy="1824230"/>
          </a:xfrm>
          <a:prstGeom prst="rect">
            <a:avLst/>
          </a:prstGeom>
          <a:noFill/>
          <a:ln w="9525">
            <a:solidFill>
              <a:schemeClr val="tx1"/>
            </a:solidFill>
            <a:miter lim="800000"/>
          </a:ln>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l="17219" t="27050" r="32274" b="37234"/>
          <a:stretch>
            <a:fillRect/>
          </a:stretch>
        </p:blipFill>
        <p:spPr>
          <a:xfrm>
            <a:off x="3719142" y="3877459"/>
            <a:ext cx="2600048" cy="1378939"/>
          </a:xfrm>
          <a:prstGeom prst="rect">
            <a:avLst/>
          </a:prstGeom>
          <a:ln>
            <a:solidFill>
              <a:schemeClr val="accent1"/>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rcRect l="18741" t="22258" r="5615" b="25033"/>
          <a:stretch>
            <a:fillRect/>
          </a:stretch>
        </p:blipFill>
        <p:spPr>
          <a:xfrm>
            <a:off x="1873356" y="4093534"/>
            <a:ext cx="2399230" cy="1416881"/>
          </a:xfrm>
          <a:prstGeom prst="rect">
            <a:avLst/>
          </a:prstGeom>
          <a:ln>
            <a:solidFill>
              <a:schemeClr val="accent1"/>
            </a:solidFill>
          </a:ln>
        </p:spPr>
      </p:pic>
      <p:pic>
        <p:nvPicPr>
          <p:cNvPr id="10" name="Picture 2"/>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561075" y="2675397"/>
            <a:ext cx="1190321" cy="1476496"/>
          </a:xfrm>
          <a:prstGeom prst="rect">
            <a:avLst/>
          </a:prstGeom>
          <a:noFill/>
          <a:ln w="9525">
            <a:solidFill>
              <a:schemeClr val="tx1"/>
            </a:solidFill>
            <a:miter lim="800000"/>
          </a:ln>
          <a:extLst>
            <a:ext uri="{909E8E84-426E-40DD-AFC4-6F175D3DCCD1}">
              <a14:hiddenFill xmlns:a14="http://schemas.microsoft.com/office/drawing/2010/main">
                <a:solidFill>
                  <a:schemeClr val="accent1"/>
                </a:solidFill>
              </a14:hiddenFill>
            </a:ext>
          </a:extLst>
        </p:spPr>
      </p:pic>
      <p:pic>
        <p:nvPicPr>
          <p:cNvPr id="1028" name="Picture 4" descr="https://fbcdn-sphotos-c-a.akamaihd.net/hphotos-ak-xfa1/v/t1.0-9/1536725_838394732860905_7796158652096516993_n.jpg?oh=3fc162b4495fa1b9ee5e48d192400198&amp;oe=54C14139&amp;__gda__=1422060905_824b173d89c726a7027480458fd7a97d"/>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8323015" y="3609760"/>
            <a:ext cx="2132006" cy="159900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0494" y="1933233"/>
            <a:ext cx="2109572" cy="1582178"/>
          </a:xfrm>
          <a:prstGeom prst="rect">
            <a:avLst/>
          </a:prstGeom>
          <a:ln>
            <a:solidFill>
              <a:schemeClr val="accent1"/>
            </a:solidFill>
          </a:ln>
        </p:spPr>
      </p:pic>
      <p:pic>
        <p:nvPicPr>
          <p:cNvPr id="1026" name="Picture 2" descr="https://fbcdn-sphotos-b-a.akamaihd.net/hphotos-ak-xfp1/v/t1.0-9/10157284_838394739527571_4587878842572819994_n.jpg?oh=17ea736024ccbf391edbfd5bfd4f2941&amp;oe=54C82951&amp;__gda__=1417929432_59a691dc340a4e8f7828433a4843922a"/>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6660437" y="2180910"/>
            <a:ext cx="2316876" cy="173765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42047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9325" y="1587593"/>
            <a:ext cx="2006367" cy="2675156"/>
          </a:xfrm>
          <a:prstGeom prst="rect">
            <a:avLst/>
          </a:prstGeom>
        </p:spPr>
      </p:pic>
      <p:sp>
        <p:nvSpPr>
          <p:cNvPr id="2" name="Title 1"/>
          <p:cNvSpPr>
            <a:spLocks noGrp="1"/>
          </p:cNvSpPr>
          <p:nvPr>
            <p:ph type="title"/>
          </p:nvPr>
        </p:nvSpPr>
        <p:spPr>
          <a:xfrm>
            <a:off x="2906461" y="914402"/>
            <a:ext cx="6445729" cy="676255"/>
          </a:xfrm>
        </p:spPr>
        <p:txBody>
          <a:bodyPr>
            <a:noAutofit/>
          </a:bodyPr>
          <a:lstStyle/>
          <a:p>
            <a:pPr algn="ctr" rtl="0"/>
            <a:r>
              <a:rPr lang="fr" sz="2400" b="0" i="0" u="none" strike="noStrike" dirty="0">
                <a:highlight>
                  <a:srgbClr val="000000">
                    <a:alpha val="0"/>
                  </a:srgbClr>
                </a:highlight>
                <a:latin typeface="Calibri"/>
              </a:rPr>
              <a:t>Intervention  2</a:t>
            </a:r>
            <a:br>
              <a:rPr lang="fr" sz="2400" b="0" i="0" u="none" strike="noStrike" dirty="0">
                <a:highlight>
                  <a:srgbClr val="000000">
                    <a:alpha val="0"/>
                  </a:srgbClr>
                </a:highlight>
                <a:latin typeface="Calibri"/>
              </a:rPr>
            </a:br>
            <a:r>
              <a:rPr lang="fr" sz="2400" b="0" i="0" u="none" strike="noStrike" dirty="0">
                <a:highlight>
                  <a:srgbClr val="000000">
                    <a:alpha val="0"/>
                  </a:srgbClr>
                </a:highlight>
                <a:latin typeface="Calibri"/>
              </a:rPr>
              <a:t>Sensibilisation du public et de la communauté</a:t>
            </a:r>
            <a:endParaRPr lang="en-IN" sz="2400"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776" y="1587593"/>
            <a:ext cx="3944013" cy="341431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86" y="3629842"/>
            <a:ext cx="4163419" cy="231375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5472" y="2820596"/>
            <a:ext cx="2292310" cy="3056413"/>
          </a:xfrm>
          <a:prstGeom prst="rect">
            <a:avLst/>
          </a:prstGeom>
        </p:spPr>
      </p:pic>
      <p:sp>
        <p:nvSpPr>
          <p:cNvPr id="6" name="Rectangle 5">
            <a:extLst>
              <a:ext uri="{FF2B5EF4-FFF2-40B4-BE49-F238E27FC236}">
                <a16:creationId xmlns:a16="http://schemas.microsoft.com/office/drawing/2014/main" id="{F8E9645A-A269-EF4F-8B2A-31392A0F31E4}"/>
              </a:ext>
            </a:extLst>
          </p:cNvPr>
          <p:cNvSpPr/>
          <p:nvPr/>
        </p:nvSpPr>
        <p:spPr>
          <a:xfrm>
            <a:off x="8481505" y="1747926"/>
            <a:ext cx="2186497" cy="2585323"/>
          </a:xfrm>
          <a:prstGeom prst="rect">
            <a:avLst/>
          </a:prstGeom>
        </p:spPr>
        <p:txBody>
          <a:bodyPr wrap="square">
            <a:noAutofit/>
          </a:bodyPr>
          <a:lstStyle/>
          <a:p>
            <a:pPr rtl="0"/>
            <a:r>
              <a:rPr lang="fr" sz="1300" b="0" i="0" u="none" strike="noStrike">
                <a:highlight>
                  <a:srgbClr val="000000">
                    <a:alpha val="0"/>
                  </a:srgbClr>
                </a:highlight>
                <a:latin typeface="Calibri"/>
              </a:rPr>
              <a:t>Diffusion de brochures multilingues, d'annonces, de messages publics et d'autres supports d'information sur la prévention du stress thermique et de conseils permettant aux habitants de se protéger pendant les canicules.</a:t>
            </a:r>
          </a:p>
          <a:p>
            <a:endParaRPr lang="en-US" sz="1350"/>
          </a:p>
          <a:p>
            <a:pPr rtl="0"/>
            <a:r>
              <a:rPr lang="fr" sz="1300" b="0" i="0" u="none" strike="noStrike">
                <a:highlight>
                  <a:srgbClr val="000000">
                    <a:alpha val="0"/>
                  </a:srgbClr>
                </a:highlight>
                <a:latin typeface="Calibri"/>
              </a:rPr>
              <a:t>Ateliers de sensibilisation pour les groupes à haut risque</a:t>
            </a:r>
          </a:p>
        </p:txBody>
      </p:sp>
      <p:pic>
        <p:nvPicPr>
          <p:cNvPr id="8" name="Picture 7">
            <a:extLst>
              <a:ext uri="{FF2B5EF4-FFF2-40B4-BE49-F238E27FC236}">
                <a16:creationId xmlns:a16="http://schemas.microsoft.com/office/drawing/2014/main" id="{D0B1CFE0-A101-784F-8830-2D56AA343CB1}"/>
              </a:ext>
            </a:extLst>
          </p:cNvPr>
          <p:cNvPicPr>
            <a:picLocks noChangeAspect="1"/>
          </p:cNvPicPr>
          <p:nvPr/>
        </p:nvPicPr>
        <p:blipFill>
          <a:blip r:embed="rId7">
            <a:extLst>
              <a:ext uri="{28A0092B-C50C-407E-A947-70E740481C1C}">
                <a14:useLocalDpi xmlns:a14="http://schemas.microsoft.com/office/drawing/2010/main" val="0"/>
              </a:ext>
            </a:extLst>
          </a:blip>
          <a:srcRect l="853" t="1001" r="1445" b="1719"/>
          <a:stretch>
            <a:fillRect/>
          </a:stretch>
        </p:blipFill>
        <p:spPr>
          <a:xfrm>
            <a:off x="3055308" y="2097327"/>
            <a:ext cx="5740053" cy="3212926"/>
          </a:xfrm>
          <a:prstGeom prst="rect">
            <a:avLst/>
          </a:prstGeom>
          <a:ln>
            <a:solidFill>
              <a:schemeClr val="tx1"/>
            </a:solidFill>
          </a:ln>
        </p:spPr>
      </p:pic>
      <p:sp>
        <p:nvSpPr>
          <p:cNvPr id="7" name="TextBox 6">
            <a:extLst>
              <a:ext uri="{FF2B5EF4-FFF2-40B4-BE49-F238E27FC236}">
                <a16:creationId xmlns:a16="http://schemas.microsoft.com/office/drawing/2014/main" id="{FBF51000-77A3-3542-8679-ED83FA5E3148}"/>
              </a:ext>
            </a:extLst>
          </p:cNvPr>
          <p:cNvSpPr txBox="1"/>
          <p:nvPr/>
        </p:nvSpPr>
        <p:spPr>
          <a:xfrm>
            <a:off x="9814113" y="5022476"/>
            <a:ext cx="184731" cy="300082"/>
          </a:xfrm>
          <a:prstGeom prst="rect">
            <a:avLst/>
          </a:prstGeom>
          <a:noFill/>
        </p:spPr>
        <p:txBody>
          <a:bodyPr wrap="none" rtlCol="0">
            <a:noAutofit/>
          </a:bodyPr>
          <a:lstStyle/>
          <a:p>
            <a:endParaRPr lang="en-US" sz="1350"/>
          </a:p>
        </p:txBody>
      </p:sp>
    </p:spTree>
    <p:extLst>
      <p:ext uri="{BB962C8B-B14F-4D97-AF65-F5344CB8AC3E}">
        <p14:creationId xmlns:p14="http://schemas.microsoft.com/office/powerpoint/2010/main" val="38829966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09850" y="857250"/>
            <a:ext cx="6858000" cy="757130"/>
          </a:xfrm>
          <a:prstGeom prst="rect">
            <a:avLst/>
          </a:prstGeom>
        </p:spPr>
        <p:txBody>
          <a:bodyPr wrap="square">
            <a:noAutofit/>
          </a:bodyPr>
          <a:lstStyle/>
          <a:p>
            <a:pPr algn="ctr" rtl="0">
              <a:lnSpc>
                <a:spcPct val="90000"/>
              </a:lnSpc>
              <a:spcBef>
                <a:spcPct val="0"/>
              </a:spcBef>
            </a:pPr>
            <a:r>
              <a:rPr lang="fr" sz="2400" b="0" i="0" u="none" strike="noStrike" dirty="0">
                <a:highlight>
                  <a:srgbClr val="000000">
                    <a:alpha val="0"/>
                  </a:srgbClr>
                </a:highlight>
                <a:latin typeface="Calibri"/>
                <a:ea typeface="+mj-ea"/>
                <a:cs typeface="+mj-cs"/>
              </a:rPr>
              <a:t>Intervention 3</a:t>
            </a:r>
          </a:p>
          <a:p>
            <a:pPr algn="ctr" rtl="0">
              <a:lnSpc>
                <a:spcPct val="90000"/>
              </a:lnSpc>
              <a:spcBef>
                <a:spcPct val="0"/>
              </a:spcBef>
            </a:pPr>
            <a:r>
              <a:rPr lang="fr" sz="2400" b="0" i="0" u="none" strike="noStrike" dirty="0">
                <a:highlight>
                  <a:srgbClr val="000000">
                    <a:alpha val="0"/>
                  </a:srgbClr>
                </a:highlight>
                <a:latin typeface="Calibri"/>
                <a:ea typeface="+mj-ea"/>
                <a:cs typeface="+mj-cs"/>
              </a:rPr>
              <a:t>Renforcer les capacités </a:t>
            </a:r>
            <a:endParaRPr lang="en-IN" sz="2400" dirty="0">
              <a:ea typeface="+mj-ea"/>
              <a:cs typeface="+mj-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944" y="1224273"/>
            <a:ext cx="2938475" cy="2220564"/>
          </a:xfrm>
          <a:prstGeom prst="rect">
            <a:avLst/>
          </a:prstGeom>
          <a:ln>
            <a:solidFill>
              <a:schemeClr val="accent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334" y="3607713"/>
            <a:ext cx="2928084" cy="2233228"/>
          </a:xfrm>
          <a:prstGeom prst="rect">
            <a:avLst/>
          </a:prstGeom>
          <a:ln>
            <a:solidFill>
              <a:schemeClr val="accent1"/>
            </a:solidFill>
          </a:ln>
        </p:spPr>
      </p:pic>
      <p:pic>
        <p:nvPicPr>
          <p:cNvPr id="7" name="Content Placeholder 6"/>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685568" y="1771652"/>
            <a:ext cx="2942016" cy="4069289"/>
          </a:xfrm>
          <a:ln>
            <a:solidFill>
              <a:schemeClr val="accent1"/>
            </a:solidFill>
          </a:ln>
        </p:spPr>
      </p:pic>
      <p:sp>
        <p:nvSpPr>
          <p:cNvPr id="2" name="Rectangle 1">
            <a:extLst>
              <a:ext uri="{FF2B5EF4-FFF2-40B4-BE49-F238E27FC236}">
                <a16:creationId xmlns:a16="http://schemas.microsoft.com/office/drawing/2014/main" id="{72AC406D-4B69-0D4B-88C6-284EB53FC27E}"/>
              </a:ext>
            </a:extLst>
          </p:cNvPr>
          <p:cNvSpPr/>
          <p:nvPr/>
        </p:nvSpPr>
        <p:spPr>
          <a:xfrm>
            <a:off x="7627586" y="2108612"/>
            <a:ext cx="2938475" cy="3000821"/>
          </a:xfrm>
          <a:prstGeom prst="rect">
            <a:avLst/>
          </a:prstGeom>
        </p:spPr>
        <p:txBody>
          <a:bodyPr wrap="square">
            <a:noAutofit/>
          </a:bodyPr>
          <a:lstStyle/>
          <a:p>
            <a:pPr defTabSz="803483" rtl="0">
              <a:defRPr/>
            </a:pPr>
            <a:r>
              <a:rPr lang="fr" sz="1300" b="0" i="0" u="none" strike="noStrike">
                <a:highlight>
                  <a:srgbClr val="000000">
                    <a:alpha val="0"/>
                  </a:srgbClr>
                </a:highlight>
                <a:latin typeface="Calibri"/>
              </a:rPr>
              <a:t>Mieux équiper les professionnels de la santé en ce qui concerne les symptômes spécifiques à la chaleur, le diagnostic, le traitement et les protocoles de surveillance standard.</a:t>
            </a:r>
          </a:p>
          <a:p>
            <a:pPr defTabSz="803483">
              <a:defRPr/>
            </a:pPr>
            <a:r>
              <a:rPr lang="en-US" sz="1350"/>
              <a:t> </a:t>
            </a:r>
          </a:p>
          <a:p>
            <a:pPr defTabSz="803483" rtl="0">
              <a:defRPr/>
            </a:pPr>
            <a:r>
              <a:rPr lang="fr" sz="1300" b="0" i="0" u="none" strike="noStrike">
                <a:highlight>
                  <a:srgbClr val="000000">
                    <a:alpha val="0"/>
                  </a:srgbClr>
                </a:highlight>
                <a:latin typeface="Calibri"/>
              </a:rPr>
              <a:t>Des agents de liaison et d'autres agents de santé communautaires formés pour reconnaître les dangers de la chaleur et offrir des conseils de prévention pour les maladies liées à la chaleur dans les bidonvilles.</a:t>
            </a:r>
          </a:p>
          <a:p>
            <a:pPr defTabSz="803483">
              <a:defRPr/>
            </a:pPr>
            <a:endParaRPr lang="en-IN" sz="1350"/>
          </a:p>
          <a:p>
            <a:pPr rtl="0"/>
            <a:r>
              <a:rPr lang="fr" sz="1300" b="0" i="0" u="none" strike="noStrike">
                <a:highlight>
                  <a:srgbClr val="000000">
                    <a:alpha val="0"/>
                  </a:srgbClr>
                </a:highlight>
                <a:latin typeface="Calibri"/>
              </a:rPr>
              <a:t>Exercices sur table avec les principales parties prenantes. Exercice de simulation d'une situation d'urgence en cas de chaleur </a:t>
            </a:r>
          </a:p>
          <a:p>
            <a:endParaRPr lang="en-IN" sz="1350"/>
          </a:p>
          <a:p>
            <a:pPr rtl="0"/>
            <a:r>
              <a:rPr lang="fr" sz="1300" b="0" i="0" u="none" strike="noStrike">
                <a:highlight>
                  <a:srgbClr val="000000">
                    <a:alpha val="0"/>
                  </a:srgbClr>
                </a:highlight>
                <a:latin typeface="Calibri"/>
              </a:rPr>
              <a:t>Renforcer les capacités du personnel de santé.</a:t>
            </a:r>
          </a:p>
        </p:txBody>
      </p:sp>
    </p:spTree>
    <p:extLst>
      <p:ext uri="{BB962C8B-B14F-4D97-AF65-F5344CB8AC3E}">
        <p14:creationId xmlns:p14="http://schemas.microsoft.com/office/powerpoint/2010/main" val="115963629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FEF7C-CCB3-4649-B401-B0B0CC3D6522}"/>
              </a:ext>
            </a:extLst>
          </p:cNvPr>
          <p:cNvPicPr>
            <a:picLocks noChangeAspect="1"/>
          </p:cNvPicPr>
          <p:nvPr/>
        </p:nvPicPr>
        <p:blipFill>
          <a:blip r:embed="rId3"/>
          <a:stretch>
            <a:fillRect/>
          </a:stretch>
        </p:blipFill>
        <p:spPr>
          <a:xfrm>
            <a:off x="3057525" y="1414464"/>
            <a:ext cx="6076950" cy="4029075"/>
          </a:xfrm>
          <a:prstGeom prst="rect">
            <a:avLst/>
          </a:prstGeom>
        </p:spPr>
      </p:pic>
      <p:pic>
        <p:nvPicPr>
          <p:cNvPr id="5" name="Picture 4">
            <a:extLst>
              <a:ext uri="{FF2B5EF4-FFF2-40B4-BE49-F238E27FC236}">
                <a16:creationId xmlns:a16="http://schemas.microsoft.com/office/drawing/2014/main" id="{6FD28D43-DFEC-8547-B3C4-6EC2C2777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241" y="857250"/>
            <a:ext cx="3182374" cy="5143500"/>
          </a:xfrm>
          <a:prstGeom prst="rect">
            <a:avLst/>
          </a:prstGeom>
        </p:spPr>
      </p:pic>
      <p:pic>
        <p:nvPicPr>
          <p:cNvPr id="7" name="Picture 6">
            <a:extLst>
              <a:ext uri="{FF2B5EF4-FFF2-40B4-BE49-F238E27FC236}">
                <a16:creationId xmlns:a16="http://schemas.microsoft.com/office/drawing/2014/main" id="{AD920E26-07CD-A34C-8166-FD9A8B080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8614" y="1320281"/>
            <a:ext cx="5429564" cy="4473893"/>
          </a:xfrm>
          <a:prstGeom prst="rect">
            <a:avLst/>
          </a:prstGeom>
        </p:spPr>
      </p:pic>
    </p:spTree>
    <p:extLst>
      <p:ext uri="{BB962C8B-B14F-4D97-AF65-F5344CB8AC3E}">
        <p14:creationId xmlns:p14="http://schemas.microsoft.com/office/powerpoint/2010/main" val="2389817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E318E6-91A6-B947-8A5C-786B8D95B8A3}"/>
              </a:ext>
            </a:extLst>
          </p:cNvPr>
          <p:cNvSpPr/>
          <p:nvPr/>
        </p:nvSpPr>
        <p:spPr>
          <a:xfrm>
            <a:off x="36689" y="6488668"/>
            <a:ext cx="1517210" cy="276999"/>
          </a:xfrm>
          <a:prstGeom prst="rect">
            <a:avLst/>
          </a:prstGeom>
          <a:noFill/>
        </p:spPr>
        <p:txBody>
          <a:bodyPr wrap="none" rtlCol="0">
            <a:noAutofit/>
          </a:bodyPr>
          <a:lstStyle/>
          <a:p>
            <a:pPr rtl="0"/>
            <a:r>
              <a:rPr lang="fr" sz="1200" b="0" i="0" u="none" strike="noStrike">
                <a:solidFill>
                  <a:srgbClr val="808080"/>
                </a:solidFill>
                <a:highlight>
                  <a:srgbClr val="000000">
                    <a:alpha val="0"/>
                  </a:srgbClr>
                </a:highlight>
                <a:latin typeface="Calibri"/>
              </a:rPr>
              <a:t>Source de l'image : Lancet</a:t>
            </a:r>
          </a:p>
        </p:txBody>
      </p:sp>
      <p:pic>
        <p:nvPicPr>
          <p:cNvPr id="4" name="Picture 3" descr="A graph of sales&#10;&#10;Description automatically generated with medium confidence">
            <a:extLst>
              <a:ext uri="{FF2B5EF4-FFF2-40B4-BE49-F238E27FC236}">
                <a16:creationId xmlns:a16="http://schemas.microsoft.com/office/drawing/2014/main" id="{049CA8D5-4BEC-3731-7B26-CB910963C3BF}"/>
              </a:ext>
            </a:extLst>
          </p:cNvPr>
          <p:cNvPicPr>
            <a:picLocks noChangeAspect="1"/>
          </p:cNvPicPr>
          <p:nvPr/>
        </p:nvPicPr>
        <p:blipFill>
          <a:blip r:embed="rId3"/>
          <a:stretch>
            <a:fillRect/>
          </a:stretch>
        </p:blipFill>
        <p:spPr>
          <a:xfrm>
            <a:off x="36689" y="1041110"/>
            <a:ext cx="8670059" cy="5022000"/>
          </a:xfrm>
          <a:prstGeom prst="rect">
            <a:avLst/>
          </a:prstGeom>
        </p:spPr>
      </p:pic>
      <p:sp>
        <p:nvSpPr>
          <p:cNvPr id="5" name="TextBox 4">
            <a:extLst>
              <a:ext uri="{FF2B5EF4-FFF2-40B4-BE49-F238E27FC236}">
                <a16:creationId xmlns:a16="http://schemas.microsoft.com/office/drawing/2014/main" id="{69576FCE-E6FE-6E88-DC76-7EC88DFD80D4}"/>
              </a:ext>
            </a:extLst>
          </p:cNvPr>
          <p:cNvSpPr txBox="1"/>
          <p:nvPr/>
        </p:nvSpPr>
        <p:spPr>
          <a:xfrm>
            <a:off x="1212695" y="305111"/>
            <a:ext cx="9766610" cy="523220"/>
          </a:xfrm>
          <a:prstGeom prst="rect">
            <a:avLst/>
          </a:prstGeom>
          <a:noFill/>
        </p:spPr>
        <p:txBody>
          <a:bodyPr wrap="square" rtlCol="0">
            <a:noAutofit/>
          </a:bodyPr>
          <a:lstStyle/>
          <a:p>
            <a:pPr algn="ctr" rtl="0"/>
            <a:r>
              <a:rPr lang="fr" sz="1400" b="1" i="0" u="none" strike="noStrike" dirty="0">
                <a:solidFill>
                  <a:srgbClr val="000000"/>
                </a:solidFill>
                <a:highlight>
                  <a:srgbClr val="000000">
                    <a:alpha val="0"/>
                  </a:srgbClr>
                </a:highlight>
                <a:latin typeface="Open Sans"/>
              </a:rPr>
              <a:t>En 2021, l'exposition à la chaleur a entraîné la perte de 470 milliards d'heures de travail potentielles, soit une augmentation de 37 % par rapport à la période 1990</a:t>
            </a:r>
            <a:r>
              <a:rPr lang="fr" sz="1400" b="1" i="0" u="none" strike="noStrike" dirty="0">
                <a:solidFill>
                  <a:srgbClr val="000000"/>
                </a:solidFill>
                <a:highlight>
                  <a:srgbClr val="000000">
                    <a:alpha val="0"/>
                  </a:srgbClr>
                </a:highlight>
                <a:latin typeface="Gill Sans MT" panose="020B0502020104020203" pitchFamily="34" charset="0"/>
              </a:rPr>
              <a:t>–</a:t>
            </a:r>
            <a:r>
              <a:rPr lang="fr" sz="1400" b="1" i="0" u="none" strike="noStrike" dirty="0">
                <a:solidFill>
                  <a:srgbClr val="000000"/>
                </a:solidFill>
                <a:highlight>
                  <a:srgbClr val="000000">
                    <a:alpha val="0"/>
                  </a:srgbClr>
                </a:highlight>
                <a:latin typeface="Open Sans"/>
              </a:rPr>
              <a:t>1999. </a:t>
            </a:r>
          </a:p>
          <a:p>
            <a:pPr algn="ctr" rtl="0"/>
            <a:r>
              <a:rPr lang="fr" sz="1400" b="1" i="0" u="none" strike="noStrike" dirty="0">
                <a:solidFill>
                  <a:srgbClr val="000000"/>
                </a:solidFill>
                <a:highlight>
                  <a:srgbClr val="000000">
                    <a:alpha val="0"/>
                  </a:srgbClr>
                </a:highlight>
                <a:latin typeface="Open Sans"/>
              </a:rPr>
              <a:t>87 % des pertes dans les pays à faible indice de développement humain se sont produites dans le secteur agricole.</a:t>
            </a:r>
          </a:p>
        </p:txBody>
      </p:sp>
      <p:sp>
        <p:nvSpPr>
          <p:cNvPr id="7" name="TextBox 6">
            <a:extLst>
              <a:ext uri="{FF2B5EF4-FFF2-40B4-BE49-F238E27FC236}">
                <a16:creationId xmlns:a16="http://schemas.microsoft.com/office/drawing/2014/main" id="{F8B53CCC-04AC-C913-8392-A02FA2B1CEE5}"/>
              </a:ext>
            </a:extLst>
          </p:cNvPr>
          <p:cNvSpPr txBox="1"/>
          <p:nvPr/>
        </p:nvSpPr>
        <p:spPr>
          <a:xfrm>
            <a:off x="8426824" y="920621"/>
            <a:ext cx="3523129" cy="5016758"/>
          </a:xfrm>
          <a:prstGeom prst="rect">
            <a:avLst/>
          </a:prstGeom>
          <a:noFill/>
        </p:spPr>
        <p:txBody>
          <a:bodyPr wrap="square" rtlCol="0">
            <a:noAutofit/>
          </a:bodyPr>
          <a:lstStyle/>
          <a:p>
            <a:pPr algn="ctr" rtl="0"/>
            <a:r>
              <a:rPr lang="fr" sz="3600" b="1" i="0" u="none" strike="noStrike" dirty="0">
                <a:solidFill>
                  <a:srgbClr val="FF0000"/>
                </a:solidFill>
                <a:highlight>
                  <a:srgbClr val="000000">
                    <a:alpha val="0"/>
                  </a:srgbClr>
                </a:highlight>
                <a:latin typeface="Google Sans"/>
              </a:rPr>
              <a:t>Inde </a:t>
            </a:r>
          </a:p>
          <a:p>
            <a:pPr algn="ctr" rtl="0"/>
            <a:r>
              <a:rPr lang="fr" sz="1600" b="0" i="0" u="none" strike="noStrike" dirty="0">
                <a:solidFill>
                  <a:srgbClr val="FF0000"/>
                </a:solidFill>
                <a:highlight>
                  <a:srgbClr val="000000">
                    <a:alpha val="0"/>
                  </a:srgbClr>
                </a:highlight>
                <a:latin typeface="Google Sans"/>
              </a:rPr>
              <a:t>en 2021</a:t>
            </a:r>
            <a:endParaRPr lang="en-IN" sz="1600" i="0" dirty="0">
              <a:solidFill>
                <a:srgbClr val="FF0000"/>
              </a:solidFill>
              <a:effectLst/>
              <a:latin typeface="Google Sans"/>
            </a:endParaRPr>
          </a:p>
          <a:p>
            <a:pPr algn="ctr"/>
            <a:endParaRPr lang="en-IN" sz="3200" b="1" dirty="0">
              <a:solidFill>
                <a:srgbClr val="FF0000"/>
              </a:solidFill>
              <a:latin typeface="Google Sans"/>
            </a:endParaRPr>
          </a:p>
          <a:p>
            <a:pPr algn="ctr" rtl="0"/>
            <a:r>
              <a:rPr lang="fr" sz="3200" b="1" i="0" u="none" strike="noStrike" dirty="0">
                <a:solidFill>
                  <a:srgbClr val="FF0000"/>
                </a:solidFill>
                <a:highlight>
                  <a:srgbClr val="000000">
                    <a:alpha val="0"/>
                  </a:srgbClr>
                </a:highlight>
                <a:latin typeface="Google Sans"/>
              </a:rPr>
              <a:t>167 milliards d'heures de travail potentiellement perdues </a:t>
            </a:r>
          </a:p>
          <a:p>
            <a:pPr algn="ctr"/>
            <a:endParaRPr lang="en-IN" sz="3200" b="1" i="0" dirty="0">
              <a:solidFill>
                <a:srgbClr val="FF0000"/>
              </a:solidFill>
              <a:effectLst/>
              <a:latin typeface="Google Sans"/>
            </a:endParaRPr>
          </a:p>
          <a:p>
            <a:pPr algn="ctr" rtl="0"/>
            <a:r>
              <a:rPr lang="fr" sz="3200" b="1" i="0" u="none" strike="noStrike" dirty="0">
                <a:solidFill>
                  <a:srgbClr val="FF0000"/>
                </a:solidFill>
                <a:highlight>
                  <a:srgbClr val="000000">
                    <a:alpha val="0"/>
                  </a:srgbClr>
                </a:highlight>
                <a:latin typeface="Google Sans"/>
              </a:rPr>
              <a:t>159 milliards de dollars en perte de revenus dans des secteurs clés</a:t>
            </a:r>
          </a:p>
        </p:txBody>
      </p:sp>
    </p:spTree>
    <p:extLst>
      <p:ext uri="{BB962C8B-B14F-4D97-AF65-F5344CB8AC3E}">
        <p14:creationId xmlns:p14="http://schemas.microsoft.com/office/powerpoint/2010/main" val="145040668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C2F858-9B56-DE49-BF4A-7F345F0851EC}"/>
              </a:ext>
            </a:extLst>
          </p:cNvPr>
          <p:cNvPicPr>
            <a:picLocks noChangeAspect="1"/>
          </p:cNvPicPr>
          <p:nvPr/>
        </p:nvPicPr>
        <p:blipFill>
          <a:blip r:embed="rId3"/>
          <a:stretch>
            <a:fillRect/>
          </a:stretch>
        </p:blipFill>
        <p:spPr>
          <a:xfrm>
            <a:off x="1524000" y="911393"/>
            <a:ext cx="4672794" cy="4943121"/>
          </a:xfrm>
          <a:prstGeom prst="rect">
            <a:avLst/>
          </a:prstGeom>
        </p:spPr>
      </p:pic>
      <p:pic>
        <p:nvPicPr>
          <p:cNvPr id="7" name="Picture 6">
            <a:extLst>
              <a:ext uri="{FF2B5EF4-FFF2-40B4-BE49-F238E27FC236}">
                <a16:creationId xmlns:a16="http://schemas.microsoft.com/office/drawing/2014/main" id="{C1FCCA9A-2185-8C4D-B9F2-AFC8A22BD4BB}"/>
              </a:ext>
            </a:extLst>
          </p:cNvPr>
          <p:cNvPicPr>
            <a:picLocks noChangeAspect="1"/>
          </p:cNvPicPr>
          <p:nvPr/>
        </p:nvPicPr>
        <p:blipFill>
          <a:blip r:embed="rId4"/>
          <a:stretch>
            <a:fillRect/>
          </a:stretch>
        </p:blipFill>
        <p:spPr>
          <a:xfrm>
            <a:off x="5995206" y="957439"/>
            <a:ext cx="4672794" cy="4851026"/>
          </a:xfrm>
          <a:prstGeom prst="rect">
            <a:avLst/>
          </a:prstGeom>
        </p:spPr>
      </p:pic>
    </p:spTree>
    <p:extLst>
      <p:ext uri="{BB962C8B-B14F-4D97-AF65-F5344CB8AC3E}">
        <p14:creationId xmlns:p14="http://schemas.microsoft.com/office/powerpoint/2010/main" val="204209589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0" y="953434"/>
            <a:ext cx="6858000" cy="681405"/>
          </a:xfrm>
          <a:prstGeom prst="rect">
            <a:avLst/>
          </a:prstGeom>
        </p:spPr>
        <p:txBody>
          <a:bodyPr wrap="square">
            <a:noAutofit/>
          </a:bodyPr>
          <a:lstStyle/>
          <a:p>
            <a:pPr algn="ctr" defTabSz="670613" rtl="0">
              <a:lnSpc>
                <a:spcPct val="50000"/>
              </a:lnSpc>
              <a:spcBef>
                <a:spcPct val="0"/>
              </a:spcBef>
            </a:pPr>
            <a:r>
              <a:rPr lang="fr" sz="2400" b="0" i="0" u="none" strike="noStrike" dirty="0">
                <a:solidFill>
                  <a:srgbClr val="000000"/>
                </a:solidFill>
                <a:highlight>
                  <a:srgbClr val="000000">
                    <a:alpha val="0"/>
                  </a:srgbClr>
                </a:highlight>
                <a:latin typeface="Calibri"/>
              </a:rPr>
              <a:t>Intervention 3</a:t>
            </a:r>
            <a:br>
              <a:rPr lang="fr" sz="2400" b="0" i="0" u="none" strike="noStrike" dirty="0">
                <a:solidFill>
                  <a:srgbClr val="000000"/>
                </a:solidFill>
                <a:highlight>
                  <a:srgbClr val="000000">
                    <a:alpha val="0"/>
                  </a:srgbClr>
                </a:highlight>
                <a:latin typeface="Calibri"/>
              </a:rPr>
            </a:br>
            <a:endParaRPr lang="en-IN" sz="2400" dirty="0">
              <a:solidFill>
                <a:prstClr val="black"/>
              </a:solidFill>
            </a:endParaRPr>
          </a:p>
          <a:p>
            <a:pPr algn="ctr" defTabSz="670613" rtl="0">
              <a:lnSpc>
                <a:spcPct val="50000"/>
              </a:lnSpc>
              <a:spcBef>
                <a:spcPct val="0"/>
              </a:spcBef>
            </a:pPr>
            <a:r>
              <a:rPr lang="fr" sz="2400" b="0" i="0" u="none" strike="noStrike" dirty="0">
                <a:solidFill>
                  <a:srgbClr val="000000"/>
                </a:solidFill>
                <a:highlight>
                  <a:srgbClr val="000000">
                    <a:alpha val="0"/>
                  </a:srgbClr>
                </a:highlight>
                <a:latin typeface="Calibri"/>
              </a:rPr>
              <a:t>Renforcer les capacités </a:t>
            </a:r>
            <a:endParaRPr lang="en-IN" sz="2400" dirty="0">
              <a:solidFill>
                <a:prstClr val="black"/>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889" y="1611787"/>
            <a:ext cx="5543550" cy="4157663"/>
          </a:xfrm>
          <a:prstGeom prst="rect">
            <a:avLst/>
          </a:prstGeom>
        </p:spPr>
      </p:pic>
      <p:sp>
        <p:nvSpPr>
          <p:cNvPr id="2" name="Rectangle 1">
            <a:extLst>
              <a:ext uri="{FF2B5EF4-FFF2-40B4-BE49-F238E27FC236}">
                <a16:creationId xmlns:a16="http://schemas.microsoft.com/office/drawing/2014/main" id="{77335A8A-055D-F446-9CB7-9334A812974B}"/>
              </a:ext>
            </a:extLst>
          </p:cNvPr>
          <p:cNvSpPr/>
          <p:nvPr/>
        </p:nvSpPr>
        <p:spPr>
          <a:xfrm>
            <a:off x="7423438" y="4058575"/>
            <a:ext cx="2679350" cy="507831"/>
          </a:xfrm>
          <a:prstGeom prst="rect">
            <a:avLst/>
          </a:prstGeom>
        </p:spPr>
        <p:txBody>
          <a:bodyPr wrap="square">
            <a:noAutofit/>
          </a:bodyPr>
          <a:lstStyle/>
          <a:p>
            <a:pPr rtl="0"/>
            <a:r>
              <a:rPr lang="fr" sz="1300" b="0" i="0" u="none" strike="noStrike">
                <a:highlight>
                  <a:srgbClr val="000000">
                    <a:alpha val="0"/>
                  </a:srgbClr>
                </a:highlight>
                <a:latin typeface="Calibri"/>
              </a:rPr>
              <a:t>Atelier de renforcement des capacités pour tous les enseignants à l'hôtel de ville.</a:t>
            </a:r>
          </a:p>
        </p:txBody>
      </p:sp>
    </p:spTree>
    <p:extLst>
      <p:ext uri="{BB962C8B-B14F-4D97-AF65-F5344CB8AC3E}">
        <p14:creationId xmlns:p14="http://schemas.microsoft.com/office/powerpoint/2010/main" val="155833732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be an image of one or more people, people sitting and indoor">
            <a:extLst>
              <a:ext uri="{FF2B5EF4-FFF2-40B4-BE49-F238E27FC236}">
                <a16:creationId xmlns:a16="http://schemas.microsoft.com/office/drawing/2014/main" id="{BA3D533A-6D77-7C45-A9EC-54C33A9A24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35958" y="1844015"/>
            <a:ext cx="2869457" cy="215209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May be an image of one or more people, people sitting and indoor">
            <a:extLst>
              <a:ext uri="{FF2B5EF4-FFF2-40B4-BE49-F238E27FC236}">
                <a16:creationId xmlns:a16="http://schemas.microsoft.com/office/drawing/2014/main" id="{DFF89A1E-F376-7D43-97AD-FA2C98EF0F3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61273" y="3780693"/>
            <a:ext cx="2869457" cy="215209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May be an image of one or more people and people sitting">
            <a:extLst>
              <a:ext uri="{FF2B5EF4-FFF2-40B4-BE49-F238E27FC236}">
                <a16:creationId xmlns:a16="http://schemas.microsoft.com/office/drawing/2014/main" id="{83E465CD-8EE8-BE4E-A29F-2927E61B329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33268" y="1844014"/>
            <a:ext cx="3052182" cy="406957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52D3755-6799-B043-B112-0C208B667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5415" y="1844015"/>
            <a:ext cx="3112079" cy="1906259"/>
          </a:xfrm>
          <a:prstGeom prst="rect">
            <a:avLst/>
          </a:prstGeom>
          <a:ln w="28575">
            <a:solidFill>
              <a:schemeClr val="tx1"/>
            </a:solidFill>
          </a:ln>
        </p:spPr>
      </p:pic>
      <p:pic>
        <p:nvPicPr>
          <p:cNvPr id="1026" name="Picture 2" descr="May be an image of one or more people, people standing, people sitting and indoor">
            <a:extLst>
              <a:ext uri="{FF2B5EF4-FFF2-40B4-BE49-F238E27FC236}">
                <a16:creationId xmlns:a16="http://schemas.microsoft.com/office/drawing/2014/main" id="{ADB5062A-681A-114D-A630-109FD6233CF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652890" y="3741007"/>
            <a:ext cx="2971801" cy="222885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7104CEC-B082-F843-A2F2-A289EE8D1D95}"/>
              </a:ext>
            </a:extLst>
          </p:cNvPr>
          <p:cNvSpPr/>
          <p:nvPr/>
        </p:nvSpPr>
        <p:spPr>
          <a:xfrm>
            <a:off x="2667000" y="953434"/>
            <a:ext cx="6858000" cy="681405"/>
          </a:xfrm>
          <a:prstGeom prst="rect">
            <a:avLst/>
          </a:prstGeom>
        </p:spPr>
        <p:txBody>
          <a:bodyPr wrap="square">
            <a:noAutofit/>
          </a:bodyPr>
          <a:lstStyle/>
          <a:p>
            <a:pPr algn="ctr" defTabSz="670613" rtl="0">
              <a:lnSpc>
                <a:spcPct val="50000"/>
              </a:lnSpc>
              <a:spcBef>
                <a:spcPct val="0"/>
              </a:spcBef>
            </a:pPr>
            <a:r>
              <a:rPr lang="fr" sz="2400" b="0" i="0" u="none" strike="noStrike" dirty="0">
                <a:solidFill>
                  <a:srgbClr val="000000"/>
                </a:solidFill>
                <a:highlight>
                  <a:srgbClr val="000000">
                    <a:alpha val="0"/>
                  </a:srgbClr>
                </a:highlight>
                <a:latin typeface="Calibri"/>
              </a:rPr>
              <a:t>Intervention 3</a:t>
            </a:r>
            <a:br>
              <a:rPr lang="fr" sz="2400" b="0" i="0" u="none" strike="noStrike" dirty="0">
                <a:solidFill>
                  <a:srgbClr val="000000"/>
                </a:solidFill>
                <a:highlight>
                  <a:srgbClr val="000000">
                    <a:alpha val="0"/>
                  </a:srgbClr>
                </a:highlight>
                <a:latin typeface="Calibri"/>
              </a:rPr>
            </a:br>
            <a:endParaRPr lang="en-IN" sz="2400" dirty="0">
              <a:solidFill>
                <a:prstClr val="black"/>
              </a:solidFill>
            </a:endParaRPr>
          </a:p>
          <a:p>
            <a:pPr algn="ctr" defTabSz="670613" rtl="0">
              <a:lnSpc>
                <a:spcPct val="50000"/>
              </a:lnSpc>
              <a:spcBef>
                <a:spcPct val="0"/>
              </a:spcBef>
            </a:pPr>
            <a:r>
              <a:rPr lang="fr" sz="2400" b="0" i="0" u="none" strike="noStrike" dirty="0">
                <a:solidFill>
                  <a:srgbClr val="000000"/>
                </a:solidFill>
                <a:highlight>
                  <a:srgbClr val="000000">
                    <a:alpha val="0"/>
                  </a:srgbClr>
                </a:highlight>
                <a:latin typeface="Calibri"/>
              </a:rPr>
              <a:t>Renforcer les capacités </a:t>
            </a:r>
            <a:endParaRPr lang="en-IN" sz="2400" dirty="0">
              <a:solidFill>
                <a:prstClr val="black"/>
              </a:solidFill>
            </a:endParaRPr>
          </a:p>
        </p:txBody>
      </p:sp>
    </p:spTree>
    <p:extLst>
      <p:ext uri="{BB962C8B-B14F-4D97-AF65-F5344CB8AC3E}">
        <p14:creationId xmlns:p14="http://schemas.microsoft.com/office/powerpoint/2010/main" val="385826496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00409" y="855722"/>
            <a:ext cx="9606071" cy="681405"/>
          </a:xfrm>
          <a:prstGeom prst="rect">
            <a:avLst/>
          </a:prstGeom>
        </p:spPr>
        <p:txBody>
          <a:bodyPr wrap="square">
            <a:noAutofit/>
          </a:bodyPr>
          <a:lstStyle/>
          <a:p>
            <a:pPr algn="ctr" defTabSz="670613" rtl="0">
              <a:lnSpc>
                <a:spcPct val="50000"/>
              </a:lnSpc>
              <a:spcBef>
                <a:spcPct val="0"/>
              </a:spcBef>
            </a:pPr>
            <a:r>
              <a:rPr lang="fr" sz="2400" b="0" i="0" u="none" strike="noStrike" dirty="0">
                <a:solidFill>
                  <a:srgbClr val="000000"/>
                </a:solidFill>
                <a:highlight>
                  <a:srgbClr val="000000">
                    <a:alpha val="0"/>
                  </a:srgbClr>
                </a:highlight>
                <a:latin typeface="Calibri"/>
              </a:rPr>
              <a:t>Intervention 4</a:t>
            </a:r>
          </a:p>
          <a:p>
            <a:pPr algn="ctr" defTabSz="670613" rtl="0">
              <a:lnSpc>
                <a:spcPct val="50000"/>
              </a:lnSpc>
              <a:spcBef>
                <a:spcPct val="0"/>
              </a:spcBef>
            </a:pPr>
            <a:br>
              <a:rPr lang="fr" sz="2400" b="0" i="0" u="none" strike="noStrike" dirty="0">
                <a:solidFill>
                  <a:srgbClr val="000000"/>
                </a:solidFill>
                <a:highlight>
                  <a:srgbClr val="000000">
                    <a:alpha val="0"/>
                  </a:srgbClr>
                </a:highlight>
                <a:latin typeface="Calibri"/>
              </a:rPr>
            </a:br>
            <a:r>
              <a:rPr lang="fr" sz="2400" b="0" i="0" u="none" strike="noStrike" dirty="0">
                <a:solidFill>
                  <a:srgbClr val="000000"/>
                </a:solidFill>
                <a:highlight>
                  <a:srgbClr val="000000">
                    <a:alpha val="0"/>
                  </a:srgbClr>
                </a:highlight>
                <a:latin typeface="Calibri"/>
              </a:rPr>
              <a:t>Réduire l'exposition à la chaleur et promouvoir des mesures d'adaptation.</a:t>
            </a:r>
            <a:endParaRPr lang="en-IN" sz="2400"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281" y="1598504"/>
            <a:ext cx="5191746" cy="4403774"/>
          </a:xfrm>
          <a:prstGeom prst="rect">
            <a:avLst/>
          </a:prstGeom>
          <a:ln w="28575">
            <a:solidFill>
              <a:schemeClr val="accent1"/>
            </a:solidFill>
          </a:ln>
        </p:spPr>
      </p:pic>
      <p:sp>
        <p:nvSpPr>
          <p:cNvPr id="5" name="Rectangle 4">
            <a:extLst>
              <a:ext uri="{FF2B5EF4-FFF2-40B4-BE49-F238E27FC236}">
                <a16:creationId xmlns:a16="http://schemas.microsoft.com/office/drawing/2014/main" id="{A2831D01-4ED5-C44C-8FE8-77349C6BB4C0}"/>
              </a:ext>
            </a:extLst>
          </p:cNvPr>
          <p:cNvSpPr/>
          <p:nvPr/>
        </p:nvSpPr>
        <p:spPr>
          <a:xfrm>
            <a:off x="6880027" y="3683579"/>
            <a:ext cx="2634582" cy="715581"/>
          </a:xfrm>
          <a:prstGeom prst="rect">
            <a:avLst/>
          </a:prstGeom>
        </p:spPr>
        <p:txBody>
          <a:bodyPr wrap="square">
            <a:noAutofit/>
          </a:bodyPr>
          <a:lstStyle/>
          <a:p>
            <a:pPr rtl="0"/>
            <a:r>
              <a:rPr lang="fr" sz="1300" b="0" i="0" u="none" strike="noStrike">
                <a:highlight>
                  <a:srgbClr val="000000">
                    <a:alpha val="0"/>
                  </a:srgbClr>
                </a:highlight>
                <a:latin typeface="Calibri"/>
              </a:rPr>
              <a:t>Encourager la participation de la population à des mesures préventives adaptatives pour réduire l'exposition à la chaleur.</a:t>
            </a:r>
          </a:p>
        </p:txBody>
      </p:sp>
    </p:spTree>
    <p:extLst>
      <p:ext uri="{BB962C8B-B14F-4D97-AF65-F5344CB8AC3E}">
        <p14:creationId xmlns:p14="http://schemas.microsoft.com/office/powerpoint/2010/main" val="35868064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6160" y="591543"/>
            <a:ext cx="9699793" cy="681405"/>
          </a:xfrm>
          <a:prstGeom prst="rect">
            <a:avLst/>
          </a:prstGeom>
        </p:spPr>
        <p:txBody>
          <a:bodyPr wrap="square">
            <a:noAutofit/>
          </a:bodyPr>
          <a:lstStyle/>
          <a:p>
            <a:pPr algn="ctr" defTabSz="670613" rtl="0">
              <a:lnSpc>
                <a:spcPct val="50000"/>
              </a:lnSpc>
              <a:spcBef>
                <a:spcPct val="0"/>
              </a:spcBef>
            </a:pPr>
            <a:r>
              <a:rPr lang="fr" sz="2400" b="0" i="0" u="none" strike="noStrike" dirty="0">
                <a:solidFill>
                  <a:srgbClr val="000000"/>
                </a:solidFill>
                <a:highlight>
                  <a:srgbClr val="000000">
                    <a:alpha val="0"/>
                  </a:srgbClr>
                </a:highlight>
                <a:latin typeface="Calibri"/>
              </a:rPr>
              <a:t>Intervention 4</a:t>
            </a:r>
          </a:p>
          <a:p>
            <a:pPr algn="ctr" defTabSz="670613" rtl="0">
              <a:lnSpc>
                <a:spcPct val="50000"/>
              </a:lnSpc>
              <a:spcBef>
                <a:spcPct val="0"/>
              </a:spcBef>
            </a:pPr>
            <a:br>
              <a:rPr lang="fr" sz="2400" b="0" i="0" u="none" strike="noStrike" dirty="0">
                <a:solidFill>
                  <a:srgbClr val="000000"/>
                </a:solidFill>
                <a:highlight>
                  <a:srgbClr val="000000">
                    <a:alpha val="0"/>
                  </a:srgbClr>
                </a:highlight>
                <a:latin typeface="Calibri"/>
              </a:rPr>
            </a:br>
            <a:r>
              <a:rPr lang="fr" sz="2400" b="0" i="0" u="none" strike="noStrike" dirty="0">
                <a:solidFill>
                  <a:srgbClr val="000000"/>
                </a:solidFill>
                <a:highlight>
                  <a:srgbClr val="000000">
                    <a:alpha val="0"/>
                  </a:srgbClr>
                </a:highlight>
                <a:latin typeface="Calibri"/>
              </a:rPr>
              <a:t>Réduire l’exposition à la chaleur et promouvoir des mesures d’adaptation.</a:t>
            </a:r>
            <a:endParaRPr lang="en-IN" sz="2400"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5708" y="1598505"/>
            <a:ext cx="3428321" cy="257124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010" y="1598506"/>
            <a:ext cx="3428321" cy="257124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954" y="3515792"/>
            <a:ext cx="3213280" cy="240996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6905" y="3544013"/>
            <a:ext cx="3175655" cy="2381741"/>
          </a:xfrm>
          <a:prstGeom prst="rect">
            <a:avLst/>
          </a:prstGeom>
        </p:spPr>
      </p:pic>
    </p:spTree>
    <p:extLst>
      <p:ext uri="{BB962C8B-B14F-4D97-AF65-F5344CB8AC3E}">
        <p14:creationId xmlns:p14="http://schemas.microsoft.com/office/powerpoint/2010/main" val="205476915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21C086B-33DC-4949-96FA-E627D5CF25D3}"/>
              </a:ext>
            </a:extLst>
          </p:cNvPr>
          <p:cNvSpPr txBox="1"/>
          <p:nvPr/>
        </p:nvSpPr>
        <p:spPr>
          <a:xfrm>
            <a:off x="5409092" y="1684730"/>
            <a:ext cx="3276304" cy="348854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820" indent="-180820">
              <a:buFont typeface="Arial"/>
              <a:buChar char="•"/>
            </a:pPr>
            <a:endParaRPr lang="en-US" sz="1200">
              <a:latin typeface="Helvetica" charset="0"/>
              <a:ea typeface="Helvetica" charset="0"/>
              <a:cs typeface="Helvetica" charset="0"/>
            </a:endParaRPr>
          </a:p>
          <a:p>
            <a:pPr marL="515671" lvl="1" indent="-180820">
              <a:buFont typeface="Courier New" charset="0"/>
              <a:buChar char="o"/>
            </a:pPr>
            <a:endParaRPr lang="en-US" sz="1050">
              <a:latin typeface="Helvetica" charset="0"/>
              <a:ea typeface="Helvetica" charset="0"/>
              <a:cs typeface="Helvetica" charset="0"/>
            </a:endParaRPr>
          </a:p>
          <a:p>
            <a:pPr marL="257174" indent="0">
              <a:buNone/>
            </a:pPr>
            <a:endParaRPr lang="en-US" sz="1350">
              <a:latin typeface="Helvetica" charset="0"/>
              <a:ea typeface="Helvetica" charset="0"/>
              <a:cs typeface="Helvetica" charset="0"/>
            </a:endParaRPr>
          </a:p>
          <a:p>
            <a:pPr marL="437994" indent="-180820">
              <a:buFont typeface="Courier New" charset="0"/>
              <a:buChar char="o"/>
            </a:pPr>
            <a:endParaRPr lang="en-US" sz="1350">
              <a:latin typeface="Helvetica" charset="0"/>
              <a:ea typeface="Helvetica" charset="0"/>
              <a:cs typeface="Helvetica" charset="0"/>
            </a:endParaRPr>
          </a:p>
        </p:txBody>
      </p:sp>
      <p:sp>
        <p:nvSpPr>
          <p:cNvPr id="5" name="Title 2">
            <a:extLst>
              <a:ext uri="{FF2B5EF4-FFF2-40B4-BE49-F238E27FC236}">
                <a16:creationId xmlns:a16="http://schemas.microsoft.com/office/drawing/2014/main" id="{589BD4BD-ACA2-044E-AD46-BA6A1F2175AA}"/>
              </a:ext>
            </a:extLst>
          </p:cNvPr>
          <p:cNvSpPr>
            <a:spLocks noGrp="1"/>
          </p:cNvSpPr>
          <p:nvPr>
            <p:ph type="title"/>
          </p:nvPr>
        </p:nvSpPr>
        <p:spPr>
          <a:xfrm>
            <a:off x="1797171" y="485817"/>
            <a:ext cx="6888225" cy="651272"/>
          </a:xfrm>
        </p:spPr>
        <p:txBody>
          <a:bodyPr>
            <a:noAutofit/>
          </a:bodyPr>
          <a:lstStyle/>
          <a:p>
            <a:pPr rtl="0"/>
            <a:r>
              <a:rPr lang="fr" sz="2400" b="0" i="0" u="none" strike="noStrike" dirty="0">
                <a:solidFill>
                  <a:srgbClr val="000000"/>
                </a:solidFill>
                <a:highlight>
                  <a:srgbClr val="000000">
                    <a:alpha val="0"/>
                  </a:srgbClr>
                </a:highlight>
                <a:latin typeface="Calibri"/>
                <a:ea typeface="+mn-ea"/>
                <a:cs typeface="+mn-cs"/>
              </a:rPr>
              <a:t>Réduire l’exposition à la chaleur : Initiative des toits froids </a:t>
            </a:r>
            <a:r>
              <a:rPr lang="fr" sz="2400" dirty="0">
                <a:solidFill>
                  <a:srgbClr val="000000"/>
                </a:solidFill>
                <a:highlight>
                  <a:srgbClr val="000000">
                    <a:alpha val="0"/>
                  </a:srgbClr>
                </a:highlight>
                <a:latin typeface="Calibri"/>
                <a:ea typeface="+mn-ea"/>
                <a:cs typeface="+mn-cs"/>
              </a:rPr>
              <a:t>(</a:t>
            </a:r>
            <a:r>
              <a:rPr lang="fr" sz="2400" b="0" i="0" u="none" strike="noStrike" dirty="0">
                <a:solidFill>
                  <a:srgbClr val="000000"/>
                </a:solidFill>
                <a:highlight>
                  <a:srgbClr val="000000">
                    <a:alpha val="0"/>
                  </a:srgbClr>
                </a:highlight>
                <a:latin typeface="Calibri"/>
                <a:ea typeface="+mn-ea"/>
                <a:cs typeface="+mn-cs"/>
              </a:rPr>
              <a:t>Cool Roof) 2017 </a:t>
            </a:r>
          </a:p>
        </p:txBody>
      </p:sp>
      <p:pic>
        <p:nvPicPr>
          <p:cNvPr id="6" name="Picture 5">
            <a:extLst>
              <a:ext uri="{FF2B5EF4-FFF2-40B4-BE49-F238E27FC236}">
                <a16:creationId xmlns:a16="http://schemas.microsoft.com/office/drawing/2014/main" id="{1234E46B-90E6-AB44-B7B7-30DC180D5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493" y="3932962"/>
            <a:ext cx="3841076" cy="1937297"/>
          </a:xfrm>
          <a:prstGeom prst="rect">
            <a:avLst/>
          </a:prstGeom>
        </p:spPr>
      </p:pic>
      <p:pic>
        <p:nvPicPr>
          <p:cNvPr id="7" name="Picture 6">
            <a:extLst>
              <a:ext uri="{FF2B5EF4-FFF2-40B4-BE49-F238E27FC236}">
                <a16:creationId xmlns:a16="http://schemas.microsoft.com/office/drawing/2014/main" id="{3BEC3D29-FF74-5C4D-B04F-AD6D202D97C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51493" y="1488703"/>
            <a:ext cx="3841077" cy="2392303"/>
          </a:xfrm>
          <a:prstGeom prst="rect">
            <a:avLst/>
          </a:prstGeom>
        </p:spPr>
      </p:pic>
      <p:sp>
        <p:nvSpPr>
          <p:cNvPr id="10" name="TextBox 9">
            <a:extLst>
              <a:ext uri="{FF2B5EF4-FFF2-40B4-BE49-F238E27FC236}">
                <a16:creationId xmlns:a16="http://schemas.microsoft.com/office/drawing/2014/main" id="{12CB17B1-512A-3245-80A2-161E71460A5E}"/>
              </a:ext>
            </a:extLst>
          </p:cNvPr>
          <p:cNvSpPr txBox="1"/>
          <p:nvPr/>
        </p:nvSpPr>
        <p:spPr>
          <a:xfrm>
            <a:off x="5592570" y="2403282"/>
            <a:ext cx="4680577" cy="2793072"/>
          </a:xfrm>
          <a:prstGeom prst="rect">
            <a:avLst/>
          </a:prstGeom>
          <a:noFill/>
        </p:spPr>
        <p:txBody>
          <a:bodyPr wrap="square" rtlCol="0">
            <a:noAutofit/>
          </a:bodyPr>
          <a:lstStyle/>
          <a:p>
            <a:pPr rtl="0"/>
            <a:r>
              <a:rPr lang="fr" sz="1300" b="0" i="0" u="none" strike="noStrike" dirty="0">
                <a:highlight>
                  <a:srgbClr val="000000">
                    <a:alpha val="0"/>
                  </a:srgbClr>
                </a:highlight>
                <a:latin typeface="Calibri"/>
              </a:rPr>
              <a:t>La première initiative a été lancée en 2017 pour encourager les ménages des bidonvilles à appliquer des peintures pour toits froids.</a:t>
            </a:r>
          </a:p>
          <a:p>
            <a:endParaRPr lang="en-US" sz="1350" dirty="0"/>
          </a:p>
          <a:p>
            <a:pPr rtl="0"/>
            <a:r>
              <a:rPr lang="fr" sz="1300" b="0" i="0" u="none" strike="noStrike" dirty="0">
                <a:highlight>
                  <a:srgbClr val="000000">
                    <a:alpha val="0"/>
                  </a:srgbClr>
                </a:highlight>
                <a:latin typeface="Calibri"/>
              </a:rPr>
              <a:t>AMC a peint plus de 7000 foyers dans les bidonvilles jusqu'à présent.</a:t>
            </a:r>
          </a:p>
          <a:p>
            <a:endParaRPr lang="en-US" sz="1350" dirty="0"/>
          </a:p>
          <a:p>
            <a:pPr rtl="0"/>
            <a:r>
              <a:rPr lang="fr" sz="1300" b="0" i="0" u="none" strike="noStrike" dirty="0">
                <a:highlight>
                  <a:srgbClr val="000000">
                    <a:alpha val="0"/>
                  </a:srgbClr>
                </a:highlight>
                <a:latin typeface="Calibri"/>
              </a:rPr>
              <a:t>Sur un total de 888 bâtiments AMC, 608 bâtiments sont déjà équipés de toits froids (China Mosaic).</a:t>
            </a:r>
          </a:p>
          <a:p>
            <a:endParaRPr lang="en-US" sz="1350" dirty="0"/>
          </a:p>
          <a:p>
            <a:pPr rtl="0"/>
            <a:r>
              <a:rPr lang="fr" sz="1300" b="0" i="0" u="none" strike="noStrike" dirty="0">
                <a:highlight>
                  <a:srgbClr val="000000">
                    <a:alpha val="0"/>
                  </a:srgbClr>
                </a:highlight>
                <a:latin typeface="Calibri"/>
              </a:rPr>
              <a:t>L’AMC étudie les possibilités d'étendre les toits froids à l'ensemble de la ville d’Ahmedabad.</a:t>
            </a:r>
          </a:p>
          <a:p>
            <a:endParaRPr lang="en-US" sz="1350" dirty="0"/>
          </a:p>
          <a:p>
            <a:endParaRPr lang="en-US" sz="1350" dirty="0"/>
          </a:p>
          <a:p>
            <a:endParaRPr lang="en-US" sz="1350" dirty="0"/>
          </a:p>
        </p:txBody>
      </p:sp>
    </p:spTree>
    <p:extLst>
      <p:ext uri="{BB962C8B-B14F-4D97-AF65-F5344CB8AC3E}">
        <p14:creationId xmlns:p14="http://schemas.microsoft.com/office/powerpoint/2010/main" val="20190262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D11067-A4BC-9246-8AF9-B3BB9202B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840104"/>
            <a:ext cx="4474029" cy="3355522"/>
          </a:xfrm>
          <a:prstGeom prst="rect">
            <a:avLst/>
          </a:prstGeom>
        </p:spPr>
      </p:pic>
      <p:pic>
        <p:nvPicPr>
          <p:cNvPr id="6" name="Picture 5">
            <a:extLst>
              <a:ext uri="{FF2B5EF4-FFF2-40B4-BE49-F238E27FC236}">
                <a16:creationId xmlns:a16="http://schemas.microsoft.com/office/drawing/2014/main" id="{BE4A0556-1919-6B42-AA98-532479B17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8030" y="2490924"/>
            <a:ext cx="4679768" cy="3509826"/>
          </a:xfrm>
          <a:prstGeom prst="rect">
            <a:avLst/>
          </a:prstGeom>
        </p:spPr>
      </p:pic>
    </p:spTree>
    <p:extLst>
      <p:ext uri="{BB962C8B-B14F-4D97-AF65-F5344CB8AC3E}">
        <p14:creationId xmlns:p14="http://schemas.microsoft.com/office/powerpoint/2010/main" val="1831466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stretch>
            <a:fillRect/>
          </a:stretch>
        </p:blipFill>
        <p:spPr>
          <a:xfrm>
            <a:off x="5489027" y="1083721"/>
            <a:ext cx="3018059" cy="2591666"/>
          </a:xfrm>
          <a:prstGeom prst="rect">
            <a:avLst/>
          </a:prstGeom>
          <a:ln>
            <a:solidFill>
              <a:srgbClr val="00B0F0"/>
            </a:solidFill>
          </a:ln>
        </p:spPr>
      </p:pic>
      <p:pic>
        <p:nvPicPr>
          <p:cNvPr id="12" name="Picture 11"/>
          <p:cNvPicPr>
            <a:picLocks noChangeAspect="1"/>
          </p:cNvPicPr>
          <p:nvPr/>
        </p:nvPicPr>
        <p:blipFill>
          <a:blip r:embed="rId4"/>
          <a:stretch>
            <a:fillRect/>
          </a:stretch>
        </p:blipFill>
        <p:spPr>
          <a:xfrm>
            <a:off x="1593171" y="874131"/>
            <a:ext cx="3895856" cy="5068713"/>
          </a:xfrm>
          <a:prstGeom prst="rect">
            <a:avLst/>
          </a:prstGeom>
          <a:ln>
            <a:solidFill>
              <a:srgbClr val="00B0F0"/>
            </a:solidFill>
          </a:ln>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l="-1469" t="19840" r="3595" b="7009"/>
          <a:stretch>
            <a:fillRect/>
          </a:stretch>
        </p:blipFill>
        <p:spPr>
          <a:xfrm>
            <a:off x="8295523" y="1336661"/>
            <a:ext cx="2313443" cy="1961786"/>
          </a:xfrm>
          <a:prstGeom prst="rect">
            <a:avLst/>
          </a:prstGeom>
          <a:ln>
            <a:solidFill>
              <a:srgbClr val="00B0F0"/>
            </a:solidFill>
          </a:ln>
        </p:spPr>
      </p:pic>
      <p:pic>
        <p:nvPicPr>
          <p:cNvPr id="11" name="Picture 10"/>
          <p:cNvPicPr>
            <a:picLocks noChangeAspect="1"/>
          </p:cNvPicPr>
          <p:nvPr/>
        </p:nvPicPr>
        <p:blipFill>
          <a:blip r:embed="rId6"/>
          <a:stretch>
            <a:fillRect/>
          </a:stretch>
        </p:blipFill>
        <p:spPr>
          <a:xfrm>
            <a:off x="5000289" y="3551388"/>
            <a:ext cx="4696628" cy="2128223"/>
          </a:xfrm>
          <a:prstGeom prst="rect">
            <a:avLst/>
          </a:prstGeom>
          <a:ln>
            <a:solidFill>
              <a:srgbClr val="00B0F0"/>
            </a:solidFill>
          </a:ln>
        </p:spPr>
      </p:pic>
      <p:pic>
        <p:nvPicPr>
          <p:cNvPr id="9" name="Picture 8"/>
          <p:cNvPicPr>
            <a:picLocks noChangeAspect="1"/>
          </p:cNvPicPr>
          <p:nvPr/>
        </p:nvPicPr>
        <p:blipFill>
          <a:blip r:embed="rId7"/>
          <a:stretch>
            <a:fillRect/>
          </a:stretch>
        </p:blipFill>
        <p:spPr>
          <a:xfrm>
            <a:off x="7001007" y="4438762"/>
            <a:ext cx="3607959" cy="1491854"/>
          </a:xfrm>
          <a:prstGeom prst="rect">
            <a:avLst/>
          </a:prstGeom>
          <a:ln>
            <a:solidFill>
              <a:srgbClr val="00B0F0"/>
            </a:solidFill>
          </a:ln>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l="3935" t="7555" r="10812" b="42549"/>
          <a:stretch>
            <a:fillRect/>
          </a:stretch>
        </p:blipFill>
        <p:spPr>
          <a:xfrm>
            <a:off x="7782073" y="2791633"/>
            <a:ext cx="2677901" cy="1823867"/>
          </a:xfrm>
          <a:prstGeom prst="rect">
            <a:avLst/>
          </a:prstGeom>
          <a:ln>
            <a:solidFill>
              <a:srgbClr val="00B0F0"/>
            </a:solidFill>
          </a:ln>
        </p:spPr>
      </p:pic>
    </p:spTree>
    <p:extLst>
      <p:ext uri="{BB962C8B-B14F-4D97-AF65-F5344CB8AC3E}">
        <p14:creationId xmlns:p14="http://schemas.microsoft.com/office/powerpoint/2010/main" val="384484133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67D9DC57-923C-1449-B7F1-9C92DC4F2348}"/>
              </a:ext>
            </a:extLst>
          </p:cNvPr>
          <p:cNvPicPr>
            <a:picLocks noGrp="1" noChangeAspect="1"/>
          </p:cNvPicPr>
          <p:nvPr>
            <p:ph idx="1"/>
          </p:nvPr>
        </p:nvPicPr>
        <p:blipFill>
          <a:blip r:embed="rId3"/>
          <a:stretch>
            <a:fillRect/>
          </a:stretch>
        </p:blipFill>
        <p:spPr>
          <a:xfrm>
            <a:off x="776713" y="872940"/>
            <a:ext cx="10638571" cy="5971309"/>
          </a:xfrm>
          <a:prstGeom prst="rect">
            <a:avLst/>
          </a:prstGeom>
        </p:spPr>
      </p:pic>
      <p:sp>
        <p:nvSpPr>
          <p:cNvPr id="7" name="Title 1">
            <a:extLst>
              <a:ext uri="{FF2B5EF4-FFF2-40B4-BE49-F238E27FC236}">
                <a16:creationId xmlns:a16="http://schemas.microsoft.com/office/drawing/2014/main" id="{D75ECDDA-78C5-F547-904D-C88CB22F1C61}"/>
              </a:ext>
            </a:extLst>
          </p:cNvPr>
          <p:cNvSpPr>
            <a:spLocks noGrp="1"/>
          </p:cNvSpPr>
          <p:nvPr>
            <p:ph type="title"/>
          </p:nvPr>
        </p:nvSpPr>
        <p:spPr>
          <a:xfrm>
            <a:off x="971549" y="192926"/>
            <a:ext cx="10248900" cy="720080"/>
          </a:xfrm>
        </p:spPr>
        <p:txBody>
          <a:bodyPr>
            <a:noAutofit/>
          </a:bodyPr>
          <a:lstStyle/>
          <a:p>
            <a:pPr algn="ctr" rtl="0"/>
            <a:r>
              <a:rPr lang="fr" sz="2400" b="1" i="0" u="none" strike="noStrike" dirty="0">
                <a:highlight>
                  <a:srgbClr val="000000">
                    <a:alpha val="0"/>
                  </a:srgbClr>
                </a:highlight>
                <a:latin typeface="Calibri Light"/>
              </a:rPr>
              <a:t>Nombre de cas de coups de chaleur et de décès par année : 5 principaux hôpitaux municipaux d’Ahmedabad</a:t>
            </a:r>
            <a:br>
              <a:rPr lang="fr" sz="2400" b="1" i="0" u="none" strike="noStrike" dirty="0">
                <a:highlight>
                  <a:srgbClr val="000000">
                    <a:alpha val="0"/>
                  </a:srgbClr>
                </a:highlight>
                <a:latin typeface="Calibri Light"/>
              </a:rPr>
            </a:br>
            <a:r>
              <a:rPr lang="fr" sz="1600" b="1" i="0" u="none" strike="noStrike" dirty="0">
                <a:solidFill>
                  <a:srgbClr val="FF0000"/>
                </a:solidFill>
                <a:highlight>
                  <a:srgbClr val="000000">
                    <a:alpha val="0"/>
                  </a:srgbClr>
                </a:highlight>
                <a:latin typeface="Calibri Light"/>
              </a:rPr>
              <a:t>(les données de 2020 et 2021 ne sont pas disponibles en raison de la COVID)</a:t>
            </a:r>
            <a:br>
              <a:rPr lang="fr" sz="2400" b="1" i="0" u="none" strike="noStrike" dirty="0">
                <a:highlight>
                  <a:srgbClr val="000000">
                    <a:alpha val="0"/>
                  </a:srgbClr>
                </a:highlight>
                <a:latin typeface="Calibri Light"/>
              </a:rPr>
            </a:br>
            <a:endParaRPr lang="en-IN" sz="2400" b="1" dirty="0"/>
          </a:p>
        </p:txBody>
      </p:sp>
    </p:spTree>
    <p:extLst>
      <p:ext uri="{BB962C8B-B14F-4D97-AF65-F5344CB8AC3E}">
        <p14:creationId xmlns:p14="http://schemas.microsoft.com/office/powerpoint/2010/main" val="390766544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E57E61-F818-394B-8101-FBA8F34F4093}"/>
              </a:ext>
            </a:extLst>
          </p:cNvPr>
          <p:cNvSpPr txBox="1"/>
          <p:nvPr/>
        </p:nvSpPr>
        <p:spPr>
          <a:xfrm>
            <a:off x="1866900" y="857250"/>
            <a:ext cx="8229600" cy="85725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r>
              <a:rPr lang="fr" sz="2400" b="0" i="0" u="none" strike="noStrike" dirty="0">
                <a:solidFill>
                  <a:srgbClr val="000000"/>
                </a:solidFill>
                <a:highlight>
                  <a:srgbClr val="000000">
                    <a:alpha val="0"/>
                  </a:srgbClr>
                </a:highlight>
                <a:latin typeface="Calibri"/>
                <a:ea typeface="+mn-ea"/>
                <a:cs typeface="+mn-cs"/>
              </a:rPr>
              <a:t>Impact du plan d’action contre la chaleur</a:t>
            </a:r>
          </a:p>
        </p:txBody>
      </p:sp>
      <p:pic>
        <p:nvPicPr>
          <p:cNvPr id="6" name="Picture 5" descr="A screenshot of a cell phone&#10;&#10;Description automatically generated">
            <a:extLst>
              <a:ext uri="{FF2B5EF4-FFF2-40B4-BE49-F238E27FC236}">
                <a16:creationId xmlns:a16="http://schemas.microsoft.com/office/drawing/2014/main" id="{E82F4238-3962-BC42-A254-A49BEC3D1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512" y="1616467"/>
            <a:ext cx="5465618" cy="4169647"/>
          </a:xfrm>
          <a:prstGeom prst="rect">
            <a:avLst/>
          </a:prstGeom>
          <a:ln w="28575">
            <a:solidFill>
              <a:srgbClr val="000000"/>
            </a:solidFill>
          </a:ln>
        </p:spPr>
      </p:pic>
      <p:sp>
        <p:nvSpPr>
          <p:cNvPr id="7" name="Rectangle 6">
            <a:extLst>
              <a:ext uri="{FF2B5EF4-FFF2-40B4-BE49-F238E27FC236}">
                <a16:creationId xmlns:a16="http://schemas.microsoft.com/office/drawing/2014/main" id="{F87EB7E8-2FEB-274B-81F0-CBA3E8ADEBA5}"/>
              </a:ext>
            </a:extLst>
          </p:cNvPr>
          <p:cNvSpPr/>
          <p:nvPr/>
        </p:nvSpPr>
        <p:spPr>
          <a:xfrm>
            <a:off x="7384474" y="5106173"/>
            <a:ext cx="2649682" cy="507831"/>
          </a:xfrm>
          <a:prstGeom prst="rect">
            <a:avLst/>
          </a:prstGeom>
        </p:spPr>
        <p:txBody>
          <a:bodyPr wrap="square">
            <a:noAutofit/>
          </a:bodyPr>
          <a:lstStyle/>
          <a:p>
            <a:pPr rtl="0"/>
            <a:r>
              <a:rPr lang="fr" sz="1300" b="0" i="0" u="none" strike="noStrike">
                <a:highlight>
                  <a:srgbClr val="000000">
                    <a:alpha val="0"/>
                  </a:srgbClr>
                </a:highlight>
                <a:latin typeface="Calibri"/>
              </a:rPr>
              <a:t>Réduction de la mortalité toutes causes confondues pendant les canicules</a:t>
            </a:r>
          </a:p>
        </p:txBody>
      </p:sp>
      <p:sp>
        <p:nvSpPr>
          <p:cNvPr id="5" name="TextBox 4">
            <a:extLst>
              <a:ext uri="{FF2B5EF4-FFF2-40B4-BE49-F238E27FC236}">
                <a16:creationId xmlns:a16="http://schemas.microsoft.com/office/drawing/2014/main" id="{1FE4B8D4-0754-1547-BFA2-8850A9DDB432}"/>
              </a:ext>
            </a:extLst>
          </p:cNvPr>
          <p:cNvSpPr txBox="1"/>
          <p:nvPr/>
        </p:nvSpPr>
        <p:spPr>
          <a:xfrm>
            <a:off x="1747521" y="5891105"/>
            <a:ext cx="2345267" cy="219291"/>
          </a:xfrm>
          <a:prstGeom prst="rect">
            <a:avLst/>
          </a:prstGeom>
          <a:noFill/>
        </p:spPr>
        <p:txBody>
          <a:bodyPr wrap="square" rtlCol="0">
            <a:noAutofit/>
          </a:bodyPr>
          <a:lstStyle/>
          <a:p>
            <a:pPr rtl="0"/>
            <a:r>
              <a:rPr lang="fr" sz="800" b="0" i="0" u="none" strike="noStrike">
                <a:highlight>
                  <a:srgbClr val="000000">
                    <a:alpha val="0"/>
                  </a:srgbClr>
                </a:highlight>
                <a:latin typeface="Calibri"/>
              </a:rPr>
              <a:t>Source : NRDC</a:t>
            </a:r>
          </a:p>
        </p:txBody>
      </p:sp>
    </p:spTree>
    <p:extLst>
      <p:ext uri="{BB962C8B-B14F-4D97-AF65-F5344CB8AC3E}">
        <p14:creationId xmlns:p14="http://schemas.microsoft.com/office/powerpoint/2010/main" val="2531800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D55D205A-4B02-2C39-FB41-C157AC7A6E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920921"/>
            <a:ext cx="9337040" cy="52582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F1E445-574C-AABD-1CBC-985591CF8481}"/>
              </a:ext>
            </a:extLst>
          </p:cNvPr>
          <p:cNvSpPr txBox="1"/>
          <p:nvPr/>
        </p:nvSpPr>
        <p:spPr>
          <a:xfrm>
            <a:off x="9186006" y="1308751"/>
            <a:ext cx="3087274" cy="3970318"/>
          </a:xfrm>
          <a:prstGeom prst="rect">
            <a:avLst/>
          </a:prstGeom>
          <a:noFill/>
        </p:spPr>
        <p:txBody>
          <a:bodyPr wrap="square" rtlCol="0">
            <a:noAutofit/>
          </a:bodyPr>
          <a:lstStyle/>
          <a:p>
            <a:pPr rtl="0"/>
            <a:r>
              <a:rPr lang="fr" sz="3200" b="1" i="0" u="none" strike="noStrike" dirty="0">
                <a:solidFill>
                  <a:srgbClr val="FF0000"/>
                </a:solidFill>
                <a:highlight>
                  <a:srgbClr val="000000">
                    <a:alpha val="0"/>
                  </a:srgbClr>
                </a:highlight>
                <a:latin typeface="Calibri"/>
              </a:rPr>
              <a:t>AUGMENTATION DE LA CHALEUR</a:t>
            </a:r>
          </a:p>
          <a:p>
            <a:pPr algn="ctr" rtl="0"/>
            <a:r>
              <a:rPr lang="fr" sz="2000" b="1" i="0" u="none" strike="noStrike" dirty="0">
                <a:solidFill>
                  <a:srgbClr val="FF0000"/>
                </a:solidFill>
                <a:highlight>
                  <a:srgbClr val="000000">
                    <a:alpha val="0"/>
                  </a:srgbClr>
                </a:highlight>
                <a:latin typeface="Calibri"/>
              </a:rPr>
              <a:t>Battre tous les records</a:t>
            </a:r>
          </a:p>
          <a:p>
            <a:pPr algn="ctr"/>
            <a:endParaRPr lang="en-US" sz="2000" b="1" dirty="0"/>
          </a:p>
          <a:p>
            <a:pPr algn="ctr"/>
            <a:endParaRPr lang="en-US" sz="2000" b="1" dirty="0"/>
          </a:p>
          <a:p>
            <a:pPr algn="ctr" rtl="0"/>
            <a:r>
              <a:rPr lang="fr" sz="2000" b="1" i="0" u="none" strike="noStrike" dirty="0">
                <a:highlight>
                  <a:srgbClr val="000000">
                    <a:alpha val="0"/>
                  </a:srgbClr>
                </a:highlight>
                <a:latin typeface="Calibri"/>
              </a:rPr>
              <a:t>Septembre le plus chaud et l'anomalie la plus importante jamais mesurée</a:t>
            </a:r>
          </a:p>
          <a:p>
            <a:pPr algn="ctr"/>
            <a:endParaRPr lang="en-US" sz="2000" b="1" dirty="0"/>
          </a:p>
          <a:p>
            <a:pPr algn="ctr"/>
            <a:endParaRPr lang="en-US" sz="2000" b="1" dirty="0"/>
          </a:p>
          <a:p>
            <a:pPr algn="ctr" rtl="0"/>
            <a:r>
              <a:rPr lang="fr" sz="2000" b="1" i="0" u="none" strike="noStrike" dirty="0">
                <a:solidFill>
                  <a:srgbClr val="FF0000"/>
                </a:solidFill>
                <a:highlight>
                  <a:srgbClr val="000000">
                    <a:alpha val="0"/>
                  </a:srgbClr>
                </a:highlight>
                <a:latin typeface="Calibri"/>
              </a:rPr>
              <a:t>2023 dépassera probablement 1,5 °C.</a:t>
            </a:r>
            <a:endParaRPr lang="en-US" sz="2000" b="1" dirty="0">
              <a:solidFill>
                <a:srgbClr val="FF0000"/>
              </a:solidFill>
            </a:endParaRPr>
          </a:p>
        </p:txBody>
      </p:sp>
      <p:sp>
        <p:nvSpPr>
          <p:cNvPr id="5" name="TextBox 4">
            <a:extLst>
              <a:ext uri="{FF2B5EF4-FFF2-40B4-BE49-F238E27FC236}">
                <a16:creationId xmlns:a16="http://schemas.microsoft.com/office/drawing/2014/main" id="{E631A548-CEE6-1CE1-BCF5-49FD66EAEA7B}"/>
              </a:ext>
            </a:extLst>
          </p:cNvPr>
          <p:cNvSpPr txBox="1"/>
          <p:nvPr/>
        </p:nvSpPr>
        <p:spPr>
          <a:xfrm>
            <a:off x="93894" y="6346825"/>
            <a:ext cx="2008114" cy="276999"/>
          </a:xfrm>
          <a:prstGeom prst="rect">
            <a:avLst/>
          </a:prstGeom>
          <a:noFill/>
        </p:spPr>
        <p:txBody>
          <a:bodyPr wrap="none" rtlCol="0">
            <a:noAutofit/>
          </a:bodyPr>
          <a:lstStyle/>
          <a:p>
            <a:pPr rtl="0"/>
            <a:r>
              <a:rPr lang="fr" sz="1200" b="0" i="0" u="none" strike="noStrike">
                <a:solidFill>
                  <a:srgbClr val="808080"/>
                </a:solidFill>
                <a:highlight>
                  <a:srgbClr val="000000">
                    <a:alpha val="0"/>
                  </a:srgbClr>
                </a:highlight>
                <a:latin typeface="Calibri"/>
              </a:rPr>
              <a:t>Source de l'image : Berkeley Earth</a:t>
            </a:r>
          </a:p>
        </p:txBody>
      </p:sp>
    </p:spTree>
    <p:extLst>
      <p:ext uri="{BB962C8B-B14F-4D97-AF65-F5344CB8AC3E}">
        <p14:creationId xmlns:p14="http://schemas.microsoft.com/office/powerpoint/2010/main" val="36902626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A86BCA-E9ED-8A48-81E4-286C934CE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781" y="1067739"/>
            <a:ext cx="4159637" cy="3175940"/>
          </a:xfrm>
          <a:prstGeom prst="rect">
            <a:avLst/>
          </a:prstGeom>
          <a:ln>
            <a:solidFill>
              <a:schemeClr val="tx1"/>
            </a:solidFill>
          </a:ln>
        </p:spPr>
      </p:pic>
      <p:sp>
        <p:nvSpPr>
          <p:cNvPr id="4" name="Title 1">
            <a:extLst>
              <a:ext uri="{FF2B5EF4-FFF2-40B4-BE49-F238E27FC236}">
                <a16:creationId xmlns:a16="http://schemas.microsoft.com/office/drawing/2014/main" id="{3EE99C4F-1FA3-B349-96BF-FA918244CC76}"/>
              </a:ext>
            </a:extLst>
          </p:cNvPr>
          <p:cNvSpPr>
            <a:spLocks noGrp="1"/>
          </p:cNvSpPr>
          <p:nvPr>
            <p:ph type="title"/>
          </p:nvPr>
        </p:nvSpPr>
        <p:spPr>
          <a:xfrm>
            <a:off x="1093694" y="699328"/>
            <a:ext cx="4052656" cy="654045"/>
          </a:xfrm>
        </p:spPr>
        <p:txBody>
          <a:bodyPr>
            <a:noAutofit/>
          </a:bodyPr>
          <a:lstStyle/>
          <a:p>
            <a:pPr algn="ctr" rtl="0"/>
            <a:r>
              <a:rPr lang="fr" sz="4400" b="1" i="0" u="none" strike="noStrike" dirty="0">
                <a:highlight>
                  <a:srgbClr val="000000">
                    <a:alpha val="0"/>
                  </a:srgbClr>
                </a:highlight>
                <a:latin typeface="Calibri Light"/>
              </a:rPr>
              <a:t>Reconnaissances</a:t>
            </a:r>
            <a:endParaRPr lang="en-IN" dirty="0"/>
          </a:p>
        </p:txBody>
      </p:sp>
      <p:pic>
        <p:nvPicPr>
          <p:cNvPr id="5" name="Content Placeholder 5">
            <a:extLst>
              <a:ext uri="{FF2B5EF4-FFF2-40B4-BE49-F238E27FC236}">
                <a16:creationId xmlns:a16="http://schemas.microsoft.com/office/drawing/2014/main" id="{21E281A3-314E-C341-AE73-F9B9366C2DA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89313" y="1510770"/>
            <a:ext cx="3783012" cy="3836460"/>
          </a:xfrm>
          <a:ln>
            <a:solidFill>
              <a:schemeClr val="tx1"/>
            </a:solidFill>
          </a:ln>
        </p:spPr>
      </p:pic>
      <p:pic>
        <p:nvPicPr>
          <p:cNvPr id="6" name="Content Placeholder 8">
            <a:extLst>
              <a:ext uri="{FF2B5EF4-FFF2-40B4-BE49-F238E27FC236}">
                <a16:creationId xmlns:a16="http://schemas.microsoft.com/office/drawing/2014/main" id="{301BF2E8-C02E-5949-8431-957740A388B2}"/>
              </a:ext>
            </a:extLst>
          </p:cNvPr>
          <p:cNvPicPr>
            <a:picLocks noChangeAspect="1"/>
          </p:cNvPicPr>
          <p:nvPr/>
        </p:nvPicPr>
        <p:blipFill>
          <a:blip r:embed="rId5">
            <a:extLst>
              <a:ext uri="{28A0092B-C50C-407E-A947-70E740481C1C}">
                <a14:useLocalDpi xmlns:a14="http://schemas.microsoft.com/office/drawing/2010/main" val="0"/>
              </a:ext>
            </a:extLst>
          </a:blip>
          <a:srcRect r="29433"/>
          <a:stretch>
            <a:fillRect/>
          </a:stretch>
        </p:blipFill>
        <p:spPr>
          <a:xfrm>
            <a:off x="3213437" y="4005541"/>
            <a:ext cx="3406241" cy="1826108"/>
          </a:xfrm>
          <a:prstGeom prst="rect">
            <a:avLst/>
          </a:prstGeom>
        </p:spPr>
      </p:pic>
      <p:pic>
        <p:nvPicPr>
          <p:cNvPr id="3" name="Picture 2">
            <a:extLst>
              <a:ext uri="{FF2B5EF4-FFF2-40B4-BE49-F238E27FC236}">
                <a16:creationId xmlns:a16="http://schemas.microsoft.com/office/drawing/2014/main" id="{AA1D7915-DA49-E445-A447-03F9162DCD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5133" y="2655709"/>
            <a:ext cx="3246881" cy="3175940"/>
          </a:xfrm>
          <a:prstGeom prst="rect">
            <a:avLst/>
          </a:prstGeom>
          <a:ln>
            <a:solidFill>
              <a:schemeClr val="tx1"/>
            </a:solidFill>
          </a:ln>
        </p:spPr>
      </p:pic>
    </p:spTree>
    <p:extLst>
      <p:ext uri="{BB962C8B-B14F-4D97-AF65-F5344CB8AC3E}">
        <p14:creationId xmlns:p14="http://schemas.microsoft.com/office/powerpoint/2010/main" val="14036083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FF99361-F7AB-604C-845C-DD6B284F7C30}"/>
              </a:ext>
            </a:extLst>
          </p:cNvPr>
          <p:cNvPicPr>
            <a:picLocks noChangeAspect="1"/>
          </p:cNvPicPr>
          <p:nvPr/>
        </p:nvPicPr>
        <p:blipFill>
          <a:blip r:embed="rId3"/>
          <a:stretch>
            <a:fillRect/>
          </a:stretch>
        </p:blipFill>
        <p:spPr>
          <a:xfrm>
            <a:off x="1524000" y="937617"/>
            <a:ext cx="9144000" cy="4982766"/>
          </a:xfrm>
          <a:prstGeom prst="rect">
            <a:avLst/>
          </a:prstGeom>
        </p:spPr>
      </p:pic>
    </p:spTree>
    <p:extLst>
      <p:ext uri="{BB962C8B-B14F-4D97-AF65-F5344CB8AC3E}">
        <p14:creationId xmlns:p14="http://schemas.microsoft.com/office/powerpoint/2010/main" val="414484237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1CC136-49CD-9A44-926E-5BDB51C4632C}"/>
              </a:ext>
            </a:extLst>
          </p:cNvPr>
          <p:cNvPicPr>
            <a:picLocks noChangeAspect="1"/>
          </p:cNvPicPr>
          <p:nvPr/>
        </p:nvPicPr>
        <p:blipFill>
          <a:blip r:embed="rId3"/>
          <a:stretch>
            <a:fillRect/>
          </a:stretch>
        </p:blipFill>
        <p:spPr>
          <a:xfrm>
            <a:off x="4197377" y="1410634"/>
            <a:ext cx="7994623" cy="4813300"/>
          </a:xfrm>
          <a:prstGeom prst="rect">
            <a:avLst/>
          </a:prstGeom>
        </p:spPr>
      </p:pic>
      <p:pic>
        <p:nvPicPr>
          <p:cNvPr id="3" name="Picture 2">
            <a:extLst>
              <a:ext uri="{FF2B5EF4-FFF2-40B4-BE49-F238E27FC236}">
                <a16:creationId xmlns:a16="http://schemas.microsoft.com/office/drawing/2014/main" id="{12110C2A-ADDE-8643-A5FC-1D2131546F1B}"/>
              </a:ext>
            </a:extLst>
          </p:cNvPr>
          <p:cNvPicPr>
            <a:picLocks noChangeAspect="1"/>
          </p:cNvPicPr>
          <p:nvPr/>
        </p:nvPicPr>
        <p:blipFill>
          <a:blip r:embed="rId4"/>
          <a:stretch>
            <a:fillRect/>
          </a:stretch>
        </p:blipFill>
        <p:spPr>
          <a:xfrm>
            <a:off x="0" y="1419599"/>
            <a:ext cx="5953090" cy="4813300"/>
          </a:xfrm>
          <a:prstGeom prst="rect">
            <a:avLst/>
          </a:prstGeom>
        </p:spPr>
      </p:pic>
      <p:pic>
        <p:nvPicPr>
          <p:cNvPr id="4" name="Picture 3">
            <a:extLst>
              <a:ext uri="{FF2B5EF4-FFF2-40B4-BE49-F238E27FC236}">
                <a16:creationId xmlns:a16="http://schemas.microsoft.com/office/drawing/2014/main" id="{F6DE247F-C497-2044-B433-0E4609727CC1}"/>
              </a:ext>
            </a:extLst>
          </p:cNvPr>
          <p:cNvPicPr>
            <a:picLocks noChangeAspect="1"/>
          </p:cNvPicPr>
          <p:nvPr/>
        </p:nvPicPr>
        <p:blipFill>
          <a:blip r:embed="rId5"/>
          <a:srcRect t="-1" r="83547" b="-5812"/>
          <a:stretch>
            <a:fillRect/>
          </a:stretch>
        </p:blipFill>
        <p:spPr>
          <a:xfrm>
            <a:off x="4973925" y="47130"/>
            <a:ext cx="620218" cy="756747"/>
          </a:xfrm>
          <a:prstGeom prst="rect">
            <a:avLst/>
          </a:prstGeom>
        </p:spPr>
      </p:pic>
      <p:pic>
        <p:nvPicPr>
          <p:cNvPr id="6" name="Picture 5">
            <a:extLst>
              <a:ext uri="{FF2B5EF4-FFF2-40B4-BE49-F238E27FC236}">
                <a16:creationId xmlns:a16="http://schemas.microsoft.com/office/drawing/2014/main" id="{7FF541E4-6062-FE49-A78A-793D8A3451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7856" y="9925"/>
            <a:ext cx="678608" cy="859315"/>
          </a:xfrm>
          <a:prstGeom prst="rect">
            <a:avLst/>
          </a:prstGeom>
        </p:spPr>
      </p:pic>
      <p:pic>
        <p:nvPicPr>
          <p:cNvPr id="7" name="Picture 6">
            <a:extLst>
              <a:ext uri="{FF2B5EF4-FFF2-40B4-BE49-F238E27FC236}">
                <a16:creationId xmlns:a16="http://schemas.microsoft.com/office/drawing/2014/main" id="{4E55DE4D-537C-0A4F-BD38-82303D6A58B3}"/>
              </a:ext>
            </a:extLst>
          </p:cNvPr>
          <p:cNvPicPr/>
          <p:nvPr/>
        </p:nvPicPr>
        <p:blipFill>
          <a:blip r:embed="rId7">
            <a:extLst>
              <a:ext uri="{28A0092B-C50C-407E-A947-70E740481C1C}">
                <a14:useLocalDpi xmlns:a14="http://schemas.microsoft.com/office/drawing/2010/main" val="0"/>
              </a:ext>
            </a:extLst>
          </a:blip>
          <a:srcRect t="20142" b="22605"/>
          <a:stretch>
            <a:fillRect/>
          </a:stretch>
        </p:blipFill>
        <p:spPr bwMode="auto">
          <a:xfrm>
            <a:off x="5594143" y="47130"/>
            <a:ext cx="1003713" cy="577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97962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28127-6BF4-D240-95FA-A0E6D1E6040D}"/>
              </a:ext>
            </a:extLst>
          </p:cNvPr>
          <p:cNvPicPr>
            <a:picLocks noChangeAspect="1"/>
          </p:cNvPicPr>
          <p:nvPr/>
        </p:nvPicPr>
        <p:blipFill>
          <a:blip r:embed="rId3"/>
          <a:stretch>
            <a:fillRect/>
          </a:stretch>
        </p:blipFill>
        <p:spPr>
          <a:xfrm>
            <a:off x="0" y="1024467"/>
            <a:ext cx="8788400" cy="5080000"/>
          </a:xfrm>
          <a:prstGeom prst="rect">
            <a:avLst/>
          </a:prstGeom>
        </p:spPr>
      </p:pic>
      <p:sp>
        <p:nvSpPr>
          <p:cNvPr id="5" name="TextBox 4">
            <a:extLst>
              <a:ext uri="{FF2B5EF4-FFF2-40B4-BE49-F238E27FC236}">
                <a16:creationId xmlns:a16="http://schemas.microsoft.com/office/drawing/2014/main" id="{0A5FC088-17D7-114C-835B-BD006FEE7A0C}"/>
              </a:ext>
            </a:extLst>
          </p:cNvPr>
          <p:cNvSpPr txBox="1"/>
          <p:nvPr/>
        </p:nvSpPr>
        <p:spPr>
          <a:xfrm>
            <a:off x="8912578" y="645430"/>
            <a:ext cx="3053644" cy="5324535"/>
          </a:xfrm>
          <a:prstGeom prst="rect">
            <a:avLst/>
          </a:prstGeom>
          <a:noFill/>
        </p:spPr>
        <p:txBody>
          <a:bodyPr wrap="square" rtlCol="0">
            <a:noAutofit/>
          </a:bodyPr>
          <a:lstStyle/>
          <a:p>
            <a:pPr algn="just" rtl="0"/>
            <a:r>
              <a:rPr lang="fr" sz="1800" b="1" i="0" u="none" strike="noStrike" dirty="0">
                <a:highlight>
                  <a:srgbClr val="000000">
                    <a:alpha val="0"/>
                  </a:srgbClr>
                </a:highlight>
                <a:latin typeface="Calibri"/>
              </a:rPr>
              <a:t>Stratégies clés : </a:t>
            </a:r>
          </a:p>
          <a:p>
            <a:pPr algn="just"/>
            <a:endParaRPr lang="en-US" sz="1400" b="1" dirty="0">
              <a:effectLst/>
              <a:latin typeface="Calibri" panose="020F0502020204030204" pitchFamily="34" charset="0"/>
            </a:endParaRPr>
          </a:p>
          <a:p>
            <a:pPr marL="285750" indent="-285750" rtl="0">
              <a:buFont typeface="Arial" panose="020B0604020202020204" pitchFamily="34" charset="0"/>
              <a:buChar char="•"/>
            </a:pPr>
            <a:r>
              <a:rPr lang="fr" sz="1400" b="1" i="0" u="none" strike="noStrike" dirty="0">
                <a:highlight>
                  <a:srgbClr val="000000">
                    <a:alpha val="0"/>
                  </a:srgbClr>
                </a:highlight>
                <a:latin typeface="Calibri"/>
              </a:rPr>
              <a:t>Évaluation de la vulnérabilité</a:t>
            </a:r>
          </a:p>
          <a:p>
            <a:r>
              <a:rPr lang="en-US" sz="1400" dirty="0">
                <a:effectLst/>
                <a:latin typeface="Calibri" panose="020F0502020204030204" pitchFamily="34" charset="0"/>
              </a:rPr>
              <a:t> </a:t>
            </a:r>
          </a:p>
          <a:p>
            <a:pPr marL="285750" indent="-285750" rtl="0">
              <a:buFont typeface="Arial" panose="020B0604020202020204" pitchFamily="34" charset="0"/>
              <a:buChar char="•"/>
            </a:pPr>
            <a:r>
              <a:rPr lang="fr" sz="1400" b="0" i="0" u="none" strike="noStrike" dirty="0">
                <a:highlight>
                  <a:srgbClr val="000000">
                    <a:alpha val="0"/>
                  </a:srgbClr>
                </a:highlight>
                <a:latin typeface="Calibri"/>
              </a:rPr>
              <a:t>Mise en place d'un système d'alerte précoce et d'une coordination inter-agences </a:t>
            </a:r>
          </a:p>
          <a:p>
            <a:endParaRPr lang="en-US" sz="1400" dirty="0">
              <a:effectLst/>
              <a:latin typeface="Calibri" panose="020F0502020204030204" pitchFamily="34" charset="0"/>
            </a:endParaRPr>
          </a:p>
          <a:p>
            <a:pPr marL="285750" indent="-285750" rtl="0">
              <a:buFont typeface="Arial" panose="020B0604020202020204" pitchFamily="34" charset="0"/>
              <a:buChar char="•"/>
            </a:pPr>
            <a:r>
              <a:rPr lang="fr" sz="1400" b="0" i="0" u="none" strike="noStrike" dirty="0">
                <a:highlight>
                  <a:srgbClr val="000000">
                    <a:alpha val="0"/>
                  </a:srgbClr>
                </a:highlight>
                <a:latin typeface="Calibri"/>
              </a:rPr>
              <a:t>Préparation au niveau local/primaire pour le département de la santé et de l’éducation </a:t>
            </a:r>
          </a:p>
          <a:p>
            <a:endParaRPr lang="en-US" sz="1400" dirty="0">
              <a:effectLst/>
              <a:latin typeface="Calibri" panose="020F0502020204030204" pitchFamily="34" charset="0"/>
            </a:endParaRPr>
          </a:p>
          <a:p>
            <a:pPr marL="285750" indent="-285750" rtl="0">
              <a:buFont typeface="Arial" panose="020B0604020202020204" pitchFamily="34" charset="0"/>
              <a:buChar char="•"/>
            </a:pPr>
            <a:r>
              <a:rPr lang="fr" sz="1400" b="0" i="0" u="none" strike="noStrike" dirty="0">
                <a:highlight>
                  <a:srgbClr val="000000">
                    <a:alpha val="0"/>
                  </a:srgbClr>
                </a:highlight>
                <a:latin typeface="Calibri"/>
              </a:rPr>
              <a:t>Renforcement des capacités du système de santé </a:t>
            </a:r>
          </a:p>
          <a:p>
            <a:pPr marL="285750" indent="-285750">
              <a:buFont typeface="Arial" panose="020B0604020202020204" pitchFamily="34" charset="0"/>
              <a:buChar char="•"/>
            </a:pPr>
            <a:endParaRPr lang="en-US" sz="1400" dirty="0">
              <a:effectLst/>
              <a:latin typeface="Calibri" panose="020F0502020204030204" pitchFamily="34" charset="0"/>
            </a:endParaRPr>
          </a:p>
          <a:p>
            <a:pPr marL="285750" indent="-285750" rtl="0">
              <a:buFont typeface="Arial" panose="020B0604020202020204" pitchFamily="34" charset="0"/>
              <a:buChar char="•"/>
            </a:pPr>
            <a:r>
              <a:rPr lang="fr" sz="1400" b="0" i="0" u="none" strike="noStrike" dirty="0">
                <a:highlight>
                  <a:srgbClr val="000000">
                    <a:alpha val="0"/>
                  </a:srgbClr>
                </a:highlight>
                <a:latin typeface="Calibri"/>
              </a:rPr>
              <a:t>Sensibilisation du public et sensibilisation communautaire </a:t>
            </a:r>
          </a:p>
          <a:p>
            <a:pPr marL="285750" indent="-285750">
              <a:buFont typeface="Arial" panose="020B0604020202020204" pitchFamily="34" charset="0"/>
              <a:buChar char="•"/>
            </a:pPr>
            <a:endParaRPr lang="en-US" sz="1400" dirty="0">
              <a:effectLst/>
              <a:latin typeface="Calibri" panose="020F0502020204030204" pitchFamily="34" charset="0"/>
            </a:endParaRPr>
          </a:p>
          <a:p>
            <a:pPr marL="285750" indent="-285750" rtl="0">
              <a:buFont typeface="Arial" panose="020B0604020202020204" pitchFamily="34" charset="0"/>
              <a:buChar char="•"/>
            </a:pPr>
            <a:r>
              <a:rPr lang="fr" sz="1400" b="0" i="0" u="none" strike="noStrike" dirty="0">
                <a:highlight>
                  <a:srgbClr val="000000">
                    <a:alpha val="0"/>
                  </a:srgbClr>
                </a:highlight>
                <a:latin typeface="Calibri"/>
              </a:rPr>
              <a:t>Collaboration avec les organisations non gouvernementales et la société civile </a:t>
            </a:r>
          </a:p>
          <a:p>
            <a:endParaRPr lang="en-US" sz="1400" dirty="0">
              <a:effectLst/>
              <a:latin typeface="Calibri" panose="020F0502020204030204" pitchFamily="34" charset="0"/>
            </a:endParaRPr>
          </a:p>
          <a:p>
            <a:pPr marL="285750" indent="-285750" rtl="0">
              <a:buFont typeface="Arial" panose="020B0604020202020204" pitchFamily="34" charset="0"/>
              <a:buChar char="•"/>
            </a:pPr>
            <a:r>
              <a:rPr lang="fr" sz="1400" b="0" i="0" u="none" strike="noStrike" dirty="0">
                <a:highlight>
                  <a:srgbClr val="000000">
                    <a:alpha val="0"/>
                  </a:srgbClr>
                </a:highlight>
                <a:latin typeface="Calibri"/>
              </a:rPr>
              <a:t>Évaluer l’impact (solliciter des commentaires en vue de la révision et de la mise à jour du plan)</a:t>
            </a:r>
          </a:p>
          <a:p>
            <a:pPr marL="285750" indent="-285750">
              <a:buFont typeface="Arial" panose="020B0604020202020204" pitchFamily="34" charset="0"/>
              <a:buChar char="•"/>
            </a:pPr>
            <a:endParaRPr lang="en-US" sz="1400" dirty="0"/>
          </a:p>
        </p:txBody>
      </p:sp>
      <p:pic>
        <p:nvPicPr>
          <p:cNvPr id="13" name="Picture 3">
            <a:extLst>
              <a:ext uri="{FF2B5EF4-FFF2-40B4-BE49-F238E27FC236}">
                <a16:creationId xmlns:a16="http://schemas.microsoft.com/office/drawing/2014/main" id="{68B4B930-47D6-CB4E-8D0A-4786989B4753}"/>
              </a:ext>
            </a:extLst>
          </p:cNvPr>
          <p:cNvPicPr>
            <a:picLocks noChangeAspect="1"/>
          </p:cNvPicPr>
          <p:nvPr/>
        </p:nvPicPr>
        <p:blipFill>
          <a:blip r:embed="rId4"/>
          <a:srcRect t="-1" r="83547" b="-5812"/>
          <a:stretch>
            <a:fillRect/>
          </a:stretch>
        </p:blipFill>
        <p:spPr>
          <a:xfrm>
            <a:off x="4973925" y="47130"/>
            <a:ext cx="620218" cy="756747"/>
          </a:xfrm>
          <a:prstGeom prst="rect">
            <a:avLst/>
          </a:prstGeom>
        </p:spPr>
      </p:pic>
      <p:pic>
        <p:nvPicPr>
          <p:cNvPr id="15" name="Picture 14">
            <a:extLst>
              <a:ext uri="{FF2B5EF4-FFF2-40B4-BE49-F238E27FC236}">
                <a16:creationId xmlns:a16="http://schemas.microsoft.com/office/drawing/2014/main" id="{7A8B3135-0805-3947-8D5C-2AAA16177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856" y="9925"/>
            <a:ext cx="678608" cy="859315"/>
          </a:xfrm>
          <a:prstGeom prst="rect">
            <a:avLst/>
          </a:prstGeom>
        </p:spPr>
      </p:pic>
      <p:pic>
        <p:nvPicPr>
          <p:cNvPr id="16" name="Picture 15">
            <a:extLst>
              <a:ext uri="{FF2B5EF4-FFF2-40B4-BE49-F238E27FC236}">
                <a16:creationId xmlns:a16="http://schemas.microsoft.com/office/drawing/2014/main" id="{F9C36F04-6BBD-C547-8EBD-5D2AC6DE4148}"/>
              </a:ext>
            </a:extLst>
          </p:cNvPr>
          <p:cNvPicPr/>
          <p:nvPr/>
        </p:nvPicPr>
        <p:blipFill>
          <a:blip r:embed="rId6">
            <a:extLst>
              <a:ext uri="{28A0092B-C50C-407E-A947-70E740481C1C}">
                <a14:useLocalDpi xmlns:a14="http://schemas.microsoft.com/office/drawing/2010/main" val="0"/>
              </a:ext>
            </a:extLst>
          </a:blip>
          <a:srcRect t="20142" b="22605"/>
          <a:stretch>
            <a:fillRect/>
          </a:stretch>
        </p:blipFill>
        <p:spPr bwMode="auto">
          <a:xfrm>
            <a:off x="5594143" y="47130"/>
            <a:ext cx="1003713" cy="577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13456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992120-0C5C-364E-AB7F-E8B2CC915707}"/>
              </a:ext>
            </a:extLst>
          </p:cNvPr>
          <p:cNvPicPr>
            <a:picLocks noChangeAspect="1"/>
          </p:cNvPicPr>
          <p:nvPr/>
        </p:nvPicPr>
        <p:blipFill>
          <a:blip r:embed="rId3"/>
          <a:srcRect l="5906" t="4101" r="5659" b="5678"/>
          <a:stretch>
            <a:fillRect/>
          </a:stretch>
        </p:blipFill>
        <p:spPr>
          <a:xfrm>
            <a:off x="126405" y="849386"/>
            <a:ext cx="5257800" cy="2953318"/>
          </a:xfrm>
          <a:prstGeom prst="rect">
            <a:avLst/>
          </a:prstGeom>
        </p:spPr>
      </p:pic>
      <p:pic>
        <p:nvPicPr>
          <p:cNvPr id="3" name="Picture 2">
            <a:extLst>
              <a:ext uri="{FF2B5EF4-FFF2-40B4-BE49-F238E27FC236}">
                <a16:creationId xmlns:a16="http://schemas.microsoft.com/office/drawing/2014/main" id="{A2D4B4EB-D1F9-B941-AD46-6971BE1D2225}"/>
              </a:ext>
            </a:extLst>
          </p:cNvPr>
          <p:cNvPicPr>
            <a:picLocks noChangeAspect="1"/>
          </p:cNvPicPr>
          <p:nvPr/>
        </p:nvPicPr>
        <p:blipFill>
          <a:blip r:embed="rId4"/>
          <a:srcRect l="41283" t="25333" r="39833" b="33112"/>
          <a:stretch>
            <a:fillRect/>
          </a:stretch>
        </p:blipFill>
        <p:spPr>
          <a:xfrm>
            <a:off x="5402187" y="1354014"/>
            <a:ext cx="757816" cy="4541521"/>
          </a:xfrm>
          <a:prstGeom prst="rect">
            <a:avLst/>
          </a:prstGeom>
        </p:spPr>
      </p:pic>
      <p:sp>
        <p:nvSpPr>
          <p:cNvPr id="7" name="Rectangle 6">
            <a:extLst>
              <a:ext uri="{FF2B5EF4-FFF2-40B4-BE49-F238E27FC236}">
                <a16:creationId xmlns:a16="http://schemas.microsoft.com/office/drawing/2014/main" id="{276703AE-0316-3F49-A008-8A9B0C2444F4}"/>
              </a:ext>
            </a:extLst>
          </p:cNvPr>
          <p:cNvSpPr/>
          <p:nvPr/>
        </p:nvSpPr>
        <p:spPr>
          <a:xfrm>
            <a:off x="4128666" y="3802704"/>
            <a:ext cx="1398781" cy="261610"/>
          </a:xfrm>
          <a:prstGeom prst="rect">
            <a:avLst/>
          </a:prstGeom>
        </p:spPr>
        <p:txBody>
          <a:bodyPr wrap="square">
            <a:noAutofit/>
          </a:bodyPr>
          <a:lstStyle/>
          <a:p>
            <a:pPr rtl="0"/>
            <a:r>
              <a:rPr lang="fr" sz="1100" b="0" i="1" u="none" strike="noStrike">
                <a:solidFill>
                  <a:srgbClr val="374151"/>
                </a:solidFill>
                <a:highlight>
                  <a:srgbClr val="000000">
                    <a:alpha val="0"/>
                  </a:srgbClr>
                </a:highlight>
                <a:latin typeface="Söhne"/>
              </a:rPr>
              <a:t>Source : Groupe d'experts intergouvernemental sur l'évolution du climat (GIEC) (2014)</a:t>
            </a:r>
            <a:endParaRPr lang="en-IN" sz="1100" i="1"/>
          </a:p>
        </p:txBody>
      </p:sp>
      <p:pic>
        <p:nvPicPr>
          <p:cNvPr id="5" name="Picture 4">
            <a:extLst>
              <a:ext uri="{FF2B5EF4-FFF2-40B4-BE49-F238E27FC236}">
                <a16:creationId xmlns:a16="http://schemas.microsoft.com/office/drawing/2014/main" id="{97056F1A-90AF-C94A-B7B1-26A0B2598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90" y="4023425"/>
            <a:ext cx="5192441" cy="2243579"/>
          </a:xfrm>
          <a:prstGeom prst="rect">
            <a:avLst/>
          </a:prstGeom>
        </p:spPr>
      </p:pic>
      <p:pic>
        <p:nvPicPr>
          <p:cNvPr id="8" name="Picture 7">
            <a:extLst>
              <a:ext uri="{FF2B5EF4-FFF2-40B4-BE49-F238E27FC236}">
                <a16:creationId xmlns:a16="http://schemas.microsoft.com/office/drawing/2014/main" id="{217BA7D6-A209-C041-A9C0-6C51A0B4E6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0948" y="928902"/>
            <a:ext cx="5964166" cy="5125455"/>
          </a:xfrm>
          <a:prstGeom prst="rect">
            <a:avLst/>
          </a:prstGeom>
        </p:spPr>
      </p:pic>
      <p:pic>
        <p:nvPicPr>
          <p:cNvPr id="9" name="Picture 3">
            <a:extLst>
              <a:ext uri="{FF2B5EF4-FFF2-40B4-BE49-F238E27FC236}">
                <a16:creationId xmlns:a16="http://schemas.microsoft.com/office/drawing/2014/main" id="{55652C6D-D529-CF4D-88BA-2699449B2B17}"/>
              </a:ext>
            </a:extLst>
          </p:cNvPr>
          <p:cNvPicPr>
            <a:picLocks noChangeAspect="1"/>
          </p:cNvPicPr>
          <p:nvPr/>
        </p:nvPicPr>
        <p:blipFill>
          <a:blip r:embed="rId7"/>
          <a:srcRect t="-1" r="83547" b="-5812"/>
          <a:stretch>
            <a:fillRect/>
          </a:stretch>
        </p:blipFill>
        <p:spPr>
          <a:xfrm>
            <a:off x="4973925" y="47130"/>
            <a:ext cx="620218" cy="756747"/>
          </a:xfrm>
          <a:prstGeom prst="rect">
            <a:avLst/>
          </a:prstGeom>
        </p:spPr>
      </p:pic>
      <p:pic>
        <p:nvPicPr>
          <p:cNvPr id="11" name="Picture 10">
            <a:extLst>
              <a:ext uri="{FF2B5EF4-FFF2-40B4-BE49-F238E27FC236}">
                <a16:creationId xmlns:a16="http://schemas.microsoft.com/office/drawing/2014/main" id="{CDFA41C3-C57C-834C-B6C4-914EE30F75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7856" y="9925"/>
            <a:ext cx="678608" cy="859315"/>
          </a:xfrm>
          <a:prstGeom prst="rect">
            <a:avLst/>
          </a:prstGeom>
        </p:spPr>
      </p:pic>
      <p:pic>
        <p:nvPicPr>
          <p:cNvPr id="12" name="Picture 11">
            <a:extLst>
              <a:ext uri="{FF2B5EF4-FFF2-40B4-BE49-F238E27FC236}">
                <a16:creationId xmlns:a16="http://schemas.microsoft.com/office/drawing/2014/main" id="{379CB8B4-8189-0349-979B-F438F712438D}"/>
              </a:ext>
            </a:extLst>
          </p:cNvPr>
          <p:cNvPicPr/>
          <p:nvPr/>
        </p:nvPicPr>
        <p:blipFill>
          <a:blip r:embed="rId9">
            <a:extLst>
              <a:ext uri="{28A0092B-C50C-407E-A947-70E740481C1C}">
                <a14:useLocalDpi xmlns:a14="http://schemas.microsoft.com/office/drawing/2010/main" val="0"/>
              </a:ext>
            </a:extLst>
          </a:blip>
          <a:srcRect t="20142" b="22605"/>
          <a:stretch>
            <a:fillRect/>
          </a:stretch>
        </p:blipFill>
        <p:spPr bwMode="auto">
          <a:xfrm>
            <a:off x="5594143" y="47130"/>
            <a:ext cx="1003713" cy="577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108611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D1A23-86FF-094B-B318-4DA83FA18CD4}"/>
              </a:ext>
            </a:extLst>
          </p:cNvPr>
          <p:cNvPicPr>
            <a:picLocks noChangeAspect="1"/>
          </p:cNvPicPr>
          <p:nvPr/>
        </p:nvPicPr>
        <p:blipFill>
          <a:blip r:embed="rId3"/>
          <a:stretch>
            <a:fillRect/>
          </a:stretch>
        </p:blipFill>
        <p:spPr>
          <a:xfrm>
            <a:off x="958392" y="414407"/>
            <a:ext cx="10275216" cy="5832463"/>
          </a:xfrm>
          <a:prstGeom prst="rect">
            <a:avLst/>
          </a:prstGeom>
        </p:spPr>
      </p:pic>
      <p:pic>
        <p:nvPicPr>
          <p:cNvPr id="3" name="Picture 3">
            <a:extLst>
              <a:ext uri="{FF2B5EF4-FFF2-40B4-BE49-F238E27FC236}">
                <a16:creationId xmlns:a16="http://schemas.microsoft.com/office/drawing/2014/main" id="{8231D7F3-FF61-1D46-927E-606A24F7F57F}"/>
              </a:ext>
            </a:extLst>
          </p:cNvPr>
          <p:cNvPicPr>
            <a:picLocks noChangeAspect="1"/>
          </p:cNvPicPr>
          <p:nvPr/>
        </p:nvPicPr>
        <p:blipFill>
          <a:blip r:embed="rId4"/>
          <a:srcRect t="-1" r="83547" b="-5812"/>
          <a:stretch>
            <a:fillRect/>
          </a:stretch>
        </p:blipFill>
        <p:spPr>
          <a:xfrm>
            <a:off x="4973925" y="47130"/>
            <a:ext cx="620218" cy="756747"/>
          </a:xfrm>
          <a:prstGeom prst="rect">
            <a:avLst/>
          </a:prstGeom>
        </p:spPr>
      </p:pic>
      <p:pic>
        <p:nvPicPr>
          <p:cNvPr id="5" name="Picture 4">
            <a:extLst>
              <a:ext uri="{FF2B5EF4-FFF2-40B4-BE49-F238E27FC236}">
                <a16:creationId xmlns:a16="http://schemas.microsoft.com/office/drawing/2014/main" id="{DFF2C833-C3A0-E043-8177-C9D6AE2087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856" y="9925"/>
            <a:ext cx="678608" cy="859315"/>
          </a:xfrm>
          <a:prstGeom prst="rect">
            <a:avLst/>
          </a:prstGeom>
        </p:spPr>
      </p:pic>
      <p:pic>
        <p:nvPicPr>
          <p:cNvPr id="6" name="Picture 5">
            <a:extLst>
              <a:ext uri="{FF2B5EF4-FFF2-40B4-BE49-F238E27FC236}">
                <a16:creationId xmlns:a16="http://schemas.microsoft.com/office/drawing/2014/main" id="{777B7CE3-FD8D-B64B-998F-93E899C12085}"/>
              </a:ext>
            </a:extLst>
          </p:cNvPr>
          <p:cNvPicPr/>
          <p:nvPr/>
        </p:nvPicPr>
        <p:blipFill>
          <a:blip r:embed="rId6">
            <a:extLst>
              <a:ext uri="{28A0092B-C50C-407E-A947-70E740481C1C}">
                <a14:useLocalDpi xmlns:a14="http://schemas.microsoft.com/office/drawing/2010/main" val="0"/>
              </a:ext>
            </a:extLst>
          </a:blip>
          <a:srcRect t="20142" b="22605"/>
          <a:stretch>
            <a:fillRect/>
          </a:stretch>
        </p:blipFill>
        <p:spPr bwMode="auto">
          <a:xfrm>
            <a:off x="5594143" y="47130"/>
            <a:ext cx="1003713" cy="577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516541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woman paints a roof with solar reflective paint provided by Mahila Housing Trust (MHT).">
            <a:extLst>
              <a:ext uri="{FF2B5EF4-FFF2-40B4-BE49-F238E27FC236}">
                <a16:creationId xmlns:a16="http://schemas.microsoft.com/office/drawing/2014/main" id="{6419839A-A8B1-4645-B2F9-8610731D03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060295"/>
            <a:ext cx="6351881" cy="47639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CFDB98-86A9-3B4A-8C39-F5291E4FB111}"/>
              </a:ext>
            </a:extLst>
          </p:cNvPr>
          <p:cNvSpPr txBox="1"/>
          <p:nvPr/>
        </p:nvSpPr>
        <p:spPr>
          <a:xfrm>
            <a:off x="459757" y="6385549"/>
            <a:ext cx="2916761" cy="369332"/>
          </a:xfrm>
          <a:prstGeom prst="rect">
            <a:avLst/>
          </a:prstGeom>
          <a:noFill/>
        </p:spPr>
        <p:txBody>
          <a:bodyPr wrap="none" rtlCol="0">
            <a:noAutofit/>
          </a:bodyPr>
          <a:lstStyle/>
          <a:p>
            <a:pPr algn="ctr" rtl="0"/>
            <a:r>
              <a:rPr lang="fr" sz="1800" b="0" i="0" u="none" strike="noStrike">
                <a:highlight>
                  <a:srgbClr val="000000">
                    <a:alpha val="0"/>
                  </a:srgbClr>
                </a:highlight>
                <a:latin typeface="Calibri"/>
              </a:rPr>
              <a:t>Source : Mahila Housing Trust</a:t>
            </a:r>
          </a:p>
        </p:txBody>
      </p:sp>
      <p:pic>
        <p:nvPicPr>
          <p:cNvPr id="7" name="Picture 4">
            <a:extLst>
              <a:ext uri="{FF2B5EF4-FFF2-40B4-BE49-F238E27FC236}">
                <a16:creationId xmlns:a16="http://schemas.microsoft.com/office/drawing/2014/main" id="{A7E660D6-5D1A-6444-AD46-79F233173F0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51880" y="1033794"/>
            <a:ext cx="5840119" cy="3594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73130B-42A2-3D48-91A2-815695427B56}"/>
              </a:ext>
            </a:extLst>
          </p:cNvPr>
          <p:cNvPicPr>
            <a:picLocks noChangeAspect="1"/>
          </p:cNvPicPr>
          <p:nvPr/>
        </p:nvPicPr>
        <p:blipFill>
          <a:blip r:embed="rId5"/>
          <a:stretch>
            <a:fillRect/>
          </a:stretch>
        </p:blipFill>
        <p:spPr>
          <a:xfrm>
            <a:off x="6351880" y="3822554"/>
            <a:ext cx="5840119" cy="3035446"/>
          </a:xfrm>
          <a:prstGeom prst="rect">
            <a:avLst/>
          </a:prstGeom>
        </p:spPr>
      </p:pic>
      <p:pic>
        <p:nvPicPr>
          <p:cNvPr id="6" name="Picture 3">
            <a:extLst>
              <a:ext uri="{FF2B5EF4-FFF2-40B4-BE49-F238E27FC236}">
                <a16:creationId xmlns:a16="http://schemas.microsoft.com/office/drawing/2014/main" id="{02EDD3E7-9B92-3E43-AF58-CC5F0A45F8C2}"/>
              </a:ext>
            </a:extLst>
          </p:cNvPr>
          <p:cNvPicPr>
            <a:picLocks noChangeAspect="1"/>
          </p:cNvPicPr>
          <p:nvPr/>
        </p:nvPicPr>
        <p:blipFill>
          <a:blip r:embed="rId6"/>
          <a:srcRect t="-1" r="83547" b="-5812"/>
          <a:stretch>
            <a:fillRect/>
          </a:stretch>
        </p:blipFill>
        <p:spPr>
          <a:xfrm>
            <a:off x="4973925" y="47130"/>
            <a:ext cx="620218" cy="756747"/>
          </a:xfrm>
          <a:prstGeom prst="rect">
            <a:avLst/>
          </a:prstGeom>
        </p:spPr>
      </p:pic>
      <p:pic>
        <p:nvPicPr>
          <p:cNvPr id="10" name="Picture 9">
            <a:extLst>
              <a:ext uri="{FF2B5EF4-FFF2-40B4-BE49-F238E27FC236}">
                <a16:creationId xmlns:a16="http://schemas.microsoft.com/office/drawing/2014/main" id="{35702D26-9A5C-D446-A0C8-B9D82F09A4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7856" y="9925"/>
            <a:ext cx="678608" cy="859315"/>
          </a:xfrm>
          <a:prstGeom prst="rect">
            <a:avLst/>
          </a:prstGeom>
        </p:spPr>
      </p:pic>
      <p:pic>
        <p:nvPicPr>
          <p:cNvPr id="11" name="Picture 10">
            <a:extLst>
              <a:ext uri="{FF2B5EF4-FFF2-40B4-BE49-F238E27FC236}">
                <a16:creationId xmlns:a16="http://schemas.microsoft.com/office/drawing/2014/main" id="{D8702FE8-C308-D34D-BAD0-9E88018B29F2}"/>
              </a:ext>
            </a:extLst>
          </p:cNvPr>
          <p:cNvPicPr/>
          <p:nvPr/>
        </p:nvPicPr>
        <p:blipFill>
          <a:blip r:embed="rId8">
            <a:extLst>
              <a:ext uri="{28A0092B-C50C-407E-A947-70E740481C1C}">
                <a14:useLocalDpi xmlns:a14="http://schemas.microsoft.com/office/drawing/2010/main" val="0"/>
              </a:ext>
            </a:extLst>
          </a:blip>
          <a:srcRect t="20142" b="22605"/>
          <a:stretch>
            <a:fillRect/>
          </a:stretch>
        </p:blipFill>
        <p:spPr bwMode="auto">
          <a:xfrm>
            <a:off x="5594143" y="47130"/>
            <a:ext cx="1003713" cy="577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289047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CFDB98-86A9-3B4A-8C39-F5291E4FB111}"/>
              </a:ext>
            </a:extLst>
          </p:cNvPr>
          <p:cNvSpPr txBox="1"/>
          <p:nvPr/>
        </p:nvSpPr>
        <p:spPr>
          <a:xfrm>
            <a:off x="459757" y="6385549"/>
            <a:ext cx="2916761" cy="369332"/>
          </a:xfrm>
          <a:prstGeom prst="rect">
            <a:avLst/>
          </a:prstGeom>
          <a:noFill/>
        </p:spPr>
        <p:txBody>
          <a:bodyPr wrap="none" rtlCol="0">
            <a:noAutofit/>
          </a:bodyPr>
          <a:lstStyle/>
          <a:p>
            <a:pPr algn="ctr" rtl="0"/>
            <a:r>
              <a:rPr lang="fr" sz="1800" b="0" i="0" u="none" strike="noStrike">
                <a:highlight>
                  <a:srgbClr val="000000">
                    <a:alpha val="0"/>
                  </a:srgbClr>
                </a:highlight>
                <a:latin typeface="Calibri"/>
              </a:rPr>
              <a:t>Source : Mahila Housing Trust</a:t>
            </a:r>
          </a:p>
        </p:txBody>
      </p:sp>
      <p:pic>
        <p:nvPicPr>
          <p:cNvPr id="4098" name="Picture 2" descr="Image">
            <a:extLst>
              <a:ext uri="{FF2B5EF4-FFF2-40B4-BE49-F238E27FC236}">
                <a16:creationId xmlns:a16="http://schemas.microsoft.com/office/drawing/2014/main" id="{193C8E34-90D0-694B-BC6F-2465BBD71E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621" y="1162643"/>
            <a:ext cx="3025392" cy="402020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a:extLst>
              <a:ext uri="{FF2B5EF4-FFF2-40B4-BE49-F238E27FC236}">
                <a16:creationId xmlns:a16="http://schemas.microsoft.com/office/drawing/2014/main" id="{EBD38371-2B93-2540-A0E2-5895146F2A5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77500" y="1162643"/>
            <a:ext cx="3025392" cy="402020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a:extLst>
              <a:ext uri="{FF2B5EF4-FFF2-40B4-BE49-F238E27FC236}">
                <a16:creationId xmlns:a16="http://schemas.microsoft.com/office/drawing/2014/main" id="{52C8136A-6416-7D41-A26F-6C3FA969017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59877" y="977977"/>
            <a:ext cx="3041759" cy="540757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a:extLst>
              <a:ext uri="{FF2B5EF4-FFF2-40B4-BE49-F238E27FC236}">
                <a16:creationId xmlns:a16="http://schemas.microsoft.com/office/drawing/2014/main" id="{B6A7495F-DF46-8846-A78A-28913ED72D1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784774" y="4275816"/>
            <a:ext cx="4407226" cy="24790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8F5BC9E-1115-474F-9D55-4841A730826B}"/>
              </a:ext>
            </a:extLst>
          </p:cNvPr>
          <p:cNvPicPr>
            <a:picLocks noChangeAspect="1"/>
          </p:cNvPicPr>
          <p:nvPr/>
        </p:nvPicPr>
        <p:blipFill>
          <a:blip r:embed="rId7"/>
          <a:srcRect t="-1" r="83547" b="-5812"/>
          <a:stretch>
            <a:fillRect/>
          </a:stretch>
        </p:blipFill>
        <p:spPr>
          <a:xfrm>
            <a:off x="4973925" y="47130"/>
            <a:ext cx="620218" cy="756747"/>
          </a:xfrm>
          <a:prstGeom prst="rect">
            <a:avLst/>
          </a:prstGeom>
        </p:spPr>
      </p:pic>
      <p:pic>
        <p:nvPicPr>
          <p:cNvPr id="9" name="Picture 8">
            <a:extLst>
              <a:ext uri="{FF2B5EF4-FFF2-40B4-BE49-F238E27FC236}">
                <a16:creationId xmlns:a16="http://schemas.microsoft.com/office/drawing/2014/main" id="{652D952D-AD16-4A42-B3CF-4F4E9F75EC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7856" y="9925"/>
            <a:ext cx="678608" cy="859315"/>
          </a:xfrm>
          <a:prstGeom prst="rect">
            <a:avLst/>
          </a:prstGeom>
        </p:spPr>
      </p:pic>
      <p:pic>
        <p:nvPicPr>
          <p:cNvPr id="10" name="Picture 9">
            <a:extLst>
              <a:ext uri="{FF2B5EF4-FFF2-40B4-BE49-F238E27FC236}">
                <a16:creationId xmlns:a16="http://schemas.microsoft.com/office/drawing/2014/main" id="{0C75B71F-ADFA-0741-A84A-5D4DB5DCD97D}"/>
              </a:ext>
            </a:extLst>
          </p:cNvPr>
          <p:cNvPicPr/>
          <p:nvPr/>
        </p:nvPicPr>
        <p:blipFill>
          <a:blip r:embed="rId9">
            <a:extLst>
              <a:ext uri="{28A0092B-C50C-407E-A947-70E740481C1C}">
                <a14:useLocalDpi xmlns:a14="http://schemas.microsoft.com/office/drawing/2010/main" val="0"/>
              </a:ext>
            </a:extLst>
          </a:blip>
          <a:srcRect t="20142" b="22605"/>
          <a:stretch>
            <a:fillRect/>
          </a:stretch>
        </p:blipFill>
        <p:spPr bwMode="auto">
          <a:xfrm>
            <a:off x="5594143" y="47130"/>
            <a:ext cx="1003713" cy="577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538349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3A08AB-0262-E443-865A-8921975C3408}"/>
              </a:ext>
            </a:extLst>
          </p:cNvPr>
          <p:cNvPicPr>
            <a:picLocks noChangeAspect="1"/>
          </p:cNvPicPr>
          <p:nvPr/>
        </p:nvPicPr>
        <p:blipFill>
          <a:blip r:embed="rId3"/>
          <a:stretch>
            <a:fillRect/>
          </a:stretch>
        </p:blipFill>
        <p:spPr>
          <a:xfrm>
            <a:off x="834876" y="924111"/>
            <a:ext cx="10522247" cy="5933889"/>
          </a:xfrm>
          <a:prstGeom prst="rect">
            <a:avLst/>
          </a:prstGeom>
        </p:spPr>
      </p:pic>
      <p:pic>
        <p:nvPicPr>
          <p:cNvPr id="4" name="Picture 3">
            <a:extLst>
              <a:ext uri="{FF2B5EF4-FFF2-40B4-BE49-F238E27FC236}">
                <a16:creationId xmlns:a16="http://schemas.microsoft.com/office/drawing/2014/main" id="{E117247B-FB53-3F46-9B10-F822DF78E6D2}"/>
              </a:ext>
            </a:extLst>
          </p:cNvPr>
          <p:cNvPicPr>
            <a:picLocks noChangeAspect="1"/>
          </p:cNvPicPr>
          <p:nvPr/>
        </p:nvPicPr>
        <p:blipFill>
          <a:blip r:embed="rId4"/>
          <a:srcRect t="-1" r="83547" b="-5812"/>
          <a:stretch>
            <a:fillRect/>
          </a:stretch>
        </p:blipFill>
        <p:spPr>
          <a:xfrm>
            <a:off x="4973925" y="47130"/>
            <a:ext cx="620218" cy="756747"/>
          </a:xfrm>
          <a:prstGeom prst="rect">
            <a:avLst/>
          </a:prstGeom>
        </p:spPr>
      </p:pic>
      <p:pic>
        <p:nvPicPr>
          <p:cNvPr id="5" name="Picture 4">
            <a:extLst>
              <a:ext uri="{FF2B5EF4-FFF2-40B4-BE49-F238E27FC236}">
                <a16:creationId xmlns:a16="http://schemas.microsoft.com/office/drawing/2014/main" id="{ACDDB62D-72CA-AC47-B2A1-5AFF48DBB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7856" y="9925"/>
            <a:ext cx="678608" cy="859315"/>
          </a:xfrm>
          <a:prstGeom prst="rect">
            <a:avLst/>
          </a:prstGeom>
        </p:spPr>
      </p:pic>
      <p:pic>
        <p:nvPicPr>
          <p:cNvPr id="6" name="Picture 5">
            <a:extLst>
              <a:ext uri="{FF2B5EF4-FFF2-40B4-BE49-F238E27FC236}">
                <a16:creationId xmlns:a16="http://schemas.microsoft.com/office/drawing/2014/main" id="{9F133C1D-E411-0C42-815E-ED36467A6754}"/>
              </a:ext>
            </a:extLst>
          </p:cNvPr>
          <p:cNvPicPr/>
          <p:nvPr/>
        </p:nvPicPr>
        <p:blipFill>
          <a:blip r:embed="rId6">
            <a:extLst>
              <a:ext uri="{28A0092B-C50C-407E-A947-70E740481C1C}">
                <a14:useLocalDpi xmlns:a14="http://schemas.microsoft.com/office/drawing/2010/main" val="0"/>
              </a:ext>
            </a:extLst>
          </a:blip>
          <a:srcRect t="20142" b="22605"/>
          <a:stretch>
            <a:fillRect/>
          </a:stretch>
        </p:blipFill>
        <p:spPr bwMode="auto">
          <a:xfrm>
            <a:off x="5594143" y="47130"/>
            <a:ext cx="1003713" cy="5778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712843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7247B-FB53-3F46-9B10-F822DF78E6D2}"/>
              </a:ext>
            </a:extLst>
          </p:cNvPr>
          <p:cNvPicPr>
            <a:picLocks noChangeAspect="1"/>
          </p:cNvPicPr>
          <p:nvPr/>
        </p:nvPicPr>
        <p:blipFill>
          <a:blip r:embed="rId3"/>
          <a:srcRect t="-1" r="83547" b="-5812"/>
          <a:stretch>
            <a:fillRect/>
          </a:stretch>
        </p:blipFill>
        <p:spPr>
          <a:xfrm>
            <a:off x="4973925" y="47130"/>
            <a:ext cx="620218" cy="756747"/>
          </a:xfrm>
          <a:prstGeom prst="rect">
            <a:avLst/>
          </a:prstGeom>
        </p:spPr>
      </p:pic>
      <p:pic>
        <p:nvPicPr>
          <p:cNvPr id="5" name="Picture 4">
            <a:extLst>
              <a:ext uri="{FF2B5EF4-FFF2-40B4-BE49-F238E27FC236}">
                <a16:creationId xmlns:a16="http://schemas.microsoft.com/office/drawing/2014/main" id="{ACDDB62D-72CA-AC47-B2A1-5AFF48DBB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7856" y="9925"/>
            <a:ext cx="678608" cy="859315"/>
          </a:xfrm>
          <a:prstGeom prst="rect">
            <a:avLst/>
          </a:prstGeom>
        </p:spPr>
      </p:pic>
      <p:pic>
        <p:nvPicPr>
          <p:cNvPr id="6" name="Picture 5">
            <a:extLst>
              <a:ext uri="{FF2B5EF4-FFF2-40B4-BE49-F238E27FC236}">
                <a16:creationId xmlns:a16="http://schemas.microsoft.com/office/drawing/2014/main" id="{9F133C1D-E411-0C42-815E-ED36467A6754}"/>
              </a:ext>
            </a:extLst>
          </p:cNvPr>
          <p:cNvPicPr/>
          <p:nvPr/>
        </p:nvPicPr>
        <p:blipFill>
          <a:blip r:embed="rId5">
            <a:extLst>
              <a:ext uri="{28A0092B-C50C-407E-A947-70E740481C1C}">
                <a14:useLocalDpi xmlns:a14="http://schemas.microsoft.com/office/drawing/2010/main" val="0"/>
              </a:ext>
            </a:extLst>
          </a:blip>
          <a:srcRect t="20142" b="22605"/>
          <a:stretch>
            <a:fillRect/>
          </a:stretch>
        </p:blipFill>
        <p:spPr bwMode="auto">
          <a:xfrm>
            <a:off x="5594143" y="47130"/>
            <a:ext cx="1003713" cy="57788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8B87FFA-99B0-9442-A6B0-A0A672657FF4}"/>
              </a:ext>
            </a:extLst>
          </p:cNvPr>
          <p:cNvPicPr>
            <a:picLocks noChangeAspect="1"/>
          </p:cNvPicPr>
          <p:nvPr/>
        </p:nvPicPr>
        <p:blipFill>
          <a:blip r:embed="rId6"/>
          <a:stretch>
            <a:fillRect/>
          </a:stretch>
        </p:blipFill>
        <p:spPr>
          <a:xfrm>
            <a:off x="902043" y="906445"/>
            <a:ext cx="10387914" cy="5773191"/>
          </a:xfrm>
          <a:prstGeom prst="rect">
            <a:avLst/>
          </a:prstGeom>
        </p:spPr>
      </p:pic>
    </p:spTree>
    <p:extLst>
      <p:ext uri="{BB962C8B-B14F-4D97-AF65-F5344CB8AC3E}">
        <p14:creationId xmlns:p14="http://schemas.microsoft.com/office/powerpoint/2010/main" val="574179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ifferent colored circles&#10;&#10;Description automatically generated">
            <a:extLst>
              <a:ext uri="{FF2B5EF4-FFF2-40B4-BE49-F238E27FC236}">
                <a16:creationId xmlns:a16="http://schemas.microsoft.com/office/drawing/2014/main" id="{263426F9-8D61-76FA-7007-022C1B52045A}"/>
              </a:ext>
            </a:extLst>
          </p:cNvPr>
          <p:cNvPicPr>
            <a:picLocks noChangeAspect="1"/>
          </p:cNvPicPr>
          <p:nvPr/>
        </p:nvPicPr>
        <p:blipFill>
          <a:blip r:embed="rId3"/>
          <a:stretch>
            <a:fillRect/>
          </a:stretch>
        </p:blipFill>
        <p:spPr>
          <a:xfrm>
            <a:off x="0" y="0"/>
            <a:ext cx="5720576" cy="6489200"/>
          </a:xfrm>
          <a:prstGeom prst="rect">
            <a:avLst/>
          </a:prstGeom>
        </p:spPr>
      </p:pic>
      <p:sp>
        <p:nvSpPr>
          <p:cNvPr id="6" name="TextBox 5">
            <a:extLst>
              <a:ext uri="{FF2B5EF4-FFF2-40B4-BE49-F238E27FC236}">
                <a16:creationId xmlns:a16="http://schemas.microsoft.com/office/drawing/2014/main" id="{90194180-B436-2EB1-F1FD-BBD9439D42CD}"/>
              </a:ext>
            </a:extLst>
          </p:cNvPr>
          <p:cNvSpPr txBox="1"/>
          <p:nvPr/>
        </p:nvSpPr>
        <p:spPr>
          <a:xfrm>
            <a:off x="5802352" y="490653"/>
            <a:ext cx="6014224" cy="3416320"/>
          </a:xfrm>
          <a:prstGeom prst="rect">
            <a:avLst/>
          </a:prstGeom>
          <a:noFill/>
        </p:spPr>
        <p:txBody>
          <a:bodyPr wrap="square" rtlCol="0">
            <a:noAutofit/>
          </a:bodyPr>
          <a:lstStyle/>
          <a:p>
            <a:pPr rtl="0"/>
            <a:r>
              <a:rPr lang="fr" sz="2000" b="0" i="0" u="none" strike="noStrike">
                <a:solidFill>
                  <a:srgbClr val="FF0000"/>
                </a:solidFill>
                <a:highlight>
                  <a:srgbClr val="000000">
                    <a:alpha val="0"/>
                  </a:srgbClr>
                </a:highlight>
                <a:latin typeface="Verdana"/>
              </a:rPr>
              <a:t>« Le changement climatique pourrait exposer jusqu'à </a:t>
            </a:r>
            <a:r>
              <a:rPr lang="fr" sz="2000" b="1" i="0" u="none" strike="noStrike">
                <a:solidFill>
                  <a:srgbClr val="FF0000"/>
                </a:solidFill>
                <a:highlight>
                  <a:srgbClr val="000000">
                    <a:alpha val="0"/>
                  </a:srgbClr>
                </a:highlight>
                <a:latin typeface="Verdana"/>
              </a:rPr>
              <a:t>2,2 milliards de personnes en Inde </a:t>
            </a:r>
            <a:r>
              <a:rPr lang="fr" sz="2000" b="0" i="0" u="none" strike="noStrike">
                <a:solidFill>
                  <a:srgbClr val="FF0000"/>
                </a:solidFill>
                <a:highlight>
                  <a:srgbClr val="000000">
                    <a:alpha val="0"/>
                  </a:srgbClr>
                </a:highlight>
                <a:latin typeface="Verdana"/>
              </a:rPr>
              <a:t>et dans la vallée de l'Indus à de nombreuses heures de chaleur dépassant la tolérance humaine d'ici la fin du siècle si les températures mondiales augmentent de 1 °C ou plus par rapport aux niveaux actuels. »</a:t>
            </a:r>
          </a:p>
          <a:p>
            <a:endParaRPr lang="en-IN" sz="2000">
              <a:solidFill>
                <a:srgbClr val="FF0000"/>
              </a:solidFill>
              <a:latin typeface="Verdana" panose="020B0604030504040204" pitchFamily="34" charset="0"/>
            </a:endParaRPr>
          </a:p>
          <a:p>
            <a:pPr rtl="0"/>
            <a:r>
              <a:rPr lang="fr" sz="1400" b="1" i="0" u="none" strike="noStrike">
                <a:solidFill>
                  <a:srgbClr val="262626"/>
                </a:solidFill>
                <a:highlight>
                  <a:srgbClr val="000000">
                    <a:alpha val="0"/>
                  </a:srgbClr>
                </a:highlight>
                <a:latin typeface="Verdana"/>
              </a:rPr>
              <a:t>Chaque année, des milliards de personnes seront exposées à une chaleur et à une humidité si extrêmes qu'elles seront incapables de se rafraîchir naturellement.</a:t>
            </a:r>
          </a:p>
          <a:p>
            <a:endParaRPr lang="en-IN" sz="2000">
              <a:solidFill>
                <a:srgbClr val="FF0000"/>
              </a:solidFill>
            </a:endParaRPr>
          </a:p>
          <a:p>
            <a:pPr rtl="0"/>
            <a:r>
              <a:rPr lang="fr" sz="1400" b="0" i="0" u="none" strike="noStrike">
                <a:solidFill>
                  <a:srgbClr val="808080"/>
                </a:solidFill>
                <a:highlight>
                  <a:srgbClr val="000000">
                    <a:alpha val="0"/>
                  </a:srgbClr>
                </a:highlight>
                <a:latin typeface="Calibri"/>
              </a:rPr>
              <a:t>Étude publié dans PNAS</a:t>
            </a:r>
            <a:endParaRPr lang="en-US" sz="2000"/>
          </a:p>
        </p:txBody>
      </p:sp>
      <p:sp>
        <p:nvSpPr>
          <p:cNvPr id="8" name="TextBox 7">
            <a:extLst>
              <a:ext uri="{FF2B5EF4-FFF2-40B4-BE49-F238E27FC236}">
                <a16:creationId xmlns:a16="http://schemas.microsoft.com/office/drawing/2014/main" id="{04C132DB-5599-EE76-09B9-1F36131D05E0}"/>
              </a:ext>
            </a:extLst>
          </p:cNvPr>
          <p:cNvSpPr txBox="1"/>
          <p:nvPr/>
        </p:nvSpPr>
        <p:spPr>
          <a:xfrm>
            <a:off x="5802352" y="4008495"/>
            <a:ext cx="6138746" cy="1754326"/>
          </a:xfrm>
          <a:prstGeom prst="rect">
            <a:avLst/>
          </a:prstGeom>
          <a:noFill/>
        </p:spPr>
        <p:txBody>
          <a:bodyPr wrap="square" rtlCol="0">
            <a:noAutofit/>
          </a:bodyPr>
          <a:lstStyle/>
          <a:p>
            <a:pPr algn="ctr" rtl="0"/>
            <a:r>
              <a:rPr lang="fr" sz="3600" b="1" i="1" u="none" strike="noStrike" dirty="0">
                <a:solidFill>
                  <a:srgbClr val="FF0000"/>
                </a:solidFill>
                <a:highlight>
                  <a:srgbClr val="000000">
                    <a:alpha val="0"/>
                  </a:srgbClr>
                </a:highlight>
                <a:latin typeface="Calibri"/>
              </a:rPr>
              <a:t>L'accès au refroidissement n'est </a:t>
            </a:r>
          </a:p>
          <a:p>
            <a:pPr algn="ctr" rtl="0"/>
            <a:r>
              <a:rPr lang="fr" sz="3600" b="1" i="1" u="none" strike="noStrike" dirty="0">
                <a:solidFill>
                  <a:srgbClr val="FF0000"/>
                </a:solidFill>
                <a:highlight>
                  <a:srgbClr val="000000">
                    <a:alpha val="0"/>
                  </a:srgbClr>
                </a:highlight>
                <a:latin typeface="Calibri"/>
              </a:rPr>
              <a:t>pas une question de luxe </a:t>
            </a:r>
          </a:p>
          <a:p>
            <a:pPr algn="ctr" rtl="0"/>
            <a:r>
              <a:rPr lang="fr" sz="3600" b="1" i="1" u="none" strike="noStrike" dirty="0">
                <a:solidFill>
                  <a:srgbClr val="FF0000"/>
                </a:solidFill>
                <a:highlight>
                  <a:srgbClr val="000000">
                    <a:alpha val="0"/>
                  </a:srgbClr>
                </a:highlight>
                <a:latin typeface="Calibri"/>
              </a:rPr>
              <a:t>mais une question de justice climatique.</a:t>
            </a:r>
          </a:p>
        </p:txBody>
      </p:sp>
      <p:sp>
        <p:nvSpPr>
          <p:cNvPr id="9" name="TextBox 8">
            <a:extLst>
              <a:ext uri="{FF2B5EF4-FFF2-40B4-BE49-F238E27FC236}">
                <a16:creationId xmlns:a16="http://schemas.microsoft.com/office/drawing/2014/main" id="{1A16F11D-7275-DD89-3742-E375FB0A7885}"/>
              </a:ext>
            </a:extLst>
          </p:cNvPr>
          <p:cNvSpPr txBox="1"/>
          <p:nvPr/>
        </p:nvSpPr>
        <p:spPr>
          <a:xfrm>
            <a:off x="0" y="6535100"/>
            <a:ext cx="2191690" cy="276999"/>
          </a:xfrm>
          <a:prstGeom prst="rect">
            <a:avLst/>
          </a:prstGeom>
          <a:noFill/>
        </p:spPr>
        <p:txBody>
          <a:bodyPr wrap="none" rtlCol="0">
            <a:noAutofit/>
          </a:bodyPr>
          <a:lstStyle/>
          <a:p>
            <a:pPr rtl="0"/>
            <a:r>
              <a:rPr lang="fr" sz="1200" b="0" i="0" u="none" strike="noStrike">
                <a:solidFill>
                  <a:srgbClr val="808080"/>
                </a:solidFill>
                <a:highlight>
                  <a:srgbClr val="000000">
                    <a:alpha val="0"/>
                  </a:srgbClr>
                </a:highlight>
                <a:latin typeface="Calibri"/>
              </a:rPr>
              <a:t>Source de l'image : Washington post </a:t>
            </a:r>
          </a:p>
        </p:txBody>
      </p:sp>
    </p:spTree>
    <p:extLst>
      <p:ext uri="{BB962C8B-B14F-4D97-AF65-F5344CB8AC3E}">
        <p14:creationId xmlns:p14="http://schemas.microsoft.com/office/powerpoint/2010/main" val="178801492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17247B-FB53-3F46-9B10-F822DF78E6D2}"/>
              </a:ext>
            </a:extLst>
          </p:cNvPr>
          <p:cNvPicPr>
            <a:picLocks noChangeAspect="1"/>
          </p:cNvPicPr>
          <p:nvPr/>
        </p:nvPicPr>
        <p:blipFill>
          <a:blip r:embed="rId3"/>
          <a:srcRect t="-1" r="83547" b="-5812"/>
          <a:stretch>
            <a:fillRect/>
          </a:stretch>
        </p:blipFill>
        <p:spPr>
          <a:xfrm>
            <a:off x="4973925" y="47130"/>
            <a:ext cx="620218" cy="756747"/>
          </a:xfrm>
          <a:prstGeom prst="rect">
            <a:avLst/>
          </a:prstGeom>
        </p:spPr>
      </p:pic>
      <p:pic>
        <p:nvPicPr>
          <p:cNvPr id="5" name="Picture 4">
            <a:extLst>
              <a:ext uri="{FF2B5EF4-FFF2-40B4-BE49-F238E27FC236}">
                <a16:creationId xmlns:a16="http://schemas.microsoft.com/office/drawing/2014/main" id="{ACDDB62D-72CA-AC47-B2A1-5AFF48DBB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7856" y="9925"/>
            <a:ext cx="678608" cy="859315"/>
          </a:xfrm>
          <a:prstGeom prst="rect">
            <a:avLst/>
          </a:prstGeom>
        </p:spPr>
      </p:pic>
      <p:pic>
        <p:nvPicPr>
          <p:cNvPr id="6" name="Picture 5">
            <a:extLst>
              <a:ext uri="{FF2B5EF4-FFF2-40B4-BE49-F238E27FC236}">
                <a16:creationId xmlns:a16="http://schemas.microsoft.com/office/drawing/2014/main" id="{9F133C1D-E411-0C42-815E-ED36467A6754}"/>
              </a:ext>
            </a:extLst>
          </p:cNvPr>
          <p:cNvPicPr/>
          <p:nvPr/>
        </p:nvPicPr>
        <p:blipFill>
          <a:blip r:embed="rId5">
            <a:extLst>
              <a:ext uri="{28A0092B-C50C-407E-A947-70E740481C1C}">
                <a14:useLocalDpi xmlns:a14="http://schemas.microsoft.com/office/drawing/2010/main" val="0"/>
              </a:ext>
            </a:extLst>
          </a:blip>
          <a:srcRect t="20142" b="22605"/>
          <a:stretch>
            <a:fillRect/>
          </a:stretch>
        </p:blipFill>
        <p:spPr bwMode="auto">
          <a:xfrm>
            <a:off x="5594143" y="47130"/>
            <a:ext cx="1003713" cy="57788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C232FD8D-38D0-FE43-AE7C-C797C867D3BD}"/>
              </a:ext>
            </a:extLst>
          </p:cNvPr>
          <p:cNvPicPr>
            <a:picLocks noChangeAspect="1"/>
          </p:cNvPicPr>
          <p:nvPr/>
        </p:nvPicPr>
        <p:blipFill>
          <a:blip r:embed="rId6"/>
          <a:stretch>
            <a:fillRect/>
          </a:stretch>
        </p:blipFill>
        <p:spPr>
          <a:xfrm>
            <a:off x="818975" y="914660"/>
            <a:ext cx="10554049" cy="5943340"/>
          </a:xfrm>
          <a:prstGeom prst="rect">
            <a:avLst/>
          </a:prstGeom>
        </p:spPr>
      </p:pic>
    </p:spTree>
    <p:extLst>
      <p:ext uri="{BB962C8B-B14F-4D97-AF65-F5344CB8AC3E}">
        <p14:creationId xmlns:p14="http://schemas.microsoft.com/office/powerpoint/2010/main" val="126175753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94D4B906-D6C1-6E47-97F0-E56AEE653FB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57654" y="1"/>
            <a:ext cx="5876693" cy="58766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BF4210-079A-EE47-9F6B-FA80DB1E0D13}"/>
              </a:ext>
            </a:extLst>
          </p:cNvPr>
          <p:cNvSpPr txBox="1"/>
          <p:nvPr/>
        </p:nvSpPr>
        <p:spPr>
          <a:xfrm>
            <a:off x="1691765" y="6002616"/>
            <a:ext cx="2345267" cy="600164"/>
          </a:xfrm>
          <a:prstGeom prst="rect">
            <a:avLst/>
          </a:prstGeom>
          <a:noFill/>
        </p:spPr>
        <p:txBody>
          <a:bodyPr wrap="square" rtlCol="0">
            <a:noAutofit/>
          </a:bodyPr>
          <a:lstStyle/>
          <a:p>
            <a:pPr rtl="0"/>
            <a:r>
              <a:rPr lang="fr" sz="800" b="0" i="0" u="none" strike="noStrike">
                <a:highlight>
                  <a:srgbClr val="000000">
                    <a:alpha val="0"/>
                  </a:srgbClr>
                </a:highlight>
                <a:latin typeface="Calibri"/>
              </a:rPr>
              <a:t>Source : https://practicalaction.org/news-media/2023/02/07/at-cop27-the-climate-movement-finally-promotes-early-warning-systems/</a:t>
            </a:r>
          </a:p>
        </p:txBody>
      </p:sp>
      <p:pic>
        <p:nvPicPr>
          <p:cNvPr id="4" name="Picture 2" descr="Image">
            <a:extLst>
              <a:ext uri="{FF2B5EF4-FFF2-40B4-BE49-F238E27FC236}">
                <a16:creationId xmlns:a16="http://schemas.microsoft.com/office/drawing/2014/main" id="{E23943A8-AF5F-864B-878C-51219D59FB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57653" y="0"/>
            <a:ext cx="5876693" cy="587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49547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text on a whiteboard&#10;&#10;Description automatically generated">
            <a:extLst>
              <a:ext uri="{FF2B5EF4-FFF2-40B4-BE49-F238E27FC236}">
                <a16:creationId xmlns:a16="http://schemas.microsoft.com/office/drawing/2014/main" id="{15FAAA71-57B3-9B40-863E-5B98EBD437C0}"/>
              </a:ext>
            </a:extLst>
          </p:cNvPr>
          <p:cNvPicPr>
            <a:picLocks noChangeAspect="1"/>
          </p:cNvPicPr>
          <p:nvPr/>
        </p:nvPicPr>
        <p:blipFill>
          <a:blip r:embed="rId3"/>
          <a:srcRect t="3759" b="2099"/>
          <a:stretch>
            <a:fillRect/>
          </a:stretch>
        </p:blipFill>
        <p:spPr>
          <a:xfrm>
            <a:off x="1595719" y="444874"/>
            <a:ext cx="9143985" cy="5143493"/>
          </a:xfrm>
          <a:prstGeom prst="rect">
            <a:avLst/>
          </a:prstGeom>
        </p:spPr>
      </p:pic>
      <p:sp>
        <p:nvSpPr>
          <p:cNvPr id="4" name="Rectangle 3">
            <a:extLst>
              <a:ext uri="{FF2B5EF4-FFF2-40B4-BE49-F238E27FC236}">
                <a16:creationId xmlns:a16="http://schemas.microsoft.com/office/drawing/2014/main" id="{4638191A-41E3-1B44-8B97-2897B4F765F1}"/>
              </a:ext>
            </a:extLst>
          </p:cNvPr>
          <p:cNvSpPr/>
          <p:nvPr/>
        </p:nvSpPr>
        <p:spPr>
          <a:xfrm>
            <a:off x="1524001" y="6000744"/>
            <a:ext cx="9143999" cy="558627"/>
          </a:xfrm>
          <a:prstGeom prst="rect">
            <a:avLst/>
          </a:prstGeom>
          <a:solidFill>
            <a:schemeClr val="bg1"/>
          </a:solidFill>
        </p:spPr>
        <p:txBody>
          <a:bodyPr vert="horz" lIns="68580" tIns="34290" rIns="68580" bIns="34290" rtlCol="0" anchor="ctr">
            <a:noAutofit/>
          </a:bodyPr>
          <a:lstStyle/>
          <a:p>
            <a:pPr algn="ctr" rtl="0">
              <a:lnSpc>
                <a:spcPct val="90000"/>
              </a:lnSpc>
              <a:spcBef>
                <a:spcPct val="0"/>
              </a:spcBef>
              <a:spcAft>
                <a:spcPts val="450"/>
              </a:spcAft>
            </a:pPr>
            <a:r>
              <a:rPr lang="fr" sz="4300" b="1" i="0" u="none" strike="noStrike" dirty="0">
                <a:solidFill>
                  <a:srgbClr val="262626"/>
                </a:solidFill>
                <a:highlight>
                  <a:srgbClr val="000000">
                    <a:alpha val="0"/>
                  </a:srgbClr>
                </a:highlight>
                <a:latin typeface="Calibri Light"/>
                <a:ea typeface="+mj-ea"/>
                <a:cs typeface="+mj-cs"/>
              </a:rPr>
              <a:t>Une meilleure communication pour un meilleur changement</a:t>
            </a:r>
          </a:p>
        </p:txBody>
      </p:sp>
    </p:spTree>
    <p:extLst>
      <p:ext uri="{BB962C8B-B14F-4D97-AF65-F5344CB8AC3E}">
        <p14:creationId xmlns:p14="http://schemas.microsoft.com/office/powerpoint/2010/main" val="102937309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E6FE1E-86F1-E740-86A9-5A6EC82E2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429" y="733188"/>
            <a:ext cx="8917141" cy="5940744"/>
          </a:xfrm>
          <a:prstGeom prst="rect">
            <a:avLst/>
          </a:prstGeom>
        </p:spPr>
      </p:pic>
      <p:pic>
        <p:nvPicPr>
          <p:cNvPr id="4" name="Picture 3" descr="A white sign with black text&#10;&#10;Description automatically generated">
            <a:extLst>
              <a:ext uri="{FF2B5EF4-FFF2-40B4-BE49-F238E27FC236}">
                <a16:creationId xmlns:a16="http://schemas.microsoft.com/office/drawing/2014/main" id="{584EDD69-C8C5-5140-915D-59E3B0061DBD}"/>
              </a:ext>
            </a:extLst>
          </p:cNvPr>
          <p:cNvPicPr>
            <a:picLocks noChangeAspect="1"/>
          </p:cNvPicPr>
          <p:nvPr/>
        </p:nvPicPr>
        <p:blipFill>
          <a:blip r:embed="rId4"/>
          <a:srcRect r="5689" b="-2"/>
          <a:stretch>
            <a:fillRect/>
          </a:stretch>
        </p:blipFill>
        <p:spPr>
          <a:xfrm>
            <a:off x="461707" y="737285"/>
            <a:ext cx="11268585" cy="6063887"/>
          </a:xfrm>
          <a:prstGeom prst="rect">
            <a:avLst/>
          </a:prstGeom>
        </p:spPr>
      </p:pic>
      <p:sp>
        <p:nvSpPr>
          <p:cNvPr id="16" name="Google Shape;258;p28">
            <a:extLst>
              <a:ext uri="{FF2B5EF4-FFF2-40B4-BE49-F238E27FC236}">
                <a16:creationId xmlns:a16="http://schemas.microsoft.com/office/drawing/2014/main" id="{969CD7C9-21C0-A34C-B329-E37CD57FC32A}"/>
              </a:ext>
            </a:extLst>
          </p:cNvPr>
          <p:cNvSpPr txBox="1"/>
          <p:nvPr/>
        </p:nvSpPr>
        <p:spPr>
          <a:xfrm>
            <a:off x="0" y="-415696"/>
            <a:ext cx="9398000" cy="15464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spcBef>
                <a:spcPct val="0"/>
              </a:spcBef>
            </a:pPr>
            <a:r>
              <a:rPr lang="fr" sz="5400" b="0" i="0" u="none" strike="noStrike" dirty="0">
                <a:highlight>
                  <a:srgbClr val="000000">
                    <a:alpha val="0"/>
                  </a:srgbClr>
                </a:highlight>
                <a:latin typeface="Calibri Light"/>
              </a:rPr>
              <a:t>Oui, c’est possible !</a:t>
            </a:r>
          </a:p>
        </p:txBody>
      </p:sp>
    </p:spTree>
    <p:extLst>
      <p:ext uri="{BB962C8B-B14F-4D97-AF65-F5344CB8AC3E}">
        <p14:creationId xmlns:p14="http://schemas.microsoft.com/office/powerpoint/2010/main" val="37738802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A7BA34-DE52-FA42-8D7D-DAE5CBFDC030}"/>
              </a:ext>
            </a:extLst>
          </p:cNvPr>
          <p:cNvSpPr txBox="1"/>
          <p:nvPr/>
        </p:nvSpPr>
        <p:spPr>
          <a:xfrm>
            <a:off x="6765293" y="2471361"/>
            <a:ext cx="4066726" cy="1569019"/>
          </a:xfrm>
          <a:prstGeom prst="rect">
            <a:avLst/>
          </a:prstGeom>
          <a:noFill/>
        </p:spPr>
        <p:txBody>
          <a:bodyPr wrap="square" rtlCol="0">
            <a:noAutofit/>
          </a:bodyPr>
          <a:lstStyle/>
          <a:p>
            <a:pPr algn="ctr" defTabSz="914061" rtl="0"/>
            <a:r>
              <a:rPr lang="fr" sz="9500" b="1" i="0" u="none" strike="noStrike">
                <a:solidFill>
                  <a:srgbClr val="2F5597"/>
                </a:solidFill>
                <a:highlight>
                  <a:srgbClr val="000000">
                    <a:alpha val="0"/>
                  </a:srgbClr>
                </a:highlight>
                <a:latin typeface="Calibri"/>
              </a:rPr>
              <a:t>Merci</a:t>
            </a:r>
          </a:p>
        </p:txBody>
      </p:sp>
      <p:pic>
        <p:nvPicPr>
          <p:cNvPr id="5" name="Picture 4">
            <a:extLst>
              <a:ext uri="{FF2B5EF4-FFF2-40B4-BE49-F238E27FC236}">
                <a16:creationId xmlns:a16="http://schemas.microsoft.com/office/drawing/2014/main" id="{7567371A-27C4-FC40-8E77-F13B15E03E32}"/>
              </a:ext>
            </a:extLst>
          </p:cNvPr>
          <p:cNvPicPr>
            <a:picLocks noChangeAspect="1"/>
          </p:cNvPicPr>
          <p:nvPr/>
        </p:nvPicPr>
        <p:blipFill>
          <a:blip r:embed="rId3"/>
          <a:stretch>
            <a:fillRect/>
          </a:stretch>
        </p:blipFill>
        <p:spPr>
          <a:xfrm>
            <a:off x="1578" y="1850"/>
            <a:ext cx="5527831" cy="6826433"/>
          </a:xfrm>
          <a:prstGeom prst="rect">
            <a:avLst/>
          </a:prstGeom>
        </p:spPr>
      </p:pic>
      <p:pic>
        <p:nvPicPr>
          <p:cNvPr id="7" name="il_fi" descr="http://www.healthjockey.com/images/mount-sinai-logo.jpg">
            <a:extLst>
              <a:ext uri="{FF2B5EF4-FFF2-40B4-BE49-F238E27FC236}">
                <a16:creationId xmlns:a16="http://schemas.microsoft.com/office/drawing/2014/main" id="{1943A2AD-6CF2-BF41-80B3-17D7EC14723C}"/>
              </a:ext>
            </a:extLst>
          </p:cNvPr>
          <p:cNvPicPr>
            <a:picLocks noChangeAspect="1" noChangeArrowheads="1"/>
          </p:cNvPicPr>
          <p:nvPr/>
        </p:nvPicPr>
        <p:blipFill>
          <a:blip r:embed="rId4"/>
          <a:srcRect l="23103" t="7932" r="26552" b="9000"/>
          <a:stretch>
            <a:fillRect/>
          </a:stretch>
        </p:blipFill>
        <p:spPr bwMode="auto">
          <a:xfrm>
            <a:off x="7726134" y="6295936"/>
            <a:ext cx="307582" cy="385448"/>
          </a:xfrm>
          <a:prstGeom prst="rect">
            <a:avLst/>
          </a:prstGeom>
          <a:noFill/>
          <a:ln w="9525">
            <a:noFill/>
            <a:miter lim="800000"/>
          </a:ln>
        </p:spPr>
      </p:pic>
      <p:pic>
        <p:nvPicPr>
          <p:cNvPr id="8" name="Picture 18" descr="Macintosh HD:Users:madloed:Desktop:cdkn.jpg">
            <a:extLst>
              <a:ext uri="{FF2B5EF4-FFF2-40B4-BE49-F238E27FC236}">
                <a16:creationId xmlns:a16="http://schemas.microsoft.com/office/drawing/2014/main" id="{02D66721-611A-F54E-8D84-0C0799388590}"/>
              </a:ext>
            </a:extLst>
          </p:cNvPr>
          <p:cNvPicPr>
            <a:picLocks noChangeAspect="1" noChangeArrowheads="1"/>
          </p:cNvPicPr>
          <p:nvPr/>
        </p:nvPicPr>
        <p:blipFill>
          <a:blip r:embed="rId5"/>
          <a:stretch>
            <a:fillRect/>
          </a:stretch>
        </p:blipFill>
        <p:spPr bwMode="auto">
          <a:xfrm>
            <a:off x="6179185" y="6290808"/>
            <a:ext cx="377886" cy="364704"/>
          </a:xfrm>
          <a:prstGeom prst="rect">
            <a:avLst/>
          </a:prstGeom>
          <a:noFill/>
          <a:ln w="9525">
            <a:noFill/>
            <a:miter lim="800000"/>
          </a:ln>
        </p:spPr>
      </p:pic>
      <p:pic>
        <p:nvPicPr>
          <p:cNvPr id="9" name="Picture 8" descr="Signature_Stacked_Purple_Hex.png">
            <a:extLst>
              <a:ext uri="{FF2B5EF4-FFF2-40B4-BE49-F238E27FC236}">
                <a16:creationId xmlns:a16="http://schemas.microsoft.com/office/drawing/2014/main" id="{455E5F74-33D3-EF45-947F-C354B0BA2B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503" y="6297000"/>
            <a:ext cx="632740" cy="311281"/>
          </a:xfrm>
          <a:prstGeom prst="rect">
            <a:avLst/>
          </a:prstGeom>
        </p:spPr>
      </p:pic>
      <p:pic>
        <p:nvPicPr>
          <p:cNvPr id="10" name="Picture 9" descr="NRDC logo.png">
            <a:extLst>
              <a:ext uri="{FF2B5EF4-FFF2-40B4-BE49-F238E27FC236}">
                <a16:creationId xmlns:a16="http://schemas.microsoft.com/office/drawing/2014/main" id="{CF21C350-28D1-D24C-B474-B6E8B65CC2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1861" y="6277746"/>
            <a:ext cx="361070" cy="421827"/>
          </a:xfrm>
          <a:prstGeom prst="rect">
            <a:avLst/>
          </a:prstGeom>
        </p:spPr>
      </p:pic>
      <p:pic>
        <p:nvPicPr>
          <p:cNvPr id="11" name="il_fi" descr="http://www.gujaratstartups.com/sites/gujaratstartups.com/files/AMC_0.jpg">
            <a:extLst>
              <a:ext uri="{FF2B5EF4-FFF2-40B4-BE49-F238E27FC236}">
                <a16:creationId xmlns:a16="http://schemas.microsoft.com/office/drawing/2014/main" id="{EFD1EDC8-DC46-4740-A6C6-A414E113F055}"/>
              </a:ext>
            </a:extLst>
          </p:cNvPr>
          <p:cNvPicPr>
            <a:picLocks noChangeAspect="1" noChangeArrowheads="1"/>
          </p:cNvPicPr>
          <p:nvPr/>
        </p:nvPicPr>
        <p:blipFill>
          <a:blip r:embed="rId8"/>
          <a:stretch>
            <a:fillRect/>
          </a:stretch>
        </p:blipFill>
        <p:spPr bwMode="auto">
          <a:xfrm>
            <a:off x="8991408" y="6255663"/>
            <a:ext cx="422742" cy="443398"/>
          </a:xfrm>
          <a:prstGeom prst="rect">
            <a:avLst/>
          </a:prstGeom>
          <a:noFill/>
          <a:ln w="9525">
            <a:noFill/>
            <a:miter lim="800000"/>
          </a:ln>
        </p:spPr>
      </p:pic>
      <p:pic>
        <p:nvPicPr>
          <p:cNvPr id="12" name="Picture 11">
            <a:extLst>
              <a:ext uri="{FF2B5EF4-FFF2-40B4-BE49-F238E27FC236}">
                <a16:creationId xmlns:a16="http://schemas.microsoft.com/office/drawing/2014/main" id="{BD87A4B3-02C4-7542-925B-D00CB5559194}"/>
              </a:ext>
            </a:extLst>
          </p:cNvPr>
          <p:cNvPicPr>
            <a:picLocks noChangeAspect="1"/>
          </p:cNvPicPr>
          <p:nvPr/>
        </p:nvPicPr>
        <p:blipFill>
          <a:blip r:embed="rId9"/>
          <a:stretch>
            <a:fillRect/>
          </a:stretch>
        </p:blipFill>
        <p:spPr>
          <a:xfrm>
            <a:off x="11290230" y="6320285"/>
            <a:ext cx="383130" cy="351522"/>
          </a:xfrm>
          <a:prstGeom prst="rect">
            <a:avLst/>
          </a:prstGeom>
        </p:spPr>
      </p:pic>
      <p:pic>
        <p:nvPicPr>
          <p:cNvPr id="13" name="Picture 2" descr="http://www.imd.gov.in/images/imd_logoc.gif">
            <a:extLst>
              <a:ext uri="{FF2B5EF4-FFF2-40B4-BE49-F238E27FC236}">
                <a16:creationId xmlns:a16="http://schemas.microsoft.com/office/drawing/2014/main" id="{E6590B05-D128-EF4C-93C9-3E91865C2515}"/>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21786" y="6232552"/>
            <a:ext cx="314067" cy="4740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0951249-18D2-5847-A292-2C15BECF64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60919" y="6237986"/>
            <a:ext cx="757098" cy="443398"/>
          </a:xfrm>
          <a:prstGeom prst="rect">
            <a:avLst/>
          </a:prstGeom>
        </p:spPr>
      </p:pic>
    </p:spTree>
    <p:extLst>
      <p:ext uri="{BB962C8B-B14F-4D97-AF65-F5344CB8AC3E}">
        <p14:creationId xmlns:p14="http://schemas.microsoft.com/office/powerpoint/2010/main" val="208733029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a:extLst>
              <a:ext uri="{FF2B5EF4-FFF2-40B4-BE49-F238E27FC236}">
                <a16:creationId xmlns:a16="http://schemas.microsoft.com/office/drawing/2014/main" id="{D7FC8B72-3402-C546-B129-3827F576BD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4D8BBB-5035-354B-8E45-6830B2AA8699}"/>
              </a:ext>
            </a:extLst>
          </p:cNvPr>
          <p:cNvSpPr txBox="1"/>
          <p:nvPr/>
        </p:nvSpPr>
        <p:spPr>
          <a:xfrm>
            <a:off x="6858000" y="3013501"/>
            <a:ext cx="5334000" cy="769441"/>
          </a:xfrm>
          <a:prstGeom prst="rect">
            <a:avLst/>
          </a:prstGeom>
          <a:noFill/>
        </p:spPr>
        <p:txBody>
          <a:bodyPr wrap="square" rtlCol="0">
            <a:noAutofit/>
          </a:bodyPr>
          <a:lstStyle/>
          <a:p>
            <a:pPr algn="ctr" rtl="0"/>
            <a:r>
              <a:rPr lang="fr" sz="4400" b="1" i="0" u="none" strike="noStrike">
                <a:solidFill>
                  <a:srgbClr val="FF0000"/>
                </a:solidFill>
                <a:highlight>
                  <a:srgbClr val="000000">
                    <a:alpha val="0"/>
                  </a:srgbClr>
                </a:highlight>
                <a:latin typeface="Calibri"/>
              </a:rPr>
              <a:t>« Code rouge pour la santé »</a:t>
            </a:r>
          </a:p>
        </p:txBody>
      </p:sp>
      <p:pic>
        <p:nvPicPr>
          <p:cNvPr id="2052" name="Picture 4" descr="Image">
            <a:extLst>
              <a:ext uri="{FF2B5EF4-FFF2-40B4-BE49-F238E27FC236}">
                <a16:creationId xmlns:a16="http://schemas.microsoft.com/office/drawing/2014/main" id="{214D1DD7-852E-DB49-88A9-801A28A1AB8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378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BF54E-F938-AD49-BAEE-97275C79AD91}"/>
              </a:ext>
            </a:extLst>
          </p:cNvPr>
          <p:cNvPicPr>
            <a:picLocks noChangeAspect="1"/>
          </p:cNvPicPr>
          <p:nvPr/>
        </p:nvPicPr>
        <p:blipFill>
          <a:blip r:embed="rId3"/>
          <a:srcRect l="3219" t="3551" r="3338" b="3551"/>
          <a:stretch>
            <a:fillRect/>
          </a:stretch>
        </p:blipFill>
        <p:spPr>
          <a:xfrm>
            <a:off x="1676532" y="50800"/>
            <a:ext cx="8915268" cy="6756400"/>
          </a:xfrm>
          <a:prstGeom prst="rect">
            <a:avLst/>
          </a:prstGeom>
        </p:spPr>
      </p:pic>
      <p:sp>
        <p:nvSpPr>
          <p:cNvPr id="4" name="TextBox 3">
            <a:extLst>
              <a:ext uri="{FF2B5EF4-FFF2-40B4-BE49-F238E27FC236}">
                <a16:creationId xmlns:a16="http://schemas.microsoft.com/office/drawing/2014/main" id="{EA9FEE57-6472-284F-A35E-754117713BFC}"/>
              </a:ext>
            </a:extLst>
          </p:cNvPr>
          <p:cNvSpPr txBox="1"/>
          <p:nvPr/>
        </p:nvSpPr>
        <p:spPr>
          <a:xfrm>
            <a:off x="10591800" y="1257300"/>
            <a:ext cx="184731" cy="369332"/>
          </a:xfrm>
          <a:prstGeom prst="rect">
            <a:avLst/>
          </a:prstGeom>
          <a:noFill/>
        </p:spPr>
        <p:txBody>
          <a:bodyPr wrap="none" rtlCol="0">
            <a:noAutofit/>
          </a:bodyPr>
          <a:lstStyle/>
          <a:p>
            <a:endParaRPr lang="en-US"/>
          </a:p>
        </p:txBody>
      </p:sp>
      <p:pic>
        <p:nvPicPr>
          <p:cNvPr id="5" name="Picture 4">
            <a:extLst>
              <a:ext uri="{FF2B5EF4-FFF2-40B4-BE49-F238E27FC236}">
                <a16:creationId xmlns:a16="http://schemas.microsoft.com/office/drawing/2014/main" id="{9036B70F-B4D4-B849-AE08-877043E47C84}"/>
              </a:ext>
            </a:extLst>
          </p:cNvPr>
          <p:cNvPicPr>
            <a:picLocks noChangeAspect="1"/>
          </p:cNvPicPr>
          <p:nvPr/>
        </p:nvPicPr>
        <p:blipFill>
          <a:blip r:embed="rId4"/>
          <a:stretch>
            <a:fillRect/>
          </a:stretch>
        </p:blipFill>
        <p:spPr>
          <a:xfrm>
            <a:off x="446655" y="0"/>
            <a:ext cx="11298689" cy="6858000"/>
          </a:xfrm>
          <a:prstGeom prst="rect">
            <a:avLst/>
          </a:prstGeom>
        </p:spPr>
      </p:pic>
    </p:spTree>
    <p:extLst>
      <p:ext uri="{BB962C8B-B14F-4D97-AF65-F5344CB8AC3E}">
        <p14:creationId xmlns:p14="http://schemas.microsoft.com/office/powerpoint/2010/main" val="2080466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Climate Change on Twitter: &amp;quot;&amp;quot;A code red for humanity&amp;quot; 🚨 Reacting to  today&amp;#39;s IPCC #ClimateReport, UN Secretary-General António Guterres called  on countries to submit &amp;quot;credible, concrete &amp;amp; enhanced NDCs and policies">
            <a:extLst>
              <a:ext uri="{FF2B5EF4-FFF2-40B4-BE49-F238E27FC236}">
                <a16:creationId xmlns:a16="http://schemas.microsoft.com/office/drawing/2014/main" id="{050189CA-8367-1441-9401-D3E9925EDC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84175"/>
            <a:ext cx="12192000" cy="608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75981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32"/>
  <p:tag name="AS_OS" val="Unix 5.4.204.113"/>
  <p:tag name="AS_RELEASE_DATE" val="2020.03.14"/>
  <p:tag name="AS_TITLE" val="Aspose.Slides for .NET Standard 2.0"/>
  <p:tag name="AS_VERSION" val="2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2446</Words>
  <Application>Microsoft Office PowerPoint</Application>
  <PresentationFormat>Widescreen</PresentationFormat>
  <Paragraphs>301</Paragraphs>
  <Slides>64</Slides>
  <Notes>63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64</vt:i4>
      </vt:variant>
    </vt:vector>
  </HeadingPairs>
  <TitlesOfParts>
    <vt:vector size="78" baseType="lpstr">
      <vt:lpstr>Arial</vt:lpstr>
      <vt:lpstr>Calibri</vt:lpstr>
      <vt:lpstr>Calibri Light</vt:lpstr>
      <vt:lpstr>Courier New</vt:lpstr>
      <vt:lpstr>Georgia</vt:lpstr>
      <vt:lpstr>Gill Sans MT</vt:lpstr>
      <vt:lpstr>Google Sans</vt:lpstr>
      <vt:lpstr>Helvetica</vt:lpstr>
      <vt:lpstr>Open Sans</vt:lpstr>
      <vt:lpstr>Söhne</vt:lpstr>
      <vt:lpstr>Verdana</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canicule de mai 2010 a été un signal d’alarme pour Ahmedabad.</vt:lpstr>
      <vt:lpstr>Plan d’action pilote contre la chaleur à Ahmedabad en 2013</vt:lpstr>
      <vt:lpstr>Quatre éléments clés du plan d'action contre la chaleur d’Ahmedabad</vt:lpstr>
      <vt:lpstr>Intervention  1 Système d’alerte précoce et coordination inter-agences</vt:lpstr>
      <vt:lpstr> Intervention  1 Système d’alerte précoce et coordination inter-agences</vt:lpstr>
      <vt:lpstr>Intervention  2 Sensibilisation du public et de la communauté</vt:lpstr>
      <vt:lpstr>Intervention  2 Sensibilisation du public et de la communauté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Réduire l’exposition à la chaleur : Initiative des toits froids (Cool Roof) 2017 </vt:lpstr>
      <vt:lpstr>PowerPoint Presentation</vt:lpstr>
      <vt:lpstr>PowerPoint Presentation</vt:lpstr>
      <vt:lpstr>Nombre de cas de coups de chaleur et de décès par année : 5 principaux hôpitaux municipaux d’Ahmedabad (les données de 2020 et 2021 ne sont pas disponibles en raison de la COVID) </vt:lpstr>
      <vt:lpstr>PowerPoint Presentation</vt:lpstr>
      <vt:lpstr>Reconnaissances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Abhiyant Tiwari</dc:creator>
  <cp:lastModifiedBy>Courtney Meyer</cp:lastModifiedBy>
  <cp:revision>6</cp:revision>
  <dcterms:created xsi:type="dcterms:W3CDTF">2023-10-13T10:27:34Z</dcterms:created>
  <dcterms:modified xsi:type="dcterms:W3CDTF">2023-10-26T21:14:28Z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ActionId">
    <vt:lpwstr>1cdb4601-2e68-4e22-9b71-5b68e1ab0b3b</vt:lpwstr>
  </property>
  <property fmtid="{D5CDD505-2E9C-101B-9397-08002B2CF9AE}" pid="3" name="MSIP_Label_defa4170-0d19-0005-0004-bc88714345d2_ContentBits">
    <vt:lpwstr>0</vt:lpwstr>
  </property>
  <property fmtid="{D5CDD505-2E9C-101B-9397-08002B2CF9AE}" pid="4" name="MSIP_Label_defa4170-0d19-0005-0004-bc88714345d2_Enabled">
    <vt:lpwstr>true</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etDate">
    <vt:lpwstr>2023-10-13T12:41:51Z</vt:lpwstr>
  </property>
  <property fmtid="{D5CDD505-2E9C-101B-9397-08002B2CF9AE}" pid="8" name="MSIP_Label_defa4170-0d19-0005-0004-bc88714345d2_SiteId">
    <vt:lpwstr>7048379d-1e78-461f-9041-046c9d302faf</vt:lpwstr>
  </property>
</Properties>
</file>