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09"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Gill Sans"/>
      <p:regular r:id="rId52"/>
      <p:bold r:id="rId53"/>
    </p:embeddedFont>
  </p:embeddedFontLst>
  <p:custDataLst>
    <p:tags r:id="rId54"/>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p:restoredTop sz="90553" autoAdjust="0"/>
  </p:normalViewPr>
  <p:slideViewPr>
    <p:cSldViewPr snapToGrid="0">
      <p:cViewPr varScale="1">
        <p:scale>
          <a:sx n="76" d="100"/>
          <a:sy n="76" d="100"/>
        </p:scale>
        <p:origin x="916" y="48"/>
      </p:cViewPr>
      <p:guideLst>
        <p:guide orient="horz" pos="162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dvancingnutrition.org/sites/default/files/2023-02/usaid_an_feeding_difficulties_2022.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iycf.advancingnutrition.or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iycf.advancingnutrition.org/explore?keys=disability&amp;country=All&amp;field_nutrition_topic=All&amp;field_collection=Al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info@advancingnutrition.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4" name="Google Shape;384;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c78c1ae7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lnSpc>
                <a:spcPct val="115000"/>
              </a:lnSpc>
              <a:spcBef>
                <a:spcPct val="0"/>
              </a:spcBef>
              <a:spcAft>
                <a:spcPct val="0"/>
              </a:spcAft>
              <a:buClr>
                <a:schemeClr val="dk1"/>
              </a:buClr>
              <a:buSzPts val="1100"/>
              <a:buChar char="●"/>
            </a:pPr>
            <a:r>
              <a:rPr lang="fr" sz="1100" b="1" i="0" u="none" strike="noStrike">
                <a:highlight>
                  <a:srgbClr val="000000">
                    <a:alpha val="0"/>
                  </a:srgbClr>
                </a:highlight>
                <a:latin typeface="Arial"/>
                <a:ea typeface="Arial"/>
                <a:cs typeface="Arial"/>
                <a:sym typeface="Arial"/>
              </a:rPr>
              <a:t>Pourquoi cela est important :</a:t>
            </a:r>
            <a:endParaRPr sz="1100" b="1">
              <a:latin typeface="Arial"/>
              <a:ea typeface="Arial"/>
              <a:cs typeface="Arial"/>
              <a:sym typeface="Arial"/>
            </a:endParaRPr>
          </a:p>
          <a:p>
            <a:pPr marL="457200" lvl="0" indent="0" algn="l" rtl="0">
              <a:lnSpc>
                <a:spcPct val="115000"/>
              </a:lnSpc>
              <a:spcBef>
                <a:spcPts val="1200"/>
              </a:spcBef>
              <a:spcAft>
                <a:spcPct val="0"/>
              </a:spcAft>
              <a:buNone/>
            </a:pPr>
            <a:r>
              <a:rPr lang="fr" sz="1000" b="0" i="0" u="none" strike="noStrike">
                <a:highlight>
                  <a:srgbClr val="000000">
                    <a:alpha val="0"/>
                  </a:srgbClr>
                </a:highlight>
                <a:latin typeface="Arial"/>
                <a:ea typeface="Arial"/>
                <a:cs typeface="Arial"/>
                <a:sym typeface="Arial"/>
              </a:rPr>
              <a:t>·</a:t>
            </a:r>
            <a:r>
              <a:rPr lang="fr" sz="700" b="0" i="0" u="none" strike="noStrike">
                <a:highlight>
                  <a:srgbClr val="000000">
                    <a:alpha val="0"/>
                  </a:srgbClr>
                </a:highlight>
                <a:latin typeface="Times New Roman"/>
                <a:ea typeface="Times New Roman"/>
                <a:cs typeface="Times New Roman"/>
                <a:sym typeface="Times New Roman"/>
              </a:rPr>
              <a:t>         </a:t>
            </a:r>
            <a:r>
              <a:rPr lang="fr" sz="1100" b="0" i="0" u="none" strike="noStrike">
                <a:highlight>
                  <a:srgbClr val="000000">
                    <a:alpha val="0"/>
                  </a:srgbClr>
                </a:highlight>
                <a:latin typeface="Calibri"/>
              </a:rPr>
              <a:t>Les progrès mondiaux et nationaux en matière d’allaitement maternel et d’alimentation complémentaire ont stagné, ce qui a un impact sur la santé et la nutrition maternelles et infantiles. </a:t>
            </a:r>
            <a:r>
              <a:rPr lang="fr" sz="1100" b="0" i="0" u="none" strike="noStrike">
                <a:highlight>
                  <a:srgbClr val="000000">
                    <a:alpha val="0"/>
                  </a:srgbClr>
                </a:highlight>
                <a:latin typeface="Arial"/>
                <a:ea typeface="Arial"/>
                <a:cs typeface="Arial"/>
                <a:sym typeface="Arial"/>
              </a:rPr>
              <a:t>En Afrique subsaharienne, la prévalence de l'AME est d'environ 35 %. L'objectif nutritionnel mondial pour 2025 est de 50 %.</a:t>
            </a:r>
            <a:endParaRPr sz="1100">
              <a:latin typeface="Arial"/>
              <a:ea typeface="Arial"/>
              <a:cs typeface="Arial"/>
              <a:sym typeface="Arial"/>
            </a:endParaRPr>
          </a:p>
          <a:p>
            <a:pPr marL="457200" lvl="0" indent="0" algn="l" rtl="0">
              <a:lnSpc>
                <a:spcPct val="115000"/>
              </a:lnSpc>
              <a:spcBef>
                <a:spcPct val="0"/>
              </a:spcBef>
              <a:spcAft>
                <a:spcPct val="0"/>
              </a:spcAft>
              <a:buNone/>
            </a:pPr>
            <a:r>
              <a:rPr lang="en-US" sz="1100"/>
              <a:t> </a:t>
            </a:r>
            <a:endParaRPr sz="1100"/>
          </a:p>
          <a:p>
            <a:pPr marL="457200" lvl="0" indent="0" algn="l" rtl="0">
              <a:lnSpc>
                <a:spcPct val="115000"/>
              </a:lnSpc>
              <a:spcBef>
                <a:spcPct val="0"/>
              </a:spcBef>
              <a:spcAft>
                <a:spcPct val="0"/>
              </a:spcAft>
              <a:buNone/>
            </a:pPr>
            <a:r>
              <a:rPr lang="fr" sz="1000" b="0" i="0" u="none" strike="noStrike">
                <a:highlight>
                  <a:srgbClr val="000000">
                    <a:alpha val="0"/>
                  </a:srgbClr>
                </a:highlight>
                <a:latin typeface="Arial"/>
                <a:ea typeface="Arial"/>
                <a:cs typeface="Arial"/>
                <a:sym typeface="Arial"/>
              </a:rPr>
              <a:t>·</a:t>
            </a:r>
            <a:r>
              <a:rPr lang="fr" sz="700" b="0" i="0" u="none" strike="noStrike">
                <a:highlight>
                  <a:srgbClr val="000000">
                    <a:alpha val="0"/>
                  </a:srgbClr>
                </a:highlight>
                <a:latin typeface="Times New Roman"/>
                <a:ea typeface="Times New Roman"/>
                <a:cs typeface="Times New Roman"/>
                <a:sym typeface="Times New Roman"/>
              </a:rPr>
              <a:t>         </a:t>
            </a:r>
            <a:r>
              <a:rPr lang="fr" sz="1100" b="0" i="0" u="none" strike="noStrike">
                <a:highlight>
                  <a:srgbClr val="000000">
                    <a:alpha val="0"/>
                  </a:srgbClr>
                </a:highlight>
                <a:latin typeface="Calibri"/>
              </a:rPr>
              <a:t>L'USAID, l'Organisation mondiale de la Santé (OMS) et l'UNICEF ont pris des engagements en faveur de la nutrition pour la croissance afin d'intensifier la promotion et le soutien à l'allaitement maternel de qualité. Il est nécessaire de comprendre où en sont les pays avec l'Initiative Hôpital Ami des Bébés (IHAB) pour leur apporter un soutien. </a:t>
            </a:r>
            <a:endParaRPr sz="1100"/>
          </a:p>
          <a:p>
            <a:pPr marL="457200" lvl="0" indent="0" algn="l" rtl="0">
              <a:lnSpc>
                <a:spcPct val="115000"/>
              </a:lnSpc>
              <a:spcBef>
                <a:spcPts val="600"/>
              </a:spcBef>
              <a:spcAft>
                <a:spcPct val="0"/>
              </a:spcAft>
              <a:buNone/>
            </a:pPr>
            <a:r>
              <a:rPr lang="fr" sz="1100" b="0" i="0" u="none" strike="noStrike">
                <a:highlight>
                  <a:srgbClr val="000000">
                    <a:alpha val="0"/>
                  </a:srgbClr>
                </a:highlight>
                <a:latin typeface="Calibri"/>
              </a:rPr>
              <a:t>Le programme de l'USAID en action pour la nutrition a contribué à l'obtention de données probantes avec quelques études en République kirghize et au Malawi sur l'IHAB, au Kenya sur le mentorat en matière de conseils sur l'allaitement et en République démocratique du Congo sur l'alimentation des enfants malades.</a:t>
            </a:r>
            <a:endParaRPr sz="1100"/>
          </a:p>
          <a:p>
            <a:pPr marL="457200" lvl="0" indent="-298450" algn="l" rtl="0">
              <a:spcBef>
                <a:spcPts val="600"/>
              </a:spcBef>
              <a:spcAft>
                <a:spcPct val="0"/>
              </a:spcAft>
              <a:buClr>
                <a:srgbClr val="635C5B"/>
              </a:buClr>
              <a:buSzPts val="1100"/>
              <a:buFont typeface="Gill Sans"/>
              <a:buChar char="●"/>
            </a:pPr>
            <a:r>
              <a:rPr lang="fr" sz="1100" b="0" i="0" u="none" strike="noStrike">
                <a:highlight>
                  <a:srgbClr val="000000">
                    <a:alpha val="0"/>
                  </a:srgbClr>
                </a:highlight>
                <a:latin typeface="Calibri"/>
              </a:rPr>
              <a:t>Nous avons également des ressources à partager, notamment des commentaires vidéo sur le financement basé sur la performance, des conseils pour la mise en œuvre du programme sur le mentorat en matière d'allaitement et d'autres ressources sur l'innovation en matière de conception </a:t>
            </a:r>
            <a:endParaRPr sz="1100" b="1">
              <a:latin typeface="Arial"/>
              <a:ea typeface="Arial"/>
              <a:cs typeface="Arial"/>
              <a:sym typeface="Arial"/>
            </a:endParaRPr>
          </a:p>
        </p:txBody>
      </p:sp>
      <p:sp>
        <p:nvSpPr>
          <p:cNvPr id="480" name="Google Shape;480;g27c78c1ae7e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7126f52f3_1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89" name="Google Shape;489;g287126f52f3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Après 30 ans d'IHAB, ... la mise à l'échelle et la pérennisation restent des défis à relever. Pourquoi ? Il est prouvé que l'IHAB entraîne une augmentation des taux d'initiation précoce, d'allaitement exclusif, de poursuite et de durée de l'allaitement dans de nombreux pays. Les taux d'allaitement maternel étant en baisse dans le monde entier, il est important d'investir et de maintenir l'IHAB.</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Nous aimerions partager avec les décideurs politiques, les gestionnaires de programmes, les responsables de la mise en œuvre et les parties prenantes de l'IHAB au niveau de l'hôpital et de la communauté ce que nous avons fait et appris pour vous aider à vous engager à améliorer les pratiques d'allaitement grâce à mise à l'échelle et à la pérennisation des Dix étapes.</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L'IHAB est une approche de renforcement des systèmes de santé visant à améliorer les pratiques d'allaitement précoce. Cependant, pendant longtemps, les pays ont mis en œuvre l'IHAB en tant que programme autonome/vertical.</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Le guide de mise en œuvre 2018 de l'OMS/UNICEF intègre l'IHAB dans les normes de soins cliniques pour les mères et les nourrissons (dans le cadre des soins prénatals, de la maternité, des soins aux nouveau-nés et des soins postnatals) et recommande neuf responsabilités nationales pour une gouvernance qui favorise la mise à l'échelle et la pérennisation.</a:t>
            </a:r>
            <a:endParaRPr sz="1100">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en-US" sz="1100" b="1">
                <a:latin typeface="Arial"/>
                <a:ea typeface="Arial"/>
                <a:cs typeface="Arial"/>
                <a:sym typeface="Arial"/>
              </a:rPr>
              <a:t> </a:t>
            </a:r>
            <a:endParaRPr sz="1100" b="1">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en-US" sz="1100" b="1">
                <a:latin typeface="Arial"/>
                <a:ea typeface="Arial"/>
                <a:cs typeface="Arial"/>
                <a:sym typeface="Arial"/>
              </a:rPr>
              <a:t> </a:t>
            </a:r>
            <a:endParaRPr sz="1100" b="1">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en-US" sz="1100" b="1">
                <a:latin typeface="Arial"/>
                <a:ea typeface="Arial"/>
                <a:cs typeface="Arial"/>
                <a:sym typeface="Arial"/>
              </a:rPr>
              <a:t> </a:t>
            </a:r>
            <a:endParaRPr sz="1100" b="1">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en-US" sz="1100" b="1">
                <a:latin typeface="Arial"/>
                <a:ea typeface="Arial"/>
                <a:cs typeface="Arial"/>
                <a:sym typeface="Arial"/>
              </a:rPr>
              <a:t> </a:t>
            </a:r>
            <a:endParaRPr sz="1100" b="1">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fr" sz="1100" b="1" i="0" u="none" strike="noStrike">
                <a:highlight>
                  <a:srgbClr val="000000">
                    <a:alpha val="0"/>
                  </a:srgbClr>
                </a:highlight>
                <a:latin typeface="Arial"/>
                <a:ea typeface="Arial"/>
                <a:cs typeface="Arial"/>
                <a:sym typeface="Arial"/>
              </a:rPr>
              <a:t>Ce que nous avons fait/appris/partagerons</a:t>
            </a:r>
            <a:endParaRPr sz="1100" b="1">
              <a:latin typeface="Arial"/>
              <a:ea typeface="Arial"/>
              <a:cs typeface="Arial"/>
              <a:sym typeface="Arial"/>
            </a:endParaRPr>
          </a:p>
          <a:p>
            <a:pPr marL="457200" lvl="0" indent="0" algn="l" rtl="0">
              <a:lnSpc>
                <a:spcPct val="115000"/>
              </a:lnSpc>
              <a:spcBef>
                <a:spcPts val="1200"/>
              </a:spcBef>
              <a:spcAft>
                <a:spcPct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457200" lvl="0" indent="-298450" algn="l" rtl="0">
              <a:lnSpc>
                <a:spcPct val="115000"/>
              </a:lnSpc>
              <a:spcBef>
                <a:spcPts val="120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Nous avons mené une étude de cas qualitative descriptive dans deux pays, la République kirghize et le Malawi, afin de décrire systématiquement la mise en œuvre de trois responsabilités nationales en matière d'IHAB. L'USAID a apporté un soutien important à l'IHAB dans les deux pays, et les gouvernements des deux pays ont des engagements forts et une volonté politique de soutenir l'allaitement maternel. Pour l'étude, nous avons interrogé des décideurs politiques, des représentants d'organismes de réglementation, d'associations professionnelles, d'institutions de formation, des responsables de zone et de district, des administrateurs d'hôpitaux, des prestataires de services et des parties prenantes, y compris des bailleurs de fonds et des partenaires de mise en œuvre.</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Résultats : ils sont publiés ou sur le point de l'être dans trois documents traitant de la couverture universelle et de la pérennisation.</a:t>
            </a:r>
            <a:endParaRPr sz="1100">
              <a:latin typeface="Arial"/>
              <a:ea typeface="Arial"/>
              <a:cs typeface="Arial"/>
              <a:sym typeface="Arial"/>
            </a:endParaRPr>
          </a:p>
          <a:p>
            <a:pPr marL="914400" lvl="1"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Notre premier manuscrit publié dans le Journal of Maternal and Child Nutrition couvre</a:t>
            </a:r>
            <a:endParaRPr sz="1100">
              <a:latin typeface="Arial"/>
              <a:ea typeface="Arial"/>
              <a:cs typeface="Arial"/>
              <a:sym typeface="Arial"/>
            </a:endParaRPr>
          </a:p>
          <a:p>
            <a:pPr marL="1371600" lvl="2"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la responsabilité nationale nº 5 Incitations et sanctions en République kirghize</a:t>
            </a:r>
            <a:endParaRPr sz="1100">
              <a:latin typeface="Arial"/>
              <a:ea typeface="Arial"/>
              <a:cs typeface="Arial"/>
              <a:sym typeface="Arial"/>
            </a:endParaRPr>
          </a:p>
          <a:p>
            <a:pPr marL="1371600" lvl="2"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la responsabilité nationale nº 6 assistance technique au Malawi</a:t>
            </a:r>
            <a:endParaRPr sz="1100">
              <a:latin typeface="Arial"/>
              <a:ea typeface="Arial"/>
              <a:cs typeface="Arial"/>
              <a:sym typeface="Arial"/>
            </a:endParaRPr>
          </a:p>
          <a:p>
            <a:pPr marL="914400" lvl="1"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La responsabilité nationale n° 3 : le renforcement des compétences des professionnels de la santé a été étudié dans les deux pays. Un manuscrit a été publié sur la République kirghize et un second sur le Malawi est en cours d'examen par les pairs au Journal of Maternal and Child Nutrition.</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Nous avons appris que la pérennisation de l'IHAB et des Dix étapes pour un allaitement maternel réussi nécessite des investissements dans la gouvernance au-delà des secteurs de la nutrition et de la santé. Des investissements sont nécessaires dans les domaines du financement, de la santé reproductive, maternelle et néonatale, de l'éducation, des associations professionnelles et des structures de suivi et d'accréditation, entre autres.</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L'étude menée au Malawi sur l'assistance technique et le renforcement des compétences des professionnels de la santé nous a également appris que le mentorat est une approche importante. C'est également le cas dans d'autres pays, mais ce n'est pas systématiquement le cas.</a:t>
            </a:r>
            <a:endParaRPr sz="1100">
              <a:latin typeface="Arial"/>
              <a:ea typeface="Arial"/>
              <a:cs typeface="Arial"/>
              <a:sym typeface="Arial"/>
            </a:endParaRPr>
          </a:p>
          <a:p>
            <a:pPr marL="0" lvl="0" indent="0" algn="l" rtl="0">
              <a:spcBef>
                <a:spcPts val="1200"/>
              </a:spcBef>
              <a:spcAft>
                <a:spcPct val="0"/>
              </a:spcAft>
              <a:buNone/>
            </a:pPr>
            <a:endParaRPr/>
          </a:p>
        </p:txBody>
      </p:sp>
      <p:sp>
        <p:nvSpPr>
          <p:cNvPr id="490" name="Google Shape;490;g287126f52f3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87126f52f3_1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02" name="Google Shape;502;g287126f52f3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lnSpc>
                <a:spcPct val="115000"/>
              </a:lnSpc>
              <a:spcBef>
                <a:spcPct val="0"/>
              </a:spcBef>
              <a:spcAft>
                <a:spcPct val="0"/>
              </a:spcAft>
              <a:buClr>
                <a:schemeClr val="dk1"/>
              </a:buClr>
              <a:buSzPts val="1100"/>
              <a:buChar char="●"/>
            </a:pPr>
            <a:r>
              <a:rPr lang="fr" sz="1100" b="1" i="0" u="none" strike="noStrike">
                <a:highlight>
                  <a:srgbClr val="000000">
                    <a:alpha val="0"/>
                  </a:srgbClr>
                </a:highlight>
                <a:latin typeface="Arial"/>
                <a:ea typeface="Arial"/>
                <a:cs typeface="Arial"/>
                <a:sym typeface="Arial"/>
              </a:rPr>
              <a:t>Lacune</a:t>
            </a:r>
            <a:r>
              <a:rPr lang="fr" sz="1100" b="0" i="0" u="none" strike="noStrike">
                <a:highlight>
                  <a:srgbClr val="000000">
                    <a:alpha val="0"/>
                  </a:srgbClr>
                </a:highlight>
                <a:latin typeface="Arial"/>
                <a:ea typeface="Arial"/>
                <a:cs typeface="Arial"/>
                <a:sym typeface="Arial"/>
              </a:rPr>
              <a:t>: au Kenya, 60 % des bébés de moins de six mois sont exclusivement allaités au sein.</a:t>
            </a:r>
            <a:endParaRPr sz="1100">
              <a:latin typeface="Arial"/>
              <a:ea typeface="Arial"/>
              <a:cs typeface="Arial"/>
              <a:sym typeface="Arial"/>
            </a:endParaRPr>
          </a:p>
          <a:p>
            <a:pPr marL="0" lvl="0" indent="0" algn="l" rtl="0">
              <a:lnSpc>
                <a:spcPct val="115000"/>
              </a:lnSpc>
              <a:spcBef>
                <a:spcPts val="1200"/>
              </a:spcBef>
              <a:spcAft>
                <a:spcPct val="0"/>
              </a:spcAft>
              <a:buNone/>
            </a:pPr>
            <a:r>
              <a:rPr lang="fr" sz="1000" b="0" i="0" u="none" strike="noStrike">
                <a:highlight>
                  <a:srgbClr val="000000">
                    <a:alpha val="0"/>
                  </a:srgbClr>
                </a:highlight>
                <a:latin typeface="Arial"/>
                <a:ea typeface="Arial"/>
                <a:cs typeface="Arial"/>
                <a:sym typeface="Arial"/>
              </a:rPr>
              <a:t>·</a:t>
            </a:r>
            <a:r>
              <a:rPr lang="fr" sz="700" b="0" i="0" u="none" strike="noStrike">
                <a:highlight>
                  <a:srgbClr val="000000">
                    <a:alpha val="0"/>
                  </a:srgbClr>
                </a:highlight>
                <a:latin typeface="Times New Roman"/>
                <a:ea typeface="Times New Roman"/>
                <a:cs typeface="Times New Roman"/>
                <a:sym typeface="Times New Roman"/>
              </a:rPr>
              <a:t>         </a:t>
            </a:r>
            <a:r>
              <a:rPr lang="fr" sz="1100" b="1" i="0" u="none" strike="noStrike">
                <a:highlight>
                  <a:srgbClr val="000000">
                    <a:alpha val="0"/>
                  </a:srgbClr>
                </a:highlight>
                <a:latin typeface="Arial"/>
                <a:ea typeface="Arial"/>
                <a:cs typeface="Arial"/>
                <a:sym typeface="Arial"/>
              </a:rPr>
              <a:t>Opportunité</a:t>
            </a:r>
            <a:r>
              <a:rPr lang="fr" sz="1100" b="0" i="0" u="none" strike="noStrike">
                <a:highlight>
                  <a:srgbClr val="000000">
                    <a:alpha val="0"/>
                  </a:srgbClr>
                </a:highlight>
                <a:latin typeface="Arial"/>
                <a:ea typeface="Arial"/>
                <a:cs typeface="Arial"/>
                <a:sym typeface="Arial"/>
              </a:rPr>
              <a:t> : Il existe de nombreuses preuves démontrant qu’un conseil qualifié en matière d’allaitement peut contribuer à améliorer les pratiques d’allaitement et à accroître l’allaitement exclusif.</a:t>
            </a:r>
            <a:endParaRPr sz="1100">
              <a:latin typeface="Arial"/>
              <a:ea typeface="Arial"/>
              <a:cs typeface="Arial"/>
              <a:sym typeface="Arial"/>
            </a:endParaRPr>
          </a:p>
          <a:p>
            <a:pPr marL="457200" lvl="0" indent="-298450" algn="l" rtl="0">
              <a:lnSpc>
                <a:spcPct val="115000"/>
              </a:lnSpc>
              <a:spcBef>
                <a:spcPts val="120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Pour cette activité, nous avons travaillé dans le cadre d'une approche de co-création avec le Ministère de la Santé du Kenya et d'autres parties prenantes afin d'identifier le mentorat comme une approche permettant de renforcer les compétences en matière de conseil en allaitement.</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en-US" sz="1100">
                <a:latin typeface="Arial"/>
                <a:ea typeface="Arial"/>
                <a:cs typeface="Arial"/>
                <a:sym typeface="Arial"/>
              </a:rPr>
              <a:t> </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1" i="0" u="none" strike="noStrike">
                <a:highlight>
                  <a:srgbClr val="000000">
                    <a:alpha val="0"/>
                  </a:srgbClr>
                </a:highlight>
                <a:latin typeface="Arial"/>
                <a:ea typeface="Arial"/>
                <a:cs typeface="Arial"/>
                <a:sym typeface="Arial"/>
              </a:rPr>
              <a:t>Public :</a:t>
            </a:r>
            <a:r>
              <a:rPr lang="fr" sz="1100" b="0" i="0" u="none" strike="noStrike">
                <a:highlight>
                  <a:srgbClr val="000000">
                    <a:alpha val="0"/>
                  </a:srgbClr>
                </a:highlight>
                <a:latin typeface="Arial"/>
                <a:ea typeface="Arial"/>
                <a:cs typeface="Arial"/>
                <a:sym typeface="Arial"/>
              </a:rPr>
              <a:t> Les parties prenantes intéressées par l'amélioration des pratiques de conseil en matière d'allaitement par le biais du mentorat.</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Pour soutenir l'engagement du Kenya à lutter contre la stagnation des taux d'allaitement exclusif, nous avons collaboré avec le Ministère de la Santé du Kenya et le groupe de travail de l'IHAB pour développer un programme de mentorat visant à renforcer les compétences (étape 2) en matière de conseils sur l'allaitement lors de soins prénatals et de soins postnatals dans les établissements de santé. L'objectif global du programme de mentorat est d'améliorer la qualité des conseils en matière d'allaitement, afin de garantir que les mères et les familles reçoivent des conseils compétents en matière d'allaitement pour favoriser l'initiation précoce et l'allaitement exclusif. </a:t>
            </a:r>
            <a:endParaRPr sz="1100">
              <a:latin typeface="Arial"/>
              <a:ea typeface="Arial"/>
              <a:cs typeface="Arial"/>
              <a:sym typeface="Arial"/>
            </a:endParaRPr>
          </a:p>
          <a:p>
            <a:pPr marL="457200" lvl="0" indent="-298450" algn="l" rtl="0">
              <a:lnSpc>
                <a:spcPct val="115000"/>
              </a:lnSpc>
              <a:spcBef>
                <a:spcPct val="0"/>
              </a:spcBef>
              <a:spcAft>
                <a:spcPct val="0"/>
              </a:spcAft>
              <a:buClr>
                <a:schemeClr val="dk1"/>
              </a:buClr>
              <a:buSzPts val="1100"/>
              <a:buChar char="●"/>
            </a:pPr>
            <a:r>
              <a:rPr lang="fr" sz="1100" b="1" i="0" u="none" strike="noStrike">
                <a:highlight>
                  <a:srgbClr val="000000">
                    <a:alpha val="0"/>
                  </a:srgbClr>
                </a:highlight>
                <a:latin typeface="Arial"/>
                <a:ea typeface="Arial"/>
                <a:cs typeface="Arial"/>
                <a:sym typeface="Arial"/>
              </a:rPr>
              <a:t>Ce que nous avons fait :</a:t>
            </a:r>
            <a:endParaRPr sz="1100" b="1">
              <a:latin typeface="Arial"/>
              <a:ea typeface="Arial"/>
              <a:cs typeface="Arial"/>
              <a:sym typeface="Arial"/>
            </a:endParaRPr>
          </a:p>
          <a:p>
            <a:pPr marL="914400" lvl="1"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Élaboration d'un guide de mise en œuvre et de matériel de formation des mentors pour un programme de mentorat en matière de conseils sur l'allaitement.</a:t>
            </a:r>
            <a:endParaRPr sz="1100">
              <a:latin typeface="Arial"/>
              <a:ea typeface="Arial"/>
              <a:cs typeface="Arial"/>
              <a:sym typeface="Arial"/>
            </a:endParaRPr>
          </a:p>
          <a:p>
            <a:pPr marL="914400" lvl="1"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Expérience partagée de co-création d'un programme de mentorat en matière de conseils en allaitement maternel au Kenya, en résumé</a:t>
            </a:r>
            <a:endParaRPr sz="1100">
              <a:latin typeface="Arial"/>
              <a:ea typeface="Arial"/>
              <a:cs typeface="Arial"/>
              <a:sym typeface="Arial"/>
            </a:endParaRPr>
          </a:p>
          <a:p>
            <a:pPr marL="914400" lvl="1" indent="-298450" algn="l" rtl="0">
              <a:lnSpc>
                <a:spcPct val="115000"/>
              </a:lnSpc>
              <a:spcBef>
                <a:spcPct val="0"/>
              </a:spcBef>
              <a:spcAft>
                <a:spcPct val="0"/>
              </a:spcAft>
              <a:buClr>
                <a:schemeClr val="dk1"/>
              </a:buClr>
              <a:buSzPts val="1100"/>
              <a:buChar char="○"/>
            </a:pPr>
            <a:r>
              <a:rPr lang="fr" sz="1100" b="0" i="0" u="none" strike="noStrike">
                <a:highlight>
                  <a:srgbClr val="000000">
                    <a:alpha val="0"/>
                  </a:srgbClr>
                </a:highlight>
                <a:latin typeface="Arial"/>
                <a:ea typeface="Arial"/>
                <a:cs typeface="Arial"/>
                <a:sym typeface="Arial"/>
              </a:rPr>
              <a:t>Testé la faisabilité du programme de mentorat à l'hôpital de référence du comté de Mbagathi à Nairobi, au Kenya. (manuscrit à paraître)</a:t>
            </a:r>
            <a:endParaRPr sz="1100">
              <a:latin typeface="Arial"/>
              <a:ea typeface="Arial"/>
              <a:cs typeface="Arial"/>
              <a:sym typeface="Arial"/>
            </a:endParaRPr>
          </a:p>
          <a:p>
            <a:pPr marL="0" lvl="0" indent="0" algn="l" rtl="0">
              <a:lnSpc>
                <a:spcPct val="115000"/>
              </a:lnSpc>
              <a:spcBef>
                <a:spcPts val="1200"/>
              </a:spcBef>
              <a:spcAft>
                <a:spcPct val="0"/>
              </a:spcAft>
              <a:buNone/>
            </a:pPr>
            <a:r>
              <a:rPr lang="fr" sz="1100" b="0" i="0" u="none" strike="noStrike">
                <a:highlight>
                  <a:srgbClr val="000000">
                    <a:alpha val="0"/>
                  </a:srgbClr>
                </a:highlight>
                <a:latin typeface="Arial"/>
                <a:ea typeface="Arial"/>
                <a:cs typeface="Arial"/>
                <a:sym typeface="Arial"/>
              </a:rPr>
              <a:t>Sur la diapositive suivante, je vais partager avec vous quelques-unes de nos conclusions préliminaires. </a:t>
            </a:r>
            <a:endParaRPr sz="1100">
              <a:latin typeface="Arial"/>
              <a:ea typeface="Arial"/>
              <a:cs typeface="Arial"/>
              <a:sym typeface="Arial"/>
            </a:endParaRPr>
          </a:p>
          <a:p>
            <a:pPr marL="457200" lvl="0" indent="0" algn="l" rtl="0">
              <a:spcBef>
                <a:spcPts val="1200"/>
              </a:spcBef>
              <a:spcAft>
                <a:spcPts val="600"/>
              </a:spcAft>
              <a:buNone/>
            </a:pPr>
            <a:endParaRPr/>
          </a:p>
        </p:txBody>
      </p:sp>
      <p:sp>
        <p:nvSpPr>
          <p:cNvPr id="503" name="Google Shape;503;g287126f52f3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908639e677_10_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16" name="Google Shape;516;g2908639e677_1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ct val="0"/>
              </a:spcBef>
              <a:spcAft>
                <a:spcPct val="0"/>
              </a:spcAft>
              <a:buSzPts val="1400"/>
              <a:buChar char="●"/>
            </a:pPr>
            <a:r>
              <a:rPr lang="fr" sz="1200" b="0" i="0" u="none" strike="noStrike">
                <a:highlight>
                  <a:srgbClr val="000000">
                    <a:alpha val="0"/>
                  </a:srgbClr>
                </a:highlight>
                <a:latin typeface="Calibri"/>
              </a:rPr>
              <a:t>En testant le programme de mentorat pendant 4 mois, nous avons constaté que :</a:t>
            </a:r>
            <a:endParaRPr/>
          </a:p>
          <a:p>
            <a:pPr marL="914400" lvl="1" indent="-317500" algn="l" rtl="0">
              <a:spcBef>
                <a:spcPct val="0"/>
              </a:spcBef>
              <a:spcAft>
                <a:spcPct val="0"/>
              </a:spcAft>
              <a:buSzPts val="1400"/>
              <a:buChar char="○"/>
            </a:pPr>
            <a:r>
              <a:rPr lang="fr" sz="1200" b="0" i="0" u="none" strike="noStrike">
                <a:highlight>
                  <a:srgbClr val="000000">
                    <a:alpha val="0"/>
                  </a:srgbClr>
                </a:highlight>
                <a:latin typeface="Calibri"/>
              </a:rPr>
              <a:t>Les agents de santé ont déclaré se sentir plus confiants dans leur capacité à fournir des conseils en matière d'allaitement après avoir participé au programme de mentorat, comme le montre la citation ci-contre. </a:t>
            </a:r>
            <a:endParaRPr/>
          </a:p>
          <a:p>
            <a:pPr marL="914400" lvl="1" indent="-317500" algn="l" rtl="0">
              <a:spcBef>
                <a:spcPct val="0"/>
              </a:spcBef>
              <a:spcAft>
                <a:spcPct val="0"/>
              </a:spcAft>
              <a:buSzPts val="1400"/>
              <a:buChar char="○"/>
            </a:pPr>
            <a:r>
              <a:rPr lang="fr" sz="1200" b="0" i="0" u="none" strike="noStrike">
                <a:highlight>
                  <a:srgbClr val="000000">
                    <a:alpha val="0"/>
                  </a:srgbClr>
                </a:highlight>
                <a:latin typeface="Calibri"/>
              </a:rPr>
              <a:t>Le programme a entraîné des changements culturels positifs au sein de l'hôpital, notamment en améliorant les relations entre collègues et entre les agents de santé et leurs patients.</a:t>
            </a:r>
            <a:endParaRPr/>
          </a:p>
          <a:p>
            <a:pPr marL="914400" lvl="1" indent="-317500" algn="l" rtl="0">
              <a:spcBef>
                <a:spcPct val="0"/>
              </a:spcBef>
              <a:spcAft>
                <a:spcPct val="0"/>
              </a:spcAft>
              <a:buSzPts val="1400"/>
              <a:buChar char="○"/>
            </a:pPr>
            <a:r>
              <a:rPr lang="fr" sz="1200" b="0" i="0" u="none" strike="noStrike">
                <a:highlight>
                  <a:srgbClr val="000000">
                    <a:alpha val="0"/>
                  </a:srgbClr>
                </a:highlight>
                <a:latin typeface="Calibri"/>
              </a:rPr>
              <a:t>Nous avons également constaté que le programme de mentorat amplifiait l'importance de l'allaitement maternel, même parmi le personnel qui n'est pas directement impliqué dans le programme</a:t>
            </a:r>
            <a:endParaRPr/>
          </a:p>
          <a:p>
            <a:pPr marL="914400" lvl="1" indent="-317500" algn="l" rtl="0">
              <a:spcBef>
                <a:spcPct val="0"/>
              </a:spcBef>
              <a:spcAft>
                <a:spcPct val="0"/>
              </a:spcAft>
              <a:buSzPts val="1400"/>
              <a:buChar char="○"/>
            </a:pPr>
            <a:r>
              <a:rPr lang="fr" sz="1200" b="0" i="0" u="none" strike="noStrike">
                <a:highlight>
                  <a:srgbClr val="000000">
                    <a:alpha val="0"/>
                  </a:srgbClr>
                </a:highlight>
                <a:latin typeface="Calibri"/>
              </a:rPr>
              <a:t>Et qu'il est difficile de participer au programme parmi toutes les autres tâches concurrentes. </a:t>
            </a:r>
            <a:endParaRPr/>
          </a:p>
        </p:txBody>
      </p:sp>
      <p:sp>
        <p:nvSpPr>
          <p:cNvPr id="517" name="Google Shape;517;g2908639e677_1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87126f52f3_1_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25" name="Google Shape;525;g287126f52f3_1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100" b="0" i="0" u="none" strike="noStrike">
                <a:solidFill>
                  <a:srgbClr val="BA0C2F"/>
                </a:solidFill>
                <a:highlight>
                  <a:srgbClr val="000000">
                    <a:alpha val="0"/>
                  </a:srgbClr>
                </a:highlight>
                <a:latin typeface="Gill Sans"/>
                <a:ea typeface="Gill Sans"/>
                <a:cs typeface="Gill Sans"/>
                <a:sym typeface="Gill Sans"/>
              </a:rPr>
              <a:t>Collection de ressources sur les innovations en matière de conception sur l'ANJE</a:t>
            </a:r>
            <a:endParaRPr sz="1100">
              <a:solidFill>
                <a:srgbClr val="BA0C2F"/>
              </a:solidFill>
              <a:latin typeface="Gill Sans"/>
              <a:ea typeface="Gill Sans"/>
              <a:cs typeface="Gill Sans"/>
              <a:sym typeface="Gill Sans"/>
            </a:endParaRPr>
          </a:p>
          <a:p>
            <a:pPr marL="0" lvl="0" indent="0" algn="l" rtl="0">
              <a:spcBef>
                <a:spcPct val="0"/>
              </a:spcBef>
              <a:spcAft>
                <a:spcPct val="0"/>
              </a:spcAft>
              <a:buNone/>
            </a:pPr>
            <a:endParaRPr sz="1100">
              <a:solidFill>
                <a:srgbClr val="BA0C2F"/>
              </a:solidFill>
              <a:latin typeface="Gill Sans"/>
              <a:ea typeface="Gill Sans"/>
              <a:cs typeface="Gill Sans"/>
              <a:sym typeface="Gill Sans"/>
            </a:endParaRPr>
          </a:p>
          <a:p>
            <a:pPr marL="0" lvl="0" indent="0" algn="l" rtl="0">
              <a:spcBef>
                <a:spcPct val="0"/>
              </a:spcBef>
              <a:spcAft>
                <a:spcPct val="0"/>
              </a:spcAft>
              <a:buNone/>
            </a:pPr>
            <a:r>
              <a:rPr lang="fr" sz="1100" b="1" i="0" u="none" strike="noStrike">
                <a:solidFill>
                  <a:srgbClr val="635C5B"/>
                </a:solidFill>
                <a:highlight>
                  <a:srgbClr val="000000">
                    <a:alpha val="0"/>
                  </a:srgbClr>
                </a:highlight>
                <a:latin typeface="Gill Sans"/>
                <a:ea typeface="Gill Sans"/>
                <a:cs typeface="Gill Sans"/>
                <a:sym typeface="Gill Sans"/>
              </a:rPr>
              <a:t>Lacune : </a:t>
            </a:r>
            <a:r>
              <a:rPr lang="fr" sz="1100" b="0" i="0" u="none" strike="noStrike">
                <a:solidFill>
                  <a:srgbClr val="635C5B"/>
                </a:solidFill>
                <a:highlight>
                  <a:srgbClr val="000000">
                    <a:alpha val="0"/>
                  </a:srgbClr>
                </a:highlight>
                <a:latin typeface="Gill Sans"/>
                <a:ea typeface="Gill Sans"/>
                <a:cs typeface="Gill Sans"/>
                <a:sym typeface="Gill Sans"/>
              </a:rPr>
              <a:t> l'ANJE est un défi et ! Il existe un réel besoin d'introduire</a:t>
            </a:r>
            <a:r>
              <a:rPr lang="fr" sz="1100" b="1" i="0" u="none" strike="noStrike">
                <a:solidFill>
                  <a:srgbClr val="635C5B"/>
                </a:solidFill>
                <a:highlight>
                  <a:srgbClr val="000000">
                    <a:alpha val="0"/>
                  </a:srgbClr>
                </a:highlight>
                <a:latin typeface="Gill Sans"/>
                <a:ea typeface="Gill Sans"/>
                <a:cs typeface="Gill Sans"/>
                <a:sym typeface="Gill Sans"/>
              </a:rPr>
              <a:t> </a:t>
            </a:r>
            <a:r>
              <a:rPr lang="fr" sz="1100" b="0" i="0" u="none" strike="noStrike">
                <a:solidFill>
                  <a:srgbClr val="635C5B"/>
                </a:solidFill>
                <a:highlight>
                  <a:srgbClr val="000000">
                    <a:alpha val="0"/>
                  </a:srgbClr>
                </a:highlight>
                <a:latin typeface="Gill Sans"/>
                <a:ea typeface="Gill Sans"/>
                <a:cs typeface="Gill Sans"/>
                <a:sym typeface="Gill Sans"/>
              </a:rPr>
              <a:t>des approches plus récentes pour concevoir des solutions locales afin de mieux parvenir à un changement social et comportemental dans l'alimentation des nourrissons et des jeunes enfants.</a:t>
            </a:r>
            <a:endParaRPr sz="1100">
              <a:solidFill>
                <a:srgbClr val="635C5B"/>
              </a:solidFill>
              <a:latin typeface="Gill Sans"/>
              <a:ea typeface="Gill Sans"/>
              <a:cs typeface="Gill Sans"/>
              <a:sym typeface="Gill Sans"/>
            </a:endParaRPr>
          </a:p>
          <a:p>
            <a:pPr marL="0" lvl="0" indent="0" algn="l" rtl="0">
              <a:spcBef>
                <a:spcPts val="900"/>
              </a:spcBef>
              <a:spcAft>
                <a:spcPct val="0"/>
              </a:spcAft>
              <a:buNone/>
            </a:pPr>
            <a:r>
              <a:rPr lang="fr" sz="1100" b="1" i="0" u="none" strike="noStrike">
                <a:solidFill>
                  <a:srgbClr val="635C5B"/>
                </a:solidFill>
                <a:highlight>
                  <a:srgbClr val="000000">
                    <a:alpha val="0"/>
                  </a:srgbClr>
                </a:highlight>
                <a:latin typeface="Gill Sans"/>
                <a:ea typeface="Gill Sans"/>
                <a:cs typeface="Gill Sans"/>
                <a:sym typeface="Gill Sans"/>
              </a:rPr>
              <a:t>Description : </a:t>
            </a:r>
            <a:endParaRPr sz="1100" b="1">
              <a:solidFill>
                <a:srgbClr val="635C5B"/>
              </a:solidFill>
              <a:latin typeface="Gill Sans"/>
              <a:ea typeface="Gill Sans"/>
              <a:cs typeface="Gill Sans"/>
              <a:sym typeface="Gill Sans"/>
            </a:endParaRPr>
          </a:p>
          <a:p>
            <a:pPr marL="0" lvl="0" indent="0" algn="l" rtl="0">
              <a:spcBef>
                <a:spcPts val="900"/>
              </a:spcBef>
              <a:spcAft>
                <a:spcPct val="0"/>
              </a:spcAft>
              <a:buNone/>
            </a:pPr>
            <a:r>
              <a:rPr lang="fr" sz="1100" b="0" i="0" u="none" strike="noStrike">
                <a:solidFill>
                  <a:srgbClr val="635C5B"/>
                </a:solidFill>
                <a:highlight>
                  <a:srgbClr val="000000">
                    <a:alpha val="0"/>
                  </a:srgbClr>
                </a:highlight>
                <a:latin typeface="Gill Sans"/>
                <a:ea typeface="Gill Sans"/>
                <a:cs typeface="Gill Sans"/>
                <a:sym typeface="Gill Sans"/>
              </a:rPr>
              <a:t>Cette collection de ressources sur les innovations en matière de conception contient des exemples d'approches plus récentes utilisées dans l'ANJE. Elle se divise en 3 catégories :</a:t>
            </a:r>
            <a:endParaRPr sz="1100">
              <a:solidFill>
                <a:srgbClr val="635C5B"/>
              </a:solidFill>
              <a:latin typeface="Gill Sans"/>
              <a:ea typeface="Gill Sans"/>
              <a:cs typeface="Gill Sans"/>
              <a:sym typeface="Gill Sans"/>
            </a:endParaRPr>
          </a:p>
          <a:p>
            <a:pPr marL="457200" lvl="0" indent="-298450" algn="l" rtl="0">
              <a:spcBef>
                <a:spcPts val="900"/>
              </a:spcBef>
              <a:spcAft>
                <a:spcPct val="0"/>
              </a:spcAft>
              <a:buClr>
                <a:srgbClr val="635C5B"/>
              </a:buClr>
              <a:buSzPts val="1100"/>
              <a:buFont typeface="Gill Sans"/>
              <a:buAutoNum type="arabicPeriod"/>
            </a:pPr>
            <a:r>
              <a:rPr lang="fr" sz="1100" b="0" i="0" u="none" strike="noStrike">
                <a:solidFill>
                  <a:srgbClr val="635C5B"/>
                </a:solidFill>
                <a:highlight>
                  <a:srgbClr val="000000">
                    <a:alpha val="0"/>
                  </a:srgbClr>
                </a:highlight>
                <a:latin typeface="Gill Sans"/>
                <a:ea typeface="Gill Sans"/>
                <a:cs typeface="Gill Sans"/>
                <a:sym typeface="Gill Sans"/>
              </a:rPr>
              <a:t>Améliorer la conception de CSC pour un plus grand impact</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AutoNum type="arabicPeriod"/>
            </a:pPr>
            <a:r>
              <a:rPr lang="fr" sz="1100" b="0" i="0" u="none" strike="noStrike">
                <a:solidFill>
                  <a:srgbClr val="635C5B"/>
                </a:solidFill>
                <a:highlight>
                  <a:srgbClr val="000000">
                    <a:alpha val="0"/>
                  </a:srgbClr>
                </a:highlight>
                <a:latin typeface="Gill Sans"/>
                <a:ea typeface="Gill Sans"/>
                <a:cs typeface="Gill Sans"/>
                <a:sym typeface="Gill Sans"/>
              </a:rPr>
              <a:t>Développer des connaissances plus approfondies au cours de la recherche</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AutoNum type="arabicPeriod"/>
            </a:pPr>
            <a:r>
              <a:rPr lang="fr" sz="1100" b="0" i="0" u="none" strike="noStrike">
                <a:solidFill>
                  <a:srgbClr val="635C5B"/>
                </a:solidFill>
                <a:highlight>
                  <a:srgbClr val="000000">
                    <a:alpha val="0"/>
                  </a:srgbClr>
                </a:highlight>
                <a:latin typeface="Gill Sans"/>
                <a:ea typeface="Gill Sans"/>
                <a:cs typeface="Gill Sans"/>
                <a:sym typeface="Gill Sans"/>
              </a:rPr>
              <a:t>Trouver des solutions locales avec les communautés et les agents de santé</a:t>
            </a:r>
            <a:endParaRPr sz="1100">
              <a:solidFill>
                <a:srgbClr val="635C5B"/>
              </a:solidFill>
              <a:latin typeface="Gill Sans"/>
              <a:ea typeface="Gill Sans"/>
              <a:cs typeface="Gill Sans"/>
              <a:sym typeface="Gill Sans"/>
            </a:endParaRPr>
          </a:p>
          <a:p>
            <a:pPr marL="0" lvl="0" indent="0" algn="l" rtl="0">
              <a:spcBef>
                <a:spcPts val="900"/>
              </a:spcBef>
              <a:spcAft>
                <a:spcPct val="0"/>
              </a:spcAft>
              <a:buNone/>
            </a:pPr>
            <a:r>
              <a:rPr lang="fr" sz="1100" b="0" i="0" u="none" strike="noStrike">
                <a:solidFill>
                  <a:srgbClr val="635C5B"/>
                </a:solidFill>
                <a:highlight>
                  <a:srgbClr val="000000">
                    <a:alpha val="0"/>
                  </a:srgbClr>
                </a:highlight>
                <a:latin typeface="Gill Sans"/>
                <a:ea typeface="Gill Sans"/>
                <a:cs typeface="Gill Sans"/>
                <a:sym typeface="Gill Sans"/>
              </a:rPr>
              <a:t>Nous espérons que vous vous en servirez pour trouver des idées sur la manière dont les approches peuvent être utilisées, pour découvrir des applications réelles et pour adapter les solutions actuelles. Par exemple, une ressource contient des solutions aux problèmes courants liés à l'amélioration de l'alimentation pendant la maladie de l'enfant.  Avec Breakthrough ACTION en RDC, nous avons travaillé avec des agents de santé et des familles pour identifier et tester des solutions locales. Les solutions pourraient être adaptées à d'autres contextes, comme par exemple un carnet de prescription alimentaire qui a permis de rappeler aux agents de santé de conseiller la poursuite de l'allaitement et de l'alimentation lors des visites d'enfants malades. Les agents de santé disposent également d'un jeu simple sur les aliments locaux, qui leur permet d'aborder avec les familles la question de l'alimentation en cas de maladie.</a:t>
            </a:r>
            <a:br>
              <a:rPr lang="fr" sz="1100" b="0" i="0" u="none" strike="noStrike">
                <a:solidFill>
                  <a:srgbClr val="635C5B"/>
                </a:solidFill>
                <a:highlight>
                  <a:srgbClr val="000000">
                    <a:alpha val="0"/>
                  </a:srgbClr>
                </a:highlight>
                <a:latin typeface="Gill Sans"/>
                <a:ea typeface="Gill Sans"/>
                <a:cs typeface="Gill Sans"/>
                <a:sym typeface="Gill Sans"/>
              </a:rPr>
            </a:br>
            <a:endParaRPr sz="1100">
              <a:solidFill>
                <a:srgbClr val="635C5B"/>
              </a:solidFill>
              <a:latin typeface="Gill Sans"/>
              <a:ea typeface="Gill Sans"/>
              <a:cs typeface="Gill Sans"/>
              <a:sym typeface="Gill Sans"/>
            </a:endParaRPr>
          </a:p>
          <a:p>
            <a:pPr marL="0" lvl="0" indent="0" algn="l" rtl="0">
              <a:spcBef>
                <a:spcPts val="900"/>
              </a:spcBef>
              <a:spcAft>
                <a:spcPct val="0"/>
              </a:spcAft>
              <a:buNone/>
            </a:pPr>
            <a:endParaRPr sz="1100"/>
          </a:p>
        </p:txBody>
      </p:sp>
      <p:sp>
        <p:nvSpPr>
          <p:cNvPr id="526" name="Google Shape;526;g287126f52f3_1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8b9e9ce1cb_2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None/>
            </a:pPr>
            <a:r>
              <a:rPr lang="fr" sz="1300" b="0" i="0" u="none" strike="noStrike">
                <a:highlight>
                  <a:srgbClr val="000000">
                    <a:alpha val="0"/>
                  </a:srgbClr>
                </a:highlight>
                <a:latin typeface="Gill Sans"/>
                <a:ea typeface="Gill Sans"/>
                <a:cs typeface="Gill Sans"/>
                <a:sym typeface="Gill Sans"/>
              </a:rPr>
              <a:t>Je vais maintenant aborder notre prochain thème, à savoir l'intégration des soins adaptés et de l'apprentissage précoce dans les services de nutrition et de santé. Les enfants grandissent mieux dans un cadre de soins nourriciers, qui comprend un environnement sûr et sécurisé, des soins adaptés, des soins de santé et une nutrition appropriés pour la mère et l'enfant, et des possibilités d'éveil et d'apprentissage précoce.  La recherche mondiale montre que les approches intégrées qui fournissent des soins plus holistiques, telles que la combinaison de la nutrition et des soins adaptés et l'apprentissage précoce (RCEL), donnent de meilleurs résultats pour les enfants. Malgré ces preuves et l'intérêt général pour les programmes intégrés, y compris un mandat du gouvernement américain en 2021 dans le cadre du Global Thrive Act, il existe peu d'exemples de programmes qui intègrent à la fois la nutrition et des interventions de soins adaptés au cours des 1 000 premiers jours. C'est pourquoi nous avons entrepris de développer un ensemble de ressources, en nous appuyant sur un outil, les soins adaptés et l'apprentissage précoce (RCEL Addendum), dont je parlerai plus en détail dans les prochaines diapositives, afin de soutenir cette intégration efficace. </a:t>
            </a:r>
            <a:endParaRPr sz="1300">
              <a:latin typeface="Gill Sans"/>
              <a:ea typeface="Gill Sans"/>
              <a:cs typeface="Gill Sans"/>
              <a:sym typeface="Gill Sans"/>
            </a:endParaRPr>
          </a:p>
          <a:p>
            <a:pPr marL="0" lvl="0" indent="0" algn="l" rtl="0">
              <a:lnSpc>
                <a:spcPct val="115000"/>
              </a:lnSpc>
              <a:spcBef>
                <a:spcPts val="1200"/>
              </a:spcBef>
              <a:spcAft>
                <a:spcPct val="0"/>
              </a:spcAft>
              <a:buNone/>
            </a:pPr>
            <a:r>
              <a:rPr lang="fr" sz="1300" b="0" i="0" u="none" strike="noStrike">
                <a:highlight>
                  <a:srgbClr val="000000">
                    <a:alpha val="0"/>
                  </a:srgbClr>
                </a:highlight>
                <a:latin typeface="Gill Sans"/>
                <a:ea typeface="Gill Sans"/>
                <a:cs typeface="Gill Sans"/>
                <a:sym typeface="Gill Sans"/>
              </a:rPr>
              <a:t>Diapositive suivante</a:t>
            </a:r>
            <a:endParaRPr sz="1300">
              <a:latin typeface="Gill Sans"/>
              <a:ea typeface="Gill Sans"/>
              <a:cs typeface="Gill Sans"/>
              <a:sym typeface="Gill Sans"/>
            </a:endParaRPr>
          </a:p>
          <a:p>
            <a:pPr marL="0" lvl="0" indent="0" algn="l" rtl="0">
              <a:spcBef>
                <a:spcPts val="1200"/>
              </a:spcBef>
              <a:spcAft>
                <a:spcPct val="0"/>
              </a:spcAft>
              <a:buNone/>
            </a:pPr>
            <a:endParaRPr/>
          </a:p>
        </p:txBody>
      </p:sp>
      <p:sp>
        <p:nvSpPr>
          <p:cNvPr id="541" name="Google Shape;541;g28b9e9ce1cb_2_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8c68800b4c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ct val="0"/>
              </a:spcBef>
              <a:spcAft>
                <a:spcPct val="0"/>
              </a:spcAft>
              <a:buClr>
                <a:schemeClr val="dk1"/>
              </a:buClr>
              <a:buSzPts val="1200"/>
              <a:buFont typeface="Gill Sans"/>
              <a:buChar char="●"/>
            </a:pPr>
            <a:r>
              <a:rPr lang="fr" sz="1200" b="0" i="0" u="none" strike="noStrike">
                <a:highlight>
                  <a:srgbClr val="000000">
                    <a:alpha val="0"/>
                  </a:srgbClr>
                </a:highlight>
                <a:latin typeface="Gill Sans"/>
                <a:ea typeface="Gill Sans"/>
                <a:cs typeface="Gill Sans"/>
                <a:sym typeface="Gill Sans"/>
              </a:rPr>
              <a:t>L'addendum RCEL a été créé en 2021 avec le soutien d'un groupe de travail technique multisectoriel. Ce kit vise à combler les lacunes actuelles en matière de conseils pratiques et d'outils pour former et soutenir les agents de santé (dans les établissements et au niveau communautaire) afin qu'ils puissent fournir des conseils en matière de RCEL. L'addendum n'est pas destiné à être utilisé seul, mais à être intégré aux conseils existants en matière de nutrition et de santé, tels que les conseils ANJE s'appuyant sur l'ensemble de conseils communautaires de l'UNICEF sur l'ANJE. L'addendum au RCEL a été mis à jour en 2023, à la suite de recherches sur la mise en œuvre au Ghana et en République kirghize afin d'évaluer la faisabilité, l'acceptabilité et l'efficacité du kit. La version mondiale mise à jour en 2023 comprend cinq éléments principaux : un guide de planification et d'adaptation (pour aider les pays à adapter l'outil mondial à leur contexte), un guide de l'animateur, du matériel de formation et sept cartes de conseils illustrées. Dans la République kirghize , nous avons également créé des brochures communautaires à partir du matériel de conseil, compte tenu du taux d'alphabétisation très élevé dans le pays, ce qui n'est qu'un exemple du type d'adaptations spécifiques à un pays que vous pouvez faire. </a:t>
            </a:r>
            <a:endParaRPr sz="1200">
              <a:solidFill>
                <a:schemeClr val="dk1"/>
              </a:solidFill>
              <a:latin typeface="Gill Sans"/>
              <a:ea typeface="Gill Sans"/>
              <a:cs typeface="Gill Sans"/>
              <a:sym typeface="Gill Sans"/>
            </a:endParaRPr>
          </a:p>
          <a:p>
            <a:pPr marL="457200" lvl="0" indent="-317500" algn="l" rtl="0">
              <a:spcBef>
                <a:spcPct val="0"/>
              </a:spcBef>
              <a:spcAft>
                <a:spcPct val="0"/>
              </a:spcAft>
              <a:buClr>
                <a:schemeClr val="dk1"/>
              </a:buClr>
              <a:buSzPts val="1400"/>
              <a:buChar char="●"/>
            </a:pPr>
            <a:r>
              <a:rPr lang="fr" sz="1200" b="0" i="0" u="none" strike="noStrike">
                <a:highlight>
                  <a:srgbClr val="000000">
                    <a:alpha val="0"/>
                  </a:srgbClr>
                </a:highlight>
                <a:latin typeface="Times New Roman"/>
                <a:ea typeface="Times New Roman"/>
                <a:cs typeface="Times New Roman"/>
                <a:sym typeface="Times New Roman"/>
              </a:rPr>
              <a:t>Comme je l'ai mentionné, nous avons testé le kit en République kirghize et au Ghana en utilisant des méthodes de recherche mixtes. Sur les deux prochaines diapositives, je mentionnerai brièvement les résultats de notre recherche sur la mise en œuvre, mais de plus amples informations sur l'addendum RCEL et nos résultats seront disponibles en ligne à la fin de l'automne.  </a:t>
            </a:r>
            <a:endParaRPr>
              <a:latin typeface="Times New Roman"/>
              <a:ea typeface="Times New Roman"/>
              <a:cs typeface="Times New Roman"/>
              <a:sym typeface="Times New Roman"/>
            </a:endParaRPr>
          </a:p>
          <a:p>
            <a:pPr marL="457200" lvl="0" indent="-317500" algn="l" rtl="0">
              <a:spcBef>
                <a:spcPct val="0"/>
              </a:spcBef>
              <a:spcAft>
                <a:spcPts val="600"/>
              </a:spcAft>
              <a:buClr>
                <a:schemeClr val="dk1"/>
              </a:buClr>
              <a:buSzPts val="1400"/>
              <a:buChar char="●"/>
            </a:pPr>
            <a:r>
              <a:rPr lang="fr" sz="1200" b="0" i="0" u="none" strike="noStrike">
                <a:highlight>
                  <a:srgbClr val="000000">
                    <a:alpha val="0"/>
                  </a:srgbClr>
                </a:highlight>
                <a:latin typeface="Gill Sans"/>
                <a:ea typeface="Gill Sans"/>
                <a:cs typeface="Gill Sans"/>
                <a:sym typeface="Gill Sans"/>
              </a:rPr>
              <a:t>Diapositive suivante</a:t>
            </a:r>
            <a:endParaRPr>
              <a:latin typeface="Gill Sans"/>
              <a:ea typeface="Gill Sans"/>
              <a:cs typeface="Gill Sans"/>
              <a:sym typeface="Gill Sans"/>
            </a:endParaRPr>
          </a:p>
        </p:txBody>
      </p:sp>
      <p:sp>
        <p:nvSpPr>
          <p:cNvPr id="549" name="Google Shape;549;g28c68800b4c_0_3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8c68800b4c_0_19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8c68800b4c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100"/>
              <a:buFont typeface="Arial"/>
              <a:buNone/>
            </a:pPr>
            <a:r>
              <a:rPr lang="fr" sz="1200" b="0" i="0" u="none" strike="noStrike">
                <a:highlight>
                  <a:srgbClr val="000000">
                    <a:alpha val="0"/>
                  </a:srgbClr>
                </a:highlight>
                <a:latin typeface="Gill Sans"/>
                <a:ea typeface="Gill Sans"/>
                <a:cs typeface="Gill Sans"/>
                <a:sym typeface="Gill Sans"/>
              </a:rPr>
              <a:t>Dans l'ensemble, nous avons constaté que l'utilisation de l'addendum RCEL était à la fois faisable et acceptable.</a:t>
            </a:r>
            <a:r>
              <a:rPr lang="fr" sz="1100" b="0" i="0" u="none" strike="noStrike">
                <a:highlight>
                  <a:srgbClr val="000000">
                    <a:alpha val="0"/>
                  </a:srgbClr>
                </a:highlight>
                <a:latin typeface="Calibri"/>
              </a:rPr>
              <a:t> La formation, la supervision et les données qualitatives montrent une amélioration des connaissances, des compétences et de la confiance des agents de santé pour fournir des conseils en matière de RCEL, et surtout l'intégration et l'ajout du RCEL n'ont pas semblé surcharger le conseiller qui fournissait déjà des conseils en matière d'ANJE. En outre, nous avons constaté que les conseillers, leurs superviseurs et les personnes s'occupant d'enfants ont déclaré que les informations du RCEL étaient pertinentes, utiles et importantes. </a:t>
            </a:r>
            <a:endParaRPr sz="1100"/>
          </a:p>
          <a:p>
            <a:pPr marL="0" lvl="0" indent="0" algn="l" rtl="0">
              <a:spcBef>
                <a:spcPts val="800"/>
              </a:spcBef>
              <a:spcAft>
                <a:spcPct val="0"/>
              </a:spcAft>
              <a:buClr>
                <a:schemeClr val="dk1"/>
              </a:buClr>
              <a:buSzPts val="1100"/>
              <a:buFont typeface="Arial"/>
              <a:buNone/>
            </a:pPr>
            <a:r>
              <a:rPr lang="fr" sz="1100" b="0" i="0" u="none" strike="noStrike">
                <a:highlight>
                  <a:srgbClr val="000000">
                    <a:alpha val="0"/>
                  </a:srgbClr>
                </a:highlight>
                <a:latin typeface="Calibri"/>
              </a:rPr>
              <a:t>diapositive suivante </a:t>
            </a:r>
            <a:endParaRPr sz="1100"/>
          </a:p>
          <a:p>
            <a:pPr marL="0" lvl="0" indent="0" algn="l" rtl="0">
              <a:spcBef>
                <a:spcPts val="800"/>
              </a:spcBef>
              <a:spcAft>
                <a:spcPct val="0"/>
              </a:spcAft>
              <a:buNone/>
            </a:pPr>
            <a:endParaRPr>
              <a:latin typeface="Gill Sans"/>
              <a:ea typeface="Gill Sans"/>
              <a:cs typeface="Gill Sans"/>
              <a:sym typeface="Gill Sans"/>
            </a:endParaRPr>
          </a:p>
          <a:p>
            <a:pPr marL="457200" lvl="0" indent="0" algn="l" rtl="0">
              <a:lnSpc>
                <a:spcPct val="100000"/>
              </a:lnSpc>
              <a:spcBef>
                <a:spcPct val="0"/>
              </a:spcBef>
              <a:spcAft>
                <a:spcPct val="0"/>
              </a:spcAft>
              <a:buNone/>
            </a:pPr>
            <a:endParaRPr sz="1100" i="1">
              <a:latin typeface="Gill Sans"/>
              <a:ea typeface="Gill Sans"/>
              <a:cs typeface="Gill Sans"/>
              <a:sym typeface="Gill Sans"/>
            </a:endParaRPr>
          </a:p>
        </p:txBody>
      </p:sp>
      <p:sp>
        <p:nvSpPr>
          <p:cNvPr id="560" name="Google Shape;560;g28c68800b4c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8c68800b4c_0_20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28c68800b4c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400"/>
              <a:buFont typeface="Arial"/>
              <a:buNone/>
            </a:pPr>
            <a:r>
              <a:rPr lang="fr" sz="1200" b="0" i="0" u="none" strike="noStrike">
                <a:highlight>
                  <a:srgbClr val="000000">
                    <a:alpha val="0"/>
                  </a:srgbClr>
                </a:highlight>
                <a:latin typeface="Times New Roman"/>
                <a:ea typeface="Times New Roman"/>
                <a:cs typeface="Times New Roman"/>
                <a:sym typeface="Times New Roman"/>
              </a:rPr>
              <a:t>En ce qui concerne l'efficacité, nous avons constaté que la prestation de conseils en matière de RCEL par l'intermédiaire des plateformes de santé et de nutrition existantes dans les deux pays était associée à des améliorations des pratiques de soins adaptés et des possibilités d'apprentissage précoce. En outre, cette intégration ne semble pas perturber la prestation de services nutritionnels ni avoir un impact négatif sur les résultats de l'alimentation complémentaire, mais suggère plutôt des avantages synergiques. Toutefois, les avantages potentiels peuvent être amplifiés par l'intensification de l'intervention et le soutien d'activités complémentaires qui contribuent à créer un environnement favorable. </a:t>
            </a:r>
            <a:endParaRPr>
              <a:latin typeface="Times New Roman"/>
              <a:ea typeface="Times New Roman"/>
              <a:cs typeface="Times New Roman"/>
              <a:sym typeface="Times New Roman"/>
            </a:endParaRPr>
          </a:p>
          <a:p>
            <a:pPr marL="0" lvl="0" indent="0" algn="l" rtl="0">
              <a:spcBef>
                <a:spcPct val="0"/>
              </a:spcBef>
              <a:spcAft>
                <a:spcPct val="0"/>
              </a:spcAft>
              <a:buClr>
                <a:schemeClr val="dk1"/>
              </a:buClr>
              <a:buSzPts val="1400"/>
              <a:buFont typeface="Arial"/>
              <a:buNone/>
            </a:pPr>
            <a:endParaRPr>
              <a:latin typeface="Times New Roman"/>
              <a:ea typeface="Times New Roman"/>
              <a:cs typeface="Times New Roman"/>
              <a:sym typeface="Times New Roman"/>
            </a:endParaRPr>
          </a:p>
          <a:p>
            <a:pPr marL="0" lvl="0" indent="0" algn="l" rtl="0">
              <a:spcBef>
                <a:spcPct val="0"/>
              </a:spcBef>
              <a:spcAft>
                <a:spcPct val="0"/>
              </a:spcAft>
              <a:buClr>
                <a:schemeClr val="dk1"/>
              </a:buClr>
              <a:buSzPts val="1400"/>
              <a:buFont typeface="Arial"/>
              <a:buNone/>
            </a:pPr>
            <a:r>
              <a:rPr lang="fr" sz="1200" b="0" i="0" u="none" strike="noStrike">
                <a:highlight>
                  <a:srgbClr val="000000">
                    <a:alpha val="0"/>
                  </a:srgbClr>
                </a:highlight>
                <a:latin typeface="Times New Roman"/>
                <a:ea typeface="Times New Roman"/>
                <a:cs typeface="Times New Roman"/>
                <a:sym typeface="Times New Roman"/>
              </a:rPr>
              <a:t>diapositive suivante</a:t>
            </a:r>
            <a:endParaRPr>
              <a:latin typeface="Times New Roman"/>
              <a:ea typeface="Times New Roman"/>
              <a:cs typeface="Times New Roman"/>
              <a:sym typeface="Times New Roman"/>
            </a:endParaRPr>
          </a:p>
        </p:txBody>
      </p:sp>
      <p:sp>
        <p:nvSpPr>
          <p:cNvPr id="571" name="Google Shape;571;g28c68800b4c_0_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b9e9ce1cb_2_6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8b9e9ce1cb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ct val="0"/>
              </a:spcAft>
              <a:buNone/>
            </a:pPr>
            <a:r>
              <a:rPr lang="fr" sz="1100" b="0" i="0" u="none" strike="noStrike">
                <a:highlight>
                  <a:srgbClr val="000000">
                    <a:alpha val="0"/>
                  </a:srgbClr>
                </a:highlight>
                <a:latin typeface="Calibri"/>
              </a:rPr>
              <a:t>La ressource suivante que je voulais partager est l'organigramme de l'ANJE/RCEL. </a:t>
            </a:r>
            <a:endParaRPr sz="1100"/>
          </a:p>
          <a:p>
            <a:pPr marL="0" lvl="0" indent="0" algn="l" rtl="0">
              <a:lnSpc>
                <a:spcPct val="115000"/>
              </a:lnSpc>
              <a:spcBef>
                <a:spcPts val="1200"/>
              </a:spcBef>
              <a:spcAft>
                <a:spcPct val="0"/>
              </a:spcAft>
              <a:buNone/>
            </a:pPr>
            <a:r>
              <a:rPr lang="fr" sz="1100" b="0" i="0" u="none" strike="noStrike">
                <a:highlight>
                  <a:srgbClr val="000000">
                    <a:alpha val="0"/>
                  </a:srgbClr>
                </a:highlight>
                <a:latin typeface="Calibri"/>
              </a:rPr>
              <a:t>Cette activité s'appuie sur les activités précédentes de l'USAID en action pour la nutrition au Ghana, qui ont révélé que de nombreux agents de santé ont une grande capacité (connaissances, attitudes, compétences) à fournir des services de conseil, mais qu'ils sont confrontés à des défis pour fournir des services de conseil de qualité, notamment une forte fréquentation et une lourde charge de travail. Il y a également un manque d'outils pour soutenir un conseil efficace et intégré en matière d'ANJE/RCEL. </a:t>
            </a:r>
            <a:endParaRPr sz="1100"/>
          </a:p>
          <a:p>
            <a:pPr marL="0" lvl="0" indent="0" algn="l" rtl="0">
              <a:spcBef>
                <a:spcPct val="0"/>
              </a:spcBef>
              <a:spcAft>
                <a:spcPct val="0"/>
              </a:spcAft>
              <a:buNone/>
            </a:pPr>
            <a:endParaRPr sz="1100"/>
          </a:p>
          <a:p>
            <a:pPr marL="0" lvl="0" indent="0" algn="l" rtl="0">
              <a:spcBef>
                <a:spcPct val="0"/>
              </a:spcBef>
              <a:spcAft>
                <a:spcPct val="0"/>
              </a:spcAft>
              <a:buNone/>
            </a:pPr>
            <a:r>
              <a:rPr lang="fr" sz="1100" b="0" i="0" u="none" strike="noStrike">
                <a:highlight>
                  <a:srgbClr val="000000">
                    <a:alpha val="0"/>
                  </a:srgbClr>
                </a:highlight>
                <a:latin typeface="Calibri"/>
              </a:rPr>
              <a:t>Pour répondre à ce besoin, nous avons créé cet organigramme afin de rationaliser les flux de travail et d'aider les agents de santé, tout en veillant à ce que les enfants les plus exposés au risque de malnutrition ou de retard de développement soient identifiés et bénéficient de conseils et d'un soutien adaptés. Nous avons développé cette ressource en étroite collaboration avec le Service de santé du Ghana et à travers deux séries itératives de pré-tests avec des conseillers, des superviseurs et des personnes s'occupant d'enfants. </a:t>
            </a:r>
            <a:endParaRPr sz="1100"/>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Dans l'ensemble, nous avons constaté que l'</a:t>
            </a:r>
            <a:r>
              <a:rPr lang="fr" sz="1200" b="0" i="0" u="none" strike="noStrike">
                <a:solidFill>
                  <a:srgbClr val="6C6463"/>
                </a:solidFill>
                <a:highlight>
                  <a:srgbClr val="000000">
                    <a:alpha val="0"/>
                  </a:srgbClr>
                </a:highlight>
                <a:latin typeface="Gill Sans"/>
                <a:ea typeface="Gill Sans"/>
                <a:cs typeface="Gill Sans"/>
                <a:sym typeface="Gill Sans"/>
              </a:rPr>
              <a:t>organigramme permettait de rationaliser les conseils et évitait aux agents de santé de s'écarter de leur voie ou de manquer l'occasion d'aborder des questions essentielles. Il a également permis d'orienter les agents de santé vers les aides à l'emploi appropriées.</a:t>
            </a:r>
            <a:endParaRPr sz="1250">
              <a:solidFill>
                <a:srgbClr val="6C6463"/>
              </a:solidFill>
              <a:latin typeface="Gill Sans"/>
              <a:ea typeface="Gill Sans"/>
              <a:cs typeface="Gill Sans"/>
              <a:sym typeface="Gill Sans"/>
            </a:endParaRPr>
          </a:p>
          <a:p>
            <a:pPr marL="0" lvl="0" indent="-79375" algn="l" rtl="0">
              <a:spcBef>
                <a:spcPct val="0"/>
              </a:spcBef>
              <a:spcAft>
                <a:spcPct val="0"/>
              </a:spcAft>
              <a:buClr>
                <a:srgbClr val="6C6463"/>
              </a:buClr>
              <a:buSzPts val="1250"/>
              <a:buFont typeface="Gill Sans"/>
              <a:buChar char="●"/>
            </a:pPr>
            <a:r>
              <a:rPr lang="fr" sz="1200" b="0" i="0" u="none" strike="noStrike">
                <a:solidFill>
                  <a:srgbClr val="6C6463"/>
                </a:solidFill>
                <a:highlight>
                  <a:srgbClr val="000000">
                    <a:alpha val="0"/>
                  </a:srgbClr>
                </a:highlight>
                <a:latin typeface="Gill Sans"/>
                <a:ea typeface="Gill Sans"/>
                <a:cs typeface="Gill Sans"/>
                <a:sym typeface="Gill Sans"/>
              </a:rPr>
              <a:t>En outre, l'organigramme a été bien accueilli par les personnes s'occupant d'enfants, qui ont eu l'impression de passer plus de temps avec leur conseiller et de recevoir des conseils mieux adaptés. </a:t>
            </a:r>
            <a:endParaRPr sz="1250">
              <a:solidFill>
                <a:srgbClr val="6C6463"/>
              </a:solidFill>
              <a:latin typeface="Gill Sans"/>
              <a:ea typeface="Gill Sans"/>
              <a:cs typeface="Gill Sans"/>
              <a:sym typeface="Gill Sans"/>
            </a:endParaRPr>
          </a:p>
          <a:p>
            <a:pPr marL="0" lvl="0" indent="-79375" algn="l" rtl="0">
              <a:spcBef>
                <a:spcPct val="0"/>
              </a:spcBef>
              <a:spcAft>
                <a:spcPct val="0"/>
              </a:spcAft>
              <a:buClr>
                <a:srgbClr val="6C6463"/>
              </a:buClr>
              <a:buSzPts val="1250"/>
              <a:buFont typeface="Gill Sans"/>
              <a:buChar char="●"/>
            </a:pPr>
            <a:r>
              <a:rPr lang="fr" sz="1200" b="0" i="0" u="none" strike="noStrike">
                <a:solidFill>
                  <a:srgbClr val="6C6463"/>
                </a:solidFill>
                <a:highlight>
                  <a:srgbClr val="000000">
                    <a:alpha val="0"/>
                  </a:srgbClr>
                </a:highlight>
                <a:latin typeface="Gill Sans"/>
                <a:ea typeface="Gill Sans"/>
                <a:cs typeface="Gill Sans"/>
                <a:sym typeface="Gill Sans"/>
              </a:rPr>
              <a:t>Et surtout, nous avons constaté que l'alignement sur les outils, processus et matériels existants était essentiel pour faire de cet outil un outil utile qui aiderait les travailleurs de la santé au lieu d'alourdir leur charge de travail.</a:t>
            </a:r>
            <a:endParaRPr sz="1250">
              <a:solidFill>
                <a:srgbClr val="6C6463"/>
              </a:solidFill>
              <a:latin typeface="Gill Sans"/>
              <a:ea typeface="Gill Sans"/>
              <a:cs typeface="Gill Sans"/>
              <a:sym typeface="Gill Sans"/>
            </a:endParaRPr>
          </a:p>
          <a:p>
            <a:pPr marL="0" lvl="0" indent="0" algn="l" rtl="0">
              <a:lnSpc>
                <a:spcPct val="115000"/>
              </a:lnSpc>
              <a:spcBef>
                <a:spcPts val="1200"/>
              </a:spcBef>
              <a:spcAft>
                <a:spcPct val="0"/>
              </a:spcAft>
              <a:buNone/>
            </a:pPr>
            <a:r>
              <a:rPr lang="fr" sz="1200" b="0" i="0" u="none" strike="noStrike">
                <a:highlight>
                  <a:srgbClr val="000000">
                    <a:alpha val="0"/>
                  </a:srgbClr>
                </a:highlight>
                <a:latin typeface="Calibri"/>
              </a:rPr>
              <a:t>diapositive suivante</a:t>
            </a:r>
            <a:endParaRPr sz="1400">
              <a:solidFill>
                <a:srgbClr val="6C6463"/>
              </a:solidFill>
              <a:latin typeface="Gill Sans"/>
              <a:ea typeface="Gill Sans"/>
              <a:cs typeface="Gill Sans"/>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905f08a35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ct val="0"/>
              </a:spcAft>
              <a:buSzPts val="1400"/>
              <a:buNone/>
            </a:pPr>
            <a:r>
              <a:rPr lang="fr" sz="1100" b="0" i="0" u="none" strike="noStrike">
                <a:highlight>
                  <a:srgbClr val="FFFFFF"/>
                </a:highlight>
                <a:latin typeface="Calibri"/>
              </a:rPr>
              <a:t>Adugna</a:t>
            </a:r>
            <a:endParaRPr sz="1100">
              <a:highlight>
                <a:srgbClr val="FFFFFF"/>
              </a:highlight>
            </a:endParaRPr>
          </a:p>
        </p:txBody>
      </p:sp>
      <p:sp>
        <p:nvSpPr>
          <p:cNvPr id="394" name="Google Shape;394;g2905f08a356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65f1008ea_0_78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865f1008ea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400"/>
              <a:buFont typeface="Arial"/>
              <a:buNone/>
            </a:pPr>
            <a:r>
              <a:rPr lang="fr" sz="1100" b="0" i="0" u="none" strike="noStrike">
                <a:highlight>
                  <a:srgbClr val="000000">
                    <a:alpha val="0"/>
                  </a:srgbClr>
                </a:highlight>
                <a:latin typeface="Gill Sans"/>
                <a:ea typeface="Gill Sans"/>
                <a:cs typeface="Gill Sans"/>
                <a:sym typeface="Gill Sans"/>
              </a:rPr>
              <a:t>La prochaine ressource que je voulais mettre en avant est : Soutenir les programmes intégrés de nutrition des nourrissons et des jeunes enfants et de développement de la petite enfance : Kit de référence sur les âges et les stades. Il a pour but d'aider les responsables de programmes à concevoir et à mettre en œuvre des programmes plus holistiques et intégrés qui soutiendront la santé et le développement des enfants de zéro à deux ans. Plus précisément, cette référence aide les personnes chargées de la mise en œuvre </a:t>
            </a:r>
            <a:r>
              <a:rPr lang="fr" sz="1100" b="1" i="0" u="none" strike="noStrike">
                <a:highlight>
                  <a:srgbClr val="000000">
                    <a:alpha val="0"/>
                  </a:srgbClr>
                </a:highlight>
                <a:latin typeface="Gill Sans"/>
                <a:ea typeface="Gill Sans"/>
                <a:cs typeface="Gill Sans"/>
                <a:sym typeface="Gill Sans"/>
              </a:rPr>
              <a:t>à fournir des programmes de nutrition et de RCEL pour soutenir les personnes s'occupant d'enfants en fonction de l'âge et du satde de développement de l'enfant.</a:t>
            </a:r>
            <a:endParaRPr sz="1100" b="1">
              <a:latin typeface="Gill Sans"/>
              <a:ea typeface="Gill Sans"/>
              <a:cs typeface="Gill Sans"/>
              <a:sym typeface="Gill Sans"/>
            </a:endParaRPr>
          </a:p>
          <a:p>
            <a:pPr marL="0" lvl="0" indent="0" algn="l" rtl="0">
              <a:lnSpc>
                <a:spcPct val="106666"/>
              </a:lnSpc>
              <a:spcBef>
                <a:spcPts val="600"/>
              </a:spcBef>
              <a:spcAft>
                <a:spcPct val="0"/>
              </a:spcAft>
              <a:buClr>
                <a:schemeClr val="dk1"/>
              </a:buClr>
              <a:buSzPts val="1100"/>
              <a:buFont typeface="Arial"/>
              <a:buNone/>
            </a:pPr>
            <a:r>
              <a:rPr lang="fr" sz="1100" b="0" i="0" u="none" strike="noStrike">
                <a:highlight>
                  <a:srgbClr val="000000">
                    <a:alpha val="0"/>
                  </a:srgbClr>
                </a:highlight>
                <a:latin typeface="Gill Sans"/>
                <a:ea typeface="Gill Sans"/>
                <a:cs typeface="Gill Sans"/>
                <a:sym typeface="Gill Sans"/>
              </a:rPr>
              <a:t>Ce kit s'appuie sur l'addendum RCEL et sur le kit de conseils communautaires de l'UNICEF sur l'ANJE, car ces deux ressources fournissent des principes fondamentaux et des informations approfondies sur la manière de planifier, de former, de contrôler et de mettre en œuvre les services de conseil d'ANJE et RCEL, bien que de manière distincte. Ce kit s'appuie sur ces ressources et fournit aux utilisateurs des informations consolidées, des ressources et des activités illustratives. </a:t>
            </a:r>
            <a:endParaRPr sz="1100" b="1">
              <a:latin typeface="Gill Sans"/>
              <a:ea typeface="Gill Sans"/>
              <a:cs typeface="Gill Sans"/>
              <a:sym typeface="Gill Sans"/>
            </a:endParaRPr>
          </a:p>
          <a:p>
            <a:pPr marL="0" lvl="0" indent="0" algn="l" rtl="0">
              <a:lnSpc>
                <a:spcPct val="106666"/>
              </a:lnSpc>
              <a:spcBef>
                <a:spcPts val="800"/>
              </a:spcBef>
              <a:spcAft>
                <a:spcPct val="0"/>
              </a:spcAft>
              <a:buClr>
                <a:schemeClr val="dk1"/>
              </a:buClr>
              <a:buSzPts val="1100"/>
              <a:buFont typeface="Arial"/>
              <a:buNone/>
            </a:pPr>
            <a:r>
              <a:rPr lang="fr" sz="1100" b="0" i="0" u="none" strike="noStrike">
                <a:highlight>
                  <a:srgbClr val="000000">
                    <a:alpha val="0"/>
                  </a:srgbClr>
                </a:highlight>
                <a:latin typeface="Gill Sans"/>
                <a:ea typeface="Gill Sans"/>
                <a:cs typeface="Gill Sans"/>
                <a:sym typeface="Gill Sans"/>
              </a:rPr>
              <a:t>Le </a:t>
            </a:r>
            <a:r>
              <a:rPr lang="fr" sz="1100" b="0" i="1" u="none" strike="noStrike">
                <a:highlight>
                  <a:srgbClr val="000000">
                    <a:alpha val="0"/>
                  </a:srgbClr>
                </a:highlight>
                <a:latin typeface="Gill Sans"/>
                <a:ea typeface="Gill Sans"/>
                <a:cs typeface="Gill Sans"/>
                <a:sym typeface="Gill Sans"/>
              </a:rPr>
              <a:t>kit</a:t>
            </a:r>
            <a:r>
              <a:rPr lang="fr" sz="1100" b="0" i="0" u="none" strike="noStrike">
                <a:highlight>
                  <a:srgbClr val="000000">
                    <a:alpha val="0"/>
                  </a:srgbClr>
                </a:highlight>
                <a:latin typeface="Gill Sans"/>
                <a:ea typeface="Gill Sans"/>
                <a:cs typeface="Gill Sans"/>
                <a:sym typeface="Gill Sans"/>
              </a:rPr>
              <a:t> contient quatre modules spécifiques à l'âge</a:t>
            </a:r>
            <a:r>
              <a:rPr lang="fr" sz="1100" b="1" i="0" u="none" strike="noStrike">
                <a:highlight>
                  <a:srgbClr val="000000">
                    <a:alpha val="0"/>
                  </a:srgbClr>
                </a:highlight>
                <a:latin typeface="Gill Sans"/>
                <a:ea typeface="Gill Sans"/>
                <a:cs typeface="Gill Sans"/>
                <a:sym typeface="Gill Sans"/>
              </a:rPr>
              <a:t> (de la naissance à 6 mois, de 6 à 9 mois, de 9 à 12 mois, de 12 à 24 mois)</a:t>
            </a:r>
            <a:r>
              <a:rPr lang="fr" sz="1100" b="0" i="0" u="none" strike="noStrike">
                <a:highlight>
                  <a:srgbClr val="000000">
                    <a:alpha val="0"/>
                  </a:srgbClr>
                </a:highlight>
                <a:latin typeface="Gill Sans"/>
                <a:ea typeface="Gill Sans"/>
                <a:cs typeface="Gill Sans"/>
                <a:sym typeface="Gill Sans"/>
              </a:rPr>
              <a:t> qui fournissent des informations à chaque stade sur la croissance et le développement des enfants, sur leurs besoins en matière d'alimentation et de soins, et sur les défis potentiels auxquels une personne qui s'occupe d'eux peut être confrontée, ainsi que des exemples pour soutenir les activités intégrées. Pour soutenir l'utilisation de ces modules, nous avons également élaboré </a:t>
            </a:r>
            <a:r>
              <a:rPr lang="fr" sz="1100" b="0" i="1" u="none" strike="noStrike">
                <a:highlight>
                  <a:srgbClr val="000000">
                    <a:alpha val="0"/>
                  </a:srgbClr>
                </a:highlight>
                <a:latin typeface="Gill Sans"/>
                <a:ea typeface="Gill Sans"/>
                <a:cs typeface="Gill Sans"/>
                <a:sym typeface="Gill Sans"/>
              </a:rPr>
              <a:t>un guide de conception et de mise en œuvre du programme,</a:t>
            </a:r>
            <a:r>
              <a:rPr lang="fr" sz="1100" b="0" i="0" u="none" strike="noStrike">
                <a:highlight>
                  <a:srgbClr val="000000">
                    <a:alpha val="0"/>
                  </a:srgbClr>
                </a:highlight>
                <a:latin typeface="Gill Sans"/>
                <a:ea typeface="Gill Sans"/>
                <a:cs typeface="Gill Sans"/>
                <a:sym typeface="Gill Sans"/>
              </a:rPr>
              <a:t> lequel fournit des informations sur comment utiliser les modules spécifiques à l'âge et les principes clés de conception pour soutenir l'utilisation efficace du kit. Enfin, nous avons également créé une collection de ressources en ligne qui offre aux utilisateurs un ensemble de ressources sélectionnées et consultables en fonction de l'âge de l'enfant et/ou de thèmes transversaux. </a:t>
            </a:r>
            <a:endParaRPr sz="1100">
              <a:latin typeface="Gill Sans"/>
              <a:ea typeface="Gill Sans"/>
              <a:cs typeface="Gill Sans"/>
              <a:sym typeface="Gill Sans"/>
            </a:endParaRPr>
          </a:p>
          <a:p>
            <a:pPr marL="0" lvl="0" indent="0" algn="l" rtl="0">
              <a:lnSpc>
                <a:spcPct val="106666"/>
              </a:lnSpc>
              <a:spcBef>
                <a:spcPts val="800"/>
              </a:spcBef>
              <a:spcAft>
                <a:spcPct val="0"/>
              </a:spcAft>
              <a:buClr>
                <a:schemeClr val="dk1"/>
              </a:buClr>
              <a:buSzPts val="1100"/>
              <a:buFont typeface="Arial"/>
              <a:buNone/>
            </a:pPr>
            <a:r>
              <a:rPr lang="fr" sz="1100" b="0" i="0" u="none" strike="noStrike">
                <a:highlight>
                  <a:srgbClr val="000000">
                    <a:alpha val="0"/>
                  </a:srgbClr>
                </a:highlight>
                <a:latin typeface="Gill Sans"/>
                <a:ea typeface="Gill Sans"/>
                <a:cs typeface="Gill Sans"/>
                <a:sym typeface="Gill Sans"/>
              </a:rPr>
              <a:t>diapositive suivante</a:t>
            </a:r>
            <a:endParaRPr sz="1100">
              <a:latin typeface="Gill Sans"/>
              <a:ea typeface="Gill Sans"/>
              <a:cs typeface="Gill Sans"/>
              <a:sym typeface="Gill Sans"/>
            </a:endParaRPr>
          </a:p>
          <a:p>
            <a:pPr marL="0" lvl="0" indent="0" algn="l" rtl="0">
              <a:lnSpc>
                <a:spcPct val="106666"/>
              </a:lnSpc>
              <a:spcBef>
                <a:spcPts val="800"/>
              </a:spcBef>
              <a:spcAft>
                <a:spcPct val="0"/>
              </a:spcAft>
              <a:buClr>
                <a:schemeClr val="dk1"/>
              </a:buClr>
              <a:buSzPts val="1100"/>
              <a:buFont typeface="Arial"/>
              <a:buNone/>
            </a:pPr>
            <a:endParaRPr sz="1100">
              <a:latin typeface="Gill Sans"/>
              <a:ea typeface="Gill Sans"/>
              <a:cs typeface="Gill Sans"/>
              <a:sym typeface="Gill Sans"/>
            </a:endParaRPr>
          </a:p>
          <a:p>
            <a:pPr marL="0" lvl="0" indent="0" algn="l" rtl="0">
              <a:lnSpc>
                <a:spcPct val="106666"/>
              </a:lnSpc>
              <a:spcBef>
                <a:spcPts val="800"/>
              </a:spcBef>
              <a:spcAft>
                <a:spcPct val="0"/>
              </a:spcAft>
              <a:buClr>
                <a:schemeClr val="dk1"/>
              </a:buClr>
              <a:buSzPts val="1100"/>
              <a:buFont typeface="Arial"/>
              <a:buNone/>
            </a:pPr>
            <a:endParaRPr sz="1100">
              <a:latin typeface="Gill Sans"/>
              <a:ea typeface="Gill Sans"/>
              <a:cs typeface="Gill Sans"/>
              <a:sym typeface="Gill Sans"/>
            </a:endParaRPr>
          </a:p>
          <a:p>
            <a:pPr marL="0" lvl="0" indent="0" algn="l" rtl="0">
              <a:spcBef>
                <a:spcPts val="1000"/>
              </a:spcBef>
              <a:spcAft>
                <a:spcPct val="0"/>
              </a:spcAft>
              <a:buNone/>
            </a:pPr>
            <a:endParaRPr sz="1400" b="1" i="1">
              <a:solidFill>
                <a:srgbClr val="0067B9"/>
              </a:solidFill>
              <a:latin typeface="Gill Sans"/>
              <a:ea typeface="Gill Sans"/>
              <a:cs typeface="Gill Sans"/>
              <a:sym typeface="Gill Sans"/>
            </a:endParaRPr>
          </a:p>
          <a:p>
            <a:pPr marL="0" lvl="0" indent="0" algn="l" rtl="0">
              <a:lnSpc>
                <a:spcPct val="106666"/>
              </a:lnSpc>
              <a:spcBef>
                <a:spcPts val="600"/>
              </a:spcBef>
              <a:spcAft>
                <a:spcPts val="800"/>
              </a:spcAft>
              <a:buClr>
                <a:schemeClr val="dk1"/>
              </a:buClr>
              <a:buSzPts val="1100"/>
              <a:buFont typeface="Arial"/>
              <a:buNone/>
            </a:pPr>
            <a:endParaRPr/>
          </a:p>
        </p:txBody>
      </p:sp>
      <p:sp>
        <p:nvSpPr>
          <p:cNvPr id="589" name="Google Shape;589;g2865f1008ea_0_7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865f1008ea_0_130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98" name="Google Shape;598;g2865f1008ea_0_13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La dernière ressource que j'aimerais aborder est constituée de vidéos que nous avons créées à la fois pour soutenir la formation RCEL de l'addendum RCEL, mais aussi pour servir de matériel autonome afin de démontrer, d'expliquer et de promouvoir des pratiques de soins adaptés et des compétences de conseil positives pour les agents de santé. Nous avons décidé de créer des vidéos car il s'agit d'un outil puissant pour aider à comprendre et à enseigner des concepts et les agents de santé de nos études de mise en œuvre ont spécifiquement noté que les vidéos seraient un ajout utile aux séances de formation de l'addendum RCEL, car le contenu RCEL était nouveau et les vidéos pouvaient aider à expliquer et à clarifier les nuances dans les pratiques promues.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C'est pourquoi nous avons développé une série de 10 vidéos, montrant des moments réels de soins adaptés entre les personnes s'occupants d'enfants et leurs enfants. Ces vidéos enseignent aux conseillers comment reconnaître et répondre aux signaux des enfants, et les vidéos de conseil expliquent comment fournir des conseils sur les soins adaptés et l'apprentissage précoce.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Ces vidéos sont en cours de finalisation, mais elles seront disponibles cet hiver en six langues différentes.  Avant de conclure, j'ai voulu partager un petit extrait de l'une des vidéos.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J'aimerais maintenant laisser la parole à Patty, qui dirigera notre première séance de questions-réponses. </a:t>
            </a:r>
            <a:endParaRPr/>
          </a:p>
          <a:p>
            <a:pPr marL="0" lvl="0" indent="0" algn="l" rtl="0">
              <a:spcBef>
                <a:spcPct val="0"/>
              </a:spcBef>
              <a:spcAft>
                <a:spcPct val="0"/>
              </a:spcAft>
              <a:buNone/>
            </a:pPr>
            <a:endParaRPr/>
          </a:p>
          <a:p>
            <a:pPr marL="0" lvl="0" indent="0" algn="l" rtl="0">
              <a:spcBef>
                <a:spcPct val="0"/>
              </a:spcBef>
              <a:spcAft>
                <a:spcPct val="0"/>
              </a:spcAft>
              <a:buNone/>
            </a:pPr>
            <a:endParaRPr/>
          </a:p>
        </p:txBody>
      </p:sp>
      <p:sp>
        <p:nvSpPr>
          <p:cNvPr id="599" name="Google Shape;599;g2865f1008ea_0_13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8d0e3c2a0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607" name="Google Shape;607;g28d0e3c2a00_0_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8b76d5e08e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Je présenterai une vue d'ensemble des travaux menés par l'Action pour la nutrition, qui portent sur les soins nutritionnels pour les enfants ayant des difficultés d'alimentation et les enfants handicapés. </a:t>
            </a:r>
            <a:endParaRPr/>
          </a:p>
          <a:p>
            <a:pPr marL="0" lvl="0" indent="0" algn="l" rtl="0">
              <a:lnSpc>
                <a:spcPct val="115000"/>
              </a:lnSpc>
              <a:spcBef>
                <a:spcPct val="0"/>
              </a:spcBef>
              <a:spcAft>
                <a:spcPct val="0"/>
              </a:spcAft>
              <a:buClr>
                <a:schemeClr val="dk1"/>
              </a:buClr>
              <a:buSzPts val="1100"/>
              <a:buFont typeface="Arial"/>
              <a:buNone/>
            </a:pPr>
            <a:r>
              <a:rPr lang="en-US"/>
              <a:t> </a:t>
            </a:r>
            <a:endParaRPr/>
          </a:p>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Lorsque nous parlons de personnes handicapées, nous ne parlons pas d'un petit nombre de personnes. 15 % de la population mondiale, soit environ 1 milliard de personnes, sont handicapées. Près de 53 millions d'enfants de moins de 5 ans vivant dans les pays à faible revenu sont handicapés.  En outre, les personnes handicapées sont jusqu'à trois fois plus susceptibles de souffrir de malnutrition que les personnes non handicapées, et deux fois plus susceptibles de mourir de malnutrition que les personnes non handicapées. Des études ont montré qu'entre 33 et 80 % des enfants handicapés ont des difficultés à s'alimenter et que jusqu'à 40 % des enfants non handicapés ont des difficultés à s'alimenter à un moment ou à un autre de leur vie.</a:t>
            </a:r>
            <a:endParaRPr/>
          </a:p>
          <a:p>
            <a:pPr marL="0" lvl="0" indent="0" algn="l" rtl="0">
              <a:lnSpc>
                <a:spcPct val="115000"/>
              </a:lnSpc>
              <a:spcBef>
                <a:spcPct val="0"/>
              </a:spcBef>
              <a:spcAft>
                <a:spcPct val="0"/>
              </a:spcAft>
              <a:buClr>
                <a:schemeClr val="dk1"/>
              </a:buClr>
              <a:buSzPts val="1100"/>
              <a:buFont typeface="Arial"/>
              <a:buNone/>
            </a:pPr>
            <a:r>
              <a:rPr lang="en-US"/>
              <a:t> </a:t>
            </a:r>
            <a:endParaRPr/>
          </a:p>
          <a:p>
            <a:pPr marL="0" lvl="0" indent="0" algn="l" rtl="0">
              <a:spcBef>
                <a:spcPct val="0"/>
              </a:spcBef>
              <a:spcAft>
                <a:spcPts val="600"/>
              </a:spcAft>
              <a:buNone/>
            </a:pPr>
            <a:r>
              <a:rPr lang="fr" sz="1200" b="0" i="0" u="none" strike="noStrike">
                <a:highlight>
                  <a:srgbClr val="000000">
                    <a:alpha val="0"/>
                  </a:srgbClr>
                </a:highlight>
                <a:latin typeface="Calibri"/>
              </a:rPr>
              <a:t>L'USAID en action pour la nutrition dispose d'un portefeuille de travaux visant à soutenir les soins nutritionnels des enfants souffrant de difficultés d'alimentation et de handicaps et certaines conclusions clés de nos travaux sont que les systèmes de santé doivent être renforcés pour améliorer l'identification, l'intervention précoce et l'inclusion des enfants handicapés. En outre, ces familles sont confrontées à la stigmatisation et au manque de soutien. Les enfants ayant des difficultés d'alimentation et des handicaps sont exclus des services en raison de la stigmatisation et du manque d'intégration. Enfin, il existe peu de données sur les interventions efficaces permettant d'identifier et de soutenir ces enfants et ces familles</a:t>
            </a:r>
            <a:endParaRPr sz="1100"/>
          </a:p>
        </p:txBody>
      </p:sp>
      <p:sp>
        <p:nvSpPr>
          <p:cNvPr id="613" name="Google Shape;613;g28b76d5e08e_3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8b76d5e08e_3_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24" name="Google Shape;624;g28b76d5e08e_3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ts val="600"/>
              </a:spcAft>
              <a:buNone/>
            </a:pPr>
            <a:r>
              <a:rPr lang="fr" sz="1200" b="0" i="0" u="none" strike="noStrike" dirty="0">
                <a:highlight>
                  <a:srgbClr val="000000">
                    <a:alpha val="0"/>
                  </a:srgbClr>
                </a:highlight>
                <a:latin typeface="Calibri"/>
              </a:rPr>
              <a:t>Notre travail a commencé par un examen de la portée visant à comprendre les besoins des enfants ayant des difficultés d'alimentation et des enfants handicapés. Nous avons procédé à un examen de la portée des méthodes mixtes comprenant l'examen de 166 documents et 42 entretiens avec des informateurs clés.  Nous avons examiné la tranche d'âge de 0 à 5 ans et nous avons étudié l'allaitement maternel et l'alimentation complémentaire. Nous avons exploré les difficultés d'alimentation, la nutrition chez les enfants handicapés, les nourrissons et jeunes enfants à haut risque ayant des difficultés d'alimentation, et le traitement de la malnutrition au sein de cette population. Nous nous sommes principalement concentrés sur les contextes des pays à revenu faible et intermédiaire, bien que nous ayons inclus des exemples de services provenant de contextes à revenu élevé s'ils pouvaient être adaptés aux pays à revenu faible et intermédiaire</a:t>
            </a:r>
            <a:r>
              <a:rPr lang="fr" sz="1200" b="0" i="0" u="none" strike="noStrike" dirty="0">
                <a:solidFill>
                  <a:srgbClr val="444746"/>
                </a:solidFill>
                <a:highlight>
                  <a:srgbClr val="FFFFFF"/>
                </a:highlight>
                <a:latin typeface="Calibri"/>
              </a:rPr>
              <a:t>. </a:t>
            </a:r>
            <a:r>
              <a:rPr lang="fr" sz="1200" b="0" i="0" u="none" strike="noStrike" dirty="0">
                <a:highlight>
                  <a:srgbClr val="000000">
                    <a:alpha val="0"/>
                  </a:srgbClr>
                </a:highlight>
                <a:latin typeface="Calibri"/>
              </a:rPr>
              <a:t>Pour plus de détails sur notre méthodologie, veuillez consulter le rapport publié.  </a:t>
            </a:r>
            <a:endParaRPr dirty="0"/>
          </a:p>
        </p:txBody>
      </p:sp>
      <p:sp>
        <p:nvSpPr>
          <p:cNvPr id="625" name="Google Shape;625;g28b76d5e08e_3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8b76d5e08e_3_3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36" name="Google Shape;636;g28b76d5e08e_3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ts val="600"/>
              </a:spcAft>
              <a:buNone/>
            </a:pPr>
            <a:r>
              <a:rPr lang="fr" sz="1200" b="0" i="0" u="none" strike="noStrike">
                <a:highlight>
                  <a:srgbClr val="000000">
                    <a:alpha val="0"/>
                  </a:srgbClr>
                </a:highlight>
                <a:latin typeface="Calibri"/>
              </a:rPr>
              <a:t>L'examen de la portée a révélé qu'au niveau mondial, </a:t>
            </a:r>
            <a:r>
              <a:rPr lang="fr" sz="1200" b="0" i="0" u="none" strike="noStrike">
                <a:solidFill>
                  <a:srgbClr val="202020"/>
                </a:solidFill>
                <a:highlight>
                  <a:srgbClr val="FFFFFF"/>
                </a:highlight>
                <a:latin typeface="Calibri"/>
              </a:rPr>
              <a:t>les politiques, les programmes et les données probantes sont insuffisants pour soutenir les enfants souffrant de difficultés d'alimentation et de handicaps, ainsi que leurs familles. Bien que certaines ressources et approches prometteuses existent, elles ne sont pas standardisées ou universellement utilisées, le personnel n'est pas formé pour les utiliser et le financement est insuffisant pour les mettre en œuvre. Les difficultés à identifier les difficultés d'alimentation et les handicaps, le manque de compréhension du lien entre les handicaps et l'alimentation, et la faiblesse ou l'absence de services d'orientation ou de services spécialisés exposent ces enfants au risque de malnutrition. En outre, les familles sont confrontées à des difficultés pour fournir les soins dont elles ont besoin, notamment pour faire face à des demandes de soins élevées, pour avoir accès à une aide, pour obtenir des aliments appropriés et pour gérer la stigmatisation. L'étude complète a été publiée dans PLOS Global health et peut être consultée sur le lien de la diapositive, ou sur la page USAID en action pour la nutrition portant sur le handicap et la nutrition de notre site web.</a:t>
            </a:r>
            <a:endParaRPr/>
          </a:p>
        </p:txBody>
      </p:sp>
      <p:sp>
        <p:nvSpPr>
          <p:cNvPr id="637" name="Google Shape;637;g28b76d5e08e_3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8b76d5e08e_3_2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46" name="Google Shape;646;g28b76d5e08e_3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sng" strike="noStrike" dirty="0">
                <a:solidFill>
                  <a:srgbClr val="0000FF"/>
                </a:solidFill>
                <a:highlight>
                  <a:srgbClr val="000000">
                    <a:alpha val="0"/>
                  </a:srgbClr>
                </a:highlight>
                <a:latin typeface="Calibri"/>
                <a:hlinkClick r:id="rId3"/>
              </a:rPr>
              <a:t>https://www.advancingnutrition.org/sites/default/files/2023-02/usaid_an_feeding_difficulties_2022.pdf</a:t>
            </a:r>
            <a:endParaRPr dirty="0"/>
          </a:p>
          <a:p>
            <a:pPr marL="0" lvl="0" indent="0" algn="l" rtl="0">
              <a:spcBef>
                <a:spcPts val="600"/>
              </a:spcBef>
              <a:spcAft>
                <a:spcPct val="0"/>
              </a:spcAft>
              <a:buNone/>
            </a:pPr>
            <a:endParaRPr dirty="0"/>
          </a:p>
          <a:p>
            <a:pPr marL="0" lvl="0" indent="0" algn="l" rtl="0">
              <a:lnSpc>
                <a:spcPct val="115000"/>
              </a:lnSpc>
              <a:spcBef>
                <a:spcPts val="600"/>
              </a:spcBef>
              <a:spcAft>
                <a:spcPct val="0"/>
              </a:spcAft>
              <a:buClr>
                <a:schemeClr val="dk1"/>
              </a:buClr>
              <a:buSzPts val="1100"/>
              <a:buFont typeface="Arial"/>
              <a:buNone/>
            </a:pPr>
            <a:r>
              <a:rPr lang="fr" sz="1200" b="0" i="0" u="none" strike="noStrike" dirty="0">
                <a:solidFill>
                  <a:srgbClr val="202020"/>
                </a:solidFill>
                <a:highlight>
                  <a:srgbClr val="FFFFFF"/>
                </a:highlight>
                <a:latin typeface="Calibri"/>
              </a:rPr>
              <a:t>L'une des recommandations de l'examen de la portée était qu'un </a:t>
            </a:r>
            <a:r>
              <a:rPr lang="fr" sz="1200" b="0" i="1" u="none" strike="noStrike" dirty="0">
                <a:solidFill>
                  <a:srgbClr val="202020"/>
                </a:solidFill>
                <a:highlight>
                  <a:srgbClr val="FFFFFF"/>
                </a:highlight>
                <a:latin typeface="Calibri"/>
              </a:rPr>
              <a:t>plaidoyer</a:t>
            </a:r>
            <a:r>
              <a:rPr lang="fr" sz="1200" b="0" i="0" u="none" strike="noStrike" dirty="0">
                <a:solidFill>
                  <a:srgbClr val="202020"/>
                </a:solidFill>
                <a:highlight>
                  <a:srgbClr val="FFFFFF"/>
                </a:highlight>
                <a:latin typeface="Calibri"/>
              </a:rPr>
              <a:t> était nécessaire pour sensibiliser aux besoins et aux opportunités de soutenir ces enfants et leurs familles. Il s'agit notamment de remédier au manque de soutien et aux niveaux élevés de stigmatisation au niveau communautaire, de plaider en faveur de services inclusifs et suffisants au niveau des systèmes de santé, de plaider en faveur de politiques au niveau national et d'agendas et stratégies mondiaux inclusifs. </a:t>
            </a:r>
            <a:endParaRPr dirty="0">
              <a:solidFill>
                <a:srgbClr val="202020"/>
              </a:solidFill>
              <a:highlight>
                <a:srgbClr val="FFFFFF"/>
              </a:highlight>
            </a:endParaRPr>
          </a:p>
          <a:p>
            <a:pPr marL="0" lvl="0" indent="0" algn="l" rtl="0">
              <a:lnSpc>
                <a:spcPct val="115000"/>
              </a:lnSpc>
              <a:spcBef>
                <a:spcPct val="0"/>
              </a:spcBef>
              <a:spcAft>
                <a:spcPct val="0"/>
              </a:spcAft>
              <a:buClr>
                <a:schemeClr val="dk1"/>
              </a:buClr>
              <a:buSzPts val="1100"/>
              <a:buFont typeface="Arial"/>
              <a:buNone/>
            </a:pPr>
            <a:r>
              <a:rPr lang="en-US" dirty="0"/>
              <a:t> </a:t>
            </a:r>
            <a:endParaRPr dirty="0"/>
          </a:p>
          <a:p>
            <a:pPr marL="0" lvl="0" indent="0" algn="l" rtl="0">
              <a:spcBef>
                <a:spcPct val="0"/>
              </a:spcBef>
              <a:spcAft>
                <a:spcPts val="600"/>
              </a:spcAft>
              <a:buNone/>
            </a:pPr>
            <a:r>
              <a:rPr lang="fr" sz="1200" b="0" i="0" u="none" strike="noStrike" dirty="0">
                <a:solidFill>
                  <a:srgbClr val="202020"/>
                </a:solidFill>
                <a:highlight>
                  <a:srgbClr val="FFFFFF"/>
                </a:highlight>
                <a:latin typeface="Calibri"/>
              </a:rPr>
              <a:t>C'est pourquoi nous avons rédigé un appel à l'action à l'intention des décideurs politiques, disponible en anglais, en français et en espagnol sur notre site web. Il explique pourquoi il s'agit d'une question importante, définit qui sont ces enfants, examine les coûts sociétaux de l'inaction, met en évidence les principales conclusions de l'examen de la portée qui sont pertinentes pour les décideurs politiques et recommande 10 actions que les décideurs politiques peuvent entreprendre pour mieux soutenir ces enfants et leurs familles.  </a:t>
            </a:r>
            <a:endParaRPr dirty="0"/>
          </a:p>
        </p:txBody>
      </p:sp>
      <p:sp>
        <p:nvSpPr>
          <p:cNvPr id="647" name="Google Shape;647;g28b76d5e08e_3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87126f52f3_3_186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87126f52f3_3_18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En avril dernier, l'UNICEF et l'USAID AN ont organisé conjointement une convocation virtuelle de deux jours et je souhaite aujourd'hui partager avec vous quelques enseignements et ressources clés. L'objectif de cette convocation était de rassembler les parties prenantes du monde entier pour discuter des moyens de combler les lacunes en matière d'amélioration de la nutrition chez les enfants ayant des difficultés d'alimentation et les enfants handicapés, et de discuter des futurs domaines d'apprentissage et d'action. Les séances plénières sont toutes enregistrées et disponibles sur notre site web, ainsi que l'ensemble des diapositives et un document reprenant les principaux points à retenir.</a:t>
            </a:r>
            <a:endParaRPr/>
          </a:p>
          <a:p>
            <a:pPr marL="0" lvl="0" indent="0" algn="l" rtl="0">
              <a:lnSpc>
                <a:spcPct val="100000"/>
              </a:lnSpc>
              <a:spcBef>
                <a:spcPct val="0"/>
              </a:spcBef>
              <a:spcAft>
                <a:spcPct val="0"/>
              </a:spcAft>
              <a:buClr>
                <a:schemeClr val="dk1"/>
              </a:buClr>
              <a:buSzPts val="1100"/>
              <a:buFont typeface="Arial"/>
              <a:buNone/>
            </a:pPr>
            <a:endParaRPr/>
          </a:p>
        </p:txBody>
      </p:sp>
      <p:sp>
        <p:nvSpPr>
          <p:cNvPr id="656" name="Google Shape;656;g287126f52f3_3_18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87126f52f3_3_139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64" name="Google Shape;664;g287126f52f3_3_13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Nous avons fait appel à une société pour réaliser une esquisse des principales conclusions de la réunion. Ces enseignements portaient notamment sur la portée et l'ampleur des défis, les liens entre le handicap, la malnutrition, la maladie et la mort prématurée, le poids élevé de la stigmatisation et de la discrimination fondée sur la capacité physique, et la nécessité d'offrir des services plus nombreux et de meilleure qualité dans pratiquement tous les systèmes.</a:t>
            </a:r>
            <a:endParaRPr/>
          </a:p>
          <a:p>
            <a:pPr marL="0" lvl="0" indent="0" algn="l" rtl="0">
              <a:lnSpc>
                <a:spcPct val="115000"/>
              </a:lnSpc>
              <a:spcBef>
                <a:spcPct val="0"/>
              </a:spcBef>
              <a:spcAft>
                <a:spcPct val="0"/>
              </a:spcAft>
              <a:buClr>
                <a:schemeClr val="dk1"/>
              </a:buClr>
              <a:buSzPts val="1100"/>
              <a:buFont typeface="Arial"/>
              <a:buNone/>
            </a:pPr>
            <a:r>
              <a:rPr lang="en-US"/>
              <a:t> </a:t>
            </a:r>
            <a:endParaRPr/>
          </a:p>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Quelques actions prioritaires ont été mentionnées :</a:t>
            </a:r>
            <a:endParaRPr/>
          </a:p>
          <a:p>
            <a:pPr marL="45720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Times New Roman"/>
                <a:ea typeface="Times New Roman"/>
                <a:cs typeface="Times New Roman"/>
                <a:sym typeface="Times New Roman"/>
              </a:rPr>
              <a:t>·</a:t>
            </a:r>
            <a:r>
              <a:rPr lang="fr" sz="700" b="0" i="0" u="none" strike="noStrike">
                <a:highlight>
                  <a:srgbClr val="000000">
                    <a:alpha val="0"/>
                  </a:srgbClr>
                </a:highlight>
                <a:latin typeface="Times New Roman"/>
                <a:ea typeface="Times New Roman"/>
                <a:cs typeface="Times New Roman"/>
                <a:sym typeface="Times New Roman"/>
              </a:rPr>
              <a:t>  	</a:t>
            </a:r>
            <a:r>
              <a:rPr lang="fr" sz="1200" b="0" i="0" u="none" strike="noStrike">
                <a:highlight>
                  <a:srgbClr val="000000">
                    <a:alpha val="0"/>
                  </a:srgbClr>
                </a:highlight>
                <a:latin typeface="Calibri"/>
              </a:rPr>
              <a:t>Les difficultés d'alimentation et le handicap devraient être mieux intégrés dans les kits ANJE et, à l'inverse, les services d'aide aux personnes handicapées devraient mieux intégrer l'ANJE et l'aide à la nutrition</a:t>
            </a:r>
            <a:endParaRPr/>
          </a:p>
          <a:p>
            <a:pPr marL="45720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Times New Roman"/>
                <a:ea typeface="Times New Roman"/>
                <a:cs typeface="Times New Roman"/>
                <a:sym typeface="Times New Roman"/>
              </a:rPr>
              <a:t>·</a:t>
            </a:r>
            <a:r>
              <a:rPr lang="fr" sz="700" b="0" i="0" u="none" strike="noStrike">
                <a:highlight>
                  <a:srgbClr val="000000">
                    <a:alpha val="0"/>
                  </a:srgbClr>
                </a:highlight>
                <a:latin typeface="Times New Roman"/>
                <a:ea typeface="Times New Roman"/>
                <a:cs typeface="Times New Roman"/>
                <a:sym typeface="Times New Roman"/>
              </a:rPr>
              <a:t>  	</a:t>
            </a:r>
            <a:r>
              <a:rPr lang="fr" sz="1200" b="0" i="0" u="none" strike="noStrike">
                <a:highlight>
                  <a:srgbClr val="000000">
                    <a:alpha val="0"/>
                  </a:srgbClr>
                </a:highlight>
                <a:latin typeface="Calibri"/>
              </a:rPr>
              <a:t>Il est important de se concentrer au niveau communautaire et pas seulement sur les services formels. Le dépistage dans les communautés permet aux enfants handicapés de ne pas passer entre les mailles du filet.</a:t>
            </a:r>
            <a:endParaRPr/>
          </a:p>
          <a:p>
            <a:pPr marL="45720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Times New Roman"/>
                <a:ea typeface="Times New Roman"/>
                <a:cs typeface="Times New Roman"/>
                <a:sym typeface="Times New Roman"/>
              </a:rPr>
              <a:t>·</a:t>
            </a:r>
            <a:r>
              <a:rPr lang="fr" sz="700" b="0" i="0" u="none" strike="noStrike">
                <a:highlight>
                  <a:srgbClr val="000000">
                    <a:alpha val="0"/>
                  </a:srgbClr>
                </a:highlight>
                <a:latin typeface="Times New Roman"/>
                <a:ea typeface="Times New Roman"/>
                <a:cs typeface="Times New Roman"/>
                <a:sym typeface="Times New Roman"/>
              </a:rPr>
              <a:t>  	</a:t>
            </a:r>
            <a:r>
              <a:rPr lang="fr" sz="1200" b="0" i="0" u="none" strike="noStrike">
                <a:highlight>
                  <a:srgbClr val="000000">
                    <a:alpha val="0"/>
                  </a:srgbClr>
                </a:highlight>
                <a:latin typeface="Calibri"/>
              </a:rPr>
              <a:t>Nous devons investir dans des services spécialisés et dans les capacités des services de santé publique locaux.</a:t>
            </a:r>
            <a:endParaRPr/>
          </a:p>
          <a:p>
            <a:pPr marL="45720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Times New Roman"/>
                <a:ea typeface="Times New Roman"/>
                <a:cs typeface="Times New Roman"/>
                <a:sym typeface="Times New Roman"/>
              </a:rPr>
              <a:t>·</a:t>
            </a:r>
            <a:r>
              <a:rPr lang="fr" sz="700" b="0" i="0" u="none" strike="noStrike">
                <a:highlight>
                  <a:srgbClr val="000000">
                    <a:alpha val="0"/>
                  </a:srgbClr>
                </a:highlight>
                <a:latin typeface="Times New Roman"/>
                <a:ea typeface="Times New Roman"/>
                <a:cs typeface="Times New Roman"/>
                <a:sym typeface="Times New Roman"/>
              </a:rPr>
              <a:t>  	</a:t>
            </a:r>
            <a:r>
              <a:rPr lang="fr" sz="1200" b="0" i="0" u="none" strike="noStrike">
                <a:highlight>
                  <a:srgbClr val="000000">
                    <a:alpha val="0"/>
                  </a:srgbClr>
                </a:highlight>
                <a:latin typeface="Calibri"/>
              </a:rPr>
              <a:t>Être conscient de la manière dont nous définissons la réussite dans les programmes destinés aux jeunes enfants afin de ne pas exclure les enfants handicapés dont les progrès peuvent être différents</a:t>
            </a:r>
            <a:endParaRPr/>
          </a:p>
          <a:p>
            <a:pPr marL="45720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Times New Roman"/>
                <a:ea typeface="Times New Roman"/>
                <a:cs typeface="Times New Roman"/>
                <a:sym typeface="Times New Roman"/>
              </a:rPr>
              <a:t>·</a:t>
            </a:r>
            <a:r>
              <a:rPr lang="fr" sz="700" b="0" i="0" u="none" strike="noStrike">
                <a:highlight>
                  <a:srgbClr val="000000">
                    <a:alpha val="0"/>
                  </a:srgbClr>
                </a:highlight>
                <a:latin typeface="Times New Roman"/>
                <a:ea typeface="Times New Roman"/>
                <a:cs typeface="Times New Roman"/>
                <a:sym typeface="Times New Roman"/>
              </a:rPr>
              <a:t>  	</a:t>
            </a:r>
            <a:r>
              <a:rPr lang="fr" sz="1200" b="0" i="0" u="none" strike="noStrike">
                <a:highlight>
                  <a:srgbClr val="000000">
                    <a:alpha val="0"/>
                  </a:srgbClr>
                </a:highlight>
                <a:latin typeface="Calibri"/>
              </a:rPr>
              <a:t>Tous les programmes devraient permettre aux personnes s'occupant d'enfants de défendre leurs besoins et la manière dont ils ont besoin d'aide, et les prestataires de services et les bailleurs de fonds devraient respecter l'expertise des parents</a:t>
            </a:r>
            <a:endParaRPr/>
          </a:p>
          <a:p>
            <a:pPr marL="0" lvl="0" indent="0" algn="l" rtl="0">
              <a:lnSpc>
                <a:spcPct val="115000"/>
              </a:lnSpc>
              <a:spcBef>
                <a:spcPct val="0"/>
              </a:spcBef>
              <a:spcAft>
                <a:spcPct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87126f52f3_3_9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287126f52f3_3_9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900"/>
              </a:spcBef>
              <a:spcAft>
                <a:spcPct val="0"/>
              </a:spcAft>
              <a:buNone/>
            </a:pPr>
            <a:r>
              <a:rPr lang="fr" sz="1200" b="0" i="0" u="none" strike="noStrike">
                <a:highlight>
                  <a:srgbClr val="000000">
                    <a:alpha val="0"/>
                  </a:srgbClr>
                </a:highlight>
                <a:latin typeface="Calibri"/>
              </a:rPr>
              <a:t>Une autre ressource clé dont je voudrais parler est la banque de ressources sur l'alimentation et le handicap que nous avons créée en réponse aux conclusions concernant les outils et les ressources existants mais qui n'étaient pas accessibles ou largement utilisés. Il s'agit d'un répertoire en ligne des ressources existantes qui traitent des difficultés d'alimentation et de l'inclusion du handicap dans les programmes de nutrition. Actuellement, la banque dispose d'environ 90 ressources : boîtes à outils, documents d'orientation, notes d'information, matériel de formation, articles de journaux, rapports, outils d'évaluation, vidéos, cours en ligne, centres de ressources, cadres, matériel pédagogique, disponibles dans dix langues. </a:t>
            </a:r>
            <a:endParaRPr sz="1500" b="1">
              <a:solidFill>
                <a:srgbClr val="635C5B"/>
              </a:solidFill>
              <a:latin typeface="Gill Sans"/>
              <a:ea typeface="Gill Sans"/>
              <a:cs typeface="Gill Sans"/>
              <a:sym typeface="Gill Sans"/>
            </a:endParaRPr>
          </a:p>
          <a:p>
            <a:pPr marL="0" lvl="0" indent="0" algn="l" rtl="0">
              <a:lnSpc>
                <a:spcPct val="100000"/>
              </a:lnSpc>
              <a:spcBef>
                <a:spcPts val="900"/>
              </a:spcBef>
              <a:spcAft>
                <a:spcPct val="0"/>
              </a:spcAft>
              <a:buNone/>
            </a:pPr>
            <a:endParaRPr sz="1500" b="1">
              <a:solidFill>
                <a:srgbClr val="635C5B"/>
              </a:solidFill>
              <a:latin typeface="Gill Sans"/>
              <a:ea typeface="Gill Sans"/>
              <a:cs typeface="Gill Sans"/>
              <a:sym typeface="Gill Sans"/>
            </a:endParaRPr>
          </a:p>
        </p:txBody>
      </p:sp>
      <p:sp>
        <p:nvSpPr>
          <p:cNvPr id="673" name="Google Shape;673;g287126f52f3_3_9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7c78c1ae7e_0_4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14" name="Google Shape;414;g27c78c1ae7e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Nous allons aborder la séance suivante, mais je voulais d'abord vous donner un peu de contexte. L'USAID en action pour la nutrition est le projet multisectoriel phare de l'Agence en matière de nutrition, qui a débuté en 2018 et se terminera en 2024. L'un de nos domaines d'intervention était de renforcer la nutrition au sein des systèmes de santé (y compris le changement social et comportemental et le renforcement des capacités), ce qui implique de travailler avec des partenaires pour renforcer les politiques, les systèmes et les services.  Nous avons été guidés par un document de planification stratégique interne visant à renforcer la qualité des services de nutrition pendant les 1 000 premiers jours de la grossesse jusqu'au deuxième anniversaire de l'enfant, soit la période la plus critique pour la promotion d'une croissance et d'un développement optimaux.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Nous avons travaillé à l'amélioration de la qualité de la nutrition des femmes (y compris des adolescentes), de l'allaitement, de l'alimentation complémentaire et de l'intégration de la nutrition dans d'autres composantes des soins de santé.   </a:t>
            </a:r>
            <a:endParaRPr/>
          </a:p>
        </p:txBody>
      </p:sp>
      <p:sp>
        <p:nvSpPr>
          <p:cNvPr id="415" name="Google Shape;415;g27c78c1ae7e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880d6c0c13_0_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82" name="Google Shape;682;g2880d6c0c13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ct val="0"/>
              </a:spcAft>
              <a:buClr>
                <a:schemeClr val="dk1"/>
              </a:buClr>
              <a:buSzPts val="1100"/>
              <a:buFont typeface="Arial"/>
              <a:buNone/>
            </a:pPr>
            <a:r>
              <a:rPr lang="fr" sz="1200" b="0" i="0" u="none" strike="noStrike">
                <a:highlight>
                  <a:srgbClr val="000000">
                    <a:alpha val="0"/>
                  </a:srgbClr>
                </a:highlight>
                <a:latin typeface="Calibri"/>
              </a:rPr>
              <a:t>La banque comprend des ressources liées aux 5 catégories que vous pouvez voir sur la capture d'écran de la diapositive, à savoir l'identification des difficultés d'alimentation, la gestion des difficultés d'alimentation, l'identification des handicaps, le soutien aux enfants handicapés et à leurs familles, et la promotion de l'inclusion du handicap.  Il est possible d'effectuer des recherches par domaine technique, population, domaine de programme, groupe d'âge ou géographie</a:t>
            </a:r>
            <a:endParaRPr/>
          </a:p>
          <a:p>
            <a:pPr marL="0" lvl="0" indent="0" algn="l" rtl="0">
              <a:lnSpc>
                <a:spcPct val="115000"/>
              </a:lnSpc>
              <a:spcBef>
                <a:spcPct val="0"/>
              </a:spcBef>
              <a:spcAft>
                <a:spcPct val="0"/>
              </a:spcAft>
              <a:buClr>
                <a:schemeClr val="dk1"/>
              </a:buClr>
              <a:buSzPts val="1100"/>
              <a:buFont typeface="Arial"/>
              <a:buNone/>
            </a:pPr>
            <a:r>
              <a:rPr lang="en-US"/>
              <a:t> </a:t>
            </a:r>
            <a:endParaRPr/>
          </a:p>
          <a:p>
            <a:pPr marL="0" lvl="0" indent="0" algn="l" rtl="0">
              <a:lnSpc>
                <a:spcPct val="115000"/>
              </a:lnSpc>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N'hésitez pas à consulter la banque de ressources ou tout autre document sur la page web de l'USAID AN handicap et à nous faire part de vos réflexions ou de vos questions. Nous travaillons avec l'UNICEF pour transférer la banque de ressources afin qu'elle puisse continuer à être mise à jour une fois que l'USAID AN sera terminée.</a:t>
            </a:r>
            <a:endParaRPr/>
          </a:p>
          <a:p>
            <a:pPr marL="0" lvl="0" indent="0" algn="l" rtl="0">
              <a:spcBef>
                <a:spcPct val="0"/>
              </a:spcBef>
              <a:spcAft>
                <a:spcPct val="0"/>
              </a:spcAft>
              <a:buNone/>
            </a:pPr>
            <a:endParaRPr/>
          </a:p>
        </p:txBody>
      </p:sp>
      <p:sp>
        <p:nvSpPr>
          <p:cNvPr id="683" name="Google Shape;683;g2880d6c0c13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87126f52f3_3_170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91" name="Google Shape;691;g287126f52f3_3_17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Enfin, nous disposons également d'une énorme banque d'images de l'ANJE avec des tonnes de belles images liées à tous les aspects de l'ANJE et du DPE. Si vous allez sur la page d'accueil de la banque d'images et que vous tapez handicap dans la recherche, nous avons développé un certain nombre d'images qui sont disponibles pour tous et nous travaillons actuellement sur une vingtaine d'autres images liées au handicap qui seront ajoutées dans les prochains mois. Voici quelques exemples de ce que nous avons aujourd'hui</a:t>
            </a:r>
            <a:endParaRPr/>
          </a:p>
          <a:p>
            <a:pPr marL="0" lvl="0" indent="0" algn="l" rtl="0">
              <a:spcBef>
                <a:spcPct val="0"/>
              </a:spcBef>
              <a:spcAft>
                <a:spcPct val="0"/>
              </a:spcAft>
              <a:buNone/>
            </a:pPr>
            <a:r>
              <a:rPr lang="fr" sz="1200" b="0" i="0" u="none" strike="noStrike">
                <a:highlight>
                  <a:srgbClr val="000000">
                    <a:alpha val="0"/>
                  </a:srgbClr>
                </a:highlight>
                <a:latin typeface="Calibri"/>
              </a:rPr>
              <a:t>Page d'accueil de l'ANJE :</a:t>
            </a:r>
            <a:r>
              <a:rPr lang="fr" sz="1200" b="0" i="0" u="sng" strike="noStrike">
                <a:solidFill>
                  <a:srgbClr val="0000FF"/>
                </a:solidFill>
                <a:highlight>
                  <a:srgbClr val="000000">
                    <a:alpha val="0"/>
                  </a:srgbClr>
                </a:highlight>
                <a:latin typeface="Calibri"/>
                <a:hlinkClick r:id="rId3"/>
              </a:rPr>
              <a:t>https://iycf.advancingnutrition.org/</a:t>
            </a:r>
            <a:r>
              <a:rPr lang="fr" sz="1200" b="0" i="0" u="none" strike="noStrike">
                <a:highlight>
                  <a:srgbClr val="000000">
                    <a:alpha val="0"/>
                  </a:srgbClr>
                </a:highlight>
                <a:latin typeface="Calibri"/>
              </a:rPr>
              <a:t>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Images sur le handicap de l'ANJE :</a:t>
            </a:r>
            <a:r>
              <a:rPr lang="fr" sz="1200" b="0" i="0" u="sng" strike="noStrike">
                <a:solidFill>
                  <a:srgbClr val="0000FF"/>
                </a:solidFill>
                <a:highlight>
                  <a:srgbClr val="000000">
                    <a:alpha val="0"/>
                  </a:srgbClr>
                </a:highlight>
                <a:latin typeface="Calibri"/>
                <a:hlinkClick r:id="rId4"/>
              </a:rPr>
              <a:t>https://iycf.advancingnutrition.org/explore?keys=disability&amp;country=All&amp;field_nutrition_topic=All&amp;field_collection=All</a:t>
            </a:r>
            <a:r>
              <a:rPr lang="fr" sz="1200" b="0" i="0" u="none" strike="noStrike">
                <a:highlight>
                  <a:srgbClr val="000000">
                    <a:alpha val="0"/>
                  </a:srgbClr>
                </a:highlight>
                <a:latin typeface="Calibri"/>
              </a:rPr>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7c78c1ae7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100"/>
              <a:buFont typeface="Arial"/>
              <a:buNone/>
            </a:pPr>
            <a:r>
              <a:rPr lang="fr" sz="1100" b="1" i="0" u="none" strike="noStrike">
                <a:solidFill>
                  <a:srgbClr val="635C5B"/>
                </a:solidFill>
                <a:highlight>
                  <a:srgbClr val="000000">
                    <a:alpha val="0"/>
                  </a:srgbClr>
                </a:highlight>
                <a:latin typeface="Gill Sans"/>
                <a:ea typeface="Gill Sans"/>
                <a:cs typeface="Gill Sans"/>
                <a:sym typeface="Gill Sans"/>
              </a:rPr>
              <a:t>Pourquoi cela est important</a:t>
            </a:r>
            <a:r>
              <a:rPr lang="fr" sz="1100" b="0" i="0" u="none" strike="noStrike">
                <a:solidFill>
                  <a:srgbClr val="635C5B"/>
                </a:solidFill>
                <a:highlight>
                  <a:srgbClr val="000000">
                    <a:alpha val="0"/>
                  </a:srgbClr>
                </a:highlight>
                <a:latin typeface="Gill Sans"/>
                <a:ea typeface="Gill Sans"/>
                <a:cs typeface="Gill Sans"/>
                <a:sym typeface="Gill Sans"/>
              </a:rPr>
              <a:t>: Dans le monde entier, les pays utilisent le suivi et la promotion de la croissance comme point d'entrée pour les soins préventifs et les services essentiels de santé, de nutrition et de développement de l'enfant. Toutefois, la qualité du programme SPC varie et des problèmes subsistent depuis longtemps. Une réunion mondiale organisée en 2018 a recommandé de renforcer l'élément de promotion du SPC et de mieux intégrer la croissance et le développement de l'enfant. </a:t>
            </a:r>
            <a:endParaRPr sz="1100">
              <a:solidFill>
                <a:srgbClr val="635C5B"/>
              </a:solidFill>
              <a:latin typeface="Gill Sans"/>
              <a:ea typeface="Gill Sans"/>
              <a:cs typeface="Gill Sans"/>
              <a:sym typeface="Gill Sans"/>
            </a:endParaRPr>
          </a:p>
          <a:p>
            <a:pPr marL="0" lvl="0" indent="0" algn="l" rtl="0">
              <a:spcBef>
                <a:spcPts val="600"/>
              </a:spcBef>
              <a:spcAft>
                <a:spcPct val="0"/>
              </a:spcAft>
              <a:buClr>
                <a:schemeClr val="dk1"/>
              </a:buClr>
              <a:buSzPts val="1100"/>
              <a:buFont typeface="Arial"/>
              <a:buNone/>
            </a:pPr>
            <a:endParaRPr/>
          </a:p>
          <a:p>
            <a:pPr marL="0" lvl="0" indent="0" algn="l" rtl="0">
              <a:spcBef>
                <a:spcPts val="600"/>
              </a:spcBef>
              <a:spcAft>
                <a:spcPts val="600"/>
              </a:spcAft>
              <a:buClr>
                <a:schemeClr val="dk1"/>
              </a:buClr>
              <a:buSzPts val="1100"/>
              <a:buFont typeface="Arial"/>
              <a:buNone/>
            </a:pPr>
            <a:endParaRPr/>
          </a:p>
        </p:txBody>
      </p:sp>
      <p:sp>
        <p:nvSpPr>
          <p:cNvPr id="704" name="Google Shape;704;g27c78c1ae7e_0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860b9693d9_2_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14" name="Google Shape;714;g2860b9693d9_2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100" b="0" i="0" u="none" strike="noStrike">
                <a:highlight>
                  <a:srgbClr val="000000">
                    <a:alpha val="0"/>
                  </a:srgbClr>
                </a:highlight>
                <a:latin typeface="Arial"/>
                <a:ea typeface="Arial"/>
                <a:cs typeface="Arial"/>
                <a:sym typeface="Arial"/>
              </a:rPr>
              <a:t>Apprendre des expériences des acteurs du système de santé et des personnes s'occupant d'enfants au Ghana et au Népal pour renforcer le suivi et la promotion de la croissance, PubMed (nih.gov)</a:t>
            </a:r>
            <a:endParaRPr/>
          </a:p>
          <a:p>
            <a:pPr marL="0" lvl="0" indent="0" algn="l" rtl="0">
              <a:spcBef>
                <a:spcPct val="0"/>
              </a:spcBef>
              <a:spcAft>
                <a:spcPct val="0"/>
              </a:spcAft>
              <a:buNone/>
            </a:pPr>
            <a:endParaRPr/>
          </a:p>
          <a:p>
            <a:pPr marL="0" lvl="0" indent="0" algn="l" rtl="0">
              <a:spcBef>
                <a:spcPct val="0"/>
              </a:spcBef>
              <a:spcAft>
                <a:spcPts val="600"/>
              </a:spcAft>
              <a:buClr>
                <a:schemeClr val="dk1"/>
              </a:buClr>
              <a:buSzPts val="1100"/>
              <a:buFont typeface="Arial"/>
              <a:buNone/>
            </a:pPr>
            <a:endParaRPr/>
          </a:p>
        </p:txBody>
      </p:sp>
      <p:sp>
        <p:nvSpPr>
          <p:cNvPr id="715" name="Google Shape;715;g2860b9693d9_2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860b9693d9_2_2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26" name="Google Shape;726;g2860b9693d9_2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spcBef>
                <a:spcPct val="0"/>
              </a:spcBef>
              <a:spcAft>
                <a:spcPct val="0"/>
              </a:spcAft>
              <a:buNone/>
            </a:pPr>
            <a:r>
              <a:rPr lang="fr" sz="1200" b="0" i="0" u="none" strike="noStrike">
                <a:highlight>
                  <a:srgbClr val="000000">
                    <a:alpha val="0"/>
                  </a:srgbClr>
                </a:highlight>
                <a:latin typeface="Calibri"/>
              </a:rPr>
              <a:t>La promotion de la croissance est un "conseil personnalisé basé sur les résultats du suivi de la croissance et de la résolution des problèmes avec les personnes s'occupant d'enfants" (Mangasaryan, Arabi, et Schultink 2011, 46).</a:t>
            </a:r>
            <a:endParaRPr/>
          </a:p>
          <a:p>
            <a:pPr marL="457200" lvl="0" indent="0" algn="l" rtl="0">
              <a:spcBef>
                <a:spcPts val="900"/>
              </a:spcBef>
              <a:spcAft>
                <a:spcPct val="0"/>
              </a:spcAft>
              <a:buNone/>
            </a:pPr>
            <a:endParaRPr/>
          </a:p>
          <a:p>
            <a:pPr marL="457200" lvl="0" indent="0" algn="l" rtl="0">
              <a:spcBef>
                <a:spcPts val="900"/>
              </a:spcBef>
              <a:spcAft>
                <a:spcPts val="900"/>
              </a:spcAft>
              <a:buNone/>
            </a:pPr>
            <a:r>
              <a:rPr lang="fr" sz="1200" b="0" i="0" u="none" strike="noStrike">
                <a:highlight>
                  <a:srgbClr val="000000">
                    <a:alpha val="0"/>
                  </a:srgbClr>
                </a:highlight>
                <a:latin typeface="Calibri"/>
              </a:rPr>
              <a:t>Tester l'efficacité de différents modèles SPC dans différents contextes sur la couverture, la qualité des conseils des agents de santé, les expériences et les pratiques des personnes s'occupant d'enfants et les résultats nutritionnels des enfants. Quels types de modèles SPC (par exemple, fréquence en fonction de l'âge ou intensité en fonction du lieu [domicile ou site communautaire]) permettraient aux agents de santé de fournir des conseils de qualité ? À quoi peut-on s'attendre en matière de conseil dans les différents contextes dans lesquels le conseil est proposé ? Quels types de modèles SPC (par exemple, combinés à d'autres plates-formes telles que la vaccination, les visites aux enfants bien portants, les visites aux enfants malades) encourageraient une fréquentation assidue ? Lors de l'intégration du SPC dans d'autres plates-formes (par exemple, vaccination, visites aux enfants bien portants, visites aux enfants malades), quel est le niveau d'assiduité attendu ? Comment les programmes pourraient-ils modifier leurs attentes et leurs pratiques afin de tirer le meilleur parti de ce contact potentiel avec les conseillers ? 2. Mener des recherches sur la mise en œuvre afin de tester les méthodes de développement des compétences des agents de santé</a:t>
            </a:r>
            <a:endParaRPr/>
          </a:p>
        </p:txBody>
      </p:sp>
      <p:sp>
        <p:nvSpPr>
          <p:cNvPr id="727" name="Google Shape;727;g2860b9693d9_2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87126f52f3_0_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40" name="Google Shape;740;g287126f52f3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741" name="Google Shape;741;g287126f52f3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7c78c1ae7e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752" name="Google Shape;752;g27c78c1ae7e_0_3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85f9ff849e_1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61" name="Google Shape;761;g285f9ff849e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ct val="0"/>
              </a:spcBef>
              <a:spcAft>
                <a:spcPct val="0"/>
              </a:spcAft>
              <a:buSzPts val="1400"/>
              <a:buChar char="●"/>
            </a:pPr>
            <a:endParaRPr dirty="0"/>
          </a:p>
        </p:txBody>
      </p:sp>
      <p:sp>
        <p:nvSpPr>
          <p:cNvPr id="762" name="Google Shape;762;g285f9ff849e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8b76d5e08e_0_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70" name="Google Shape;770;g28b76d5e08e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100"/>
              <a:buFont typeface="Arial"/>
              <a:buNone/>
            </a:pPr>
            <a:r>
              <a:rPr lang="fr" sz="1100" b="1" i="0" u="none" strike="noStrike" dirty="0">
                <a:highlight>
                  <a:srgbClr val="000000">
                    <a:alpha val="0"/>
                  </a:srgbClr>
                </a:highlight>
                <a:latin typeface="Gill Sans"/>
                <a:ea typeface="Gill Sans"/>
                <a:cs typeface="Gill Sans"/>
                <a:sym typeface="Gill Sans"/>
              </a:rPr>
              <a:t>Appel à l'action (exemples d'un appel pour chaque partie prenante) :</a:t>
            </a:r>
            <a:endParaRPr sz="1100" b="1" dirty="0">
              <a:latin typeface="Gill Sans"/>
              <a:ea typeface="Gill Sans"/>
              <a:cs typeface="Gill Sans"/>
              <a:sym typeface="Gill Sans"/>
            </a:endParaRPr>
          </a:p>
          <a:p>
            <a:pPr marL="457200" lvl="0" indent="-298450" algn="l" rtl="0">
              <a:spcBef>
                <a:spcPts val="900"/>
              </a:spcBef>
              <a:spcAft>
                <a:spcPct val="0"/>
              </a:spcAft>
              <a:buClr>
                <a:schemeClr val="dk1"/>
              </a:buClr>
              <a:buSzPts val="1100"/>
              <a:buFont typeface="Gill Sans"/>
              <a:buChar char="•"/>
            </a:pPr>
            <a:r>
              <a:rPr lang="fr" sz="1100" b="0" i="0" u="none" strike="noStrike" dirty="0">
                <a:highlight>
                  <a:srgbClr val="000000">
                    <a:alpha val="0"/>
                  </a:srgbClr>
                </a:highlight>
                <a:latin typeface="Gill Sans"/>
                <a:ea typeface="Gill Sans"/>
                <a:cs typeface="Gill Sans"/>
                <a:sym typeface="Gill Sans"/>
              </a:rPr>
              <a:t>Le Ministère de la Santé, en étroite collaboration avec le Ministère de l'Education, devrait convoquer un mécanisme multipartite pour coordonner l'examen technique des programmes de formation initiale ; garantir des ressources budgétaires suffisantes pour ces examens réguliers.</a:t>
            </a:r>
            <a:endParaRPr sz="1100" dirty="0">
              <a:latin typeface="Gill Sans"/>
              <a:ea typeface="Gill Sans"/>
              <a:cs typeface="Gill Sans"/>
              <a:sym typeface="Gill Sans"/>
            </a:endParaRPr>
          </a:p>
          <a:p>
            <a:pPr marL="457200" lvl="0" indent="-298450" algn="l" rtl="0">
              <a:spcBef>
                <a:spcPts val="1000"/>
              </a:spcBef>
              <a:spcAft>
                <a:spcPct val="0"/>
              </a:spcAft>
              <a:buClr>
                <a:schemeClr val="dk1"/>
              </a:buClr>
              <a:buSzPts val="1100"/>
              <a:buFont typeface="Gill Sans"/>
              <a:buChar char="•"/>
            </a:pPr>
            <a:r>
              <a:rPr lang="fr" sz="1100" b="0" i="0" u="none" strike="noStrike" dirty="0">
                <a:highlight>
                  <a:srgbClr val="000000">
                    <a:alpha val="0"/>
                  </a:srgbClr>
                </a:highlight>
                <a:latin typeface="Gill Sans"/>
                <a:ea typeface="Gill Sans"/>
                <a:cs typeface="Gill Sans"/>
                <a:sym typeface="Gill Sans"/>
              </a:rPr>
              <a:t>Le Ministère de l'Éducation devrait superviser les établissements de formation pour s'assurer que les programmes de cours et les méthodes d'apprentissage soutiennent le renforcement du contenu nutritionnel dans les programmes de formation initiale.</a:t>
            </a:r>
            <a:endParaRPr sz="1100" dirty="0">
              <a:latin typeface="Gill Sans"/>
              <a:ea typeface="Gill Sans"/>
              <a:cs typeface="Gill Sans"/>
              <a:sym typeface="Gill Sans"/>
            </a:endParaRPr>
          </a:p>
          <a:p>
            <a:pPr marL="457200" lvl="0" indent="-298450" algn="l" rtl="0">
              <a:spcBef>
                <a:spcPts val="1000"/>
              </a:spcBef>
              <a:spcAft>
                <a:spcPct val="0"/>
              </a:spcAft>
              <a:buClr>
                <a:schemeClr val="dk1"/>
              </a:buClr>
              <a:buSzPts val="1100"/>
              <a:buFont typeface="Gill Sans"/>
              <a:buChar char="•"/>
            </a:pPr>
            <a:r>
              <a:rPr lang="fr" sz="1100" b="0" i="0" u="none" strike="noStrike" dirty="0">
                <a:highlight>
                  <a:srgbClr val="000000">
                    <a:alpha val="0"/>
                  </a:srgbClr>
                </a:highlight>
                <a:latin typeface="Gill Sans"/>
                <a:ea typeface="Gill Sans"/>
                <a:cs typeface="Gill Sans"/>
                <a:sym typeface="Gill Sans"/>
              </a:rPr>
              <a:t>Les universités et les établissements de formation devraient revoir le contenu nutritionnel des programmes des cours de formation initiale le pour s'assurer qu'il répond aux spécifications du programme national.</a:t>
            </a:r>
            <a:endParaRPr sz="1100" dirty="0">
              <a:latin typeface="Gill Sans"/>
              <a:ea typeface="Gill Sans"/>
              <a:cs typeface="Gill Sans"/>
              <a:sym typeface="Gill Sans"/>
            </a:endParaRPr>
          </a:p>
          <a:p>
            <a:pPr marL="457200" lvl="0" indent="-298450" algn="l" rtl="0">
              <a:spcBef>
                <a:spcPts val="1000"/>
              </a:spcBef>
              <a:spcAft>
                <a:spcPct val="0"/>
              </a:spcAft>
              <a:buClr>
                <a:schemeClr val="dk1"/>
              </a:buClr>
              <a:buSzPts val="1100"/>
              <a:buFont typeface="Gill Sans"/>
              <a:buChar char="•"/>
            </a:pPr>
            <a:r>
              <a:rPr lang="fr" sz="1100" b="0" i="0" u="none" strike="noStrike" dirty="0">
                <a:highlight>
                  <a:srgbClr val="000000">
                    <a:alpha val="0"/>
                  </a:srgbClr>
                </a:highlight>
                <a:latin typeface="Gill Sans"/>
                <a:ea typeface="Gill Sans"/>
                <a:cs typeface="Gill Sans"/>
                <a:sym typeface="Gill Sans"/>
              </a:rPr>
              <a:t>Les associations professionnelles devraient contrôler l'efficacité du contenu nutritionnel de la formation initiale par le biais de l'octroi de licences et d'adhésions basées sur les compétences.</a:t>
            </a:r>
            <a:endParaRPr sz="1100" dirty="0">
              <a:latin typeface="Gill Sans"/>
              <a:ea typeface="Gill Sans"/>
              <a:cs typeface="Gill Sans"/>
              <a:sym typeface="Gill Sans"/>
            </a:endParaRPr>
          </a:p>
          <a:p>
            <a:pPr marL="0" lvl="0" indent="0" algn="l" rtl="0">
              <a:spcBef>
                <a:spcPts val="1000"/>
              </a:spcBef>
              <a:spcAft>
                <a:spcPct val="0"/>
              </a:spcAft>
              <a:buNone/>
            </a:pPr>
            <a:endParaRPr sz="1100" dirty="0">
              <a:latin typeface="Gill Sans"/>
              <a:ea typeface="Gill Sans"/>
              <a:cs typeface="Gill Sans"/>
              <a:sym typeface="Gill Sans"/>
            </a:endParaRPr>
          </a:p>
        </p:txBody>
      </p:sp>
      <p:sp>
        <p:nvSpPr>
          <p:cNvPr id="771" name="Google Shape;771;g28b76d5e08e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85f9ff849e_1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78" name="Google Shape;778;g285f9ff849e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https://www.advancingnutrition.org/resources/tool-and-guide-reviewing-nutrition-content-pre-service-training-curricula</a:t>
            </a:r>
            <a:endParaRPr/>
          </a:p>
        </p:txBody>
      </p:sp>
      <p:sp>
        <p:nvSpPr>
          <p:cNvPr id="779" name="Google Shape;779;g285f9ff849e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7c78c1ae7e_0_5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26" name="Google Shape;426;g27c78c1ae7e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406400" algn="l" rtl="0">
              <a:spcBef>
                <a:spcPct val="0"/>
              </a:spcBef>
              <a:spcAft>
                <a:spcPct val="0"/>
              </a:spcAft>
              <a:buClr>
                <a:srgbClr val="635C5B"/>
              </a:buClr>
              <a:buSzPts val="2800"/>
              <a:buChar char="●"/>
            </a:pPr>
            <a:endParaRPr sz="1400">
              <a:latin typeface="Gill Sans"/>
              <a:ea typeface="Gill Sans"/>
              <a:cs typeface="Gill Sans"/>
              <a:sym typeface="Gill Sans"/>
            </a:endParaRPr>
          </a:p>
          <a:p>
            <a:pPr marL="0" lvl="0" indent="0" algn="l" rtl="0">
              <a:spcBef>
                <a:spcPts val="900"/>
              </a:spcBef>
              <a:spcAft>
                <a:spcPct val="0"/>
              </a:spcAft>
              <a:buNone/>
            </a:pPr>
            <a:endParaRPr/>
          </a:p>
        </p:txBody>
      </p:sp>
      <p:sp>
        <p:nvSpPr>
          <p:cNvPr id="427" name="Google Shape;427;g27c78c1ae7e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8d0e3c2a00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787" name="Google Shape;787;g28d0e3c2a00_0_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7c78c1ae7e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793" name="Google Shape;793;g27c78c1ae7e_0_3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7dfd070f94_1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00" name="Google Shape;800;g27dfd070f94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801" name="Google Shape;801;g27dfd070f94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808" name="Google Shape;808;p2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939f7b33c0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813" name="Google Shape;813;g2939f7b33c0_0_12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7dfd070f94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36" name="Google Shape;436;g27dfd070f9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Aujourd'hui, nous allons nous concentrer sur le travail de l'USAID en action pour la nutrition pour améliorer la qualité des services de nutrition au sein des systèmes de santé : plus particulièrement les preuves que nous avons générées et les ressources et outils que nous avons développés pour renforcer et intégrer trois composantes des soins nourriciers : une nutrition appropriée, des soins adaptés et des possibilités d'apprentissage précoce.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Le webinaire est organisé autour de six domaines de travail thématiques. Pour chacun d'entre eux, nous partagerons avec vous trois points : 1) pourquoi nous avons travaillé dans ce domaine, 2) les preuves générées et 3) les ressources qui pourraient vous être utiles dans votre travail. Les collègues discuteront de la qualité des services de nutrition pour les mères et les adolescents, ainsi que pour l'allaitement. Nous examinerons ensuite les efforts déployés pour fournir des soins adaptés et un apprentissage précoce, et pour apporter un soutien aux enfants ayant des difficultés d'alimentation et aux enfants handicapés. Nous examinons également une plateforme spécifique, le suivi et la promotion de la croissance, ainsi que les efforts visant à renforcer les capacités des agents de santé par le biais d'une formation préalable.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Il s'agit d'une sélection de nombreuses preuves et ressources qui, nous l'espérons, seront utiles à ceux d'entre vous qui planifient ou mettent en œuvre des programmes de nutrition ou de santé. Toutes ces ressources ont été diffusées ou partagées par elles-mêmes et se trouvent, ou se trouveront bientôt, sur le site web de l'USAID en action pour la nutrition. La présentation, ainsi qu'un document contenant des liens vers des documents clés, seront partagés avec tous les participants. </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Après une brève question sur le chat,</a:t>
            </a:r>
            <a:endParaRPr/>
          </a:p>
          <a:p>
            <a:pPr marL="457200" lvl="0" indent="-323850" algn="l" rtl="0">
              <a:spcBef>
                <a:spcPct val="0"/>
              </a:spcBef>
              <a:spcAft>
                <a:spcPct val="0"/>
              </a:spcAft>
              <a:buClr>
                <a:srgbClr val="635C5B"/>
              </a:buClr>
              <a:buSzPts val="1500"/>
              <a:buChar char="●"/>
            </a:pPr>
            <a:r>
              <a:rPr lang="fr" sz="1500" b="0" i="0" u="none" strike="noStrike">
                <a:solidFill>
                  <a:srgbClr val="635C5B"/>
                </a:solidFill>
                <a:highlight>
                  <a:srgbClr val="000000">
                    <a:alpha val="0"/>
                  </a:srgbClr>
                </a:highlight>
                <a:latin typeface="Gill Sans"/>
                <a:ea typeface="Gill Sans"/>
                <a:cs typeface="Gill Sans"/>
                <a:sym typeface="Gill Sans"/>
              </a:rPr>
              <a:t>Quelles sont, selon vous, les principales priorités pour renforcer la nutrition et les soins nourriciers dans les services de santé ?</a:t>
            </a:r>
            <a:endParaRPr sz="1500">
              <a:solidFill>
                <a:srgbClr val="635C5B"/>
              </a:solidFill>
              <a:latin typeface="Gill Sans"/>
              <a:ea typeface="Gill Sans"/>
              <a:cs typeface="Gill Sans"/>
              <a:sym typeface="Gill Sans"/>
            </a:endParaRPr>
          </a:p>
          <a:p>
            <a:pPr marL="0" lvl="0" indent="0" algn="l" rtl="0">
              <a:spcBef>
                <a:spcPts val="90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 nous entamerons le premier domaine thématique. Après les trois premiers domaines, nous montrerons un bref clip vidéo et nous aurons 5 minutes de Q&amp;R. Ensuite, nous présenterons les trois derniers domaines et nous aurons une dernière séance de Q&amp;R. Notre équipe surveille également le chat, alors n'hésitez pas à poser des questions dans le chat tout au long des présentations et nous pourrons y répondre en temps réel. Merci !</a:t>
            </a:r>
            <a:endParaRPr/>
          </a:p>
          <a:p>
            <a:pPr marL="457200" lvl="0" indent="-323850" algn="l" rtl="0">
              <a:spcBef>
                <a:spcPct val="0"/>
              </a:spcBef>
              <a:spcAft>
                <a:spcPct val="0"/>
              </a:spcAft>
              <a:buClr>
                <a:srgbClr val="635C5B"/>
              </a:buClr>
              <a:buSzPts val="1500"/>
              <a:buChar char="●"/>
            </a:pPr>
            <a:r>
              <a:rPr lang="fr" sz="1500" b="0" i="0" u="none" strike="noStrike">
                <a:solidFill>
                  <a:srgbClr val="635C5B"/>
                </a:solidFill>
                <a:highlight>
                  <a:srgbClr val="000000">
                    <a:alpha val="0"/>
                  </a:srgbClr>
                </a:highlight>
                <a:latin typeface="Gill Sans"/>
                <a:ea typeface="Gill Sans"/>
                <a:cs typeface="Gill Sans"/>
                <a:sym typeface="Gill Sans"/>
              </a:rPr>
              <a:t>Quelles sont, selon vous, les principales priorités pour renforcer la nutrition et les soins nourriciers dans les services de santé ?</a:t>
            </a:r>
            <a:endParaRPr sz="1500">
              <a:solidFill>
                <a:srgbClr val="635C5B"/>
              </a:solidFill>
              <a:latin typeface="Gill Sans"/>
              <a:ea typeface="Gill Sans"/>
              <a:cs typeface="Gill Sans"/>
              <a:sym typeface="Gill Sans"/>
            </a:endParaRPr>
          </a:p>
          <a:p>
            <a:pPr marL="0" lvl="0" indent="0" algn="l" rtl="0">
              <a:spcBef>
                <a:spcPts val="900"/>
              </a:spcBef>
              <a:spcAft>
                <a:spcPct val="0"/>
              </a:spcAft>
              <a:buNone/>
            </a:pPr>
            <a:endParaRPr/>
          </a:p>
        </p:txBody>
      </p:sp>
      <p:sp>
        <p:nvSpPr>
          <p:cNvPr id="437" name="Google Shape;437;g27dfd070f9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ct val="0"/>
              </a:spcBef>
              <a:spcAft>
                <a:spcPct val="0"/>
              </a:spcAft>
              <a:buSzPts val="1100"/>
              <a:buChar char="●"/>
            </a:pPr>
            <a:r>
              <a:rPr lang="fr" sz="1100" b="1" i="0" u="none" strike="noStrike">
                <a:highlight>
                  <a:srgbClr val="000000">
                    <a:alpha val="0"/>
                  </a:srgbClr>
                </a:highlight>
                <a:latin typeface="Calibri"/>
              </a:rPr>
              <a:t>Pourquoi cela est important :</a:t>
            </a:r>
            <a:r>
              <a:rPr lang="fr" sz="1100" b="0" i="0" u="none" strike="noStrike">
                <a:highlight>
                  <a:srgbClr val="000000">
                    <a:alpha val="0"/>
                  </a:srgbClr>
                </a:highlight>
                <a:latin typeface="Calibri"/>
              </a:rPr>
              <a:t> Une nutrition maternelle optimale est importante pour améliorer l'état nutritionnel et la santé des femmes et de leurs enfants. En outre, l'adolescence est une période de transformation qui offre une occasion importante de promouvoir une nutrition saine qui les affecte aujourd'hui et à l'avenir. Le document de planification stratégique NMIN de l'USAID en action pour la nutrition met l'accent sur l'alimentation des femmes et des adolescentes afin de répondre à la nécessité de veiller à ce que les femmes et les adolescentes puissent avoir une alimentation saine et accéder à de bons services de santé.</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Nous avons développé 3 ressources sur ce thème que je vais partager avec vous. </a:t>
            </a:r>
            <a:endParaRPr sz="1100"/>
          </a:p>
          <a:p>
            <a:pPr marL="0" lvl="0" indent="0" algn="l" rtl="0">
              <a:spcBef>
                <a:spcPts val="600"/>
              </a:spcBef>
              <a:spcAft>
                <a:spcPct val="0"/>
              </a:spcAft>
              <a:buNone/>
            </a:pPr>
            <a:endParaRPr/>
          </a:p>
        </p:txBody>
      </p:sp>
      <p:sp>
        <p:nvSpPr>
          <p:cNvPr id="444" name="Google Shape;444;p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860b9693d9_2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52" name="Google Shape;452;g2860b9693d9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De nombreux programmes ciblant les 1 000 premiers jours concentrent leurs efforts sur les nourrissons et les enfants. Les interventions en matière de nutrition maternelle, telles que l'amélioration du régime alimentaire pendant la grossesse et l'allaitement, la prise de poids pendant la grossesse et la supplémentation en acide folique et en calcium, ont fait l'objet de moins d'attention. Le manque d'expérience en matière de mise en œuvre de programmes et de données concernant les interventions en matière de nutrition maternelle a créé un manque de compréhension sur la manière d'intégrer les interventions en matière de nutrition maternelle dans la planification et la conception des programmes de santé, et il y avait peu de conseils disponibles sur la manière d'inclure la nutrition maternelle dans les programmes de santé. Nous avons donc élaboré un guide pour combler cette lacune. </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Nous travaillons avec des collègues de l'Uganda Maternal and Child Health and Nutrition Activity, financé par l'USAID, pour tester un outil d'orientation opérationnelle sur la nutrition maternelle, qui a été développé par le Maternal and Child Survival Program (ou MCSP), financé par l'USAID. Sur la base de ce test en Ouganda, nous avons élaboré un guide à l'intention des ONG et des partenaires de mise en œuvre qui travaillent en étroite collaboration avec leurs homologues gouvernementaux en vue de renforcer les services de nutrition maternelle au niveau de l'établissement ou de la communauté, ou qui s'efforcent d'améliorer l'environnement favorable à la nutrition maternelle. </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Le guide : </a:t>
            </a:r>
            <a:endParaRPr sz="1100"/>
          </a:p>
          <a:p>
            <a:pPr marL="914400" lvl="1" indent="-311150" algn="l" rtl="0">
              <a:spcBef>
                <a:spcPct val="0"/>
              </a:spcBef>
              <a:spcAft>
                <a:spcPct val="0"/>
              </a:spcAft>
              <a:buSzPts val="1300"/>
              <a:buChar char="○"/>
            </a:pPr>
            <a:r>
              <a:rPr lang="fr" sz="1100" b="0" i="0" u="none" strike="noStrike">
                <a:highlight>
                  <a:srgbClr val="000000">
                    <a:alpha val="0"/>
                  </a:srgbClr>
                </a:highlight>
                <a:latin typeface="Calibri"/>
              </a:rPr>
              <a:t>offre des conseils étape par étape pour la planification des programmes et comprend des conseils sur la réalisation d'une analyse de la situation, un processus de priorisation et de planification de la mise en œuvre, ainsi que le suivi, la réflexion et l'adaptation au cours de la mise en œuvre. </a:t>
            </a:r>
            <a:endParaRPr sz="1100"/>
          </a:p>
          <a:p>
            <a:pPr marL="914400" lvl="1" indent="-311150" algn="l" rtl="0">
              <a:spcBef>
                <a:spcPct val="0"/>
              </a:spcBef>
              <a:spcAft>
                <a:spcPct val="0"/>
              </a:spcAft>
              <a:buSzPts val="1300"/>
              <a:buChar char="○"/>
            </a:pPr>
            <a:r>
              <a:rPr lang="fr" sz="1100" b="0" i="0" u="none" strike="noStrike">
                <a:highlight>
                  <a:srgbClr val="000000">
                    <a:alpha val="0"/>
                  </a:srgbClr>
                </a:highlight>
                <a:latin typeface="Calibri"/>
              </a:rPr>
              <a:t>Le guide comprend également des informations sur les interventions et approches potentielles à différents niveaux du système de santé, des indicateurs et des sources de données, des orientations mondiales sur la nutrition maternelle, des suggestions pour travailler avec une équipe multipartite, des exemples de cas et des liens vers des outils et des ressources utiles. </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Ce document d'orientation se concentre principalement sur les actions du secteur de la santé, mais reconnaît qu'une approche multisectorielle est essentielle pour réaliser des progrès durables en matière de nutrition maternelle. </a:t>
            </a:r>
            <a:endParaRPr sz="1100"/>
          </a:p>
        </p:txBody>
      </p:sp>
      <p:sp>
        <p:nvSpPr>
          <p:cNvPr id="453" name="Google Shape;453;g2860b9693d9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860b9693d9_2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61" name="Google Shape;461;g2860b9693d9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L'adolescence est une période de croissance et de développement rapides. Les experts considèrent qu'il s'agit de la deuxième fenêtre d'opportunité pour lutter contre la sous-nutrition.</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Malgré son importance, les lignes directrices de l'OMS 2018 sur la nutrition des adolescents ont mis en évidence des lacunes dans les données factuelles sur les comportements et les besoins des adolescents, ainsi que des connaissances limitées sur la manière d'adapter les programmes aux garçons et aux filles adolescents.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Afin de combler ces lacunes, l'USAID en action pour la nutrition a élaboré des directives soulignant les considérations clés pour orienter une recherche formative sur les comportements nutritionnels chez les adolescents.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Ce document est destiné aux responsables de la mise en œuvre des programmes et aux chercheurs afin qu'ils adaptent leurs études de recherche formative au travail avec les adolescents.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Le document présente cinq considérations. Elles sont (lire). </a:t>
            </a:r>
            <a:endParaRPr sz="1100"/>
          </a:p>
          <a:p>
            <a:pPr marL="914400" lvl="1" indent="-298450" algn="l" rtl="0">
              <a:spcBef>
                <a:spcPct val="0"/>
              </a:spcBef>
              <a:spcAft>
                <a:spcPct val="0"/>
              </a:spcAft>
              <a:buSzPts val="1100"/>
              <a:buChar char="○"/>
            </a:pPr>
            <a:r>
              <a:rPr lang="fr" sz="1100" b="0" i="0" u="none" strike="noStrike">
                <a:highlight>
                  <a:srgbClr val="000000">
                    <a:alpha val="0"/>
                  </a:srgbClr>
                </a:highlight>
                <a:latin typeface="Calibri"/>
              </a:rPr>
              <a:t>Déterminer les objectifs de la recherche formative</a:t>
            </a:r>
            <a:endParaRPr sz="1100"/>
          </a:p>
          <a:p>
            <a:pPr marL="914400" lvl="1" indent="-298450" algn="l" rtl="0">
              <a:spcBef>
                <a:spcPct val="0"/>
              </a:spcBef>
              <a:spcAft>
                <a:spcPct val="0"/>
              </a:spcAft>
              <a:buSzPts val="1100"/>
              <a:buChar char="○"/>
            </a:pPr>
            <a:r>
              <a:rPr lang="fr" sz="1100" b="0" i="0" u="none" strike="noStrike">
                <a:highlight>
                  <a:srgbClr val="000000">
                    <a:alpha val="0"/>
                  </a:srgbClr>
                </a:highlight>
                <a:latin typeface="Calibri"/>
              </a:rPr>
              <a:t>Concevoir et mener une recherche formative</a:t>
            </a:r>
            <a:endParaRPr sz="1100"/>
          </a:p>
          <a:p>
            <a:pPr marL="914400" lvl="1" indent="-298450" algn="l" rtl="0">
              <a:spcBef>
                <a:spcPct val="0"/>
              </a:spcBef>
              <a:spcAft>
                <a:spcPct val="0"/>
              </a:spcAft>
              <a:buSzPts val="1100"/>
              <a:buChar char="○"/>
            </a:pPr>
            <a:r>
              <a:rPr lang="fr" sz="1100" b="0" i="0" u="none" strike="noStrike">
                <a:highlight>
                  <a:srgbClr val="000000">
                    <a:alpha val="0"/>
                  </a:srgbClr>
                </a:highlight>
                <a:latin typeface="Calibri"/>
              </a:rPr>
              <a:t>Considérer l'éthique et la confidentialité  </a:t>
            </a:r>
            <a:endParaRPr sz="1100"/>
          </a:p>
          <a:p>
            <a:pPr marL="914400" lvl="1" indent="-298450" algn="l" rtl="0">
              <a:spcBef>
                <a:spcPct val="0"/>
              </a:spcBef>
              <a:spcAft>
                <a:spcPct val="0"/>
              </a:spcAft>
              <a:buSzPts val="1100"/>
              <a:buChar char="○"/>
            </a:pPr>
            <a:r>
              <a:rPr lang="fr" sz="1100" b="0" i="0" u="none" strike="noStrike">
                <a:highlight>
                  <a:srgbClr val="000000">
                    <a:alpha val="0"/>
                  </a:srgbClr>
                </a:highlight>
                <a:latin typeface="Calibri"/>
              </a:rPr>
              <a:t>Analyser les données</a:t>
            </a:r>
            <a:endParaRPr sz="1100"/>
          </a:p>
          <a:p>
            <a:pPr marL="914400" lvl="1" indent="-298450" algn="l" rtl="0">
              <a:spcBef>
                <a:spcPct val="0"/>
              </a:spcBef>
              <a:spcAft>
                <a:spcPct val="0"/>
              </a:spcAft>
              <a:buSzPts val="1100"/>
              <a:buChar char="○"/>
            </a:pPr>
            <a:r>
              <a:rPr lang="fr" sz="1100" b="0" i="0" u="none" strike="noStrike">
                <a:highlight>
                  <a:srgbClr val="000000">
                    <a:alpha val="0"/>
                  </a:srgbClr>
                </a:highlight>
                <a:latin typeface="Calibri"/>
              </a:rPr>
              <a:t>Diffuser et utiliser les résultats</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Chaque considération comprend des points de décision clés, des exemples pratiques et des ressources.</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Par exemple, l'un des principaux points de décision dans le cadre de la deuxième considération, à savoir la conception et la réalisation d'une recherche formative, concerne le choix des méthodes de collecte de données les plus appropriées. Pour les adolescents, cela signifie souvent l'utilisation d'approches participatives et cognitives, car elles sont bien adaptées à l'engagement des adolescents. Pour aider le lecteur, nous donnons des exemples de méthodes participatives que d'autres études de recherche formative ont utilisées pour comprendre différents aspects des comportements nutritionnels des adolescents, par exemple en utilisant des jeux pour mieux comprendre les aliments que les adolescents achètent auprès des vendeurs.</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Pendant la durée du projet, l'USAID en action pour la nutrition a utilisé ce document pour concevoir et mener des recherches formatives sur la nutrition des adolescents au Niger et au Nigeria.  </a:t>
            </a:r>
            <a:endParaRPr sz="1100"/>
          </a:p>
        </p:txBody>
      </p:sp>
      <p:sp>
        <p:nvSpPr>
          <p:cNvPr id="462" name="Google Shape;462;g2860b9693d9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860b9693d9_2_1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70" name="Google Shape;470;g2860b9693d9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En 2021, l'USAID en action pour la nutrition a lancé sa banque de ressources sur la nutrition des adolescents, qui est un répertoire en ligne du matériel programmatique existant pour soutenir la nutrition des adolescents, y compris les politiques, les protocoles, les outils et les documents d'orientation.</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L'objectif de la banque de ressources est d'accroître l'accessibilité aux ressources et de permettre aux programmeurs d'utiliser, d'améliorer ou de développer les initiatives existantes.</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Actuellement, la banque compte environ 300 ressources, qui peuvent être filtrées en fonction d'un certain nombre de catégories (domaine de programme, domaine technique, public, etc.) afin de permettre aux utilisateurs de trouver une ou plusieurs ressources répondant aux besoins de leur programme.</a:t>
            </a:r>
            <a:endParaRPr sz="1100"/>
          </a:p>
          <a:p>
            <a:pPr marL="457200" lvl="0" indent="-311150" algn="l" rtl="0">
              <a:spcBef>
                <a:spcPct val="0"/>
              </a:spcBef>
              <a:spcAft>
                <a:spcPct val="0"/>
              </a:spcAft>
              <a:buSzPts val="1300"/>
              <a:buChar char="●"/>
            </a:pPr>
            <a:r>
              <a:rPr lang="fr" sz="1100" b="0" i="0" u="none" strike="noStrike">
                <a:highlight>
                  <a:srgbClr val="000000">
                    <a:alpha val="0"/>
                  </a:srgbClr>
                </a:highlight>
                <a:latin typeface="Calibri"/>
              </a:rPr>
              <a:t>Nous avons régulièrement mis à jour la banque de ressources et nous préparons un dernier téléchargement dans la banque avant la fin du projet. Si vous connaissez des ressources programmatiques sur la nutrition des adolescents qui ne figurent pas actuellement dans la banque, veuillez les envoyer à </a:t>
            </a:r>
            <a:r>
              <a:rPr lang="fr" sz="1100" b="0" i="0" u="sng" strike="noStrike">
                <a:solidFill>
                  <a:srgbClr val="0000FF"/>
                </a:solidFill>
                <a:highlight>
                  <a:srgbClr val="000000">
                    <a:alpha val="0"/>
                  </a:srgbClr>
                </a:highlight>
                <a:latin typeface="Calibri"/>
                <a:hlinkClick r:id="rId3"/>
              </a:rPr>
              <a:t>info@advancingnutrition.org</a:t>
            </a:r>
            <a:r>
              <a:rPr lang="fr" sz="1100" b="0" i="0" u="none" strike="noStrike">
                <a:highlight>
                  <a:srgbClr val="000000">
                    <a:alpha val="0"/>
                  </a:srgbClr>
                </a:highlight>
                <a:latin typeface="Calibri"/>
              </a:rPr>
              <a:t> afin que nous puissions les ajouter le mois prochain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Je passe maintenant la parole à Altrena. </a:t>
            </a:r>
            <a:endParaRPr sz="1100"/>
          </a:p>
        </p:txBody>
      </p:sp>
      <p:sp>
        <p:nvSpPr>
          <p:cNvPr id="471" name="Google Shape;471;g2860b9693d9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hyperlink" Target="mailto:iinnfo@advancingnutrition.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hyperlink" Target="mailto:iinnfo@advancingnutrition.org" TargetMode="External"/><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b="0" i="0" u="none" strike="noStrike" cap="none">
              <a:solidFill>
                <a:schemeClr val="lt1"/>
              </a:solidFill>
              <a:latin typeface="Gill Sans"/>
              <a:ea typeface="Gill Sans"/>
              <a:cs typeface="Gill Sans"/>
              <a:sym typeface="Gill Sans"/>
            </a:endParaRPr>
          </a:p>
        </p:txBody>
      </p:sp>
      <p:sp>
        <p:nvSpPr>
          <p:cNvPr id="17" name="Google Shape;17;p2"/>
          <p:cNvSpPr txBox="1">
            <a:spLocks noGrp="1"/>
          </p:cNvSpPr>
          <p:nvPr>
            <p:ph type="ctrTitle"/>
          </p:nvPr>
        </p:nvSpPr>
        <p:spPr>
          <a:xfrm>
            <a:off x="321677" y="1371603"/>
            <a:ext cx="4250323" cy="1428748"/>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8" name="Google Shape;18;p2"/>
          <p:cNvSpPr txBox="1">
            <a:spLocks noGrp="1"/>
          </p:cNvSpPr>
          <p:nvPr>
            <p:ph type="subTitle" idx="1"/>
          </p:nvPr>
        </p:nvSpPr>
        <p:spPr>
          <a:xfrm>
            <a:off x="321676" y="3086100"/>
            <a:ext cx="3581400" cy="1200150"/>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9" name="Google Shape;19;p2"/>
          <p:cNvSpPr txBox="1">
            <a:spLocks noGrp="1"/>
          </p:cNvSpPr>
          <p:nvPr>
            <p:ph type="body" idx="2"/>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20" name="Google Shape;20;p2"/>
          <p:cNvSpPr>
            <a:spLocks noGrp="1"/>
          </p:cNvSpPr>
          <p:nvPr>
            <p:ph type="pic" idx="3"/>
          </p:nvPr>
        </p:nvSpPr>
        <p:spPr>
          <a:xfrm>
            <a:off x="4876801" y="137160"/>
            <a:ext cx="3945524" cy="4489704"/>
          </a:xfrm>
          <a:prstGeom prst="rect">
            <a:avLst/>
          </a:prstGeom>
          <a:noFill/>
          <a:ln>
            <a:noFill/>
          </a:ln>
        </p:spPr>
        <p:txBody>
          <a:bodyPr/>
          <a:lstStyle/>
          <a:p>
            <a:endParaRPr/>
          </a:p>
        </p:txBody>
      </p:sp>
      <p:sp>
        <p:nvSpPr>
          <p:cNvPr id="21" name="Google Shape;21;p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b="0" i="0" u="none" strike="noStrike" cap="none" dirty="0">
                <a:solidFill>
                  <a:schemeClr val="lt1"/>
                </a:solidFill>
                <a:latin typeface="Gill Sans"/>
                <a:ea typeface="Gill Sans"/>
                <a:cs typeface="Gill Sans"/>
                <a:sym typeface="Gill Sans"/>
              </a:rPr>
              <a:t>USAID EN ACTION POUR LA NUTRITION</a:t>
            </a:r>
            <a:endParaRPr dirty="0"/>
          </a:p>
        </p:txBody>
      </p:sp>
      <p:pic>
        <p:nvPicPr>
          <p:cNvPr id="22" name="Google Shape;22;p2"/>
          <p:cNvPicPr preferRelativeResize="0"/>
          <p:nvPr/>
        </p:nvPicPr>
        <p:blipFill>
          <a:blip r:embed="rId2"/>
          <a:srcRect/>
          <a:stretch/>
        </p:blipFill>
        <p:spPr>
          <a:xfrm>
            <a:off x="167788" y="224852"/>
            <a:ext cx="2163182" cy="861001"/>
          </a:xfrm>
          <a:prstGeom prst="rect">
            <a:avLst/>
          </a:prstGeom>
          <a:noFill/>
          <a:ln>
            <a:noFill/>
          </a:ln>
        </p:spPr>
      </p:pic>
      <p:sp>
        <p:nvSpPr>
          <p:cNvPr id="23" name="Google Shape;23;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73"/>
        <p:cNvGrpSpPr/>
        <p:nvPr/>
      </p:nvGrpSpPr>
      <p:grpSpPr>
        <a:xfrm>
          <a:off x="0" y="0"/>
          <a:ext cx="0" cy="0"/>
          <a:chOff x="0" y="0"/>
          <a:chExt cx="0" cy="0"/>
        </a:xfrm>
      </p:grpSpPr>
      <p:sp>
        <p:nvSpPr>
          <p:cNvPr id="74" name="Google Shape;74;p11"/>
          <p:cNvSpPr>
            <a:spLocks noGrp="1"/>
          </p:cNvSpPr>
          <p:nvPr>
            <p:ph type="pic" idx="2"/>
          </p:nvPr>
        </p:nvSpPr>
        <p:spPr>
          <a:xfrm>
            <a:off x="152400" y="133350"/>
            <a:ext cx="4419600" cy="4489704"/>
          </a:xfrm>
          <a:prstGeom prst="rect">
            <a:avLst/>
          </a:prstGeom>
          <a:solidFill>
            <a:srgbClr val="FFFFFF"/>
          </a:solidFill>
          <a:ln>
            <a:noFill/>
          </a:ln>
        </p:spPr>
        <p:txBody>
          <a:bodyPr/>
          <a:lstStyle/>
          <a:p>
            <a:endParaRPr/>
          </a:p>
        </p:txBody>
      </p:sp>
      <p:sp>
        <p:nvSpPr>
          <p:cNvPr id="75" name="Google Shape;75;p11"/>
          <p:cNvSpPr txBox="1">
            <a:spLocks noGrp="1"/>
          </p:cNvSpPr>
          <p:nvPr>
            <p:ph type="title"/>
          </p:nvPr>
        </p:nvSpPr>
        <p:spPr>
          <a:xfrm>
            <a:off x="4877104" y="2228850"/>
            <a:ext cx="3885896" cy="1371598"/>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lt1"/>
              </a:buClr>
              <a:buSzPts val="2100"/>
              <a:buFont typeface="Gill Sans"/>
              <a:buNone/>
              <a:defRPr>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11"/>
          <p:cNvSpPr txBox="1">
            <a:spLocks noGrp="1"/>
          </p:cNvSpPr>
          <p:nvPr>
            <p:ph type="body" idx="1"/>
          </p:nvPr>
        </p:nvSpPr>
        <p:spPr>
          <a:xfrm rot="-5400000">
            <a:off x="3313614" y="140712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77" name="Google Shape;77;p1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78" name="Google Shape;78;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79"/>
        <p:cNvGrpSpPr/>
        <p:nvPr/>
      </p:nvGrpSpPr>
      <p:grpSpPr>
        <a:xfrm>
          <a:off x="0" y="0"/>
          <a:ext cx="0" cy="0"/>
          <a:chOff x="0" y="0"/>
          <a:chExt cx="0" cy="0"/>
        </a:xfrm>
      </p:grpSpPr>
      <p:sp>
        <p:nvSpPr>
          <p:cNvPr id="80" name="Google Shape;80;p12"/>
          <p:cNvSpPr txBox="1">
            <a:spLocks noGrp="1"/>
          </p:cNvSpPr>
          <p:nvPr>
            <p:ph type="body" idx="1"/>
          </p:nvPr>
        </p:nvSpPr>
        <p:spPr>
          <a:xfrm>
            <a:off x="152400" y="133350"/>
            <a:ext cx="8839200" cy="4489704"/>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lt1"/>
              </a:buClr>
              <a:buSzPts val="1500"/>
              <a:buNone/>
              <a:defRPr>
                <a:solidFill>
                  <a:schemeClr val="lt1"/>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81" name="Google Shape;81;p1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sp>
        <p:nvSpPr>
          <p:cNvPr id="82" name="Google Shape;8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85" name="Google Shape;85;p13"/>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86" name="Google Shape;86;p13"/>
          <p:cNvSpPr txBox="1">
            <a:spLocks noGrp="1"/>
          </p:cNvSpPr>
          <p:nvPr>
            <p:ph type="title"/>
          </p:nvPr>
        </p:nvSpPr>
        <p:spPr>
          <a:xfrm>
            <a:off x="320040" y="342900"/>
            <a:ext cx="8522208"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7" name="Google Shape;87;p1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88" name="Google Shape;88;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91" name="Google Shape;91;p14"/>
          <p:cNvSpPr txBox="1">
            <a:spLocks noGrp="1"/>
          </p:cNvSpPr>
          <p:nvPr>
            <p:ph type="body" idx="2"/>
          </p:nvPr>
        </p:nvSpPr>
        <p:spPr>
          <a:xfrm>
            <a:off x="6080760" y="1200150"/>
            <a:ext cx="2743200" cy="3429000"/>
          </a:xfrm>
          <a:prstGeom prst="rect">
            <a:avLst/>
          </a:prstGeom>
          <a:noFill/>
          <a:ln>
            <a:noFill/>
          </a:ln>
        </p:spPr>
        <p:txBody>
          <a:bodyPr spcFirstLastPara="1" wrap="square" lIns="91425"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92" name="Google Shape;92;p14"/>
          <p:cNvSpPr txBox="1">
            <a:spLocks noGrp="1"/>
          </p:cNvSpPr>
          <p:nvPr>
            <p:ph type="body" idx="3"/>
          </p:nvPr>
        </p:nvSpPr>
        <p:spPr>
          <a:xfrm>
            <a:off x="3200400" y="1200150"/>
            <a:ext cx="2743200" cy="3429000"/>
          </a:xfrm>
          <a:prstGeom prst="rect">
            <a:avLst/>
          </a:prstGeom>
          <a:noFill/>
          <a:ln>
            <a:noFill/>
          </a:ln>
        </p:spPr>
        <p:txBody>
          <a:bodyPr spcFirstLastPara="1" wrap="square" lIns="0" tIns="0" rIns="9142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93" name="Google Shape;93;p14"/>
          <p:cNvSpPr txBox="1">
            <a:spLocks noGrp="1"/>
          </p:cNvSpPr>
          <p:nvPr>
            <p:ph type="title"/>
          </p:nvPr>
        </p:nvSpPr>
        <p:spPr>
          <a:xfrm>
            <a:off x="320040" y="342900"/>
            <a:ext cx="8503920"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4" name="Google Shape;94;p1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95" name="Google Shape;95;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96"/>
        <p:cNvGrpSpPr/>
        <p:nvPr/>
      </p:nvGrpSpPr>
      <p:grpSpPr>
        <a:xfrm>
          <a:off x="0" y="0"/>
          <a:ext cx="0" cy="0"/>
          <a:chOff x="0" y="0"/>
          <a:chExt cx="0" cy="0"/>
        </a:xfrm>
      </p:grpSpPr>
      <p:sp>
        <p:nvSpPr>
          <p:cNvPr id="97" name="Google Shape;97;p15"/>
          <p:cNvSpPr>
            <a:spLocks noGrp="1"/>
          </p:cNvSpPr>
          <p:nvPr>
            <p:ph type="pic" idx="2"/>
          </p:nvPr>
        </p:nvSpPr>
        <p:spPr>
          <a:xfrm>
            <a:off x="152400" y="2228851"/>
            <a:ext cx="8839200" cy="2297318"/>
          </a:xfrm>
          <a:prstGeom prst="rect">
            <a:avLst/>
          </a:prstGeom>
          <a:solidFill>
            <a:schemeClr val="lt1"/>
          </a:solidFill>
          <a:ln>
            <a:noFill/>
          </a:ln>
        </p:spPr>
        <p:txBody>
          <a:bodyPr/>
          <a:lstStyle/>
          <a:p>
            <a:endParaRPr/>
          </a:p>
        </p:txBody>
      </p:sp>
      <p:sp>
        <p:nvSpPr>
          <p:cNvPr id="98" name="Google Shape;98;p15"/>
          <p:cNvSpPr txBox="1">
            <a:spLocks noGrp="1"/>
          </p:cNvSpPr>
          <p:nvPr>
            <p:ph type="body" idx="1"/>
          </p:nvPr>
        </p:nvSpPr>
        <p:spPr>
          <a:xfrm>
            <a:off x="320040" y="1197864"/>
            <a:ext cx="8522208" cy="914400"/>
          </a:xfrm>
          <a:prstGeom prst="rect">
            <a:avLst/>
          </a:prstGeom>
          <a:noFill/>
          <a:ln>
            <a:noFill/>
          </a:ln>
        </p:spPr>
        <p:txBody>
          <a:bodyPr spcFirstLastPara="1" wrap="square" lIns="0" tIns="0" rIns="0" bIns="0" anchor="t" anchorCtr="0">
            <a:normAutofit/>
          </a:bodyPr>
          <a:lstStyle>
            <a:lvl1pPr marL="457200" lvl="0" indent="-323850" algn="l">
              <a:spcBef>
                <a:spcPct val="0"/>
              </a:spcBef>
              <a:spcAft>
                <a:spcPct val="0"/>
              </a:spcAft>
              <a:buClr>
                <a:srgbClr val="6C6463"/>
              </a:buClr>
              <a:buSzPts val="1500"/>
              <a:buChar char="•"/>
              <a:defRPr>
                <a:solidFill>
                  <a:srgbClr val="6C6463"/>
                </a:solidFill>
              </a:defRPr>
            </a:lvl1pPr>
            <a:lvl2pPr marL="914400" lvl="1" indent="-323850" algn="l">
              <a:spcBef>
                <a:spcPts val="900"/>
              </a:spcBef>
              <a:spcAft>
                <a:spcPct val="0"/>
              </a:spcAft>
              <a:buClr>
                <a:srgbClr val="6C6463"/>
              </a:buClr>
              <a:buSzPts val="1500"/>
              <a:buChar char="–"/>
              <a:defRPr>
                <a:solidFill>
                  <a:srgbClr val="6C6463"/>
                </a:solidFill>
              </a:defRPr>
            </a:lvl2pPr>
            <a:lvl3pPr marL="1371600" lvl="2" indent="-314325" algn="l">
              <a:spcBef>
                <a:spcPts val="900"/>
              </a:spcBef>
              <a:spcAft>
                <a:spcPct val="0"/>
              </a:spcAft>
              <a:buClr>
                <a:srgbClr val="6C6463"/>
              </a:buClr>
              <a:buSzPts val="1350"/>
              <a:buChar char="•"/>
              <a:defRPr>
                <a:solidFill>
                  <a:srgbClr val="6C6463"/>
                </a:solidFill>
              </a:defRPr>
            </a:lvl3pPr>
            <a:lvl4pPr marL="1828800" lvl="3" indent="-304800" algn="l">
              <a:spcBef>
                <a:spcPts val="240"/>
              </a:spcBef>
              <a:spcAft>
                <a:spcPct val="0"/>
              </a:spcAft>
              <a:buClr>
                <a:srgbClr val="6C6463"/>
              </a:buClr>
              <a:buSzPts val="1200"/>
              <a:buChar char="–"/>
              <a:defRPr>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99" name="Google Shape;99;p15"/>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0" name="Google Shape;100;p15"/>
          <p:cNvSpPr txBox="1">
            <a:spLocks noGrp="1"/>
          </p:cNvSpPr>
          <p:nvPr>
            <p:ph type="body" idx="3"/>
          </p:nvPr>
        </p:nvSpPr>
        <p:spPr>
          <a:xfrm>
            <a:off x="152401" y="4526169"/>
            <a:ext cx="3581401" cy="138499"/>
          </a:xfrm>
          <a:prstGeom prst="rect">
            <a:avLst/>
          </a:prstGeom>
          <a:noFill/>
          <a:ln>
            <a:noFill/>
          </a:ln>
        </p:spPr>
        <p:txBody>
          <a:bodyPr spcFirstLastPara="1" wrap="square" lIns="0" tIns="45700" rIns="0" bIns="0" anchor="t" anchorCtr="0">
            <a:spAutoFit/>
          </a:bodyPr>
          <a:lstStyle>
            <a:lvl1pPr marL="457200" lvl="0" indent="-228600" algn="l">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01" name="Google Shape;101;p1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02" name="Google Shape;102;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05" name="Google Shape;105;p16"/>
          <p:cNvSpPr txBox="1">
            <a:spLocks noGrp="1"/>
          </p:cNvSpPr>
          <p:nvPr>
            <p:ph type="body" idx="1"/>
          </p:nvPr>
        </p:nvSpPr>
        <p:spPr>
          <a:xfrm>
            <a:off x="320040" y="1543051"/>
            <a:ext cx="4175760" cy="3086099"/>
          </a:xfrm>
          <a:prstGeom prst="rect">
            <a:avLst/>
          </a:prstGeom>
          <a:noFill/>
          <a:ln>
            <a:noFill/>
          </a:ln>
        </p:spPr>
        <p:txBody>
          <a:bodyPr spcFirstLastPara="1" wrap="square" lIns="0"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06" name="Google Shape;106;p16"/>
          <p:cNvSpPr txBox="1">
            <a:spLocks noGrp="1"/>
          </p:cNvSpPr>
          <p:nvPr>
            <p:ph type="title"/>
          </p:nvPr>
        </p:nvSpPr>
        <p:spPr>
          <a:xfrm>
            <a:off x="320039" y="320041"/>
            <a:ext cx="4175413" cy="1028529"/>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7" name="Google Shape;107;p16"/>
          <p:cNvSpPr txBox="1">
            <a:spLocks noGrp="1"/>
          </p:cNvSpPr>
          <p:nvPr>
            <p:ph type="body" idx="3"/>
          </p:nvPr>
        </p:nvSpPr>
        <p:spPr>
          <a:xfrm rot="-5400000">
            <a:off x="7548548" y="1396587"/>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08" name="Google Shape;108;p1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09" name="Google Shape;10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10"/>
        <p:cNvGrpSpPr/>
        <p:nvPr/>
      </p:nvGrpSpPr>
      <p:grpSpPr>
        <a:xfrm>
          <a:off x="0" y="0"/>
          <a:ext cx="0" cy="0"/>
          <a:chOff x="0" y="0"/>
          <a:chExt cx="0" cy="0"/>
        </a:xfrm>
      </p:grpSpPr>
      <p:sp>
        <p:nvSpPr>
          <p:cNvPr id="111" name="Google Shape;111;p17"/>
          <p:cNvSpPr>
            <a:spLocks noGrp="1"/>
          </p:cNvSpPr>
          <p:nvPr>
            <p:ph type="pic" idx="2"/>
          </p:nvPr>
        </p:nvSpPr>
        <p:spPr>
          <a:xfrm>
            <a:off x="152400" y="137160"/>
            <a:ext cx="8839200" cy="4491990"/>
          </a:xfrm>
          <a:prstGeom prst="rect">
            <a:avLst/>
          </a:prstGeom>
          <a:noFill/>
          <a:ln>
            <a:noFill/>
          </a:ln>
        </p:spPr>
        <p:txBody>
          <a:bodyPr/>
          <a:lstStyle/>
          <a:p>
            <a:endParaRPr/>
          </a:p>
        </p:txBody>
      </p:sp>
      <p:sp>
        <p:nvSpPr>
          <p:cNvPr id="112" name="Google Shape;112;p17"/>
          <p:cNvSpPr txBox="1">
            <a:spLocks noGrp="1"/>
          </p:cNvSpPr>
          <p:nvPr>
            <p:ph type="body" idx="1"/>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13" name="Google Shape;113;p1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14" name="Google Shape;11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115"/>
        <p:cNvGrpSpPr/>
        <p:nvPr/>
      </p:nvGrpSpPr>
      <p:grpSpPr>
        <a:xfrm>
          <a:off x="0" y="0"/>
          <a:ext cx="0" cy="0"/>
          <a:chOff x="0" y="0"/>
          <a:chExt cx="0" cy="0"/>
        </a:xfrm>
      </p:grpSpPr>
      <p:sp>
        <p:nvSpPr>
          <p:cNvPr id="116" name="Google Shape;116;p18"/>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17" name="Google Shape;117;p18"/>
          <p:cNvSpPr txBox="1">
            <a:spLocks noGrp="1"/>
          </p:cNvSpPr>
          <p:nvPr>
            <p:ph type="subTitle" idx="1"/>
          </p:nvPr>
        </p:nvSpPr>
        <p:spPr>
          <a:xfrm>
            <a:off x="685800" y="3086100"/>
            <a:ext cx="3581401" cy="1200150"/>
          </a:xfrm>
          <a:prstGeom prst="rect">
            <a:avLst/>
          </a:prstGeom>
          <a:solidFill>
            <a:schemeClr val="accent2"/>
          </a:solidFill>
          <a:ln>
            <a:noFill/>
          </a:ln>
        </p:spPr>
        <p:txBody>
          <a:bodyPr spcFirstLastPara="1" wrap="square" lIns="91425" tIns="91425" rIns="91425" bIns="91425"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18" name="Google Shape;118;p18"/>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19" name="Google Shape;119;p1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20" name="Google Shape;12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121"/>
        <p:cNvGrpSpPr/>
        <p:nvPr/>
      </p:nvGrpSpPr>
      <p:grpSpPr>
        <a:xfrm>
          <a:off x="0" y="0"/>
          <a:ext cx="0" cy="0"/>
          <a:chOff x="0" y="0"/>
          <a:chExt cx="0" cy="0"/>
        </a:xfrm>
      </p:grpSpPr>
      <p:sp>
        <p:nvSpPr>
          <p:cNvPr id="122" name="Google Shape;122;p19"/>
          <p:cNvSpPr txBox="1"/>
          <p:nvPr/>
        </p:nvSpPr>
        <p:spPr>
          <a:xfrm>
            <a:off x="320040" y="2383591"/>
            <a:ext cx="3570119" cy="1902659"/>
          </a:xfrm>
          <a:prstGeom prst="rect">
            <a:avLst/>
          </a:prstGeom>
          <a:noFill/>
          <a:ln>
            <a:noFill/>
          </a:ln>
        </p:spPr>
        <p:txBody>
          <a:bodyPr spcFirstLastPara="1" wrap="square" lIns="0" tIns="0" rIns="0" bIns="0" anchor="b" anchorCtr="0">
            <a:noAutofit/>
          </a:bodyPr>
          <a:lstStyle/>
          <a:p>
            <a:pPr marL="0" marR="0" lvl="0" indent="0" algn="l" rtl="0">
              <a:spcBef>
                <a:spcPct val="0"/>
              </a:spcBef>
              <a:spcAft>
                <a:spcPct val="0"/>
              </a:spcAft>
              <a:buNone/>
            </a:pPr>
            <a:r>
              <a:rPr lang="en-US" sz="1050" b="1">
                <a:solidFill>
                  <a:schemeClr val="lt1"/>
                </a:solidFill>
                <a:latin typeface="Gill Sans"/>
                <a:ea typeface="Gill Sans"/>
                <a:cs typeface="Gill Sans"/>
                <a:sym typeface="Gill Sans"/>
              </a:rPr>
              <a:t>USAID</a:t>
            </a:r>
            <a:r>
              <a:rPr lang="en-US" sz="1050">
                <a:solidFill>
                  <a:schemeClr val="lt1"/>
                </a:solidFill>
                <a:latin typeface="Gill Sans"/>
                <a:ea typeface="Gill Sans"/>
                <a:cs typeface="Gill Sans"/>
                <a:sym typeface="Gill Sans"/>
              </a:rPr>
              <a:t> </a:t>
            </a:r>
            <a:r>
              <a:rPr lang="en-US" sz="1050" b="1">
                <a:solidFill>
                  <a:schemeClr val="lt1"/>
                </a:solidFill>
                <a:latin typeface="Gill Sans"/>
                <a:ea typeface="Gill Sans"/>
                <a:cs typeface="Gill Sans"/>
                <a:sym typeface="Gill Sans"/>
              </a:rPr>
              <a:t>ADVANCING NUTRITION</a:t>
            </a:r>
            <a:endParaRPr sz="1050">
              <a:solidFill>
                <a:schemeClr val="lt1"/>
              </a:solidFill>
              <a:latin typeface="Gill Sans"/>
              <a:ea typeface="Gill Sans"/>
              <a:cs typeface="Gill Sans"/>
              <a:sym typeface="Gill Sans"/>
            </a:endParaRPr>
          </a:p>
          <a:p>
            <a:pPr marL="0" marR="0" lvl="0" indent="0" algn="l" rtl="0">
              <a:spcBef>
                <a:spcPts val="450"/>
              </a:spcBef>
              <a:spcAft>
                <a:spcPct val="0"/>
              </a:spcAft>
              <a:buNone/>
            </a:pPr>
            <a:r>
              <a:rPr lang="en-US" sz="750">
                <a:solidFill>
                  <a:schemeClr val="lt1"/>
                </a:solidFill>
                <a:latin typeface="Gill Sans"/>
                <a:ea typeface="Gill Sans"/>
                <a:cs typeface="Gill Sans"/>
                <a:sym typeface="Gill Sans"/>
              </a:rPr>
              <a:t>IMPLEMENTED BY:</a:t>
            </a:r>
            <a:endParaRPr/>
          </a:p>
          <a:p>
            <a:pPr marL="0" marR="0" lvl="0" indent="0" algn="l" rtl="0">
              <a:spcBef>
                <a:spcPts val="225"/>
              </a:spcBef>
              <a:spcAft>
                <a:spcPct val="0"/>
              </a:spcAft>
              <a:buNone/>
            </a:pPr>
            <a:r>
              <a:rPr lang="en-US" sz="1050" b="0" i="0">
                <a:solidFill>
                  <a:schemeClr val="lt1"/>
                </a:solidFill>
                <a:latin typeface="Gill Sans"/>
                <a:ea typeface="Gill Sans"/>
                <a:cs typeface="Gill Sans"/>
                <a:sym typeface="Gill Sans"/>
              </a:rPr>
              <a:t>JSI Research &amp; Training Institute, Inc.</a:t>
            </a:r>
            <a:endParaRPr/>
          </a:p>
          <a:p>
            <a:pPr marL="0" marR="0" lvl="0" indent="0" algn="l" rtl="0">
              <a:spcBef>
                <a:spcPts val="225"/>
              </a:spcBef>
              <a:spcAft>
                <a:spcPct val="0"/>
              </a:spcAft>
              <a:buNone/>
            </a:pPr>
            <a:r>
              <a:rPr lang="en-US" sz="1050" b="0" i="0">
                <a:solidFill>
                  <a:schemeClr val="lt1"/>
                </a:solidFill>
                <a:latin typeface="Gill Sans"/>
                <a:ea typeface="Gill Sans"/>
                <a:cs typeface="Gill Sans"/>
                <a:sym typeface="Gill Sans"/>
              </a:rPr>
              <a:t>2733 Crystal Drive</a:t>
            </a:r>
            <a:endParaRPr/>
          </a:p>
          <a:p>
            <a:pPr marL="0" marR="0" lvl="0" indent="0" algn="l" rtl="0">
              <a:spcBef>
                <a:spcPts val="225"/>
              </a:spcBef>
              <a:spcAft>
                <a:spcPct val="0"/>
              </a:spcAft>
              <a:buNone/>
            </a:pPr>
            <a:r>
              <a:rPr lang="en-US" sz="1050" b="0" i="0">
                <a:solidFill>
                  <a:schemeClr val="lt1"/>
                </a:solidFill>
                <a:latin typeface="Gill Sans"/>
                <a:ea typeface="Gill Sans"/>
                <a:cs typeface="Gill Sans"/>
                <a:sym typeface="Gill Sans"/>
              </a:rPr>
              <a:t>4</a:t>
            </a:r>
            <a:r>
              <a:rPr lang="en-US" sz="1050" b="0" i="0" baseline="30000">
                <a:solidFill>
                  <a:schemeClr val="lt1"/>
                </a:solidFill>
                <a:latin typeface="Gill Sans"/>
                <a:ea typeface="Gill Sans"/>
                <a:cs typeface="Gill Sans"/>
                <a:sym typeface="Gill Sans"/>
              </a:rPr>
              <a:t>th</a:t>
            </a:r>
            <a:r>
              <a:rPr lang="en-US" sz="1050" b="0" i="0">
                <a:solidFill>
                  <a:schemeClr val="lt1"/>
                </a:solidFill>
                <a:latin typeface="Gill Sans"/>
                <a:ea typeface="Gill Sans"/>
                <a:cs typeface="Gill Sans"/>
                <a:sym typeface="Gill Sans"/>
              </a:rPr>
              <a:t> Floor</a:t>
            </a:r>
            <a:endParaRPr/>
          </a:p>
          <a:p>
            <a:pPr marL="0" marR="0" lvl="0" indent="0" algn="l" rtl="0">
              <a:spcBef>
                <a:spcPts val="225"/>
              </a:spcBef>
              <a:spcAft>
                <a:spcPct val="0"/>
              </a:spcAft>
              <a:buNone/>
            </a:pPr>
            <a:r>
              <a:rPr lang="en-US" sz="1050" b="0" i="0">
                <a:solidFill>
                  <a:schemeClr val="lt1"/>
                </a:solidFill>
                <a:latin typeface="Gill Sans"/>
                <a:ea typeface="Gill Sans"/>
                <a:cs typeface="Gill Sans"/>
                <a:sym typeface="Gill Sans"/>
              </a:rPr>
              <a:t>Arlington, VA 22202</a:t>
            </a:r>
            <a:endParaRPr/>
          </a:p>
          <a:p>
            <a:pPr marL="0" marR="0" lvl="0" indent="0" algn="l" rtl="0">
              <a:spcBef>
                <a:spcPts val="225"/>
              </a:spcBef>
              <a:spcAft>
                <a:spcPct val="0"/>
              </a:spcAft>
              <a:buNone/>
            </a:pPr>
            <a:r>
              <a:rPr lang="en-US" sz="1050">
                <a:solidFill>
                  <a:schemeClr val="lt1"/>
                </a:solidFill>
                <a:latin typeface="Gill Sans"/>
                <a:ea typeface="Gill Sans"/>
                <a:cs typeface="Gill Sans"/>
                <a:sym typeface="Gill Sans"/>
              </a:rPr>
              <a:t> </a:t>
            </a:r>
            <a:endParaRPr sz="1050">
              <a:solidFill>
                <a:schemeClr val="lt1"/>
              </a:solidFill>
              <a:latin typeface="Gill Sans"/>
              <a:ea typeface="Gill Sans"/>
              <a:cs typeface="Gill Sans"/>
              <a:sym typeface="Gill Sans"/>
            </a:endParaRPr>
          </a:p>
          <a:p>
            <a:pPr marL="0" marR="0" lvl="0" indent="0" algn="l" rtl="0">
              <a:spcBef>
                <a:spcPts val="450"/>
              </a:spcBef>
              <a:spcAft>
                <a:spcPct val="0"/>
              </a:spcAft>
              <a:buNone/>
            </a:pPr>
            <a:r>
              <a:rPr lang="en-US" sz="1050">
                <a:solidFill>
                  <a:schemeClr val="lt1"/>
                </a:solidFill>
                <a:latin typeface="Gill Sans"/>
                <a:ea typeface="Gill Sans"/>
                <a:cs typeface="Gill Sans"/>
                <a:sym typeface="Gill Sans"/>
              </a:rPr>
              <a:t>Phone: 703–528–7474</a:t>
            </a:r>
            <a:endParaRPr/>
          </a:p>
          <a:p>
            <a:pPr marL="0" marR="0" lvl="0" indent="0" algn="l" rtl="0">
              <a:spcBef>
                <a:spcPts val="225"/>
              </a:spcBef>
              <a:spcAft>
                <a:spcPct val="0"/>
              </a:spcAft>
              <a:buNone/>
            </a:pPr>
            <a:r>
              <a:rPr lang="en-US" sz="1050">
                <a:solidFill>
                  <a:schemeClr val="lt1"/>
                </a:solidFill>
                <a:latin typeface="Gill Sans"/>
                <a:ea typeface="Gill Sans"/>
                <a:cs typeface="Gill Sans"/>
                <a:sym typeface="Gill Sans"/>
              </a:rPr>
              <a:t>Email: info@advancingnutrition.org</a:t>
            </a:r>
            <a:r>
              <a:rPr lang="en-US" sz="1050" u="sng">
                <a:solidFill>
                  <a:schemeClr val="hlink"/>
                </a:solidFill>
                <a:latin typeface="Gill Sans"/>
                <a:ea typeface="Gill Sans"/>
                <a:cs typeface="Gill Sans"/>
                <a:sym typeface="Gill Sans"/>
                <a:hlinkClick r:id="rId2"/>
              </a:rPr>
              <a:t>info@advancingnutrition.org</a:t>
            </a:r>
            <a:endParaRPr sz="1050">
              <a:solidFill>
                <a:schemeClr val="lt1"/>
              </a:solidFill>
              <a:latin typeface="Gill Sans"/>
              <a:ea typeface="Gill Sans"/>
              <a:cs typeface="Gill Sans"/>
              <a:sym typeface="Gill Sans"/>
            </a:endParaRPr>
          </a:p>
          <a:p>
            <a:pPr marL="0" marR="0" lvl="0" indent="0" algn="l" rtl="0">
              <a:spcBef>
                <a:spcPts val="225"/>
              </a:spcBef>
              <a:spcAft>
                <a:spcPct val="0"/>
              </a:spcAft>
              <a:buNone/>
            </a:pPr>
            <a:r>
              <a:rPr lang="en-US" sz="1050">
                <a:solidFill>
                  <a:schemeClr val="lt1"/>
                </a:solidFill>
                <a:latin typeface="Gill Sans"/>
                <a:ea typeface="Gill Sans"/>
                <a:cs typeface="Gill Sans"/>
                <a:sym typeface="Gill Sans"/>
              </a:rPr>
              <a:t>Internet: advancingnutrition.org</a:t>
            </a:r>
            <a:r>
              <a:rPr lang="en-US" sz="1050" u="sng">
                <a:solidFill>
                  <a:schemeClr val="hlink"/>
                </a:solidFill>
                <a:latin typeface="Gill Sans"/>
                <a:ea typeface="Gill Sans"/>
                <a:cs typeface="Gill Sans"/>
                <a:sym typeface="Gill Sans"/>
                <a:hlinkClick r:id="rId3"/>
              </a:rPr>
              <a:t>advancingnutrition.org</a:t>
            </a:r>
            <a:endParaRPr sz="1050">
              <a:solidFill>
                <a:schemeClr val="lt1"/>
              </a:solidFill>
              <a:latin typeface="Gill Sans"/>
              <a:ea typeface="Gill Sans"/>
              <a:cs typeface="Gill Sans"/>
              <a:sym typeface="Gill Sans"/>
            </a:endParaRPr>
          </a:p>
        </p:txBody>
      </p:sp>
      <p:sp>
        <p:nvSpPr>
          <p:cNvPr id="123" name="Google Shape;123;p19"/>
          <p:cNvSpPr/>
          <p:nvPr/>
        </p:nvSpPr>
        <p:spPr>
          <a:xfrm>
            <a:off x="0" y="4769427"/>
            <a:ext cx="9144000" cy="3740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124" name="Google Shape;124;p19"/>
          <p:cNvSpPr txBox="1"/>
          <p:nvPr/>
        </p:nvSpPr>
        <p:spPr>
          <a:xfrm>
            <a:off x="3048000" y="2411492"/>
            <a:ext cx="5181600" cy="645359"/>
          </a:xfrm>
          <a:prstGeom prst="rect">
            <a:avLst/>
          </a:prstGeom>
          <a:noFill/>
          <a:ln>
            <a:noFill/>
          </a:ln>
        </p:spPr>
        <p:txBody>
          <a:bodyPr spcFirstLastPara="1" wrap="square" lIns="0" tIns="0" rIns="0" bIns="0" anchor="t" anchorCtr="0">
            <a:noAutofit/>
          </a:bodyPr>
          <a:lstStyle/>
          <a:p>
            <a:pPr marL="0" marR="0" lvl="0" indent="0" algn="l" rtl="0">
              <a:spcBef>
                <a:spcPct val="0"/>
              </a:spcBef>
              <a:spcAft>
                <a:spcPct val="0"/>
              </a:spcAft>
              <a:buNone/>
            </a:pPr>
            <a:r>
              <a:rPr lang="en-US" sz="1050" b="0" i="0">
                <a:solidFill>
                  <a:schemeClr val="lt1"/>
                </a:solidFill>
                <a:latin typeface="Gill Sans"/>
                <a:ea typeface="Gill Sans"/>
                <a:cs typeface="Gill Sans"/>
                <a:sym typeface="Gill Sans"/>
              </a:rPr>
              <a:t>USAID Advancing Nutrition is the Agency's flagship multi-sectoral nutrition project, addressing the root causes of malnutrition to save lives and enhance long-term health and development.</a:t>
            </a:r>
            <a:endParaRPr/>
          </a:p>
        </p:txBody>
      </p:sp>
      <p:sp>
        <p:nvSpPr>
          <p:cNvPr id="125" name="Google Shape;125;p19"/>
          <p:cNvSpPr txBox="1"/>
          <p:nvPr/>
        </p:nvSpPr>
        <p:spPr>
          <a:xfrm>
            <a:off x="3048330" y="2894669"/>
            <a:ext cx="5181600" cy="41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ct val="0"/>
              </a:spcBef>
              <a:spcAft>
                <a:spcPct val="0"/>
              </a:spcAft>
              <a:buNone/>
            </a:pPr>
            <a:r>
              <a:rPr lang="en-US" sz="750" b="0" i="0">
                <a:solidFill>
                  <a:schemeClr val="lt1"/>
                </a:solidFill>
                <a:latin typeface="Gill Sans"/>
                <a:ea typeface="Gill Sans"/>
                <a:cs typeface="Gill Sans"/>
                <a:sym typeface="Gill Sans"/>
              </a:rPr>
              <a:t>This presentation is made possible by the generous support of the American people through the U. 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a:p>
        </p:txBody>
      </p:sp>
      <p:sp>
        <p:nvSpPr>
          <p:cNvPr id="126" name="Google Shape;126;p1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pic>
        <p:nvPicPr>
          <p:cNvPr id="127" name="Google Shape;127;p19"/>
          <p:cNvPicPr preferRelativeResize="0"/>
          <p:nvPr/>
        </p:nvPicPr>
        <p:blipFill>
          <a:blip r:embed="rId4"/>
          <a:srcRect/>
          <a:stretch/>
        </p:blipFill>
        <p:spPr>
          <a:xfrm>
            <a:off x="95189" y="232348"/>
            <a:ext cx="2123356" cy="816963"/>
          </a:xfrm>
          <a:prstGeom prst="rect">
            <a:avLst/>
          </a:prstGeom>
          <a:noFill/>
          <a:ln>
            <a:noFill/>
          </a:ln>
          <a:effectLst>
            <a:outerShdw blurRad="254000" algn="tl" rotWithShape="0">
              <a:srgbClr val="000000">
                <a:alpha val="20000"/>
              </a:srgbClr>
            </a:outerShdw>
          </a:effectLst>
        </p:spPr>
      </p:pic>
      <p:sp>
        <p:nvSpPr>
          <p:cNvPr id="128" name="Google Shape;128;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129"/>
        <p:cNvGrpSpPr/>
        <p:nvPr/>
      </p:nvGrpSpPr>
      <p:grpSpPr>
        <a:xfrm>
          <a:off x="0" y="0"/>
          <a:ext cx="0" cy="0"/>
          <a:chOff x="0" y="0"/>
          <a:chExt cx="0" cy="0"/>
        </a:xfrm>
      </p:grpSpPr>
      <p:sp>
        <p:nvSpPr>
          <p:cNvPr id="130" name="Google Shape;130;p20"/>
          <p:cNvSpPr txBox="1">
            <a:spLocks noGrp="1"/>
          </p:cNvSpPr>
          <p:nvPr>
            <p:ph type="body" idx="1"/>
          </p:nvPr>
        </p:nvSpPr>
        <p:spPr>
          <a:xfrm>
            <a:off x="152400" y="133350"/>
            <a:ext cx="8839200" cy="4489704"/>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lt1"/>
              </a:buClr>
              <a:buSzPts val="1500"/>
              <a:buNone/>
              <a:defRPr>
                <a:solidFill>
                  <a:schemeClr val="lt1"/>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1" name="Google Shape;131;p2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32" name="Google Shape;13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a:spLocks noGrp="1"/>
          </p:cNvSpPr>
          <p:nvPr>
            <p:ph type="pic" idx="2"/>
          </p:nvPr>
        </p:nvSpPr>
        <p:spPr>
          <a:xfrm>
            <a:off x="4890553" y="133350"/>
            <a:ext cx="3931771" cy="4489704"/>
          </a:xfrm>
          <a:prstGeom prst="rect">
            <a:avLst/>
          </a:prstGeom>
          <a:noFill/>
          <a:ln>
            <a:noFill/>
          </a:ln>
        </p:spPr>
        <p:txBody>
          <a:bodyPr/>
          <a:lstStyle/>
          <a:p>
            <a:endParaRPr/>
          </a:p>
        </p:txBody>
      </p:sp>
      <p:sp>
        <p:nvSpPr>
          <p:cNvPr id="26" name="Google Shape;26;p3"/>
          <p:cNvSpPr txBox="1">
            <a:spLocks noGrp="1"/>
          </p:cNvSpPr>
          <p:nvPr>
            <p:ph type="ctrTitle"/>
          </p:nvPr>
        </p:nvSpPr>
        <p:spPr>
          <a:xfrm>
            <a:off x="315738" y="1390653"/>
            <a:ext cx="4267200" cy="1428748"/>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lt1"/>
              </a:buClr>
              <a:buSzPts val="2400"/>
              <a:buFont typeface="Gill Sans"/>
              <a:buNone/>
              <a:defRPr sz="2400">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7" name="Google Shape;27;p3"/>
          <p:cNvSpPr txBox="1">
            <a:spLocks noGrp="1"/>
          </p:cNvSpPr>
          <p:nvPr>
            <p:ph type="subTitle" idx="1"/>
          </p:nvPr>
        </p:nvSpPr>
        <p:spPr>
          <a:xfrm>
            <a:off x="315738" y="3105150"/>
            <a:ext cx="3581400" cy="1200150"/>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28" name="Google Shape;28;p3"/>
          <p:cNvSpPr txBox="1">
            <a:spLocks noGrp="1"/>
          </p:cNvSpPr>
          <p:nvPr>
            <p:ph type="body" idx="3"/>
          </p:nvPr>
        </p:nvSpPr>
        <p:spPr>
          <a:xfrm rot="-5400000">
            <a:off x="7563937" y="140712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29" name="Google Shape;29;p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pic>
        <p:nvPicPr>
          <p:cNvPr id="30" name="Google Shape;30;p3"/>
          <p:cNvPicPr preferRelativeResize="0"/>
          <p:nvPr/>
        </p:nvPicPr>
        <p:blipFill>
          <a:blip r:embed="rId2">
            <a:alphaModFix/>
          </a:blip>
          <a:stretch>
            <a:fillRect/>
          </a:stretch>
        </p:blipFill>
        <p:spPr>
          <a:xfrm>
            <a:off x="327398" y="419806"/>
            <a:ext cx="1813366" cy="544010"/>
          </a:xfrm>
          <a:prstGeom prst="rect">
            <a:avLst/>
          </a:prstGeom>
          <a:noFill/>
          <a:ln>
            <a:noFill/>
          </a:ln>
          <a:effectLst>
            <a:outerShdw blurRad="254000" algn="tl" rotWithShape="0">
              <a:srgbClr val="000000">
                <a:alpha val="20000"/>
              </a:srgbClr>
            </a:outerShdw>
          </a:effectLst>
        </p:spPr>
      </p:pic>
      <p:sp>
        <p:nvSpPr>
          <p:cNvPr id="31" name="Google Shape;31;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133"/>
        <p:cNvGrpSpPr/>
        <p:nvPr/>
      </p:nvGrpSpPr>
      <p:grpSpPr>
        <a:xfrm>
          <a:off x="0" y="0"/>
          <a:ext cx="0" cy="0"/>
          <a:chOff x="0" y="0"/>
          <a:chExt cx="0" cy="0"/>
        </a:xfrm>
      </p:grpSpPr>
      <p:sp>
        <p:nvSpPr>
          <p:cNvPr id="134" name="Google Shape;134;p21"/>
          <p:cNvSpPr txBox="1">
            <a:spLocks noGrp="1"/>
          </p:cNvSpPr>
          <p:nvPr>
            <p:ph type="body" idx="1"/>
          </p:nvPr>
        </p:nvSpPr>
        <p:spPr>
          <a:xfrm>
            <a:off x="152400" y="133350"/>
            <a:ext cx="8842248" cy="4489704"/>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accent3"/>
              </a:buClr>
              <a:buSzPts val="1500"/>
              <a:buNone/>
              <a:defRPr>
                <a:solidFill>
                  <a:schemeClr val="accent3"/>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5" name="Google Shape;135;p2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36" name="Google Shape;136;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137"/>
        <p:cNvGrpSpPr/>
        <p:nvPr/>
      </p:nvGrpSpPr>
      <p:grpSpPr>
        <a:xfrm>
          <a:off x="0" y="0"/>
          <a:ext cx="0" cy="0"/>
          <a:chOff x="0" y="0"/>
          <a:chExt cx="0" cy="0"/>
        </a:xfrm>
      </p:grpSpPr>
      <p:sp>
        <p:nvSpPr>
          <p:cNvPr id="138" name="Google Shape;138;p22"/>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39" name="Google Shape;139;p22"/>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40" name="Google Shape;140;p22"/>
          <p:cNvSpPr txBox="1">
            <a:spLocks noGrp="1"/>
          </p:cNvSpPr>
          <p:nvPr>
            <p:ph type="title"/>
          </p:nvPr>
        </p:nvSpPr>
        <p:spPr>
          <a:xfrm>
            <a:off x="320040" y="342900"/>
            <a:ext cx="8522208"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41" name="Google Shape;141;p2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42" name="Google Shape;142;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143"/>
        <p:cNvGrpSpPr/>
        <p:nvPr/>
      </p:nvGrpSpPr>
      <p:grpSpPr>
        <a:xfrm>
          <a:off x="0" y="0"/>
          <a:ext cx="0" cy="0"/>
          <a:chOff x="0" y="0"/>
          <a:chExt cx="0" cy="0"/>
        </a:xfrm>
      </p:grpSpPr>
      <p:sp>
        <p:nvSpPr>
          <p:cNvPr id="144" name="Google Shape;144;p23"/>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45" name="Google Shape;145;p23"/>
          <p:cNvSpPr txBox="1">
            <a:spLocks noGrp="1"/>
          </p:cNvSpPr>
          <p:nvPr>
            <p:ph type="body" idx="2"/>
          </p:nvPr>
        </p:nvSpPr>
        <p:spPr>
          <a:xfrm>
            <a:off x="6078900" y="1200150"/>
            <a:ext cx="2743200" cy="3429000"/>
          </a:xfrm>
          <a:prstGeom prst="rect">
            <a:avLst/>
          </a:prstGeom>
          <a:noFill/>
          <a:ln>
            <a:noFill/>
          </a:ln>
        </p:spPr>
        <p:txBody>
          <a:bodyPr spcFirstLastPara="1" wrap="square" lIns="91425"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46" name="Google Shape;146;p23"/>
          <p:cNvSpPr txBox="1">
            <a:spLocks noGrp="1"/>
          </p:cNvSpPr>
          <p:nvPr>
            <p:ph type="body" idx="3"/>
          </p:nvPr>
        </p:nvSpPr>
        <p:spPr>
          <a:xfrm>
            <a:off x="3197611" y="1200150"/>
            <a:ext cx="2743200" cy="3429000"/>
          </a:xfrm>
          <a:prstGeom prst="rect">
            <a:avLst/>
          </a:prstGeom>
          <a:noFill/>
          <a:ln>
            <a:noFill/>
          </a:ln>
        </p:spPr>
        <p:txBody>
          <a:bodyPr spcFirstLastPara="1" wrap="square" lIns="0" tIns="0" rIns="9142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47" name="Google Shape;147;p23"/>
          <p:cNvSpPr txBox="1">
            <a:spLocks noGrp="1"/>
          </p:cNvSpPr>
          <p:nvPr>
            <p:ph type="title"/>
          </p:nvPr>
        </p:nvSpPr>
        <p:spPr>
          <a:xfrm>
            <a:off x="320039" y="342900"/>
            <a:ext cx="8502061"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48" name="Google Shape;148;p2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49" name="Google Shape;14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150"/>
        <p:cNvGrpSpPr/>
        <p:nvPr/>
      </p:nvGrpSpPr>
      <p:grpSpPr>
        <a:xfrm>
          <a:off x="0" y="0"/>
          <a:ext cx="0" cy="0"/>
          <a:chOff x="0" y="0"/>
          <a:chExt cx="0" cy="0"/>
        </a:xfrm>
      </p:grpSpPr>
      <p:sp>
        <p:nvSpPr>
          <p:cNvPr id="151" name="Google Shape;151;p24"/>
          <p:cNvSpPr>
            <a:spLocks noGrp="1"/>
          </p:cNvSpPr>
          <p:nvPr>
            <p:ph type="pic" idx="2"/>
          </p:nvPr>
        </p:nvSpPr>
        <p:spPr>
          <a:xfrm>
            <a:off x="152400" y="2228851"/>
            <a:ext cx="8839200" cy="2297318"/>
          </a:xfrm>
          <a:prstGeom prst="rect">
            <a:avLst/>
          </a:prstGeom>
          <a:solidFill>
            <a:schemeClr val="lt1"/>
          </a:solidFill>
          <a:ln>
            <a:noFill/>
          </a:ln>
        </p:spPr>
        <p:txBody>
          <a:bodyPr/>
          <a:lstStyle/>
          <a:p>
            <a:endParaRPr/>
          </a:p>
        </p:txBody>
      </p:sp>
      <p:sp>
        <p:nvSpPr>
          <p:cNvPr id="152" name="Google Shape;152;p24"/>
          <p:cNvSpPr txBox="1">
            <a:spLocks noGrp="1"/>
          </p:cNvSpPr>
          <p:nvPr>
            <p:ph type="body" idx="1"/>
          </p:nvPr>
        </p:nvSpPr>
        <p:spPr>
          <a:xfrm>
            <a:off x="320040" y="1200150"/>
            <a:ext cx="8519160" cy="914400"/>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C6463"/>
              </a:buClr>
              <a:buSzPts val="1500"/>
              <a:buNone/>
              <a:defRPr>
                <a:solidFill>
                  <a:srgbClr val="6C6463"/>
                </a:solidFill>
              </a:defRPr>
            </a:lvl1pPr>
            <a:lvl2pPr marL="914400" lvl="1" indent="-228600" algn="l">
              <a:spcBef>
                <a:spcPts val="900"/>
              </a:spcBef>
              <a:spcAft>
                <a:spcPct val="0"/>
              </a:spcAft>
              <a:buClr>
                <a:srgbClr val="6C6463"/>
              </a:buClr>
              <a:buSzPts val="1500"/>
              <a:buNone/>
              <a:defRPr>
                <a:solidFill>
                  <a:srgbClr val="6C6463"/>
                </a:solidFill>
              </a:defRPr>
            </a:lvl2pPr>
            <a:lvl3pPr marL="1371600" lvl="2" indent="-314325" algn="l">
              <a:spcBef>
                <a:spcPts val="900"/>
              </a:spcBef>
              <a:spcAft>
                <a:spcPct val="0"/>
              </a:spcAft>
              <a:buClr>
                <a:srgbClr val="6C6463"/>
              </a:buClr>
              <a:buSzPts val="1350"/>
              <a:buChar char="•"/>
              <a:defRPr>
                <a:solidFill>
                  <a:srgbClr val="6C6463"/>
                </a:solidFill>
              </a:defRPr>
            </a:lvl3pPr>
            <a:lvl4pPr marL="1828800" lvl="3" indent="-304800" algn="l">
              <a:spcBef>
                <a:spcPts val="240"/>
              </a:spcBef>
              <a:spcAft>
                <a:spcPct val="0"/>
              </a:spcAft>
              <a:buClr>
                <a:srgbClr val="6C6463"/>
              </a:buClr>
              <a:buSzPts val="1200"/>
              <a:buChar char="–"/>
              <a:defRPr>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53" name="Google Shape;153;p24"/>
          <p:cNvSpPr txBox="1">
            <a:spLocks noGrp="1"/>
          </p:cNvSpPr>
          <p:nvPr>
            <p:ph type="title"/>
          </p:nvPr>
        </p:nvSpPr>
        <p:spPr>
          <a:xfrm>
            <a:off x="320040" y="342900"/>
            <a:ext cx="8519160"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54" name="Google Shape;154;p24"/>
          <p:cNvSpPr txBox="1">
            <a:spLocks noGrp="1"/>
          </p:cNvSpPr>
          <p:nvPr>
            <p:ph type="body" idx="3"/>
          </p:nvPr>
        </p:nvSpPr>
        <p:spPr>
          <a:xfrm>
            <a:off x="152401" y="4526169"/>
            <a:ext cx="3581401" cy="138499"/>
          </a:xfrm>
          <a:prstGeom prst="rect">
            <a:avLst/>
          </a:prstGeom>
          <a:noFill/>
          <a:ln>
            <a:noFill/>
          </a:ln>
        </p:spPr>
        <p:txBody>
          <a:bodyPr spcFirstLastPara="1" wrap="square" lIns="0" tIns="45700" rIns="0" bIns="0" anchor="t" anchorCtr="0">
            <a:spAutoFit/>
          </a:bodyPr>
          <a:lstStyle>
            <a:lvl1pPr marL="457200" lvl="0" indent="-228600" algn="l">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55" name="Google Shape;155;p2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sp>
        <p:nvSpPr>
          <p:cNvPr id="156" name="Google Shape;15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Gray 1 Text + Right Photo">
  <p:cSld name="White/Gray 1 Text + Right Photo">
    <p:bg>
      <p:bgPr>
        <a:solidFill>
          <a:schemeClr val="lt1"/>
        </a:solidFill>
        <a:effectLst/>
      </p:bgPr>
    </p:bg>
    <p:spTree>
      <p:nvGrpSpPr>
        <p:cNvPr id="1" name="Shape 157"/>
        <p:cNvGrpSpPr/>
        <p:nvPr/>
      </p:nvGrpSpPr>
      <p:grpSpPr>
        <a:xfrm>
          <a:off x="0" y="0"/>
          <a:ext cx="0" cy="0"/>
          <a:chOff x="0" y="0"/>
          <a:chExt cx="0" cy="0"/>
        </a:xfrm>
      </p:grpSpPr>
      <p:sp>
        <p:nvSpPr>
          <p:cNvPr id="158" name="Google Shape;158;p25"/>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59" name="Google Shape;159;p25"/>
          <p:cNvSpPr txBox="1">
            <a:spLocks noGrp="1"/>
          </p:cNvSpPr>
          <p:nvPr>
            <p:ph type="body" idx="1"/>
          </p:nvPr>
        </p:nvSpPr>
        <p:spPr>
          <a:xfrm>
            <a:off x="320040" y="1543051"/>
            <a:ext cx="4175760" cy="3086099"/>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228600" algn="l">
              <a:spcBef>
                <a:spcPts val="900"/>
              </a:spcBef>
              <a:spcAft>
                <a:spcPct val="0"/>
              </a:spcAft>
              <a:buClr>
                <a:srgbClr val="6C6463"/>
              </a:buClr>
              <a:buSzPts val="1200"/>
              <a:buNone/>
              <a:defRPr sz="1200">
                <a:solidFill>
                  <a:srgbClr val="6C6463"/>
                </a:solidFill>
              </a:defRPr>
            </a:lvl3pPr>
            <a:lvl4pPr marL="1828800" lvl="3" indent="-228600" algn="l">
              <a:spcBef>
                <a:spcPts val="210"/>
              </a:spcBef>
              <a:spcAft>
                <a:spcPct val="0"/>
              </a:spcAft>
              <a:buClr>
                <a:srgbClr val="6C6463"/>
              </a:buClr>
              <a:buSzPts val="1050"/>
              <a:buNone/>
              <a:defRPr sz="1050">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0" name="Google Shape;160;p25"/>
          <p:cNvSpPr txBox="1">
            <a:spLocks noGrp="1"/>
          </p:cNvSpPr>
          <p:nvPr>
            <p:ph type="title"/>
          </p:nvPr>
        </p:nvSpPr>
        <p:spPr>
          <a:xfrm>
            <a:off x="320039" y="320041"/>
            <a:ext cx="4175413" cy="1028529"/>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61" name="Google Shape;161;p25"/>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2" name="Google Shape;162;p2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63" name="Google Shape;163;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164"/>
        <p:cNvGrpSpPr/>
        <p:nvPr/>
      </p:nvGrpSpPr>
      <p:grpSpPr>
        <a:xfrm>
          <a:off x="0" y="0"/>
          <a:ext cx="0" cy="0"/>
          <a:chOff x="0" y="0"/>
          <a:chExt cx="0" cy="0"/>
        </a:xfrm>
      </p:grpSpPr>
      <p:sp>
        <p:nvSpPr>
          <p:cNvPr id="165" name="Google Shape;165;p26"/>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66" name="Google Shape;166;p26"/>
          <p:cNvSpPr txBox="1">
            <a:spLocks noGrp="1"/>
          </p:cNvSpPr>
          <p:nvPr>
            <p:ph type="body" idx="1"/>
          </p:nvPr>
        </p:nvSpPr>
        <p:spPr>
          <a:xfrm>
            <a:off x="152400" y="137160"/>
            <a:ext cx="4419600" cy="4489704"/>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a:spcBef>
                <a:spcPct val="0"/>
              </a:spcBef>
              <a:spcAft>
                <a:spcPct val="0"/>
              </a:spcAft>
              <a:buClr>
                <a:schemeClr val="lt1"/>
              </a:buClr>
              <a:buSzPts val="1500"/>
              <a:buNone/>
              <a:defRPr sz="15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7" name="Google Shape;167;p26"/>
          <p:cNvSpPr txBox="1">
            <a:spLocks noGrp="1"/>
          </p:cNvSpPr>
          <p:nvPr>
            <p:ph type="body" idx="3"/>
          </p:nvPr>
        </p:nvSpPr>
        <p:spPr>
          <a:xfrm rot="-5400000">
            <a:off x="7563937" y="1416047"/>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8" name="Google Shape;168;p2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69" name="Google Shape;16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170"/>
        <p:cNvGrpSpPr/>
        <p:nvPr/>
      </p:nvGrpSpPr>
      <p:grpSpPr>
        <a:xfrm>
          <a:off x="0" y="0"/>
          <a:ext cx="0" cy="0"/>
          <a:chOff x="0" y="0"/>
          <a:chExt cx="0" cy="0"/>
        </a:xfrm>
      </p:grpSpPr>
      <p:sp>
        <p:nvSpPr>
          <p:cNvPr id="171" name="Google Shape;171;p27"/>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72" name="Google Shape;172;p27"/>
          <p:cNvSpPr txBox="1">
            <a:spLocks noGrp="1"/>
          </p:cNvSpPr>
          <p:nvPr>
            <p:ph type="body" idx="1"/>
          </p:nvPr>
        </p:nvSpPr>
        <p:spPr>
          <a:xfrm>
            <a:off x="152400" y="137160"/>
            <a:ext cx="4416552" cy="4489704"/>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a:spcBef>
                <a:spcPct val="0"/>
              </a:spcBef>
              <a:spcAft>
                <a:spcPct val="0"/>
              </a:spcAft>
              <a:buClr>
                <a:schemeClr val="lt1"/>
              </a:buClr>
              <a:buSzPts val="1500"/>
              <a:buNone/>
              <a:defRPr sz="15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73" name="Google Shape;173;p27"/>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74" name="Google Shape;174;p2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75" name="Google Shape;175;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176"/>
        <p:cNvGrpSpPr/>
        <p:nvPr/>
      </p:nvGrpSpPr>
      <p:grpSpPr>
        <a:xfrm>
          <a:off x="0" y="0"/>
          <a:ext cx="0" cy="0"/>
          <a:chOff x="0" y="0"/>
          <a:chExt cx="0" cy="0"/>
        </a:xfrm>
      </p:grpSpPr>
      <p:sp>
        <p:nvSpPr>
          <p:cNvPr id="177" name="Google Shape;177;p28"/>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78" name="Google Shape;178;p28"/>
          <p:cNvSpPr txBox="1">
            <a:spLocks noGrp="1"/>
          </p:cNvSpPr>
          <p:nvPr>
            <p:ph type="body" idx="1"/>
          </p:nvPr>
        </p:nvSpPr>
        <p:spPr>
          <a:xfrm>
            <a:off x="152400" y="137160"/>
            <a:ext cx="4419600" cy="4489704"/>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a:spcBef>
                <a:spcPct val="0"/>
              </a:spcBef>
              <a:spcAft>
                <a:spcPct val="0"/>
              </a:spcAft>
              <a:buClr>
                <a:schemeClr val="accent3"/>
              </a:buClr>
              <a:buSzPts val="1500"/>
              <a:buNone/>
              <a:defRPr sz="15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79" name="Google Shape;179;p28"/>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80" name="Google Shape;180;p2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81" name="Google Shape;18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82"/>
        <p:cNvGrpSpPr/>
        <p:nvPr/>
      </p:nvGrpSpPr>
      <p:grpSpPr>
        <a:xfrm>
          <a:off x="0" y="0"/>
          <a:ext cx="0" cy="0"/>
          <a:chOff x="0" y="0"/>
          <a:chExt cx="0" cy="0"/>
        </a:xfrm>
      </p:grpSpPr>
      <p:sp>
        <p:nvSpPr>
          <p:cNvPr id="183" name="Google Shape;183;p2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84" name="Google Shape;184;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185"/>
        <p:cNvGrpSpPr/>
        <p:nvPr/>
      </p:nvGrpSpPr>
      <p:grpSpPr>
        <a:xfrm>
          <a:off x="0" y="0"/>
          <a:ext cx="0" cy="0"/>
          <a:chOff x="0" y="0"/>
          <a:chExt cx="0" cy="0"/>
        </a:xfrm>
      </p:grpSpPr>
      <p:sp>
        <p:nvSpPr>
          <p:cNvPr id="186" name="Google Shape;186;p30"/>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87" name="Google Shape;187;p30"/>
          <p:cNvSpPr txBox="1">
            <a:spLocks noGrp="1"/>
          </p:cNvSpPr>
          <p:nvPr>
            <p:ph type="subTitle" idx="1"/>
          </p:nvPr>
        </p:nvSpPr>
        <p:spPr>
          <a:xfrm>
            <a:off x="685800" y="3086100"/>
            <a:ext cx="3581401" cy="1200150"/>
          </a:xfrm>
          <a:prstGeom prst="rect">
            <a:avLst/>
          </a:prstGeom>
          <a:solidFill>
            <a:schemeClr val="accent4"/>
          </a:solidFill>
          <a:ln>
            <a:noFill/>
          </a:ln>
        </p:spPr>
        <p:txBody>
          <a:bodyPr spcFirstLastPara="1" wrap="square" lIns="91425" tIns="91425" rIns="91425" bIns="91425"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88" name="Google Shape;188;p30"/>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89" name="Google Shape;189;p3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90" name="Google Shape;190;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32"/>
        <p:cNvGrpSpPr/>
        <p:nvPr/>
      </p:nvGrpSpPr>
      <p:grpSpPr>
        <a:xfrm>
          <a:off x="0" y="0"/>
          <a:ext cx="0" cy="0"/>
          <a:chOff x="0" y="0"/>
          <a:chExt cx="0" cy="0"/>
        </a:xfrm>
      </p:grpSpPr>
      <p:sp>
        <p:nvSpPr>
          <p:cNvPr id="33" name="Google Shape;33;p4"/>
          <p:cNvSpPr txBox="1">
            <a:spLocks noGrp="1"/>
          </p:cNvSpPr>
          <p:nvPr>
            <p:ph type="ctrTitle"/>
          </p:nvPr>
        </p:nvSpPr>
        <p:spPr>
          <a:xfrm>
            <a:off x="320040" y="1400215"/>
            <a:ext cx="5486400" cy="1400135"/>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4" name="Google Shape;34;p4"/>
          <p:cNvSpPr txBox="1">
            <a:spLocks noGrp="1"/>
          </p:cNvSpPr>
          <p:nvPr>
            <p:ph type="subTitle" idx="1"/>
          </p:nvPr>
        </p:nvSpPr>
        <p:spPr>
          <a:xfrm>
            <a:off x="320040" y="3086100"/>
            <a:ext cx="3429000" cy="1314446"/>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35" name="Google Shape;35;p4"/>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37" name="Google Shape;37;p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lt1"/>
                </a:solidFill>
                <a:latin typeface="Gill Sans"/>
                <a:ea typeface="Gill Sans"/>
                <a:cs typeface="Gill Sans"/>
                <a:sym typeface="Gill Sans"/>
              </a:rPr>
              <a:t>USAID ADVANCING NUTRITION</a:t>
            </a:r>
            <a:endParaRPr/>
          </a:p>
        </p:txBody>
      </p:sp>
      <p:sp>
        <p:nvSpPr>
          <p:cNvPr id="38" name="Google Shape;38;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pic>
        <p:nvPicPr>
          <p:cNvPr id="8" name="Google Shape;22;p2">
            <a:extLst>
              <a:ext uri="{FF2B5EF4-FFF2-40B4-BE49-F238E27FC236}">
                <a16:creationId xmlns:a16="http://schemas.microsoft.com/office/drawing/2014/main" id="{A0FD08DF-58B3-4FB9-842A-4AFDDDE057CE}"/>
              </a:ext>
            </a:extLst>
          </p:cNvPr>
          <p:cNvPicPr preferRelativeResize="0"/>
          <p:nvPr userDrawn="1"/>
        </p:nvPicPr>
        <p:blipFill>
          <a:blip r:embed="rId2"/>
          <a:srcRect/>
          <a:stretch/>
        </p:blipFill>
        <p:spPr>
          <a:xfrm>
            <a:off x="167788" y="224852"/>
            <a:ext cx="2163182" cy="861001"/>
          </a:xfrm>
          <a:prstGeom prst="rect">
            <a:avLst/>
          </a:prstGeom>
          <a:noFill/>
          <a:ln>
            <a:noFill/>
          </a:ln>
        </p:spPr>
      </p:pic>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191"/>
        <p:cNvGrpSpPr/>
        <p:nvPr/>
      </p:nvGrpSpPr>
      <p:grpSpPr>
        <a:xfrm>
          <a:off x="0" y="0"/>
          <a:ext cx="0" cy="0"/>
          <a:chOff x="0" y="0"/>
          <a:chExt cx="0" cy="0"/>
        </a:xfrm>
      </p:grpSpPr>
      <p:sp>
        <p:nvSpPr>
          <p:cNvPr id="192" name="Google Shape;192;p31"/>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93" name="Google Shape;193;p31"/>
          <p:cNvSpPr txBox="1">
            <a:spLocks noGrp="1"/>
          </p:cNvSpPr>
          <p:nvPr>
            <p:ph type="subTitle" idx="1"/>
          </p:nvPr>
        </p:nvSpPr>
        <p:spPr>
          <a:xfrm>
            <a:off x="685800" y="3086100"/>
            <a:ext cx="3581401" cy="1200150"/>
          </a:xfrm>
          <a:prstGeom prst="rect">
            <a:avLst/>
          </a:prstGeom>
          <a:solidFill>
            <a:schemeClr val="lt2"/>
          </a:solidFill>
          <a:ln>
            <a:noFill/>
          </a:ln>
        </p:spPr>
        <p:txBody>
          <a:bodyPr spcFirstLastPara="1" wrap="square" lIns="91425" tIns="91425" rIns="91425" bIns="91425"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94" name="Google Shape;194;p31"/>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95" name="Google Shape;195;p3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196" name="Google Shape;196;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89000">
              <a:schemeClr val="lt1"/>
            </a:gs>
            <a:gs pos="100000">
              <a:schemeClr val="accent1"/>
            </a:gs>
          </a:gsLst>
          <a:lin ang="5400012" scaled="0"/>
        </a:gra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ctrTitle"/>
          </p:nvPr>
        </p:nvSpPr>
        <p:spPr>
          <a:xfrm>
            <a:off x="1143000" y="1462253"/>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ct val="0"/>
              </a:spcBef>
              <a:spcAft>
                <a:spcPct val="0"/>
              </a:spcAft>
              <a:buClr>
                <a:schemeClr val="dk2"/>
              </a:buClr>
              <a:buSzPts val="3600"/>
              <a:buFont typeface="Gill Sans"/>
              <a:buNone/>
              <a:defRPr sz="3600">
                <a:solidFill>
                  <a:schemeClr val="dk2"/>
                </a:solidFill>
                <a:latin typeface="Gill Sans"/>
                <a:ea typeface="Gill Sans"/>
                <a:cs typeface="Gill Sans"/>
                <a:sym typeface="Gill Sans"/>
              </a:defRPr>
            </a:lvl1pPr>
            <a:lvl2pPr lvl="1" rtl="0">
              <a:spcBef>
                <a:spcPct val="0"/>
              </a:spcBef>
              <a:spcAft>
                <a:spcPct val="0"/>
              </a:spcAft>
              <a:buSzPts val="1400"/>
              <a:buNone/>
              <a:defRPr/>
            </a:lvl2pPr>
            <a:lvl3pPr lvl="2" rtl="0">
              <a:spcBef>
                <a:spcPct val="0"/>
              </a:spcBef>
              <a:spcAft>
                <a:spcPct val="0"/>
              </a:spcAft>
              <a:buSzPts val="1400"/>
              <a:buNone/>
              <a:defRPr/>
            </a:lvl3pPr>
            <a:lvl4pPr lvl="3" rtl="0">
              <a:spcBef>
                <a:spcPct val="0"/>
              </a:spcBef>
              <a:spcAft>
                <a:spcPct val="0"/>
              </a:spcAft>
              <a:buSzPts val="1400"/>
              <a:buNone/>
              <a:defRPr/>
            </a:lvl4pPr>
            <a:lvl5pPr lvl="4" rtl="0">
              <a:spcBef>
                <a:spcPct val="0"/>
              </a:spcBef>
              <a:spcAft>
                <a:spcPct val="0"/>
              </a:spcAft>
              <a:buSzPts val="1400"/>
              <a:buNone/>
              <a:defRPr/>
            </a:lvl5pPr>
            <a:lvl6pPr lvl="5" rtl="0">
              <a:spcBef>
                <a:spcPct val="0"/>
              </a:spcBef>
              <a:spcAft>
                <a:spcPct val="0"/>
              </a:spcAft>
              <a:buSzPts val="1400"/>
              <a:buNone/>
              <a:defRPr/>
            </a:lvl6pPr>
            <a:lvl7pPr lvl="6" rtl="0">
              <a:spcBef>
                <a:spcPct val="0"/>
              </a:spcBef>
              <a:spcAft>
                <a:spcPct val="0"/>
              </a:spcAft>
              <a:buSzPts val="1400"/>
              <a:buNone/>
              <a:defRPr/>
            </a:lvl7pPr>
            <a:lvl8pPr lvl="7" rtl="0">
              <a:spcBef>
                <a:spcPct val="0"/>
              </a:spcBef>
              <a:spcAft>
                <a:spcPct val="0"/>
              </a:spcAft>
              <a:buSzPts val="1400"/>
              <a:buNone/>
              <a:defRPr/>
            </a:lvl8pPr>
            <a:lvl9pPr lvl="8" rtl="0">
              <a:spcBef>
                <a:spcPct val="0"/>
              </a:spcBef>
              <a:spcAft>
                <a:spcPct val="0"/>
              </a:spcAft>
              <a:buSzPts val="1400"/>
              <a:buNone/>
              <a:defRPr/>
            </a:lvl9pPr>
          </a:lstStyle>
          <a:p>
            <a:endParaRPr/>
          </a:p>
        </p:txBody>
      </p:sp>
      <p:sp>
        <p:nvSpPr>
          <p:cNvPr id="199" name="Google Shape;199;p32"/>
          <p:cNvSpPr txBox="1">
            <a:spLocks noGrp="1"/>
          </p:cNvSpPr>
          <p:nvPr>
            <p:ph type="subTitle" idx="1"/>
          </p:nvPr>
        </p:nvSpPr>
        <p:spPr>
          <a:xfrm>
            <a:off x="1143000" y="3322010"/>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ct val="0"/>
              </a:spcAft>
              <a:buClr>
                <a:srgbClr val="3D3D3D"/>
              </a:buClr>
              <a:buSzPts val="1800"/>
              <a:buNone/>
              <a:defRPr sz="1800">
                <a:solidFill>
                  <a:srgbClr val="3D3D3D"/>
                </a:solidFill>
                <a:latin typeface="Gill Sans"/>
                <a:ea typeface="Gill Sans"/>
                <a:cs typeface="Gill Sans"/>
                <a:sym typeface="Gill Sans"/>
              </a:defRPr>
            </a:lvl1pPr>
            <a:lvl2pPr lvl="1" algn="ctr" rtl="0">
              <a:lnSpc>
                <a:spcPct val="90000"/>
              </a:lnSpc>
              <a:spcBef>
                <a:spcPts val="900"/>
              </a:spcBef>
              <a:spcAft>
                <a:spcPct val="0"/>
              </a:spcAft>
              <a:buClr>
                <a:srgbClr val="3D3D3D"/>
              </a:buClr>
              <a:buSzPts val="1500"/>
              <a:buNone/>
              <a:defRPr sz="1500"/>
            </a:lvl2pPr>
            <a:lvl3pPr lvl="2" algn="ctr" rtl="0">
              <a:lnSpc>
                <a:spcPct val="90000"/>
              </a:lnSpc>
              <a:spcBef>
                <a:spcPts val="900"/>
              </a:spcBef>
              <a:spcAft>
                <a:spcPct val="0"/>
              </a:spcAft>
              <a:buClr>
                <a:srgbClr val="3D3D3D"/>
              </a:buClr>
              <a:buSzPts val="1400"/>
              <a:buNone/>
              <a:defRPr sz="1400"/>
            </a:lvl3pPr>
            <a:lvl4pPr lvl="3" algn="ctr" rtl="0">
              <a:lnSpc>
                <a:spcPct val="90000"/>
              </a:lnSpc>
              <a:spcBef>
                <a:spcPts val="400"/>
              </a:spcBef>
              <a:spcAft>
                <a:spcPct val="0"/>
              </a:spcAft>
              <a:buClr>
                <a:srgbClr val="3D3D3D"/>
              </a:buClr>
              <a:buSzPts val="1200"/>
              <a:buNone/>
              <a:defRPr sz="1200"/>
            </a:lvl4pPr>
            <a:lvl5pPr lvl="4" algn="ctr" rtl="0">
              <a:lnSpc>
                <a:spcPct val="90000"/>
              </a:lnSpc>
              <a:spcBef>
                <a:spcPts val="400"/>
              </a:spcBef>
              <a:spcAft>
                <a:spcPct val="0"/>
              </a:spcAft>
              <a:buClr>
                <a:srgbClr val="3D3D3D"/>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endParaRPr/>
          </a:p>
        </p:txBody>
      </p:sp>
      <p:pic>
        <p:nvPicPr>
          <p:cNvPr id="200" name="Google Shape;200;p32"/>
          <p:cNvPicPr preferRelativeResize="0"/>
          <p:nvPr/>
        </p:nvPicPr>
        <p:blipFill>
          <a:blip r:embed="rId2">
            <a:alphaModFix/>
          </a:blip>
          <a:stretch>
            <a:fillRect/>
          </a:stretch>
        </p:blipFill>
        <p:spPr>
          <a:xfrm>
            <a:off x="4119842" y="324260"/>
            <a:ext cx="904315" cy="914954"/>
          </a:xfrm>
          <a:prstGeom prst="rect">
            <a:avLst/>
          </a:prstGeom>
          <a:noFill/>
          <a:ln>
            <a:noFill/>
          </a:ln>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207"/>
        <p:cNvGrpSpPr/>
        <p:nvPr/>
      </p:nvGrpSpPr>
      <p:grpSpPr>
        <a:xfrm>
          <a:off x="0" y="0"/>
          <a:ext cx="0" cy="0"/>
          <a:chOff x="0" y="0"/>
          <a:chExt cx="0" cy="0"/>
        </a:xfrm>
      </p:grpSpPr>
      <p:sp>
        <p:nvSpPr>
          <p:cNvPr id="208" name="Google Shape;208;p34"/>
          <p:cNvSpPr txBox="1">
            <a:spLocks noGrp="1"/>
          </p:cNvSpPr>
          <p:nvPr>
            <p:ph type="body" idx="1"/>
          </p:nvPr>
        </p:nvSpPr>
        <p:spPr>
          <a:xfrm>
            <a:off x="320040" y="1200150"/>
            <a:ext cx="8522100" cy="3429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ct val="0"/>
              </a:spcBef>
              <a:spcAft>
                <a:spcPct val="0"/>
              </a:spcAft>
              <a:buClr>
                <a:srgbClr val="635C5B"/>
              </a:buClr>
              <a:buSzPts val="1800"/>
              <a:buChar char="•"/>
              <a:defRPr>
                <a:latin typeface="Gill Sans"/>
                <a:ea typeface="Gill Sans"/>
                <a:cs typeface="Gill Sans"/>
                <a:sym typeface="Gill Sans"/>
              </a:defRPr>
            </a:lvl1pPr>
            <a:lvl2pPr marL="914400" lvl="1" indent="-342900" algn="l" rtl="0">
              <a:lnSpc>
                <a:spcPct val="100000"/>
              </a:lnSpc>
              <a:spcBef>
                <a:spcPts val="900"/>
              </a:spcBef>
              <a:spcAft>
                <a:spcPct val="0"/>
              </a:spcAft>
              <a:buClr>
                <a:srgbClr val="635C5B"/>
              </a:buClr>
              <a:buSzPts val="1800"/>
              <a:buChar char="–"/>
              <a:defRPr/>
            </a:lvl2pPr>
            <a:lvl3pPr marL="1371600" lvl="2" indent="-342900" algn="l" rtl="0">
              <a:lnSpc>
                <a:spcPct val="100000"/>
              </a:lnSpc>
              <a:spcBef>
                <a:spcPts val="900"/>
              </a:spcBef>
              <a:spcAft>
                <a:spcPct val="0"/>
              </a:spcAft>
              <a:buClr>
                <a:srgbClr val="6C6463"/>
              </a:buClr>
              <a:buSzPts val="1800"/>
              <a:buChar char="•"/>
              <a:defRPr/>
            </a:lvl3pPr>
            <a:lvl4pPr marL="1828800" lvl="3" indent="-342900" algn="l" rtl="0">
              <a:lnSpc>
                <a:spcPct val="100000"/>
              </a:lnSpc>
              <a:spcBef>
                <a:spcPts val="360"/>
              </a:spcBef>
              <a:spcAft>
                <a:spcPct val="0"/>
              </a:spcAft>
              <a:buClr>
                <a:srgbClr val="6C6463"/>
              </a:buClr>
              <a:buSzPts val="1800"/>
              <a:buChar char="–"/>
              <a:defRPr/>
            </a:lvl4pPr>
            <a:lvl5pPr marL="2286000" lvl="4" indent="-342900" algn="l" rtl="0">
              <a:lnSpc>
                <a:spcPct val="100000"/>
              </a:lnSpc>
              <a:spcBef>
                <a:spcPts val="360"/>
              </a:spcBef>
              <a:spcAft>
                <a:spcPct val="0"/>
              </a:spcAft>
              <a:buClr>
                <a:srgbClr val="6C6463"/>
              </a:buClr>
              <a:buSzPts val="1800"/>
              <a:buChar char="»"/>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09" name="Google Shape;209;p34"/>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10" name="Google Shape;210;p34"/>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sp>
        <p:nvSpPr>
          <p:cNvPr id="211" name="Google Shape;211;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212"/>
        <p:cNvGrpSpPr/>
        <p:nvPr/>
      </p:nvGrpSpPr>
      <p:grpSpPr>
        <a:xfrm>
          <a:off x="0" y="0"/>
          <a:ext cx="0" cy="0"/>
          <a:chOff x="0" y="0"/>
          <a:chExt cx="0" cy="0"/>
        </a:xfrm>
      </p:grpSpPr>
      <p:sp>
        <p:nvSpPr>
          <p:cNvPr id="213" name="Google Shape;213;p35"/>
          <p:cNvSpPr/>
          <p:nvPr/>
        </p:nvSpPr>
        <p:spPr>
          <a:xfrm>
            <a:off x="0" y="4769427"/>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214" name="Google Shape;214;p35"/>
          <p:cNvSpPr txBox="1">
            <a:spLocks noGrp="1"/>
          </p:cNvSpPr>
          <p:nvPr>
            <p:ph type="ctrTitle"/>
          </p:nvPr>
        </p:nvSpPr>
        <p:spPr>
          <a:xfrm>
            <a:off x="321677" y="1371603"/>
            <a:ext cx="4250400" cy="14286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3"/>
              </a:buClr>
              <a:buSzPts val="2400"/>
              <a:buFont typeface="Gill Sans"/>
              <a:buNone/>
              <a:defRPr sz="2400">
                <a:solidFill>
                  <a:schemeClr val="accent3"/>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15" name="Google Shape;215;p35"/>
          <p:cNvSpPr txBox="1">
            <a:spLocks noGrp="1"/>
          </p:cNvSpPr>
          <p:nvPr>
            <p:ph type="subTitle" idx="1"/>
          </p:nvPr>
        </p:nvSpPr>
        <p:spPr>
          <a:xfrm>
            <a:off x="321676" y="3086100"/>
            <a:ext cx="3581400" cy="12003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chemeClr val="accent3"/>
              </a:buClr>
              <a:buSzPts val="1350"/>
              <a:buNone/>
              <a:defRPr sz="1350">
                <a:solidFill>
                  <a:schemeClr val="accent3"/>
                </a:solidFill>
                <a:latin typeface="Gill Sans"/>
                <a:ea typeface="Gill Sans"/>
                <a:cs typeface="Gill Sans"/>
                <a:sym typeface="Gill Sans"/>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216" name="Google Shape;216;p35"/>
          <p:cNvSpPr txBox="1">
            <a:spLocks noGrp="1"/>
          </p:cNvSpPr>
          <p:nvPr>
            <p:ph type="body" idx="2"/>
          </p:nvPr>
        </p:nvSpPr>
        <p:spPr>
          <a:xfrm rot="-5400000">
            <a:off x="7563913" y="141081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17" name="Google Shape;217;p35"/>
          <p:cNvSpPr>
            <a:spLocks noGrp="1"/>
          </p:cNvSpPr>
          <p:nvPr>
            <p:ph type="pic" idx="3"/>
          </p:nvPr>
        </p:nvSpPr>
        <p:spPr>
          <a:xfrm>
            <a:off x="4876801" y="137160"/>
            <a:ext cx="3945600" cy="4489800"/>
          </a:xfrm>
          <a:prstGeom prst="rect">
            <a:avLst/>
          </a:prstGeom>
          <a:noFill/>
          <a:ln>
            <a:noFill/>
          </a:ln>
        </p:spPr>
        <p:txBody>
          <a:bodyPr/>
          <a:lstStyle/>
          <a:p>
            <a:endParaRPr/>
          </a:p>
        </p:txBody>
      </p:sp>
      <p:sp>
        <p:nvSpPr>
          <p:cNvPr id="218" name="Google Shape;218;p35"/>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pic>
        <p:nvPicPr>
          <p:cNvPr id="219" name="Google Shape;219;p35"/>
          <p:cNvPicPr preferRelativeResize="0"/>
          <p:nvPr/>
        </p:nvPicPr>
        <p:blipFill>
          <a:blip r:embed="rId2">
            <a:alphaModFix/>
          </a:blip>
          <a:stretch>
            <a:fillRect/>
          </a:stretch>
        </p:blipFill>
        <p:spPr>
          <a:xfrm>
            <a:off x="327398" y="423352"/>
            <a:ext cx="1813366" cy="536918"/>
          </a:xfrm>
          <a:prstGeom prst="rect">
            <a:avLst/>
          </a:prstGeom>
          <a:noFill/>
          <a:ln>
            <a:noFill/>
          </a:ln>
        </p:spPr>
      </p:pic>
      <p:sp>
        <p:nvSpPr>
          <p:cNvPr id="220" name="Google Shape;220;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221"/>
        <p:cNvGrpSpPr/>
        <p:nvPr/>
      </p:nvGrpSpPr>
      <p:grpSpPr>
        <a:xfrm>
          <a:off x="0" y="0"/>
          <a:ext cx="0" cy="0"/>
          <a:chOff x="0" y="0"/>
          <a:chExt cx="0" cy="0"/>
        </a:xfrm>
      </p:grpSpPr>
      <p:sp>
        <p:nvSpPr>
          <p:cNvPr id="222" name="Google Shape;222;p36"/>
          <p:cNvSpPr txBox="1"/>
          <p:nvPr/>
        </p:nvSpPr>
        <p:spPr>
          <a:xfrm>
            <a:off x="320040" y="2383591"/>
            <a:ext cx="3570000" cy="1902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ct val="0"/>
              </a:spcBef>
              <a:spcAft>
                <a:spcPct val="0"/>
              </a:spcAft>
              <a:buClr>
                <a:srgbClr val="000000"/>
              </a:buClr>
              <a:buSzPts val="1050"/>
              <a:buFont typeface="Arial"/>
              <a:buNone/>
            </a:pPr>
            <a:r>
              <a:rPr lang="en-US" sz="1050" b="1" i="0" u="none" strike="noStrike" cap="none">
                <a:solidFill>
                  <a:schemeClr val="lt1"/>
                </a:solidFill>
                <a:latin typeface="Gill Sans"/>
                <a:ea typeface="Gill Sans"/>
                <a:cs typeface="Gill Sans"/>
                <a:sym typeface="Gill Sans"/>
              </a:rPr>
              <a:t>USAID</a:t>
            </a:r>
            <a:r>
              <a:rPr lang="en-US" sz="1050" b="0" i="0" u="none" strike="noStrike" cap="none">
                <a:solidFill>
                  <a:schemeClr val="lt1"/>
                </a:solidFill>
                <a:latin typeface="Gill Sans"/>
                <a:ea typeface="Gill Sans"/>
                <a:cs typeface="Gill Sans"/>
                <a:sym typeface="Gill Sans"/>
              </a:rPr>
              <a:t> </a:t>
            </a:r>
            <a:r>
              <a:rPr lang="en-US" sz="1050" b="1" i="0" u="none" strike="noStrike" cap="none">
                <a:solidFill>
                  <a:schemeClr val="lt1"/>
                </a:solidFill>
                <a:latin typeface="Gill Sans"/>
                <a:ea typeface="Gill Sans"/>
                <a:cs typeface="Gill Sans"/>
                <a:sym typeface="Gill Sans"/>
              </a:rPr>
              <a:t>ADVANCING NUTRITION</a:t>
            </a:r>
            <a:endParaRPr sz="1050" b="0" i="0" u="none" strike="noStrike" cap="none">
              <a:solidFill>
                <a:schemeClr val="lt1"/>
              </a:solidFill>
              <a:latin typeface="Gill Sans"/>
              <a:ea typeface="Gill Sans"/>
              <a:cs typeface="Gill Sans"/>
              <a:sym typeface="Gill Sans"/>
            </a:endParaRPr>
          </a:p>
          <a:p>
            <a:pPr marL="0" marR="0" lvl="0" indent="0" algn="l" rtl="0">
              <a:lnSpc>
                <a:spcPct val="100000"/>
              </a:lnSpc>
              <a:spcBef>
                <a:spcPts val="450"/>
              </a:spcBef>
              <a:spcAft>
                <a:spcPct val="0"/>
              </a:spcAft>
              <a:buClr>
                <a:srgbClr val="000000"/>
              </a:buClr>
              <a:buSzPts val="750"/>
              <a:buFont typeface="Arial"/>
              <a:buNone/>
            </a:pPr>
            <a:r>
              <a:rPr lang="en-US" sz="750" b="0" i="0" u="none" strike="noStrike" cap="none">
                <a:solidFill>
                  <a:schemeClr val="lt1"/>
                </a:solidFill>
                <a:latin typeface="Gill Sans"/>
                <a:ea typeface="Gill Sans"/>
                <a:cs typeface="Gill Sans"/>
                <a:sym typeface="Gill Sans"/>
              </a:rPr>
              <a:t>IMPLEMENTED BY:</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JSI Research &amp; Training Institute, Inc.</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2733 Crystal Drive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4</a:t>
            </a:r>
            <a:r>
              <a:rPr lang="en-US" sz="1050" b="0" i="0" u="none" strike="noStrike" cap="none" baseline="30000">
                <a:solidFill>
                  <a:schemeClr val="lt1"/>
                </a:solidFill>
                <a:latin typeface="Gill Sans"/>
                <a:ea typeface="Gill Sans"/>
                <a:cs typeface="Gill Sans"/>
                <a:sym typeface="Gill Sans"/>
              </a:rPr>
              <a:t>th</a:t>
            </a:r>
            <a:r>
              <a:rPr lang="en-US" sz="1050" b="0" i="0" u="none" strike="noStrike" cap="none">
                <a:solidFill>
                  <a:schemeClr val="lt1"/>
                </a:solidFill>
                <a:latin typeface="Gill Sans"/>
                <a:ea typeface="Gill Sans"/>
                <a:cs typeface="Gill Sans"/>
                <a:sym typeface="Gill Sans"/>
              </a:rPr>
              <a:t> Floor</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Arlington, VA 22202</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 </a:t>
            </a:r>
            <a:endParaRPr sz="1050" b="0" i="0" u="none" strike="noStrike" cap="none">
              <a:solidFill>
                <a:schemeClr val="lt1"/>
              </a:solidFill>
              <a:latin typeface="Gill Sans"/>
              <a:ea typeface="Gill Sans"/>
              <a:cs typeface="Gill Sans"/>
              <a:sym typeface="Gill Sans"/>
            </a:endParaRPr>
          </a:p>
          <a:p>
            <a:pPr marL="0" marR="0" lvl="0" indent="0" algn="l" rtl="0">
              <a:lnSpc>
                <a:spcPct val="100000"/>
              </a:lnSpc>
              <a:spcBef>
                <a:spcPts val="450"/>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Phone: 703–528–7474</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Email: info@advancingnutrition.org</a:t>
            </a:r>
            <a:r>
              <a:rPr lang="en-US" sz="1050" b="0" i="0" u="sng" strike="noStrike" cap="none">
                <a:solidFill>
                  <a:schemeClr val="lt1"/>
                </a:solidFill>
                <a:latin typeface="Gill Sans"/>
                <a:ea typeface="Gill Sans"/>
                <a:cs typeface="Gill Sans"/>
                <a:sym typeface="Gill Sans"/>
                <a:hlinkClick r:id="rId2">
                  <a:extLst>
                    <a:ext uri="{A12FA001-AC4F-418D-AE19-62706E023703}">
                      <ahyp:hlinkClr xmlns:ahyp="http://schemas.microsoft.com/office/drawing/2018/hyperlinkcolor" val="tx"/>
                    </a:ext>
                  </a:extLst>
                </a:hlinkClick>
              </a:rPr>
              <a:t>info@advancingnutrition.org</a:t>
            </a:r>
            <a:endParaRPr sz="1050" b="0" i="0" u="none" strike="noStrike" cap="none">
              <a:solidFill>
                <a:schemeClr val="lt1"/>
              </a:solidFill>
              <a:latin typeface="Gill Sans"/>
              <a:ea typeface="Gill Sans"/>
              <a:cs typeface="Gill Sans"/>
              <a:sym typeface="Gill Sans"/>
            </a:endParaRPr>
          </a:p>
          <a:p>
            <a:pPr marL="0" marR="0" lvl="0" indent="0" algn="l" rtl="0">
              <a:lnSpc>
                <a:spcPct val="100000"/>
              </a:lnSpc>
              <a:spcBef>
                <a:spcPts val="225"/>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Internet: advancingnutrition.org</a:t>
            </a:r>
            <a:r>
              <a:rPr lang="en-US" sz="1050" b="0" i="0" u="sng" strike="noStrike" cap="none">
                <a:solidFill>
                  <a:schemeClr val="lt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advancingnutrition.org</a:t>
            </a:r>
            <a:endParaRPr sz="1050" b="0" i="0" u="none" strike="noStrike" cap="none">
              <a:solidFill>
                <a:schemeClr val="lt1"/>
              </a:solidFill>
              <a:latin typeface="Gill Sans"/>
              <a:ea typeface="Gill Sans"/>
              <a:cs typeface="Gill Sans"/>
              <a:sym typeface="Gill Sans"/>
            </a:endParaRPr>
          </a:p>
        </p:txBody>
      </p:sp>
      <p:sp>
        <p:nvSpPr>
          <p:cNvPr id="223" name="Google Shape;223;p36"/>
          <p:cNvSpPr/>
          <p:nvPr/>
        </p:nvSpPr>
        <p:spPr>
          <a:xfrm>
            <a:off x="0" y="4769427"/>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224" name="Google Shape;224;p36"/>
          <p:cNvSpPr txBox="1"/>
          <p:nvPr/>
        </p:nvSpPr>
        <p:spPr>
          <a:xfrm>
            <a:off x="3048000" y="2411492"/>
            <a:ext cx="5181600" cy="645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USAID Advancing Nutrition is the Agency's flagship multi-sectoral nutrition project, addressing the root causes of malnutrition to save lives and enhance long-term health and development.</a:t>
            </a:r>
            <a:endParaRPr sz="1400" b="0" i="0" u="none" strike="noStrike" cap="none">
              <a:solidFill>
                <a:srgbClr val="000000"/>
              </a:solidFill>
              <a:latin typeface="Gill Sans"/>
              <a:ea typeface="Gill Sans"/>
              <a:cs typeface="Gill Sans"/>
              <a:sym typeface="Gill Sans"/>
            </a:endParaRPr>
          </a:p>
        </p:txBody>
      </p:sp>
      <p:sp>
        <p:nvSpPr>
          <p:cNvPr id="225" name="Google Shape;225;p36"/>
          <p:cNvSpPr txBox="1"/>
          <p:nvPr/>
        </p:nvSpPr>
        <p:spPr>
          <a:xfrm>
            <a:off x="3048330" y="2894669"/>
            <a:ext cx="5181600" cy="41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ct val="0"/>
              </a:spcBef>
              <a:spcAft>
                <a:spcPct val="0"/>
              </a:spcAft>
              <a:buClr>
                <a:srgbClr val="000000"/>
              </a:buClr>
              <a:buSzPts val="750"/>
              <a:buFont typeface="Arial"/>
              <a:buNone/>
            </a:pPr>
            <a:r>
              <a:rPr lang="en-US" sz="750" b="0" i="0" u="none" strike="noStrike" cap="none">
                <a:solidFill>
                  <a:schemeClr val="lt1"/>
                </a:solidFill>
                <a:latin typeface="Gill Sans"/>
                <a:ea typeface="Gill Sans"/>
                <a:cs typeface="Gill Sans"/>
                <a:sym typeface="Gill Sans"/>
              </a:rPr>
              <a:t>This presentation was produced for the U. 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sz="1400" b="0" i="0" u="none" strike="noStrike" cap="none">
              <a:solidFill>
                <a:srgbClr val="000000"/>
              </a:solidFill>
              <a:latin typeface="Gill Sans"/>
              <a:ea typeface="Gill Sans"/>
              <a:cs typeface="Gill Sans"/>
              <a:sym typeface="Gill Sans"/>
            </a:endParaRPr>
          </a:p>
        </p:txBody>
      </p:sp>
      <p:sp>
        <p:nvSpPr>
          <p:cNvPr id="226" name="Google Shape;226;p36"/>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pic>
        <p:nvPicPr>
          <p:cNvPr id="227" name="Google Shape;227;p36"/>
          <p:cNvPicPr preferRelativeResize="0"/>
          <p:nvPr/>
        </p:nvPicPr>
        <p:blipFill>
          <a:blip r:embed="rId4">
            <a:alphaModFix/>
          </a:blip>
          <a:stretch>
            <a:fillRect/>
          </a:stretch>
        </p:blipFill>
        <p:spPr>
          <a:xfrm>
            <a:off x="327398" y="419806"/>
            <a:ext cx="1813364" cy="544011"/>
          </a:xfrm>
          <a:prstGeom prst="rect">
            <a:avLst/>
          </a:prstGeom>
          <a:noFill/>
          <a:ln>
            <a:noFill/>
          </a:ln>
          <a:effectLst>
            <a:outerShdw blurRad="254000" algn="tl" rotWithShape="0">
              <a:srgbClr val="000000">
                <a:alpha val="20000"/>
              </a:srgbClr>
            </a:outerShdw>
          </a:effectLst>
        </p:spPr>
      </p:pic>
      <p:sp>
        <p:nvSpPr>
          <p:cNvPr id="228" name="Google Shape;228;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chemeClr val="accent2"/>
        </a:solidFill>
        <a:effectLst/>
      </p:bgPr>
    </p:bg>
    <p:spTree>
      <p:nvGrpSpPr>
        <p:cNvPr id="1" name="Shape 229"/>
        <p:cNvGrpSpPr/>
        <p:nvPr/>
      </p:nvGrpSpPr>
      <p:grpSpPr>
        <a:xfrm>
          <a:off x="0" y="0"/>
          <a:ext cx="0" cy="0"/>
          <a:chOff x="0" y="0"/>
          <a:chExt cx="0" cy="0"/>
        </a:xfrm>
      </p:grpSpPr>
      <p:sp>
        <p:nvSpPr>
          <p:cNvPr id="230" name="Google Shape;230;p37"/>
          <p:cNvSpPr/>
          <p:nvPr/>
        </p:nvSpPr>
        <p:spPr>
          <a:xfrm>
            <a:off x="0" y="4769427"/>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231" name="Google Shape;231;p37"/>
          <p:cNvSpPr txBox="1">
            <a:spLocks noGrp="1"/>
          </p:cNvSpPr>
          <p:nvPr>
            <p:ph type="title"/>
          </p:nvPr>
        </p:nvSpPr>
        <p:spPr>
          <a:xfrm>
            <a:off x="457200" y="1306637"/>
            <a:ext cx="5486400" cy="369300"/>
          </a:xfrm>
          <a:prstGeom prst="rect">
            <a:avLst/>
          </a:prstGeom>
          <a:noFill/>
          <a:ln>
            <a:noFill/>
          </a:ln>
        </p:spPr>
        <p:txBody>
          <a:bodyPr spcFirstLastPara="1" wrap="square" lIns="0" tIns="0" rIns="0" bIns="0" anchor="t" anchorCtr="0">
            <a:spAutoFit/>
          </a:bodyPr>
          <a:lstStyle>
            <a:lvl1pPr lvl="0" algn="l" rtl="0">
              <a:lnSpc>
                <a:spcPct val="100000"/>
              </a:lnSpc>
              <a:spcBef>
                <a:spcPct val="0"/>
              </a:spcBef>
              <a:spcAft>
                <a:spcPct val="0"/>
              </a:spcAft>
              <a:buClr>
                <a:schemeClr val="lt1"/>
              </a:buClr>
              <a:buSzPts val="2400"/>
              <a:buFont typeface="Gill Sans"/>
              <a:buNone/>
              <a:defRPr sz="2400">
                <a:solidFill>
                  <a:schemeClr val="lt1"/>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32" name="Google Shape;232;p37"/>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pic>
        <p:nvPicPr>
          <p:cNvPr id="233" name="Google Shape;233;p37"/>
          <p:cNvPicPr preferRelativeResize="0"/>
          <p:nvPr/>
        </p:nvPicPr>
        <p:blipFill>
          <a:blip r:embed="rId2">
            <a:alphaModFix/>
          </a:blip>
          <a:stretch>
            <a:fillRect/>
          </a:stretch>
        </p:blipFill>
        <p:spPr>
          <a:xfrm>
            <a:off x="327398" y="419806"/>
            <a:ext cx="1813364" cy="544011"/>
          </a:xfrm>
          <a:prstGeom prst="rect">
            <a:avLst/>
          </a:prstGeom>
          <a:noFill/>
          <a:ln>
            <a:noFill/>
          </a:ln>
          <a:effectLst>
            <a:outerShdw blurRad="254000" algn="tl" rotWithShape="0">
              <a:srgbClr val="000000">
                <a:alpha val="20000"/>
              </a:srgbClr>
            </a:outerShdw>
          </a:effectLst>
        </p:spPr>
      </p:pic>
      <p:sp>
        <p:nvSpPr>
          <p:cNvPr id="234" name="Google Shape;234;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235"/>
        <p:cNvGrpSpPr/>
        <p:nvPr/>
      </p:nvGrpSpPr>
      <p:grpSpPr>
        <a:xfrm>
          <a:off x="0" y="0"/>
          <a:ext cx="0" cy="0"/>
          <a:chOff x="0" y="0"/>
          <a:chExt cx="0" cy="0"/>
        </a:xfrm>
      </p:grpSpPr>
      <p:sp>
        <p:nvSpPr>
          <p:cNvPr id="236" name="Google Shape;236;p38"/>
          <p:cNvSpPr txBox="1">
            <a:spLocks noGrp="1"/>
          </p:cNvSpPr>
          <p:nvPr>
            <p:ph type="ctrTitle"/>
          </p:nvPr>
        </p:nvSpPr>
        <p:spPr>
          <a:xfrm>
            <a:off x="320040" y="1371600"/>
            <a:ext cx="5486400" cy="14289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rgbClr val="FFFFFF"/>
              </a:buClr>
              <a:buSzPts val="2400"/>
              <a:buFont typeface="Gill Sans"/>
              <a:buNone/>
              <a:defRPr sz="2400">
                <a:solidFill>
                  <a:srgbClr val="FFFFFF"/>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37" name="Google Shape;237;p38"/>
          <p:cNvSpPr txBox="1">
            <a:spLocks noGrp="1"/>
          </p:cNvSpPr>
          <p:nvPr>
            <p:ph type="subTitle" idx="1"/>
          </p:nvPr>
        </p:nvSpPr>
        <p:spPr>
          <a:xfrm>
            <a:off x="320040" y="3086100"/>
            <a:ext cx="3429000" cy="13143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rgbClr val="FFFFFF"/>
              </a:buClr>
              <a:buSzPts val="1350"/>
              <a:buNone/>
              <a:defRPr sz="1350">
                <a:solidFill>
                  <a:srgbClr val="FFFFFF"/>
                </a:solidFill>
                <a:latin typeface="Gill Sans"/>
                <a:ea typeface="Gill Sans"/>
                <a:cs typeface="Gill Sans"/>
                <a:sym typeface="Gill Sans"/>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pic>
        <p:nvPicPr>
          <p:cNvPr id="238" name="Google Shape;238;p38"/>
          <p:cNvPicPr preferRelativeResize="0"/>
          <p:nvPr/>
        </p:nvPicPr>
        <p:blipFill>
          <a:blip r:embed="rId2">
            <a:alphaModFix/>
          </a:blip>
          <a:stretch>
            <a:fillRect/>
          </a:stretch>
        </p:blipFill>
        <p:spPr>
          <a:xfrm>
            <a:off x="327398" y="419806"/>
            <a:ext cx="1813364" cy="544011"/>
          </a:xfrm>
          <a:prstGeom prst="rect">
            <a:avLst/>
          </a:prstGeom>
          <a:noFill/>
          <a:ln>
            <a:noFill/>
          </a:ln>
          <a:effectLst>
            <a:outerShdw blurRad="254000" algn="tl" rotWithShape="0">
              <a:srgbClr val="000000">
                <a:alpha val="20000"/>
              </a:srgbClr>
            </a:outerShdw>
          </a:effectLst>
        </p:spPr>
      </p:pic>
      <p:sp>
        <p:nvSpPr>
          <p:cNvPr id="239" name="Google Shape;239;p38"/>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40" name="Google Shape;240;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241"/>
        <p:cNvGrpSpPr/>
        <p:nvPr/>
      </p:nvGrpSpPr>
      <p:grpSpPr>
        <a:xfrm>
          <a:off x="0" y="0"/>
          <a:ext cx="0" cy="0"/>
          <a:chOff x="0" y="0"/>
          <a:chExt cx="0" cy="0"/>
        </a:xfrm>
      </p:grpSpPr>
      <p:sp>
        <p:nvSpPr>
          <p:cNvPr id="242" name="Google Shape;242;p39"/>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228600" algn="l" rtl="0">
              <a:lnSpc>
                <a:spcPct val="100000"/>
              </a:lnSpc>
              <a:spcBef>
                <a:spcPct val="0"/>
              </a:spcBef>
              <a:spcAft>
                <a:spcPct val="0"/>
              </a:spcAft>
              <a:buClr>
                <a:srgbClr val="6C6463"/>
              </a:buClr>
              <a:buSzPts val="1500"/>
              <a:buNone/>
              <a:defRPr sz="1500">
                <a:solidFill>
                  <a:srgbClr val="6C6463"/>
                </a:solidFill>
              </a:defRPr>
            </a:lvl1pPr>
            <a:lvl2pPr marL="914400" lvl="1" indent="-228600" algn="l" rtl="0">
              <a:lnSpc>
                <a:spcPct val="100000"/>
              </a:lnSpc>
              <a:spcBef>
                <a:spcPts val="900"/>
              </a:spcBef>
              <a:spcAft>
                <a:spcPct val="0"/>
              </a:spcAft>
              <a:buClr>
                <a:srgbClr val="6C6463"/>
              </a:buClr>
              <a:buSzPts val="1350"/>
              <a:buNone/>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6C6463"/>
              </a:buClr>
              <a:buSzPts val="1200"/>
              <a:buChar char="»"/>
              <a:defRPr sz="1200">
                <a:solidFill>
                  <a:srgbClr val="6C6463"/>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243" name="Google Shape;243;p39"/>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228600" algn="l" rtl="0">
              <a:lnSpc>
                <a:spcPct val="100000"/>
              </a:lnSpc>
              <a:spcBef>
                <a:spcPct val="0"/>
              </a:spcBef>
              <a:spcAft>
                <a:spcPct val="0"/>
              </a:spcAft>
              <a:buClr>
                <a:srgbClr val="6C6463"/>
              </a:buClr>
              <a:buSzPts val="1500"/>
              <a:buNone/>
              <a:defRPr sz="1500">
                <a:solidFill>
                  <a:srgbClr val="6C6463"/>
                </a:solidFill>
              </a:defRPr>
            </a:lvl1pPr>
            <a:lvl2pPr marL="914400" lvl="1" indent="-228600" algn="l" rtl="0">
              <a:lnSpc>
                <a:spcPct val="100000"/>
              </a:lnSpc>
              <a:spcBef>
                <a:spcPts val="900"/>
              </a:spcBef>
              <a:spcAft>
                <a:spcPct val="0"/>
              </a:spcAft>
              <a:buClr>
                <a:srgbClr val="6C6463"/>
              </a:buClr>
              <a:buSzPts val="1350"/>
              <a:buNone/>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6C6463"/>
              </a:buClr>
              <a:buSzPts val="1200"/>
              <a:buChar char="»"/>
              <a:defRPr sz="1200">
                <a:solidFill>
                  <a:srgbClr val="6C6463"/>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244" name="Google Shape;244;p39"/>
          <p:cNvSpPr txBox="1">
            <a:spLocks noGrp="1"/>
          </p:cNvSpPr>
          <p:nvPr>
            <p:ph type="title"/>
          </p:nvPr>
        </p:nvSpPr>
        <p:spPr>
          <a:xfrm>
            <a:off x="320040" y="342900"/>
            <a:ext cx="8522100" cy="6882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45" name="Google Shape;245;p39"/>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46" name="Google Shape;246;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247"/>
        <p:cNvGrpSpPr/>
        <p:nvPr/>
      </p:nvGrpSpPr>
      <p:grpSpPr>
        <a:xfrm>
          <a:off x="0" y="0"/>
          <a:ext cx="0" cy="0"/>
          <a:chOff x="0" y="0"/>
          <a:chExt cx="0" cy="0"/>
        </a:xfrm>
      </p:grpSpPr>
      <p:sp>
        <p:nvSpPr>
          <p:cNvPr id="248" name="Google Shape;248;p40"/>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249" name="Google Shape;249;p40"/>
          <p:cNvSpPr txBox="1">
            <a:spLocks noGrp="1"/>
          </p:cNvSpPr>
          <p:nvPr>
            <p:ph type="body" idx="2"/>
          </p:nvPr>
        </p:nvSpPr>
        <p:spPr>
          <a:xfrm>
            <a:off x="6080760" y="1200150"/>
            <a:ext cx="2743200" cy="3429000"/>
          </a:xfrm>
          <a:prstGeom prst="rect">
            <a:avLst/>
          </a:prstGeom>
          <a:noFill/>
          <a:ln>
            <a:noFill/>
          </a:ln>
        </p:spPr>
        <p:txBody>
          <a:bodyPr spcFirstLastPara="1" wrap="square" lIns="91425" tIns="0" rIns="0"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250" name="Google Shape;250;p40"/>
          <p:cNvSpPr txBox="1">
            <a:spLocks noGrp="1"/>
          </p:cNvSpPr>
          <p:nvPr>
            <p:ph type="body" idx="3"/>
          </p:nvPr>
        </p:nvSpPr>
        <p:spPr>
          <a:xfrm>
            <a:off x="3200400" y="1200150"/>
            <a:ext cx="2743200" cy="3429000"/>
          </a:xfrm>
          <a:prstGeom prst="rect">
            <a:avLst/>
          </a:prstGeom>
          <a:noFill/>
          <a:ln>
            <a:noFill/>
          </a:ln>
        </p:spPr>
        <p:txBody>
          <a:bodyPr spcFirstLastPara="1" wrap="square" lIns="0" tIns="0" rIns="91425"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251" name="Google Shape;251;p40"/>
          <p:cNvSpPr txBox="1">
            <a:spLocks noGrp="1"/>
          </p:cNvSpPr>
          <p:nvPr>
            <p:ph type="title"/>
          </p:nvPr>
        </p:nvSpPr>
        <p:spPr>
          <a:xfrm>
            <a:off x="320040" y="342900"/>
            <a:ext cx="8503800" cy="6882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52" name="Google Shape;252;p40"/>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53" name="Google Shape;253;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254"/>
        <p:cNvGrpSpPr/>
        <p:nvPr/>
      </p:nvGrpSpPr>
      <p:grpSpPr>
        <a:xfrm>
          <a:off x="0" y="0"/>
          <a:ext cx="0" cy="0"/>
          <a:chOff x="0" y="0"/>
          <a:chExt cx="0" cy="0"/>
        </a:xfrm>
      </p:grpSpPr>
      <p:sp>
        <p:nvSpPr>
          <p:cNvPr id="255" name="Google Shape;255;p41"/>
          <p:cNvSpPr>
            <a:spLocks noGrp="1"/>
          </p:cNvSpPr>
          <p:nvPr>
            <p:ph type="pic" idx="2"/>
          </p:nvPr>
        </p:nvSpPr>
        <p:spPr>
          <a:xfrm>
            <a:off x="4787447" y="137160"/>
            <a:ext cx="4035000" cy="4489800"/>
          </a:xfrm>
          <a:prstGeom prst="rect">
            <a:avLst/>
          </a:prstGeom>
          <a:solidFill>
            <a:srgbClr val="FFFFFF"/>
          </a:solidFill>
          <a:ln>
            <a:noFill/>
          </a:ln>
        </p:spPr>
        <p:txBody>
          <a:bodyPr/>
          <a:lstStyle/>
          <a:p>
            <a:endParaRPr/>
          </a:p>
        </p:txBody>
      </p:sp>
      <p:sp>
        <p:nvSpPr>
          <p:cNvPr id="256" name="Google Shape;256;p41"/>
          <p:cNvSpPr txBox="1">
            <a:spLocks noGrp="1"/>
          </p:cNvSpPr>
          <p:nvPr>
            <p:ph type="body" idx="1"/>
          </p:nvPr>
        </p:nvSpPr>
        <p:spPr>
          <a:xfrm>
            <a:off x="152400" y="137160"/>
            <a:ext cx="4419600" cy="4489800"/>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rtl="0">
              <a:lnSpc>
                <a:spcPct val="100000"/>
              </a:lnSpc>
              <a:spcBef>
                <a:spcPct val="0"/>
              </a:spcBef>
              <a:spcAft>
                <a:spcPct val="0"/>
              </a:spcAft>
              <a:buClr>
                <a:schemeClr val="accent3"/>
              </a:buClr>
              <a:buSzPts val="1500"/>
              <a:buNone/>
              <a:defRPr sz="1500">
                <a:solidFill>
                  <a:schemeClr val="accent3"/>
                </a:solidFill>
                <a:latin typeface="Gill Sans"/>
                <a:ea typeface="Gill Sans"/>
                <a:cs typeface="Gill Sans"/>
                <a:sym typeface="Gill Sans"/>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57" name="Google Shape;257;p41"/>
          <p:cNvSpPr txBox="1">
            <a:spLocks noGrp="1"/>
          </p:cNvSpPr>
          <p:nvPr>
            <p:ph type="body" idx="3"/>
          </p:nvPr>
        </p:nvSpPr>
        <p:spPr>
          <a:xfrm rot="-5400000">
            <a:off x="7563913" y="141081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58" name="Google Shape;258;p41"/>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59" name="Google Shape;259;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320040" y="1371600"/>
            <a:ext cx="5486400" cy="142875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rgbClr val="FFFFFF"/>
              </a:buClr>
              <a:buSzPts val="2400"/>
              <a:buFont typeface="Gill Sans"/>
              <a:buNone/>
              <a:defRPr sz="2400">
                <a:solidFill>
                  <a:srgbClr val="FFFFF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1" name="Google Shape;41;p5"/>
          <p:cNvSpPr txBox="1">
            <a:spLocks noGrp="1"/>
          </p:cNvSpPr>
          <p:nvPr>
            <p:ph type="subTitle" idx="1"/>
          </p:nvPr>
        </p:nvSpPr>
        <p:spPr>
          <a:xfrm>
            <a:off x="320040" y="3086100"/>
            <a:ext cx="3429000" cy="1314446"/>
          </a:xfrm>
          <a:prstGeom prst="rect">
            <a:avLst/>
          </a:prstGeom>
          <a:noFill/>
          <a:ln>
            <a:noFill/>
          </a:ln>
        </p:spPr>
        <p:txBody>
          <a:bodyPr spcFirstLastPara="1" wrap="square" lIns="0" tIns="0" rIns="0" bIns="0" anchor="t" anchorCtr="0">
            <a:normAutofit/>
          </a:bodyPr>
          <a:lstStyle>
            <a:lvl1pPr lvl="0" algn="l">
              <a:spcBef>
                <a:spcPct val="0"/>
              </a:spcBef>
              <a:spcAft>
                <a:spcPct val="0"/>
              </a:spcAft>
              <a:buClr>
                <a:srgbClr val="FFFFFF"/>
              </a:buClr>
              <a:buSzPts val="1350"/>
              <a:buNone/>
              <a:defRPr sz="1350">
                <a:solidFill>
                  <a:srgbClr val="FFFFFF"/>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pic>
        <p:nvPicPr>
          <p:cNvPr id="42" name="Google Shape;42;p5"/>
          <p:cNvPicPr preferRelativeResize="0"/>
          <p:nvPr/>
        </p:nvPicPr>
        <p:blipFill>
          <a:blip r:embed="rId2">
            <a:alphaModFix/>
          </a:blip>
          <a:stretch>
            <a:fillRect/>
          </a:stretch>
        </p:blipFill>
        <p:spPr>
          <a:xfrm>
            <a:off x="327398" y="419806"/>
            <a:ext cx="1813366" cy="544010"/>
          </a:xfrm>
          <a:prstGeom prst="rect">
            <a:avLst/>
          </a:prstGeom>
          <a:noFill/>
          <a:ln>
            <a:noFill/>
          </a:ln>
          <a:effectLst>
            <a:outerShdw blurRad="254000" algn="tl" rotWithShape="0">
              <a:srgbClr val="000000">
                <a:alpha val="20000"/>
              </a:srgbClr>
            </a:outerShdw>
          </a:effectLst>
        </p:spPr>
      </p:pic>
      <p:sp>
        <p:nvSpPr>
          <p:cNvPr id="43" name="Google Shape;43;p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44" name="Google Shape;4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260"/>
        <p:cNvGrpSpPr/>
        <p:nvPr/>
      </p:nvGrpSpPr>
      <p:grpSpPr>
        <a:xfrm>
          <a:off x="0" y="0"/>
          <a:ext cx="0" cy="0"/>
          <a:chOff x="0" y="0"/>
          <a:chExt cx="0" cy="0"/>
        </a:xfrm>
      </p:grpSpPr>
      <p:sp>
        <p:nvSpPr>
          <p:cNvPr id="261" name="Google Shape;261;p42"/>
          <p:cNvSpPr txBox="1">
            <a:spLocks noGrp="1"/>
          </p:cNvSpPr>
          <p:nvPr>
            <p:ph type="body" idx="1"/>
          </p:nvPr>
        </p:nvSpPr>
        <p:spPr>
          <a:xfrm>
            <a:off x="152400" y="133350"/>
            <a:ext cx="8842200" cy="4489800"/>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rtl="0">
              <a:lnSpc>
                <a:spcPct val="100000"/>
              </a:lnSpc>
              <a:spcBef>
                <a:spcPct val="0"/>
              </a:spcBef>
              <a:spcAft>
                <a:spcPct val="0"/>
              </a:spcAft>
              <a:buClr>
                <a:schemeClr val="accent3"/>
              </a:buClr>
              <a:buSzPts val="1500"/>
              <a:buNone/>
              <a:defRPr>
                <a:solidFill>
                  <a:schemeClr val="accent3"/>
                </a:solidFill>
              </a:defRPr>
            </a:lvl1pPr>
            <a:lvl2pPr marL="914400" lvl="1" indent="-228600" algn="l" rtl="0">
              <a:lnSpc>
                <a:spcPct val="100000"/>
              </a:lnSpc>
              <a:spcBef>
                <a:spcPts val="900"/>
              </a:spcBef>
              <a:spcAft>
                <a:spcPct val="0"/>
              </a:spcAft>
              <a:buClr>
                <a:schemeClr val="lt1"/>
              </a:buClr>
              <a:buSzPts val="1500"/>
              <a:buNone/>
              <a:defRPr>
                <a:solidFill>
                  <a:schemeClr val="lt1"/>
                </a:solidFill>
              </a:defRPr>
            </a:lvl2pPr>
            <a:lvl3pPr marL="1371600" lvl="2" indent="-342900" algn="l" rtl="0">
              <a:lnSpc>
                <a:spcPct val="100000"/>
              </a:lnSpc>
              <a:spcBef>
                <a:spcPts val="900"/>
              </a:spcBef>
              <a:spcAft>
                <a:spcPct val="0"/>
              </a:spcAft>
              <a:buClr>
                <a:srgbClr val="6C6463"/>
              </a:buClr>
              <a:buSzPts val="1800"/>
              <a:buChar char="•"/>
              <a:defRPr/>
            </a:lvl3pPr>
            <a:lvl4pPr marL="1828800" lvl="3" indent="-342900" algn="l" rtl="0">
              <a:lnSpc>
                <a:spcPct val="100000"/>
              </a:lnSpc>
              <a:spcBef>
                <a:spcPts val="360"/>
              </a:spcBef>
              <a:spcAft>
                <a:spcPct val="0"/>
              </a:spcAft>
              <a:buClr>
                <a:srgbClr val="6C6463"/>
              </a:buClr>
              <a:buSzPts val="1800"/>
              <a:buChar char="–"/>
              <a:defRPr/>
            </a:lvl4pPr>
            <a:lvl5pPr marL="2286000" lvl="4" indent="-342900" algn="l" rtl="0">
              <a:lnSpc>
                <a:spcPct val="100000"/>
              </a:lnSpc>
              <a:spcBef>
                <a:spcPts val="360"/>
              </a:spcBef>
              <a:spcAft>
                <a:spcPct val="0"/>
              </a:spcAft>
              <a:buClr>
                <a:srgbClr val="6C6463"/>
              </a:buClr>
              <a:buSzPts val="1800"/>
              <a:buChar char="»"/>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62" name="Google Shape;262;p42"/>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63" name="Google Shape;26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264"/>
        <p:cNvGrpSpPr/>
        <p:nvPr/>
      </p:nvGrpSpPr>
      <p:grpSpPr>
        <a:xfrm>
          <a:off x="0" y="0"/>
          <a:ext cx="0" cy="0"/>
          <a:chOff x="0" y="0"/>
          <a:chExt cx="0" cy="0"/>
        </a:xfrm>
      </p:grpSpPr>
      <p:sp>
        <p:nvSpPr>
          <p:cNvPr id="265" name="Google Shape;265;p43"/>
          <p:cNvSpPr txBox="1">
            <a:spLocks noGrp="1"/>
          </p:cNvSpPr>
          <p:nvPr>
            <p:ph type="body" idx="1"/>
          </p:nvPr>
        </p:nvSpPr>
        <p:spPr>
          <a:xfrm>
            <a:off x="320040" y="1200150"/>
            <a:ext cx="8522100" cy="34290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ct val="0"/>
              </a:spcBef>
              <a:spcAft>
                <a:spcPct val="0"/>
              </a:spcAft>
              <a:buClr>
                <a:srgbClr val="635C5B"/>
              </a:buClr>
              <a:buSzPts val="1500"/>
              <a:buNone/>
              <a:defRPr>
                <a:latin typeface="Gill Sans"/>
                <a:ea typeface="Gill Sans"/>
                <a:cs typeface="Gill Sans"/>
                <a:sym typeface="Gill Sans"/>
              </a:defRPr>
            </a:lvl1pPr>
            <a:lvl2pPr marL="914400" lvl="1" indent="-228600" algn="l" rtl="0">
              <a:lnSpc>
                <a:spcPct val="100000"/>
              </a:lnSpc>
              <a:spcBef>
                <a:spcPts val="900"/>
              </a:spcBef>
              <a:spcAft>
                <a:spcPct val="0"/>
              </a:spcAft>
              <a:buClr>
                <a:srgbClr val="635C5B"/>
              </a:buClr>
              <a:buSzPts val="1500"/>
              <a:buNone/>
              <a:defRPr/>
            </a:lvl2pPr>
            <a:lvl3pPr marL="1371600" lvl="2" indent="-342900" algn="l" rtl="0">
              <a:lnSpc>
                <a:spcPct val="100000"/>
              </a:lnSpc>
              <a:spcBef>
                <a:spcPts val="900"/>
              </a:spcBef>
              <a:spcAft>
                <a:spcPct val="0"/>
              </a:spcAft>
              <a:buClr>
                <a:srgbClr val="6C6463"/>
              </a:buClr>
              <a:buSzPts val="1800"/>
              <a:buChar char="•"/>
              <a:defRPr/>
            </a:lvl3pPr>
            <a:lvl4pPr marL="1828800" lvl="3" indent="-342900" algn="l" rtl="0">
              <a:lnSpc>
                <a:spcPct val="100000"/>
              </a:lnSpc>
              <a:spcBef>
                <a:spcPts val="360"/>
              </a:spcBef>
              <a:spcAft>
                <a:spcPct val="0"/>
              </a:spcAft>
              <a:buClr>
                <a:srgbClr val="6C6463"/>
              </a:buClr>
              <a:buSzPts val="1800"/>
              <a:buChar char="–"/>
              <a:defRPr/>
            </a:lvl4pPr>
            <a:lvl5pPr marL="2286000" lvl="4" indent="-342900" algn="l" rtl="0">
              <a:lnSpc>
                <a:spcPct val="100000"/>
              </a:lnSpc>
              <a:spcBef>
                <a:spcPts val="360"/>
              </a:spcBef>
              <a:spcAft>
                <a:spcPct val="0"/>
              </a:spcAft>
              <a:buClr>
                <a:srgbClr val="6C6463"/>
              </a:buClr>
              <a:buSzPts val="1800"/>
              <a:buChar char="»"/>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66" name="Google Shape;266;p43"/>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67" name="Google Shape;267;p43"/>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68" name="Google Shape;268;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269"/>
        <p:cNvGrpSpPr/>
        <p:nvPr/>
      </p:nvGrpSpPr>
      <p:grpSpPr>
        <a:xfrm>
          <a:off x="0" y="0"/>
          <a:ext cx="0" cy="0"/>
          <a:chOff x="0" y="0"/>
          <a:chExt cx="0" cy="0"/>
        </a:xfrm>
      </p:grpSpPr>
      <p:sp>
        <p:nvSpPr>
          <p:cNvPr id="270" name="Google Shape;270;p44"/>
          <p:cNvSpPr>
            <a:spLocks noGrp="1"/>
          </p:cNvSpPr>
          <p:nvPr>
            <p:ph type="pic" idx="2"/>
          </p:nvPr>
        </p:nvSpPr>
        <p:spPr>
          <a:xfrm>
            <a:off x="4890553" y="133350"/>
            <a:ext cx="3931800" cy="4489800"/>
          </a:xfrm>
          <a:prstGeom prst="rect">
            <a:avLst/>
          </a:prstGeom>
          <a:noFill/>
          <a:ln>
            <a:noFill/>
          </a:ln>
        </p:spPr>
        <p:txBody>
          <a:bodyPr/>
          <a:lstStyle/>
          <a:p>
            <a:endParaRPr/>
          </a:p>
        </p:txBody>
      </p:sp>
      <p:sp>
        <p:nvSpPr>
          <p:cNvPr id="271" name="Google Shape;271;p44"/>
          <p:cNvSpPr txBox="1">
            <a:spLocks noGrp="1"/>
          </p:cNvSpPr>
          <p:nvPr>
            <p:ph type="ctrTitle"/>
          </p:nvPr>
        </p:nvSpPr>
        <p:spPr>
          <a:xfrm>
            <a:off x="315738" y="1390653"/>
            <a:ext cx="4267200" cy="14286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lt1"/>
              </a:buClr>
              <a:buSzPts val="2400"/>
              <a:buFont typeface="Gill Sans"/>
              <a:buNone/>
              <a:defRPr sz="2400">
                <a:solidFill>
                  <a:schemeClr val="lt1"/>
                </a:solidFill>
                <a:latin typeface="Gill Sans"/>
                <a:ea typeface="Gill Sans"/>
                <a:cs typeface="Gill Sans"/>
                <a:sym typeface="Gill Sans"/>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72" name="Google Shape;272;p44"/>
          <p:cNvSpPr txBox="1">
            <a:spLocks noGrp="1"/>
          </p:cNvSpPr>
          <p:nvPr>
            <p:ph type="subTitle" idx="1"/>
          </p:nvPr>
        </p:nvSpPr>
        <p:spPr>
          <a:xfrm>
            <a:off x="315738" y="3105150"/>
            <a:ext cx="3581400" cy="12003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chemeClr val="lt1"/>
              </a:buClr>
              <a:buSzPts val="1350"/>
              <a:buNone/>
              <a:defRPr sz="1350">
                <a:solidFill>
                  <a:schemeClr val="lt1"/>
                </a:solidFill>
                <a:latin typeface="Gill Sans"/>
                <a:ea typeface="Gill Sans"/>
                <a:cs typeface="Gill Sans"/>
                <a:sym typeface="Gill Sans"/>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273" name="Google Shape;273;p44"/>
          <p:cNvSpPr txBox="1">
            <a:spLocks noGrp="1"/>
          </p:cNvSpPr>
          <p:nvPr>
            <p:ph type="body" idx="3"/>
          </p:nvPr>
        </p:nvSpPr>
        <p:spPr>
          <a:xfrm rot="-5400000">
            <a:off x="7563913" y="140700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74" name="Google Shape;274;p44"/>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pic>
        <p:nvPicPr>
          <p:cNvPr id="275" name="Google Shape;275;p44"/>
          <p:cNvPicPr preferRelativeResize="0"/>
          <p:nvPr/>
        </p:nvPicPr>
        <p:blipFill>
          <a:blip r:embed="rId2">
            <a:alphaModFix/>
          </a:blip>
          <a:stretch>
            <a:fillRect/>
          </a:stretch>
        </p:blipFill>
        <p:spPr>
          <a:xfrm>
            <a:off x="327398" y="419806"/>
            <a:ext cx="1813364" cy="544011"/>
          </a:xfrm>
          <a:prstGeom prst="rect">
            <a:avLst/>
          </a:prstGeom>
          <a:noFill/>
          <a:ln>
            <a:noFill/>
          </a:ln>
          <a:effectLst>
            <a:outerShdw blurRad="254000" algn="tl" rotWithShape="0">
              <a:srgbClr val="000000">
                <a:alpha val="20000"/>
              </a:srgbClr>
            </a:outerShdw>
          </a:effectLst>
        </p:spPr>
      </p:pic>
      <p:sp>
        <p:nvSpPr>
          <p:cNvPr id="276" name="Google Shape;276;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277"/>
        <p:cNvGrpSpPr/>
        <p:nvPr/>
      </p:nvGrpSpPr>
      <p:grpSpPr>
        <a:xfrm>
          <a:off x="0" y="0"/>
          <a:ext cx="0" cy="0"/>
          <a:chOff x="0" y="0"/>
          <a:chExt cx="0" cy="0"/>
        </a:xfrm>
      </p:grpSpPr>
      <p:sp>
        <p:nvSpPr>
          <p:cNvPr id="278" name="Google Shape;278;p45"/>
          <p:cNvSpPr txBox="1">
            <a:spLocks noGrp="1"/>
          </p:cNvSpPr>
          <p:nvPr>
            <p:ph type="ctrTitle"/>
          </p:nvPr>
        </p:nvSpPr>
        <p:spPr>
          <a:xfrm>
            <a:off x="320040" y="1400215"/>
            <a:ext cx="5486400" cy="14001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3"/>
              </a:buClr>
              <a:buSzPts val="2400"/>
              <a:buFont typeface="Gill Sans"/>
              <a:buNone/>
              <a:defRPr sz="2400">
                <a:solidFill>
                  <a:schemeClr val="accent3"/>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79" name="Google Shape;279;p45"/>
          <p:cNvSpPr txBox="1">
            <a:spLocks noGrp="1"/>
          </p:cNvSpPr>
          <p:nvPr>
            <p:ph type="subTitle" idx="1"/>
          </p:nvPr>
        </p:nvSpPr>
        <p:spPr>
          <a:xfrm>
            <a:off x="320040" y="3086100"/>
            <a:ext cx="3429000" cy="13143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chemeClr val="accent3"/>
              </a:buClr>
              <a:buSzPts val="1350"/>
              <a:buNone/>
              <a:defRPr sz="1350">
                <a:solidFill>
                  <a:schemeClr val="accent3"/>
                </a:solidFill>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280" name="Google Shape;280;p45"/>
          <p:cNvSpPr/>
          <p:nvPr/>
        </p:nvSpPr>
        <p:spPr>
          <a:xfrm>
            <a:off x="0" y="4769427"/>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pic>
        <p:nvPicPr>
          <p:cNvPr id="281" name="Google Shape;281;p45"/>
          <p:cNvPicPr preferRelativeResize="0"/>
          <p:nvPr/>
        </p:nvPicPr>
        <p:blipFill>
          <a:blip r:embed="rId2">
            <a:alphaModFix/>
          </a:blip>
          <a:stretch>
            <a:fillRect/>
          </a:stretch>
        </p:blipFill>
        <p:spPr>
          <a:xfrm>
            <a:off x="327398" y="423352"/>
            <a:ext cx="1813366" cy="536918"/>
          </a:xfrm>
          <a:prstGeom prst="rect">
            <a:avLst/>
          </a:prstGeom>
          <a:noFill/>
          <a:ln>
            <a:noFill/>
          </a:ln>
        </p:spPr>
      </p:pic>
      <p:sp>
        <p:nvSpPr>
          <p:cNvPr id="282" name="Google Shape;282;p45"/>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83" name="Google Shape;283;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284"/>
        <p:cNvGrpSpPr/>
        <p:nvPr/>
      </p:nvGrpSpPr>
      <p:grpSpPr>
        <a:xfrm>
          <a:off x="0" y="0"/>
          <a:ext cx="0" cy="0"/>
          <a:chOff x="0" y="0"/>
          <a:chExt cx="0" cy="0"/>
        </a:xfrm>
      </p:grpSpPr>
      <p:sp>
        <p:nvSpPr>
          <p:cNvPr id="285" name="Google Shape;285;p46"/>
          <p:cNvSpPr>
            <a:spLocks noGrp="1"/>
          </p:cNvSpPr>
          <p:nvPr>
            <p:ph type="pic" idx="2"/>
          </p:nvPr>
        </p:nvSpPr>
        <p:spPr>
          <a:xfrm>
            <a:off x="155448" y="137160"/>
            <a:ext cx="4419600" cy="4489800"/>
          </a:xfrm>
          <a:prstGeom prst="rect">
            <a:avLst/>
          </a:prstGeom>
          <a:solidFill>
            <a:srgbClr val="FFFFFF"/>
          </a:solidFill>
          <a:ln>
            <a:noFill/>
          </a:ln>
        </p:spPr>
        <p:txBody>
          <a:bodyPr/>
          <a:lstStyle/>
          <a:p>
            <a:endParaRPr/>
          </a:p>
        </p:txBody>
      </p:sp>
      <p:sp>
        <p:nvSpPr>
          <p:cNvPr id="286" name="Google Shape;286;p46"/>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rgbClr val="BA0C2F"/>
              </a:buClr>
              <a:buSzPts val="2100"/>
              <a:buFont typeface="Gill Sans"/>
              <a:buNone/>
              <a:defRPr>
                <a:solidFill>
                  <a:srgbClr val="BA0C2F"/>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87" name="Google Shape;287;p46"/>
          <p:cNvSpPr txBox="1">
            <a:spLocks noGrp="1"/>
          </p:cNvSpPr>
          <p:nvPr>
            <p:ph type="body" idx="1"/>
          </p:nvPr>
        </p:nvSpPr>
        <p:spPr>
          <a:xfrm rot="-5400000">
            <a:off x="3313590" y="141081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88" name="Google Shape;288;p46"/>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89" name="Google Shape;289;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290"/>
        <p:cNvGrpSpPr/>
        <p:nvPr/>
      </p:nvGrpSpPr>
      <p:grpSpPr>
        <a:xfrm>
          <a:off x="0" y="0"/>
          <a:ext cx="0" cy="0"/>
          <a:chOff x="0" y="0"/>
          <a:chExt cx="0" cy="0"/>
        </a:xfrm>
      </p:grpSpPr>
      <p:sp>
        <p:nvSpPr>
          <p:cNvPr id="291" name="Google Shape;291;p47"/>
          <p:cNvSpPr>
            <a:spLocks noGrp="1"/>
          </p:cNvSpPr>
          <p:nvPr>
            <p:ph type="pic" idx="2"/>
          </p:nvPr>
        </p:nvSpPr>
        <p:spPr>
          <a:xfrm>
            <a:off x="152400" y="133350"/>
            <a:ext cx="4419600" cy="4489800"/>
          </a:xfrm>
          <a:prstGeom prst="rect">
            <a:avLst/>
          </a:prstGeom>
          <a:solidFill>
            <a:srgbClr val="FFFFFF"/>
          </a:solidFill>
          <a:ln>
            <a:noFill/>
          </a:ln>
        </p:spPr>
        <p:txBody>
          <a:bodyPr/>
          <a:lstStyle/>
          <a:p>
            <a:endParaRPr/>
          </a:p>
        </p:txBody>
      </p:sp>
      <p:sp>
        <p:nvSpPr>
          <p:cNvPr id="292" name="Google Shape;292;p47"/>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rtl="0">
              <a:lnSpc>
                <a:spcPct val="100000"/>
              </a:lnSpc>
              <a:spcBef>
                <a:spcPct val="0"/>
              </a:spcBef>
              <a:spcAft>
                <a:spcPct val="0"/>
              </a:spcAft>
              <a:buClr>
                <a:schemeClr val="lt1"/>
              </a:buClr>
              <a:buSzPts val="2100"/>
              <a:buFont typeface="Gill Sans"/>
              <a:buNone/>
              <a:defRPr>
                <a:solidFill>
                  <a:schemeClr val="lt1"/>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93" name="Google Shape;293;p47"/>
          <p:cNvSpPr txBox="1">
            <a:spLocks noGrp="1"/>
          </p:cNvSpPr>
          <p:nvPr>
            <p:ph type="body" idx="1"/>
          </p:nvPr>
        </p:nvSpPr>
        <p:spPr>
          <a:xfrm rot="-5400000">
            <a:off x="3313590" y="140700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294" name="Google Shape;294;p47"/>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295" name="Google Shape;295;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 Full White">
  <p:cSld name="Divider - Full White">
    <p:bg>
      <p:bgPr>
        <a:solidFill>
          <a:schemeClr val="lt1"/>
        </a:solidFill>
        <a:effectLst/>
      </p:bgPr>
    </p:bg>
    <p:spTree>
      <p:nvGrpSpPr>
        <p:cNvPr id="1" name="Shape 296"/>
        <p:cNvGrpSpPr/>
        <p:nvPr/>
      </p:nvGrpSpPr>
      <p:grpSpPr>
        <a:xfrm>
          <a:off x="0" y="0"/>
          <a:ext cx="0" cy="0"/>
          <a:chOff x="0" y="0"/>
          <a:chExt cx="0" cy="0"/>
        </a:xfrm>
      </p:grpSpPr>
      <p:sp>
        <p:nvSpPr>
          <p:cNvPr id="297" name="Google Shape;297;p48"/>
          <p:cNvSpPr/>
          <p:nvPr/>
        </p:nvSpPr>
        <p:spPr>
          <a:xfrm>
            <a:off x="0" y="4769427"/>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298" name="Google Shape;298;p48"/>
          <p:cNvSpPr txBox="1">
            <a:spLocks noGrp="1"/>
          </p:cNvSpPr>
          <p:nvPr>
            <p:ph type="title"/>
          </p:nvPr>
        </p:nvSpPr>
        <p:spPr>
          <a:xfrm>
            <a:off x="457200" y="1306637"/>
            <a:ext cx="5486400" cy="369300"/>
          </a:xfrm>
          <a:prstGeom prst="rect">
            <a:avLst/>
          </a:prstGeom>
          <a:noFill/>
          <a:ln>
            <a:noFill/>
          </a:ln>
        </p:spPr>
        <p:txBody>
          <a:bodyPr spcFirstLastPara="1" wrap="square" lIns="0" tIns="0" rIns="0" bIns="0" anchor="t" anchorCtr="0">
            <a:spAutoFit/>
          </a:bodyPr>
          <a:lstStyle>
            <a:lvl1pPr lvl="0" algn="l" rtl="0">
              <a:lnSpc>
                <a:spcPct val="100000"/>
              </a:lnSpc>
              <a:spcBef>
                <a:spcPct val="0"/>
              </a:spcBef>
              <a:spcAft>
                <a:spcPct val="0"/>
              </a:spcAft>
              <a:buClr>
                <a:schemeClr val="accent3"/>
              </a:buClr>
              <a:buSzPts val="2400"/>
              <a:buFont typeface="Gill Sans"/>
              <a:buNone/>
              <a:defRPr sz="2400">
                <a:solidFill>
                  <a:schemeClr val="accent3"/>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299" name="Google Shape;299;p48"/>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pic>
        <p:nvPicPr>
          <p:cNvPr id="300" name="Google Shape;300;p48"/>
          <p:cNvPicPr preferRelativeResize="0"/>
          <p:nvPr/>
        </p:nvPicPr>
        <p:blipFill>
          <a:blip r:embed="rId2">
            <a:alphaModFix/>
          </a:blip>
          <a:stretch>
            <a:fillRect/>
          </a:stretch>
        </p:blipFill>
        <p:spPr>
          <a:xfrm>
            <a:off x="327398" y="423352"/>
            <a:ext cx="1813366" cy="536918"/>
          </a:xfrm>
          <a:prstGeom prst="rect">
            <a:avLst/>
          </a:prstGeom>
          <a:noFill/>
          <a:ln>
            <a:noFill/>
          </a:ln>
        </p:spPr>
      </p:pic>
      <p:sp>
        <p:nvSpPr>
          <p:cNvPr id="301" name="Google Shape;301;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302"/>
        <p:cNvGrpSpPr/>
        <p:nvPr/>
      </p:nvGrpSpPr>
      <p:grpSpPr>
        <a:xfrm>
          <a:off x="0" y="0"/>
          <a:ext cx="0" cy="0"/>
          <a:chOff x="0" y="0"/>
          <a:chExt cx="0" cy="0"/>
        </a:xfrm>
      </p:grpSpPr>
      <p:sp>
        <p:nvSpPr>
          <p:cNvPr id="303" name="Google Shape;303;p49"/>
          <p:cNvSpPr txBox="1">
            <a:spLocks noGrp="1"/>
          </p:cNvSpPr>
          <p:nvPr>
            <p:ph type="body" idx="1"/>
          </p:nvPr>
        </p:nvSpPr>
        <p:spPr>
          <a:xfrm>
            <a:off x="152400" y="133350"/>
            <a:ext cx="8839200" cy="4489800"/>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rtl="0">
              <a:lnSpc>
                <a:spcPct val="100000"/>
              </a:lnSpc>
              <a:spcBef>
                <a:spcPct val="0"/>
              </a:spcBef>
              <a:spcAft>
                <a:spcPct val="0"/>
              </a:spcAft>
              <a:buClr>
                <a:schemeClr val="lt1"/>
              </a:buClr>
              <a:buSzPts val="1500"/>
              <a:buNone/>
              <a:defRPr>
                <a:solidFill>
                  <a:schemeClr val="lt1"/>
                </a:solidFill>
              </a:defRPr>
            </a:lvl1pPr>
            <a:lvl2pPr marL="914400" lvl="1" indent="-228600" algn="l" rtl="0">
              <a:lnSpc>
                <a:spcPct val="100000"/>
              </a:lnSpc>
              <a:spcBef>
                <a:spcPts val="900"/>
              </a:spcBef>
              <a:spcAft>
                <a:spcPct val="0"/>
              </a:spcAft>
              <a:buClr>
                <a:schemeClr val="lt1"/>
              </a:buClr>
              <a:buSzPts val="1500"/>
              <a:buNone/>
              <a:defRPr>
                <a:solidFill>
                  <a:schemeClr val="lt1"/>
                </a:solidFill>
              </a:defRPr>
            </a:lvl2pPr>
            <a:lvl3pPr marL="1371600" lvl="2" indent="-342900" algn="l" rtl="0">
              <a:lnSpc>
                <a:spcPct val="100000"/>
              </a:lnSpc>
              <a:spcBef>
                <a:spcPts val="900"/>
              </a:spcBef>
              <a:spcAft>
                <a:spcPct val="0"/>
              </a:spcAft>
              <a:buClr>
                <a:srgbClr val="6C6463"/>
              </a:buClr>
              <a:buSzPts val="1800"/>
              <a:buChar char="•"/>
              <a:defRPr/>
            </a:lvl3pPr>
            <a:lvl4pPr marL="1828800" lvl="3" indent="-342900" algn="l" rtl="0">
              <a:lnSpc>
                <a:spcPct val="100000"/>
              </a:lnSpc>
              <a:spcBef>
                <a:spcPts val="360"/>
              </a:spcBef>
              <a:spcAft>
                <a:spcPct val="0"/>
              </a:spcAft>
              <a:buClr>
                <a:srgbClr val="6C6463"/>
              </a:buClr>
              <a:buSzPts val="1800"/>
              <a:buChar char="–"/>
              <a:defRPr/>
            </a:lvl4pPr>
            <a:lvl5pPr marL="2286000" lvl="4" indent="-342900" algn="l" rtl="0">
              <a:lnSpc>
                <a:spcPct val="100000"/>
              </a:lnSpc>
              <a:spcBef>
                <a:spcPts val="360"/>
              </a:spcBef>
              <a:spcAft>
                <a:spcPct val="0"/>
              </a:spcAft>
              <a:buClr>
                <a:srgbClr val="6C6463"/>
              </a:buClr>
              <a:buSzPts val="1800"/>
              <a:buChar char="»"/>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04" name="Google Shape;304;p49"/>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05" name="Google Shape;305;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306"/>
        <p:cNvGrpSpPr/>
        <p:nvPr/>
      </p:nvGrpSpPr>
      <p:grpSpPr>
        <a:xfrm>
          <a:off x="0" y="0"/>
          <a:ext cx="0" cy="0"/>
          <a:chOff x="0" y="0"/>
          <a:chExt cx="0" cy="0"/>
        </a:xfrm>
      </p:grpSpPr>
      <p:sp>
        <p:nvSpPr>
          <p:cNvPr id="307" name="Google Shape;307;p50"/>
          <p:cNvSpPr txBox="1">
            <a:spLocks noGrp="1"/>
          </p:cNvSpPr>
          <p:nvPr>
            <p:ph type="body" idx="1"/>
          </p:nvPr>
        </p:nvSpPr>
        <p:spPr>
          <a:xfrm>
            <a:off x="152400" y="133350"/>
            <a:ext cx="8839200" cy="4489800"/>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rtl="0">
              <a:lnSpc>
                <a:spcPct val="100000"/>
              </a:lnSpc>
              <a:spcBef>
                <a:spcPct val="0"/>
              </a:spcBef>
              <a:spcAft>
                <a:spcPct val="0"/>
              </a:spcAft>
              <a:buClr>
                <a:schemeClr val="lt1"/>
              </a:buClr>
              <a:buSzPts val="1500"/>
              <a:buNone/>
              <a:defRPr>
                <a:solidFill>
                  <a:schemeClr val="lt1"/>
                </a:solidFill>
              </a:defRPr>
            </a:lvl1pPr>
            <a:lvl2pPr marL="914400" lvl="1" indent="-228600" algn="l" rtl="0">
              <a:lnSpc>
                <a:spcPct val="100000"/>
              </a:lnSpc>
              <a:spcBef>
                <a:spcPts val="900"/>
              </a:spcBef>
              <a:spcAft>
                <a:spcPct val="0"/>
              </a:spcAft>
              <a:buClr>
                <a:schemeClr val="lt1"/>
              </a:buClr>
              <a:buSzPts val="1500"/>
              <a:buNone/>
              <a:defRPr>
                <a:solidFill>
                  <a:schemeClr val="lt1"/>
                </a:solidFill>
              </a:defRPr>
            </a:lvl2pPr>
            <a:lvl3pPr marL="1371600" lvl="2" indent="-342900" algn="l" rtl="0">
              <a:lnSpc>
                <a:spcPct val="100000"/>
              </a:lnSpc>
              <a:spcBef>
                <a:spcPts val="900"/>
              </a:spcBef>
              <a:spcAft>
                <a:spcPct val="0"/>
              </a:spcAft>
              <a:buClr>
                <a:srgbClr val="6C6463"/>
              </a:buClr>
              <a:buSzPts val="1800"/>
              <a:buChar char="•"/>
              <a:defRPr/>
            </a:lvl3pPr>
            <a:lvl4pPr marL="1828800" lvl="3" indent="-342900" algn="l" rtl="0">
              <a:lnSpc>
                <a:spcPct val="100000"/>
              </a:lnSpc>
              <a:spcBef>
                <a:spcPts val="360"/>
              </a:spcBef>
              <a:spcAft>
                <a:spcPct val="0"/>
              </a:spcAft>
              <a:buClr>
                <a:srgbClr val="6C6463"/>
              </a:buClr>
              <a:buSzPts val="1800"/>
              <a:buChar char="–"/>
              <a:defRPr/>
            </a:lvl4pPr>
            <a:lvl5pPr marL="2286000" lvl="4" indent="-342900" algn="l" rtl="0">
              <a:lnSpc>
                <a:spcPct val="100000"/>
              </a:lnSpc>
              <a:spcBef>
                <a:spcPts val="360"/>
              </a:spcBef>
              <a:spcAft>
                <a:spcPct val="0"/>
              </a:spcAft>
              <a:buClr>
                <a:srgbClr val="6C6463"/>
              </a:buClr>
              <a:buSzPts val="1800"/>
              <a:buChar char="»"/>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08" name="Google Shape;308;p50"/>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09" name="Google Shape;309;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310"/>
        <p:cNvGrpSpPr/>
        <p:nvPr/>
      </p:nvGrpSpPr>
      <p:grpSpPr>
        <a:xfrm>
          <a:off x="0" y="0"/>
          <a:ext cx="0" cy="0"/>
          <a:chOff x="0" y="0"/>
          <a:chExt cx="0" cy="0"/>
        </a:xfrm>
      </p:grpSpPr>
      <p:sp>
        <p:nvSpPr>
          <p:cNvPr id="311" name="Google Shape;311;p51"/>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6C6463"/>
              </a:buClr>
              <a:buSzPts val="1200"/>
              <a:buChar char="»"/>
              <a:defRPr sz="1200">
                <a:solidFill>
                  <a:srgbClr val="6C6463"/>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312" name="Google Shape;312;p51"/>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6C6463"/>
              </a:buClr>
              <a:buSzPts val="1200"/>
              <a:buChar char="»"/>
              <a:defRPr sz="1200">
                <a:solidFill>
                  <a:srgbClr val="6C6463"/>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313" name="Google Shape;313;p51"/>
          <p:cNvSpPr txBox="1">
            <a:spLocks noGrp="1"/>
          </p:cNvSpPr>
          <p:nvPr>
            <p:ph type="title"/>
          </p:nvPr>
        </p:nvSpPr>
        <p:spPr>
          <a:xfrm>
            <a:off x="320040" y="342900"/>
            <a:ext cx="8522100" cy="6882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314" name="Google Shape;314;p51"/>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15" name="Google Shape;315;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Full White" type="titleOnly">
  <p:cSld name="TITLE_ONLY">
    <p:bg>
      <p:bgPr>
        <a:solidFill>
          <a:schemeClr val="lt1"/>
        </a:solidFill>
        <a:effectLst/>
      </p:bgPr>
    </p:bg>
    <p:spTree>
      <p:nvGrpSpPr>
        <p:cNvPr id="1" name="Shape 45"/>
        <p:cNvGrpSpPr/>
        <p:nvPr/>
      </p:nvGrpSpPr>
      <p:grpSpPr>
        <a:xfrm>
          <a:off x="0" y="0"/>
          <a:ext cx="0" cy="0"/>
          <a:chOff x="0" y="0"/>
          <a:chExt cx="0" cy="0"/>
        </a:xfrm>
      </p:grpSpPr>
      <p:sp>
        <p:nvSpPr>
          <p:cNvPr id="46" name="Google Shape;46;p6"/>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47" name="Google Shape;47;p6"/>
          <p:cNvSpPr txBox="1">
            <a:spLocks noGrp="1"/>
          </p:cNvSpPr>
          <p:nvPr>
            <p:ph type="title"/>
          </p:nvPr>
        </p:nvSpPr>
        <p:spPr>
          <a:xfrm>
            <a:off x="457200" y="1306637"/>
            <a:ext cx="5486400" cy="369332"/>
          </a:xfrm>
          <a:prstGeom prst="rect">
            <a:avLst/>
          </a:prstGeom>
          <a:noFill/>
          <a:ln>
            <a:noFill/>
          </a:ln>
        </p:spPr>
        <p:txBody>
          <a:bodyPr spcFirstLastPara="1" wrap="square" lIns="0" tIns="0" rIns="0" bIns="0" anchor="t" anchorCtr="0">
            <a:sp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8" name="Google Shape;48;p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lt1"/>
                </a:solidFill>
                <a:latin typeface="Gill Sans"/>
                <a:ea typeface="Gill Sans"/>
                <a:cs typeface="Gill Sans"/>
                <a:sym typeface="Gill Sans"/>
              </a:rPr>
              <a:t>USAID ADVANCING NUTRITION</a:t>
            </a:r>
            <a:endParaRPr/>
          </a:p>
        </p:txBody>
      </p:sp>
      <p:sp>
        <p:nvSpPr>
          <p:cNvPr id="50" name="Google Shape;5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pic>
        <p:nvPicPr>
          <p:cNvPr id="7" name="Google Shape;22;p2">
            <a:extLst>
              <a:ext uri="{FF2B5EF4-FFF2-40B4-BE49-F238E27FC236}">
                <a16:creationId xmlns:a16="http://schemas.microsoft.com/office/drawing/2014/main" id="{F13763CA-1629-4810-99AE-9D5DE3FE1FAA}"/>
              </a:ext>
            </a:extLst>
          </p:cNvPr>
          <p:cNvPicPr preferRelativeResize="0"/>
          <p:nvPr userDrawn="1"/>
        </p:nvPicPr>
        <p:blipFill>
          <a:blip r:embed="rId2"/>
          <a:srcRect/>
          <a:stretch/>
        </p:blipFill>
        <p:spPr>
          <a:xfrm>
            <a:off x="167788" y="224852"/>
            <a:ext cx="2163182" cy="861001"/>
          </a:xfrm>
          <a:prstGeom prst="rect">
            <a:avLst/>
          </a:prstGeom>
          <a:noFill/>
          <a:ln>
            <a:noFill/>
          </a:ln>
        </p:spPr>
      </p:pic>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316"/>
        <p:cNvGrpSpPr/>
        <p:nvPr/>
      </p:nvGrpSpPr>
      <p:grpSpPr>
        <a:xfrm>
          <a:off x="0" y="0"/>
          <a:ext cx="0" cy="0"/>
          <a:chOff x="0" y="0"/>
          <a:chExt cx="0" cy="0"/>
        </a:xfrm>
      </p:grpSpPr>
      <p:sp>
        <p:nvSpPr>
          <p:cNvPr id="317" name="Google Shape;317;p52"/>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228600" algn="l" rtl="0">
              <a:lnSpc>
                <a:spcPct val="100000"/>
              </a:lnSpc>
              <a:spcBef>
                <a:spcPct val="0"/>
              </a:spcBef>
              <a:spcAft>
                <a:spcPct val="0"/>
              </a:spcAft>
              <a:buClr>
                <a:srgbClr val="6C6463"/>
              </a:buClr>
              <a:buSzPts val="1500"/>
              <a:buNone/>
              <a:defRPr sz="1500">
                <a:solidFill>
                  <a:srgbClr val="6C6463"/>
                </a:solidFill>
              </a:defRPr>
            </a:lvl1pPr>
            <a:lvl2pPr marL="914400" lvl="1" indent="-228600" algn="l" rtl="0">
              <a:lnSpc>
                <a:spcPct val="100000"/>
              </a:lnSpc>
              <a:spcBef>
                <a:spcPts val="900"/>
              </a:spcBef>
              <a:spcAft>
                <a:spcPct val="0"/>
              </a:spcAft>
              <a:buClr>
                <a:srgbClr val="6C6463"/>
              </a:buClr>
              <a:buSzPts val="1350"/>
              <a:buNone/>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318" name="Google Shape;318;p52"/>
          <p:cNvSpPr txBox="1">
            <a:spLocks noGrp="1"/>
          </p:cNvSpPr>
          <p:nvPr>
            <p:ph type="body" idx="2"/>
          </p:nvPr>
        </p:nvSpPr>
        <p:spPr>
          <a:xfrm>
            <a:off x="6078900" y="1200150"/>
            <a:ext cx="2743200" cy="3429000"/>
          </a:xfrm>
          <a:prstGeom prst="rect">
            <a:avLst/>
          </a:prstGeom>
          <a:noFill/>
          <a:ln>
            <a:noFill/>
          </a:ln>
        </p:spPr>
        <p:txBody>
          <a:bodyPr spcFirstLastPara="1" wrap="square" lIns="91425" tIns="0" rIns="0" bIns="0" anchor="t" anchorCtr="0">
            <a:normAutofit/>
          </a:bodyPr>
          <a:lstStyle>
            <a:lvl1pPr marL="457200" lvl="0" indent="-228600" algn="l" rtl="0">
              <a:lnSpc>
                <a:spcPct val="100000"/>
              </a:lnSpc>
              <a:spcBef>
                <a:spcPct val="0"/>
              </a:spcBef>
              <a:spcAft>
                <a:spcPct val="0"/>
              </a:spcAft>
              <a:buClr>
                <a:srgbClr val="6C6463"/>
              </a:buClr>
              <a:buSzPts val="1500"/>
              <a:buNone/>
              <a:defRPr sz="1500">
                <a:solidFill>
                  <a:srgbClr val="6C6463"/>
                </a:solidFill>
              </a:defRPr>
            </a:lvl1pPr>
            <a:lvl2pPr marL="914400" lvl="1" indent="-228600" algn="l" rtl="0">
              <a:lnSpc>
                <a:spcPct val="100000"/>
              </a:lnSpc>
              <a:spcBef>
                <a:spcPts val="900"/>
              </a:spcBef>
              <a:spcAft>
                <a:spcPct val="0"/>
              </a:spcAft>
              <a:buClr>
                <a:srgbClr val="6C6463"/>
              </a:buClr>
              <a:buSzPts val="1350"/>
              <a:buNone/>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319" name="Google Shape;319;p52"/>
          <p:cNvSpPr txBox="1">
            <a:spLocks noGrp="1"/>
          </p:cNvSpPr>
          <p:nvPr>
            <p:ph type="body" idx="3"/>
          </p:nvPr>
        </p:nvSpPr>
        <p:spPr>
          <a:xfrm>
            <a:off x="3197611" y="1200150"/>
            <a:ext cx="2743200" cy="3429000"/>
          </a:xfrm>
          <a:prstGeom prst="rect">
            <a:avLst/>
          </a:prstGeom>
          <a:noFill/>
          <a:ln>
            <a:noFill/>
          </a:ln>
        </p:spPr>
        <p:txBody>
          <a:bodyPr spcFirstLastPara="1" wrap="square" lIns="0" tIns="0" rIns="91425" bIns="0" anchor="t" anchorCtr="0">
            <a:normAutofit/>
          </a:bodyPr>
          <a:lstStyle>
            <a:lvl1pPr marL="457200" lvl="0" indent="-228600" algn="l" rtl="0">
              <a:lnSpc>
                <a:spcPct val="100000"/>
              </a:lnSpc>
              <a:spcBef>
                <a:spcPct val="0"/>
              </a:spcBef>
              <a:spcAft>
                <a:spcPct val="0"/>
              </a:spcAft>
              <a:buClr>
                <a:srgbClr val="6C6463"/>
              </a:buClr>
              <a:buSzPts val="1500"/>
              <a:buNone/>
              <a:defRPr sz="1500">
                <a:solidFill>
                  <a:srgbClr val="6C6463"/>
                </a:solidFill>
              </a:defRPr>
            </a:lvl1pPr>
            <a:lvl2pPr marL="914400" lvl="1" indent="-228600" algn="l" rtl="0">
              <a:lnSpc>
                <a:spcPct val="100000"/>
              </a:lnSpc>
              <a:spcBef>
                <a:spcPts val="900"/>
              </a:spcBef>
              <a:spcAft>
                <a:spcPct val="0"/>
              </a:spcAft>
              <a:buClr>
                <a:srgbClr val="6C6463"/>
              </a:buClr>
              <a:buSzPts val="1350"/>
              <a:buNone/>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304800" algn="l" rtl="0">
              <a:lnSpc>
                <a:spcPct val="100000"/>
              </a:lnSpc>
              <a:spcBef>
                <a:spcPts val="240"/>
              </a:spcBef>
              <a:spcAft>
                <a:spcPct val="0"/>
              </a:spcAft>
              <a:buClr>
                <a:srgbClr val="FFFFFF"/>
              </a:buClr>
              <a:buSzPts val="1200"/>
              <a:buChar char="»"/>
              <a:defRPr sz="1200">
                <a:solidFill>
                  <a:srgbClr val="FFFFFF"/>
                </a:solidFill>
              </a:defRPr>
            </a:lvl5pPr>
            <a:lvl6pPr marL="2743200" lvl="5" indent="-314325" algn="l" rtl="0">
              <a:lnSpc>
                <a:spcPct val="100000"/>
              </a:lnSpc>
              <a:spcBef>
                <a:spcPts val="270"/>
              </a:spcBef>
              <a:spcAft>
                <a:spcPct val="0"/>
              </a:spcAft>
              <a:buClr>
                <a:schemeClr val="dk1"/>
              </a:buClr>
              <a:buSzPts val="1350"/>
              <a:buChar char="•"/>
              <a:defRPr sz="1350"/>
            </a:lvl6pPr>
            <a:lvl7pPr marL="3200400" lvl="6" indent="-314325" algn="l" rtl="0">
              <a:lnSpc>
                <a:spcPct val="100000"/>
              </a:lnSpc>
              <a:spcBef>
                <a:spcPts val="270"/>
              </a:spcBef>
              <a:spcAft>
                <a:spcPct val="0"/>
              </a:spcAft>
              <a:buClr>
                <a:schemeClr val="dk1"/>
              </a:buClr>
              <a:buSzPts val="1350"/>
              <a:buChar char="•"/>
              <a:defRPr sz="1350"/>
            </a:lvl7pPr>
            <a:lvl8pPr marL="3657600" lvl="7" indent="-314325" algn="l" rtl="0">
              <a:lnSpc>
                <a:spcPct val="100000"/>
              </a:lnSpc>
              <a:spcBef>
                <a:spcPts val="270"/>
              </a:spcBef>
              <a:spcAft>
                <a:spcPct val="0"/>
              </a:spcAft>
              <a:buClr>
                <a:schemeClr val="dk1"/>
              </a:buClr>
              <a:buSzPts val="1350"/>
              <a:buChar char="•"/>
              <a:defRPr sz="1350"/>
            </a:lvl8pPr>
            <a:lvl9pPr marL="4114800" lvl="8" indent="-314325" algn="l" rtl="0">
              <a:lnSpc>
                <a:spcPct val="100000"/>
              </a:lnSpc>
              <a:spcBef>
                <a:spcPts val="270"/>
              </a:spcBef>
              <a:spcAft>
                <a:spcPct val="0"/>
              </a:spcAft>
              <a:buClr>
                <a:schemeClr val="dk1"/>
              </a:buClr>
              <a:buSzPts val="1350"/>
              <a:buChar char="•"/>
              <a:defRPr sz="1350"/>
            </a:lvl9pPr>
          </a:lstStyle>
          <a:p>
            <a:endParaRPr/>
          </a:p>
        </p:txBody>
      </p:sp>
      <p:sp>
        <p:nvSpPr>
          <p:cNvPr id="320" name="Google Shape;320;p52"/>
          <p:cNvSpPr txBox="1">
            <a:spLocks noGrp="1"/>
          </p:cNvSpPr>
          <p:nvPr>
            <p:ph type="title"/>
          </p:nvPr>
        </p:nvSpPr>
        <p:spPr>
          <a:xfrm>
            <a:off x="320039" y="342900"/>
            <a:ext cx="8502000" cy="6882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321" name="Google Shape;321;p52"/>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22" name="Google Shape;322;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323"/>
        <p:cNvGrpSpPr/>
        <p:nvPr/>
      </p:nvGrpSpPr>
      <p:grpSpPr>
        <a:xfrm>
          <a:off x="0" y="0"/>
          <a:ext cx="0" cy="0"/>
          <a:chOff x="0" y="0"/>
          <a:chExt cx="0" cy="0"/>
        </a:xfrm>
      </p:grpSpPr>
      <p:sp>
        <p:nvSpPr>
          <p:cNvPr id="324" name="Google Shape;324;p53"/>
          <p:cNvSpPr>
            <a:spLocks noGrp="1"/>
          </p:cNvSpPr>
          <p:nvPr>
            <p:ph type="pic" idx="2"/>
          </p:nvPr>
        </p:nvSpPr>
        <p:spPr>
          <a:xfrm>
            <a:off x="152400" y="2228851"/>
            <a:ext cx="8839200" cy="2297400"/>
          </a:xfrm>
          <a:prstGeom prst="rect">
            <a:avLst/>
          </a:prstGeom>
          <a:solidFill>
            <a:schemeClr val="lt1"/>
          </a:solidFill>
          <a:ln>
            <a:noFill/>
          </a:ln>
        </p:spPr>
        <p:txBody>
          <a:bodyPr/>
          <a:lstStyle/>
          <a:p>
            <a:endParaRPr/>
          </a:p>
        </p:txBody>
      </p:sp>
      <p:sp>
        <p:nvSpPr>
          <p:cNvPr id="325" name="Google Shape;325;p53"/>
          <p:cNvSpPr txBox="1">
            <a:spLocks noGrp="1"/>
          </p:cNvSpPr>
          <p:nvPr>
            <p:ph type="body" idx="1"/>
          </p:nvPr>
        </p:nvSpPr>
        <p:spPr>
          <a:xfrm>
            <a:off x="320040" y="1197864"/>
            <a:ext cx="8522100" cy="914400"/>
          </a:xfrm>
          <a:prstGeom prst="rect">
            <a:avLst/>
          </a:prstGeom>
          <a:noFill/>
          <a:ln>
            <a:noFill/>
          </a:ln>
        </p:spPr>
        <p:txBody>
          <a:bodyPr spcFirstLastPara="1" wrap="square" lIns="0" tIns="0" rIns="0" bIns="0" anchor="t" anchorCtr="0">
            <a:normAutofit/>
          </a:bodyPr>
          <a:lstStyle>
            <a:lvl1pPr marL="457200" lvl="0" indent="-323850" algn="l" rtl="0">
              <a:lnSpc>
                <a:spcPct val="100000"/>
              </a:lnSpc>
              <a:spcBef>
                <a:spcPct val="0"/>
              </a:spcBef>
              <a:spcAft>
                <a:spcPct val="0"/>
              </a:spcAft>
              <a:buClr>
                <a:srgbClr val="6C6463"/>
              </a:buClr>
              <a:buSzPts val="1500"/>
              <a:buChar char="•"/>
              <a:defRPr>
                <a:solidFill>
                  <a:srgbClr val="6C6463"/>
                </a:solidFill>
              </a:defRPr>
            </a:lvl1pPr>
            <a:lvl2pPr marL="914400" lvl="1" indent="-323850" algn="l" rtl="0">
              <a:lnSpc>
                <a:spcPct val="100000"/>
              </a:lnSpc>
              <a:spcBef>
                <a:spcPts val="900"/>
              </a:spcBef>
              <a:spcAft>
                <a:spcPct val="0"/>
              </a:spcAft>
              <a:buClr>
                <a:srgbClr val="6C6463"/>
              </a:buClr>
              <a:buSzPts val="1500"/>
              <a:buChar char="–"/>
              <a:defRPr>
                <a:solidFill>
                  <a:srgbClr val="6C6463"/>
                </a:solidFill>
              </a:defRPr>
            </a:lvl2pPr>
            <a:lvl3pPr marL="1371600" lvl="2" indent="-314325" algn="l" rtl="0">
              <a:lnSpc>
                <a:spcPct val="100000"/>
              </a:lnSpc>
              <a:spcBef>
                <a:spcPts val="900"/>
              </a:spcBef>
              <a:spcAft>
                <a:spcPct val="0"/>
              </a:spcAft>
              <a:buClr>
                <a:srgbClr val="6C6463"/>
              </a:buClr>
              <a:buSzPts val="1350"/>
              <a:buChar char="•"/>
              <a:defRPr>
                <a:solidFill>
                  <a:srgbClr val="6C6463"/>
                </a:solidFill>
              </a:defRPr>
            </a:lvl3pPr>
            <a:lvl4pPr marL="1828800" lvl="3" indent="-304800" algn="l" rtl="0">
              <a:lnSpc>
                <a:spcPct val="100000"/>
              </a:lnSpc>
              <a:spcBef>
                <a:spcPts val="240"/>
              </a:spcBef>
              <a:spcAft>
                <a:spcPct val="0"/>
              </a:spcAft>
              <a:buClr>
                <a:srgbClr val="6C6463"/>
              </a:buClr>
              <a:buSzPts val="1200"/>
              <a:buChar char="–"/>
              <a:defRPr>
                <a:solidFill>
                  <a:srgbClr val="6C6463"/>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26" name="Google Shape;326;p53"/>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327" name="Google Shape;327;p53"/>
          <p:cNvSpPr txBox="1">
            <a:spLocks noGrp="1"/>
          </p:cNvSpPr>
          <p:nvPr>
            <p:ph type="body" idx="3"/>
          </p:nvPr>
        </p:nvSpPr>
        <p:spPr>
          <a:xfrm>
            <a:off x="152401" y="4526169"/>
            <a:ext cx="3581400" cy="138600"/>
          </a:xfrm>
          <a:prstGeom prst="rect">
            <a:avLst/>
          </a:prstGeom>
          <a:noFill/>
          <a:ln>
            <a:noFill/>
          </a:ln>
        </p:spPr>
        <p:txBody>
          <a:bodyPr spcFirstLastPara="1" wrap="square" lIns="0" tIns="45700" rIns="0" bIns="0" anchor="t" anchorCtr="0">
            <a:spAutoFit/>
          </a:bodyPr>
          <a:lstStyle>
            <a:lvl1pPr marL="457200" lvl="0" indent="-228600" algn="l"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28" name="Google Shape;328;p53"/>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29" name="Google Shape;329;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330"/>
        <p:cNvGrpSpPr/>
        <p:nvPr/>
      </p:nvGrpSpPr>
      <p:grpSpPr>
        <a:xfrm>
          <a:off x="0" y="0"/>
          <a:ext cx="0" cy="0"/>
          <a:chOff x="0" y="0"/>
          <a:chExt cx="0" cy="0"/>
        </a:xfrm>
      </p:grpSpPr>
      <p:sp>
        <p:nvSpPr>
          <p:cNvPr id="331" name="Google Shape;331;p54"/>
          <p:cNvSpPr>
            <a:spLocks noGrp="1"/>
          </p:cNvSpPr>
          <p:nvPr>
            <p:ph type="pic" idx="2"/>
          </p:nvPr>
        </p:nvSpPr>
        <p:spPr>
          <a:xfrm>
            <a:off x="152400" y="2228851"/>
            <a:ext cx="8839200" cy="2297400"/>
          </a:xfrm>
          <a:prstGeom prst="rect">
            <a:avLst/>
          </a:prstGeom>
          <a:solidFill>
            <a:schemeClr val="lt1"/>
          </a:solidFill>
          <a:ln>
            <a:noFill/>
          </a:ln>
        </p:spPr>
        <p:txBody>
          <a:bodyPr/>
          <a:lstStyle/>
          <a:p>
            <a:endParaRPr/>
          </a:p>
        </p:txBody>
      </p:sp>
      <p:sp>
        <p:nvSpPr>
          <p:cNvPr id="332" name="Google Shape;332;p54"/>
          <p:cNvSpPr txBox="1">
            <a:spLocks noGrp="1"/>
          </p:cNvSpPr>
          <p:nvPr>
            <p:ph type="body" idx="1"/>
          </p:nvPr>
        </p:nvSpPr>
        <p:spPr>
          <a:xfrm>
            <a:off x="320040" y="1200150"/>
            <a:ext cx="8519100" cy="914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ct val="0"/>
              </a:spcBef>
              <a:spcAft>
                <a:spcPct val="0"/>
              </a:spcAft>
              <a:buClr>
                <a:srgbClr val="6C6463"/>
              </a:buClr>
              <a:buSzPts val="1500"/>
              <a:buNone/>
              <a:defRPr>
                <a:solidFill>
                  <a:srgbClr val="6C6463"/>
                </a:solidFill>
              </a:defRPr>
            </a:lvl1pPr>
            <a:lvl2pPr marL="914400" lvl="1" indent="-228600" algn="l" rtl="0">
              <a:lnSpc>
                <a:spcPct val="100000"/>
              </a:lnSpc>
              <a:spcBef>
                <a:spcPts val="900"/>
              </a:spcBef>
              <a:spcAft>
                <a:spcPct val="0"/>
              </a:spcAft>
              <a:buClr>
                <a:srgbClr val="6C6463"/>
              </a:buClr>
              <a:buSzPts val="1500"/>
              <a:buNone/>
              <a:defRPr>
                <a:solidFill>
                  <a:srgbClr val="6C6463"/>
                </a:solidFill>
              </a:defRPr>
            </a:lvl2pPr>
            <a:lvl3pPr marL="1371600" lvl="2" indent="-314325" algn="l" rtl="0">
              <a:lnSpc>
                <a:spcPct val="100000"/>
              </a:lnSpc>
              <a:spcBef>
                <a:spcPts val="900"/>
              </a:spcBef>
              <a:spcAft>
                <a:spcPct val="0"/>
              </a:spcAft>
              <a:buClr>
                <a:srgbClr val="6C6463"/>
              </a:buClr>
              <a:buSzPts val="1350"/>
              <a:buChar char="•"/>
              <a:defRPr>
                <a:solidFill>
                  <a:srgbClr val="6C6463"/>
                </a:solidFill>
              </a:defRPr>
            </a:lvl3pPr>
            <a:lvl4pPr marL="1828800" lvl="3" indent="-304800" algn="l" rtl="0">
              <a:lnSpc>
                <a:spcPct val="100000"/>
              </a:lnSpc>
              <a:spcBef>
                <a:spcPts val="240"/>
              </a:spcBef>
              <a:spcAft>
                <a:spcPct val="0"/>
              </a:spcAft>
              <a:buClr>
                <a:srgbClr val="6C6463"/>
              </a:buClr>
              <a:buSzPts val="1200"/>
              <a:buChar char="–"/>
              <a:defRPr>
                <a:solidFill>
                  <a:srgbClr val="6C6463"/>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33" name="Google Shape;333;p54"/>
          <p:cNvSpPr txBox="1">
            <a:spLocks noGrp="1"/>
          </p:cNvSpPr>
          <p:nvPr>
            <p:ph type="title"/>
          </p:nvPr>
        </p:nvSpPr>
        <p:spPr>
          <a:xfrm>
            <a:off x="320040" y="342900"/>
            <a:ext cx="8519100" cy="6882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334" name="Google Shape;334;p54"/>
          <p:cNvSpPr txBox="1">
            <a:spLocks noGrp="1"/>
          </p:cNvSpPr>
          <p:nvPr>
            <p:ph type="body" idx="3"/>
          </p:nvPr>
        </p:nvSpPr>
        <p:spPr>
          <a:xfrm>
            <a:off x="152401" y="4526169"/>
            <a:ext cx="3581400" cy="138600"/>
          </a:xfrm>
          <a:prstGeom prst="rect">
            <a:avLst/>
          </a:prstGeom>
          <a:noFill/>
          <a:ln>
            <a:noFill/>
          </a:ln>
        </p:spPr>
        <p:txBody>
          <a:bodyPr spcFirstLastPara="1" wrap="square" lIns="0" tIns="45700" rIns="0" bIns="0" anchor="t" anchorCtr="0">
            <a:spAutoFit/>
          </a:bodyPr>
          <a:lstStyle>
            <a:lvl1pPr marL="457200" lvl="0" indent="-228600" algn="l"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35" name="Google Shape;335;p54"/>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36" name="Google Shape;336;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337"/>
        <p:cNvGrpSpPr/>
        <p:nvPr/>
      </p:nvGrpSpPr>
      <p:grpSpPr>
        <a:xfrm>
          <a:off x="0" y="0"/>
          <a:ext cx="0" cy="0"/>
          <a:chOff x="0" y="0"/>
          <a:chExt cx="0" cy="0"/>
        </a:xfrm>
      </p:grpSpPr>
      <p:sp>
        <p:nvSpPr>
          <p:cNvPr id="338" name="Google Shape;338;p55"/>
          <p:cNvSpPr>
            <a:spLocks noGrp="1"/>
          </p:cNvSpPr>
          <p:nvPr>
            <p:ph type="pic" idx="2"/>
          </p:nvPr>
        </p:nvSpPr>
        <p:spPr>
          <a:xfrm>
            <a:off x="4787447" y="137160"/>
            <a:ext cx="4035000" cy="4489800"/>
          </a:xfrm>
          <a:prstGeom prst="rect">
            <a:avLst/>
          </a:prstGeom>
          <a:solidFill>
            <a:srgbClr val="FFFFFF"/>
          </a:solidFill>
          <a:ln>
            <a:noFill/>
          </a:ln>
        </p:spPr>
        <p:txBody>
          <a:bodyPr/>
          <a:lstStyle/>
          <a:p>
            <a:endParaRPr/>
          </a:p>
        </p:txBody>
      </p:sp>
      <p:sp>
        <p:nvSpPr>
          <p:cNvPr id="339" name="Google Shape;339;p55"/>
          <p:cNvSpPr txBox="1">
            <a:spLocks noGrp="1"/>
          </p:cNvSpPr>
          <p:nvPr>
            <p:ph type="body" idx="1"/>
          </p:nvPr>
        </p:nvSpPr>
        <p:spPr>
          <a:xfrm>
            <a:off x="320040" y="1543051"/>
            <a:ext cx="4175700" cy="3086100"/>
          </a:xfrm>
          <a:prstGeom prst="rect">
            <a:avLst/>
          </a:prstGeom>
          <a:noFill/>
          <a:ln>
            <a:noFill/>
          </a:ln>
        </p:spPr>
        <p:txBody>
          <a:bodyPr spcFirstLastPara="1" wrap="square" lIns="0" tIns="0" rIns="0" bIns="0" anchor="t" anchorCtr="0">
            <a:normAutofit/>
          </a:bodyPr>
          <a:lstStyle>
            <a:lvl1pPr marL="457200" lvl="0" indent="-323850" algn="l" rtl="0">
              <a:lnSpc>
                <a:spcPct val="100000"/>
              </a:lnSpc>
              <a:spcBef>
                <a:spcPct val="0"/>
              </a:spcBef>
              <a:spcAft>
                <a:spcPct val="0"/>
              </a:spcAft>
              <a:buClr>
                <a:srgbClr val="6C6463"/>
              </a:buClr>
              <a:buSzPts val="1500"/>
              <a:buChar char="•"/>
              <a:defRPr sz="1500">
                <a:solidFill>
                  <a:srgbClr val="6C6463"/>
                </a:solidFill>
              </a:defRPr>
            </a:lvl1pPr>
            <a:lvl2pPr marL="914400" lvl="1" indent="-314325" algn="l" rtl="0">
              <a:lnSpc>
                <a:spcPct val="100000"/>
              </a:lnSpc>
              <a:spcBef>
                <a:spcPts val="900"/>
              </a:spcBef>
              <a:spcAft>
                <a:spcPct val="0"/>
              </a:spcAft>
              <a:buClr>
                <a:srgbClr val="6C6463"/>
              </a:buClr>
              <a:buSzPts val="1350"/>
              <a:buChar char="–"/>
              <a:defRPr sz="1350">
                <a:solidFill>
                  <a:srgbClr val="6C6463"/>
                </a:solidFill>
              </a:defRPr>
            </a:lvl2pPr>
            <a:lvl3pPr marL="1371600" lvl="2" indent="-304800" algn="l" rtl="0">
              <a:lnSpc>
                <a:spcPct val="100000"/>
              </a:lnSpc>
              <a:spcBef>
                <a:spcPts val="900"/>
              </a:spcBef>
              <a:spcAft>
                <a:spcPct val="0"/>
              </a:spcAft>
              <a:buClr>
                <a:srgbClr val="6C6463"/>
              </a:buClr>
              <a:buSzPts val="1200"/>
              <a:buChar char="•"/>
              <a:defRPr sz="1200">
                <a:solidFill>
                  <a:srgbClr val="6C6463"/>
                </a:solidFill>
              </a:defRPr>
            </a:lvl3pPr>
            <a:lvl4pPr marL="1828800" lvl="3" indent="-295275" algn="l" rtl="0">
              <a:lnSpc>
                <a:spcPct val="100000"/>
              </a:lnSpc>
              <a:spcBef>
                <a:spcPts val="210"/>
              </a:spcBef>
              <a:spcAft>
                <a:spcPct val="0"/>
              </a:spcAft>
              <a:buClr>
                <a:srgbClr val="6C6463"/>
              </a:buClr>
              <a:buSzPts val="1050"/>
              <a:buChar char="–"/>
              <a:defRPr sz="1050">
                <a:solidFill>
                  <a:srgbClr val="6C6463"/>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40" name="Google Shape;340;p55"/>
          <p:cNvSpPr txBox="1">
            <a:spLocks noGrp="1"/>
          </p:cNvSpPr>
          <p:nvPr>
            <p:ph type="title"/>
          </p:nvPr>
        </p:nvSpPr>
        <p:spPr>
          <a:xfrm>
            <a:off x="320039" y="320041"/>
            <a:ext cx="4175400" cy="1028400"/>
          </a:xfrm>
          <a:prstGeom prst="rect">
            <a:avLst/>
          </a:prstGeom>
          <a:noFill/>
          <a:ln>
            <a:noFill/>
          </a:ln>
        </p:spPr>
        <p:txBody>
          <a:bodyPr spcFirstLastPara="1" wrap="square" lIns="0" tIns="0" rIns="0" bIns="0" anchor="b" anchorCtr="0">
            <a:normAutofit/>
          </a:bodyPr>
          <a:lstStyle>
            <a:lvl1pPr lvl="0" algn="l" rtl="0">
              <a:lnSpc>
                <a:spcPct val="100000"/>
              </a:lnSpc>
              <a:spcBef>
                <a:spcPct val="0"/>
              </a:spcBef>
              <a:spcAft>
                <a:spcPct val="0"/>
              </a:spcAft>
              <a:buClr>
                <a:schemeClr val="accent2"/>
              </a:buClr>
              <a:buSzPts val="2100"/>
              <a:buFont typeface="Gill Sans"/>
              <a:buNone/>
              <a:defRPr>
                <a:solidFill>
                  <a:schemeClr val="accent2"/>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341" name="Google Shape;341;p55"/>
          <p:cNvSpPr txBox="1">
            <a:spLocks noGrp="1"/>
          </p:cNvSpPr>
          <p:nvPr>
            <p:ph type="body" idx="3"/>
          </p:nvPr>
        </p:nvSpPr>
        <p:spPr>
          <a:xfrm rot="-5400000">
            <a:off x="7548524" y="1396462"/>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42" name="Google Shape;342;p55"/>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43" name="Google Shape;343;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344"/>
        <p:cNvGrpSpPr/>
        <p:nvPr/>
      </p:nvGrpSpPr>
      <p:grpSpPr>
        <a:xfrm>
          <a:off x="0" y="0"/>
          <a:ext cx="0" cy="0"/>
          <a:chOff x="0" y="0"/>
          <a:chExt cx="0" cy="0"/>
        </a:xfrm>
      </p:grpSpPr>
      <p:sp>
        <p:nvSpPr>
          <p:cNvPr id="345" name="Google Shape;345;p56"/>
          <p:cNvSpPr>
            <a:spLocks noGrp="1"/>
          </p:cNvSpPr>
          <p:nvPr>
            <p:ph type="pic" idx="2"/>
          </p:nvPr>
        </p:nvSpPr>
        <p:spPr>
          <a:xfrm>
            <a:off x="4787447" y="137160"/>
            <a:ext cx="4035000" cy="4489800"/>
          </a:xfrm>
          <a:prstGeom prst="rect">
            <a:avLst/>
          </a:prstGeom>
          <a:solidFill>
            <a:srgbClr val="FFFFFF"/>
          </a:solidFill>
          <a:ln>
            <a:noFill/>
          </a:ln>
        </p:spPr>
        <p:txBody>
          <a:bodyPr/>
          <a:lstStyle/>
          <a:p>
            <a:endParaRPr/>
          </a:p>
        </p:txBody>
      </p:sp>
      <p:sp>
        <p:nvSpPr>
          <p:cNvPr id="346" name="Google Shape;346;p56"/>
          <p:cNvSpPr txBox="1">
            <a:spLocks noGrp="1"/>
          </p:cNvSpPr>
          <p:nvPr>
            <p:ph type="body" idx="1"/>
          </p:nvPr>
        </p:nvSpPr>
        <p:spPr>
          <a:xfrm>
            <a:off x="152400" y="137160"/>
            <a:ext cx="4419600" cy="4489800"/>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rtl="0">
              <a:lnSpc>
                <a:spcPct val="100000"/>
              </a:lnSpc>
              <a:spcBef>
                <a:spcPct val="0"/>
              </a:spcBef>
              <a:spcAft>
                <a:spcPct val="0"/>
              </a:spcAft>
              <a:buClr>
                <a:schemeClr val="lt1"/>
              </a:buClr>
              <a:buSzPts val="1500"/>
              <a:buNone/>
              <a:defRPr sz="15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47" name="Google Shape;347;p56"/>
          <p:cNvSpPr txBox="1">
            <a:spLocks noGrp="1"/>
          </p:cNvSpPr>
          <p:nvPr>
            <p:ph type="body" idx="3"/>
          </p:nvPr>
        </p:nvSpPr>
        <p:spPr>
          <a:xfrm rot="-5400000">
            <a:off x="7563913" y="1415922"/>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48" name="Google Shape;348;p56"/>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49" name="Google Shape;349;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350"/>
        <p:cNvGrpSpPr/>
        <p:nvPr/>
      </p:nvGrpSpPr>
      <p:grpSpPr>
        <a:xfrm>
          <a:off x="0" y="0"/>
          <a:ext cx="0" cy="0"/>
          <a:chOff x="0" y="0"/>
          <a:chExt cx="0" cy="0"/>
        </a:xfrm>
      </p:grpSpPr>
      <p:sp>
        <p:nvSpPr>
          <p:cNvPr id="351" name="Google Shape;351;p57"/>
          <p:cNvSpPr>
            <a:spLocks noGrp="1"/>
          </p:cNvSpPr>
          <p:nvPr>
            <p:ph type="pic" idx="2"/>
          </p:nvPr>
        </p:nvSpPr>
        <p:spPr>
          <a:xfrm>
            <a:off x="4787447" y="137160"/>
            <a:ext cx="4035000" cy="4489800"/>
          </a:xfrm>
          <a:prstGeom prst="rect">
            <a:avLst/>
          </a:prstGeom>
          <a:solidFill>
            <a:srgbClr val="FFFFFF"/>
          </a:solidFill>
          <a:ln>
            <a:noFill/>
          </a:ln>
        </p:spPr>
        <p:txBody>
          <a:bodyPr/>
          <a:lstStyle/>
          <a:p>
            <a:endParaRPr/>
          </a:p>
        </p:txBody>
      </p:sp>
      <p:sp>
        <p:nvSpPr>
          <p:cNvPr id="352" name="Google Shape;352;p57"/>
          <p:cNvSpPr txBox="1">
            <a:spLocks noGrp="1"/>
          </p:cNvSpPr>
          <p:nvPr>
            <p:ph type="body" idx="1"/>
          </p:nvPr>
        </p:nvSpPr>
        <p:spPr>
          <a:xfrm>
            <a:off x="152400" y="137160"/>
            <a:ext cx="4416600" cy="4489800"/>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rtl="0">
              <a:lnSpc>
                <a:spcPct val="100000"/>
              </a:lnSpc>
              <a:spcBef>
                <a:spcPct val="0"/>
              </a:spcBef>
              <a:spcAft>
                <a:spcPct val="0"/>
              </a:spcAft>
              <a:buClr>
                <a:schemeClr val="lt1"/>
              </a:buClr>
              <a:buSzPts val="1500"/>
              <a:buNone/>
              <a:defRPr sz="15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95275" algn="l" rtl="0">
              <a:lnSpc>
                <a:spcPct val="100000"/>
              </a:lnSpc>
              <a:spcBef>
                <a:spcPts val="210"/>
              </a:spcBef>
              <a:spcAft>
                <a:spcPct val="0"/>
              </a:spcAft>
              <a:buClr>
                <a:srgbClr val="FFFFFF"/>
              </a:buClr>
              <a:buSzPts val="1050"/>
              <a:buChar char="»"/>
              <a:defRPr>
                <a:solidFill>
                  <a:srgbClr val="FFFFFF"/>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53" name="Google Shape;353;p57"/>
          <p:cNvSpPr txBox="1">
            <a:spLocks noGrp="1"/>
          </p:cNvSpPr>
          <p:nvPr>
            <p:ph type="body" idx="3"/>
          </p:nvPr>
        </p:nvSpPr>
        <p:spPr>
          <a:xfrm rot="-5400000">
            <a:off x="7563913" y="1410811"/>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accent3"/>
              </a:buClr>
              <a:buSzPts val="600"/>
              <a:buNone/>
              <a:defRPr sz="600">
                <a:solidFill>
                  <a:schemeClr val="accent3"/>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54" name="Google Shape;354;p57"/>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55" name="Google Shape;355;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356"/>
        <p:cNvGrpSpPr/>
        <p:nvPr/>
      </p:nvGrpSpPr>
      <p:grpSpPr>
        <a:xfrm>
          <a:off x="0" y="0"/>
          <a:ext cx="0" cy="0"/>
          <a:chOff x="0" y="0"/>
          <a:chExt cx="0" cy="0"/>
        </a:xfrm>
      </p:grpSpPr>
      <p:sp>
        <p:nvSpPr>
          <p:cNvPr id="357" name="Google Shape;357;p58"/>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58" name="Google Shape;358;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359"/>
        <p:cNvGrpSpPr/>
        <p:nvPr/>
      </p:nvGrpSpPr>
      <p:grpSpPr>
        <a:xfrm>
          <a:off x="0" y="0"/>
          <a:ext cx="0" cy="0"/>
          <a:chOff x="0" y="0"/>
          <a:chExt cx="0" cy="0"/>
        </a:xfrm>
      </p:grpSpPr>
      <p:sp>
        <p:nvSpPr>
          <p:cNvPr id="360" name="Google Shape;360;p59"/>
          <p:cNvSpPr>
            <a:spLocks noGrp="1"/>
          </p:cNvSpPr>
          <p:nvPr>
            <p:ph type="pic" idx="2"/>
          </p:nvPr>
        </p:nvSpPr>
        <p:spPr>
          <a:xfrm>
            <a:off x="152400" y="137160"/>
            <a:ext cx="8839200" cy="4491900"/>
          </a:xfrm>
          <a:prstGeom prst="rect">
            <a:avLst/>
          </a:prstGeom>
          <a:noFill/>
          <a:ln>
            <a:noFill/>
          </a:ln>
        </p:spPr>
        <p:txBody>
          <a:bodyPr/>
          <a:lstStyle/>
          <a:p>
            <a:endParaRPr/>
          </a:p>
        </p:txBody>
      </p:sp>
      <p:sp>
        <p:nvSpPr>
          <p:cNvPr id="361" name="Google Shape;361;p59"/>
          <p:cNvSpPr txBox="1">
            <a:spLocks noGrp="1"/>
          </p:cNvSpPr>
          <p:nvPr>
            <p:ph type="body" idx="1"/>
          </p:nvPr>
        </p:nvSpPr>
        <p:spPr>
          <a:xfrm rot="-5400000">
            <a:off x="7563913" y="1376520"/>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62" name="Google Shape;362;p59"/>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63" name="Google Shape;363;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364"/>
        <p:cNvGrpSpPr/>
        <p:nvPr/>
      </p:nvGrpSpPr>
      <p:grpSpPr>
        <a:xfrm>
          <a:off x="0" y="0"/>
          <a:ext cx="0" cy="0"/>
          <a:chOff x="0" y="0"/>
          <a:chExt cx="0" cy="0"/>
        </a:xfrm>
      </p:grpSpPr>
      <p:sp>
        <p:nvSpPr>
          <p:cNvPr id="365" name="Google Shape;365;p60"/>
          <p:cNvSpPr>
            <a:spLocks noGrp="1"/>
          </p:cNvSpPr>
          <p:nvPr>
            <p:ph type="pic" idx="2"/>
          </p:nvPr>
        </p:nvSpPr>
        <p:spPr>
          <a:xfrm>
            <a:off x="152400" y="137160"/>
            <a:ext cx="8839200" cy="4489800"/>
          </a:xfrm>
          <a:prstGeom prst="rect">
            <a:avLst/>
          </a:prstGeom>
          <a:noFill/>
          <a:ln>
            <a:noFill/>
          </a:ln>
        </p:spPr>
        <p:txBody>
          <a:bodyPr/>
          <a:lstStyle/>
          <a:p>
            <a:endParaRPr/>
          </a:p>
        </p:txBody>
      </p:sp>
      <p:sp>
        <p:nvSpPr>
          <p:cNvPr id="366" name="Google Shape;366;p60"/>
          <p:cNvSpPr txBox="1">
            <a:spLocks noGrp="1"/>
          </p:cNvSpPr>
          <p:nvPr>
            <p:ph type="subTitle" idx="1"/>
          </p:nvPr>
        </p:nvSpPr>
        <p:spPr>
          <a:xfrm>
            <a:off x="685800" y="3086100"/>
            <a:ext cx="3581400" cy="1200300"/>
          </a:xfrm>
          <a:prstGeom prst="rect">
            <a:avLst/>
          </a:prstGeom>
          <a:solidFill>
            <a:schemeClr val="accent2"/>
          </a:solid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Clr>
                <a:schemeClr val="lt1"/>
              </a:buClr>
              <a:buSzPts val="1350"/>
              <a:buNone/>
              <a:defRPr sz="1350">
                <a:solidFill>
                  <a:schemeClr val="lt1"/>
                </a:solidFill>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367" name="Google Shape;367;p60"/>
          <p:cNvSpPr txBox="1">
            <a:spLocks noGrp="1"/>
          </p:cNvSpPr>
          <p:nvPr>
            <p:ph type="body" idx="3"/>
          </p:nvPr>
        </p:nvSpPr>
        <p:spPr>
          <a:xfrm rot="-5400000">
            <a:off x="7563913" y="1376520"/>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68" name="Google Shape;368;p60"/>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69" name="Google Shape;369;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370"/>
        <p:cNvGrpSpPr/>
        <p:nvPr/>
      </p:nvGrpSpPr>
      <p:grpSpPr>
        <a:xfrm>
          <a:off x="0" y="0"/>
          <a:ext cx="0" cy="0"/>
          <a:chOff x="0" y="0"/>
          <a:chExt cx="0" cy="0"/>
        </a:xfrm>
      </p:grpSpPr>
      <p:sp>
        <p:nvSpPr>
          <p:cNvPr id="371" name="Google Shape;371;p61"/>
          <p:cNvSpPr>
            <a:spLocks noGrp="1"/>
          </p:cNvSpPr>
          <p:nvPr>
            <p:ph type="pic" idx="2"/>
          </p:nvPr>
        </p:nvSpPr>
        <p:spPr>
          <a:xfrm>
            <a:off x="152400" y="137160"/>
            <a:ext cx="8839200" cy="4489800"/>
          </a:xfrm>
          <a:prstGeom prst="rect">
            <a:avLst/>
          </a:prstGeom>
          <a:noFill/>
          <a:ln>
            <a:noFill/>
          </a:ln>
        </p:spPr>
        <p:txBody>
          <a:bodyPr/>
          <a:lstStyle/>
          <a:p>
            <a:endParaRPr/>
          </a:p>
        </p:txBody>
      </p:sp>
      <p:sp>
        <p:nvSpPr>
          <p:cNvPr id="372" name="Google Shape;372;p61"/>
          <p:cNvSpPr txBox="1">
            <a:spLocks noGrp="1"/>
          </p:cNvSpPr>
          <p:nvPr>
            <p:ph type="subTitle" idx="1"/>
          </p:nvPr>
        </p:nvSpPr>
        <p:spPr>
          <a:xfrm>
            <a:off x="685800" y="3086100"/>
            <a:ext cx="3581400" cy="1200300"/>
          </a:xfrm>
          <a:prstGeom prst="rect">
            <a:avLst/>
          </a:prstGeom>
          <a:solidFill>
            <a:schemeClr val="accent4"/>
          </a:solid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Clr>
                <a:schemeClr val="lt1"/>
              </a:buClr>
              <a:buSzPts val="1350"/>
              <a:buNone/>
              <a:defRPr sz="1350">
                <a:solidFill>
                  <a:schemeClr val="lt1"/>
                </a:solidFill>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373" name="Google Shape;373;p61"/>
          <p:cNvSpPr txBox="1">
            <a:spLocks noGrp="1"/>
          </p:cNvSpPr>
          <p:nvPr>
            <p:ph type="body" idx="3"/>
          </p:nvPr>
        </p:nvSpPr>
        <p:spPr>
          <a:xfrm rot="-5400000">
            <a:off x="7563913" y="1376520"/>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74" name="Google Shape;374;p61"/>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75" name="Google Shape;375;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chemeClr val="accent2"/>
        </a:solidFill>
        <a:effectLst/>
      </p:bgPr>
    </p:bg>
    <p:spTree>
      <p:nvGrpSpPr>
        <p:cNvPr id="1" name="Shape 51"/>
        <p:cNvGrpSpPr/>
        <p:nvPr/>
      </p:nvGrpSpPr>
      <p:grpSpPr>
        <a:xfrm>
          <a:off x="0" y="0"/>
          <a:ext cx="0" cy="0"/>
          <a:chOff x="0" y="0"/>
          <a:chExt cx="0" cy="0"/>
        </a:xfrm>
      </p:grpSpPr>
      <p:sp>
        <p:nvSpPr>
          <p:cNvPr id="52" name="Google Shape;52;p7"/>
          <p:cNvSpPr/>
          <p:nvPr/>
        </p:nvSpPr>
        <p:spPr>
          <a:xfrm>
            <a:off x="0" y="4769427"/>
            <a:ext cx="9144000" cy="3740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53" name="Google Shape;53;p7"/>
          <p:cNvSpPr txBox="1">
            <a:spLocks noGrp="1"/>
          </p:cNvSpPr>
          <p:nvPr>
            <p:ph type="title"/>
          </p:nvPr>
        </p:nvSpPr>
        <p:spPr>
          <a:xfrm>
            <a:off x="457200" y="1306637"/>
            <a:ext cx="5486400" cy="369332"/>
          </a:xfrm>
          <a:prstGeom prst="rect">
            <a:avLst/>
          </a:prstGeom>
          <a:noFill/>
          <a:ln>
            <a:noFill/>
          </a:ln>
        </p:spPr>
        <p:txBody>
          <a:bodyPr spcFirstLastPara="1" wrap="square" lIns="0" tIns="0" rIns="0" bIns="0" anchor="t" anchorCtr="0">
            <a:spAutoFit/>
          </a:bodyPr>
          <a:lstStyle>
            <a:lvl1pPr lvl="0" algn="l">
              <a:spcBef>
                <a:spcPct val="0"/>
              </a:spcBef>
              <a:spcAft>
                <a:spcPct val="0"/>
              </a:spcAft>
              <a:buClr>
                <a:schemeClr val="lt1"/>
              </a:buClr>
              <a:buSzPts val="2400"/>
              <a:buFont typeface="Gill Sans"/>
              <a:buNone/>
              <a:defRPr sz="2400">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4" name="Google Shape;54;p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pic>
        <p:nvPicPr>
          <p:cNvPr id="55" name="Google Shape;55;p7"/>
          <p:cNvPicPr preferRelativeResize="0"/>
          <p:nvPr/>
        </p:nvPicPr>
        <p:blipFill>
          <a:blip r:embed="rId2">
            <a:alphaModFix/>
          </a:blip>
          <a:stretch>
            <a:fillRect/>
          </a:stretch>
        </p:blipFill>
        <p:spPr>
          <a:xfrm>
            <a:off x="327398" y="419806"/>
            <a:ext cx="1813366" cy="544010"/>
          </a:xfrm>
          <a:prstGeom prst="rect">
            <a:avLst/>
          </a:prstGeom>
          <a:noFill/>
          <a:ln>
            <a:noFill/>
          </a:ln>
          <a:effectLst>
            <a:outerShdw blurRad="254000" algn="tl" rotWithShape="0">
              <a:srgbClr val="000000">
                <a:alpha val="20000"/>
              </a:srgbClr>
            </a:outerShdw>
          </a:effectLst>
        </p:spPr>
      </p:pic>
      <p:sp>
        <p:nvSpPr>
          <p:cNvPr id="56" name="Google Shape;56;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376"/>
        <p:cNvGrpSpPr/>
        <p:nvPr/>
      </p:nvGrpSpPr>
      <p:grpSpPr>
        <a:xfrm>
          <a:off x="0" y="0"/>
          <a:ext cx="0" cy="0"/>
          <a:chOff x="0" y="0"/>
          <a:chExt cx="0" cy="0"/>
        </a:xfrm>
      </p:grpSpPr>
      <p:sp>
        <p:nvSpPr>
          <p:cNvPr id="377" name="Google Shape;377;p62"/>
          <p:cNvSpPr>
            <a:spLocks noGrp="1"/>
          </p:cNvSpPr>
          <p:nvPr>
            <p:ph type="pic" idx="2"/>
          </p:nvPr>
        </p:nvSpPr>
        <p:spPr>
          <a:xfrm>
            <a:off x="152400" y="137160"/>
            <a:ext cx="8839200" cy="4489800"/>
          </a:xfrm>
          <a:prstGeom prst="rect">
            <a:avLst/>
          </a:prstGeom>
          <a:noFill/>
          <a:ln>
            <a:noFill/>
          </a:ln>
        </p:spPr>
        <p:txBody>
          <a:bodyPr/>
          <a:lstStyle/>
          <a:p>
            <a:endParaRPr/>
          </a:p>
        </p:txBody>
      </p:sp>
      <p:sp>
        <p:nvSpPr>
          <p:cNvPr id="378" name="Google Shape;378;p62"/>
          <p:cNvSpPr txBox="1">
            <a:spLocks noGrp="1"/>
          </p:cNvSpPr>
          <p:nvPr>
            <p:ph type="subTitle" idx="1"/>
          </p:nvPr>
        </p:nvSpPr>
        <p:spPr>
          <a:xfrm>
            <a:off x="685800" y="3086100"/>
            <a:ext cx="3581400" cy="1200300"/>
          </a:xfrm>
          <a:prstGeom prst="rect">
            <a:avLst/>
          </a:prstGeom>
          <a:solidFill>
            <a:schemeClr val="lt2"/>
          </a:solid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Clr>
                <a:schemeClr val="accent3"/>
              </a:buClr>
              <a:buSzPts val="1350"/>
              <a:buNone/>
              <a:defRPr sz="1350">
                <a:solidFill>
                  <a:schemeClr val="accent3"/>
                </a:solidFill>
              </a:defRPr>
            </a:lvl1pPr>
            <a:lvl2pPr lvl="1" algn="ctr" rtl="0">
              <a:lnSpc>
                <a:spcPct val="100000"/>
              </a:lnSpc>
              <a:spcBef>
                <a:spcPts val="900"/>
              </a:spcBef>
              <a:spcAft>
                <a:spcPct val="0"/>
              </a:spcAft>
              <a:buClr>
                <a:srgbClr val="888888"/>
              </a:buClr>
              <a:buSzPts val="1500"/>
              <a:buNone/>
              <a:defRPr>
                <a:solidFill>
                  <a:srgbClr val="888888"/>
                </a:solidFill>
              </a:defRPr>
            </a:lvl2pPr>
            <a:lvl3pPr lvl="2" algn="ctr" rtl="0">
              <a:lnSpc>
                <a:spcPct val="100000"/>
              </a:lnSpc>
              <a:spcBef>
                <a:spcPts val="900"/>
              </a:spcBef>
              <a:spcAft>
                <a:spcPct val="0"/>
              </a:spcAft>
              <a:buClr>
                <a:srgbClr val="888888"/>
              </a:buClr>
              <a:buSzPts val="1350"/>
              <a:buNone/>
              <a:defRPr>
                <a:solidFill>
                  <a:srgbClr val="888888"/>
                </a:solidFill>
              </a:defRPr>
            </a:lvl3pPr>
            <a:lvl4pPr lvl="3" algn="ctr" rtl="0">
              <a:lnSpc>
                <a:spcPct val="100000"/>
              </a:lnSpc>
              <a:spcBef>
                <a:spcPts val="240"/>
              </a:spcBef>
              <a:spcAft>
                <a:spcPct val="0"/>
              </a:spcAft>
              <a:buClr>
                <a:srgbClr val="888888"/>
              </a:buClr>
              <a:buSzPts val="1200"/>
              <a:buNone/>
              <a:defRPr>
                <a:solidFill>
                  <a:srgbClr val="888888"/>
                </a:solidFill>
              </a:defRPr>
            </a:lvl4pPr>
            <a:lvl5pPr lvl="4" algn="ctr" rtl="0">
              <a:lnSpc>
                <a:spcPct val="100000"/>
              </a:lnSpc>
              <a:spcBef>
                <a:spcPts val="210"/>
              </a:spcBef>
              <a:spcAft>
                <a:spcPct val="0"/>
              </a:spcAft>
              <a:buClr>
                <a:srgbClr val="888888"/>
              </a:buClr>
              <a:buSzPts val="1050"/>
              <a:buNone/>
              <a:defRPr>
                <a:solidFill>
                  <a:srgbClr val="888888"/>
                </a:solidFill>
              </a:defRPr>
            </a:lvl5pPr>
            <a:lvl6pPr lvl="5" algn="ctr" rtl="0">
              <a:lnSpc>
                <a:spcPct val="100000"/>
              </a:lnSpc>
              <a:spcBef>
                <a:spcPts val="300"/>
              </a:spcBef>
              <a:spcAft>
                <a:spcPct val="0"/>
              </a:spcAft>
              <a:buClr>
                <a:srgbClr val="888888"/>
              </a:buClr>
              <a:buSzPts val="1500"/>
              <a:buNone/>
              <a:defRPr>
                <a:solidFill>
                  <a:srgbClr val="888888"/>
                </a:solidFill>
              </a:defRPr>
            </a:lvl6pPr>
            <a:lvl7pPr lvl="6" algn="ctr" rtl="0">
              <a:lnSpc>
                <a:spcPct val="100000"/>
              </a:lnSpc>
              <a:spcBef>
                <a:spcPts val="300"/>
              </a:spcBef>
              <a:spcAft>
                <a:spcPct val="0"/>
              </a:spcAft>
              <a:buClr>
                <a:srgbClr val="888888"/>
              </a:buClr>
              <a:buSzPts val="1500"/>
              <a:buNone/>
              <a:defRPr>
                <a:solidFill>
                  <a:srgbClr val="888888"/>
                </a:solidFill>
              </a:defRPr>
            </a:lvl7pPr>
            <a:lvl8pPr lvl="7" algn="ctr" rtl="0">
              <a:lnSpc>
                <a:spcPct val="100000"/>
              </a:lnSpc>
              <a:spcBef>
                <a:spcPts val="300"/>
              </a:spcBef>
              <a:spcAft>
                <a:spcPct val="0"/>
              </a:spcAft>
              <a:buClr>
                <a:srgbClr val="888888"/>
              </a:buClr>
              <a:buSzPts val="1500"/>
              <a:buNone/>
              <a:defRPr>
                <a:solidFill>
                  <a:srgbClr val="888888"/>
                </a:solidFill>
              </a:defRPr>
            </a:lvl8pPr>
            <a:lvl9pPr lvl="8" algn="ctr" rtl="0">
              <a:lnSpc>
                <a:spcPct val="100000"/>
              </a:lnSpc>
              <a:spcBef>
                <a:spcPts val="300"/>
              </a:spcBef>
              <a:spcAft>
                <a:spcPct val="0"/>
              </a:spcAft>
              <a:buClr>
                <a:srgbClr val="888888"/>
              </a:buClr>
              <a:buSzPts val="1500"/>
              <a:buNone/>
              <a:defRPr>
                <a:solidFill>
                  <a:srgbClr val="888888"/>
                </a:solidFill>
              </a:defRPr>
            </a:lvl9pPr>
          </a:lstStyle>
          <a:p>
            <a:endParaRPr/>
          </a:p>
        </p:txBody>
      </p:sp>
      <p:sp>
        <p:nvSpPr>
          <p:cNvPr id="379" name="Google Shape;379;p62"/>
          <p:cNvSpPr txBox="1">
            <a:spLocks noGrp="1"/>
          </p:cNvSpPr>
          <p:nvPr>
            <p:ph type="body" idx="3"/>
          </p:nvPr>
        </p:nvSpPr>
        <p:spPr>
          <a:xfrm rot="-5400000">
            <a:off x="7563913" y="1376520"/>
            <a:ext cx="2686200" cy="138600"/>
          </a:xfrm>
          <a:prstGeom prst="rect">
            <a:avLst/>
          </a:prstGeom>
          <a:noFill/>
          <a:ln>
            <a:noFill/>
          </a:ln>
        </p:spPr>
        <p:txBody>
          <a:bodyPr spcFirstLastPara="1" wrap="square" lIns="45700" tIns="45700" rIns="0" bIns="0" anchor="t" anchorCtr="0">
            <a:spAutoFit/>
          </a:bodyPr>
          <a:lstStyle>
            <a:lvl1pPr marL="457200" lvl="0" indent="-228600" algn="r" rtl="0">
              <a:lnSpc>
                <a:spcPct val="100000"/>
              </a:lnSpc>
              <a:spcBef>
                <a:spcPct val="0"/>
              </a:spcBef>
              <a:spcAft>
                <a:spcPct val="0"/>
              </a:spcAft>
              <a:buClr>
                <a:schemeClr val="lt1"/>
              </a:buClr>
              <a:buSzPts val="600"/>
              <a:buNone/>
              <a:defRPr sz="600">
                <a:solidFill>
                  <a:schemeClr val="lt1"/>
                </a:solidFill>
              </a:defRPr>
            </a:lvl1pPr>
            <a:lvl2pPr marL="914400" lvl="1" indent="-228600" algn="l" rtl="0">
              <a:lnSpc>
                <a:spcPct val="100000"/>
              </a:lnSpc>
              <a:spcBef>
                <a:spcPts val="900"/>
              </a:spcBef>
              <a:spcAft>
                <a:spcPct val="0"/>
              </a:spcAft>
              <a:buClr>
                <a:schemeClr val="lt1"/>
              </a:buClr>
              <a:buSzPts val="1350"/>
              <a:buNone/>
              <a:defRPr sz="1350">
                <a:solidFill>
                  <a:schemeClr val="lt1"/>
                </a:solidFill>
              </a:defRPr>
            </a:lvl2pPr>
            <a:lvl3pPr marL="1371600" lvl="2" indent="-228600" algn="l" rtl="0">
              <a:lnSpc>
                <a:spcPct val="100000"/>
              </a:lnSpc>
              <a:spcBef>
                <a:spcPts val="900"/>
              </a:spcBef>
              <a:spcAft>
                <a:spcPct val="0"/>
              </a:spcAft>
              <a:buClr>
                <a:schemeClr val="lt1"/>
              </a:buClr>
              <a:buSzPts val="1200"/>
              <a:buNone/>
              <a:defRPr sz="1200">
                <a:solidFill>
                  <a:schemeClr val="lt1"/>
                </a:solidFill>
              </a:defRPr>
            </a:lvl3pPr>
            <a:lvl4pPr marL="1828800" lvl="3" indent="-228600" algn="l" rtl="0">
              <a:lnSpc>
                <a:spcPct val="100000"/>
              </a:lnSpc>
              <a:spcBef>
                <a:spcPts val="210"/>
              </a:spcBef>
              <a:spcAft>
                <a:spcPct val="0"/>
              </a:spcAft>
              <a:buClr>
                <a:schemeClr val="lt1"/>
              </a:buClr>
              <a:buSzPts val="1050"/>
              <a:buNone/>
              <a:defRPr sz="1050">
                <a:solidFill>
                  <a:schemeClr val="lt1"/>
                </a:solidFill>
              </a:defRPr>
            </a:lvl4pPr>
            <a:lvl5pPr marL="2286000" lvl="4" indent="-228600" algn="l" rtl="0">
              <a:lnSpc>
                <a:spcPct val="100000"/>
              </a:lnSpc>
              <a:spcBef>
                <a:spcPts val="180"/>
              </a:spcBef>
              <a:spcAft>
                <a:spcPct val="0"/>
              </a:spcAft>
              <a:buClr>
                <a:schemeClr val="lt1"/>
              </a:buClr>
              <a:buSzPts val="900"/>
              <a:buNone/>
              <a:defRPr sz="900">
                <a:solidFill>
                  <a:schemeClr val="lt1"/>
                </a:solidFill>
              </a:defRPr>
            </a:lvl5pPr>
            <a:lvl6pPr marL="2743200" lvl="5" indent="-342900" algn="l" rtl="0">
              <a:lnSpc>
                <a:spcPct val="100000"/>
              </a:lnSpc>
              <a:spcBef>
                <a:spcPts val="360"/>
              </a:spcBef>
              <a:spcAft>
                <a:spcPct val="0"/>
              </a:spcAft>
              <a:buClr>
                <a:schemeClr val="dk1"/>
              </a:buClr>
              <a:buSzPts val="1800"/>
              <a:buChar char="•"/>
              <a:defRPr/>
            </a:lvl6pPr>
            <a:lvl7pPr marL="3200400" lvl="6" indent="-342900" algn="l" rtl="0">
              <a:lnSpc>
                <a:spcPct val="100000"/>
              </a:lnSpc>
              <a:spcBef>
                <a:spcPts val="360"/>
              </a:spcBef>
              <a:spcAft>
                <a:spcPct val="0"/>
              </a:spcAft>
              <a:buClr>
                <a:schemeClr val="dk1"/>
              </a:buClr>
              <a:buSzPts val="1800"/>
              <a:buChar char="•"/>
              <a:defRPr/>
            </a:lvl7pPr>
            <a:lvl8pPr marL="3657600" lvl="7" indent="-342900" algn="l" rtl="0">
              <a:lnSpc>
                <a:spcPct val="100000"/>
              </a:lnSpc>
              <a:spcBef>
                <a:spcPts val="360"/>
              </a:spcBef>
              <a:spcAft>
                <a:spcPct val="0"/>
              </a:spcAft>
              <a:buClr>
                <a:schemeClr val="dk1"/>
              </a:buClr>
              <a:buSzPts val="1800"/>
              <a:buChar char="•"/>
              <a:defRPr/>
            </a:lvl8pPr>
            <a:lvl9pPr marL="4114800" lvl="8" indent="-342900" algn="l" rtl="0">
              <a:lnSpc>
                <a:spcPct val="100000"/>
              </a:lnSpc>
              <a:spcBef>
                <a:spcPts val="360"/>
              </a:spcBef>
              <a:spcAft>
                <a:spcPct val="0"/>
              </a:spcAft>
              <a:buClr>
                <a:schemeClr val="dk1"/>
              </a:buClr>
              <a:buSzPts val="1800"/>
              <a:buChar char="•"/>
              <a:defRPr/>
            </a:lvl9pPr>
          </a:lstStyle>
          <a:p>
            <a:endParaRPr/>
          </a:p>
        </p:txBody>
      </p:sp>
      <p:sp>
        <p:nvSpPr>
          <p:cNvPr id="380" name="Google Shape;380;p62"/>
          <p:cNvSpPr txBox="1"/>
          <p:nvPr/>
        </p:nvSpPr>
        <p:spPr>
          <a:xfrm>
            <a:off x="320040" y="4868704"/>
            <a:ext cx="3733800" cy="1962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accent2"/>
                </a:solidFill>
                <a:latin typeface="Gill Sans"/>
                <a:ea typeface="Gill Sans"/>
                <a:cs typeface="Gill Sans"/>
                <a:sym typeface="Gill Sans"/>
              </a:rPr>
              <a:t>USAID ADVANCING NUTRITION</a:t>
            </a:r>
            <a:endParaRPr sz="1400" b="0" i="0" u="none" strike="noStrike" cap="none">
              <a:solidFill>
                <a:srgbClr val="000000"/>
              </a:solidFill>
              <a:latin typeface="Arial"/>
              <a:ea typeface="Arial"/>
              <a:cs typeface="Arial"/>
              <a:sym typeface="Arial"/>
            </a:endParaRPr>
          </a:p>
        </p:txBody>
      </p:sp>
      <p:sp>
        <p:nvSpPr>
          <p:cNvPr id="381" name="Google Shape;381;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57"/>
        <p:cNvGrpSpPr/>
        <p:nvPr/>
      </p:nvGrpSpPr>
      <p:grpSpPr>
        <a:xfrm>
          <a:off x="0" y="0"/>
          <a:ext cx="0" cy="0"/>
          <a:chOff x="0" y="0"/>
          <a:chExt cx="0" cy="0"/>
        </a:xfrm>
      </p:grpSpPr>
      <p:sp>
        <p:nvSpPr>
          <p:cNvPr id="58" name="Google Shape;58;p8"/>
          <p:cNvSpPr txBox="1">
            <a:spLocks noGrp="1"/>
          </p:cNvSpPr>
          <p:nvPr>
            <p:ph type="body" idx="1"/>
          </p:nvPr>
        </p:nvSpPr>
        <p:spPr>
          <a:xfrm>
            <a:off x="320040" y="1200150"/>
            <a:ext cx="8522208" cy="3429000"/>
          </a:xfrm>
          <a:prstGeom prst="rect">
            <a:avLst/>
          </a:prstGeom>
          <a:noFill/>
          <a:ln>
            <a:noFill/>
          </a:ln>
        </p:spPr>
        <p:txBody>
          <a:bodyPr spcFirstLastPara="1" wrap="square" lIns="0" tIns="0" rIns="0" bIns="0" anchor="t" anchorCtr="0">
            <a:normAutofit/>
          </a:bodyPr>
          <a:lstStyle>
            <a:lvl1pPr marL="457200" lvl="0" indent="-342900" algn="l">
              <a:spcBef>
                <a:spcPct val="0"/>
              </a:spcBef>
              <a:spcAft>
                <a:spcPct val="0"/>
              </a:spcAft>
              <a:buClr>
                <a:srgbClr val="635C5B"/>
              </a:buClr>
              <a:buSzPts val="1800"/>
              <a:buChar char="•"/>
              <a:defRPr/>
            </a:lvl1pPr>
            <a:lvl2pPr marL="914400" lvl="1" indent="-342900" algn="l">
              <a:spcBef>
                <a:spcPts val="900"/>
              </a:spcBef>
              <a:spcAft>
                <a:spcPct val="0"/>
              </a:spcAft>
              <a:buClr>
                <a:srgbClr val="635C5B"/>
              </a:buClr>
              <a:buSzPts val="1800"/>
              <a:buChar char="–"/>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59" name="Google Shape;59;p8"/>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0" name="Google Shape;60;p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fr-FR" sz="825" dirty="0">
                <a:solidFill>
                  <a:schemeClr val="accent2"/>
                </a:solidFill>
                <a:latin typeface="Gill Sans"/>
                <a:ea typeface="Gill Sans"/>
                <a:cs typeface="Gill Sans"/>
                <a:sym typeface="Gill Sans"/>
              </a:rPr>
              <a:t>USAID EN ACTION  POUR LA NUTRITION</a:t>
            </a:r>
            <a:endParaRPr lang="fr-FR" sz="900" dirty="0"/>
          </a:p>
        </p:txBody>
      </p:sp>
      <p:sp>
        <p:nvSpPr>
          <p:cNvPr id="61" name="Google Shape;61;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62"/>
        <p:cNvGrpSpPr/>
        <p:nvPr/>
      </p:nvGrpSpPr>
      <p:grpSpPr>
        <a:xfrm>
          <a:off x="0" y="0"/>
          <a:ext cx="0" cy="0"/>
          <a:chOff x="0" y="0"/>
          <a:chExt cx="0" cy="0"/>
        </a:xfrm>
      </p:grpSpPr>
      <p:sp>
        <p:nvSpPr>
          <p:cNvPr id="63" name="Google Shape;63;p9"/>
          <p:cNvSpPr txBox="1">
            <a:spLocks noGrp="1"/>
          </p:cNvSpPr>
          <p:nvPr>
            <p:ph type="body" idx="1"/>
          </p:nvPr>
        </p:nvSpPr>
        <p:spPr>
          <a:xfrm>
            <a:off x="320040" y="1200150"/>
            <a:ext cx="8522208" cy="3429000"/>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35C5B"/>
              </a:buClr>
              <a:buSzPts val="1500"/>
              <a:buNone/>
              <a:defRPr/>
            </a:lvl1pPr>
            <a:lvl2pPr marL="914400" lvl="1" indent="-228600" algn="l">
              <a:spcBef>
                <a:spcPts val="900"/>
              </a:spcBef>
              <a:spcAft>
                <a:spcPct val="0"/>
              </a:spcAft>
              <a:buClr>
                <a:srgbClr val="635C5B"/>
              </a:buClr>
              <a:buSzPts val="1500"/>
              <a:buNone/>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64" name="Google Shape;64;p9"/>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500"/>
              <a:buNone/>
              <a:defRPr sz="2500" b="1">
                <a:solidFill>
                  <a:schemeClr val="accent2"/>
                </a:solidFill>
              </a:defRPr>
            </a:lvl1pPr>
            <a:lvl2pPr lvl="1">
              <a:spcBef>
                <a:spcPct val="0"/>
              </a:spcBef>
              <a:spcAft>
                <a:spcPct val="0"/>
              </a:spcAft>
              <a:buSzPts val="2500"/>
              <a:buFont typeface="Gill Sans"/>
              <a:buNone/>
              <a:defRPr sz="2500" b="1">
                <a:latin typeface="Gill Sans"/>
                <a:ea typeface="Gill Sans"/>
                <a:cs typeface="Gill Sans"/>
                <a:sym typeface="Gill Sans"/>
              </a:defRPr>
            </a:lvl2pPr>
            <a:lvl3pPr lvl="2">
              <a:spcBef>
                <a:spcPct val="0"/>
              </a:spcBef>
              <a:spcAft>
                <a:spcPct val="0"/>
              </a:spcAft>
              <a:buSzPts val="2500"/>
              <a:buFont typeface="Gill Sans"/>
              <a:buNone/>
              <a:defRPr sz="2500" b="1">
                <a:latin typeface="Gill Sans"/>
                <a:ea typeface="Gill Sans"/>
                <a:cs typeface="Gill Sans"/>
                <a:sym typeface="Gill Sans"/>
              </a:defRPr>
            </a:lvl3pPr>
            <a:lvl4pPr lvl="3">
              <a:spcBef>
                <a:spcPct val="0"/>
              </a:spcBef>
              <a:spcAft>
                <a:spcPct val="0"/>
              </a:spcAft>
              <a:buSzPts val="2500"/>
              <a:buFont typeface="Gill Sans"/>
              <a:buNone/>
              <a:defRPr sz="2500" b="1">
                <a:latin typeface="Gill Sans"/>
                <a:ea typeface="Gill Sans"/>
                <a:cs typeface="Gill Sans"/>
                <a:sym typeface="Gill Sans"/>
              </a:defRPr>
            </a:lvl4pPr>
            <a:lvl5pPr lvl="4">
              <a:spcBef>
                <a:spcPct val="0"/>
              </a:spcBef>
              <a:spcAft>
                <a:spcPct val="0"/>
              </a:spcAft>
              <a:buSzPts val="2500"/>
              <a:buFont typeface="Gill Sans"/>
              <a:buNone/>
              <a:defRPr sz="2500" b="1">
                <a:latin typeface="Gill Sans"/>
                <a:ea typeface="Gill Sans"/>
                <a:cs typeface="Gill Sans"/>
                <a:sym typeface="Gill Sans"/>
              </a:defRPr>
            </a:lvl5pPr>
            <a:lvl6pPr lvl="5">
              <a:spcBef>
                <a:spcPct val="0"/>
              </a:spcBef>
              <a:spcAft>
                <a:spcPct val="0"/>
              </a:spcAft>
              <a:buSzPts val="2500"/>
              <a:buFont typeface="Gill Sans"/>
              <a:buNone/>
              <a:defRPr sz="2500" b="1">
                <a:latin typeface="Gill Sans"/>
                <a:ea typeface="Gill Sans"/>
                <a:cs typeface="Gill Sans"/>
                <a:sym typeface="Gill Sans"/>
              </a:defRPr>
            </a:lvl6pPr>
            <a:lvl7pPr lvl="6">
              <a:spcBef>
                <a:spcPct val="0"/>
              </a:spcBef>
              <a:spcAft>
                <a:spcPct val="0"/>
              </a:spcAft>
              <a:buSzPts val="2500"/>
              <a:buFont typeface="Gill Sans"/>
              <a:buNone/>
              <a:defRPr sz="2500" b="1">
                <a:latin typeface="Gill Sans"/>
                <a:ea typeface="Gill Sans"/>
                <a:cs typeface="Gill Sans"/>
                <a:sym typeface="Gill Sans"/>
              </a:defRPr>
            </a:lvl7pPr>
            <a:lvl8pPr lvl="7">
              <a:spcBef>
                <a:spcPct val="0"/>
              </a:spcBef>
              <a:spcAft>
                <a:spcPct val="0"/>
              </a:spcAft>
              <a:buSzPts val="2500"/>
              <a:buFont typeface="Gill Sans"/>
              <a:buNone/>
              <a:defRPr sz="2500" b="1">
                <a:latin typeface="Gill Sans"/>
                <a:ea typeface="Gill Sans"/>
                <a:cs typeface="Gill Sans"/>
                <a:sym typeface="Gill Sans"/>
              </a:defRPr>
            </a:lvl8pPr>
            <a:lvl9pPr lvl="8">
              <a:spcBef>
                <a:spcPct val="0"/>
              </a:spcBef>
              <a:spcAft>
                <a:spcPct val="0"/>
              </a:spcAft>
              <a:buSzPts val="2500"/>
              <a:buFont typeface="Gill Sans"/>
              <a:buNone/>
              <a:defRPr sz="2500" b="1">
                <a:latin typeface="Gill Sans"/>
                <a:ea typeface="Gill Sans"/>
                <a:cs typeface="Gill Sans"/>
                <a:sym typeface="Gill Sans"/>
              </a:defRPr>
            </a:lvl9pPr>
          </a:lstStyle>
          <a:p>
            <a:endParaRPr/>
          </a:p>
        </p:txBody>
      </p:sp>
      <p:sp>
        <p:nvSpPr>
          <p:cNvPr id="65" name="Google Shape;65;p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sp>
        <p:nvSpPr>
          <p:cNvPr id="66" name="Google Shape;66;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155448" y="137160"/>
            <a:ext cx="4419600" cy="4489704"/>
          </a:xfrm>
          <a:prstGeom prst="rect">
            <a:avLst/>
          </a:prstGeom>
          <a:solidFill>
            <a:srgbClr val="FFFFFF"/>
          </a:solidFill>
          <a:ln>
            <a:noFill/>
          </a:ln>
        </p:spPr>
        <p:txBody>
          <a:bodyPr/>
          <a:lstStyle/>
          <a:p>
            <a:endParaRPr/>
          </a:p>
        </p:txBody>
      </p:sp>
      <p:sp>
        <p:nvSpPr>
          <p:cNvPr id="69" name="Google Shape;69;p10"/>
          <p:cNvSpPr txBox="1">
            <a:spLocks noGrp="1"/>
          </p:cNvSpPr>
          <p:nvPr>
            <p:ph type="title"/>
          </p:nvPr>
        </p:nvSpPr>
        <p:spPr>
          <a:xfrm>
            <a:off x="4877104" y="2228850"/>
            <a:ext cx="3885896" cy="1371598"/>
          </a:xfrm>
          <a:prstGeom prst="rect">
            <a:avLst/>
          </a:prstGeom>
          <a:noFill/>
          <a:ln>
            <a:noFill/>
          </a:ln>
        </p:spPr>
        <p:txBody>
          <a:bodyPr spcFirstLastPara="1" wrap="square" lIns="0" tIns="0" rIns="0" bIns="0" anchor="t" anchorCtr="0">
            <a:normAutofit/>
          </a:bodyPr>
          <a:lstStyle>
            <a:lvl1pPr lvl="0" algn="l">
              <a:spcBef>
                <a:spcPct val="0"/>
              </a:spcBef>
              <a:spcAft>
                <a:spcPct val="0"/>
              </a:spcAft>
              <a:buClr>
                <a:srgbClr val="BA0C2F"/>
              </a:buClr>
              <a:buSzPts val="2100"/>
              <a:buFont typeface="Gill Sans"/>
              <a:buNone/>
              <a:defRPr>
                <a:solidFill>
                  <a:srgbClr val="BA0C2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0" name="Google Shape;70;p10"/>
          <p:cNvSpPr txBox="1">
            <a:spLocks noGrp="1"/>
          </p:cNvSpPr>
          <p:nvPr>
            <p:ph type="body" idx="1"/>
          </p:nvPr>
        </p:nvSpPr>
        <p:spPr>
          <a:xfrm rot="-5400000">
            <a:off x="3313614"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71" name="Google Shape;71;p1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
        <p:nvSpPr>
          <p:cNvPr id="72" name="Google Shape;7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4769427"/>
            <a:ext cx="9144000" cy="374074"/>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b="0" i="0" u="none" strike="noStrike" cap="none">
              <a:solidFill>
                <a:schemeClr val="lt1"/>
              </a:solidFill>
              <a:latin typeface="Gill Sans"/>
              <a:ea typeface="Gill Sans"/>
              <a:cs typeface="Gill Sans"/>
              <a:sym typeface="Gill Sans"/>
            </a:endParaRPr>
          </a:p>
        </p:txBody>
      </p:sp>
      <p:sp>
        <p:nvSpPr>
          <p:cNvPr id="11" name="Google Shape;11;p1"/>
          <p:cNvSpPr txBox="1">
            <a:spLocks noGrp="1"/>
          </p:cNvSpPr>
          <p:nvPr>
            <p:ph type="title"/>
          </p:nvPr>
        </p:nvSpPr>
        <p:spPr>
          <a:xfrm>
            <a:off x="320040" y="347472"/>
            <a:ext cx="8519160" cy="685800"/>
          </a:xfrm>
          <a:prstGeom prst="rect">
            <a:avLst/>
          </a:prstGeom>
          <a:noFill/>
          <a:ln>
            <a:noFill/>
          </a:ln>
        </p:spPr>
        <p:txBody>
          <a:bodyPr spcFirstLastPara="1" wrap="square" lIns="0" tIns="0" rIns="0" bIns="0" anchor="b" anchorCtr="0">
            <a:normAutofit/>
          </a:bodyPr>
          <a:lstStyle>
            <a:lvl1pPr marR="0" lvl="0" algn="l" rtl="0">
              <a:spcBef>
                <a:spcPct val="0"/>
              </a:spcBef>
              <a:spcAft>
                <a:spcPct val="0"/>
              </a:spcAft>
              <a:buClr>
                <a:srgbClr val="BA0C2F"/>
              </a:buClr>
              <a:buSzPts val="2100"/>
              <a:buFont typeface="Gill Sans"/>
              <a:buNone/>
              <a:defRPr sz="2100" b="0" i="0" u="none" strike="noStrike" cap="none">
                <a:solidFill>
                  <a:srgbClr val="BA0C2F"/>
                </a:solidFill>
                <a:latin typeface="Gill Sans"/>
                <a:ea typeface="Gill Sans"/>
                <a:cs typeface="Gill Sans"/>
                <a:sym typeface="Gill Sans"/>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2" name="Google Shape;12;p1"/>
          <p:cNvSpPr txBox="1">
            <a:spLocks noGrp="1"/>
          </p:cNvSpPr>
          <p:nvPr>
            <p:ph type="body" idx="1"/>
          </p:nvPr>
        </p:nvSpPr>
        <p:spPr>
          <a:xfrm>
            <a:off x="320040" y="1200150"/>
            <a:ext cx="8519160" cy="3086100"/>
          </a:xfrm>
          <a:prstGeom prst="rect">
            <a:avLst/>
          </a:prstGeom>
          <a:noFill/>
          <a:ln>
            <a:noFill/>
          </a:ln>
        </p:spPr>
        <p:txBody>
          <a:bodyPr spcFirstLastPara="1" wrap="square" lIns="0" tIns="0" rIns="0" bIns="0" anchor="t" anchorCtr="0">
            <a:normAutofit/>
          </a:bodyPr>
          <a:lstStyle>
            <a:lvl1pPr marL="457200" marR="0" lvl="0" indent="-323850" algn="l" rtl="0">
              <a:spcBef>
                <a:spcPct val="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1pPr>
            <a:lvl2pPr marL="914400" marR="0" lvl="1" indent="-323850" algn="l" rtl="0">
              <a:spcBef>
                <a:spcPts val="90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2pPr>
            <a:lvl3pPr marL="1371600" marR="0" lvl="2" indent="-314325" algn="l" rtl="0">
              <a:spcBef>
                <a:spcPts val="900"/>
              </a:spcBef>
              <a:spcAft>
                <a:spcPct val="0"/>
              </a:spcAft>
              <a:buClr>
                <a:srgbClr val="6C6463"/>
              </a:buClr>
              <a:buSzPts val="1350"/>
              <a:buFont typeface="Arial"/>
              <a:buChar char="•"/>
              <a:defRPr sz="1350" b="0" i="0" u="none" strike="noStrike" cap="none">
                <a:solidFill>
                  <a:srgbClr val="6C6463"/>
                </a:solidFill>
                <a:latin typeface="Gill Sans"/>
                <a:ea typeface="Gill Sans"/>
                <a:cs typeface="Gill Sans"/>
                <a:sym typeface="Gill Sans"/>
              </a:defRPr>
            </a:lvl3pPr>
            <a:lvl4pPr marL="1828800" marR="0" lvl="3" indent="-304800" algn="l" rtl="0">
              <a:spcBef>
                <a:spcPts val="240"/>
              </a:spcBef>
              <a:spcAft>
                <a:spcPct val="0"/>
              </a:spcAft>
              <a:buClr>
                <a:srgbClr val="6C6463"/>
              </a:buClr>
              <a:buSzPts val="1200"/>
              <a:buFont typeface="Arial"/>
              <a:buChar char="–"/>
              <a:defRPr sz="1200" b="0" i="0" u="none" strike="noStrike" cap="none">
                <a:solidFill>
                  <a:srgbClr val="6C6463"/>
                </a:solidFill>
                <a:latin typeface="Gill Sans"/>
                <a:ea typeface="Gill Sans"/>
                <a:cs typeface="Gill Sans"/>
                <a:sym typeface="Gill Sans"/>
              </a:defRPr>
            </a:lvl4pPr>
            <a:lvl5pPr marL="2286000" marR="0" lvl="4" indent="-295275" algn="l" rtl="0">
              <a:spcBef>
                <a:spcPts val="210"/>
              </a:spcBef>
              <a:spcAft>
                <a:spcPct val="0"/>
              </a:spcAft>
              <a:buClr>
                <a:srgbClr val="6C6463"/>
              </a:buClr>
              <a:buSzPts val="1050"/>
              <a:buFont typeface="Arial"/>
              <a:buChar char="»"/>
              <a:defRPr sz="1050" b="0" i="0" u="none" strike="noStrike" cap="none">
                <a:solidFill>
                  <a:srgbClr val="6C6463"/>
                </a:solidFill>
                <a:latin typeface="Gill Sans"/>
                <a:ea typeface="Gill Sans"/>
                <a:cs typeface="Gill Sans"/>
                <a:sym typeface="Gill Sans"/>
              </a:defRPr>
            </a:lvl5pPr>
            <a:lvl6pPr marL="2743200" marR="0" lvl="5"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6pPr>
            <a:lvl7pPr marL="3200400" marR="0" lvl="6"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7pPr>
            <a:lvl8pPr marL="3657600" marR="0" lvl="7"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8pPr>
            <a:lvl9pPr marL="4114800" marR="0" lvl="8"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9pPr>
          </a:lstStyle>
          <a:p>
            <a:endParaRPr/>
          </a:p>
        </p:txBody>
      </p:sp>
      <p:sp>
        <p:nvSpPr>
          <p:cNvPr id="13" name="Google Shape;13;p1"/>
          <p:cNvSpPr txBox="1">
            <a:spLocks noGrp="1"/>
          </p:cNvSpPr>
          <p:nvPr>
            <p:ph type="ftr" idx="11"/>
          </p:nvPr>
        </p:nvSpPr>
        <p:spPr>
          <a:xfrm>
            <a:off x="685800" y="4857163"/>
            <a:ext cx="3733800" cy="219291"/>
          </a:xfrm>
          <a:prstGeom prst="rect">
            <a:avLst/>
          </a:prstGeom>
          <a:noFill/>
          <a:ln>
            <a:noFill/>
          </a:ln>
        </p:spPr>
        <p:txBody>
          <a:bodyPr spcFirstLastPara="1" wrap="square" lIns="0" tIns="45700" rIns="91425" bIns="45700" anchor="ctr" anchorCtr="0">
            <a:spAutoFit/>
          </a:bodyPr>
          <a:lstStyle>
            <a:lvl1pPr marR="0" lvl="0" algn="l" rtl="0">
              <a:spcBef>
                <a:spcPct val="0"/>
              </a:spcBef>
              <a:spcAft>
                <a:spcPct val="0"/>
              </a:spcAft>
              <a:buSzPts val="1400"/>
              <a:buNone/>
              <a:defRPr sz="825" b="0" i="0" u="none" strike="noStrike" cap="none">
                <a:solidFill>
                  <a:srgbClr val="635C5B"/>
                </a:solidFill>
                <a:latin typeface="Gill Sans"/>
                <a:ea typeface="Gill Sans"/>
                <a:cs typeface="Gill Sans"/>
                <a:sym typeface="Gill Sans"/>
              </a:defRPr>
            </a:lvl1pPr>
            <a:lvl2pPr marR="0" lvl="1"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35C5B"/>
                </a:solidFill>
                <a:latin typeface="Gill Sans"/>
                <a:ea typeface="Gill Sans"/>
                <a:cs typeface="Gill Sans"/>
                <a:sym typeface="Gill Sans"/>
              </a:defRPr>
            </a:lvl1pPr>
            <a:lvl2pPr lvl="1" algn="r">
              <a:buNone/>
              <a:defRPr sz="1300">
                <a:solidFill>
                  <a:srgbClr val="635C5B"/>
                </a:solidFill>
                <a:latin typeface="Gill Sans"/>
                <a:ea typeface="Gill Sans"/>
                <a:cs typeface="Gill Sans"/>
                <a:sym typeface="Gill Sans"/>
              </a:defRPr>
            </a:lvl2pPr>
            <a:lvl3pPr lvl="2" algn="r">
              <a:buNone/>
              <a:defRPr sz="1300">
                <a:solidFill>
                  <a:srgbClr val="635C5B"/>
                </a:solidFill>
                <a:latin typeface="Gill Sans"/>
                <a:ea typeface="Gill Sans"/>
                <a:cs typeface="Gill Sans"/>
                <a:sym typeface="Gill Sans"/>
              </a:defRPr>
            </a:lvl3pPr>
            <a:lvl4pPr lvl="3" algn="r">
              <a:buNone/>
              <a:defRPr sz="1300">
                <a:solidFill>
                  <a:srgbClr val="635C5B"/>
                </a:solidFill>
                <a:latin typeface="Gill Sans"/>
                <a:ea typeface="Gill Sans"/>
                <a:cs typeface="Gill Sans"/>
                <a:sym typeface="Gill Sans"/>
              </a:defRPr>
            </a:lvl4pPr>
            <a:lvl5pPr lvl="4" algn="r">
              <a:buNone/>
              <a:defRPr sz="1300">
                <a:solidFill>
                  <a:srgbClr val="635C5B"/>
                </a:solidFill>
                <a:latin typeface="Gill Sans"/>
                <a:ea typeface="Gill Sans"/>
                <a:cs typeface="Gill Sans"/>
                <a:sym typeface="Gill Sans"/>
              </a:defRPr>
            </a:lvl5pPr>
            <a:lvl6pPr lvl="5" algn="r">
              <a:buNone/>
              <a:defRPr sz="1300">
                <a:solidFill>
                  <a:srgbClr val="635C5B"/>
                </a:solidFill>
                <a:latin typeface="Gill Sans"/>
                <a:ea typeface="Gill Sans"/>
                <a:cs typeface="Gill Sans"/>
                <a:sym typeface="Gill Sans"/>
              </a:defRPr>
            </a:lvl6pPr>
            <a:lvl7pPr lvl="6" algn="r">
              <a:buNone/>
              <a:defRPr sz="1300">
                <a:solidFill>
                  <a:srgbClr val="635C5B"/>
                </a:solidFill>
                <a:latin typeface="Gill Sans"/>
                <a:ea typeface="Gill Sans"/>
                <a:cs typeface="Gill Sans"/>
                <a:sym typeface="Gill Sans"/>
              </a:defRPr>
            </a:lvl7pPr>
            <a:lvl8pPr lvl="7" algn="r">
              <a:buNone/>
              <a:defRPr sz="1300">
                <a:solidFill>
                  <a:srgbClr val="635C5B"/>
                </a:solidFill>
                <a:latin typeface="Gill Sans"/>
                <a:ea typeface="Gill Sans"/>
                <a:cs typeface="Gill Sans"/>
                <a:sym typeface="Gill Sans"/>
              </a:defRPr>
            </a:lvl8pPr>
            <a:lvl9pPr lvl="8" algn="r">
              <a:buNone/>
              <a:defRPr sz="1300">
                <a:solidFill>
                  <a:srgbClr val="635C5B"/>
                </a:solidFill>
                <a:latin typeface="Gill Sans"/>
                <a:ea typeface="Gill Sans"/>
                <a:cs typeface="Gill Sans"/>
                <a:sym typeface="Gill Sans"/>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33"/>
          <p:cNvSpPr/>
          <p:nvPr/>
        </p:nvSpPr>
        <p:spPr>
          <a:xfrm>
            <a:off x="0" y="4769427"/>
            <a:ext cx="9144000" cy="374100"/>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203" name="Google Shape;203;p33"/>
          <p:cNvSpPr txBox="1">
            <a:spLocks noGrp="1"/>
          </p:cNvSpPr>
          <p:nvPr>
            <p:ph type="title"/>
          </p:nvPr>
        </p:nvSpPr>
        <p:spPr>
          <a:xfrm>
            <a:off x="320040" y="347472"/>
            <a:ext cx="8519100" cy="685800"/>
          </a:xfrm>
          <a:prstGeom prst="rect">
            <a:avLst/>
          </a:prstGeom>
          <a:noFill/>
          <a:ln>
            <a:noFill/>
          </a:ln>
        </p:spPr>
        <p:txBody>
          <a:bodyPr spcFirstLastPara="1" wrap="square" lIns="0" tIns="0" rIns="0" bIns="0" anchor="b" anchorCtr="0">
            <a:normAutofit/>
          </a:bodyPr>
          <a:lstStyle>
            <a:lvl1pPr marR="0" lvl="0" algn="l" rtl="0">
              <a:lnSpc>
                <a:spcPct val="100000"/>
              </a:lnSpc>
              <a:spcBef>
                <a:spcPct val="0"/>
              </a:spcBef>
              <a:spcAft>
                <a:spcPct val="0"/>
              </a:spcAft>
              <a:buClr>
                <a:srgbClr val="BA0C2F"/>
              </a:buClr>
              <a:buSzPts val="2100"/>
              <a:buFont typeface="Gill Sans"/>
              <a:buNone/>
              <a:defRPr sz="2100" b="0" i="0" u="none" strike="noStrike" cap="none">
                <a:solidFill>
                  <a:srgbClr val="BA0C2F"/>
                </a:solidFill>
                <a:latin typeface="Gill Sans"/>
                <a:ea typeface="Gill Sans"/>
                <a:cs typeface="Gill Sans"/>
                <a:sym typeface="Gill Sans"/>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33"/>
          <p:cNvSpPr txBox="1">
            <a:spLocks noGrp="1"/>
          </p:cNvSpPr>
          <p:nvPr>
            <p:ph type="body" idx="1"/>
          </p:nvPr>
        </p:nvSpPr>
        <p:spPr>
          <a:xfrm>
            <a:off x="320040" y="1200150"/>
            <a:ext cx="8519100" cy="3086100"/>
          </a:xfrm>
          <a:prstGeom prst="rect">
            <a:avLst/>
          </a:prstGeom>
          <a:noFill/>
          <a:ln>
            <a:noFill/>
          </a:ln>
        </p:spPr>
        <p:txBody>
          <a:bodyPr spcFirstLastPara="1" wrap="square" lIns="0" tIns="0" rIns="0" bIns="0" anchor="t" anchorCtr="0">
            <a:normAutofit/>
          </a:bodyPr>
          <a:lstStyle>
            <a:lvl1pPr marL="457200" marR="0" lvl="0" indent="-323850" algn="l" rtl="0">
              <a:lnSpc>
                <a:spcPct val="100000"/>
              </a:lnSpc>
              <a:spcBef>
                <a:spcPct val="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1pPr>
            <a:lvl2pPr marL="914400" marR="0" lvl="1" indent="-323850" algn="l" rtl="0">
              <a:lnSpc>
                <a:spcPct val="100000"/>
              </a:lnSpc>
              <a:spcBef>
                <a:spcPts val="90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2pPr>
            <a:lvl3pPr marL="1371600" marR="0" lvl="2" indent="-314325" algn="l" rtl="0">
              <a:lnSpc>
                <a:spcPct val="100000"/>
              </a:lnSpc>
              <a:spcBef>
                <a:spcPts val="900"/>
              </a:spcBef>
              <a:spcAft>
                <a:spcPct val="0"/>
              </a:spcAft>
              <a:buClr>
                <a:srgbClr val="6C6463"/>
              </a:buClr>
              <a:buSzPts val="1350"/>
              <a:buFont typeface="Arial"/>
              <a:buChar char="•"/>
              <a:defRPr sz="1350" b="0" i="0" u="none" strike="noStrike" cap="none">
                <a:solidFill>
                  <a:srgbClr val="6C6463"/>
                </a:solidFill>
                <a:latin typeface="Gill Sans"/>
                <a:ea typeface="Gill Sans"/>
                <a:cs typeface="Gill Sans"/>
                <a:sym typeface="Gill Sans"/>
              </a:defRPr>
            </a:lvl3pPr>
            <a:lvl4pPr marL="1828800" marR="0" lvl="3" indent="-304800" algn="l" rtl="0">
              <a:lnSpc>
                <a:spcPct val="100000"/>
              </a:lnSpc>
              <a:spcBef>
                <a:spcPts val="240"/>
              </a:spcBef>
              <a:spcAft>
                <a:spcPct val="0"/>
              </a:spcAft>
              <a:buClr>
                <a:srgbClr val="6C6463"/>
              </a:buClr>
              <a:buSzPts val="1200"/>
              <a:buFont typeface="Arial"/>
              <a:buChar char="–"/>
              <a:defRPr sz="1200" b="0" i="0" u="none" strike="noStrike" cap="none">
                <a:solidFill>
                  <a:srgbClr val="6C6463"/>
                </a:solidFill>
                <a:latin typeface="Gill Sans"/>
                <a:ea typeface="Gill Sans"/>
                <a:cs typeface="Gill Sans"/>
                <a:sym typeface="Gill Sans"/>
              </a:defRPr>
            </a:lvl4pPr>
            <a:lvl5pPr marL="2286000" marR="0" lvl="4" indent="-295275" algn="l" rtl="0">
              <a:lnSpc>
                <a:spcPct val="100000"/>
              </a:lnSpc>
              <a:spcBef>
                <a:spcPts val="210"/>
              </a:spcBef>
              <a:spcAft>
                <a:spcPct val="0"/>
              </a:spcAft>
              <a:buClr>
                <a:srgbClr val="6C6463"/>
              </a:buClr>
              <a:buSzPts val="1050"/>
              <a:buFont typeface="Arial"/>
              <a:buChar char="»"/>
              <a:defRPr sz="1050" b="0" i="0" u="none" strike="noStrike" cap="none">
                <a:solidFill>
                  <a:srgbClr val="6C6463"/>
                </a:solidFill>
                <a:latin typeface="Gill Sans"/>
                <a:ea typeface="Gill Sans"/>
                <a:cs typeface="Gill Sans"/>
                <a:sym typeface="Gill Sans"/>
              </a:defRPr>
            </a:lvl5pPr>
            <a:lvl6pPr marL="2743200" marR="0" lvl="5" indent="-323850" algn="l" rtl="0">
              <a:lnSpc>
                <a:spcPct val="100000"/>
              </a:lnSpc>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6pPr>
            <a:lvl7pPr marL="3200400" marR="0" lvl="6" indent="-323850" algn="l" rtl="0">
              <a:lnSpc>
                <a:spcPct val="100000"/>
              </a:lnSpc>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7pPr>
            <a:lvl8pPr marL="3657600" marR="0" lvl="7" indent="-323850" algn="l" rtl="0">
              <a:lnSpc>
                <a:spcPct val="100000"/>
              </a:lnSpc>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8pPr>
            <a:lvl9pPr marL="4114800" marR="0" lvl="8" indent="-323850" algn="l" rtl="0">
              <a:lnSpc>
                <a:spcPct val="100000"/>
              </a:lnSpc>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9pPr>
          </a:lstStyle>
          <a:p>
            <a:endParaRPr/>
          </a:p>
        </p:txBody>
      </p:sp>
      <p:sp>
        <p:nvSpPr>
          <p:cNvPr id="205" name="Google Shape;205;p33"/>
          <p:cNvSpPr txBox="1">
            <a:spLocks noGrp="1"/>
          </p:cNvSpPr>
          <p:nvPr>
            <p:ph type="ftr" idx="11"/>
          </p:nvPr>
        </p:nvSpPr>
        <p:spPr>
          <a:xfrm>
            <a:off x="685800" y="4857163"/>
            <a:ext cx="3733800" cy="219300"/>
          </a:xfrm>
          <a:prstGeom prst="rect">
            <a:avLst/>
          </a:prstGeom>
          <a:noFill/>
          <a:ln>
            <a:noFill/>
          </a:ln>
        </p:spPr>
        <p:txBody>
          <a:bodyPr spcFirstLastPara="1" wrap="square" lIns="0" tIns="45700" rIns="91425" bIns="45700" anchor="ctr" anchorCtr="0">
            <a:spAutoFit/>
          </a:bodyPr>
          <a:lstStyle>
            <a:lvl1pPr marR="0" lvl="0" algn="l" rtl="0">
              <a:lnSpc>
                <a:spcPct val="100000"/>
              </a:lnSpc>
              <a:spcBef>
                <a:spcPct val="0"/>
              </a:spcBef>
              <a:spcAft>
                <a:spcPct val="0"/>
              </a:spcAft>
              <a:buClr>
                <a:srgbClr val="000000"/>
              </a:buClr>
              <a:buSzPts val="1400"/>
              <a:buFont typeface="Arial"/>
              <a:buNone/>
              <a:defRPr sz="825" b="0" i="0" u="none" strike="noStrike" cap="none">
                <a:solidFill>
                  <a:srgbClr val="635C5B"/>
                </a:solidFill>
                <a:latin typeface="Gill Sans"/>
                <a:ea typeface="Gill Sans"/>
                <a:cs typeface="Gill Sans"/>
                <a:sym typeface="Gill Sans"/>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06" name="Google Shape;206;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35C5B"/>
                </a:solidFill>
                <a:latin typeface="Gill Sans"/>
                <a:ea typeface="Gill Sans"/>
                <a:cs typeface="Gill Sans"/>
                <a:sym typeface="Gill Sans"/>
              </a:defRPr>
            </a:lvl1pPr>
            <a:lvl2pPr lvl="1" algn="r">
              <a:buNone/>
              <a:defRPr sz="1300">
                <a:solidFill>
                  <a:srgbClr val="635C5B"/>
                </a:solidFill>
                <a:latin typeface="Gill Sans"/>
                <a:ea typeface="Gill Sans"/>
                <a:cs typeface="Gill Sans"/>
                <a:sym typeface="Gill Sans"/>
              </a:defRPr>
            </a:lvl2pPr>
            <a:lvl3pPr lvl="2" algn="r">
              <a:buNone/>
              <a:defRPr sz="1300">
                <a:solidFill>
                  <a:srgbClr val="635C5B"/>
                </a:solidFill>
                <a:latin typeface="Gill Sans"/>
                <a:ea typeface="Gill Sans"/>
                <a:cs typeface="Gill Sans"/>
                <a:sym typeface="Gill Sans"/>
              </a:defRPr>
            </a:lvl3pPr>
            <a:lvl4pPr lvl="3" algn="r">
              <a:buNone/>
              <a:defRPr sz="1300">
                <a:solidFill>
                  <a:srgbClr val="635C5B"/>
                </a:solidFill>
                <a:latin typeface="Gill Sans"/>
                <a:ea typeface="Gill Sans"/>
                <a:cs typeface="Gill Sans"/>
                <a:sym typeface="Gill Sans"/>
              </a:defRPr>
            </a:lvl4pPr>
            <a:lvl5pPr lvl="4" algn="r">
              <a:buNone/>
              <a:defRPr sz="1300">
                <a:solidFill>
                  <a:srgbClr val="635C5B"/>
                </a:solidFill>
                <a:latin typeface="Gill Sans"/>
                <a:ea typeface="Gill Sans"/>
                <a:cs typeface="Gill Sans"/>
                <a:sym typeface="Gill Sans"/>
              </a:defRPr>
            </a:lvl5pPr>
            <a:lvl6pPr lvl="5" algn="r">
              <a:buNone/>
              <a:defRPr sz="1300">
                <a:solidFill>
                  <a:srgbClr val="635C5B"/>
                </a:solidFill>
                <a:latin typeface="Gill Sans"/>
                <a:ea typeface="Gill Sans"/>
                <a:cs typeface="Gill Sans"/>
                <a:sym typeface="Gill Sans"/>
              </a:defRPr>
            </a:lvl6pPr>
            <a:lvl7pPr lvl="6" algn="r">
              <a:buNone/>
              <a:defRPr sz="1300">
                <a:solidFill>
                  <a:srgbClr val="635C5B"/>
                </a:solidFill>
                <a:latin typeface="Gill Sans"/>
                <a:ea typeface="Gill Sans"/>
                <a:cs typeface="Gill Sans"/>
                <a:sym typeface="Gill Sans"/>
              </a:defRPr>
            </a:lvl7pPr>
            <a:lvl8pPr lvl="7" algn="r">
              <a:buNone/>
              <a:defRPr sz="1300">
                <a:solidFill>
                  <a:srgbClr val="635C5B"/>
                </a:solidFill>
                <a:latin typeface="Gill Sans"/>
                <a:ea typeface="Gill Sans"/>
                <a:cs typeface="Gill Sans"/>
                <a:sym typeface="Gill Sans"/>
              </a:defRPr>
            </a:lvl8pPr>
            <a:lvl9pPr lvl="8" algn="r">
              <a:buNone/>
              <a:defRPr sz="1300">
                <a:solidFill>
                  <a:srgbClr val="635C5B"/>
                </a:solidFill>
                <a:latin typeface="Gill Sans"/>
                <a:ea typeface="Gill Sans"/>
                <a:cs typeface="Gill Sans"/>
                <a:sym typeface="Gill Sans"/>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transition/>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www.advancingnutrition.org/resources/behavioral-solutions-child-feeding-during-and-after-illness" TargetMode="External"/><Relationship Id="rId5" Type="http://schemas.openxmlformats.org/officeDocument/2006/relationships/hyperlink" Target="https://www.advancingnutrition.org/resources/design-innovations-resource-collection"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s://www.advancingnutrition.org/what-we-do/early-childhood-development/RCELaddendu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874159796/6ab8f06746?share=copy"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journals.plos.org/globalpublichealth/article?id=10.1371/journal.pgph.0001130" TargetMode="External"/><Relationship Id="rId7" Type="http://schemas.openxmlformats.org/officeDocument/2006/relationships/hyperlink" Target="https://iycf.advancingnutrition.org/explore?keys=disability&amp;country=All&amp;field_nutrition_topic=All&amp;field_collection=All"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www.advancingnutrition.org/events/2023/05/03/virtual-convening-feeding-difficulties-disabilities" TargetMode="External"/><Relationship Id="rId5" Type="http://schemas.openxmlformats.org/officeDocument/2006/relationships/hyperlink" Target="https://www.advancingnutrition.org/resources/disability-advocacy-brief" TargetMode="External"/><Relationship Id="rId4" Type="http://schemas.openxmlformats.org/officeDocument/2006/relationships/hyperlink" Target="https://www.advancingnutrition.org/resources/disability-resource-ban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371/journal.pgph.0001130"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advancingnutrition.org/resources/disability-resource-ban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45.png"/><Relationship Id="rId4" Type="http://schemas.openxmlformats.org/officeDocument/2006/relationships/image" Target="../media/image52.png"/><Relationship Id="rId9" Type="http://schemas.openxmlformats.org/officeDocument/2006/relationships/hyperlink" Target="https://iycf.advancingnutrition.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advancingnutrition.org/resources/guidance-package-developing-digital-tracking-and-decision-support-tools-growth-monitoring" TargetMode="External"/><Relationship Id="rId3" Type="http://schemas.openxmlformats.org/officeDocument/2006/relationships/hyperlink" Target="https://www.advancingnutrition.org/resources/growth-monitoring-and-promotion-northern-ghana-case-study-narrative" TargetMode="External"/><Relationship Id="rId7" Type="http://schemas.openxmlformats.org/officeDocument/2006/relationships/hyperlink" Target="https://www.advancingnutrition.org/resources/counseling-growth-monitoring-and-promotion-rapid-desk-review-and-learning-agenda"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advancingnutrition.org/resources/gmp-expert-consultation-summary-report" TargetMode="External"/><Relationship Id="rId5" Type="http://schemas.openxmlformats.org/officeDocument/2006/relationships/hyperlink" Target="https://pubmed.ncbi.nlm.nih.gov/36893119/" TargetMode="External"/><Relationship Id="rId4" Type="http://schemas.openxmlformats.org/officeDocument/2006/relationships/hyperlink" Target="https://www.advancingnutrition.org/sites/default/files/2022-03/growth_monitoring_nepal_2022.pdf" TargetMode="External"/><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s://www.advancingnutrition.org/sites/default/files/2021-10/gmp_case_study_findings_ghana.pdf"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hyperlink" Target="https://www.advancingnutrition.org/sites/default/files/2022-03/growth_monitoring_nepal_2022.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dvancingnutrition.org/resources/counseling-growth-monitoring-and-promotion-rapid-desk-review-and-learning-agenda"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advancingnutrition.org/resources/strengthening-maternal-nutrition-health-programs-guide-practitioners"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www.advancingnutrition.org/resources/adolescent-resource-bank" TargetMode="External"/><Relationship Id="rId4" Type="http://schemas.openxmlformats.org/officeDocument/2006/relationships/hyperlink" Target="https://www.advancingnutrition.org/sites/default/files/2021-09/adolescent_nutrition_fr_guidanc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3"/>
          <p:cNvSpPr txBox="1">
            <a:spLocks noGrp="1"/>
          </p:cNvSpPr>
          <p:nvPr>
            <p:ph type="ctrTitle"/>
          </p:nvPr>
        </p:nvSpPr>
        <p:spPr>
          <a:xfrm>
            <a:off x="321677" y="1371603"/>
            <a:ext cx="4250323" cy="1428748"/>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3"/>
              </a:buClr>
              <a:buSzPts val="2160"/>
              <a:buFont typeface="Gill Sans"/>
              <a:buNone/>
            </a:pPr>
            <a:r>
              <a:rPr lang="fr" sz="2500" b="1" i="0" u="none" strike="noStrike" dirty="0">
                <a:highlight>
                  <a:srgbClr val="000000">
                    <a:alpha val="0"/>
                  </a:srgbClr>
                </a:highlight>
                <a:latin typeface="Gill Sans"/>
              </a:rPr>
              <a:t>Renforcer la qualité de la nutrition, des soins adaptés et de l’apprentissage précoce dans les systèmes de santé </a:t>
            </a:r>
            <a:endParaRPr sz="2500" b="1" dirty="0"/>
          </a:p>
        </p:txBody>
      </p:sp>
      <p:sp>
        <p:nvSpPr>
          <p:cNvPr id="387" name="Google Shape;387;p63"/>
          <p:cNvSpPr txBox="1">
            <a:spLocks noGrp="1"/>
          </p:cNvSpPr>
          <p:nvPr>
            <p:ph type="subTitle" idx="1"/>
          </p:nvPr>
        </p:nvSpPr>
        <p:spPr>
          <a:xfrm>
            <a:off x="321675" y="3086100"/>
            <a:ext cx="3913800" cy="12003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Clr>
                <a:schemeClr val="accent3"/>
              </a:buClr>
              <a:buSzPts val="1300"/>
              <a:buNone/>
            </a:pPr>
            <a:r>
              <a:rPr lang="fr" sz="1700" b="0" i="0" u="none" strike="noStrike" dirty="0">
                <a:highlight>
                  <a:srgbClr val="000000">
                    <a:alpha val="0"/>
                  </a:srgbClr>
                </a:highlight>
                <a:latin typeface="Gill Sans"/>
              </a:rPr>
              <a:t>Tirer les leçons de l’expérience de l'USAID en action pour la nutrition	</a:t>
            </a:r>
            <a:endParaRPr sz="1750" dirty="0"/>
          </a:p>
          <a:p>
            <a:pPr marL="0" lvl="0" indent="0" algn="l" rtl="0">
              <a:spcBef>
                <a:spcPct val="0"/>
              </a:spcBef>
              <a:spcAft>
                <a:spcPct val="0"/>
              </a:spcAft>
              <a:buClr>
                <a:schemeClr val="accent3"/>
              </a:buClr>
              <a:buSzPts val="1300"/>
              <a:buNone/>
            </a:pPr>
            <a:endParaRPr sz="1750" dirty="0"/>
          </a:p>
          <a:p>
            <a:pPr marL="0" lvl="0" indent="0" algn="l" rtl="0">
              <a:spcBef>
                <a:spcPct val="0"/>
              </a:spcBef>
              <a:spcAft>
                <a:spcPct val="0"/>
              </a:spcAft>
              <a:buClr>
                <a:schemeClr val="accent3"/>
              </a:buClr>
              <a:buSzPts val="1300"/>
              <a:buNone/>
            </a:pPr>
            <a:r>
              <a:rPr lang="fr" sz="1700" b="0" i="0" u="none" strike="noStrike" dirty="0">
                <a:highlight>
                  <a:srgbClr val="000000">
                    <a:alpha val="0"/>
                  </a:srgbClr>
                </a:highlight>
                <a:latin typeface="Gill Sans"/>
              </a:rPr>
              <a:t>Organisé par le sous-groupe </a:t>
            </a:r>
            <a:r>
              <a:rPr lang="en-US" sz="1700" dirty="0">
                <a:highlight>
                  <a:srgbClr val="000000">
                    <a:alpha val="0"/>
                  </a:srgbClr>
                </a:highlight>
              </a:rPr>
              <a:t>« </a:t>
            </a:r>
            <a:r>
              <a:rPr lang="fr" sz="1700" dirty="0">
                <a:highlight>
                  <a:srgbClr val="000000">
                    <a:alpha val="0"/>
                  </a:srgbClr>
                </a:highlight>
              </a:rPr>
              <a:t>Nutrition</a:t>
            </a:r>
            <a:r>
              <a:rPr lang="en-US" sz="1700" dirty="0">
                <a:highlight>
                  <a:srgbClr val="000000">
                    <a:alpha val="0"/>
                  </a:srgbClr>
                </a:highlight>
              </a:rPr>
              <a:t> »</a:t>
            </a:r>
            <a:r>
              <a:rPr lang="fr" sz="1700" dirty="0">
                <a:highlight>
                  <a:srgbClr val="000000">
                    <a:alpha val="0"/>
                  </a:srgbClr>
                </a:highlight>
              </a:rPr>
              <a:t> </a:t>
            </a:r>
            <a:r>
              <a:rPr lang="fr" sz="1700" b="0" i="0" u="none" strike="noStrike" dirty="0">
                <a:highlight>
                  <a:srgbClr val="000000">
                    <a:alpha val="0"/>
                  </a:srgbClr>
                </a:highlight>
                <a:latin typeface="Gill Sans"/>
              </a:rPr>
              <a:t>de Child Health Task Force (Groupe de travail sur la santé de l’enfant)</a:t>
            </a:r>
            <a:endParaRPr sz="1750" dirty="0"/>
          </a:p>
        </p:txBody>
      </p:sp>
      <p:sp>
        <p:nvSpPr>
          <p:cNvPr id="388" name="Google Shape;388;p63"/>
          <p:cNvSpPr txBox="1">
            <a:spLocks noGrp="1"/>
          </p:cNvSpPr>
          <p:nvPr>
            <p:ph type="body" idx="2"/>
          </p:nvPr>
        </p:nvSpPr>
        <p:spPr>
          <a:xfrm rot="-5400000">
            <a:off x="7563937" y="1410936"/>
            <a:ext cx="2686051" cy="138499"/>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600"/>
              <a:buNone/>
            </a:pPr>
            <a:r>
              <a:rPr lang="fr" sz="600" b="0" i="0" u="none" strike="noStrike">
                <a:highlight>
                  <a:srgbClr val="000000">
                    <a:alpha val="0"/>
                  </a:srgbClr>
                </a:highlight>
                <a:latin typeface="Gill Sans"/>
              </a:rPr>
              <a:t>Crédit photo : USAID</a:t>
            </a:r>
            <a:endParaRPr/>
          </a:p>
        </p:txBody>
      </p:sp>
      <p:pic>
        <p:nvPicPr>
          <p:cNvPr id="389" name="Google Shape;389;p63" descr="A picture containing person, child, boy, indoor&#10;&#10;Description automatically generated"/>
          <p:cNvPicPr preferRelativeResize="0">
            <a:picLocks noGrp="1"/>
          </p:cNvPicPr>
          <p:nvPr>
            <p:ph type="pic" idx="3"/>
          </p:nvPr>
        </p:nvPicPr>
        <p:blipFill>
          <a:blip r:embed="rId3">
            <a:alphaModFix/>
          </a:blip>
          <a:srcRect t="-10" b="30173"/>
          <a:stretch>
            <a:fillRect/>
          </a:stretch>
        </p:blipFill>
        <p:spPr>
          <a:xfrm>
            <a:off x="4876800" y="136525"/>
            <a:ext cx="3944938" cy="4491038"/>
          </a:xfrm>
          <a:prstGeom prst="rect">
            <a:avLst/>
          </a:prstGeom>
          <a:noFill/>
          <a:ln>
            <a:noFill/>
          </a:ln>
        </p:spPr>
      </p:pic>
      <p:sp>
        <p:nvSpPr>
          <p:cNvPr id="390" name="Google Shape;390;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a:t>
            </a:r>
            <a:endParaRPr/>
          </a:p>
        </p:txBody>
      </p:sp>
      <p:pic>
        <p:nvPicPr>
          <p:cNvPr id="391" name="Google Shape;391;p63"/>
          <p:cNvPicPr preferRelativeResize="0"/>
          <p:nvPr/>
        </p:nvPicPr>
        <p:blipFill>
          <a:blip r:embed="rId4">
            <a:alphaModFix/>
          </a:blip>
          <a:stretch>
            <a:fillRect/>
          </a:stretch>
        </p:blipFill>
        <p:spPr>
          <a:xfrm>
            <a:off x="3687950" y="365075"/>
            <a:ext cx="712400" cy="720774"/>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2"/>
          <p:cNvSpPr txBox="1">
            <a:spLocks noGrp="1"/>
          </p:cNvSpPr>
          <p:nvPr>
            <p:ph type="body" idx="1"/>
          </p:nvPr>
        </p:nvSpPr>
        <p:spPr>
          <a:xfrm>
            <a:off x="108374" y="707390"/>
            <a:ext cx="8787963" cy="29493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1800" b="1" i="0" u="none" strike="noStrike" dirty="0">
                <a:solidFill>
                  <a:srgbClr val="635C5B"/>
                </a:solidFill>
                <a:highlight>
                  <a:srgbClr val="000000">
                    <a:alpha val="0"/>
                  </a:srgbClr>
                </a:highlight>
                <a:latin typeface="Gill Sans"/>
              </a:rPr>
              <a:t>Pourquoi cela est important :</a:t>
            </a:r>
            <a:r>
              <a:rPr lang="fr" sz="1800" b="0" i="0" u="none" strike="noStrike" dirty="0">
                <a:solidFill>
                  <a:srgbClr val="635C5B"/>
                </a:solidFill>
                <a:highlight>
                  <a:srgbClr val="000000">
                    <a:alpha val="0"/>
                  </a:srgbClr>
                </a:highlight>
                <a:latin typeface="Gill Sans"/>
              </a:rPr>
              <a:t> </a:t>
            </a:r>
            <a:endParaRPr sz="1800" dirty="0">
              <a:solidFill>
                <a:srgbClr val="635C5B"/>
              </a:solidFill>
            </a:endParaRPr>
          </a:p>
          <a:p>
            <a:pPr marL="457200" lvl="0" indent="-342900" algn="l" rtl="0">
              <a:spcBef>
                <a:spcPts val="600"/>
              </a:spcBef>
              <a:spcAft>
                <a:spcPct val="0"/>
              </a:spcAft>
              <a:buSzPts val="1800"/>
              <a:buChar char="●"/>
            </a:pPr>
            <a:r>
              <a:rPr lang="fr" sz="1800" b="0" i="0" u="none" strike="noStrike" dirty="0">
                <a:highlight>
                  <a:srgbClr val="000000">
                    <a:alpha val="0"/>
                  </a:srgbClr>
                </a:highlight>
                <a:latin typeface="Gill Sans"/>
              </a:rPr>
              <a:t>La stagnation des progrès mondiaux et nationaux en matière d'allaitement maternel et d'alimentation complémentaire a des répercussions sur la santé et la nutrition de la mère et de l'enfant. </a:t>
            </a:r>
            <a:endParaRPr sz="1800" dirty="0"/>
          </a:p>
          <a:p>
            <a:pPr marL="457200" lvl="0" indent="-342900" algn="l" rtl="0">
              <a:spcBef>
                <a:spcPct val="0"/>
              </a:spcBef>
              <a:spcAft>
                <a:spcPct val="0"/>
              </a:spcAft>
              <a:buClr>
                <a:srgbClr val="635C5B"/>
              </a:buClr>
              <a:buSzPts val="1800"/>
              <a:buChar char="●"/>
            </a:pPr>
            <a:r>
              <a:rPr lang="fr" sz="1800" b="0" i="0" u="none" strike="noStrike" dirty="0">
                <a:solidFill>
                  <a:srgbClr val="635C5B"/>
                </a:solidFill>
                <a:highlight>
                  <a:srgbClr val="000000">
                    <a:alpha val="0"/>
                  </a:srgbClr>
                </a:highlight>
                <a:latin typeface="Gill Sans"/>
              </a:rPr>
              <a:t>L'USAID, l'Organisation mondiale de la Santé (OMS) et l'UNICEF ont pris des engagements en matière de nutrition pour la croissance afin d'intensifier la promotion et le soutien de l'allaitement maternel de qualité. Il est nécessaire de comprendre où en sont les pays avec l'Initiative Hôpital Ami des Bébés (IHAB) pour leur apporter un soutien. </a:t>
            </a:r>
            <a:endParaRPr sz="1800" dirty="0">
              <a:solidFill>
                <a:srgbClr val="635C5B"/>
              </a:solidFill>
            </a:endParaRPr>
          </a:p>
          <a:p>
            <a:pPr marL="457200" lvl="0" indent="0" algn="l" rtl="0">
              <a:spcBef>
                <a:spcPts val="600"/>
              </a:spcBef>
              <a:spcAft>
                <a:spcPct val="0"/>
              </a:spcAft>
              <a:buNone/>
            </a:pPr>
            <a:r>
              <a:rPr lang="en-US" sz="1800" dirty="0"/>
              <a:t> </a:t>
            </a:r>
            <a:endParaRPr sz="1800" dirty="0"/>
          </a:p>
          <a:p>
            <a:pPr marL="457200" lvl="0" indent="0" algn="l" rtl="0">
              <a:spcBef>
                <a:spcPts val="600"/>
              </a:spcBef>
              <a:spcAft>
                <a:spcPct val="0"/>
              </a:spcAft>
              <a:buNone/>
            </a:pPr>
            <a:endParaRPr sz="1800" dirty="0"/>
          </a:p>
          <a:p>
            <a:pPr marL="457200" lvl="0" indent="0" algn="l" rtl="0">
              <a:spcBef>
                <a:spcPts val="600"/>
              </a:spcBef>
              <a:spcAft>
                <a:spcPct val="0"/>
              </a:spcAft>
              <a:buNone/>
            </a:pPr>
            <a:endParaRPr sz="1200" dirty="0">
              <a:solidFill>
                <a:srgbClr val="635C5B"/>
              </a:solidFill>
            </a:endParaRPr>
          </a:p>
          <a:p>
            <a:pPr marL="0" lvl="0" indent="0" algn="l" rtl="0">
              <a:spcBef>
                <a:spcPts val="600"/>
              </a:spcBef>
              <a:spcAft>
                <a:spcPts val="600"/>
              </a:spcAft>
              <a:buNone/>
            </a:pPr>
            <a:endParaRPr dirty="0"/>
          </a:p>
        </p:txBody>
      </p:sp>
      <p:sp>
        <p:nvSpPr>
          <p:cNvPr id="483" name="Google Shape;483;p72"/>
          <p:cNvSpPr txBox="1">
            <a:spLocks noGrp="1"/>
          </p:cNvSpPr>
          <p:nvPr>
            <p:ph type="title"/>
          </p:nvPr>
        </p:nvSpPr>
        <p:spPr>
          <a:xfrm>
            <a:off x="320040" y="9585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100"/>
              <a:buFont typeface="Gill Sans"/>
              <a:buNone/>
            </a:pPr>
            <a:r>
              <a:rPr lang="fr" sz="2500" b="1" i="0" u="none" strike="noStrike" dirty="0">
                <a:highlight>
                  <a:srgbClr val="000000">
                    <a:alpha val="0"/>
                  </a:srgbClr>
                </a:highlight>
                <a:latin typeface="Gill Sans"/>
              </a:rPr>
              <a:t>Renforcer l’alimentation des nourrissons et des jeunes enfants : Points forts</a:t>
            </a:r>
            <a:endParaRPr dirty="0"/>
          </a:p>
        </p:txBody>
      </p:sp>
      <p:sp>
        <p:nvSpPr>
          <p:cNvPr id="484" name="Google Shape;484;p72"/>
          <p:cNvSpPr/>
          <p:nvPr/>
        </p:nvSpPr>
        <p:spPr>
          <a:xfrm>
            <a:off x="320040" y="3288150"/>
            <a:ext cx="4115485" cy="1416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600" b="1" i="0" u="none" strike="noStrike" dirty="0">
                <a:solidFill>
                  <a:srgbClr val="FFFFFF"/>
                </a:solidFill>
                <a:highlight>
                  <a:srgbClr val="000000">
                    <a:alpha val="0"/>
                  </a:srgbClr>
                </a:highlight>
                <a:latin typeface="Gill Sans"/>
                <a:ea typeface="Gill Sans"/>
                <a:cs typeface="Gill Sans"/>
                <a:sym typeface="Gill Sans"/>
              </a:rPr>
              <a:t>PREUVE</a:t>
            </a:r>
            <a:endParaRPr sz="1600" b="1" dirty="0">
              <a:solidFill>
                <a:schemeClr val="lt1"/>
              </a:solidFill>
              <a:latin typeface="Gill Sans"/>
              <a:ea typeface="Gill Sans"/>
              <a:cs typeface="Gill Sans"/>
              <a:sym typeface="Gill Sans"/>
            </a:endParaRPr>
          </a:p>
          <a:p>
            <a:pPr marL="457200" lvl="0" indent="-311150" algn="l" rtl="0">
              <a:spcBef>
                <a:spcPts val="600"/>
              </a:spcBef>
              <a:spcAft>
                <a:spcPct val="0"/>
              </a:spcAft>
              <a:buClr>
                <a:schemeClr val="lt1"/>
              </a:buClr>
              <a:buSzPts val="1300"/>
              <a:buChar char="●"/>
            </a:pPr>
            <a:r>
              <a:rPr lang="fr" sz="1300" b="0" i="0" u="none" strike="noStrike" dirty="0">
                <a:solidFill>
                  <a:srgbClr val="FFFFFF"/>
                </a:solidFill>
                <a:highlight>
                  <a:srgbClr val="000000">
                    <a:alpha val="0"/>
                  </a:srgbClr>
                </a:highlight>
                <a:latin typeface="Gill Sans"/>
                <a:ea typeface="Gill Sans"/>
                <a:cs typeface="Gill Sans"/>
                <a:sym typeface="Gill Sans"/>
              </a:rPr>
              <a:t>Manuscrits de l’IHAB (publiés ; à paraître)</a:t>
            </a:r>
            <a:endParaRPr sz="1300"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Char char="●"/>
            </a:pPr>
            <a:r>
              <a:rPr lang="fr" sz="1300" b="0" i="0" u="none" strike="noStrike" dirty="0">
                <a:solidFill>
                  <a:srgbClr val="FFFFFF"/>
                </a:solidFill>
                <a:highlight>
                  <a:srgbClr val="000000">
                    <a:alpha val="0"/>
                  </a:srgbClr>
                </a:highlight>
                <a:latin typeface="Gill Sans"/>
                <a:ea typeface="Gill Sans"/>
                <a:cs typeface="Gill Sans"/>
                <a:sym typeface="Gill Sans"/>
              </a:rPr>
              <a:t>Manuscrit sur les conseils en matière d’allaitement (à paraître)</a:t>
            </a:r>
            <a:endParaRPr sz="1300"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Char char="●"/>
            </a:pPr>
            <a:r>
              <a:rPr lang="fr" sz="1300" b="0" i="0" u="none" strike="noStrike" dirty="0">
                <a:solidFill>
                  <a:srgbClr val="FFFFFF"/>
                </a:solidFill>
                <a:highlight>
                  <a:srgbClr val="000000">
                    <a:alpha val="0"/>
                  </a:srgbClr>
                </a:highlight>
                <a:latin typeface="Gill Sans"/>
                <a:ea typeface="Gill Sans"/>
                <a:cs typeface="Gill Sans"/>
                <a:sym typeface="Gill Sans"/>
              </a:rPr>
              <a:t>Recherche sur l’alimentation des enfants malades en République démocratique du Congo (RDC)</a:t>
            </a:r>
            <a:endParaRPr sz="1700" dirty="0">
              <a:solidFill>
                <a:schemeClr val="lt1"/>
              </a:solidFill>
              <a:latin typeface="Gill Sans"/>
              <a:ea typeface="Gill Sans"/>
              <a:cs typeface="Gill Sans"/>
              <a:sym typeface="Gill Sans"/>
            </a:endParaRPr>
          </a:p>
        </p:txBody>
      </p:sp>
      <p:sp>
        <p:nvSpPr>
          <p:cNvPr id="485" name="Google Shape;485;p72"/>
          <p:cNvSpPr/>
          <p:nvPr/>
        </p:nvSpPr>
        <p:spPr>
          <a:xfrm>
            <a:off x="4909664" y="3061547"/>
            <a:ext cx="4115485" cy="1470603"/>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600" b="1" i="0" u="none" strike="noStrike" dirty="0">
                <a:solidFill>
                  <a:srgbClr val="FFFFFF"/>
                </a:solidFill>
                <a:highlight>
                  <a:srgbClr val="000000">
                    <a:alpha val="0"/>
                  </a:srgbClr>
                </a:highlight>
                <a:latin typeface="Gill Sans"/>
                <a:ea typeface="Gill Sans"/>
                <a:cs typeface="Gill Sans"/>
                <a:sym typeface="Gill Sans"/>
              </a:rPr>
              <a:t>RESSOURCES</a:t>
            </a:r>
            <a:endParaRPr sz="1600" b="1"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Font typeface="Gill Sans"/>
              <a:buAutoNum type="arabicPeriod"/>
            </a:pPr>
            <a:r>
              <a:rPr lang="fr" sz="1300" b="0" i="0" u="none" strike="noStrike" dirty="0">
                <a:solidFill>
                  <a:srgbClr val="FFFFFF"/>
                </a:solidFill>
                <a:highlight>
                  <a:srgbClr val="000000">
                    <a:alpha val="0"/>
                  </a:srgbClr>
                </a:highlight>
                <a:latin typeface="Gill Sans"/>
                <a:ea typeface="Gill Sans"/>
                <a:cs typeface="Gill Sans"/>
                <a:sym typeface="Gill Sans"/>
              </a:rPr>
              <a:t>Vidéos sur les incitations et les sanctions pour l'IHAB</a:t>
            </a:r>
            <a:endParaRPr sz="1300"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Font typeface="Gill Sans"/>
              <a:buAutoNum type="arabicPeriod"/>
            </a:pPr>
            <a:r>
              <a:rPr lang="fr" sz="1300" b="0" i="0" u="none" strike="noStrike" dirty="0">
                <a:solidFill>
                  <a:srgbClr val="FFFFFF"/>
                </a:solidFill>
                <a:highlight>
                  <a:srgbClr val="000000">
                    <a:alpha val="0"/>
                  </a:srgbClr>
                </a:highlight>
                <a:latin typeface="Gill Sans"/>
                <a:ea typeface="Gill Sans"/>
                <a:cs typeface="Gill Sans"/>
                <a:sym typeface="Gill Sans"/>
              </a:rPr>
              <a:t>Guide de mise en œuvre du programme de mentorat, formation, dossier de ressources </a:t>
            </a:r>
            <a:endParaRPr sz="1300"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Font typeface="Gill Sans"/>
              <a:buAutoNum type="arabicPeriod"/>
            </a:pPr>
            <a:r>
              <a:rPr lang="fr" sz="1300" b="0" i="0" u="none" strike="noStrike" dirty="0">
                <a:solidFill>
                  <a:srgbClr val="FFFFFF"/>
                </a:solidFill>
                <a:highlight>
                  <a:srgbClr val="000000">
                    <a:alpha val="0"/>
                  </a:srgbClr>
                </a:highlight>
                <a:latin typeface="Gill Sans"/>
                <a:ea typeface="Gill Sans"/>
                <a:cs typeface="Gill Sans"/>
                <a:sym typeface="Gill Sans"/>
              </a:rPr>
              <a:t>Collection de ressources sur les innovations en matière de conception</a:t>
            </a:r>
            <a:endParaRPr sz="1300" dirty="0">
              <a:solidFill>
                <a:schemeClr val="lt1"/>
              </a:solidFill>
              <a:latin typeface="Gill Sans"/>
              <a:ea typeface="Gill Sans"/>
              <a:cs typeface="Gill Sans"/>
              <a:sym typeface="Gill Sans"/>
            </a:endParaRPr>
          </a:p>
        </p:txBody>
      </p:sp>
      <p:sp>
        <p:nvSpPr>
          <p:cNvPr id="486" name="Google Shape;486;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10</a:t>
            </a:r>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3"/>
          <p:cNvSpPr txBox="1">
            <a:spLocks noGrp="1"/>
          </p:cNvSpPr>
          <p:nvPr>
            <p:ph type="body" idx="1"/>
          </p:nvPr>
        </p:nvSpPr>
        <p:spPr>
          <a:xfrm>
            <a:off x="6937197" y="3448425"/>
            <a:ext cx="1661400" cy="1433400"/>
          </a:xfrm>
          <a:prstGeom prst="rect">
            <a:avLst/>
          </a:prstGeom>
        </p:spPr>
        <p:txBody>
          <a:bodyPr spcFirstLastPara="1" wrap="square" lIns="0" tIns="0" rIns="0" bIns="0" anchor="t" anchorCtr="0">
            <a:noAutofit/>
          </a:bodyPr>
          <a:lstStyle/>
          <a:p>
            <a:pPr marL="457200" lvl="0" indent="0" algn="l" rtl="0">
              <a:spcBef>
                <a:spcPct val="0"/>
              </a:spcBef>
              <a:spcAft>
                <a:spcPts val="600"/>
              </a:spcAft>
              <a:buNone/>
            </a:pPr>
            <a:r>
              <a:rPr lang="fr" sz="1500" b="0" i="0" u="none" strike="noStrike">
                <a:highlight>
                  <a:srgbClr val="000000">
                    <a:alpha val="0"/>
                  </a:srgbClr>
                </a:highlight>
                <a:latin typeface="Gill Sans"/>
              </a:rPr>
              <a:t>pour les bébés</a:t>
            </a:r>
            <a:endParaRPr/>
          </a:p>
        </p:txBody>
      </p:sp>
      <p:sp>
        <p:nvSpPr>
          <p:cNvPr id="493" name="Google Shape;493;p73"/>
          <p:cNvSpPr txBox="1">
            <a:spLocks noGrp="1"/>
          </p:cNvSpPr>
          <p:nvPr>
            <p:ph type="title"/>
          </p:nvPr>
        </p:nvSpPr>
        <p:spPr>
          <a:xfrm>
            <a:off x="461115" y="1905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PREUVES ET RESSOURCES 1</a:t>
            </a:r>
            <a:endParaRPr/>
          </a:p>
          <a:p>
            <a:pPr marL="0" lvl="0" indent="0" algn="l" rtl="0">
              <a:spcBef>
                <a:spcPct val="0"/>
              </a:spcBef>
              <a:spcAft>
                <a:spcPct val="0"/>
              </a:spcAft>
              <a:buNone/>
            </a:pPr>
            <a:r>
              <a:rPr lang="fr" sz="2500" b="0" i="0" u="none" strike="noStrike">
                <a:highlight>
                  <a:srgbClr val="000000">
                    <a:alpha val="0"/>
                  </a:srgbClr>
                </a:highlight>
                <a:latin typeface="Gill Sans"/>
              </a:rPr>
              <a:t>Études de cas, manuscrits et vidéos de l'IHAB</a:t>
            </a:r>
            <a:endParaRPr b="0"/>
          </a:p>
        </p:txBody>
      </p:sp>
      <p:sp>
        <p:nvSpPr>
          <p:cNvPr id="494" name="Google Shape;494;p73"/>
          <p:cNvSpPr txBox="1"/>
          <p:nvPr/>
        </p:nvSpPr>
        <p:spPr>
          <a:xfrm>
            <a:off x="85250" y="876300"/>
            <a:ext cx="5925300" cy="3899400"/>
          </a:xfrm>
          <a:prstGeom prst="rect">
            <a:avLst/>
          </a:prstGeom>
          <a:noFill/>
          <a:ln>
            <a:noFill/>
          </a:ln>
        </p:spPr>
        <p:txBody>
          <a:bodyPr spcFirstLastPara="1" wrap="square" lIns="91425" tIns="91425" rIns="91425" bIns="91425" anchor="t" anchorCtr="0">
            <a:noAutofit/>
          </a:bodyPr>
          <a:lstStyle/>
          <a:p>
            <a:pPr marL="457200" lvl="0" indent="-330200" algn="l" rtl="0">
              <a:spcBef>
                <a:spcPts val="1000"/>
              </a:spcBef>
              <a:spcAft>
                <a:spcPct val="0"/>
              </a:spcAft>
              <a:buClr>
                <a:srgbClr val="635C5B"/>
              </a:buClr>
              <a:buSzPts val="1600"/>
              <a:buChar char="●"/>
            </a:pPr>
            <a:r>
              <a:rPr lang="fr" sz="1300" b="1" i="0" u="none" strike="noStrike" dirty="0">
                <a:solidFill>
                  <a:srgbClr val="6C6463"/>
                </a:solidFill>
                <a:highlight>
                  <a:srgbClr val="000000">
                    <a:alpha val="0"/>
                  </a:srgbClr>
                </a:highlight>
                <a:latin typeface="Gill Sans"/>
                <a:ea typeface="Gill Sans"/>
                <a:cs typeface="Gill Sans"/>
                <a:sym typeface="Gill Sans"/>
              </a:rPr>
              <a:t>Lacune : </a:t>
            </a:r>
            <a:r>
              <a:rPr lang="fr" sz="1300" b="0" i="0" u="none" strike="noStrike" dirty="0">
                <a:solidFill>
                  <a:srgbClr val="6C6463"/>
                </a:solidFill>
                <a:highlight>
                  <a:srgbClr val="000000">
                    <a:alpha val="0"/>
                  </a:srgbClr>
                </a:highlight>
                <a:latin typeface="Gill Sans"/>
                <a:ea typeface="Gill Sans"/>
                <a:cs typeface="Gill Sans"/>
                <a:sym typeface="Gill Sans"/>
              </a:rPr>
              <a:t>après 30 ans d'IHAB, le passage à l’échelle et la pérennisation restent des défis. Pourquoi ?</a:t>
            </a:r>
            <a:endParaRPr sz="1300" dirty="0">
              <a:solidFill>
                <a:schemeClr val="accent3"/>
              </a:solidFill>
              <a:latin typeface="Gill Sans"/>
              <a:ea typeface="Gill Sans"/>
              <a:cs typeface="Gill Sans"/>
              <a:sym typeface="Gill Sans"/>
            </a:endParaRPr>
          </a:p>
          <a:p>
            <a:pPr marL="457200" lvl="0" indent="-330200" algn="l" rtl="0">
              <a:spcBef>
                <a:spcPts val="1000"/>
              </a:spcBef>
              <a:spcAft>
                <a:spcPct val="0"/>
              </a:spcAft>
              <a:buClr>
                <a:srgbClr val="635C5B"/>
              </a:buClr>
              <a:buSzPts val="1600"/>
              <a:buChar char="●"/>
            </a:pPr>
            <a:r>
              <a:rPr lang="fr" sz="1300" b="1" i="0" u="none" strike="noStrike" dirty="0">
                <a:solidFill>
                  <a:srgbClr val="6C6463"/>
                </a:solidFill>
                <a:highlight>
                  <a:srgbClr val="000000">
                    <a:alpha val="0"/>
                  </a:srgbClr>
                </a:highlight>
                <a:latin typeface="Gill Sans"/>
                <a:ea typeface="Gill Sans"/>
                <a:cs typeface="Gill Sans"/>
                <a:sym typeface="Gill Sans"/>
              </a:rPr>
              <a:t>Public : </a:t>
            </a:r>
            <a:r>
              <a:rPr lang="fr" sz="1300" b="0" i="0" u="none" strike="noStrike" dirty="0">
                <a:solidFill>
                  <a:srgbClr val="6C6463"/>
                </a:solidFill>
                <a:highlight>
                  <a:srgbClr val="000000">
                    <a:alpha val="0"/>
                  </a:srgbClr>
                </a:highlight>
                <a:latin typeface="Gill Sans"/>
                <a:ea typeface="Gill Sans"/>
                <a:cs typeface="Gill Sans"/>
                <a:sym typeface="Gill Sans"/>
              </a:rPr>
              <a:t>Décideurs politiques, gestionnaires de programmes, responsables de la mise en œuvre et parties prenantes de l'IHAB au niveau de l'hôpital et de la communauté</a:t>
            </a:r>
            <a:endParaRPr sz="1300" dirty="0">
              <a:solidFill>
                <a:schemeClr val="accent3"/>
              </a:solidFill>
              <a:latin typeface="Gill Sans"/>
              <a:ea typeface="Gill Sans"/>
              <a:cs typeface="Gill Sans"/>
              <a:sym typeface="Gill Sans"/>
            </a:endParaRPr>
          </a:p>
          <a:p>
            <a:pPr marL="457200" lvl="0" indent="-330200" algn="l" rtl="0">
              <a:spcBef>
                <a:spcPts val="1000"/>
              </a:spcBef>
              <a:spcAft>
                <a:spcPct val="0"/>
              </a:spcAft>
              <a:buClr>
                <a:srgbClr val="635C5B"/>
              </a:buClr>
              <a:buSzPts val="1600"/>
              <a:buChar char="●"/>
            </a:pPr>
            <a:r>
              <a:rPr lang="fr" sz="1300" b="1" i="0" u="none" strike="noStrike" dirty="0">
                <a:solidFill>
                  <a:srgbClr val="6C6463"/>
                </a:solidFill>
                <a:highlight>
                  <a:srgbClr val="000000">
                    <a:alpha val="0"/>
                  </a:srgbClr>
                </a:highlight>
                <a:latin typeface="Gill Sans"/>
                <a:ea typeface="Gill Sans"/>
                <a:cs typeface="Gill Sans"/>
                <a:sym typeface="Gill Sans"/>
              </a:rPr>
              <a:t>Ce que nous avons fait et appris : </a:t>
            </a:r>
            <a:endParaRPr sz="1300" b="1" dirty="0">
              <a:solidFill>
                <a:schemeClr val="accent3"/>
              </a:solidFill>
              <a:latin typeface="Gill Sans"/>
              <a:ea typeface="Gill Sans"/>
              <a:cs typeface="Gill Sans"/>
              <a:sym typeface="Gill Sans"/>
            </a:endParaRPr>
          </a:p>
          <a:p>
            <a:pPr marL="914400" lvl="1" indent="-330200" algn="l" rtl="0">
              <a:spcBef>
                <a:spcPts val="1000"/>
              </a:spcBef>
              <a:spcAft>
                <a:spcPct val="0"/>
              </a:spcAft>
              <a:buClr>
                <a:srgbClr val="635C5B"/>
              </a:buClr>
              <a:buSzPts val="1600"/>
              <a:buChar char="—"/>
            </a:pPr>
            <a:r>
              <a:rPr lang="fr" sz="1300" b="0" i="0" u="none" strike="noStrike" dirty="0">
                <a:solidFill>
                  <a:srgbClr val="6C6463"/>
                </a:solidFill>
                <a:highlight>
                  <a:srgbClr val="000000">
                    <a:alpha val="0"/>
                  </a:srgbClr>
                </a:highlight>
                <a:latin typeface="Gill Sans"/>
                <a:ea typeface="Gill Sans"/>
                <a:cs typeface="Gill Sans"/>
                <a:sym typeface="Gill Sans"/>
              </a:rPr>
              <a:t>Réalisation d'une étude de cas qualitative dans deux pays pour savoir comment les lignes directrices 2018 de l’IHAB de l’UNICEF et de l’OMS sont mises en œuvre en République kirghize et au Malawi. </a:t>
            </a:r>
            <a:endParaRPr sz="1300" dirty="0">
              <a:solidFill>
                <a:schemeClr val="accent3"/>
              </a:solidFill>
              <a:latin typeface="Gill Sans"/>
              <a:ea typeface="Gill Sans"/>
              <a:cs typeface="Gill Sans"/>
              <a:sym typeface="Gill Sans"/>
            </a:endParaRPr>
          </a:p>
          <a:p>
            <a:pPr marL="914400" lvl="1" indent="-330200" algn="l" rtl="0">
              <a:spcBef>
                <a:spcPts val="1000"/>
              </a:spcBef>
              <a:spcAft>
                <a:spcPct val="0"/>
              </a:spcAft>
              <a:buClr>
                <a:srgbClr val="635C5B"/>
              </a:buClr>
              <a:buSzPts val="1600"/>
              <a:buChar char="—"/>
            </a:pPr>
            <a:r>
              <a:rPr lang="fr" sz="1300" b="0" i="0" u="none" strike="noStrike" dirty="0">
                <a:solidFill>
                  <a:srgbClr val="6C6463"/>
                </a:solidFill>
                <a:highlight>
                  <a:srgbClr val="000000">
                    <a:alpha val="0"/>
                  </a:srgbClr>
                </a:highlight>
                <a:latin typeface="Gill Sans"/>
                <a:ea typeface="Gill Sans"/>
                <a:cs typeface="Gill Sans"/>
                <a:sym typeface="Gill Sans"/>
              </a:rPr>
              <a:t>La pérennisation de l'IHAB et Dix étapes pour un allaitement réussi nécessite des investissements dans la gouvernance au-delà des secteurs de la nutrition et de la santé, dans les finances, dans la santé reproductive, maternelle et néonatale, dans l’éducation, dans les associations professionnelles et dans les structures de suivi et d'accréditation, entre autres. </a:t>
            </a:r>
            <a:endParaRPr sz="1300" dirty="0">
              <a:solidFill>
                <a:srgbClr val="635C5B"/>
              </a:solidFill>
              <a:latin typeface="Gill Sans"/>
              <a:ea typeface="Gill Sans"/>
              <a:cs typeface="Gill Sans"/>
              <a:sym typeface="Gill Sans"/>
            </a:endParaRPr>
          </a:p>
        </p:txBody>
      </p:sp>
      <p:pic>
        <p:nvPicPr>
          <p:cNvPr id="495" name="Google Shape;495;p73"/>
          <p:cNvPicPr preferRelativeResize="0"/>
          <p:nvPr/>
        </p:nvPicPr>
        <p:blipFill>
          <a:blip r:embed="rId3">
            <a:alphaModFix/>
          </a:blip>
          <a:stretch>
            <a:fillRect/>
          </a:stretch>
        </p:blipFill>
        <p:spPr>
          <a:xfrm>
            <a:off x="7122455" y="342900"/>
            <a:ext cx="1953046" cy="1335250"/>
          </a:xfrm>
          <a:prstGeom prst="rect">
            <a:avLst/>
          </a:prstGeom>
          <a:noFill/>
          <a:ln>
            <a:noFill/>
          </a:ln>
        </p:spPr>
      </p:pic>
      <p:sp>
        <p:nvSpPr>
          <p:cNvPr id="496" name="Google Shape;496;p73"/>
          <p:cNvSpPr txBox="1"/>
          <p:nvPr/>
        </p:nvSpPr>
        <p:spPr>
          <a:xfrm>
            <a:off x="7376502" y="75700"/>
            <a:ext cx="2003700" cy="3231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1" i="0" u="none" strike="noStrike">
                <a:solidFill>
                  <a:srgbClr val="6C6463"/>
                </a:solidFill>
                <a:highlight>
                  <a:srgbClr val="000000">
                    <a:alpha val="0"/>
                  </a:srgbClr>
                </a:highlight>
                <a:latin typeface="Gill Sans"/>
                <a:ea typeface="Gill Sans"/>
                <a:cs typeface="Gill Sans"/>
                <a:sym typeface="Gill Sans"/>
              </a:rPr>
              <a:t>Neuf responsabilités nationales </a:t>
            </a:r>
            <a:endParaRPr sz="900" b="1">
              <a:solidFill>
                <a:schemeClr val="accent3"/>
              </a:solidFill>
              <a:latin typeface="Gill Sans"/>
              <a:ea typeface="Gill Sans"/>
              <a:cs typeface="Gill Sans"/>
              <a:sym typeface="Gill Sans"/>
            </a:endParaRPr>
          </a:p>
        </p:txBody>
      </p:sp>
      <p:sp>
        <p:nvSpPr>
          <p:cNvPr id="497" name="Google Shape;497;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11</a:t>
            </a:r>
            <a:endParaRPr/>
          </a:p>
        </p:txBody>
      </p:sp>
      <p:pic>
        <p:nvPicPr>
          <p:cNvPr id="498" name="Google Shape;498;p73"/>
          <p:cNvPicPr preferRelativeResize="0"/>
          <p:nvPr/>
        </p:nvPicPr>
        <p:blipFill>
          <a:blip r:embed="rId4">
            <a:alphaModFix/>
          </a:blip>
          <a:stretch>
            <a:fillRect/>
          </a:stretch>
        </p:blipFill>
        <p:spPr>
          <a:xfrm rot="-513620">
            <a:off x="6199971" y="1647159"/>
            <a:ext cx="1661250" cy="2176599"/>
          </a:xfrm>
          <a:prstGeom prst="rect">
            <a:avLst/>
          </a:prstGeom>
          <a:noFill/>
          <a:ln>
            <a:noFill/>
          </a:ln>
        </p:spPr>
      </p:pic>
      <p:pic>
        <p:nvPicPr>
          <p:cNvPr id="499" name="Google Shape;499;p73"/>
          <p:cNvPicPr preferRelativeResize="0"/>
          <p:nvPr/>
        </p:nvPicPr>
        <p:blipFill>
          <a:blip r:embed="rId5">
            <a:alphaModFix/>
          </a:blip>
          <a:stretch>
            <a:fillRect/>
          </a:stretch>
        </p:blipFill>
        <p:spPr>
          <a:xfrm rot="1112357">
            <a:off x="6967247" y="2632745"/>
            <a:ext cx="1753705" cy="2291360"/>
          </a:xfrm>
          <a:prstGeom prst="rect">
            <a:avLst/>
          </a:prstGeom>
          <a:noFill/>
          <a:ln>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4"/>
          <p:cNvSpPr txBox="1">
            <a:spLocks noGrp="1"/>
          </p:cNvSpPr>
          <p:nvPr>
            <p:ph type="body" idx="1"/>
          </p:nvPr>
        </p:nvSpPr>
        <p:spPr>
          <a:xfrm>
            <a:off x="256764" y="856298"/>
            <a:ext cx="8522100" cy="3600000"/>
          </a:xfrm>
          <a:prstGeom prst="rect">
            <a:avLst/>
          </a:prstGeom>
        </p:spPr>
        <p:txBody>
          <a:bodyPr spcFirstLastPara="1" wrap="square" lIns="0" tIns="0" rIns="0" bIns="0" anchor="t" anchorCtr="0">
            <a:noAutofit/>
          </a:bodyPr>
          <a:lstStyle/>
          <a:p>
            <a:pPr marL="457200" lvl="0" indent="-330200" algn="l" rtl="0">
              <a:spcBef>
                <a:spcPts val="1000"/>
              </a:spcBef>
              <a:spcAft>
                <a:spcPct val="0"/>
              </a:spcAft>
              <a:buSzPts val="1600"/>
              <a:buChar char="●"/>
            </a:pPr>
            <a:r>
              <a:rPr lang="fr" sz="1400" b="1" i="0" u="none" strike="noStrike" dirty="0">
                <a:solidFill>
                  <a:srgbClr val="6C6463"/>
                </a:solidFill>
                <a:highlight>
                  <a:srgbClr val="000000">
                    <a:alpha val="0"/>
                  </a:srgbClr>
                </a:highlight>
                <a:latin typeface="Gill Sans"/>
              </a:rPr>
              <a:t>Lacune : </a:t>
            </a:r>
            <a:r>
              <a:rPr lang="fr" sz="1400" b="0" i="0" u="none" strike="noStrike" dirty="0">
                <a:solidFill>
                  <a:srgbClr val="6C6463"/>
                </a:solidFill>
                <a:highlight>
                  <a:srgbClr val="000000">
                    <a:alpha val="0"/>
                  </a:srgbClr>
                </a:highlight>
                <a:latin typeface="Gill Sans"/>
              </a:rPr>
              <a:t>au Kenya, seuls 60 % des bébés de moins de six mois sont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allaités exclusivement au sein. </a:t>
            </a:r>
            <a:endParaRPr sz="1400" b="1" dirty="0">
              <a:solidFill>
                <a:schemeClr val="accent3"/>
              </a:solidFill>
            </a:endParaRPr>
          </a:p>
          <a:p>
            <a:pPr marL="457200" lvl="0" indent="-330200" algn="l" rtl="0">
              <a:spcBef>
                <a:spcPts val="1000"/>
              </a:spcBef>
              <a:spcAft>
                <a:spcPct val="0"/>
              </a:spcAft>
              <a:buSzPts val="1600"/>
              <a:buChar char="●"/>
            </a:pPr>
            <a:r>
              <a:rPr lang="fr" sz="1400" b="1" i="0" u="none" strike="noStrike" dirty="0">
                <a:solidFill>
                  <a:srgbClr val="6C6463"/>
                </a:solidFill>
                <a:highlight>
                  <a:srgbClr val="000000">
                    <a:alpha val="0"/>
                  </a:srgbClr>
                </a:highlight>
                <a:latin typeface="Gill Sans"/>
              </a:rPr>
              <a:t>Opportunité : </a:t>
            </a:r>
            <a:r>
              <a:rPr lang="fr" sz="1400" b="0" i="0" u="none" strike="noStrike" dirty="0">
                <a:solidFill>
                  <a:srgbClr val="6C6463"/>
                </a:solidFill>
                <a:highlight>
                  <a:srgbClr val="000000">
                    <a:alpha val="0"/>
                  </a:srgbClr>
                </a:highlight>
                <a:latin typeface="Gill Sans"/>
              </a:rPr>
              <a:t>Les conseils en matière d'allaitement se traduisent par une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augmentation de 90 % des taux d'allaitement exclusif</a:t>
            </a:r>
            <a:r>
              <a:rPr lang="fr" sz="1400" b="0" i="0" u="none" strike="noStrike" baseline="30000" dirty="0">
                <a:solidFill>
                  <a:srgbClr val="6C6463"/>
                </a:solidFill>
                <a:highlight>
                  <a:srgbClr val="000000">
                    <a:alpha val="0"/>
                  </a:srgbClr>
                </a:highlight>
                <a:latin typeface="Gill Sans"/>
              </a:rPr>
              <a:t> </a:t>
            </a:r>
            <a:r>
              <a:rPr lang="fr" sz="1400" b="0" i="0" u="none" strike="noStrike" dirty="0">
                <a:solidFill>
                  <a:srgbClr val="6C6463"/>
                </a:solidFill>
                <a:highlight>
                  <a:srgbClr val="000000">
                    <a:alpha val="0"/>
                  </a:srgbClr>
                </a:highlight>
                <a:latin typeface="Gill Sans"/>
              </a:rPr>
              <a:t>et la présence de personnes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qualifiées en matière d'allaitement peut contribuer à améliorer les pratiques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d’allaitement.</a:t>
            </a:r>
            <a:endParaRPr sz="1400" dirty="0">
              <a:solidFill>
                <a:schemeClr val="accent3"/>
              </a:solidFill>
            </a:endParaRPr>
          </a:p>
          <a:p>
            <a:pPr marL="457200" lvl="0" indent="-330200" algn="l" rtl="0">
              <a:spcBef>
                <a:spcPts val="1000"/>
              </a:spcBef>
              <a:spcAft>
                <a:spcPct val="0"/>
              </a:spcAft>
              <a:buSzPts val="1600"/>
              <a:buChar char="●"/>
            </a:pPr>
            <a:r>
              <a:rPr lang="fr" sz="1400" b="1" i="0" u="none" strike="noStrike" dirty="0">
                <a:solidFill>
                  <a:srgbClr val="6C6463"/>
                </a:solidFill>
                <a:highlight>
                  <a:srgbClr val="000000">
                    <a:alpha val="0"/>
                  </a:srgbClr>
                </a:highlight>
                <a:latin typeface="Gill Sans"/>
              </a:rPr>
              <a:t>Public : </a:t>
            </a:r>
            <a:r>
              <a:rPr lang="fr" sz="1400" b="0" i="0" u="none" strike="noStrike" dirty="0">
                <a:solidFill>
                  <a:srgbClr val="6C6463"/>
                </a:solidFill>
                <a:highlight>
                  <a:srgbClr val="000000">
                    <a:alpha val="0"/>
                  </a:srgbClr>
                </a:highlight>
                <a:latin typeface="Gill Sans"/>
              </a:rPr>
              <a:t>Les parties prenantes intéressées par l’amélioration des pratiques d’allaitement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par le biais du mentorat.</a:t>
            </a:r>
            <a:endParaRPr sz="1400" dirty="0">
              <a:solidFill>
                <a:schemeClr val="accent3"/>
              </a:solidFill>
            </a:endParaRPr>
          </a:p>
          <a:p>
            <a:pPr marL="457200" lvl="0" indent="-330200" algn="l" rtl="0">
              <a:spcBef>
                <a:spcPts val="1000"/>
              </a:spcBef>
              <a:spcAft>
                <a:spcPct val="0"/>
              </a:spcAft>
              <a:buSzPts val="1600"/>
              <a:buChar char="●"/>
            </a:pPr>
            <a:r>
              <a:rPr lang="fr" sz="1400" b="1" i="0" u="none" strike="noStrike" dirty="0">
                <a:solidFill>
                  <a:srgbClr val="6C6463"/>
                </a:solidFill>
                <a:highlight>
                  <a:srgbClr val="000000">
                    <a:alpha val="0"/>
                  </a:srgbClr>
                </a:highlight>
                <a:latin typeface="Gill Sans"/>
              </a:rPr>
              <a:t>Ce que nous avons fait : </a:t>
            </a:r>
            <a:endParaRPr sz="1400" b="1" dirty="0">
              <a:solidFill>
                <a:schemeClr val="accent3"/>
              </a:solidFill>
            </a:endParaRPr>
          </a:p>
          <a:p>
            <a:pPr marL="914400" lvl="1" indent="-330200" algn="l" rtl="0">
              <a:spcBef>
                <a:spcPct val="0"/>
              </a:spcBef>
              <a:spcAft>
                <a:spcPct val="0"/>
              </a:spcAft>
              <a:buSzPts val="1600"/>
              <a:buChar char="—"/>
            </a:pPr>
            <a:r>
              <a:rPr lang="fr" sz="1400" b="0" i="0" u="none" strike="noStrike" dirty="0">
                <a:solidFill>
                  <a:srgbClr val="6C6463"/>
                </a:solidFill>
                <a:highlight>
                  <a:srgbClr val="000000">
                    <a:alpha val="0"/>
                  </a:srgbClr>
                </a:highlight>
                <a:latin typeface="Gill Sans"/>
              </a:rPr>
              <a:t>Développement d’un guide de mise en œuvre et d’une formation pour les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mentors pour un programme de mentorat en matière de conseil en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allaitement.</a:t>
            </a:r>
            <a:endParaRPr sz="1400" dirty="0">
              <a:solidFill>
                <a:schemeClr val="accent3"/>
              </a:solidFill>
            </a:endParaRPr>
          </a:p>
          <a:p>
            <a:pPr marL="914400" lvl="1" indent="-330200" algn="l" rtl="0">
              <a:spcBef>
                <a:spcPct val="0"/>
              </a:spcBef>
              <a:spcAft>
                <a:spcPct val="0"/>
              </a:spcAft>
              <a:buSzPts val="1600"/>
              <a:buChar char="—"/>
            </a:pPr>
            <a:r>
              <a:rPr lang="fr" sz="1400" b="0" i="0" u="none" strike="noStrike" dirty="0">
                <a:solidFill>
                  <a:srgbClr val="6C6463"/>
                </a:solidFill>
                <a:highlight>
                  <a:srgbClr val="000000">
                    <a:alpha val="0"/>
                  </a:srgbClr>
                </a:highlight>
                <a:latin typeface="Gill Sans"/>
              </a:rPr>
              <a:t>Expérience partagée de co-création d’un programme de mentorat en </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matière de conseils en allaitement maternel au Kenya, en résumé</a:t>
            </a:r>
            <a:endParaRPr sz="1400" dirty="0">
              <a:solidFill>
                <a:schemeClr val="accent3"/>
              </a:solidFill>
            </a:endParaRPr>
          </a:p>
          <a:p>
            <a:pPr marL="914400" lvl="1" indent="-330200" algn="l" rtl="0">
              <a:spcBef>
                <a:spcPct val="0"/>
              </a:spcBef>
              <a:spcAft>
                <a:spcPts val="1000"/>
              </a:spcAft>
              <a:buSzPts val="1600"/>
              <a:buChar char="—"/>
            </a:pPr>
            <a:r>
              <a:rPr lang="fr" sz="1400" b="0" i="0" u="none" strike="noStrike" dirty="0">
                <a:solidFill>
                  <a:srgbClr val="6C6463"/>
                </a:solidFill>
                <a:highlight>
                  <a:srgbClr val="000000">
                    <a:alpha val="0"/>
                  </a:srgbClr>
                </a:highlight>
                <a:latin typeface="Gill Sans"/>
              </a:rPr>
              <a:t>Testé la faisabilité du programme de mentorat dans un hôpital</a:t>
            </a:r>
            <a:br>
              <a:rPr lang="fr" sz="1400" b="0" i="0" u="none" strike="noStrike" dirty="0">
                <a:solidFill>
                  <a:srgbClr val="6C6463"/>
                </a:solidFill>
                <a:highlight>
                  <a:srgbClr val="000000">
                    <a:alpha val="0"/>
                  </a:srgbClr>
                </a:highlight>
                <a:latin typeface="Gill Sans"/>
              </a:rPr>
            </a:br>
            <a:r>
              <a:rPr lang="fr" sz="1400" b="0" i="0" u="none" strike="noStrike" dirty="0">
                <a:solidFill>
                  <a:srgbClr val="6C6463"/>
                </a:solidFill>
                <a:highlight>
                  <a:srgbClr val="000000">
                    <a:alpha val="0"/>
                  </a:srgbClr>
                </a:highlight>
                <a:latin typeface="Gill Sans"/>
              </a:rPr>
              <a:t> de référence du comté à Nairobi, au Kenya. (manuscrit à paraître)</a:t>
            </a:r>
            <a:endParaRPr sz="1400" dirty="0"/>
          </a:p>
        </p:txBody>
      </p:sp>
      <p:sp>
        <p:nvSpPr>
          <p:cNvPr id="506" name="Google Shape;506;p74"/>
          <p:cNvSpPr txBox="1">
            <a:spLocks noGrp="1"/>
          </p:cNvSpPr>
          <p:nvPr>
            <p:ph type="title"/>
          </p:nvPr>
        </p:nvSpPr>
        <p:spPr>
          <a:xfrm>
            <a:off x="319689" y="270651"/>
            <a:ext cx="5935486"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000" b="1" i="0" u="none" strike="noStrike" dirty="0">
                <a:highlight>
                  <a:srgbClr val="000000">
                    <a:alpha val="0"/>
                  </a:srgbClr>
                </a:highlight>
                <a:latin typeface="Gill Sans"/>
              </a:rPr>
              <a:t>RESSOURCE 2 :</a:t>
            </a:r>
            <a:endParaRPr sz="2000" dirty="0"/>
          </a:p>
          <a:p>
            <a:pPr marL="0" lvl="0" indent="0" algn="l" rtl="0">
              <a:spcBef>
                <a:spcPct val="0"/>
              </a:spcBef>
              <a:spcAft>
                <a:spcPct val="0"/>
              </a:spcAft>
              <a:buNone/>
            </a:pPr>
            <a:r>
              <a:rPr lang="fr" sz="2000" b="0" i="0" u="none" strike="noStrike" dirty="0">
                <a:highlight>
                  <a:srgbClr val="000000">
                    <a:alpha val="0"/>
                  </a:srgbClr>
                </a:highlight>
                <a:latin typeface="Gill Sans"/>
              </a:rPr>
              <a:t>Programme de mentorat en matière de conseils en allaitement maternel </a:t>
            </a:r>
            <a:endParaRPr sz="2000" b="0" dirty="0"/>
          </a:p>
        </p:txBody>
      </p:sp>
      <p:pic>
        <p:nvPicPr>
          <p:cNvPr id="507" name="Google Shape;507;p74"/>
          <p:cNvPicPr preferRelativeResize="0"/>
          <p:nvPr/>
        </p:nvPicPr>
        <p:blipFill>
          <a:blip r:embed="rId3">
            <a:alphaModFix/>
          </a:blip>
          <a:stretch>
            <a:fillRect/>
          </a:stretch>
        </p:blipFill>
        <p:spPr>
          <a:xfrm>
            <a:off x="6318100" y="122101"/>
            <a:ext cx="1004976" cy="1302900"/>
          </a:xfrm>
          <a:prstGeom prst="rect">
            <a:avLst/>
          </a:prstGeom>
          <a:noFill/>
          <a:ln w="9525" cap="flat" cmpd="sng">
            <a:solidFill>
              <a:schemeClr val="dk2"/>
            </a:solidFill>
            <a:prstDash val="solid"/>
            <a:round/>
            <a:headEnd type="none" w="sm" len="sm"/>
            <a:tailEnd type="none" w="sm" len="sm"/>
          </a:ln>
        </p:spPr>
      </p:pic>
      <p:pic>
        <p:nvPicPr>
          <p:cNvPr id="508" name="Google Shape;508;p74"/>
          <p:cNvPicPr preferRelativeResize="0"/>
          <p:nvPr/>
        </p:nvPicPr>
        <p:blipFill>
          <a:blip r:embed="rId4">
            <a:alphaModFix/>
          </a:blip>
          <a:stretch>
            <a:fillRect/>
          </a:stretch>
        </p:blipFill>
        <p:spPr>
          <a:xfrm>
            <a:off x="6884600" y="265425"/>
            <a:ext cx="1067550" cy="1382053"/>
          </a:xfrm>
          <a:prstGeom prst="rect">
            <a:avLst/>
          </a:prstGeom>
          <a:noFill/>
          <a:ln w="9525" cap="flat" cmpd="sng">
            <a:solidFill>
              <a:schemeClr val="dk2"/>
            </a:solidFill>
            <a:prstDash val="solid"/>
            <a:round/>
            <a:headEnd type="none" w="sm" len="sm"/>
            <a:tailEnd type="none" w="sm" len="sm"/>
          </a:ln>
        </p:spPr>
      </p:pic>
      <p:pic>
        <p:nvPicPr>
          <p:cNvPr id="509" name="Google Shape;509;p74"/>
          <p:cNvPicPr preferRelativeResize="0"/>
          <p:nvPr/>
        </p:nvPicPr>
        <p:blipFill>
          <a:blip r:embed="rId5">
            <a:alphaModFix/>
          </a:blip>
          <a:stretch>
            <a:fillRect/>
          </a:stretch>
        </p:blipFill>
        <p:spPr>
          <a:xfrm>
            <a:off x="7182878" y="1081703"/>
            <a:ext cx="1308125" cy="980774"/>
          </a:xfrm>
          <a:prstGeom prst="rect">
            <a:avLst/>
          </a:prstGeom>
          <a:noFill/>
          <a:ln w="9525" cap="flat" cmpd="sng">
            <a:solidFill>
              <a:schemeClr val="dk2"/>
            </a:solidFill>
            <a:prstDash val="solid"/>
            <a:round/>
            <a:headEnd type="none" w="sm" len="sm"/>
            <a:tailEnd type="none" w="sm" len="sm"/>
          </a:ln>
        </p:spPr>
      </p:pic>
      <p:pic>
        <p:nvPicPr>
          <p:cNvPr id="510" name="Google Shape;510;p74"/>
          <p:cNvPicPr preferRelativeResize="0"/>
          <p:nvPr/>
        </p:nvPicPr>
        <p:blipFill>
          <a:blip r:embed="rId6">
            <a:alphaModFix/>
          </a:blip>
          <a:stretch>
            <a:fillRect/>
          </a:stretch>
        </p:blipFill>
        <p:spPr>
          <a:xfrm>
            <a:off x="6686288" y="2821150"/>
            <a:ext cx="1308125" cy="1700737"/>
          </a:xfrm>
          <a:prstGeom prst="rect">
            <a:avLst/>
          </a:prstGeom>
          <a:noFill/>
          <a:ln w="9525" cap="flat" cmpd="sng">
            <a:solidFill>
              <a:schemeClr val="dk2"/>
            </a:solidFill>
            <a:prstDash val="solid"/>
            <a:round/>
            <a:headEnd type="none" w="sm" len="sm"/>
            <a:tailEnd type="none" w="sm" len="sm"/>
          </a:ln>
        </p:spPr>
      </p:pic>
      <p:sp>
        <p:nvSpPr>
          <p:cNvPr id="511" name="Google Shape;511;p74"/>
          <p:cNvSpPr/>
          <p:nvPr/>
        </p:nvSpPr>
        <p:spPr>
          <a:xfrm>
            <a:off x="7972661" y="101292"/>
            <a:ext cx="1173158" cy="847500"/>
          </a:xfrm>
          <a:prstGeom prst="rect">
            <a:avLst/>
          </a:prstGeom>
          <a:noFill/>
          <a:ln>
            <a:noFill/>
          </a:ln>
        </p:spPr>
        <p:txBody>
          <a:bodyPr spcFirstLastPara="1" wrap="square" lIns="91425" tIns="91425" rIns="91425" bIns="91425" anchor="ctr" anchorCtr="0">
            <a:noAutofit/>
          </a:bodyPr>
          <a:lstStyle/>
          <a:p>
            <a:pPr marL="0" lvl="0" indent="0" algn="ctr" rtl="0">
              <a:spcBef>
                <a:spcPct val="0"/>
              </a:spcBef>
              <a:spcAft>
                <a:spcPct val="0"/>
              </a:spcAft>
              <a:buNone/>
            </a:pPr>
            <a:r>
              <a:rPr lang="fr" sz="1300" b="0" i="0" u="none" strike="noStrike" dirty="0">
                <a:solidFill>
                  <a:srgbClr val="002F6C"/>
                </a:solidFill>
                <a:highlight>
                  <a:srgbClr val="000000">
                    <a:alpha val="0"/>
                  </a:srgbClr>
                </a:highlight>
                <a:latin typeface="Gill Sans"/>
                <a:ea typeface="Gill Sans"/>
                <a:cs typeface="Gill Sans"/>
                <a:sym typeface="Gill Sans"/>
              </a:rPr>
              <a:t>Matériel pour le programme de mentorat</a:t>
            </a:r>
            <a:endParaRPr sz="1300" dirty="0">
              <a:solidFill>
                <a:schemeClr val="accent1"/>
              </a:solidFill>
              <a:latin typeface="Gill Sans"/>
              <a:ea typeface="Gill Sans"/>
              <a:cs typeface="Gill Sans"/>
              <a:sym typeface="Gill Sans"/>
            </a:endParaRPr>
          </a:p>
        </p:txBody>
      </p:sp>
      <p:sp>
        <p:nvSpPr>
          <p:cNvPr id="512" name="Google Shape;512;p74"/>
          <p:cNvSpPr/>
          <p:nvPr/>
        </p:nvSpPr>
        <p:spPr>
          <a:xfrm>
            <a:off x="8017274" y="3175799"/>
            <a:ext cx="1088209" cy="1159133"/>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ct val="0"/>
              </a:spcBef>
              <a:spcAft>
                <a:spcPct val="0"/>
              </a:spcAft>
              <a:buNone/>
            </a:pPr>
            <a:r>
              <a:rPr lang="fr" sz="1300" b="0" i="0" u="none" strike="noStrike" dirty="0">
                <a:highlight>
                  <a:srgbClr val="000000">
                    <a:alpha val="0"/>
                  </a:srgbClr>
                </a:highlight>
                <a:latin typeface="Gill Sans"/>
                <a:ea typeface="Gill Sans"/>
                <a:cs typeface="Gill Sans"/>
                <a:sym typeface="Gill Sans"/>
              </a:rPr>
              <a:t>Conception du résumé du programme de mentorat</a:t>
            </a:r>
            <a:endParaRPr sz="1300" dirty="0">
              <a:latin typeface="Gill Sans"/>
              <a:ea typeface="Gill Sans"/>
              <a:cs typeface="Gill Sans"/>
              <a:sym typeface="Gill Sans"/>
            </a:endParaRPr>
          </a:p>
        </p:txBody>
      </p:sp>
      <p:sp>
        <p:nvSpPr>
          <p:cNvPr id="513" name="Google Shape;513;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12</a:t>
            </a:r>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5"/>
          <p:cNvSpPr txBox="1">
            <a:spLocks noGrp="1"/>
          </p:cNvSpPr>
          <p:nvPr>
            <p:ph type="body" idx="1"/>
          </p:nvPr>
        </p:nvSpPr>
        <p:spPr>
          <a:xfrm>
            <a:off x="225600" y="723900"/>
            <a:ext cx="6004200"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600" b="1" i="0" u="none" strike="noStrike" dirty="0">
                <a:highlight>
                  <a:srgbClr val="000000">
                    <a:alpha val="0"/>
                  </a:srgbClr>
                </a:highlight>
                <a:latin typeface="Gill Sans"/>
              </a:rPr>
              <a:t>Ce que nous avons appris (résultats préliminaires) : </a:t>
            </a:r>
            <a:endParaRPr sz="1600" b="1" dirty="0"/>
          </a:p>
          <a:p>
            <a:pPr marL="457200" lvl="0" indent="-330200" algn="l" rtl="0">
              <a:spcBef>
                <a:spcPts val="900"/>
              </a:spcBef>
              <a:spcAft>
                <a:spcPct val="0"/>
              </a:spcAft>
              <a:buSzPts val="1600"/>
              <a:buChar char="●"/>
            </a:pPr>
            <a:r>
              <a:rPr lang="fr" sz="1600" b="0" i="0" u="none" strike="noStrike" dirty="0">
                <a:highlight>
                  <a:srgbClr val="000000">
                    <a:alpha val="0"/>
                  </a:srgbClr>
                </a:highlight>
                <a:latin typeface="Gill Sans"/>
              </a:rPr>
              <a:t>Les agents de santé se sentent plus confiants dans leur capacité à fournir des conseils en matière d'allaitement maternel après avoir participé à un programme de mentorat. </a:t>
            </a:r>
            <a:endParaRPr sz="1600" dirty="0"/>
          </a:p>
          <a:p>
            <a:pPr marL="457200" lvl="0" indent="-330200" algn="l" rtl="0">
              <a:spcBef>
                <a:spcPts val="1000"/>
              </a:spcBef>
              <a:spcAft>
                <a:spcPct val="0"/>
              </a:spcAft>
              <a:buSzPts val="1600"/>
              <a:buChar char="●"/>
            </a:pPr>
            <a:r>
              <a:rPr lang="fr" sz="1600" b="0" i="0" u="none" strike="noStrike" dirty="0">
                <a:highlight>
                  <a:srgbClr val="000000">
                    <a:alpha val="0"/>
                  </a:srgbClr>
                </a:highlight>
                <a:latin typeface="Gill Sans"/>
              </a:rPr>
              <a:t>Le programme de mentorat a entraîné des changements culturels positifs, notamment en améliorant les relations entre collègues ainsi qu’entre les agents de santé et leurs patients. </a:t>
            </a:r>
            <a:endParaRPr sz="1600" dirty="0"/>
          </a:p>
          <a:p>
            <a:pPr marL="457200" lvl="0" indent="-330200" algn="l" rtl="0">
              <a:spcBef>
                <a:spcPts val="1000"/>
              </a:spcBef>
              <a:spcAft>
                <a:spcPct val="0"/>
              </a:spcAft>
              <a:buClr>
                <a:schemeClr val="accent3"/>
              </a:buClr>
              <a:buSzPts val="1600"/>
              <a:buChar char="●"/>
            </a:pPr>
            <a:r>
              <a:rPr lang="fr" sz="1600" b="0" i="0" u="none" strike="noStrike" dirty="0">
                <a:solidFill>
                  <a:srgbClr val="6C6463"/>
                </a:solidFill>
                <a:highlight>
                  <a:srgbClr val="000000">
                    <a:alpha val="0"/>
                  </a:srgbClr>
                </a:highlight>
                <a:latin typeface="Gill Sans"/>
              </a:rPr>
              <a:t>Le programme de mentorat a amplifié l’importance de l’allaitement maternel, même parmi le personnel qui n’est pas directement impliqué dans le programme, et a créé une culture de travail d'équipe.  </a:t>
            </a:r>
            <a:endParaRPr sz="1600" dirty="0"/>
          </a:p>
          <a:p>
            <a:pPr marL="457200" lvl="0" indent="-330200" algn="l" rtl="0">
              <a:spcBef>
                <a:spcPts val="1000"/>
              </a:spcBef>
              <a:spcAft>
                <a:spcPts val="1000"/>
              </a:spcAft>
              <a:buSzPts val="1600"/>
              <a:buChar char="●"/>
            </a:pPr>
            <a:r>
              <a:rPr lang="fr" sz="1600" b="0" i="0" u="none" strike="noStrike" dirty="0">
                <a:highlight>
                  <a:srgbClr val="000000">
                    <a:alpha val="0"/>
                  </a:srgbClr>
                </a:highlight>
                <a:latin typeface="Gill Sans"/>
              </a:rPr>
              <a:t>Il est difficile de trouver le temps de participer à un programme de mentorat parmi toutes les autres tâches et responsabilités concurrentes. </a:t>
            </a:r>
            <a:endParaRPr sz="1600" dirty="0"/>
          </a:p>
        </p:txBody>
      </p:sp>
      <p:sp>
        <p:nvSpPr>
          <p:cNvPr id="520" name="Google Shape;520;p75"/>
          <p:cNvSpPr txBox="1">
            <a:spLocks noGrp="1"/>
          </p:cNvSpPr>
          <p:nvPr>
            <p:ph type="title"/>
          </p:nvPr>
        </p:nvSpPr>
        <p:spPr>
          <a:xfrm>
            <a:off x="320040" y="381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Programme de mentorat en matière de conseils en allaitement maternel</a:t>
            </a:r>
            <a:endParaRPr/>
          </a:p>
        </p:txBody>
      </p:sp>
      <p:sp>
        <p:nvSpPr>
          <p:cNvPr id="521" name="Google Shape;521;p75"/>
          <p:cNvSpPr/>
          <p:nvPr/>
        </p:nvSpPr>
        <p:spPr>
          <a:xfrm>
            <a:off x="6324300" y="1129700"/>
            <a:ext cx="2594100" cy="2968200"/>
          </a:xfrm>
          <a:prstGeom prst="wedgeRoundRectCallout">
            <a:avLst>
              <a:gd name="adj1" fmla="val -20833"/>
              <a:gd name="adj2" fmla="val 62500"/>
              <a:gd name="adj3" fmla="val 0"/>
            </a:avLst>
          </a:prstGeom>
          <a:solidFill>
            <a:srgbClr val="A7C6ED"/>
          </a:solidFill>
          <a:ln w="9525" cap="flat" cmpd="sng">
            <a:solidFill>
              <a:srgbClr val="002F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ct val="0"/>
              </a:spcBef>
              <a:spcAft>
                <a:spcPts val="800"/>
              </a:spcAft>
              <a:buClr>
                <a:srgbClr val="000000"/>
              </a:buClr>
              <a:buSzPts val="1100"/>
              <a:buFont typeface="Arial"/>
              <a:buNone/>
            </a:pPr>
            <a:r>
              <a:rPr lang="en-US" sz="1600" dirty="0">
                <a:highlight>
                  <a:srgbClr val="000000">
                    <a:alpha val="0"/>
                  </a:srgbClr>
                </a:highlight>
              </a:rPr>
              <a:t>« </a:t>
            </a:r>
            <a:r>
              <a:rPr lang="fr" sz="1500" b="0" i="0" u="none" strike="noStrike" dirty="0">
                <a:highlight>
                  <a:srgbClr val="000000">
                    <a:alpha val="0"/>
                  </a:srgbClr>
                </a:highlight>
                <a:latin typeface="Gill Sans"/>
                <a:ea typeface="Gill Sans"/>
                <a:cs typeface="Gill Sans"/>
                <a:sym typeface="Gill Sans"/>
              </a:rPr>
              <a:t>Cela m’a changé. Dans l'exercice de mes fonctions quotidiennes, je peux aider une mère dont l’enfant n’est pas bien allaité. Le programme m’a donné la possibilité d’aider ces mères, non seulement sur mon lieu de travail mais aussi en dehors de mon lieu de travail. </a:t>
            </a:r>
            <a:r>
              <a:rPr lang="en-US" sz="1400" dirty="0">
                <a:highlight>
                  <a:srgbClr val="000000">
                    <a:alpha val="0"/>
                  </a:srgbClr>
                </a:highlight>
              </a:rPr>
              <a:t>»</a:t>
            </a:r>
            <a:br>
              <a:rPr lang="fr" sz="1500" b="0" i="0" u="none" strike="noStrike" dirty="0">
                <a:highlight>
                  <a:srgbClr val="000000">
                    <a:alpha val="0"/>
                  </a:srgbClr>
                </a:highlight>
                <a:latin typeface="Gill Sans"/>
                <a:ea typeface="Gill Sans"/>
                <a:cs typeface="Gill Sans"/>
                <a:sym typeface="Gill Sans"/>
              </a:rPr>
            </a:br>
            <a:r>
              <a:rPr lang="fr" sz="1500" b="0" i="0" u="none" strike="noStrike" dirty="0">
                <a:highlight>
                  <a:srgbClr val="000000">
                    <a:alpha val="0"/>
                  </a:srgbClr>
                </a:highlight>
                <a:latin typeface="Gill Sans"/>
                <a:ea typeface="Gill Sans"/>
                <a:cs typeface="Gill Sans"/>
                <a:sym typeface="Gill Sans"/>
              </a:rPr>
              <a:t> </a:t>
            </a:r>
            <a:r>
              <a:rPr lang="fr" sz="1400" b="0" i="0" u="none" strike="noStrike" dirty="0">
                <a:highlight>
                  <a:srgbClr val="000000">
                    <a:alpha val="0"/>
                  </a:srgbClr>
                </a:highlight>
                <a:latin typeface="Gill Sans"/>
                <a:ea typeface="Gill Sans"/>
                <a:cs typeface="Gill Sans"/>
                <a:sym typeface="Gill Sans"/>
              </a:rPr>
              <a:t>—</a:t>
            </a:r>
            <a:r>
              <a:rPr lang="fr" sz="1400" b="0" i="0" u="none" strike="noStrike" dirty="0">
                <a:solidFill>
                  <a:srgbClr val="000000"/>
                </a:solidFill>
                <a:highlight>
                  <a:srgbClr val="000000">
                    <a:alpha val="0"/>
                  </a:srgbClr>
                </a:highlight>
                <a:latin typeface="Gill Sans"/>
                <a:ea typeface="Gill Sans"/>
                <a:cs typeface="Gill Sans"/>
                <a:sym typeface="Gill Sans"/>
              </a:rPr>
              <a:t> </a:t>
            </a:r>
            <a:r>
              <a:rPr lang="fr" sz="1400" b="0" i="1" u="none" strike="noStrike" dirty="0">
                <a:solidFill>
                  <a:srgbClr val="000000"/>
                </a:solidFill>
                <a:highlight>
                  <a:srgbClr val="000000">
                    <a:alpha val="0"/>
                  </a:srgbClr>
                </a:highlight>
                <a:latin typeface="Gill Sans"/>
                <a:ea typeface="Gill Sans"/>
                <a:cs typeface="Gill Sans"/>
                <a:sym typeface="Gill Sans"/>
              </a:rPr>
              <a:t>Mentorée dans la clinique de soins prénatals</a:t>
            </a:r>
            <a:endParaRPr sz="1500" i="1" dirty="0">
              <a:solidFill>
                <a:srgbClr val="000000"/>
              </a:solidFill>
              <a:latin typeface="Gill Sans"/>
              <a:ea typeface="Gill Sans"/>
              <a:cs typeface="Gill Sans"/>
              <a:sym typeface="Gill Sans"/>
            </a:endParaRPr>
          </a:p>
        </p:txBody>
      </p:sp>
      <p:sp>
        <p:nvSpPr>
          <p:cNvPr id="522" name="Google Shape;522;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13</a:t>
            </a:r>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6"/>
          <p:cNvSpPr txBox="1">
            <a:spLocks noGrp="1"/>
          </p:cNvSpPr>
          <p:nvPr>
            <p:ph type="body" idx="1"/>
          </p:nvPr>
        </p:nvSpPr>
        <p:spPr>
          <a:xfrm>
            <a:off x="472450" y="3755125"/>
            <a:ext cx="5479800" cy="739800"/>
          </a:xfrm>
          <a:prstGeom prst="rect">
            <a:avLst/>
          </a:prstGeom>
        </p:spPr>
        <p:txBody>
          <a:bodyPr spcFirstLastPara="1" wrap="square" lIns="0" tIns="0" rIns="0" bIns="0" anchor="t" anchorCtr="0">
            <a:noAutofit/>
          </a:bodyPr>
          <a:lstStyle/>
          <a:p>
            <a:pPr marL="0" lvl="0" indent="0" algn="l" rtl="0">
              <a:spcBef>
                <a:spcPct val="0"/>
              </a:spcBef>
              <a:spcAft>
                <a:spcPts val="600"/>
              </a:spcAft>
              <a:buNone/>
            </a:pPr>
            <a:r>
              <a:rPr lang="fr" sz="1600" b="1" i="0" u="none" strike="noStrike" dirty="0">
                <a:highlight>
                  <a:srgbClr val="000000">
                    <a:alpha val="0"/>
                  </a:srgbClr>
                </a:highlight>
                <a:latin typeface="Gill Sans"/>
              </a:rPr>
              <a:t>Comment vous pouvez l'utiliser et y contribuer : </a:t>
            </a:r>
            <a:r>
              <a:rPr lang="fr" sz="1600" b="0" i="0" u="none" strike="noStrike" dirty="0">
                <a:highlight>
                  <a:srgbClr val="000000">
                    <a:alpha val="0"/>
                  </a:srgbClr>
                </a:highlight>
                <a:latin typeface="Gill Sans"/>
              </a:rPr>
              <a:t>Adapter au contexte de votre programme, comme les solutions développées en RDC par les agents de santé pour répondre aux conseils sur l'alimentation des enfants malades.</a:t>
            </a:r>
            <a:endParaRPr sz="1600" dirty="0"/>
          </a:p>
        </p:txBody>
      </p:sp>
      <p:sp>
        <p:nvSpPr>
          <p:cNvPr id="529" name="Google Shape;529;p76"/>
          <p:cNvSpPr txBox="1">
            <a:spLocks noGrp="1"/>
          </p:cNvSpPr>
          <p:nvPr>
            <p:ph type="title"/>
          </p:nvPr>
        </p:nvSpPr>
        <p:spPr>
          <a:xfrm>
            <a:off x="320040" y="4953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200" b="1" i="0" u="none" strike="noStrike" dirty="0">
                <a:highlight>
                  <a:srgbClr val="000000">
                    <a:alpha val="0"/>
                  </a:srgbClr>
                </a:highlight>
                <a:latin typeface="Gill Sans"/>
              </a:rPr>
              <a:t>RESSOURCE 3 :</a:t>
            </a:r>
            <a:endParaRPr sz="2200" dirty="0"/>
          </a:p>
          <a:p>
            <a:pPr marL="0" lvl="0" indent="0" algn="l" rtl="0">
              <a:spcBef>
                <a:spcPct val="0"/>
              </a:spcBef>
              <a:spcAft>
                <a:spcPct val="0"/>
              </a:spcAft>
              <a:buNone/>
            </a:pPr>
            <a:r>
              <a:rPr lang="fr" sz="2200" b="0" i="0" u="none" strike="noStrike" dirty="0">
                <a:highlight>
                  <a:srgbClr val="000000">
                    <a:alpha val="0"/>
                  </a:srgbClr>
                </a:highlight>
                <a:latin typeface="Gill Sans"/>
              </a:rPr>
              <a:t>Collection de ressources sur les innovations en matière de conception sur l'alimentation du nourrisson et du jeune enfant (ANJE)</a:t>
            </a:r>
            <a:endParaRPr sz="2200" b="0" dirty="0"/>
          </a:p>
        </p:txBody>
      </p:sp>
      <p:pic>
        <p:nvPicPr>
          <p:cNvPr id="530" name="Google Shape;530;p76"/>
          <p:cNvPicPr preferRelativeResize="0"/>
          <p:nvPr/>
        </p:nvPicPr>
        <p:blipFill>
          <a:blip r:embed="rId3">
            <a:alphaModFix/>
          </a:blip>
          <a:srcRect l="4702" t="8705" r="5377" b="9934"/>
          <a:stretch>
            <a:fillRect/>
          </a:stretch>
        </p:blipFill>
        <p:spPr>
          <a:xfrm>
            <a:off x="4905352" y="1646256"/>
            <a:ext cx="2621279" cy="1333425"/>
          </a:xfrm>
          <a:prstGeom prst="rect">
            <a:avLst/>
          </a:prstGeom>
          <a:noFill/>
          <a:ln w="9525" cap="flat" cmpd="sng">
            <a:solidFill>
              <a:schemeClr val="dk1"/>
            </a:solidFill>
            <a:prstDash val="solid"/>
            <a:round/>
            <a:headEnd type="none" w="sm" len="sm"/>
            <a:tailEnd type="none" w="sm" len="sm"/>
          </a:ln>
        </p:spPr>
      </p:pic>
      <p:sp>
        <p:nvSpPr>
          <p:cNvPr id="531" name="Google Shape;531;p76"/>
          <p:cNvSpPr/>
          <p:nvPr/>
        </p:nvSpPr>
        <p:spPr>
          <a:xfrm>
            <a:off x="472450" y="1785962"/>
            <a:ext cx="4152300" cy="472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400" b="1" i="0" u="none" strike="noStrike">
                <a:solidFill>
                  <a:srgbClr val="0067B9"/>
                </a:solidFill>
                <a:highlight>
                  <a:srgbClr val="000000">
                    <a:alpha val="0"/>
                  </a:srgbClr>
                </a:highlight>
                <a:latin typeface="Gill Sans"/>
                <a:ea typeface="Gill Sans"/>
                <a:cs typeface="Gill Sans"/>
                <a:sym typeface="Gill Sans"/>
              </a:rPr>
              <a:t>Conception de CSC de nutrition améliorée pour un plus grand impact</a:t>
            </a:r>
            <a:endParaRPr b="1">
              <a:solidFill>
                <a:schemeClr val="accent4"/>
              </a:solidFill>
              <a:latin typeface="Gill Sans"/>
              <a:ea typeface="Gill Sans"/>
              <a:cs typeface="Gill Sans"/>
              <a:sym typeface="Gill Sans"/>
            </a:endParaRPr>
          </a:p>
        </p:txBody>
      </p:sp>
      <p:sp>
        <p:nvSpPr>
          <p:cNvPr id="532" name="Google Shape;532;p76"/>
          <p:cNvSpPr/>
          <p:nvPr/>
        </p:nvSpPr>
        <p:spPr>
          <a:xfrm>
            <a:off x="472450" y="2400621"/>
            <a:ext cx="4152300" cy="472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400" b="1" i="0" u="none" strike="noStrike">
                <a:solidFill>
                  <a:srgbClr val="0067B9"/>
                </a:solidFill>
                <a:highlight>
                  <a:srgbClr val="000000">
                    <a:alpha val="0"/>
                  </a:srgbClr>
                </a:highlight>
                <a:latin typeface="Gill Sans"/>
                <a:ea typeface="Gill Sans"/>
                <a:cs typeface="Gill Sans"/>
                <a:sym typeface="Gill Sans"/>
              </a:rPr>
              <a:t>Développer des connaissances plus approfondies au cours de la recherche</a:t>
            </a:r>
            <a:endParaRPr b="1">
              <a:solidFill>
                <a:schemeClr val="accent4"/>
              </a:solidFill>
              <a:latin typeface="Gill Sans"/>
              <a:ea typeface="Gill Sans"/>
              <a:cs typeface="Gill Sans"/>
              <a:sym typeface="Gill Sans"/>
            </a:endParaRPr>
          </a:p>
        </p:txBody>
      </p:sp>
      <p:sp>
        <p:nvSpPr>
          <p:cNvPr id="533" name="Google Shape;533;p76"/>
          <p:cNvSpPr/>
          <p:nvPr/>
        </p:nvSpPr>
        <p:spPr>
          <a:xfrm>
            <a:off x="472450" y="3016016"/>
            <a:ext cx="4152300" cy="472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400" b="1" i="0" u="none" strike="noStrike">
                <a:solidFill>
                  <a:srgbClr val="0067B9"/>
                </a:solidFill>
                <a:highlight>
                  <a:srgbClr val="000000">
                    <a:alpha val="0"/>
                  </a:srgbClr>
                </a:highlight>
                <a:latin typeface="Gill Sans"/>
                <a:ea typeface="Gill Sans"/>
                <a:cs typeface="Gill Sans"/>
                <a:sym typeface="Gill Sans"/>
              </a:rPr>
              <a:t>Trouver des solutions locales </a:t>
            </a:r>
            <a:endParaRPr b="1">
              <a:solidFill>
                <a:schemeClr val="accent4"/>
              </a:solidFill>
              <a:latin typeface="Gill Sans"/>
              <a:ea typeface="Gill Sans"/>
              <a:cs typeface="Gill Sans"/>
              <a:sym typeface="Gill Sans"/>
            </a:endParaRPr>
          </a:p>
        </p:txBody>
      </p:sp>
      <p:sp>
        <p:nvSpPr>
          <p:cNvPr id="534" name="Google Shape;534;p76"/>
          <p:cNvSpPr txBox="1">
            <a:spLocks noGrp="1"/>
          </p:cNvSpPr>
          <p:nvPr>
            <p:ph type="body" idx="1"/>
          </p:nvPr>
        </p:nvSpPr>
        <p:spPr>
          <a:xfrm>
            <a:off x="417100" y="1082126"/>
            <a:ext cx="8415300" cy="631800"/>
          </a:xfrm>
          <a:prstGeom prst="rect">
            <a:avLst/>
          </a:prstGeom>
        </p:spPr>
        <p:txBody>
          <a:bodyPr spcFirstLastPara="1" wrap="square" lIns="0" tIns="0" rIns="0" bIns="0" anchor="t" anchorCtr="0">
            <a:noAutofit/>
          </a:bodyPr>
          <a:lstStyle/>
          <a:p>
            <a:pPr marL="0" lvl="0" indent="0" algn="l" rtl="0">
              <a:spcBef>
                <a:spcPct val="0"/>
              </a:spcBef>
              <a:spcAft>
                <a:spcPts val="900"/>
              </a:spcAft>
              <a:buNone/>
            </a:pPr>
            <a:r>
              <a:rPr lang="fr" sz="1600" b="1" i="0" u="none" strike="noStrike" dirty="0">
                <a:highlight>
                  <a:srgbClr val="000000">
                    <a:alpha val="0"/>
                  </a:srgbClr>
                </a:highlight>
                <a:latin typeface="Gill Sans"/>
              </a:rPr>
              <a:t>Lacune : </a:t>
            </a:r>
            <a:r>
              <a:rPr lang="fr" sz="1600" b="0" i="0" u="none" strike="noStrike" dirty="0">
                <a:highlight>
                  <a:srgbClr val="000000">
                    <a:alpha val="0"/>
                  </a:srgbClr>
                </a:highlight>
                <a:latin typeface="Gill Sans"/>
              </a:rPr>
              <a:t>nécessité d’adopter de nouvelles approches qui utilisent des solutions locales pour mieux parvenir à un changement social et comportemental dans l'alimentation des nourrissons et des jeunes enfants.</a:t>
            </a:r>
            <a:endParaRPr sz="1600" dirty="0"/>
          </a:p>
        </p:txBody>
      </p:sp>
      <p:pic>
        <p:nvPicPr>
          <p:cNvPr id="535" name="Google Shape;535;p76"/>
          <p:cNvPicPr preferRelativeResize="0"/>
          <p:nvPr/>
        </p:nvPicPr>
        <p:blipFill>
          <a:blip r:embed="rId4">
            <a:alphaModFix/>
          </a:blip>
          <a:srcRect l="18405" t="43351" r="22261" b="19642"/>
          <a:stretch>
            <a:fillRect/>
          </a:stretch>
        </p:blipFill>
        <p:spPr>
          <a:xfrm>
            <a:off x="6083575" y="3755125"/>
            <a:ext cx="1955774" cy="685799"/>
          </a:xfrm>
          <a:prstGeom prst="rect">
            <a:avLst/>
          </a:prstGeom>
          <a:noFill/>
          <a:ln>
            <a:noFill/>
          </a:ln>
        </p:spPr>
      </p:pic>
      <p:sp>
        <p:nvSpPr>
          <p:cNvPr id="536" name="Google Shape;536;p76"/>
          <p:cNvSpPr txBox="1"/>
          <p:nvPr/>
        </p:nvSpPr>
        <p:spPr>
          <a:xfrm>
            <a:off x="4810750" y="2979681"/>
            <a:ext cx="3000000" cy="7389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highlight>
                  <a:srgbClr val="000000">
                    <a:alpha val="0"/>
                  </a:srgbClr>
                </a:highlight>
                <a:latin typeface="Gill Sans"/>
                <a:ea typeface="Gill Sans"/>
                <a:cs typeface="Gill Sans"/>
                <a:sym typeface="Gill Sans"/>
              </a:rPr>
              <a:t>USAID en action pour la nutrition. 2023. « </a:t>
            </a:r>
            <a:r>
              <a:rPr lang="en-US" sz="900" dirty="0">
                <a:latin typeface="Gill Sans"/>
                <a:ea typeface="Gill Sans"/>
                <a:cs typeface="Gill Sans"/>
                <a:sym typeface="Gill Sans"/>
              </a:rPr>
              <a:t>Design Innovations Resource Collection.</a:t>
            </a:r>
            <a:r>
              <a:rPr lang="fr" sz="900" b="0" i="0" u="none" strike="noStrike" dirty="0">
                <a:highlight>
                  <a:srgbClr val="000000">
                    <a:alpha val="0"/>
                  </a:srgbClr>
                </a:highlight>
                <a:latin typeface="Gill Sans"/>
                <a:ea typeface="Gill Sans"/>
                <a:cs typeface="Gill Sans"/>
                <a:sym typeface="Gill Sans"/>
              </a:rPr>
              <a:t> »</a:t>
            </a:r>
            <a:r>
              <a:rPr lang="en-US" sz="900" dirty="0">
                <a:latin typeface="Gill Sans"/>
                <a:ea typeface="Gill Sans"/>
                <a:cs typeface="Gill Sans"/>
                <a:sym typeface="Gill Sans"/>
              </a:rPr>
              <a:t> </a:t>
            </a:r>
            <a:r>
              <a:rPr lang="fr" sz="900" b="0" i="0" u="none" strike="noStrike" dirty="0">
                <a:highlight>
                  <a:srgbClr val="000000">
                    <a:alpha val="0"/>
                  </a:srgbClr>
                </a:highlight>
                <a:latin typeface="Gill Sans"/>
                <a:ea typeface="Gill Sans"/>
                <a:cs typeface="Gill Sans"/>
                <a:sym typeface="Gill Sans"/>
              </a:rPr>
              <a:t>Consulté le 23 octobre 2023. </a:t>
            </a:r>
            <a:r>
              <a:rPr lang="fr" sz="900" b="0" i="0" u="sng" strike="noStrike" dirty="0">
                <a:solidFill>
                  <a:srgbClr val="0066B9"/>
                </a:solidFill>
                <a:highlight>
                  <a:srgbClr val="000000">
                    <a:alpha val="0"/>
                  </a:srgbClr>
                </a:highlight>
                <a:latin typeface="Gill Sans"/>
                <a:ea typeface="Gill Sans"/>
                <a:cs typeface="Gill Sans"/>
                <a:sym typeface="Gill Sans"/>
                <a:hlinkClick r:id="rId5"/>
              </a:rPr>
              <a:t>https://www.advancingnutrition.org/resources/design-innovations-resource-collection</a:t>
            </a:r>
            <a:r>
              <a:rPr lang="fr" sz="900" b="0" i="0" u="none" strike="noStrike" dirty="0">
                <a:highlight>
                  <a:srgbClr val="000000">
                    <a:alpha val="0"/>
                  </a:srgbClr>
                </a:highlight>
                <a:latin typeface="Gill Sans"/>
                <a:ea typeface="Gill Sans"/>
                <a:cs typeface="Gill Sans"/>
                <a:sym typeface="Gill Sans"/>
              </a:rPr>
              <a:t> </a:t>
            </a:r>
            <a:endParaRPr sz="900" dirty="0">
              <a:latin typeface="Gill Sans"/>
              <a:ea typeface="Gill Sans"/>
              <a:cs typeface="Gill Sans"/>
              <a:sym typeface="Gill Sans"/>
            </a:endParaRPr>
          </a:p>
        </p:txBody>
      </p:sp>
      <p:sp>
        <p:nvSpPr>
          <p:cNvPr id="537" name="Google Shape;537;p76"/>
          <p:cNvSpPr txBox="1"/>
          <p:nvPr/>
        </p:nvSpPr>
        <p:spPr>
          <a:xfrm>
            <a:off x="2691516" y="4782877"/>
            <a:ext cx="7611000" cy="461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800" b="0" i="0" u="none" strike="noStrike" dirty="0">
                <a:highlight>
                  <a:srgbClr val="000000">
                    <a:alpha val="0"/>
                  </a:srgbClr>
                </a:highlight>
                <a:latin typeface="Gill Sans"/>
                <a:ea typeface="Gill Sans"/>
                <a:cs typeface="Gill Sans"/>
                <a:sym typeface="Gill Sans"/>
              </a:rPr>
              <a:t>USAID en action pour la nutrition. 2023. </a:t>
            </a:r>
            <a:r>
              <a:rPr lang="fr" sz="800" dirty="0">
                <a:highlight>
                  <a:srgbClr val="000000">
                    <a:alpha val="0"/>
                  </a:srgbClr>
                </a:highlight>
                <a:latin typeface="Gill Sans"/>
                <a:ea typeface="Gill Sans"/>
                <a:cs typeface="Gill Sans"/>
                <a:sym typeface="Gill Sans"/>
              </a:rPr>
              <a:t>« </a:t>
            </a:r>
            <a:r>
              <a:rPr lang="en-US" sz="800" dirty="0">
                <a:latin typeface="Gill Sans"/>
                <a:ea typeface="Gill Sans"/>
                <a:cs typeface="Gill Sans"/>
                <a:sym typeface="Gill Sans"/>
              </a:rPr>
              <a:t>Behavioral Solutions for Child Feeding During and After Illness</a:t>
            </a:r>
            <a:r>
              <a:rPr lang="fr" sz="800" b="0" i="0" u="none" strike="noStrike" dirty="0">
                <a:highlight>
                  <a:srgbClr val="000000">
                    <a:alpha val="0"/>
                  </a:srgbClr>
                </a:highlight>
                <a:latin typeface="Gill Sans"/>
                <a:ea typeface="Gill Sans"/>
                <a:cs typeface="Gill Sans"/>
                <a:sym typeface="Gill Sans"/>
              </a:rPr>
              <a:t>. » Consulté le 23 octobre 2023. </a:t>
            </a:r>
            <a:r>
              <a:rPr lang="fr" sz="800" b="0" i="0" u="sng" strike="noStrike" dirty="0">
                <a:solidFill>
                  <a:srgbClr val="0066B9"/>
                </a:solidFill>
                <a:highlight>
                  <a:srgbClr val="000000">
                    <a:alpha val="0"/>
                  </a:srgbClr>
                </a:highlight>
                <a:latin typeface="Gill Sans"/>
                <a:ea typeface="Gill Sans"/>
                <a:cs typeface="Gill Sans"/>
                <a:sym typeface="Gill Sans"/>
                <a:hlinkClick r:id="rId6"/>
              </a:rPr>
              <a:t>https://www.advancingnutrition.org/resources/behavioral-solutions-child-feeding-during-and-after-illness</a:t>
            </a:r>
            <a:r>
              <a:rPr lang="fr" sz="800" b="0" i="0" u="none" strike="noStrike" dirty="0">
                <a:highlight>
                  <a:srgbClr val="000000">
                    <a:alpha val="0"/>
                  </a:srgbClr>
                </a:highlight>
                <a:latin typeface="Gill Sans"/>
                <a:ea typeface="Gill Sans"/>
                <a:cs typeface="Gill Sans"/>
                <a:sym typeface="Gill Sans"/>
              </a:rPr>
              <a:t>   </a:t>
            </a:r>
            <a:endParaRPr sz="800" dirty="0">
              <a:latin typeface="Gill Sans"/>
              <a:ea typeface="Gill Sans"/>
              <a:cs typeface="Gill Sans"/>
              <a:sym typeface="Gill Sans"/>
            </a:endParaRPr>
          </a:p>
        </p:txBody>
      </p:sp>
      <p:sp>
        <p:nvSpPr>
          <p:cNvPr id="538" name="Google Shape;538;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14</a:t>
            </a:r>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7"/>
          <p:cNvSpPr txBox="1">
            <a:spLocks noGrp="1"/>
          </p:cNvSpPr>
          <p:nvPr>
            <p:ph type="body" idx="1"/>
          </p:nvPr>
        </p:nvSpPr>
        <p:spPr>
          <a:xfrm>
            <a:off x="128693" y="819150"/>
            <a:ext cx="8713457" cy="36090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1400" b="1" i="0" u="none" strike="noStrike" dirty="0">
                <a:solidFill>
                  <a:srgbClr val="635C5B"/>
                </a:solidFill>
                <a:highlight>
                  <a:srgbClr val="000000">
                    <a:alpha val="0"/>
                  </a:srgbClr>
                </a:highlight>
                <a:latin typeface="Gill Sans"/>
              </a:rPr>
              <a:t>Pourquoi cela est important :</a:t>
            </a:r>
            <a:r>
              <a:rPr lang="fr" sz="1400" b="0" i="0" u="none" strike="noStrike" dirty="0">
                <a:solidFill>
                  <a:srgbClr val="635C5B"/>
                </a:solidFill>
                <a:highlight>
                  <a:srgbClr val="000000">
                    <a:alpha val="0"/>
                  </a:srgbClr>
                </a:highlight>
                <a:latin typeface="Gill Sans"/>
              </a:rPr>
              <a:t> </a:t>
            </a:r>
            <a:endParaRPr sz="1450" dirty="0">
              <a:solidFill>
                <a:srgbClr val="635C5B"/>
              </a:solidFill>
            </a:endParaRPr>
          </a:p>
          <a:p>
            <a:pPr marL="457200" lvl="0" indent="-330200" algn="l" rtl="0">
              <a:spcBef>
                <a:spcPts val="1000"/>
              </a:spcBef>
              <a:spcAft>
                <a:spcPct val="0"/>
              </a:spcAft>
              <a:buClr>
                <a:srgbClr val="635C5B"/>
              </a:buClr>
              <a:buSzPts val="1600"/>
              <a:buChar char="●"/>
            </a:pPr>
            <a:r>
              <a:rPr lang="fr" sz="1300" b="0" i="0" u="none" strike="noStrike" dirty="0">
                <a:solidFill>
                  <a:srgbClr val="635C5B"/>
                </a:solidFill>
                <a:highlight>
                  <a:srgbClr val="000000">
                    <a:alpha val="0"/>
                  </a:srgbClr>
                </a:highlight>
                <a:latin typeface="Gill Sans"/>
              </a:rPr>
              <a:t>Dans le monde, plus de 250 millions d'enfants risquent de ne pas se développer de manière optimale.</a:t>
            </a:r>
            <a:endParaRPr sz="1300" dirty="0"/>
          </a:p>
          <a:p>
            <a:pPr marL="457200" lvl="0" indent="-330200" algn="l" rtl="0">
              <a:spcBef>
                <a:spcPct val="0"/>
              </a:spcBef>
              <a:spcAft>
                <a:spcPct val="0"/>
              </a:spcAft>
              <a:buSzPts val="1600"/>
              <a:buChar char="●"/>
            </a:pPr>
            <a:r>
              <a:rPr lang="fr" sz="1300" b="0" i="0" u="none" strike="noStrike" dirty="0">
                <a:solidFill>
                  <a:srgbClr val="635C5B"/>
                </a:solidFill>
                <a:highlight>
                  <a:srgbClr val="000000">
                    <a:alpha val="0"/>
                  </a:srgbClr>
                </a:highlight>
                <a:latin typeface="Gill Sans"/>
              </a:rPr>
              <a:t>L’intégration de messages sur les soins adaptés et l'apprentissage précoce dans les conseils nutritionnels peut améliorer les résultats en matière de nutrition et de développement de la petite enfance chez les jeunes enfants. </a:t>
            </a:r>
            <a:endParaRPr sz="1300" dirty="0">
              <a:solidFill>
                <a:srgbClr val="635C5B"/>
              </a:solidFill>
            </a:endParaRPr>
          </a:p>
          <a:p>
            <a:pPr marL="457200" lvl="0" indent="-330200" algn="l" rtl="0">
              <a:spcBef>
                <a:spcPct val="0"/>
              </a:spcBef>
              <a:spcAft>
                <a:spcPct val="0"/>
              </a:spcAft>
              <a:buSzPts val="1600"/>
              <a:buChar char="●"/>
            </a:pPr>
            <a:r>
              <a:rPr lang="fr" sz="1300" b="0" i="0" u="none" strike="noStrike" dirty="0">
                <a:highlight>
                  <a:srgbClr val="000000">
                    <a:alpha val="0"/>
                  </a:srgbClr>
                </a:highlight>
                <a:latin typeface="Gill Sans"/>
              </a:rPr>
              <a:t>Mandat du gouvernement américain : le Global Thrive Act (2021) engage les États-Unis à investir dans le développement de la petite enfance. </a:t>
            </a:r>
            <a:endParaRPr sz="1300" dirty="0"/>
          </a:p>
          <a:p>
            <a:pPr marL="457200" lvl="0" indent="-330200" algn="l" rtl="0">
              <a:spcBef>
                <a:spcPct val="0"/>
              </a:spcBef>
              <a:spcAft>
                <a:spcPct val="0"/>
              </a:spcAft>
              <a:buSzPts val="1600"/>
              <a:buChar char="●"/>
            </a:pPr>
            <a:r>
              <a:rPr lang="fr" sz="1300" b="0" i="0" u="none" strike="noStrike" dirty="0">
                <a:solidFill>
                  <a:srgbClr val="635C5B"/>
                </a:solidFill>
                <a:highlight>
                  <a:srgbClr val="000000">
                    <a:alpha val="0"/>
                  </a:srgbClr>
                </a:highlight>
                <a:latin typeface="Gill Sans"/>
              </a:rPr>
              <a:t>Toutefois, l’expérience en matière de programmes est limitée et les kits de nutrition globale n'incluent pas actuellement le contenu du RCEL. </a:t>
            </a:r>
            <a:endParaRPr sz="1300" dirty="0">
              <a:solidFill>
                <a:srgbClr val="635C5B"/>
              </a:solidFill>
            </a:endParaRPr>
          </a:p>
          <a:p>
            <a:pPr marL="457200" lvl="0" indent="-330200" algn="l" rtl="0">
              <a:spcBef>
                <a:spcPct val="0"/>
              </a:spcBef>
              <a:spcAft>
                <a:spcPct val="0"/>
              </a:spcAft>
              <a:buSzPts val="1600"/>
              <a:buChar char="●"/>
            </a:pPr>
            <a:r>
              <a:rPr lang="fr" sz="1300" b="0" i="0" u="none" strike="noStrike" dirty="0">
                <a:highlight>
                  <a:srgbClr val="000000">
                    <a:alpha val="0"/>
                  </a:srgbClr>
                </a:highlight>
                <a:latin typeface="Gill Sans"/>
              </a:rPr>
              <a:t>Besoin de ressources pour aider à concevoir et à mettre en œuvre des programmes intégrés et holistiques pour répondre aux besoins des enfants et des personnes s’occupant d’enfants. </a:t>
            </a:r>
            <a:endParaRPr sz="1300" dirty="0"/>
          </a:p>
          <a:p>
            <a:pPr marL="457200" lvl="0" indent="0" algn="l" rtl="0">
              <a:spcBef>
                <a:spcPts val="1000"/>
              </a:spcBef>
              <a:spcAft>
                <a:spcPts val="600"/>
              </a:spcAft>
              <a:buNone/>
            </a:pPr>
            <a:endParaRPr sz="1450" dirty="0">
              <a:highlight>
                <a:srgbClr val="FFFFFF"/>
              </a:highlight>
            </a:endParaRPr>
          </a:p>
        </p:txBody>
      </p:sp>
      <p:sp>
        <p:nvSpPr>
          <p:cNvPr id="544" name="Google Shape;544;p77"/>
          <p:cNvSpPr txBox="1">
            <a:spLocks noGrp="1"/>
          </p:cNvSpPr>
          <p:nvPr>
            <p:ph type="title"/>
          </p:nvPr>
        </p:nvSpPr>
        <p:spPr>
          <a:xfrm>
            <a:off x="320040" y="11430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ct val="84000"/>
              <a:buFont typeface="Gill Sans"/>
              <a:buNone/>
            </a:pPr>
            <a:r>
              <a:rPr lang="fr" sz="2500" b="1" i="0" u="none" strike="noStrike" dirty="0">
                <a:highlight>
                  <a:srgbClr val="000000">
                    <a:alpha val="0"/>
                  </a:srgbClr>
                </a:highlight>
                <a:latin typeface="Gill Sans"/>
              </a:rPr>
              <a:t>Intégration des soins adaptés et de </a:t>
            </a:r>
            <a:r>
              <a:rPr lang="fr" dirty="0">
                <a:highlight>
                  <a:srgbClr val="000000">
                    <a:alpha val="0"/>
                  </a:srgbClr>
                </a:highlight>
              </a:rPr>
              <a:t>l’</a:t>
            </a:r>
            <a:r>
              <a:rPr lang="fr" sz="2500" b="1" i="0" u="none" strike="noStrike" dirty="0">
                <a:highlight>
                  <a:srgbClr val="000000">
                    <a:alpha val="0"/>
                  </a:srgbClr>
                </a:highlight>
                <a:latin typeface="Gill Sans"/>
              </a:rPr>
              <a:t>apprentissage précoce dans les services de nutrition et de santé</a:t>
            </a:r>
            <a:endParaRPr dirty="0"/>
          </a:p>
        </p:txBody>
      </p:sp>
      <p:sp>
        <p:nvSpPr>
          <p:cNvPr id="545" name="Google Shape;545;p77"/>
          <p:cNvSpPr/>
          <p:nvPr/>
        </p:nvSpPr>
        <p:spPr>
          <a:xfrm>
            <a:off x="418450" y="3115733"/>
            <a:ext cx="8174700" cy="1647467"/>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sz="1500" dirty="0">
              <a:solidFill>
                <a:schemeClr val="lt1"/>
              </a:solidFill>
              <a:latin typeface="Gill Sans"/>
              <a:ea typeface="Gill Sans"/>
              <a:cs typeface="Gill Sans"/>
              <a:sym typeface="Gill Sans"/>
            </a:endParaRPr>
          </a:p>
          <a:p>
            <a:pPr marL="0" lvl="0" indent="0" algn="l" rtl="0">
              <a:spcBef>
                <a:spcPct val="0"/>
              </a:spcBef>
              <a:spcAft>
                <a:spcPct val="0"/>
              </a:spcAft>
              <a:buNone/>
            </a:pPr>
            <a:r>
              <a:rPr lang="fr" sz="1400" b="1" i="0" u="none" strike="noStrike" dirty="0">
                <a:solidFill>
                  <a:srgbClr val="FFFFFF"/>
                </a:solidFill>
                <a:highlight>
                  <a:srgbClr val="000000">
                    <a:alpha val="0"/>
                  </a:srgbClr>
                </a:highlight>
                <a:latin typeface="Gill Sans"/>
                <a:ea typeface="Gill Sans"/>
                <a:cs typeface="Gill Sans"/>
                <a:sym typeface="Gill Sans"/>
              </a:rPr>
              <a:t>R</a:t>
            </a:r>
            <a:r>
              <a:rPr lang="fr" sz="1300" b="1" i="0" u="none" strike="noStrike" dirty="0">
                <a:solidFill>
                  <a:srgbClr val="FFFFFF"/>
                </a:solidFill>
                <a:highlight>
                  <a:srgbClr val="000000">
                    <a:alpha val="0"/>
                  </a:srgbClr>
                </a:highlight>
                <a:latin typeface="Gill Sans"/>
                <a:ea typeface="Gill Sans"/>
                <a:cs typeface="Gill Sans"/>
                <a:sym typeface="Gill Sans"/>
              </a:rPr>
              <a:t>ESSOURCES :</a:t>
            </a:r>
            <a:endParaRPr sz="1300" b="1" dirty="0">
              <a:solidFill>
                <a:schemeClr val="lt1"/>
              </a:solidFill>
              <a:latin typeface="Gill Sans"/>
              <a:ea typeface="Gill Sans"/>
              <a:cs typeface="Gill Sans"/>
              <a:sym typeface="Gill Sans"/>
            </a:endParaRPr>
          </a:p>
          <a:p>
            <a:pPr marL="228600" lvl="0" indent="-241300" algn="l" rtl="0">
              <a:spcBef>
                <a:spcPct val="0"/>
              </a:spcBef>
              <a:spcAft>
                <a:spcPct val="0"/>
              </a:spcAft>
              <a:buClr>
                <a:schemeClr val="lt1"/>
              </a:buClr>
              <a:buSzPts val="11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Addendum </a:t>
            </a:r>
            <a:r>
              <a:rPr lang="fr" sz="1100" b="0" i="0" u="sng" strike="noStrike" dirty="0">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RCEL</a:t>
            </a:r>
            <a:r>
              <a:rPr lang="fr" sz="1200" b="0" i="0" u="sng" strike="noStrike" dirty="0">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 disponible en six langues</a:t>
            </a:r>
            <a:r>
              <a:rPr lang="fr" sz="1200" b="0" i="0" u="none" strike="noStrike" dirty="0">
                <a:solidFill>
                  <a:srgbClr val="FFFFFF"/>
                </a:solidFill>
                <a:highlight>
                  <a:srgbClr val="000000">
                    <a:alpha val="0"/>
                  </a:srgbClr>
                </a:highlight>
                <a:latin typeface="Gill Sans"/>
                <a:ea typeface="Gill Sans"/>
                <a:cs typeface="Gill Sans"/>
                <a:sym typeface="Gill Sans"/>
              </a:rPr>
              <a:t> (</a:t>
            </a:r>
            <a:r>
              <a:rPr lang="fr" sz="1200" b="0" i="1" u="none" strike="noStrike" dirty="0">
                <a:solidFill>
                  <a:srgbClr val="FFFFFF"/>
                </a:solidFill>
                <a:highlight>
                  <a:srgbClr val="000000">
                    <a:alpha val="0"/>
                  </a:srgbClr>
                </a:highlight>
                <a:latin typeface="Gill Sans"/>
                <a:ea typeface="Gill Sans"/>
                <a:cs typeface="Gill Sans"/>
                <a:sym typeface="Gill Sans"/>
              </a:rPr>
              <a:t>version finale à paraître</a:t>
            </a:r>
            <a:r>
              <a:rPr lang="fr" sz="1200" b="0" i="0" u="none" strike="noStrike" dirty="0">
                <a:solidFill>
                  <a:srgbClr val="FFFFFF"/>
                </a:solidFill>
                <a:highlight>
                  <a:srgbClr val="000000">
                    <a:alpha val="0"/>
                  </a:srgbClr>
                </a:highlight>
                <a:latin typeface="Gill Sans"/>
                <a:ea typeface="Gill Sans"/>
                <a:cs typeface="Gill Sans"/>
                <a:sym typeface="Gill Sans"/>
              </a:rPr>
              <a:t>)</a:t>
            </a:r>
            <a:endParaRPr sz="1200" dirty="0">
              <a:solidFill>
                <a:schemeClr val="lt1"/>
              </a:solidFill>
              <a:latin typeface="Gill Sans"/>
              <a:ea typeface="Gill Sans"/>
              <a:cs typeface="Gill Sans"/>
              <a:sym typeface="Gill Sans"/>
            </a:endParaRPr>
          </a:p>
          <a:p>
            <a:pPr marL="228600" lvl="0" indent="-247650" algn="l" rtl="0">
              <a:spcBef>
                <a:spcPct val="0"/>
              </a:spcBef>
              <a:spcAft>
                <a:spcPct val="0"/>
              </a:spcAft>
              <a:buClr>
                <a:schemeClr val="lt1"/>
              </a:buClr>
              <a:buSzPts val="12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Vidéos pour soutenir la formation et le conseil RCEL</a:t>
            </a:r>
            <a:r>
              <a:rPr lang="fr" sz="1200" b="0" i="0" u="none" strike="noStrike" dirty="0">
                <a:solidFill>
                  <a:srgbClr val="FFFFFF"/>
                </a:solidFill>
                <a:highlight>
                  <a:srgbClr val="000000">
                    <a:alpha val="0"/>
                  </a:srgbClr>
                </a:highlight>
                <a:latin typeface="Gill Sans"/>
                <a:ea typeface="Gill Sans"/>
                <a:cs typeface="Gill Sans"/>
                <a:sym typeface="Gill Sans"/>
              </a:rPr>
              <a:t> (</a:t>
            </a:r>
            <a:r>
              <a:rPr lang="fr" sz="1200" b="0" i="1" u="none" strike="noStrike" dirty="0">
                <a:solidFill>
                  <a:srgbClr val="FFFFFF"/>
                </a:solidFill>
                <a:highlight>
                  <a:srgbClr val="000000">
                    <a:alpha val="0"/>
                  </a:srgbClr>
                </a:highlight>
                <a:latin typeface="Gill Sans"/>
                <a:ea typeface="Gill Sans"/>
                <a:cs typeface="Gill Sans"/>
                <a:sym typeface="Gill Sans"/>
              </a:rPr>
              <a:t>à venir</a:t>
            </a:r>
            <a:r>
              <a:rPr lang="fr" sz="1200" b="0" i="0" u="none" strike="noStrike" dirty="0">
                <a:solidFill>
                  <a:srgbClr val="FFFFFF"/>
                </a:solidFill>
                <a:highlight>
                  <a:srgbClr val="000000">
                    <a:alpha val="0"/>
                  </a:srgbClr>
                </a:highlight>
                <a:latin typeface="Gill Sans"/>
                <a:ea typeface="Gill Sans"/>
                <a:cs typeface="Gill Sans"/>
                <a:sym typeface="Gill Sans"/>
              </a:rPr>
              <a:t>) </a:t>
            </a:r>
            <a:endParaRPr sz="1200" dirty="0">
              <a:solidFill>
                <a:schemeClr val="lt1"/>
              </a:solidFill>
              <a:latin typeface="Gill Sans"/>
              <a:ea typeface="Gill Sans"/>
              <a:cs typeface="Gill Sans"/>
              <a:sym typeface="Gill Sans"/>
            </a:endParaRPr>
          </a:p>
          <a:p>
            <a:pPr marL="228600" lvl="0" indent="-247650" algn="l" rtl="0">
              <a:spcBef>
                <a:spcPct val="0"/>
              </a:spcBef>
              <a:spcAft>
                <a:spcPct val="0"/>
              </a:spcAft>
              <a:buClr>
                <a:schemeClr val="lt1"/>
              </a:buClr>
              <a:buSzPts val="1200"/>
              <a:buFont typeface="Gill Sans"/>
              <a:buAutoNum type="arabicPeriod"/>
            </a:pPr>
            <a:r>
              <a:rPr lang="fr" sz="1200" b="0" i="0" u="none" strike="noStrike" dirty="0">
                <a:solidFill>
                  <a:srgbClr val="FFFFFF"/>
                </a:solidFill>
                <a:highlight>
                  <a:srgbClr val="000000">
                    <a:alpha val="0"/>
                  </a:srgbClr>
                </a:highlight>
                <a:latin typeface="Gill Sans"/>
                <a:ea typeface="Gill Sans"/>
                <a:cs typeface="Gill Sans"/>
                <a:sym typeface="Gill Sans"/>
              </a:rPr>
              <a:t>Organigramme logique de décision pour les agents de santé afin d'intégrer le RCEL dans les conseils nutritionnels</a:t>
            </a:r>
            <a:r>
              <a:rPr lang="fr" sz="1200" b="0" i="1" u="none" strike="noStrike" dirty="0">
                <a:solidFill>
                  <a:srgbClr val="FFFFFF"/>
                </a:solidFill>
                <a:highlight>
                  <a:srgbClr val="000000">
                    <a:alpha val="0"/>
                  </a:srgbClr>
                </a:highlight>
                <a:latin typeface="Gill Sans"/>
                <a:ea typeface="Gill Sans"/>
                <a:cs typeface="Gill Sans"/>
                <a:sym typeface="Gill Sans"/>
              </a:rPr>
              <a:t>(à paraître</a:t>
            </a:r>
            <a:r>
              <a:rPr lang="fr" sz="1200" b="0" i="0" u="none" strike="noStrike" dirty="0">
                <a:solidFill>
                  <a:srgbClr val="FFFFFF"/>
                </a:solidFill>
                <a:highlight>
                  <a:srgbClr val="000000">
                    <a:alpha val="0"/>
                  </a:srgbClr>
                </a:highlight>
                <a:latin typeface="Gill Sans"/>
                <a:ea typeface="Gill Sans"/>
                <a:cs typeface="Gill Sans"/>
                <a:sym typeface="Gill Sans"/>
              </a:rPr>
              <a:t>)</a:t>
            </a:r>
            <a:endParaRPr sz="1200" i="1" dirty="0">
              <a:solidFill>
                <a:schemeClr val="lt1"/>
              </a:solidFill>
              <a:latin typeface="Gill Sans"/>
              <a:ea typeface="Gill Sans"/>
              <a:cs typeface="Gill Sans"/>
              <a:sym typeface="Gill Sans"/>
            </a:endParaRPr>
          </a:p>
          <a:p>
            <a:pPr marL="228600" lvl="0" indent="-247650" algn="l" rtl="0">
              <a:spcBef>
                <a:spcPct val="0"/>
              </a:spcBef>
              <a:spcAft>
                <a:spcPct val="0"/>
              </a:spcAft>
              <a:buClr>
                <a:schemeClr val="lt1"/>
              </a:buClr>
              <a:buSzPts val="1200"/>
              <a:buFont typeface="Gill Sans"/>
              <a:buAutoNum type="arabicPeriod"/>
            </a:pPr>
            <a:r>
              <a:rPr lang="fr" sz="1200" b="0" i="0" u="none" strike="noStrike" dirty="0">
                <a:solidFill>
                  <a:srgbClr val="FFFFFF"/>
                </a:solidFill>
                <a:highlight>
                  <a:srgbClr val="000000">
                    <a:alpha val="0"/>
                  </a:srgbClr>
                </a:highlight>
                <a:latin typeface="Gill Sans"/>
                <a:ea typeface="Gill Sans"/>
                <a:cs typeface="Gill Sans"/>
                <a:sym typeface="Gill Sans"/>
              </a:rPr>
              <a:t>Soutenir les programmes intégrés de nutrition des nourrissons et des jeunes enfants et de développement de la petite enfance : Kit de référence sur les âges et les stades</a:t>
            </a:r>
            <a:r>
              <a:rPr lang="fr" sz="1200" b="0" i="1" u="none" strike="noStrike" dirty="0">
                <a:solidFill>
                  <a:srgbClr val="FFFFFF"/>
                </a:solidFill>
                <a:highlight>
                  <a:srgbClr val="000000">
                    <a:alpha val="0"/>
                  </a:srgbClr>
                </a:highlight>
                <a:latin typeface="Gill Sans"/>
                <a:ea typeface="Gill Sans"/>
                <a:cs typeface="Gill Sans"/>
                <a:sym typeface="Gill Sans"/>
              </a:rPr>
              <a:t>(à paraître)</a:t>
            </a:r>
            <a:endParaRPr sz="1200" i="1" dirty="0">
              <a:solidFill>
                <a:schemeClr val="lt1"/>
              </a:solidFill>
              <a:latin typeface="Gill Sans"/>
              <a:ea typeface="Gill Sans"/>
              <a:cs typeface="Gill Sans"/>
              <a:sym typeface="Gill Sans"/>
            </a:endParaRPr>
          </a:p>
          <a:p>
            <a:pPr marL="457200" lvl="0" indent="0" algn="l" rtl="0">
              <a:spcBef>
                <a:spcPts val="600"/>
              </a:spcBef>
              <a:spcAft>
                <a:spcPts val="600"/>
              </a:spcAft>
              <a:buNone/>
            </a:pPr>
            <a:endParaRPr sz="1200" dirty="0">
              <a:solidFill>
                <a:schemeClr val="lt1"/>
              </a:solidFill>
              <a:latin typeface="Gill Sans"/>
              <a:ea typeface="Gill Sans"/>
              <a:cs typeface="Gill Sans"/>
              <a:sym typeface="Gill Sans"/>
            </a:endParaRPr>
          </a:p>
        </p:txBody>
      </p:sp>
      <p:sp>
        <p:nvSpPr>
          <p:cNvPr id="546" name="Google Shape;546;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15</a:t>
            </a:r>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8"/>
          <p:cNvSpPr txBox="1">
            <a:spLocks noGrp="1"/>
          </p:cNvSpPr>
          <p:nvPr>
            <p:ph type="title"/>
          </p:nvPr>
        </p:nvSpPr>
        <p:spPr>
          <a:xfrm>
            <a:off x="137000" y="0"/>
            <a:ext cx="8968484" cy="411549"/>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100"/>
              <a:buFont typeface="Gill Sans"/>
              <a:buNone/>
            </a:pPr>
            <a:r>
              <a:rPr lang="fr" sz="2100" b="1" i="0" u="none" strike="noStrike" dirty="0">
                <a:highlight>
                  <a:srgbClr val="000000">
                    <a:alpha val="0"/>
                  </a:srgbClr>
                </a:highlight>
                <a:latin typeface="Gill Sans"/>
              </a:rPr>
              <a:t>Ressource 1 :</a:t>
            </a:r>
            <a:r>
              <a:rPr lang="fr" sz="2100" b="0" i="0" u="none" strike="noStrike" dirty="0">
                <a:highlight>
                  <a:srgbClr val="000000">
                    <a:alpha val="0"/>
                  </a:srgbClr>
                </a:highlight>
                <a:latin typeface="Gill Sans"/>
              </a:rPr>
              <a:t>Addendum Package sur les soins adaptés et l’apprentissage précoce</a:t>
            </a:r>
            <a:endParaRPr dirty="0"/>
          </a:p>
        </p:txBody>
      </p:sp>
      <p:sp>
        <p:nvSpPr>
          <p:cNvPr id="552" name="Google Shape;552;p78"/>
          <p:cNvSpPr txBox="1">
            <a:spLocks noGrp="1"/>
          </p:cNvSpPr>
          <p:nvPr>
            <p:ph type="body" idx="1"/>
          </p:nvPr>
        </p:nvSpPr>
        <p:spPr>
          <a:xfrm>
            <a:off x="137000" y="480595"/>
            <a:ext cx="5683800" cy="3866700"/>
          </a:xfrm>
          <a:prstGeom prst="rect">
            <a:avLst/>
          </a:prstGeom>
        </p:spPr>
        <p:txBody>
          <a:bodyPr spcFirstLastPara="1" wrap="square" lIns="0" tIns="0" rIns="0" bIns="0" anchor="t" anchorCtr="0">
            <a:noAutofit/>
          </a:bodyPr>
          <a:lstStyle/>
          <a:p>
            <a:pPr marL="0" lvl="0" indent="0" algn="l" rtl="0">
              <a:lnSpc>
                <a:spcPct val="80000"/>
              </a:lnSpc>
              <a:spcBef>
                <a:spcPct val="0"/>
              </a:spcBef>
              <a:spcAft>
                <a:spcPct val="0"/>
              </a:spcAft>
              <a:buSzPts val="275"/>
              <a:buNone/>
            </a:pPr>
            <a:r>
              <a:rPr lang="fr" sz="1300" b="1" i="0" u="none" strike="noStrike" dirty="0">
                <a:solidFill>
                  <a:srgbClr val="635C5B"/>
                </a:solidFill>
                <a:highlight>
                  <a:srgbClr val="000000">
                    <a:alpha val="0"/>
                  </a:srgbClr>
                </a:highlight>
                <a:latin typeface="Gill Sans"/>
              </a:rPr>
              <a:t>Objectif : </a:t>
            </a:r>
            <a:r>
              <a:rPr lang="fr" sz="1300" b="0" i="0" u="none" strike="noStrike" dirty="0">
                <a:solidFill>
                  <a:srgbClr val="635C5B"/>
                </a:solidFill>
                <a:highlight>
                  <a:srgbClr val="000000">
                    <a:alpha val="0"/>
                  </a:srgbClr>
                </a:highlight>
                <a:latin typeface="Gill Sans"/>
              </a:rPr>
              <a:t>créer un kit global pour soutenir l'intégration des conseils en matière de RCEL dans les services de santé et de nutrition existants (par exemple, l'utilisation de l’Ensemble de conseils communautaires de l'UNICEF sur l'ANJE).</a:t>
            </a:r>
            <a:endParaRPr sz="1300" dirty="0">
              <a:solidFill>
                <a:srgbClr val="635C5B"/>
              </a:solidFill>
            </a:endParaRPr>
          </a:p>
          <a:p>
            <a:pPr marL="0" lvl="0" indent="0" algn="l" rtl="0">
              <a:spcBef>
                <a:spcPts val="900"/>
              </a:spcBef>
              <a:spcAft>
                <a:spcPct val="0"/>
              </a:spcAft>
              <a:buNone/>
            </a:pPr>
            <a:r>
              <a:rPr lang="fr" sz="1300" b="1" i="0" u="none" strike="noStrike" dirty="0">
                <a:solidFill>
                  <a:srgbClr val="635C5B"/>
                </a:solidFill>
                <a:highlight>
                  <a:srgbClr val="000000">
                    <a:alpha val="0"/>
                  </a:srgbClr>
                </a:highlight>
                <a:latin typeface="Gill Sans"/>
              </a:rPr>
              <a:t>Lacune : </a:t>
            </a:r>
            <a:r>
              <a:rPr lang="fr" sz="1300" b="0" i="0" u="none" strike="noStrike" dirty="0">
                <a:solidFill>
                  <a:srgbClr val="635C5B"/>
                </a:solidFill>
                <a:highlight>
                  <a:srgbClr val="000000">
                    <a:alpha val="0"/>
                  </a:srgbClr>
                </a:highlight>
                <a:latin typeface="Gill Sans"/>
              </a:rPr>
              <a:t>manque de conseils pratiques et d'outils pour soutenir une programmation efficace et intégrée du RCEL et de la nutrition </a:t>
            </a:r>
            <a:endParaRPr sz="1300" dirty="0">
              <a:solidFill>
                <a:srgbClr val="635C5B"/>
              </a:solidFill>
            </a:endParaRPr>
          </a:p>
          <a:p>
            <a:pPr marL="0" lvl="0" indent="0" algn="l" rtl="0">
              <a:spcBef>
                <a:spcPct val="0"/>
              </a:spcBef>
              <a:spcAft>
                <a:spcPct val="0"/>
              </a:spcAft>
              <a:buNone/>
            </a:pPr>
            <a:endParaRPr sz="1300" dirty="0">
              <a:solidFill>
                <a:srgbClr val="635C5B"/>
              </a:solidFill>
            </a:endParaRPr>
          </a:p>
          <a:p>
            <a:pPr marL="0" lvl="0" indent="0" algn="l" rtl="0">
              <a:lnSpc>
                <a:spcPct val="80000"/>
              </a:lnSpc>
              <a:spcBef>
                <a:spcPct val="0"/>
              </a:spcBef>
              <a:spcAft>
                <a:spcPct val="0"/>
              </a:spcAft>
              <a:buSzPts val="275"/>
              <a:buNone/>
            </a:pPr>
            <a:r>
              <a:rPr lang="fr" sz="1300" b="1" i="0" u="none" strike="noStrike" dirty="0">
                <a:solidFill>
                  <a:srgbClr val="635C5B"/>
                </a:solidFill>
                <a:highlight>
                  <a:srgbClr val="000000">
                    <a:alpha val="0"/>
                  </a:srgbClr>
                </a:highlight>
                <a:latin typeface="Gill Sans"/>
              </a:rPr>
              <a:t>Ce kit comprend : </a:t>
            </a:r>
            <a:endParaRPr sz="1300" b="1" dirty="0">
              <a:solidFill>
                <a:srgbClr val="635C5B"/>
              </a:solidFill>
            </a:endParaRPr>
          </a:p>
          <a:p>
            <a:pPr marL="457200" lvl="0" indent="-317500" algn="l" rtl="0">
              <a:lnSpc>
                <a:spcPct val="80000"/>
              </a:lnSpc>
              <a:spcBef>
                <a:spcPts val="90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Guide de planification, d’adaptation et de mise en œuvre</a:t>
            </a:r>
            <a:endParaRPr sz="1300" dirty="0">
              <a:solidFill>
                <a:srgbClr val="635C5B"/>
              </a:solidFill>
            </a:endParaRPr>
          </a:p>
          <a:p>
            <a:pPr marL="457200" lvl="0" indent="-317500" algn="l" rtl="0">
              <a:lnSpc>
                <a:spcPct val="80000"/>
              </a:lnSpc>
              <a:spcBef>
                <a:spcPct val="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Kit de formation: Guide de l’animateur, documents à l’intention des participants et aide à la formation</a:t>
            </a:r>
            <a:endParaRPr sz="1300" dirty="0">
              <a:solidFill>
                <a:srgbClr val="635C5B"/>
              </a:solidFill>
            </a:endParaRPr>
          </a:p>
          <a:p>
            <a:pPr marL="457200" lvl="0" indent="-317500" algn="l" rtl="0">
              <a:lnSpc>
                <a:spcPct val="80000"/>
              </a:lnSpc>
              <a:spcBef>
                <a:spcPct val="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Sept cartes de conseil illustrées et aides à l’emploi</a:t>
            </a:r>
            <a:endParaRPr sz="1300" dirty="0">
              <a:solidFill>
                <a:srgbClr val="635C5B"/>
              </a:solidFill>
            </a:endParaRPr>
          </a:p>
          <a:p>
            <a:pPr marL="0" lvl="0" indent="0" algn="l" rtl="0">
              <a:lnSpc>
                <a:spcPct val="80000"/>
              </a:lnSpc>
              <a:spcBef>
                <a:spcPts val="900"/>
              </a:spcBef>
              <a:spcAft>
                <a:spcPct val="0"/>
              </a:spcAft>
              <a:buClr>
                <a:schemeClr val="dk1"/>
              </a:buClr>
              <a:buSzPts val="275"/>
              <a:buFont typeface="Arial"/>
              <a:buNone/>
            </a:pPr>
            <a:r>
              <a:rPr lang="fr" sz="1300" b="1" i="0" u="none" strike="noStrike" dirty="0">
                <a:solidFill>
                  <a:srgbClr val="635C5B"/>
                </a:solidFill>
                <a:highlight>
                  <a:srgbClr val="000000">
                    <a:alpha val="0"/>
                  </a:srgbClr>
                </a:highlight>
                <a:latin typeface="Gill Sans"/>
              </a:rPr>
              <a:t>Méthodes : </a:t>
            </a:r>
            <a:endParaRPr sz="1300" b="1" dirty="0">
              <a:solidFill>
                <a:srgbClr val="635C5B"/>
              </a:solidFill>
            </a:endParaRPr>
          </a:p>
          <a:p>
            <a:pPr marL="457200" lvl="0" indent="-317500" algn="l" rtl="0">
              <a:lnSpc>
                <a:spcPct val="80000"/>
              </a:lnSpc>
              <a:spcBef>
                <a:spcPts val="90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Adaptation du matériel au contexte local, y compris la traduction et </a:t>
            </a:r>
            <a:br>
              <a:rPr lang="fr" sz="1300" b="0" i="0" u="none" strike="noStrike" dirty="0">
                <a:solidFill>
                  <a:srgbClr val="635C5B"/>
                </a:solidFill>
                <a:highlight>
                  <a:srgbClr val="000000">
                    <a:alpha val="0"/>
                  </a:srgbClr>
                </a:highlight>
                <a:latin typeface="Gill Sans"/>
              </a:rPr>
            </a:br>
            <a:r>
              <a:rPr lang="fr" sz="1300" b="0" i="0" u="none" strike="noStrike" dirty="0">
                <a:solidFill>
                  <a:srgbClr val="635C5B"/>
                </a:solidFill>
                <a:highlight>
                  <a:srgbClr val="000000">
                    <a:alpha val="0"/>
                  </a:srgbClr>
                </a:highlight>
                <a:latin typeface="Gill Sans"/>
              </a:rPr>
              <a:t>l’adaptation de l’image </a:t>
            </a:r>
            <a:endParaRPr sz="1300" dirty="0">
              <a:solidFill>
                <a:srgbClr val="635C5B"/>
              </a:solidFill>
            </a:endParaRPr>
          </a:p>
          <a:p>
            <a:pPr marL="457200" lvl="0" indent="-317500" algn="l" rtl="0">
              <a:lnSpc>
                <a:spcPct val="80000"/>
              </a:lnSpc>
              <a:spcBef>
                <a:spcPct val="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Formation en cascade des conseillers de l'établissement et de la communauté </a:t>
            </a:r>
            <a:endParaRPr sz="1300" dirty="0">
              <a:solidFill>
                <a:srgbClr val="635C5B"/>
              </a:solidFill>
            </a:endParaRPr>
          </a:p>
          <a:p>
            <a:pPr marL="457200" lvl="0" indent="-317500" algn="l" rtl="0">
              <a:lnSpc>
                <a:spcPct val="80000"/>
              </a:lnSpc>
              <a:spcBef>
                <a:spcPct val="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Conseils RCEL dispensés par des conseillers utilisant les plates-formes existantes en matière de santé et de nutrition ; supervision de soutien pour favoriser la qualité des conseils</a:t>
            </a:r>
            <a:endParaRPr sz="1300" dirty="0">
              <a:solidFill>
                <a:srgbClr val="635C5B"/>
              </a:solidFill>
            </a:endParaRPr>
          </a:p>
          <a:p>
            <a:pPr marL="457200" lvl="0" indent="-317500" algn="l" rtl="0">
              <a:lnSpc>
                <a:spcPct val="80000"/>
              </a:lnSpc>
              <a:spcBef>
                <a:spcPct val="0"/>
              </a:spcBef>
              <a:spcAft>
                <a:spcPct val="0"/>
              </a:spcAft>
              <a:buClr>
                <a:srgbClr val="635C5B"/>
              </a:buClr>
              <a:buSzPts val="1400"/>
              <a:buChar char="●"/>
            </a:pPr>
            <a:r>
              <a:rPr lang="fr" sz="1300" b="0" i="0" u="none" strike="noStrike" dirty="0">
                <a:solidFill>
                  <a:srgbClr val="635C5B"/>
                </a:solidFill>
                <a:highlight>
                  <a:srgbClr val="000000">
                    <a:alpha val="0"/>
                  </a:srgbClr>
                </a:highlight>
                <a:latin typeface="Gill Sans"/>
              </a:rPr>
              <a:t>Recherche sur la mise en œuvre de méthodes mixtes au Ghana et en République kirghize pour déterminer la faisabilité, l’acceptabilité et l’efficacité. </a:t>
            </a:r>
            <a:endParaRPr sz="1300" dirty="0"/>
          </a:p>
        </p:txBody>
      </p:sp>
      <p:pic>
        <p:nvPicPr>
          <p:cNvPr id="553" name="Google Shape;553;p78"/>
          <p:cNvPicPr preferRelativeResize="0"/>
          <p:nvPr/>
        </p:nvPicPr>
        <p:blipFill>
          <a:blip r:embed="rId3">
            <a:alphaModFix/>
          </a:blip>
          <a:stretch>
            <a:fillRect/>
          </a:stretch>
        </p:blipFill>
        <p:spPr>
          <a:xfrm>
            <a:off x="5910574" y="1229264"/>
            <a:ext cx="1849025" cy="2369362"/>
          </a:xfrm>
          <a:prstGeom prst="rect">
            <a:avLst/>
          </a:prstGeom>
          <a:noFill/>
          <a:ln>
            <a:noFill/>
          </a:ln>
        </p:spPr>
      </p:pic>
      <p:pic>
        <p:nvPicPr>
          <p:cNvPr id="554" name="Google Shape;554;p78"/>
          <p:cNvPicPr preferRelativeResize="0"/>
          <p:nvPr/>
        </p:nvPicPr>
        <p:blipFill>
          <a:blip r:embed="rId4">
            <a:alphaModFix/>
          </a:blip>
          <a:stretch>
            <a:fillRect/>
          </a:stretch>
        </p:blipFill>
        <p:spPr>
          <a:xfrm>
            <a:off x="7392425" y="1408525"/>
            <a:ext cx="1751575" cy="2463475"/>
          </a:xfrm>
          <a:prstGeom prst="rect">
            <a:avLst/>
          </a:prstGeom>
          <a:noFill/>
          <a:ln>
            <a:noFill/>
          </a:ln>
        </p:spPr>
      </p:pic>
      <p:pic>
        <p:nvPicPr>
          <p:cNvPr id="555" name="Google Shape;555;p78"/>
          <p:cNvPicPr preferRelativeResize="0"/>
          <p:nvPr/>
        </p:nvPicPr>
        <p:blipFill>
          <a:blip r:embed="rId5">
            <a:alphaModFix/>
          </a:blip>
          <a:stretch>
            <a:fillRect/>
          </a:stretch>
        </p:blipFill>
        <p:spPr>
          <a:xfrm>
            <a:off x="6561725" y="3488975"/>
            <a:ext cx="2226725" cy="1380001"/>
          </a:xfrm>
          <a:prstGeom prst="rect">
            <a:avLst/>
          </a:prstGeom>
          <a:noFill/>
          <a:ln w="9525" cap="flat" cmpd="sng">
            <a:solidFill>
              <a:srgbClr val="6C6463"/>
            </a:solidFill>
            <a:prstDash val="solid"/>
            <a:round/>
            <a:headEnd type="none" w="sm" len="sm"/>
            <a:tailEnd type="none" w="sm" len="sm"/>
          </a:ln>
        </p:spPr>
      </p:pic>
      <p:sp>
        <p:nvSpPr>
          <p:cNvPr id="556" name="Google Shape;556;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16</a:t>
            </a:r>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9"/>
          <p:cNvSpPr txBox="1">
            <a:spLocks noGrp="1"/>
          </p:cNvSpPr>
          <p:nvPr>
            <p:ph type="title"/>
          </p:nvPr>
        </p:nvSpPr>
        <p:spPr>
          <a:xfrm>
            <a:off x="320040" y="114300"/>
            <a:ext cx="8522100" cy="4439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100"/>
              <a:buNone/>
            </a:pPr>
            <a:r>
              <a:rPr lang="fr" sz="2100" b="1" i="0" u="none" strike="noStrike" dirty="0">
                <a:highlight>
                  <a:srgbClr val="000000">
                    <a:alpha val="0"/>
                  </a:srgbClr>
                </a:highlight>
                <a:latin typeface="Gill Sans"/>
              </a:rPr>
              <a:t>Résultats de la recherche :</a:t>
            </a:r>
            <a:r>
              <a:rPr lang="fr" sz="2100" b="0" i="0" u="none" strike="noStrike" dirty="0">
                <a:highlight>
                  <a:srgbClr val="000000">
                    <a:alpha val="0"/>
                  </a:srgbClr>
                </a:highlight>
                <a:latin typeface="Gill Sans"/>
              </a:rPr>
              <a:t> Faisabilité et acceptabilité de l’utilisation</a:t>
            </a:r>
            <a:endParaRPr dirty="0"/>
          </a:p>
        </p:txBody>
      </p:sp>
      <p:sp>
        <p:nvSpPr>
          <p:cNvPr id="563" name="Google Shape;563;p79"/>
          <p:cNvSpPr txBox="1"/>
          <p:nvPr/>
        </p:nvSpPr>
        <p:spPr>
          <a:xfrm>
            <a:off x="291678" y="650525"/>
            <a:ext cx="4855200" cy="1990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600" b="0" i="0" u="none" strike="noStrike" dirty="0">
                <a:solidFill>
                  <a:srgbClr val="6C6463"/>
                </a:solidFill>
                <a:highlight>
                  <a:srgbClr val="000000">
                    <a:alpha val="0"/>
                  </a:srgbClr>
                </a:highlight>
                <a:latin typeface="Gill Sans"/>
                <a:ea typeface="Gill Sans"/>
                <a:cs typeface="Gill Sans"/>
                <a:sym typeface="Gill Sans"/>
              </a:rPr>
              <a:t>La formation, la supervision et les données qualitatives montrent :</a:t>
            </a:r>
            <a:endParaRPr sz="1600" dirty="0">
              <a:solidFill>
                <a:srgbClr val="6C6463"/>
              </a:solidFill>
              <a:latin typeface="Gill Sans"/>
              <a:ea typeface="Gill Sans"/>
              <a:cs typeface="Gill Sans"/>
              <a:sym typeface="Gill Sans"/>
            </a:endParaRPr>
          </a:p>
          <a:p>
            <a:pPr marL="457200" lvl="0" indent="-355600" algn="l" rtl="0">
              <a:spcBef>
                <a:spcPts val="800"/>
              </a:spcBef>
              <a:spcAft>
                <a:spcPct val="0"/>
              </a:spcAft>
              <a:buClr>
                <a:srgbClr val="6C6463"/>
              </a:buClr>
              <a:buSzPts val="20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Une amélioration des connaissances, des compétences et de la confiance des agents de santé à fournir des conseils en matière de RCEL. </a:t>
            </a:r>
            <a:endParaRPr sz="1600" dirty="0">
              <a:solidFill>
                <a:srgbClr val="6C6463"/>
              </a:solidFill>
              <a:latin typeface="Gill Sans"/>
              <a:ea typeface="Gill Sans"/>
              <a:cs typeface="Gill Sans"/>
              <a:sym typeface="Gill Sans"/>
            </a:endParaRPr>
          </a:p>
          <a:p>
            <a:pPr marL="457200" lvl="0" indent="-355600" algn="l" rtl="0">
              <a:spcBef>
                <a:spcPts val="800"/>
              </a:spcBef>
              <a:spcAft>
                <a:spcPts val="800"/>
              </a:spcAft>
              <a:buClr>
                <a:srgbClr val="6C6463"/>
              </a:buClr>
              <a:buSzPts val="20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Les conseillers, leurs superviseurs et les personnes s’occupant d’enfants ont trouvé les informations du RCEL pertinentes, utiles et importantes.</a:t>
            </a:r>
            <a:endParaRPr sz="1800" dirty="0">
              <a:solidFill>
                <a:srgbClr val="6C6463"/>
              </a:solidFill>
              <a:latin typeface="Gill Sans"/>
              <a:ea typeface="Gill Sans"/>
              <a:cs typeface="Gill Sans"/>
              <a:sym typeface="Gill Sans"/>
            </a:endParaRPr>
          </a:p>
        </p:txBody>
      </p:sp>
      <p:sp>
        <p:nvSpPr>
          <p:cNvPr id="564" name="Google Shape;564;p79"/>
          <p:cNvSpPr txBox="1"/>
          <p:nvPr/>
        </p:nvSpPr>
        <p:spPr>
          <a:xfrm>
            <a:off x="5269653" y="724747"/>
            <a:ext cx="3874347" cy="4027303"/>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lnSpc>
                <a:spcPct val="115000"/>
              </a:lnSpc>
              <a:spcBef>
                <a:spcPts val="1200"/>
              </a:spcBef>
              <a:spcAft>
                <a:spcPct val="0"/>
              </a:spcAft>
              <a:buClr>
                <a:schemeClr val="dk1"/>
              </a:buClr>
              <a:buSzPts val="1500"/>
              <a:buFont typeface="Arial"/>
              <a:buNone/>
            </a:pPr>
            <a:r>
              <a:rPr lang="fr" sz="1300" dirty="0">
                <a:solidFill>
                  <a:srgbClr val="002F6C"/>
                </a:solidFill>
                <a:highlight>
                  <a:srgbClr val="000000">
                    <a:alpha val="0"/>
                  </a:srgbClr>
                </a:highlight>
                <a:latin typeface="Gill Sans"/>
                <a:ea typeface="Gill Sans"/>
                <a:cs typeface="Gill Sans"/>
                <a:sym typeface="Gill Sans"/>
              </a:rPr>
              <a:t>« </a:t>
            </a:r>
            <a:r>
              <a:rPr lang="fr" sz="1300" b="0" i="0" u="none" strike="noStrike" dirty="0">
                <a:solidFill>
                  <a:srgbClr val="002F6C"/>
                </a:solidFill>
                <a:highlight>
                  <a:srgbClr val="000000">
                    <a:alpha val="0"/>
                  </a:srgbClr>
                </a:highlight>
                <a:latin typeface="Gill Sans"/>
                <a:ea typeface="Gill Sans"/>
                <a:cs typeface="Gill Sans"/>
                <a:sym typeface="Gill Sans"/>
              </a:rPr>
              <a:t>J'ai constaté beaucoup d'améliorations lors des séances de conseil. Lors de la première visite, il y avait beaucoup de lacunes dans le conseil, mais maintenant c'est mieux parce que le RCEL a été intégré dans tous les aspects de notre système de prestation de soins de santé et donc le personnel de santé s'adapte bien et s'améliore jour après jour ».</a:t>
            </a:r>
            <a:endParaRPr sz="1300" dirty="0">
              <a:solidFill>
                <a:schemeClr val="dk2"/>
              </a:solidFill>
              <a:latin typeface="Gill Sans"/>
              <a:ea typeface="Gill Sans"/>
              <a:cs typeface="Gill Sans"/>
              <a:sym typeface="Gill Sans"/>
            </a:endParaRPr>
          </a:p>
          <a:p>
            <a:pPr marL="0" lvl="0" indent="0" algn="l" rtl="0">
              <a:lnSpc>
                <a:spcPct val="114000"/>
              </a:lnSpc>
              <a:spcBef>
                <a:spcPts val="1000"/>
              </a:spcBef>
              <a:spcAft>
                <a:spcPct val="0"/>
              </a:spcAft>
              <a:buNone/>
            </a:pPr>
            <a:r>
              <a:rPr lang="fr" sz="1200" i="1" dirty="0">
                <a:solidFill>
                  <a:srgbClr val="002F6C"/>
                </a:solidFill>
                <a:highlight>
                  <a:srgbClr val="000000">
                    <a:alpha val="0"/>
                  </a:srgbClr>
                </a:highlight>
                <a:latin typeface="Gill Sans"/>
                <a:ea typeface="Gill Sans"/>
                <a:cs typeface="Gill Sans"/>
                <a:sym typeface="Gill Sans"/>
              </a:rPr>
              <a:t>—</a:t>
            </a:r>
            <a:r>
              <a:rPr lang="fr" sz="1200" b="0" i="1" u="none" strike="noStrike" dirty="0">
                <a:solidFill>
                  <a:srgbClr val="002F6C"/>
                </a:solidFill>
                <a:highlight>
                  <a:srgbClr val="000000">
                    <a:alpha val="0"/>
                  </a:srgbClr>
                </a:highlight>
                <a:latin typeface="Gill Sans"/>
                <a:ea typeface="Gill Sans"/>
                <a:cs typeface="Gill Sans"/>
                <a:sym typeface="Gill Sans"/>
              </a:rPr>
              <a:t> Superviseur, Mamprugu-Moagduri</a:t>
            </a:r>
            <a:endParaRPr dirty="0">
              <a:solidFill>
                <a:schemeClr val="dk2"/>
              </a:solidFill>
              <a:latin typeface="Gill Sans"/>
              <a:ea typeface="Gill Sans"/>
              <a:cs typeface="Gill Sans"/>
              <a:sym typeface="Gill Sans"/>
            </a:endParaRPr>
          </a:p>
          <a:p>
            <a:pPr marL="0" lvl="0" indent="0" algn="l" rtl="0">
              <a:lnSpc>
                <a:spcPct val="115000"/>
              </a:lnSpc>
              <a:spcBef>
                <a:spcPts val="1200"/>
              </a:spcBef>
              <a:spcAft>
                <a:spcPct val="0"/>
              </a:spcAft>
              <a:buNone/>
            </a:pPr>
            <a:r>
              <a:rPr lang="fr" sz="1300" dirty="0">
                <a:solidFill>
                  <a:srgbClr val="002F6C"/>
                </a:solidFill>
                <a:highlight>
                  <a:srgbClr val="000000">
                    <a:alpha val="0"/>
                  </a:srgbClr>
                </a:highlight>
                <a:latin typeface="Gill Sans"/>
                <a:ea typeface="Gill Sans"/>
                <a:cs typeface="Gill Sans"/>
                <a:sym typeface="Gill Sans"/>
              </a:rPr>
              <a:t>« </a:t>
            </a:r>
            <a:r>
              <a:rPr lang="fr" sz="1300" b="0" i="0" u="none" strike="noStrike" dirty="0">
                <a:solidFill>
                  <a:srgbClr val="002F6C"/>
                </a:solidFill>
                <a:highlight>
                  <a:srgbClr val="000000">
                    <a:alpha val="0"/>
                  </a:srgbClr>
                </a:highlight>
                <a:latin typeface="Gill Sans"/>
                <a:ea typeface="Gill Sans"/>
                <a:cs typeface="Gill Sans"/>
                <a:sym typeface="Gill Sans"/>
              </a:rPr>
              <a:t>Il a changé, maintenant je communique bien avec lui, je lui raconte des contes de fées, je ne savais pas cela avant, j'avais l'habitude de gronder mon enfant, maintenant je l'élève sans jurer, je dis qu'il faut l'élever avec amour. »</a:t>
            </a:r>
            <a:endParaRPr sz="1300" dirty="0">
              <a:solidFill>
                <a:schemeClr val="dk2"/>
              </a:solidFill>
              <a:latin typeface="Gill Sans"/>
              <a:ea typeface="Gill Sans"/>
              <a:cs typeface="Gill Sans"/>
              <a:sym typeface="Gill Sans"/>
            </a:endParaRPr>
          </a:p>
          <a:p>
            <a:pPr marL="0" marR="0" lvl="0" indent="0" algn="l" rtl="0">
              <a:lnSpc>
                <a:spcPct val="115000"/>
              </a:lnSpc>
              <a:spcBef>
                <a:spcPts val="1000"/>
              </a:spcBef>
              <a:spcAft>
                <a:spcPct val="0"/>
              </a:spcAft>
              <a:buClr>
                <a:schemeClr val="dk1"/>
              </a:buClr>
              <a:buSzPts val="1100"/>
              <a:buFont typeface="Arial"/>
              <a:buNone/>
            </a:pPr>
            <a:r>
              <a:rPr lang="fr" sz="1200" i="1" dirty="0">
                <a:solidFill>
                  <a:srgbClr val="002F6C"/>
                </a:solidFill>
                <a:highlight>
                  <a:srgbClr val="000000">
                    <a:alpha val="0"/>
                  </a:srgbClr>
                </a:highlight>
                <a:latin typeface="Gill Sans"/>
                <a:ea typeface="Gill Sans"/>
                <a:cs typeface="Gill Sans"/>
                <a:sym typeface="Gill Sans"/>
              </a:rPr>
              <a:t>— </a:t>
            </a:r>
            <a:r>
              <a:rPr lang="fr" sz="1200" b="0" i="1" u="none" strike="noStrike" dirty="0">
                <a:solidFill>
                  <a:srgbClr val="002F6C"/>
                </a:solidFill>
                <a:highlight>
                  <a:srgbClr val="000000">
                    <a:alpha val="0"/>
                  </a:srgbClr>
                </a:highlight>
                <a:latin typeface="Gill Sans"/>
                <a:ea typeface="Gill Sans"/>
                <a:cs typeface="Gill Sans"/>
                <a:sym typeface="Gill Sans"/>
              </a:rPr>
              <a:t>Aide-soignante dans un établissement de santé, République kirghize</a:t>
            </a:r>
            <a:endParaRPr dirty="0">
              <a:solidFill>
                <a:schemeClr val="dk2"/>
              </a:solidFill>
              <a:latin typeface="Gill Sans"/>
              <a:ea typeface="Gill Sans"/>
              <a:cs typeface="Gill Sans"/>
              <a:sym typeface="Gill Sans"/>
            </a:endParaRPr>
          </a:p>
        </p:txBody>
      </p:sp>
      <p:pic>
        <p:nvPicPr>
          <p:cNvPr id="565" name="Google Shape;565;p79"/>
          <p:cNvPicPr preferRelativeResize="0"/>
          <p:nvPr/>
        </p:nvPicPr>
        <p:blipFill>
          <a:blip r:embed="rId3">
            <a:alphaModFix/>
          </a:blip>
          <a:stretch>
            <a:fillRect/>
          </a:stretch>
        </p:blipFill>
        <p:spPr>
          <a:xfrm>
            <a:off x="1163800" y="2898993"/>
            <a:ext cx="3046056" cy="1713400"/>
          </a:xfrm>
          <a:prstGeom prst="rect">
            <a:avLst/>
          </a:prstGeom>
          <a:noFill/>
          <a:ln>
            <a:noFill/>
          </a:ln>
        </p:spPr>
      </p:pic>
      <p:sp>
        <p:nvSpPr>
          <p:cNvPr id="566" name="Google Shape;566;p79"/>
          <p:cNvSpPr txBox="1"/>
          <p:nvPr/>
        </p:nvSpPr>
        <p:spPr>
          <a:xfrm>
            <a:off x="1163800" y="4508075"/>
            <a:ext cx="30000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000000"/>
                </a:solidFill>
                <a:highlight>
                  <a:srgbClr val="000000">
                    <a:alpha val="0"/>
                  </a:srgbClr>
                </a:highlight>
                <a:latin typeface="Gill Sans"/>
                <a:ea typeface="Gill Sans"/>
                <a:cs typeface="Gill Sans"/>
                <a:sym typeface="Gill Sans"/>
              </a:rPr>
              <a:t>Crédit photo : Bishnu Prasad Ghimire/Global Health Media</a:t>
            </a:r>
            <a:endParaRPr sz="800">
              <a:solidFill>
                <a:schemeClr val="dk1"/>
              </a:solidFill>
              <a:latin typeface="Gill Sans"/>
              <a:ea typeface="Gill Sans"/>
              <a:cs typeface="Gill Sans"/>
              <a:sym typeface="Gill Sans"/>
            </a:endParaRPr>
          </a:p>
        </p:txBody>
      </p:sp>
      <p:sp>
        <p:nvSpPr>
          <p:cNvPr id="567" name="Google Shape;567;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17</a:t>
            </a:r>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txBox="1">
            <a:spLocks noGrp="1"/>
          </p:cNvSpPr>
          <p:nvPr>
            <p:ph type="body" idx="1"/>
          </p:nvPr>
        </p:nvSpPr>
        <p:spPr>
          <a:xfrm>
            <a:off x="212100" y="863975"/>
            <a:ext cx="5274600" cy="3670200"/>
          </a:xfrm>
          <a:prstGeom prst="rect">
            <a:avLst/>
          </a:prstGeom>
          <a:noFill/>
          <a:ln>
            <a:noFill/>
          </a:ln>
        </p:spPr>
        <p:txBody>
          <a:bodyPr spcFirstLastPara="1" wrap="square" lIns="0" tIns="0" rIns="0" bIns="0" anchor="t" anchorCtr="0">
            <a:noAutofit/>
          </a:bodyPr>
          <a:lstStyle/>
          <a:p>
            <a:pPr marL="457200" lvl="0" indent="-342900" algn="l" rtl="0">
              <a:lnSpc>
                <a:spcPct val="115000"/>
              </a:lnSpc>
              <a:spcBef>
                <a:spcPct val="0"/>
              </a:spcBef>
              <a:spcAft>
                <a:spcPct val="0"/>
              </a:spcAft>
              <a:buClr>
                <a:schemeClr val="accent3"/>
              </a:buClr>
              <a:buSzPts val="1800"/>
              <a:buChar char="•"/>
            </a:pPr>
            <a:r>
              <a:rPr lang="fr" sz="1500" b="0" i="0" u="none" strike="noStrike" dirty="0">
                <a:solidFill>
                  <a:srgbClr val="6C6463"/>
                </a:solidFill>
                <a:highlight>
                  <a:srgbClr val="000000">
                    <a:alpha val="0"/>
                  </a:srgbClr>
                </a:highlight>
                <a:latin typeface="Gill Sans"/>
              </a:rPr>
              <a:t>L’augmentation </a:t>
            </a:r>
            <a:r>
              <a:rPr lang="fr" sz="1500" b="1" i="0" u="none" strike="noStrike" dirty="0">
                <a:solidFill>
                  <a:srgbClr val="6C6463"/>
                </a:solidFill>
                <a:highlight>
                  <a:srgbClr val="000000">
                    <a:alpha val="0"/>
                  </a:srgbClr>
                </a:highlight>
                <a:latin typeface="Gill Sans"/>
              </a:rPr>
              <a:t>significative des soins adaptés, des pratiques d'apprentissage précoce</a:t>
            </a:r>
            <a:r>
              <a:rPr lang="fr" sz="1500" b="0" i="0" u="none" strike="noStrike" dirty="0">
                <a:solidFill>
                  <a:srgbClr val="6C6463"/>
                </a:solidFill>
                <a:highlight>
                  <a:srgbClr val="000000">
                    <a:alpha val="0"/>
                  </a:srgbClr>
                </a:highlight>
                <a:latin typeface="Gill Sans"/>
              </a:rPr>
              <a:t> et </a:t>
            </a:r>
            <a:r>
              <a:rPr lang="fr" sz="1500" b="1" i="0" u="none" strike="noStrike" dirty="0">
                <a:solidFill>
                  <a:srgbClr val="6C6463"/>
                </a:solidFill>
                <a:highlight>
                  <a:srgbClr val="000000">
                    <a:alpha val="0"/>
                  </a:srgbClr>
                </a:highlight>
                <a:latin typeface="Gill Sans"/>
              </a:rPr>
              <a:t>des possibilités d'engagement</a:t>
            </a:r>
            <a:r>
              <a:rPr lang="fr" sz="1500" b="0" i="0" u="none" strike="noStrike" dirty="0">
                <a:solidFill>
                  <a:srgbClr val="6C6463"/>
                </a:solidFill>
                <a:highlight>
                  <a:srgbClr val="000000">
                    <a:alpha val="0"/>
                  </a:srgbClr>
                </a:highlight>
                <a:latin typeface="Gill Sans"/>
              </a:rPr>
              <a:t> (c'est-à-dire l’amélioration de l'accès aux livres et aux jouets à la maison) entre la période précédant et la période suivant l’intervention, dans les deux pays, suggère l’efficacité de l’intervention.</a:t>
            </a:r>
            <a:endParaRPr dirty="0">
              <a:solidFill>
                <a:schemeClr val="accent3"/>
              </a:solidFill>
            </a:endParaRPr>
          </a:p>
          <a:p>
            <a:pPr marL="457200" lvl="0" indent="-342900" algn="l" rtl="0">
              <a:lnSpc>
                <a:spcPct val="115000"/>
              </a:lnSpc>
              <a:spcBef>
                <a:spcPct val="0"/>
              </a:spcBef>
              <a:spcAft>
                <a:spcPct val="0"/>
              </a:spcAft>
              <a:buClr>
                <a:schemeClr val="accent3"/>
              </a:buClr>
              <a:buSzPts val="1800"/>
              <a:buChar char="•"/>
            </a:pPr>
            <a:r>
              <a:rPr lang="fr" sz="1500" b="1" i="0" u="none" strike="noStrike" dirty="0">
                <a:solidFill>
                  <a:srgbClr val="6C6463"/>
                </a:solidFill>
                <a:highlight>
                  <a:srgbClr val="000000">
                    <a:alpha val="0"/>
                  </a:srgbClr>
                </a:highlight>
                <a:latin typeface="Gill Sans"/>
              </a:rPr>
              <a:t>Les améliorations </a:t>
            </a:r>
            <a:r>
              <a:rPr lang="fr" sz="1500" b="0" i="0" u="none" strike="noStrike" dirty="0">
                <a:solidFill>
                  <a:srgbClr val="6C6463"/>
                </a:solidFill>
                <a:highlight>
                  <a:srgbClr val="000000">
                    <a:alpha val="0"/>
                  </a:srgbClr>
                </a:highlight>
                <a:latin typeface="Gill Sans"/>
              </a:rPr>
              <a:t>significatives </a:t>
            </a:r>
            <a:r>
              <a:rPr lang="fr" sz="1500" b="1" i="0" u="none" strike="noStrike" dirty="0">
                <a:solidFill>
                  <a:srgbClr val="6C6463"/>
                </a:solidFill>
                <a:highlight>
                  <a:srgbClr val="000000">
                    <a:alpha val="0"/>
                  </a:srgbClr>
                </a:highlight>
                <a:latin typeface="Gill Sans"/>
              </a:rPr>
              <a:t>des pratiques ANJE </a:t>
            </a:r>
            <a:r>
              <a:rPr lang="fr" sz="1500" b="0" i="0" u="none" strike="noStrike" dirty="0">
                <a:solidFill>
                  <a:srgbClr val="6C6463"/>
                </a:solidFill>
                <a:highlight>
                  <a:srgbClr val="000000">
                    <a:alpha val="0"/>
                  </a:srgbClr>
                </a:highlight>
                <a:latin typeface="Gill Sans"/>
              </a:rPr>
              <a:t>suggèrent que les personnes s'occupant d'enfants</a:t>
            </a:r>
            <a:r>
              <a:rPr lang="fr" sz="1500" b="1" i="0" u="none" strike="noStrike" dirty="0">
                <a:solidFill>
                  <a:srgbClr val="6C6463"/>
                </a:solidFill>
                <a:highlight>
                  <a:srgbClr val="000000">
                    <a:alpha val="0"/>
                  </a:srgbClr>
                </a:highlight>
                <a:latin typeface="Gill Sans"/>
              </a:rPr>
              <a:t> ont pu améliorer les pratiques RCEL sans négliger les pratiques ANJE </a:t>
            </a:r>
            <a:r>
              <a:rPr lang="fr" sz="1500" b="0" i="0" u="none" strike="noStrike" dirty="0">
                <a:solidFill>
                  <a:srgbClr val="6C6463"/>
                </a:solidFill>
                <a:highlight>
                  <a:srgbClr val="000000">
                    <a:alpha val="0"/>
                  </a:srgbClr>
                </a:highlight>
                <a:latin typeface="Gill Sans"/>
              </a:rPr>
              <a:t>et que </a:t>
            </a:r>
            <a:r>
              <a:rPr lang="fr" sz="1500" b="1" i="0" u="none" strike="noStrike" dirty="0">
                <a:solidFill>
                  <a:srgbClr val="6C6463"/>
                </a:solidFill>
                <a:highlight>
                  <a:srgbClr val="000000">
                    <a:alpha val="0"/>
                  </a:srgbClr>
                </a:highlight>
                <a:latin typeface="Gill Sans"/>
              </a:rPr>
              <a:t>l’intégration n’a pas eu d'effet négatif sur les interventions nutritionnelles </a:t>
            </a:r>
            <a:r>
              <a:rPr lang="fr" sz="1500" b="0" i="0" u="none" strike="noStrike" dirty="0">
                <a:solidFill>
                  <a:srgbClr val="6C6463"/>
                </a:solidFill>
                <a:highlight>
                  <a:srgbClr val="000000">
                    <a:alpha val="0"/>
                  </a:srgbClr>
                </a:highlight>
                <a:latin typeface="Gill Sans"/>
              </a:rPr>
              <a:t>par le biais de ces mêmes points de prestation</a:t>
            </a:r>
            <a:r>
              <a:rPr lang="fr" sz="1500" b="1" i="0" u="none" strike="noStrike" dirty="0">
                <a:solidFill>
                  <a:srgbClr val="6C6463"/>
                </a:solidFill>
                <a:highlight>
                  <a:srgbClr val="000000">
                    <a:alpha val="0"/>
                  </a:srgbClr>
                </a:highlight>
                <a:latin typeface="Gill Sans"/>
              </a:rPr>
              <a:t>.</a:t>
            </a:r>
            <a:endParaRPr dirty="0">
              <a:solidFill>
                <a:schemeClr val="accent3"/>
              </a:solidFill>
            </a:endParaRPr>
          </a:p>
          <a:p>
            <a:pPr marL="914400" lvl="0" indent="0" algn="l" rtl="0">
              <a:lnSpc>
                <a:spcPct val="100000"/>
              </a:lnSpc>
              <a:spcBef>
                <a:spcPts val="1000"/>
              </a:spcBef>
              <a:spcAft>
                <a:spcPts val="900"/>
              </a:spcAft>
              <a:buNone/>
            </a:pPr>
            <a:endParaRPr dirty="0"/>
          </a:p>
        </p:txBody>
      </p:sp>
      <p:sp>
        <p:nvSpPr>
          <p:cNvPr id="574" name="Google Shape;574;p80"/>
          <p:cNvSpPr txBox="1">
            <a:spLocks noGrp="1"/>
          </p:cNvSpPr>
          <p:nvPr>
            <p:ph type="title"/>
          </p:nvPr>
        </p:nvSpPr>
        <p:spPr>
          <a:xfrm>
            <a:off x="310940" y="53475"/>
            <a:ext cx="8522100" cy="6858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100"/>
              <a:buNone/>
            </a:pPr>
            <a:r>
              <a:rPr lang="fr" sz="2100" b="1" i="0" u="none" strike="noStrike">
                <a:highlight>
                  <a:srgbClr val="000000">
                    <a:alpha val="0"/>
                  </a:srgbClr>
                </a:highlight>
                <a:latin typeface="Gill Sans"/>
              </a:rPr>
              <a:t>Résultats de la recherche :</a:t>
            </a:r>
            <a:r>
              <a:rPr lang="fr" sz="2100" b="0" i="0" u="none" strike="noStrike">
                <a:highlight>
                  <a:srgbClr val="000000">
                    <a:alpha val="0"/>
                  </a:srgbClr>
                </a:highlight>
                <a:latin typeface="Gill Sans"/>
              </a:rPr>
              <a:t> Efficacité</a:t>
            </a:r>
            <a:endParaRPr/>
          </a:p>
        </p:txBody>
      </p:sp>
      <p:pic>
        <p:nvPicPr>
          <p:cNvPr id="575" name="Google Shape;575;p80"/>
          <p:cNvPicPr preferRelativeResize="0"/>
          <p:nvPr/>
        </p:nvPicPr>
        <p:blipFill>
          <a:blip r:embed="rId3">
            <a:alphaModFix/>
          </a:blip>
          <a:stretch>
            <a:fillRect/>
          </a:stretch>
        </p:blipFill>
        <p:spPr>
          <a:xfrm>
            <a:off x="5860900" y="420375"/>
            <a:ext cx="2972148" cy="3962849"/>
          </a:xfrm>
          <a:prstGeom prst="rect">
            <a:avLst/>
          </a:prstGeom>
          <a:noFill/>
          <a:ln>
            <a:noFill/>
          </a:ln>
        </p:spPr>
      </p:pic>
      <p:sp>
        <p:nvSpPr>
          <p:cNvPr id="576" name="Google Shape;576;p80"/>
          <p:cNvSpPr txBox="1"/>
          <p:nvPr/>
        </p:nvSpPr>
        <p:spPr>
          <a:xfrm>
            <a:off x="7514875" y="4310375"/>
            <a:ext cx="2906400" cy="307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800" b="0" i="0" u="none" strike="noStrike">
                <a:solidFill>
                  <a:srgbClr val="000000"/>
                </a:solidFill>
                <a:highlight>
                  <a:srgbClr val="000000">
                    <a:alpha val="0"/>
                  </a:srgbClr>
                </a:highlight>
                <a:latin typeface="Gill Sans"/>
                <a:ea typeface="Gill Sans"/>
                <a:cs typeface="Gill Sans"/>
                <a:sym typeface="Gill Sans"/>
              </a:rPr>
              <a:t>Crédit photo : Lesley Oot/JSI</a:t>
            </a:r>
            <a:endParaRPr sz="800">
              <a:solidFill>
                <a:schemeClr val="dk1"/>
              </a:solidFill>
              <a:latin typeface="Gill Sans"/>
              <a:ea typeface="Gill Sans"/>
              <a:cs typeface="Gill Sans"/>
              <a:sym typeface="Gill Sans"/>
            </a:endParaRPr>
          </a:p>
        </p:txBody>
      </p:sp>
      <p:sp>
        <p:nvSpPr>
          <p:cNvPr id="577" name="Google Shape;577;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18</a:t>
            </a:r>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1"/>
          <p:cNvSpPr txBox="1">
            <a:spLocks noGrp="1"/>
          </p:cNvSpPr>
          <p:nvPr>
            <p:ph type="title"/>
          </p:nvPr>
        </p:nvSpPr>
        <p:spPr>
          <a:xfrm>
            <a:off x="320040" y="38100"/>
            <a:ext cx="8522100" cy="299375"/>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100"/>
              <a:buNone/>
            </a:pPr>
            <a:r>
              <a:rPr lang="fr" sz="2100" b="1" i="0" u="none" strike="noStrike" dirty="0">
                <a:highlight>
                  <a:srgbClr val="000000">
                    <a:alpha val="0"/>
                  </a:srgbClr>
                </a:highlight>
                <a:latin typeface="Gill Sans"/>
              </a:rPr>
              <a:t>Ressource 2</a:t>
            </a:r>
            <a:r>
              <a:rPr lang="fr" sz="2100" b="0" i="0" u="none" strike="noStrike" dirty="0">
                <a:highlight>
                  <a:srgbClr val="000000">
                    <a:alpha val="0"/>
                  </a:srgbClr>
                </a:highlight>
                <a:latin typeface="Gill Sans"/>
              </a:rPr>
              <a:t>: Organigramme des conseils de l’ANJE/RCEL </a:t>
            </a:r>
            <a:endParaRPr dirty="0"/>
          </a:p>
        </p:txBody>
      </p:sp>
      <p:sp>
        <p:nvSpPr>
          <p:cNvPr id="583" name="Google Shape;583;p81"/>
          <p:cNvSpPr txBox="1"/>
          <p:nvPr/>
        </p:nvSpPr>
        <p:spPr>
          <a:xfrm>
            <a:off x="116850" y="240372"/>
            <a:ext cx="6283950" cy="39696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6C6463"/>
                </a:solidFill>
                <a:highlight>
                  <a:srgbClr val="000000">
                    <a:alpha val="0"/>
                  </a:srgbClr>
                </a:highlight>
                <a:latin typeface="Gill Sans"/>
                <a:ea typeface="Gill Sans"/>
                <a:cs typeface="Gill Sans"/>
                <a:sym typeface="Gill Sans"/>
              </a:rPr>
              <a:t>Lacune</a:t>
            </a:r>
            <a:r>
              <a:rPr lang="fr" sz="1300" b="0" i="0" u="none" strike="noStrike" dirty="0">
                <a:solidFill>
                  <a:srgbClr val="6C6463"/>
                </a:solidFill>
                <a:highlight>
                  <a:srgbClr val="000000">
                    <a:alpha val="0"/>
                  </a:srgbClr>
                </a:highlight>
                <a:latin typeface="Gill Sans"/>
                <a:ea typeface="Gill Sans"/>
                <a:cs typeface="Gill Sans"/>
                <a:sym typeface="Gill Sans"/>
              </a:rPr>
              <a:t>: charge de travail élevée du personnel de santé, conseils non personnalisés et manque d'outils pour soutenir les conseils intégrés.</a:t>
            </a:r>
            <a:endParaRPr sz="1300" dirty="0">
              <a:solidFill>
                <a:schemeClr val="accent3"/>
              </a:solidFill>
              <a:latin typeface="Gill Sans"/>
              <a:ea typeface="Gill Sans"/>
              <a:cs typeface="Gill Sans"/>
              <a:sym typeface="Gill Sans"/>
            </a:endParaRPr>
          </a:p>
          <a:p>
            <a:pPr marL="0" lvl="0" indent="0" algn="l" rtl="0">
              <a:spcBef>
                <a:spcPct val="0"/>
              </a:spcBef>
              <a:spcAft>
                <a:spcPct val="0"/>
              </a:spcAft>
              <a:buNone/>
            </a:pPr>
            <a:endParaRPr sz="1300" b="1" dirty="0">
              <a:solidFill>
                <a:schemeClr val="accent3"/>
              </a:solidFill>
              <a:latin typeface="Gill Sans"/>
              <a:ea typeface="Gill Sans"/>
              <a:cs typeface="Gill Sans"/>
              <a:sym typeface="Gill Sans"/>
            </a:endParaRPr>
          </a:p>
          <a:p>
            <a:pPr marL="0" lvl="0" indent="0" algn="l" rtl="0">
              <a:spcBef>
                <a:spcPct val="0"/>
              </a:spcBef>
              <a:spcAft>
                <a:spcPct val="0"/>
              </a:spcAft>
              <a:buNone/>
            </a:pPr>
            <a:r>
              <a:rPr lang="fr" sz="1300" b="1" i="0" u="none" strike="noStrike" dirty="0">
                <a:solidFill>
                  <a:srgbClr val="6C6463"/>
                </a:solidFill>
                <a:highlight>
                  <a:srgbClr val="000000">
                    <a:alpha val="0"/>
                  </a:srgbClr>
                </a:highlight>
                <a:latin typeface="Gill Sans"/>
                <a:ea typeface="Gill Sans"/>
                <a:cs typeface="Gill Sans"/>
                <a:sym typeface="Gill Sans"/>
              </a:rPr>
              <a:t>Objectif :</a:t>
            </a:r>
            <a:r>
              <a:rPr lang="fr" sz="1300" b="0" i="0" u="none" strike="noStrike" dirty="0">
                <a:solidFill>
                  <a:srgbClr val="6C6463"/>
                </a:solidFill>
                <a:highlight>
                  <a:srgbClr val="000000">
                    <a:alpha val="0"/>
                  </a:srgbClr>
                </a:highlight>
                <a:latin typeface="Gill Sans"/>
                <a:ea typeface="Gill Sans"/>
                <a:cs typeface="Gill Sans"/>
                <a:sym typeface="Gill Sans"/>
              </a:rPr>
              <a:t> aider les agents de santé à fournir des conseils de qualité en rationalisant les flux de travail, en promouvant des conseils mieux adaptés, en identifiant les clients présentant le risque le plus élevé de malnutrition et/ou de retard de développement, et en fournissant des conseils sur la manière de mener des conseils intégrés en matière d’ANJE et de RCEL. </a:t>
            </a:r>
            <a:endParaRPr sz="1300" dirty="0">
              <a:solidFill>
                <a:schemeClr val="accent3"/>
              </a:solidFill>
              <a:latin typeface="Gill Sans"/>
              <a:ea typeface="Gill Sans"/>
              <a:cs typeface="Gill Sans"/>
              <a:sym typeface="Gill Sans"/>
            </a:endParaRPr>
          </a:p>
          <a:p>
            <a:pPr marL="0" lvl="0" indent="0" algn="l" rtl="0">
              <a:spcBef>
                <a:spcPct val="0"/>
              </a:spcBef>
              <a:spcAft>
                <a:spcPct val="0"/>
              </a:spcAft>
              <a:buNone/>
            </a:pPr>
            <a:endParaRPr sz="1300" dirty="0">
              <a:solidFill>
                <a:schemeClr val="accent3"/>
              </a:solidFill>
              <a:latin typeface="Gill Sans"/>
              <a:ea typeface="Gill Sans"/>
              <a:cs typeface="Gill Sans"/>
              <a:sym typeface="Gill Sans"/>
            </a:endParaRPr>
          </a:p>
          <a:p>
            <a:pPr marL="0" lvl="0" indent="0" algn="l" rtl="0">
              <a:spcBef>
                <a:spcPct val="0"/>
              </a:spcBef>
              <a:spcAft>
                <a:spcPct val="0"/>
              </a:spcAft>
              <a:buNone/>
            </a:pPr>
            <a:r>
              <a:rPr lang="fr" sz="1300" b="1" i="0" u="none" strike="noStrike" dirty="0">
                <a:solidFill>
                  <a:srgbClr val="6C6463"/>
                </a:solidFill>
                <a:highlight>
                  <a:srgbClr val="000000">
                    <a:alpha val="0"/>
                  </a:srgbClr>
                </a:highlight>
                <a:latin typeface="Gill Sans"/>
                <a:ea typeface="Gill Sans"/>
                <a:cs typeface="Gill Sans"/>
                <a:sym typeface="Gill Sans"/>
              </a:rPr>
              <a:t>Méthodes : </a:t>
            </a:r>
            <a:r>
              <a:rPr lang="fr" sz="1300" b="0" i="0" u="none" strike="noStrike" dirty="0">
                <a:solidFill>
                  <a:srgbClr val="6C6463"/>
                </a:solidFill>
                <a:highlight>
                  <a:srgbClr val="000000">
                    <a:alpha val="0"/>
                  </a:srgbClr>
                </a:highlight>
                <a:latin typeface="Gill Sans"/>
                <a:ea typeface="Gill Sans"/>
                <a:cs typeface="Gill Sans"/>
                <a:sym typeface="Gill Sans"/>
              </a:rPr>
              <a:t>deux séries de pré-tests et d’affinages avec des conseillers, des superviseurs et des personnes s'occupant d'enfants, ainsi que des consultations et un examen technique avec le Service de santé du Ghana.</a:t>
            </a:r>
            <a:endParaRPr sz="1300" dirty="0">
              <a:solidFill>
                <a:schemeClr val="accent3"/>
              </a:solidFill>
              <a:latin typeface="Gill Sans"/>
              <a:ea typeface="Gill Sans"/>
              <a:cs typeface="Gill Sans"/>
              <a:sym typeface="Gill Sans"/>
            </a:endParaRPr>
          </a:p>
          <a:p>
            <a:pPr marL="0" lvl="0" indent="0" algn="l" rtl="0">
              <a:spcBef>
                <a:spcPct val="0"/>
              </a:spcBef>
              <a:spcAft>
                <a:spcPct val="0"/>
              </a:spcAft>
              <a:buNone/>
            </a:pPr>
            <a:endParaRPr sz="1300" b="1" dirty="0">
              <a:solidFill>
                <a:schemeClr val="accent3"/>
              </a:solidFill>
              <a:latin typeface="Gill Sans"/>
              <a:ea typeface="Gill Sans"/>
              <a:cs typeface="Gill Sans"/>
              <a:sym typeface="Gill Sans"/>
            </a:endParaRPr>
          </a:p>
          <a:p>
            <a:pPr marL="0" lvl="0" indent="0" algn="l" rtl="0">
              <a:spcBef>
                <a:spcPct val="0"/>
              </a:spcBef>
              <a:spcAft>
                <a:spcPct val="0"/>
              </a:spcAft>
              <a:buNone/>
            </a:pPr>
            <a:r>
              <a:rPr lang="fr" sz="1300" b="1" i="0" u="none" strike="noStrike" dirty="0">
                <a:solidFill>
                  <a:srgbClr val="6C6463"/>
                </a:solidFill>
                <a:highlight>
                  <a:srgbClr val="000000">
                    <a:alpha val="0"/>
                  </a:srgbClr>
                </a:highlight>
                <a:latin typeface="Gill Sans"/>
                <a:ea typeface="Gill Sans"/>
                <a:cs typeface="Gill Sans"/>
                <a:sym typeface="Gill Sans"/>
              </a:rPr>
              <a:t>Résultats : </a:t>
            </a:r>
            <a:endParaRPr sz="1300" b="1" dirty="0">
              <a:solidFill>
                <a:schemeClr val="accent3"/>
              </a:solidFill>
              <a:latin typeface="Gill Sans"/>
              <a:ea typeface="Gill Sans"/>
              <a:cs typeface="Gill Sans"/>
              <a:sym typeface="Gill Sans"/>
            </a:endParaRPr>
          </a:p>
          <a:p>
            <a:pPr marL="457200" lvl="0" indent="-317500" algn="l" rtl="0">
              <a:spcBef>
                <a:spcPct val="0"/>
              </a:spcBef>
              <a:spcAft>
                <a:spcPct val="0"/>
              </a:spcAft>
              <a:buClr>
                <a:schemeClr val="accent3"/>
              </a:buClr>
              <a:buSzPts val="14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L’organigramme a permis de rationaliser les conseils, d'empêcher les agents de santé de s'écarter de leur voie et de les aider à trouver et à utiliser les outils de travail appropriés.</a:t>
            </a:r>
            <a:endParaRPr sz="1300" dirty="0">
              <a:solidFill>
                <a:schemeClr val="accent3"/>
              </a:solidFill>
              <a:latin typeface="Gill Sans"/>
              <a:ea typeface="Gill Sans"/>
              <a:cs typeface="Gill Sans"/>
              <a:sym typeface="Gill Sans"/>
            </a:endParaRPr>
          </a:p>
          <a:p>
            <a:pPr marL="457200" lvl="0" indent="-317500" algn="l" rtl="0">
              <a:spcBef>
                <a:spcPct val="0"/>
              </a:spcBef>
              <a:spcAft>
                <a:spcPct val="0"/>
              </a:spcAft>
              <a:buClr>
                <a:schemeClr val="accent3"/>
              </a:buClr>
              <a:buSzPts val="14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L’organigramme a été bien accueilli par les personnes s’occupant d’enfants, qui ont indiqué qu'ils avaient l’impression d’avoir plus de temps avec leur conseiller et de recevoir des conseils plus adaptés. </a:t>
            </a:r>
            <a:endParaRPr sz="1300" dirty="0">
              <a:solidFill>
                <a:schemeClr val="accent3"/>
              </a:solidFill>
              <a:latin typeface="Gill Sans"/>
              <a:ea typeface="Gill Sans"/>
              <a:cs typeface="Gill Sans"/>
              <a:sym typeface="Gill Sans"/>
            </a:endParaRPr>
          </a:p>
          <a:p>
            <a:pPr marL="457200" lvl="0" indent="-317500" algn="l" rtl="0">
              <a:spcBef>
                <a:spcPct val="0"/>
              </a:spcBef>
              <a:spcAft>
                <a:spcPct val="0"/>
              </a:spcAft>
              <a:buClr>
                <a:schemeClr val="accent3"/>
              </a:buClr>
              <a:buSzPts val="14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L’alignement sur les outils, les processus et les matériaux existants était essentiel.</a:t>
            </a:r>
            <a:endParaRPr sz="1300" dirty="0">
              <a:solidFill>
                <a:schemeClr val="accent3"/>
              </a:solidFill>
              <a:latin typeface="Gill Sans"/>
              <a:ea typeface="Gill Sans"/>
              <a:cs typeface="Gill Sans"/>
              <a:sym typeface="Gill Sans"/>
            </a:endParaRPr>
          </a:p>
          <a:p>
            <a:pPr marL="457200" lvl="0" indent="0" algn="l" rtl="0">
              <a:spcBef>
                <a:spcPct val="0"/>
              </a:spcBef>
              <a:spcAft>
                <a:spcPct val="0"/>
              </a:spcAft>
              <a:buNone/>
            </a:pPr>
            <a:endParaRPr dirty="0">
              <a:solidFill>
                <a:schemeClr val="accent3"/>
              </a:solidFill>
              <a:latin typeface="Gill Sans"/>
              <a:ea typeface="Gill Sans"/>
              <a:cs typeface="Gill Sans"/>
              <a:sym typeface="Gill Sans"/>
            </a:endParaRPr>
          </a:p>
        </p:txBody>
      </p:sp>
      <p:pic>
        <p:nvPicPr>
          <p:cNvPr id="584" name="Google Shape;584;p81"/>
          <p:cNvPicPr preferRelativeResize="0"/>
          <p:nvPr/>
        </p:nvPicPr>
        <p:blipFill>
          <a:blip r:embed="rId3">
            <a:alphaModFix/>
          </a:blip>
          <a:stretch>
            <a:fillRect/>
          </a:stretch>
        </p:blipFill>
        <p:spPr>
          <a:xfrm>
            <a:off x="6491600" y="1160800"/>
            <a:ext cx="2486400" cy="3331625"/>
          </a:xfrm>
          <a:prstGeom prst="rect">
            <a:avLst/>
          </a:prstGeom>
          <a:noFill/>
          <a:ln w="9525" cap="flat" cmpd="sng">
            <a:solidFill>
              <a:schemeClr val="lt2"/>
            </a:solidFill>
            <a:prstDash val="solid"/>
            <a:round/>
            <a:headEnd type="none" w="sm" len="sm"/>
            <a:tailEnd type="none" w="sm" len="sm"/>
          </a:ln>
        </p:spPr>
      </p:pic>
      <p:sp>
        <p:nvSpPr>
          <p:cNvPr id="585" name="Google Shape;585;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19</a:t>
            </a:r>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4"/>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Clr>
                <a:schemeClr val="accent2"/>
              </a:buClr>
              <a:buSzPts val="2100"/>
              <a:buFont typeface="Gill Sans"/>
              <a:buNone/>
            </a:pPr>
            <a:r>
              <a:rPr lang="fr" sz="2500" b="1" i="0" u="none" strike="noStrike">
                <a:solidFill>
                  <a:srgbClr val="BA0C2F"/>
                </a:solidFill>
                <a:highlight>
                  <a:srgbClr val="000000">
                    <a:alpha val="0"/>
                  </a:srgbClr>
                </a:highlight>
                <a:latin typeface="Gill Sans"/>
              </a:rPr>
              <a:t>Présentations</a:t>
            </a:r>
            <a:endParaRPr sz="2500" b="1">
              <a:solidFill>
                <a:srgbClr val="BA0C2F"/>
              </a:solidFill>
            </a:endParaRPr>
          </a:p>
        </p:txBody>
      </p:sp>
      <p:sp>
        <p:nvSpPr>
          <p:cNvPr id="397" name="Google Shape;397;p64"/>
          <p:cNvSpPr txBox="1"/>
          <p:nvPr/>
        </p:nvSpPr>
        <p:spPr>
          <a:xfrm>
            <a:off x="5535338" y="4119550"/>
            <a:ext cx="2242674" cy="7389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900" b="1" i="0" u="none" strike="noStrike" dirty="0">
                <a:solidFill>
                  <a:srgbClr val="6C6463"/>
                </a:solidFill>
                <a:highlight>
                  <a:srgbClr val="000000">
                    <a:alpha val="0"/>
                  </a:srgbClr>
                </a:highlight>
                <a:latin typeface="Gill Sans"/>
                <a:ea typeface="Gill Sans"/>
                <a:cs typeface="Gill Sans"/>
                <a:sym typeface="Gill Sans"/>
              </a:rPr>
              <a:t>Lisa Sherburne</a:t>
            </a:r>
            <a:endParaRPr sz="900" b="0" u="none" strike="noStrike" cap="none" dirty="0">
              <a:solidFill>
                <a:schemeClr val="accent3"/>
              </a:solidFill>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000000">
                    <a:alpha val="0"/>
                  </a:srgbClr>
                </a:highlight>
                <a:latin typeface="Gill Sans"/>
                <a:ea typeface="Gill Sans"/>
                <a:cs typeface="Gill Sans"/>
                <a:sym typeface="Gill Sans"/>
              </a:rPr>
              <a:t>Directrice Changement social et comportemental</a:t>
            </a:r>
            <a:endParaRPr sz="900" b="0" u="none" strike="noStrike" cap="none" dirty="0">
              <a:solidFill>
                <a:schemeClr val="accent3"/>
              </a:solidFill>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cap="none" dirty="0">
                <a:solidFill>
                  <a:srgbClr val="6C6463"/>
                </a:solidFill>
                <a:highlight>
                  <a:srgbClr val="000000">
                    <a:alpha val="0"/>
                  </a:srgbClr>
                </a:highlight>
                <a:latin typeface="Gill Sans"/>
                <a:ea typeface="Gill Sans"/>
                <a:cs typeface="Gill Sans"/>
                <a:sym typeface="Gill Sans"/>
              </a:rPr>
              <a:t>USAID en action pour la nutrition</a:t>
            </a:r>
            <a:endParaRPr sz="900" b="0" u="none" strike="noStrike" cap="none" dirty="0">
              <a:solidFill>
                <a:srgbClr val="000000"/>
              </a:solidFill>
              <a:latin typeface="Gill Sans"/>
              <a:ea typeface="Gill Sans"/>
              <a:cs typeface="Gill Sans"/>
              <a:sym typeface="Gill Sans"/>
            </a:endParaRPr>
          </a:p>
        </p:txBody>
      </p:sp>
      <p:pic>
        <p:nvPicPr>
          <p:cNvPr id="398" name="Google Shape;398;p64"/>
          <p:cNvPicPr preferRelativeResize="0"/>
          <p:nvPr/>
        </p:nvPicPr>
        <p:blipFill>
          <a:blip r:embed="rId3">
            <a:alphaModFix/>
          </a:blip>
          <a:srcRect l="9978" t="2244" r="17029" b="28903"/>
          <a:stretch>
            <a:fillRect/>
          </a:stretch>
        </p:blipFill>
        <p:spPr>
          <a:xfrm>
            <a:off x="6129098" y="2915600"/>
            <a:ext cx="934517" cy="1280160"/>
          </a:xfrm>
          <a:prstGeom prst="rect">
            <a:avLst/>
          </a:prstGeom>
          <a:noFill/>
          <a:ln>
            <a:noFill/>
          </a:ln>
        </p:spPr>
      </p:pic>
      <p:pic>
        <p:nvPicPr>
          <p:cNvPr id="399" name="Google Shape;399;p64"/>
          <p:cNvPicPr preferRelativeResize="0"/>
          <p:nvPr/>
        </p:nvPicPr>
        <p:blipFill>
          <a:blip r:embed="rId4">
            <a:alphaModFix/>
          </a:blip>
          <a:stretch>
            <a:fillRect/>
          </a:stretch>
        </p:blipFill>
        <p:spPr>
          <a:xfrm>
            <a:off x="403575" y="1143000"/>
            <a:ext cx="1331366" cy="1280160"/>
          </a:xfrm>
          <a:prstGeom prst="rect">
            <a:avLst/>
          </a:prstGeom>
          <a:noFill/>
          <a:ln>
            <a:noFill/>
          </a:ln>
        </p:spPr>
      </p:pic>
      <p:sp>
        <p:nvSpPr>
          <p:cNvPr id="400" name="Google Shape;400;p64"/>
          <p:cNvSpPr txBox="1"/>
          <p:nvPr/>
        </p:nvSpPr>
        <p:spPr>
          <a:xfrm>
            <a:off x="-79708" y="2423150"/>
            <a:ext cx="1966621" cy="7389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chemeClr val="accent3"/>
              </a:buClr>
              <a:buSzPts val="1700"/>
              <a:buFont typeface="Arial"/>
              <a:buNone/>
            </a:pPr>
            <a:r>
              <a:rPr lang="fr" sz="900" b="1" i="0" u="none" strike="noStrike" dirty="0">
                <a:solidFill>
                  <a:srgbClr val="6C6463"/>
                </a:solidFill>
                <a:highlight>
                  <a:srgbClr val="FFFFFF"/>
                </a:highlight>
                <a:latin typeface="Gill Sans"/>
                <a:ea typeface="Gill Sans"/>
                <a:cs typeface="Gill Sans"/>
                <a:sym typeface="Gill Sans"/>
              </a:rPr>
              <a:t>Leslie Koo</a:t>
            </a:r>
            <a:endParaRPr sz="900" b="1"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principale en nutrition et chef d’équipe nutrition</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a:t>
            </a:r>
            <a:endParaRPr sz="900" dirty="0">
              <a:solidFill>
                <a:schemeClr val="accent3"/>
              </a:solidFill>
              <a:highlight>
                <a:schemeClr val="lt1"/>
              </a:highlight>
              <a:latin typeface="Gill Sans"/>
              <a:ea typeface="Gill Sans"/>
              <a:cs typeface="Gill Sans"/>
              <a:sym typeface="Gill Sans"/>
            </a:endParaRPr>
          </a:p>
        </p:txBody>
      </p:sp>
      <p:pic>
        <p:nvPicPr>
          <p:cNvPr id="401" name="Google Shape;401;p64"/>
          <p:cNvPicPr preferRelativeResize="0"/>
          <p:nvPr/>
        </p:nvPicPr>
        <p:blipFill>
          <a:blip r:embed="rId5">
            <a:alphaModFix/>
          </a:blip>
          <a:stretch>
            <a:fillRect/>
          </a:stretch>
        </p:blipFill>
        <p:spPr>
          <a:xfrm>
            <a:off x="5011788" y="1143000"/>
            <a:ext cx="960120" cy="1280160"/>
          </a:xfrm>
          <a:prstGeom prst="rect">
            <a:avLst/>
          </a:prstGeom>
          <a:noFill/>
          <a:ln>
            <a:noFill/>
          </a:ln>
        </p:spPr>
      </p:pic>
      <p:sp>
        <p:nvSpPr>
          <p:cNvPr id="402" name="Google Shape;402;p64"/>
          <p:cNvSpPr txBox="1"/>
          <p:nvPr/>
        </p:nvSpPr>
        <p:spPr>
          <a:xfrm>
            <a:off x="4177054" y="2407910"/>
            <a:ext cx="2452455" cy="6003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900" b="1" i="0" u="none" strike="noStrike" dirty="0">
                <a:solidFill>
                  <a:srgbClr val="6C6463"/>
                </a:solidFill>
                <a:highlight>
                  <a:srgbClr val="FFFFFF"/>
                </a:highlight>
                <a:latin typeface="Gill Sans"/>
                <a:ea typeface="Gill Sans"/>
                <a:cs typeface="Gill Sans"/>
                <a:sym typeface="Gill Sans"/>
              </a:rPr>
              <a:t>Abby Conrad</a:t>
            </a:r>
            <a:endParaRPr sz="900" b="0" u="none" strike="noStrike" cap="none"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en apprentissage et en recherche</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 en action pour la nutrition</a:t>
            </a:r>
            <a:endParaRPr sz="900" dirty="0">
              <a:solidFill>
                <a:schemeClr val="accent3"/>
              </a:solidFill>
              <a:highlight>
                <a:schemeClr val="lt1"/>
              </a:highlight>
              <a:latin typeface="Gill Sans"/>
              <a:ea typeface="Gill Sans"/>
              <a:cs typeface="Gill Sans"/>
              <a:sym typeface="Gill Sans"/>
            </a:endParaRPr>
          </a:p>
        </p:txBody>
      </p:sp>
      <p:pic>
        <p:nvPicPr>
          <p:cNvPr id="403" name="Google Shape;403;p64"/>
          <p:cNvPicPr preferRelativeResize="0"/>
          <p:nvPr/>
        </p:nvPicPr>
        <p:blipFill>
          <a:blip r:embed="rId6">
            <a:alphaModFix/>
          </a:blip>
          <a:stretch>
            <a:fillRect/>
          </a:stretch>
        </p:blipFill>
        <p:spPr>
          <a:xfrm>
            <a:off x="6966713" y="1143000"/>
            <a:ext cx="1446581" cy="1280160"/>
          </a:xfrm>
          <a:prstGeom prst="rect">
            <a:avLst/>
          </a:prstGeom>
          <a:noFill/>
          <a:ln>
            <a:noFill/>
          </a:ln>
        </p:spPr>
      </p:pic>
      <p:sp>
        <p:nvSpPr>
          <p:cNvPr id="404" name="Google Shape;404;p64"/>
          <p:cNvSpPr txBox="1"/>
          <p:nvPr/>
        </p:nvSpPr>
        <p:spPr>
          <a:xfrm>
            <a:off x="6729838" y="2400290"/>
            <a:ext cx="1920300" cy="6003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chemeClr val="accent3"/>
              </a:buClr>
              <a:buSzPts val="1700"/>
              <a:buFont typeface="Arial"/>
              <a:buNone/>
            </a:pPr>
            <a:r>
              <a:rPr lang="fr" sz="900" b="1" i="0" u="none" strike="noStrike" dirty="0">
                <a:solidFill>
                  <a:srgbClr val="6C6463"/>
                </a:solidFill>
                <a:highlight>
                  <a:srgbClr val="FFFFFF"/>
                </a:highlight>
                <a:latin typeface="Gill Sans"/>
                <a:ea typeface="Gill Sans"/>
                <a:cs typeface="Gill Sans"/>
                <a:sym typeface="Gill Sans"/>
              </a:rPr>
              <a:t>Altrena Mukuria-Ashe</a:t>
            </a:r>
            <a:endParaRPr sz="900" b="1"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technique principale</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 en action pour la nutrition</a:t>
            </a:r>
            <a:endParaRPr sz="900" dirty="0">
              <a:solidFill>
                <a:schemeClr val="accent3"/>
              </a:solidFill>
              <a:highlight>
                <a:schemeClr val="lt1"/>
              </a:highlight>
              <a:latin typeface="Gill Sans"/>
              <a:ea typeface="Gill Sans"/>
              <a:cs typeface="Gill Sans"/>
              <a:sym typeface="Gill Sans"/>
            </a:endParaRPr>
          </a:p>
        </p:txBody>
      </p:sp>
      <p:pic>
        <p:nvPicPr>
          <p:cNvPr id="405" name="Google Shape;405;p64"/>
          <p:cNvPicPr preferRelativeResize="0"/>
          <p:nvPr/>
        </p:nvPicPr>
        <p:blipFill>
          <a:blip r:embed="rId7">
            <a:alphaModFix/>
          </a:blip>
          <a:stretch>
            <a:fillRect/>
          </a:stretch>
        </p:blipFill>
        <p:spPr>
          <a:xfrm>
            <a:off x="1476335" y="3014263"/>
            <a:ext cx="1139343" cy="1280160"/>
          </a:xfrm>
          <a:prstGeom prst="rect">
            <a:avLst/>
          </a:prstGeom>
          <a:noFill/>
          <a:ln>
            <a:noFill/>
          </a:ln>
        </p:spPr>
      </p:pic>
      <p:pic>
        <p:nvPicPr>
          <p:cNvPr id="406" name="Google Shape;406;p64"/>
          <p:cNvPicPr preferRelativeResize="0"/>
          <p:nvPr/>
        </p:nvPicPr>
        <p:blipFill>
          <a:blip r:embed="rId8">
            <a:alphaModFix/>
          </a:blip>
          <a:stretch>
            <a:fillRect/>
          </a:stretch>
        </p:blipFill>
        <p:spPr>
          <a:xfrm>
            <a:off x="3794763" y="2977250"/>
            <a:ext cx="934517" cy="1280160"/>
          </a:xfrm>
          <a:prstGeom prst="rect">
            <a:avLst/>
          </a:prstGeom>
          <a:noFill/>
          <a:ln>
            <a:noFill/>
          </a:ln>
        </p:spPr>
      </p:pic>
      <p:pic>
        <p:nvPicPr>
          <p:cNvPr id="407" name="Google Shape;407;p64"/>
          <p:cNvPicPr preferRelativeResize="0"/>
          <p:nvPr/>
        </p:nvPicPr>
        <p:blipFill>
          <a:blip r:embed="rId9">
            <a:alphaModFix/>
          </a:blip>
          <a:stretch>
            <a:fillRect/>
          </a:stretch>
        </p:blipFill>
        <p:spPr>
          <a:xfrm>
            <a:off x="2773354" y="1085850"/>
            <a:ext cx="1062533" cy="1280160"/>
          </a:xfrm>
          <a:prstGeom prst="rect">
            <a:avLst/>
          </a:prstGeom>
          <a:noFill/>
          <a:ln>
            <a:noFill/>
          </a:ln>
        </p:spPr>
      </p:pic>
      <p:sp>
        <p:nvSpPr>
          <p:cNvPr id="408" name="Google Shape;408;p64"/>
          <p:cNvSpPr txBox="1"/>
          <p:nvPr/>
        </p:nvSpPr>
        <p:spPr>
          <a:xfrm>
            <a:off x="650240" y="4257400"/>
            <a:ext cx="2487248" cy="6003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chemeClr val="accent3"/>
              </a:buClr>
              <a:buSzPts val="1700"/>
              <a:buFont typeface="Arial"/>
              <a:buNone/>
            </a:pPr>
            <a:r>
              <a:rPr lang="fr" sz="900" b="1" i="0" u="none" strike="noStrike" dirty="0">
                <a:solidFill>
                  <a:srgbClr val="6C6463"/>
                </a:solidFill>
                <a:highlight>
                  <a:srgbClr val="FFFFFF"/>
                </a:highlight>
                <a:latin typeface="Gill Sans"/>
                <a:ea typeface="Gill Sans"/>
                <a:cs typeface="Gill Sans"/>
                <a:sym typeface="Gill Sans"/>
              </a:rPr>
              <a:t>Lesley Oot</a:t>
            </a:r>
            <a:endParaRPr sz="900" b="1"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technique </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 en action pour la nutrition</a:t>
            </a:r>
            <a:endParaRPr sz="900" dirty="0">
              <a:solidFill>
                <a:schemeClr val="accent3"/>
              </a:solidFill>
              <a:highlight>
                <a:schemeClr val="lt1"/>
              </a:highlight>
              <a:latin typeface="Gill Sans"/>
              <a:ea typeface="Gill Sans"/>
              <a:cs typeface="Gill Sans"/>
              <a:sym typeface="Gill Sans"/>
            </a:endParaRPr>
          </a:p>
        </p:txBody>
      </p:sp>
      <p:sp>
        <p:nvSpPr>
          <p:cNvPr id="409" name="Google Shape;409;p64"/>
          <p:cNvSpPr txBox="1"/>
          <p:nvPr/>
        </p:nvSpPr>
        <p:spPr>
          <a:xfrm>
            <a:off x="3137488" y="4257400"/>
            <a:ext cx="2124587" cy="6003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chemeClr val="accent3"/>
              </a:buClr>
              <a:buSzPts val="1700"/>
              <a:buFont typeface="Arial"/>
              <a:buNone/>
            </a:pPr>
            <a:r>
              <a:rPr lang="fr" sz="900" b="1" i="0" u="none" strike="noStrike" dirty="0">
                <a:solidFill>
                  <a:srgbClr val="6C6463"/>
                </a:solidFill>
                <a:highlight>
                  <a:srgbClr val="FFFFFF"/>
                </a:highlight>
                <a:latin typeface="Gill Sans"/>
                <a:ea typeface="Gill Sans"/>
                <a:cs typeface="Gill Sans"/>
                <a:sym typeface="Gill Sans"/>
              </a:rPr>
              <a:t>Alyssa Klein</a:t>
            </a:r>
            <a:endParaRPr sz="900" b="1"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technique </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 en action pour la nutrition</a:t>
            </a:r>
            <a:endParaRPr sz="900" dirty="0">
              <a:solidFill>
                <a:schemeClr val="accent3"/>
              </a:solidFill>
              <a:highlight>
                <a:schemeClr val="lt1"/>
              </a:highlight>
              <a:latin typeface="Gill Sans"/>
              <a:ea typeface="Gill Sans"/>
              <a:cs typeface="Gill Sans"/>
              <a:sym typeface="Gill Sans"/>
            </a:endParaRPr>
          </a:p>
        </p:txBody>
      </p:sp>
      <p:sp>
        <p:nvSpPr>
          <p:cNvPr id="410" name="Google Shape;410;p64"/>
          <p:cNvSpPr txBox="1"/>
          <p:nvPr/>
        </p:nvSpPr>
        <p:spPr>
          <a:xfrm>
            <a:off x="2170777" y="2366000"/>
            <a:ext cx="2167453" cy="6003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chemeClr val="accent3"/>
              </a:buClr>
              <a:buSzPts val="1700"/>
              <a:buFont typeface="Arial"/>
              <a:buNone/>
            </a:pPr>
            <a:r>
              <a:rPr lang="fr" sz="900" b="1" i="0" u="none" strike="noStrike" dirty="0">
                <a:solidFill>
                  <a:srgbClr val="6C6463"/>
                </a:solidFill>
                <a:highlight>
                  <a:srgbClr val="FFFFFF"/>
                </a:highlight>
                <a:latin typeface="Gill Sans"/>
                <a:ea typeface="Gill Sans"/>
                <a:cs typeface="Gill Sans"/>
                <a:sym typeface="Gill Sans"/>
              </a:rPr>
              <a:t>Sascha Lamstein</a:t>
            </a:r>
            <a:endParaRPr sz="900" b="1"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Conseillère principale en nutrition </a:t>
            </a:r>
            <a:endParaRPr sz="900" dirty="0">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900" b="0" i="0" u="none" strike="noStrike" dirty="0">
                <a:solidFill>
                  <a:srgbClr val="6C6463"/>
                </a:solidFill>
                <a:highlight>
                  <a:srgbClr val="FFFFFF"/>
                </a:highlight>
                <a:latin typeface="Gill Sans"/>
                <a:ea typeface="Gill Sans"/>
                <a:cs typeface="Gill Sans"/>
                <a:sym typeface="Gill Sans"/>
              </a:rPr>
              <a:t>USAID en action pour la nutrition</a:t>
            </a:r>
            <a:endParaRPr sz="900" dirty="0">
              <a:solidFill>
                <a:schemeClr val="accent3"/>
              </a:solidFill>
              <a:highlight>
                <a:schemeClr val="lt1"/>
              </a:highlight>
              <a:latin typeface="Gill Sans"/>
              <a:ea typeface="Gill Sans"/>
              <a:cs typeface="Gill Sans"/>
              <a:sym typeface="Gill Sans"/>
            </a:endParaRPr>
          </a:p>
        </p:txBody>
      </p:sp>
      <p:sp>
        <p:nvSpPr>
          <p:cNvPr id="411" name="Google Shape;411;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a:t>
            </a:r>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2"/>
          <p:cNvSpPr txBox="1">
            <a:spLocks noGrp="1"/>
          </p:cNvSpPr>
          <p:nvPr>
            <p:ph type="body" idx="1"/>
          </p:nvPr>
        </p:nvSpPr>
        <p:spPr>
          <a:xfrm>
            <a:off x="198975" y="910050"/>
            <a:ext cx="5862000" cy="39465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1200" b="1" i="0" u="none" strike="noStrike" dirty="0">
                <a:highlight>
                  <a:srgbClr val="000000">
                    <a:alpha val="0"/>
                  </a:srgbClr>
                </a:highlight>
                <a:latin typeface="Gill Sans"/>
              </a:rPr>
              <a:t>Lacune : </a:t>
            </a:r>
            <a:endParaRPr sz="1200" b="1" dirty="0"/>
          </a:p>
          <a:p>
            <a:pPr marL="457200" lvl="0" indent="-311150" algn="l" rtl="0">
              <a:spcBef>
                <a:spcPct val="0"/>
              </a:spcBef>
              <a:spcAft>
                <a:spcPct val="0"/>
              </a:spcAft>
              <a:buSzPts val="1300"/>
              <a:buChar char="•"/>
            </a:pPr>
            <a:r>
              <a:rPr lang="fr" sz="1200" b="0" i="0" u="none" strike="noStrike" dirty="0">
                <a:highlight>
                  <a:srgbClr val="000000">
                    <a:alpha val="0"/>
                  </a:srgbClr>
                </a:highlight>
                <a:latin typeface="Gill Sans"/>
              </a:rPr>
              <a:t>Manque de conseils pratiques et d'outils pour soutenir une programmation efficace et intégrée du RCEL et de la nutrition. </a:t>
            </a:r>
            <a:endParaRPr sz="1200" dirty="0"/>
          </a:p>
          <a:p>
            <a:pPr marL="457200" lvl="0" indent="-311150" algn="l" rtl="0">
              <a:spcBef>
                <a:spcPct val="0"/>
              </a:spcBef>
              <a:spcAft>
                <a:spcPct val="0"/>
              </a:spcAft>
              <a:buSzPts val="1300"/>
              <a:buChar char="•"/>
            </a:pPr>
            <a:r>
              <a:rPr lang="fr" sz="1200" b="0" i="0" u="none" strike="noStrike" dirty="0">
                <a:highlight>
                  <a:srgbClr val="000000">
                    <a:alpha val="0"/>
                  </a:srgbClr>
                </a:highlight>
                <a:latin typeface="Gill Sans"/>
              </a:rPr>
              <a:t>Soutenir la fourniture de conseils mieux adaptés et plus pertinents pour les aidants. </a:t>
            </a:r>
            <a:endParaRPr sz="1200" dirty="0"/>
          </a:p>
          <a:p>
            <a:pPr marL="0" lvl="0" indent="0" algn="l" rtl="0">
              <a:spcBef>
                <a:spcPct val="0"/>
              </a:spcBef>
              <a:spcAft>
                <a:spcPct val="0"/>
              </a:spcAft>
              <a:buNone/>
            </a:pPr>
            <a:endParaRPr sz="1200" b="1" dirty="0"/>
          </a:p>
          <a:p>
            <a:pPr marL="0" lvl="0" indent="0" algn="l" rtl="0">
              <a:spcBef>
                <a:spcPct val="0"/>
              </a:spcBef>
              <a:spcAft>
                <a:spcPct val="0"/>
              </a:spcAft>
              <a:buNone/>
            </a:pPr>
            <a:r>
              <a:rPr lang="fr" sz="1200" b="1" i="0" u="none" strike="noStrike" dirty="0">
                <a:highlight>
                  <a:srgbClr val="000000">
                    <a:alpha val="0"/>
                  </a:srgbClr>
                </a:highlight>
                <a:latin typeface="Gill Sans"/>
              </a:rPr>
              <a:t>Objectif</a:t>
            </a:r>
            <a:r>
              <a:rPr lang="fr" sz="1200" b="1" i="0" u="none" strike="noStrike" dirty="0">
                <a:solidFill>
                  <a:srgbClr val="635C5B"/>
                </a:solidFill>
                <a:highlight>
                  <a:srgbClr val="000000">
                    <a:alpha val="0"/>
                  </a:srgbClr>
                </a:highlight>
                <a:latin typeface="Gill Sans"/>
              </a:rPr>
              <a:t>: </a:t>
            </a:r>
            <a:r>
              <a:rPr lang="fr" sz="1200" b="0" i="0" u="none" strike="noStrike" dirty="0">
                <a:highlight>
                  <a:srgbClr val="000000">
                    <a:alpha val="0"/>
                  </a:srgbClr>
                </a:highlight>
                <a:latin typeface="Gill Sans"/>
              </a:rPr>
              <a:t>aider les responsables de programmes à concevoir et à mettre en œuvre des programmes plus holistiques et intégrés, afin de soutenir les prestataires de soins en fonction de l'âge et du stade de développement de l'enfant.</a:t>
            </a:r>
            <a:endParaRPr sz="1200" dirty="0">
              <a:solidFill>
                <a:srgbClr val="635C5B"/>
              </a:solidFill>
              <a:latin typeface="Calibri"/>
              <a:ea typeface="Calibri"/>
              <a:cs typeface="Calibri"/>
              <a:sym typeface="Calibri"/>
            </a:endParaRPr>
          </a:p>
          <a:p>
            <a:pPr marL="0" lvl="0" indent="0" algn="l" rtl="0">
              <a:spcBef>
                <a:spcPct val="0"/>
              </a:spcBef>
              <a:spcAft>
                <a:spcPct val="0"/>
              </a:spcAft>
              <a:buNone/>
            </a:pPr>
            <a:endParaRPr sz="1200" b="1" dirty="0">
              <a:solidFill>
                <a:srgbClr val="635C5B"/>
              </a:solidFill>
            </a:endParaRPr>
          </a:p>
          <a:p>
            <a:pPr marL="0" lvl="0" indent="0" algn="l" rtl="0">
              <a:spcBef>
                <a:spcPct val="0"/>
              </a:spcBef>
              <a:spcAft>
                <a:spcPct val="0"/>
              </a:spcAft>
              <a:buNone/>
            </a:pPr>
            <a:r>
              <a:rPr lang="fr" sz="1200" b="1" i="0" u="none" strike="noStrike" dirty="0">
                <a:solidFill>
                  <a:srgbClr val="635C5B"/>
                </a:solidFill>
                <a:highlight>
                  <a:srgbClr val="000000">
                    <a:alpha val="0"/>
                  </a:srgbClr>
                </a:highlight>
                <a:latin typeface="Gill Sans"/>
              </a:rPr>
              <a:t>La ressource comprend : </a:t>
            </a:r>
            <a:endParaRPr sz="1200" b="1" dirty="0">
              <a:solidFill>
                <a:srgbClr val="635C5B"/>
              </a:solidFill>
            </a:endParaRPr>
          </a:p>
          <a:p>
            <a:pPr marL="0" lvl="0" indent="0" algn="l" rtl="0">
              <a:spcBef>
                <a:spcPct val="0"/>
              </a:spcBef>
              <a:spcAft>
                <a:spcPct val="0"/>
              </a:spcAft>
              <a:buClr>
                <a:schemeClr val="dk1"/>
              </a:buClr>
              <a:buSzPts val="1100"/>
              <a:buFont typeface="Arial"/>
              <a:buNone/>
            </a:pPr>
            <a:r>
              <a:rPr lang="fr" sz="1200" b="1" i="0" u="none" strike="noStrike" dirty="0">
                <a:solidFill>
                  <a:srgbClr val="002F6C"/>
                </a:solidFill>
                <a:highlight>
                  <a:srgbClr val="000000">
                    <a:alpha val="0"/>
                  </a:srgbClr>
                </a:highlight>
                <a:latin typeface="Gill Sans"/>
              </a:rPr>
              <a:t>Quatre modules spécifiques à l’âge</a:t>
            </a:r>
            <a:r>
              <a:rPr lang="fr" sz="1200" b="0" i="0" u="none" strike="noStrike" dirty="0">
                <a:highlight>
                  <a:srgbClr val="000000">
                    <a:alpha val="0"/>
                  </a:srgbClr>
                </a:highlight>
                <a:latin typeface="Gill Sans"/>
              </a:rPr>
              <a:t> qui fournissent des conseils et des exemples d'activités spécifiques à l'âge.</a:t>
            </a:r>
            <a:endParaRPr sz="1200" b="1" dirty="0"/>
          </a:p>
          <a:p>
            <a:pPr marL="457200" lvl="0" indent="-311150" algn="l" rtl="0">
              <a:spcBef>
                <a:spcPct val="0"/>
              </a:spcBef>
              <a:spcAft>
                <a:spcPct val="0"/>
              </a:spcAft>
              <a:buSzPts val="1300"/>
              <a:buChar char="•"/>
            </a:pPr>
            <a:r>
              <a:rPr lang="fr" sz="1200" b="0" i="0" u="none" strike="noStrike" dirty="0">
                <a:highlight>
                  <a:srgbClr val="000000">
                    <a:alpha val="0"/>
                  </a:srgbClr>
                </a:highlight>
                <a:latin typeface="Gill Sans"/>
              </a:rPr>
              <a:t>Module 1 : de la naissance à 6 mois ; Module 2 : de 6 à 9 mois</a:t>
            </a:r>
            <a:endParaRPr sz="1200" dirty="0"/>
          </a:p>
          <a:p>
            <a:pPr marL="457200" lvl="0" indent="-311150" algn="l" rtl="0">
              <a:spcBef>
                <a:spcPct val="0"/>
              </a:spcBef>
              <a:spcAft>
                <a:spcPct val="0"/>
              </a:spcAft>
              <a:buSzPts val="1300"/>
              <a:buChar char="•"/>
            </a:pPr>
            <a:r>
              <a:rPr lang="fr" sz="1200" b="0" i="0" u="none" strike="noStrike" dirty="0">
                <a:highlight>
                  <a:srgbClr val="000000">
                    <a:alpha val="0"/>
                  </a:srgbClr>
                </a:highlight>
                <a:latin typeface="Gill Sans"/>
              </a:rPr>
              <a:t>Module 3 : de 9 à 12 mois ; Module 4 : de 12 à 24 mois</a:t>
            </a:r>
            <a:endParaRPr sz="1200" dirty="0"/>
          </a:p>
          <a:p>
            <a:pPr marL="0" lvl="0" indent="0" algn="l" rtl="0">
              <a:spcBef>
                <a:spcPct val="0"/>
              </a:spcBef>
              <a:spcAft>
                <a:spcPct val="0"/>
              </a:spcAft>
              <a:buClr>
                <a:schemeClr val="dk1"/>
              </a:buClr>
              <a:buSzPts val="1100"/>
              <a:buFont typeface="Arial"/>
              <a:buNone/>
            </a:pPr>
            <a:endParaRPr sz="1200" dirty="0"/>
          </a:p>
          <a:p>
            <a:pPr marL="0" lvl="0" indent="0" algn="l" rtl="0">
              <a:spcBef>
                <a:spcPct val="0"/>
              </a:spcBef>
              <a:spcAft>
                <a:spcPct val="0"/>
              </a:spcAft>
              <a:buClr>
                <a:schemeClr val="dk1"/>
              </a:buClr>
              <a:buSzPts val="1100"/>
              <a:buFont typeface="Arial"/>
              <a:buNone/>
            </a:pPr>
            <a:r>
              <a:rPr lang="fr" sz="1200" b="1" i="0" u="none" strike="noStrike" dirty="0">
                <a:solidFill>
                  <a:srgbClr val="002F6C"/>
                </a:solidFill>
                <a:highlight>
                  <a:srgbClr val="000000">
                    <a:alpha val="0"/>
                  </a:srgbClr>
                </a:highlight>
                <a:latin typeface="Gill Sans"/>
              </a:rPr>
              <a:t>Guide de conception et de mise en œuvre des programmes </a:t>
            </a:r>
            <a:r>
              <a:rPr lang="fr" sz="1200" b="0" i="0" u="none" strike="noStrike" dirty="0">
                <a:solidFill>
                  <a:schemeClr val="tx1"/>
                </a:solidFill>
                <a:highlight>
                  <a:srgbClr val="000000">
                    <a:alpha val="0"/>
                  </a:srgbClr>
                </a:highlight>
                <a:latin typeface="Gill Sans"/>
              </a:rPr>
              <a:t>qui</a:t>
            </a:r>
            <a:r>
              <a:rPr lang="fr" sz="1200" b="0" i="0" u="none" strike="noStrike" dirty="0">
                <a:highlight>
                  <a:srgbClr val="000000">
                    <a:alpha val="0"/>
                  </a:srgbClr>
                </a:highlight>
                <a:latin typeface="Gill Sans"/>
              </a:rPr>
              <a:t> fournit des informations sur la manière d'utiliser les modules, y compris les conditions préalables à leur utilisation et les principes clés de conception.</a:t>
            </a:r>
            <a:endParaRPr sz="1200" dirty="0"/>
          </a:p>
          <a:p>
            <a:pPr marL="0" lvl="0" indent="0" algn="l" rtl="0">
              <a:spcBef>
                <a:spcPct val="0"/>
              </a:spcBef>
              <a:spcAft>
                <a:spcPct val="0"/>
              </a:spcAft>
              <a:buClr>
                <a:schemeClr val="dk1"/>
              </a:buClr>
              <a:buSzPts val="1100"/>
              <a:buFont typeface="Arial"/>
              <a:buNone/>
            </a:pPr>
            <a:endParaRPr sz="1200" dirty="0"/>
          </a:p>
          <a:p>
            <a:pPr marL="0" lvl="0" indent="0" algn="l" rtl="0">
              <a:spcBef>
                <a:spcPct val="0"/>
              </a:spcBef>
              <a:spcAft>
                <a:spcPct val="0"/>
              </a:spcAft>
              <a:buClr>
                <a:schemeClr val="dk1"/>
              </a:buClr>
              <a:buSzPts val="1100"/>
              <a:buFont typeface="Arial"/>
              <a:buNone/>
            </a:pPr>
            <a:r>
              <a:rPr lang="fr" sz="1200" b="1" i="0" u="none" strike="noStrike" dirty="0">
                <a:solidFill>
                  <a:srgbClr val="002F6C"/>
                </a:solidFill>
                <a:highlight>
                  <a:srgbClr val="000000">
                    <a:alpha val="0"/>
                  </a:srgbClr>
                </a:highlight>
                <a:latin typeface="Gill Sans"/>
              </a:rPr>
              <a:t>Collection de ressources en ligne</a:t>
            </a:r>
            <a:r>
              <a:rPr lang="fr" sz="1200" b="0" i="0" u="none" strike="noStrike" dirty="0">
                <a:solidFill>
                  <a:srgbClr val="002F6C"/>
                </a:solidFill>
                <a:highlight>
                  <a:srgbClr val="000000">
                    <a:alpha val="0"/>
                  </a:srgbClr>
                </a:highlight>
                <a:latin typeface="Gill Sans"/>
              </a:rPr>
              <a:t> </a:t>
            </a:r>
            <a:r>
              <a:rPr lang="fr" sz="1200" b="0" i="0" u="none" strike="noStrike" dirty="0">
                <a:solidFill>
                  <a:schemeClr val="tx1"/>
                </a:solidFill>
                <a:highlight>
                  <a:srgbClr val="000000">
                    <a:alpha val="0"/>
                  </a:srgbClr>
                </a:highlight>
                <a:latin typeface="Gill Sans"/>
              </a:rPr>
              <a:t>qui</a:t>
            </a:r>
            <a:r>
              <a:rPr lang="fr" sz="1200" b="0" i="0" u="none" strike="noStrike" dirty="0">
                <a:solidFill>
                  <a:srgbClr val="002F6C"/>
                </a:solidFill>
                <a:highlight>
                  <a:srgbClr val="000000">
                    <a:alpha val="0"/>
                  </a:srgbClr>
                </a:highlight>
                <a:latin typeface="Gill Sans"/>
              </a:rPr>
              <a:t> </a:t>
            </a:r>
            <a:r>
              <a:rPr lang="fr" sz="1200" b="0" i="0" u="none" strike="noStrike" dirty="0">
                <a:highlight>
                  <a:srgbClr val="000000">
                    <a:alpha val="0"/>
                  </a:srgbClr>
                </a:highlight>
                <a:latin typeface="Gill Sans"/>
              </a:rPr>
              <a:t>fournit un ensemble de ressources sélectionnées et consultables en fonction de l'âge de l'enfant et/ou de thèmes transversaux.</a:t>
            </a:r>
            <a:endParaRPr sz="1200" dirty="0"/>
          </a:p>
          <a:p>
            <a:pPr marL="0" lvl="0" indent="0" algn="l" rtl="0">
              <a:spcBef>
                <a:spcPct val="0"/>
              </a:spcBef>
              <a:spcAft>
                <a:spcPct val="0"/>
              </a:spcAft>
              <a:buClr>
                <a:schemeClr val="dk1"/>
              </a:buClr>
              <a:buSzPts val="1100"/>
              <a:buFont typeface="Arial"/>
              <a:buNone/>
            </a:pPr>
            <a:endParaRPr sz="1200" b="1" dirty="0"/>
          </a:p>
          <a:p>
            <a:pPr marL="0" lvl="0" indent="0" algn="l" rtl="0">
              <a:spcBef>
                <a:spcPct val="0"/>
              </a:spcBef>
              <a:spcAft>
                <a:spcPct val="0"/>
              </a:spcAft>
              <a:buClr>
                <a:schemeClr val="dk1"/>
              </a:buClr>
              <a:buSzPts val="1100"/>
              <a:buFont typeface="Arial"/>
              <a:buNone/>
            </a:pPr>
            <a:endParaRPr sz="1200" b="1" dirty="0">
              <a:solidFill>
                <a:schemeClr val="accent3"/>
              </a:solidFill>
            </a:endParaRPr>
          </a:p>
          <a:p>
            <a:pPr marL="0" lvl="0" indent="0" algn="l" rtl="0">
              <a:spcBef>
                <a:spcPct val="0"/>
              </a:spcBef>
              <a:spcAft>
                <a:spcPct val="0"/>
              </a:spcAft>
              <a:buNone/>
            </a:pPr>
            <a:endParaRPr sz="1200" dirty="0">
              <a:solidFill>
                <a:schemeClr val="accent3"/>
              </a:solidFill>
            </a:endParaRPr>
          </a:p>
          <a:p>
            <a:pPr marL="0" lvl="0" indent="0" algn="l" rtl="0">
              <a:lnSpc>
                <a:spcPct val="106666"/>
              </a:lnSpc>
              <a:spcBef>
                <a:spcPct val="0"/>
              </a:spcBef>
              <a:spcAft>
                <a:spcPct val="0"/>
              </a:spcAft>
              <a:buNone/>
            </a:pPr>
            <a:r>
              <a:rPr lang="en-US" sz="1200" dirty="0">
                <a:solidFill>
                  <a:schemeClr val="accent3"/>
                </a:solidFill>
              </a:rPr>
              <a:t> </a:t>
            </a:r>
            <a:endParaRPr sz="1200" dirty="0">
              <a:solidFill>
                <a:schemeClr val="accent3"/>
              </a:solidFill>
            </a:endParaRPr>
          </a:p>
          <a:p>
            <a:pPr marL="0" lvl="0" indent="0" algn="l" rtl="0">
              <a:lnSpc>
                <a:spcPct val="100000"/>
              </a:lnSpc>
              <a:spcBef>
                <a:spcPts val="900"/>
              </a:spcBef>
              <a:spcAft>
                <a:spcPts val="900"/>
              </a:spcAft>
              <a:buSzPts val="1959"/>
              <a:buNone/>
            </a:pPr>
            <a:endParaRPr sz="1587" dirty="0"/>
          </a:p>
        </p:txBody>
      </p:sp>
      <p:sp>
        <p:nvSpPr>
          <p:cNvPr id="592" name="Google Shape;592;p82"/>
          <p:cNvSpPr txBox="1">
            <a:spLocks noGrp="1"/>
          </p:cNvSpPr>
          <p:nvPr>
            <p:ph type="title"/>
          </p:nvPr>
        </p:nvSpPr>
        <p:spPr>
          <a:xfrm>
            <a:off x="309034" y="216465"/>
            <a:ext cx="8522100" cy="6858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ct val="94974"/>
              <a:buNone/>
            </a:pPr>
            <a:r>
              <a:rPr lang="fr" sz="2000" b="1" i="0" u="none" strike="noStrike" dirty="0">
                <a:highlight>
                  <a:srgbClr val="000000">
                    <a:alpha val="0"/>
                  </a:srgbClr>
                </a:highlight>
                <a:latin typeface="Gill Sans"/>
              </a:rPr>
              <a:t>Ressource 3 :</a:t>
            </a:r>
            <a:r>
              <a:rPr lang="fr" sz="2000" b="0" i="0" u="none" strike="noStrike" dirty="0">
                <a:highlight>
                  <a:srgbClr val="000000">
                    <a:alpha val="0"/>
                  </a:srgbClr>
                </a:highlight>
                <a:latin typeface="Gill Sans"/>
              </a:rPr>
              <a:t> Soutenir les programmes intégrés de nutrition et de développement de la petite enfance pour les nourrissons et les jeunes enfants : Kit de référence sur les âges et les stades</a:t>
            </a:r>
            <a:endParaRPr sz="2000" dirty="0"/>
          </a:p>
        </p:txBody>
      </p:sp>
      <p:sp>
        <p:nvSpPr>
          <p:cNvPr id="593" name="Google Shape;593;p82"/>
          <p:cNvSpPr txBox="1"/>
          <p:nvPr/>
        </p:nvSpPr>
        <p:spPr>
          <a:xfrm>
            <a:off x="5183175" y="942905"/>
            <a:ext cx="3908700" cy="9270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600"/>
              </a:spcAft>
              <a:buClr>
                <a:schemeClr val="dk1"/>
              </a:buClr>
              <a:buSzPts val="1100"/>
              <a:buFont typeface="Arial"/>
              <a:buNone/>
            </a:pPr>
            <a:endParaRPr b="1" i="1">
              <a:solidFill>
                <a:srgbClr val="0067B9"/>
              </a:solidFill>
              <a:latin typeface="Gill Sans"/>
              <a:ea typeface="Gill Sans"/>
              <a:cs typeface="Gill Sans"/>
              <a:sym typeface="Gill Sans"/>
            </a:endParaRPr>
          </a:p>
        </p:txBody>
      </p:sp>
      <p:pic>
        <p:nvPicPr>
          <p:cNvPr id="594" name="Google Shape;594;p82"/>
          <p:cNvPicPr preferRelativeResize="0"/>
          <p:nvPr/>
        </p:nvPicPr>
        <p:blipFill>
          <a:blip r:embed="rId3">
            <a:alphaModFix/>
          </a:blip>
          <a:stretch>
            <a:fillRect/>
          </a:stretch>
        </p:blipFill>
        <p:spPr>
          <a:xfrm>
            <a:off x="6060844" y="1869900"/>
            <a:ext cx="3083155" cy="2330425"/>
          </a:xfrm>
          <a:prstGeom prst="rect">
            <a:avLst/>
          </a:prstGeom>
          <a:noFill/>
          <a:ln w="9525" cap="flat" cmpd="sng">
            <a:solidFill>
              <a:schemeClr val="dk1"/>
            </a:solidFill>
            <a:prstDash val="solid"/>
            <a:round/>
            <a:headEnd type="none" w="sm" len="sm"/>
            <a:tailEnd type="none" w="sm" len="sm"/>
          </a:ln>
        </p:spPr>
      </p:pic>
      <p:sp>
        <p:nvSpPr>
          <p:cNvPr id="595" name="Google Shape;595;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20</a:t>
            </a:r>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3"/>
          <p:cNvSpPr txBox="1">
            <a:spLocks noGrp="1"/>
          </p:cNvSpPr>
          <p:nvPr>
            <p:ph type="body" idx="1"/>
          </p:nvPr>
        </p:nvSpPr>
        <p:spPr>
          <a:xfrm>
            <a:off x="123623" y="649376"/>
            <a:ext cx="8522100" cy="3817800"/>
          </a:xfrm>
          <a:prstGeom prst="rect">
            <a:avLst/>
          </a:prstGeom>
        </p:spPr>
        <p:txBody>
          <a:bodyPr spcFirstLastPara="1" wrap="square" lIns="0" tIns="0" rIns="0" bIns="0" anchor="t" anchorCtr="0">
            <a:noAutofit/>
          </a:bodyPr>
          <a:lstStyle/>
          <a:p>
            <a:pPr marL="457200" lvl="0" indent="-330200" algn="l" rtl="0">
              <a:spcBef>
                <a:spcPct val="0"/>
              </a:spcBef>
              <a:spcAft>
                <a:spcPct val="0"/>
              </a:spcAft>
              <a:buClr>
                <a:schemeClr val="accent3"/>
              </a:buClr>
              <a:buSzPts val="1600"/>
              <a:buChar char="•"/>
            </a:pPr>
            <a:r>
              <a:rPr lang="fr" sz="1600" b="1" i="0" u="none" strike="noStrike" dirty="0">
                <a:solidFill>
                  <a:srgbClr val="6C6463"/>
                </a:solidFill>
                <a:highlight>
                  <a:srgbClr val="000000">
                    <a:alpha val="0"/>
                  </a:srgbClr>
                </a:highlight>
                <a:latin typeface="Gill Sans"/>
              </a:rPr>
              <a:t>Lacune : </a:t>
            </a:r>
            <a:r>
              <a:rPr lang="fr" sz="1600" b="0" i="0" u="none" strike="noStrike" dirty="0">
                <a:solidFill>
                  <a:srgbClr val="6C6463"/>
                </a:solidFill>
                <a:highlight>
                  <a:srgbClr val="000000">
                    <a:alpha val="0"/>
                  </a:srgbClr>
                </a:highlight>
                <a:latin typeface="Gill Sans"/>
              </a:rPr>
              <a:t>pas de vidéos accessibles au public pour soutenir la formation et le conseil en matière de soins adaptés et d’apprentissage précoce, et le format vidéo se prête bien à l’explication de ces concepts.</a:t>
            </a:r>
            <a:r>
              <a:rPr lang="fr" sz="1600" b="1" i="0" u="none" strike="noStrike" dirty="0">
                <a:solidFill>
                  <a:srgbClr val="6C6463"/>
                </a:solidFill>
                <a:highlight>
                  <a:srgbClr val="000000">
                    <a:alpha val="0"/>
                  </a:srgbClr>
                </a:highlight>
                <a:latin typeface="Gill Sans"/>
              </a:rPr>
              <a:t>  </a:t>
            </a:r>
            <a:endParaRPr sz="1600" b="1" dirty="0">
              <a:solidFill>
                <a:schemeClr val="accent3"/>
              </a:solidFill>
            </a:endParaRPr>
          </a:p>
          <a:p>
            <a:pPr marL="457200" lvl="0" indent="-330200" algn="l" rtl="0">
              <a:spcBef>
                <a:spcPts val="900"/>
              </a:spcBef>
              <a:spcAft>
                <a:spcPct val="0"/>
              </a:spcAft>
              <a:buClr>
                <a:schemeClr val="accent3"/>
              </a:buClr>
              <a:buSzPts val="1600"/>
              <a:buChar char="•"/>
            </a:pPr>
            <a:r>
              <a:rPr lang="fr" sz="1600" b="1" i="0" u="none" strike="noStrike" dirty="0">
                <a:solidFill>
                  <a:srgbClr val="6C6463"/>
                </a:solidFill>
                <a:highlight>
                  <a:srgbClr val="000000">
                    <a:alpha val="0"/>
                  </a:srgbClr>
                </a:highlight>
                <a:latin typeface="Gill Sans"/>
              </a:rPr>
              <a:t>Objectif :</a:t>
            </a:r>
            <a:r>
              <a:rPr lang="fr" sz="1600" b="0" i="0" u="none" strike="noStrike" dirty="0">
                <a:solidFill>
                  <a:srgbClr val="6C6463"/>
                </a:solidFill>
                <a:highlight>
                  <a:srgbClr val="000000">
                    <a:alpha val="0"/>
                  </a:srgbClr>
                </a:highlight>
                <a:latin typeface="Gill Sans"/>
              </a:rPr>
              <a:t> créer une nouvelle série de vidéos pour démontrer, expliquer et promouvoir des pratiques de soins adaptés positives et des compétences en matière de conseil pour les agents de santé, en complément de l'ensemble de l'addendum au RCEL. </a:t>
            </a:r>
            <a:endParaRPr sz="1600" dirty="0">
              <a:solidFill>
                <a:schemeClr val="accent3"/>
              </a:solidFill>
            </a:endParaRPr>
          </a:p>
          <a:p>
            <a:pPr marL="457200" lvl="0" indent="-330200" algn="l" rtl="0">
              <a:spcBef>
                <a:spcPts val="900"/>
              </a:spcBef>
              <a:spcAft>
                <a:spcPct val="0"/>
              </a:spcAft>
              <a:buClr>
                <a:schemeClr val="accent3"/>
              </a:buClr>
              <a:buSzPts val="1600"/>
              <a:buChar char="•"/>
            </a:pPr>
            <a:r>
              <a:rPr lang="fr" sz="1600" b="0" i="0" u="none" strike="noStrike" dirty="0">
                <a:solidFill>
                  <a:srgbClr val="6C6463"/>
                </a:solidFill>
                <a:highlight>
                  <a:srgbClr val="000000">
                    <a:alpha val="0"/>
                  </a:srgbClr>
                </a:highlight>
                <a:latin typeface="Gill Sans"/>
              </a:rPr>
              <a:t>La </a:t>
            </a:r>
            <a:r>
              <a:rPr lang="fr" sz="1600" b="1" i="0" u="none" strike="noStrike" dirty="0">
                <a:solidFill>
                  <a:srgbClr val="6C6463"/>
                </a:solidFill>
                <a:highlight>
                  <a:srgbClr val="000000">
                    <a:alpha val="0"/>
                  </a:srgbClr>
                </a:highlight>
                <a:latin typeface="Gill Sans"/>
              </a:rPr>
              <a:t>ressource comprend</a:t>
            </a:r>
            <a:r>
              <a:rPr lang="fr" sz="1600" b="0" i="0" u="none" strike="noStrike" dirty="0">
                <a:solidFill>
                  <a:srgbClr val="6C6463"/>
                </a:solidFill>
                <a:highlight>
                  <a:srgbClr val="000000">
                    <a:alpha val="0"/>
                  </a:srgbClr>
                </a:highlight>
                <a:latin typeface="Gill Sans"/>
              </a:rPr>
              <a:t>: 10 vidéos dans la série, montrant des moments réels de soins adaptés entre les personnes s'occupant d'enfants et leurs enfants, enseignant aux conseillers comment reconnaître </a:t>
            </a:r>
            <a:br>
              <a:rPr lang="fr" sz="1600" b="0" i="0" u="none" strike="noStrike" dirty="0">
                <a:solidFill>
                  <a:srgbClr val="6C6463"/>
                </a:solidFill>
                <a:highlight>
                  <a:srgbClr val="000000">
                    <a:alpha val="0"/>
                  </a:srgbClr>
                </a:highlight>
                <a:latin typeface="Gill Sans"/>
              </a:rPr>
            </a:br>
            <a:r>
              <a:rPr lang="fr" sz="1600" b="0" i="0" u="none" strike="noStrike" dirty="0">
                <a:solidFill>
                  <a:srgbClr val="6C6463"/>
                </a:solidFill>
                <a:highlight>
                  <a:srgbClr val="000000">
                    <a:alpha val="0"/>
                  </a:srgbClr>
                </a:highlight>
                <a:latin typeface="Gill Sans"/>
              </a:rPr>
              <a:t>et répondre aux signaux des enfants, et des vidéos </a:t>
            </a:r>
            <a:br>
              <a:rPr lang="fr" sz="1600" b="0" i="0" u="none" strike="noStrike" dirty="0">
                <a:solidFill>
                  <a:srgbClr val="6C6463"/>
                </a:solidFill>
                <a:highlight>
                  <a:srgbClr val="000000">
                    <a:alpha val="0"/>
                  </a:srgbClr>
                </a:highlight>
                <a:latin typeface="Gill Sans"/>
              </a:rPr>
            </a:br>
            <a:r>
              <a:rPr lang="fr" sz="1600" b="0" i="0" u="none" strike="noStrike" dirty="0">
                <a:solidFill>
                  <a:srgbClr val="6C6463"/>
                </a:solidFill>
                <a:highlight>
                  <a:srgbClr val="000000">
                    <a:alpha val="0"/>
                  </a:srgbClr>
                </a:highlight>
                <a:latin typeface="Gill Sans"/>
              </a:rPr>
              <a:t>expliquant comment fournir des conseils RCEL. </a:t>
            </a:r>
            <a:endParaRPr sz="1600" dirty="0">
              <a:solidFill>
                <a:schemeClr val="accent3"/>
              </a:solidFill>
            </a:endParaRPr>
          </a:p>
          <a:p>
            <a:pPr marL="457200" lvl="0" indent="-330200" algn="l" rtl="0">
              <a:spcBef>
                <a:spcPts val="900"/>
              </a:spcBef>
              <a:spcAft>
                <a:spcPct val="0"/>
              </a:spcAft>
              <a:buClr>
                <a:schemeClr val="accent3"/>
              </a:buClr>
              <a:buSzPts val="1600"/>
              <a:buChar char="•"/>
            </a:pPr>
            <a:r>
              <a:rPr lang="fr" sz="1600" b="0" i="0" u="none" strike="noStrike" dirty="0">
                <a:solidFill>
                  <a:srgbClr val="6C6463"/>
                </a:solidFill>
                <a:highlight>
                  <a:srgbClr val="000000">
                    <a:alpha val="0"/>
                  </a:srgbClr>
                </a:highlight>
                <a:latin typeface="Gill Sans"/>
              </a:rPr>
              <a:t>Disponible en anglais, arabe, français, </a:t>
            </a:r>
            <a:br>
              <a:rPr lang="fr" sz="1600" b="0" i="0" u="none" strike="noStrike" dirty="0">
                <a:solidFill>
                  <a:srgbClr val="6C6463"/>
                </a:solidFill>
                <a:highlight>
                  <a:srgbClr val="000000">
                    <a:alpha val="0"/>
                  </a:srgbClr>
                </a:highlight>
                <a:latin typeface="Gill Sans"/>
              </a:rPr>
            </a:br>
            <a:r>
              <a:rPr lang="fr" sz="1600" b="0" i="0" u="none" strike="noStrike" dirty="0">
                <a:solidFill>
                  <a:srgbClr val="6C6463"/>
                </a:solidFill>
                <a:highlight>
                  <a:srgbClr val="000000">
                    <a:alpha val="0"/>
                  </a:srgbClr>
                </a:highlight>
                <a:latin typeface="Gill Sans"/>
              </a:rPr>
              <a:t>kyrgyz, portugais, russe et espagnol. </a:t>
            </a:r>
            <a:endParaRPr sz="1600" dirty="0">
              <a:solidFill>
                <a:schemeClr val="accent3"/>
              </a:solidFill>
            </a:endParaRPr>
          </a:p>
          <a:p>
            <a:pPr marL="0" lvl="0" indent="0" algn="l" rtl="0">
              <a:spcBef>
                <a:spcPts val="900"/>
              </a:spcBef>
              <a:spcAft>
                <a:spcPct val="0"/>
              </a:spcAft>
              <a:buNone/>
            </a:pPr>
            <a:r>
              <a:rPr lang="fr" sz="1700" b="0" i="0" u="sng" strike="noStrike" dirty="0">
                <a:solidFill>
                  <a:srgbClr val="0066B9"/>
                </a:solidFill>
                <a:highlight>
                  <a:srgbClr val="000000">
                    <a:alpha val="0"/>
                  </a:srgbClr>
                </a:highlight>
                <a:latin typeface="Gill Sans"/>
                <a:hlinkClick r:id="rId3"/>
              </a:rPr>
              <a:t>Lien vers les vidéos </a:t>
            </a:r>
            <a:r>
              <a:rPr lang="fr" sz="1700" b="0" i="0" u="none" strike="noStrike" dirty="0">
                <a:solidFill>
                  <a:srgbClr val="6C6463"/>
                </a:solidFill>
                <a:highlight>
                  <a:srgbClr val="000000">
                    <a:alpha val="0"/>
                  </a:srgbClr>
                </a:highlight>
                <a:latin typeface="Gill Sans"/>
              </a:rPr>
              <a:t>:</a:t>
            </a:r>
            <a:endParaRPr sz="1700" dirty="0">
              <a:solidFill>
                <a:schemeClr val="accent3"/>
              </a:solidFill>
            </a:endParaRPr>
          </a:p>
          <a:p>
            <a:pPr marL="0" lvl="0" indent="0" algn="l" rtl="0">
              <a:spcBef>
                <a:spcPts val="900"/>
              </a:spcBef>
              <a:spcAft>
                <a:spcPts val="900"/>
              </a:spcAft>
              <a:buNone/>
            </a:pPr>
            <a:endParaRPr sz="1150" dirty="0">
              <a:solidFill>
                <a:schemeClr val="accent3"/>
              </a:solidFill>
            </a:endParaRPr>
          </a:p>
        </p:txBody>
      </p:sp>
      <p:sp>
        <p:nvSpPr>
          <p:cNvPr id="602" name="Google Shape;602;p83"/>
          <p:cNvSpPr txBox="1">
            <a:spLocks noGrp="1"/>
          </p:cNvSpPr>
          <p:nvPr>
            <p:ph type="title"/>
          </p:nvPr>
        </p:nvSpPr>
        <p:spPr>
          <a:xfrm>
            <a:off x="320040" y="-110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100" b="1" i="0" u="none" strike="noStrike" dirty="0">
                <a:highlight>
                  <a:srgbClr val="000000">
                    <a:alpha val="0"/>
                  </a:srgbClr>
                </a:highlight>
                <a:latin typeface="Gill Sans"/>
              </a:rPr>
              <a:t>Ressource 4 :</a:t>
            </a:r>
            <a:r>
              <a:rPr lang="fr" sz="2100" b="0" i="0" u="none" strike="noStrike" dirty="0">
                <a:highlight>
                  <a:srgbClr val="000000">
                    <a:alpha val="0"/>
                  </a:srgbClr>
                </a:highlight>
                <a:latin typeface="Gill Sans"/>
              </a:rPr>
              <a:t> Série de vidéos sur les soins adaptés et l’apprentissage précoce</a:t>
            </a:r>
            <a:endParaRPr dirty="0"/>
          </a:p>
        </p:txBody>
      </p:sp>
      <p:pic>
        <p:nvPicPr>
          <p:cNvPr id="603" name="Google Shape;603;p83"/>
          <p:cNvPicPr preferRelativeResize="0"/>
          <p:nvPr/>
        </p:nvPicPr>
        <p:blipFill>
          <a:blip r:embed="rId4">
            <a:alphaModFix/>
          </a:blip>
          <a:stretch>
            <a:fillRect/>
          </a:stretch>
        </p:blipFill>
        <p:spPr>
          <a:xfrm>
            <a:off x="5774900" y="2866375"/>
            <a:ext cx="3369100" cy="1895274"/>
          </a:xfrm>
          <a:prstGeom prst="rect">
            <a:avLst/>
          </a:prstGeom>
          <a:noFill/>
          <a:ln w="9525" cap="flat" cmpd="sng">
            <a:solidFill>
              <a:schemeClr val="dk2"/>
            </a:solidFill>
            <a:prstDash val="solid"/>
            <a:round/>
            <a:headEnd type="none" w="sm" len="sm"/>
            <a:tailEnd type="none" w="sm" len="sm"/>
          </a:ln>
        </p:spPr>
      </p:pic>
      <p:sp>
        <p:nvSpPr>
          <p:cNvPr id="604" name="Google Shape;604;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21</a:t>
            </a:r>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4"/>
          <p:cNvSpPr txBox="1">
            <a:spLocks noGrp="1"/>
          </p:cNvSpPr>
          <p:nvPr>
            <p:ph type="body" idx="1"/>
          </p:nvPr>
        </p:nvSpPr>
        <p:spPr>
          <a:xfrm>
            <a:off x="152400" y="133350"/>
            <a:ext cx="8839200" cy="4489800"/>
          </a:xfrm>
          <a:prstGeom prst="rect">
            <a:avLst/>
          </a:prstGeom>
          <a:solidFill>
            <a:schemeClr val="accent2"/>
          </a:solidFill>
          <a:ln>
            <a:noFill/>
          </a:ln>
        </p:spPr>
        <p:txBody>
          <a:bodyPr spcFirstLastPara="1" wrap="square" lIns="457200" tIns="91425" rIns="91425" bIns="91425" anchor="ctr" anchorCtr="0">
            <a:noAutofit/>
          </a:bodyPr>
          <a:lstStyle/>
          <a:p>
            <a:pPr marL="0" lvl="0" indent="0" algn="l" rtl="0">
              <a:spcBef>
                <a:spcPct val="0"/>
              </a:spcBef>
              <a:spcAft>
                <a:spcPct val="0"/>
              </a:spcAft>
              <a:buClr>
                <a:schemeClr val="lt1"/>
              </a:buClr>
              <a:buSzPts val="1500"/>
              <a:buNone/>
            </a:pPr>
            <a:r>
              <a:rPr lang="fr" sz="2400" b="1" i="0" u="none" strike="noStrike">
                <a:highlight>
                  <a:srgbClr val="000000">
                    <a:alpha val="0"/>
                  </a:srgbClr>
                </a:highlight>
                <a:latin typeface="Gill Sans"/>
              </a:rPr>
              <a:t>Des questions ? </a:t>
            </a:r>
            <a:endParaRPr sz="2400" b="1"/>
          </a:p>
        </p:txBody>
      </p:sp>
      <p:sp>
        <p:nvSpPr>
          <p:cNvPr id="610" name="Google Shape;610;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22</a:t>
            </a:r>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5"/>
          <p:cNvSpPr txBox="1">
            <a:spLocks noGrp="1"/>
          </p:cNvSpPr>
          <p:nvPr>
            <p:ph type="body" idx="1"/>
          </p:nvPr>
        </p:nvSpPr>
        <p:spPr>
          <a:xfrm>
            <a:off x="228400" y="701975"/>
            <a:ext cx="4982700" cy="32655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1600" b="1" i="0" u="none" strike="noStrike" dirty="0">
                <a:solidFill>
                  <a:srgbClr val="635C5B"/>
                </a:solidFill>
                <a:highlight>
                  <a:srgbClr val="000000">
                    <a:alpha val="0"/>
                  </a:srgbClr>
                </a:highlight>
                <a:latin typeface="Gill Sans"/>
              </a:rPr>
              <a:t>Pourquoi cela est important :</a:t>
            </a:r>
            <a:r>
              <a:rPr lang="fr" sz="1600" b="0" i="0" u="none" strike="noStrike" dirty="0">
                <a:solidFill>
                  <a:srgbClr val="635C5B"/>
                </a:solidFill>
                <a:highlight>
                  <a:srgbClr val="000000">
                    <a:alpha val="0"/>
                  </a:srgbClr>
                </a:highlight>
                <a:latin typeface="Gill Sans"/>
              </a:rPr>
              <a:t> </a:t>
            </a:r>
            <a:endParaRPr sz="1600" dirty="0">
              <a:solidFill>
                <a:srgbClr val="635C5B"/>
              </a:solidFill>
            </a:endParaRPr>
          </a:p>
          <a:p>
            <a:pPr marL="457200" lvl="0" indent="-330200" algn="l" rtl="0">
              <a:spcBef>
                <a:spcPts val="1000"/>
              </a:spcBef>
              <a:spcAft>
                <a:spcPct val="0"/>
              </a:spcAft>
              <a:buSzPts val="1600"/>
              <a:buChar char="●"/>
            </a:pPr>
            <a:r>
              <a:rPr lang="fr" sz="1600" b="0" i="0" u="none" strike="noStrike" dirty="0">
                <a:solidFill>
                  <a:srgbClr val="6C6463"/>
                </a:solidFill>
                <a:highlight>
                  <a:srgbClr val="000000">
                    <a:alpha val="0"/>
                  </a:srgbClr>
                </a:highlight>
                <a:latin typeface="Gill Sans"/>
              </a:rPr>
              <a:t>15 % de la population mondiale a un handicap et 80 % vit dans des pays à revenu faible et moyen (PRFM)</a:t>
            </a:r>
            <a:endParaRPr sz="1600" dirty="0">
              <a:solidFill>
                <a:srgbClr val="6C6463"/>
              </a:solidFill>
            </a:endParaRPr>
          </a:p>
          <a:p>
            <a:pPr marL="457200" lvl="0" indent="-330200" algn="l" rtl="0">
              <a:spcBef>
                <a:spcPts val="1000"/>
              </a:spcBef>
              <a:spcAft>
                <a:spcPct val="0"/>
              </a:spcAft>
              <a:buSzPts val="1600"/>
              <a:buChar char="●"/>
            </a:pPr>
            <a:r>
              <a:rPr lang="fr" sz="1600" b="0" i="0" u="none" strike="noStrike" dirty="0">
                <a:solidFill>
                  <a:srgbClr val="6C6463"/>
                </a:solidFill>
                <a:highlight>
                  <a:srgbClr val="000000">
                    <a:alpha val="0"/>
                  </a:srgbClr>
                </a:highlight>
                <a:latin typeface="Gill Sans"/>
              </a:rPr>
              <a:t>Près de 53 millions d’enfants de moins de cinq ans ont un handicap et 95 % d'entre eux vivent dans des PRFM</a:t>
            </a:r>
            <a:endParaRPr sz="1600" dirty="0">
              <a:solidFill>
                <a:srgbClr val="6C6463"/>
              </a:solidFill>
            </a:endParaRPr>
          </a:p>
          <a:p>
            <a:pPr marL="457200" lvl="0" indent="-330200" algn="l" rtl="0">
              <a:lnSpc>
                <a:spcPct val="115000"/>
              </a:lnSpc>
              <a:spcBef>
                <a:spcPts val="1000"/>
              </a:spcBef>
              <a:spcAft>
                <a:spcPct val="0"/>
              </a:spcAft>
              <a:buClr>
                <a:srgbClr val="6C6463"/>
              </a:buClr>
              <a:buSzPts val="1600"/>
              <a:buFont typeface="Gill Sans"/>
              <a:buChar char="●"/>
            </a:pPr>
            <a:r>
              <a:rPr lang="fr" sz="1600" b="0" i="0" u="none" strike="noStrike" dirty="0">
                <a:solidFill>
                  <a:srgbClr val="6C6463"/>
                </a:solidFill>
                <a:highlight>
                  <a:srgbClr val="000000">
                    <a:alpha val="0"/>
                  </a:srgbClr>
                </a:highlight>
                <a:latin typeface="Gill Sans"/>
              </a:rPr>
              <a:t>Les personnes handicapées sont trois fois plus susceptibles de souffrir de malnutrition et deux fois plus susceptibles de mourir de malnutrition.</a:t>
            </a:r>
            <a:endParaRPr sz="1600" dirty="0"/>
          </a:p>
          <a:p>
            <a:pPr marL="0" lvl="0" indent="0" algn="l" rtl="0">
              <a:spcBef>
                <a:spcPts val="1000"/>
              </a:spcBef>
              <a:spcAft>
                <a:spcPct val="0"/>
              </a:spcAft>
              <a:buNone/>
            </a:pPr>
            <a:endParaRPr sz="1600" dirty="0"/>
          </a:p>
          <a:p>
            <a:pPr marL="457200" lvl="0" indent="0" algn="l" rtl="0">
              <a:spcBef>
                <a:spcPts val="600"/>
              </a:spcBef>
              <a:spcAft>
                <a:spcPct val="0"/>
              </a:spcAft>
              <a:buNone/>
            </a:pPr>
            <a:endParaRPr sz="1000" dirty="0">
              <a:solidFill>
                <a:srgbClr val="635C5B"/>
              </a:solidFill>
            </a:endParaRPr>
          </a:p>
          <a:p>
            <a:pPr marL="0" lvl="0" indent="0" algn="l" rtl="0">
              <a:spcBef>
                <a:spcPts val="600"/>
              </a:spcBef>
              <a:spcAft>
                <a:spcPts val="600"/>
              </a:spcAft>
              <a:buNone/>
            </a:pPr>
            <a:endParaRPr sz="1300" dirty="0"/>
          </a:p>
        </p:txBody>
      </p:sp>
      <p:sp>
        <p:nvSpPr>
          <p:cNvPr id="616" name="Google Shape;616;p85"/>
          <p:cNvSpPr txBox="1">
            <a:spLocks noGrp="1"/>
          </p:cNvSpPr>
          <p:nvPr>
            <p:ph type="title"/>
          </p:nvPr>
        </p:nvSpPr>
        <p:spPr>
          <a:xfrm>
            <a:off x="320040" y="114300"/>
            <a:ext cx="8522100" cy="6858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Clr>
                <a:schemeClr val="accent3"/>
              </a:buClr>
              <a:buSzPts val="2160"/>
              <a:buFont typeface="Gill Sans"/>
              <a:buNone/>
            </a:pPr>
            <a:r>
              <a:rPr lang="fr" sz="1900" b="1" i="0" u="none" strike="noStrike" dirty="0">
                <a:solidFill>
                  <a:srgbClr val="BA092F"/>
                </a:solidFill>
                <a:highlight>
                  <a:srgbClr val="000000">
                    <a:alpha val="0"/>
                  </a:srgbClr>
                </a:highlight>
                <a:latin typeface="Gill Sans"/>
              </a:rPr>
              <a:t>Améliorer les soins nutritionnels pour les enfants ayant des difficultés d’alimentation et des handicaps</a:t>
            </a:r>
            <a:endParaRPr sz="1690" dirty="0">
              <a:solidFill>
                <a:srgbClr val="BA092F"/>
              </a:solidFill>
            </a:endParaRPr>
          </a:p>
        </p:txBody>
      </p:sp>
      <p:sp>
        <p:nvSpPr>
          <p:cNvPr id="617" name="Google Shape;617;p85"/>
          <p:cNvSpPr/>
          <p:nvPr/>
        </p:nvSpPr>
        <p:spPr>
          <a:xfrm>
            <a:off x="555025" y="3461806"/>
            <a:ext cx="3723300" cy="1166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500" b="1" i="0" u="none" strike="noStrike">
                <a:solidFill>
                  <a:srgbClr val="FFFFFF"/>
                </a:solidFill>
                <a:highlight>
                  <a:srgbClr val="000000">
                    <a:alpha val="0"/>
                  </a:srgbClr>
                </a:highlight>
                <a:latin typeface="Gill Sans"/>
                <a:ea typeface="Gill Sans"/>
                <a:cs typeface="Gill Sans"/>
                <a:sym typeface="Gill Sans"/>
              </a:rPr>
              <a:t>PREUVE</a:t>
            </a:r>
            <a:endParaRPr sz="1500" b="1">
              <a:solidFill>
                <a:schemeClr val="lt1"/>
              </a:solidFill>
              <a:latin typeface="Gill Sans"/>
              <a:ea typeface="Gill Sans"/>
              <a:cs typeface="Gill Sans"/>
              <a:sym typeface="Gill Sans"/>
            </a:endParaRPr>
          </a:p>
          <a:p>
            <a:pPr marL="457200" lvl="0" indent="-285750" algn="l" rtl="0">
              <a:spcBef>
                <a:spcPts val="600"/>
              </a:spcBef>
              <a:spcAft>
                <a:spcPct val="0"/>
              </a:spcAft>
              <a:buClr>
                <a:schemeClr val="lt1"/>
              </a:buClr>
              <a:buSzPts val="900"/>
              <a:buChar char="●"/>
            </a:pPr>
            <a:r>
              <a:rPr lang="fr" sz="1300" b="0" i="0" u="sng" strike="noStrike">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Améliorer les soins nutritionnels pour les enfants ayant des difficultés d'alimentation et des handicaps : Examen de la portée </a:t>
            </a:r>
            <a:endParaRPr sz="1300">
              <a:solidFill>
                <a:schemeClr val="lt1"/>
              </a:solidFill>
              <a:latin typeface="Gill Sans"/>
              <a:ea typeface="Gill Sans"/>
              <a:cs typeface="Gill Sans"/>
              <a:sym typeface="Gill Sans"/>
            </a:endParaRPr>
          </a:p>
        </p:txBody>
      </p:sp>
      <p:sp>
        <p:nvSpPr>
          <p:cNvPr id="618" name="Google Shape;618;p85"/>
          <p:cNvSpPr/>
          <p:nvPr/>
        </p:nvSpPr>
        <p:spPr>
          <a:xfrm>
            <a:off x="4409440" y="3491675"/>
            <a:ext cx="4432700" cy="11661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500" b="1" i="0" u="none" strike="noStrike" dirty="0">
                <a:solidFill>
                  <a:srgbClr val="FFFFFF"/>
                </a:solidFill>
                <a:highlight>
                  <a:srgbClr val="000000">
                    <a:alpha val="0"/>
                  </a:srgbClr>
                </a:highlight>
                <a:latin typeface="Gill Sans"/>
                <a:ea typeface="Gill Sans"/>
                <a:cs typeface="Gill Sans"/>
                <a:sym typeface="Gill Sans"/>
              </a:rPr>
              <a:t>RESSOURCES</a:t>
            </a:r>
            <a:endParaRPr sz="1500" b="1" dirty="0">
              <a:solidFill>
                <a:schemeClr val="lt1"/>
              </a:solidFill>
              <a:latin typeface="Gill Sans"/>
              <a:ea typeface="Gill Sans"/>
              <a:cs typeface="Gill Sans"/>
              <a:sym typeface="Gill Sans"/>
            </a:endParaRPr>
          </a:p>
          <a:p>
            <a:pPr marL="457200" lvl="0" indent="-304800" algn="l" rtl="0">
              <a:spcBef>
                <a:spcPct val="0"/>
              </a:spcBef>
              <a:spcAft>
                <a:spcPct val="0"/>
              </a:spcAft>
              <a:buClr>
                <a:schemeClr val="lt1"/>
              </a:buClr>
              <a:buSzPts val="12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4">
                  <a:extLst>
                    <a:ext uri="{A12FA001-AC4F-418D-AE19-62706E023703}">
                      <ahyp:hlinkClr xmlns:ahyp="http://schemas.microsoft.com/office/drawing/2018/hyperlinkcolor" val="tx"/>
                    </a:ext>
                  </a:extLst>
                </a:hlinkClick>
              </a:rPr>
              <a:t>Banque de ressources sur l’alimentation et le handicap</a:t>
            </a:r>
            <a:endParaRPr sz="1200" dirty="0">
              <a:solidFill>
                <a:schemeClr val="lt1"/>
              </a:solidFill>
              <a:latin typeface="Gill Sans"/>
              <a:ea typeface="Gill Sans"/>
              <a:cs typeface="Gill Sans"/>
              <a:sym typeface="Gill Sans"/>
            </a:endParaRPr>
          </a:p>
          <a:p>
            <a:pPr marL="457200" lvl="0" indent="-304800" algn="l" rtl="0">
              <a:spcBef>
                <a:spcPct val="0"/>
              </a:spcBef>
              <a:spcAft>
                <a:spcPct val="0"/>
              </a:spcAft>
              <a:buClr>
                <a:schemeClr val="lt1"/>
              </a:buClr>
              <a:buSzPts val="12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5">
                  <a:extLst>
                    <a:ext uri="{A12FA001-AC4F-418D-AE19-62706E023703}">
                      <ahyp:hlinkClr xmlns:ahyp="http://schemas.microsoft.com/office/drawing/2018/hyperlinkcolor" val="tx"/>
                    </a:ext>
                  </a:extLst>
                </a:hlinkClick>
              </a:rPr>
              <a:t>Appel à l’action pour les décideurs politiques</a:t>
            </a:r>
            <a:endParaRPr sz="1200" dirty="0">
              <a:solidFill>
                <a:schemeClr val="lt1"/>
              </a:solidFill>
              <a:latin typeface="Gill Sans"/>
              <a:ea typeface="Gill Sans"/>
              <a:cs typeface="Gill Sans"/>
              <a:sym typeface="Gill Sans"/>
            </a:endParaRPr>
          </a:p>
          <a:p>
            <a:pPr marL="457200" lvl="0" indent="-304800" algn="l" rtl="0">
              <a:spcBef>
                <a:spcPct val="0"/>
              </a:spcBef>
              <a:spcAft>
                <a:spcPct val="0"/>
              </a:spcAft>
              <a:buClr>
                <a:schemeClr val="lt1"/>
              </a:buClr>
              <a:buSzPts val="12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6">
                  <a:extLst>
                    <a:ext uri="{A12FA001-AC4F-418D-AE19-62706E023703}">
                      <ahyp:hlinkClr xmlns:ahyp="http://schemas.microsoft.com/office/drawing/2018/hyperlinkcolor" val="tx"/>
                    </a:ext>
                  </a:extLst>
                </a:hlinkClick>
              </a:rPr>
              <a:t>Matériel de la convocation virtuelle </a:t>
            </a:r>
            <a:endParaRPr sz="1200" dirty="0">
              <a:solidFill>
                <a:schemeClr val="lt1"/>
              </a:solidFill>
              <a:latin typeface="Gill Sans"/>
              <a:ea typeface="Gill Sans"/>
              <a:cs typeface="Gill Sans"/>
              <a:sym typeface="Gill Sans"/>
            </a:endParaRPr>
          </a:p>
          <a:p>
            <a:pPr marL="457200" lvl="0" indent="-304800" algn="l" rtl="0">
              <a:spcBef>
                <a:spcPct val="0"/>
              </a:spcBef>
              <a:spcAft>
                <a:spcPct val="0"/>
              </a:spcAft>
              <a:buClr>
                <a:schemeClr val="lt1"/>
              </a:buClr>
              <a:buSzPts val="1200"/>
              <a:buFont typeface="Gill Sans"/>
              <a:buAutoNum type="arabicPeriod"/>
            </a:pPr>
            <a:r>
              <a:rPr lang="fr" sz="1200" b="0" i="0" u="sng" strike="noStrike" dirty="0">
                <a:solidFill>
                  <a:srgbClr val="FFFFFF"/>
                </a:solidFill>
                <a:highlight>
                  <a:srgbClr val="000000">
                    <a:alpha val="0"/>
                  </a:srgbClr>
                </a:highlight>
                <a:latin typeface="Gill Sans"/>
                <a:ea typeface="Gill Sans"/>
                <a:cs typeface="Gill Sans"/>
                <a:sym typeface="Gill Sans"/>
                <a:hlinkClick r:id="rId7">
                  <a:extLst>
                    <a:ext uri="{A12FA001-AC4F-418D-AE19-62706E023703}">
                      <ahyp:hlinkClr xmlns:ahyp="http://schemas.microsoft.com/office/drawing/2018/hyperlinkcolor" val="tx"/>
                    </a:ext>
                  </a:extLst>
                </a:hlinkClick>
              </a:rPr>
              <a:t>Images spécifiques au handicap dans la banque d’images</a:t>
            </a:r>
            <a:r>
              <a:rPr lang="fr" sz="1200" b="0" i="0" u="none" strike="noStrike" dirty="0">
                <a:solidFill>
                  <a:srgbClr val="FFFFFF"/>
                </a:solidFill>
                <a:highlight>
                  <a:srgbClr val="000000">
                    <a:alpha val="0"/>
                  </a:srgbClr>
                </a:highlight>
                <a:latin typeface="Gill Sans"/>
                <a:ea typeface="Gill Sans"/>
                <a:cs typeface="Gill Sans"/>
                <a:sym typeface="Gill Sans"/>
              </a:rPr>
              <a:t>  </a:t>
            </a:r>
            <a:endParaRPr sz="1200" dirty="0">
              <a:solidFill>
                <a:schemeClr val="lt1"/>
              </a:solidFill>
              <a:latin typeface="Gill Sans"/>
              <a:ea typeface="Gill Sans"/>
              <a:cs typeface="Gill Sans"/>
              <a:sym typeface="Gill Sans"/>
            </a:endParaRPr>
          </a:p>
        </p:txBody>
      </p:sp>
      <p:pic>
        <p:nvPicPr>
          <p:cNvPr id="619" name="Google Shape;619;p85" descr="Illustration of a group of children playing home made musical instruments. One boy is in a blue wheel chair playing a tambourine. A little girl is playing a pretend guitar made from a plastic jug. Another girl is shaking homemade maracas. A little boy is drumming on a homemade drum. " title="Illustration of children playing"/>
          <p:cNvPicPr preferRelativeResize="0"/>
          <p:nvPr/>
        </p:nvPicPr>
        <p:blipFill>
          <a:blip r:embed="rId8">
            <a:alphaModFix/>
          </a:blip>
          <a:stretch>
            <a:fillRect/>
          </a:stretch>
        </p:blipFill>
        <p:spPr>
          <a:xfrm>
            <a:off x="5629525" y="640625"/>
            <a:ext cx="3514476" cy="2821174"/>
          </a:xfrm>
          <a:prstGeom prst="rect">
            <a:avLst/>
          </a:prstGeom>
          <a:noFill/>
          <a:ln>
            <a:noFill/>
          </a:ln>
        </p:spPr>
      </p:pic>
      <p:sp>
        <p:nvSpPr>
          <p:cNvPr id="620" name="Google Shape;620;p85"/>
          <p:cNvSpPr txBox="1"/>
          <p:nvPr/>
        </p:nvSpPr>
        <p:spPr>
          <a:xfrm>
            <a:off x="6765700" y="3039225"/>
            <a:ext cx="2538600" cy="3060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a:highlight>
                  <a:srgbClr val="000000">
                    <a:alpha val="0"/>
                  </a:srgbClr>
                </a:highlight>
                <a:latin typeface="Gill Sans"/>
                <a:ea typeface="Gill Sans"/>
                <a:cs typeface="Gill Sans"/>
                <a:sym typeface="Gill Sans"/>
              </a:rPr>
              <a:t>Crédit photo : Banque d'images de l'USAID en action pour la nutrition / UNICEF ANJE</a:t>
            </a:r>
            <a:endParaRPr sz="900">
              <a:latin typeface="Gill Sans"/>
              <a:ea typeface="Gill Sans"/>
              <a:cs typeface="Gill Sans"/>
              <a:sym typeface="Gill Sans"/>
            </a:endParaRPr>
          </a:p>
        </p:txBody>
      </p:sp>
      <p:sp>
        <p:nvSpPr>
          <p:cNvPr id="621" name="Google Shape;621;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23</a:t>
            </a:r>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6"/>
          <p:cNvSpPr txBox="1">
            <a:spLocks noGrp="1"/>
          </p:cNvSpPr>
          <p:nvPr>
            <p:ph type="body" idx="1"/>
          </p:nvPr>
        </p:nvSpPr>
        <p:spPr>
          <a:xfrm>
            <a:off x="71786" y="953524"/>
            <a:ext cx="5856600" cy="3921000"/>
          </a:xfrm>
          <a:prstGeom prst="rect">
            <a:avLst/>
          </a:prstGeom>
        </p:spPr>
        <p:txBody>
          <a:bodyPr spcFirstLastPara="1" wrap="square" lIns="0" tIns="0" rIns="0" bIns="0" anchor="t" anchorCtr="0">
            <a:noAutofit/>
          </a:bodyPr>
          <a:lstStyle/>
          <a:p>
            <a:pPr marL="457200" lvl="0" indent="-336550" algn="l" rtl="0">
              <a:spcBef>
                <a:spcPts val="1000"/>
              </a:spcBef>
              <a:spcAft>
                <a:spcPct val="0"/>
              </a:spcAft>
              <a:buSzPts val="1700"/>
              <a:buChar char="●"/>
            </a:pPr>
            <a:r>
              <a:rPr lang="fr" sz="1700" b="1" i="0" u="none" strike="noStrike" dirty="0">
                <a:solidFill>
                  <a:srgbClr val="6C6463"/>
                </a:solidFill>
                <a:highlight>
                  <a:srgbClr val="000000">
                    <a:alpha val="0"/>
                  </a:srgbClr>
                </a:highlight>
                <a:latin typeface="Gill Sans"/>
              </a:rPr>
              <a:t>Lacune : </a:t>
            </a:r>
            <a:r>
              <a:rPr lang="fr" sz="1700" b="0" i="0" u="none" strike="noStrike" dirty="0">
                <a:solidFill>
                  <a:srgbClr val="6C6463"/>
                </a:solidFill>
                <a:highlight>
                  <a:srgbClr val="000000">
                    <a:alpha val="0"/>
                  </a:srgbClr>
                </a:highlight>
                <a:latin typeface="Gill Sans"/>
              </a:rPr>
              <a:t>les enfants souffrant de difficultés d'alimentation et de handicaps ont de moins bons résultats nutritionnels et ont besoin d'un soutien spécialisé. Il n'existe pas d'examen complet des programmes et des politiques qui les soutiennent.</a:t>
            </a:r>
            <a:endParaRPr sz="1700" dirty="0">
              <a:solidFill>
                <a:schemeClr val="accent3"/>
              </a:solidFill>
            </a:endParaRPr>
          </a:p>
          <a:p>
            <a:pPr marL="457200" lvl="0" indent="-336550" algn="l" rtl="0">
              <a:spcBef>
                <a:spcPts val="1000"/>
              </a:spcBef>
              <a:spcAft>
                <a:spcPct val="0"/>
              </a:spcAft>
              <a:buClr>
                <a:schemeClr val="accent3"/>
              </a:buClr>
              <a:buSzPts val="1700"/>
              <a:buChar char="●"/>
            </a:pPr>
            <a:r>
              <a:rPr lang="fr" sz="1800" b="1" i="0" u="none" strike="noStrike" dirty="0">
                <a:highlight>
                  <a:srgbClr val="000000">
                    <a:alpha val="0"/>
                  </a:srgbClr>
                </a:highlight>
                <a:latin typeface="Gill Sans"/>
              </a:rPr>
              <a:t>Objectif</a:t>
            </a:r>
            <a:r>
              <a:rPr lang="fr" sz="1800" b="0" i="0" u="none" strike="noStrike" dirty="0">
                <a:highlight>
                  <a:srgbClr val="000000">
                    <a:alpha val="0"/>
                  </a:srgbClr>
                </a:highlight>
                <a:latin typeface="Gill Sans"/>
              </a:rPr>
              <a:t> : Comprendre les besoins des enfants ayant des difficultés d'alimentation et des handicaps</a:t>
            </a:r>
            <a:endParaRPr sz="1800" dirty="0"/>
          </a:p>
          <a:p>
            <a:pPr marL="457200" lvl="0" indent="-336550" algn="l" rtl="0">
              <a:spcBef>
                <a:spcPts val="1000"/>
              </a:spcBef>
              <a:spcAft>
                <a:spcPct val="0"/>
              </a:spcAft>
              <a:buSzPts val="1700"/>
              <a:buChar char="●"/>
            </a:pPr>
            <a:r>
              <a:rPr lang="fr" sz="1700" b="1" i="0" u="none" strike="noStrike" dirty="0">
                <a:solidFill>
                  <a:srgbClr val="6C6463"/>
                </a:solidFill>
                <a:highlight>
                  <a:srgbClr val="000000">
                    <a:alpha val="0"/>
                  </a:srgbClr>
                </a:highlight>
                <a:latin typeface="Gill Sans"/>
              </a:rPr>
              <a:t>Méthodes : </a:t>
            </a:r>
            <a:r>
              <a:rPr lang="fr" sz="1700" b="0" i="0" u="none" strike="noStrike" dirty="0">
                <a:solidFill>
                  <a:srgbClr val="6C6463"/>
                </a:solidFill>
                <a:highlight>
                  <a:srgbClr val="000000">
                    <a:alpha val="0"/>
                  </a:srgbClr>
                </a:highlight>
                <a:latin typeface="Gill Sans"/>
              </a:rPr>
              <a:t> </a:t>
            </a:r>
            <a:r>
              <a:rPr lang="fr" sz="1700" b="0" i="0" u="none" strike="noStrike" dirty="0">
                <a:solidFill>
                  <a:srgbClr val="666666"/>
                </a:solidFill>
                <a:highlight>
                  <a:srgbClr val="FFFFFF"/>
                </a:highlight>
                <a:latin typeface="Gill Sans"/>
              </a:rPr>
              <a:t>Examen de 166 documents et 44 entretiens avec des informateurs clés </a:t>
            </a:r>
            <a:endParaRPr sz="1700" dirty="0">
              <a:solidFill>
                <a:srgbClr val="666666"/>
              </a:solidFill>
              <a:highlight>
                <a:srgbClr val="FFFFFF"/>
              </a:highlight>
            </a:endParaRPr>
          </a:p>
          <a:p>
            <a:pPr marL="0" lvl="0" indent="0" algn="l" rtl="0">
              <a:spcBef>
                <a:spcPts val="1000"/>
              </a:spcBef>
              <a:spcAft>
                <a:spcPct val="0"/>
              </a:spcAft>
              <a:buNone/>
            </a:pPr>
            <a:endParaRPr sz="1700" dirty="0">
              <a:solidFill>
                <a:srgbClr val="666666"/>
              </a:solidFill>
              <a:highlight>
                <a:srgbClr val="FFFFFF"/>
              </a:highlight>
            </a:endParaRPr>
          </a:p>
          <a:p>
            <a:pPr marL="0" lvl="0" indent="0" algn="l" rtl="0">
              <a:spcBef>
                <a:spcPct val="0"/>
              </a:spcBef>
              <a:spcAft>
                <a:spcPct val="0"/>
              </a:spcAft>
              <a:buNone/>
            </a:pPr>
            <a:endParaRPr sz="1700" dirty="0">
              <a:solidFill>
                <a:srgbClr val="666666"/>
              </a:solidFill>
              <a:highlight>
                <a:srgbClr val="FFFFFF"/>
              </a:highlight>
            </a:endParaRPr>
          </a:p>
          <a:p>
            <a:pPr marL="0" lvl="0" indent="0"/>
            <a:r>
              <a:rPr lang="fr" sz="900" b="0" i="0" u="none" strike="noStrike" dirty="0">
                <a:solidFill>
                  <a:srgbClr val="000000"/>
                </a:solidFill>
                <a:highlight>
                  <a:srgbClr val="000000">
                    <a:alpha val="0"/>
                  </a:srgbClr>
                </a:highlight>
                <a:latin typeface="Gill Sans"/>
              </a:rPr>
              <a:t>Klein, A., </a:t>
            </a:r>
            <a:r>
              <a:rPr lang="fr" sz="900" b="0" i="0" u="none" strike="noStrike" dirty="0">
                <a:solidFill>
                  <a:srgbClr val="202020"/>
                </a:solidFill>
                <a:highlight>
                  <a:srgbClr val="FFFFFF"/>
                </a:highlight>
                <a:latin typeface="Gill Sans"/>
              </a:rPr>
              <a:t>M. Uyehara, </a:t>
            </a:r>
            <a:r>
              <a:rPr lang="fr" sz="900" b="0" i="0" u="none" strike="noStrike" dirty="0">
                <a:solidFill>
                  <a:srgbClr val="606060"/>
                </a:solidFill>
                <a:highlight>
                  <a:srgbClr val="FFFFFF"/>
                </a:highlight>
                <a:latin typeface="Gill Sans"/>
              </a:rPr>
              <a:t>A. Cunningham, Madina Olomi, K. Cashin et C.M. Kirk </a:t>
            </a:r>
            <a:r>
              <a:rPr lang="fr" sz="900" b="0" i="0" u="none" strike="noStrike" dirty="0">
                <a:solidFill>
                  <a:srgbClr val="000000"/>
                </a:solidFill>
                <a:highlight>
                  <a:srgbClr val="000000">
                    <a:alpha val="0"/>
                  </a:srgbClr>
                </a:highlight>
                <a:latin typeface="Gill Sans"/>
              </a:rPr>
              <a:t>2023. </a:t>
            </a:r>
            <a:r>
              <a:rPr lang="fr" sz="900" u="sng" dirty="0">
                <a:solidFill>
                  <a:schemeClr val="tx1"/>
                </a:solidFill>
                <a:highlight>
                  <a:srgbClr val="000000">
                    <a:alpha val="0"/>
                  </a:srgbClr>
                </a:highlight>
                <a:hlinkClick r:id="rId3">
                  <a:extLst>
                    <a:ext uri="{A12FA001-AC4F-418D-AE19-62706E023703}">
                      <ahyp:hlinkClr xmlns:ahyp="http://schemas.microsoft.com/office/drawing/2018/hyperlinkcolor" val="tx"/>
                    </a:ext>
                  </a:extLst>
                </a:hlinkClick>
              </a:rPr>
              <a:t>« </a:t>
            </a:r>
            <a:r>
              <a:rPr lang="fr" sz="900" b="0" i="0" u="none" strike="noStrike" dirty="0">
                <a:solidFill>
                  <a:srgbClr val="000000"/>
                </a:solidFill>
                <a:highlight>
                  <a:srgbClr val="000000">
                    <a:alpha val="0"/>
                  </a:srgbClr>
                </a:highlight>
                <a:latin typeface="Gill Sans"/>
              </a:rPr>
              <a:t> </a:t>
            </a:r>
            <a:r>
              <a:rPr lang="en-US" sz="900" dirty="0">
                <a:solidFill>
                  <a:schemeClr val="dk1"/>
                </a:solidFill>
              </a:rPr>
              <a:t>Nutrition Care for Children with Feeding Difficulties and Disabilities: A Scoping Review </a:t>
            </a:r>
            <a:r>
              <a:rPr lang="fr" sz="900" dirty="0">
                <a:solidFill>
                  <a:srgbClr val="000000"/>
                </a:solidFill>
                <a:highlight>
                  <a:srgbClr val="000000">
                    <a:alpha val="0"/>
                  </a:srgbClr>
                </a:highlight>
              </a:rPr>
              <a:t>»</a:t>
            </a:r>
            <a:r>
              <a:rPr lang="fr" sz="900" b="0" i="0" u="none" strike="noStrike" dirty="0">
                <a:solidFill>
                  <a:srgbClr val="000000"/>
                </a:solidFill>
                <a:highlight>
                  <a:srgbClr val="000000">
                    <a:alpha val="0"/>
                  </a:srgbClr>
                </a:highlight>
                <a:latin typeface="Gill Sans"/>
              </a:rPr>
              <a:t>. </a:t>
            </a:r>
            <a:r>
              <a:rPr lang="fr" sz="900" b="0" i="1" u="none" strike="noStrike" dirty="0">
                <a:solidFill>
                  <a:srgbClr val="000000"/>
                </a:solidFill>
                <a:highlight>
                  <a:srgbClr val="000000">
                    <a:alpha val="0"/>
                  </a:srgbClr>
                </a:highlight>
                <a:latin typeface="Gill Sans"/>
              </a:rPr>
              <a:t>PLOS Global Health</a:t>
            </a:r>
            <a:r>
              <a:rPr lang="fr" sz="900" b="0" i="0" u="none" strike="noStrike" dirty="0">
                <a:solidFill>
                  <a:srgbClr val="000000"/>
                </a:solidFill>
                <a:highlight>
                  <a:srgbClr val="000000">
                    <a:alpha val="0"/>
                  </a:srgbClr>
                </a:highlight>
                <a:latin typeface="Gill Sans"/>
              </a:rPr>
              <a:t>. </a:t>
            </a:r>
            <a:r>
              <a:rPr lang="fr" sz="900" b="0" i="0" u="sng" strike="noStrike" dirty="0">
                <a:solidFill>
                  <a:srgbClr val="0066B9"/>
                </a:solidFill>
                <a:highlight>
                  <a:srgbClr val="000000">
                    <a:alpha val="0"/>
                  </a:srgbClr>
                </a:highlight>
                <a:latin typeface="Gill Sans"/>
                <a:hlinkClick r:id="rId3"/>
              </a:rPr>
              <a:t>https://doi.org/10.1371/journal.pgph.0001130</a:t>
            </a:r>
            <a:r>
              <a:rPr lang="fr" sz="900" b="0" i="0" u="none" strike="noStrike" dirty="0">
                <a:solidFill>
                  <a:srgbClr val="000000"/>
                </a:solidFill>
                <a:highlight>
                  <a:srgbClr val="000000">
                    <a:alpha val="0"/>
                  </a:srgbClr>
                </a:highlight>
                <a:latin typeface="Gill Sans"/>
              </a:rPr>
              <a:t>.</a:t>
            </a:r>
            <a:endParaRPr sz="900" dirty="0"/>
          </a:p>
        </p:txBody>
      </p:sp>
      <p:sp>
        <p:nvSpPr>
          <p:cNvPr id="628" name="Google Shape;628;p86"/>
          <p:cNvSpPr txBox="1">
            <a:spLocks noGrp="1"/>
          </p:cNvSpPr>
          <p:nvPr>
            <p:ph type="title"/>
          </p:nvPr>
        </p:nvSpPr>
        <p:spPr>
          <a:xfrm>
            <a:off x="71786" y="334850"/>
            <a:ext cx="8761254"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200" b="1" i="0" u="none" strike="noStrike" dirty="0">
                <a:highlight>
                  <a:srgbClr val="000000">
                    <a:alpha val="0"/>
                  </a:srgbClr>
                </a:highlight>
                <a:latin typeface="Gill Sans"/>
              </a:rPr>
              <a:t>Preuves et ressources </a:t>
            </a:r>
            <a:endParaRPr sz="2200" dirty="0"/>
          </a:p>
          <a:p>
            <a:pPr marL="0" lvl="0" indent="0" algn="l" rtl="0">
              <a:spcBef>
                <a:spcPct val="0"/>
              </a:spcBef>
              <a:spcAft>
                <a:spcPct val="0"/>
              </a:spcAft>
              <a:buNone/>
            </a:pPr>
            <a:r>
              <a:rPr lang="fr" sz="1800" b="0" i="0" u="none" strike="noStrike" dirty="0">
                <a:highlight>
                  <a:srgbClr val="000000">
                    <a:alpha val="0"/>
                  </a:srgbClr>
                </a:highlight>
                <a:latin typeface="Gill Sans"/>
              </a:rPr>
              <a:t>Soins nutritionnels pour les enfants présentant des difficultés d’alimentation</a:t>
            </a:r>
            <a:br>
              <a:rPr lang="fr" sz="1800" b="0" i="0" u="none" strike="noStrike" dirty="0">
                <a:highlight>
                  <a:srgbClr val="000000">
                    <a:alpha val="0"/>
                  </a:srgbClr>
                </a:highlight>
                <a:latin typeface="Gill Sans"/>
              </a:rPr>
            </a:br>
            <a:r>
              <a:rPr lang="fr" sz="1800" b="0" i="0" u="none" strike="noStrike" dirty="0">
                <a:highlight>
                  <a:srgbClr val="000000">
                    <a:alpha val="0"/>
                  </a:srgbClr>
                </a:highlight>
                <a:latin typeface="Gill Sans"/>
              </a:rPr>
              <a:t> et des handicaps : Examen de la portée </a:t>
            </a:r>
            <a:endParaRPr sz="1800" b="0" dirty="0">
              <a:solidFill>
                <a:schemeClr val="dk1"/>
              </a:solidFill>
            </a:endParaRPr>
          </a:p>
        </p:txBody>
      </p:sp>
      <p:sp>
        <p:nvSpPr>
          <p:cNvPr id="629" name="Google Shape;629;p86"/>
          <p:cNvSpPr txBox="1"/>
          <p:nvPr/>
        </p:nvSpPr>
        <p:spPr>
          <a:xfrm>
            <a:off x="6002868" y="1631725"/>
            <a:ext cx="2764800" cy="3016475"/>
          </a:xfrm>
          <a:prstGeom prst="rect">
            <a:avLst/>
          </a:prstGeom>
          <a:solidFill>
            <a:schemeClr val="accent6"/>
          </a:solidFill>
          <a:ln>
            <a:noFill/>
          </a:ln>
        </p:spPr>
        <p:txBody>
          <a:bodyPr spcFirstLastPara="1" wrap="square" lIns="91425" tIns="91425" rIns="91425" bIns="91425" anchor="t" anchorCtr="0">
            <a:noAutofit/>
          </a:bodyPr>
          <a:lstStyle/>
          <a:p>
            <a:pPr marL="0" marR="0" lvl="0" indent="0" algn="ctr" rtl="0">
              <a:lnSpc>
                <a:spcPct val="100000"/>
              </a:lnSpc>
              <a:spcBef>
                <a:spcPct val="0"/>
              </a:spcBef>
              <a:spcAft>
                <a:spcPct val="0"/>
              </a:spcAft>
              <a:buClr>
                <a:srgbClr val="000000"/>
              </a:buClr>
              <a:buSzPts val="1400"/>
              <a:buFont typeface="Arial"/>
              <a:buNone/>
            </a:pPr>
            <a:r>
              <a:rPr lang="fr" sz="1400" b="1" i="0" u="none" strike="noStrike" cap="none" dirty="0">
                <a:solidFill>
                  <a:srgbClr val="000000"/>
                </a:solidFill>
                <a:highlight>
                  <a:srgbClr val="000000">
                    <a:alpha val="0"/>
                  </a:srgbClr>
                </a:highlight>
                <a:latin typeface="Gill Sans"/>
                <a:ea typeface="Gill Sans"/>
                <a:cs typeface="Gill Sans"/>
                <a:sym typeface="Gill Sans"/>
              </a:rPr>
              <a:t>Sujets</a:t>
            </a:r>
            <a:r>
              <a:rPr lang="fr" sz="1200" b="1" i="0" u="none" strike="noStrike" cap="none" dirty="0">
                <a:solidFill>
                  <a:srgbClr val="000000"/>
                </a:solidFill>
                <a:highlight>
                  <a:srgbClr val="000000">
                    <a:alpha val="0"/>
                  </a:srgbClr>
                </a:highlight>
                <a:latin typeface="Gill Sans"/>
                <a:ea typeface="Gill Sans"/>
                <a:cs typeface="Gill Sans"/>
                <a:sym typeface="Gill Sans"/>
              </a:rPr>
              <a:t> </a:t>
            </a:r>
            <a:endParaRPr sz="1250" b="1" u="none" strike="noStrike" cap="none" dirty="0">
              <a:solidFill>
                <a:schemeClr val="dk1"/>
              </a:solidFill>
              <a:latin typeface="Gill Sans"/>
              <a:ea typeface="Gill Sans"/>
              <a:cs typeface="Gill Sans"/>
              <a:sym typeface="Gill Sans"/>
            </a:endParaRPr>
          </a:p>
          <a:p>
            <a:pPr marL="0" marR="0" lvl="0" indent="0" algn="l" rtl="0">
              <a:lnSpc>
                <a:spcPct val="100000"/>
              </a:lnSpc>
              <a:spcBef>
                <a:spcPct val="0"/>
              </a:spcBef>
              <a:spcAft>
                <a:spcPct val="0"/>
              </a:spcAft>
              <a:buClr>
                <a:srgbClr val="000000"/>
              </a:buClr>
              <a:buSzPts val="1250"/>
              <a:buFont typeface="Arial"/>
              <a:buNone/>
            </a:pPr>
            <a:endParaRPr sz="750" b="0" u="none" strike="noStrike" cap="none"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Difficultés d'alimentation (74)</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Handicap (56)</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Alimentation complémentaire (34)</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Dépistage et évaluation des difficultés d'alimentation (33)</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dirty="0">
                <a:solidFill>
                  <a:srgbClr val="000000"/>
                </a:solidFill>
                <a:highlight>
                  <a:srgbClr val="000000">
                    <a:alpha val="0"/>
                  </a:srgbClr>
                </a:highlight>
                <a:latin typeface="Gill Sans"/>
                <a:ea typeface="Gill Sans"/>
                <a:cs typeface="Gill Sans"/>
                <a:sym typeface="Gill Sans"/>
              </a:rPr>
              <a:t>Allaitement (28)</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Services de routine (24)</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Expériences des personnes s'occupant d'enfants (24)</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Nouveau-nés petits et malades (17)</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Développement de l'enfant (16)</a:t>
            </a:r>
            <a:endParaRPr sz="1250" dirty="0">
              <a:solidFill>
                <a:schemeClr val="dk1"/>
              </a:solidFill>
              <a:latin typeface="Gill Sans"/>
              <a:ea typeface="Gill Sans"/>
              <a:cs typeface="Gill Sans"/>
              <a:sym typeface="Gill Sans"/>
            </a:endParaRPr>
          </a:p>
          <a:p>
            <a:pPr marL="228600" marR="0" lvl="0" indent="-136525" algn="l" rtl="0">
              <a:lnSpc>
                <a:spcPct val="115000"/>
              </a:lnSpc>
              <a:spcBef>
                <a:spcPct val="0"/>
              </a:spcBef>
              <a:spcAft>
                <a:spcPct val="0"/>
              </a:spcAft>
              <a:buClr>
                <a:schemeClr val="dk1"/>
              </a:buClr>
              <a:buSzPts val="1250"/>
              <a:buFont typeface="Gill Sans"/>
              <a:buChar char="➔"/>
            </a:pPr>
            <a:r>
              <a:rPr lang="fr" sz="1200" b="0" i="0" u="none" strike="noStrike" cap="none" dirty="0">
                <a:solidFill>
                  <a:srgbClr val="000000"/>
                </a:solidFill>
                <a:highlight>
                  <a:srgbClr val="000000">
                    <a:alpha val="0"/>
                  </a:srgbClr>
                </a:highlight>
                <a:latin typeface="Gill Sans"/>
                <a:ea typeface="Gill Sans"/>
                <a:cs typeface="Gill Sans"/>
                <a:sym typeface="Gill Sans"/>
              </a:rPr>
              <a:t>Traitement de la malnutrition (10)</a:t>
            </a:r>
            <a:endParaRPr sz="1250" b="0" u="none" strike="noStrike" cap="none" dirty="0">
              <a:solidFill>
                <a:schemeClr val="dk1"/>
              </a:solidFill>
              <a:latin typeface="Gill Sans"/>
              <a:ea typeface="Gill Sans"/>
              <a:cs typeface="Gill Sans"/>
              <a:sym typeface="Gill Sans"/>
            </a:endParaRPr>
          </a:p>
        </p:txBody>
      </p:sp>
      <p:pic>
        <p:nvPicPr>
          <p:cNvPr id="630" name="Google Shape;630;p86"/>
          <p:cNvPicPr preferRelativeResize="0"/>
          <p:nvPr/>
        </p:nvPicPr>
        <p:blipFill>
          <a:blip r:embed="rId4">
            <a:alphaModFix/>
          </a:blip>
          <a:stretch>
            <a:fillRect/>
          </a:stretch>
        </p:blipFill>
        <p:spPr>
          <a:xfrm>
            <a:off x="7386498" y="182660"/>
            <a:ext cx="1272772" cy="1502403"/>
          </a:xfrm>
          <a:prstGeom prst="rect">
            <a:avLst/>
          </a:prstGeom>
          <a:noFill/>
          <a:ln>
            <a:noFill/>
          </a:ln>
        </p:spPr>
      </p:pic>
      <p:pic>
        <p:nvPicPr>
          <p:cNvPr id="631" name="Google Shape;631;p86"/>
          <p:cNvPicPr preferRelativeResize="0"/>
          <p:nvPr/>
        </p:nvPicPr>
        <p:blipFill>
          <a:blip r:embed="rId5">
            <a:alphaModFix/>
          </a:blip>
          <a:stretch>
            <a:fillRect/>
          </a:stretch>
        </p:blipFill>
        <p:spPr>
          <a:xfrm>
            <a:off x="7569378" y="281721"/>
            <a:ext cx="492662" cy="503350"/>
          </a:xfrm>
          <a:prstGeom prst="rect">
            <a:avLst/>
          </a:prstGeom>
          <a:noFill/>
          <a:ln>
            <a:noFill/>
          </a:ln>
        </p:spPr>
      </p:pic>
      <p:pic>
        <p:nvPicPr>
          <p:cNvPr id="632" name="Google Shape;632;p86"/>
          <p:cNvPicPr preferRelativeResize="0"/>
          <p:nvPr/>
        </p:nvPicPr>
        <p:blipFill>
          <a:blip r:embed="rId6">
            <a:alphaModFix/>
          </a:blip>
          <a:stretch>
            <a:fillRect/>
          </a:stretch>
        </p:blipFill>
        <p:spPr>
          <a:xfrm>
            <a:off x="7854798" y="814126"/>
            <a:ext cx="389949" cy="498773"/>
          </a:xfrm>
          <a:prstGeom prst="rect">
            <a:avLst/>
          </a:prstGeom>
          <a:noFill/>
          <a:ln>
            <a:noFill/>
          </a:ln>
        </p:spPr>
      </p:pic>
      <p:sp>
        <p:nvSpPr>
          <p:cNvPr id="633" name="Google Shape;633;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24</a:t>
            </a:r>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7"/>
          <p:cNvSpPr txBox="1">
            <a:spLocks noGrp="1"/>
          </p:cNvSpPr>
          <p:nvPr>
            <p:ph type="body" idx="1"/>
          </p:nvPr>
        </p:nvSpPr>
        <p:spPr>
          <a:xfrm>
            <a:off x="479825" y="1104900"/>
            <a:ext cx="5921700" cy="3795000"/>
          </a:xfrm>
          <a:prstGeom prst="rect">
            <a:avLst/>
          </a:prstGeom>
        </p:spPr>
        <p:txBody>
          <a:bodyPr spcFirstLastPara="1" wrap="square" lIns="0" tIns="0" rIns="0" bIns="0" anchor="t" anchorCtr="0">
            <a:noAutofit/>
          </a:bodyPr>
          <a:lstStyle/>
          <a:p>
            <a:pPr marL="0" lvl="0" indent="0" algn="l" rtl="0">
              <a:spcBef>
                <a:spcPts val="1000"/>
              </a:spcBef>
              <a:spcAft>
                <a:spcPct val="0"/>
              </a:spcAft>
              <a:buNone/>
            </a:pPr>
            <a:r>
              <a:rPr lang="fr" sz="1800" b="1" i="0" u="none" strike="noStrike" dirty="0">
                <a:solidFill>
                  <a:srgbClr val="6C6463"/>
                </a:solidFill>
                <a:highlight>
                  <a:srgbClr val="000000">
                    <a:alpha val="0"/>
                  </a:srgbClr>
                </a:highlight>
                <a:latin typeface="Gill Sans"/>
              </a:rPr>
              <a:t>Principaux résultats </a:t>
            </a:r>
            <a:endParaRPr sz="1800" b="1" dirty="0">
              <a:solidFill>
                <a:schemeClr val="accent3"/>
              </a:solidFill>
            </a:endParaRPr>
          </a:p>
          <a:p>
            <a:pPr marL="457200" lvl="0" indent="-342900" algn="l" rtl="0">
              <a:lnSpc>
                <a:spcPct val="100000"/>
              </a:lnSpc>
              <a:spcBef>
                <a:spcPts val="100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Politiques, programmes et preuves insuffisants </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Des outils et des ressources existent, mais ils ne sont pas normalisés ou universellement utilisés</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Défis importants en matière d'identification</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Faiblesse des systèmes de santé, des services spécialisés et des systèmes d’orientation pour le soutien et la gestion</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Les familles ont besoin d’aide pour faire face aux exigences élevées</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Niveaux élevés de stigmatisation </a:t>
            </a:r>
            <a:endParaRPr sz="1800" dirty="0">
              <a:solidFill>
                <a:schemeClr val="accent3"/>
              </a:solidFill>
            </a:endParaRPr>
          </a:p>
          <a:p>
            <a:pPr marL="457200" lvl="0" indent="-342900" algn="l" rtl="0">
              <a:lnSpc>
                <a:spcPct val="100000"/>
              </a:lnSpc>
              <a:spcBef>
                <a:spcPct val="0"/>
              </a:spcBef>
              <a:spcAft>
                <a:spcPct val="0"/>
              </a:spcAft>
              <a:buClr>
                <a:schemeClr val="accent3"/>
              </a:buClr>
              <a:buSzPts val="1800"/>
              <a:buChar char="●"/>
            </a:pPr>
            <a:r>
              <a:rPr lang="fr" sz="1800" b="0" i="0" u="none" strike="noStrike" dirty="0">
                <a:solidFill>
                  <a:srgbClr val="6C6463"/>
                </a:solidFill>
                <a:highlight>
                  <a:srgbClr val="000000">
                    <a:alpha val="0"/>
                  </a:srgbClr>
                </a:highlight>
                <a:latin typeface="Gill Sans"/>
              </a:rPr>
              <a:t>Nécessité de disposer de données plus solides et plus systématiques </a:t>
            </a:r>
            <a:endParaRPr sz="1600" dirty="0"/>
          </a:p>
        </p:txBody>
      </p:sp>
      <p:sp>
        <p:nvSpPr>
          <p:cNvPr id="640" name="Google Shape;640;p87"/>
          <p:cNvSpPr txBox="1">
            <a:spLocks noGrp="1"/>
          </p:cNvSpPr>
          <p:nvPr>
            <p:ph type="title"/>
          </p:nvPr>
        </p:nvSpPr>
        <p:spPr>
          <a:xfrm>
            <a:off x="101226" y="143375"/>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endParaRPr dirty="0"/>
          </a:p>
          <a:p>
            <a:pPr marL="0" lvl="0" indent="0" algn="l" rtl="0">
              <a:spcBef>
                <a:spcPct val="0"/>
              </a:spcBef>
              <a:spcAft>
                <a:spcPct val="0"/>
              </a:spcAft>
              <a:buNone/>
            </a:pPr>
            <a:r>
              <a:rPr lang="fr" sz="2500" b="1" i="0" u="none" strike="noStrike" dirty="0">
                <a:highlight>
                  <a:srgbClr val="000000">
                    <a:alpha val="0"/>
                  </a:srgbClr>
                </a:highlight>
                <a:latin typeface="Gill Sans"/>
              </a:rPr>
              <a:t>Soins nutritionnels pour les enfants ayant des difficultés d'alimentation et des handicaps :</a:t>
            </a:r>
            <a:r>
              <a:rPr lang="fr" sz="2500" b="0" i="0" u="none" strike="noStrike" dirty="0">
                <a:highlight>
                  <a:srgbClr val="000000">
                    <a:alpha val="0"/>
                  </a:srgbClr>
                </a:highlight>
                <a:latin typeface="Gill Sans"/>
              </a:rPr>
              <a:t> Examen de la portée</a:t>
            </a:r>
            <a:endParaRPr dirty="0">
              <a:solidFill>
                <a:schemeClr val="dk1"/>
              </a:solidFill>
            </a:endParaRPr>
          </a:p>
        </p:txBody>
      </p:sp>
      <p:pic>
        <p:nvPicPr>
          <p:cNvPr id="641" name="Google Shape;641;p87" descr="Illustration of a woman sitting in a chair and feeding her child with a cut-out cup to support safe feeding. She has propped her left foot on a jerry can to provide better positioning support for her child in her lap. " title="Cup Feeding Illustration "/>
          <p:cNvPicPr preferRelativeResize="0"/>
          <p:nvPr/>
        </p:nvPicPr>
        <p:blipFill>
          <a:blip r:embed="rId3">
            <a:alphaModFix/>
          </a:blip>
          <a:stretch>
            <a:fillRect/>
          </a:stretch>
        </p:blipFill>
        <p:spPr>
          <a:xfrm>
            <a:off x="7268673" y="773007"/>
            <a:ext cx="1810799" cy="3656301"/>
          </a:xfrm>
          <a:prstGeom prst="rect">
            <a:avLst/>
          </a:prstGeom>
          <a:noFill/>
          <a:ln>
            <a:noFill/>
          </a:ln>
        </p:spPr>
      </p:pic>
      <p:sp>
        <p:nvSpPr>
          <p:cNvPr id="642" name="Google Shape;642;p87"/>
          <p:cNvSpPr txBox="1"/>
          <p:nvPr/>
        </p:nvSpPr>
        <p:spPr>
          <a:xfrm>
            <a:off x="6605400" y="4370493"/>
            <a:ext cx="2538600" cy="3060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highlight>
                  <a:srgbClr val="000000">
                    <a:alpha val="0"/>
                  </a:srgbClr>
                </a:highlight>
                <a:latin typeface="Gill Sans"/>
                <a:ea typeface="Gill Sans"/>
                <a:cs typeface="Gill Sans"/>
                <a:sym typeface="Gill Sans"/>
              </a:rPr>
              <a:t>Crédit photo : Banque d'images de l'USAID en action pour la nutrition / UNICEF ANJE</a:t>
            </a:r>
            <a:endParaRPr sz="900" dirty="0">
              <a:latin typeface="Gill Sans"/>
              <a:ea typeface="Gill Sans"/>
              <a:cs typeface="Gill Sans"/>
              <a:sym typeface="Gill Sans"/>
            </a:endParaRPr>
          </a:p>
        </p:txBody>
      </p:sp>
      <p:sp>
        <p:nvSpPr>
          <p:cNvPr id="643" name="Google Shape;643;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25</a:t>
            </a:r>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8"/>
          <p:cNvSpPr txBox="1">
            <a:spLocks noGrp="1"/>
          </p:cNvSpPr>
          <p:nvPr>
            <p:ph type="body" idx="1"/>
          </p:nvPr>
        </p:nvSpPr>
        <p:spPr>
          <a:xfrm>
            <a:off x="75545" y="742526"/>
            <a:ext cx="5507700" cy="3940200"/>
          </a:xfrm>
          <a:prstGeom prst="rect">
            <a:avLst/>
          </a:prstGeom>
        </p:spPr>
        <p:txBody>
          <a:bodyPr spcFirstLastPara="1" wrap="square" lIns="0" tIns="0" rIns="0" bIns="0" anchor="t" anchorCtr="0">
            <a:noAutofit/>
          </a:bodyPr>
          <a:lstStyle/>
          <a:p>
            <a:pPr marL="457200" lvl="0" indent="-342900" algn="l" rtl="0">
              <a:spcBef>
                <a:spcPts val="1000"/>
              </a:spcBef>
              <a:spcAft>
                <a:spcPct val="0"/>
              </a:spcAft>
              <a:buSzPts val="1800"/>
              <a:buChar char="●"/>
            </a:pPr>
            <a:r>
              <a:rPr lang="fr" sz="1800" b="1" i="0" u="none" strike="noStrike" dirty="0">
                <a:solidFill>
                  <a:srgbClr val="6C6463"/>
                </a:solidFill>
                <a:highlight>
                  <a:srgbClr val="000000">
                    <a:alpha val="0"/>
                  </a:srgbClr>
                </a:highlight>
                <a:latin typeface="Gill Sans"/>
              </a:rPr>
              <a:t>Lacune : </a:t>
            </a:r>
            <a:r>
              <a:rPr lang="fr" sz="1800" b="0" i="0" u="none" strike="noStrike" dirty="0">
                <a:solidFill>
                  <a:srgbClr val="6C6463"/>
                </a:solidFill>
                <a:highlight>
                  <a:srgbClr val="000000">
                    <a:alpha val="0"/>
                  </a:srgbClr>
                </a:highlight>
                <a:latin typeface="Gill Sans"/>
              </a:rPr>
              <a:t>les politiques ne favorisent pas l’intégration du handicap et n'abordent pas la question de la nutrition chez les enfants souffrant de difficultés d’alimentation et de handicaps. </a:t>
            </a:r>
            <a:endParaRPr sz="1800" dirty="0">
              <a:solidFill>
                <a:schemeClr val="accent3"/>
              </a:solidFill>
            </a:endParaRPr>
          </a:p>
          <a:p>
            <a:pPr marL="457200" lvl="0" indent="-342900" algn="l" rtl="0">
              <a:spcBef>
                <a:spcPts val="1000"/>
              </a:spcBef>
              <a:spcAft>
                <a:spcPct val="0"/>
              </a:spcAft>
              <a:buSzPts val="1800"/>
              <a:buChar char="●"/>
            </a:pPr>
            <a:r>
              <a:rPr lang="fr" sz="1800" b="1" i="0" u="none" strike="noStrike" dirty="0">
                <a:solidFill>
                  <a:srgbClr val="666666"/>
                </a:solidFill>
                <a:highlight>
                  <a:srgbClr val="000000">
                    <a:alpha val="0"/>
                  </a:srgbClr>
                </a:highlight>
                <a:latin typeface="Gill Sans"/>
              </a:rPr>
              <a:t>Il s'agit de :</a:t>
            </a:r>
            <a:r>
              <a:rPr lang="fr" sz="1800" b="0" i="0" u="none" strike="noStrike" dirty="0">
                <a:solidFill>
                  <a:srgbClr val="666666"/>
                </a:solidFill>
                <a:highlight>
                  <a:srgbClr val="000000">
                    <a:alpha val="0"/>
                  </a:srgbClr>
                </a:highlight>
                <a:latin typeface="Gill Sans"/>
              </a:rPr>
              <a:t> un appel à l'action de quatre pages à l'intention des décideurs politiques, qui partagent des informations clés et des recommandations exploitables </a:t>
            </a:r>
            <a:endParaRPr sz="1800" dirty="0">
              <a:solidFill>
                <a:srgbClr val="666666"/>
              </a:solidFill>
            </a:endParaRPr>
          </a:p>
          <a:p>
            <a:pPr marL="457200" lvl="0" indent="-342900" algn="l" rtl="0">
              <a:spcBef>
                <a:spcPts val="1000"/>
              </a:spcBef>
              <a:spcAft>
                <a:spcPct val="0"/>
              </a:spcAft>
              <a:buClr>
                <a:srgbClr val="666666"/>
              </a:buClr>
              <a:buSzPts val="1800"/>
              <a:buChar char="●"/>
            </a:pPr>
            <a:r>
              <a:rPr lang="fr" sz="1800" b="1" i="0" u="none" strike="noStrike" dirty="0">
                <a:solidFill>
                  <a:srgbClr val="666666"/>
                </a:solidFill>
                <a:highlight>
                  <a:srgbClr val="000000">
                    <a:alpha val="0"/>
                  </a:srgbClr>
                </a:highlight>
                <a:latin typeface="Gill Sans"/>
              </a:rPr>
              <a:t>Public</a:t>
            </a:r>
            <a:r>
              <a:rPr lang="fr" sz="1800" b="0" i="0" u="none" strike="noStrike" dirty="0">
                <a:solidFill>
                  <a:srgbClr val="666666"/>
                </a:solidFill>
                <a:highlight>
                  <a:srgbClr val="000000">
                    <a:alpha val="0"/>
                  </a:srgbClr>
                </a:highlight>
                <a:latin typeface="Gill Sans"/>
              </a:rPr>
              <a:t>: Pour les décideurs politiques et les parties prenantes qui mènent des actions de plaidoyer auprès des décideurs politiques</a:t>
            </a:r>
            <a:endParaRPr sz="1800" dirty="0">
              <a:solidFill>
                <a:srgbClr val="666666"/>
              </a:solidFill>
            </a:endParaRPr>
          </a:p>
          <a:p>
            <a:pPr marL="457200" lvl="0" indent="-342900" algn="l" rtl="0">
              <a:spcBef>
                <a:spcPts val="1000"/>
              </a:spcBef>
              <a:spcAft>
                <a:spcPct val="0"/>
              </a:spcAft>
              <a:buClr>
                <a:srgbClr val="666666"/>
              </a:buClr>
              <a:buSzPts val="1800"/>
              <a:buChar char="●"/>
            </a:pPr>
            <a:r>
              <a:rPr lang="fr" sz="1800" b="1" i="0" u="none" strike="noStrike" dirty="0">
                <a:solidFill>
                  <a:srgbClr val="666666"/>
                </a:solidFill>
                <a:highlight>
                  <a:srgbClr val="000000">
                    <a:alpha val="0"/>
                  </a:srgbClr>
                </a:highlight>
                <a:latin typeface="Gill Sans"/>
              </a:rPr>
              <a:t>Langues</a:t>
            </a:r>
            <a:r>
              <a:rPr lang="fr" sz="1800" b="0" i="0" u="none" strike="noStrike" dirty="0">
                <a:solidFill>
                  <a:srgbClr val="666666"/>
                </a:solidFill>
                <a:highlight>
                  <a:srgbClr val="000000">
                    <a:alpha val="0"/>
                  </a:srgbClr>
                </a:highlight>
                <a:latin typeface="Gill Sans"/>
              </a:rPr>
              <a:t>: Disponible en anglais, français et espagnol </a:t>
            </a:r>
            <a:endParaRPr sz="1800" dirty="0">
              <a:solidFill>
                <a:srgbClr val="666666"/>
              </a:solidFill>
            </a:endParaRPr>
          </a:p>
          <a:p>
            <a:pPr marL="914400" lvl="0" indent="0" algn="l" rtl="0">
              <a:spcBef>
                <a:spcPts val="1000"/>
              </a:spcBef>
              <a:spcAft>
                <a:spcPct val="0"/>
              </a:spcAft>
              <a:buNone/>
            </a:pPr>
            <a:endParaRPr sz="1600" dirty="0"/>
          </a:p>
        </p:txBody>
      </p:sp>
      <p:sp>
        <p:nvSpPr>
          <p:cNvPr id="650" name="Google Shape;650;p88"/>
          <p:cNvSpPr txBox="1">
            <a:spLocks noGrp="1"/>
          </p:cNvSpPr>
          <p:nvPr>
            <p:ph type="title"/>
          </p:nvPr>
        </p:nvSpPr>
        <p:spPr>
          <a:xfrm>
            <a:off x="310950" y="135025"/>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dirty="0">
                <a:highlight>
                  <a:srgbClr val="000000">
                    <a:alpha val="0"/>
                  </a:srgbClr>
                </a:highlight>
                <a:latin typeface="Gill Sans"/>
              </a:rPr>
              <a:t>Ressource </a:t>
            </a:r>
            <a:endParaRPr dirty="0"/>
          </a:p>
          <a:p>
            <a:pPr marL="0" lvl="0" indent="0" algn="l" rtl="0">
              <a:spcBef>
                <a:spcPct val="0"/>
              </a:spcBef>
              <a:spcAft>
                <a:spcPct val="0"/>
              </a:spcAft>
              <a:buNone/>
            </a:pPr>
            <a:r>
              <a:rPr lang="fr" sz="2500" b="0" i="0" u="none" strike="noStrike" dirty="0">
                <a:highlight>
                  <a:srgbClr val="000000">
                    <a:alpha val="0"/>
                  </a:srgbClr>
                </a:highlight>
                <a:latin typeface="Gill Sans"/>
              </a:rPr>
              <a:t>Appel à l’action pour les décideurs politiques </a:t>
            </a:r>
            <a:endParaRPr b="0" dirty="0">
              <a:solidFill>
                <a:schemeClr val="dk1"/>
              </a:solidFill>
            </a:endParaRPr>
          </a:p>
        </p:txBody>
      </p:sp>
      <p:sp>
        <p:nvSpPr>
          <p:cNvPr id="652" name="Google Shape;652;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26</a:t>
            </a:r>
            <a:endParaRPr/>
          </a:p>
        </p:txBody>
      </p:sp>
      <p:pic>
        <p:nvPicPr>
          <p:cNvPr id="3" name="Picture 2">
            <a:extLst>
              <a:ext uri="{FF2B5EF4-FFF2-40B4-BE49-F238E27FC236}">
                <a16:creationId xmlns:a16="http://schemas.microsoft.com/office/drawing/2014/main" id="{ED2588F8-20DB-4AD9-9E31-10CE7112BAA6}"/>
              </a:ext>
            </a:extLst>
          </p:cNvPr>
          <p:cNvPicPr>
            <a:picLocks noChangeAspect="1"/>
          </p:cNvPicPr>
          <p:nvPr/>
        </p:nvPicPr>
        <p:blipFill>
          <a:blip r:embed="rId3"/>
          <a:stretch>
            <a:fillRect/>
          </a:stretch>
        </p:blipFill>
        <p:spPr>
          <a:xfrm>
            <a:off x="5714741" y="820825"/>
            <a:ext cx="3002341" cy="3751176"/>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9"/>
          <p:cNvSpPr txBox="1">
            <a:spLocks noGrp="1"/>
          </p:cNvSpPr>
          <p:nvPr>
            <p:ph type="title"/>
          </p:nvPr>
        </p:nvSpPr>
        <p:spPr>
          <a:xfrm>
            <a:off x="203220" y="481279"/>
            <a:ext cx="8522100" cy="685800"/>
          </a:xfrm>
          <a:prstGeom prst="rect">
            <a:avLst/>
          </a:prstGeom>
          <a:noFill/>
          <a:ln>
            <a:noFill/>
          </a:ln>
        </p:spPr>
        <p:txBody>
          <a:bodyPr spcFirstLastPara="1" wrap="square" lIns="0" tIns="0" rIns="0" bIns="0" anchor="b" anchorCtr="0">
            <a:noAutofit/>
          </a:bodyPr>
          <a:lstStyle/>
          <a:p>
            <a:pPr marL="0" lvl="0" indent="0" algn="ctr" rtl="0">
              <a:spcBef>
                <a:spcPct val="0"/>
              </a:spcBef>
              <a:spcAft>
                <a:spcPct val="0"/>
              </a:spcAft>
              <a:buClr>
                <a:schemeClr val="dk1"/>
              </a:buClr>
              <a:buSzPct val="82758"/>
              <a:buFont typeface="Arial"/>
              <a:buNone/>
            </a:pPr>
            <a:endParaRPr sz="2800" dirty="0"/>
          </a:p>
          <a:p>
            <a:pPr marL="0" lvl="0" indent="0" algn="ctr" rtl="0">
              <a:spcBef>
                <a:spcPct val="0"/>
              </a:spcBef>
              <a:spcAft>
                <a:spcPct val="0"/>
              </a:spcAft>
              <a:buClr>
                <a:schemeClr val="dk1"/>
              </a:buClr>
              <a:buSzPct val="82758"/>
              <a:buFont typeface="Arial"/>
              <a:buNone/>
            </a:pPr>
            <a:endParaRPr sz="2800" b="1" dirty="0"/>
          </a:p>
          <a:p>
            <a:pPr marL="0" lvl="0" indent="0" algn="ctr" rtl="0">
              <a:spcBef>
                <a:spcPct val="0"/>
              </a:spcBef>
              <a:spcAft>
                <a:spcPct val="0"/>
              </a:spcAft>
              <a:buClr>
                <a:schemeClr val="dk1"/>
              </a:buClr>
              <a:buSzPct val="89626"/>
              <a:buFont typeface="Arial"/>
              <a:buNone/>
            </a:pPr>
            <a:endParaRPr sz="2400" b="1" dirty="0"/>
          </a:p>
          <a:p>
            <a:pPr marL="0" lvl="0" indent="0" algn="l" rtl="0">
              <a:spcBef>
                <a:spcPct val="0"/>
              </a:spcBef>
              <a:spcAft>
                <a:spcPct val="0"/>
              </a:spcAft>
              <a:buClr>
                <a:schemeClr val="dk1"/>
              </a:buClr>
              <a:buSzPct val="97737"/>
              <a:buFont typeface="Arial"/>
              <a:buNone/>
            </a:pPr>
            <a:r>
              <a:rPr lang="fr" sz="2000" b="1" i="0" u="none" strike="noStrike" dirty="0">
                <a:highlight>
                  <a:srgbClr val="000000">
                    <a:alpha val="0"/>
                  </a:srgbClr>
                </a:highlight>
                <a:latin typeface="Gill Sans"/>
              </a:rPr>
              <a:t>Ressource</a:t>
            </a:r>
            <a:r>
              <a:rPr lang="fr" sz="2000" b="0" i="0" u="none" strike="noStrike" dirty="0">
                <a:highlight>
                  <a:srgbClr val="000000">
                    <a:alpha val="0"/>
                  </a:srgbClr>
                </a:highlight>
                <a:latin typeface="Gill Sans"/>
              </a:rPr>
              <a:t> </a:t>
            </a:r>
            <a:endParaRPr sz="2400" dirty="0"/>
          </a:p>
          <a:p>
            <a:pPr marL="0" lvl="0" indent="0" algn="l" rtl="0">
              <a:spcBef>
                <a:spcPct val="0"/>
              </a:spcBef>
              <a:spcAft>
                <a:spcPct val="0"/>
              </a:spcAft>
              <a:buClr>
                <a:schemeClr val="dk1"/>
              </a:buClr>
              <a:buSzPct val="97737"/>
              <a:buFont typeface="Arial"/>
              <a:buNone/>
            </a:pPr>
            <a:r>
              <a:rPr lang="fr" sz="2000" b="0" i="0" u="none" strike="noStrike" dirty="0">
                <a:highlight>
                  <a:srgbClr val="000000">
                    <a:alpha val="0"/>
                  </a:srgbClr>
                </a:highlight>
                <a:latin typeface="Gill Sans"/>
              </a:rPr>
              <a:t>Convocation virtuelle sur l’amélioration de la nutrition chez les enfants ayant des difficultés d’alimentation et les enfants handicapés</a:t>
            </a:r>
            <a:endParaRPr sz="2000" b="1" dirty="0">
              <a:solidFill>
                <a:srgbClr val="BA0C2F"/>
              </a:solidFill>
            </a:endParaRPr>
          </a:p>
        </p:txBody>
      </p:sp>
      <p:sp>
        <p:nvSpPr>
          <p:cNvPr id="659" name="Google Shape;659;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ct val="0"/>
              </a:spcBef>
              <a:spcAft>
                <a:spcPct val="0"/>
              </a:spcAft>
              <a:buClr>
                <a:srgbClr val="000000"/>
              </a:buClr>
              <a:buSzPts val="1300"/>
              <a:buFont typeface="Arial"/>
              <a:buNone/>
            </a:pPr>
            <a:r>
              <a:rPr lang="fr" sz="1300" b="0" i="0" u="none" strike="noStrike">
                <a:highlight>
                  <a:srgbClr val="000000">
                    <a:alpha val="0"/>
                  </a:srgbClr>
                </a:highlight>
                <a:latin typeface="Gill Sans"/>
              </a:rPr>
              <a:t>27</a:t>
            </a:r>
            <a:endParaRPr>
              <a:latin typeface="Gill Sans"/>
              <a:ea typeface="Gill Sans"/>
              <a:cs typeface="Gill Sans"/>
              <a:sym typeface="Gill Sans"/>
            </a:endParaRPr>
          </a:p>
        </p:txBody>
      </p:sp>
      <p:pic>
        <p:nvPicPr>
          <p:cNvPr id="660" name="Google Shape;660;p89" descr="A family of five sitting together around a large plate of food on the floor and enjoying a meal. There are two women and a man, along with two young boys. One of the boys has down syndrome. His back is supported by a woman's leg and knee.  " title="Family Meal Illustration "/>
          <p:cNvPicPr preferRelativeResize="0"/>
          <p:nvPr/>
        </p:nvPicPr>
        <p:blipFill>
          <a:blip r:embed="rId3">
            <a:alphaModFix/>
          </a:blip>
          <a:stretch>
            <a:fillRect/>
          </a:stretch>
        </p:blipFill>
        <p:spPr>
          <a:xfrm>
            <a:off x="6272107" y="2499360"/>
            <a:ext cx="2871894" cy="2250488"/>
          </a:xfrm>
          <a:prstGeom prst="rect">
            <a:avLst/>
          </a:prstGeom>
          <a:noFill/>
          <a:ln>
            <a:noFill/>
          </a:ln>
        </p:spPr>
      </p:pic>
      <p:sp>
        <p:nvSpPr>
          <p:cNvPr id="661" name="Google Shape;661;p89"/>
          <p:cNvSpPr txBox="1">
            <a:spLocks noGrp="1"/>
          </p:cNvSpPr>
          <p:nvPr>
            <p:ph type="body" idx="1"/>
          </p:nvPr>
        </p:nvSpPr>
        <p:spPr>
          <a:xfrm>
            <a:off x="142383" y="1128420"/>
            <a:ext cx="5955740" cy="35964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600"/>
              </a:spcBef>
              <a:spcAft>
                <a:spcPct val="0"/>
              </a:spcAft>
              <a:buNone/>
            </a:pPr>
            <a:r>
              <a:rPr lang="fr" b="1" i="0" u="none" strike="noStrike" dirty="0">
                <a:solidFill>
                  <a:srgbClr val="6C6463"/>
                </a:solidFill>
                <a:highlight>
                  <a:srgbClr val="000000">
                    <a:alpha val="0"/>
                  </a:srgbClr>
                </a:highlight>
                <a:latin typeface="Gill Sans"/>
              </a:rPr>
              <a:t>Objectifs : </a:t>
            </a:r>
            <a:endParaRPr b="1" dirty="0">
              <a:solidFill>
                <a:schemeClr val="accent3"/>
              </a:solidFill>
            </a:endParaRPr>
          </a:p>
          <a:p>
            <a:pPr marL="457200" lvl="0" indent="-336550" algn="l" rtl="0">
              <a:lnSpc>
                <a:spcPct val="105000"/>
              </a:lnSpc>
              <a:spcBef>
                <a:spcPts val="600"/>
              </a:spcBef>
              <a:spcAft>
                <a:spcPct val="0"/>
              </a:spcAft>
              <a:buClr>
                <a:schemeClr val="accent3"/>
              </a:buClr>
              <a:buSzPts val="1700"/>
              <a:buFont typeface="Gill Sans"/>
              <a:buAutoNum type="arabicPeriod"/>
            </a:pPr>
            <a:r>
              <a:rPr lang="fr" b="0" i="0" u="none" strike="noStrike" dirty="0">
                <a:solidFill>
                  <a:srgbClr val="6C6463"/>
                </a:solidFill>
                <a:highlight>
                  <a:srgbClr val="000000">
                    <a:alpha val="0"/>
                  </a:srgbClr>
                </a:highlight>
                <a:latin typeface="Gill Sans"/>
              </a:rPr>
              <a:t>Examiner les lacunes en matière de politique, de programmation et de recherche. </a:t>
            </a:r>
            <a:endParaRPr dirty="0">
              <a:solidFill>
                <a:schemeClr val="accent3"/>
              </a:solidFill>
            </a:endParaRPr>
          </a:p>
          <a:p>
            <a:pPr marL="457200" lvl="0" indent="-336550" algn="l" rtl="0">
              <a:lnSpc>
                <a:spcPct val="105000"/>
              </a:lnSpc>
              <a:spcBef>
                <a:spcPct val="0"/>
              </a:spcBef>
              <a:spcAft>
                <a:spcPct val="0"/>
              </a:spcAft>
              <a:buClr>
                <a:schemeClr val="accent3"/>
              </a:buClr>
              <a:buSzPts val="1700"/>
              <a:buFont typeface="Gill Sans"/>
              <a:buAutoNum type="arabicPeriod"/>
            </a:pPr>
            <a:r>
              <a:rPr lang="fr" b="0" i="0" u="none" strike="noStrike" dirty="0">
                <a:solidFill>
                  <a:srgbClr val="6C6463"/>
                </a:solidFill>
                <a:highlight>
                  <a:srgbClr val="000000">
                    <a:alpha val="0"/>
                  </a:srgbClr>
                </a:highlight>
                <a:latin typeface="Gill Sans"/>
              </a:rPr>
              <a:t>Partager et discuter des approches d'identification, de soutien et de suivi.</a:t>
            </a:r>
            <a:endParaRPr dirty="0">
              <a:solidFill>
                <a:schemeClr val="accent3"/>
              </a:solidFill>
            </a:endParaRPr>
          </a:p>
          <a:p>
            <a:pPr marL="457200" lvl="0" indent="-336550" algn="l" rtl="0">
              <a:lnSpc>
                <a:spcPct val="105000"/>
              </a:lnSpc>
              <a:spcBef>
                <a:spcPct val="0"/>
              </a:spcBef>
              <a:spcAft>
                <a:spcPct val="0"/>
              </a:spcAft>
              <a:buClr>
                <a:schemeClr val="accent3"/>
              </a:buClr>
              <a:buSzPts val="1700"/>
              <a:buFont typeface="Gill Sans"/>
              <a:buAutoNum type="arabicPeriod"/>
            </a:pPr>
            <a:r>
              <a:rPr lang="fr" b="0" i="0" u="none" strike="noStrike" dirty="0">
                <a:solidFill>
                  <a:srgbClr val="6C6463"/>
                </a:solidFill>
                <a:highlight>
                  <a:srgbClr val="000000">
                    <a:alpha val="0"/>
                  </a:srgbClr>
                </a:highlight>
                <a:latin typeface="Gill Sans"/>
              </a:rPr>
              <a:t>Identifier les actions clés et les priorités futures. </a:t>
            </a:r>
            <a:endParaRPr dirty="0">
              <a:solidFill>
                <a:schemeClr val="accent3"/>
              </a:solidFill>
            </a:endParaRPr>
          </a:p>
          <a:p>
            <a:pPr marL="0" lvl="0" indent="0" algn="l" rtl="0">
              <a:lnSpc>
                <a:spcPct val="105000"/>
              </a:lnSpc>
              <a:spcBef>
                <a:spcPts val="600"/>
              </a:spcBef>
              <a:spcAft>
                <a:spcPct val="0"/>
              </a:spcAft>
              <a:buNone/>
            </a:pPr>
            <a:r>
              <a:rPr lang="fr" b="1" i="0" u="none" strike="noStrike" dirty="0">
                <a:solidFill>
                  <a:srgbClr val="6C6463"/>
                </a:solidFill>
                <a:highlight>
                  <a:srgbClr val="000000">
                    <a:alpha val="0"/>
                  </a:srgbClr>
                </a:highlight>
                <a:latin typeface="Gill Sans"/>
              </a:rPr>
              <a:t>Ce que nous avons fait : </a:t>
            </a:r>
            <a:r>
              <a:rPr lang="fr" b="0" i="0" u="none" strike="noStrike" dirty="0">
                <a:solidFill>
                  <a:srgbClr val="6C6463"/>
                </a:solidFill>
                <a:highlight>
                  <a:srgbClr val="000000">
                    <a:alpha val="0"/>
                  </a:srgbClr>
                </a:highlight>
                <a:latin typeface="Gill Sans"/>
              </a:rPr>
              <a:t>convocation virtuelle de deux jours avec des experts en nutrition, handicap et développement de la petite enfance.</a:t>
            </a:r>
            <a:endParaRPr dirty="0">
              <a:solidFill>
                <a:schemeClr val="accent3"/>
              </a:solidFill>
            </a:endParaRPr>
          </a:p>
          <a:p>
            <a:pPr marL="0" lvl="0" indent="0" algn="l" rtl="0">
              <a:lnSpc>
                <a:spcPct val="105000"/>
              </a:lnSpc>
              <a:spcBef>
                <a:spcPts val="600"/>
              </a:spcBef>
              <a:spcAft>
                <a:spcPct val="0"/>
              </a:spcAft>
              <a:buNone/>
            </a:pPr>
            <a:r>
              <a:rPr lang="fr" b="1" i="0" u="none" strike="noStrike" dirty="0">
                <a:solidFill>
                  <a:srgbClr val="6C6463"/>
                </a:solidFill>
                <a:highlight>
                  <a:srgbClr val="000000">
                    <a:alpha val="0"/>
                  </a:srgbClr>
                </a:highlight>
                <a:latin typeface="Gill Sans"/>
              </a:rPr>
              <a:t>Ce qui est disponible : </a:t>
            </a:r>
            <a:endParaRPr b="1" dirty="0">
              <a:solidFill>
                <a:schemeClr val="accent3"/>
              </a:solidFill>
            </a:endParaRPr>
          </a:p>
          <a:p>
            <a:pPr marL="457200" lvl="0" indent="-336550" algn="l" rtl="0">
              <a:lnSpc>
                <a:spcPct val="105000"/>
              </a:lnSpc>
              <a:spcBef>
                <a:spcPts val="600"/>
              </a:spcBef>
              <a:spcAft>
                <a:spcPct val="0"/>
              </a:spcAft>
              <a:buClr>
                <a:schemeClr val="accent3"/>
              </a:buClr>
              <a:buSzPts val="1700"/>
              <a:buChar char="•"/>
            </a:pPr>
            <a:r>
              <a:rPr lang="fr" b="0" i="0" u="none" strike="noStrike" dirty="0">
                <a:solidFill>
                  <a:srgbClr val="6C6463"/>
                </a:solidFill>
                <a:highlight>
                  <a:srgbClr val="000000">
                    <a:alpha val="0"/>
                  </a:srgbClr>
                </a:highlight>
                <a:latin typeface="Gill Sans"/>
              </a:rPr>
              <a:t>séances enregistrées</a:t>
            </a:r>
            <a:endParaRPr dirty="0">
              <a:solidFill>
                <a:schemeClr val="accent3"/>
              </a:solidFill>
            </a:endParaRPr>
          </a:p>
          <a:p>
            <a:pPr marL="457200" lvl="0" indent="-336550" algn="l" rtl="0">
              <a:lnSpc>
                <a:spcPct val="105000"/>
              </a:lnSpc>
              <a:spcBef>
                <a:spcPct val="0"/>
              </a:spcBef>
              <a:spcAft>
                <a:spcPct val="0"/>
              </a:spcAft>
              <a:buClr>
                <a:schemeClr val="accent3"/>
              </a:buClr>
              <a:buSzPts val="1700"/>
              <a:buChar char="•"/>
            </a:pPr>
            <a:r>
              <a:rPr lang="fr" b="0" i="0" u="none" strike="noStrike" dirty="0">
                <a:solidFill>
                  <a:srgbClr val="6C6463"/>
                </a:solidFill>
                <a:highlight>
                  <a:srgbClr val="000000">
                    <a:alpha val="0"/>
                  </a:srgbClr>
                </a:highlight>
                <a:latin typeface="Gill Sans"/>
              </a:rPr>
              <a:t>diapositives</a:t>
            </a:r>
            <a:endParaRPr dirty="0">
              <a:solidFill>
                <a:schemeClr val="accent3"/>
              </a:solidFill>
            </a:endParaRPr>
          </a:p>
          <a:p>
            <a:pPr marL="457200" lvl="0" indent="-336550" algn="l" rtl="0">
              <a:lnSpc>
                <a:spcPct val="105000"/>
              </a:lnSpc>
              <a:spcBef>
                <a:spcPct val="0"/>
              </a:spcBef>
              <a:spcAft>
                <a:spcPct val="0"/>
              </a:spcAft>
              <a:buClr>
                <a:schemeClr val="accent3"/>
              </a:buClr>
              <a:buSzPts val="1700"/>
              <a:buChar char="•"/>
            </a:pPr>
            <a:r>
              <a:rPr lang="fr" b="0" i="0" u="none" strike="noStrike" dirty="0">
                <a:solidFill>
                  <a:srgbClr val="6C6463"/>
                </a:solidFill>
                <a:highlight>
                  <a:srgbClr val="000000">
                    <a:alpha val="0"/>
                  </a:srgbClr>
                </a:highlight>
                <a:latin typeface="Gill Sans"/>
              </a:rPr>
              <a:t>document et croquis sur les principaux points à retenir </a:t>
            </a:r>
            <a:endParaRPr dirty="0">
              <a:solidFill>
                <a:schemeClr val="accent3"/>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0"/>
          <p:cNvSpPr txBox="1">
            <a:spLocks noGrp="1"/>
          </p:cNvSpPr>
          <p:nvPr>
            <p:ph type="body" idx="1"/>
          </p:nvPr>
        </p:nvSpPr>
        <p:spPr>
          <a:xfrm>
            <a:off x="320040" y="1200150"/>
            <a:ext cx="8522100" cy="3429000"/>
          </a:xfrm>
          <a:prstGeom prst="rect">
            <a:avLst/>
          </a:prstGeom>
        </p:spPr>
        <p:txBody>
          <a:bodyPr spcFirstLastPara="1" wrap="square" lIns="0" tIns="0" rIns="0" bIns="0" anchor="t" anchorCtr="0">
            <a:noAutofit/>
          </a:bodyPr>
          <a:lstStyle/>
          <a:p>
            <a:pPr marL="0" lvl="0" indent="0" algn="l" rtl="0">
              <a:spcBef>
                <a:spcPct val="0"/>
              </a:spcBef>
              <a:spcAft>
                <a:spcPts val="900"/>
              </a:spcAft>
              <a:buNone/>
            </a:pPr>
            <a:endParaRPr/>
          </a:p>
        </p:txBody>
      </p:sp>
      <p:sp>
        <p:nvSpPr>
          <p:cNvPr id="667" name="Google Shape;667;p90"/>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endParaRPr/>
          </a:p>
        </p:txBody>
      </p:sp>
      <p:pic>
        <p:nvPicPr>
          <p:cNvPr id="668" name="Google Shape;668;p90"/>
          <p:cNvPicPr preferRelativeResize="0"/>
          <p:nvPr/>
        </p:nvPicPr>
        <p:blipFill>
          <a:blip r:embed="rId3">
            <a:alphaModFix/>
          </a:blip>
          <a:srcRect l="29" r="29"/>
          <a:stretch>
            <a:fillRect/>
          </a:stretch>
        </p:blipFill>
        <p:spPr>
          <a:xfrm>
            <a:off x="11" y="95424"/>
            <a:ext cx="8939474" cy="4952649"/>
          </a:xfrm>
          <a:prstGeom prst="rect">
            <a:avLst/>
          </a:prstGeom>
          <a:noFill/>
          <a:ln>
            <a:noFill/>
          </a:ln>
        </p:spPr>
      </p:pic>
      <p:sp>
        <p:nvSpPr>
          <p:cNvPr id="669" name="Google Shape;669;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28</a:t>
            </a:r>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1"/>
          <p:cNvSpPr txBox="1">
            <a:spLocks noGrp="1"/>
          </p:cNvSpPr>
          <p:nvPr>
            <p:ph type="body" idx="1"/>
          </p:nvPr>
        </p:nvSpPr>
        <p:spPr>
          <a:xfrm>
            <a:off x="251459" y="473719"/>
            <a:ext cx="4050189" cy="359820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None/>
            </a:pPr>
            <a:r>
              <a:rPr lang="fr" sz="1600" b="1" i="0" u="none" strike="noStrike" dirty="0">
                <a:highlight>
                  <a:srgbClr val="000000">
                    <a:alpha val="0"/>
                  </a:srgbClr>
                </a:highlight>
                <a:latin typeface="Gill Sans"/>
              </a:rPr>
              <a:t>Lacune : </a:t>
            </a:r>
            <a:r>
              <a:rPr lang="fr" sz="1600" b="0" i="0" u="none" strike="noStrike" dirty="0">
                <a:highlight>
                  <a:srgbClr val="000000">
                    <a:alpha val="0"/>
                  </a:srgbClr>
                </a:highlight>
                <a:latin typeface="Gill Sans"/>
              </a:rPr>
              <a:t>les outils et les ressources existent, mais les parties prenantes ne savent pas où ils se trouvent, à qui ils s’adressent ou comment les utiliser</a:t>
            </a:r>
            <a:endParaRPr sz="1600" dirty="0"/>
          </a:p>
          <a:p>
            <a:pPr marL="457200" lvl="0" indent="0" algn="l" rtl="0">
              <a:lnSpc>
                <a:spcPct val="100000"/>
              </a:lnSpc>
              <a:spcBef>
                <a:spcPct val="0"/>
              </a:spcBef>
              <a:spcAft>
                <a:spcPct val="0"/>
              </a:spcAft>
              <a:buNone/>
            </a:pPr>
            <a:endParaRPr sz="1600" dirty="0"/>
          </a:p>
          <a:p>
            <a:pPr marL="0" lvl="0" indent="0" algn="l" rtl="0">
              <a:lnSpc>
                <a:spcPct val="100000"/>
              </a:lnSpc>
              <a:spcBef>
                <a:spcPct val="0"/>
              </a:spcBef>
              <a:spcAft>
                <a:spcPct val="0"/>
              </a:spcAft>
              <a:buNone/>
            </a:pPr>
            <a:r>
              <a:rPr lang="fr" sz="1600" b="1" i="0" u="none" strike="noStrike" dirty="0">
                <a:highlight>
                  <a:srgbClr val="000000">
                    <a:alpha val="0"/>
                  </a:srgbClr>
                </a:highlight>
                <a:latin typeface="Gill Sans"/>
              </a:rPr>
              <a:t>Il s'agit de : </a:t>
            </a:r>
            <a:r>
              <a:rPr lang="fr" sz="1600" b="0" i="0" u="none" strike="noStrike" dirty="0">
                <a:highlight>
                  <a:srgbClr val="000000">
                    <a:alpha val="0"/>
                  </a:srgbClr>
                </a:highlight>
                <a:latin typeface="Gill Sans"/>
              </a:rPr>
              <a:t>Référentiel en ligne, en accès libre, de plus de 85 ressources qui traitent des difficultés d’alimentation et de l’inclusion des personnes handicapées dans les programmes de nutrition </a:t>
            </a:r>
            <a:endParaRPr sz="1600" dirty="0"/>
          </a:p>
          <a:p>
            <a:pPr marL="513160" lvl="0" indent="0" algn="l" rtl="0">
              <a:spcBef>
                <a:spcPct val="0"/>
              </a:spcBef>
              <a:spcAft>
                <a:spcPct val="0"/>
              </a:spcAft>
              <a:buNone/>
            </a:pPr>
            <a:endParaRPr sz="1600" dirty="0"/>
          </a:p>
          <a:p>
            <a:pPr marL="0" lvl="0" indent="0" algn="l" rtl="0">
              <a:spcBef>
                <a:spcPct val="0"/>
              </a:spcBef>
              <a:spcAft>
                <a:spcPct val="0"/>
              </a:spcAft>
              <a:buNone/>
            </a:pPr>
            <a:r>
              <a:rPr lang="fr" sz="1600" b="1" i="0" u="none" strike="noStrike" dirty="0">
                <a:highlight>
                  <a:srgbClr val="000000">
                    <a:alpha val="0"/>
                  </a:srgbClr>
                </a:highlight>
                <a:latin typeface="Gill Sans"/>
              </a:rPr>
              <a:t>Public</a:t>
            </a:r>
            <a:r>
              <a:rPr lang="fr" sz="1600" b="0" i="0" u="none" strike="noStrike" dirty="0">
                <a:highlight>
                  <a:srgbClr val="000000">
                    <a:alpha val="0"/>
                  </a:srgbClr>
                </a:highlight>
                <a:latin typeface="Gill Sans"/>
              </a:rPr>
              <a:t>: Responsables de programmes de nutrition et de handicap, responsables gouvernementaux et personnel des agences donatrices</a:t>
            </a:r>
            <a:endParaRPr sz="1600" dirty="0"/>
          </a:p>
        </p:txBody>
      </p:sp>
      <p:sp>
        <p:nvSpPr>
          <p:cNvPr id="676" name="Google Shape;676;p91"/>
          <p:cNvSpPr txBox="1">
            <a:spLocks noGrp="1"/>
          </p:cNvSpPr>
          <p:nvPr>
            <p:ph type="title"/>
          </p:nvPr>
        </p:nvSpPr>
        <p:spPr>
          <a:xfrm>
            <a:off x="310950" y="152400"/>
            <a:ext cx="8522100" cy="287867"/>
          </a:xfrm>
          <a:prstGeom prst="rect">
            <a:avLst/>
          </a:prstGeom>
          <a:noFill/>
          <a:ln>
            <a:noFill/>
          </a:ln>
        </p:spPr>
        <p:txBody>
          <a:bodyPr spcFirstLastPara="1" wrap="square" lIns="0" tIns="0" rIns="0" bIns="0" anchor="ctr" anchorCtr="0">
            <a:noAutofit/>
          </a:bodyPr>
          <a:lstStyle/>
          <a:p>
            <a:pPr marL="0" lvl="0" indent="0" algn="l" rtl="0">
              <a:lnSpc>
                <a:spcPct val="100000"/>
              </a:lnSpc>
              <a:spcBef>
                <a:spcPct val="0"/>
              </a:spcBef>
              <a:spcAft>
                <a:spcPct val="0"/>
              </a:spcAft>
              <a:buClr>
                <a:schemeClr val="accent2"/>
              </a:buClr>
              <a:buSzPts val="2100"/>
              <a:buFont typeface="Gill Sans"/>
              <a:buNone/>
            </a:pPr>
            <a:r>
              <a:rPr lang="fr" sz="2400" b="1" i="0" u="none" strike="noStrike" dirty="0">
                <a:highlight>
                  <a:srgbClr val="000000">
                    <a:alpha val="0"/>
                  </a:srgbClr>
                </a:highlight>
                <a:latin typeface="Gill Sans"/>
              </a:rPr>
              <a:t>Ressource :</a:t>
            </a:r>
            <a:r>
              <a:rPr lang="fr" sz="2400" b="0" i="0" u="none" strike="noStrike" dirty="0">
                <a:highlight>
                  <a:srgbClr val="000000">
                    <a:alpha val="0"/>
                  </a:srgbClr>
                </a:highlight>
                <a:latin typeface="Gill Sans"/>
              </a:rPr>
              <a:t> Banque de ressources sur l’alimentation et le handicap</a:t>
            </a:r>
            <a:endParaRPr sz="2400" dirty="0"/>
          </a:p>
        </p:txBody>
      </p:sp>
      <p:sp>
        <p:nvSpPr>
          <p:cNvPr id="677" name="Google Shape;677;p91"/>
          <p:cNvSpPr txBox="1"/>
          <p:nvPr/>
        </p:nvSpPr>
        <p:spPr>
          <a:xfrm>
            <a:off x="0" y="4071919"/>
            <a:ext cx="8958703" cy="61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ct val="0"/>
              </a:spcBef>
              <a:spcAft>
                <a:spcPct val="0"/>
              </a:spcAft>
              <a:buClr>
                <a:srgbClr val="000000"/>
              </a:buClr>
              <a:buSzPts val="1700"/>
              <a:buFont typeface="Arial"/>
              <a:buNone/>
            </a:pPr>
            <a:r>
              <a:rPr lang="fr" sz="1400" b="1" i="0" u="none" strike="noStrike" dirty="0">
                <a:solidFill>
                  <a:srgbClr val="BA0C2F"/>
                </a:solidFill>
                <a:highlight>
                  <a:srgbClr val="000000">
                    <a:alpha val="0"/>
                  </a:srgbClr>
                </a:highlight>
                <a:latin typeface="Gill Sans"/>
                <a:ea typeface="Gill Sans"/>
                <a:cs typeface="Gill Sans"/>
                <a:sym typeface="Gill Sans"/>
              </a:rPr>
              <a:t>Accédez à la banque de ressources à l'adresse suivante : </a:t>
            </a:r>
            <a:r>
              <a:rPr lang="fr" sz="1400" b="1" i="0" u="sng" strike="noStrike" cap="none" dirty="0">
                <a:solidFill>
                  <a:srgbClr val="0066B9"/>
                </a:solidFill>
                <a:highlight>
                  <a:srgbClr val="000000">
                    <a:alpha val="0"/>
                  </a:srgbClr>
                </a:highlight>
                <a:latin typeface="Gill Sans"/>
                <a:ea typeface="Gill Sans"/>
                <a:cs typeface="Gill Sans"/>
                <a:sym typeface="Gill Sans"/>
                <a:hlinkClick r:id="rId3"/>
              </a:rPr>
              <a:t>https://www.advancingnutrition.org/resources/disability-resource-bank</a:t>
            </a:r>
            <a:endParaRPr b="1" i="0" u="none" strike="noStrike" cap="none" dirty="0">
              <a:solidFill>
                <a:schemeClr val="accent2"/>
              </a:solidFill>
              <a:latin typeface="Gill Sans"/>
              <a:ea typeface="Gill Sans"/>
              <a:cs typeface="Gill Sans"/>
              <a:sym typeface="Gill Sans"/>
            </a:endParaRPr>
          </a:p>
          <a:p>
            <a:pPr marL="0" marR="0" lvl="0" indent="0" algn="ctr" rtl="0">
              <a:lnSpc>
                <a:spcPct val="100000"/>
              </a:lnSpc>
              <a:spcBef>
                <a:spcPct val="0"/>
              </a:spcBef>
              <a:spcAft>
                <a:spcPct val="0"/>
              </a:spcAft>
              <a:buClr>
                <a:srgbClr val="000000"/>
              </a:buClr>
              <a:buSzPts val="1700"/>
              <a:buFont typeface="Arial"/>
              <a:buNone/>
            </a:pPr>
            <a:r>
              <a:rPr lang="fr" sz="1400" b="1" i="0" u="none" strike="noStrike" dirty="0">
                <a:solidFill>
                  <a:srgbClr val="BA0C2F"/>
                </a:solidFill>
                <a:highlight>
                  <a:srgbClr val="000000">
                    <a:alpha val="0"/>
                  </a:srgbClr>
                </a:highlight>
                <a:latin typeface="Gill Sans"/>
                <a:ea typeface="Gill Sans"/>
                <a:cs typeface="Gill Sans"/>
                <a:sym typeface="Gill Sans"/>
              </a:rPr>
              <a:t>Contribuez à la banque de ressources en envoyant un email à info@advancingnutrition.org</a:t>
            </a:r>
            <a:endParaRPr b="1" dirty="0">
              <a:solidFill>
                <a:schemeClr val="accent2"/>
              </a:solidFill>
              <a:latin typeface="Gill Sans"/>
              <a:ea typeface="Gill Sans"/>
              <a:cs typeface="Gill Sans"/>
              <a:sym typeface="Gill Sans"/>
            </a:endParaRPr>
          </a:p>
        </p:txBody>
      </p:sp>
      <p:pic>
        <p:nvPicPr>
          <p:cNvPr id="678" name="Google Shape;678;p91" descr="Image shows one of the resources in the Resource Bank from the Multi-Agency International Training Support. There is a an image of the front of the training package called &quot;Working with Infants with Feeding Difficulties.&quot;" title="Screen Shot of MAITS Resource"/>
          <p:cNvPicPr preferRelativeResize="0"/>
          <p:nvPr/>
        </p:nvPicPr>
        <p:blipFill>
          <a:blip r:embed="rId4">
            <a:alphaModFix/>
          </a:blip>
          <a:stretch>
            <a:fillRect/>
          </a:stretch>
        </p:blipFill>
        <p:spPr>
          <a:xfrm>
            <a:off x="4383867" y="473719"/>
            <a:ext cx="4760133" cy="2773375"/>
          </a:xfrm>
          <a:prstGeom prst="rect">
            <a:avLst/>
          </a:prstGeom>
          <a:noFill/>
          <a:ln w="9525" cap="flat" cmpd="sng">
            <a:solidFill>
              <a:srgbClr val="002F6C"/>
            </a:solidFill>
            <a:prstDash val="solid"/>
            <a:round/>
            <a:headEnd type="none" w="sm" len="sm"/>
            <a:tailEnd type="none" w="sm" len="sm"/>
          </a:ln>
        </p:spPr>
      </p:pic>
      <p:sp>
        <p:nvSpPr>
          <p:cNvPr id="679" name="Google Shape;679;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29</a:t>
            </a:r>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5"/>
          <p:cNvSpPr txBox="1">
            <a:spLocks noGrp="1"/>
          </p:cNvSpPr>
          <p:nvPr>
            <p:ph type="body" idx="1"/>
          </p:nvPr>
        </p:nvSpPr>
        <p:spPr>
          <a:xfrm>
            <a:off x="320040" y="1200150"/>
            <a:ext cx="8522100" cy="3429000"/>
          </a:xfrm>
          <a:prstGeom prst="rect">
            <a:avLst/>
          </a:prstGeom>
        </p:spPr>
        <p:txBody>
          <a:bodyPr spcFirstLastPara="1" wrap="square" lIns="0" tIns="0" rIns="0" bIns="0" anchor="t" anchorCtr="0">
            <a:noAutofit/>
          </a:bodyPr>
          <a:lstStyle/>
          <a:p>
            <a:pPr marL="457200" lvl="0" indent="-342900" algn="l" rtl="0">
              <a:spcBef>
                <a:spcPct val="0"/>
              </a:spcBef>
              <a:spcAft>
                <a:spcPct val="0"/>
              </a:spcAft>
              <a:buSzPts val="1800"/>
              <a:buChar char="•"/>
            </a:pPr>
            <a:r>
              <a:rPr lang="fr" sz="1500" b="0" i="0" u="none" strike="noStrike">
                <a:highlight>
                  <a:srgbClr val="000000">
                    <a:alpha val="0"/>
                  </a:srgbClr>
                </a:highlight>
                <a:latin typeface="Gill Sans"/>
              </a:rPr>
              <a:t>Concentrez-vous mis sur les 1 000 premiers jours de la grossesse jusqu'à ce que l'enfant atteigne l'âge de deux ans</a:t>
            </a:r>
            <a:endParaRPr/>
          </a:p>
          <a:p>
            <a:pPr marL="457200" lvl="0" indent="-342900" algn="l" rtl="0">
              <a:spcBef>
                <a:spcPct val="0"/>
              </a:spcBef>
              <a:spcAft>
                <a:spcPct val="0"/>
              </a:spcAft>
              <a:buSzPts val="1800"/>
              <a:buChar char="•"/>
            </a:pPr>
            <a:endParaRPr/>
          </a:p>
        </p:txBody>
      </p:sp>
      <p:sp>
        <p:nvSpPr>
          <p:cNvPr id="418" name="Google Shape;418;p65"/>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100" b="0" i="0" u="none" strike="noStrike">
                <a:highlight>
                  <a:srgbClr val="000000">
                    <a:alpha val="0"/>
                  </a:srgbClr>
                </a:highlight>
                <a:latin typeface="Gill Sans"/>
              </a:rPr>
              <a:t>USAID en action pour la nutrition : Renforcer la qualité des services de nutrition</a:t>
            </a:r>
            <a:endParaRPr/>
          </a:p>
        </p:txBody>
      </p:sp>
      <p:pic>
        <p:nvPicPr>
          <p:cNvPr id="419" name="Google Shape;419;p65"/>
          <p:cNvPicPr preferRelativeResize="0"/>
          <p:nvPr/>
        </p:nvPicPr>
        <p:blipFill>
          <a:blip r:embed="rId3">
            <a:alphaModFix/>
          </a:blip>
          <a:srcRect l="3907" r="2169"/>
          <a:stretch>
            <a:fillRect/>
          </a:stretch>
        </p:blipFill>
        <p:spPr>
          <a:xfrm>
            <a:off x="0" y="0"/>
            <a:ext cx="9144000" cy="4723574"/>
          </a:xfrm>
          <a:prstGeom prst="rect">
            <a:avLst/>
          </a:prstGeom>
          <a:noFill/>
          <a:ln>
            <a:noFill/>
          </a:ln>
        </p:spPr>
      </p:pic>
      <p:pic>
        <p:nvPicPr>
          <p:cNvPr id="420" name="Google Shape;420;p65"/>
          <p:cNvPicPr preferRelativeResize="0"/>
          <p:nvPr/>
        </p:nvPicPr>
        <p:blipFill>
          <a:blip r:embed="rId4">
            <a:alphaModFix/>
          </a:blip>
          <a:stretch>
            <a:fillRect/>
          </a:stretch>
        </p:blipFill>
        <p:spPr>
          <a:xfrm>
            <a:off x="7741499" y="1749275"/>
            <a:ext cx="1244329" cy="1243726"/>
          </a:xfrm>
          <a:prstGeom prst="rect">
            <a:avLst/>
          </a:prstGeom>
          <a:noFill/>
          <a:ln>
            <a:noFill/>
          </a:ln>
        </p:spPr>
      </p:pic>
      <p:pic>
        <p:nvPicPr>
          <p:cNvPr id="421" name="Google Shape;421;p65"/>
          <p:cNvPicPr preferRelativeResize="0"/>
          <p:nvPr/>
        </p:nvPicPr>
        <p:blipFill>
          <a:blip r:embed="rId5">
            <a:alphaModFix/>
          </a:blip>
          <a:stretch>
            <a:fillRect/>
          </a:stretch>
        </p:blipFill>
        <p:spPr>
          <a:xfrm>
            <a:off x="7659513" y="295475"/>
            <a:ext cx="1408277" cy="1199648"/>
          </a:xfrm>
          <a:prstGeom prst="rect">
            <a:avLst/>
          </a:prstGeom>
          <a:noFill/>
          <a:ln>
            <a:noFill/>
          </a:ln>
        </p:spPr>
      </p:pic>
      <p:pic>
        <p:nvPicPr>
          <p:cNvPr id="422" name="Google Shape;422;p65"/>
          <p:cNvPicPr preferRelativeResize="0"/>
          <p:nvPr/>
        </p:nvPicPr>
        <p:blipFill>
          <a:blip r:embed="rId6">
            <a:alphaModFix/>
          </a:blip>
          <a:stretch>
            <a:fillRect/>
          </a:stretch>
        </p:blipFill>
        <p:spPr>
          <a:xfrm>
            <a:off x="7819400" y="3247149"/>
            <a:ext cx="1088523" cy="1290076"/>
          </a:xfrm>
          <a:prstGeom prst="rect">
            <a:avLst/>
          </a:prstGeom>
          <a:noFill/>
          <a:ln>
            <a:noFill/>
          </a:ln>
        </p:spPr>
      </p:pic>
      <p:sp>
        <p:nvSpPr>
          <p:cNvPr id="423" name="Google Shape;423;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a:t>
            </a:r>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2"/>
          <p:cNvSpPr txBox="1">
            <a:spLocks noGrp="1"/>
          </p:cNvSpPr>
          <p:nvPr>
            <p:ph type="body" idx="1"/>
          </p:nvPr>
        </p:nvSpPr>
        <p:spPr>
          <a:xfrm>
            <a:off x="326300" y="1504950"/>
            <a:ext cx="4142400" cy="2569500"/>
          </a:xfrm>
          <a:prstGeom prst="rect">
            <a:avLst/>
          </a:prstGeom>
        </p:spPr>
        <p:txBody>
          <a:bodyPr spcFirstLastPara="1" wrap="square" lIns="0" tIns="0" rIns="0" bIns="0" anchor="t" anchorCtr="0">
            <a:noAutofit/>
          </a:bodyPr>
          <a:lstStyle/>
          <a:p>
            <a:pPr marL="0" lvl="0" indent="0" algn="l" rtl="0">
              <a:spcBef>
                <a:spcPct val="0"/>
              </a:spcBef>
              <a:spcAft>
                <a:spcPct val="0"/>
              </a:spcAft>
              <a:buClr>
                <a:schemeClr val="dk1"/>
              </a:buClr>
              <a:buSzPts val="1100"/>
              <a:buFont typeface="Arial"/>
              <a:buNone/>
            </a:pPr>
            <a:r>
              <a:rPr lang="fr" sz="1800" b="1" i="0" u="none" strike="noStrike" dirty="0">
                <a:highlight>
                  <a:srgbClr val="000000">
                    <a:alpha val="0"/>
                  </a:srgbClr>
                </a:highlight>
                <a:latin typeface="Gill Sans"/>
              </a:rPr>
              <a:t>Comment l’utiliser :</a:t>
            </a:r>
            <a:endParaRPr sz="1800" b="1" dirty="0"/>
          </a:p>
          <a:p>
            <a:pPr marL="457200" lvl="0" indent="-361950" algn="l" rtl="0">
              <a:spcBef>
                <a:spcPct val="0"/>
              </a:spcBef>
              <a:spcAft>
                <a:spcPct val="0"/>
              </a:spcAft>
              <a:buSzPts val="2100"/>
              <a:buChar char="•"/>
            </a:pPr>
            <a:r>
              <a:rPr lang="fr" sz="1800" b="0" i="0" u="none" strike="noStrike" dirty="0">
                <a:highlight>
                  <a:srgbClr val="000000">
                    <a:alpha val="0"/>
                  </a:srgbClr>
                </a:highlight>
                <a:latin typeface="Gill Sans"/>
              </a:rPr>
              <a:t>Recherche de ressources par thème (par exemple, identification des difficultés d'alimentation)</a:t>
            </a:r>
            <a:endParaRPr sz="1800" dirty="0"/>
          </a:p>
          <a:p>
            <a:pPr marL="457200" lvl="0" indent="-342900" algn="l" rtl="0">
              <a:spcBef>
                <a:spcPct val="0"/>
              </a:spcBef>
              <a:spcAft>
                <a:spcPct val="0"/>
              </a:spcAft>
              <a:buSzPts val="1800"/>
              <a:buChar char="•"/>
            </a:pPr>
            <a:r>
              <a:rPr lang="fr" sz="1800" b="0" i="0" u="none" strike="noStrike" dirty="0">
                <a:highlight>
                  <a:srgbClr val="000000">
                    <a:alpha val="0"/>
                  </a:srgbClr>
                </a:highlight>
                <a:latin typeface="Gill Sans"/>
              </a:rPr>
              <a:t>Filtrer et rechercher par catégories</a:t>
            </a:r>
            <a:endParaRPr sz="1800" dirty="0"/>
          </a:p>
          <a:p>
            <a:pPr marL="628650" lvl="1" indent="-171450" algn="l" rtl="0">
              <a:spcBef>
                <a:spcPct val="0"/>
              </a:spcBef>
              <a:spcAft>
                <a:spcPct val="0"/>
              </a:spcAft>
              <a:buSzPts val="1800"/>
              <a:buChar char="–"/>
            </a:pPr>
            <a:r>
              <a:rPr lang="fr" sz="1800" b="0" i="0" u="none" strike="noStrike" dirty="0">
                <a:highlight>
                  <a:srgbClr val="000000">
                    <a:alpha val="0"/>
                  </a:srgbClr>
                </a:highlight>
                <a:latin typeface="Gill Sans"/>
              </a:rPr>
              <a:t>Domaine technique, population, domaine du programme, groupe d’âge, cible géographique</a:t>
            </a:r>
            <a:endParaRPr sz="1700" dirty="0"/>
          </a:p>
        </p:txBody>
      </p:sp>
      <p:sp>
        <p:nvSpPr>
          <p:cNvPr id="686" name="Google Shape;686;p92"/>
          <p:cNvSpPr txBox="1">
            <a:spLocks noGrp="1"/>
          </p:cNvSpPr>
          <p:nvPr>
            <p:ph type="title"/>
          </p:nvPr>
        </p:nvSpPr>
        <p:spPr>
          <a:xfrm>
            <a:off x="167650" y="38100"/>
            <a:ext cx="45360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400" b="0" i="0" u="none" strike="noStrike" dirty="0">
                <a:highlight>
                  <a:srgbClr val="000000">
                    <a:alpha val="0"/>
                  </a:srgbClr>
                </a:highlight>
                <a:latin typeface="Gill Sans"/>
              </a:rPr>
              <a:t>Banque de ressources sur l’alimentation et le handicap </a:t>
            </a:r>
            <a:endParaRPr dirty="0"/>
          </a:p>
        </p:txBody>
      </p:sp>
      <p:pic>
        <p:nvPicPr>
          <p:cNvPr id="687" name="Google Shape;687;p92"/>
          <p:cNvPicPr preferRelativeResize="0"/>
          <p:nvPr/>
        </p:nvPicPr>
        <p:blipFill>
          <a:blip r:embed="rId3">
            <a:alphaModFix/>
          </a:blip>
          <a:stretch>
            <a:fillRect/>
          </a:stretch>
        </p:blipFill>
        <p:spPr>
          <a:xfrm>
            <a:off x="4648200" y="58700"/>
            <a:ext cx="4499001" cy="4728797"/>
          </a:xfrm>
          <a:prstGeom prst="rect">
            <a:avLst/>
          </a:prstGeom>
          <a:noFill/>
          <a:ln w="9525" cap="flat" cmpd="sng">
            <a:solidFill>
              <a:schemeClr val="dk2"/>
            </a:solidFill>
            <a:prstDash val="solid"/>
            <a:round/>
            <a:headEnd type="none" w="sm" len="sm"/>
            <a:tailEnd type="none" w="sm" len="sm"/>
          </a:ln>
        </p:spPr>
      </p:pic>
      <p:sp>
        <p:nvSpPr>
          <p:cNvPr id="688" name="Google Shape;688;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30</a:t>
            </a:r>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3"/>
          <p:cNvSpPr txBox="1">
            <a:spLocks noGrp="1"/>
          </p:cNvSpPr>
          <p:nvPr>
            <p:ph type="title"/>
          </p:nvPr>
        </p:nvSpPr>
        <p:spPr>
          <a:xfrm>
            <a:off x="335575" y="-56524"/>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100" b="0" i="0" u="none" strike="noStrike" dirty="0">
                <a:highlight>
                  <a:srgbClr val="000000">
                    <a:alpha val="0"/>
                  </a:srgbClr>
                </a:highlight>
                <a:latin typeface="Gill Sans"/>
              </a:rPr>
              <a:t>Images sur le handicap dans la banque d'images de l’ANJE</a:t>
            </a:r>
            <a:endParaRPr dirty="0"/>
          </a:p>
        </p:txBody>
      </p:sp>
      <p:pic>
        <p:nvPicPr>
          <p:cNvPr id="694" name="Google Shape;694;p93"/>
          <p:cNvPicPr preferRelativeResize="0"/>
          <p:nvPr/>
        </p:nvPicPr>
        <p:blipFill>
          <a:blip r:embed="rId3">
            <a:alphaModFix/>
          </a:blip>
          <a:stretch>
            <a:fillRect/>
          </a:stretch>
        </p:blipFill>
        <p:spPr>
          <a:xfrm>
            <a:off x="0" y="797225"/>
            <a:ext cx="2925450" cy="1634150"/>
          </a:xfrm>
          <a:prstGeom prst="rect">
            <a:avLst/>
          </a:prstGeom>
          <a:noFill/>
          <a:ln>
            <a:noFill/>
          </a:ln>
        </p:spPr>
      </p:pic>
      <p:pic>
        <p:nvPicPr>
          <p:cNvPr id="695" name="Google Shape;695;p93"/>
          <p:cNvPicPr preferRelativeResize="0"/>
          <p:nvPr/>
        </p:nvPicPr>
        <p:blipFill>
          <a:blip r:embed="rId4">
            <a:alphaModFix/>
          </a:blip>
          <a:stretch>
            <a:fillRect/>
          </a:stretch>
        </p:blipFill>
        <p:spPr>
          <a:xfrm>
            <a:off x="4353975" y="1369200"/>
            <a:ext cx="2227635" cy="1990523"/>
          </a:xfrm>
          <a:prstGeom prst="rect">
            <a:avLst/>
          </a:prstGeom>
          <a:noFill/>
          <a:ln>
            <a:noFill/>
          </a:ln>
        </p:spPr>
      </p:pic>
      <p:pic>
        <p:nvPicPr>
          <p:cNvPr id="696" name="Google Shape;696;p93"/>
          <p:cNvPicPr preferRelativeResize="0"/>
          <p:nvPr/>
        </p:nvPicPr>
        <p:blipFill>
          <a:blip r:embed="rId5">
            <a:alphaModFix/>
          </a:blip>
          <a:srcRect r="7876"/>
          <a:stretch>
            <a:fillRect/>
          </a:stretch>
        </p:blipFill>
        <p:spPr>
          <a:xfrm>
            <a:off x="2878100" y="531220"/>
            <a:ext cx="1523225" cy="3152952"/>
          </a:xfrm>
          <a:prstGeom prst="rect">
            <a:avLst/>
          </a:prstGeom>
          <a:noFill/>
          <a:ln>
            <a:noFill/>
          </a:ln>
        </p:spPr>
      </p:pic>
      <p:pic>
        <p:nvPicPr>
          <p:cNvPr id="697" name="Google Shape;697;p93"/>
          <p:cNvPicPr preferRelativeResize="0"/>
          <p:nvPr/>
        </p:nvPicPr>
        <p:blipFill>
          <a:blip r:embed="rId6">
            <a:alphaModFix/>
          </a:blip>
          <a:stretch>
            <a:fillRect/>
          </a:stretch>
        </p:blipFill>
        <p:spPr>
          <a:xfrm>
            <a:off x="6547300" y="2687750"/>
            <a:ext cx="2692588" cy="1990524"/>
          </a:xfrm>
          <a:prstGeom prst="rect">
            <a:avLst/>
          </a:prstGeom>
          <a:noFill/>
          <a:ln>
            <a:noFill/>
          </a:ln>
        </p:spPr>
      </p:pic>
      <p:pic>
        <p:nvPicPr>
          <p:cNvPr id="698" name="Google Shape;698;p93"/>
          <p:cNvPicPr preferRelativeResize="0"/>
          <p:nvPr/>
        </p:nvPicPr>
        <p:blipFill>
          <a:blip r:embed="rId7">
            <a:alphaModFix/>
          </a:blip>
          <a:stretch>
            <a:fillRect/>
          </a:stretch>
        </p:blipFill>
        <p:spPr>
          <a:xfrm>
            <a:off x="0" y="2571750"/>
            <a:ext cx="2724987" cy="1990525"/>
          </a:xfrm>
          <a:prstGeom prst="rect">
            <a:avLst/>
          </a:prstGeom>
          <a:noFill/>
          <a:ln>
            <a:noFill/>
          </a:ln>
        </p:spPr>
      </p:pic>
      <p:pic>
        <p:nvPicPr>
          <p:cNvPr id="699" name="Google Shape;699;p93"/>
          <p:cNvPicPr preferRelativeResize="0"/>
          <p:nvPr/>
        </p:nvPicPr>
        <p:blipFill>
          <a:blip r:embed="rId8">
            <a:alphaModFix/>
          </a:blip>
          <a:stretch>
            <a:fillRect/>
          </a:stretch>
        </p:blipFill>
        <p:spPr>
          <a:xfrm>
            <a:off x="6451400" y="579297"/>
            <a:ext cx="2692598" cy="2161437"/>
          </a:xfrm>
          <a:prstGeom prst="rect">
            <a:avLst/>
          </a:prstGeom>
          <a:noFill/>
          <a:ln>
            <a:noFill/>
          </a:ln>
        </p:spPr>
      </p:pic>
      <p:sp>
        <p:nvSpPr>
          <p:cNvPr id="700" name="Google Shape;700;p93"/>
          <p:cNvSpPr txBox="1"/>
          <p:nvPr/>
        </p:nvSpPr>
        <p:spPr>
          <a:xfrm>
            <a:off x="2925450" y="3638875"/>
            <a:ext cx="3574500" cy="923400"/>
          </a:xfrm>
          <a:prstGeom prst="rect">
            <a:avLst/>
          </a:prstGeom>
          <a:noFill/>
          <a:ln>
            <a:noFill/>
          </a:ln>
        </p:spPr>
        <p:txBody>
          <a:bodyPr spcFirstLastPara="1" wrap="square" lIns="91425" tIns="91425" rIns="91425" bIns="91425" anchor="t" anchorCtr="0">
            <a:noAutofit/>
          </a:bodyPr>
          <a:lstStyle/>
          <a:p>
            <a:pPr marL="0" lvl="0" indent="0" algn="ctr" rtl="0">
              <a:spcBef>
                <a:spcPct val="0"/>
              </a:spcBef>
              <a:spcAft>
                <a:spcPct val="0"/>
              </a:spcAft>
              <a:buNone/>
            </a:pPr>
            <a:r>
              <a:rPr lang="fr" sz="1600" b="0" i="0" u="none" strike="noStrike" dirty="0">
                <a:solidFill>
                  <a:srgbClr val="635C5B"/>
                </a:solidFill>
                <a:highlight>
                  <a:srgbClr val="000000">
                    <a:alpha val="0"/>
                  </a:srgbClr>
                </a:highlight>
                <a:latin typeface="Gill Sans"/>
                <a:ea typeface="Gill Sans"/>
                <a:cs typeface="Gill Sans"/>
                <a:sym typeface="Gill Sans"/>
              </a:rPr>
              <a:t>Toutes les images sont accessibles à l’adresse suivante : </a:t>
            </a:r>
            <a:r>
              <a:rPr lang="fr" sz="1600" b="1" i="0" u="sng" strike="noStrike" dirty="0">
                <a:solidFill>
                  <a:srgbClr val="0066B9"/>
                </a:solidFill>
                <a:highlight>
                  <a:srgbClr val="000000">
                    <a:alpha val="0"/>
                  </a:srgbClr>
                </a:highlight>
                <a:latin typeface="Gill Sans"/>
                <a:ea typeface="Gill Sans"/>
                <a:cs typeface="Gill Sans"/>
                <a:sym typeface="Gill Sans"/>
                <a:hlinkClick r:id="rId9"/>
              </a:rPr>
              <a:t>https://iycf.advancingnutrition.org/</a:t>
            </a:r>
            <a:endParaRPr sz="1600" b="1" dirty="0">
              <a:latin typeface="Gill Sans"/>
              <a:ea typeface="Gill Sans"/>
              <a:cs typeface="Gill Sans"/>
              <a:sym typeface="Gill Sans"/>
            </a:endParaRPr>
          </a:p>
          <a:p>
            <a:pPr marL="0" lvl="0" indent="0" algn="ctr" rtl="0">
              <a:spcBef>
                <a:spcPct val="0"/>
              </a:spcBef>
              <a:spcAft>
                <a:spcPct val="0"/>
              </a:spcAft>
              <a:buNone/>
            </a:pPr>
            <a:r>
              <a:rPr lang="fr" sz="1600" b="0" i="0" u="none" strike="noStrike" dirty="0">
                <a:solidFill>
                  <a:srgbClr val="635C5B"/>
                </a:solidFill>
                <a:highlight>
                  <a:srgbClr val="000000">
                    <a:alpha val="0"/>
                  </a:srgbClr>
                </a:highlight>
                <a:latin typeface="Gill Sans"/>
                <a:ea typeface="Gill Sans"/>
                <a:cs typeface="Gill Sans"/>
                <a:sym typeface="Gill Sans"/>
              </a:rPr>
              <a:t>Sujet : </a:t>
            </a:r>
            <a:r>
              <a:rPr lang="fr" sz="1600" dirty="0">
                <a:solidFill>
                  <a:srgbClr val="635C5B"/>
                </a:solidFill>
                <a:highlight>
                  <a:srgbClr val="000000">
                    <a:alpha val="0"/>
                  </a:srgbClr>
                </a:highlight>
                <a:latin typeface="Gill Sans"/>
                <a:ea typeface="Gill Sans"/>
                <a:cs typeface="Gill Sans"/>
                <a:sym typeface="Gill Sans"/>
              </a:rPr>
              <a:t>« </a:t>
            </a:r>
            <a:r>
              <a:rPr lang="fr" sz="1600" b="0" i="0" u="none" strike="noStrike" dirty="0">
                <a:solidFill>
                  <a:srgbClr val="635C5B"/>
                </a:solidFill>
                <a:highlight>
                  <a:srgbClr val="000000">
                    <a:alpha val="0"/>
                  </a:srgbClr>
                </a:highlight>
                <a:latin typeface="Gill Sans"/>
                <a:ea typeface="Gill Sans"/>
                <a:cs typeface="Gill Sans"/>
                <a:sym typeface="Gill Sans"/>
              </a:rPr>
              <a:t>Handicap</a:t>
            </a:r>
            <a:r>
              <a:rPr lang="fr" sz="1600" dirty="0">
                <a:solidFill>
                  <a:srgbClr val="635C5B"/>
                </a:solidFill>
                <a:highlight>
                  <a:srgbClr val="000000">
                    <a:alpha val="0"/>
                  </a:srgbClr>
                </a:highlight>
                <a:latin typeface="Gill Sans"/>
                <a:ea typeface="Gill Sans"/>
                <a:cs typeface="Gill Sans"/>
                <a:sym typeface="Gill Sans"/>
              </a:rPr>
              <a:t> »</a:t>
            </a:r>
            <a:endParaRPr sz="1600" dirty="0">
              <a:solidFill>
                <a:srgbClr val="635C5B"/>
              </a:solidFill>
              <a:latin typeface="Gill Sans"/>
              <a:ea typeface="Gill Sans"/>
              <a:cs typeface="Gill Sans"/>
              <a:sym typeface="Gill Sans"/>
            </a:endParaRPr>
          </a:p>
        </p:txBody>
      </p:sp>
      <p:sp>
        <p:nvSpPr>
          <p:cNvPr id="701" name="Google Shape;701;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31</a:t>
            </a:r>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4"/>
          <p:cNvSpPr txBox="1">
            <a:spLocks noGrp="1"/>
          </p:cNvSpPr>
          <p:nvPr>
            <p:ph type="body" idx="1"/>
          </p:nvPr>
        </p:nvSpPr>
        <p:spPr>
          <a:xfrm>
            <a:off x="432900" y="1146764"/>
            <a:ext cx="4392300" cy="34290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1800" b="1" i="0" u="none" strike="noStrike" dirty="0">
                <a:highlight>
                  <a:srgbClr val="000000">
                    <a:alpha val="0"/>
                  </a:srgbClr>
                </a:highlight>
                <a:latin typeface="Gill Sans"/>
              </a:rPr>
              <a:t>Pourquoi cela est important : </a:t>
            </a:r>
            <a:endParaRPr sz="1800" b="1" dirty="0"/>
          </a:p>
          <a:p>
            <a:pPr marL="0" lvl="0" indent="0" algn="l" rtl="0">
              <a:spcBef>
                <a:spcPts val="600"/>
              </a:spcBef>
              <a:spcAft>
                <a:spcPct val="0"/>
              </a:spcAft>
              <a:buNone/>
            </a:pPr>
            <a:r>
              <a:rPr lang="fr" sz="1800" b="0" i="0" u="none" strike="noStrike" dirty="0">
                <a:solidFill>
                  <a:srgbClr val="635C5B"/>
                </a:solidFill>
                <a:highlight>
                  <a:srgbClr val="000000">
                    <a:alpha val="0"/>
                  </a:srgbClr>
                </a:highlight>
                <a:latin typeface="Gill Sans"/>
              </a:rPr>
              <a:t>Le suivi et la promotion de la croissance (SPC) est un point d'entrée commun pour les soins et les services essentiels ; il rend visibles les retards de croissance et la malnutrition</a:t>
            </a:r>
            <a:r>
              <a:rPr lang="fr" sz="1800" b="0" i="1" u="none" strike="noStrike" dirty="0">
                <a:highlight>
                  <a:srgbClr val="000000">
                    <a:alpha val="0"/>
                  </a:srgbClr>
                </a:highlight>
                <a:latin typeface="Gill Sans"/>
              </a:rPr>
              <a:t>. </a:t>
            </a:r>
            <a:r>
              <a:rPr lang="fr" sz="1800" b="0" i="0" u="none" strike="noStrike" dirty="0">
                <a:solidFill>
                  <a:srgbClr val="635C5B"/>
                </a:solidFill>
                <a:highlight>
                  <a:srgbClr val="000000">
                    <a:alpha val="0"/>
                  </a:srgbClr>
                </a:highlight>
                <a:latin typeface="Gill Sans"/>
              </a:rPr>
              <a:t>Mais la qualité varie.</a:t>
            </a:r>
            <a:endParaRPr dirty="0"/>
          </a:p>
          <a:p>
            <a:pPr marL="0" lvl="0" indent="0" algn="l" rtl="0">
              <a:spcBef>
                <a:spcPts val="600"/>
              </a:spcBef>
              <a:spcAft>
                <a:spcPct val="0"/>
              </a:spcAft>
              <a:buNone/>
            </a:pPr>
            <a:endParaRPr sz="1100" dirty="0"/>
          </a:p>
          <a:p>
            <a:pPr marL="457200" lvl="0" indent="0" algn="l" rtl="0">
              <a:spcBef>
                <a:spcPts val="600"/>
              </a:spcBef>
              <a:spcAft>
                <a:spcPct val="0"/>
              </a:spcAft>
              <a:buNone/>
            </a:pPr>
            <a:endParaRPr dirty="0"/>
          </a:p>
        </p:txBody>
      </p:sp>
      <p:sp>
        <p:nvSpPr>
          <p:cNvPr id="707" name="Google Shape;707;p94"/>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100"/>
              <a:buFont typeface="Gill Sans"/>
              <a:buNone/>
            </a:pPr>
            <a:r>
              <a:rPr lang="fr" sz="2500" b="1" i="0" u="none" strike="noStrike">
                <a:highlight>
                  <a:srgbClr val="000000">
                    <a:alpha val="0"/>
                  </a:srgbClr>
                </a:highlight>
                <a:latin typeface="Gill Sans"/>
              </a:rPr>
              <a:t>Suivi et promotion de la croissance</a:t>
            </a:r>
            <a:endParaRPr/>
          </a:p>
        </p:txBody>
      </p:sp>
      <p:sp>
        <p:nvSpPr>
          <p:cNvPr id="708" name="Google Shape;708;p94"/>
          <p:cNvSpPr/>
          <p:nvPr/>
        </p:nvSpPr>
        <p:spPr>
          <a:xfrm>
            <a:off x="432900" y="3197013"/>
            <a:ext cx="4187400" cy="1502762"/>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Clr>
                <a:schemeClr val="dk1"/>
              </a:buClr>
              <a:buSzPts val="1100"/>
              <a:buFont typeface="Arial"/>
              <a:buNone/>
            </a:pPr>
            <a:r>
              <a:rPr lang="fr" sz="1800" b="1" i="0" u="none" strike="noStrike" dirty="0">
                <a:solidFill>
                  <a:srgbClr val="FFFFFF"/>
                </a:solidFill>
                <a:highlight>
                  <a:srgbClr val="000000">
                    <a:alpha val="0"/>
                  </a:srgbClr>
                </a:highlight>
                <a:latin typeface="Gill Sans"/>
                <a:ea typeface="Gill Sans"/>
                <a:cs typeface="Gill Sans"/>
                <a:sym typeface="Gill Sans"/>
              </a:rPr>
              <a:t>PREUVE</a:t>
            </a:r>
            <a:endParaRPr sz="1800" b="1" dirty="0">
              <a:solidFill>
                <a:schemeClr val="lt1"/>
              </a:solidFill>
              <a:latin typeface="Gill Sans"/>
              <a:ea typeface="Gill Sans"/>
              <a:cs typeface="Gill Sans"/>
              <a:sym typeface="Gill Sans"/>
            </a:endParaRPr>
          </a:p>
          <a:p>
            <a:pPr marL="457200" lvl="0" indent="-323850" algn="l" rtl="0">
              <a:spcBef>
                <a:spcPts val="600"/>
              </a:spcBef>
              <a:spcAft>
                <a:spcPct val="0"/>
              </a:spcAft>
              <a:buClr>
                <a:schemeClr val="lt1"/>
              </a:buClr>
              <a:buSzPts val="1500"/>
              <a:buChar char="●"/>
            </a:pPr>
            <a:r>
              <a:rPr lang="fr" sz="1500" b="0" i="0" u="none" strike="noStrike" dirty="0">
                <a:solidFill>
                  <a:srgbClr val="FFFFFF"/>
                </a:solidFill>
                <a:highlight>
                  <a:srgbClr val="000000">
                    <a:alpha val="0"/>
                  </a:srgbClr>
                </a:highlight>
                <a:latin typeface="Gill Sans"/>
                <a:ea typeface="Gill Sans"/>
                <a:cs typeface="Gill Sans"/>
                <a:sym typeface="Gill Sans"/>
              </a:rPr>
              <a:t>Deux études de cas</a:t>
            </a:r>
            <a:r>
              <a:rPr lang="fr" sz="1500" b="0" i="0" u="sng" strike="noStrike" dirty="0">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(nord du Ghana</a:t>
            </a:r>
            <a:r>
              <a:rPr lang="fr" sz="1500" b="0" i="0" u="none" strike="noStrike" dirty="0">
                <a:solidFill>
                  <a:srgbClr val="FFFFFF"/>
                </a:solidFill>
                <a:highlight>
                  <a:srgbClr val="000000">
                    <a:alpha val="0"/>
                  </a:srgbClr>
                </a:highlight>
                <a:latin typeface="Gill Sans"/>
                <a:ea typeface="Gill Sans"/>
                <a:cs typeface="Gill Sans"/>
                <a:sym typeface="Gill Sans"/>
              </a:rPr>
              <a:t>, </a:t>
            </a:r>
            <a:r>
              <a:rPr lang="fr" sz="1500" b="0" i="0" u="sng" strike="noStrike" dirty="0">
                <a:solidFill>
                  <a:srgbClr val="FFFFFF"/>
                </a:solidFill>
                <a:highlight>
                  <a:srgbClr val="000000">
                    <a:alpha val="0"/>
                  </a:srgbClr>
                </a:highlight>
                <a:latin typeface="Gill Sans"/>
                <a:ea typeface="Gill Sans"/>
                <a:cs typeface="Gill Sans"/>
                <a:sym typeface="Gill Sans"/>
                <a:hlinkClick r:id="rId4">
                  <a:extLst>
                    <a:ext uri="{A12FA001-AC4F-418D-AE19-62706E023703}">
                      <ahyp:hlinkClr xmlns:ahyp="http://schemas.microsoft.com/office/drawing/2018/hyperlinkcolor" val="tx"/>
                    </a:ext>
                  </a:extLst>
                </a:hlinkClick>
              </a:rPr>
              <a:t>Népal</a:t>
            </a:r>
            <a:r>
              <a:rPr lang="fr" sz="1500" b="0" i="0" u="none" strike="noStrike" dirty="0">
                <a:solidFill>
                  <a:srgbClr val="FFFFFF"/>
                </a:solidFill>
                <a:highlight>
                  <a:srgbClr val="000000">
                    <a:alpha val="0"/>
                  </a:srgbClr>
                </a:highlight>
                <a:latin typeface="Gill Sans"/>
                <a:ea typeface="Gill Sans"/>
                <a:cs typeface="Gill Sans"/>
                <a:sym typeface="Gill Sans"/>
              </a:rPr>
              <a:t>)</a:t>
            </a:r>
            <a:endParaRPr sz="1500" dirty="0">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Char char="●"/>
            </a:pPr>
            <a:r>
              <a:rPr lang="fr" sz="1500" b="0" i="0" u="sng" strike="noStrike" dirty="0">
                <a:solidFill>
                  <a:srgbClr val="FFFFFF"/>
                </a:solidFill>
                <a:highlight>
                  <a:srgbClr val="000000">
                    <a:alpha val="0"/>
                  </a:srgbClr>
                </a:highlight>
                <a:latin typeface="Gill Sans"/>
                <a:ea typeface="Gill Sans"/>
                <a:cs typeface="Gill Sans"/>
                <a:sym typeface="Gill Sans"/>
                <a:hlinkClick r:id="rId5">
                  <a:extLst>
                    <a:ext uri="{A12FA001-AC4F-418D-AE19-62706E023703}">
                      <ahyp:hlinkClr xmlns:ahyp="http://schemas.microsoft.com/office/drawing/2018/hyperlinkcolor" val="tx"/>
                    </a:ext>
                  </a:extLst>
                </a:hlinkClick>
              </a:rPr>
              <a:t>Article publié </a:t>
            </a:r>
            <a:endParaRPr sz="1500" dirty="0">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Char char="●"/>
            </a:pPr>
            <a:r>
              <a:rPr lang="fr" sz="1500" b="0" i="0" u="sng" strike="noStrike" dirty="0">
                <a:solidFill>
                  <a:srgbClr val="FFFFFF"/>
                </a:solidFill>
                <a:highlight>
                  <a:srgbClr val="000000">
                    <a:alpha val="0"/>
                  </a:srgbClr>
                </a:highlight>
                <a:latin typeface="Gill Sans"/>
                <a:ea typeface="Gill Sans"/>
                <a:cs typeface="Gill Sans"/>
                <a:sym typeface="Gill Sans"/>
                <a:hlinkClick r:id="rId6">
                  <a:extLst>
                    <a:ext uri="{A12FA001-AC4F-418D-AE19-62706E023703}">
                      <ahyp:hlinkClr xmlns:ahyp="http://schemas.microsoft.com/office/drawing/2018/hyperlinkcolor" val="tx"/>
                    </a:ext>
                  </a:extLst>
                </a:hlinkClick>
              </a:rPr>
              <a:t>Rapport de consultation du SPC</a:t>
            </a:r>
            <a:endParaRPr dirty="0">
              <a:solidFill>
                <a:schemeClr val="lt1"/>
              </a:solidFill>
            </a:endParaRPr>
          </a:p>
        </p:txBody>
      </p:sp>
      <p:sp>
        <p:nvSpPr>
          <p:cNvPr id="709" name="Google Shape;709;p94"/>
          <p:cNvSpPr/>
          <p:nvPr/>
        </p:nvSpPr>
        <p:spPr>
          <a:xfrm>
            <a:off x="4741333" y="3213477"/>
            <a:ext cx="4287765" cy="1473123"/>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800" b="1" i="0" u="none" strike="noStrike" dirty="0">
                <a:solidFill>
                  <a:srgbClr val="FFFFFF"/>
                </a:solidFill>
                <a:highlight>
                  <a:srgbClr val="000000">
                    <a:alpha val="0"/>
                  </a:srgbClr>
                </a:highlight>
                <a:latin typeface="Gill Sans"/>
                <a:ea typeface="Gill Sans"/>
                <a:cs typeface="Gill Sans"/>
                <a:sym typeface="Gill Sans"/>
              </a:rPr>
              <a:t>RESSOURCES</a:t>
            </a:r>
            <a:endParaRPr sz="1800" b="1" dirty="0">
              <a:solidFill>
                <a:schemeClr val="lt1"/>
              </a:solidFill>
              <a:latin typeface="Gill Sans"/>
              <a:ea typeface="Gill Sans"/>
              <a:cs typeface="Gill Sans"/>
              <a:sym typeface="Gill Sans"/>
            </a:endParaRPr>
          </a:p>
          <a:p>
            <a:pPr marL="0" lvl="0" indent="0" algn="l" rtl="0">
              <a:spcBef>
                <a:spcPct val="0"/>
              </a:spcBef>
              <a:spcAft>
                <a:spcPct val="0"/>
              </a:spcAft>
              <a:buNone/>
            </a:pPr>
            <a:endParaRPr sz="700" dirty="0">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Font typeface="Gill Sans"/>
              <a:buAutoNum type="arabicPeriod"/>
            </a:pPr>
            <a:r>
              <a:rPr lang="fr" sz="1500" b="0" i="0" u="sng" strike="noStrike" dirty="0">
                <a:solidFill>
                  <a:srgbClr val="FFFFFF"/>
                </a:solidFill>
                <a:highlight>
                  <a:srgbClr val="000000">
                    <a:alpha val="0"/>
                  </a:srgbClr>
                </a:highlight>
                <a:latin typeface="Gill Sans"/>
                <a:ea typeface="Gill Sans"/>
                <a:cs typeface="Gill Sans"/>
                <a:sym typeface="Gill Sans"/>
                <a:hlinkClick r:id="rId7">
                  <a:extLst>
                    <a:ext uri="{A12FA001-AC4F-418D-AE19-62706E023703}">
                      <ahyp:hlinkClr xmlns:ahyp="http://schemas.microsoft.com/office/drawing/2018/hyperlinkcolor" val="tx"/>
                    </a:ext>
                  </a:extLst>
                </a:hlinkClick>
              </a:rPr>
              <a:t>Conseil dans le programme d’apprentissage SPC</a:t>
            </a:r>
            <a:endParaRPr sz="1500" dirty="0">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Font typeface="Gill Sans"/>
              <a:buAutoNum type="arabicPeriod"/>
            </a:pPr>
            <a:r>
              <a:rPr lang="fr" sz="1500" b="0" i="0" u="sng" strike="noStrike" dirty="0">
                <a:solidFill>
                  <a:srgbClr val="FFFFFF"/>
                </a:solidFill>
                <a:highlight>
                  <a:srgbClr val="000000">
                    <a:alpha val="0"/>
                  </a:srgbClr>
                </a:highlight>
                <a:latin typeface="Gill Sans"/>
                <a:ea typeface="Gill Sans"/>
                <a:cs typeface="Gill Sans"/>
                <a:sym typeface="Gill Sans"/>
                <a:hlinkClick r:id="rId8">
                  <a:extLst>
                    <a:ext uri="{A12FA001-AC4F-418D-AE19-62706E023703}">
                      <ahyp:hlinkClr xmlns:ahyp="http://schemas.microsoft.com/office/drawing/2018/hyperlinkcolor" val="tx"/>
                    </a:ext>
                  </a:extLst>
                </a:hlinkClick>
              </a:rPr>
              <a:t>Dossier d'orientation pour les outils numériques SPC</a:t>
            </a:r>
            <a:r>
              <a:rPr lang="fr" sz="1500" b="0" i="0" u="none" strike="noStrike" dirty="0">
                <a:solidFill>
                  <a:srgbClr val="FFFFFF"/>
                </a:solidFill>
                <a:highlight>
                  <a:srgbClr val="000000">
                    <a:alpha val="0"/>
                  </a:srgbClr>
                </a:highlight>
                <a:latin typeface="Gill Sans"/>
                <a:ea typeface="Gill Sans"/>
                <a:cs typeface="Gill Sans"/>
                <a:sym typeface="Gill Sans"/>
              </a:rPr>
              <a:t> </a:t>
            </a:r>
            <a:endParaRPr sz="1500" dirty="0">
              <a:solidFill>
                <a:schemeClr val="lt1"/>
              </a:solidFill>
              <a:latin typeface="Gill Sans"/>
              <a:ea typeface="Gill Sans"/>
              <a:cs typeface="Gill Sans"/>
              <a:sym typeface="Gill Sans"/>
            </a:endParaRPr>
          </a:p>
          <a:p>
            <a:pPr marL="457200" lvl="0" indent="0" algn="l" rtl="0">
              <a:spcBef>
                <a:spcPct val="0"/>
              </a:spcBef>
              <a:spcAft>
                <a:spcPct val="0"/>
              </a:spcAft>
              <a:buNone/>
            </a:pPr>
            <a:endParaRPr sz="1500" dirty="0">
              <a:solidFill>
                <a:schemeClr val="lt1"/>
              </a:solidFill>
              <a:latin typeface="Gill Sans"/>
              <a:ea typeface="Gill Sans"/>
              <a:cs typeface="Gill Sans"/>
              <a:sym typeface="Gill Sans"/>
            </a:endParaRPr>
          </a:p>
        </p:txBody>
      </p:sp>
      <p:pic>
        <p:nvPicPr>
          <p:cNvPr id="710" name="Google Shape;710;p94"/>
          <p:cNvPicPr preferRelativeResize="0"/>
          <p:nvPr/>
        </p:nvPicPr>
        <p:blipFill>
          <a:blip r:embed="rId9">
            <a:alphaModFix/>
          </a:blip>
          <a:srcRect l="21206" t="24236" r="25908" b="18922"/>
          <a:stretch>
            <a:fillRect/>
          </a:stretch>
        </p:blipFill>
        <p:spPr>
          <a:xfrm>
            <a:off x="5197316" y="1091951"/>
            <a:ext cx="3513784" cy="2003462"/>
          </a:xfrm>
          <a:prstGeom prst="rect">
            <a:avLst/>
          </a:prstGeom>
          <a:noFill/>
          <a:ln>
            <a:noFill/>
          </a:ln>
        </p:spPr>
      </p:pic>
      <p:sp>
        <p:nvSpPr>
          <p:cNvPr id="711" name="Google Shape;711;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32</a:t>
            </a:r>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5"/>
          <p:cNvSpPr txBox="1">
            <a:spLocks noGrp="1"/>
          </p:cNvSpPr>
          <p:nvPr>
            <p:ph type="body" idx="1"/>
          </p:nvPr>
        </p:nvSpPr>
        <p:spPr>
          <a:xfrm>
            <a:off x="76725" y="1200150"/>
            <a:ext cx="6310200"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300" b="1" i="0" u="none" strike="noStrike" dirty="0">
                <a:highlight>
                  <a:srgbClr val="000000">
                    <a:alpha val="0"/>
                  </a:srgbClr>
                </a:highlight>
                <a:latin typeface="Gill Sans"/>
              </a:rPr>
              <a:t>Objectif : </a:t>
            </a:r>
            <a:r>
              <a:rPr lang="fr" sz="1300" b="0" i="0" u="none" strike="noStrike" dirty="0">
                <a:highlight>
                  <a:srgbClr val="000000">
                    <a:alpha val="0"/>
                  </a:srgbClr>
                </a:highlight>
                <a:latin typeface="Gill Sans"/>
              </a:rPr>
              <a:t>Décrire la mise en œuvre du SPC afin d'identifier les actions clés permettant de renforcer la plateforme.</a:t>
            </a:r>
            <a:endParaRPr sz="1300" dirty="0"/>
          </a:p>
          <a:p>
            <a:pPr marL="0" lvl="0" indent="0" algn="l" rtl="0">
              <a:spcBef>
                <a:spcPts val="900"/>
              </a:spcBef>
              <a:spcAft>
                <a:spcPct val="0"/>
              </a:spcAft>
              <a:buNone/>
            </a:pPr>
            <a:r>
              <a:rPr lang="fr" sz="1300" b="1" i="0" u="none" strike="noStrike" dirty="0">
                <a:highlight>
                  <a:srgbClr val="000000">
                    <a:alpha val="0"/>
                  </a:srgbClr>
                </a:highlight>
                <a:latin typeface="Gill Sans"/>
              </a:rPr>
              <a:t>Méthodes : </a:t>
            </a:r>
            <a:r>
              <a:rPr lang="fr" sz="1300" b="0" i="0" u="none" strike="noStrike" dirty="0">
                <a:highlight>
                  <a:srgbClr val="000000">
                    <a:alpha val="0"/>
                  </a:srgbClr>
                </a:highlight>
                <a:latin typeface="Gill Sans"/>
              </a:rPr>
              <a:t>Entretiens avec des informateurs clés et observations</a:t>
            </a:r>
            <a:endParaRPr sz="1300" dirty="0"/>
          </a:p>
          <a:p>
            <a:pPr marL="0" lvl="0" indent="0" algn="l" rtl="0">
              <a:spcBef>
                <a:spcPts val="900"/>
              </a:spcBef>
              <a:spcAft>
                <a:spcPct val="0"/>
              </a:spcAft>
              <a:buNone/>
            </a:pPr>
            <a:r>
              <a:rPr lang="fr" sz="1300" b="1" i="0" u="none" strike="noStrike" dirty="0">
                <a:highlight>
                  <a:srgbClr val="000000">
                    <a:alpha val="0"/>
                  </a:srgbClr>
                </a:highlight>
                <a:latin typeface="Gill Sans"/>
              </a:rPr>
              <a:t>Principaux résultats :</a:t>
            </a:r>
            <a:endParaRPr sz="1300" b="1" dirty="0"/>
          </a:p>
          <a:p>
            <a:pPr marL="457200" lvl="0" indent="-327025" algn="l" rtl="0">
              <a:spcBef>
                <a:spcPts val="900"/>
              </a:spcBef>
              <a:spcAft>
                <a:spcPct val="0"/>
              </a:spcAft>
              <a:buSzPts val="1550"/>
              <a:buChar char="●"/>
            </a:pPr>
            <a:r>
              <a:rPr lang="fr" sz="1300" b="0" i="0" u="none" strike="noStrike" dirty="0">
                <a:highlight>
                  <a:srgbClr val="000000">
                    <a:alpha val="0"/>
                  </a:srgbClr>
                </a:highlight>
                <a:latin typeface="Gill Sans"/>
              </a:rPr>
              <a:t>Les agents de santé ont démontré qu'ils avaient les connaissances et les compétences nécessaires pour évaluer et analyser la croissance sur la base des mesures de poids. </a:t>
            </a:r>
            <a:endParaRPr sz="1300" dirty="0"/>
          </a:p>
          <a:p>
            <a:pPr marL="457200" lvl="0" indent="-327025" algn="l" rtl="0">
              <a:spcBef>
                <a:spcPct val="0"/>
              </a:spcBef>
              <a:spcAft>
                <a:spcPct val="0"/>
              </a:spcAft>
              <a:buSzPts val="1550"/>
              <a:buChar char="●"/>
            </a:pPr>
            <a:r>
              <a:rPr lang="fr" sz="1300" b="0" i="0" u="none" strike="noStrike" dirty="0">
                <a:highlight>
                  <a:srgbClr val="000000">
                    <a:alpha val="0"/>
                  </a:srgbClr>
                </a:highlight>
                <a:latin typeface="Gill Sans"/>
              </a:rPr>
              <a:t>Les agents de santé du nord du Ghana ont fait preuve d'une bonne promotion en utilisant la tendance de croissance de l'enfant. En raison du faible taux de fréquentation au Népal, les agents de santé n'ont pu utiliser qu'un seul point dans le temps.</a:t>
            </a:r>
            <a:endParaRPr sz="1300" dirty="0"/>
          </a:p>
          <a:p>
            <a:pPr marL="457200" lvl="0" indent="-327025" algn="l" rtl="0">
              <a:spcBef>
                <a:spcPct val="0"/>
              </a:spcBef>
              <a:spcAft>
                <a:spcPct val="0"/>
              </a:spcAft>
              <a:buSzPts val="1550"/>
              <a:buChar char="●"/>
            </a:pPr>
            <a:r>
              <a:rPr lang="fr" sz="1300" b="0" i="0" u="none" strike="noStrike" dirty="0">
                <a:highlight>
                  <a:srgbClr val="000000">
                    <a:alpha val="0"/>
                  </a:srgbClr>
                </a:highlight>
                <a:latin typeface="Gill Sans"/>
              </a:rPr>
              <a:t>Dans les deux pays, le temps et les lourdes charges de travail ont représenté des défis.</a:t>
            </a:r>
            <a:endParaRPr sz="1300" dirty="0"/>
          </a:p>
          <a:p>
            <a:pPr marL="914400" lvl="0" indent="0" algn="l" rtl="0">
              <a:spcBef>
                <a:spcPts val="900"/>
              </a:spcBef>
              <a:spcAft>
                <a:spcPts val="900"/>
              </a:spcAft>
              <a:buNone/>
            </a:pPr>
            <a:endParaRPr sz="1400" dirty="0"/>
          </a:p>
        </p:txBody>
      </p:sp>
      <p:sp>
        <p:nvSpPr>
          <p:cNvPr id="718" name="Google Shape;718;p95"/>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PREUVE</a:t>
            </a:r>
            <a:endParaRPr/>
          </a:p>
          <a:p>
            <a:pPr marL="0" lvl="0" indent="0" algn="l" rtl="0">
              <a:spcBef>
                <a:spcPct val="0"/>
              </a:spcBef>
              <a:spcAft>
                <a:spcPct val="0"/>
              </a:spcAft>
              <a:buNone/>
            </a:pPr>
            <a:r>
              <a:rPr lang="fr" sz="2500" b="0" i="0" u="none" strike="noStrike">
                <a:highlight>
                  <a:srgbClr val="000000">
                    <a:alpha val="0"/>
                  </a:srgbClr>
                </a:highlight>
                <a:latin typeface="Gill Sans"/>
              </a:rPr>
              <a:t>Études de cas SPC et articles publiés</a:t>
            </a:r>
            <a:endParaRPr b="0"/>
          </a:p>
        </p:txBody>
      </p:sp>
      <p:sp>
        <p:nvSpPr>
          <p:cNvPr id="719" name="Google Shape;719;p95"/>
          <p:cNvSpPr txBox="1"/>
          <p:nvPr/>
        </p:nvSpPr>
        <p:spPr>
          <a:xfrm>
            <a:off x="6203400" y="3568937"/>
            <a:ext cx="2940600" cy="1015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highlight>
                  <a:srgbClr val="000000">
                    <a:alpha val="0"/>
                  </a:srgbClr>
                </a:highlight>
                <a:latin typeface="Gill Sans"/>
                <a:ea typeface="Gill Sans"/>
                <a:cs typeface="Gill Sans"/>
                <a:sym typeface="Gill Sans"/>
              </a:rPr>
              <a:t>Singh A., K.A. Torres, N. Maharjan, J. Shrestha, F. Agbozo, A. Abubakari, L. Abdul-Rahman, et al. 2023. "Apprendre des expériences des acteurs du système de santé et des personnes s'occupant d'enfants au Ghana et au Népal pour renforcer le suivi et la promotion de la croissance". </a:t>
            </a:r>
            <a:r>
              <a:rPr lang="fr" sz="900" b="0" i="1" u="none" strike="noStrike" dirty="0">
                <a:highlight>
                  <a:srgbClr val="000000">
                    <a:alpha val="0"/>
                  </a:srgbClr>
                </a:highlight>
                <a:latin typeface="Gill Sans"/>
                <a:ea typeface="Gill Sans"/>
                <a:cs typeface="Gill Sans"/>
                <a:sym typeface="Gill Sans"/>
              </a:rPr>
              <a:t>PLoS One.</a:t>
            </a:r>
            <a:r>
              <a:rPr lang="fr" sz="900" b="0" i="0" u="none" strike="noStrike" dirty="0">
                <a:highlight>
                  <a:srgbClr val="000000">
                    <a:alpha val="0"/>
                  </a:srgbClr>
                </a:highlight>
                <a:latin typeface="Gill Sans"/>
                <a:ea typeface="Gill Sans"/>
                <a:cs typeface="Gill Sans"/>
                <a:sym typeface="Gill Sans"/>
              </a:rPr>
              <a:t>18(3):e0282807. doi.org/10.1371/journal.pone.0282807    </a:t>
            </a:r>
            <a:endParaRPr sz="900" dirty="0">
              <a:latin typeface="Gill Sans"/>
              <a:ea typeface="Gill Sans"/>
              <a:cs typeface="Gill Sans"/>
              <a:sym typeface="Gill Sans"/>
            </a:endParaRPr>
          </a:p>
        </p:txBody>
      </p:sp>
      <p:sp>
        <p:nvSpPr>
          <p:cNvPr id="720" name="Google Shape;720;p95"/>
          <p:cNvSpPr txBox="1"/>
          <p:nvPr/>
        </p:nvSpPr>
        <p:spPr>
          <a:xfrm>
            <a:off x="36825" y="3736985"/>
            <a:ext cx="6350100" cy="461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highlight>
                  <a:srgbClr val="000000">
                    <a:alpha val="0"/>
                  </a:srgbClr>
                </a:highlight>
                <a:latin typeface="Gill Sans"/>
                <a:ea typeface="Gill Sans"/>
                <a:cs typeface="Gill Sans"/>
                <a:sym typeface="Gill Sans"/>
              </a:rPr>
              <a:t>USAID en action pour la nutrition. 2022. </a:t>
            </a:r>
            <a:r>
              <a:rPr lang="fr" sz="900" b="0" i="1" u="none" strike="noStrike" dirty="0">
                <a:highlight>
                  <a:srgbClr val="000000">
                    <a:alpha val="0"/>
                  </a:srgbClr>
                </a:highlight>
                <a:latin typeface="Gill Sans"/>
                <a:ea typeface="Gill Sans"/>
                <a:cs typeface="Gill Sans"/>
                <a:sym typeface="Gill Sans"/>
              </a:rPr>
              <a:t>Suivi et promotion de la croissance dans le nord du Ghana. </a:t>
            </a:r>
            <a:r>
              <a:rPr lang="fr" sz="900" b="0" i="0" u="none" strike="noStrike" dirty="0">
                <a:highlight>
                  <a:srgbClr val="000000">
                    <a:alpha val="0"/>
                  </a:srgbClr>
                </a:highlight>
                <a:latin typeface="Gill Sans"/>
                <a:ea typeface="Gill Sans"/>
                <a:cs typeface="Gill Sans"/>
                <a:sym typeface="Gill Sans"/>
              </a:rPr>
              <a:t>Arlington, VA: USAID Advancing Nutrition. </a:t>
            </a:r>
            <a:r>
              <a:rPr lang="fr" sz="900" b="0" i="0" u="sng" strike="noStrike" dirty="0">
                <a:solidFill>
                  <a:srgbClr val="0066B9"/>
                </a:solidFill>
                <a:highlight>
                  <a:srgbClr val="000000">
                    <a:alpha val="0"/>
                  </a:srgbClr>
                </a:highlight>
                <a:latin typeface="Gill Sans"/>
                <a:ea typeface="Gill Sans"/>
                <a:cs typeface="Gill Sans"/>
                <a:sym typeface="Gill Sans"/>
                <a:hlinkClick r:id="rId3"/>
              </a:rPr>
              <a:t>https://www.advancingnutrition.org/sites/default/files/2021-10/gmp_case_study_findings_ghana.pdf</a:t>
            </a:r>
            <a:r>
              <a:rPr lang="fr" sz="900" b="0" i="0" u="none" strike="noStrike" dirty="0">
                <a:solidFill>
                  <a:srgbClr val="000000"/>
                </a:solidFill>
                <a:highlight>
                  <a:srgbClr val="000000">
                    <a:alpha val="0"/>
                  </a:srgbClr>
                </a:highlight>
                <a:latin typeface="Gill Sans"/>
                <a:ea typeface="Gill Sans"/>
                <a:cs typeface="Gill Sans"/>
                <a:sym typeface="Gill Sans"/>
              </a:rPr>
              <a:t> </a:t>
            </a:r>
            <a:endParaRPr sz="900" dirty="0">
              <a:solidFill>
                <a:schemeClr val="dk1"/>
              </a:solidFill>
              <a:latin typeface="Gill Sans"/>
              <a:ea typeface="Gill Sans"/>
              <a:cs typeface="Gill Sans"/>
              <a:sym typeface="Gill Sans"/>
            </a:endParaRPr>
          </a:p>
        </p:txBody>
      </p:sp>
      <p:sp>
        <p:nvSpPr>
          <p:cNvPr id="721" name="Google Shape;721;p95"/>
          <p:cNvSpPr txBox="1"/>
          <p:nvPr/>
        </p:nvSpPr>
        <p:spPr>
          <a:xfrm>
            <a:off x="0" y="4167450"/>
            <a:ext cx="6310200" cy="461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highlight>
                  <a:srgbClr val="000000">
                    <a:alpha val="0"/>
                  </a:srgbClr>
                </a:highlight>
                <a:latin typeface="Gill Sans"/>
                <a:ea typeface="Gill Sans"/>
                <a:cs typeface="Gill Sans"/>
                <a:sym typeface="Gill Sans"/>
              </a:rPr>
              <a:t>USAID en action pour la nutrition. 2021. </a:t>
            </a:r>
            <a:r>
              <a:rPr lang="fr" sz="900" b="0" i="1" u="none" strike="noStrike" dirty="0">
                <a:highlight>
                  <a:srgbClr val="000000">
                    <a:alpha val="0"/>
                  </a:srgbClr>
                </a:highlight>
                <a:latin typeface="Gill Sans"/>
                <a:ea typeface="Gill Sans"/>
                <a:cs typeface="Gill Sans"/>
                <a:sym typeface="Gill Sans"/>
              </a:rPr>
              <a:t>Suivi et promotion de la croissance dans trois districts du Népal. </a:t>
            </a:r>
            <a:r>
              <a:rPr lang="fr" sz="900" b="0" i="0" u="none" strike="noStrike" dirty="0">
                <a:highlight>
                  <a:srgbClr val="000000">
                    <a:alpha val="0"/>
                  </a:srgbClr>
                </a:highlight>
                <a:latin typeface="Gill Sans"/>
                <a:ea typeface="Gill Sans"/>
                <a:cs typeface="Gill Sans"/>
                <a:sym typeface="Gill Sans"/>
              </a:rPr>
              <a:t>Arlington, VA : USAID Advancing Nutrition. </a:t>
            </a:r>
            <a:r>
              <a:rPr lang="fr" sz="900" b="0" i="0" u="sng" strike="noStrike" dirty="0">
                <a:solidFill>
                  <a:srgbClr val="0066B9"/>
                </a:solidFill>
                <a:highlight>
                  <a:srgbClr val="000000">
                    <a:alpha val="0"/>
                  </a:srgbClr>
                </a:highlight>
                <a:latin typeface="Gill Sans"/>
                <a:ea typeface="Gill Sans"/>
                <a:cs typeface="Gill Sans"/>
                <a:sym typeface="Gill Sans"/>
                <a:hlinkClick r:id="rId4"/>
              </a:rPr>
              <a:t>https://www.advancingnutrition.org/sites/default/files/2022-03/growth_monitoring_nepal_2022.pdf</a:t>
            </a:r>
            <a:r>
              <a:rPr lang="fr" sz="900" b="0" i="0" u="none" strike="noStrike" dirty="0">
                <a:solidFill>
                  <a:srgbClr val="000000"/>
                </a:solidFill>
                <a:highlight>
                  <a:srgbClr val="000000">
                    <a:alpha val="0"/>
                  </a:srgbClr>
                </a:highlight>
                <a:latin typeface="Gill Sans"/>
                <a:ea typeface="Gill Sans"/>
                <a:cs typeface="Gill Sans"/>
                <a:sym typeface="Gill Sans"/>
              </a:rPr>
              <a:t> </a:t>
            </a:r>
            <a:endParaRPr sz="900" dirty="0">
              <a:latin typeface="Gill Sans"/>
              <a:ea typeface="Gill Sans"/>
              <a:cs typeface="Gill Sans"/>
              <a:sym typeface="Gill Sans"/>
            </a:endParaRPr>
          </a:p>
        </p:txBody>
      </p:sp>
      <p:sp>
        <p:nvSpPr>
          <p:cNvPr id="722" name="Google Shape;722;p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33</a:t>
            </a:r>
            <a:endParaRPr/>
          </a:p>
        </p:txBody>
      </p:sp>
      <p:pic>
        <p:nvPicPr>
          <p:cNvPr id="723" name="Google Shape;723;p95"/>
          <p:cNvPicPr preferRelativeResize="0"/>
          <p:nvPr/>
        </p:nvPicPr>
        <p:blipFill>
          <a:blip r:embed="rId5">
            <a:alphaModFix/>
          </a:blip>
          <a:stretch>
            <a:fillRect/>
          </a:stretch>
        </p:blipFill>
        <p:spPr>
          <a:xfrm>
            <a:off x="6426825" y="151920"/>
            <a:ext cx="2459735" cy="3226037"/>
          </a:xfrm>
          <a:prstGeom prst="rect">
            <a:avLst/>
          </a:prstGeom>
          <a:noFill/>
          <a:ln w="9525" cap="flat" cmpd="sng">
            <a:solidFill>
              <a:schemeClr val="lt2"/>
            </a:solidFill>
            <a:prstDash val="solid"/>
            <a:round/>
            <a:headEnd type="none" w="sm" len="sm"/>
            <a:tailEnd type="none" w="sm" len="sm"/>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6"/>
          <p:cNvSpPr txBox="1">
            <a:spLocks noGrp="1"/>
          </p:cNvSpPr>
          <p:nvPr>
            <p:ph type="body" idx="1"/>
          </p:nvPr>
        </p:nvSpPr>
        <p:spPr>
          <a:xfrm>
            <a:off x="190067" y="956310"/>
            <a:ext cx="6033260"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600" b="1" i="0" u="none" strike="noStrike" dirty="0">
                <a:highlight>
                  <a:srgbClr val="000000">
                    <a:alpha val="0"/>
                  </a:srgbClr>
                </a:highlight>
                <a:latin typeface="Gill Sans"/>
              </a:rPr>
              <a:t>Lacune : </a:t>
            </a:r>
            <a:r>
              <a:rPr lang="fr" sz="1600" b="0" i="0" u="none" strike="noStrike" dirty="0">
                <a:highlight>
                  <a:srgbClr val="000000">
                    <a:alpha val="0"/>
                  </a:srgbClr>
                </a:highlight>
                <a:latin typeface="Gill Sans"/>
              </a:rPr>
              <a:t>comprendre </a:t>
            </a:r>
            <a:r>
              <a:rPr lang="fr" sz="1600" b="0" i="1" u="none" strike="noStrike" dirty="0">
                <a:highlight>
                  <a:srgbClr val="000000">
                    <a:alpha val="0"/>
                  </a:srgbClr>
                </a:highlight>
                <a:latin typeface="Gill Sans"/>
              </a:rPr>
              <a:t>comment</a:t>
            </a:r>
            <a:r>
              <a:rPr lang="fr" sz="1600" b="0" i="0" u="none" strike="noStrike" dirty="0">
                <a:highlight>
                  <a:srgbClr val="000000">
                    <a:alpha val="0"/>
                  </a:srgbClr>
                </a:highlight>
                <a:latin typeface="Gill Sans"/>
              </a:rPr>
              <a:t> renforcer le conseil en matière de SPC</a:t>
            </a:r>
            <a:endParaRPr sz="1600" dirty="0"/>
          </a:p>
          <a:p>
            <a:pPr marL="0" lvl="0" indent="0" algn="l" rtl="0">
              <a:spcBef>
                <a:spcPts val="900"/>
              </a:spcBef>
              <a:spcAft>
                <a:spcPct val="0"/>
              </a:spcAft>
              <a:buNone/>
            </a:pPr>
            <a:r>
              <a:rPr lang="fr" sz="1600" b="1" i="0" u="none" strike="noStrike" dirty="0">
                <a:highlight>
                  <a:srgbClr val="000000">
                    <a:alpha val="0"/>
                  </a:srgbClr>
                </a:highlight>
                <a:latin typeface="Gill Sans"/>
              </a:rPr>
              <a:t>Méthodes :</a:t>
            </a:r>
            <a:endParaRPr sz="1600" b="1" dirty="0"/>
          </a:p>
          <a:p>
            <a:pPr marL="457200" lvl="0" indent="-330200" algn="l" rtl="0">
              <a:spcBef>
                <a:spcPts val="900"/>
              </a:spcBef>
              <a:spcAft>
                <a:spcPct val="0"/>
              </a:spcAft>
              <a:buSzPts val="1600"/>
              <a:buChar char="●"/>
            </a:pPr>
            <a:r>
              <a:rPr lang="fr" sz="1600" b="0" i="0" u="none" strike="noStrike" dirty="0">
                <a:highlight>
                  <a:srgbClr val="000000">
                    <a:alpha val="0"/>
                  </a:srgbClr>
                </a:highlight>
                <a:latin typeface="Gill Sans"/>
              </a:rPr>
              <a:t>2022 Consultation d'experts en SPC </a:t>
            </a:r>
            <a:endParaRPr sz="1600" dirty="0"/>
          </a:p>
          <a:p>
            <a:pPr marL="457200" lvl="0" indent="-330200" algn="l" rtl="0">
              <a:spcBef>
                <a:spcPct val="0"/>
              </a:spcBef>
              <a:spcAft>
                <a:spcPct val="0"/>
              </a:spcAft>
              <a:buSzPts val="1600"/>
              <a:buChar char="●"/>
            </a:pPr>
            <a:r>
              <a:rPr lang="fr" sz="1600" b="0" i="0" u="none" strike="noStrike" dirty="0">
                <a:highlight>
                  <a:srgbClr val="000000">
                    <a:alpha val="0"/>
                  </a:srgbClr>
                </a:highlight>
                <a:latin typeface="Gill Sans"/>
              </a:rPr>
              <a:t>Analyse documentaire et séances d'écoute avec des agents de santé</a:t>
            </a:r>
            <a:endParaRPr sz="1600" dirty="0"/>
          </a:p>
          <a:p>
            <a:pPr marL="457200" lvl="0" indent="-330200" algn="l" rtl="0">
              <a:spcBef>
                <a:spcPct val="0"/>
              </a:spcBef>
              <a:spcAft>
                <a:spcPct val="0"/>
              </a:spcAft>
              <a:buSzPts val="1600"/>
              <a:buChar char="●"/>
            </a:pPr>
            <a:r>
              <a:rPr lang="fr" sz="1600" b="0" i="0" u="none" strike="noStrike" dirty="0">
                <a:highlight>
                  <a:srgbClr val="000000">
                    <a:alpha val="0"/>
                  </a:srgbClr>
                </a:highlight>
                <a:latin typeface="Gill Sans"/>
              </a:rPr>
              <a:t>2023 Consultation de conseils sur le SPC </a:t>
            </a:r>
            <a:endParaRPr sz="1600" dirty="0"/>
          </a:p>
          <a:p>
            <a:pPr marL="0" lvl="0" indent="0" algn="l" rtl="0">
              <a:spcBef>
                <a:spcPts val="900"/>
              </a:spcBef>
              <a:spcAft>
                <a:spcPct val="0"/>
              </a:spcAft>
              <a:buNone/>
            </a:pPr>
            <a:r>
              <a:rPr lang="fr" sz="1600" b="1" i="0" u="none" strike="noStrike" dirty="0">
                <a:highlight>
                  <a:srgbClr val="000000">
                    <a:alpha val="0"/>
                  </a:srgbClr>
                </a:highlight>
                <a:latin typeface="Gill Sans"/>
              </a:rPr>
              <a:t>Description :</a:t>
            </a:r>
            <a:endParaRPr sz="1800" b="1" dirty="0"/>
          </a:p>
          <a:p>
            <a:pPr marL="0" lvl="0" indent="0" algn="l" rtl="0">
              <a:spcBef>
                <a:spcPts val="900"/>
              </a:spcBef>
              <a:spcAft>
                <a:spcPct val="0"/>
              </a:spcAft>
              <a:buNone/>
            </a:pPr>
            <a:endParaRPr sz="1800" b="1" dirty="0"/>
          </a:p>
          <a:p>
            <a:pPr marL="0" lvl="0" indent="0" algn="l" rtl="0">
              <a:spcBef>
                <a:spcPts val="900"/>
              </a:spcBef>
              <a:spcAft>
                <a:spcPct val="0"/>
              </a:spcAft>
              <a:buNone/>
            </a:pPr>
            <a:endParaRPr sz="3000" b="1" dirty="0"/>
          </a:p>
          <a:p>
            <a:pPr marL="0" lvl="0" indent="0" algn="l" rtl="0">
              <a:spcBef>
                <a:spcPts val="900"/>
              </a:spcBef>
              <a:spcAft>
                <a:spcPts val="900"/>
              </a:spcAft>
              <a:buNone/>
            </a:pPr>
            <a:r>
              <a:rPr lang="fr" sz="1600" b="1" i="0" u="none" strike="noStrike" dirty="0">
                <a:highlight>
                  <a:srgbClr val="000000">
                    <a:alpha val="0"/>
                  </a:srgbClr>
                </a:highlight>
                <a:latin typeface="Gill Sans"/>
              </a:rPr>
              <a:t>Comment utiliser et contribuer : </a:t>
            </a:r>
            <a:r>
              <a:rPr lang="fr" sz="1600" b="0" i="0" u="none" strike="noStrike" dirty="0">
                <a:highlight>
                  <a:srgbClr val="000000">
                    <a:alpha val="0"/>
                  </a:srgbClr>
                </a:highlight>
                <a:latin typeface="Gill Sans"/>
              </a:rPr>
              <a:t>Répondre à une ou plusieurs des questions d'apprentissage lors de la recherche et de la programmation</a:t>
            </a:r>
            <a:endParaRPr sz="1600" dirty="0"/>
          </a:p>
        </p:txBody>
      </p:sp>
      <p:sp>
        <p:nvSpPr>
          <p:cNvPr id="730" name="Google Shape;730;p96"/>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RESSOURCE 1</a:t>
            </a:r>
            <a:endParaRPr/>
          </a:p>
          <a:p>
            <a:pPr marL="0" lvl="0" indent="0" algn="l" rtl="0">
              <a:spcBef>
                <a:spcPct val="0"/>
              </a:spcBef>
              <a:spcAft>
                <a:spcPct val="0"/>
              </a:spcAft>
              <a:buNone/>
            </a:pPr>
            <a:r>
              <a:rPr lang="fr" sz="2500" b="0" i="0" u="none" strike="noStrike">
                <a:highlight>
                  <a:srgbClr val="000000">
                    <a:alpha val="0"/>
                  </a:srgbClr>
                </a:highlight>
                <a:latin typeface="Gill Sans"/>
              </a:rPr>
              <a:t>Conseil dans le programme d'apprentissage SPC</a:t>
            </a:r>
            <a:endParaRPr b="0"/>
          </a:p>
        </p:txBody>
      </p:sp>
      <p:sp>
        <p:nvSpPr>
          <p:cNvPr id="731" name="Google Shape;731;p96"/>
          <p:cNvSpPr/>
          <p:nvPr/>
        </p:nvSpPr>
        <p:spPr>
          <a:xfrm>
            <a:off x="171887" y="2774095"/>
            <a:ext cx="1504185" cy="828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ct val="0"/>
              </a:spcBef>
              <a:spcAft>
                <a:spcPct val="0"/>
              </a:spcAft>
              <a:buNone/>
            </a:pPr>
            <a:r>
              <a:rPr lang="fr" sz="1300" b="0" i="0" u="none" strike="noStrike" dirty="0">
                <a:solidFill>
                  <a:srgbClr val="FFFFFF"/>
                </a:solidFill>
                <a:highlight>
                  <a:srgbClr val="000000">
                    <a:alpha val="0"/>
                  </a:srgbClr>
                </a:highlight>
                <a:latin typeface="Gill Sans"/>
                <a:ea typeface="Gill Sans"/>
                <a:cs typeface="Gill Sans"/>
                <a:sym typeface="Gill Sans"/>
              </a:rPr>
              <a:t>Conditions préalables à un conseil de qualité</a:t>
            </a:r>
            <a:endParaRPr sz="1300" dirty="0">
              <a:solidFill>
                <a:schemeClr val="lt1"/>
              </a:solidFill>
              <a:latin typeface="Gill Sans"/>
              <a:ea typeface="Gill Sans"/>
              <a:cs typeface="Gill Sans"/>
              <a:sym typeface="Gill Sans"/>
            </a:endParaRPr>
          </a:p>
        </p:txBody>
      </p:sp>
      <p:sp>
        <p:nvSpPr>
          <p:cNvPr id="732" name="Google Shape;732;p96"/>
          <p:cNvSpPr/>
          <p:nvPr/>
        </p:nvSpPr>
        <p:spPr>
          <a:xfrm>
            <a:off x="1915000" y="2774095"/>
            <a:ext cx="1392600" cy="828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ct val="0"/>
              </a:spcBef>
              <a:spcAft>
                <a:spcPct val="0"/>
              </a:spcAft>
              <a:buNone/>
            </a:pPr>
            <a:r>
              <a:rPr lang="fr" sz="1300" b="0" i="0" u="none" strike="noStrike" dirty="0">
                <a:solidFill>
                  <a:srgbClr val="FFFFFF"/>
                </a:solidFill>
                <a:highlight>
                  <a:srgbClr val="000000">
                    <a:alpha val="0"/>
                  </a:srgbClr>
                </a:highlight>
                <a:latin typeface="Gill Sans"/>
                <a:ea typeface="Gill Sans"/>
                <a:cs typeface="Gill Sans"/>
                <a:sym typeface="Gill Sans"/>
              </a:rPr>
              <a:t>Obtenir des conseils de qualité</a:t>
            </a:r>
            <a:endParaRPr sz="1300" dirty="0">
              <a:solidFill>
                <a:schemeClr val="lt1"/>
              </a:solidFill>
              <a:latin typeface="Gill Sans"/>
              <a:ea typeface="Gill Sans"/>
              <a:cs typeface="Gill Sans"/>
              <a:sym typeface="Gill Sans"/>
            </a:endParaRPr>
          </a:p>
        </p:txBody>
      </p:sp>
      <p:sp>
        <p:nvSpPr>
          <p:cNvPr id="733" name="Google Shape;733;p96"/>
          <p:cNvSpPr/>
          <p:nvPr/>
        </p:nvSpPr>
        <p:spPr>
          <a:xfrm>
            <a:off x="3429037" y="2774095"/>
            <a:ext cx="1392600" cy="828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ct val="0"/>
              </a:spcBef>
              <a:spcAft>
                <a:spcPct val="0"/>
              </a:spcAft>
              <a:buNone/>
            </a:pPr>
            <a:r>
              <a:rPr lang="fr" sz="1200" b="0" i="0" u="none" strike="noStrike" dirty="0">
                <a:solidFill>
                  <a:srgbClr val="FFFFFF"/>
                </a:solidFill>
                <a:highlight>
                  <a:srgbClr val="000000">
                    <a:alpha val="0"/>
                  </a:srgbClr>
                </a:highlight>
                <a:latin typeface="Gill Sans"/>
                <a:ea typeface="Gill Sans"/>
                <a:cs typeface="Gill Sans"/>
                <a:sym typeface="Gill Sans"/>
              </a:rPr>
              <a:t>Environnement communautaire favorable </a:t>
            </a:r>
            <a:endParaRPr sz="1200" dirty="0">
              <a:solidFill>
                <a:schemeClr val="lt1"/>
              </a:solidFill>
              <a:latin typeface="Gill Sans"/>
              <a:ea typeface="Gill Sans"/>
              <a:cs typeface="Gill Sans"/>
              <a:sym typeface="Gill Sans"/>
            </a:endParaRPr>
          </a:p>
        </p:txBody>
      </p:sp>
      <p:sp>
        <p:nvSpPr>
          <p:cNvPr id="734" name="Google Shape;734;p96"/>
          <p:cNvSpPr/>
          <p:nvPr/>
        </p:nvSpPr>
        <p:spPr>
          <a:xfrm>
            <a:off x="4979824" y="2774095"/>
            <a:ext cx="1392600" cy="828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ct val="0"/>
              </a:spcBef>
              <a:spcAft>
                <a:spcPct val="0"/>
              </a:spcAft>
              <a:buNone/>
            </a:pPr>
            <a:r>
              <a:rPr lang="fr" sz="1200" b="0" i="0" u="none" strike="noStrike" dirty="0">
                <a:solidFill>
                  <a:srgbClr val="FFFFFF"/>
                </a:solidFill>
                <a:highlight>
                  <a:srgbClr val="000000">
                    <a:alpha val="0"/>
                  </a:srgbClr>
                </a:highlight>
                <a:latin typeface="Gill Sans"/>
                <a:ea typeface="Gill Sans"/>
                <a:cs typeface="Gill Sans"/>
                <a:sym typeface="Gill Sans"/>
              </a:rPr>
              <a:t>Suivi et contrôle</a:t>
            </a:r>
            <a:endParaRPr sz="1200" dirty="0">
              <a:solidFill>
                <a:schemeClr val="lt1"/>
              </a:solidFill>
              <a:latin typeface="Gill Sans"/>
              <a:ea typeface="Gill Sans"/>
              <a:cs typeface="Gill Sans"/>
              <a:sym typeface="Gill Sans"/>
            </a:endParaRPr>
          </a:p>
        </p:txBody>
      </p:sp>
      <p:sp>
        <p:nvSpPr>
          <p:cNvPr id="735" name="Google Shape;735;p96"/>
          <p:cNvSpPr txBox="1"/>
          <p:nvPr/>
        </p:nvSpPr>
        <p:spPr>
          <a:xfrm>
            <a:off x="6466425" y="3817825"/>
            <a:ext cx="2560800" cy="1015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a:highlight>
                  <a:srgbClr val="000000">
                    <a:alpha val="0"/>
                  </a:srgbClr>
                </a:highlight>
                <a:latin typeface="Gill Sans"/>
                <a:ea typeface="Gill Sans"/>
                <a:cs typeface="Gill Sans"/>
                <a:sym typeface="Gill Sans"/>
              </a:rPr>
              <a:t>USAID en action pour la nutrition. 2023. </a:t>
            </a:r>
            <a:r>
              <a:rPr lang="fr" sz="900" b="0" i="1" u="none" strike="noStrike">
                <a:highlight>
                  <a:srgbClr val="000000">
                    <a:alpha val="0"/>
                  </a:srgbClr>
                </a:highlight>
                <a:latin typeface="Gill Sans"/>
                <a:ea typeface="Gill Sans"/>
                <a:cs typeface="Gill Sans"/>
                <a:sym typeface="Gill Sans"/>
              </a:rPr>
              <a:t>Conseils en matière de suivi et promotion de la croissance. </a:t>
            </a:r>
            <a:r>
              <a:rPr lang="fr" sz="900" b="0" i="0" u="none" strike="noStrike">
                <a:highlight>
                  <a:srgbClr val="000000">
                    <a:alpha val="0"/>
                  </a:srgbClr>
                </a:highlight>
                <a:latin typeface="Gill Sans"/>
                <a:ea typeface="Gill Sans"/>
                <a:cs typeface="Gill Sans"/>
                <a:sym typeface="Gill Sans"/>
              </a:rPr>
              <a:t>Arlington, VA: USAID Advancing Nutrition. </a:t>
            </a:r>
            <a:r>
              <a:rPr lang="fr" sz="900" b="0" i="0" u="sng" strike="noStrike">
                <a:solidFill>
                  <a:srgbClr val="0066B9"/>
                </a:solidFill>
                <a:highlight>
                  <a:srgbClr val="000000">
                    <a:alpha val="0"/>
                  </a:srgbClr>
                </a:highlight>
                <a:latin typeface="Gill Sans"/>
                <a:ea typeface="Gill Sans"/>
                <a:cs typeface="Gill Sans"/>
                <a:sym typeface="Gill Sans"/>
                <a:hlinkClick r:id="rId3"/>
              </a:rPr>
              <a:t>https://www.advancingnutrition.org/resources/counseling-growth-monitoring-and-promotion-rapid-desk-review-and-learning-agenda</a:t>
            </a:r>
            <a:r>
              <a:rPr lang="fr" sz="900" b="0" i="0" u="none" strike="noStrike">
                <a:solidFill>
                  <a:srgbClr val="000000"/>
                </a:solidFill>
                <a:highlight>
                  <a:srgbClr val="000000">
                    <a:alpha val="0"/>
                  </a:srgbClr>
                </a:highlight>
                <a:latin typeface="Gill Sans"/>
                <a:ea typeface="Gill Sans"/>
                <a:cs typeface="Gill Sans"/>
                <a:sym typeface="Gill Sans"/>
              </a:rPr>
              <a:t> </a:t>
            </a:r>
            <a:endParaRPr sz="900">
              <a:latin typeface="Gill Sans"/>
              <a:ea typeface="Gill Sans"/>
              <a:cs typeface="Gill Sans"/>
              <a:sym typeface="Gill Sans"/>
            </a:endParaRPr>
          </a:p>
        </p:txBody>
      </p:sp>
      <p:sp>
        <p:nvSpPr>
          <p:cNvPr id="736" name="Google Shape;736;p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34</a:t>
            </a:r>
            <a:endParaRPr/>
          </a:p>
        </p:txBody>
      </p:sp>
      <p:pic>
        <p:nvPicPr>
          <p:cNvPr id="737" name="Google Shape;737;p96"/>
          <p:cNvPicPr preferRelativeResize="0"/>
          <p:nvPr/>
        </p:nvPicPr>
        <p:blipFill>
          <a:blip r:embed="rId4">
            <a:alphaModFix/>
          </a:blip>
          <a:stretch>
            <a:fillRect/>
          </a:stretch>
        </p:blipFill>
        <p:spPr>
          <a:xfrm>
            <a:off x="6705599" y="684107"/>
            <a:ext cx="2266513" cy="3098214"/>
          </a:xfrm>
          <a:prstGeom prst="rect">
            <a:avLst/>
          </a:prstGeom>
          <a:noFill/>
          <a:ln w="9525" cap="flat" cmpd="sng">
            <a:solidFill>
              <a:schemeClr val="lt2"/>
            </a:solidFill>
            <a:prstDash val="solid"/>
            <a:round/>
            <a:headEnd type="none" w="sm" len="sm"/>
            <a:tailEnd type="none" w="sm" len="sm"/>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7"/>
          <p:cNvSpPr txBox="1">
            <a:spLocks noGrp="1"/>
          </p:cNvSpPr>
          <p:nvPr>
            <p:ph type="body" idx="1"/>
          </p:nvPr>
        </p:nvSpPr>
        <p:spPr>
          <a:xfrm>
            <a:off x="233425" y="1070503"/>
            <a:ext cx="8306700" cy="3429000"/>
          </a:xfrm>
          <a:prstGeom prst="rect">
            <a:avLst/>
          </a:prstGeom>
        </p:spPr>
        <p:txBody>
          <a:bodyPr spcFirstLastPara="1" wrap="square" lIns="0" tIns="0" rIns="0" bIns="0" anchor="t" anchorCtr="0">
            <a:noAutofit/>
          </a:bodyPr>
          <a:lstStyle/>
          <a:p>
            <a:pPr marL="0" lvl="0" indent="0" algn="l" rtl="0">
              <a:lnSpc>
                <a:spcPct val="90000"/>
              </a:lnSpc>
              <a:spcBef>
                <a:spcPct val="0"/>
              </a:spcBef>
              <a:spcAft>
                <a:spcPct val="0"/>
              </a:spcAft>
              <a:buSzPts val="852"/>
              <a:buNone/>
            </a:pPr>
            <a:r>
              <a:rPr lang="fr" sz="1600" b="1" i="0" u="none" strike="noStrike" dirty="0">
                <a:highlight>
                  <a:srgbClr val="000000">
                    <a:alpha val="0"/>
                  </a:srgbClr>
                </a:highlight>
                <a:latin typeface="Gill Sans"/>
              </a:rPr>
              <a:t>Lacune : </a:t>
            </a:r>
            <a:r>
              <a:rPr lang="fr" sz="1600" b="0" i="0" u="none" strike="noStrike" dirty="0">
                <a:highlight>
                  <a:srgbClr val="000000">
                    <a:alpha val="0"/>
                  </a:srgbClr>
                </a:highlight>
                <a:latin typeface="Gill Sans"/>
              </a:rPr>
              <a:t>les outils numériques de suivi et d’aide à la décision (DTDS) pourraient contribuer à améliorer la prestation de services SPC tout en facilitant la collecte et l’utilisation des données. Le développement d’outils numériques peut être un processus long et fastidieux.  </a:t>
            </a:r>
            <a:endParaRPr sz="1650" dirty="0"/>
          </a:p>
          <a:p>
            <a:pPr marL="0" lvl="0" indent="0" algn="l" rtl="0">
              <a:lnSpc>
                <a:spcPct val="90000"/>
              </a:lnSpc>
              <a:spcBef>
                <a:spcPts val="900"/>
              </a:spcBef>
              <a:spcAft>
                <a:spcPct val="0"/>
              </a:spcAft>
              <a:buSzPts val="852"/>
              <a:buNone/>
            </a:pPr>
            <a:r>
              <a:rPr lang="fr" sz="1600" b="1" i="0" u="none" strike="noStrike" dirty="0">
                <a:highlight>
                  <a:srgbClr val="000000">
                    <a:alpha val="0"/>
                  </a:srgbClr>
                </a:highlight>
                <a:latin typeface="Gill Sans"/>
              </a:rPr>
              <a:t>Description :</a:t>
            </a:r>
            <a:endParaRPr sz="1650" b="1" dirty="0"/>
          </a:p>
          <a:p>
            <a:pPr marL="457200" lvl="0" indent="-333375" algn="l" rtl="0">
              <a:lnSpc>
                <a:spcPct val="90000"/>
              </a:lnSpc>
              <a:spcBef>
                <a:spcPts val="900"/>
              </a:spcBef>
              <a:spcAft>
                <a:spcPct val="0"/>
              </a:spcAft>
              <a:buSzPts val="1650"/>
              <a:buChar char="●"/>
            </a:pPr>
            <a:r>
              <a:rPr lang="fr" sz="1600" b="0" i="0" u="none" strike="noStrike" dirty="0">
                <a:highlight>
                  <a:srgbClr val="000000">
                    <a:alpha val="0"/>
                  </a:srgbClr>
                </a:highlight>
                <a:latin typeface="Gill Sans"/>
              </a:rPr>
              <a:t>Facilite le développement d’outils DTDS</a:t>
            </a:r>
            <a:br>
              <a:rPr lang="fr" sz="1600" b="0" i="0" u="none" strike="noStrike" dirty="0">
                <a:highlight>
                  <a:srgbClr val="000000">
                    <a:alpha val="0"/>
                  </a:srgbClr>
                </a:highlight>
                <a:latin typeface="Gill Sans"/>
              </a:rPr>
            </a:br>
            <a:r>
              <a:rPr lang="fr" sz="1600" b="0" i="0" u="none" strike="noStrike" dirty="0">
                <a:highlight>
                  <a:srgbClr val="000000">
                    <a:alpha val="0"/>
                  </a:srgbClr>
                </a:highlight>
                <a:latin typeface="Gill Sans"/>
              </a:rPr>
              <a:t> spécifiques à chaque pays pour le SPC afin d'économiser </a:t>
            </a:r>
            <a:br>
              <a:rPr lang="fr" sz="1600" b="0" i="0" u="none" strike="noStrike" dirty="0">
                <a:highlight>
                  <a:srgbClr val="000000">
                    <a:alpha val="0"/>
                  </a:srgbClr>
                </a:highlight>
                <a:latin typeface="Gill Sans"/>
              </a:rPr>
            </a:br>
            <a:r>
              <a:rPr lang="fr" sz="1600" b="0" i="0" u="none" strike="noStrike" dirty="0">
                <a:highlight>
                  <a:srgbClr val="000000">
                    <a:alpha val="0"/>
                  </a:srgbClr>
                </a:highlight>
                <a:latin typeface="Gill Sans"/>
              </a:rPr>
              <a:t>du temps et des ressources,de réduire la duplication </a:t>
            </a:r>
            <a:br>
              <a:rPr lang="fr" sz="1600" b="0" i="0" u="none" strike="noStrike" dirty="0">
                <a:highlight>
                  <a:srgbClr val="000000">
                    <a:alpha val="0"/>
                  </a:srgbClr>
                </a:highlight>
                <a:latin typeface="Gill Sans"/>
              </a:rPr>
            </a:br>
            <a:r>
              <a:rPr lang="fr" sz="1600" b="0" i="0" u="none" strike="noStrike" dirty="0">
                <a:highlight>
                  <a:srgbClr val="000000">
                    <a:alpha val="0"/>
                  </a:srgbClr>
                </a:highlight>
                <a:latin typeface="Gill Sans"/>
              </a:rPr>
              <a:t>des efforts, les erreurs et les incohérences, et de garantir </a:t>
            </a:r>
            <a:br>
              <a:rPr lang="fr" sz="1600" b="0" i="0" u="none" strike="noStrike" dirty="0">
                <a:highlight>
                  <a:srgbClr val="000000">
                    <a:alpha val="0"/>
                  </a:srgbClr>
                </a:highlight>
                <a:latin typeface="Gill Sans"/>
              </a:rPr>
            </a:br>
            <a:r>
              <a:rPr lang="fr" sz="1600" b="0" i="0" u="none" strike="noStrike" dirty="0">
                <a:highlight>
                  <a:srgbClr val="000000">
                    <a:alpha val="0"/>
                  </a:srgbClr>
                </a:highlight>
                <a:latin typeface="Gill Sans"/>
              </a:rPr>
              <a:t>le respect des orientations mondiales.</a:t>
            </a:r>
            <a:endParaRPr sz="1650" dirty="0"/>
          </a:p>
          <a:p>
            <a:pPr marL="457200" lvl="0" indent="-333375" algn="l" rtl="0">
              <a:lnSpc>
                <a:spcPct val="90000"/>
              </a:lnSpc>
              <a:spcBef>
                <a:spcPct val="0"/>
              </a:spcBef>
              <a:spcAft>
                <a:spcPct val="0"/>
              </a:spcAft>
              <a:buSzPts val="1650"/>
              <a:buChar char="●"/>
            </a:pPr>
            <a:r>
              <a:rPr lang="fr" sz="1600" b="0" i="0" u="none" strike="noStrike" dirty="0">
                <a:highlight>
                  <a:srgbClr val="000000">
                    <a:alpha val="0"/>
                  </a:srgbClr>
                </a:highlight>
                <a:latin typeface="Gill Sans"/>
              </a:rPr>
              <a:t>Comprend tous les composants nécessaires à </a:t>
            </a:r>
            <a:br>
              <a:rPr lang="fr" sz="1600" b="0" i="0" u="none" strike="noStrike" dirty="0">
                <a:highlight>
                  <a:srgbClr val="000000">
                    <a:alpha val="0"/>
                  </a:srgbClr>
                </a:highlight>
                <a:latin typeface="Gill Sans"/>
              </a:rPr>
            </a:br>
            <a:r>
              <a:rPr lang="fr" sz="1600" b="0" i="0" u="none" strike="noStrike" dirty="0">
                <a:highlight>
                  <a:srgbClr val="000000">
                    <a:alpha val="0"/>
                  </a:srgbClr>
                </a:highlight>
                <a:latin typeface="Gill Sans"/>
              </a:rPr>
              <a:t>pour développer des outils DTDS.</a:t>
            </a:r>
            <a:endParaRPr sz="1650" dirty="0"/>
          </a:p>
          <a:p>
            <a:pPr marL="0" lvl="0" indent="0" algn="l" rtl="0">
              <a:lnSpc>
                <a:spcPct val="90000"/>
              </a:lnSpc>
              <a:spcBef>
                <a:spcPts val="900"/>
              </a:spcBef>
              <a:spcAft>
                <a:spcPct val="0"/>
              </a:spcAft>
              <a:buNone/>
            </a:pPr>
            <a:endParaRPr sz="1650" dirty="0"/>
          </a:p>
          <a:p>
            <a:pPr marL="0" lvl="0" indent="0" algn="l" rtl="0">
              <a:lnSpc>
                <a:spcPct val="90000"/>
              </a:lnSpc>
              <a:spcBef>
                <a:spcPts val="900"/>
              </a:spcBef>
              <a:spcAft>
                <a:spcPts val="900"/>
              </a:spcAft>
              <a:buNone/>
            </a:pPr>
            <a:endParaRPr sz="1650" dirty="0"/>
          </a:p>
        </p:txBody>
      </p:sp>
      <p:sp>
        <p:nvSpPr>
          <p:cNvPr id="744" name="Google Shape;744;p97"/>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dirty="0">
                <a:highlight>
                  <a:srgbClr val="000000">
                    <a:alpha val="0"/>
                  </a:srgbClr>
                </a:highlight>
                <a:latin typeface="Gill Sans"/>
              </a:rPr>
              <a:t>RESOURCE 2</a:t>
            </a:r>
            <a:br>
              <a:rPr lang="fr" sz="2500" b="1" i="0" u="none" strike="noStrike" dirty="0">
                <a:highlight>
                  <a:srgbClr val="000000">
                    <a:alpha val="0"/>
                  </a:srgbClr>
                </a:highlight>
                <a:latin typeface="Gill Sans"/>
              </a:rPr>
            </a:br>
            <a:r>
              <a:rPr lang="fr" sz="2500" b="0" i="0" u="none" strike="noStrike" dirty="0">
                <a:highlight>
                  <a:srgbClr val="000000">
                    <a:alpha val="0"/>
                  </a:srgbClr>
                </a:highlight>
                <a:latin typeface="Gill Sans"/>
              </a:rPr>
              <a:t>Kit d’orientation numérique sur le SPC </a:t>
            </a:r>
            <a:endParaRPr b="0" dirty="0"/>
          </a:p>
        </p:txBody>
      </p:sp>
      <p:pic>
        <p:nvPicPr>
          <p:cNvPr id="745" name="Google Shape;745;p97"/>
          <p:cNvPicPr preferRelativeResize="0"/>
          <p:nvPr/>
        </p:nvPicPr>
        <p:blipFill>
          <a:blip r:embed="rId3">
            <a:alphaModFix/>
          </a:blip>
          <a:stretch>
            <a:fillRect/>
          </a:stretch>
        </p:blipFill>
        <p:spPr>
          <a:xfrm>
            <a:off x="5622287" y="1899950"/>
            <a:ext cx="3099425" cy="2070600"/>
          </a:xfrm>
          <a:prstGeom prst="rect">
            <a:avLst/>
          </a:prstGeom>
          <a:noFill/>
          <a:ln>
            <a:noFill/>
          </a:ln>
        </p:spPr>
      </p:pic>
      <p:sp>
        <p:nvSpPr>
          <p:cNvPr id="746" name="Google Shape;746;p97"/>
          <p:cNvSpPr txBox="1"/>
          <p:nvPr/>
        </p:nvSpPr>
        <p:spPr>
          <a:xfrm>
            <a:off x="5143025" y="3773700"/>
            <a:ext cx="3620100" cy="2847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600" b="0" i="0" u="none" strike="noStrike">
                <a:solidFill>
                  <a:srgbClr val="FFFFFF"/>
                </a:solidFill>
                <a:highlight>
                  <a:srgbClr val="000000">
                    <a:alpha val="0"/>
                  </a:srgbClr>
                </a:highlight>
                <a:latin typeface="Gill Sans"/>
                <a:ea typeface="Gill Sans"/>
                <a:cs typeface="Gill Sans"/>
                <a:sym typeface="Gill Sans"/>
              </a:rPr>
              <a:t>Crédit photo : Karen Kasmauski/MCSP</a:t>
            </a:r>
            <a:endParaRPr sz="1000">
              <a:solidFill>
                <a:srgbClr val="FFFFFF"/>
              </a:solidFill>
              <a:latin typeface="Gill Sans"/>
              <a:ea typeface="Gill Sans"/>
              <a:cs typeface="Gill Sans"/>
              <a:sym typeface="Gill Sans"/>
            </a:endParaRPr>
          </a:p>
        </p:txBody>
      </p:sp>
      <p:sp>
        <p:nvSpPr>
          <p:cNvPr id="747" name="Google Shape;747;p97"/>
          <p:cNvSpPr txBox="1"/>
          <p:nvPr/>
        </p:nvSpPr>
        <p:spPr>
          <a:xfrm>
            <a:off x="5143025" y="3962200"/>
            <a:ext cx="3812475" cy="8772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900" b="0" i="0" u="none" strike="noStrike" dirty="0">
                <a:solidFill>
                  <a:srgbClr val="000000"/>
                </a:solidFill>
                <a:highlight>
                  <a:srgbClr val="000000">
                    <a:alpha val="0"/>
                  </a:srgbClr>
                </a:highlight>
                <a:latin typeface="Gill Sans"/>
                <a:ea typeface="Gill Sans"/>
                <a:cs typeface="Gill Sans"/>
                <a:sym typeface="Gill Sans"/>
              </a:rPr>
              <a:t>USAID en action pour la nutrition. 2023. </a:t>
            </a:r>
            <a:r>
              <a:rPr lang="fr" sz="900" b="0" i="1" u="none" strike="noStrike" dirty="0">
                <a:solidFill>
                  <a:srgbClr val="000000"/>
                </a:solidFill>
                <a:highlight>
                  <a:srgbClr val="000000">
                    <a:alpha val="0"/>
                  </a:srgbClr>
                </a:highlight>
                <a:latin typeface="Gill Sans"/>
                <a:ea typeface="Gill Sans"/>
                <a:cs typeface="Gill Sans"/>
                <a:sym typeface="Gill Sans"/>
              </a:rPr>
              <a:t>Guide pour le développement d'outils d'aide à la décision en matière de suivi numérique pour les services de suivi et de promotion de la croissance. </a:t>
            </a:r>
            <a:r>
              <a:rPr lang="fr" sz="900" b="0" i="0" u="none" strike="noStrike" dirty="0">
                <a:solidFill>
                  <a:srgbClr val="000000"/>
                </a:solidFill>
                <a:highlight>
                  <a:srgbClr val="000000">
                    <a:alpha val="0"/>
                  </a:srgbClr>
                </a:highlight>
                <a:latin typeface="Gill Sans"/>
                <a:ea typeface="Gill Sans"/>
                <a:cs typeface="Gill Sans"/>
                <a:sym typeface="Gill Sans"/>
              </a:rPr>
              <a:t>Arlington, VA : USAID Advancing Nutrition.</a:t>
            </a:r>
            <a:r>
              <a:rPr lang="fr" sz="900" b="0" i="1" u="none" strike="noStrike" dirty="0">
                <a:solidFill>
                  <a:srgbClr val="000000"/>
                </a:solidFill>
                <a:highlight>
                  <a:srgbClr val="000000">
                    <a:alpha val="0"/>
                  </a:srgbClr>
                </a:highlight>
                <a:latin typeface="Gill Sans"/>
                <a:ea typeface="Gill Sans"/>
                <a:cs typeface="Gill Sans"/>
                <a:sym typeface="Gill Sans"/>
              </a:rPr>
              <a:t> </a:t>
            </a:r>
            <a:r>
              <a:rPr lang="fr" sz="900" b="0" i="0" u="none" strike="noStrike" dirty="0">
                <a:solidFill>
                  <a:srgbClr val="000000"/>
                </a:solidFill>
                <a:highlight>
                  <a:srgbClr val="000000">
                    <a:alpha val="0"/>
                  </a:srgbClr>
                </a:highlight>
                <a:latin typeface="Gill Sans"/>
                <a:ea typeface="Gill Sans"/>
                <a:cs typeface="Gill Sans"/>
                <a:sym typeface="Gill Sans"/>
              </a:rPr>
              <a:t>htps://www.advancingnutrition.org/resources/guidance-package-developing-digital-tracking-and-decision-support-tools-growth-monitoring </a:t>
            </a:r>
            <a:endParaRPr sz="1500" dirty="0">
              <a:latin typeface="Gill Sans"/>
              <a:ea typeface="Gill Sans"/>
              <a:cs typeface="Gill Sans"/>
              <a:sym typeface="Gill Sans"/>
            </a:endParaRPr>
          </a:p>
        </p:txBody>
      </p:sp>
      <p:sp>
        <p:nvSpPr>
          <p:cNvPr id="748" name="Google Shape;748;p97"/>
          <p:cNvSpPr txBox="1"/>
          <p:nvPr/>
        </p:nvSpPr>
        <p:spPr>
          <a:xfrm>
            <a:off x="233425" y="3901425"/>
            <a:ext cx="4758600" cy="870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ct val="0"/>
              </a:spcBef>
              <a:spcAft>
                <a:spcPts val="900"/>
              </a:spcAft>
              <a:buNone/>
            </a:pPr>
            <a:r>
              <a:rPr lang="fr" sz="1600" b="1" i="0" u="none" strike="noStrike">
                <a:solidFill>
                  <a:srgbClr val="635C5B"/>
                </a:solidFill>
                <a:highlight>
                  <a:srgbClr val="000000">
                    <a:alpha val="0"/>
                  </a:srgbClr>
                </a:highlight>
                <a:latin typeface="Gill Sans"/>
                <a:ea typeface="Gill Sans"/>
                <a:cs typeface="Gill Sans"/>
                <a:sym typeface="Gill Sans"/>
              </a:rPr>
              <a:t>Comment l'utiliser et y contribuer : </a:t>
            </a:r>
            <a:r>
              <a:rPr lang="fr" sz="1600" b="0" i="0" u="none" strike="noStrike">
                <a:solidFill>
                  <a:srgbClr val="635C5B"/>
                </a:solidFill>
                <a:highlight>
                  <a:srgbClr val="000000">
                    <a:alpha val="0"/>
                  </a:srgbClr>
                </a:highlight>
                <a:latin typeface="Gill Sans"/>
                <a:ea typeface="Gill Sans"/>
                <a:cs typeface="Gill Sans"/>
                <a:sym typeface="Gill Sans"/>
              </a:rPr>
              <a:t>Utilisez le kit pour développer un outil numérique SPC spécifique aux politiques et exigences locales. </a:t>
            </a:r>
            <a:endParaRPr sz="1650"/>
          </a:p>
        </p:txBody>
      </p:sp>
      <p:sp>
        <p:nvSpPr>
          <p:cNvPr id="749" name="Google Shape;749;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35</a:t>
            </a:r>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8"/>
          <p:cNvSpPr txBox="1">
            <a:spLocks noGrp="1"/>
          </p:cNvSpPr>
          <p:nvPr>
            <p:ph type="body" idx="1"/>
          </p:nvPr>
        </p:nvSpPr>
        <p:spPr>
          <a:xfrm>
            <a:off x="320050" y="1200150"/>
            <a:ext cx="8522100" cy="35541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Clr>
                <a:schemeClr val="dk1"/>
              </a:buClr>
              <a:buSzPts val="1100"/>
              <a:buFont typeface="Arial"/>
              <a:buNone/>
            </a:pPr>
            <a:r>
              <a:rPr lang="fr" sz="1800" b="1" i="0" u="none" strike="noStrike" dirty="0">
                <a:highlight>
                  <a:srgbClr val="000000">
                    <a:alpha val="0"/>
                  </a:srgbClr>
                </a:highlight>
                <a:latin typeface="Gill Sans"/>
              </a:rPr>
              <a:t>Pourquoi cela est important : </a:t>
            </a:r>
            <a:endParaRPr sz="1800" b="1" dirty="0"/>
          </a:p>
          <a:p>
            <a:pPr marL="0" lvl="0" indent="0" algn="l" rtl="0">
              <a:spcBef>
                <a:spcPts val="1000"/>
              </a:spcBef>
              <a:spcAft>
                <a:spcPct val="0"/>
              </a:spcAft>
              <a:buClr>
                <a:schemeClr val="dk1"/>
              </a:buClr>
              <a:buSzPts val="1100"/>
              <a:buFont typeface="Arial"/>
              <a:buNone/>
            </a:pPr>
            <a:r>
              <a:rPr lang="fr" sz="1800" b="0" i="0" u="none" strike="noStrike" dirty="0">
                <a:highlight>
                  <a:srgbClr val="000000">
                    <a:alpha val="0"/>
                  </a:srgbClr>
                </a:highlight>
                <a:latin typeface="Gill Sans"/>
              </a:rPr>
              <a:t>S'assurer que le contenu nutritionnel de la formation </a:t>
            </a:r>
            <a:r>
              <a:rPr lang="fr" sz="1800" dirty="0">
                <a:highlight>
                  <a:srgbClr val="000000">
                    <a:alpha val="0"/>
                  </a:srgbClr>
                </a:highlight>
              </a:rPr>
              <a:t>initia</a:t>
            </a:r>
            <a:r>
              <a:rPr lang="fr" sz="1800" b="0" i="0" u="none" strike="noStrike" dirty="0">
                <a:highlight>
                  <a:srgbClr val="000000">
                    <a:alpha val="0"/>
                  </a:srgbClr>
                </a:highlight>
                <a:latin typeface="Gill Sans"/>
              </a:rPr>
              <a:t>le est à jour est un investissement important et durable pour améliorer les services de nutrition à grande échelle. La mise à jour du contenu de la formation initiale est complexe et prend du temps, mais elle permet d'atteindre tous les agents de santé lorsqu'ils sont fraîchement embauchés.</a:t>
            </a:r>
            <a:endParaRPr sz="1800" dirty="0"/>
          </a:p>
          <a:p>
            <a:pPr marL="0" lvl="0" indent="0" algn="l" rtl="0">
              <a:spcBef>
                <a:spcPts val="1000"/>
              </a:spcBef>
              <a:spcAft>
                <a:spcPts val="600"/>
              </a:spcAft>
              <a:buClr>
                <a:schemeClr val="dk1"/>
              </a:buClr>
              <a:buSzPts val="1100"/>
              <a:buFont typeface="Arial"/>
              <a:buNone/>
            </a:pPr>
            <a:endParaRPr sz="1800" dirty="0"/>
          </a:p>
        </p:txBody>
      </p:sp>
      <p:sp>
        <p:nvSpPr>
          <p:cNvPr id="755" name="Google Shape;755;p98"/>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100"/>
              <a:buFont typeface="Gill Sans"/>
              <a:buNone/>
            </a:pPr>
            <a:r>
              <a:rPr lang="fr" sz="2500" b="1" i="0" u="none" strike="noStrike" dirty="0">
                <a:highlight>
                  <a:srgbClr val="000000">
                    <a:alpha val="0"/>
                  </a:srgbClr>
                </a:highlight>
                <a:latin typeface="Gill Sans"/>
              </a:rPr>
              <a:t>Renforcer la formation initiale</a:t>
            </a:r>
            <a:endParaRPr dirty="0"/>
          </a:p>
        </p:txBody>
      </p:sp>
      <p:sp>
        <p:nvSpPr>
          <p:cNvPr id="756" name="Google Shape;756;p98"/>
          <p:cNvSpPr/>
          <p:nvPr/>
        </p:nvSpPr>
        <p:spPr>
          <a:xfrm>
            <a:off x="378350" y="3063294"/>
            <a:ext cx="3867900" cy="1103575"/>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Clr>
                <a:schemeClr val="dk1"/>
              </a:buClr>
              <a:buSzPts val="1100"/>
              <a:buFont typeface="Arial"/>
              <a:buNone/>
            </a:pPr>
            <a:r>
              <a:rPr lang="fr" sz="1600" b="1" i="0" u="none" strike="noStrike" dirty="0">
                <a:solidFill>
                  <a:srgbClr val="FFFFFF"/>
                </a:solidFill>
                <a:highlight>
                  <a:srgbClr val="000000">
                    <a:alpha val="0"/>
                  </a:srgbClr>
                </a:highlight>
                <a:latin typeface="Gill Sans"/>
                <a:ea typeface="Gill Sans"/>
                <a:cs typeface="Gill Sans"/>
                <a:sym typeface="Gill Sans"/>
              </a:rPr>
              <a:t>ANALYSE</a:t>
            </a:r>
            <a:endParaRPr sz="1600" b="1" dirty="0">
              <a:solidFill>
                <a:schemeClr val="lt1"/>
              </a:solidFill>
              <a:latin typeface="Gill Sans"/>
              <a:ea typeface="Gill Sans"/>
              <a:cs typeface="Gill Sans"/>
              <a:sym typeface="Gill Sans"/>
            </a:endParaRPr>
          </a:p>
          <a:p>
            <a:pPr marL="457200" lvl="0" indent="-311150" algn="l" rtl="0">
              <a:spcBef>
                <a:spcPts val="600"/>
              </a:spcBef>
              <a:spcAft>
                <a:spcPct val="0"/>
              </a:spcAft>
              <a:buClr>
                <a:schemeClr val="lt1"/>
              </a:buClr>
              <a:buSzPts val="1300"/>
              <a:buFont typeface="Gill Sans"/>
              <a:buChar char="●"/>
            </a:pPr>
            <a:r>
              <a:rPr lang="fr" sz="1300" b="0" i="0" u="none" strike="noStrike" dirty="0">
                <a:solidFill>
                  <a:srgbClr val="FFFFFF"/>
                </a:solidFill>
                <a:highlight>
                  <a:srgbClr val="000000">
                    <a:alpha val="0"/>
                  </a:srgbClr>
                </a:highlight>
                <a:latin typeface="Gill Sans"/>
                <a:ea typeface="Gill Sans"/>
                <a:cs typeface="Gill Sans"/>
                <a:sym typeface="Gill Sans"/>
              </a:rPr>
              <a:t>Services de nutrition de première ligne : Rôles, responsabilités et formation </a:t>
            </a:r>
            <a:r>
              <a:rPr lang="fr" sz="1300" dirty="0">
                <a:solidFill>
                  <a:srgbClr val="FFFFFF"/>
                </a:solidFill>
                <a:highlight>
                  <a:srgbClr val="000000">
                    <a:alpha val="0"/>
                  </a:srgbClr>
                </a:highlight>
                <a:latin typeface="Gill Sans"/>
                <a:ea typeface="Gill Sans"/>
                <a:cs typeface="Gill Sans"/>
                <a:sym typeface="Gill Sans"/>
              </a:rPr>
              <a:t>initia</a:t>
            </a:r>
            <a:r>
              <a:rPr lang="fr" sz="1300" b="0" i="0" u="none" strike="noStrike" dirty="0">
                <a:solidFill>
                  <a:srgbClr val="FFFFFF"/>
                </a:solidFill>
                <a:highlight>
                  <a:srgbClr val="000000">
                    <a:alpha val="0"/>
                  </a:srgbClr>
                </a:highlight>
                <a:latin typeface="Gill Sans"/>
                <a:ea typeface="Gill Sans"/>
                <a:cs typeface="Gill Sans"/>
                <a:sym typeface="Gill Sans"/>
              </a:rPr>
              <a:t>le</a:t>
            </a:r>
            <a:endParaRPr sz="1300" dirty="0">
              <a:solidFill>
                <a:schemeClr val="lt1"/>
              </a:solidFill>
              <a:latin typeface="Gill Sans"/>
              <a:ea typeface="Gill Sans"/>
              <a:cs typeface="Gill Sans"/>
              <a:sym typeface="Gill Sans"/>
            </a:endParaRPr>
          </a:p>
        </p:txBody>
      </p:sp>
      <p:sp>
        <p:nvSpPr>
          <p:cNvPr id="757" name="Google Shape;757;p98"/>
          <p:cNvSpPr/>
          <p:nvPr/>
        </p:nvSpPr>
        <p:spPr>
          <a:xfrm>
            <a:off x="4612050" y="2977200"/>
            <a:ext cx="3864300" cy="1340273"/>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600" b="1" i="0" u="none" strike="noStrike" dirty="0">
                <a:solidFill>
                  <a:srgbClr val="FFFFFF"/>
                </a:solidFill>
                <a:highlight>
                  <a:srgbClr val="000000">
                    <a:alpha val="0"/>
                  </a:srgbClr>
                </a:highlight>
                <a:latin typeface="Gill Sans"/>
                <a:ea typeface="Gill Sans"/>
                <a:cs typeface="Gill Sans"/>
                <a:sym typeface="Gill Sans"/>
              </a:rPr>
              <a:t>RESSOURCES</a:t>
            </a:r>
            <a:endParaRPr sz="1600" b="1"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Font typeface="Gill Sans"/>
              <a:buAutoNum type="arabicPeriod"/>
            </a:pPr>
            <a:r>
              <a:rPr lang="fr" sz="1300" b="0" i="0" u="none" strike="noStrike" dirty="0">
                <a:solidFill>
                  <a:srgbClr val="FFFFFF"/>
                </a:solidFill>
                <a:highlight>
                  <a:srgbClr val="000000">
                    <a:alpha val="0"/>
                  </a:srgbClr>
                </a:highlight>
                <a:latin typeface="Gill Sans"/>
                <a:ea typeface="Gill Sans"/>
                <a:cs typeface="Gill Sans"/>
                <a:sym typeface="Gill Sans"/>
              </a:rPr>
              <a:t>Appel à l’action pour renforcer le contenu nutritionnel dans la formation initiale</a:t>
            </a:r>
            <a:endParaRPr sz="1300" dirty="0">
              <a:solidFill>
                <a:schemeClr val="lt1"/>
              </a:solidFill>
              <a:latin typeface="Gill Sans"/>
              <a:ea typeface="Gill Sans"/>
              <a:cs typeface="Gill Sans"/>
              <a:sym typeface="Gill Sans"/>
            </a:endParaRPr>
          </a:p>
          <a:p>
            <a:pPr marL="457200" lvl="0" indent="-311150" algn="l" rtl="0">
              <a:spcBef>
                <a:spcPct val="0"/>
              </a:spcBef>
              <a:spcAft>
                <a:spcPct val="0"/>
              </a:spcAft>
              <a:buClr>
                <a:schemeClr val="lt1"/>
              </a:buClr>
              <a:buSzPts val="1300"/>
              <a:buFont typeface="Gill Sans"/>
              <a:buAutoNum type="arabicPeriod"/>
            </a:pPr>
            <a:r>
              <a:rPr lang="fr" sz="1300" b="0" i="0" u="none" strike="noStrike" dirty="0">
                <a:solidFill>
                  <a:srgbClr val="FFFFFF"/>
                </a:solidFill>
                <a:highlight>
                  <a:srgbClr val="000000">
                    <a:alpha val="0"/>
                  </a:srgbClr>
                </a:highlight>
                <a:latin typeface="Gill Sans"/>
                <a:ea typeface="Gill Sans"/>
                <a:cs typeface="Gill Sans"/>
                <a:sym typeface="Gill Sans"/>
              </a:rPr>
              <a:t>Outil et guide pour l’examen du contenu nutritionnel des programmes de formation </a:t>
            </a:r>
            <a:r>
              <a:rPr lang="fr" sz="1300" dirty="0">
                <a:solidFill>
                  <a:srgbClr val="FFFFFF"/>
                </a:solidFill>
                <a:highlight>
                  <a:srgbClr val="000000">
                    <a:alpha val="0"/>
                  </a:srgbClr>
                </a:highlight>
                <a:latin typeface="Gill Sans"/>
                <a:ea typeface="Gill Sans"/>
                <a:cs typeface="Gill Sans"/>
                <a:sym typeface="Gill Sans"/>
              </a:rPr>
              <a:t>intial</a:t>
            </a:r>
            <a:r>
              <a:rPr lang="fr" sz="1300" b="0" i="0" u="none" strike="noStrike" dirty="0">
                <a:solidFill>
                  <a:srgbClr val="FFFFFF"/>
                </a:solidFill>
                <a:highlight>
                  <a:srgbClr val="000000">
                    <a:alpha val="0"/>
                  </a:srgbClr>
                </a:highlight>
                <a:latin typeface="Gill Sans"/>
                <a:ea typeface="Gill Sans"/>
                <a:cs typeface="Gill Sans"/>
                <a:sym typeface="Gill Sans"/>
              </a:rPr>
              <a:t>e</a:t>
            </a:r>
            <a:endParaRPr sz="1300" dirty="0">
              <a:solidFill>
                <a:schemeClr val="lt1"/>
              </a:solidFill>
              <a:latin typeface="Gill Sans"/>
              <a:ea typeface="Gill Sans"/>
              <a:cs typeface="Gill Sans"/>
              <a:sym typeface="Gill Sans"/>
            </a:endParaRPr>
          </a:p>
        </p:txBody>
      </p:sp>
      <p:sp>
        <p:nvSpPr>
          <p:cNvPr id="758" name="Google Shape;758;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36</a:t>
            </a:r>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9"/>
          <p:cNvSpPr txBox="1">
            <a:spLocks noGrp="1"/>
          </p:cNvSpPr>
          <p:nvPr>
            <p:ph type="body" idx="1"/>
          </p:nvPr>
        </p:nvSpPr>
        <p:spPr>
          <a:xfrm>
            <a:off x="38516" y="1324975"/>
            <a:ext cx="5547734" cy="3532800"/>
          </a:xfrm>
          <a:prstGeom prst="rect">
            <a:avLst/>
          </a:prstGeom>
        </p:spPr>
        <p:txBody>
          <a:bodyPr spcFirstLastPara="1" wrap="square" lIns="0" tIns="0" rIns="0" bIns="0" anchor="t" anchorCtr="0">
            <a:noAutofit/>
          </a:bodyPr>
          <a:lstStyle/>
          <a:p>
            <a:pPr marL="457200" lvl="0" indent="-330200" algn="l" rtl="0">
              <a:lnSpc>
                <a:spcPct val="115000"/>
              </a:lnSpc>
              <a:spcBef>
                <a:spcPct val="0"/>
              </a:spcBef>
              <a:spcAft>
                <a:spcPct val="0"/>
              </a:spcAft>
              <a:buClr>
                <a:srgbClr val="635C5B"/>
              </a:buClr>
              <a:buSzPts val="1600"/>
              <a:buChar char="●"/>
            </a:pPr>
            <a:r>
              <a:rPr lang="fr" sz="1400" b="0" i="0" u="none" strike="noStrike" dirty="0">
                <a:highlight>
                  <a:srgbClr val="000000">
                    <a:alpha val="0"/>
                  </a:srgbClr>
                </a:highlight>
                <a:latin typeface="Gill Sans"/>
              </a:rPr>
              <a:t>Réunion en ligne organisée le 1er mars 2023 avec près de 100 participants du Bangladesh, de la République démocratique du Congo, du Ghana, de la République kirghize, du Malawi et du Mozambique pour : (1) partager les expériences entre les pays, (2) identifier les opportunités et (3) développer un ensemble de recommandations prioritaires.</a:t>
            </a:r>
            <a:endParaRPr sz="1400" dirty="0">
              <a:solidFill>
                <a:srgbClr val="635C5B"/>
              </a:solidFill>
            </a:endParaRPr>
          </a:p>
          <a:p>
            <a:pPr marL="457200" lvl="0" indent="-330200" algn="l" rtl="0">
              <a:lnSpc>
                <a:spcPct val="115000"/>
              </a:lnSpc>
              <a:spcBef>
                <a:spcPct val="0"/>
              </a:spcBef>
              <a:spcAft>
                <a:spcPct val="0"/>
              </a:spcAft>
              <a:buClr>
                <a:srgbClr val="635C5B"/>
              </a:buClr>
              <a:buSzPts val="1600"/>
              <a:buChar char="●"/>
            </a:pPr>
            <a:r>
              <a:rPr lang="fr" sz="1400" b="0" i="0" u="none" strike="noStrike" dirty="0">
                <a:solidFill>
                  <a:srgbClr val="635C5B"/>
                </a:solidFill>
                <a:highlight>
                  <a:srgbClr val="000000">
                    <a:alpha val="0"/>
                  </a:srgbClr>
                </a:highlight>
                <a:latin typeface="Gill Sans"/>
              </a:rPr>
              <a:t>En collaboration avec plusieurs participants à la réunion, nous avons rédigé un dossier pour partager les cinq recommandations prioritaires et lancé un appel à l'action aux parties prenantes </a:t>
            </a:r>
            <a:r>
              <a:rPr lang="fr" sz="1400" b="1" i="0" u="none" strike="noStrike" dirty="0">
                <a:solidFill>
                  <a:srgbClr val="635C5B"/>
                </a:solidFill>
                <a:highlight>
                  <a:srgbClr val="000000">
                    <a:alpha val="0"/>
                  </a:srgbClr>
                </a:highlight>
                <a:latin typeface="Gill Sans"/>
              </a:rPr>
              <a:t>pour qu'elles intègrent mieux la nutrition dans la formation </a:t>
            </a:r>
            <a:r>
              <a:rPr lang="fr" sz="1400" b="1" dirty="0">
                <a:highlight>
                  <a:srgbClr val="000000">
                    <a:alpha val="0"/>
                  </a:srgbClr>
                </a:highlight>
              </a:rPr>
              <a:t>initia</a:t>
            </a:r>
            <a:r>
              <a:rPr lang="fr" sz="1400" b="1" i="0" u="none" strike="noStrike" dirty="0">
                <a:solidFill>
                  <a:srgbClr val="635C5B"/>
                </a:solidFill>
                <a:highlight>
                  <a:srgbClr val="000000">
                    <a:alpha val="0"/>
                  </a:srgbClr>
                </a:highlight>
                <a:latin typeface="Gill Sans"/>
              </a:rPr>
              <a:t>le et qu'elles facilitent plus régulièrement la révision et la mise à jour des programmes d’études</a:t>
            </a:r>
            <a:r>
              <a:rPr lang="fr" sz="1400" b="0" i="0" u="none" strike="noStrike" dirty="0">
                <a:solidFill>
                  <a:srgbClr val="635C5B"/>
                </a:solidFill>
                <a:highlight>
                  <a:srgbClr val="000000">
                    <a:alpha val="0"/>
                  </a:srgbClr>
                </a:highlight>
                <a:latin typeface="Gill Sans"/>
              </a:rPr>
              <a:t>.</a:t>
            </a:r>
            <a:endParaRPr sz="1400" b="1" dirty="0"/>
          </a:p>
        </p:txBody>
      </p:sp>
      <p:sp>
        <p:nvSpPr>
          <p:cNvPr id="765" name="Google Shape;765;p99"/>
          <p:cNvSpPr txBox="1">
            <a:spLocks noGrp="1"/>
          </p:cNvSpPr>
          <p:nvPr>
            <p:ph type="title"/>
          </p:nvPr>
        </p:nvSpPr>
        <p:spPr>
          <a:xfrm>
            <a:off x="310940" y="56375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dirty="0">
                <a:highlight>
                  <a:srgbClr val="000000">
                    <a:alpha val="0"/>
                  </a:srgbClr>
                </a:highlight>
                <a:latin typeface="Gill Sans"/>
              </a:rPr>
              <a:t>RESSOURCE 1 </a:t>
            </a:r>
            <a:endParaRPr dirty="0"/>
          </a:p>
          <a:p>
            <a:pPr marL="0" lvl="0" indent="0" algn="l" rtl="0">
              <a:spcBef>
                <a:spcPct val="0"/>
              </a:spcBef>
              <a:spcAft>
                <a:spcPct val="0"/>
              </a:spcAft>
              <a:buNone/>
            </a:pPr>
            <a:r>
              <a:rPr lang="fr" sz="2500" b="0" i="0" u="none" strike="noStrike" dirty="0">
                <a:highlight>
                  <a:srgbClr val="000000">
                    <a:alpha val="0"/>
                  </a:srgbClr>
                </a:highlight>
                <a:latin typeface="Gill Sans"/>
              </a:rPr>
              <a:t>Appel à l’action pour renforcer le contenu nutritionnel dans la formation </a:t>
            </a:r>
            <a:r>
              <a:rPr lang="fr" b="0" dirty="0">
                <a:highlight>
                  <a:srgbClr val="000000">
                    <a:alpha val="0"/>
                  </a:srgbClr>
                </a:highlight>
              </a:rPr>
              <a:t>initial</a:t>
            </a:r>
            <a:r>
              <a:rPr lang="fr" sz="2500" b="0" i="0" u="none" strike="noStrike" dirty="0">
                <a:highlight>
                  <a:srgbClr val="000000">
                    <a:alpha val="0"/>
                  </a:srgbClr>
                </a:highlight>
                <a:latin typeface="Gill Sans"/>
              </a:rPr>
              <a:t>e</a:t>
            </a:r>
            <a:endParaRPr b="0" dirty="0"/>
          </a:p>
        </p:txBody>
      </p:sp>
      <p:sp>
        <p:nvSpPr>
          <p:cNvPr id="767" name="Google Shape;767;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37</a:t>
            </a:r>
            <a:endParaRPr/>
          </a:p>
        </p:txBody>
      </p:sp>
      <p:pic>
        <p:nvPicPr>
          <p:cNvPr id="3" name="Picture 2">
            <a:extLst>
              <a:ext uri="{FF2B5EF4-FFF2-40B4-BE49-F238E27FC236}">
                <a16:creationId xmlns:a16="http://schemas.microsoft.com/office/drawing/2014/main" id="{273359EC-B57A-4C16-A1D5-7DE196113265}"/>
              </a:ext>
            </a:extLst>
          </p:cNvPr>
          <p:cNvPicPr>
            <a:picLocks noChangeAspect="1"/>
          </p:cNvPicPr>
          <p:nvPr/>
        </p:nvPicPr>
        <p:blipFill>
          <a:blip r:embed="rId3"/>
          <a:stretch>
            <a:fillRect/>
          </a:stretch>
        </p:blipFill>
        <p:spPr>
          <a:xfrm>
            <a:off x="5684583" y="855901"/>
            <a:ext cx="3146551" cy="389395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00"/>
          <p:cNvSpPr txBox="1">
            <a:spLocks noGrp="1"/>
          </p:cNvSpPr>
          <p:nvPr>
            <p:ph type="body" idx="1"/>
          </p:nvPr>
        </p:nvSpPr>
        <p:spPr>
          <a:xfrm>
            <a:off x="320040" y="1200150"/>
            <a:ext cx="8522100" cy="3429000"/>
          </a:xfrm>
          <a:prstGeom prst="rect">
            <a:avLst/>
          </a:prstGeom>
        </p:spPr>
        <p:txBody>
          <a:bodyPr spcFirstLastPara="1" wrap="square" lIns="0" tIns="0" rIns="0" bIns="0" anchor="t" anchorCtr="0">
            <a:noAutofit/>
          </a:bodyPr>
          <a:lstStyle/>
          <a:p>
            <a:pPr marL="457200" lvl="0" indent="-342900" algn="l" rtl="0">
              <a:lnSpc>
                <a:spcPct val="100000"/>
              </a:lnSpc>
              <a:spcBef>
                <a:spcPct val="0"/>
              </a:spcBef>
              <a:spcAft>
                <a:spcPct val="0"/>
              </a:spcAft>
              <a:buSzPts val="1800"/>
              <a:buFont typeface="Gill Sans"/>
              <a:buAutoNum type="arabicPeriod"/>
            </a:pPr>
            <a:r>
              <a:rPr lang="fr" sz="1800" b="0" i="0" u="none" strike="noStrike" dirty="0">
                <a:highlight>
                  <a:srgbClr val="000000">
                    <a:alpha val="0"/>
                  </a:srgbClr>
                </a:highlight>
                <a:latin typeface="Gill Sans"/>
              </a:rPr>
              <a:t>Renforcer la collaboration entre les parties prenantes (par exemple, les Ministères de la Santé et de l’Éducation, les universités et les associations professionnelles) lors de la révision des programmes de formation </a:t>
            </a:r>
            <a:r>
              <a:rPr lang="fr" sz="1800" dirty="0">
                <a:highlight>
                  <a:srgbClr val="000000">
                    <a:alpha val="0"/>
                  </a:srgbClr>
                </a:highlight>
              </a:rPr>
              <a:t>initia</a:t>
            </a:r>
            <a:r>
              <a:rPr lang="fr" sz="1800" b="0" i="0" u="none" strike="noStrike" dirty="0">
                <a:highlight>
                  <a:srgbClr val="000000">
                    <a:alpha val="0"/>
                  </a:srgbClr>
                </a:highlight>
                <a:latin typeface="Gill Sans"/>
              </a:rPr>
              <a:t>le.</a:t>
            </a:r>
            <a:endParaRPr sz="1800" dirty="0"/>
          </a:p>
          <a:p>
            <a:pPr marL="457200" lvl="0" indent="-342900" algn="l" rtl="0">
              <a:lnSpc>
                <a:spcPct val="100000"/>
              </a:lnSpc>
              <a:spcBef>
                <a:spcPct val="0"/>
              </a:spcBef>
              <a:spcAft>
                <a:spcPct val="0"/>
              </a:spcAft>
              <a:buSzPts val="1800"/>
              <a:buFont typeface="Gill Sans"/>
              <a:buAutoNum type="arabicPeriod"/>
            </a:pPr>
            <a:r>
              <a:rPr lang="fr" sz="1800" b="0" i="0" u="none" strike="noStrike" dirty="0">
                <a:highlight>
                  <a:srgbClr val="000000">
                    <a:alpha val="0"/>
                  </a:srgbClr>
                </a:highlight>
                <a:latin typeface="Gill Sans"/>
              </a:rPr>
              <a:t>Veiller à ce que le contenu nutritionnel de la formation </a:t>
            </a:r>
            <a:r>
              <a:rPr lang="fr" sz="1800" dirty="0">
                <a:highlight>
                  <a:srgbClr val="000000">
                    <a:alpha val="0"/>
                  </a:srgbClr>
                </a:highlight>
              </a:rPr>
              <a:t>initia</a:t>
            </a:r>
            <a:r>
              <a:rPr lang="fr" sz="1800" b="0" i="0" u="none" strike="noStrike" dirty="0">
                <a:highlight>
                  <a:srgbClr val="000000">
                    <a:alpha val="0"/>
                  </a:srgbClr>
                </a:highlight>
                <a:latin typeface="Gill Sans"/>
              </a:rPr>
              <a:t>le corresponde aux politiques, aux besoins, aux descriptions de poste et aux compétences décrites dans les descriptions de poste.</a:t>
            </a:r>
            <a:endParaRPr sz="1800" dirty="0"/>
          </a:p>
          <a:p>
            <a:pPr marL="457200" lvl="0" indent="-342900" algn="l" rtl="0">
              <a:lnSpc>
                <a:spcPct val="100000"/>
              </a:lnSpc>
              <a:spcBef>
                <a:spcPct val="0"/>
              </a:spcBef>
              <a:spcAft>
                <a:spcPct val="0"/>
              </a:spcAft>
              <a:buSzPts val="1800"/>
              <a:buFont typeface="Gill Sans"/>
              <a:buAutoNum type="arabicPeriod"/>
            </a:pPr>
            <a:r>
              <a:rPr lang="fr" sz="1800" b="0" i="0" u="none" strike="noStrike" dirty="0">
                <a:highlight>
                  <a:srgbClr val="000000">
                    <a:alpha val="0"/>
                  </a:srgbClr>
                </a:highlight>
                <a:latin typeface="Gill Sans"/>
              </a:rPr>
              <a:t>La révision des programmes devrait porter à la fois sur le contenu nutritionnel et sur les méthodes de formation afin de renforcer les résultats.</a:t>
            </a:r>
            <a:endParaRPr sz="1800" dirty="0"/>
          </a:p>
          <a:p>
            <a:pPr marL="457200" lvl="0" indent="-342900" algn="l" rtl="0">
              <a:lnSpc>
                <a:spcPct val="100000"/>
              </a:lnSpc>
              <a:spcBef>
                <a:spcPct val="0"/>
              </a:spcBef>
              <a:spcAft>
                <a:spcPct val="0"/>
              </a:spcAft>
              <a:buSzPts val="1800"/>
              <a:buFont typeface="Gill Sans"/>
              <a:buAutoNum type="arabicPeriod"/>
            </a:pPr>
            <a:r>
              <a:rPr lang="fr" sz="1800" b="0" i="0" u="none" strike="noStrike" dirty="0">
                <a:highlight>
                  <a:srgbClr val="000000">
                    <a:alpha val="0"/>
                  </a:srgbClr>
                </a:highlight>
                <a:latin typeface="Gill Sans"/>
              </a:rPr>
              <a:t>Contrôler les performances professionnelles afin de déterminer les compétences nécessaires pour renforcer la qualité de la prestation des services nutritionnels.</a:t>
            </a:r>
            <a:endParaRPr sz="1800" dirty="0"/>
          </a:p>
          <a:p>
            <a:pPr marL="457200" lvl="0" indent="-342900" algn="l" rtl="0">
              <a:lnSpc>
                <a:spcPct val="100000"/>
              </a:lnSpc>
              <a:spcBef>
                <a:spcPct val="0"/>
              </a:spcBef>
              <a:spcAft>
                <a:spcPct val="0"/>
              </a:spcAft>
              <a:buSzPts val="1800"/>
              <a:buFont typeface="Gill Sans"/>
              <a:buAutoNum type="arabicPeriod"/>
            </a:pPr>
            <a:r>
              <a:rPr lang="fr" sz="1800" b="0" i="0" u="none" strike="noStrike" dirty="0">
                <a:highlight>
                  <a:srgbClr val="000000">
                    <a:alpha val="0"/>
                  </a:srgbClr>
                </a:highlight>
                <a:latin typeface="Gill Sans"/>
              </a:rPr>
              <a:t>Tirer parti des connaissances et des enseignements régionaux et internationaux pour combler les lacunes et renforcer le contenu nutritionnel de la formation le.</a:t>
            </a:r>
            <a:endParaRPr sz="1800" dirty="0"/>
          </a:p>
        </p:txBody>
      </p:sp>
      <p:sp>
        <p:nvSpPr>
          <p:cNvPr id="774" name="Google Shape;774;p100"/>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100" b="1" i="0" u="none" strike="noStrike">
                <a:highlight>
                  <a:srgbClr val="000000">
                    <a:alpha val="0"/>
                  </a:srgbClr>
                </a:highlight>
                <a:latin typeface="Gill Sans"/>
              </a:rPr>
              <a:t>Recommandations</a:t>
            </a:r>
            <a:endParaRPr b="1"/>
          </a:p>
        </p:txBody>
      </p:sp>
      <p:sp>
        <p:nvSpPr>
          <p:cNvPr id="775" name="Google Shape;775;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38</a:t>
            </a:r>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309034" y="76175"/>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dirty="0">
                <a:highlight>
                  <a:srgbClr val="000000">
                    <a:alpha val="0"/>
                  </a:srgbClr>
                </a:highlight>
                <a:latin typeface="Gill Sans"/>
              </a:rPr>
              <a:t>RESSOURCE 2 :</a:t>
            </a:r>
            <a:r>
              <a:rPr lang="fr" sz="2500" b="0" i="0" u="none" strike="noStrike" dirty="0">
                <a:highlight>
                  <a:srgbClr val="000000">
                    <a:alpha val="0"/>
                  </a:srgbClr>
                </a:highlight>
                <a:latin typeface="Gill Sans"/>
              </a:rPr>
              <a:t> Outil et guide pour l’examen du contenu nutritionnel des programmes de formation initiale </a:t>
            </a:r>
            <a:endParaRPr b="0" dirty="0"/>
          </a:p>
        </p:txBody>
      </p:sp>
      <p:pic>
        <p:nvPicPr>
          <p:cNvPr id="782" name="Google Shape;782;p101"/>
          <p:cNvPicPr preferRelativeResize="0"/>
          <p:nvPr/>
        </p:nvPicPr>
        <p:blipFill>
          <a:blip r:embed="rId3">
            <a:alphaModFix/>
          </a:blip>
          <a:stretch>
            <a:fillRect/>
          </a:stretch>
        </p:blipFill>
        <p:spPr>
          <a:xfrm>
            <a:off x="6166000" y="907600"/>
            <a:ext cx="2837976" cy="3651700"/>
          </a:xfrm>
          <a:prstGeom prst="rect">
            <a:avLst/>
          </a:prstGeom>
          <a:noFill/>
          <a:ln w="9525" cap="flat" cmpd="sng">
            <a:solidFill>
              <a:schemeClr val="dk1"/>
            </a:solidFill>
            <a:prstDash val="solid"/>
            <a:round/>
            <a:headEnd type="none" w="sm" len="sm"/>
            <a:tailEnd type="none" w="sm" len="sm"/>
          </a:ln>
        </p:spPr>
      </p:pic>
      <p:sp>
        <p:nvSpPr>
          <p:cNvPr id="783" name="Google Shape;783;p101"/>
          <p:cNvSpPr txBox="1">
            <a:spLocks noGrp="1"/>
          </p:cNvSpPr>
          <p:nvPr>
            <p:ph type="body" idx="1"/>
          </p:nvPr>
        </p:nvSpPr>
        <p:spPr>
          <a:xfrm>
            <a:off x="140024" y="761975"/>
            <a:ext cx="5760900" cy="3429000"/>
          </a:xfrm>
          <a:prstGeom prst="rect">
            <a:avLst/>
          </a:prstGeom>
        </p:spPr>
        <p:txBody>
          <a:bodyPr spcFirstLastPara="1" wrap="square" lIns="0" tIns="0" rIns="0" bIns="0" anchor="t" anchorCtr="0">
            <a:noAutofit/>
          </a:bodyPr>
          <a:lstStyle/>
          <a:p>
            <a:pPr marL="0" lvl="0" indent="0" algn="l" rtl="0">
              <a:lnSpc>
                <a:spcPct val="90000"/>
              </a:lnSpc>
              <a:spcBef>
                <a:spcPct val="0"/>
              </a:spcBef>
              <a:spcAft>
                <a:spcPct val="0"/>
              </a:spcAft>
              <a:buSzPts val="852"/>
              <a:buNone/>
            </a:pPr>
            <a:r>
              <a:rPr lang="fr" sz="1400" b="1" i="0" u="none" strike="noStrike" dirty="0">
                <a:highlight>
                  <a:srgbClr val="000000">
                    <a:alpha val="0"/>
                  </a:srgbClr>
                </a:highlight>
                <a:latin typeface="Gill Sans"/>
              </a:rPr>
              <a:t>Lacune : </a:t>
            </a:r>
            <a:r>
              <a:rPr lang="fr" sz="1400" b="0" i="0" u="none" strike="noStrike" dirty="0">
                <a:highlight>
                  <a:srgbClr val="000000">
                    <a:alpha val="0"/>
                  </a:srgbClr>
                </a:highlight>
                <a:latin typeface="Gill Sans"/>
              </a:rPr>
              <a:t>le processus d’examen et de révision des programmes d’études est complexe et prend du temps. Il peut être difficile de savoir par où commencer.</a:t>
            </a:r>
            <a:endParaRPr sz="1400" dirty="0"/>
          </a:p>
          <a:p>
            <a:pPr marL="0" lvl="0" indent="0" algn="l" rtl="0">
              <a:lnSpc>
                <a:spcPct val="90000"/>
              </a:lnSpc>
              <a:spcBef>
                <a:spcPts val="900"/>
              </a:spcBef>
              <a:spcAft>
                <a:spcPct val="0"/>
              </a:spcAft>
              <a:buSzPts val="852"/>
              <a:buNone/>
            </a:pPr>
            <a:r>
              <a:rPr lang="fr" sz="1400" b="1" i="0" u="none" strike="noStrike" dirty="0">
                <a:highlight>
                  <a:srgbClr val="000000">
                    <a:alpha val="0"/>
                  </a:srgbClr>
                </a:highlight>
                <a:latin typeface="Gill Sans"/>
              </a:rPr>
              <a:t>Public : </a:t>
            </a:r>
            <a:r>
              <a:rPr lang="fr" sz="1400" b="0" i="0" u="none" strike="noStrike" dirty="0">
                <a:highlight>
                  <a:srgbClr val="000000">
                    <a:alpha val="0"/>
                  </a:srgbClr>
                </a:highlight>
                <a:latin typeface="Gill Sans"/>
              </a:rPr>
              <a:t>Institutions académiques, entités gouvernementales concernées, organisations non gouvernementales et donateurs</a:t>
            </a:r>
            <a:endParaRPr sz="1400" dirty="0"/>
          </a:p>
          <a:p>
            <a:pPr marL="0" lvl="0" indent="0" algn="l" rtl="0">
              <a:lnSpc>
                <a:spcPct val="90000"/>
              </a:lnSpc>
              <a:spcBef>
                <a:spcPts val="900"/>
              </a:spcBef>
              <a:spcAft>
                <a:spcPct val="0"/>
              </a:spcAft>
              <a:buClr>
                <a:schemeClr val="dk1"/>
              </a:buClr>
              <a:buSzPts val="852"/>
              <a:buFont typeface="Arial"/>
              <a:buNone/>
            </a:pPr>
            <a:r>
              <a:rPr lang="fr" sz="1400" b="1" i="0" u="none" strike="noStrike" dirty="0">
                <a:highlight>
                  <a:srgbClr val="000000">
                    <a:alpha val="0"/>
                  </a:srgbClr>
                </a:highlight>
                <a:latin typeface="Gill Sans"/>
              </a:rPr>
              <a:t>Objectif : </a:t>
            </a:r>
            <a:r>
              <a:rPr lang="fr" sz="1400" b="0" i="0" u="none" strike="noStrike" dirty="0">
                <a:highlight>
                  <a:srgbClr val="000000">
                    <a:alpha val="0"/>
                  </a:srgbClr>
                </a:highlight>
                <a:latin typeface="Gill Sans"/>
              </a:rPr>
              <a:t>Guider l’examen du contenu nutritionnel des programmes de formation </a:t>
            </a:r>
            <a:r>
              <a:rPr lang="fr" sz="1400" dirty="0">
                <a:highlight>
                  <a:srgbClr val="000000">
                    <a:alpha val="0"/>
                  </a:srgbClr>
                </a:highlight>
              </a:rPr>
              <a:t>initia</a:t>
            </a:r>
            <a:r>
              <a:rPr lang="fr" sz="1400" b="0" i="0" u="none" strike="noStrike" dirty="0">
                <a:highlight>
                  <a:srgbClr val="000000">
                    <a:alpha val="0"/>
                  </a:srgbClr>
                </a:highlight>
                <a:latin typeface="Gill Sans"/>
              </a:rPr>
              <a:t>le destinés aux professionnels des soins de santé primaires.</a:t>
            </a:r>
            <a:endParaRPr sz="1400" dirty="0"/>
          </a:p>
          <a:p>
            <a:pPr marL="0" lvl="0" indent="0" algn="l" rtl="0">
              <a:lnSpc>
                <a:spcPct val="90000"/>
              </a:lnSpc>
              <a:spcBef>
                <a:spcPts val="900"/>
              </a:spcBef>
              <a:spcAft>
                <a:spcPct val="0"/>
              </a:spcAft>
              <a:buSzPts val="852"/>
              <a:buNone/>
            </a:pPr>
            <a:r>
              <a:rPr lang="fr" sz="1400" b="1" i="0" u="none" strike="noStrike" dirty="0">
                <a:highlight>
                  <a:srgbClr val="000000">
                    <a:alpha val="0"/>
                  </a:srgbClr>
                </a:highlight>
                <a:latin typeface="Gill Sans"/>
              </a:rPr>
              <a:t>Contenu : </a:t>
            </a:r>
            <a:endParaRPr sz="1400" b="1" dirty="0"/>
          </a:p>
          <a:p>
            <a:pPr marL="457200" lvl="0" indent="-330200" algn="l" rtl="0">
              <a:lnSpc>
                <a:spcPct val="90000"/>
              </a:lnSpc>
              <a:spcBef>
                <a:spcPts val="900"/>
              </a:spcBef>
              <a:spcAft>
                <a:spcPct val="0"/>
              </a:spcAft>
              <a:buSzPts val="1600"/>
              <a:buChar char="●"/>
            </a:pPr>
            <a:r>
              <a:rPr lang="fr" sz="1400" b="0" i="0" u="none" strike="noStrike" dirty="0">
                <a:highlight>
                  <a:srgbClr val="000000">
                    <a:alpha val="0"/>
                  </a:srgbClr>
                </a:highlight>
                <a:latin typeface="Gill Sans"/>
              </a:rPr>
              <a:t>Guide pour la hiérarchisation des cadres de professionnels en soins primaires</a:t>
            </a:r>
            <a:endParaRPr sz="1400" dirty="0"/>
          </a:p>
          <a:p>
            <a:pPr marL="457200" lvl="0" indent="-330200" algn="l" rtl="0">
              <a:lnSpc>
                <a:spcPct val="90000"/>
              </a:lnSpc>
              <a:spcBef>
                <a:spcPts val="400"/>
              </a:spcBef>
              <a:spcAft>
                <a:spcPct val="0"/>
              </a:spcAft>
              <a:buSzPts val="1600"/>
              <a:buChar char="●"/>
            </a:pPr>
            <a:r>
              <a:rPr lang="fr" sz="1400" b="0" i="0" u="none" strike="noStrike" dirty="0">
                <a:highlight>
                  <a:srgbClr val="000000">
                    <a:alpha val="0"/>
                  </a:srgbClr>
                </a:highlight>
                <a:latin typeface="Gill Sans"/>
              </a:rPr>
              <a:t>Liste des 68 compétences nécessaires à la prestation de services liés à la nutrition au niveau des soins primaires</a:t>
            </a:r>
            <a:endParaRPr sz="1400" dirty="0"/>
          </a:p>
          <a:p>
            <a:pPr marL="457200" lvl="0" indent="-330200" algn="l" rtl="0">
              <a:lnSpc>
                <a:spcPct val="90000"/>
              </a:lnSpc>
              <a:spcBef>
                <a:spcPts val="400"/>
              </a:spcBef>
              <a:spcAft>
                <a:spcPct val="0"/>
              </a:spcAft>
              <a:buSzPts val="1600"/>
              <a:buChar char="●"/>
            </a:pPr>
            <a:r>
              <a:rPr lang="fr" sz="1400" b="0" i="0" u="none" strike="noStrike" dirty="0">
                <a:highlight>
                  <a:srgbClr val="000000">
                    <a:alpha val="0"/>
                  </a:srgbClr>
                </a:highlight>
                <a:latin typeface="Gill Sans"/>
              </a:rPr>
              <a:t>Outils permettant d’identifier les compétences pertinentes et de déterminer celles qui sont abordées dans les programmes de formation </a:t>
            </a:r>
            <a:r>
              <a:rPr lang="fr" sz="1400" dirty="0">
                <a:highlight>
                  <a:srgbClr val="000000">
                    <a:alpha val="0"/>
                  </a:srgbClr>
                </a:highlight>
              </a:rPr>
              <a:t>initia</a:t>
            </a:r>
            <a:r>
              <a:rPr lang="fr" sz="1400" b="0" i="0" u="none" strike="noStrike" dirty="0">
                <a:highlight>
                  <a:srgbClr val="000000">
                    <a:alpha val="0"/>
                  </a:srgbClr>
                </a:highlight>
                <a:latin typeface="Gill Sans"/>
              </a:rPr>
              <a:t>le</a:t>
            </a:r>
            <a:endParaRPr sz="1400" dirty="0"/>
          </a:p>
          <a:p>
            <a:pPr marL="457200" lvl="0" indent="-330200" algn="l" rtl="0">
              <a:lnSpc>
                <a:spcPct val="90000"/>
              </a:lnSpc>
              <a:spcBef>
                <a:spcPts val="400"/>
              </a:spcBef>
              <a:spcAft>
                <a:spcPct val="0"/>
              </a:spcAft>
              <a:buSzPts val="1600"/>
              <a:buChar char="●"/>
            </a:pPr>
            <a:r>
              <a:rPr lang="fr" sz="1400" b="0" i="0" u="none" strike="noStrike" dirty="0">
                <a:highlight>
                  <a:srgbClr val="000000">
                    <a:alpha val="0"/>
                  </a:srgbClr>
                </a:highlight>
                <a:latin typeface="Gill Sans"/>
              </a:rPr>
              <a:t>Ressources pour la mise à jour des programmes d'études</a:t>
            </a:r>
            <a:endParaRPr sz="1400" dirty="0"/>
          </a:p>
        </p:txBody>
      </p:sp>
      <p:sp>
        <p:nvSpPr>
          <p:cNvPr id="784" name="Google Shape;784;p1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39</a:t>
            </a:r>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6"/>
          <p:cNvSpPr txBox="1">
            <a:spLocks noGrp="1"/>
          </p:cNvSpPr>
          <p:nvPr>
            <p:ph type="body" idx="1"/>
          </p:nvPr>
        </p:nvSpPr>
        <p:spPr>
          <a:xfrm>
            <a:off x="320040" y="1123950"/>
            <a:ext cx="8522100" cy="3429000"/>
          </a:xfrm>
          <a:prstGeom prst="rect">
            <a:avLst/>
          </a:prstGeom>
        </p:spPr>
        <p:txBody>
          <a:bodyPr spcFirstLastPara="1" wrap="square" lIns="0" tIns="0" rIns="0" bIns="0" anchor="t" anchorCtr="0">
            <a:noAutofit/>
          </a:bodyPr>
          <a:lstStyle/>
          <a:p>
            <a:pPr marL="457200" lvl="0" indent="0" algn="l" rtl="0">
              <a:spcBef>
                <a:spcPct val="0"/>
              </a:spcBef>
              <a:spcAft>
                <a:spcPct val="0"/>
              </a:spcAft>
              <a:buNone/>
            </a:pPr>
            <a:endParaRPr sz="2800"/>
          </a:p>
          <a:p>
            <a:pPr marL="457200" lvl="0" indent="0" algn="l" rtl="0">
              <a:spcBef>
                <a:spcPts val="900"/>
              </a:spcBef>
              <a:spcAft>
                <a:spcPts val="900"/>
              </a:spcAft>
              <a:buNone/>
            </a:pPr>
            <a:endParaRPr/>
          </a:p>
        </p:txBody>
      </p:sp>
      <p:sp>
        <p:nvSpPr>
          <p:cNvPr id="430" name="Google Shape;430;p66"/>
          <p:cNvSpPr txBox="1">
            <a:spLocks noGrp="1"/>
          </p:cNvSpPr>
          <p:nvPr>
            <p:ph type="title"/>
          </p:nvPr>
        </p:nvSpPr>
        <p:spPr>
          <a:xfrm>
            <a:off x="320040" y="1905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Veuillez partager vos expériences</a:t>
            </a:r>
            <a:endParaRPr/>
          </a:p>
        </p:txBody>
      </p:sp>
      <p:sp>
        <p:nvSpPr>
          <p:cNvPr id="431" name="Google Shape;431;p66"/>
          <p:cNvSpPr/>
          <p:nvPr/>
        </p:nvSpPr>
        <p:spPr>
          <a:xfrm>
            <a:off x="1097675" y="1816500"/>
            <a:ext cx="2706300" cy="2119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ct val="0"/>
              </a:spcBef>
              <a:spcAft>
                <a:spcPts val="900"/>
              </a:spcAft>
              <a:buNone/>
            </a:pPr>
            <a:r>
              <a:rPr lang="fr" sz="2100" b="0" i="0" u="none" strike="noStrike">
                <a:solidFill>
                  <a:srgbClr val="FFFFFF"/>
                </a:solidFill>
                <a:highlight>
                  <a:srgbClr val="000000">
                    <a:alpha val="0"/>
                  </a:srgbClr>
                </a:highlight>
                <a:latin typeface="Gill Sans"/>
                <a:ea typeface="Gill Sans"/>
                <a:cs typeface="Gill Sans"/>
                <a:sym typeface="Gill Sans"/>
              </a:rPr>
              <a:t>Que faut-il faire pour renforcer les services de nutrition et de soins au sein du secteur de la santé ?</a:t>
            </a:r>
            <a:endParaRPr sz="2100">
              <a:solidFill>
                <a:srgbClr val="FFFFFF"/>
              </a:solidFill>
              <a:latin typeface="Gill Sans"/>
              <a:ea typeface="Gill Sans"/>
              <a:cs typeface="Gill Sans"/>
              <a:sym typeface="Gill Sans"/>
            </a:endParaRPr>
          </a:p>
        </p:txBody>
      </p:sp>
      <p:sp>
        <p:nvSpPr>
          <p:cNvPr id="432" name="Google Shape;432;p66"/>
          <p:cNvSpPr/>
          <p:nvPr/>
        </p:nvSpPr>
        <p:spPr>
          <a:xfrm>
            <a:off x="4948350" y="1915150"/>
            <a:ext cx="2706300" cy="2020800"/>
          </a:xfrm>
          <a:prstGeom prst="roundRect">
            <a:avLst>
              <a:gd name="adj" fmla="val 16667"/>
            </a:avLst>
          </a:prstGeom>
          <a:solidFill>
            <a:srgbClr val="0067B9"/>
          </a:solidFill>
          <a:ln>
            <a:noFill/>
          </a:ln>
        </p:spPr>
        <p:txBody>
          <a:bodyPr spcFirstLastPara="1" wrap="square" lIns="91425" tIns="91425" rIns="91425" bIns="91425" anchor="ctr" anchorCtr="0">
            <a:noAutofit/>
          </a:bodyPr>
          <a:lstStyle/>
          <a:p>
            <a:pPr marL="0" lvl="0" indent="0" algn="ctr" rtl="0">
              <a:spcBef>
                <a:spcPct val="0"/>
              </a:spcBef>
              <a:spcAft>
                <a:spcPts val="900"/>
              </a:spcAft>
              <a:buNone/>
            </a:pPr>
            <a:r>
              <a:rPr lang="fr" sz="2100" b="0" i="0" u="none" strike="noStrike">
                <a:solidFill>
                  <a:srgbClr val="FFFFFF"/>
                </a:solidFill>
                <a:highlight>
                  <a:srgbClr val="000000">
                    <a:alpha val="0"/>
                  </a:srgbClr>
                </a:highlight>
                <a:latin typeface="Gill Sans"/>
                <a:ea typeface="Gill Sans"/>
                <a:cs typeface="Gill Sans"/>
                <a:sym typeface="Gill Sans"/>
              </a:rPr>
              <a:t>Quelles ressources seraient utiles pour répondre à ces priorités ?</a:t>
            </a:r>
            <a:endParaRPr sz="2100">
              <a:solidFill>
                <a:srgbClr val="FFFFFF"/>
              </a:solidFill>
              <a:latin typeface="Gill Sans"/>
              <a:ea typeface="Gill Sans"/>
              <a:cs typeface="Gill Sans"/>
              <a:sym typeface="Gill Sans"/>
            </a:endParaRPr>
          </a:p>
        </p:txBody>
      </p:sp>
      <p:sp>
        <p:nvSpPr>
          <p:cNvPr id="433" name="Google Shape;433;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4</a:t>
            </a:r>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2"/>
          <p:cNvSpPr txBox="1">
            <a:spLocks noGrp="1"/>
          </p:cNvSpPr>
          <p:nvPr>
            <p:ph type="body" idx="1"/>
          </p:nvPr>
        </p:nvSpPr>
        <p:spPr>
          <a:xfrm>
            <a:off x="152400" y="133350"/>
            <a:ext cx="8839200" cy="4489800"/>
          </a:xfrm>
          <a:prstGeom prst="rect">
            <a:avLst/>
          </a:prstGeom>
          <a:solidFill>
            <a:schemeClr val="accent2"/>
          </a:solidFill>
          <a:ln>
            <a:noFill/>
          </a:ln>
        </p:spPr>
        <p:txBody>
          <a:bodyPr spcFirstLastPara="1" wrap="square" lIns="457200" tIns="91425" rIns="91425" bIns="91425" anchor="ctr" anchorCtr="0">
            <a:noAutofit/>
          </a:bodyPr>
          <a:lstStyle/>
          <a:p>
            <a:pPr marL="0" lvl="0" indent="0" algn="l" rtl="0">
              <a:spcBef>
                <a:spcPct val="0"/>
              </a:spcBef>
              <a:spcAft>
                <a:spcPct val="0"/>
              </a:spcAft>
              <a:buClr>
                <a:schemeClr val="lt1"/>
              </a:buClr>
              <a:buSzPts val="1500"/>
              <a:buNone/>
            </a:pPr>
            <a:r>
              <a:rPr lang="fr" sz="2500" b="1" i="0" u="none" strike="noStrike">
                <a:highlight>
                  <a:srgbClr val="000000">
                    <a:alpha val="0"/>
                  </a:srgbClr>
                </a:highlight>
                <a:latin typeface="Gill Sans"/>
              </a:rPr>
              <a:t>Des questions ? </a:t>
            </a:r>
            <a:endParaRPr sz="2500" b="1"/>
          </a:p>
        </p:txBody>
      </p:sp>
      <p:sp>
        <p:nvSpPr>
          <p:cNvPr id="790" name="Google Shape;790;p1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40</a:t>
            </a:r>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3"/>
          <p:cNvSpPr txBox="1">
            <a:spLocks noGrp="1"/>
          </p:cNvSpPr>
          <p:nvPr>
            <p:ph type="body" idx="1"/>
          </p:nvPr>
        </p:nvSpPr>
        <p:spPr>
          <a:xfrm>
            <a:off x="320040" y="1200150"/>
            <a:ext cx="8522100" cy="3429000"/>
          </a:xfrm>
          <a:prstGeom prst="rect">
            <a:avLst/>
          </a:prstGeom>
          <a:noFill/>
          <a:ln>
            <a:noFill/>
          </a:ln>
        </p:spPr>
        <p:txBody>
          <a:bodyPr spcFirstLastPara="1" wrap="square" lIns="0" tIns="0" rIns="0" bIns="0" anchor="t" anchorCtr="0">
            <a:noAutofit/>
          </a:bodyPr>
          <a:lstStyle/>
          <a:p>
            <a:pPr marL="0" lvl="1" indent="0" algn="l" rtl="0">
              <a:spcBef>
                <a:spcPts val="900"/>
              </a:spcBef>
              <a:spcAft>
                <a:spcPct val="0"/>
              </a:spcAft>
              <a:buClr>
                <a:srgbClr val="635C5B"/>
              </a:buClr>
              <a:buSzPts val="1500"/>
              <a:buNone/>
            </a:pPr>
            <a:r>
              <a:rPr lang="fr" sz="2000" b="0" i="0" u="none" strike="noStrike">
                <a:highlight>
                  <a:srgbClr val="000000">
                    <a:alpha val="0"/>
                  </a:srgbClr>
                </a:highlight>
                <a:latin typeface="Gill Sans"/>
              </a:rPr>
              <a:t>Toutes les ressources partagées lors de la séance d'aujourd'hui sont disponibles ici : Lien vers le site web </a:t>
            </a:r>
            <a:endParaRPr sz="2000"/>
          </a:p>
          <a:p>
            <a:pPr marL="340518" lvl="1" indent="0" algn="l" rtl="0">
              <a:spcBef>
                <a:spcPts val="900"/>
              </a:spcBef>
              <a:spcAft>
                <a:spcPct val="0"/>
              </a:spcAft>
              <a:buClr>
                <a:srgbClr val="635C5B"/>
              </a:buClr>
              <a:buSzPts val="1500"/>
              <a:buNone/>
            </a:pPr>
            <a:endParaRPr sz="2000"/>
          </a:p>
          <a:p>
            <a:pPr marL="340518" lvl="1" indent="0" algn="l" rtl="0">
              <a:spcBef>
                <a:spcPts val="900"/>
              </a:spcBef>
              <a:spcAft>
                <a:spcPct val="0"/>
              </a:spcAft>
              <a:buClr>
                <a:srgbClr val="635C5B"/>
              </a:buClr>
              <a:buSzPts val="1500"/>
              <a:buNone/>
            </a:pPr>
            <a:endParaRPr sz="2000"/>
          </a:p>
        </p:txBody>
      </p:sp>
      <p:sp>
        <p:nvSpPr>
          <p:cNvPr id="796" name="Google Shape;796;p103"/>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100"/>
              <a:buFont typeface="Gill Sans"/>
              <a:buNone/>
            </a:pPr>
            <a:r>
              <a:rPr lang="fr" sz="2500" b="1" i="0" u="none" strike="noStrike">
                <a:highlight>
                  <a:srgbClr val="000000">
                    <a:alpha val="0"/>
                  </a:srgbClr>
                </a:highlight>
                <a:latin typeface="Gill Sans"/>
              </a:rPr>
              <a:t>Ressources</a:t>
            </a:r>
            <a:endParaRPr/>
          </a:p>
        </p:txBody>
      </p:sp>
      <p:sp>
        <p:nvSpPr>
          <p:cNvPr id="797" name="Google Shape;797;p1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41</a:t>
            </a:r>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4"/>
          <p:cNvSpPr txBox="1">
            <a:spLocks noGrp="1"/>
          </p:cNvSpPr>
          <p:nvPr>
            <p:ph type="body" idx="1"/>
          </p:nvPr>
        </p:nvSpPr>
        <p:spPr>
          <a:xfrm>
            <a:off x="320040" y="1200150"/>
            <a:ext cx="8522100" cy="3429000"/>
          </a:xfrm>
          <a:prstGeom prst="rect">
            <a:avLst/>
          </a:prstGeom>
        </p:spPr>
        <p:txBody>
          <a:bodyPr spcFirstLastPara="1" wrap="square" lIns="0" tIns="0" rIns="0" bIns="0" anchor="t" anchorCtr="0">
            <a:noAutofit/>
          </a:bodyPr>
          <a:lstStyle/>
          <a:p>
            <a:pPr marL="457200" lvl="0" indent="-355600" algn="l" rtl="0">
              <a:spcBef>
                <a:spcPct val="0"/>
              </a:spcBef>
              <a:spcAft>
                <a:spcPct val="0"/>
              </a:spcAft>
              <a:buSzPts val="2000"/>
              <a:buChar char="●"/>
            </a:pPr>
            <a:r>
              <a:rPr lang="fr" sz="2000" b="0" i="0" u="none" strike="noStrike">
                <a:highlight>
                  <a:srgbClr val="000000">
                    <a:alpha val="0"/>
                  </a:srgbClr>
                </a:highlight>
                <a:latin typeface="Gill Sans"/>
              </a:rPr>
              <a:t>Nous encouragerons les questions tout au long du chat, je pense, et nous demanderons à ceux qui ne présentent pas un sujet de surveiller le chat et d'y répondre ? </a:t>
            </a:r>
            <a:endParaRPr sz="2000"/>
          </a:p>
          <a:p>
            <a:pPr marL="457200" lvl="0" indent="-355600" algn="l" rtl="0">
              <a:spcBef>
                <a:spcPct val="0"/>
              </a:spcBef>
              <a:spcAft>
                <a:spcPct val="0"/>
              </a:spcAft>
              <a:buSzPts val="2000"/>
              <a:buChar char="●"/>
            </a:pPr>
            <a:r>
              <a:rPr lang="fr" sz="2000" b="0" i="0" u="none" strike="noStrike">
                <a:highlight>
                  <a:srgbClr val="000000">
                    <a:alpha val="0"/>
                  </a:srgbClr>
                </a:highlight>
                <a:latin typeface="Gill Sans"/>
              </a:rPr>
              <a:t>Un temps est également prévu pour des questions/discussions orales à la fin : 10 à 15 minutes</a:t>
            </a:r>
            <a:endParaRPr sz="2000"/>
          </a:p>
          <a:p>
            <a:pPr marL="0" lvl="0" indent="0" algn="l" rtl="0">
              <a:spcBef>
                <a:spcPts val="900"/>
              </a:spcBef>
              <a:spcAft>
                <a:spcPts val="900"/>
              </a:spcAft>
              <a:buNone/>
            </a:pPr>
            <a:endParaRPr sz="2000"/>
          </a:p>
        </p:txBody>
      </p:sp>
      <p:sp>
        <p:nvSpPr>
          <p:cNvPr id="804" name="Google Shape;804;p104"/>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a:highlight>
                  <a:srgbClr val="000000">
                    <a:alpha val="0"/>
                  </a:srgbClr>
                </a:highlight>
                <a:latin typeface="Gill Sans"/>
              </a:rPr>
              <a:t>Questions	</a:t>
            </a:r>
            <a:endParaRPr/>
          </a:p>
        </p:txBody>
      </p:sp>
      <p:sp>
        <p:nvSpPr>
          <p:cNvPr id="805" name="Google Shape;805;p1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42</a:t>
            </a:r>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43</a:t>
            </a:r>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6"/>
          <p:cNvSpPr txBox="1">
            <a:spLocks noGrp="1"/>
          </p:cNvSpPr>
          <p:nvPr>
            <p:ph type="subTitle" idx="1"/>
          </p:nvPr>
        </p:nvSpPr>
        <p:spPr>
          <a:xfrm>
            <a:off x="1347300" y="1536826"/>
            <a:ext cx="6449400" cy="28713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ct val="0"/>
              </a:spcBef>
              <a:spcAft>
                <a:spcPct val="0"/>
              </a:spcAft>
              <a:buClr>
                <a:srgbClr val="3D3D3D"/>
              </a:buClr>
              <a:buSzPts val="1700"/>
              <a:buNone/>
            </a:pPr>
            <a:r>
              <a:rPr lang="fr" sz="1700" b="0" i="0" u="none" strike="noStrike" dirty="0">
                <a:highlight>
                  <a:srgbClr val="000000">
                    <a:alpha val="0"/>
                  </a:srgbClr>
                </a:highlight>
                <a:latin typeface="Gill Sans"/>
              </a:rPr>
              <a:t>Le groupe de travail sur la santé de l’enfant est dirigée par JSI Research &amp; Training Institute, Inc. par le biais du projet de l’USAID en action pour la nutrition et financé par l’USAID et la Fondation Bill et Melinda Gates.</a:t>
            </a:r>
            <a:endParaRPr dirty="0"/>
          </a:p>
          <a:p>
            <a:pPr marL="0" lvl="0" indent="0" algn="ctr" rtl="0">
              <a:lnSpc>
                <a:spcPct val="90000"/>
              </a:lnSpc>
              <a:spcBef>
                <a:spcPts val="800"/>
              </a:spcBef>
              <a:spcAft>
                <a:spcPct val="0"/>
              </a:spcAft>
              <a:buClr>
                <a:srgbClr val="3D3D3D"/>
              </a:buClr>
              <a:buSzPts val="1700"/>
              <a:buNone/>
            </a:pPr>
            <a:endParaRPr sz="1700" dirty="0"/>
          </a:p>
          <a:p>
            <a:pPr marL="0" lvl="0" indent="0" algn="ctr" rtl="0">
              <a:lnSpc>
                <a:spcPct val="90000"/>
              </a:lnSpc>
              <a:spcBef>
                <a:spcPts val="800"/>
              </a:spcBef>
              <a:spcAft>
                <a:spcPct val="0"/>
              </a:spcAft>
              <a:buClr>
                <a:srgbClr val="3D3D3D"/>
              </a:buClr>
              <a:buSzPts val="1700"/>
              <a:buNone/>
            </a:pPr>
            <a:r>
              <a:rPr lang="fr" sz="1700" b="0" i="0" u="none" strike="noStrike" dirty="0">
                <a:highlight>
                  <a:srgbClr val="000000">
                    <a:alpha val="0"/>
                  </a:srgbClr>
                </a:highlight>
                <a:latin typeface="Gill Sans"/>
              </a:rPr>
              <a:t>Cette présentation a été rendue possible grâce au soutien généreux du peuple américain par l’intermédiaire de l’Agence des États-Unis pour le développement international (USAID), dans le cadre du contrat 7200AA18C00070 attribué à JSI Research &amp; Training Institute, Inc. Le contenu est de la responsabilité de JSI et ne reflète pas nécessairement les opinions de l’USAID ou du gouvernement des États-Unis.</a:t>
            </a:r>
            <a:endParaRPr dirty="0"/>
          </a:p>
          <a:p>
            <a:pPr marL="0" lvl="0" indent="0" algn="ctr" rtl="0">
              <a:lnSpc>
                <a:spcPct val="90000"/>
              </a:lnSpc>
              <a:spcBef>
                <a:spcPts val="800"/>
              </a:spcBef>
              <a:spcAft>
                <a:spcPct val="0"/>
              </a:spcAft>
              <a:buClr>
                <a:srgbClr val="3D3D3D"/>
              </a:buClr>
              <a:buSzPts val="1800"/>
              <a:buNone/>
            </a:pPr>
            <a:endParaRPr dirty="0"/>
          </a:p>
          <a:p>
            <a:pPr marL="0" lvl="0" indent="0" algn="ctr" rtl="0">
              <a:lnSpc>
                <a:spcPct val="90000"/>
              </a:lnSpc>
              <a:spcBef>
                <a:spcPts val="800"/>
              </a:spcBef>
              <a:spcAft>
                <a:spcPts val="900"/>
              </a:spcAft>
              <a:buClr>
                <a:srgbClr val="3D3D3D"/>
              </a:buClr>
              <a:buSzPts val="1800"/>
              <a:buNone/>
            </a:pPr>
            <a:endParaRPr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7"/>
          <p:cNvSpPr txBox="1">
            <a:spLocks noGrp="1"/>
          </p:cNvSpPr>
          <p:nvPr>
            <p:ph type="body" idx="1"/>
          </p:nvPr>
        </p:nvSpPr>
        <p:spPr>
          <a:xfrm>
            <a:off x="320040" y="1047750"/>
            <a:ext cx="8522100" cy="3429000"/>
          </a:xfrm>
          <a:prstGeom prst="rect">
            <a:avLst/>
          </a:prstGeom>
        </p:spPr>
        <p:txBody>
          <a:bodyPr spcFirstLastPara="1" wrap="square" lIns="0" tIns="0" rIns="0" bIns="0" anchor="t" anchorCtr="0">
            <a:noAutofit/>
          </a:bodyPr>
          <a:lstStyle/>
          <a:p>
            <a:pPr marL="457200" lvl="0" indent="-361950" algn="l" rtl="0">
              <a:spcBef>
                <a:spcPct val="0"/>
              </a:spcBef>
              <a:spcAft>
                <a:spcPct val="0"/>
              </a:spcAft>
              <a:buSzPts val="2100"/>
              <a:buChar char="•"/>
            </a:pPr>
            <a:r>
              <a:rPr lang="fr" sz="1800" b="0" i="0" u="none" strike="noStrike">
                <a:highlight>
                  <a:srgbClr val="000000">
                    <a:alpha val="0"/>
                  </a:srgbClr>
                </a:highlight>
                <a:latin typeface="Gill Sans"/>
              </a:rPr>
              <a:t>Le travail de l'USAID en action pour la nutrition pour améliorer la qualité de la nutrition, les soins adaptés et les possibilités d'apprentissage précoce dans les systèmes de santé.  </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preuve </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ressources et outils. </a:t>
            </a:r>
            <a:endParaRPr sz="1800"/>
          </a:p>
          <a:p>
            <a:pPr marL="457200" lvl="0" indent="-361950" algn="l" rtl="0">
              <a:spcBef>
                <a:spcPct val="0"/>
              </a:spcBef>
              <a:spcAft>
                <a:spcPct val="0"/>
              </a:spcAft>
              <a:buSzPts val="2100"/>
              <a:buChar char="•"/>
            </a:pPr>
            <a:r>
              <a:rPr lang="fr" sz="1800" b="0" i="0" u="none" strike="noStrike">
                <a:highlight>
                  <a:srgbClr val="000000">
                    <a:alpha val="0"/>
                  </a:srgbClr>
                </a:highlight>
                <a:latin typeface="Gill Sans"/>
              </a:rPr>
              <a:t>Six domaines thématiques :  </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nutrition des mères et des adolescents </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alimentation du nourrisson et du jeune enfant</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soins adaptés et apprentissage précoce </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enfants ayant des difficultés d'alimentation et des handicaps</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suivi et promotion de la croissance</a:t>
            </a:r>
            <a:endParaRPr sz="1800"/>
          </a:p>
          <a:p>
            <a:pPr marL="914400" lvl="1" indent="-361950" algn="l" rtl="0">
              <a:spcBef>
                <a:spcPct val="0"/>
              </a:spcBef>
              <a:spcAft>
                <a:spcPct val="0"/>
              </a:spcAft>
              <a:buSzPts val="2100"/>
              <a:buChar char="–"/>
            </a:pPr>
            <a:r>
              <a:rPr lang="fr" sz="1800" b="0" i="0" u="none" strike="noStrike">
                <a:highlight>
                  <a:srgbClr val="000000">
                    <a:alpha val="0"/>
                  </a:srgbClr>
                </a:highlight>
                <a:latin typeface="Gill Sans"/>
              </a:rPr>
              <a:t>formation préalable.</a:t>
            </a:r>
            <a:endParaRPr sz="1800"/>
          </a:p>
          <a:p>
            <a:pPr marL="0" lvl="0" indent="0" algn="l" rtl="0">
              <a:spcBef>
                <a:spcPts val="900"/>
              </a:spcBef>
              <a:spcAft>
                <a:spcPts val="900"/>
              </a:spcAft>
              <a:buNone/>
            </a:pPr>
            <a:endParaRPr sz="1800"/>
          </a:p>
        </p:txBody>
      </p:sp>
      <p:sp>
        <p:nvSpPr>
          <p:cNvPr id="440" name="Google Shape;440;p67"/>
          <p:cNvSpPr txBox="1">
            <a:spLocks noGrp="1"/>
          </p:cNvSpPr>
          <p:nvPr>
            <p:ph type="title"/>
          </p:nvPr>
        </p:nvSpPr>
        <p:spPr>
          <a:xfrm>
            <a:off x="320040" y="1143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500" b="1" i="0" u="none" strike="noStrike" dirty="0">
                <a:highlight>
                  <a:srgbClr val="000000">
                    <a:alpha val="0"/>
                  </a:srgbClr>
                </a:highlight>
                <a:latin typeface="Gill Sans"/>
              </a:rPr>
              <a:t>Vue d’ensemble du webinaire		</a:t>
            </a:r>
            <a:endParaRPr sz="2500" b="1" dirty="0"/>
          </a:p>
        </p:txBody>
      </p:sp>
      <p:sp>
        <p:nvSpPr>
          <p:cNvPr id="441" name="Google Shape;441;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5</a:t>
            </a:r>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8"/>
          <p:cNvSpPr txBox="1">
            <a:spLocks noGrp="1"/>
          </p:cNvSpPr>
          <p:nvPr>
            <p:ph type="body" idx="1"/>
          </p:nvPr>
        </p:nvSpPr>
        <p:spPr>
          <a:xfrm>
            <a:off x="310890" y="1244750"/>
            <a:ext cx="8522100" cy="34290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fr" sz="2000" b="1" i="0" u="none" strike="noStrike" dirty="0">
                <a:solidFill>
                  <a:srgbClr val="635C5B"/>
                </a:solidFill>
                <a:highlight>
                  <a:srgbClr val="000000">
                    <a:alpha val="0"/>
                  </a:srgbClr>
                </a:highlight>
                <a:latin typeface="Gill Sans"/>
              </a:rPr>
              <a:t>Pourquoi cela est important :</a:t>
            </a:r>
            <a:r>
              <a:rPr lang="fr" sz="2000" b="0" i="0" u="none" strike="noStrike" dirty="0">
                <a:solidFill>
                  <a:srgbClr val="635C5B"/>
                </a:solidFill>
                <a:highlight>
                  <a:srgbClr val="000000">
                    <a:alpha val="0"/>
                  </a:srgbClr>
                </a:highlight>
                <a:latin typeface="Gill Sans"/>
              </a:rPr>
              <a:t> </a:t>
            </a:r>
            <a:endParaRPr sz="2000" dirty="0">
              <a:solidFill>
                <a:srgbClr val="635C5B"/>
              </a:solidFill>
            </a:endParaRPr>
          </a:p>
          <a:p>
            <a:pPr marL="457200" lvl="1" indent="-342900" algn="l" rtl="0">
              <a:spcBef>
                <a:spcPts val="600"/>
              </a:spcBef>
              <a:spcAft>
                <a:spcPct val="0"/>
              </a:spcAft>
              <a:buClr>
                <a:srgbClr val="635C5B"/>
              </a:buClr>
              <a:buSzPts val="1800"/>
              <a:buChar char="●"/>
            </a:pPr>
            <a:r>
              <a:rPr lang="fr" sz="1800" b="0" i="0" u="none" strike="noStrike" dirty="0">
                <a:highlight>
                  <a:srgbClr val="000000">
                    <a:alpha val="0"/>
                  </a:srgbClr>
                </a:highlight>
                <a:latin typeface="Gill Sans"/>
              </a:rPr>
              <a:t>Une bonne nutrition avant et pendant la grossesse est importante pour améliorer l’état nutritionnel et la santé des femmes et de leurs enfants ; les adolescentes courent un risque accru.  </a:t>
            </a:r>
            <a:endParaRPr sz="1800" dirty="0"/>
          </a:p>
          <a:p>
            <a:pPr marL="457200" lvl="1" indent="-342900" algn="l" rtl="0">
              <a:spcBef>
                <a:spcPct val="0"/>
              </a:spcBef>
              <a:spcAft>
                <a:spcPct val="0"/>
              </a:spcAft>
              <a:buClr>
                <a:srgbClr val="635C5B"/>
              </a:buClr>
              <a:buSzPts val="1800"/>
              <a:buChar char="●"/>
            </a:pPr>
            <a:r>
              <a:rPr lang="fr" sz="1800" b="0" i="0" u="none" strike="noStrike" dirty="0">
                <a:highlight>
                  <a:srgbClr val="000000">
                    <a:alpha val="0"/>
                  </a:srgbClr>
                </a:highlight>
                <a:latin typeface="Gill Sans"/>
              </a:rPr>
              <a:t>L’adolescence est une période de transformation et une occasion importante de promouvoir une alimentation saine qui affecte les adolescents aujourd'hui et à l’avenir. </a:t>
            </a:r>
            <a:endParaRPr sz="1800" dirty="0"/>
          </a:p>
          <a:p>
            <a:pPr marL="457200" lvl="1" indent="-342900" algn="l" rtl="0">
              <a:spcBef>
                <a:spcPct val="0"/>
              </a:spcBef>
              <a:spcAft>
                <a:spcPct val="0"/>
              </a:spcAft>
              <a:buSzPts val="1800"/>
              <a:buChar char="●"/>
            </a:pPr>
            <a:r>
              <a:rPr lang="fr" sz="1800" b="0" i="0" u="none" strike="noStrike" dirty="0">
                <a:highlight>
                  <a:srgbClr val="000000">
                    <a:alpha val="0"/>
                  </a:srgbClr>
                </a:highlight>
                <a:latin typeface="Gill Sans"/>
              </a:rPr>
              <a:t>L’expérience et les preuves programmatiques sont limitées.</a:t>
            </a:r>
            <a:endParaRPr sz="2000" b="1" dirty="0"/>
          </a:p>
          <a:p>
            <a:pPr marL="0" lvl="0" indent="0" algn="l" rtl="0">
              <a:spcBef>
                <a:spcPts val="600"/>
              </a:spcBef>
              <a:spcAft>
                <a:spcPct val="0"/>
              </a:spcAft>
              <a:buNone/>
            </a:pPr>
            <a:endParaRPr sz="1800" dirty="0">
              <a:solidFill>
                <a:srgbClr val="635C5B"/>
              </a:solidFill>
            </a:endParaRPr>
          </a:p>
          <a:p>
            <a:pPr marL="457200" lvl="0" indent="0" algn="l" rtl="0">
              <a:spcBef>
                <a:spcPts val="600"/>
              </a:spcBef>
              <a:spcAft>
                <a:spcPts val="600"/>
              </a:spcAft>
              <a:buNone/>
            </a:pPr>
            <a:endParaRPr sz="1800" dirty="0"/>
          </a:p>
        </p:txBody>
      </p:sp>
      <p:sp>
        <p:nvSpPr>
          <p:cNvPr id="447" name="Google Shape;447;p68"/>
          <p:cNvSpPr txBox="1">
            <a:spLocks noGrp="1"/>
          </p:cNvSpPr>
          <p:nvPr>
            <p:ph type="title"/>
          </p:nvPr>
        </p:nvSpPr>
        <p:spPr>
          <a:xfrm>
            <a:off x="320040" y="114300"/>
            <a:ext cx="8522100" cy="6858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ct val="84000"/>
              <a:buFont typeface="Gill Sans"/>
              <a:buNone/>
            </a:pPr>
            <a:r>
              <a:rPr lang="fr" sz="2500" b="1" i="0" u="none" strike="noStrike">
                <a:highlight>
                  <a:srgbClr val="000000">
                    <a:alpha val="0"/>
                  </a:srgbClr>
                </a:highlight>
                <a:latin typeface="Gill Sans"/>
              </a:rPr>
              <a:t>Renforcer la nutrition des mères et des adolescents : </a:t>
            </a:r>
            <a:r>
              <a:rPr lang="fr" sz="2500" b="0" i="0" u="none" strike="noStrike">
                <a:highlight>
                  <a:srgbClr val="000000">
                    <a:alpha val="0"/>
                  </a:srgbClr>
                </a:highlight>
                <a:latin typeface="Gill Sans"/>
              </a:rPr>
              <a:t>Points forts</a:t>
            </a:r>
            <a:r>
              <a:rPr lang="fr" sz="2500" b="1" i="0" u="none" strike="noStrike">
                <a:highlight>
                  <a:srgbClr val="000000">
                    <a:alpha val="0"/>
                  </a:srgbClr>
                </a:highlight>
                <a:latin typeface="Gill Sans"/>
              </a:rPr>
              <a:t> </a:t>
            </a:r>
            <a:endParaRPr/>
          </a:p>
        </p:txBody>
      </p:sp>
      <p:sp>
        <p:nvSpPr>
          <p:cNvPr id="448" name="Google Shape;448;p68"/>
          <p:cNvSpPr/>
          <p:nvPr/>
        </p:nvSpPr>
        <p:spPr>
          <a:xfrm>
            <a:off x="600325" y="3520500"/>
            <a:ext cx="7934400" cy="11661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r>
              <a:rPr lang="fr" sz="1500" b="1" i="0" u="none" strike="noStrike">
                <a:solidFill>
                  <a:srgbClr val="FFFFFF"/>
                </a:solidFill>
                <a:highlight>
                  <a:srgbClr val="000000">
                    <a:alpha val="0"/>
                  </a:srgbClr>
                </a:highlight>
                <a:latin typeface="Gill Sans"/>
                <a:ea typeface="Gill Sans"/>
                <a:cs typeface="Gill Sans"/>
                <a:sym typeface="Gill Sans"/>
              </a:rPr>
              <a:t>RESSOURCES</a:t>
            </a:r>
            <a:endParaRPr sz="1500" b="1">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Font typeface="Arial"/>
              <a:buChar char="●"/>
            </a:pPr>
            <a:r>
              <a:rPr lang="fr" sz="1500" b="0" i="0" u="sng" strike="noStrike">
                <a:solidFill>
                  <a:srgbClr val="FFFFFF"/>
                </a:solidFill>
                <a:highlight>
                  <a:srgbClr val="000000">
                    <a:alpha val="0"/>
                  </a:srgbClr>
                </a:highlight>
                <a:latin typeface="Gill Sans"/>
                <a:ea typeface="Gill Sans"/>
                <a:cs typeface="Gill Sans"/>
                <a:sym typeface="Gill Sans"/>
                <a:hlinkClick r:id="rId3">
                  <a:extLst>
                    <a:ext uri="{A12FA001-AC4F-418D-AE19-62706E023703}">
                      <ahyp:hlinkClr xmlns:ahyp="http://schemas.microsoft.com/office/drawing/2018/hyperlinkcolor" val="tx"/>
                    </a:ext>
                  </a:extLst>
                </a:hlinkClick>
              </a:rPr>
              <a:t>Renforcer la nutrition maternelle dans les programmes de santé : Guide pour les praticiens</a:t>
            </a:r>
            <a:endParaRPr sz="1700" b="1" u="sng">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Font typeface="Arial"/>
              <a:buChar char="●"/>
            </a:pPr>
            <a:r>
              <a:rPr lang="fr" sz="1500" b="0" i="0" u="sng" strike="noStrike">
                <a:solidFill>
                  <a:srgbClr val="FFFFFF"/>
                </a:solidFill>
                <a:highlight>
                  <a:srgbClr val="000000">
                    <a:alpha val="0"/>
                  </a:srgbClr>
                </a:highlight>
                <a:latin typeface="Gill Sans"/>
                <a:ea typeface="Gill Sans"/>
                <a:cs typeface="Gill Sans"/>
                <a:sym typeface="Gill Sans"/>
                <a:hlinkClick r:id="rId4">
                  <a:extLst>
                    <a:ext uri="{A12FA001-AC4F-418D-AE19-62706E023703}">
                      <ahyp:hlinkClr xmlns:ahyp="http://schemas.microsoft.com/office/drawing/2018/hyperlinkcolor" val="tx"/>
                    </a:ext>
                  </a:extLst>
                </a:hlinkClick>
              </a:rPr>
              <a:t>Mener une recherche formative sur la nutrition des adolescents : Considérations clés</a:t>
            </a:r>
            <a:endParaRPr sz="1500" u="sng">
              <a:solidFill>
                <a:schemeClr val="lt1"/>
              </a:solidFill>
              <a:latin typeface="Gill Sans"/>
              <a:ea typeface="Gill Sans"/>
              <a:cs typeface="Gill Sans"/>
              <a:sym typeface="Gill Sans"/>
            </a:endParaRPr>
          </a:p>
          <a:p>
            <a:pPr marL="457200" lvl="0" indent="-323850" algn="l" rtl="0">
              <a:spcBef>
                <a:spcPct val="0"/>
              </a:spcBef>
              <a:spcAft>
                <a:spcPct val="0"/>
              </a:spcAft>
              <a:buClr>
                <a:schemeClr val="lt1"/>
              </a:buClr>
              <a:buSzPts val="1500"/>
              <a:buFont typeface="Arial"/>
              <a:buChar char="●"/>
            </a:pPr>
            <a:r>
              <a:rPr lang="fr" sz="1500" b="0" i="0" u="sng" strike="noStrike">
                <a:solidFill>
                  <a:srgbClr val="FFFFFF"/>
                </a:solidFill>
                <a:highlight>
                  <a:srgbClr val="000000">
                    <a:alpha val="0"/>
                  </a:srgbClr>
                </a:highlight>
                <a:latin typeface="Gill Sans"/>
                <a:ea typeface="Gill Sans"/>
                <a:cs typeface="Gill Sans"/>
                <a:sym typeface="Gill Sans"/>
                <a:hlinkClick r:id="rId5">
                  <a:extLst>
                    <a:ext uri="{A12FA001-AC4F-418D-AE19-62706E023703}">
                      <ahyp:hlinkClr xmlns:ahyp="http://schemas.microsoft.com/office/drawing/2018/hyperlinkcolor" val="tx"/>
                    </a:ext>
                  </a:extLst>
                </a:hlinkClick>
              </a:rPr>
              <a:t>Banque de ressources sur la nutrition des adolescents</a:t>
            </a:r>
            <a:endParaRPr sz="1200" u="sng">
              <a:solidFill>
                <a:schemeClr val="lt1"/>
              </a:solidFill>
              <a:latin typeface="Gill Sans"/>
              <a:ea typeface="Gill Sans"/>
              <a:cs typeface="Gill Sans"/>
              <a:sym typeface="Gill Sans"/>
            </a:endParaRPr>
          </a:p>
        </p:txBody>
      </p:sp>
      <p:sp>
        <p:nvSpPr>
          <p:cNvPr id="449" name="Google Shape;449;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6</a:t>
            </a:r>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9"/>
          <p:cNvSpPr txBox="1">
            <a:spLocks noGrp="1"/>
          </p:cNvSpPr>
          <p:nvPr>
            <p:ph type="body" idx="1"/>
          </p:nvPr>
        </p:nvSpPr>
        <p:spPr>
          <a:xfrm>
            <a:off x="102525" y="724074"/>
            <a:ext cx="6284950"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b="1" i="0" u="none" strike="noStrike" dirty="0">
                <a:highlight>
                  <a:srgbClr val="000000">
                    <a:alpha val="0"/>
                  </a:srgbClr>
                </a:highlight>
                <a:latin typeface="Gill Sans"/>
              </a:rPr>
              <a:t>Lacune : </a:t>
            </a:r>
            <a:r>
              <a:rPr lang="fr" b="0" i="0" u="none" strike="noStrike" dirty="0">
                <a:highlight>
                  <a:srgbClr val="000000">
                    <a:alpha val="0"/>
                  </a:srgbClr>
                </a:highlight>
                <a:latin typeface="Gill Sans"/>
              </a:rPr>
              <a:t>peu de conseils sur l'intégration de la nutrition maternelle dans les programmes de santé</a:t>
            </a:r>
            <a:endParaRPr dirty="0"/>
          </a:p>
          <a:p>
            <a:pPr marL="0" lvl="0" indent="0" algn="l" rtl="0">
              <a:spcBef>
                <a:spcPts val="900"/>
              </a:spcBef>
              <a:spcAft>
                <a:spcPct val="0"/>
              </a:spcAft>
              <a:buNone/>
            </a:pPr>
            <a:r>
              <a:rPr lang="fr" b="1" i="0" u="none" strike="noStrike" dirty="0">
                <a:highlight>
                  <a:srgbClr val="000000">
                    <a:alpha val="0"/>
                  </a:srgbClr>
                </a:highlight>
                <a:latin typeface="Gill Sans"/>
              </a:rPr>
              <a:t>Public : </a:t>
            </a:r>
            <a:r>
              <a:rPr lang="fr" b="0" i="0" u="none" strike="noStrike" dirty="0">
                <a:highlight>
                  <a:srgbClr val="000000">
                    <a:alpha val="0"/>
                  </a:srgbClr>
                </a:highlight>
                <a:latin typeface="Gill Sans"/>
              </a:rPr>
              <a:t>Planificateurs de programmes/partenaires de mise en œuvre travaillant en étroite collaboration avec leurs homologues gouvernementaux </a:t>
            </a:r>
            <a:endParaRPr dirty="0"/>
          </a:p>
          <a:p>
            <a:pPr marL="0" lvl="0" indent="0" algn="l" rtl="0">
              <a:spcBef>
                <a:spcPts val="900"/>
              </a:spcBef>
              <a:spcAft>
                <a:spcPct val="0"/>
              </a:spcAft>
              <a:buNone/>
            </a:pPr>
            <a:r>
              <a:rPr lang="fr" b="1" i="0" u="none" strike="noStrike" dirty="0">
                <a:highlight>
                  <a:srgbClr val="000000">
                    <a:alpha val="0"/>
                  </a:srgbClr>
                </a:highlight>
                <a:latin typeface="Gill Sans"/>
              </a:rPr>
              <a:t>Description </a:t>
            </a:r>
            <a:endParaRPr b="1" dirty="0"/>
          </a:p>
          <a:p>
            <a:pPr marL="457200" lvl="0" indent="-336550" algn="l" rtl="0">
              <a:spcBef>
                <a:spcPts val="900"/>
              </a:spcBef>
              <a:spcAft>
                <a:spcPct val="0"/>
              </a:spcAft>
              <a:buSzPts val="1700"/>
              <a:buChar char="●"/>
            </a:pPr>
            <a:r>
              <a:rPr lang="fr" b="0" i="0" u="none" strike="noStrike" dirty="0">
                <a:highlight>
                  <a:srgbClr val="000000">
                    <a:alpha val="0"/>
                  </a:srgbClr>
                </a:highlight>
                <a:latin typeface="Gill Sans"/>
              </a:rPr>
              <a:t>Un guide avec des recommandations étape par étape pour ajouter ou renforcer les composantes de la nutrition maternelle dans les programmes ou services du système de santé. Le processus comprend : </a:t>
            </a:r>
            <a:endParaRPr dirty="0"/>
          </a:p>
          <a:p>
            <a:pPr marL="914400" lvl="1" indent="-336550" algn="l" rtl="0">
              <a:spcBef>
                <a:spcPct val="0"/>
              </a:spcBef>
              <a:spcAft>
                <a:spcPct val="0"/>
              </a:spcAft>
              <a:buSzPts val="1700"/>
              <a:buChar char="—"/>
            </a:pPr>
            <a:r>
              <a:rPr lang="fr" b="0" i="0" u="none" strike="noStrike" dirty="0">
                <a:highlight>
                  <a:srgbClr val="000000">
                    <a:alpha val="0"/>
                  </a:srgbClr>
                </a:highlight>
                <a:latin typeface="Gill Sans"/>
              </a:rPr>
              <a:t>analyse de la situation </a:t>
            </a:r>
            <a:endParaRPr dirty="0"/>
          </a:p>
          <a:p>
            <a:pPr marL="914400" lvl="1" indent="-336550" algn="l" rtl="0">
              <a:spcBef>
                <a:spcPct val="0"/>
              </a:spcBef>
              <a:spcAft>
                <a:spcPct val="0"/>
              </a:spcAft>
              <a:buSzPts val="1700"/>
              <a:buChar char="—"/>
            </a:pPr>
            <a:r>
              <a:rPr lang="fr" b="0" i="0" u="none" strike="noStrike" dirty="0">
                <a:highlight>
                  <a:srgbClr val="000000">
                    <a:alpha val="0"/>
                  </a:srgbClr>
                </a:highlight>
                <a:latin typeface="Gill Sans"/>
              </a:rPr>
              <a:t>établissement de priorités et planification de la mise en œuvre</a:t>
            </a:r>
            <a:endParaRPr dirty="0"/>
          </a:p>
          <a:p>
            <a:pPr marL="914400" lvl="1" indent="-336550" algn="l" rtl="0">
              <a:spcBef>
                <a:spcPct val="0"/>
              </a:spcBef>
              <a:spcAft>
                <a:spcPct val="0"/>
              </a:spcAft>
              <a:buSzPts val="1700"/>
              <a:buChar char="—"/>
            </a:pPr>
            <a:r>
              <a:rPr lang="fr" b="0" i="0" u="none" strike="noStrike" dirty="0">
                <a:highlight>
                  <a:srgbClr val="000000">
                    <a:alpha val="0"/>
                  </a:srgbClr>
                </a:highlight>
                <a:latin typeface="Gill Sans"/>
              </a:rPr>
              <a:t>mise en œuvre, suivi, réflexion, adaptation.</a:t>
            </a:r>
            <a:endParaRPr dirty="0"/>
          </a:p>
          <a:p>
            <a:pPr marL="457200" lvl="0" indent="-336550" algn="l" rtl="0">
              <a:spcBef>
                <a:spcPct val="0"/>
              </a:spcBef>
              <a:spcAft>
                <a:spcPct val="0"/>
              </a:spcAft>
              <a:buSzPts val="1700"/>
              <a:buChar char="●"/>
            </a:pPr>
            <a:r>
              <a:rPr lang="fr" b="0" i="0" u="none" strike="noStrike" dirty="0">
                <a:highlight>
                  <a:srgbClr val="000000">
                    <a:alpha val="0"/>
                  </a:srgbClr>
                </a:highlight>
                <a:latin typeface="Gill Sans"/>
              </a:rPr>
              <a:t>Comprend des informations sur les actions visant à renforcer les services de santé ainsi que le système de santé dans son ensemble et l'environnement favorable. </a:t>
            </a:r>
            <a:endParaRPr b="1" dirty="0"/>
          </a:p>
        </p:txBody>
      </p:sp>
      <p:sp>
        <p:nvSpPr>
          <p:cNvPr id="456" name="Google Shape;456;p69"/>
          <p:cNvSpPr txBox="1">
            <a:spLocks noGrp="1"/>
          </p:cNvSpPr>
          <p:nvPr>
            <p:ph type="title"/>
          </p:nvPr>
        </p:nvSpPr>
        <p:spPr>
          <a:xfrm>
            <a:off x="94827" y="57150"/>
            <a:ext cx="8787953" cy="685800"/>
          </a:xfrm>
          <a:prstGeom prst="rect">
            <a:avLst/>
          </a:prstGeom>
        </p:spPr>
        <p:txBody>
          <a:bodyPr spcFirstLastPara="1" wrap="square" lIns="0" tIns="0" rIns="0" bIns="0" anchor="b" anchorCtr="0">
            <a:noAutofit/>
          </a:bodyPr>
          <a:lstStyle/>
          <a:p>
            <a:pPr marL="0" lvl="0" indent="0" algn="l" rtl="0">
              <a:spcBef>
                <a:spcPts val="900"/>
              </a:spcBef>
              <a:spcAft>
                <a:spcPct val="0"/>
              </a:spcAft>
              <a:buNone/>
            </a:pPr>
            <a:r>
              <a:rPr lang="fr" sz="2000" b="1" i="0" u="none" strike="noStrike" dirty="0">
                <a:highlight>
                  <a:srgbClr val="000000">
                    <a:alpha val="0"/>
                  </a:srgbClr>
                </a:highlight>
                <a:latin typeface="Gill Sans"/>
              </a:rPr>
              <a:t>RESSOURCE 1 :</a:t>
            </a:r>
            <a:r>
              <a:rPr lang="fr" sz="2000" b="0" i="0" u="none" strike="noStrike" dirty="0">
                <a:highlight>
                  <a:srgbClr val="000000">
                    <a:alpha val="0"/>
                  </a:srgbClr>
                </a:highlight>
                <a:latin typeface="Gill Sans"/>
              </a:rPr>
              <a:t> Renforcer la nutrition maternelle dans les programmes de santé : </a:t>
            </a:r>
            <a:br>
              <a:rPr lang="fr" sz="2000" b="0" i="0" u="none" strike="noStrike" dirty="0">
                <a:highlight>
                  <a:srgbClr val="000000">
                    <a:alpha val="0"/>
                  </a:srgbClr>
                </a:highlight>
                <a:latin typeface="Gill Sans"/>
              </a:rPr>
            </a:br>
            <a:r>
              <a:rPr lang="fr" sz="2000" b="0" i="0" u="none" strike="noStrike" dirty="0">
                <a:highlight>
                  <a:srgbClr val="000000">
                    <a:alpha val="0"/>
                  </a:srgbClr>
                </a:highlight>
                <a:latin typeface="Gill Sans"/>
              </a:rPr>
              <a:t> Guide pour les praticiens</a:t>
            </a:r>
            <a:endParaRPr sz="2000" b="0" dirty="0"/>
          </a:p>
        </p:txBody>
      </p:sp>
      <p:pic>
        <p:nvPicPr>
          <p:cNvPr id="457" name="Google Shape;457;p69"/>
          <p:cNvPicPr preferRelativeResize="0"/>
          <p:nvPr/>
        </p:nvPicPr>
        <p:blipFill>
          <a:blip r:embed="rId3">
            <a:alphaModFix/>
          </a:blip>
          <a:stretch>
            <a:fillRect/>
          </a:stretch>
        </p:blipFill>
        <p:spPr>
          <a:xfrm>
            <a:off x="6387475" y="1073375"/>
            <a:ext cx="2571250" cy="3327175"/>
          </a:xfrm>
          <a:prstGeom prst="rect">
            <a:avLst/>
          </a:prstGeom>
          <a:noFill/>
          <a:ln w="9525" cap="flat" cmpd="sng">
            <a:solidFill>
              <a:schemeClr val="dk1"/>
            </a:solidFill>
            <a:prstDash val="solid"/>
            <a:round/>
            <a:headEnd type="none" w="sm" len="sm"/>
            <a:tailEnd type="none" w="sm" len="sm"/>
          </a:ln>
        </p:spPr>
      </p:pic>
      <p:sp>
        <p:nvSpPr>
          <p:cNvPr id="458" name="Google Shape;458;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7</a:t>
            </a:r>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0"/>
          <p:cNvSpPr txBox="1">
            <a:spLocks noGrp="1"/>
          </p:cNvSpPr>
          <p:nvPr>
            <p:ph type="body" idx="1"/>
          </p:nvPr>
        </p:nvSpPr>
        <p:spPr>
          <a:xfrm>
            <a:off x="225650" y="796900"/>
            <a:ext cx="5715300"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900" b="1" i="0" u="none" strike="noStrike" dirty="0">
                <a:highlight>
                  <a:srgbClr val="000000">
                    <a:alpha val="0"/>
                  </a:srgbClr>
                </a:highlight>
                <a:latin typeface="Gill Sans"/>
              </a:rPr>
              <a:t>Lacune : </a:t>
            </a:r>
            <a:r>
              <a:rPr lang="fr" sz="1700" b="0" i="0" u="none" strike="noStrike" dirty="0">
                <a:highlight>
                  <a:srgbClr val="000000">
                    <a:alpha val="0"/>
                  </a:srgbClr>
                </a:highlight>
                <a:latin typeface="Gill Sans"/>
              </a:rPr>
              <a:t>manque de ressources pour concevoir des recherches formatives afin de mieux adapter les programmes aux adolescents et adolescentes.</a:t>
            </a:r>
            <a:endParaRPr sz="1700" dirty="0"/>
          </a:p>
          <a:p>
            <a:pPr marL="0" lvl="0" indent="0" algn="l" rtl="0">
              <a:spcBef>
                <a:spcPts val="900"/>
              </a:spcBef>
              <a:spcAft>
                <a:spcPct val="0"/>
              </a:spcAft>
              <a:buNone/>
            </a:pPr>
            <a:r>
              <a:rPr lang="fr" sz="1900" b="1" i="0" u="none" strike="noStrike" dirty="0">
                <a:highlight>
                  <a:srgbClr val="000000">
                    <a:alpha val="0"/>
                  </a:srgbClr>
                </a:highlight>
                <a:latin typeface="Gill Sans"/>
              </a:rPr>
              <a:t>Public : </a:t>
            </a:r>
            <a:r>
              <a:rPr lang="fr" sz="1700" b="0" i="0" u="none" strike="noStrike" dirty="0">
                <a:highlight>
                  <a:srgbClr val="000000">
                    <a:alpha val="0"/>
                  </a:srgbClr>
                </a:highlight>
                <a:latin typeface="Gill Sans"/>
              </a:rPr>
              <a:t>Responsables de la mise en œuvre des programmes et chercheurs </a:t>
            </a:r>
            <a:endParaRPr sz="1700" dirty="0"/>
          </a:p>
          <a:p>
            <a:pPr marL="0" lvl="0" indent="0" algn="l" rtl="0">
              <a:spcBef>
                <a:spcPts val="900"/>
              </a:spcBef>
              <a:spcAft>
                <a:spcPct val="0"/>
              </a:spcAft>
              <a:buNone/>
            </a:pPr>
            <a:r>
              <a:rPr lang="fr" sz="1900" b="1" i="0" u="none" strike="noStrike" dirty="0">
                <a:highlight>
                  <a:srgbClr val="000000">
                    <a:alpha val="0"/>
                  </a:srgbClr>
                </a:highlight>
                <a:latin typeface="Gill Sans"/>
              </a:rPr>
              <a:t>Description </a:t>
            </a:r>
            <a:endParaRPr sz="1900" b="1" dirty="0"/>
          </a:p>
          <a:p>
            <a:pPr marL="457200" lvl="0" indent="-336550" algn="l" rtl="0">
              <a:spcBef>
                <a:spcPts val="900"/>
              </a:spcBef>
              <a:spcAft>
                <a:spcPct val="0"/>
              </a:spcAft>
              <a:buSzPts val="1700"/>
              <a:buChar char="●"/>
            </a:pPr>
            <a:r>
              <a:rPr lang="fr" sz="1700" b="0" i="0" u="none" strike="noStrike" dirty="0">
                <a:highlight>
                  <a:srgbClr val="000000">
                    <a:alpha val="0"/>
                  </a:srgbClr>
                </a:highlight>
                <a:latin typeface="Gill Sans"/>
              </a:rPr>
              <a:t>Déterminer les objectifs de la recherche formative</a:t>
            </a:r>
            <a:endParaRPr sz="1700" dirty="0"/>
          </a:p>
          <a:p>
            <a:pPr marL="457200" lvl="0" indent="-336550" algn="l" rtl="0">
              <a:spcBef>
                <a:spcPct val="0"/>
              </a:spcBef>
              <a:spcAft>
                <a:spcPct val="0"/>
              </a:spcAft>
              <a:buSzPts val="1700"/>
              <a:buChar char="●"/>
            </a:pPr>
            <a:r>
              <a:rPr lang="fr" sz="1700" b="0" i="0" u="none" strike="noStrike" dirty="0">
                <a:highlight>
                  <a:srgbClr val="000000">
                    <a:alpha val="0"/>
                  </a:srgbClr>
                </a:highlight>
                <a:latin typeface="Gill Sans"/>
              </a:rPr>
              <a:t>Concevoir et mener une recherche formative</a:t>
            </a:r>
            <a:endParaRPr sz="1700" dirty="0"/>
          </a:p>
          <a:p>
            <a:pPr marL="457200" lvl="0" indent="-336550" algn="l" rtl="0">
              <a:spcBef>
                <a:spcPct val="0"/>
              </a:spcBef>
              <a:spcAft>
                <a:spcPct val="0"/>
              </a:spcAft>
              <a:buSzPts val="1700"/>
              <a:buChar char="●"/>
            </a:pPr>
            <a:r>
              <a:rPr lang="fr" sz="1700" b="0" i="0" u="none" strike="noStrike" dirty="0">
                <a:highlight>
                  <a:srgbClr val="000000">
                    <a:alpha val="0"/>
                  </a:srgbClr>
                </a:highlight>
                <a:latin typeface="Gill Sans"/>
              </a:rPr>
              <a:t>Considérer l'éthique et la confidentialité</a:t>
            </a:r>
            <a:endParaRPr sz="1700" dirty="0"/>
          </a:p>
          <a:p>
            <a:pPr marL="457200" lvl="0" indent="-336550" algn="l" rtl="0">
              <a:spcBef>
                <a:spcPct val="0"/>
              </a:spcBef>
              <a:spcAft>
                <a:spcPct val="0"/>
              </a:spcAft>
              <a:buSzPts val="1700"/>
              <a:buChar char="●"/>
            </a:pPr>
            <a:r>
              <a:rPr lang="fr" sz="1700" b="0" i="0" u="none" strike="noStrike" dirty="0">
                <a:highlight>
                  <a:srgbClr val="000000">
                    <a:alpha val="0"/>
                  </a:srgbClr>
                </a:highlight>
                <a:latin typeface="Gill Sans"/>
              </a:rPr>
              <a:t>Analyser les données</a:t>
            </a:r>
            <a:endParaRPr sz="1700" dirty="0"/>
          </a:p>
          <a:p>
            <a:pPr marL="457200" lvl="0" indent="-336550" algn="l" rtl="0">
              <a:spcBef>
                <a:spcPct val="0"/>
              </a:spcBef>
              <a:spcAft>
                <a:spcPct val="0"/>
              </a:spcAft>
              <a:buSzPts val="1700"/>
              <a:buChar char="●"/>
            </a:pPr>
            <a:r>
              <a:rPr lang="fr" sz="1700" b="0" i="0" u="none" strike="noStrike" dirty="0">
                <a:highlight>
                  <a:srgbClr val="000000">
                    <a:alpha val="0"/>
                  </a:srgbClr>
                </a:highlight>
                <a:latin typeface="Gill Sans"/>
              </a:rPr>
              <a:t>Diffuser et utiliser les résultats</a:t>
            </a:r>
            <a:endParaRPr sz="1700" dirty="0"/>
          </a:p>
          <a:p>
            <a:pPr marL="0" lvl="0" indent="0" algn="l" rtl="0">
              <a:spcBef>
                <a:spcPts val="900"/>
              </a:spcBef>
              <a:spcAft>
                <a:spcPts val="900"/>
              </a:spcAft>
              <a:buNone/>
            </a:pPr>
            <a:r>
              <a:rPr lang="fr" sz="1900" b="1" i="0" u="none" strike="noStrike" dirty="0">
                <a:highlight>
                  <a:srgbClr val="000000">
                    <a:alpha val="0"/>
                  </a:srgbClr>
                </a:highlight>
                <a:latin typeface="Gill Sans"/>
              </a:rPr>
              <a:t>Application : </a:t>
            </a:r>
            <a:r>
              <a:rPr lang="fr" sz="1700" b="0" i="0" u="none" strike="noStrike" dirty="0">
                <a:highlight>
                  <a:srgbClr val="000000">
                    <a:alpha val="0"/>
                  </a:srgbClr>
                </a:highlight>
                <a:latin typeface="Gill Sans"/>
              </a:rPr>
              <a:t>Recherche formative sur la nutrition des adolescents au Niger et au Nigeria</a:t>
            </a:r>
            <a:endParaRPr sz="1700" dirty="0"/>
          </a:p>
        </p:txBody>
      </p:sp>
      <p:sp>
        <p:nvSpPr>
          <p:cNvPr id="465" name="Google Shape;465;p70"/>
          <p:cNvSpPr txBox="1">
            <a:spLocks noGrp="1"/>
          </p:cNvSpPr>
          <p:nvPr>
            <p:ph type="title"/>
          </p:nvPr>
        </p:nvSpPr>
        <p:spPr>
          <a:xfrm>
            <a:off x="309034" y="1111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Clr>
                <a:schemeClr val="accent2"/>
              </a:buClr>
              <a:buSzPct val="84000"/>
              <a:buFont typeface="Gill Sans"/>
              <a:buNone/>
            </a:pPr>
            <a:r>
              <a:rPr lang="fr" sz="2500" b="1" i="0" u="none" strike="noStrike" dirty="0">
                <a:highlight>
                  <a:srgbClr val="000000">
                    <a:alpha val="0"/>
                  </a:srgbClr>
                </a:highlight>
                <a:latin typeface="Gill Sans"/>
              </a:rPr>
              <a:t>RESSOURCE 2</a:t>
            </a:r>
            <a:endParaRPr dirty="0"/>
          </a:p>
          <a:p>
            <a:pPr marL="0" lvl="0" indent="0" algn="l" rtl="0">
              <a:spcBef>
                <a:spcPct val="0"/>
              </a:spcBef>
              <a:spcAft>
                <a:spcPct val="0"/>
              </a:spcAft>
              <a:buClr>
                <a:schemeClr val="accent2"/>
              </a:buClr>
              <a:buSzPct val="84000"/>
              <a:buFont typeface="Gill Sans"/>
              <a:buNone/>
            </a:pPr>
            <a:r>
              <a:rPr lang="fr" sz="2500" b="0" i="0" u="none" strike="noStrike" dirty="0">
                <a:highlight>
                  <a:srgbClr val="000000">
                    <a:alpha val="0"/>
                  </a:srgbClr>
                </a:highlight>
                <a:latin typeface="Gill Sans"/>
              </a:rPr>
              <a:t>Mener une recherche formative sur la nutrition des adolescents</a:t>
            </a:r>
            <a:endParaRPr b="0" dirty="0"/>
          </a:p>
        </p:txBody>
      </p:sp>
      <p:pic>
        <p:nvPicPr>
          <p:cNvPr id="466" name="Google Shape;466;p70"/>
          <p:cNvPicPr preferRelativeResize="0"/>
          <p:nvPr/>
        </p:nvPicPr>
        <p:blipFill>
          <a:blip r:embed="rId3">
            <a:alphaModFix/>
          </a:blip>
          <a:stretch>
            <a:fillRect/>
          </a:stretch>
        </p:blipFill>
        <p:spPr>
          <a:xfrm>
            <a:off x="6210346" y="1200150"/>
            <a:ext cx="2708004" cy="3429000"/>
          </a:xfrm>
          <a:prstGeom prst="rect">
            <a:avLst/>
          </a:prstGeom>
          <a:noFill/>
          <a:ln>
            <a:noFill/>
          </a:ln>
        </p:spPr>
      </p:pic>
      <p:sp>
        <p:nvSpPr>
          <p:cNvPr id="467" name="Google Shape;467;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8</a:t>
            </a:r>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1"/>
          <p:cNvSpPr txBox="1">
            <a:spLocks noGrp="1"/>
          </p:cNvSpPr>
          <p:nvPr>
            <p:ph type="body" idx="1"/>
          </p:nvPr>
        </p:nvSpPr>
        <p:spPr>
          <a:xfrm>
            <a:off x="159728" y="826770"/>
            <a:ext cx="5643277" cy="34290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300" b="1" i="0" u="none" strike="noStrike" dirty="0">
                <a:highlight>
                  <a:srgbClr val="000000">
                    <a:alpha val="0"/>
                  </a:srgbClr>
                </a:highlight>
                <a:latin typeface="Gill Sans"/>
              </a:rPr>
              <a:t>Lacune</a:t>
            </a:r>
            <a:endParaRPr sz="1300" b="1" dirty="0"/>
          </a:p>
          <a:p>
            <a:pPr marL="457200" lvl="0" indent="-323850" algn="l" rtl="0">
              <a:spcBef>
                <a:spcPts val="900"/>
              </a:spcBef>
              <a:spcAft>
                <a:spcPct val="0"/>
              </a:spcAft>
              <a:buSzPts val="1500"/>
              <a:buChar char="●"/>
            </a:pPr>
            <a:r>
              <a:rPr lang="fr" sz="1300" b="0" i="0" u="none" strike="noStrike" dirty="0">
                <a:highlight>
                  <a:srgbClr val="000000">
                    <a:alpha val="0"/>
                  </a:srgbClr>
                </a:highlight>
                <a:latin typeface="Gill Sans"/>
              </a:rPr>
              <a:t>Compiler et faciliter l'accès aux ressources programmatiques liées à la nutrition des adolescents pour que d'autres puissent les utiliser, les améliorer ou les développer.</a:t>
            </a:r>
            <a:endParaRPr sz="1300" dirty="0"/>
          </a:p>
          <a:p>
            <a:pPr marL="914400" lvl="1" indent="-323850" algn="l" rtl="0">
              <a:spcBef>
                <a:spcPct val="0"/>
              </a:spcBef>
              <a:spcAft>
                <a:spcPct val="0"/>
              </a:spcAft>
              <a:buSzPts val="1500"/>
              <a:buChar char="—"/>
            </a:pPr>
            <a:r>
              <a:rPr lang="fr" sz="1300" b="0" i="0" u="none" strike="noStrike" dirty="0">
                <a:highlight>
                  <a:srgbClr val="000000">
                    <a:alpha val="0"/>
                  </a:srgbClr>
                </a:highlight>
                <a:latin typeface="Gill Sans"/>
              </a:rPr>
              <a:t>Aborder la question de la nutrition des adolescents par le biais d'initiatives existantes ou nouvelles</a:t>
            </a:r>
            <a:endParaRPr sz="1300" dirty="0"/>
          </a:p>
          <a:p>
            <a:pPr marL="0" lvl="0" indent="0" algn="l" rtl="0">
              <a:spcBef>
                <a:spcPts val="900"/>
              </a:spcBef>
              <a:spcAft>
                <a:spcPct val="0"/>
              </a:spcAft>
              <a:buNone/>
            </a:pPr>
            <a:r>
              <a:rPr lang="fr" sz="1300" b="1" i="0" u="none" strike="noStrike" dirty="0">
                <a:highlight>
                  <a:srgbClr val="000000">
                    <a:alpha val="0"/>
                  </a:srgbClr>
                </a:highlight>
                <a:latin typeface="Gill Sans"/>
              </a:rPr>
              <a:t>Public : </a:t>
            </a:r>
            <a:r>
              <a:rPr lang="fr" sz="1300" b="0" i="0" u="none" strike="noStrike" dirty="0">
                <a:highlight>
                  <a:srgbClr val="000000">
                    <a:alpha val="0"/>
                  </a:srgbClr>
                </a:highlight>
                <a:latin typeface="Gill Sans"/>
              </a:rPr>
              <a:t>Missions de l'USAID, partenaires de développement, gouvernements, organisations locales de la société civile, agences des Nations Unies et bailleurs de fonds</a:t>
            </a:r>
            <a:endParaRPr sz="1300" dirty="0"/>
          </a:p>
          <a:p>
            <a:pPr marL="0" lvl="0" indent="0" algn="l" rtl="0">
              <a:spcBef>
                <a:spcPts val="900"/>
              </a:spcBef>
              <a:spcAft>
                <a:spcPct val="0"/>
              </a:spcAft>
              <a:buNone/>
            </a:pPr>
            <a:r>
              <a:rPr lang="fr" sz="1300" b="1" i="0" u="none" strike="noStrike" dirty="0">
                <a:highlight>
                  <a:srgbClr val="000000">
                    <a:alpha val="0"/>
                  </a:srgbClr>
                </a:highlight>
                <a:latin typeface="Gill Sans"/>
              </a:rPr>
              <a:t>Description </a:t>
            </a:r>
            <a:endParaRPr sz="1300" b="1" dirty="0"/>
          </a:p>
          <a:p>
            <a:pPr marL="457200" lvl="0" indent="-323850" algn="l" rtl="0">
              <a:spcBef>
                <a:spcPts val="900"/>
              </a:spcBef>
              <a:spcAft>
                <a:spcPct val="0"/>
              </a:spcAft>
              <a:buSzPts val="1500"/>
              <a:buChar char="●"/>
            </a:pPr>
            <a:r>
              <a:rPr lang="fr" sz="1300" b="0" i="0" u="none" strike="noStrike" dirty="0">
                <a:highlight>
                  <a:srgbClr val="000000">
                    <a:alpha val="0"/>
                  </a:srgbClr>
                </a:highlight>
                <a:latin typeface="Gill Sans"/>
              </a:rPr>
              <a:t>Référentiel en ligne de ressources sur la nutrition des adolescents : Documents d'orientation pour les programmes et les services ; exemples de politiques, de protocoles, d'outils et de formations</a:t>
            </a:r>
            <a:endParaRPr sz="1300" dirty="0"/>
          </a:p>
          <a:p>
            <a:pPr marL="457200" lvl="0" indent="-323850" algn="l" rtl="0">
              <a:spcBef>
                <a:spcPct val="0"/>
              </a:spcBef>
              <a:spcAft>
                <a:spcPct val="0"/>
              </a:spcAft>
              <a:buSzPts val="1500"/>
              <a:buChar char="●"/>
            </a:pPr>
            <a:r>
              <a:rPr lang="fr" sz="1300" b="0" i="0" u="none" strike="noStrike" dirty="0">
                <a:highlight>
                  <a:srgbClr val="000000">
                    <a:alpha val="0"/>
                  </a:srgbClr>
                </a:highlight>
                <a:latin typeface="Gill Sans"/>
              </a:rPr>
              <a:t>Près de 300 ressources à ce jour</a:t>
            </a:r>
            <a:endParaRPr sz="1300" dirty="0"/>
          </a:p>
          <a:p>
            <a:pPr marL="457200" lvl="0" indent="-323850" algn="l" rtl="0">
              <a:spcBef>
                <a:spcPct val="0"/>
              </a:spcBef>
              <a:spcAft>
                <a:spcPct val="0"/>
              </a:spcAft>
              <a:buSzPts val="1500"/>
              <a:buChar char="●"/>
            </a:pPr>
            <a:r>
              <a:rPr lang="fr" sz="1300" b="0" i="0" u="none" strike="noStrike" dirty="0">
                <a:highlight>
                  <a:srgbClr val="000000">
                    <a:alpha val="0"/>
                  </a:srgbClr>
                </a:highlight>
                <a:latin typeface="Gill Sans"/>
              </a:rPr>
              <a:t>Partagez vos ressources avec nous à l'adresse info@advancingnutrition.org </a:t>
            </a:r>
            <a:endParaRPr sz="1300" dirty="0"/>
          </a:p>
        </p:txBody>
      </p:sp>
      <p:sp>
        <p:nvSpPr>
          <p:cNvPr id="474" name="Google Shape;474;p71"/>
          <p:cNvSpPr txBox="1">
            <a:spLocks noGrp="1"/>
          </p:cNvSpPr>
          <p:nvPr>
            <p:ph type="title"/>
          </p:nvPr>
        </p:nvSpPr>
        <p:spPr>
          <a:xfrm>
            <a:off x="320040" y="114300"/>
            <a:ext cx="8522100" cy="685800"/>
          </a:xfrm>
          <a:prstGeom prst="rect">
            <a:avLst/>
          </a:prstGeom>
        </p:spPr>
        <p:txBody>
          <a:bodyPr spcFirstLastPara="1" wrap="square" lIns="0" tIns="0" rIns="0" bIns="0" anchor="b" anchorCtr="0">
            <a:noAutofit/>
          </a:bodyPr>
          <a:lstStyle/>
          <a:p>
            <a:pPr marL="0" lvl="0" indent="0" algn="l" rtl="0">
              <a:spcBef>
                <a:spcPts val="900"/>
              </a:spcBef>
              <a:spcAft>
                <a:spcPct val="0"/>
              </a:spcAft>
              <a:buClr>
                <a:schemeClr val="dk1"/>
              </a:buClr>
              <a:buSzPct val="44000"/>
              <a:buFont typeface="Arial"/>
              <a:buNone/>
            </a:pPr>
            <a:r>
              <a:rPr lang="fr" sz="2500" b="1" i="0" u="none" strike="noStrike">
                <a:highlight>
                  <a:srgbClr val="000000">
                    <a:alpha val="0"/>
                  </a:srgbClr>
                </a:highlight>
                <a:latin typeface="Gill Sans"/>
              </a:rPr>
              <a:t>RESSOURCE 3</a:t>
            </a:r>
            <a:endParaRPr/>
          </a:p>
          <a:p>
            <a:pPr marL="0" lvl="0" indent="0" algn="l" rtl="0">
              <a:spcBef>
                <a:spcPct val="0"/>
              </a:spcBef>
              <a:spcAft>
                <a:spcPct val="0"/>
              </a:spcAft>
              <a:buClr>
                <a:schemeClr val="dk1"/>
              </a:buClr>
              <a:buSzPct val="44000"/>
              <a:buFont typeface="Arial"/>
              <a:buNone/>
            </a:pPr>
            <a:r>
              <a:rPr lang="fr" sz="2500" b="0" i="0" u="none" strike="noStrike">
                <a:highlight>
                  <a:srgbClr val="000000">
                    <a:alpha val="0"/>
                  </a:srgbClr>
                </a:highlight>
                <a:latin typeface="Gill Sans"/>
              </a:rPr>
              <a:t>Banque de ressources sur la nutrition des adolescents</a:t>
            </a:r>
            <a:r>
              <a:rPr lang="fr" sz="2500" b="1" i="0" u="none" strike="noStrike">
                <a:highlight>
                  <a:srgbClr val="000000">
                    <a:alpha val="0"/>
                  </a:srgbClr>
                </a:highlight>
                <a:latin typeface="Gill Sans"/>
              </a:rPr>
              <a:t> </a:t>
            </a:r>
            <a:endParaRPr b="0"/>
          </a:p>
        </p:txBody>
      </p:sp>
      <p:pic>
        <p:nvPicPr>
          <p:cNvPr id="475" name="Google Shape;475;p71"/>
          <p:cNvPicPr preferRelativeResize="0"/>
          <p:nvPr/>
        </p:nvPicPr>
        <p:blipFill>
          <a:blip r:embed="rId3">
            <a:alphaModFix/>
          </a:blip>
          <a:stretch>
            <a:fillRect/>
          </a:stretch>
        </p:blipFill>
        <p:spPr>
          <a:xfrm>
            <a:off x="5903425" y="3045072"/>
            <a:ext cx="3276676" cy="1576653"/>
          </a:xfrm>
          <a:prstGeom prst="rect">
            <a:avLst/>
          </a:prstGeom>
          <a:noFill/>
          <a:ln>
            <a:noFill/>
          </a:ln>
        </p:spPr>
      </p:pic>
      <p:pic>
        <p:nvPicPr>
          <p:cNvPr id="476" name="Google Shape;476;p71"/>
          <p:cNvPicPr preferRelativeResize="0"/>
          <p:nvPr/>
        </p:nvPicPr>
        <p:blipFill>
          <a:blip r:embed="rId4">
            <a:alphaModFix/>
          </a:blip>
          <a:stretch>
            <a:fillRect/>
          </a:stretch>
        </p:blipFill>
        <p:spPr>
          <a:xfrm>
            <a:off x="5852375" y="747890"/>
            <a:ext cx="3276677" cy="2012725"/>
          </a:xfrm>
          <a:prstGeom prst="rect">
            <a:avLst/>
          </a:prstGeom>
          <a:noFill/>
          <a:ln>
            <a:noFill/>
          </a:ln>
        </p:spPr>
      </p:pic>
      <p:sp>
        <p:nvSpPr>
          <p:cNvPr id="477" name="Google Shape;477;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fr" sz="1300" b="0" i="0" u="none" strike="noStrike">
                <a:highlight>
                  <a:srgbClr val="000000">
                    <a:alpha val="0"/>
                  </a:srgbClr>
                </a:highlight>
                <a:latin typeface="Gill Sans"/>
              </a:rPr>
              <a:t>9</a:t>
            </a:r>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3296</TotalTime>
  <Words>12406</Words>
  <Application>Microsoft Office PowerPoint</Application>
  <PresentationFormat>On-screen Show (16:9)</PresentationFormat>
  <Paragraphs>603</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Times New Roman</vt:lpstr>
      <vt:lpstr>Gill Sans</vt:lpstr>
      <vt:lpstr>Calibri</vt:lpstr>
      <vt:lpstr>4.3-Template_12.7.2016</vt:lpstr>
      <vt:lpstr>4.3-Template_12.7.2016</vt:lpstr>
      <vt:lpstr>Renforcer la qualité de la nutrition, des soins adaptés et de l’apprentissage précoce dans les systèmes de santé </vt:lpstr>
      <vt:lpstr>Présentations</vt:lpstr>
      <vt:lpstr>USAID en action pour la nutrition : Renforcer la qualité des services de nutrition</vt:lpstr>
      <vt:lpstr>Veuillez partager vos expériences</vt:lpstr>
      <vt:lpstr>Vue d’ensemble du webinaire  </vt:lpstr>
      <vt:lpstr>Renforcer la nutrition des mères et des adolescents : Points forts </vt:lpstr>
      <vt:lpstr>RESSOURCE 1 : Renforcer la nutrition maternelle dans les programmes de santé :   Guide pour les praticiens</vt:lpstr>
      <vt:lpstr>RESSOURCE 2 Mener une recherche formative sur la nutrition des adolescents</vt:lpstr>
      <vt:lpstr>RESSOURCE 3 Banque de ressources sur la nutrition des adolescents </vt:lpstr>
      <vt:lpstr>Renforcer l’alimentation des nourrissons et des jeunes enfants : Points forts</vt:lpstr>
      <vt:lpstr>PREUVES ET RESSOURCES 1 Études de cas, manuscrits et vidéos de l'IHAB</vt:lpstr>
      <vt:lpstr>RESSOURCE 2 : Programme de mentorat en matière de conseils en allaitement maternel </vt:lpstr>
      <vt:lpstr>Programme de mentorat en matière de conseils en allaitement maternel</vt:lpstr>
      <vt:lpstr>RESSOURCE 3 : Collection de ressources sur les innovations en matière de conception sur l'alimentation du nourrisson et du jeune enfant (ANJE)</vt:lpstr>
      <vt:lpstr>Intégration des soins adaptés et de l’apprentissage précoce dans les services de nutrition et de santé</vt:lpstr>
      <vt:lpstr>Ressource 1 :Addendum Package sur les soins adaptés et l’apprentissage précoce</vt:lpstr>
      <vt:lpstr>Résultats de la recherche : Faisabilité et acceptabilité de l’utilisation</vt:lpstr>
      <vt:lpstr>Résultats de la recherche : Efficacité</vt:lpstr>
      <vt:lpstr>Ressource 2: Organigramme des conseils de l’ANJE/RCEL </vt:lpstr>
      <vt:lpstr>Ressource 3 : Soutenir les programmes intégrés de nutrition et de développement de la petite enfance pour les nourrissons et les jeunes enfants : Kit de référence sur les âges et les stades</vt:lpstr>
      <vt:lpstr>Ressource 4 : Série de vidéos sur les soins adaptés et l’apprentissage précoce</vt:lpstr>
      <vt:lpstr>PowerPoint Presentation</vt:lpstr>
      <vt:lpstr>Améliorer les soins nutritionnels pour les enfants ayant des difficultés d’alimentation et des handicaps</vt:lpstr>
      <vt:lpstr>Preuves et ressources  Soins nutritionnels pour les enfants présentant des difficultés d’alimentation  et des handicaps : Examen de la portée </vt:lpstr>
      <vt:lpstr> Soins nutritionnels pour les enfants ayant des difficultés d'alimentation et des handicaps : Examen de la portée</vt:lpstr>
      <vt:lpstr>Ressource  Appel à l’action pour les décideurs politiques </vt:lpstr>
      <vt:lpstr>   Ressource  Convocation virtuelle sur l’amélioration de la nutrition chez les enfants ayant des difficultés d’alimentation et les enfants handicapés</vt:lpstr>
      <vt:lpstr>PowerPoint Presentation</vt:lpstr>
      <vt:lpstr>Ressource : Banque de ressources sur l’alimentation et le handicap</vt:lpstr>
      <vt:lpstr>Banque de ressources sur l’alimentation et le handicap </vt:lpstr>
      <vt:lpstr>Images sur le handicap dans la banque d'images de l’ANJE</vt:lpstr>
      <vt:lpstr>Suivi et promotion de la croissance</vt:lpstr>
      <vt:lpstr>PREUVE Études de cas SPC et articles publiés</vt:lpstr>
      <vt:lpstr>RESSOURCE 1 Conseil dans le programme d'apprentissage SPC</vt:lpstr>
      <vt:lpstr>RESOURCE 2 Kit d’orientation numérique sur le SPC </vt:lpstr>
      <vt:lpstr>Renforcer la formation initiale</vt:lpstr>
      <vt:lpstr>RESSOURCE 1  Appel à l’action pour renforcer le contenu nutritionnel dans la formation initiale</vt:lpstr>
      <vt:lpstr>Recommandations</vt:lpstr>
      <vt:lpstr>RESSOURCE 2 : Outil et guide pour l’examen du contenu nutritionnel des programmes de formation initiale </vt:lpstr>
      <vt:lpstr>PowerPoint Presentation</vt:lpstr>
      <vt:lpstr>Ressources</vt:lpstr>
      <vt:lpstr>Questions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Renforcer la qualité de la nutrition, des soins adaptés et de l'apprentissage précoce dans les systèmes de santé </dc:title>
  <cp:lastModifiedBy>Courtney Meyer</cp:lastModifiedBy>
  <cp:revision>10</cp:revision>
  <cp:lastPrinted>2023-11-10T16:38:58Z</cp:lastPrinted>
  <dcterms:created xsi:type="dcterms:W3CDTF">2023-11-10T16:38:58Z</dcterms:created>
  <dcterms:modified xsi:type="dcterms:W3CDTF">2023-11-17T16:32:59Z</dcterms:modified>
</cp:coreProperties>
</file>