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Gill Sans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hpsEIjy0vNreIC5lW9mFaMicqe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C06AF8D-7203-415C-BFB3-D842650006F5}">
  <a:tblStyle styleId="{EC06AF8D-7203-415C-BFB3-D842650006F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GillSans-regular.fntdata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Gill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" sz="4400"/>
              <a:t>Exercice de groupe </a:t>
            </a:r>
            <a:r>
              <a:rPr b="1" lang="fr" sz="4500"/>
              <a:t>de l’atelier sur la priorisation stratégique de l’CSA</a:t>
            </a:r>
            <a:br>
              <a:rPr lang="fr"/>
            </a:b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fr">
                <a:solidFill>
                  <a:srgbClr val="FF0000"/>
                </a:solidFill>
              </a:rPr>
              <a:t>Date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425" y="5914250"/>
            <a:ext cx="80010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931525" y="609875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rgbClr val="645DC7"/>
                </a:solidFill>
                <a:latin typeface="Gill Sans"/>
                <a:ea typeface="Gill Sans"/>
                <a:cs typeface="Gill Sans"/>
                <a:sym typeface="Gill Sans"/>
              </a:rPr>
              <a:t>Child Survival Action Toolkit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"/>
              <a:t>Exercice : Solutions et objectif (60 minutes)</a:t>
            </a:r>
            <a:endParaRPr sz="1500"/>
          </a:p>
        </p:txBody>
      </p:sp>
      <p:graphicFrame>
        <p:nvGraphicFramePr>
          <p:cNvPr id="93" name="Google Shape;93;p2"/>
          <p:cNvGraphicFramePr/>
          <p:nvPr/>
        </p:nvGraphicFramePr>
        <p:xfrm>
          <a:off x="838200" y="41934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{EC06AF8D-7203-415C-BFB3-D842650006F5}</a:tableStyleId>
              </a:tblPr>
              <a:tblGrid>
                <a:gridCol w="3505200"/>
                <a:gridCol w="3505200"/>
                <a:gridCol w="3505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 u="none" cap="none" strike="noStrike"/>
                        <a:t>Solutions (ordre par priorité)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/>
                        <a:t>Actions clés pour trouver des solutions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800"/>
                        <a:t>Jalons (2023, 24, 25)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4" name="Google Shape;94;p2"/>
          <p:cNvSpPr txBox="1"/>
          <p:nvPr/>
        </p:nvSpPr>
        <p:spPr>
          <a:xfrm>
            <a:off x="933651" y="1690688"/>
            <a:ext cx="105156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Chaque groupe doit résoudre un goulot d'étranglement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Identifier/découvrir les solutions réalisables dans les 3 prochaines années pour résoudre ce goulot d'étranglement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Identifier les actions clés pour mettre en œuvre durablement la solution d’ici 2025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vous avez le temps, suggérez des jalons à surveiller pour les progrès et la responsabilité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3"/>
          <p:cNvGraphicFramePr/>
          <p:nvPr/>
        </p:nvGraphicFramePr>
        <p:xfrm>
          <a:off x="249684" y="9556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{EC06AF8D-7203-415C-BFB3-D842650006F5}</a:tableStyleId>
              </a:tblPr>
              <a:tblGrid>
                <a:gridCol w="2647300"/>
                <a:gridCol w="6414725"/>
                <a:gridCol w="2777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2-3 solutions (ordre par priorité)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Proposer quelques actions clés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Jalons pour 2024, 2025, 2026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00" name="Google Shape;100;p3"/>
          <p:cNvSpPr txBox="1"/>
          <p:nvPr/>
        </p:nvSpPr>
        <p:spPr>
          <a:xfrm>
            <a:off x="339152" y="-184932"/>
            <a:ext cx="1192529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Goulot d'étranglement 1 : </a:t>
            </a:r>
            <a:r>
              <a:rPr b="1" i="0" lang="f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ÉCRIVEZ LE Goulot d'étranglement ICI</a:t>
            </a:r>
            <a:r>
              <a:rPr b="0" i="0" lang="f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Google Shape;105;p4"/>
          <p:cNvGraphicFramePr/>
          <p:nvPr/>
        </p:nvGraphicFramePr>
        <p:xfrm>
          <a:off x="249684" y="9556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{EC06AF8D-7203-415C-BFB3-D842650006F5}</a:tableStyleId>
              </a:tblPr>
              <a:tblGrid>
                <a:gridCol w="2647300"/>
                <a:gridCol w="6414725"/>
                <a:gridCol w="2777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2-3 solutions (ordre par priorité)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Proposer quelques actions clés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Jalons pour 2024, 2025, 2026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06" name="Google Shape;106;p4"/>
          <p:cNvSpPr txBox="1"/>
          <p:nvPr/>
        </p:nvSpPr>
        <p:spPr>
          <a:xfrm>
            <a:off x="339152" y="-184932"/>
            <a:ext cx="1192529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Goulot d'étranglement 2 : </a:t>
            </a:r>
            <a:r>
              <a:rPr b="1" i="0" lang="f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ÉCRIVEZ LE Goulot D'étranglement ICI</a:t>
            </a:r>
            <a:r>
              <a:rPr b="0" i="0" lang="f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Google Shape;111;p5"/>
          <p:cNvGraphicFramePr/>
          <p:nvPr/>
        </p:nvGraphicFramePr>
        <p:xfrm>
          <a:off x="249684" y="9556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{EC06AF8D-7203-415C-BFB3-D842650006F5}</a:tableStyleId>
              </a:tblPr>
              <a:tblGrid>
                <a:gridCol w="2647300"/>
                <a:gridCol w="6414725"/>
                <a:gridCol w="2777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2-3 solutions (ordre par priorité)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Proposer quelques actions clés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/>
                        <a:t>Jalons pour 2024, 2025, 2026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12" name="Google Shape;112;p5"/>
          <p:cNvSpPr txBox="1"/>
          <p:nvPr/>
        </p:nvSpPr>
        <p:spPr>
          <a:xfrm>
            <a:off x="339152" y="-184932"/>
            <a:ext cx="1192529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Goulot d'étranglement 3 : </a:t>
            </a:r>
            <a:r>
              <a:rPr b="1" i="0" lang="f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ÉCRIVEZ LE Goulot D'étranglement ICI</a:t>
            </a:r>
            <a:r>
              <a:rPr b="0" i="0" lang="f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2022-11-15T09:38:49Z</dcterms:created>
  <dc:creator>Tad Stahnke</dc:creator>
</cp:coreProperties>
</file>