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86" r:id="rId5"/>
    <p:sldMasterId id="2147483702" r:id="rId6"/>
    <p:sldMasterId id="2147483732" r:id="rId7"/>
    <p:sldMasterId id="2147483757" r:id="rId8"/>
  </p:sldMasterIdLst>
  <p:notesMasterIdLst>
    <p:notesMasterId r:id="rId43"/>
  </p:notesMasterIdLst>
  <p:sldIdLst>
    <p:sldId id="390" r:id="rId9"/>
    <p:sldId id="405" r:id="rId10"/>
    <p:sldId id="434" r:id="rId11"/>
    <p:sldId id="435" r:id="rId12"/>
    <p:sldId id="436" r:id="rId13"/>
    <p:sldId id="437" r:id="rId14"/>
    <p:sldId id="438" r:id="rId15"/>
    <p:sldId id="431" r:id="rId16"/>
    <p:sldId id="439" r:id="rId17"/>
    <p:sldId id="440" r:id="rId18"/>
    <p:sldId id="441" r:id="rId19"/>
    <p:sldId id="442" r:id="rId20"/>
    <p:sldId id="443" r:id="rId21"/>
    <p:sldId id="444" r:id="rId22"/>
    <p:sldId id="445" r:id="rId23"/>
    <p:sldId id="448" r:id="rId24"/>
    <p:sldId id="447" r:id="rId25"/>
    <p:sldId id="410" r:id="rId26"/>
    <p:sldId id="412" r:id="rId27"/>
    <p:sldId id="424" r:id="rId28"/>
    <p:sldId id="425" r:id="rId29"/>
    <p:sldId id="426" r:id="rId30"/>
    <p:sldId id="413" r:id="rId31"/>
    <p:sldId id="449" r:id="rId32"/>
    <p:sldId id="450" r:id="rId33"/>
    <p:sldId id="432" r:id="rId34"/>
    <p:sldId id="451" r:id="rId35"/>
    <p:sldId id="452" r:id="rId36"/>
    <p:sldId id="453" r:id="rId37"/>
    <p:sldId id="455" r:id="rId38"/>
    <p:sldId id="456" r:id="rId39"/>
    <p:sldId id="457" r:id="rId40"/>
    <p:sldId id="458" r:id="rId41"/>
    <p:sldId id="459"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Gill Sans"/>
      <p:regular r:id="rId48"/>
      <p:bold r:id="rId49"/>
    </p:embeddedFont>
    <p:embeddedFont>
      <p:font typeface="Gill Sans MT" panose="020B050202010402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8110A-6BD7-108C-136E-B2B98129C6EA}" name="STRONG, Kathleen Louise" initials="SKL" userId="S::strongk@who.int::6bbdb01f-5dac-4c38-9977-394863423402" providerId="AD"/>
  <p188:author id="{BE16AE49-F48C-C56C-4E2D-F32D2E8B12F8}" name="Shane Khan" initials="SK" userId="6b7effe0b06a8f6c" providerId="Windows Live"/>
  <p188:author id="{3A07E353-DCB1-93A5-E853-834810D36EEB}" name="Kate" initials="K" userId="S::kgilroy-jsi@prb.org::1fd8541e-6d5d-452f-918e-bf77dd8ea8e9" providerId="AD"/>
  <p188:author id="{3513B885-C8E4-5DEF-FAA2-B6EA0DF1D0DB}" name="Clarice Lee" initials="CL" userId="S::clee-jsi@prb.org::7a805435-a48b-491a-9f81-795214adca52" providerId="AD"/>
  <p188:author id="{4EE35A89-6802-813D-BA8C-8CE5B786EE95}" name="Guest User" initials="GU" userId="S::urn:spo:anon#e00cf9e7e2f35c23bd05ff29378e851b41b43b0e2db91650cf0e33bd41a44a31::" providerId="AD"/>
  <p188:author id="{3C0E37D0-A09F-5235-5B7B-0C5FB683C263}" name="Jennifer Harris Requejo" initials="JHR" userId="S::jrequejo@worldbank.org::454b9488-62a2-429c-b1e5-aa3ec088d5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9AC"/>
    <a:srgbClr val="AA417C"/>
    <a:srgbClr val="0097A7"/>
    <a:srgbClr val="9ABA58"/>
    <a:srgbClr val="F59545"/>
    <a:srgbClr val="4E80BC"/>
    <a:srgbClr val="8696C7"/>
    <a:srgbClr val="7F7A9B"/>
    <a:srgbClr val="53BFC8"/>
    <a:srgbClr val="DBA1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2A33D5-811F-454E-ABDD-0D95489C7264}">
  <a:tblStyle styleId="{002A33D5-811F-454E-ABDD-0D95489C7264}" styleName="Table_0">
    <a:wholeTbl>
      <a:tcTxStyle b="off" i="off">
        <a:font>
          <a:latin typeface="Arial"/>
          <a:ea typeface="Arial"/>
          <a:cs typeface="Arial"/>
        </a:font>
        <a:srgbClr val="000000"/>
      </a:tcTxStyle>
      <a:tcStyle>
        <a:tcBdr>
          <a:left>
            <a:ln w="12700" cap="flat" cmpd="sng">
              <a:solidFill>
                <a:srgbClr val="9E9E9E"/>
              </a:solidFill>
              <a:prstDash val="solid"/>
              <a:round/>
              <a:headEnd type="none" w="sm" len="sm"/>
              <a:tailEnd type="none" w="sm" len="sm"/>
            </a:ln>
          </a:left>
          <a:right>
            <a:ln w="12700" cap="flat" cmpd="sng">
              <a:solidFill>
                <a:srgbClr val="9E9E9E"/>
              </a:solidFill>
              <a:prstDash val="solid"/>
              <a:round/>
              <a:headEnd type="none" w="sm" len="sm"/>
              <a:tailEnd type="none" w="sm" len="sm"/>
            </a:ln>
          </a:right>
          <a:top>
            <a:ln w="12700" cap="flat" cmpd="sng">
              <a:solidFill>
                <a:srgbClr val="9E9E9E"/>
              </a:solidFill>
              <a:prstDash val="solid"/>
              <a:round/>
              <a:headEnd type="none" w="sm" len="sm"/>
              <a:tailEnd type="none" w="sm" len="sm"/>
            </a:ln>
          </a:top>
          <a:bottom>
            <a:ln w="12700" cap="flat" cmpd="sng">
              <a:solidFill>
                <a:srgbClr val="9E9E9E"/>
              </a:solidFill>
              <a:prstDash val="solid"/>
              <a:round/>
              <a:headEnd type="none" w="sm" len="sm"/>
              <a:tailEnd type="none" w="sm" len="sm"/>
            </a:ln>
          </a:bottom>
          <a:insideH>
            <a:ln w="12700" cap="flat" cmpd="sng">
              <a:solidFill>
                <a:srgbClr val="9E9E9E"/>
              </a:solidFill>
              <a:prstDash val="solid"/>
              <a:round/>
              <a:headEnd type="none" w="sm" len="sm"/>
              <a:tailEnd type="none" w="sm" len="sm"/>
            </a:ln>
          </a:insideH>
          <a:insideV>
            <a:ln w="12700"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CF49CA3-50AB-4BBE-AA5B-35C19F978FE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6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2.fntdata"/><Relationship Id="rId53" Type="http://schemas.openxmlformats.org/officeDocument/2006/relationships/font" Target="fonts/font10.fntdata"/><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3.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1.fntdata"/><Relationship Id="rId5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A2034-2A9A-4EC4-8A43-2E5C29E4F9F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54D317B-DDDA-4DFF-9E68-DCB6CB631FB7}">
      <dgm:prSet phldrT="[Text]"/>
      <dgm:spPr>
        <a:solidFill>
          <a:srgbClr val="7F7A9B"/>
        </a:solidFill>
      </dgm:spPr>
      <dgm:t>
        <a:bodyPr/>
        <a:lstStyle/>
        <a:p>
          <a:r>
            <a:rPr lang="en-US">
              <a:solidFill>
                <a:schemeClr val="bg1"/>
              </a:solidFill>
              <a:latin typeface="+mj-lt"/>
              <a:ea typeface="Gill Sans"/>
              <a:cs typeface="Gill Sans"/>
              <a:sym typeface="Gill Sans"/>
            </a:rPr>
            <a:t>Implementation milestones and country-specific implementation indicators</a:t>
          </a:r>
          <a:endParaRPr lang="en-US">
            <a:latin typeface="+mj-lt"/>
          </a:endParaRPr>
        </a:p>
      </dgm:t>
    </dgm:pt>
    <dgm:pt modelId="{17E03EBB-62FC-4F27-8B03-DB6D2A0E752E}" type="parTrans" cxnId="{6952F677-4E0F-459F-8CBD-7BA1C01E30D4}">
      <dgm:prSet/>
      <dgm:spPr/>
      <dgm:t>
        <a:bodyPr/>
        <a:lstStyle/>
        <a:p>
          <a:endParaRPr lang="en-US">
            <a:latin typeface="+mj-lt"/>
          </a:endParaRPr>
        </a:p>
      </dgm:t>
    </dgm:pt>
    <dgm:pt modelId="{F60E7E08-DBBC-45DC-BD94-EA6E4EF47A43}" type="sibTrans" cxnId="{6952F677-4E0F-459F-8CBD-7BA1C01E30D4}">
      <dgm:prSet/>
      <dgm:spPr/>
      <dgm:t>
        <a:bodyPr/>
        <a:lstStyle/>
        <a:p>
          <a:endParaRPr lang="en-US">
            <a:latin typeface="+mj-lt"/>
          </a:endParaRPr>
        </a:p>
      </dgm:t>
    </dgm:pt>
    <dgm:pt modelId="{F7BA65CD-AF4D-4140-A5C8-FA3287C06994}">
      <dgm:prSet phldrT="[Text]" custT="1"/>
      <dgm:spPr>
        <a:solidFill>
          <a:srgbClr val="7F7A9B"/>
        </a:solidFill>
      </dgm:spPr>
      <dgm:t>
        <a:bodyPr/>
        <a:lstStyle/>
        <a:p>
          <a:r>
            <a:rPr lang="en-US" sz="1600">
              <a:solidFill>
                <a:schemeClr val="lt1"/>
              </a:solidFill>
              <a:latin typeface="+mj-lt"/>
              <a:ea typeface="Gill Sans"/>
              <a:cs typeface="Gill Sans"/>
              <a:sym typeface="Gill Sans"/>
            </a:rPr>
            <a:t>Structures/Inputs</a:t>
          </a:r>
          <a:endParaRPr lang="en-US" sz="1600">
            <a:latin typeface="+mj-lt"/>
          </a:endParaRPr>
        </a:p>
      </dgm:t>
    </dgm:pt>
    <dgm:pt modelId="{C1F91496-E2A8-4BE7-82DD-60190C2E8E5B}" type="parTrans" cxnId="{A585D31E-AC84-4299-8673-6023CF77DD37}">
      <dgm:prSet/>
      <dgm:spPr/>
      <dgm:t>
        <a:bodyPr/>
        <a:lstStyle/>
        <a:p>
          <a:endParaRPr lang="en-US">
            <a:latin typeface="+mj-lt"/>
          </a:endParaRPr>
        </a:p>
      </dgm:t>
    </dgm:pt>
    <dgm:pt modelId="{DC787B73-3C7B-45B7-9DD4-54803937CAAC}" type="sibTrans" cxnId="{A585D31E-AC84-4299-8673-6023CF77DD37}">
      <dgm:prSet/>
      <dgm:spPr/>
      <dgm:t>
        <a:bodyPr/>
        <a:lstStyle/>
        <a:p>
          <a:endParaRPr lang="en-US">
            <a:latin typeface="+mj-lt"/>
          </a:endParaRPr>
        </a:p>
      </dgm:t>
    </dgm:pt>
    <dgm:pt modelId="{6F399CE5-F9F7-4F90-A392-EBAE336832C7}">
      <dgm:prSet phldrT="[Text]"/>
      <dgm:spPr>
        <a:solidFill>
          <a:srgbClr val="7F7A9B"/>
        </a:solidFill>
      </dgm:spPr>
      <dgm:t>
        <a:bodyPr/>
        <a:lstStyle/>
        <a:p>
          <a:r>
            <a:rPr lang="en-US">
              <a:latin typeface="+mj-lt"/>
            </a:rPr>
            <a:t>Processes</a:t>
          </a:r>
        </a:p>
      </dgm:t>
    </dgm:pt>
    <dgm:pt modelId="{2202C415-70C8-400C-90ED-01D146B3C47F}" type="parTrans" cxnId="{02393E76-775E-41BC-870A-F35E5D54ED0D}">
      <dgm:prSet/>
      <dgm:spPr/>
      <dgm:t>
        <a:bodyPr/>
        <a:lstStyle/>
        <a:p>
          <a:endParaRPr lang="en-US">
            <a:latin typeface="+mj-lt"/>
          </a:endParaRPr>
        </a:p>
      </dgm:t>
    </dgm:pt>
    <dgm:pt modelId="{273D11A5-DFF5-48B5-B431-F4DC4E841370}" type="sibTrans" cxnId="{02393E76-775E-41BC-870A-F35E5D54ED0D}">
      <dgm:prSet/>
      <dgm:spPr/>
      <dgm:t>
        <a:bodyPr/>
        <a:lstStyle/>
        <a:p>
          <a:endParaRPr lang="en-US">
            <a:latin typeface="+mj-lt"/>
          </a:endParaRPr>
        </a:p>
      </dgm:t>
    </dgm:pt>
    <dgm:pt modelId="{B6069DA6-EBAB-48DC-BF58-3C303F081655}">
      <dgm:prSet phldrT="[Text]"/>
      <dgm:spPr>
        <a:solidFill>
          <a:srgbClr val="7F7A9B"/>
        </a:solidFill>
      </dgm:spPr>
      <dgm:t>
        <a:bodyPr/>
        <a:lstStyle/>
        <a:p>
          <a:r>
            <a:rPr lang="en-US" dirty="0">
              <a:latin typeface="+mj-lt"/>
            </a:rPr>
            <a:t>Outputs</a:t>
          </a:r>
        </a:p>
      </dgm:t>
    </dgm:pt>
    <dgm:pt modelId="{5504CF51-5962-42A5-B551-B5A1D8537A0C}" type="parTrans" cxnId="{D92F24E8-E295-4B07-A4F1-B6DB8DC453FB}">
      <dgm:prSet/>
      <dgm:spPr/>
      <dgm:t>
        <a:bodyPr/>
        <a:lstStyle/>
        <a:p>
          <a:endParaRPr lang="en-US">
            <a:latin typeface="+mj-lt"/>
          </a:endParaRPr>
        </a:p>
      </dgm:t>
    </dgm:pt>
    <dgm:pt modelId="{EB7567AA-87A9-43B9-8E5A-4983B9B5D5C7}" type="sibTrans" cxnId="{D92F24E8-E295-4B07-A4F1-B6DB8DC453FB}">
      <dgm:prSet/>
      <dgm:spPr/>
      <dgm:t>
        <a:bodyPr/>
        <a:lstStyle/>
        <a:p>
          <a:endParaRPr lang="en-US">
            <a:latin typeface="+mj-lt"/>
          </a:endParaRPr>
        </a:p>
      </dgm:t>
    </dgm:pt>
    <dgm:pt modelId="{AE155C6C-9CA2-4350-8F67-B25C510D1A4E}" type="pres">
      <dgm:prSet presAssocID="{A1FA2034-2A9A-4EC4-8A43-2E5C29E4F9F8}" presName="cycle" presStyleCnt="0">
        <dgm:presLayoutVars>
          <dgm:chMax val="1"/>
          <dgm:dir/>
          <dgm:animLvl val="ctr"/>
          <dgm:resizeHandles val="exact"/>
        </dgm:presLayoutVars>
      </dgm:prSet>
      <dgm:spPr/>
    </dgm:pt>
    <dgm:pt modelId="{4AAB04A1-22DC-4474-AC69-47A5DBC5B1F0}" type="pres">
      <dgm:prSet presAssocID="{154D317B-DDDA-4DFF-9E68-DCB6CB631FB7}" presName="centerShape" presStyleLbl="node0" presStyleIdx="0" presStyleCnt="1" custScaleX="206449"/>
      <dgm:spPr/>
    </dgm:pt>
    <dgm:pt modelId="{24548E20-1D97-4DF2-810B-A7A7676EAA6F}" type="pres">
      <dgm:prSet presAssocID="{C1F91496-E2A8-4BE7-82DD-60190C2E8E5B}" presName="parTrans" presStyleLbl="bgSibTrans2D1" presStyleIdx="0" presStyleCnt="3"/>
      <dgm:spPr/>
    </dgm:pt>
    <dgm:pt modelId="{FE09F183-BC1C-4176-AF4B-DB0ABEADC125}" type="pres">
      <dgm:prSet presAssocID="{F7BA65CD-AF4D-4140-A5C8-FA3287C06994}" presName="node" presStyleLbl="node1" presStyleIdx="0" presStyleCnt="3" custRadScaleRad="140726" custRadScaleInc="16148">
        <dgm:presLayoutVars>
          <dgm:bulletEnabled val="1"/>
        </dgm:presLayoutVars>
      </dgm:prSet>
      <dgm:spPr/>
    </dgm:pt>
    <dgm:pt modelId="{EF8B9EFC-4F52-4208-AD99-90BBDD8DABFD}" type="pres">
      <dgm:prSet presAssocID="{2202C415-70C8-400C-90ED-01D146B3C47F}" presName="parTrans" presStyleLbl="bgSibTrans2D1" presStyleIdx="1" presStyleCnt="3"/>
      <dgm:spPr/>
    </dgm:pt>
    <dgm:pt modelId="{5A50F5F3-47A4-43DA-8D3A-9970D3CBC78A}" type="pres">
      <dgm:prSet presAssocID="{6F399CE5-F9F7-4F90-A392-EBAE336832C7}" presName="node" presStyleLbl="node1" presStyleIdx="1" presStyleCnt="3">
        <dgm:presLayoutVars>
          <dgm:bulletEnabled val="1"/>
        </dgm:presLayoutVars>
      </dgm:prSet>
      <dgm:spPr/>
    </dgm:pt>
    <dgm:pt modelId="{FA4CA759-F65E-47B9-9629-3A74B6E01255}" type="pres">
      <dgm:prSet presAssocID="{5504CF51-5962-42A5-B551-B5A1D8537A0C}" presName="parTrans" presStyleLbl="bgSibTrans2D1" presStyleIdx="2" presStyleCnt="3"/>
      <dgm:spPr/>
    </dgm:pt>
    <dgm:pt modelId="{87606F33-467E-47C7-9854-559AA165282E}" type="pres">
      <dgm:prSet presAssocID="{B6069DA6-EBAB-48DC-BF58-3C303F081655}" presName="node" presStyleLbl="node1" presStyleIdx="2" presStyleCnt="3" custRadScaleRad="142018" custRadScaleInc="-17102">
        <dgm:presLayoutVars>
          <dgm:bulletEnabled val="1"/>
        </dgm:presLayoutVars>
      </dgm:prSet>
      <dgm:spPr/>
    </dgm:pt>
  </dgm:ptLst>
  <dgm:cxnLst>
    <dgm:cxn modelId="{9555051A-1316-4E3A-A531-28E45A70C7B5}" type="presOf" srcId="{B6069DA6-EBAB-48DC-BF58-3C303F081655}" destId="{87606F33-467E-47C7-9854-559AA165282E}" srcOrd="0" destOrd="0" presId="urn:microsoft.com/office/officeart/2005/8/layout/radial4"/>
    <dgm:cxn modelId="{A585D31E-AC84-4299-8673-6023CF77DD37}" srcId="{154D317B-DDDA-4DFF-9E68-DCB6CB631FB7}" destId="{F7BA65CD-AF4D-4140-A5C8-FA3287C06994}" srcOrd="0" destOrd="0" parTransId="{C1F91496-E2A8-4BE7-82DD-60190C2E8E5B}" sibTransId="{DC787B73-3C7B-45B7-9DD4-54803937CAAC}"/>
    <dgm:cxn modelId="{C7086A3E-273E-4F8E-A13D-F5E8588F72D0}" type="presOf" srcId="{F7BA65CD-AF4D-4140-A5C8-FA3287C06994}" destId="{FE09F183-BC1C-4176-AF4B-DB0ABEADC125}" srcOrd="0" destOrd="0" presId="urn:microsoft.com/office/officeart/2005/8/layout/radial4"/>
    <dgm:cxn modelId="{C96DC33F-6554-49F7-8ABB-6DFA6DBAB1FE}" type="presOf" srcId="{A1FA2034-2A9A-4EC4-8A43-2E5C29E4F9F8}" destId="{AE155C6C-9CA2-4350-8F67-B25C510D1A4E}" srcOrd="0" destOrd="0" presId="urn:microsoft.com/office/officeart/2005/8/layout/radial4"/>
    <dgm:cxn modelId="{83EA9A65-3982-4FD7-90EB-D977F665DCA2}" type="presOf" srcId="{5504CF51-5962-42A5-B551-B5A1D8537A0C}" destId="{FA4CA759-F65E-47B9-9629-3A74B6E01255}" srcOrd="0" destOrd="0" presId="urn:microsoft.com/office/officeart/2005/8/layout/radial4"/>
    <dgm:cxn modelId="{02393E76-775E-41BC-870A-F35E5D54ED0D}" srcId="{154D317B-DDDA-4DFF-9E68-DCB6CB631FB7}" destId="{6F399CE5-F9F7-4F90-A392-EBAE336832C7}" srcOrd="1" destOrd="0" parTransId="{2202C415-70C8-400C-90ED-01D146B3C47F}" sibTransId="{273D11A5-DFF5-48B5-B431-F4DC4E841370}"/>
    <dgm:cxn modelId="{6952F677-4E0F-459F-8CBD-7BA1C01E30D4}" srcId="{A1FA2034-2A9A-4EC4-8A43-2E5C29E4F9F8}" destId="{154D317B-DDDA-4DFF-9E68-DCB6CB631FB7}" srcOrd="0" destOrd="0" parTransId="{17E03EBB-62FC-4F27-8B03-DB6D2A0E752E}" sibTransId="{F60E7E08-DBBC-45DC-BD94-EA6E4EF47A43}"/>
    <dgm:cxn modelId="{FC6CF77E-5425-4463-87AF-C8CE7C521823}" type="presOf" srcId="{2202C415-70C8-400C-90ED-01D146B3C47F}" destId="{EF8B9EFC-4F52-4208-AD99-90BBDD8DABFD}" srcOrd="0" destOrd="0" presId="urn:microsoft.com/office/officeart/2005/8/layout/radial4"/>
    <dgm:cxn modelId="{342D8EB9-BA4A-4E07-9D4B-DB932BCA00AA}" type="presOf" srcId="{6F399CE5-F9F7-4F90-A392-EBAE336832C7}" destId="{5A50F5F3-47A4-43DA-8D3A-9970D3CBC78A}" srcOrd="0" destOrd="0" presId="urn:microsoft.com/office/officeart/2005/8/layout/radial4"/>
    <dgm:cxn modelId="{DA8488D0-BA73-4BBB-85C8-7F8F673ADCFF}" type="presOf" srcId="{154D317B-DDDA-4DFF-9E68-DCB6CB631FB7}" destId="{4AAB04A1-22DC-4474-AC69-47A5DBC5B1F0}" srcOrd="0" destOrd="0" presId="urn:microsoft.com/office/officeart/2005/8/layout/radial4"/>
    <dgm:cxn modelId="{EC269DE1-C252-4F1B-A0F9-BBFF667F1E32}" type="presOf" srcId="{C1F91496-E2A8-4BE7-82DD-60190C2E8E5B}" destId="{24548E20-1D97-4DF2-810B-A7A7676EAA6F}" srcOrd="0" destOrd="0" presId="urn:microsoft.com/office/officeart/2005/8/layout/radial4"/>
    <dgm:cxn modelId="{D92F24E8-E295-4B07-A4F1-B6DB8DC453FB}" srcId="{154D317B-DDDA-4DFF-9E68-DCB6CB631FB7}" destId="{B6069DA6-EBAB-48DC-BF58-3C303F081655}" srcOrd="2" destOrd="0" parTransId="{5504CF51-5962-42A5-B551-B5A1D8537A0C}" sibTransId="{EB7567AA-87A9-43B9-8E5A-4983B9B5D5C7}"/>
    <dgm:cxn modelId="{4E8B0828-1DD8-4B9D-99AB-85DE716BA637}" type="presParOf" srcId="{AE155C6C-9CA2-4350-8F67-B25C510D1A4E}" destId="{4AAB04A1-22DC-4474-AC69-47A5DBC5B1F0}" srcOrd="0" destOrd="0" presId="urn:microsoft.com/office/officeart/2005/8/layout/radial4"/>
    <dgm:cxn modelId="{AB88C206-8B75-4217-9233-C5D7CB25C072}" type="presParOf" srcId="{AE155C6C-9CA2-4350-8F67-B25C510D1A4E}" destId="{24548E20-1D97-4DF2-810B-A7A7676EAA6F}" srcOrd="1" destOrd="0" presId="urn:microsoft.com/office/officeart/2005/8/layout/radial4"/>
    <dgm:cxn modelId="{16091612-72F9-4BE8-B795-AA61C8F5758A}" type="presParOf" srcId="{AE155C6C-9CA2-4350-8F67-B25C510D1A4E}" destId="{FE09F183-BC1C-4176-AF4B-DB0ABEADC125}" srcOrd="2" destOrd="0" presId="urn:microsoft.com/office/officeart/2005/8/layout/radial4"/>
    <dgm:cxn modelId="{971563F4-4B93-438A-84D8-45940EC4E72F}" type="presParOf" srcId="{AE155C6C-9CA2-4350-8F67-B25C510D1A4E}" destId="{EF8B9EFC-4F52-4208-AD99-90BBDD8DABFD}" srcOrd="3" destOrd="0" presId="urn:microsoft.com/office/officeart/2005/8/layout/radial4"/>
    <dgm:cxn modelId="{2DCB21AB-7D15-463C-96A8-D26795BEEF4F}" type="presParOf" srcId="{AE155C6C-9CA2-4350-8F67-B25C510D1A4E}" destId="{5A50F5F3-47A4-43DA-8D3A-9970D3CBC78A}" srcOrd="4" destOrd="0" presId="urn:microsoft.com/office/officeart/2005/8/layout/radial4"/>
    <dgm:cxn modelId="{3F780C14-3789-4F70-BDDA-FC4E101227C0}" type="presParOf" srcId="{AE155C6C-9CA2-4350-8F67-B25C510D1A4E}" destId="{FA4CA759-F65E-47B9-9629-3A74B6E01255}" srcOrd="5" destOrd="0" presId="urn:microsoft.com/office/officeart/2005/8/layout/radial4"/>
    <dgm:cxn modelId="{69C029A6-A5A7-4D51-9C46-795C3D3E7028}" type="presParOf" srcId="{AE155C6C-9CA2-4350-8F67-B25C510D1A4E}" destId="{87606F33-467E-47C7-9854-559AA165282E}" srcOrd="6"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A2034-2A9A-4EC4-8A43-2E5C29E4F9F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54D317B-DDDA-4DFF-9E68-DCB6CB631FB7}">
      <dgm:prSet phldrT="[Text]" custT="1"/>
      <dgm:spPr>
        <a:solidFill>
          <a:srgbClr val="4DA9B0"/>
        </a:solidFill>
      </dgm:spPr>
      <dgm:t>
        <a:bodyPr/>
        <a:lstStyle/>
        <a:p>
          <a:r>
            <a:rPr lang="en-US" sz="1600">
              <a:solidFill>
                <a:schemeClr val="bg1"/>
              </a:solidFill>
              <a:latin typeface="+mj-lt"/>
              <a:ea typeface="Gill Sans"/>
              <a:cs typeface="Gill Sans"/>
              <a:sym typeface="Gill Sans"/>
            </a:rPr>
            <a:t>Limited number of validated indicators</a:t>
          </a:r>
          <a:endParaRPr lang="en-US" sz="1600">
            <a:latin typeface="+mj-lt"/>
          </a:endParaRPr>
        </a:p>
      </dgm:t>
    </dgm:pt>
    <dgm:pt modelId="{17E03EBB-62FC-4F27-8B03-DB6D2A0E752E}" type="parTrans" cxnId="{6952F677-4E0F-459F-8CBD-7BA1C01E30D4}">
      <dgm:prSet/>
      <dgm:spPr/>
      <dgm:t>
        <a:bodyPr/>
        <a:lstStyle/>
        <a:p>
          <a:endParaRPr lang="en-US">
            <a:latin typeface="+mj-lt"/>
          </a:endParaRPr>
        </a:p>
      </dgm:t>
    </dgm:pt>
    <dgm:pt modelId="{F60E7E08-DBBC-45DC-BD94-EA6E4EF47A43}" type="sibTrans" cxnId="{6952F677-4E0F-459F-8CBD-7BA1C01E30D4}">
      <dgm:prSet/>
      <dgm:spPr/>
      <dgm:t>
        <a:bodyPr/>
        <a:lstStyle/>
        <a:p>
          <a:endParaRPr lang="en-US">
            <a:latin typeface="+mj-lt"/>
          </a:endParaRPr>
        </a:p>
      </dgm:t>
    </dgm:pt>
    <dgm:pt modelId="{6F399CE5-F9F7-4F90-A392-EBAE336832C7}">
      <dgm:prSet phldrT="[Text]" custT="1"/>
      <dgm:spPr>
        <a:solidFill>
          <a:srgbClr val="26797F"/>
        </a:solidFill>
      </dgm:spPr>
      <dgm:t>
        <a:bodyPr/>
        <a:lstStyle/>
        <a:p>
          <a:r>
            <a:rPr lang="en-US" sz="2000" dirty="0">
              <a:latin typeface="+mj-lt"/>
            </a:rPr>
            <a:t>Outcomes</a:t>
          </a:r>
        </a:p>
        <a:p>
          <a:r>
            <a:rPr lang="en-US" sz="1050" dirty="0">
              <a:latin typeface="+mj-lt"/>
            </a:rPr>
            <a:t>Promote, Prevent &amp; Treat</a:t>
          </a:r>
        </a:p>
      </dgm:t>
    </dgm:pt>
    <dgm:pt modelId="{273D11A5-DFF5-48B5-B431-F4DC4E841370}" type="sibTrans" cxnId="{02393E76-775E-41BC-870A-F35E5D54ED0D}">
      <dgm:prSet/>
      <dgm:spPr/>
      <dgm:t>
        <a:bodyPr/>
        <a:lstStyle/>
        <a:p>
          <a:endParaRPr lang="en-US">
            <a:latin typeface="+mj-lt"/>
          </a:endParaRPr>
        </a:p>
      </dgm:t>
    </dgm:pt>
    <dgm:pt modelId="{2202C415-70C8-400C-90ED-01D146B3C47F}" type="parTrans" cxnId="{02393E76-775E-41BC-870A-F35E5D54ED0D}">
      <dgm:prSet/>
      <dgm:spPr/>
      <dgm:t>
        <a:bodyPr/>
        <a:lstStyle/>
        <a:p>
          <a:endParaRPr lang="en-US">
            <a:latin typeface="+mj-lt"/>
          </a:endParaRPr>
        </a:p>
      </dgm:t>
    </dgm:pt>
    <dgm:pt modelId="{B6069DA6-EBAB-48DC-BF58-3C303F081655}">
      <dgm:prSet phldrT="[Text]"/>
      <dgm:spPr>
        <a:solidFill>
          <a:srgbClr val="4DA9B0"/>
        </a:solidFill>
      </dgm:spPr>
      <dgm:t>
        <a:bodyPr/>
        <a:lstStyle/>
        <a:p>
          <a:r>
            <a:rPr lang="en-US" dirty="0">
              <a:latin typeface="+mj-lt"/>
            </a:rPr>
            <a:t>Impact</a:t>
          </a:r>
        </a:p>
      </dgm:t>
    </dgm:pt>
    <dgm:pt modelId="{EB7567AA-87A9-43B9-8E5A-4983B9B5D5C7}" type="sibTrans" cxnId="{D92F24E8-E295-4B07-A4F1-B6DB8DC453FB}">
      <dgm:prSet/>
      <dgm:spPr/>
      <dgm:t>
        <a:bodyPr/>
        <a:lstStyle/>
        <a:p>
          <a:endParaRPr lang="en-US">
            <a:latin typeface="+mj-lt"/>
          </a:endParaRPr>
        </a:p>
      </dgm:t>
    </dgm:pt>
    <dgm:pt modelId="{5504CF51-5962-42A5-B551-B5A1D8537A0C}" type="parTrans" cxnId="{D92F24E8-E295-4B07-A4F1-B6DB8DC453FB}">
      <dgm:prSet/>
      <dgm:spPr/>
      <dgm:t>
        <a:bodyPr/>
        <a:lstStyle/>
        <a:p>
          <a:endParaRPr lang="en-US">
            <a:latin typeface="+mj-lt"/>
          </a:endParaRPr>
        </a:p>
      </dgm:t>
    </dgm:pt>
    <dgm:pt modelId="{AE155C6C-9CA2-4350-8F67-B25C510D1A4E}" type="pres">
      <dgm:prSet presAssocID="{A1FA2034-2A9A-4EC4-8A43-2E5C29E4F9F8}" presName="cycle" presStyleCnt="0">
        <dgm:presLayoutVars>
          <dgm:chMax val="1"/>
          <dgm:dir/>
          <dgm:animLvl val="ctr"/>
          <dgm:resizeHandles val="exact"/>
        </dgm:presLayoutVars>
      </dgm:prSet>
      <dgm:spPr/>
    </dgm:pt>
    <dgm:pt modelId="{4AAB04A1-22DC-4474-AC69-47A5DBC5B1F0}" type="pres">
      <dgm:prSet presAssocID="{154D317B-DDDA-4DFF-9E68-DCB6CB631FB7}" presName="centerShape" presStyleLbl="node0" presStyleIdx="0" presStyleCnt="1" custScaleX="177515" custScaleY="82775" custLinFactNeighborX="-135" custLinFactNeighborY="3165"/>
      <dgm:spPr/>
    </dgm:pt>
    <dgm:pt modelId="{EF8B9EFC-4F52-4208-AD99-90BBDD8DABFD}" type="pres">
      <dgm:prSet presAssocID="{2202C415-70C8-400C-90ED-01D146B3C47F}" presName="parTrans" presStyleLbl="bgSibTrans2D1" presStyleIdx="0" presStyleCnt="2"/>
      <dgm:spPr/>
    </dgm:pt>
    <dgm:pt modelId="{5A50F5F3-47A4-43DA-8D3A-9970D3CBC78A}" type="pres">
      <dgm:prSet presAssocID="{6F399CE5-F9F7-4F90-A392-EBAE336832C7}" presName="node" presStyleLbl="node1" presStyleIdx="0" presStyleCnt="2" custScaleX="94737" custScaleY="81455" custRadScaleRad="93550" custRadScaleInc="27312">
        <dgm:presLayoutVars>
          <dgm:bulletEnabled val="1"/>
        </dgm:presLayoutVars>
      </dgm:prSet>
      <dgm:spPr/>
    </dgm:pt>
    <dgm:pt modelId="{FA4CA759-F65E-47B9-9629-3A74B6E01255}" type="pres">
      <dgm:prSet presAssocID="{5504CF51-5962-42A5-B551-B5A1D8537A0C}" presName="parTrans" presStyleLbl="bgSibTrans2D1" presStyleIdx="1" presStyleCnt="2"/>
      <dgm:spPr/>
    </dgm:pt>
    <dgm:pt modelId="{87606F33-467E-47C7-9854-559AA165282E}" type="pres">
      <dgm:prSet presAssocID="{B6069DA6-EBAB-48DC-BF58-3C303F081655}" presName="node" presStyleLbl="node1" presStyleIdx="1" presStyleCnt="2" custScaleX="78804" custScaleY="81426" custRadScaleRad="87547" custRadScaleInc="-27185">
        <dgm:presLayoutVars>
          <dgm:bulletEnabled val="1"/>
        </dgm:presLayoutVars>
      </dgm:prSet>
      <dgm:spPr/>
    </dgm:pt>
  </dgm:ptLst>
  <dgm:cxnLst>
    <dgm:cxn modelId="{9555051A-1316-4E3A-A531-28E45A70C7B5}" type="presOf" srcId="{B6069DA6-EBAB-48DC-BF58-3C303F081655}" destId="{87606F33-467E-47C7-9854-559AA165282E}" srcOrd="0" destOrd="0" presId="urn:microsoft.com/office/officeart/2005/8/layout/radial4"/>
    <dgm:cxn modelId="{C96DC33F-6554-49F7-8ABB-6DFA6DBAB1FE}" type="presOf" srcId="{A1FA2034-2A9A-4EC4-8A43-2E5C29E4F9F8}" destId="{AE155C6C-9CA2-4350-8F67-B25C510D1A4E}" srcOrd="0" destOrd="0" presId="urn:microsoft.com/office/officeart/2005/8/layout/radial4"/>
    <dgm:cxn modelId="{83EA9A65-3982-4FD7-90EB-D977F665DCA2}" type="presOf" srcId="{5504CF51-5962-42A5-B551-B5A1D8537A0C}" destId="{FA4CA759-F65E-47B9-9629-3A74B6E01255}" srcOrd="0" destOrd="0" presId="urn:microsoft.com/office/officeart/2005/8/layout/radial4"/>
    <dgm:cxn modelId="{02393E76-775E-41BC-870A-F35E5D54ED0D}" srcId="{154D317B-DDDA-4DFF-9E68-DCB6CB631FB7}" destId="{6F399CE5-F9F7-4F90-A392-EBAE336832C7}" srcOrd="0" destOrd="0" parTransId="{2202C415-70C8-400C-90ED-01D146B3C47F}" sibTransId="{273D11A5-DFF5-48B5-B431-F4DC4E841370}"/>
    <dgm:cxn modelId="{6952F677-4E0F-459F-8CBD-7BA1C01E30D4}" srcId="{A1FA2034-2A9A-4EC4-8A43-2E5C29E4F9F8}" destId="{154D317B-DDDA-4DFF-9E68-DCB6CB631FB7}" srcOrd="0" destOrd="0" parTransId="{17E03EBB-62FC-4F27-8B03-DB6D2A0E752E}" sibTransId="{F60E7E08-DBBC-45DC-BD94-EA6E4EF47A43}"/>
    <dgm:cxn modelId="{FC6CF77E-5425-4463-87AF-C8CE7C521823}" type="presOf" srcId="{2202C415-70C8-400C-90ED-01D146B3C47F}" destId="{EF8B9EFC-4F52-4208-AD99-90BBDD8DABFD}" srcOrd="0" destOrd="0" presId="urn:microsoft.com/office/officeart/2005/8/layout/radial4"/>
    <dgm:cxn modelId="{342D8EB9-BA4A-4E07-9D4B-DB932BCA00AA}" type="presOf" srcId="{6F399CE5-F9F7-4F90-A392-EBAE336832C7}" destId="{5A50F5F3-47A4-43DA-8D3A-9970D3CBC78A}" srcOrd="0" destOrd="0" presId="urn:microsoft.com/office/officeart/2005/8/layout/radial4"/>
    <dgm:cxn modelId="{DA8488D0-BA73-4BBB-85C8-7F8F673ADCFF}" type="presOf" srcId="{154D317B-DDDA-4DFF-9E68-DCB6CB631FB7}" destId="{4AAB04A1-22DC-4474-AC69-47A5DBC5B1F0}" srcOrd="0" destOrd="0" presId="urn:microsoft.com/office/officeart/2005/8/layout/radial4"/>
    <dgm:cxn modelId="{D92F24E8-E295-4B07-A4F1-B6DB8DC453FB}" srcId="{154D317B-DDDA-4DFF-9E68-DCB6CB631FB7}" destId="{B6069DA6-EBAB-48DC-BF58-3C303F081655}" srcOrd="1" destOrd="0" parTransId="{5504CF51-5962-42A5-B551-B5A1D8537A0C}" sibTransId="{EB7567AA-87A9-43B9-8E5A-4983B9B5D5C7}"/>
    <dgm:cxn modelId="{4E8B0828-1DD8-4B9D-99AB-85DE716BA637}" type="presParOf" srcId="{AE155C6C-9CA2-4350-8F67-B25C510D1A4E}" destId="{4AAB04A1-22DC-4474-AC69-47A5DBC5B1F0}" srcOrd="0" destOrd="0" presId="urn:microsoft.com/office/officeart/2005/8/layout/radial4"/>
    <dgm:cxn modelId="{971563F4-4B93-438A-84D8-45940EC4E72F}" type="presParOf" srcId="{AE155C6C-9CA2-4350-8F67-B25C510D1A4E}" destId="{EF8B9EFC-4F52-4208-AD99-90BBDD8DABFD}" srcOrd="1" destOrd="0" presId="urn:microsoft.com/office/officeart/2005/8/layout/radial4"/>
    <dgm:cxn modelId="{2DCB21AB-7D15-463C-96A8-D26795BEEF4F}" type="presParOf" srcId="{AE155C6C-9CA2-4350-8F67-B25C510D1A4E}" destId="{5A50F5F3-47A4-43DA-8D3A-9970D3CBC78A}" srcOrd="2" destOrd="0" presId="urn:microsoft.com/office/officeart/2005/8/layout/radial4"/>
    <dgm:cxn modelId="{3F780C14-3789-4F70-BDDA-FC4E101227C0}" type="presParOf" srcId="{AE155C6C-9CA2-4350-8F67-B25C510D1A4E}" destId="{FA4CA759-F65E-47B9-9629-3A74B6E01255}" srcOrd="3" destOrd="0" presId="urn:microsoft.com/office/officeart/2005/8/layout/radial4"/>
    <dgm:cxn modelId="{69C029A6-A5A7-4D51-9C46-795C3D3E7028}" type="presParOf" srcId="{AE155C6C-9CA2-4350-8F67-B25C510D1A4E}" destId="{87606F33-467E-47C7-9854-559AA165282E}" srcOrd="4" destOrd="0" presId="urn:microsoft.com/office/officeart/2005/8/layout/radial4"/>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B04A1-22DC-4474-AC69-47A5DBC5B1F0}">
      <dsp:nvSpPr>
        <dsp:cNvPr id="0" name=""/>
        <dsp:cNvSpPr/>
      </dsp:nvSpPr>
      <dsp:spPr>
        <a:xfrm>
          <a:off x="1891943" y="1368071"/>
          <a:ext cx="2367313" cy="1146682"/>
        </a:xfrm>
        <a:prstGeom prst="ellipse">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mj-lt"/>
              <a:ea typeface="Gill Sans"/>
              <a:cs typeface="Gill Sans"/>
              <a:sym typeface="Gill Sans"/>
            </a:rPr>
            <a:t>Implementation milestones and country-specific implementation indicators</a:t>
          </a:r>
          <a:endParaRPr lang="en-US" sz="1300" kern="1200">
            <a:latin typeface="+mj-lt"/>
          </a:endParaRPr>
        </a:p>
      </dsp:txBody>
      <dsp:txXfrm>
        <a:off x="2238628" y="1535999"/>
        <a:ext cx="1673943" cy="810826"/>
      </dsp:txXfrm>
    </dsp:sp>
    <dsp:sp modelId="{24548E20-1D97-4DF2-810B-A7A7676EAA6F}">
      <dsp:nvSpPr>
        <dsp:cNvPr id="0" name=""/>
        <dsp:cNvSpPr/>
      </dsp:nvSpPr>
      <dsp:spPr>
        <a:xfrm rot="13481328">
          <a:off x="1380067" y="748785"/>
          <a:ext cx="1310132" cy="326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9F183-BC1C-4176-AF4B-DB0ABEADC125}">
      <dsp:nvSpPr>
        <dsp:cNvPr id="0" name=""/>
        <dsp:cNvSpPr/>
      </dsp:nvSpPr>
      <dsp:spPr>
        <a:xfrm>
          <a:off x="1024748" y="15769"/>
          <a:ext cx="1089348" cy="871478"/>
        </a:xfrm>
        <a:prstGeom prst="roundRect">
          <a:avLst>
            <a:gd name="adj" fmla="val 10000"/>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lt1"/>
              </a:solidFill>
              <a:latin typeface="+mj-lt"/>
              <a:ea typeface="Gill Sans"/>
              <a:cs typeface="Gill Sans"/>
              <a:sym typeface="Gill Sans"/>
            </a:rPr>
            <a:t>Structures/Inputs</a:t>
          </a:r>
          <a:endParaRPr lang="en-US" sz="1600" kern="1200">
            <a:latin typeface="+mj-lt"/>
          </a:endParaRPr>
        </a:p>
      </dsp:txBody>
      <dsp:txXfrm>
        <a:off x="1050273" y="41294"/>
        <a:ext cx="1038298" cy="820428"/>
      </dsp:txXfrm>
    </dsp:sp>
    <dsp:sp modelId="{EF8B9EFC-4F52-4208-AD99-90BBDD8DABFD}">
      <dsp:nvSpPr>
        <dsp:cNvPr id="0" name=""/>
        <dsp:cNvSpPr/>
      </dsp:nvSpPr>
      <dsp:spPr>
        <a:xfrm rot="16200000">
          <a:off x="2635171" y="712973"/>
          <a:ext cx="880856" cy="326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50F5F3-47A4-43DA-8D3A-9970D3CBC78A}">
      <dsp:nvSpPr>
        <dsp:cNvPr id="0" name=""/>
        <dsp:cNvSpPr/>
      </dsp:nvSpPr>
      <dsp:spPr>
        <a:xfrm>
          <a:off x="2530925" y="208"/>
          <a:ext cx="1089348" cy="871478"/>
        </a:xfrm>
        <a:prstGeom prst="roundRect">
          <a:avLst>
            <a:gd name="adj" fmla="val 10000"/>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a:latin typeface="+mj-lt"/>
            </a:rPr>
            <a:t>Processes</a:t>
          </a:r>
        </a:p>
      </dsp:txBody>
      <dsp:txXfrm>
        <a:off x="2556450" y="25733"/>
        <a:ext cx="1038298" cy="820428"/>
      </dsp:txXfrm>
    </dsp:sp>
    <dsp:sp modelId="{FA4CA759-F65E-47B9-9629-3A74B6E01255}">
      <dsp:nvSpPr>
        <dsp:cNvPr id="0" name=""/>
        <dsp:cNvSpPr/>
      </dsp:nvSpPr>
      <dsp:spPr>
        <a:xfrm rot="18899127">
          <a:off x="3452029" y="739936"/>
          <a:ext cx="1322235" cy="326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06F33-467E-47C7-9854-559AA165282E}">
      <dsp:nvSpPr>
        <dsp:cNvPr id="0" name=""/>
        <dsp:cNvSpPr/>
      </dsp:nvSpPr>
      <dsp:spPr>
        <a:xfrm>
          <a:off x="4035834" y="0"/>
          <a:ext cx="1089348" cy="871478"/>
        </a:xfrm>
        <a:prstGeom prst="roundRect">
          <a:avLst>
            <a:gd name="adj" fmla="val 10000"/>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Outputs</a:t>
          </a:r>
        </a:p>
      </dsp:txBody>
      <dsp:txXfrm>
        <a:off x="4061359" y="25525"/>
        <a:ext cx="1038298" cy="820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B04A1-22DC-4474-AC69-47A5DBC5B1F0}">
      <dsp:nvSpPr>
        <dsp:cNvPr id="0" name=""/>
        <dsp:cNvSpPr/>
      </dsp:nvSpPr>
      <dsp:spPr>
        <a:xfrm>
          <a:off x="1000414" y="1330105"/>
          <a:ext cx="2430157" cy="1133179"/>
        </a:xfrm>
        <a:prstGeom prst="ellipse">
          <a:avLst/>
        </a:prstGeom>
        <a:solidFill>
          <a:srgbClr val="4D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j-lt"/>
              <a:ea typeface="Gill Sans"/>
              <a:cs typeface="Gill Sans"/>
              <a:sym typeface="Gill Sans"/>
            </a:rPr>
            <a:t>Limited number of validated indicators</a:t>
          </a:r>
          <a:endParaRPr lang="en-US" sz="1600" kern="1200">
            <a:latin typeface="+mj-lt"/>
          </a:endParaRPr>
        </a:p>
      </dsp:txBody>
      <dsp:txXfrm>
        <a:off x="1356302" y="1496055"/>
        <a:ext cx="1718381" cy="801279"/>
      </dsp:txXfrm>
    </dsp:sp>
    <dsp:sp modelId="{EF8B9EFC-4F52-4208-AD99-90BBDD8DABFD}">
      <dsp:nvSpPr>
        <dsp:cNvPr id="0" name=""/>
        <dsp:cNvSpPr/>
      </dsp:nvSpPr>
      <dsp:spPr>
        <a:xfrm rot="14361206">
          <a:off x="1093222" y="666584"/>
          <a:ext cx="1018040" cy="390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50F5F3-47A4-43DA-8D3A-9970D3CBC78A}">
      <dsp:nvSpPr>
        <dsp:cNvPr id="0" name=""/>
        <dsp:cNvSpPr/>
      </dsp:nvSpPr>
      <dsp:spPr>
        <a:xfrm>
          <a:off x="726729" y="0"/>
          <a:ext cx="1232090" cy="847482"/>
        </a:xfrm>
        <a:prstGeom prst="roundRect">
          <a:avLst>
            <a:gd name="adj" fmla="val 10000"/>
          </a:avLst>
        </a:prstGeom>
        <a:solidFill>
          <a:srgbClr val="2679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Outcomes</a:t>
          </a:r>
        </a:p>
        <a:p>
          <a:pPr marL="0" lvl="0" indent="0" algn="ctr" defTabSz="889000">
            <a:lnSpc>
              <a:spcPct val="90000"/>
            </a:lnSpc>
            <a:spcBef>
              <a:spcPct val="0"/>
            </a:spcBef>
            <a:spcAft>
              <a:spcPct val="35000"/>
            </a:spcAft>
            <a:buNone/>
          </a:pPr>
          <a:r>
            <a:rPr lang="en-US" sz="1050" kern="1200" dirty="0">
              <a:latin typeface="+mj-lt"/>
            </a:rPr>
            <a:t>Promote, Prevent &amp; Treat</a:t>
          </a:r>
        </a:p>
      </dsp:txBody>
      <dsp:txXfrm>
        <a:off x="751551" y="24822"/>
        <a:ext cx="1182446" cy="797838"/>
      </dsp:txXfrm>
    </dsp:sp>
    <dsp:sp modelId="{FA4CA759-F65E-47B9-9629-3A74B6E01255}">
      <dsp:nvSpPr>
        <dsp:cNvPr id="0" name=""/>
        <dsp:cNvSpPr/>
      </dsp:nvSpPr>
      <dsp:spPr>
        <a:xfrm rot="17962477">
          <a:off x="2297059" y="665608"/>
          <a:ext cx="1003175" cy="390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06F33-467E-47C7-9854-559AA165282E}">
      <dsp:nvSpPr>
        <dsp:cNvPr id="0" name=""/>
        <dsp:cNvSpPr/>
      </dsp:nvSpPr>
      <dsp:spPr>
        <a:xfrm>
          <a:off x="2532246" y="0"/>
          <a:ext cx="1024875" cy="847180"/>
        </a:xfrm>
        <a:prstGeom prst="roundRect">
          <a:avLst>
            <a:gd name="adj" fmla="val 10000"/>
          </a:avLst>
        </a:prstGeom>
        <a:solidFill>
          <a:srgbClr val="4D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Impact</a:t>
          </a:r>
        </a:p>
      </dsp:txBody>
      <dsp:txXfrm>
        <a:off x="2557059" y="24813"/>
        <a:ext cx="975249" cy="79755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352591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43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072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176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6359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613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785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087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203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897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039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796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144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573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653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192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lt1"/>
            </a:gs>
            <a:gs pos="89000">
              <a:schemeClr val="lt1"/>
            </a:gs>
            <a:gs pos="100000">
              <a:schemeClr val="accent1"/>
            </a:gs>
          </a:gsLst>
          <a:lin ang="5400012" scaled="0"/>
        </a:gradFill>
        <a:effectLst/>
      </p:bgPr>
    </p:bg>
    <p:spTree>
      <p:nvGrpSpPr>
        <p:cNvPr id="1" name="Shape 10"/>
        <p:cNvGrpSpPr/>
        <p:nvPr/>
      </p:nvGrpSpPr>
      <p:grpSpPr>
        <a:xfrm>
          <a:off x="0" y="0"/>
          <a:ext cx="0" cy="0"/>
          <a:chOff x="0" y="0"/>
          <a:chExt cx="0" cy="0"/>
        </a:xfrm>
      </p:grpSpPr>
      <p:sp>
        <p:nvSpPr>
          <p:cNvPr id="11" name="Google Shape;11;p20"/>
          <p:cNvSpPr txBox="1">
            <a:spLocks noGrp="1"/>
          </p:cNvSpPr>
          <p:nvPr>
            <p:ph type="ctrTitle"/>
          </p:nvPr>
        </p:nvSpPr>
        <p:spPr>
          <a:xfrm>
            <a:off x="1143000" y="1462253"/>
            <a:ext cx="6858000" cy="179077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4800"/>
              <a:buFont typeface="Gill Sans"/>
              <a:buNone/>
              <a:defRPr sz="3600">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0"/>
          <p:cNvSpPr txBox="1">
            <a:spLocks noGrp="1"/>
          </p:cNvSpPr>
          <p:nvPr>
            <p:ph type="subTitle" idx="1"/>
          </p:nvPr>
        </p:nvSpPr>
        <p:spPr>
          <a:xfrm>
            <a:off x="1143000" y="3322010"/>
            <a:ext cx="6858000" cy="12417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3D3D3D"/>
              </a:buClr>
              <a:buSzPts val="2400"/>
              <a:buNone/>
              <a:defRPr sz="1800">
                <a:solidFill>
                  <a:srgbClr val="3D3D3D"/>
                </a:solidFill>
                <a:latin typeface="Gill Sans"/>
                <a:ea typeface="Gill Sans"/>
                <a:cs typeface="Gill Sans"/>
                <a:sym typeface="Gill Sans"/>
              </a:defRPr>
            </a:lvl1pPr>
            <a:lvl2pPr lvl="1" algn="ctr">
              <a:lnSpc>
                <a:spcPct val="90000"/>
              </a:lnSpc>
              <a:spcBef>
                <a:spcPts val="375"/>
              </a:spcBef>
              <a:spcAft>
                <a:spcPts val="0"/>
              </a:spcAft>
              <a:buClr>
                <a:srgbClr val="3D3D3D"/>
              </a:buClr>
              <a:buSzPts val="2000"/>
              <a:buNone/>
              <a:defRPr sz="1500"/>
            </a:lvl2pPr>
            <a:lvl3pPr lvl="2" algn="ctr">
              <a:lnSpc>
                <a:spcPct val="90000"/>
              </a:lnSpc>
              <a:spcBef>
                <a:spcPts val="375"/>
              </a:spcBef>
              <a:spcAft>
                <a:spcPts val="0"/>
              </a:spcAft>
              <a:buClr>
                <a:srgbClr val="3D3D3D"/>
              </a:buClr>
              <a:buSzPts val="1800"/>
              <a:buNone/>
              <a:defRPr sz="1350"/>
            </a:lvl3pPr>
            <a:lvl4pPr lvl="3" algn="ctr">
              <a:lnSpc>
                <a:spcPct val="90000"/>
              </a:lnSpc>
              <a:spcBef>
                <a:spcPts val="375"/>
              </a:spcBef>
              <a:spcAft>
                <a:spcPts val="0"/>
              </a:spcAft>
              <a:buClr>
                <a:srgbClr val="3D3D3D"/>
              </a:buClr>
              <a:buSzPts val="1600"/>
              <a:buNone/>
              <a:defRPr sz="1200"/>
            </a:lvl4pPr>
            <a:lvl5pPr lvl="4" algn="ctr">
              <a:lnSpc>
                <a:spcPct val="90000"/>
              </a:lnSpc>
              <a:spcBef>
                <a:spcPts val="375"/>
              </a:spcBef>
              <a:spcAft>
                <a:spcPts val="0"/>
              </a:spcAft>
              <a:buClr>
                <a:srgbClr val="3D3D3D"/>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Tree>
    <p:extLst>
      <p:ext uri="{BB962C8B-B14F-4D97-AF65-F5344CB8AC3E}">
        <p14:creationId xmlns:p14="http://schemas.microsoft.com/office/powerpoint/2010/main" val="50975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21183" y="780098"/>
            <a:ext cx="8501633" cy="4175940"/>
          </a:xfrm>
          <a:prstGeom prst="rect">
            <a:avLst/>
          </a:prstGeom>
          <a:blipFill>
            <a:blip r:embed="rId2" cstate="print"/>
            <a:stretch>
              <a:fillRect/>
            </a:stretch>
          </a:blipFill>
        </p:spPr>
        <p:txBody>
          <a:bodyPr wrap="square" lIns="0" tIns="0" rIns="0" bIns="0" rtlCol="0"/>
          <a:lstStyle/>
          <a:p>
            <a:endParaRPr sz="1050"/>
          </a:p>
        </p:txBody>
      </p:sp>
      <p:sp>
        <p:nvSpPr>
          <p:cNvPr id="2" name="Holder 2"/>
          <p:cNvSpPr>
            <a:spLocks noGrp="1"/>
          </p:cNvSpPr>
          <p:nvPr>
            <p:ph type="ctrTitle"/>
          </p:nvPr>
        </p:nvSpPr>
        <p:spPr>
          <a:xfrm>
            <a:off x="198866" y="61829"/>
            <a:ext cx="8746266" cy="323165"/>
          </a:xfrm>
          <a:prstGeom prst="rect">
            <a:avLst/>
          </a:prstGeom>
        </p:spPr>
        <p:txBody>
          <a:bodyPr wrap="square" lIns="0" tIns="0" rIns="0" bIns="0">
            <a:spAutoFit/>
          </a:bodyPr>
          <a:lstStyle>
            <a:lvl1pPr>
              <a:defRPr sz="2100" b="1" i="0">
                <a:solidFill>
                  <a:srgbClr val="635DC6"/>
                </a:solidFill>
                <a:latin typeface="Gill Sans MT"/>
                <a:cs typeface="Gill Sans MT"/>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312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403957"/>
          </a:xfrm>
        </p:spPr>
        <p:txBody>
          <a:bodyPr lIns="0" tIns="0" rIns="0" bIns="0"/>
          <a:lstStyle>
            <a:lvl1pPr>
              <a:defRPr sz="2625" b="1" i="0">
                <a:solidFill>
                  <a:srgbClr val="635DC6"/>
                </a:solidFill>
                <a:latin typeface="Gill Sans MT"/>
                <a:cs typeface="Gill Sans MT"/>
              </a:defRPr>
            </a:lvl1pPr>
          </a:lstStyle>
          <a:p>
            <a:endParaRPr/>
          </a:p>
        </p:txBody>
      </p:sp>
      <p:sp>
        <p:nvSpPr>
          <p:cNvPr id="3" name="Holder 3"/>
          <p:cNvSpPr>
            <a:spLocks noGrp="1"/>
          </p:cNvSpPr>
          <p:nvPr>
            <p:ph type="body" idx="1"/>
          </p:nvPr>
        </p:nvSpPr>
        <p:spPr>
          <a:xfrm>
            <a:off x="1033835" y="2298786"/>
            <a:ext cx="3701415" cy="207749"/>
          </a:xfrm>
        </p:spPr>
        <p:txBody>
          <a:bodyPr lIns="0" tIns="0" rIns="0" bIns="0"/>
          <a:lstStyle>
            <a:lvl1pPr>
              <a:defRPr sz="1350" b="0" i="0">
                <a:solidFill>
                  <a:srgbClr val="585858"/>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255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403957"/>
          </a:xfrm>
        </p:spPr>
        <p:txBody>
          <a:bodyPr lIns="0" tIns="0" rIns="0" bIns="0"/>
          <a:lstStyle>
            <a:lvl1pPr>
              <a:defRPr sz="2625" b="1" i="0">
                <a:solidFill>
                  <a:srgbClr val="635DC6"/>
                </a:solidFill>
                <a:latin typeface="Gill Sans MT"/>
                <a:cs typeface="Gill Sans MT"/>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0390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403957"/>
          </a:xfrm>
        </p:spPr>
        <p:txBody>
          <a:bodyPr lIns="0" tIns="0" rIns="0" bIns="0"/>
          <a:lstStyle>
            <a:lvl1pPr>
              <a:defRPr sz="2625" b="1" i="0">
                <a:solidFill>
                  <a:srgbClr val="635DC6"/>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58509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75647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With Bullet Points v1 No Image">
  <p:cSld name="Slide With Bullet Points v1 No Image">
    <p:spTree>
      <p:nvGrpSpPr>
        <p:cNvPr id="1" name="Shape 95"/>
        <p:cNvGrpSpPr/>
        <p:nvPr/>
      </p:nvGrpSpPr>
      <p:grpSpPr>
        <a:xfrm>
          <a:off x="0" y="0"/>
          <a:ext cx="0" cy="0"/>
          <a:chOff x="0" y="0"/>
          <a:chExt cx="0" cy="0"/>
        </a:xfrm>
      </p:grpSpPr>
      <p:sp>
        <p:nvSpPr>
          <p:cNvPr id="96" name="Google Shape;96;p21"/>
          <p:cNvSpPr/>
          <p:nvPr/>
        </p:nvSpPr>
        <p:spPr>
          <a:xfrm>
            <a:off x="0" y="0"/>
            <a:ext cx="9144000" cy="94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1"/>
          <p:cNvSpPr txBox="1">
            <a:spLocks noGrp="1"/>
          </p:cNvSpPr>
          <p:nvPr>
            <p:ph type="title"/>
          </p:nvPr>
        </p:nvSpPr>
        <p:spPr>
          <a:xfrm>
            <a:off x="566250" y="293700"/>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98" name="Google Shape;98;p21"/>
          <p:cNvSpPr txBox="1">
            <a:spLocks noGrp="1"/>
          </p:cNvSpPr>
          <p:nvPr>
            <p:ph type="body" idx="1"/>
          </p:nvPr>
        </p:nvSpPr>
        <p:spPr>
          <a:xfrm>
            <a:off x="566250" y="920075"/>
            <a:ext cx="7777200" cy="27393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9" name="Google Shape;99;p21"/>
          <p:cNvSpPr/>
          <p:nvPr/>
        </p:nvSpPr>
        <p:spPr>
          <a:xfrm>
            <a:off x="0" y="0"/>
            <a:ext cx="9144000" cy="54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700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 With Bullet Points v1">
  <p:cSld name="Slide With Bullet Points v1">
    <p:spTree>
      <p:nvGrpSpPr>
        <p:cNvPr id="1" name="Shape 100"/>
        <p:cNvGrpSpPr/>
        <p:nvPr/>
      </p:nvGrpSpPr>
      <p:grpSpPr>
        <a:xfrm>
          <a:off x="0" y="0"/>
          <a:ext cx="0" cy="0"/>
          <a:chOff x="0" y="0"/>
          <a:chExt cx="0" cy="0"/>
        </a:xfrm>
      </p:grpSpPr>
      <p:sp>
        <p:nvSpPr>
          <p:cNvPr id="101" name="Google Shape;101;p22"/>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a:spLocks noGrp="1"/>
          </p:cNvSpPr>
          <p:nvPr>
            <p:ph type="pic" idx="2"/>
          </p:nvPr>
        </p:nvSpPr>
        <p:spPr>
          <a:xfrm>
            <a:off x="4977275" y="0"/>
            <a:ext cx="4166700" cy="5143500"/>
          </a:xfrm>
          <a:prstGeom prst="rect">
            <a:avLst/>
          </a:prstGeom>
          <a:noFill/>
          <a:ln>
            <a:noFill/>
          </a:ln>
        </p:spPr>
      </p:sp>
      <p:sp>
        <p:nvSpPr>
          <p:cNvPr id="103" name="Google Shape;103;p22"/>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04" name="Google Shape;104;p22"/>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2"/>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49954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06"/>
        <p:cNvGrpSpPr/>
        <p:nvPr/>
      </p:nvGrpSpPr>
      <p:grpSpPr>
        <a:xfrm>
          <a:off x="0" y="0"/>
          <a:ext cx="0" cy="0"/>
          <a:chOff x="0" y="0"/>
          <a:chExt cx="0" cy="0"/>
        </a:xfrm>
      </p:grpSpPr>
      <p:sp>
        <p:nvSpPr>
          <p:cNvPr id="107" name="Google Shape;107;p23"/>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a:spLocks noGrp="1"/>
          </p:cNvSpPr>
          <p:nvPr>
            <p:ph type="pic" idx="2"/>
          </p:nvPr>
        </p:nvSpPr>
        <p:spPr>
          <a:xfrm>
            <a:off x="4977275" y="0"/>
            <a:ext cx="4166700" cy="5143500"/>
          </a:xfrm>
          <a:prstGeom prst="rect">
            <a:avLst/>
          </a:prstGeom>
          <a:noFill/>
          <a:ln>
            <a:noFill/>
          </a:ln>
        </p:spPr>
      </p:sp>
      <p:sp>
        <p:nvSpPr>
          <p:cNvPr id="109" name="Google Shape;109;p23"/>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10" name="Google Shape;110;p23"/>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23"/>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49888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12"/>
        <p:cNvGrpSpPr/>
        <p:nvPr/>
      </p:nvGrpSpPr>
      <p:grpSpPr>
        <a:xfrm>
          <a:off x="0" y="0"/>
          <a:ext cx="0" cy="0"/>
          <a:chOff x="0" y="0"/>
          <a:chExt cx="0" cy="0"/>
        </a:xfrm>
      </p:grpSpPr>
      <p:sp>
        <p:nvSpPr>
          <p:cNvPr id="113" name="Google Shape;113;p24"/>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a:spLocks noGrp="1"/>
          </p:cNvSpPr>
          <p:nvPr>
            <p:ph type="pic" idx="2"/>
          </p:nvPr>
        </p:nvSpPr>
        <p:spPr>
          <a:xfrm>
            <a:off x="4977275" y="0"/>
            <a:ext cx="4166700" cy="5143500"/>
          </a:xfrm>
          <a:prstGeom prst="rect">
            <a:avLst/>
          </a:prstGeom>
          <a:noFill/>
          <a:ln>
            <a:noFill/>
          </a:ln>
        </p:spPr>
      </p:sp>
      <p:sp>
        <p:nvSpPr>
          <p:cNvPr id="115" name="Google Shape;115;p24"/>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116" name="Google Shape;116;p24"/>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24"/>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219283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 With Bullet Points v2">
  <p:cSld name="Slide With Bullet Points v2">
    <p:spTree>
      <p:nvGrpSpPr>
        <p:cNvPr id="1" name="Shape 118"/>
        <p:cNvGrpSpPr/>
        <p:nvPr/>
      </p:nvGrpSpPr>
      <p:grpSpPr>
        <a:xfrm>
          <a:off x="0" y="0"/>
          <a:ext cx="0" cy="0"/>
          <a:chOff x="0" y="0"/>
          <a:chExt cx="0" cy="0"/>
        </a:xfrm>
      </p:grpSpPr>
      <p:sp>
        <p:nvSpPr>
          <p:cNvPr id="119" name="Google Shape;119;p25"/>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5"/>
          <p:cNvSpPr>
            <a:spLocks noGrp="1"/>
          </p:cNvSpPr>
          <p:nvPr>
            <p:ph type="pic" idx="2"/>
          </p:nvPr>
        </p:nvSpPr>
        <p:spPr>
          <a:xfrm>
            <a:off x="0" y="0"/>
            <a:ext cx="4166700" cy="5143500"/>
          </a:xfrm>
          <a:prstGeom prst="rect">
            <a:avLst/>
          </a:prstGeom>
          <a:noFill/>
          <a:ln>
            <a:noFill/>
          </a:ln>
        </p:spPr>
      </p:sp>
      <p:sp>
        <p:nvSpPr>
          <p:cNvPr id="121" name="Google Shape;121;p25"/>
          <p:cNvSpPr txBox="1">
            <a:spLocks noGrp="1"/>
          </p:cNvSpPr>
          <p:nvPr>
            <p:ph type="title"/>
          </p:nvPr>
        </p:nvSpPr>
        <p:spPr>
          <a:xfrm>
            <a:off x="4651550" y="445025"/>
            <a:ext cx="4093500" cy="5034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2" name="Google Shape;122;p25"/>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25"/>
          <p:cNvSpPr txBox="1">
            <a:spLocks noGrp="1"/>
          </p:cNvSpPr>
          <p:nvPr>
            <p:ph type="body" idx="1"/>
          </p:nvPr>
        </p:nvSpPr>
        <p:spPr>
          <a:xfrm>
            <a:off x="4651550" y="10779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13273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1"/>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500"/>
              <a:buFont typeface="Gill Sans"/>
              <a:buNone/>
              <a:defRPr sz="2625">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rgbClr val="3D3D3D"/>
              </a:buClr>
              <a:buSzPts val="2800"/>
              <a:buChar char="•"/>
              <a:defRPr>
                <a:solidFill>
                  <a:srgbClr val="3D3D3D"/>
                </a:solidFill>
                <a:latin typeface="Gill Sans"/>
                <a:ea typeface="Gill Sans"/>
                <a:cs typeface="Gill Sans"/>
                <a:sym typeface="Gill Sans"/>
              </a:defRPr>
            </a:lvl1pPr>
            <a:lvl2pPr marL="685800" lvl="1" indent="-285750" algn="l">
              <a:lnSpc>
                <a:spcPct val="90000"/>
              </a:lnSpc>
              <a:spcBef>
                <a:spcPts val="375"/>
              </a:spcBef>
              <a:spcAft>
                <a:spcPts val="0"/>
              </a:spcAft>
              <a:buClr>
                <a:srgbClr val="3D3D3D"/>
              </a:buClr>
              <a:buSzPts val="2400"/>
              <a:buChar char="•"/>
              <a:defRPr>
                <a:solidFill>
                  <a:srgbClr val="3D3D3D"/>
                </a:solidFill>
                <a:latin typeface="Gill Sans"/>
                <a:ea typeface="Gill Sans"/>
                <a:cs typeface="Gill Sans"/>
                <a:sym typeface="Gill Sans"/>
              </a:defRPr>
            </a:lvl2pPr>
            <a:lvl3pPr marL="1028700" lvl="2" indent="-266700" algn="l">
              <a:lnSpc>
                <a:spcPct val="90000"/>
              </a:lnSpc>
              <a:spcBef>
                <a:spcPts val="375"/>
              </a:spcBef>
              <a:spcAft>
                <a:spcPts val="0"/>
              </a:spcAft>
              <a:buClr>
                <a:srgbClr val="3D3D3D"/>
              </a:buClr>
              <a:buSzPts val="2000"/>
              <a:buChar char="•"/>
              <a:defRPr>
                <a:solidFill>
                  <a:srgbClr val="3D3D3D"/>
                </a:solidFill>
                <a:latin typeface="Gill Sans"/>
                <a:ea typeface="Gill Sans"/>
                <a:cs typeface="Gill Sans"/>
                <a:sym typeface="Gill Sans"/>
              </a:defRPr>
            </a:lvl3pPr>
            <a:lvl4pPr marL="1371600" lvl="3" indent="-257175" algn="l">
              <a:lnSpc>
                <a:spcPct val="90000"/>
              </a:lnSpc>
              <a:spcBef>
                <a:spcPts val="375"/>
              </a:spcBef>
              <a:spcAft>
                <a:spcPts val="0"/>
              </a:spcAft>
              <a:buClr>
                <a:srgbClr val="3D3D3D"/>
              </a:buClr>
              <a:buSzPts val="1800"/>
              <a:buChar char="•"/>
              <a:defRPr>
                <a:solidFill>
                  <a:srgbClr val="3D3D3D"/>
                </a:solidFill>
                <a:latin typeface="Gill Sans"/>
                <a:ea typeface="Gill Sans"/>
                <a:cs typeface="Gill Sans"/>
                <a:sym typeface="Gill Sans"/>
              </a:defRPr>
            </a:lvl4pPr>
            <a:lvl5pPr marL="1714500" lvl="4" indent="-257175" algn="l">
              <a:lnSpc>
                <a:spcPct val="90000"/>
              </a:lnSpc>
              <a:spcBef>
                <a:spcPts val="375"/>
              </a:spcBef>
              <a:spcAft>
                <a:spcPts val="0"/>
              </a:spcAft>
              <a:buClr>
                <a:srgbClr val="3D3D3D"/>
              </a:buClr>
              <a:buSzPts val="1800"/>
              <a:buChar char="•"/>
              <a:defRPr>
                <a:solidFill>
                  <a:srgbClr val="3D3D3D"/>
                </a:solidFill>
                <a:latin typeface="Gill Sans"/>
                <a:ea typeface="Gill Sans"/>
                <a:cs typeface="Gill Sans"/>
                <a:sym typeface="Gill Sans"/>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6" name="Google Shape;16;p21"/>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0790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 With Bullet Points v2 + image">
  <p:cSld name="Slide With Bullet Points v2 + image">
    <p:spTree>
      <p:nvGrpSpPr>
        <p:cNvPr id="1" name="Shape 124"/>
        <p:cNvGrpSpPr/>
        <p:nvPr/>
      </p:nvGrpSpPr>
      <p:grpSpPr>
        <a:xfrm>
          <a:off x="0" y="0"/>
          <a:ext cx="0" cy="0"/>
          <a:chOff x="0" y="0"/>
          <a:chExt cx="0" cy="0"/>
        </a:xfrm>
      </p:grpSpPr>
      <p:sp>
        <p:nvSpPr>
          <p:cNvPr id="125" name="Google Shape;125;p26"/>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6"/>
          <p:cNvSpPr>
            <a:spLocks noGrp="1"/>
          </p:cNvSpPr>
          <p:nvPr>
            <p:ph type="pic" idx="2"/>
          </p:nvPr>
        </p:nvSpPr>
        <p:spPr>
          <a:xfrm>
            <a:off x="0" y="0"/>
            <a:ext cx="4166700" cy="5143500"/>
          </a:xfrm>
          <a:prstGeom prst="rect">
            <a:avLst/>
          </a:prstGeom>
          <a:noFill/>
          <a:ln>
            <a:noFill/>
          </a:ln>
        </p:spPr>
      </p:sp>
      <p:sp>
        <p:nvSpPr>
          <p:cNvPr id="127" name="Google Shape;127;p26"/>
          <p:cNvSpPr txBox="1">
            <a:spLocks noGrp="1"/>
          </p:cNvSpPr>
          <p:nvPr>
            <p:ph type="title"/>
          </p:nvPr>
        </p:nvSpPr>
        <p:spPr>
          <a:xfrm>
            <a:off x="46515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8" name="Google Shape;128;p26"/>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26"/>
          <p:cNvSpPr txBox="1">
            <a:spLocks noGrp="1"/>
          </p:cNvSpPr>
          <p:nvPr>
            <p:ph type="body" idx="1"/>
          </p:nvPr>
        </p:nvSpPr>
        <p:spPr>
          <a:xfrm>
            <a:off x="46515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026196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 3 items in  a list + image">
  <p:cSld name="Slide 3 items in  a list + image">
    <p:spTree>
      <p:nvGrpSpPr>
        <p:cNvPr id="1" name="Shape 130"/>
        <p:cNvGrpSpPr/>
        <p:nvPr/>
      </p:nvGrpSpPr>
      <p:grpSpPr>
        <a:xfrm>
          <a:off x="0" y="0"/>
          <a:ext cx="0" cy="0"/>
          <a:chOff x="0" y="0"/>
          <a:chExt cx="0" cy="0"/>
        </a:xfrm>
      </p:grpSpPr>
      <p:sp>
        <p:nvSpPr>
          <p:cNvPr id="131" name="Google Shape;131;p27"/>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7"/>
          <p:cNvSpPr>
            <a:spLocks noGrp="1"/>
          </p:cNvSpPr>
          <p:nvPr>
            <p:ph type="pic" idx="2"/>
          </p:nvPr>
        </p:nvSpPr>
        <p:spPr>
          <a:xfrm>
            <a:off x="560300" y="1522125"/>
            <a:ext cx="3922200" cy="3046800"/>
          </a:xfrm>
          <a:prstGeom prst="rect">
            <a:avLst/>
          </a:prstGeom>
          <a:noFill/>
          <a:ln>
            <a:noFill/>
          </a:ln>
        </p:spPr>
      </p:sp>
      <p:sp>
        <p:nvSpPr>
          <p:cNvPr id="133" name="Google Shape;133;p27"/>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34" name="Google Shape;134;p27"/>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7"/>
          <p:cNvSpPr/>
          <p:nvPr/>
        </p:nvSpPr>
        <p:spPr>
          <a:xfrm>
            <a:off x="4855875" y="445025"/>
            <a:ext cx="3726000" cy="1044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7"/>
          <p:cNvSpPr/>
          <p:nvPr/>
        </p:nvSpPr>
        <p:spPr>
          <a:xfrm>
            <a:off x="4855875" y="1753439"/>
            <a:ext cx="3726000" cy="10764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7"/>
          <p:cNvSpPr/>
          <p:nvPr/>
        </p:nvSpPr>
        <p:spPr>
          <a:xfrm>
            <a:off x="4855875" y="3070475"/>
            <a:ext cx="3726000" cy="1077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txBox="1">
            <a:spLocks noGrp="1"/>
          </p:cNvSpPr>
          <p:nvPr>
            <p:ph type="body" idx="1"/>
          </p:nvPr>
        </p:nvSpPr>
        <p:spPr>
          <a:xfrm>
            <a:off x="5481550" y="547625"/>
            <a:ext cx="2972700" cy="8388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39" name="Google Shape;139;p27"/>
          <p:cNvSpPr txBox="1">
            <a:spLocks noGrp="1"/>
          </p:cNvSpPr>
          <p:nvPr>
            <p:ph type="body" idx="3"/>
          </p:nvPr>
        </p:nvSpPr>
        <p:spPr>
          <a:xfrm>
            <a:off x="5481550" y="1872537"/>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0" name="Google Shape;140;p27"/>
          <p:cNvSpPr txBox="1">
            <a:spLocks noGrp="1"/>
          </p:cNvSpPr>
          <p:nvPr>
            <p:ph type="body" idx="4"/>
          </p:nvPr>
        </p:nvSpPr>
        <p:spPr>
          <a:xfrm>
            <a:off x="5481550" y="3189875"/>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1" name="Google Shape;141;p27"/>
          <p:cNvSpPr txBox="1"/>
          <p:nvPr/>
        </p:nvSpPr>
        <p:spPr>
          <a:xfrm>
            <a:off x="5041100" y="83367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42" name="Google Shape;142;p27"/>
          <p:cNvSpPr txBox="1"/>
          <p:nvPr/>
        </p:nvSpPr>
        <p:spPr>
          <a:xfrm>
            <a:off x="5041100" y="2146400"/>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43" name="Google Shape;143;p27"/>
          <p:cNvSpPr txBox="1"/>
          <p:nvPr/>
        </p:nvSpPr>
        <p:spPr>
          <a:xfrm>
            <a:off x="5041100" y="345942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Tree>
    <p:extLst>
      <p:ext uri="{BB962C8B-B14F-4D97-AF65-F5344CB8AC3E}">
        <p14:creationId xmlns:p14="http://schemas.microsoft.com/office/powerpoint/2010/main" val="509725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lide 3 items in  a list + image 1">
  <p:cSld name="Slide 3 items in  a list + image 1">
    <p:spTree>
      <p:nvGrpSpPr>
        <p:cNvPr id="1" name="Shape 144"/>
        <p:cNvGrpSpPr/>
        <p:nvPr/>
      </p:nvGrpSpPr>
      <p:grpSpPr>
        <a:xfrm>
          <a:off x="0" y="0"/>
          <a:ext cx="0" cy="0"/>
          <a:chOff x="0" y="0"/>
          <a:chExt cx="0" cy="0"/>
        </a:xfrm>
      </p:grpSpPr>
      <p:sp>
        <p:nvSpPr>
          <p:cNvPr id="145" name="Google Shape;145;p28"/>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a:spLocks noGrp="1"/>
          </p:cNvSpPr>
          <p:nvPr>
            <p:ph type="pic" idx="2"/>
          </p:nvPr>
        </p:nvSpPr>
        <p:spPr>
          <a:xfrm>
            <a:off x="560300" y="1522125"/>
            <a:ext cx="3922200" cy="3046800"/>
          </a:xfrm>
          <a:prstGeom prst="rect">
            <a:avLst/>
          </a:prstGeom>
          <a:noFill/>
          <a:ln>
            <a:noFill/>
          </a:ln>
        </p:spPr>
      </p:sp>
      <p:sp>
        <p:nvSpPr>
          <p:cNvPr id="147" name="Google Shape;147;p28"/>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8" name="Google Shape;148;p28"/>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28"/>
          <p:cNvSpPr/>
          <p:nvPr/>
        </p:nvSpPr>
        <p:spPr>
          <a:xfrm>
            <a:off x="4855875" y="819675"/>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4855875" y="3177964"/>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txBox="1">
            <a:spLocks noGrp="1"/>
          </p:cNvSpPr>
          <p:nvPr>
            <p:ph type="body" idx="1"/>
          </p:nvPr>
        </p:nvSpPr>
        <p:spPr>
          <a:xfrm>
            <a:off x="4992675" y="957875"/>
            <a:ext cx="3452400" cy="1425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2" name="Google Shape;152;p28"/>
          <p:cNvSpPr txBox="1">
            <a:spLocks noGrp="1"/>
          </p:cNvSpPr>
          <p:nvPr>
            <p:ph type="body" idx="3"/>
          </p:nvPr>
        </p:nvSpPr>
        <p:spPr>
          <a:xfrm>
            <a:off x="5001050" y="3332050"/>
            <a:ext cx="3453300" cy="14247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3" name="Google Shape;153;p28"/>
          <p:cNvSpPr/>
          <p:nvPr/>
        </p:nvSpPr>
        <p:spPr>
          <a:xfrm>
            <a:off x="4855875" y="819675"/>
            <a:ext cx="18000" cy="16920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54" name="Google Shape;154;p28"/>
          <p:cNvSpPr/>
          <p:nvPr/>
        </p:nvSpPr>
        <p:spPr>
          <a:xfrm>
            <a:off x="4855981" y="3177975"/>
            <a:ext cx="18000" cy="16917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Tree>
    <p:extLst>
      <p:ext uri="{BB962C8B-B14F-4D97-AF65-F5344CB8AC3E}">
        <p14:creationId xmlns:p14="http://schemas.microsoft.com/office/powerpoint/2010/main" val="678174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lide 3 items in a list">
  <p:cSld name="Slide 3 items in a list">
    <p:spTree>
      <p:nvGrpSpPr>
        <p:cNvPr id="1" name="Shape 166"/>
        <p:cNvGrpSpPr/>
        <p:nvPr/>
      </p:nvGrpSpPr>
      <p:grpSpPr>
        <a:xfrm>
          <a:off x="0" y="0"/>
          <a:ext cx="0" cy="0"/>
          <a:chOff x="0" y="0"/>
          <a:chExt cx="0" cy="0"/>
        </a:xfrm>
      </p:grpSpPr>
      <p:sp>
        <p:nvSpPr>
          <p:cNvPr id="167" name="Google Shape;167;p30"/>
          <p:cNvSpPr/>
          <p:nvPr/>
        </p:nvSpPr>
        <p:spPr>
          <a:xfrm>
            <a:off x="3322875"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6079500"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a:off x="645900" y="4474800"/>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0"/>
          <p:cNvGrpSpPr/>
          <p:nvPr/>
        </p:nvGrpSpPr>
        <p:grpSpPr>
          <a:xfrm>
            <a:off x="565200" y="1607413"/>
            <a:ext cx="2577600" cy="2867388"/>
            <a:chOff x="565200" y="1607413"/>
            <a:chExt cx="2577600" cy="2867388"/>
          </a:xfrm>
        </p:grpSpPr>
        <p:sp>
          <p:nvSpPr>
            <p:cNvPr id="171" name="Google Shape;171;p30"/>
            <p:cNvSpPr/>
            <p:nvPr/>
          </p:nvSpPr>
          <p:spPr>
            <a:xfrm>
              <a:off x="565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2" name="Google Shape;172;p30"/>
            <p:cNvSpPr/>
            <p:nvPr/>
          </p:nvSpPr>
          <p:spPr>
            <a:xfrm>
              <a:off x="1622250" y="1607413"/>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3" name="Google Shape;173;p30"/>
          <p:cNvGrpSpPr/>
          <p:nvPr/>
        </p:nvGrpSpPr>
        <p:grpSpPr>
          <a:xfrm>
            <a:off x="3283200" y="1607425"/>
            <a:ext cx="2577600" cy="2867375"/>
            <a:chOff x="3283200" y="1607425"/>
            <a:chExt cx="2577600" cy="2867375"/>
          </a:xfrm>
        </p:grpSpPr>
        <p:sp>
          <p:nvSpPr>
            <p:cNvPr id="174" name="Google Shape;174;p30"/>
            <p:cNvSpPr/>
            <p:nvPr/>
          </p:nvSpPr>
          <p:spPr>
            <a:xfrm>
              <a:off x="3283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5" name="Google Shape;175;p30"/>
            <p:cNvSpPr/>
            <p:nvPr/>
          </p:nvSpPr>
          <p:spPr>
            <a:xfrm>
              <a:off x="4340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6" name="Google Shape;176;p30"/>
          <p:cNvGrpSpPr/>
          <p:nvPr/>
        </p:nvGrpSpPr>
        <p:grpSpPr>
          <a:xfrm>
            <a:off x="6001200" y="1607425"/>
            <a:ext cx="2577600" cy="2867375"/>
            <a:chOff x="6001200" y="1607425"/>
            <a:chExt cx="2577600" cy="2867375"/>
          </a:xfrm>
        </p:grpSpPr>
        <p:sp>
          <p:nvSpPr>
            <p:cNvPr id="177" name="Google Shape;177;p30"/>
            <p:cNvSpPr/>
            <p:nvPr/>
          </p:nvSpPr>
          <p:spPr>
            <a:xfrm>
              <a:off x="6001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8" name="Google Shape;178;p30"/>
            <p:cNvSpPr/>
            <p:nvPr/>
          </p:nvSpPr>
          <p:spPr>
            <a:xfrm>
              <a:off x="7058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sp>
        <p:nvSpPr>
          <p:cNvPr id="179" name="Google Shape;179;p3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0" name="Google Shape;180;p3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30"/>
          <p:cNvSpPr txBox="1"/>
          <p:nvPr/>
        </p:nvSpPr>
        <p:spPr>
          <a:xfrm>
            <a:off x="1614175" y="1607425"/>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82" name="Google Shape;182;p30"/>
          <p:cNvSpPr txBox="1"/>
          <p:nvPr/>
        </p:nvSpPr>
        <p:spPr>
          <a:xfrm>
            <a:off x="4336400"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83" name="Google Shape;183;p30"/>
          <p:cNvSpPr txBox="1"/>
          <p:nvPr/>
        </p:nvSpPr>
        <p:spPr>
          <a:xfrm>
            <a:off x="7051025"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
        <p:nvSpPr>
          <p:cNvPr id="184" name="Google Shape;184;p30"/>
          <p:cNvSpPr txBox="1">
            <a:spLocks noGrp="1"/>
          </p:cNvSpPr>
          <p:nvPr>
            <p:ph type="body" idx="1"/>
          </p:nvPr>
        </p:nvSpPr>
        <p:spPr>
          <a:xfrm>
            <a:off x="7267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5" name="Google Shape;185;p30"/>
          <p:cNvSpPr txBox="1">
            <a:spLocks noGrp="1"/>
          </p:cNvSpPr>
          <p:nvPr>
            <p:ph type="body" idx="2"/>
          </p:nvPr>
        </p:nvSpPr>
        <p:spPr>
          <a:xfrm>
            <a:off x="344130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6" name="Google Shape;186;p30"/>
          <p:cNvSpPr txBox="1">
            <a:spLocks noGrp="1"/>
          </p:cNvSpPr>
          <p:nvPr>
            <p:ph type="body" idx="3"/>
          </p:nvPr>
        </p:nvSpPr>
        <p:spPr>
          <a:xfrm>
            <a:off x="61558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197087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lide with 2 Points v1">
  <p:cSld name="Slide with 2 Points v1">
    <p:spTree>
      <p:nvGrpSpPr>
        <p:cNvPr id="1" name="Shape 221"/>
        <p:cNvGrpSpPr/>
        <p:nvPr/>
      </p:nvGrpSpPr>
      <p:grpSpPr>
        <a:xfrm>
          <a:off x="0" y="0"/>
          <a:ext cx="0" cy="0"/>
          <a:chOff x="0" y="0"/>
          <a:chExt cx="0" cy="0"/>
        </a:xfrm>
      </p:grpSpPr>
      <p:sp>
        <p:nvSpPr>
          <p:cNvPr id="222" name="Google Shape;222;p33"/>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3" name="Google Shape;223;p33"/>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4" name="Google Shape;224;p33"/>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25" name="Google Shape;225;p33"/>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6" name="Google Shape;226;p33"/>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7" name="Google Shape;227;p33"/>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8" name="Google Shape;228;p33"/>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9" name="Google Shape;229;p33"/>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646794907"/>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 with 2 Points v1 + image">
  <p:cSld name="Slide with 2 Points v1 + image">
    <p:spTree>
      <p:nvGrpSpPr>
        <p:cNvPr id="1" name="Shape 230"/>
        <p:cNvGrpSpPr/>
        <p:nvPr/>
      </p:nvGrpSpPr>
      <p:grpSpPr>
        <a:xfrm>
          <a:off x="0" y="0"/>
          <a:ext cx="0" cy="0"/>
          <a:chOff x="0" y="0"/>
          <a:chExt cx="0" cy="0"/>
        </a:xfrm>
      </p:grpSpPr>
      <p:sp>
        <p:nvSpPr>
          <p:cNvPr id="231" name="Google Shape;231;p34"/>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2" name="Google Shape;232;p34"/>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3" name="Google Shape;233;p34"/>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34" name="Google Shape;234;p34"/>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5" name="Google Shape;235;p34"/>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6" name="Google Shape;236;p34"/>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7" name="Google Shape;237;p34"/>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8" name="Google Shape;238;p34"/>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3124428903"/>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with 2 Points v2 + image">
  <p:cSld name="Slide with 2 Points v2 + image">
    <p:spTree>
      <p:nvGrpSpPr>
        <p:cNvPr id="1" name="Shape 252"/>
        <p:cNvGrpSpPr/>
        <p:nvPr/>
      </p:nvGrpSpPr>
      <p:grpSpPr>
        <a:xfrm>
          <a:off x="0" y="0"/>
          <a:ext cx="0" cy="0"/>
          <a:chOff x="0" y="0"/>
          <a:chExt cx="0" cy="0"/>
        </a:xfrm>
      </p:grpSpPr>
      <p:sp>
        <p:nvSpPr>
          <p:cNvPr id="253" name="Google Shape;253;p37"/>
          <p:cNvSpPr/>
          <p:nvPr/>
        </p:nvSpPr>
        <p:spPr>
          <a:xfrm>
            <a:off x="3236813" y="1605550"/>
            <a:ext cx="2489100" cy="25662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4" name="Google Shape;254;p37"/>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5" name="Google Shape;255;p37"/>
          <p:cNvSpPr txBox="1">
            <a:spLocks noGrp="1"/>
          </p:cNvSpPr>
          <p:nvPr>
            <p:ph type="body" idx="1"/>
          </p:nvPr>
        </p:nvSpPr>
        <p:spPr>
          <a:xfrm>
            <a:off x="3378413"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6" name="Google Shape;256;p37"/>
          <p:cNvSpPr/>
          <p:nvPr/>
        </p:nvSpPr>
        <p:spPr>
          <a:xfrm>
            <a:off x="6197750" y="1605550"/>
            <a:ext cx="2487600" cy="25662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7" name="Google Shape;257;p37"/>
          <p:cNvSpPr txBox="1">
            <a:spLocks noGrp="1"/>
          </p:cNvSpPr>
          <p:nvPr>
            <p:ph type="body" idx="2"/>
          </p:nvPr>
        </p:nvSpPr>
        <p:spPr>
          <a:xfrm>
            <a:off x="6338600"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8" name="Google Shape;258;p37"/>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1971850737"/>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lide with 3 Points v1">
  <p:cSld name="Slide with 3 Points v1">
    <p:spTree>
      <p:nvGrpSpPr>
        <p:cNvPr id="1" name="Shape 259"/>
        <p:cNvGrpSpPr/>
        <p:nvPr/>
      </p:nvGrpSpPr>
      <p:grpSpPr>
        <a:xfrm>
          <a:off x="0" y="0"/>
          <a:ext cx="0" cy="0"/>
          <a:chOff x="0" y="0"/>
          <a:chExt cx="0" cy="0"/>
        </a:xfrm>
      </p:grpSpPr>
      <p:sp>
        <p:nvSpPr>
          <p:cNvPr id="260" name="Google Shape;260;p38"/>
          <p:cNvSpPr/>
          <p:nvPr/>
        </p:nvSpPr>
        <p:spPr>
          <a:xfrm>
            <a:off x="389157"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1" name="Google Shape;261;p38"/>
          <p:cNvSpPr/>
          <p:nvPr/>
        </p:nvSpPr>
        <p:spPr>
          <a:xfrm>
            <a:off x="448400" y="1605550"/>
            <a:ext cx="25014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2" name="Google Shape;262;p38"/>
          <p:cNvSpPr txBox="1">
            <a:spLocks noGrp="1"/>
          </p:cNvSpPr>
          <p:nvPr>
            <p:ph type="title"/>
          </p:nvPr>
        </p:nvSpPr>
        <p:spPr>
          <a:xfrm>
            <a:off x="339450" y="369925"/>
            <a:ext cx="84651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63" name="Google Shape;263;p38"/>
          <p:cNvSpPr txBox="1">
            <a:spLocks noGrp="1"/>
          </p:cNvSpPr>
          <p:nvPr>
            <p:ph type="body" idx="1"/>
          </p:nvPr>
        </p:nvSpPr>
        <p:spPr>
          <a:xfrm>
            <a:off x="611900" y="1732450"/>
            <a:ext cx="21744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64" name="Google Shape;264;p38"/>
          <p:cNvSpPr/>
          <p:nvPr/>
        </p:nvSpPr>
        <p:spPr>
          <a:xfrm>
            <a:off x="3291382"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5" name="Google Shape;265;p38"/>
          <p:cNvSpPr/>
          <p:nvPr/>
        </p:nvSpPr>
        <p:spPr>
          <a:xfrm>
            <a:off x="3350625" y="1605550"/>
            <a:ext cx="2502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6" name="Google Shape;266;p38"/>
          <p:cNvSpPr/>
          <p:nvPr/>
        </p:nvSpPr>
        <p:spPr>
          <a:xfrm>
            <a:off x="6193607" y="1546821"/>
            <a:ext cx="289800" cy="289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7" name="Google Shape;267;p38"/>
          <p:cNvSpPr/>
          <p:nvPr/>
        </p:nvSpPr>
        <p:spPr>
          <a:xfrm>
            <a:off x="6252850" y="1605550"/>
            <a:ext cx="2502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8" name="Google Shape;268;p38"/>
          <p:cNvSpPr txBox="1">
            <a:spLocks noGrp="1"/>
          </p:cNvSpPr>
          <p:nvPr>
            <p:ph type="body" idx="2"/>
          </p:nvPr>
        </p:nvSpPr>
        <p:spPr>
          <a:xfrm>
            <a:off x="3514425" y="1732450"/>
            <a:ext cx="21744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69" name="Google Shape;269;p38"/>
          <p:cNvSpPr txBox="1">
            <a:spLocks noGrp="1"/>
          </p:cNvSpPr>
          <p:nvPr>
            <p:ph type="body" idx="3"/>
          </p:nvPr>
        </p:nvSpPr>
        <p:spPr>
          <a:xfrm>
            <a:off x="6417400" y="1732450"/>
            <a:ext cx="21729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3484338246"/>
      </p:ext>
    </p:extLst>
  </p:cSld>
  <p:clrMapOvr>
    <a:masterClrMapping/>
  </p:clrMapOvr>
  <p:extLst>
    <p:ext uri="{DCECCB84-F9BA-43D5-87BE-67443E8EF086}">
      <p15:sldGuideLst xmlns:p15="http://schemas.microsoft.com/office/powerpoint/2012/main">
        <p15:guide id="1" orient="horz" pos="1073">
          <p15:clr>
            <a:srgbClr val="E46962"/>
          </p15:clr>
        </p15:guide>
        <p15:guide id="2" pos="282">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lide with 3 Points v2">
  <p:cSld name="Slide with 3 Points v2">
    <p:spTree>
      <p:nvGrpSpPr>
        <p:cNvPr id="1" name="Shape 270"/>
        <p:cNvGrpSpPr/>
        <p:nvPr/>
      </p:nvGrpSpPr>
      <p:grpSpPr>
        <a:xfrm>
          <a:off x="0" y="0"/>
          <a:ext cx="0" cy="0"/>
          <a:chOff x="0" y="0"/>
          <a:chExt cx="0" cy="0"/>
        </a:xfrm>
      </p:grpSpPr>
      <p:sp>
        <p:nvSpPr>
          <p:cNvPr id="271" name="Google Shape;271;p39"/>
          <p:cNvSpPr/>
          <p:nvPr/>
        </p:nvSpPr>
        <p:spPr>
          <a:xfrm>
            <a:off x="418775" y="1605550"/>
            <a:ext cx="2502000" cy="25356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2" name="Google Shape;272;p39"/>
          <p:cNvSpPr txBox="1">
            <a:spLocks noGrp="1"/>
          </p:cNvSpPr>
          <p:nvPr>
            <p:ph type="title"/>
          </p:nvPr>
        </p:nvSpPr>
        <p:spPr>
          <a:xfrm>
            <a:off x="313501" y="369925"/>
            <a:ext cx="81960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73" name="Google Shape;273;p39"/>
          <p:cNvSpPr txBox="1">
            <a:spLocks noGrp="1"/>
          </p:cNvSpPr>
          <p:nvPr>
            <p:ph type="body" idx="1"/>
          </p:nvPr>
        </p:nvSpPr>
        <p:spPr>
          <a:xfrm>
            <a:off x="570875" y="1732450"/>
            <a:ext cx="2197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4" name="Google Shape;274;p39"/>
          <p:cNvSpPr/>
          <p:nvPr/>
        </p:nvSpPr>
        <p:spPr>
          <a:xfrm>
            <a:off x="3321000" y="1605550"/>
            <a:ext cx="2502000" cy="25356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5" name="Google Shape;275;p39"/>
          <p:cNvSpPr/>
          <p:nvPr/>
        </p:nvSpPr>
        <p:spPr>
          <a:xfrm>
            <a:off x="6223225" y="1605550"/>
            <a:ext cx="2502000" cy="2535600"/>
          </a:xfrm>
          <a:prstGeom prst="rect">
            <a:avLst/>
          </a:prstGeom>
          <a:solidFill>
            <a:schemeClr val="lt1"/>
          </a:solidFill>
          <a:ln w="9525" cap="flat" cmpd="sng">
            <a:solidFill>
              <a:schemeClr val="accent6"/>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6" name="Google Shape;276;p39"/>
          <p:cNvSpPr txBox="1">
            <a:spLocks noGrp="1"/>
          </p:cNvSpPr>
          <p:nvPr>
            <p:ph type="body" idx="2"/>
          </p:nvPr>
        </p:nvSpPr>
        <p:spPr>
          <a:xfrm>
            <a:off x="3472200"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7" name="Google Shape;277;p39"/>
          <p:cNvSpPr txBox="1">
            <a:spLocks noGrp="1"/>
          </p:cNvSpPr>
          <p:nvPr>
            <p:ph type="body" idx="3"/>
          </p:nvPr>
        </p:nvSpPr>
        <p:spPr>
          <a:xfrm>
            <a:off x="6374425"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842850931"/>
      </p:ext>
    </p:extLst>
  </p:cSld>
  <p:clrMapOvr>
    <a:masterClrMapping/>
  </p:clrMapOvr>
  <p:extLst>
    <p:ext uri="{DCECCB84-F9BA-43D5-87BE-67443E8EF086}">
      <p15:sldGuideLst xmlns:p15="http://schemas.microsoft.com/office/powerpoint/2012/main">
        <p15:guide id="1" orient="horz" pos="1073">
          <p15:clr>
            <a:srgbClr val="E46962"/>
          </p15:clr>
        </p15:guide>
        <p15:guide id="2" pos="264">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 with 3 paragraphs">
  <p:cSld name="Slide with 3 paragraphs">
    <p:spTree>
      <p:nvGrpSpPr>
        <p:cNvPr id="1" name="Shape 278"/>
        <p:cNvGrpSpPr/>
        <p:nvPr/>
      </p:nvGrpSpPr>
      <p:grpSpPr>
        <a:xfrm>
          <a:off x="0" y="0"/>
          <a:ext cx="0" cy="0"/>
          <a:chOff x="0" y="0"/>
          <a:chExt cx="0" cy="0"/>
        </a:xfrm>
      </p:grpSpPr>
      <p:sp>
        <p:nvSpPr>
          <p:cNvPr id="279" name="Google Shape;279;p40"/>
          <p:cNvSpPr/>
          <p:nvPr/>
        </p:nvSpPr>
        <p:spPr>
          <a:xfrm>
            <a:off x="645900" y="4447275"/>
            <a:ext cx="2418600" cy="121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79500" y="4447175"/>
            <a:ext cx="2418600" cy="121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1" name="Google Shape;281;p40"/>
          <p:cNvSpPr/>
          <p:nvPr/>
        </p:nvSpPr>
        <p:spPr>
          <a:xfrm>
            <a:off x="3358950" y="4447175"/>
            <a:ext cx="2418600" cy="121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2" name="Google Shape;282;p40"/>
          <p:cNvSpPr/>
          <p:nvPr/>
        </p:nvSpPr>
        <p:spPr>
          <a:xfrm>
            <a:off x="0" y="0"/>
            <a:ext cx="9144000" cy="66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57375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285" name="Google Shape;285;p4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p40"/>
          <p:cNvSpPr/>
          <p:nvPr/>
        </p:nvSpPr>
        <p:spPr>
          <a:xfrm>
            <a:off x="599985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328680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txBox="1">
            <a:spLocks noGrp="1"/>
          </p:cNvSpPr>
          <p:nvPr>
            <p:ph type="body" idx="1"/>
          </p:nvPr>
        </p:nvSpPr>
        <p:spPr>
          <a:xfrm>
            <a:off x="693150" y="1994900"/>
            <a:ext cx="2328600" cy="2188200"/>
          </a:xfrm>
          <a:prstGeom prst="rect">
            <a:avLst/>
          </a:prstGeom>
        </p:spPr>
        <p:txBody>
          <a:bodyPr spcFirstLastPara="1" wrap="square" lIns="91425" tIns="91425" rIns="167400"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89" name="Google Shape;289;p40"/>
          <p:cNvSpPr txBox="1">
            <a:spLocks noGrp="1"/>
          </p:cNvSpPr>
          <p:nvPr>
            <p:ph type="body" idx="2"/>
          </p:nvPr>
        </p:nvSpPr>
        <p:spPr>
          <a:xfrm>
            <a:off x="3406200" y="1994925"/>
            <a:ext cx="23286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90" name="Google Shape;290;p40"/>
          <p:cNvSpPr txBox="1">
            <a:spLocks noGrp="1"/>
          </p:cNvSpPr>
          <p:nvPr>
            <p:ph type="body" idx="3"/>
          </p:nvPr>
        </p:nvSpPr>
        <p:spPr>
          <a:xfrm>
            <a:off x="6124500" y="1994925"/>
            <a:ext cx="23286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2489140342"/>
      </p:ext>
    </p:extLst>
  </p:cSld>
  <p:clrMapOvr>
    <a:masterClrMapping/>
  </p:clrMapOvr>
  <p:extLst>
    <p:ext uri="{DCECCB84-F9BA-43D5-87BE-67443E8EF086}">
      <p15:sldGuideLst xmlns:p15="http://schemas.microsoft.com/office/powerpoint/2012/main">
        <p15:guide id="1" orient="horz" pos="1257">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629841" y="342900"/>
            <a:ext cx="2949075" cy="12001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a:spLocks noGrp="1"/>
          </p:cNvSpPr>
          <p:nvPr>
            <p:ph type="pic" idx="2"/>
          </p:nvPr>
        </p:nvSpPr>
        <p:spPr>
          <a:xfrm>
            <a:off x="3887391" y="740569"/>
            <a:ext cx="4629150" cy="3655125"/>
          </a:xfrm>
          <a:prstGeom prst="rect">
            <a:avLst/>
          </a:prstGeom>
          <a:noFill/>
          <a:ln>
            <a:noFill/>
          </a:ln>
        </p:spPr>
      </p:sp>
      <p:sp>
        <p:nvSpPr>
          <p:cNvPr id="20" name="Google Shape;20;p28"/>
          <p:cNvSpPr txBox="1">
            <a:spLocks noGrp="1"/>
          </p:cNvSpPr>
          <p:nvPr>
            <p:ph type="body" idx="1"/>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D3D3D"/>
              </a:buClr>
              <a:buSzPts val="1600"/>
              <a:buNone/>
              <a:defRPr sz="1200"/>
            </a:lvl1pPr>
            <a:lvl2pPr marL="685800" lvl="1" indent="-171450" algn="l">
              <a:lnSpc>
                <a:spcPct val="90000"/>
              </a:lnSpc>
              <a:spcBef>
                <a:spcPts val="375"/>
              </a:spcBef>
              <a:spcAft>
                <a:spcPts val="0"/>
              </a:spcAft>
              <a:buClr>
                <a:srgbClr val="3D3D3D"/>
              </a:buClr>
              <a:buSzPts val="1400"/>
              <a:buNone/>
              <a:defRPr sz="1050"/>
            </a:lvl2pPr>
            <a:lvl3pPr marL="1028700" lvl="2" indent="-171450" algn="l">
              <a:lnSpc>
                <a:spcPct val="90000"/>
              </a:lnSpc>
              <a:spcBef>
                <a:spcPts val="375"/>
              </a:spcBef>
              <a:spcAft>
                <a:spcPts val="0"/>
              </a:spcAft>
              <a:buClr>
                <a:srgbClr val="3D3D3D"/>
              </a:buClr>
              <a:buSzPts val="1200"/>
              <a:buNone/>
              <a:defRPr sz="900"/>
            </a:lvl3pPr>
            <a:lvl4pPr marL="1371600" lvl="3" indent="-171450" algn="l">
              <a:lnSpc>
                <a:spcPct val="90000"/>
              </a:lnSpc>
              <a:spcBef>
                <a:spcPts val="375"/>
              </a:spcBef>
              <a:spcAft>
                <a:spcPts val="0"/>
              </a:spcAft>
              <a:buClr>
                <a:srgbClr val="3D3D3D"/>
              </a:buClr>
              <a:buSzPts val="1000"/>
              <a:buNone/>
              <a:defRPr sz="750"/>
            </a:lvl4pPr>
            <a:lvl5pPr marL="1714500" lvl="4" indent="-171450" algn="l">
              <a:lnSpc>
                <a:spcPct val="90000"/>
              </a:lnSpc>
              <a:spcBef>
                <a:spcPts val="375"/>
              </a:spcBef>
              <a:spcAft>
                <a:spcPts val="0"/>
              </a:spcAft>
              <a:buClr>
                <a:srgbClr val="3D3D3D"/>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21" name="Google Shape;21;p28"/>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1344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ositive/negative slide">
  <p:cSld name="Positive/negative slide">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a:p>
        </p:txBody>
      </p:sp>
      <p:sp>
        <p:nvSpPr>
          <p:cNvPr id="293" name="Google Shape;293;p41"/>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94" name="Google Shape;294;p41"/>
          <p:cNvSpPr txBox="1">
            <a:spLocks noGrp="1"/>
          </p:cNvSpPr>
          <p:nvPr>
            <p:ph type="body" idx="1"/>
          </p:nvPr>
        </p:nvSpPr>
        <p:spPr>
          <a:xfrm>
            <a:off x="650850" y="1916463"/>
            <a:ext cx="37767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3"/>
              </a:buClr>
              <a:buSzPts val="1100"/>
              <a:buFont typeface="Inter"/>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5" name="Google Shape;295;p41"/>
          <p:cNvSpPr txBox="1">
            <a:spLocks noGrp="1"/>
          </p:cNvSpPr>
          <p:nvPr>
            <p:ph type="body" idx="2"/>
          </p:nvPr>
        </p:nvSpPr>
        <p:spPr>
          <a:xfrm>
            <a:off x="4845450" y="1916463"/>
            <a:ext cx="37323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6" name="Google Shape;296;p41"/>
          <p:cNvSpPr txBox="1">
            <a:spLocks noGrp="1"/>
          </p:cNvSpPr>
          <p:nvPr>
            <p:ph type="subTitle" idx="3"/>
          </p:nvPr>
        </p:nvSpPr>
        <p:spPr>
          <a:xfrm>
            <a:off x="650850" y="1367825"/>
            <a:ext cx="37767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9pPr>
          </a:lstStyle>
          <a:p>
            <a:endParaRPr/>
          </a:p>
        </p:txBody>
      </p:sp>
      <p:sp>
        <p:nvSpPr>
          <p:cNvPr id="297" name="Google Shape;297;p41"/>
          <p:cNvSpPr txBox="1">
            <a:spLocks noGrp="1"/>
          </p:cNvSpPr>
          <p:nvPr>
            <p:ph type="subTitle" idx="4"/>
          </p:nvPr>
        </p:nvSpPr>
        <p:spPr>
          <a:xfrm>
            <a:off x="4845525" y="1367825"/>
            <a:ext cx="37323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9pPr>
          </a:lstStyle>
          <a:p>
            <a:endParaRPr/>
          </a:p>
        </p:txBody>
      </p:sp>
    </p:spTree>
    <p:extLst>
      <p:ext uri="{BB962C8B-B14F-4D97-AF65-F5344CB8AC3E}">
        <p14:creationId xmlns:p14="http://schemas.microsoft.com/office/powerpoint/2010/main" val="2681029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98"/>
        <p:cNvGrpSpPr/>
        <p:nvPr/>
      </p:nvGrpSpPr>
      <p:grpSpPr>
        <a:xfrm>
          <a:off x="0" y="0"/>
          <a:ext cx="0" cy="0"/>
          <a:chOff x="0" y="0"/>
          <a:chExt cx="0" cy="0"/>
        </a:xfrm>
      </p:grpSpPr>
    </p:spTree>
    <p:extLst>
      <p:ext uri="{BB962C8B-B14F-4D97-AF65-F5344CB8AC3E}">
        <p14:creationId xmlns:p14="http://schemas.microsoft.com/office/powerpoint/2010/main" val="3257350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act us slide - v1">
  <p:cSld name="Contact us slide - v1">
    <p:spTree>
      <p:nvGrpSpPr>
        <p:cNvPr id="1" name="Shape 299"/>
        <p:cNvGrpSpPr/>
        <p:nvPr/>
      </p:nvGrpSpPr>
      <p:grpSpPr>
        <a:xfrm>
          <a:off x="0" y="0"/>
          <a:ext cx="0" cy="0"/>
          <a:chOff x="0" y="0"/>
          <a:chExt cx="0" cy="0"/>
        </a:xfrm>
      </p:grpSpPr>
      <p:sp>
        <p:nvSpPr>
          <p:cNvPr id="300" name="Google Shape;300;p43"/>
          <p:cNvSpPr/>
          <p:nvPr/>
        </p:nvSpPr>
        <p:spPr>
          <a:xfrm>
            <a:off x="581025" y="1857300"/>
            <a:ext cx="8011500" cy="20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3"/>
          <p:cNvSpPr txBox="1">
            <a:spLocks noGrp="1"/>
          </p:cNvSpPr>
          <p:nvPr>
            <p:ph type="title"/>
          </p:nvPr>
        </p:nvSpPr>
        <p:spPr>
          <a:xfrm>
            <a:off x="581025" y="3114750"/>
            <a:ext cx="3224700" cy="9810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02" name="Google Shape;302;p43"/>
          <p:cNvSpPr>
            <a:spLocks noGrp="1"/>
          </p:cNvSpPr>
          <p:nvPr>
            <p:ph type="pic" idx="2"/>
          </p:nvPr>
        </p:nvSpPr>
        <p:spPr>
          <a:xfrm>
            <a:off x="0" y="0"/>
            <a:ext cx="9144000" cy="1857300"/>
          </a:xfrm>
          <a:prstGeom prst="rect">
            <a:avLst/>
          </a:prstGeom>
          <a:noFill/>
          <a:ln>
            <a:noFill/>
          </a:ln>
        </p:spPr>
      </p:sp>
      <p:sp>
        <p:nvSpPr>
          <p:cNvPr id="303" name="Google Shape;303;p43"/>
          <p:cNvSpPr txBox="1">
            <a:spLocks noGrp="1"/>
          </p:cNvSpPr>
          <p:nvPr>
            <p:ph type="body" idx="1"/>
          </p:nvPr>
        </p:nvSpPr>
        <p:spPr>
          <a:xfrm>
            <a:off x="4347675" y="28385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cxnSp>
        <p:nvCxnSpPr>
          <p:cNvPr id="304" name="Google Shape;304;p43"/>
          <p:cNvCxnSpPr/>
          <p:nvPr/>
        </p:nvCxnSpPr>
        <p:spPr>
          <a:xfrm>
            <a:off x="4076700" y="2390775"/>
            <a:ext cx="0" cy="2533800"/>
          </a:xfrm>
          <a:prstGeom prst="straightConnector1">
            <a:avLst/>
          </a:prstGeom>
          <a:noFill/>
          <a:ln w="19050" cap="flat" cmpd="sng">
            <a:solidFill>
              <a:schemeClr val="accent5"/>
            </a:solidFill>
            <a:prstDash val="solid"/>
            <a:round/>
            <a:headEnd type="none" w="med" len="med"/>
            <a:tailEnd type="none" w="med" len="med"/>
          </a:ln>
        </p:spPr>
      </p:cxnSp>
      <p:sp>
        <p:nvSpPr>
          <p:cNvPr id="305" name="Google Shape;305;p43"/>
          <p:cNvSpPr txBox="1">
            <a:spLocks noGrp="1"/>
          </p:cNvSpPr>
          <p:nvPr>
            <p:ph type="body" idx="3"/>
          </p:nvPr>
        </p:nvSpPr>
        <p:spPr>
          <a:xfrm>
            <a:off x="4347675" y="366722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6" name="Google Shape;306;p43"/>
          <p:cNvSpPr txBox="1">
            <a:spLocks noGrp="1"/>
          </p:cNvSpPr>
          <p:nvPr>
            <p:ph type="body" idx="4"/>
          </p:nvPr>
        </p:nvSpPr>
        <p:spPr>
          <a:xfrm>
            <a:off x="4347675" y="44958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7" name="Google Shape;307;p43"/>
          <p:cNvSpPr txBox="1"/>
          <p:nvPr/>
        </p:nvSpPr>
        <p:spPr>
          <a:xfrm>
            <a:off x="4347675" y="24383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Number</a:t>
            </a:r>
            <a:endParaRPr>
              <a:solidFill>
                <a:schemeClr val="accent5"/>
              </a:solidFill>
              <a:latin typeface="Space Grotesk SemiBold"/>
              <a:ea typeface="Space Grotesk SemiBold"/>
              <a:cs typeface="Space Grotesk SemiBold"/>
              <a:sym typeface="Space Grotesk SemiBold"/>
            </a:endParaRPr>
          </a:p>
        </p:txBody>
      </p:sp>
      <p:sp>
        <p:nvSpPr>
          <p:cNvPr id="308" name="Google Shape;308;p43"/>
          <p:cNvSpPr txBox="1"/>
          <p:nvPr/>
        </p:nvSpPr>
        <p:spPr>
          <a:xfrm>
            <a:off x="4347675" y="3286200"/>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Email</a:t>
            </a:r>
            <a:endParaRPr>
              <a:solidFill>
                <a:schemeClr val="accent5"/>
              </a:solidFill>
              <a:latin typeface="Space Grotesk SemiBold"/>
              <a:ea typeface="Space Grotesk SemiBold"/>
              <a:cs typeface="Space Grotesk SemiBold"/>
              <a:sym typeface="Space Grotesk SemiBold"/>
            </a:endParaRPr>
          </a:p>
        </p:txBody>
      </p:sp>
      <p:sp>
        <p:nvSpPr>
          <p:cNvPr id="309" name="Google Shape;309;p43"/>
          <p:cNvSpPr txBox="1"/>
          <p:nvPr/>
        </p:nvSpPr>
        <p:spPr>
          <a:xfrm>
            <a:off x="4347675" y="41148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Site Link</a:t>
            </a:r>
            <a:endParaRPr>
              <a:solidFill>
                <a:schemeClr val="accent5"/>
              </a:solidFill>
              <a:latin typeface="Space Grotesk SemiBold"/>
              <a:ea typeface="Space Grotesk SemiBold"/>
              <a:cs typeface="Space Grotesk SemiBold"/>
              <a:sym typeface="Space Grotesk SemiBold"/>
            </a:endParaRPr>
          </a:p>
        </p:txBody>
      </p:sp>
    </p:spTree>
    <p:extLst>
      <p:ext uri="{BB962C8B-B14F-4D97-AF65-F5344CB8AC3E}">
        <p14:creationId xmlns:p14="http://schemas.microsoft.com/office/powerpoint/2010/main" val="186311030"/>
      </p:ext>
    </p:extLst>
  </p:cSld>
  <p:clrMapOvr>
    <a:masterClrMapping/>
  </p:clrMapOvr>
  <p:extLst>
    <p:ext uri="{DCECCB84-F9BA-43D5-87BE-67443E8EF086}">
      <p15:sldGuideLst xmlns:p15="http://schemas.microsoft.com/office/powerpoint/2012/main">
        <p15:guide id="1" orient="horz" pos="1659">
          <p15:clr>
            <a:srgbClr val="E46962"/>
          </p15:clr>
        </p15:guide>
        <p15:guide id="2" orient="horz" pos="2181">
          <p15:clr>
            <a:srgbClr val="E46962"/>
          </p15:clr>
        </p15:guide>
        <p15:guide id="3" orient="horz" pos="2703">
          <p15:clr>
            <a:srgbClr val="E46962"/>
          </p15:clr>
        </p15:guide>
        <p15:guide id="4" pos="2739">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ingle user slide - v1">
  <p:cSld name="Single user slide - v1">
    <p:spTree>
      <p:nvGrpSpPr>
        <p:cNvPr id="1" name="Shape 310"/>
        <p:cNvGrpSpPr/>
        <p:nvPr/>
      </p:nvGrpSpPr>
      <p:grpSpPr>
        <a:xfrm>
          <a:off x="0" y="0"/>
          <a:ext cx="0" cy="0"/>
          <a:chOff x="0" y="0"/>
          <a:chExt cx="0" cy="0"/>
        </a:xfrm>
      </p:grpSpPr>
      <p:sp>
        <p:nvSpPr>
          <p:cNvPr id="311" name="Google Shape;311;p44"/>
          <p:cNvSpPr/>
          <p:nvPr/>
        </p:nvSpPr>
        <p:spPr>
          <a:xfrm>
            <a:off x="6896100" y="-28575"/>
            <a:ext cx="2247900" cy="5172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2" name="Google Shape;312;p44"/>
          <p:cNvSpPr/>
          <p:nvPr/>
        </p:nvSpPr>
        <p:spPr>
          <a:xfrm>
            <a:off x="1652100" y="1809750"/>
            <a:ext cx="6105600" cy="2209800"/>
          </a:xfrm>
          <a:prstGeom prst="round1Rect">
            <a:avLst>
              <a:gd name="adj" fmla="val 16667"/>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4"/>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14" name="Google Shape;314;p44"/>
          <p:cNvSpPr>
            <a:spLocks noGrp="1"/>
          </p:cNvSpPr>
          <p:nvPr>
            <p:ph type="pic" idx="2"/>
          </p:nvPr>
        </p:nvSpPr>
        <p:spPr>
          <a:xfrm>
            <a:off x="566250" y="1781175"/>
            <a:ext cx="2238300" cy="2238300"/>
          </a:xfrm>
          <a:prstGeom prst="ellipse">
            <a:avLst/>
          </a:prstGeom>
          <a:noFill/>
          <a:ln>
            <a:noFill/>
          </a:ln>
        </p:spPr>
      </p:sp>
      <p:sp>
        <p:nvSpPr>
          <p:cNvPr id="315" name="Google Shape;315;p44"/>
          <p:cNvSpPr txBox="1">
            <a:spLocks noGrp="1"/>
          </p:cNvSpPr>
          <p:nvPr>
            <p:ph type="body" idx="1"/>
          </p:nvPr>
        </p:nvSpPr>
        <p:spPr>
          <a:xfrm>
            <a:off x="3201650" y="2350798"/>
            <a:ext cx="3857400" cy="321000"/>
          </a:xfrm>
          <a:prstGeom prst="rect">
            <a:avLst/>
          </a:prstGeom>
        </p:spPr>
        <p:txBody>
          <a:bodyPr spcFirstLastPara="1" wrap="square" lIns="0" tIns="91425" rIns="91425" bIns="91425" anchor="ctr" anchorCtr="0">
            <a:norm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316" name="Google Shape;316;p44"/>
          <p:cNvSpPr txBox="1">
            <a:spLocks noGrp="1"/>
          </p:cNvSpPr>
          <p:nvPr>
            <p:ph type="subTitle" idx="3"/>
          </p:nvPr>
        </p:nvSpPr>
        <p:spPr>
          <a:xfrm>
            <a:off x="3201650" y="2029802"/>
            <a:ext cx="3857400" cy="321000"/>
          </a:xfrm>
          <a:prstGeom prst="rect">
            <a:avLst/>
          </a:prstGeom>
        </p:spPr>
        <p:txBody>
          <a:bodyPr spcFirstLastPara="1" wrap="square" lIns="0" tIns="90000" rIns="91425" bIns="91425" anchor="ctr" anchorCtr="0">
            <a:noAutofit/>
          </a:bodyPr>
          <a:lstStyle>
            <a:lvl1pPr lvl="0">
              <a:lnSpc>
                <a:spcPct val="100000"/>
              </a:lnSpc>
              <a:spcBef>
                <a:spcPts val="0"/>
              </a:spcBef>
              <a:spcAft>
                <a:spcPts val="0"/>
              </a:spcAft>
              <a:buClr>
                <a:schemeClr val="accent5"/>
              </a:buClr>
              <a:buSzPts val="1400"/>
              <a:buFont typeface="Space Grotesk SemiBold"/>
              <a:buNone/>
              <a:defRPr sz="1400">
                <a:solidFill>
                  <a:schemeClr val="accent5"/>
                </a:solidFill>
                <a:latin typeface="Space Grotesk SemiBold"/>
                <a:ea typeface="Space Grotesk SemiBold"/>
                <a:cs typeface="Space Grotesk SemiBold"/>
                <a:sym typeface="Space Grotesk SemiBold"/>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7" name="Google Shape;317;p44"/>
          <p:cNvSpPr txBox="1">
            <a:spLocks noGrp="1"/>
          </p:cNvSpPr>
          <p:nvPr>
            <p:ph type="body" idx="4"/>
          </p:nvPr>
        </p:nvSpPr>
        <p:spPr>
          <a:xfrm>
            <a:off x="3201650" y="2671800"/>
            <a:ext cx="3857400" cy="12759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242682060"/>
      </p:ext>
    </p:extLst>
  </p:cSld>
  <p:clrMapOvr>
    <a:masterClrMapping/>
  </p:clrMapOvr>
  <p:extLst>
    <p:ext uri="{DCECCB84-F9BA-43D5-87BE-67443E8EF086}">
      <p15:sldGuideLst xmlns:p15="http://schemas.microsoft.com/office/powerpoint/2012/main">
        <p15:guide id="1" pos="2164">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s slide - v2">
  <p:cSld name="Quotes slide - v2">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20" name="Google Shape;320;p45"/>
          <p:cNvSpPr/>
          <p:nvPr/>
        </p:nvSpPr>
        <p:spPr>
          <a:xfrm>
            <a:off x="0" y="2609850"/>
            <a:ext cx="9144000" cy="253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1" name="Google Shape;321;p45"/>
          <p:cNvSpPr/>
          <p:nvPr/>
        </p:nvSpPr>
        <p:spPr>
          <a:xfrm>
            <a:off x="1114350" y="1552500"/>
            <a:ext cx="6915300" cy="21528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5"/>
          <p:cNvSpPr txBox="1"/>
          <p:nvPr/>
        </p:nvSpPr>
        <p:spPr>
          <a:xfrm>
            <a:off x="1347300" y="1552500"/>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3" name="Google Shape;323;p45"/>
          <p:cNvSpPr txBox="1"/>
          <p:nvPr/>
        </p:nvSpPr>
        <p:spPr>
          <a:xfrm rot="10800000" flipH="1">
            <a:off x="7376625" y="3113925"/>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4" name="Google Shape;324;p45"/>
          <p:cNvSpPr txBox="1">
            <a:spLocks noGrp="1"/>
          </p:cNvSpPr>
          <p:nvPr>
            <p:ph type="body" idx="1"/>
          </p:nvPr>
        </p:nvSpPr>
        <p:spPr>
          <a:xfrm>
            <a:off x="2044800" y="1882800"/>
            <a:ext cx="5186100" cy="1408500"/>
          </a:xfrm>
          <a:prstGeom prst="rect">
            <a:avLst/>
          </a:prstGeom>
        </p:spPr>
        <p:txBody>
          <a:bodyPr spcFirstLastPara="1" wrap="square" lIns="180000" tIns="180000" rIns="180000" bIns="180000"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4135658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lide With Paragraph v1">
  <p:cSld name="Slide With Paragraph v1">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566250" y="408150"/>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bg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dirty="0"/>
          </a:p>
        </p:txBody>
      </p:sp>
      <p:sp>
        <p:nvSpPr>
          <p:cNvPr id="93" name="Google Shape;93;p20"/>
          <p:cNvSpPr txBox="1">
            <a:spLocks noGrp="1"/>
          </p:cNvSpPr>
          <p:nvPr>
            <p:ph type="body" idx="1"/>
          </p:nvPr>
        </p:nvSpPr>
        <p:spPr>
          <a:xfrm>
            <a:off x="566250" y="1018792"/>
            <a:ext cx="7777200" cy="27669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dirty="0"/>
          </a:p>
        </p:txBody>
      </p:sp>
      <p:sp>
        <p:nvSpPr>
          <p:cNvPr id="94" name="Google Shape;94;p20"/>
          <p:cNvSpPr/>
          <p:nvPr/>
        </p:nvSpPr>
        <p:spPr>
          <a:xfrm>
            <a:off x="0" y="0"/>
            <a:ext cx="9144000" cy="54000"/>
          </a:xfrm>
          <a:prstGeom prst="rect">
            <a:avLst/>
          </a:prstGeom>
          <a:solidFill>
            <a:srgbClr val="2A2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026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lide With Bullet Points v1 No Image">
  <p:cSld name="Slide With Bullet Points v1 No Image">
    <p:spTree>
      <p:nvGrpSpPr>
        <p:cNvPr id="1" name="Shape 95"/>
        <p:cNvGrpSpPr/>
        <p:nvPr/>
      </p:nvGrpSpPr>
      <p:grpSpPr>
        <a:xfrm>
          <a:off x="0" y="0"/>
          <a:ext cx="0" cy="0"/>
          <a:chOff x="0" y="0"/>
          <a:chExt cx="0" cy="0"/>
        </a:xfrm>
      </p:grpSpPr>
      <p:sp>
        <p:nvSpPr>
          <p:cNvPr id="96" name="Google Shape;96;p21"/>
          <p:cNvSpPr/>
          <p:nvPr/>
        </p:nvSpPr>
        <p:spPr>
          <a:xfrm>
            <a:off x="0" y="0"/>
            <a:ext cx="9144000" cy="94800"/>
          </a:xfrm>
          <a:prstGeom prst="rect">
            <a:avLst/>
          </a:prstGeom>
          <a:solidFill>
            <a:srgbClr val="2A2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1"/>
          <p:cNvSpPr txBox="1">
            <a:spLocks noGrp="1"/>
          </p:cNvSpPr>
          <p:nvPr>
            <p:ph type="title"/>
          </p:nvPr>
        </p:nvSpPr>
        <p:spPr>
          <a:xfrm>
            <a:off x="566250" y="293700"/>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98" name="Google Shape;98;p21"/>
          <p:cNvSpPr txBox="1">
            <a:spLocks noGrp="1"/>
          </p:cNvSpPr>
          <p:nvPr>
            <p:ph type="body" idx="1"/>
          </p:nvPr>
        </p:nvSpPr>
        <p:spPr>
          <a:xfrm>
            <a:off x="566250" y="920075"/>
            <a:ext cx="7777200" cy="27393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9" name="Google Shape;99;p21"/>
          <p:cNvSpPr/>
          <p:nvPr/>
        </p:nvSpPr>
        <p:spPr>
          <a:xfrm>
            <a:off x="0" y="0"/>
            <a:ext cx="9144000" cy="54000"/>
          </a:xfrm>
          <a:prstGeom prst="rect">
            <a:avLst/>
          </a:prstGeom>
          <a:solidFill>
            <a:srgbClr val="2A2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176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lide With Bullet Points v1">
  <p:cSld name="Slide With Bullet Points v1">
    <p:spTree>
      <p:nvGrpSpPr>
        <p:cNvPr id="1" name="Shape 100"/>
        <p:cNvGrpSpPr/>
        <p:nvPr/>
      </p:nvGrpSpPr>
      <p:grpSpPr>
        <a:xfrm>
          <a:off x="0" y="0"/>
          <a:ext cx="0" cy="0"/>
          <a:chOff x="0" y="0"/>
          <a:chExt cx="0" cy="0"/>
        </a:xfrm>
      </p:grpSpPr>
      <p:sp>
        <p:nvSpPr>
          <p:cNvPr id="101" name="Google Shape;101;p22"/>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a:spLocks noGrp="1"/>
          </p:cNvSpPr>
          <p:nvPr>
            <p:ph type="pic" idx="2"/>
          </p:nvPr>
        </p:nvSpPr>
        <p:spPr>
          <a:xfrm>
            <a:off x="4977275" y="0"/>
            <a:ext cx="4166700" cy="5143500"/>
          </a:xfrm>
          <a:prstGeom prst="rect">
            <a:avLst/>
          </a:prstGeom>
          <a:noFill/>
          <a:ln>
            <a:noFill/>
          </a:ln>
        </p:spPr>
      </p:sp>
      <p:sp>
        <p:nvSpPr>
          <p:cNvPr id="103" name="Google Shape;103;p22"/>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04" name="Google Shape;104;p22"/>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22"/>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632038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06"/>
        <p:cNvGrpSpPr/>
        <p:nvPr/>
      </p:nvGrpSpPr>
      <p:grpSpPr>
        <a:xfrm>
          <a:off x="0" y="0"/>
          <a:ext cx="0" cy="0"/>
          <a:chOff x="0" y="0"/>
          <a:chExt cx="0" cy="0"/>
        </a:xfrm>
      </p:grpSpPr>
      <p:sp>
        <p:nvSpPr>
          <p:cNvPr id="107" name="Google Shape;107;p23"/>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a:spLocks noGrp="1"/>
          </p:cNvSpPr>
          <p:nvPr>
            <p:ph type="pic" idx="2"/>
          </p:nvPr>
        </p:nvSpPr>
        <p:spPr>
          <a:xfrm>
            <a:off x="4977275" y="0"/>
            <a:ext cx="4166700" cy="5143500"/>
          </a:xfrm>
          <a:prstGeom prst="rect">
            <a:avLst/>
          </a:prstGeom>
          <a:noFill/>
          <a:ln>
            <a:noFill/>
          </a:ln>
        </p:spPr>
      </p:sp>
      <p:sp>
        <p:nvSpPr>
          <p:cNvPr id="109" name="Google Shape;109;p23"/>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10" name="Google Shape;110;p23"/>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23"/>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563421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12"/>
        <p:cNvGrpSpPr/>
        <p:nvPr/>
      </p:nvGrpSpPr>
      <p:grpSpPr>
        <a:xfrm>
          <a:off x="0" y="0"/>
          <a:ext cx="0" cy="0"/>
          <a:chOff x="0" y="0"/>
          <a:chExt cx="0" cy="0"/>
        </a:xfrm>
      </p:grpSpPr>
      <p:sp>
        <p:nvSpPr>
          <p:cNvPr id="113" name="Google Shape;113;p24"/>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a:spLocks noGrp="1"/>
          </p:cNvSpPr>
          <p:nvPr>
            <p:ph type="pic" idx="2"/>
          </p:nvPr>
        </p:nvSpPr>
        <p:spPr>
          <a:xfrm>
            <a:off x="4977275" y="0"/>
            <a:ext cx="4166700" cy="5143500"/>
          </a:xfrm>
          <a:prstGeom prst="rect">
            <a:avLst/>
          </a:prstGeom>
          <a:noFill/>
          <a:ln>
            <a:noFill/>
          </a:ln>
        </p:spPr>
      </p:sp>
      <p:sp>
        <p:nvSpPr>
          <p:cNvPr id="115" name="Google Shape;115;p24"/>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116" name="Google Shape;116;p24"/>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24"/>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77687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629841"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629841" y="1260872"/>
            <a:ext cx="3868425" cy="617850"/>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rgbClr val="3D3D3D"/>
              </a:buClr>
              <a:buSzPts val="2400"/>
              <a:buNone/>
              <a:defRPr sz="1800" b="1"/>
            </a:lvl1pPr>
            <a:lvl2pPr marL="685800" lvl="1" indent="-171450" algn="l">
              <a:lnSpc>
                <a:spcPct val="90000"/>
              </a:lnSpc>
              <a:spcBef>
                <a:spcPts val="375"/>
              </a:spcBef>
              <a:spcAft>
                <a:spcPts val="0"/>
              </a:spcAft>
              <a:buClr>
                <a:srgbClr val="3D3D3D"/>
              </a:buClr>
              <a:buSzPts val="2000"/>
              <a:buNone/>
              <a:defRPr sz="1500" b="1"/>
            </a:lvl2pPr>
            <a:lvl3pPr marL="1028700" lvl="2" indent="-171450" algn="l">
              <a:lnSpc>
                <a:spcPct val="90000"/>
              </a:lnSpc>
              <a:spcBef>
                <a:spcPts val="375"/>
              </a:spcBef>
              <a:spcAft>
                <a:spcPts val="0"/>
              </a:spcAft>
              <a:buClr>
                <a:srgbClr val="3D3D3D"/>
              </a:buClr>
              <a:buSzPts val="1800"/>
              <a:buNone/>
              <a:defRPr sz="1350" b="1"/>
            </a:lvl3pPr>
            <a:lvl4pPr marL="1371600" lvl="3" indent="-171450" algn="l">
              <a:lnSpc>
                <a:spcPct val="90000"/>
              </a:lnSpc>
              <a:spcBef>
                <a:spcPts val="375"/>
              </a:spcBef>
              <a:spcAft>
                <a:spcPts val="0"/>
              </a:spcAft>
              <a:buClr>
                <a:srgbClr val="3D3D3D"/>
              </a:buClr>
              <a:buSzPts val="1600"/>
              <a:buNone/>
              <a:defRPr sz="1200" b="1"/>
            </a:lvl4pPr>
            <a:lvl5pPr marL="1714500" lvl="4" indent="-171450" algn="l">
              <a:lnSpc>
                <a:spcPct val="90000"/>
              </a:lnSpc>
              <a:spcBef>
                <a:spcPts val="375"/>
              </a:spcBef>
              <a:spcAft>
                <a:spcPts val="0"/>
              </a:spcAft>
              <a:buClr>
                <a:srgbClr val="3D3D3D"/>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5" name="Google Shape;25;p26"/>
          <p:cNvSpPr txBox="1">
            <a:spLocks noGrp="1"/>
          </p:cNvSpPr>
          <p:nvPr>
            <p:ph type="body" idx="2"/>
          </p:nvPr>
        </p:nvSpPr>
        <p:spPr>
          <a:xfrm>
            <a:off x="629841" y="1878806"/>
            <a:ext cx="3868425" cy="276345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6" name="Google Shape;26;p26"/>
          <p:cNvSpPr txBox="1">
            <a:spLocks noGrp="1"/>
          </p:cNvSpPr>
          <p:nvPr>
            <p:ph type="body" idx="3"/>
          </p:nvPr>
        </p:nvSpPr>
        <p:spPr>
          <a:xfrm>
            <a:off x="4629150" y="1260872"/>
            <a:ext cx="3887325" cy="617850"/>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rgbClr val="3D3D3D"/>
              </a:buClr>
              <a:buSzPts val="2400"/>
              <a:buNone/>
              <a:defRPr sz="1800" b="1"/>
            </a:lvl1pPr>
            <a:lvl2pPr marL="685800" lvl="1" indent="-171450" algn="l">
              <a:lnSpc>
                <a:spcPct val="90000"/>
              </a:lnSpc>
              <a:spcBef>
                <a:spcPts val="375"/>
              </a:spcBef>
              <a:spcAft>
                <a:spcPts val="0"/>
              </a:spcAft>
              <a:buClr>
                <a:srgbClr val="3D3D3D"/>
              </a:buClr>
              <a:buSzPts val="2000"/>
              <a:buNone/>
              <a:defRPr sz="1500" b="1"/>
            </a:lvl2pPr>
            <a:lvl3pPr marL="1028700" lvl="2" indent="-171450" algn="l">
              <a:lnSpc>
                <a:spcPct val="90000"/>
              </a:lnSpc>
              <a:spcBef>
                <a:spcPts val="375"/>
              </a:spcBef>
              <a:spcAft>
                <a:spcPts val="0"/>
              </a:spcAft>
              <a:buClr>
                <a:srgbClr val="3D3D3D"/>
              </a:buClr>
              <a:buSzPts val="1800"/>
              <a:buNone/>
              <a:defRPr sz="1350" b="1"/>
            </a:lvl3pPr>
            <a:lvl4pPr marL="1371600" lvl="3" indent="-171450" algn="l">
              <a:lnSpc>
                <a:spcPct val="90000"/>
              </a:lnSpc>
              <a:spcBef>
                <a:spcPts val="375"/>
              </a:spcBef>
              <a:spcAft>
                <a:spcPts val="0"/>
              </a:spcAft>
              <a:buClr>
                <a:srgbClr val="3D3D3D"/>
              </a:buClr>
              <a:buSzPts val="1600"/>
              <a:buNone/>
              <a:defRPr sz="1200" b="1"/>
            </a:lvl4pPr>
            <a:lvl5pPr marL="1714500" lvl="4" indent="-171450" algn="l">
              <a:lnSpc>
                <a:spcPct val="90000"/>
              </a:lnSpc>
              <a:spcBef>
                <a:spcPts val="375"/>
              </a:spcBef>
              <a:spcAft>
                <a:spcPts val="0"/>
              </a:spcAft>
              <a:buClr>
                <a:srgbClr val="3D3D3D"/>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7" name="Google Shape;27;p26"/>
          <p:cNvSpPr txBox="1">
            <a:spLocks noGrp="1"/>
          </p:cNvSpPr>
          <p:nvPr>
            <p:ph type="body" idx="4"/>
          </p:nvPr>
        </p:nvSpPr>
        <p:spPr>
          <a:xfrm>
            <a:off x="4629150" y="1878806"/>
            <a:ext cx="3887325" cy="276345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8" name="Google Shape;28;p26"/>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76928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lide With Bullet Points v2">
  <p:cSld name="Slide With Bullet Points v2">
    <p:spTree>
      <p:nvGrpSpPr>
        <p:cNvPr id="1" name="Shape 118"/>
        <p:cNvGrpSpPr/>
        <p:nvPr/>
      </p:nvGrpSpPr>
      <p:grpSpPr>
        <a:xfrm>
          <a:off x="0" y="0"/>
          <a:ext cx="0" cy="0"/>
          <a:chOff x="0" y="0"/>
          <a:chExt cx="0" cy="0"/>
        </a:xfrm>
      </p:grpSpPr>
      <p:sp>
        <p:nvSpPr>
          <p:cNvPr id="119" name="Google Shape;119;p25"/>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5"/>
          <p:cNvSpPr>
            <a:spLocks noGrp="1"/>
          </p:cNvSpPr>
          <p:nvPr>
            <p:ph type="pic" idx="2"/>
          </p:nvPr>
        </p:nvSpPr>
        <p:spPr>
          <a:xfrm>
            <a:off x="0" y="0"/>
            <a:ext cx="4166700" cy="5143500"/>
          </a:xfrm>
          <a:prstGeom prst="rect">
            <a:avLst/>
          </a:prstGeom>
          <a:noFill/>
          <a:ln>
            <a:noFill/>
          </a:ln>
        </p:spPr>
      </p:sp>
      <p:sp>
        <p:nvSpPr>
          <p:cNvPr id="121" name="Google Shape;121;p25"/>
          <p:cNvSpPr txBox="1">
            <a:spLocks noGrp="1"/>
          </p:cNvSpPr>
          <p:nvPr>
            <p:ph type="title"/>
          </p:nvPr>
        </p:nvSpPr>
        <p:spPr>
          <a:xfrm>
            <a:off x="4651550" y="445025"/>
            <a:ext cx="4093500" cy="5034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2" name="Google Shape;122;p25"/>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25"/>
          <p:cNvSpPr txBox="1">
            <a:spLocks noGrp="1"/>
          </p:cNvSpPr>
          <p:nvPr>
            <p:ph type="body" idx="1"/>
          </p:nvPr>
        </p:nvSpPr>
        <p:spPr>
          <a:xfrm>
            <a:off x="4651550" y="10779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566926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lide With Bullet Points v2 + image">
  <p:cSld name="Slide With Bullet Points v2 + image">
    <p:spTree>
      <p:nvGrpSpPr>
        <p:cNvPr id="1" name="Shape 124"/>
        <p:cNvGrpSpPr/>
        <p:nvPr/>
      </p:nvGrpSpPr>
      <p:grpSpPr>
        <a:xfrm>
          <a:off x="0" y="0"/>
          <a:ext cx="0" cy="0"/>
          <a:chOff x="0" y="0"/>
          <a:chExt cx="0" cy="0"/>
        </a:xfrm>
      </p:grpSpPr>
      <p:sp>
        <p:nvSpPr>
          <p:cNvPr id="125" name="Google Shape;125;p26"/>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6"/>
          <p:cNvSpPr>
            <a:spLocks noGrp="1"/>
          </p:cNvSpPr>
          <p:nvPr>
            <p:ph type="pic" idx="2"/>
          </p:nvPr>
        </p:nvSpPr>
        <p:spPr>
          <a:xfrm>
            <a:off x="0" y="0"/>
            <a:ext cx="4166700" cy="5143500"/>
          </a:xfrm>
          <a:prstGeom prst="rect">
            <a:avLst/>
          </a:prstGeom>
          <a:noFill/>
          <a:ln>
            <a:noFill/>
          </a:ln>
        </p:spPr>
      </p:sp>
      <p:sp>
        <p:nvSpPr>
          <p:cNvPr id="127" name="Google Shape;127;p26"/>
          <p:cNvSpPr txBox="1">
            <a:spLocks noGrp="1"/>
          </p:cNvSpPr>
          <p:nvPr>
            <p:ph type="title"/>
          </p:nvPr>
        </p:nvSpPr>
        <p:spPr>
          <a:xfrm>
            <a:off x="46515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8" name="Google Shape;128;p26"/>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26"/>
          <p:cNvSpPr txBox="1">
            <a:spLocks noGrp="1"/>
          </p:cNvSpPr>
          <p:nvPr>
            <p:ph type="body" idx="1"/>
          </p:nvPr>
        </p:nvSpPr>
        <p:spPr>
          <a:xfrm>
            <a:off x="46515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448596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lide 3 items in  a list + image">
  <p:cSld name="Slide 3 items in  a list + image">
    <p:spTree>
      <p:nvGrpSpPr>
        <p:cNvPr id="1" name="Shape 130"/>
        <p:cNvGrpSpPr/>
        <p:nvPr/>
      </p:nvGrpSpPr>
      <p:grpSpPr>
        <a:xfrm>
          <a:off x="0" y="0"/>
          <a:ext cx="0" cy="0"/>
          <a:chOff x="0" y="0"/>
          <a:chExt cx="0" cy="0"/>
        </a:xfrm>
      </p:grpSpPr>
      <p:sp>
        <p:nvSpPr>
          <p:cNvPr id="131" name="Google Shape;131;p27"/>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7"/>
          <p:cNvSpPr>
            <a:spLocks noGrp="1"/>
          </p:cNvSpPr>
          <p:nvPr>
            <p:ph type="pic" idx="2"/>
          </p:nvPr>
        </p:nvSpPr>
        <p:spPr>
          <a:xfrm>
            <a:off x="560300" y="1522125"/>
            <a:ext cx="3922200" cy="3046800"/>
          </a:xfrm>
          <a:prstGeom prst="rect">
            <a:avLst/>
          </a:prstGeom>
          <a:noFill/>
          <a:ln>
            <a:noFill/>
          </a:ln>
        </p:spPr>
      </p:sp>
      <p:sp>
        <p:nvSpPr>
          <p:cNvPr id="133" name="Google Shape;133;p27"/>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34" name="Google Shape;134;p27"/>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7"/>
          <p:cNvSpPr/>
          <p:nvPr/>
        </p:nvSpPr>
        <p:spPr>
          <a:xfrm>
            <a:off x="4855875" y="445025"/>
            <a:ext cx="3726000" cy="1044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7"/>
          <p:cNvSpPr/>
          <p:nvPr/>
        </p:nvSpPr>
        <p:spPr>
          <a:xfrm>
            <a:off x="4855875" y="1753439"/>
            <a:ext cx="3726000" cy="10764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7"/>
          <p:cNvSpPr/>
          <p:nvPr/>
        </p:nvSpPr>
        <p:spPr>
          <a:xfrm>
            <a:off x="4855875" y="3070475"/>
            <a:ext cx="3726000" cy="1077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txBox="1">
            <a:spLocks noGrp="1"/>
          </p:cNvSpPr>
          <p:nvPr>
            <p:ph type="body" idx="1"/>
          </p:nvPr>
        </p:nvSpPr>
        <p:spPr>
          <a:xfrm>
            <a:off x="5481550" y="547625"/>
            <a:ext cx="2972700" cy="8388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39" name="Google Shape;139;p27"/>
          <p:cNvSpPr txBox="1">
            <a:spLocks noGrp="1"/>
          </p:cNvSpPr>
          <p:nvPr>
            <p:ph type="body" idx="3"/>
          </p:nvPr>
        </p:nvSpPr>
        <p:spPr>
          <a:xfrm>
            <a:off x="5481550" y="1872537"/>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0" name="Google Shape;140;p27"/>
          <p:cNvSpPr txBox="1">
            <a:spLocks noGrp="1"/>
          </p:cNvSpPr>
          <p:nvPr>
            <p:ph type="body" idx="4"/>
          </p:nvPr>
        </p:nvSpPr>
        <p:spPr>
          <a:xfrm>
            <a:off x="5481550" y="3189875"/>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1" name="Google Shape;141;p27"/>
          <p:cNvSpPr txBox="1"/>
          <p:nvPr/>
        </p:nvSpPr>
        <p:spPr>
          <a:xfrm>
            <a:off x="5041100" y="83367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42" name="Google Shape;142;p27"/>
          <p:cNvSpPr txBox="1"/>
          <p:nvPr/>
        </p:nvSpPr>
        <p:spPr>
          <a:xfrm>
            <a:off x="5041100" y="2146400"/>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43" name="Google Shape;143;p27"/>
          <p:cNvSpPr txBox="1"/>
          <p:nvPr/>
        </p:nvSpPr>
        <p:spPr>
          <a:xfrm>
            <a:off x="5041100" y="345942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Tree>
    <p:extLst>
      <p:ext uri="{BB962C8B-B14F-4D97-AF65-F5344CB8AC3E}">
        <p14:creationId xmlns:p14="http://schemas.microsoft.com/office/powerpoint/2010/main" val="3929180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lide 3 items in  a list + image 1">
  <p:cSld name="Slide 3 items in  a list + image 1">
    <p:spTree>
      <p:nvGrpSpPr>
        <p:cNvPr id="1" name="Shape 144"/>
        <p:cNvGrpSpPr/>
        <p:nvPr/>
      </p:nvGrpSpPr>
      <p:grpSpPr>
        <a:xfrm>
          <a:off x="0" y="0"/>
          <a:ext cx="0" cy="0"/>
          <a:chOff x="0" y="0"/>
          <a:chExt cx="0" cy="0"/>
        </a:xfrm>
      </p:grpSpPr>
      <p:sp>
        <p:nvSpPr>
          <p:cNvPr id="145" name="Google Shape;145;p28"/>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a:spLocks noGrp="1"/>
          </p:cNvSpPr>
          <p:nvPr>
            <p:ph type="pic" idx="2"/>
          </p:nvPr>
        </p:nvSpPr>
        <p:spPr>
          <a:xfrm>
            <a:off x="560300" y="1522125"/>
            <a:ext cx="3922200" cy="3046800"/>
          </a:xfrm>
          <a:prstGeom prst="rect">
            <a:avLst/>
          </a:prstGeom>
          <a:noFill/>
          <a:ln>
            <a:noFill/>
          </a:ln>
        </p:spPr>
      </p:sp>
      <p:sp>
        <p:nvSpPr>
          <p:cNvPr id="147" name="Google Shape;147;p28"/>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8" name="Google Shape;148;p28"/>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28"/>
          <p:cNvSpPr/>
          <p:nvPr/>
        </p:nvSpPr>
        <p:spPr>
          <a:xfrm>
            <a:off x="4855875" y="819675"/>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4855875" y="3177964"/>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txBox="1">
            <a:spLocks noGrp="1"/>
          </p:cNvSpPr>
          <p:nvPr>
            <p:ph type="body" idx="1"/>
          </p:nvPr>
        </p:nvSpPr>
        <p:spPr>
          <a:xfrm>
            <a:off x="4992675" y="957875"/>
            <a:ext cx="3452400" cy="1425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2" name="Google Shape;152;p28"/>
          <p:cNvSpPr txBox="1">
            <a:spLocks noGrp="1"/>
          </p:cNvSpPr>
          <p:nvPr>
            <p:ph type="body" idx="3"/>
          </p:nvPr>
        </p:nvSpPr>
        <p:spPr>
          <a:xfrm>
            <a:off x="5001050" y="3332050"/>
            <a:ext cx="3453300" cy="14247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3" name="Google Shape;153;p28"/>
          <p:cNvSpPr/>
          <p:nvPr/>
        </p:nvSpPr>
        <p:spPr>
          <a:xfrm>
            <a:off x="4855875" y="819675"/>
            <a:ext cx="18000" cy="16920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54" name="Google Shape;154;p28"/>
          <p:cNvSpPr/>
          <p:nvPr/>
        </p:nvSpPr>
        <p:spPr>
          <a:xfrm>
            <a:off x="4855981" y="3177975"/>
            <a:ext cx="18000" cy="16917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Tree>
    <p:extLst>
      <p:ext uri="{BB962C8B-B14F-4D97-AF65-F5344CB8AC3E}">
        <p14:creationId xmlns:p14="http://schemas.microsoft.com/office/powerpoint/2010/main" val="3283810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lide 2 items in  a list + image">
  <p:cSld name="Slide 2 items in  a list + image">
    <p:spTree>
      <p:nvGrpSpPr>
        <p:cNvPr id="1" name="Shape 155"/>
        <p:cNvGrpSpPr/>
        <p:nvPr/>
      </p:nvGrpSpPr>
      <p:grpSpPr>
        <a:xfrm>
          <a:off x="0" y="0"/>
          <a:ext cx="0" cy="0"/>
          <a:chOff x="0" y="0"/>
          <a:chExt cx="0" cy="0"/>
        </a:xfrm>
      </p:grpSpPr>
      <p:sp>
        <p:nvSpPr>
          <p:cNvPr id="156" name="Google Shape;156;p29"/>
          <p:cNvSpPr/>
          <p:nvPr/>
        </p:nvSpPr>
        <p:spPr>
          <a:xfrm>
            <a:off x="0" y="3249700"/>
            <a:ext cx="9144000" cy="1905000"/>
          </a:xfrm>
          <a:prstGeom prst="rect">
            <a:avLst/>
          </a:pr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9"/>
          <p:cNvSpPr>
            <a:spLocks noGrp="1"/>
          </p:cNvSpPr>
          <p:nvPr>
            <p:ph type="pic" idx="2"/>
          </p:nvPr>
        </p:nvSpPr>
        <p:spPr>
          <a:xfrm>
            <a:off x="560300" y="1522125"/>
            <a:ext cx="3922200" cy="3046800"/>
          </a:xfrm>
          <a:prstGeom prst="rect">
            <a:avLst/>
          </a:prstGeom>
          <a:noFill/>
          <a:ln>
            <a:noFill/>
          </a:ln>
        </p:spPr>
      </p:sp>
      <p:sp>
        <p:nvSpPr>
          <p:cNvPr id="158" name="Google Shape;158;p29"/>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9" name="Google Shape;159;p29"/>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p29"/>
          <p:cNvSpPr/>
          <p:nvPr/>
        </p:nvSpPr>
        <p:spPr>
          <a:xfrm>
            <a:off x="4855875" y="819675"/>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4855875" y="3177964"/>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txBox="1">
            <a:spLocks noGrp="1"/>
          </p:cNvSpPr>
          <p:nvPr>
            <p:ph type="body" idx="1"/>
          </p:nvPr>
        </p:nvSpPr>
        <p:spPr>
          <a:xfrm>
            <a:off x="4992675" y="957875"/>
            <a:ext cx="3452400" cy="1425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63" name="Google Shape;163;p29"/>
          <p:cNvSpPr txBox="1">
            <a:spLocks noGrp="1"/>
          </p:cNvSpPr>
          <p:nvPr>
            <p:ph type="body" idx="3"/>
          </p:nvPr>
        </p:nvSpPr>
        <p:spPr>
          <a:xfrm>
            <a:off x="5001050" y="3332050"/>
            <a:ext cx="3453300" cy="14247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64" name="Google Shape;164;p29"/>
          <p:cNvSpPr/>
          <p:nvPr/>
        </p:nvSpPr>
        <p:spPr>
          <a:xfrm>
            <a:off x="4855875" y="819675"/>
            <a:ext cx="18000" cy="1692000"/>
          </a:xfrm>
          <a:prstGeom prst="rect">
            <a:avLst/>
          </a:prstGeom>
          <a:solidFill>
            <a:schemeClr val="accent3"/>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65" name="Google Shape;165;p29"/>
          <p:cNvSpPr/>
          <p:nvPr/>
        </p:nvSpPr>
        <p:spPr>
          <a:xfrm>
            <a:off x="4855981" y="3177975"/>
            <a:ext cx="18000" cy="1691700"/>
          </a:xfrm>
          <a:prstGeom prst="rect">
            <a:avLst/>
          </a:prstGeom>
          <a:solidFill>
            <a:schemeClr val="accent3"/>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Tree>
    <p:extLst>
      <p:ext uri="{BB962C8B-B14F-4D97-AF65-F5344CB8AC3E}">
        <p14:creationId xmlns:p14="http://schemas.microsoft.com/office/powerpoint/2010/main" val="2806910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lide 3 items in a list">
  <p:cSld name="Slide 3 items in a list">
    <p:spTree>
      <p:nvGrpSpPr>
        <p:cNvPr id="1" name="Shape 166"/>
        <p:cNvGrpSpPr/>
        <p:nvPr/>
      </p:nvGrpSpPr>
      <p:grpSpPr>
        <a:xfrm>
          <a:off x="0" y="0"/>
          <a:ext cx="0" cy="0"/>
          <a:chOff x="0" y="0"/>
          <a:chExt cx="0" cy="0"/>
        </a:xfrm>
      </p:grpSpPr>
      <p:sp>
        <p:nvSpPr>
          <p:cNvPr id="167" name="Google Shape;167;p30"/>
          <p:cNvSpPr/>
          <p:nvPr/>
        </p:nvSpPr>
        <p:spPr>
          <a:xfrm>
            <a:off x="3322875"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6079500"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a:off x="645900" y="4474800"/>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0"/>
          <p:cNvGrpSpPr/>
          <p:nvPr/>
        </p:nvGrpSpPr>
        <p:grpSpPr>
          <a:xfrm>
            <a:off x="565200" y="1607413"/>
            <a:ext cx="2577600" cy="2867388"/>
            <a:chOff x="565200" y="1607413"/>
            <a:chExt cx="2577600" cy="2867388"/>
          </a:xfrm>
        </p:grpSpPr>
        <p:sp>
          <p:nvSpPr>
            <p:cNvPr id="171" name="Google Shape;171;p30"/>
            <p:cNvSpPr/>
            <p:nvPr/>
          </p:nvSpPr>
          <p:spPr>
            <a:xfrm>
              <a:off x="565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2" name="Google Shape;172;p30"/>
            <p:cNvSpPr/>
            <p:nvPr/>
          </p:nvSpPr>
          <p:spPr>
            <a:xfrm>
              <a:off x="1622250" y="1607413"/>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3" name="Google Shape;173;p30"/>
          <p:cNvGrpSpPr/>
          <p:nvPr/>
        </p:nvGrpSpPr>
        <p:grpSpPr>
          <a:xfrm>
            <a:off x="3283200" y="1607425"/>
            <a:ext cx="2577600" cy="2867375"/>
            <a:chOff x="3283200" y="1607425"/>
            <a:chExt cx="2577600" cy="2867375"/>
          </a:xfrm>
        </p:grpSpPr>
        <p:sp>
          <p:nvSpPr>
            <p:cNvPr id="174" name="Google Shape;174;p30"/>
            <p:cNvSpPr/>
            <p:nvPr/>
          </p:nvSpPr>
          <p:spPr>
            <a:xfrm>
              <a:off x="3283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5" name="Google Shape;175;p30"/>
            <p:cNvSpPr/>
            <p:nvPr/>
          </p:nvSpPr>
          <p:spPr>
            <a:xfrm>
              <a:off x="4340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6" name="Google Shape;176;p30"/>
          <p:cNvGrpSpPr/>
          <p:nvPr/>
        </p:nvGrpSpPr>
        <p:grpSpPr>
          <a:xfrm>
            <a:off x="6001200" y="1607425"/>
            <a:ext cx="2577600" cy="2867375"/>
            <a:chOff x="6001200" y="1607425"/>
            <a:chExt cx="2577600" cy="2867375"/>
          </a:xfrm>
        </p:grpSpPr>
        <p:sp>
          <p:nvSpPr>
            <p:cNvPr id="177" name="Google Shape;177;p30"/>
            <p:cNvSpPr/>
            <p:nvPr/>
          </p:nvSpPr>
          <p:spPr>
            <a:xfrm>
              <a:off x="6001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8" name="Google Shape;178;p30"/>
            <p:cNvSpPr/>
            <p:nvPr/>
          </p:nvSpPr>
          <p:spPr>
            <a:xfrm>
              <a:off x="7058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sp>
        <p:nvSpPr>
          <p:cNvPr id="179" name="Google Shape;179;p3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0" name="Google Shape;180;p3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30"/>
          <p:cNvSpPr txBox="1"/>
          <p:nvPr/>
        </p:nvSpPr>
        <p:spPr>
          <a:xfrm>
            <a:off x="1614175" y="1607425"/>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82" name="Google Shape;182;p30"/>
          <p:cNvSpPr txBox="1"/>
          <p:nvPr/>
        </p:nvSpPr>
        <p:spPr>
          <a:xfrm>
            <a:off x="4336400"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83" name="Google Shape;183;p30"/>
          <p:cNvSpPr txBox="1"/>
          <p:nvPr/>
        </p:nvSpPr>
        <p:spPr>
          <a:xfrm>
            <a:off x="7051025"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
        <p:nvSpPr>
          <p:cNvPr id="184" name="Google Shape;184;p30"/>
          <p:cNvSpPr txBox="1">
            <a:spLocks noGrp="1"/>
          </p:cNvSpPr>
          <p:nvPr>
            <p:ph type="body" idx="1"/>
          </p:nvPr>
        </p:nvSpPr>
        <p:spPr>
          <a:xfrm>
            <a:off x="7267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5" name="Google Shape;185;p30"/>
          <p:cNvSpPr txBox="1">
            <a:spLocks noGrp="1"/>
          </p:cNvSpPr>
          <p:nvPr>
            <p:ph type="body" idx="2"/>
          </p:nvPr>
        </p:nvSpPr>
        <p:spPr>
          <a:xfrm>
            <a:off x="344130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6" name="Google Shape;186;p30"/>
          <p:cNvSpPr txBox="1">
            <a:spLocks noGrp="1"/>
          </p:cNvSpPr>
          <p:nvPr>
            <p:ph type="body" idx="3"/>
          </p:nvPr>
        </p:nvSpPr>
        <p:spPr>
          <a:xfrm>
            <a:off x="61558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2729619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lide with 3 key metrics">
  <p:cSld name="Slide with 3 key metrics">
    <p:spTree>
      <p:nvGrpSpPr>
        <p:cNvPr id="1" name="Shape 209"/>
        <p:cNvGrpSpPr/>
        <p:nvPr/>
      </p:nvGrpSpPr>
      <p:grpSpPr>
        <a:xfrm>
          <a:off x="0" y="0"/>
          <a:ext cx="0" cy="0"/>
          <a:chOff x="0" y="0"/>
          <a:chExt cx="0" cy="0"/>
        </a:xfrm>
      </p:grpSpPr>
      <p:sp>
        <p:nvSpPr>
          <p:cNvPr id="210" name="Google Shape;210;p32"/>
          <p:cNvSpPr/>
          <p:nvPr/>
        </p:nvSpPr>
        <p:spPr>
          <a:xfrm>
            <a:off x="569625" y="1377275"/>
            <a:ext cx="2575500" cy="31917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32"/>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a:p>
        </p:txBody>
      </p:sp>
      <p:sp>
        <p:nvSpPr>
          <p:cNvPr id="212" name="Google Shape;212;p32"/>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32"/>
          <p:cNvSpPr txBox="1">
            <a:spLocks noGrp="1"/>
          </p:cNvSpPr>
          <p:nvPr>
            <p:ph type="body" idx="1"/>
          </p:nvPr>
        </p:nvSpPr>
        <p:spPr>
          <a:xfrm>
            <a:off x="812325" y="2376000"/>
            <a:ext cx="20901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14" name="Google Shape;214;p32"/>
          <p:cNvSpPr/>
          <p:nvPr/>
        </p:nvSpPr>
        <p:spPr>
          <a:xfrm>
            <a:off x="3287688" y="1377275"/>
            <a:ext cx="2575500" cy="31917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5" name="Google Shape;215;p32"/>
          <p:cNvSpPr/>
          <p:nvPr/>
        </p:nvSpPr>
        <p:spPr>
          <a:xfrm>
            <a:off x="6005751" y="1377275"/>
            <a:ext cx="2575500" cy="31917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32"/>
          <p:cNvSpPr txBox="1">
            <a:spLocks noGrp="1"/>
          </p:cNvSpPr>
          <p:nvPr>
            <p:ph type="body" idx="2"/>
          </p:nvPr>
        </p:nvSpPr>
        <p:spPr>
          <a:xfrm>
            <a:off x="3530400" y="2377558"/>
            <a:ext cx="20901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17" name="Google Shape;217;p32"/>
          <p:cNvSpPr txBox="1">
            <a:spLocks noGrp="1"/>
          </p:cNvSpPr>
          <p:nvPr>
            <p:ph type="body" idx="3"/>
          </p:nvPr>
        </p:nvSpPr>
        <p:spPr>
          <a:xfrm>
            <a:off x="6239000" y="2377558"/>
            <a:ext cx="20901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18" name="Google Shape;218;p32"/>
          <p:cNvSpPr txBox="1">
            <a:spLocks noGrp="1"/>
          </p:cNvSpPr>
          <p:nvPr>
            <p:ph type="subTitle" idx="4"/>
          </p:nvPr>
        </p:nvSpPr>
        <p:spPr>
          <a:xfrm>
            <a:off x="812325" y="1803600"/>
            <a:ext cx="2090100" cy="434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5"/>
              </a:buClr>
              <a:buSzPts val="1200"/>
              <a:buNone/>
              <a:defRPr sz="1200">
                <a:solidFill>
                  <a:schemeClr val="accent5"/>
                </a:solidFill>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a:p>
        </p:txBody>
      </p:sp>
      <p:sp>
        <p:nvSpPr>
          <p:cNvPr id="219" name="Google Shape;219;p32"/>
          <p:cNvSpPr txBox="1">
            <a:spLocks noGrp="1"/>
          </p:cNvSpPr>
          <p:nvPr>
            <p:ph type="subTitle" idx="5"/>
          </p:nvPr>
        </p:nvSpPr>
        <p:spPr>
          <a:xfrm>
            <a:off x="3464688" y="1803600"/>
            <a:ext cx="2221500" cy="50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200"/>
              <a:buNone/>
              <a:defRPr sz="1200">
                <a:solidFill>
                  <a:schemeClr val="accent5"/>
                </a:solidFill>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a:p>
        </p:txBody>
      </p:sp>
      <p:sp>
        <p:nvSpPr>
          <p:cNvPr id="220" name="Google Shape;220;p32"/>
          <p:cNvSpPr txBox="1">
            <a:spLocks noGrp="1"/>
          </p:cNvSpPr>
          <p:nvPr>
            <p:ph type="subTitle" idx="6"/>
          </p:nvPr>
        </p:nvSpPr>
        <p:spPr>
          <a:xfrm>
            <a:off x="6182738" y="1803600"/>
            <a:ext cx="2221500" cy="50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200"/>
              <a:buNone/>
              <a:defRPr sz="1200">
                <a:solidFill>
                  <a:schemeClr val="accent5"/>
                </a:solidFill>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a:p>
        </p:txBody>
      </p:sp>
    </p:spTree>
    <p:extLst>
      <p:ext uri="{BB962C8B-B14F-4D97-AF65-F5344CB8AC3E}">
        <p14:creationId xmlns:p14="http://schemas.microsoft.com/office/powerpoint/2010/main" val="603136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lide with 2 Points v1">
  <p:cSld name="Slide with 2 Points v1">
    <p:spTree>
      <p:nvGrpSpPr>
        <p:cNvPr id="1" name="Shape 221"/>
        <p:cNvGrpSpPr/>
        <p:nvPr/>
      </p:nvGrpSpPr>
      <p:grpSpPr>
        <a:xfrm>
          <a:off x="0" y="0"/>
          <a:ext cx="0" cy="0"/>
          <a:chOff x="0" y="0"/>
          <a:chExt cx="0" cy="0"/>
        </a:xfrm>
      </p:grpSpPr>
      <p:sp>
        <p:nvSpPr>
          <p:cNvPr id="222" name="Google Shape;222;p33"/>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3" name="Google Shape;223;p33"/>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4" name="Google Shape;224;p33"/>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25" name="Google Shape;225;p33"/>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6" name="Google Shape;226;p33"/>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7" name="Google Shape;227;p33"/>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8" name="Google Shape;228;p33"/>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9" name="Google Shape;229;p33"/>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901936643"/>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lide with 2 Points v1 + image">
  <p:cSld name="Slide with 2 Points v1 + image">
    <p:spTree>
      <p:nvGrpSpPr>
        <p:cNvPr id="1" name="Shape 230"/>
        <p:cNvGrpSpPr/>
        <p:nvPr/>
      </p:nvGrpSpPr>
      <p:grpSpPr>
        <a:xfrm>
          <a:off x="0" y="0"/>
          <a:ext cx="0" cy="0"/>
          <a:chOff x="0" y="0"/>
          <a:chExt cx="0" cy="0"/>
        </a:xfrm>
      </p:grpSpPr>
      <p:sp>
        <p:nvSpPr>
          <p:cNvPr id="231" name="Google Shape;231;p34"/>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2" name="Google Shape;232;p34"/>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3" name="Google Shape;233;p34"/>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34" name="Google Shape;234;p34"/>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5" name="Google Shape;235;p34"/>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6" name="Google Shape;236;p34"/>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7" name="Google Shape;237;p34"/>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8" name="Google Shape;238;p34"/>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1366798374"/>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lide with 2 Points v2">
  <p:cSld name="Slide with 2 Points v2">
    <p:spTree>
      <p:nvGrpSpPr>
        <p:cNvPr id="1" name="Shape 245"/>
        <p:cNvGrpSpPr/>
        <p:nvPr/>
      </p:nvGrpSpPr>
      <p:grpSpPr>
        <a:xfrm>
          <a:off x="0" y="0"/>
          <a:ext cx="0" cy="0"/>
          <a:chOff x="0" y="0"/>
          <a:chExt cx="0" cy="0"/>
        </a:xfrm>
      </p:grpSpPr>
      <p:sp>
        <p:nvSpPr>
          <p:cNvPr id="246" name="Google Shape;246;p36"/>
          <p:cNvSpPr/>
          <p:nvPr/>
        </p:nvSpPr>
        <p:spPr>
          <a:xfrm>
            <a:off x="3236813" y="1605550"/>
            <a:ext cx="2489100" cy="2566200"/>
          </a:xfrm>
          <a:prstGeom prst="rect">
            <a:avLst/>
          </a:prstGeom>
          <a:solidFill>
            <a:schemeClr val="lt1"/>
          </a:solidFill>
          <a:ln w="9525" cap="flat" cmpd="sng">
            <a:solidFill>
              <a:schemeClr val="accent3"/>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47" name="Google Shape;247;p36"/>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48" name="Google Shape;248;p36"/>
          <p:cNvSpPr txBox="1">
            <a:spLocks noGrp="1"/>
          </p:cNvSpPr>
          <p:nvPr>
            <p:ph type="body" idx="1"/>
          </p:nvPr>
        </p:nvSpPr>
        <p:spPr>
          <a:xfrm>
            <a:off x="3378413"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
        <p:nvSpPr>
          <p:cNvPr id="249" name="Google Shape;249;p36"/>
          <p:cNvSpPr/>
          <p:nvPr/>
        </p:nvSpPr>
        <p:spPr>
          <a:xfrm>
            <a:off x="6197750" y="1605550"/>
            <a:ext cx="2487600" cy="2566200"/>
          </a:xfrm>
          <a:prstGeom prst="rect">
            <a:avLst/>
          </a:prstGeom>
          <a:solidFill>
            <a:schemeClr val="lt1"/>
          </a:solidFill>
          <a:ln w="9525" cap="flat" cmpd="sng">
            <a:solidFill>
              <a:schemeClr val="bg2"/>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0" name="Google Shape;250;p36"/>
          <p:cNvSpPr txBox="1">
            <a:spLocks noGrp="1"/>
          </p:cNvSpPr>
          <p:nvPr>
            <p:ph type="body" idx="2"/>
          </p:nvPr>
        </p:nvSpPr>
        <p:spPr>
          <a:xfrm>
            <a:off x="6338600"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1" name="Google Shape;251;p36"/>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385726506"/>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629841" y="342900"/>
            <a:ext cx="2949075" cy="12001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3887391" y="740569"/>
            <a:ext cx="4629150" cy="36551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rgbClr val="3D3D3D"/>
              </a:buClr>
              <a:buSzPts val="3200"/>
              <a:buChar char="•"/>
              <a:defRPr sz="2400"/>
            </a:lvl1pPr>
            <a:lvl2pPr marL="685800" lvl="1" indent="-304800" algn="l">
              <a:lnSpc>
                <a:spcPct val="90000"/>
              </a:lnSpc>
              <a:spcBef>
                <a:spcPts val="375"/>
              </a:spcBef>
              <a:spcAft>
                <a:spcPts val="0"/>
              </a:spcAft>
              <a:buClr>
                <a:srgbClr val="3D3D3D"/>
              </a:buClr>
              <a:buSzPts val="2800"/>
              <a:buChar char="•"/>
              <a:defRPr sz="2100"/>
            </a:lvl2pPr>
            <a:lvl3pPr marL="1028700" lvl="2" indent="-285750" algn="l">
              <a:lnSpc>
                <a:spcPct val="90000"/>
              </a:lnSpc>
              <a:spcBef>
                <a:spcPts val="375"/>
              </a:spcBef>
              <a:spcAft>
                <a:spcPts val="0"/>
              </a:spcAft>
              <a:buClr>
                <a:srgbClr val="3D3D3D"/>
              </a:buClr>
              <a:buSzPts val="2400"/>
              <a:buChar char="•"/>
              <a:defRPr sz="1800"/>
            </a:lvl3pPr>
            <a:lvl4pPr marL="1371600" lvl="3" indent="-266700" algn="l">
              <a:lnSpc>
                <a:spcPct val="90000"/>
              </a:lnSpc>
              <a:spcBef>
                <a:spcPts val="375"/>
              </a:spcBef>
              <a:spcAft>
                <a:spcPts val="0"/>
              </a:spcAft>
              <a:buClr>
                <a:srgbClr val="3D3D3D"/>
              </a:buClr>
              <a:buSzPts val="2000"/>
              <a:buChar char="•"/>
              <a:defRPr sz="1500"/>
            </a:lvl4pPr>
            <a:lvl5pPr marL="1714500" lvl="4" indent="-266700" algn="l">
              <a:lnSpc>
                <a:spcPct val="90000"/>
              </a:lnSpc>
              <a:spcBef>
                <a:spcPts val="375"/>
              </a:spcBef>
              <a:spcAft>
                <a:spcPts val="0"/>
              </a:spcAft>
              <a:buClr>
                <a:srgbClr val="3D3D3D"/>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32" name="Google Shape;32;p27"/>
          <p:cNvSpPr txBox="1">
            <a:spLocks noGrp="1"/>
          </p:cNvSpPr>
          <p:nvPr>
            <p:ph type="body" idx="2"/>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D3D3D"/>
              </a:buClr>
              <a:buSzPts val="1600"/>
              <a:buNone/>
              <a:defRPr sz="1200"/>
            </a:lvl1pPr>
            <a:lvl2pPr marL="685800" lvl="1" indent="-171450" algn="l">
              <a:lnSpc>
                <a:spcPct val="90000"/>
              </a:lnSpc>
              <a:spcBef>
                <a:spcPts val="375"/>
              </a:spcBef>
              <a:spcAft>
                <a:spcPts val="0"/>
              </a:spcAft>
              <a:buClr>
                <a:srgbClr val="3D3D3D"/>
              </a:buClr>
              <a:buSzPts val="1400"/>
              <a:buNone/>
              <a:defRPr sz="1050"/>
            </a:lvl2pPr>
            <a:lvl3pPr marL="1028700" lvl="2" indent="-171450" algn="l">
              <a:lnSpc>
                <a:spcPct val="90000"/>
              </a:lnSpc>
              <a:spcBef>
                <a:spcPts val="375"/>
              </a:spcBef>
              <a:spcAft>
                <a:spcPts val="0"/>
              </a:spcAft>
              <a:buClr>
                <a:srgbClr val="3D3D3D"/>
              </a:buClr>
              <a:buSzPts val="1200"/>
              <a:buNone/>
              <a:defRPr sz="900"/>
            </a:lvl3pPr>
            <a:lvl4pPr marL="1371600" lvl="3" indent="-171450" algn="l">
              <a:lnSpc>
                <a:spcPct val="90000"/>
              </a:lnSpc>
              <a:spcBef>
                <a:spcPts val="375"/>
              </a:spcBef>
              <a:spcAft>
                <a:spcPts val="0"/>
              </a:spcAft>
              <a:buClr>
                <a:srgbClr val="3D3D3D"/>
              </a:buClr>
              <a:buSzPts val="1000"/>
              <a:buNone/>
              <a:defRPr sz="750"/>
            </a:lvl4pPr>
            <a:lvl5pPr marL="1714500" lvl="4" indent="-171450" algn="l">
              <a:lnSpc>
                <a:spcPct val="90000"/>
              </a:lnSpc>
              <a:spcBef>
                <a:spcPts val="375"/>
              </a:spcBef>
              <a:spcAft>
                <a:spcPts val="0"/>
              </a:spcAft>
              <a:buClr>
                <a:srgbClr val="3D3D3D"/>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33" name="Google Shape;33;p27"/>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83641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lide with 2 Points v2 + image">
  <p:cSld name="Slide with 2 Points v2 + image">
    <p:spTree>
      <p:nvGrpSpPr>
        <p:cNvPr id="1" name="Shape 252"/>
        <p:cNvGrpSpPr/>
        <p:nvPr/>
      </p:nvGrpSpPr>
      <p:grpSpPr>
        <a:xfrm>
          <a:off x="0" y="0"/>
          <a:ext cx="0" cy="0"/>
          <a:chOff x="0" y="0"/>
          <a:chExt cx="0" cy="0"/>
        </a:xfrm>
      </p:grpSpPr>
      <p:sp>
        <p:nvSpPr>
          <p:cNvPr id="253" name="Google Shape;253;p37"/>
          <p:cNvSpPr/>
          <p:nvPr/>
        </p:nvSpPr>
        <p:spPr>
          <a:xfrm>
            <a:off x="3236813" y="1605550"/>
            <a:ext cx="2489100" cy="25662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4" name="Google Shape;254;p37"/>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5" name="Google Shape;255;p37"/>
          <p:cNvSpPr txBox="1">
            <a:spLocks noGrp="1"/>
          </p:cNvSpPr>
          <p:nvPr>
            <p:ph type="body" idx="1"/>
          </p:nvPr>
        </p:nvSpPr>
        <p:spPr>
          <a:xfrm>
            <a:off x="3378413"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6" name="Google Shape;256;p37"/>
          <p:cNvSpPr/>
          <p:nvPr/>
        </p:nvSpPr>
        <p:spPr>
          <a:xfrm>
            <a:off x="6197750" y="1605550"/>
            <a:ext cx="2487600" cy="25662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7" name="Google Shape;257;p37"/>
          <p:cNvSpPr txBox="1">
            <a:spLocks noGrp="1"/>
          </p:cNvSpPr>
          <p:nvPr>
            <p:ph type="body" idx="2"/>
          </p:nvPr>
        </p:nvSpPr>
        <p:spPr>
          <a:xfrm>
            <a:off x="6338600"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8" name="Google Shape;258;p37"/>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392091312"/>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lide with 3 Points v1">
  <p:cSld name="Slide with 3 Points v1">
    <p:spTree>
      <p:nvGrpSpPr>
        <p:cNvPr id="1" name="Shape 259"/>
        <p:cNvGrpSpPr/>
        <p:nvPr/>
      </p:nvGrpSpPr>
      <p:grpSpPr>
        <a:xfrm>
          <a:off x="0" y="0"/>
          <a:ext cx="0" cy="0"/>
          <a:chOff x="0" y="0"/>
          <a:chExt cx="0" cy="0"/>
        </a:xfrm>
      </p:grpSpPr>
      <p:sp>
        <p:nvSpPr>
          <p:cNvPr id="260" name="Google Shape;260;p38"/>
          <p:cNvSpPr/>
          <p:nvPr/>
        </p:nvSpPr>
        <p:spPr>
          <a:xfrm>
            <a:off x="389157"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1" name="Google Shape;261;p38"/>
          <p:cNvSpPr/>
          <p:nvPr/>
        </p:nvSpPr>
        <p:spPr>
          <a:xfrm>
            <a:off x="448400" y="1605550"/>
            <a:ext cx="25014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2" name="Google Shape;262;p38"/>
          <p:cNvSpPr txBox="1">
            <a:spLocks noGrp="1"/>
          </p:cNvSpPr>
          <p:nvPr>
            <p:ph type="title"/>
          </p:nvPr>
        </p:nvSpPr>
        <p:spPr>
          <a:xfrm>
            <a:off x="339450" y="369925"/>
            <a:ext cx="84651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63" name="Google Shape;263;p38"/>
          <p:cNvSpPr txBox="1">
            <a:spLocks noGrp="1"/>
          </p:cNvSpPr>
          <p:nvPr>
            <p:ph type="body" idx="1"/>
          </p:nvPr>
        </p:nvSpPr>
        <p:spPr>
          <a:xfrm>
            <a:off x="611900" y="1732450"/>
            <a:ext cx="21744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64" name="Google Shape;264;p38"/>
          <p:cNvSpPr/>
          <p:nvPr/>
        </p:nvSpPr>
        <p:spPr>
          <a:xfrm>
            <a:off x="3291382"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5" name="Google Shape;265;p38"/>
          <p:cNvSpPr/>
          <p:nvPr/>
        </p:nvSpPr>
        <p:spPr>
          <a:xfrm>
            <a:off x="3350625" y="1605550"/>
            <a:ext cx="2502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6" name="Google Shape;266;p38"/>
          <p:cNvSpPr/>
          <p:nvPr/>
        </p:nvSpPr>
        <p:spPr>
          <a:xfrm>
            <a:off x="6193607" y="1546821"/>
            <a:ext cx="289800" cy="289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7" name="Google Shape;267;p38"/>
          <p:cNvSpPr/>
          <p:nvPr/>
        </p:nvSpPr>
        <p:spPr>
          <a:xfrm>
            <a:off x="6252850" y="1605550"/>
            <a:ext cx="2502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8" name="Google Shape;268;p38"/>
          <p:cNvSpPr txBox="1">
            <a:spLocks noGrp="1"/>
          </p:cNvSpPr>
          <p:nvPr>
            <p:ph type="body" idx="2"/>
          </p:nvPr>
        </p:nvSpPr>
        <p:spPr>
          <a:xfrm>
            <a:off x="3514425" y="1732450"/>
            <a:ext cx="21744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69" name="Google Shape;269;p38"/>
          <p:cNvSpPr txBox="1">
            <a:spLocks noGrp="1"/>
          </p:cNvSpPr>
          <p:nvPr>
            <p:ph type="body" idx="3"/>
          </p:nvPr>
        </p:nvSpPr>
        <p:spPr>
          <a:xfrm>
            <a:off x="6417400" y="1732450"/>
            <a:ext cx="21729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3381289623"/>
      </p:ext>
    </p:extLst>
  </p:cSld>
  <p:clrMapOvr>
    <a:masterClrMapping/>
  </p:clrMapOvr>
  <p:extLst>
    <p:ext uri="{DCECCB84-F9BA-43D5-87BE-67443E8EF086}">
      <p15:sldGuideLst xmlns:p15="http://schemas.microsoft.com/office/powerpoint/2012/main">
        <p15:guide id="1" orient="horz" pos="1073">
          <p15:clr>
            <a:srgbClr val="E46962"/>
          </p15:clr>
        </p15:guide>
        <p15:guide id="2" pos="282">
          <p15:clr>
            <a:srgbClr val="E46962"/>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lide with 3 Points v2">
  <p:cSld name="Slide with 3 Points v2">
    <p:spTree>
      <p:nvGrpSpPr>
        <p:cNvPr id="1" name="Shape 270"/>
        <p:cNvGrpSpPr/>
        <p:nvPr/>
      </p:nvGrpSpPr>
      <p:grpSpPr>
        <a:xfrm>
          <a:off x="0" y="0"/>
          <a:ext cx="0" cy="0"/>
          <a:chOff x="0" y="0"/>
          <a:chExt cx="0" cy="0"/>
        </a:xfrm>
      </p:grpSpPr>
      <p:sp>
        <p:nvSpPr>
          <p:cNvPr id="271" name="Google Shape;271;p39"/>
          <p:cNvSpPr/>
          <p:nvPr/>
        </p:nvSpPr>
        <p:spPr>
          <a:xfrm>
            <a:off x="418775" y="1605550"/>
            <a:ext cx="2502000" cy="25356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2" name="Google Shape;272;p39"/>
          <p:cNvSpPr txBox="1">
            <a:spLocks noGrp="1"/>
          </p:cNvSpPr>
          <p:nvPr>
            <p:ph type="title"/>
          </p:nvPr>
        </p:nvSpPr>
        <p:spPr>
          <a:xfrm>
            <a:off x="313501" y="369925"/>
            <a:ext cx="81960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73" name="Google Shape;273;p39"/>
          <p:cNvSpPr txBox="1">
            <a:spLocks noGrp="1"/>
          </p:cNvSpPr>
          <p:nvPr>
            <p:ph type="body" idx="1"/>
          </p:nvPr>
        </p:nvSpPr>
        <p:spPr>
          <a:xfrm>
            <a:off x="570875" y="1732450"/>
            <a:ext cx="2197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4" name="Google Shape;274;p39"/>
          <p:cNvSpPr/>
          <p:nvPr/>
        </p:nvSpPr>
        <p:spPr>
          <a:xfrm>
            <a:off x="3321000" y="1605550"/>
            <a:ext cx="2502000" cy="25356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5" name="Google Shape;275;p39"/>
          <p:cNvSpPr/>
          <p:nvPr/>
        </p:nvSpPr>
        <p:spPr>
          <a:xfrm>
            <a:off x="6223225" y="1605550"/>
            <a:ext cx="2502000" cy="2535600"/>
          </a:xfrm>
          <a:prstGeom prst="rect">
            <a:avLst/>
          </a:prstGeom>
          <a:solidFill>
            <a:schemeClr val="lt1"/>
          </a:solidFill>
          <a:ln w="9525" cap="flat" cmpd="sng">
            <a:solidFill>
              <a:schemeClr val="accent6"/>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6" name="Google Shape;276;p39"/>
          <p:cNvSpPr txBox="1">
            <a:spLocks noGrp="1"/>
          </p:cNvSpPr>
          <p:nvPr>
            <p:ph type="body" idx="2"/>
          </p:nvPr>
        </p:nvSpPr>
        <p:spPr>
          <a:xfrm>
            <a:off x="3472200"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7" name="Google Shape;277;p39"/>
          <p:cNvSpPr txBox="1">
            <a:spLocks noGrp="1"/>
          </p:cNvSpPr>
          <p:nvPr>
            <p:ph type="body" idx="3"/>
          </p:nvPr>
        </p:nvSpPr>
        <p:spPr>
          <a:xfrm>
            <a:off x="6374425"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2719428919"/>
      </p:ext>
    </p:extLst>
  </p:cSld>
  <p:clrMapOvr>
    <a:masterClrMapping/>
  </p:clrMapOvr>
  <p:extLst>
    <p:ext uri="{DCECCB84-F9BA-43D5-87BE-67443E8EF086}">
      <p15:sldGuideLst xmlns:p15="http://schemas.microsoft.com/office/powerpoint/2012/main">
        <p15:guide id="1" orient="horz" pos="1073">
          <p15:clr>
            <a:srgbClr val="E46962"/>
          </p15:clr>
        </p15:guide>
        <p15:guide id="2" pos="264">
          <p15:clr>
            <a:srgbClr val="E46962"/>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lide with 3 paragraphs">
  <p:cSld name="Slide with 3 paragraphs">
    <p:spTree>
      <p:nvGrpSpPr>
        <p:cNvPr id="1" name="Shape 278"/>
        <p:cNvGrpSpPr/>
        <p:nvPr/>
      </p:nvGrpSpPr>
      <p:grpSpPr>
        <a:xfrm>
          <a:off x="0" y="0"/>
          <a:ext cx="0" cy="0"/>
          <a:chOff x="0" y="0"/>
          <a:chExt cx="0" cy="0"/>
        </a:xfrm>
      </p:grpSpPr>
      <p:sp>
        <p:nvSpPr>
          <p:cNvPr id="279" name="Google Shape;279;p40"/>
          <p:cNvSpPr/>
          <p:nvPr/>
        </p:nvSpPr>
        <p:spPr>
          <a:xfrm>
            <a:off x="645900" y="4447275"/>
            <a:ext cx="2418600" cy="121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79500" y="4447175"/>
            <a:ext cx="2418600" cy="121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1" name="Google Shape;281;p40"/>
          <p:cNvSpPr/>
          <p:nvPr/>
        </p:nvSpPr>
        <p:spPr>
          <a:xfrm>
            <a:off x="3358950" y="4447175"/>
            <a:ext cx="2418600" cy="121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2" name="Google Shape;282;p40"/>
          <p:cNvSpPr/>
          <p:nvPr/>
        </p:nvSpPr>
        <p:spPr>
          <a:xfrm>
            <a:off x="0" y="0"/>
            <a:ext cx="9144000" cy="66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57375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285" name="Google Shape;285;p4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p40"/>
          <p:cNvSpPr/>
          <p:nvPr/>
        </p:nvSpPr>
        <p:spPr>
          <a:xfrm>
            <a:off x="599985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328680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txBox="1">
            <a:spLocks noGrp="1"/>
          </p:cNvSpPr>
          <p:nvPr>
            <p:ph type="body" idx="1"/>
          </p:nvPr>
        </p:nvSpPr>
        <p:spPr>
          <a:xfrm>
            <a:off x="693150" y="1994900"/>
            <a:ext cx="2328600" cy="2188200"/>
          </a:xfrm>
          <a:prstGeom prst="rect">
            <a:avLst/>
          </a:prstGeom>
        </p:spPr>
        <p:txBody>
          <a:bodyPr spcFirstLastPara="1" wrap="square" lIns="91425" tIns="91425" rIns="167400"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89" name="Google Shape;289;p40"/>
          <p:cNvSpPr txBox="1">
            <a:spLocks noGrp="1"/>
          </p:cNvSpPr>
          <p:nvPr>
            <p:ph type="body" idx="2"/>
          </p:nvPr>
        </p:nvSpPr>
        <p:spPr>
          <a:xfrm>
            <a:off x="3406200" y="1994925"/>
            <a:ext cx="23286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90" name="Google Shape;290;p40"/>
          <p:cNvSpPr txBox="1">
            <a:spLocks noGrp="1"/>
          </p:cNvSpPr>
          <p:nvPr>
            <p:ph type="body" idx="3"/>
          </p:nvPr>
        </p:nvSpPr>
        <p:spPr>
          <a:xfrm>
            <a:off x="6124500" y="1994925"/>
            <a:ext cx="23286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4073905751"/>
      </p:ext>
    </p:extLst>
  </p:cSld>
  <p:clrMapOvr>
    <a:masterClrMapping/>
  </p:clrMapOvr>
  <p:extLst>
    <p:ext uri="{DCECCB84-F9BA-43D5-87BE-67443E8EF086}">
      <p15:sldGuideLst xmlns:p15="http://schemas.microsoft.com/office/powerpoint/2012/main">
        <p15:guide id="1" orient="horz" pos="1257">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ositive/negative slide">
  <p:cSld name="Positive/negative slide">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a:p>
        </p:txBody>
      </p:sp>
      <p:sp>
        <p:nvSpPr>
          <p:cNvPr id="293" name="Google Shape;293;p41"/>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94" name="Google Shape;294;p41"/>
          <p:cNvSpPr txBox="1">
            <a:spLocks noGrp="1"/>
          </p:cNvSpPr>
          <p:nvPr>
            <p:ph type="body" idx="1"/>
          </p:nvPr>
        </p:nvSpPr>
        <p:spPr>
          <a:xfrm>
            <a:off x="650850" y="1916463"/>
            <a:ext cx="37767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3"/>
              </a:buClr>
              <a:buSzPts val="1100"/>
              <a:buFont typeface="Inter"/>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5" name="Google Shape;295;p41"/>
          <p:cNvSpPr txBox="1">
            <a:spLocks noGrp="1"/>
          </p:cNvSpPr>
          <p:nvPr>
            <p:ph type="body" idx="2"/>
          </p:nvPr>
        </p:nvSpPr>
        <p:spPr>
          <a:xfrm>
            <a:off x="4845450" y="1916463"/>
            <a:ext cx="37323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6" name="Google Shape;296;p41"/>
          <p:cNvSpPr txBox="1">
            <a:spLocks noGrp="1"/>
          </p:cNvSpPr>
          <p:nvPr>
            <p:ph type="subTitle" idx="3"/>
          </p:nvPr>
        </p:nvSpPr>
        <p:spPr>
          <a:xfrm>
            <a:off x="650850" y="1367825"/>
            <a:ext cx="37767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9pPr>
          </a:lstStyle>
          <a:p>
            <a:endParaRPr/>
          </a:p>
        </p:txBody>
      </p:sp>
      <p:sp>
        <p:nvSpPr>
          <p:cNvPr id="297" name="Google Shape;297;p41"/>
          <p:cNvSpPr txBox="1">
            <a:spLocks noGrp="1"/>
          </p:cNvSpPr>
          <p:nvPr>
            <p:ph type="subTitle" idx="4"/>
          </p:nvPr>
        </p:nvSpPr>
        <p:spPr>
          <a:xfrm>
            <a:off x="4845525" y="1367825"/>
            <a:ext cx="37323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9pPr>
          </a:lstStyle>
          <a:p>
            <a:endParaRPr/>
          </a:p>
        </p:txBody>
      </p:sp>
    </p:spTree>
    <p:extLst>
      <p:ext uri="{BB962C8B-B14F-4D97-AF65-F5344CB8AC3E}">
        <p14:creationId xmlns:p14="http://schemas.microsoft.com/office/powerpoint/2010/main" val="5583228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98"/>
        <p:cNvGrpSpPr/>
        <p:nvPr/>
      </p:nvGrpSpPr>
      <p:grpSpPr>
        <a:xfrm>
          <a:off x="0" y="0"/>
          <a:ext cx="0" cy="0"/>
          <a:chOff x="0" y="0"/>
          <a:chExt cx="0" cy="0"/>
        </a:xfrm>
      </p:grpSpPr>
    </p:spTree>
    <p:extLst>
      <p:ext uri="{BB962C8B-B14F-4D97-AF65-F5344CB8AC3E}">
        <p14:creationId xmlns:p14="http://schemas.microsoft.com/office/powerpoint/2010/main" val="100243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act us slide - v1">
  <p:cSld name="Contact us slide - v1">
    <p:spTree>
      <p:nvGrpSpPr>
        <p:cNvPr id="1" name="Shape 299"/>
        <p:cNvGrpSpPr/>
        <p:nvPr/>
      </p:nvGrpSpPr>
      <p:grpSpPr>
        <a:xfrm>
          <a:off x="0" y="0"/>
          <a:ext cx="0" cy="0"/>
          <a:chOff x="0" y="0"/>
          <a:chExt cx="0" cy="0"/>
        </a:xfrm>
      </p:grpSpPr>
      <p:sp>
        <p:nvSpPr>
          <p:cNvPr id="300" name="Google Shape;300;p43"/>
          <p:cNvSpPr/>
          <p:nvPr/>
        </p:nvSpPr>
        <p:spPr>
          <a:xfrm>
            <a:off x="581025" y="1857300"/>
            <a:ext cx="8011500" cy="20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3"/>
          <p:cNvSpPr txBox="1">
            <a:spLocks noGrp="1"/>
          </p:cNvSpPr>
          <p:nvPr>
            <p:ph type="title"/>
          </p:nvPr>
        </p:nvSpPr>
        <p:spPr>
          <a:xfrm>
            <a:off x="581025" y="3114750"/>
            <a:ext cx="3224700" cy="9810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02" name="Google Shape;302;p43"/>
          <p:cNvSpPr>
            <a:spLocks noGrp="1"/>
          </p:cNvSpPr>
          <p:nvPr>
            <p:ph type="pic" idx="2"/>
          </p:nvPr>
        </p:nvSpPr>
        <p:spPr>
          <a:xfrm>
            <a:off x="0" y="0"/>
            <a:ext cx="9144000" cy="1857300"/>
          </a:xfrm>
          <a:prstGeom prst="rect">
            <a:avLst/>
          </a:prstGeom>
          <a:noFill/>
          <a:ln>
            <a:noFill/>
          </a:ln>
        </p:spPr>
      </p:sp>
      <p:sp>
        <p:nvSpPr>
          <p:cNvPr id="303" name="Google Shape;303;p43"/>
          <p:cNvSpPr txBox="1">
            <a:spLocks noGrp="1"/>
          </p:cNvSpPr>
          <p:nvPr>
            <p:ph type="body" idx="1"/>
          </p:nvPr>
        </p:nvSpPr>
        <p:spPr>
          <a:xfrm>
            <a:off x="4347675" y="28385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cxnSp>
        <p:nvCxnSpPr>
          <p:cNvPr id="304" name="Google Shape;304;p43"/>
          <p:cNvCxnSpPr/>
          <p:nvPr/>
        </p:nvCxnSpPr>
        <p:spPr>
          <a:xfrm>
            <a:off x="4076700" y="2390775"/>
            <a:ext cx="0" cy="2533800"/>
          </a:xfrm>
          <a:prstGeom prst="straightConnector1">
            <a:avLst/>
          </a:prstGeom>
          <a:noFill/>
          <a:ln w="19050" cap="flat" cmpd="sng">
            <a:solidFill>
              <a:schemeClr val="accent5"/>
            </a:solidFill>
            <a:prstDash val="solid"/>
            <a:round/>
            <a:headEnd type="none" w="med" len="med"/>
            <a:tailEnd type="none" w="med" len="med"/>
          </a:ln>
        </p:spPr>
      </p:cxnSp>
      <p:sp>
        <p:nvSpPr>
          <p:cNvPr id="305" name="Google Shape;305;p43"/>
          <p:cNvSpPr txBox="1">
            <a:spLocks noGrp="1"/>
          </p:cNvSpPr>
          <p:nvPr>
            <p:ph type="body" idx="3"/>
          </p:nvPr>
        </p:nvSpPr>
        <p:spPr>
          <a:xfrm>
            <a:off x="4347675" y="366722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6" name="Google Shape;306;p43"/>
          <p:cNvSpPr txBox="1">
            <a:spLocks noGrp="1"/>
          </p:cNvSpPr>
          <p:nvPr>
            <p:ph type="body" idx="4"/>
          </p:nvPr>
        </p:nvSpPr>
        <p:spPr>
          <a:xfrm>
            <a:off x="4347675" y="44958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7" name="Google Shape;307;p43"/>
          <p:cNvSpPr txBox="1"/>
          <p:nvPr/>
        </p:nvSpPr>
        <p:spPr>
          <a:xfrm>
            <a:off x="4347675" y="24383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Number</a:t>
            </a:r>
            <a:endParaRPr>
              <a:solidFill>
                <a:schemeClr val="accent5"/>
              </a:solidFill>
              <a:latin typeface="Space Grotesk SemiBold"/>
              <a:ea typeface="Space Grotesk SemiBold"/>
              <a:cs typeface="Space Grotesk SemiBold"/>
              <a:sym typeface="Space Grotesk SemiBold"/>
            </a:endParaRPr>
          </a:p>
        </p:txBody>
      </p:sp>
      <p:sp>
        <p:nvSpPr>
          <p:cNvPr id="308" name="Google Shape;308;p43"/>
          <p:cNvSpPr txBox="1"/>
          <p:nvPr/>
        </p:nvSpPr>
        <p:spPr>
          <a:xfrm>
            <a:off x="4347675" y="3286200"/>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Email</a:t>
            </a:r>
            <a:endParaRPr>
              <a:solidFill>
                <a:schemeClr val="accent5"/>
              </a:solidFill>
              <a:latin typeface="Space Grotesk SemiBold"/>
              <a:ea typeface="Space Grotesk SemiBold"/>
              <a:cs typeface="Space Grotesk SemiBold"/>
              <a:sym typeface="Space Grotesk SemiBold"/>
            </a:endParaRPr>
          </a:p>
        </p:txBody>
      </p:sp>
      <p:sp>
        <p:nvSpPr>
          <p:cNvPr id="309" name="Google Shape;309;p43"/>
          <p:cNvSpPr txBox="1"/>
          <p:nvPr/>
        </p:nvSpPr>
        <p:spPr>
          <a:xfrm>
            <a:off x="4347675" y="41148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Site Link</a:t>
            </a:r>
            <a:endParaRPr>
              <a:solidFill>
                <a:schemeClr val="accent5"/>
              </a:solidFill>
              <a:latin typeface="Space Grotesk SemiBold"/>
              <a:ea typeface="Space Grotesk SemiBold"/>
              <a:cs typeface="Space Grotesk SemiBold"/>
              <a:sym typeface="Space Grotesk SemiBold"/>
            </a:endParaRPr>
          </a:p>
        </p:txBody>
      </p:sp>
    </p:spTree>
    <p:extLst>
      <p:ext uri="{BB962C8B-B14F-4D97-AF65-F5344CB8AC3E}">
        <p14:creationId xmlns:p14="http://schemas.microsoft.com/office/powerpoint/2010/main" val="1936734243"/>
      </p:ext>
    </p:extLst>
  </p:cSld>
  <p:clrMapOvr>
    <a:masterClrMapping/>
  </p:clrMapOvr>
  <p:extLst>
    <p:ext uri="{DCECCB84-F9BA-43D5-87BE-67443E8EF086}">
      <p15:sldGuideLst xmlns:p15="http://schemas.microsoft.com/office/powerpoint/2012/main">
        <p15:guide id="1" orient="horz" pos="1659">
          <p15:clr>
            <a:srgbClr val="E46962"/>
          </p15:clr>
        </p15:guide>
        <p15:guide id="2" orient="horz" pos="2181">
          <p15:clr>
            <a:srgbClr val="E46962"/>
          </p15:clr>
        </p15:guide>
        <p15:guide id="3" orient="horz" pos="2703">
          <p15:clr>
            <a:srgbClr val="E46962"/>
          </p15:clr>
        </p15:guide>
        <p15:guide id="4" pos="2739">
          <p15:clr>
            <a:srgbClr val="E46962"/>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ingle user slide - v1">
  <p:cSld name="Single user slide - v1">
    <p:spTree>
      <p:nvGrpSpPr>
        <p:cNvPr id="1" name="Shape 310"/>
        <p:cNvGrpSpPr/>
        <p:nvPr/>
      </p:nvGrpSpPr>
      <p:grpSpPr>
        <a:xfrm>
          <a:off x="0" y="0"/>
          <a:ext cx="0" cy="0"/>
          <a:chOff x="0" y="0"/>
          <a:chExt cx="0" cy="0"/>
        </a:xfrm>
      </p:grpSpPr>
      <p:sp>
        <p:nvSpPr>
          <p:cNvPr id="311" name="Google Shape;311;p44"/>
          <p:cNvSpPr/>
          <p:nvPr/>
        </p:nvSpPr>
        <p:spPr>
          <a:xfrm>
            <a:off x="6896100" y="-28575"/>
            <a:ext cx="2247900" cy="5172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2" name="Google Shape;312;p44"/>
          <p:cNvSpPr/>
          <p:nvPr/>
        </p:nvSpPr>
        <p:spPr>
          <a:xfrm>
            <a:off x="1652100" y="1809750"/>
            <a:ext cx="6105600" cy="2209800"/>
          </a:xfrm>
          <a:prstGeom prst="round1Rect">
            <a:avLst>
              <a:gd name="adj" fmla="val 16667"/>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4"/>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14" name="Google Shape;314;p44"/>
          <p:cNvSpPr>
            <a:spLocks noGrp="1"/>
          </p:cNvSpPr>
          <p:nvPr>
            <p:ph type="pic" idx="2"/>
          </p:nvPr>
        </p:nvSpPr>
        <p:spPr>
          <a:xfrm>
            <a:off x="566250" y="1781175"/>
            <a:ext cx="2238300" cy="2238300"/>
          </a:xfrm>
          <a:prstGeom prst="ellipse">
            <a:avLst/>
          </a:prstGeom>
          <a:noFill/>
          <a:ln>
            <a:noFill/>
          </a:ln>
        </p:spPr>
      </p:sp>
      <p:sp>
        <p:nvSpPr>
          <p:cNvPr id="315" name="Google Shape;315;p44"/>
          <p:cNvSpPr txBox="1">
            <a:spLocks noGrp="1"/>
          </p:cNvSpPr>
          <p:nvPr>
            <p:ph type="body" idx="1"/>
          </p:nvPr>
        </p:nvSpPr>
        <p:spPr>
          <a:xfrm>
            <a:off x="3201650" y="2350798"/>
            <a:ext cx="3857400" cy="321000"/>
          </a:xfrm>
          <a:prstGeom prst="rect">
            <a:avLst/>
          </a:prstGeom>
        </p:spPr>
        <p:txBody>
          <a:bodyPr spcFirstLastPara="1" wrap="square" lIns="0" tIns="91425" rIns="91425" bIns="91425" anchor="ctr" anchorCtr="0">
            <a:norm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316" name="Google Shape;316;p44"/>
          <p:cNvSpPr txBox="1">
            <a:spLocks noGrp="1"/>
          </p:cNvSpPr>
          <p:nvPr>
            <p:ph type="subTitle" idx="3"/>
          </p:nvPr>
        </p:nvSpPr>
        <p:spPr>
          <a:xfrm>
            <a:off x="3201650" y="2029802"/>
            <a:ext cx="3857400" cy="321000"/>
          </a:xfrm>
          <a:prstGeom prst="rect">
            <a:avLst/>
          </a:prstGeom>
        </p:spPr>
        <p:txBody>
          <a:bodyPr spcFirstLastPara="1" wrap="square" lIns="0" tIns="90000" rIns="91425" bIns="91425" anchor="ctr" anchorCtr="0">
            <a:noAutofit/>
          </a:bodyPr>
          <a:lstStyle>
            <a:lvl1pPr lvl="0">
              <a:lnSpc>
                <a:spcPct val="100000"/>
              </a:lnSpc>
              <a:spcBef>
                <a:spcPts val="0"/>
              </a:spcBef>
              <a:spcAft>
                <a:spcPts val="0"/>
              </a:spcAft>
              <a:buClr>
                <a:schemeClr val="accent5"/>
              </a:buClr>
              <a:buSzPts val="1400"/>
              <a:buFont typeface="Space Grotesk SemiBold"/>
              <a:buNone/>
              <a:defRPr sz="1400">
                <a:solidFill>
                  <a:schemeClr val="accent5"/>
                </a:solidFill>
                <a:latin typeface="Space Grotesk SemiBold"/>
                <a:ea typeface="Space Grotesk SemiBold"/>
                <a:cs typeface="Space Grotesk SemiBold"/>
                <a:sym typeface="Space Grotesk SemiBold"/>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7" name="Google Shape;317;p44"/>
          <p:cNvSpPr txBox="1">
            <a:spLocks noGrp="1"/>
          </p:cNvSpPr>
          <p:nvPr>
            <p:ph type="body" idx="4"/>
          </p:nvPr>
        </p:nvSpPr>
        <p:spPr>
          <a:xfrm>
            <a:off x="3201650" y="2671800"/>
            <a:ext cx="3857400" cy="12759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769230229"/>
      </p:ext>
    </p:extLst>
  </p:cSld>
  <p:clrMapOvr>
    <a:masterClrMapping/>
  </p:clrMapOvr>
  <p:extLst>
    <p:ext uri="{DCECCB84-F9BA-43D5-87BE-67443E8EF086}">
      <p15:sldGuideLst xmlns:p15="http://schemas.microsoft.com/office/powerpoint/2012/main">
        <p15:guide id="1" pos="2164">
          <p15:clr>
            <a:srgbClr val="E46962"/>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s slide - v2">
  <p:cSld name="Quotes slide - v2">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20" name="Google Shape;320;p45"/>
          <p:cNvSpPr/>
          <p:nvPr/>
        </p:nvSpPr>
        <p:spPr>
          <a:xfrm>
            <a:off x="0" y="2609850"/>
            <a:ext cx="9144000" cy="253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1" name="Google Shape;321;p45"/>
          <p:cNvSpPr/>
          <p:nvPr/>
        </p:nvSpPr>
        <p:spPr>
          <a:xfrm>
            <a:off x="1114350" y="1552500"/>
            <a:ext cx="6915300" cy="21528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5"/>
          <p:cNvSpPr txBox="1"/>
          <p:nvPr/>
        </p:nvSpPr>
        <p:spPr>
          <a:xfrm>
            <a:off x="1347300" y="1552500"/>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3" name="Google Shape;323;p45"/>
          <p:cNvSpPr txBox="1"/>
          <p:nvPr/>
        </p:nvSpPr>
        <p:spPr>
          <a:xfrm rot="10800000" flipH="1">
            <a:off x="7376625" y="3113925"/>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4" name="Google Shape;324;p45"/>
          <p:cNvSpPr txBox="1">
            <a:spLocks noGrp="1"/>
          </p:cNvSpPr>
          <p:nvPr>
            <p:ph type="body" idx="1"/>
          </p:nvPr>
        </p:nvSpPr>
        <p:spPr>
          <a:xfrm>
            <a:off x="2044800" y="1882800"/>
            <a:ext cx="5186100" cy="1408500"/>
          </a:xfrm>
          <a:prstGeom prst="rect">
            <a:avLst/>
          </a:prstGeom>
        </p:spPr>
        <p:txBody>
          <a:bodyPr spcFirstLastPara="1" wrap="square" lIns="180000" tIns="180000" rIns="180000" bIns="180000"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0001439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21183" y="780098"/>
            <a:ext cx="8501633" cy="4175940"/>
          </a:xfrm>
          <a:prstGeom prst="rect">
            <a:avLst/>
          </a:prstGeom>
          <a:blipFill>
            <a:blip r:embed="rId2" cstate="print"/>
            <a:stretch>
              <a:fillRect/>
            </a:stretch>
          </a:blipFill>
        </p:spPr>
        <p:txBody>
          <a:bodyPr wrap="square" lIns="0" tIns="0" rIns="0" bIns="0" rtlCol="0"/>
          <a:lstStyle/>
          <a:p>
            <a:endParaRPr sz="1050"/>
          </a:p>
        </p:txBody>
      </p:sp>
      <p:sp>
        <p:nvSpPr>
          <p:cNvPr id="2" name="Holder 2"/>
          <p:cNvSpPr>
            <a:spLocks noGrp="1"/>
          </p:cNvSpPr>
          <p:nvPr>
            <p:ph type="ctrTitle"/>
          </p:nvPr>
        </p:nvSpPr>
        <p:spPr>
          <a:xfrm>
            <a:off x="198866" y="61829"/>
            <a:ext cx="8746266" cy="323165"/>
          </a:xfrm>
          <a:prstGeom prst="rect">
            <a:avLst/>
          </a:prstGeom>
        </p:spPr>
        <p:txBody>
          <a:bodyPr wrap="square" lIns="0" tIns="0" rIns="0" bIns="0">
            <a:spAutoFit/>
          </a:bodyPr>
          <a:lstStyle>
            <a:lvl1pPr>
              <a:defRPr sz="2100"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711415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 name="Google Shape;37;p29"/>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2662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807913"/>
          </a:xfrm>
        </p:spPr>
        <p:txBody>
          <a:bodyPr lIns="0" tIns="0" rIns="0" bIns="0"/>
          <a:lstStyle>
            <a:lvl1pPr>
              <a:defRPr sz="2625"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type="body" idx="1"/>
          </p:nvPr>
        </p:nvSpPr>
        <p:spPr>
          <a:xfrm>
            <a:off x="1033835" y="2298786"/>
            <a:ext cx="3701415" cy="207749"/>
          </a:xfrm>
        </p:spPr>
        <p:txBody>
          <a:bodyPr lIns="0" tIns="0" rIns="0" bIns="0"/>
          <a:lstStyle>
            <a:lvl1pPr>
              <a:defRPr sz="1350" b="0" i="0">
                <a:solidFill>
                  <a:srgbClr val="585858"/>
                </a:solidFill>
                <a:latin typeface="Gill Sans MT"/>
                <a:cs typeface="Gill Sans MT"/>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649175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807913"/>
          </a:xfrm>
        </p:spPr>
        <p:txBody>
          <a:bodyPr lIns="0" tIns="0" rIns="0" bIns="0"/>
          <a:lstStyle>
            <a:lvl1pPr>
              <a:defRPr sz="2625"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37857118"/>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807913"/>
          </a:xfrm>
        </p:spPr>
        <p:txBody>
          <a:bodyPr lIns="0" tIns="0" rIns="0" bIns="0"/>
          <a:lstStyle>
            <a:lvl1pPr>
              <a:defRPr sz="2625"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503306"/>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17849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793469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p82"/>
          <p:cNvSpPr txBox="1">
            <a:spLocks noGrp="1"/>
          </p:cNvSpPr>
          <p:nvPr>
            <p:ph type="title"/>
          </p:nvPr>
        </p:nvSpPr>
        <p:spPr>
          <a:xfrm>
            <a:off x="629841" y="342900"/>
            <a:ext cx="2949075" cy="12001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82"/>
          <p:cNvSpPr>
            <a:spLocks noGrp="1"/>
          </p:cNvSpPr>
          <p:nvPr>
            <p:ph type="pic" idx="2"/>
          </p:nvPr>
        </p:nvSpPr>
        <p:spPr>
          <a:xfrm>
            <a:off x="3887391" y="740569"/>
            <a:ext cx="4629150" cy="3655125"/>
          </a:xfrm>
          <a:prstGeom prst="rect">
            <a:avLst/>
          </a:prstGeom>
          <a:noFill/>
          <a:ln>
            <a:noFill/>
          </a:ln>
        </p:spPr>
      </p:sp>
      <p:sp>
        <p:nvSpPr>
          <p:cNvPr id="90" name="Google Shape;90;p82"/>
          <p:cNvSpPr txBox="1">
            <a:spLocks noGrp="1"/>
          </p:cNvSpPr>
          <p:nvPr>
            <p:ph type="body" idx="1"/>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D3D3D"/>
              </a:buClr>
              <a:buSzPts val="1600"/>
              <a:buNone/>
              <a:defRPr sz="1200"/>
            </a:lvl1pPr>
            <a:lvl2pPr marL="685800" lvl="1" indent="-171450" algn="l">
              <a:lnSpc>
                <a:spcPct val="90000"/>
              </a:lnSpc>
              <a:spcBef>
                <a:spcPts val="375"/>
              </a:spcBef>
              <a:spcAft>
                <a:spcPts val="0"/>
              </a:spcAft>
              <a:buClr>
                <a:srgbClr val="3D3D3D"/>
              </a:buClr>
              <a:buSzPts val="1400"/>
              <a:buNone/>
              <a:defRPr sz="1050"/>
            </a:lvl2pPr>
            <a:lvl3pPr marL="1028700" lvl="2" indent="-171450" algn="l">
              <a:lnSpc>
                <a:spcPct val="90000"/>
              </a:lnSpc>
              <a:spcBef>
                <a:spcPts val="375"/>
              </a:spcBef>
              <a:spcAft>
                <a:spcPts val="0"/>
              </a:spcAft>
              <a:buClr>
                <a:srgbClr val="3D3D3D"/>
              </a:buClr>
              <a:buSzPts val="1200"/>
              <a:buNone/>
              <a:defRPr sz="900"/>
            </a:lvl3pPr>
            <a:lvl4pPr marL="1371600" lvl="3" indent="-171450" algn="l">
              <a:lnSpc>
                <a:spcPct val="90000"/>
              </a:lnSpc>
              <a:spcBef>
                <a:spcPts val="375"/>
              </a:spcBef>
              <a:spcAft>
                <a:spcPts val="0"/>
              </a:spcAft>
              <a:buClr>
                <a:srgbClr val="3D3D3D"/>
              </a:buClr>
              <a:buSzPts val="1000"/>
              <a:buNone/>
              <a:defRPr sz="750"/>
            </a:lvl4pPr>
            <a:lvl5pPr marL="1714500" lvl="4" indent="-171450" algn="l">
              <a:lnSpc>
                <a:spcPct val="90000"/>
              </a:lnSpc>
              <a:spcBef>
                <a:spcPts val="375"/>
              </a:spcBef>
              <a:spcAft>
                <a:spcPts val="0"/>
              </a:spcAft>
              <a:buClr>
                <a:srgbClr val="3D3D3D"/>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91" name="Google Shape;91;p82"/>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6237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rot="5400000">
            <a:off x="5350050" y="1467469"/>
            <a:ext cx="4358925" cy="19716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body" idx="1"/>
          </p:nvPr>
        </p:nvSpPr>
        <p:spPr>
          <a:xfrm rot="5400000">
            <a:off x="1349550" y="-447056"/>
            <a:ext cx="4358925"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30"/>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529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C142384-EBFB-47BD-8356-B7D5CDF0265C}" type="slidenum">
              <a:rPr lang="en-US" smtClean="0"/>
              <a:t>‹#›</a:t>
            </a:fld>
            <a:endParaRPr lang="en-US"/>
          </a:p>
        </p:txBody>
      </p:sp>
    </p:spTree>
    <p:extLst>
      <p:ext uri="{BB962C8B-B14F-4D97-AF65-F5344CB8AC3E}">
        <p14:creationId xmlns:p14="http://schemas.microsoft.com/office/powerpoint/2010/main" val="155801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326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9000">
              <a:schemeClr val="lt1"/>
            </a:gs>
            <a:gs pos="100000">
              <a:schemeClr val="accent1"/>
            </a:gs>
          </a:gsLst>
          <a:lin ang="5400012" scaled="0"/>
        </a:gra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ill Sans"/>
                <a:ea typeface="Gill Sans"/>
                <a:cs typeface="Gill Sans"/>
                <a:sym typeface="Gill Sans"/>
              </a:defRPr>
            </a:lvl1pPr>
            <a:lvl2pPr marL="914400" marR="0" lvl="1"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Gill Sans"/>
                <a:ea typeface="Gill Sans"/>
                <a:cs typeface="Gill Sans"/>
                <a:sym typeface="Gill Sans"/>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Gill Sans"/>
                <a:ea typeface="Gill Sans"/>
                <a:cs typeface="Gill Sans"/>
                <a:sym typeface="Gill Sans"/>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Gill Sans"/>
                <a:ea typeface="Gill Sans"/>
                <a:cs typeface="Gill Sans"/>
                <a:sym typeface="Gill Sans"/>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Gill Sans"/>
                <a:ea typeface="Gill Sans"/>
                <a:cs typeface="Gill Sans"/>
                <a:sym typeface="Gill Sans"/>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9" name="Google Shape;9;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271933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2845951" y="528855"/>
            <a:ext cx="3452098" cy="538609"/>
          </a:xfrm>
          <a:prstGeom prst="rect">
            <a:avLst/>
          </a:prstGeom>
        </p:spPr>
        <p:txBody>
          <a:bodyPr wrap="square" lIns="0" tIns="0" rIns="0" bIns="0">
            <a:spAutoFit/>
          </a:bodyPr>
          <a:lstStyle>
            <a:lvl1pPr>
              <a:defRPr sz="3500" b="1" i="0">
                <a:solidFill>
                  <a:srgbClr val="635DC6"/>
                </a:solidFill>
                <a:latin typeface="Gill Sans MT"/>
                <a:cs typeface="Gill Sans MT"/>
              </a:defRPr>
            </a:lvl1pPr>
          </a:lstStyle>
          <a:p>
            <a:endParaRPr/>
          </a:p>
        </p:txBody>
      </p:sp>
      <p:sp>
        <p:nvSpPr>
          <p:cNvPr id="3" name="Holder 3"/>
          <p:cNvSpPr>
            <a:spLocks noGrp="1"/>
          </p:cNvSpPr>
          <p:nvPr>
            <p:ph type="body" idx="1"/>
          </p:nvPr>
        </p:nvSpPr>
        <p:spPr>
          <a:xfrm>
            <a:off x="1033835" y="2298786"/>
            <a:ext cx="3701415" cy="276999"/>
          </a:xfrm>
          <a:prstGeom prst="rect">
            <a:avLst/>
          </a:prstGeom>
        </p:spPr>
        <p:txBody>
          <a:bodyPr wrap="square" lIns="0" tIns="0" rIns="0" bIns="0">
            <a:spAutoFit/>
          </a:bodyPr>
          <a:lstStyle>
            <a:lvl1pPr>
              <a:defRPr sz="1800" b="0" i="0">
                <a:solidFill>
                  <a:srgbClr val="585858"/>
                </a:solidFill>
                <a:latin typeface="Gill Sans MT"/>
                <a:cs typeface="Gill Sans MT"/>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390444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566250" y="445025"/>
            <a:ext cx="80115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000"/>
              <a:buFont typeface="Space Grotesk"/>
              <a:buNone/>
              <a:defRPr sz="2000" b="1">
                <a:solidFill>
                  <a:schemeClr val="dk2"/>
                </a:solidFill>
                <a:latin typeface="Space Grotesk"/>
                <a:ea typeface="Space Grotesk"/>
                <a:cs typeface="Space Grotesk"/>
                <a:sym typeface="Space Grotesk"/>
              </a:defRPr>
            </a:lvl1pPr>
            <a:lvl2pPr lvl="1">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2pPr>
            <a:lvl3pPr lvl="2">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3pPr>
            <a:lvl4pPr lvl="3">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4pPr>
            <a:lvl5pPr lvl="4">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5pPr>
            <a:lvl6pPr lvl="5">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6pPr>
            <a:lvl7pPr lvl="6">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7pPr>
            <a:lvl8pPr lvl="7">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8pPr>
            <a:lvl9pPr lvl="8">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9pPr>
          </a:lstStyle>
          <a:p>
            <a:endParaRPr/>
          </a:p>
        </p:txBody>
      </p:sp>
      <p:sp>
        <p:nvSpPr>
          <p:cNvPr id="74" name="Google Shape;74;p17"/>
          <p:cNvSpPr txBox="1">
            <a:spLocks noGrp="1"/>
          </p:cNvSpPr>
          <p:nvPr>
            <p:ph type="body" idx="1"/>
          </p:nvPr>
        </p:nvSpPr>
        <p:spPr>
          <a:xfrm>
            <a:off x="566250" y="1377275"/>
            <a:ext cx="8011500" cy="3191700"/>
          </a:xfrm>
          <a:prstGeom prst="rect">
            <a:avLst/>
          </a:prstGeom>
          <a:noFill/>
          <a:ln>
            <a:noFill/>
          </a:ln>
        </p:spPr>
        <p:txBody>
          <a:bodyPr spcFirstLastPara="1" wrap="square" lIns="91425" tIns="91425" rIns="91425" bIns="91425" anchor="t" anchorCtr="0">
            <a:normAutofit/>
          </a:bodyPr>
          <a:lstStyle>
            <a:lvl1pPr marL="457200" lvl="0"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1pPr>
            <a:lvl2pPr marL="914400" lvl="1"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2pPr>
            <a:lvl3pPr marL="1371600" lvl="2"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3pPr>
            <a:lvl4pPr marL="1828800" lvl="3"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4pPr>
            <a:lvl5pPr marL="2286000" lvl="4"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5pPr>
            <a:lvl6pPr marL="2743200" lvl="5"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6pPr>
            <a:lvl7pPr marL="3200400" lvl="6"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7pPr>
            <a:lvl8pPr marL="3657600" lvl="7"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8pPr>
            <a:lvl9pPr marL="4114800" lvl="8"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9pPr>
          </a:lstStyle>
          <a:p>
            <a:endParaRPr/>
          </a:p>
        </p:txBody>
      </p:sp>
      <p:sp>
        <p:nvSpPr>
          <p:cNvPr id="75" name="Google Shape;75;p17"/>
          <p:cNvSpPr txBox="1">
            <a:spLocks noGrp="1"/>
          </p:cNvSpPr>
          <p:nvPr>
            <p:ph type="sldNum" idx="12"/>
          </p:nvPr>
        </p:nvSpPr>
        <p:spPr>
          <a:xfrm>
            <a:off x="80290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1376402"/>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5" r:id="rId9"/>
    <p:sldLayoutId id="2147483718" r:id="rId10"/>
    <p:sldLayoutId id="2147483719"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57">
          <p15:clr>
            <a:srgbClr val="E46962"/>
          </p15:clr>
        </p15:guide>
        <p15:guide id="2" pos="5403">
          <p15:clr>
            <a:srgbClr val="E46962"/>
          </p15:clr>
        </p15:guide>
        <p15:guide id="3" orient="horz" pos="280">
          <p15:clr>
            <a:srgbClr val="E46962"/>
          </p15:clr>
        </p15:guide>
        <p15:guide id="4" orient="horz" pos="2878">
          <p15:clr>
            <a:srgbClr val="E46962"/>
          </p15:clr>
        </p15:guide>
        <p15:guide id="5" orient="horz" pos="868">
          <p15:clr>
            <a:srgbClr val="E46962"/>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566250" y="445025"/>
            <a:ext cx="80115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000"/>
              <a:buFont typeface="Space Grotesk"/>
              <a:buNone/>
              <a:defRPr sz="2000" b="1">
                <a:solidFill>
                  <a:schemeClr val="dk2"/>
                </a:solidFill>
                <a:latin typeface="Space Grotesk"/>
                <a:ea typeface="Space Grotesk"/>
                <a:cs typeface="Space Grotesk"/>
                <a:sym typeface="Space Grotesk"/>
              </a:defRPr>
            </a:lvl1pPr>
            <a:lvl2pPr lvl="1">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2pPr>
            <a:lvl3pPr lvl="2">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3pPr>
            <a:lvl4pPr lvl="3">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4pPr>
            <a:lvl5pPr lvl="4">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5pPr>
            <a:lvl6pPr lvl="5">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6pPr>
            <a:lvl7pPr lvl="6">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7pPr>
            <a:lvl8pPr lvl="7">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8pPr>
            <a:lvl9pPr lvl="8">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9pPr>
          </a:lstStyle>
          <a:p>
            <a:endParaRPr/>
          </a:p>
        </p:txBody>
      </p:sp>
      <p:sp>
        <p:nvSpPr>
          <p:cNvPr id="74" name="Google Shape;74;p17"/>
          <p:cNvSpPr txBox="1">
            <a:spLocks noGrp="1"/>
          </p:cNvSpPr>
          <p:nvPr>
            <p:ph type="body" idx="1"/>
          </p:nvPr>
        </p:nvSpPr>
        <p:spPr>
          <a:xfrm>
            <a:off x="566250" y="1377275"/>
            <a:ext cx="8011500" cy="3191700"/>
          </a:xfrm>
          <a:prstGeom prst="rect">
            <a:avLst/>
          </a:prstGeom>
          <a:noFill/>
          <a:ln>
            <a:noFill/>
          </a:ln>
        </p:spPr>
        <p:txBody>
          <a:bodyPr spcFirstLastPara="1" wrap="square" lIns="91425" tIns="91425" rIns="91425" bIns="91425" anchor="t" anchorCtr="0">
            <a:normAutofit/>
          </a:bodyPr>
          <a:lstStyle>
            <a:lvl1pPr marL="457200" lvl="0"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1pPr>
            <a:lvl2pPr marL="914400" lvl="1"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2pPr>
            <a:lvl3pPr marL="1371600" lvl="2"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3pPr>
            <a:lvl4pPr marL="1828800" lvl="3"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4pPr>
            <a:lvl5pPr marL="2286000" lvl="4"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5pPr>
            <a:lvl6pPr marL="2743200" lvl="5"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6pPr>
            <a:lvl7pPr marL="3200400" lvl="6"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7pPr>
            <a:lvl8pPr marL="3657600" lvl="7"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8pPr>
            <a:lvl9pPr marL="4114800" lvl="8"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9pPr>
          </a:lstStyle>
          <a:p>
            <a:endParaRPr/>
          </a:p>
        </p:txBody>
      </p:sp>
      <p:sp>
        <p:nvSpPr>
          <p:cNvPr id="75" name="Google Shape;75;p17"/>
          <p:cNvSpPr txBox="1">
            <a:spLocks noGrp="1"/>
          </p:cNvSpPr>
          <p:nvPr>
            <p:ph type="sldNum" idx="12"/>
          </p:nvPr>
        </p:nvSpPr>
        <p:spPr>
          <a:xfrm>
            <a:off x="80290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8424089"/>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57">
          <p15:clr>
            <a:srgbClr val="E46962"/>
          </p15:clr>
        </p15:guide>
        <p15:guide id="2" pos="5403">
          <p15:clr>
            <a:srgbClr val="E46962"/>
          </p15:clr>
        </p15:guide>
        <p15:guide id="3" orient="horz" pos="280">
          <p15:clr>
            <a:srgbClr val="E46962"/>
          </p15:clr>
        </p15:guide>
        <p15:guide id="4" orient="horz" pos="2878">
          <p15:clr>
            <a:srgbClr val="E46962"/>
          </p15:clr>
        </p15:guide>
        <p15:guide id="5" orient="horz" pos="868">
          <p15:clr>
            <a:srgbClr val="E46962"/>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56199"/>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2845951" y="528855"/>
            <a:ext cx="3452098" cy="538609"/>
          </a:xfrm>
          <a:prstGeom prst="rect">
            <a:avLst/>
          </a:prstGeom>
        </p:spPr>
        <p:txBody>
          <a:bodyPr wrap="square" lIns="0" tIns="0" rIns="0" bIns="0">
            <a:spAutoFit/>
          </a:bodyPr>
          <a:lstStyle>
            <a:lvl1pPr>
              <a:defRPr sz="3500" b="1" i="0">
                <a:solidFill>
                  <a:srgbClr val="635DC6"/>
                </a:solidFill>
                <a:latin typeface="Gill Sans MT"/>
                <a:cs typeface="Gill Sans MT"/>
              </a:defRPr>
            </a:lvl1pPr>
          </a:lstStyle>
          <a:p>
            <a:endParaRPr/>
          </a:p>
        </p:txBody>
      </p:sp>
      <p:sp>
        <p:nvSpPr>
          <p:cNvPr id="3" name="Holder 3"/>
          <p:cNvSpPr>
            <a:spLocks noGrp="1"/>
          </p:cNvSpPr>
          <p:nvPr>
            <p:ph type="body" idx="1"/>
          </p:nvPr>
        </p:nvSpPr>
        <p:spPr>
          <a:xfrm>
            <a:off x="1033835" y="2298786"/>
            <a:ext cx="3701415" cy="276999"/>
          </a:xfrm>
          <a:prstGeom prst="rect">
            <a:avLst/>
          </a:prstGeom>
        </p:spPr>
        <p:txBody>
          <a:bodyPr wrap="square" lIns="0" tIns="0" rIns="0" bIns="0">
            <a:spAutoFit/>
          </a:bodyPr>
          <a:lstStyle>
            <a:lvl1pPr>
              <a:defRPr sz="1800" b="0" i="0">
                <a:solidFill>
                  <a:srgbClr val="585858"/>
                </a:solidFill>
                <a:latin typeface="Gill Sans MT"/>
                <a:cs typeface="Gill Sans MT"/>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7030102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hf sldNum="0"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8" Type="http://schemas.openxmlformats.org/officeDocument/2006/relationships/hyperlink" Target="https://www.healthynewbornnetwork.org/hnn-content/uploads/160525-ENAP-country-progress-tracking-report-2015-v2.pdf" TargetMode="External"/><Relationship Id="rId13" Type="http://schemas.openxmlformats.org/officeDocument/2006/relationships/hyperlink" Target="https://data.gffportal.org/about" TargetMode="External"/><Relationship Id="rId3" Type="http://schemas.openxmlformats.org/officeDocument/2006/relationships/hyperlink" Target="https://www.ncbi.nlm.nih.gov/pmc/articles/PMC9764429/" TargetMode="External"/><Relationship Id="rId7" Type="http://schemas.openxmlformats.org/officeDocument/2006/relationships/hyperlink" Target="https://washdata.org/data/household#!/" TargetMode="External"/><Relationship Id="rId12" Type="http://schemas.openxmlformats.org/officeDocument/2006/relationships/hyperlink" Target="https://www.who.int/publications/i/item/9789240044210" TargetMode="External"/><Relationship Id="rId2" Type="http://schemas.openxmlformats.org/officeDocument/2006/relationships/image" Target="../media/image21.png"/><Relationship Id="rId16" Type="http://schemas.openxmlformats.org/officeDocument/2006/relationships/hyperlink" Target="https://cap-2030.org/dashboard/" TargetMode="External"/><Relationship Id="rId1" Type="http://schemas.openxmlformats.org/officeDocument/2006/relationships/slideLayout" Target="../slideLayouts/slideLayout49.xml"/><Relationship Id="rId6" Type="http://schemas.openxmlformats.org/officeDocument/2006/relationships/hyperlink" Target="https://score.tools.who.int/fileadmin/uploads/score/Documents/Enable_data_use_for_policy_and_action/100_Core_Health_Indicators_2018.pdf" TargetMode="External"/><Relationship Id="rId11" Type="http://schemas.openxmlformats.org/officeDocument/2006/relationships/hyperlink" Target="https://apps.who.int/iris/bitstream/handle/10665/272603/9789241514064-eng.pdf" TargetMode="External"/><Relationship Id="rId5" Type="http://schemas.openxmlformats.org/officeDocument/2006/relationships/hyperlink" Target="https://www.countdown2030.org/wp-content/uploads/2017/11/Countdown_to_2015_final_report.pdf" TargetMode="External"/><Relationship Id="rId15" Type="http://schemas.openxmlformats.org/officeDocument/2006/relationships/hyperlink" Target="https://www.who.int/publications/m/item/analysis-and-use-of-health-facility-data-guidance-for-rmncah-programme-managers" TargetMode="External"/><Relationship Id="rId10" Type="http://schemas.openxmlformats.org/officeDocument/2006/relationships/hyperlink" Target="https://www.ncbi.nlm.nih.gov/pmc/articles/PMC9270792/?report=reader#!po=50.0000" TargetMode="External"/><Relationship Id="rId4" Type="http://schemas.openxmlformats.org/officeDocument/2006/relationships/hyperlink" Target="https://data.unicef.org/resources/child-health-and-well-being-dashboard/" TargetMode="External"/><Relationship Id="rId9" Type="http://schemas.openxmlformats.org/officeDocument/2006/relationships/hyperlink" Target="https://cdn.who.int/media/docs/default-source/mca-documents/maternal-nb/ending-preventable-maternal-mortality_epmm_brief-230921.pdf?sfvrsn=f5dcf35e_5" TargetMode="External"/><Relationship Id="rId14" Type="http://schemas.openxmlformats.org/officeDocument/2006/relationships/hyperlink" Target="https://scorecard.immunizationagenda2030.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data/gho/data/indicators/indicator-details/GHO/under-five-mortality-rate-(probability-of-dying-by-age-5-per-1000-live-birth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childmortality.org/?indicator=MRM1T59" TargetMode="External"/><Relationship Id="rId4" Type="http://schemas.openxmlformats.org/officeDocument/2006/relationships/hyperlink" Target="https://childmortality.org/wp-content/uploads/2024/03/UNIGME-2023-Child-Mortality-Report.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iris.who.int/bitstream/handle/10665/149019/WHO_N?sequence=1" TargetMode="External"/><Relationship Id="rId3" Type="http://schemas.openxmlformats.org/officeDocument/2006/relationships/hyperlink" Target="https://www.who.int/data/gho/data/indicators/indicator-details/GHO/gho-jme-country-children-aged-5-years-wasted-br-(-weight-for-height--2-sd)" TargetMode="External"/><Relationship Id="rId7" Type="http://schemas.openxmlformats.org/officeDocument/2006/relationships/hyperlink" Target="https://data.unicef.org/resources/who-unicef-discussion-paper-nutrition-targets/" TargetMode="External"/><Relationship Id="rId12" Type="http://schemas.openxmlformats.org/officeDocument/2006/relationships/hyperlink" Target="https://data.unicef.org/countdown-2030/"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s://www.who.int/publications/i/item/WHO-NMH-NHD-14.8" TargetMode="External"/><Relationship Id="rId11" Type="http://schemas.openxmlformats.org/officeDocument/2006/relationships/hyperlink" Target="https://www.who.int/data/nutrition/nlis/gnmf" TargetMode="External"/><Relationship Id="rId5" Type="http://schemas.openxmlformats.org/officeDocument/2006/relationships/hyperlink" Target="https://www.who.int/publications/i/item/9789241513609" TargetMode="External"/><Relationship Id="rId10" Type="http://schemas.openxmlformats.org/officeDocument/2006/relationships/hyperlink" Target="https://data.unicef.org/topic/nutrition/breastfeeding/" TargetMode="External"/><Relationship Id="rId4" Type="http://schemas.openxmlformats.org/officeDocument/2006/relationships/hyperlink" Target="https://www.childwasting.org/_files/ugd/2b7a06_643a6617b6a54190933d860b7b2c769b.pdf" TargetMode="External"/><Relationship Id="rId9" Type="http://schemas.openxmlformats.org/officeDocument/2006/relationships/hyperlink" Target="https://www.who.int/data/gho/data/indicators/indicator-details/GHO/hem-children-aged-5-years-with-diarrhoea-receiving-oral-rehydration-sal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8" Type="http://schemas.openxmlformats.org/officeDocument/2006/relationships/hyperlink" Target="https://www.who.int/data/nutrition/nlis/gnmf" TargetMode="External"/><Relationship Id="rId3" Type="http://schemas.openxmlformats.org/officeDocument/2006/relationships/hyperlink" Target="https://www.who.int/publications/i/item/9789241513609" TargetMode="External"/><Relationship Id="rId7" Type="http://schemas.openxmlformats.org/officeDocument/2006/relationships/hyperlink" Target="https://data.unicef.org/resources/who-unicef-discussion-paper-nutrition-targets/"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www.who.int/publications/i/item/the-integrated-global-action-plan-for-prevention-and-control-of-pneumonia-and-diarrhoea-(gappd)" TargetMode="External"/><Relationship Id="rId5" Type="http://schemas.openxmlformats.org/officeDocument/2006/relationships/hyperlink" Target="https://www.childwasting.org/_files/ugd/2b7a06_643a6617b6a54190933d860b7b2c769b.pdf" TargetMode="External"/><Relationship Id="rId4" Type="http://schemas.openxmlformats.org/officeDocument/2006/relationships/hyperlink" Target="https://www.who.int/publications/i/item/WHO-NMH-NHD-14.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teams/global-malaria-programme/reports/world-malaria-report-2023"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s://www.immunizationagenda2030.org/images/documents/IA2030_Annex_FrameworkForActionv04.pdf" TargetMode="External"/><Relationship Id="rId5" Type="http://schemas.openxmlformats.org/officeDocument/2006/relationships/hyperlink" Target="https://www.who.int/data/gho/data/themes/topics/sdg-target-3_b-development-assistance-and-vaccine-coverage" TargetMode="External"/><Relationship Id="rId4" Type="http://schemas.openxmlformats.org/officeDocument/2006/relationships/hyperlink" Target="https://endmalaria.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publications/i/item/the-integrated-global-action-plan-for-prevention-and-control-of-pneumonia-and-diarrhoea-(gappd)" TargetMode="External"/><Relationship Id="rId7" Type="http://schemas.openxmlformats.org/officeDocument/2006/relationships/hyperlink" Target="https://www.who.int/teams/global-malaria-programme/reports/world-malaria-report-2023"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unstats.un.org/sdgs/metadata/files/Metadata-03-08-01.pdf" TargetMode="External"/><Relationship Id="rId5" Type="http://schemas.openxmlformats.org/officeDocument/2006/relationships/hyperlink" Target="https://endmalaria.org/" TargetMode="External"/><Relationship Id="rId4" Type="http://schemas.openxmlformats.org/officeDocument/2006/relationships/hyperlink" Target="https://www.who.int/publications/i/item/2018-global-reference-list-of-100-core-health-indicators-(-plus-health-related-sdg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ashdata.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mc/articles/PMC9270792/" TargetMode="External"/><Relationship Id="rId2" Type="http://schemas.openxmlformats.org/officeDocument/2006/relationships/hyperlink" Target="https://www.who.int/publications/i/item/9789241565554" TargetMode="External"/><Relationship Id="rId1" Type="http://schemas.openxmlformats.org/officeDocument/2006/relationships/slideLayout" Target="../slideLayouts/slideLayout46.xml"/><Relationship Id="rId6" Type="http://schemas.openxmlformats.org/officeDocument/2006/relationships/hyperlink" Target="https://cdn.who.int/media/docs/default-source/mca-documents/qoc/qed-quality-of-care-for-maternal-and-newborn-health-a-monitoring-framework-for-network-countries.pdf" TargetMode="External"/><Relationship Id="rId5" Type="http://schemas.openxmlformats.org/officeDocument/2006/relationships/hyperlink" Target="https://platform.who.int/docs/default-source/mca-documents/rmncah/global-strategy/gs-indicator-and-monitoring-framework.pdf" TargetMode="External"/><Relationship Id="rId4" Type="http://schemas.openxmlformats.org/officeDocument/2006/relationships/hyperlink" Target="https://iris.who.int/bitstream/handle/10665/373826/9789240080331-eng.pdf?sequence=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3" Type="http://schemas.openxmlformats.org/officeDocument/2006/relationships/hyperlink" Target="https://openclipart.org/detail/170298/eco-green-plant-icon-by-cybergedeon" TargetMode="External"/><Relationship Id="rId2" Type="http://schemas.openxmlformats.org/officeDocument/2006/relationships/image" Target="../media/image25.png"/><Relationship Id="rId1" Type="http://schemas.openxmlformats.org/officeDocument/2006/relationships/slideLayout" Target="../slideLayouts/slideLayout44.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hildhealthtaskforce.org/hubs/child-survival-action" TargetMode="External"/><Relationship Id="rId1" Type="http://schemas.openxmlformats.org/officeDocument/2006/relationships/slideLayout" Target="../slideLayouts/slideLayout35.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35.xml"/><Relationship Id="rId6" Type="http://schemas.openxmlformats.org/officeDocument/2006/relationships/image" Target="../media/image12.jpeg"/><Relationship Id="rId11"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40923" y="313228"/>
            <a:ext cx="1408183" cy="2788419"/>
          </a:xfrm>
          <a:custGeom>
            <a:avLst/>
            <a:gdLst/>
            <a:ahLst/>
            <a:cxnLst/>
            <a:rect l="l" t="t" r="r" b="b"/>
            <a:pathLst>
              <a:path w="1868170" h="3489325">
                <a:moveTo>
                  <a:pt x="0" y="3489198"/>
                </a:moveTo>
                <a:lnTo>
                  <a:pt x="1867661" y="3489198"/>
                </a:lnTo>
                <a:lnTo>
                  <a:pt x="1867661" y="0"/>
                </a:lnTo>
                <a:lnTo>
                  <a:pt x="0" y="0"/>
                </a:lnTo>
                <a:lnTo>
                  <a:pt x="0" y="3489198"/>
                </a:lnTo>
                <a:close/>
              </a:path>
            </a:pathLst>
          </a:custGeom>
          <a:solidFill>
            <a:srgbClr val="B1AEC3"/>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3" name="object 3"/>
          <p:cNvSpPr/>
          <p:nvPr/>
        </p:nvSpPr>
        <p:spPr>
          <a:xfrm>
            <a:off x="0" y="313229"/>
            <a:ext cx="7701915" cy="2789061"/>
          </a:xfrm>
          <a:custGeom>
            <a:avLst/>
            <a:gdLst/>
            <a:ahLst/>
            <a:cxnLst/>
            <a:rect l="l" t="t" r="r" b="b"/>
            <a:pathLst>
              <a:path w="10269220" h="3657600">
                <a:moveTo>
                  <a:pt x="0" y="3657600"/>
                </a:moveTo>
                <a:lnTo>
                  <a:pt x="10268712" y="3657600"/>
                </a:lnTo>
                <a:lnTo>
                  <a:pt x="10268712" y="0"/>
                </a:lnTo>
                <a:lnTo>
                  <a:pt x="0" y="0"/>
                </a:lnTo>
                <a:lnTo>
                  <a:pt x="0" y="3657600"/>
                </a:lnTo>
                <a:close/>
              </a:path>
            </a:pathLst>
          </a:custGeom>
          <a:solidFill>
            <a:srgbClr val="2A246C"/>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4" name="object 4"/>
          <p:cNvSpPr txBox="1">
            <a:spLocks noGrp="1"/>
          </p:cNvSpPr>
          <p:nvPr>
            <p:ph type="title"/>
          </p:nvPr>
        </p:nvSpPr>
        <p:spPr>
          <a:xfrm>
            <a:off x="616116" y="1244638"/>
            <a:ext cx="6541523" cy="563616"/>
          </a:xfrm>
          <a:prstGeom prst="rect">
            <a:avLst/>
          </a:prstGeom>
        </p:spPr>
        <p:txBody>
          <a:bodyPr vert="horz" wrap="square" lIns="0" tIns="9525" rIns="0" bIns="0" rtlCol="0" anchor="t">
            <a:spAutoFit/>
          </a:bodyPr>
          <a:lstStyle/>
          <a:p>
            <a:pPr marL="9525">
              <a:spcBef>
                <a:spcPts val="75"/>
              </a:spcBef>
            </a:pPr>
            <a:r>
              <a:rPr lang="fr-FR" sz="3600" spc="-4">
                <a:solidFill>
                  <a:srgbClr val="FFFFFF"/>
                </a:solidFill>
              </a:rPr>
              <a:t>CHILD </a:t>
            </a:r>
            <a:r>
              <a:rPr lang="fr-FR" sz="3600">
                <a:solidFill>
                  <a:srgbClr val="FFFFFF"/>
                </a:solidFill>
              </a:rPr>
              <a:t>SURVIVAL</a:t>
            </a:r>
            <a:r>
              <a:rPr lang="fr-FR" sz="3600" spc="-38">
                <a:solidFill>
                  <a:srgbClr val="FFFFFF"/>
                </a:solidFill>
              </a:rPr>
              <a:t> </a:t>
            </a:r>
            <a:r>
              <a:rPr lang="fr-FR" sz="3600">
                <a:solidFill>
                  <a:srgbClr val="FFFFFF"/>
                </a:solidFill>
              </a:rPr>
              <a:t>ACTION</a:t>
            </a:r>
            <a:endParaRPr lang="fr-FR" sz="3600"/>
          </a:p>
        </p:txBody>
      </p:sp>
      <p:sp>
        <p:nvSpPr>
          <p:cNvPr id="5" name="object 5"/>
          <p:cNvSpPr/>
          <p:nvPr/>
        </p:nvSpPr>
        <p:spPr>
          <a:xfrm>
            <a:off x="7144729" y="3142971"/>
            <a:ext cx="2001448" cy="242306"/>
          </a:xfrm>
          <a:custGeom>
            <a:avLst/>
            <a:gdLst/>
            <a:ahLst/>
            <a:cxnLst/>
            <a:rect l="l" t="t" r="r" b="b"/>
            <a:pathLst>
              <a:path w="2593340" h="337185">
                <a:moveTo>
                  <a:pt x="0" y="0"/>
                </a:moveTo>
                <a:lnTo>
                  <a:pt x="2593085" y="0"/>
                </a:lnTo>
                <a:lnTo>
                  <a:pt x="2593085" y="336804"/>
                </a:lnTo>
                <a:lnTo>
                  <a:pt x="0" y="336804"/>
                </a:lnTo>
                <a:lnTo>
                  <a:pt x="0" y="0"/>
                </a:lnTo>
                <a:close/>
              </a:path>
            </a:pathLst>
          </a:custGeom>
          <a:solidFill>
            <a:srgbClr val="7E2F5D"/>
          </a:solid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6" name="object 6"/>
          <p:cNvSpPr txBox="1"/>
          <p:nvPr/>
        </p:nvSpPr>
        <p:spPr>
          <a:xfrm>
            <a:off x="7322052" y="3173234"/>
            <a:ext cx="939165" cy="193803"/>
          </a:xfrm>
          <a:prstGeom prst="rect">
            <a:avLst/>
          </a:prstGeom>
        </p:spPr>
        <p:txBody>
          <a:bodyPr vert="horz" wrap="square" lIns="0" tIns="9049" rIns="0" bIns="0" rtlCol="0" anchor="t">
            <a:spAutoFit/>
          </a:bodyPr>
          <a:lstStyle/>
          <a:p>
            <a:pPr marL="9525" defTabSz="685800">
              <a:spcBef>
                <a:spcPts val="71"/>
              </a:spcBef>
              <a:buClrTx/>
            </a:pPr>
            <a:r>
              <a:rPr lang="en-US" sz="1200" kern="1200" spc="-4">
                <a:solidFill>
                  <a:srgbClr val="FFFFFF"/>
                </a:solidFill>
                <a:latin typeface="Gill Sans MT"/>
                <a:ea typeface="+mn-ea"/>
                <a:cs typeface="Gill Sans MT"/>
              </a:rPr>
              <a:t>April 2024</a:t>
            </a:r>
            <a:endParaRPr lang="en-US" sz="1200" kern="1200">
              <a:solidFill>
                <a:prstClr val="black"/>
              </a:solidFill>
              <a:latin typeface="Gill Sans MT"/>
              <a:ea typeface="+mn-ea"/>
              <a:cs typeface="Gill Sans MT"/>
            </a:endParaRPr>
          </a:p>
        </p:txBody>
      </p:sp>
      <p:sp>
        <p:nvSpPr>
          <p:cNvPr id="7" name="object 7"/>
          <p:cNvSpPr txBox="1"/>
          <p:nvPr/>
        </p:nvSpPr>
        <p:spPr>
          <a:xfrm>
            <a:off x="616116" y="1915403"/>
            <a:ext cx="5673464" cy="655949"/>
          </a:xfrm>
          <a:prstGeom prst="rect">
            <a:avLst/>
          </a:prstGeom>
        </p:spPr>
        <p:txBody>
          <a:bodyPr vert="horz" wrap="square" lIns="0" tIns="9525" rIns="0" bIns="0" rtlCol="0" anchor="t">
            <a:spAutoFit/>
          </a:bodyPr>
          <a:lstStyle/>
          <a:p>
            <a:pPr defTabSz="685800">
              <a:buSzPts val="2800"/>
            </a:pPr>
            <a:r>
              <a:rPr lang="en-US" sz="2100" b="1" i="1">
                <a:solidFill>
                  <a:srgbClr val="B2AFC3"/>
                </a:solidFill>
                <a:latin typeface="Gill Sans MT"/>
                <a:ea typeface="Gill Sans"/>
                <a:cs typeface="Gill Sans"/>
                <a:sym typeface="Gill Sans"/>
              </a:rPr>
              <a:t>A Results Framework for Accountability, Advocacy and Action</a:t>
            </a:r>
            <a:endParaRPr lang="en-US" sz="1050">
              <a:solidFill>
                <a:srgbClr val="B2AFC3"/>
              </a:solidFill>
              <a:latin typeface="Gill Sans MT"/>
              <a:ea typeface="Gill Sans"/>
              <a:cs typeface="Gill Sans"/>
              <a:sym typeface="Gill Sans"/>
            </a:endParaRPr>
          </a:p>
        </p:txBody>
      </p:sp>
      <p:sp>
        <p:nvSpPr>
          <p:cNvPr id="9" name="object 9"/>
          <p:cNvSpPr/>
          <p:nvPr/>
        </p:nvSpPr>
        <p:spPr>
          <a:xfrm>
            <a:off x="456091" y="3471316"/>
            <a:ext cx="990677" cy="97402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685800">
              <a:buClrTx/>
            </a:pPr>
            <a:endParaRPr sz="1350" kern="1200">
              <a:solidFill>
                <a:prstClr val="black"/>
              </a:solidFill>
              <a:latin typeface="Calibri"/>
              <a:ea typeface="+mn-ea"/>
              <a:cs typeface="+mn-cs"/>
            </a:endParaRPr>
          </a:p>
        </p:txBody>
      </p:sp>
      <p:sp>
        <p:nvSpPr>
          <p:cNvPr id="15" name="TextBox 14">
            <a:extLst>
              <a:ext uri="{FF2B5EF4-FFF2-40B4-BE49-F238E27FC236}">
                <a16:creationId xmlns:a16="http://schemas.microsoft.com/office/drawing/2014/main" id="{A29FF61A-E2E3-44F5-B0A1-E48F1041A5B3}"/>
              </a:ext>
            </a:extLst>
          </p:cNvPr>
          <p:cNvSpPr txBox="1"/>
          <p:nvPr/>
        </p:nvSpPr>
        <p:spPr>
          <a:xfrm>
            <a:off x="1604068" y="3743466"/>
            <a:ext cx="7059881" cy="430887"/>
          </a:xfrm>
          <a:prstGeom prst="rect">
            <a:avLst/>
          </a:prstGeom>
          <a:noFill/>
        </p:spPr>
        <p:txBody>
          <a:bodyPr wrap="square" lIns="91440" tIns="45720" rIns="91440" bIns="45720" rtlCol="0" anchor="t">
            <a:spAutoFit/>
          </a:bodyPr>
          <a:lstStyle/>
          <a:p>
            <a:r>
              <a:rPr lang="en-US" sz="1100" i="1">
                <a:latin typeface="Gill Sans MT"/>
              </a:rPr>
              <a:t>Acknowledgements to: Countdown to 2030, Global Financing Facility, JSI, London School of Hygiene &amp; Tropical Medicine, MOMENTUM, PRB, Save the Children, UNICEF, USAID, and WHO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21717" y="1853269"/>
            <a:ext cx="2695710" cy="2199051"/>
          </a:xfrm>
        </p:spPr>
        <p:txBody>
          <a:bodyPr>
            <a:normAutofit/>
          </a:bodyPr>
          <a:lstStyle/>
          <a:p>
            <a:r>
              <a:rPr lang="en-US" sz="2400" dirty="0">
                <a:latin typeface="Gill Sans MT" panose="020B0502020104020203" pitchFamily="34" charset="0"/>
                <a:ea typeface="Gill Sans"/>
                <a:cs typeface="Gill Sans"/>
                <a:sym typeface="Gill Sans"/>
              </a:rPr>
              <a:t>Map of CSA TOC to Results Framework TOC</a:t>
            </a:r>
          </a:p>
        </p:txBody>
      </p:sp>
      <p:sp>
        <p:nvSpPr>
          <p:cNvPr id="6" name="Google Shape;384;p56">
            <a:extLst>
              <a:ext uri="{FF2B5EF4-FFF2-40B4-BE49-F238E27FC236}">
                <a16:creationId xmlns:a16="http://schemas.microsoft.com/office/drawing/2014/main" id="{4B0473B1-F715-45A3-90D4-0FA292E70CC9}"/>
              </a:ext>
            </a:extLst>
          </p:cNvPr>
          <p:cNvSpPr txBox="1">
            <a:spLocks/>
          </p:cNvSpPr>
          <p:nvPr/>
        </p:nvSpPr>
        <p:spPr>
          <a:xfrm rot="-5400000">
            <a:off x="2502370" y="1650631"/>
            <a:ext cx="2406757" cy="405276"/>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dk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ctr" defTabSz="914400" rtl="0" eaLnBrk="1" fontAlgn="auto" latinLnBrk="0" hangingPunct="1">
              <a:lnSpc>
                <a:spcPct val="100000"/>
              </a:lnSpc>
              <a:spcBef>
                <a:spcPts val="0"/>
              </a:spcBef>
              <a:spcAft>
                <a:spcPts val="0"/>
              </a:spcAft>
              <a:buClr>
                <a:srgbClr val="645DC7"/>
              </a:buClr>
              <a:buSzPts val="2000"/>
              <a:buFont typeface="Space Grotesk"/>
              <a:buNone/>
              <a:tabLst/>
              <a:defRPr/>
            </a:pPr>
            <a:r>
              <a:rPr kumimoji="0" lang="en-US" sz="1600" b="0" i="1" u="none" strike="noStrike" kern="0" cap="none" spc="0" normalizeH="0" baseline="0" noProof="0">
                <a:ln>
                  <a:noFill/>
                </a:ln>
                <a:solidFill>
                  <a:prstClr val="black"/>
                </a:solidFill>
                <a:effectLst/>
                <a:uLnTx/>
                <a:uFillTx/>
                <a:latin typeface="Calibri" panose="020F0502020204030204"/>
                <a:sym typeface="Space Grotesk"/>
              </a:rPr>
              <a:t>CSA TOC</a:t>
            </a:r>
          </a:p>
        </p:txBody>
      </p:sp>
      <p:sp>
        <p:nvSpPr>
          <p:cNvPr id="9" name="Google Shape;387;p56">
            <a:extLst>
              <a:ext uri="{FF2B5EF4-FFF2-40B4-BE49-F238E27FC236}">
                <a16:creationId xmlns:a16="http://schemas.microsoft.com/office/drawing/2014/main" id="{985B5735-8A09-44D3-9ABF-F86A322E950C}"/>
              </a:ext>
            </a:extLst>
          </p:cNvPr>
          <p:cNvSpPr/>
          <p:nvPr/>
        </p:nvSpPr>
        <p:spPr>
          <a:xfrm>
            <a:off x="7616898" y="4127305"/>
            <a:ext cx="970026" cy="529581"/>
          </a:xfrm>
          <a:prstGeom prst="rect">
            <a:avLst/>
          </a:prstGeom>
          <a:solidFill>
            <a:srgbClr val="39B5BF"/>
          </a:solidFill>
          <a:ln w="25400" cap="flat" cmpd="sng">
            <a:noFill/>
            <a:prstDash val="solid"/>
            <a:round/>
            <a:headEnd type="none" w="sm" len="sm"/>
            <a:tailEnd type="none" w="sm" len="sm"/>
          </a:ln>
        </p:spPr>
        <p:txBody>
          <a:bodyPr spcFirstLastPara="1" wrap="square" lIns="68569" tIns="34275" rIns="68569" bIns="34275" anchor="ctr" anchorCtr="0">
            <a:noAutofit/>
          </a:bodyPr>
          <a:lstStyle/>
          <a:p>
            <a:pPr marL="112713" marR="0" lvl="0" indent="-112713" algn="l" defTabSz="914400" rtl="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Nutrition outcome</a:t>
            </a:r>
          </a:p>
          <a:p>
            <a:pPr marL="112713" marR="0" lvl="0" indent="-112713" algn="l" defTabSz="914400" rtl="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Mortality</a:t>
            </a:r>
            <a:endParaRPr kumimoji="0" sz="11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endParaRPr>
          </a:p>
        </p:txBody>
      </p:sp>
      <p:sp>
        <p:nvSpPr>
          <p:cNvPr id="11" name="Google Shape;389;p56">
            <a:extLst>
              <a:ext uri="{FF2B5EF4-FFF2-40B4-BE49-F238E27FC236}">
                <a16:creationId xmlns:a16="http://schemas.microsoft.com/office/drawing/2014/main" id="{9D5722CA-E13A-488A-A7A1-7CF34E0593D0}"/>
              </a:ext>
            </a:extLst>
          </p:cNvPr>
          <p:cNvSpPr/>
          <p:nvPr/>
        </p:nvSpPr>
        <p:spPr>
          <a:xfrm>
            <a:off x="5157552" y="3489997"/>
            <a:ext cx="974723" cy="446591"/>
          </a:xfrm>
          <a:prstGeom prst="rect">
            <a:avLst/>
          </a:prstGeom>
          <a:solidFill>
            <a:srgbClr val="8696C7"/>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Outputs</a:t>
            </a:r>
            <a:endParaRPr kumimoji="0" sz="12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2" name="Google Shape;390;p56">
            <a:extLst>
              <a:ext uri="{FF2B5EF4-FFF2-40B4-BE49-F238E27FC236}">
                <a16:creationId xmlns:a16="http://schemas.microsoft.com/office/drawing/2014/main" id="{57E8C14D-D169-4014-9C7A-0AB5A32A3CA2}"/>
              </a:ext>
            </a:extLst>
          </p:cNvPr>
          <p:cNvSpPr/>
          <p:nvPr/>
        </p:nvSpPr>
        <p:spPr>
          <a:xfrm>
            <a:off x="6385705" y="4121801"/>
            <a:ext cx="970026" cy="535085"/>
          </a:xfrm>
          <a:prstGeom prst="rect">
            <a:avLst/>
          </a:prstGeom>
          <a:solidFill>
            <a:srgbClr val="26797F"/>
          </a:solidFill>
          <a:ln w="25400" cap="flat" cmpd="sng">
            <a:noFill/>
            <a:prstDash val="solid"/>
            <a:round/>
            <a:headEnd type="none" w="sm" len="sm"/>
            <a:tailEnd type="none" w="sm" len="sm"/>
          </a:ln>
        </p:spPr>
        <p:txBody>
          <a:bodyPr spcFirstLastPara="1" wrap="square" lIns="68569" tIns="34275" rIns="68569" bIns="34275" anchor="ctr" anchorCtr="0">
            <a:noAutofit/>
          </a:bodyPr>
          <a:lstStyle/>
          <a:p>
            <a:pPr marL="171450" marR="0" lvl="0" indent="-171450" algn="l" defTabSz="914400" rtl="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Quality</a:t>
            </a:r>
          </a:p>
          <a:p>
            <a:pPr marL="171450" marR="0" lvl="0" indent="-171450" algn="l" defTabSz="914400" rtl="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Coverage</a:t>
            </a:r>
          </a:p>
          <a:p>
            <a:pPr marL="171450" marR="0" lvl="0" indent="-171450" algn="l" defTabSz="914400" rtl="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r>
              <a:rPr kumimoji="0" lang="en-US" sz="11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Equity</a:t>
            </a:r>
            <a:endParaRPr kumimoji="0" sz="11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endParaRPr>
          </a:p>
        </p:txBody>
      </p:sp>
      <p:sp>
        <p:nvSpPr>
          <p:cNvPr id="13" name="Google Shape;391;p56">
            <a:extLst>
              <a:ext uri="{FF2B5EF4-FFF2-40B4-BE49-F238E27FC236}">
                <a16:creationId xmlns:a16="http://schemas.microsoft.com/office/drawing/2014/main" id="{D0EE31D9-642C-4CE4-9346-E7EFE5198526}"/>
              </a:ext>
            </a:extLst>
          </p:cNvPr>
          <p:cNvSpPr/>
          <p:nvPr/>
        </p:nvSpPr>
        <p:spPr>
          <a:xfrm>
            <a:off x="3925714" y="3713292"/>
            <a:ext cx="978408" cy="327003"/>
          </a:xfrm>
          <a:prstGeom prst="rect">
            <a:avLst/>
          </a:prstGeom>
          <a:solidFill>
            <a:srgbClr val="3D69AC"/>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Processes</a:t>
            </a:r>
            <a:endParaRPr kumimoji="0" sz="12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14" name="Google Shape;392;p56">
            <a:extLst>
              <a:ext uri="{FF2B5EF4-FFF2-40B4-BE49-F238E27FC236}">
                <a16:creationId xmlns:a16="http://schemas.microsoft.com/office/drawing/2014/main" id="{39C763DA-722B-4C4B-9359-ACCBA73CB738}"/>
              </a:ext>
            </a:extLst>
          </p:cNvPr>
          <p:cNvSpPr/>
          <p:nvPr/>
        </p:nvSpPr>
        <p:spPr>
          <a:xfrm>
            <a:off x="3925714" y="4121801"/>
            <a:ext cx="2206561" cy="535085"/>
          </a:xfrm>
          <a:prstGeom prst="rect">
            <a:avLst/>
          </a:prstGeom>
          <a:solidFill>
            <a:srgbClr val="7F7A9B"/>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Implementation milestones &amp; indicators</a:t>
            </a:r>
            <a:endParaRPr kumimoji="0" sz="11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15" name="Google Shape;393;p56">
            <a:extLst>
              <a:ext uri="{FF2B5EF4-FFF2-40B4-BE49-F238E27FC236}">
                <a16:creationId xmlns:a16="http://schemas.microsoft.com/office/drawing/2014/main" id="{DADEC23D-83C1-44F8-BEE2-31F575884393}"/>
              </a:ext>
            </a:extLst>
          </p:cNvPr>
          <p:cNvSpPr/>
          <p:nvPr/>
        </p:nvSpPr>
        <p:spPr>
          <a:xfrm>
            <a:off x="7616898" y="3483240"/>
            <a:ext cx="970027" cy="446591"/>
          </a:xfrm>
          <a:prstGeom prst="rect">
            <a:avLst/>
          </a:prstGeom>
          <a:solidFill>
            <a:srgbClr val="39B5BF"/>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2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Impact</a:t>
            </a:r>
            <a:endParaRPr kumimoji="0" sz="12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endParaRPr>
          </a:p>
        </p:txBody>
      </p:sp>
      <p:sp>
        <p:nvSpPr>
          <p:cNvPr id="16" name="Google Shape;394;p56">
            <a:extLst>
              <a:ext uri="{FF2B5EF4-FFF2-40B4-BE49-F238E27FC236}">
                <a16:creationId xmlns:a16="http://schemas.microsoft.com/office/drawing/2014/main" id="{CBB01F0B-3635-476F-8EE6-B44D23D6D541}"/>
              </a:ext>
            </a:extLst>
          </p:cNvPr>
          <p:cNvSpPr/>
          <p:nvPr/>
        </p:nvSpPr>
        <p:spPr>
          <a:xfrm>
            <a:off x="6385705" y="3488203"/>
            <a:ext cx="970026" cy="446591"/>
          </a:xfrm>
          <a:prstGeom prst="rect">
            <a:avLst/>
          </a:prstGeom>
          <a:solidFill>
            <a:srgbClr val="26797F"/>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2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Outcomes</a:t>
            </a:r>
            <a:endParaRPr kumimoji="0" sz="12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endParaRPr>
          </a:p>
        </p:txBody>
      </p:sp>
      <p:sp>
        <p:nvSpPr>
          <p:cNvPr id="17" name="Google Shape;395;p56">
            <a:extLst>
              <a:ext uri="{FF2B5EF4-FFF2-40B4-BE49-F238E27FC236}">
                <a16:creationId xmlns:a16="http://schemas.microsoft.com/office/drawing/2014/main" id="{207F877D-9A6C-4BC6-A72C-AE2C75645711}"/>
              </a:ext>
            </a:extLst>
          </p:cNvPr>
          <p:cNvSpPr/>
          <p:nvPr/>
        </p:nvSpPr>
        <p:spPr>
          <a:xfrm>
            <a:off x="3926037" y="3223427"/>
            <a:ext cx="978408" cy="446591"/>
          </a:xfrm>
          <a:prstGeom prst="rect">
            <a:avLst/>
          </a:prstGeom>
          <a:solidFill>
            <a:srgbClr val="3D69AC"/>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Structures/ inputs</a:t>
            </a:r>
            <a:endParaRPr kumimoji="0" sz="12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8" name="Google Shape;384;p56">
            <a:extLst>
              <a:ext uri="{FF2B5EF4-FFF2-40B4-BE49-F238E27FC236}">
                <a16:creationId xmlns:a16="http://schemas.microsoft.com/office/drawing/2014/main" id="{09D2B6C5-945E-4E61-90F0-6F508F46F290}"/>
              </a:ext>
            </a:extLst>
          </p:cNvPr>
          <p:cNvSpPr txBox="1">
            <a:spLocks/>
          </p:cNvSpPr>
          <p:nvPr/>
        </p:nvSpPr>
        <p:spPr>
          <a:xfrm rot="-5400000">
            <a:off x="2510873" y="3726652"/>
            <a:ext cx="2406757" cy="405276"/>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dk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ctr" defTabSz="914400" rtl="0" eaLnBrk="1" fontAlgn="auto" latinLnBrk="0" hangingPunct="1">
              <a:lnSpc>
                <a:spcPct val="100000"/>
              </a:lnSpc>
              <a:spcBef>
                <a:spcPts val="0"/>
              </a:spcBef>
              <a:spcAft>
                <a:spcPts val="0"/>
              </a:spcAft>
              <a:buClr>
                <a:srgbClr val="645DC7"/>
              </a:buClr>
              <a:buSzPts val="2000"/>
              <a:buFont typeface="Space Grotesk"/>
              <a:buNone/>
              <a:tabLst/>
              <a:defRPr/>
            </a:pPr>
            <a:r>
              <a:rPr kumimoji="0" lang="en-US" sz="1600" b="0" i="1" u="none" strike="noStrike" kern="0" cap="none" spc="0" normalizeH="0" baseline="0" noProof="0" dirty="0">
                <a:ln>
                  <a:noFill/>
                </a:ln>
                <a:solidFill>
                  <a:prstClr val="black"/>
                </a:solidFill>
                <a:effectLst/>
                <a:uLnTx/>
                <a:uFillTx/>
                <a:latin typeface="Calibri" panose="020F0502020204030204"/>
                <a:sym typeface="Space Grotesk"/>
              </a:rPr>
              <a:t>CSA Log Frame</a:t>
            </a:r>
          </a:p>
        </p:txBody>
      </p:sp>
      <p:pic>
        <p:nvPicPr>
          <p:cNvPr id="19" name="Picture 18">
            <a:extLst>
              <a:ext uri="{FF2B5EF4-FFF2-40B4-BE49-F238E27FC236}">
                <a16:creationId xmlns:a16="http://schemas.microsoft.com/office/drawing/2014/main" id="{FC30B737-CDCC-4A82-A9DF-609F6FB9A0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01130" y="167017"/>
            <a:ext cx="4713896" cy="3289329"/>
          </a:xfrm>
          <a:prstGeom prst="rect">
            <a:avLst/>
          </a:prstGeom>
        </p:spPr>
      </p:pic>
    </p:spTree>
    <p:extLst>
      <p:ext uri="{BB962C8B-B14F-4D97-AF65-F5344CB8AC3E}">
        <p14:creationId xmlns:p14="http://schemas.microsoft.com/office/powerpoint/2010/main" val="302169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75186" y="173994"/>
            <a:ext cx="7954981" cy="572700"/>
          </a:xfrm>
        </p:spPr>
        <p:txBody>
          <a:bodyPr>
            <a:noAutofit/>
          </a:bodyPr>
          <a:lstStyle/>
          <a:p>
            <a:r>
              <a:rPr lang="en-US" dirty="0">
                <a:latin typeface="Gill Sans MT" panose="020B0502020104020203" pitchFamily="34" charset="0"/>
                <a:sym typeface="Gill Sans"/>
              </a:rPr>
              <a:t>CSA</a:t>
            </a:r>
            <a:r>
              <a:rPr lang="en-US" sz="2400" dirty="0">
                <a:latin typeface="Gill Sans MT" panose="020B0502020104020203" pitchFamily="34" charset="0"/>
                <a:sym typeface="Gill Sans"/>
              </a:rPr>
              <a:t> f</a:t>
            </a:r>
            <a:r>
              <a:rPr lang="en-US" sz="2400" dirty="0">
                <a:latin typeface="Gill Sans MT" panose="020B0502020104020203" pitchFamily="34" charset="0"/>
                <a:ea typeface="Gill Sans"/>
                <a:cs typeface="Gill Sans"/>
                <a:sym typeface="Gill Sans"/>
              </a:rPr>
              <a:t>ollows ENAP and EPMM approach to a global results framework</a:t>
            </a:r>
            <a:endParaRPr lang="en-US" sz="1600" i="1" dirty="0">
              <a:latin typeface="Gill Sans MT" panose="020B0502020104020203" pitchFamily="34" charset="0"/>
            </a:endParaRPr>
          </a:p>
        </p:txBody>
      </p:sp>
      <p:graphicFrame>
        <p:nvGraphicFramePr>
          <p:cNvPr id="3" name="Diagram 2">
            <a:extLst>
              <a:ext uri="{FF2B5EF4-FFF2-40B4-BE49-F238E27FC236}">
                <a16:creationId xmlns:a16="http://schemas.microsoft.com/office/drawing/2014/main" id="{4AA7C537-F4C5-4BC7-AA5D-B3593143ACC0}"/>
              </a:ext>
            </a:extLst>
          </p:cNvPr>
          <p:cNvGraphicFramePr/>
          <p:nvPr/>
        </p:nvGraphicFramePr>
        <p:xfrm>
          <a:off x="-401540" y="1500646"/>
          <a:ext cx="6151200" cy="25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085BFC73-A17B-483A-84A0-6B380976ACEE}"/>
              </a:ext>
            </a:extLst>
          </p:cNvPr>
          <p:cNvGraphicFramePr/>
          <p:nvPr/>
        </p:nvGraphicFramePr>
        <p:xfrm>
          <a:off x="4680926" y="1500646"/>
          <a:ext cx="4337385" cy="26387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Arrow: Left-Right 3">
            <a:extLst>
              <a:ext uri="{FF2B5EF4-FFF2-40B4-BE49-F238E27FC236}">
                <a16:creationId xmlns:a16="http://schemas.microsoft.com/office/drawing/2014/main" id="{1802AF72-5039-45D3-A935-E095161EE5FD}"/>
              </a:ext>
            </a:extLst>
          </p:cNvPr>
          <p:cNvSpPr/>
          <p:nvPr/>
        </p:nvSpPr>
        <p:spPr>
          <a:xfrm>
            <a:off x="575186" y="4223870"/>
            <a:ext cx="7852935" cy="545690"/>
          </a:xfrm>
          <a:prstGeom prst="leftRightArrow">
            <a:avLst/>
          </a:prstGeom>
          <a:solidFill>
            <a:srgbClr val="AA4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rPr>
              <a:t>Coverage ● Quality ●  Equity</a:t>
            </a: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7259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a:bodyPr>
          <a:lstStyle/>
          <a:p>
            <a:r>
              <a:rPr lang="en-US" sz="2400" dirty="0">
                <a:latin typeface="Gill Sans MT" panose="020B0502020104020203" pitchFamily="34" charset="0"/>
              </a:rPr>
              <a:t>CSA Outcome Indicators: Coverage, Equity, Quality</a:t>
            </a:r>
            <a:endParaRPr lang="en-US" sz="1600" i="1" dirty="0">
              <a:latin typeface="Gill Sans MT" panose="020B0502020104020203" pitchFamily="34" charset="0"/>
            </a:endParaRPr>
          </a:p>
        </p:txBody>
      </p:sp>
      <p:sp>
        <p:nvSpPr>
          <p:cNvPr id="5" name="Google Shape;466;p63">
            <a:extLst>
              <a:ext uri="{FF2B5EF4-FFF2-40B4-BE49-F238E27FC236}">
                <a16:creationId xmlns:a16="http://schemas.microsoft.com/office/drawing/2014/main" id="{92F3A5A1-8E98-4E37-B774-30732395BF6D}"/>
              </a:ext>
            </a:extLst>
          </p:cNvPr>
          <p:cNvSpPr/>
          <p:nvPr/>
        </p:nvSpPr>
        <p:spPr>
          <a:xfrm>
            <a:off x="3194739" y="2427086"/>
            <a:ext cx="1246909" cy="466276"/>
          </a:xfrm>
          <a:prstGeom prst="rect">
            <a:avLst/>
          </a:prstGeom>
          <a:solidFill>
            <a:srgbClr val="26797F"/>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Coverage</a:t>
            </a:r>
            <a:endParaRPr kumimoji="0" sz="9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6" name="Google Shape;467;p63">
            <a:extLst>
              <a:ext uri="{FF2B5EF4-FFF2-40B4-BE49-F238E27FC236}">
                <a16:creationId xmlns:a16="http://schemas.microsoft.com/office/drawing/2014/main" id="{36A9D876-762F-4CED-80F2-046A4C382707}"/>
              </a:ext>
            </a:extLst>
          </p:cNvPr>
          <p:cNvSpPr/>
          <p:nvPr/>
        </p:nvSpPr>
        <p:spPr>
          <a:xfrm>
            <a:off x="3103629" y="3834242"/>
            <a:ext cx="3060834" cy="1092963"/>
          </a:xfrm>
          <a:prstGeom prst="rect">
            <a:avLst/>
          </a:prstGeom>
          <a:solidFill>
            <a:srgbClr val="39B6C0"/>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Mortality &amp; Nutritional status</a:t>
            </a:r>
            <a:endParaRPr kumimoji="0" sz="9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7" name="Google Shape;468;p63">
            <a:extLst>
              <a:ext uri="{FF2B5EF4-FFF2-40B4-BE49-F238E27FC236}">
                <a16:creationId xmlns:a16="http://schemas.microsoft.com/office/drawing/2014/main" id="{1BEA76E3-BA56-4267-A9AA-1DB3F7C1C844}"/>
              </a:ext>
            </a:extLst>
          </p:cNvPr>
          <p:cNvSpPr/>
          <p:nvPr/>
        </p:nvSpPr>
        <p:spPr>
          <a:xfrm>
            <a:off x="3114394" y="1960448"/>
            <a:ext cx="3057848" cy="274320"/>
          </a:xfrm>
          <a:prstGeom prst="rect">
            <a:avLst/>
          </a:prstGeom>
          <a:solidFill>
            <a:srgbClr val="26797F"/>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Outcomes</a:t>
            </a:r>
            <a:endParaRPr kumimoji="0" sz="1500" b="1"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8" name="Google Shape;469;p63">
            <a:extLst>
              <a:ext uri="{FF2B5EF4-FFF2-40B4-BE49-F238E27FC236}">
                <a16:creationId xmlns:a16="http://schemas.microsoft.com/office/drawing/2014/main" id="{D3B1CD39-4494-4966-B63E-D26ACB809040}"/>
              </a:ext>
            </a:extLst>
          </p:cNvPr>
          <p:cNvSpPr txBox="1"/>
          <p:nvPr/>
        </p:nvSpPr>
        <p:spPr>
          <a:xfrm>
            <a:off x="738042" y="902679"/>
            <a:ext cx="2052290" cy="300052"/>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none" strike="noStrike" kern="0" cap="none" spc="0" normalizeH="0" baseline="0" noProof="0">
                <a:ln>
                  <a:noFill/>
                </a:ln>
                <a:solidFill>
                  <a:srgbClr val="2A256C"/>
                </a:solidFill>
                <a:effectLst/>
                <a:uLnTx/>
                <a:uFillTx/>
                <a:latin typeface="Calibri" panose="020F0502020204030204"/>
                <a:ea typeface="Gill Sans"/>
                <a:cs typeface="Gill Sans"/>
                <a:sym typeface="Gill Sans"/>
              </a:rPr>
              <a:t>CSA Theory of Change</a:t>
            </a:r>
            <a:endParaRPr kumimoji="0" sz="1050" b="0" i="1"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9" name="Google Shape;470;p63">
            <a:extLst>
              <a:ext uri="{FF2B5EF4-FFF2-40B4-BE49-F238E27FC236}">
                <a16:creationId xmlns:a16="http://schemas.microsoft.com/office/drawing/2014/main" id="{04BFDE67-467B-46A6-A735-ED15F44D1F43}"/>
              </a:ext>
            </a:extLst>
          </p:cNvPr>
          <p:cNvSpPr/>
          <p:nvPr/>
        </p:nvSpPr>
        <p:spPr>
          <a:xfrm>
            <a:off x="865032" y="1633326"/>
            <a:ext cx="1805038" cy="274320"/>
          </a:xfrm>
          <a:prstGeom prst="rect">
            <a:avLst/>
          </a:prstGeom>
          <a:solidFill>
            <a:srgbClr val="8696C7"/>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Outputs</a:t>
            </a:r>
            <a:endParaRPr kumimoji="0" sz="1500" b="1" i="0" u="none" strike="noStrike" kern="0" cap="none" spc="0" normalizeH="0" baseline="0" noProof="0">
              <a:ln>
                <a:noFill/>
              </a:ln>
              <a:solidFill>
                <a:prstClr val="white"/>
              </a:solidFill>
              <a:effectLst/>
              <a:uLnTx/>
              <a:uFillTx/>
              <a:latin typeface="Calibri" panose="020F0502020204030204"/>
              <a:ea typeface="Gill Sans"/>
              <a:cs typeface="Gill Sans"/>
              <a:sym typeface="Gill Sans"/>
            </a:endParaRPr>
          </a:p>
        </p:txBody>
      </p:sp>
      <p:sp>
        <p:nvSpPr>
          <p:cNvPr id="10" name="Google Shape;471;p63">
            <a:extLst>
              <a:ext uri="{FF2B5EF4-FFF2-40B4-BE49-F238E27FC236}">
                <a16:creationId xmlns:a16="http://schemas.microsoft.com/office/drawing/2014/main" id="{2E7E047F-DE5D-44C6-8BE2-02875D430822}"/>
              </a:ext>
            </a:extLst>
          </p:cNvPr>
          <p:cNvSpPr/>
          <p:nvPr/>
        </p:nvSpPr>
        <p:spPr>
          <a:xfrm>
            <a:off x="865032" y="1302514"/>
            <a:ext cx="1805038" cy="274320"/>
          </a:xfrm>
          <a:prstGeom prst="rect">
            <a:avLst/>
          </a:prstGeom>
          <a:solidFill>
            <a:srgbClr val="3D69A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500" b="1"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Strategies</a:t>
            </a:r>
            <a:endParaRPr kumimoji="0" sz="1350" b="1" i="0" u="none" strike="noStrike" kern="0" cap="none" spc="0" normalizeH="0" baseline="0" noProof="0">
              <a:ln>
                <a:noFill/>
              </a:ln>
              <a:solidFill>
                <a:prstClr val="white"/>
              </a:solidFill>
              <a:effectLst/>
              <a:uLnTx/>
              <a:uFillTx/>
              <a:latin typeface="Calibri" panose="020F0502020204030204"/>
              <a:ea typeface="Gill Sans"/>
              <a:cs typeface="Gill Sans"/>
              <a:sym typeface="Gill Sans"/>
            </a:endParaRPr>
          </a:p>
        </p:txBody>
      </p:sp>
      <p:sp>
        <p:nvSpPr>
          <p:cNvPr id="11" name="Google Shape;472;p63">
            <a:extLst>
              <a:ext uri="{FF2B5EF4-FFF2-40B4-BE49-F238E27FC236}">
                <a16:creationId xmlns:a16="http://schemas.microsoft.com/office/drawing/2014/main" id="{D225ADCC-81E9-43AE-898B-BCD70D087E57}"/>
              </a:ext>
            </a:extLst>
          </p:cNvPr>
          <p:cNvSpPr txBox="1"/>
          <p:nvPr/>
        </p:nvSpPr>
        <p:spPr>
          <a:xfrm>
            <a:off x="3119488" y="902679"/>
            <a:ext cx="3052754" cy="300052"/>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none" strike="noStrike" kern="0" cap="none" spc="0" normalizeH="0" baseline="0" noProof="0">
                <a:ln>
                  <a:noFill/>
                </a:ln>
                <a:solidFill>
                  <a:srgbClr val="2A256C"/>
                </a:solidFill>
                <a:effectLst/>
                <a:uLnTx/>
                <a:uFillTx/>
                <a:latin typeface="Calibri" panose="020F0502020204030204"/>
                <a:ea typeface="Gill Sans"/>
                <a:cs typeface="Gill Sans"/>
                <a:sym typeface="Gill Sans"/>
              </a:rPr>
              <a:t>CSA Results Framework Log Frame</a:t>
            </a:r>
            <a:endParaRPr kumimoji="0" sz="1050" b="0" i="1"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12" name="Google Shape;473;p63">
            <a:extLst>
              <a:ext uri="{FF2B5EF4-FFF2-40B4-BE49-F238E27FC236}">
                <a16:creationId xmlns:a16="http://schemas.microsoft.com/office/drawing/2014/main" id="{FC60B6C2-D1B8-4B0C-9BA0-3EFE7B6C0507}"/>
              </a:ext>
            </a:extLst>
          </p:cNvPr>
          <p:cNvSpPr/>
          <p:nvPr/>
        </p:nvSpPr>
        <p:spPr>
          <a:xfrm>
            <a:off x="3119488" y="1302514"/>
            <a:ext cx="3052754" cy="274320"/>
          </a:xfrm>
          <a:prstGeom prst="rect">
            <a:avLst/>
          </a:prstGeom>
          <a:solidFill>
            <a:srgbClr val="3D69AC"/>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Structures/Inputs</a:t>
            </a:r>
            <a:endParaRPr kumimoji="0" sz="1500" b="1"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13" name="Google Shape;474;p63">
            <a:extLst>
              <a:ext uri="{FF2B5EF4-FFF2-40B4-BE49-F238E27FC236}">
                <a16:creationId xmlns:a16="http://schemas.microsoft.com/office/drawing/2014/main" id="{37CB7B5E-316B-4C97-BE6C-072CC8107D1C}"/>
              </a:ext>
            </a:extLst>
          </p:cNvPr>
          <p:cNvSpPr/>
          <p:nvPr/>
        </p:nvSpPr>
        <p:spPr>
          <a:xfrm>
            <a:off x="3114394" y="1636420"/>
            <a:ext cx="3057848" cy="274320"/>
          </a:xfrm>
          <a:prstGeom prst="rect">
            <a:avLst/>
          </a:prstGeom>
          <a:solidFill>
            <a:srgbClr val="7F7A9B"/>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Processes and Outputs</a:t>
            </a:r>
            <a:endParaRPr kumimoji="0" sz="1500" b="1"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14" name="Google Shape;475;p63">
            <a:extLst>
              <a:ext uri="{FF2B5EF4-FFF2-40B4-BE49-F238E27FC236}">
                <a16:creationId xmlns:a16="http://schemas.microsoft.com/office/drawing/2014/main" id="{7DD74ED2-84D2-49D2-9440-EAFD6F9E3E5E}"/>
              </a:ext>
            </a:extLst>
          </p:cNvPr>
          <p:cNvSpPr/>
          <p:nvPr/>
        </p:nvSpPr>
        <p:spPr>
          <a:xfrm>
            <a:off x="4811673" y="2424433"/>
            <a:ext cx="1246909" cy="466276"/>
          </a:xfrm>
          <a:prstGeom prst="rect">
            <a:avLst/>
          </a:prstGeom>
          <a:solidFill>
            <a:srgbClr val="26797F"/>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Quality</a:t>
            </a:r>
            <a:endParaRPr kumimoji="0" sz="9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15" name="Google Shape;476;p63">
            <a:extLst>
              <a:ext uri="{FF2B5EF4-FFF2-40B4-BE49-F238E27FC236}">
                <a16:creationId xmlns:a16="http://schemas.microsoft.com/office/drawing/2014/main" id="{D769DB69-5A2E-4BEE-A58C-D808F8558901}"/>
              </a:ext>
            </a:extLst>
          </p:cNvPr>
          <p:cNvSpPr/>
          <p:nvPr/>
        </p:nvSpPr>
        <p:spPr>
          <a:xfrm>
            <a:off x="4054066" y="3167952"/>
            <a:ext cx="1246909" cy="466276"/>
          </a:xfrm>
          <a:prstGeom prst="rect">
            <a:avLst/>
          </a:prstGeom>
          <a:solidFill>
            <a:srgbClr val="26797F"/>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Equity</a:t>
            </a:r>
            <a:endParaRPr kumimoji="0" sz="900" b="0" i="0" u="none" strike="noStrike" kern="0" cap="none" spc="0" normalizeH="0" baseline="0" noProof="0">
              <a:ln>
                <a:noFill/>
              </a:ln>
              <a:solidFill>
                <a:srgbClr val="000000"/>
              </a:solidFill>
              <a:effectLst/>
              <a:uLnTx/>
              <a:uFillTx/>
              <a:latin typeface="Calibri" panose="020F0502020204030204"/>
              <a:cs typeface="Arial"/>
              <a:sym typeface="Arial"/>
            </a:endParaRPr>
          </a:p>
        </p:txBody>
      </p:sp>
      <p:cxnSp>
        <p:nvCxnSpPr>
          <p:cNvPr id="16" name="Google Shape;477;p63">
            <a:extLst>
              <a:ext uri="{FF2B5EF4-FFF2-40B4-BE49-F238E27FC236}">
                <a16:creationId xmlns:a16="http://schemas.microsoft.com/office/drawing/2014/main" id="{F7567134-505A-4AC9-BC37-B3DA9A688456}"/>
              </a:ext>
            </a:extLst>
          </p:cNvPr>
          <p:cNvCxnSpPr>
            <a:cxnSpLocks/>
            <a:stCxn id="15" idx="1"/>
            <a:endCxn id="5" idx="2"/>
          </p:cNvCxnSpPr>
          <p:nvPr/>
        </p:nvCxnSpPr>
        <p:spPr>
          <a:xfrm rot="10800000">
            <a:off x="3818194" y="2893362"/>
            <a:ext cx="235872" cy="507728"/>
          </a:xfrm>
          <a:prstGeom prst="curvedConnector2">
            <a:avLst/>
          </a:prstGeom>
          <a:noFill/>
          <a:ln w="9525" cap="flat" cmpd="sng">
            <a:solidFill>
              <a:srgbClr val="3F38A2"/>
            </a:solidFill>
            <a:prstDash val="solid"/>
            <a:miter lim="800000"/>
            <a:headEnd type="triangle" w="med" len="med"/>
            <a:tailEnd type="triangle" w="med" len="med"/>
          </a:ln>
        </p:spPr>
      </p:cxnSp>
      <p:cxnSp>
        <p:nvCxnSpPr>
          <p:cNvPr id="17" name="Google Shape;478;p63">
            <a:extLst>
              <a:ext uri="{FF2B5EF4-FFF2-40B4-BE49-F238E27FC236}">
                <a16:creationId xmlns:a16="http://schemas.microsoft.com/office/drawing/2014/main" id="{C43185F4-3C16-42EE-9D45-44FB21A67440}"/>
              </a:ext>
            </a:extLst>
          </p:cNvPr>
          <p:cNvCxnSpPr>
            <a:cxnSpLocks/>
            <a:stCxn id="5" idx="3"/>
            <a:endCxn id="14" idx="1"/>
          </p:cNvCxnSpPr>
          <p:nvPr/>
        </p:nvCxnSpPr>
        <p:spPr>
          <a:xfrm flipV="1">
            <a:off x="4441648" y="2657571"/>
            <a:ext cx="370025" cy="2653"/>
          </a:xfrm>
          <a:prstGeom prst="curvedConnector3">
            <a:avLst>
              <a:gd name="adj1" fmla="val 50000"/>
            </a:avLst>
          </a:prstGeom>
          <a:noFill/>
          <a:ln w="9525" cap="flat" cmpd="sng">
            <a:solidFill>
              <a:srgbClr val="3F38A2"/>
            </a:solidFill>
            <a:prstDash val="solid"/>
            <a:miter lim="800000"/>
            <a:headEnd type="triangle" w="med" len="med"/>
            <a:tailEnd type="triangle" w="med" len="med"/>
          </a:ln>
        </p:spPr>
      </p:cxnSp>
      <p:cxnSp>
        <p:nvCxnSpPr>
          <p:cNvPr id="18" name="Google Shape;479;p63">
            <a:extLst>
              <a:ext uri="{FF2B5EF4-FFF2-40B4-BE49-F238E27FC236}">
                <a16:creationId xmlns:a16="http://schemas.microsoft.com/office/drawing/2014/main" id="{93AAE5DD-24AE-4FE1-B8F7-BC3F3D303DC6}"/>
              </a:ext>
            </a:extLst>
          </p:cNvPr>
          <p:cNvCxnSpPr>
            <a:cxnSpLocks/>
            <a:stCxn id="15" idx="3"/>
          </p:cNvCxnSpPr>
          <p:nvPr/>
        </p:nvCxnSpPr>
        <p:spPr>
          <a:xfrm flipV="1">
            <a:off x="5300975" y="2936196"/>
            <a:ext cx="293326" cy="464894"/>
          </a:xfrm>
          <a:prstGeom prst="curvedConnector2">
            <a:avLst/>
          </a:prstGeom>
          <a:noFill/>
          <a:ln w="9525" cap="flat" cmpd="sng">
            <a:solidFill>
              <a:srgbClr val="3F38A2"/>
            </a:solidFill>
            <a:prstDash val="solid"/>
            <a:miter lim="800000"/>
            <a:headEnd type="triangle" w="med" len="med"/>
            <a:tailEnd type="triangle" w="med" len="med"/>
          </a:ln>
        </p:spPr>
      </p:cxnSp>
      <p:sp>
        <p:nvSpPr>
          <p:cNvPr id="19" name="Google Shape;480;p63">
            <a:extLst>
              <a:ext uri="{FF2B5EF4-FFF2-40B4-BE49-F238E27FC236}">
                <a16:creationId xmlns:a16="http://schemas.microsoft.com/office/drawing/2014/main" id="{4A4DDDB9-4932-48CE-9C73-AD7216596F46}"/>
              </a:ext>
            </a:extLst>
          </p:cNvPr>
          <p:cNvSpPr/>
          <p:nvPr/>
        </p:nvSpPr>
        <p:spPr>
          <a:xfrm>
            <a:off x="3119488" y="2304584"/>
            <a:ext cx="3036895" cy="1465160"/>
          </a:xfrm>
          <a:prstGeom prst="rect">
            <a:avLst/>
          </a:prstGeom>
          <a:noFill/>
          <a:ln w="38100" cap="flat" cmpd="sng">
            <a:solidFill>
              <a:srgbClr val="7F305D"/>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endParaRPr>
          </a:p>
        </p:txBody>
      </p:sp>
      <p:sp>
        <p:nvSpPr>
          <p:cNvPr id="20" name="Google Shape;481;p63">
            <a:extLst>
              <a:ext uri="{FF2B5EF4-FFF2-40B4-BE49-F238E27FC236}">
                <a16:creationId xmlns:a16="http://schemas.microsoft.com/office/drawing/2014/main" id="{A3D68737-A497-4D7F-A84B-F366504E562C}"/>
              </a:ext>
            </a:extLst>
          </p:cNvPr>
          <p:cNvSpPr/>
          <p:nvPr/>
        </p:nvSpPr>
        <p:spPr>
          <a:xfrm>
            <a:off x="857237" y="1964139"/>
            <a:ext cx="1813901" cy="1805604"/>
          </a:xfrm>
          <a:prstGeom prst="rect">
            <a:avLst/>
          </a:prstGeom>
          <a:solidFill>
            <a:srgbClr val="26797F"/>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1" i="0" u="none" strike="noStrike" kern="0" cap="none" spc="0" normalizeH="0" baseline="0" noProof="0">
              <a:ln>
                <a:noFill/>
              </a:ln>
              <a:solidFill>
                <a:prstClr val="white"/>
              </a:solidFill>
              <a:effectLst/>
              <a:uLnTx/>
              <a:uFillTx/>
              <a:latin typeface="Calibri" panose="020F0502020204030204"/>
              <a:cs typeface="Arial"/>
              <a:sym typeface="Arial"/>
            </a:endParaRPr>
          </a:p>
        </p:txBody>
      </p:sp>
      <p:sp>
        <p:nvSpPr>
          <p:cNvPr id="21" name="Google Shape;482;p63">
            <a:extLst>
              <a:ext uri="{FF2B5EF4-FFF2-40B4-BE49-F238E27FC236}">
                <a16:creationId xmlns:a16="http://schemas.microsoft.com/office/drawing/2014/main" id="{65C3FC88-C5A7-482F-ADA4-E52AC441CB17}"/>
              </a:ext>
            </a:extLst>
          </p:cNvPr>
          <p:cNvSpPr txBox="1"/>
          <p:nvPr/>
        </p:nvSpPr>
        <p:spPr>
          <a:xfrm>
            <a:off x="972509" y="1945588"/>
            <a:ext cx="1587358" cy="300052"/>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Outcomes</a:t>
            </a:r>
            <a:endParaRPr kumimoji="0" sz="15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22" name="Google Shape;483;p63">
            <a:extLst>
              <a:ext uri="{FF2B5EF4-FFF2-40B4-BE49-F238E27FC236}">
                <a16:creationId xmlns:a16="http://schemas.microsoft.com/office/drawing/2014/main" id="{39CC9C3A-B6B6-4999-BFE2-661377D757A1}"/>
              </a:ext>
            </a:extLst>
          </p:cNvPr>
          <p:cNvSpPr/>
          <p:nvPr/>
        </p:nvSpPr>
        <p:spPr>
          <a:xfrm>
            <a:off x="948275" y="2330355"/>
            <a:ext cx="1603600" cy="478612"/>
          </a:xfrm>
          <a:prstGeom prst="roundRect">
            <a:avLst>
              <a:gd name="adj" fmla="val 16667"/>
            </a:avLst>
          </a:prstGeom>
          <a:solidFill>
            <a:srgbClr val="DFDEE6"/>
          </a:solidFill>
          <a:ln w="9525" cap="flat" cmpd="sng">
            <a:solidFill>
              <a:srgbClr val="26797F"/>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Calibri" panose="020F0502020204030204"/>
                <a:cs typeface="Arial"/>
                <a:sym typeface="Arial"/>
              </a:rPr>
              <a:t>Primary health care strengthened</a:t>
            </a:r>
            <a:endParaRPr kumimoji="0" sz="10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23" name="Google Shape;484;p63">
            <a:extLst>
              <a:ext uri="{FF2B5EF4-FFF2-40B4-BE49-F238E27FC236}">
                <a16:creationId xmlns:a16="http://schemas.microsoft.com/office/drawing/2014/main" id="{28AF098B-E15D-49B9-9224-0AF4201B2A3F}"/>
              </a:ext>
            </a:extLst>
          </p:cNvPr>
          <p:cNvSpPr/>
          <p:nvPr/>
        </p:nvSpPr>
        <p:spPr>
          <a:xfrm>
            <a:off x="955257" y="2938402"/>
            <a:ext cx="1603600" cy="630623"/>
          </a:xfrm>
          <a:prstGeom prst="roundRect">
            <a:avLst>
              <a:gd name="adj" fmla="val 16667"/>
            </a:avLst>
          </a:prstGeom>
          <a:solidFill>
            <a:srgbClr val="DFDEE6"/>
          </a:solidFill>
          <a:ln w="9525" cap="flat" cmpd="sng">
            <a:solidFill>
              <a:srgbClr val="26797F"/>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Calibri" panose="020F0502020204030204"/>
                <a:cs typeface="Arial"/>
                <a:sym typeface="Arial"/>
              </a:rPr>
              <a:t>Equity gaps eliminated and UHC achieved</a:t>
            </a:r>
            <a:endParaRPr kumimoji="0" sz="10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24" name="Google Shape;485;p63">
            <a:extLst>
              <a:ext uri="{FF2B5EF4-FFF2-40B4-BE49-F238E27FC236}">
                <a16:creationId xmlns:a16="http://schemas.microsoft.com/office/drawing/2014/main" id="{8ABF11B3-C698-481A-83DD-8DB8C3D553AE}"/>
              </a:ext>
            </a:extLst>
          </p:cNvPr>
          <p:cNvSpPr/>
          <p:nvPr/>
        </p:nvSpPr>
        <p:spPr>
          <a:xfrm>
            <a:off x="857236" y="3834242"/>
            <a:ext cx="1813902" cy="1092963"/>
          </a:xfrm>
          <a:prstGeom prst="rect">
            <a:avLst/>
          </a:prstGeom>
          <a:solidFill>
            <a:srgbClr val="39B6C0">
              <a:alpha val="87058"/>
            </a:srgbClr>
          </a:solidFill>
          <a:ln w="12700" cap="flat" cmpd="sng">
            <a:noFill/>
            <a:prstDash val="solid"/>
            <a:miter lim="800000"/>
            <a:headEnd type="none" w="sm" len="sm"/>
            <a:tailEnd type="none" w="sm" len="sm"/>
          </a:ln>
        </p:spPr>
        <p:txBody>
          <a:bodyPr spcFirstLastPara="1" wrap="square" lIns="68569" tIns="34275" rIns="68569" bIns="3427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25" name="Google Shape;482;p63">
            <a:extLst>
              <a:ext uri="{FF2B5EF4-FFF2-40B4-BE49-F238E27FC236}">
                <a16:creationId xmlns:a16="http://schemas.microsoft.com/office/drawing/2014/main" id="{A97A2096-4D8A-4B79-8FBE-E878E45075BA}"/>
              </a:ext>
            </a:extLst>
          </p:cNvPr>
          <p:cNvSpPr txBox="1"/>
          <p:nvPr/>
        </p:nvSpPr>
        <p:spPr>
          <a:xfrm>
            <a:off x="937539" y="3817703"/>
            <a:ext cx="1587358" cy="300052"/>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prstClr val="white"/>
                </a:solidFill>
                <a:effectLst/>
                <a:uLnTx/>
                <a:uFillTx/>
                <a:latin typeface="Calibri" panose="020F0502020204030204"/>
                <a:cs typeface="Arial"/>
                <a:sym typeface="Gill Sans"/>
              </a:rPr>
              <a:t>Impact</a:t>
            </a:r>
            <a:endParaRPr kumimoji="0" sz="15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26" name="Google Shape;484;p63">
            <a:extLst>
              <a:ext uri="{FF2B5EF4-FFF2-40B4-BE49-F238E27FC236}">
                <a16:creationId xmlns:a16="http://schemas.microsoft.com/office/drawing/2014/main" id="{17AFBC8D-0CAC-4844-84E8-62AA77002712}"/>
              </a:ext>
            </a:extLst>
          </p:cNvPr>
          <p:cNvSpPr/>
          <p:nvPr/>
        </p:nvSpPr>
        <p:spPr>
          <a:xfrm>
            <a:off x="964517" y="4117755"/>
            <a:ext cx="1587358" cy="701766"/>
          </a:xfrm>
          <a:prstGeom prst="roundRect">
            <a:avLst>
              <a:gd name="adj" fmla="val 16667"/>
            </a:avLst>
          </a:prstGeom>
          <a:solidFill>
            <a:srgbClr val="DFDEE6"/>
          </a:solidFill>
          <a:ln w="9525" cap="flat" cmpd="sng">
            <a:solidFill>
              <a:srgbClr val="53BFC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cs typeface="Arial"/>
                <a:sym typeface="Arial"/>
              </a:rPr>
              <a:t>Accelerated reductions </a:t>
            </a:r>
            <a:r>
              <a:rPr kumimoji="0" lang="en-US" sz="900" b="0" i="0" u="none" strike="noStrike" kern="0" cap="none" spc="0" normalizeH="0" baseline="0" noProof="0" dirty="0">
                <a:ln>
                  <a:noFill/>
                </a:ln>
                <a:solidFill>
                  <a:prstClr val="black"/>
                </a:solidFill>
                <a:effectLst/>
                <a:uLnTx/>
                <a:uFillTx/>
                <a:latin typeface="Calibri" panose="020F0502020204030204"/>
                <a:cs typeface="Arial"/>
                <a:sym typeface="Arial"/>
              </a:rPr>
              <a:t>in under 5 mortality in countries that in 202 were not on track to achieve SDG target 3.2.1</a:t>
            </a:r>
            <a:endParaRPr kumimoji="0" lang="en-US" sz="9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27" name="TextBox 26">
            <a:extLst>
              <a:ext uri="{FF2B5EF4-FFF2-40B4-BE49-F238E27FC236}">
                <a16:creationId xmlns:a16="http://schemas.microsoft.com/office/drawing/2014/main" id="{27BC7113-9A4A-4C2C-A03E-1A63B43FC6BE}"/>
              </a:ext>
            </a:extLst>
          </p:cNvPr>
          <p:cNvSpPr txBox="1"/>
          <p:nvPr/>
        </p:nvSpPr>
        <p:spPr>
          <a:xfrm>
            <a:off x="3576166" y="3815231"/>
            <a:ext cx="210098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Impact</a:t>
            </a:r>
            <a:endParaRPr kumimoji="0" lang="en-US" sz="15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28" name="Callout: Line with Border and Accent Bar 27">
            <a:extLst>
              <a:ext uri="{FF2B5EF4-FFF2-40B4-BE49-F238E27FC236}">
                <a16:creationId xmlns:a16="http://schemas.microsoft.com/office/drawing/2014/main" id="{D8FC2669-7CFF-44A0-B840-7EEF3507EA39}"/>
              </a:ext>
            </a:extLst>
          </p:cNvPr>
          <p:cNvSpPr/>
          <p:nvPr/>
        </p:nvSpPr>
        <p:spPr>
          <a:xfrm>
            <a:off x="6642137" y="1960448"/>
            <a:ext cx="1805038" cy="1805604"/>
          </a:xfrm>
          <a:prstGeom prst="accentBorderCallout1">
            <a:avLst>
              <a:gd name="adj1" fmla="val 18750"/>
              <a:gd name="adj2" fmla="val -8333"/>
              <a:gd name="adj3" fmla="val 7460"/>
              <a:gd name="adj4" fmla="val -25046"/>
            </a:avLst>
          </a:prstGeom>
          <a:solidFill>
            <a:srgbClr val="4DA9B0"/>
          </a:solidFill>
          <a:ln>
            <a:solidFill>
              <a:srgbClr val="2679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prstClr val="white"/>
              </a:buClr>
              <a:buSzPct val="100000"/>
              <a:buFont typeface="Arial"/>
              <a:buNone/>
              <a:tabLst/>
              <a:defRPr/>
            </a:pPr>
            <a:r>
              <a:rPr kumimoji="0" lang="en-US" sz="1200" b="1" i="0" u="sng" strike="noStrike" kern="0" cap="none" spc="0" normalizeH="0" baseline="0" noProof="0">
                <a:ln>
                  <a:noFill/>
                </a:ln>
                <a:solidFill>
                  <a:prstClr val="white"/>
                </a:solidFill>
                <a:effectLst/>
                <a:uLnTx/>
                <a:uFillTx/>
                <a:latin typeface="Calibri" panose="020F0502020204030204"/>
                <a:ea typeface="Gill Sans"/>
                <a:cs typeface="Gill Sans"/>
                <a:sym typeface="Gill Sans"/>
              </a:rPr>
              <a:t>Outcome Categories</a:t>
            </a: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a:p>
            <a:pPr marL="285750" marR="0" lvl="0" indent="-285750" algn="l" defTabSz="914400" rtl="0" eaLnBrk="1" fontAlgn="auto" latinLnBrk="0" hangingPunct="1">
              <a:lnSpc>
                <a:spcPct val="100000"/>
              </a:lnSpc>
              <a:spcBef>
                <a:spcPts val="750"/>
              </a:spcBef>
              <a:spcAft>
                <a:spcPts val="0"/>
              </a:spcAft>
              <a:buClr>
                <a:prstClr val="white"/>
              </a:buClr>
              <a:buSzPct val="100000"/>
              <a:buFont typeface="Arial" panose="020B0604020202020204" pitchFamily="34" charset="0"/>
              <a:buChar char="•"/>
              <a:tabLst/>
              <a:defRPr/>
            </a:pPr>
            <a:r>
              <a:rPr kumimoji="0" lang="en-US" sz="12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Nutrition</a:t>
            </a: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a:p>
            <a:pPr marL="285750" marR="0" lvl="0" indent="-285750" algn="l" defTabSz="914400" rtl="0" eaLnBrk="1" fontAlgn="auto" latinLnBrk="0" hangingPunct="1">
              <a:lnSpc>
                <a:spcPct val="100000"/>
              </a:lnSpc>
              <a:spcBef>
                <a:spcPts val="750"/>
              </a:spcBef>
              <a:spcAft>
                <a:spcPts val="0"/>
              </a:spcAft>
              <a:buClr>
                <a:prstClr val="white"/>
              </a:buClr>
              <a:buSzPct val="100000"/>
              <a:buFont typeface="Arial" panose="020B0604020202020204" pitchFamily="34" charset="0"/>
              <a:buChar char="•"/>
              <a:tabLst/>
              <a:defRPr/>
            </a:pPr>
            <a:r>
              <a:rPr kumimoji="0" lang="en-US" sz="12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Illness Prevention </a:t>
            </a: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a:p>
            <a:pPr marL="285750" marR="0" lvl="0" indent="-285750" algn="l" defTabSz="914400" rtl="0" eaLnBrk="1" fontAlgn="auto" latinLnBrk="0" hangingPunct="1">
              <a:lnSpc>
                <a:spcPct val="100000"/>
              </a:lnSpc>
              <a:spcBef>
                <a:spcPts val="750"/>
              </a:spcBef>
              <a:spcAft>
                <a:spcPts val="0"/>
              </a:spcAft>
              <a:buClr>
                <a:prstClr val="white"/>
              </a:buClr>
              <a:buSzPct val="100000"/>
              <a:buFont typeface="Arial" panose="020B0604020202020204" pitchFamily="34" charset="0"/>
              <a:buChar char="•"/>
              <a:tabLst/>
              <a:defRPr/>
            </a:pPr>
            <a:r>
              <a:rPr kumimoji="0" lang="en-US" sz="12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Illness Management (including Diagnosis &amp; Treatment)</a:t>
            </a: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320951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a:xfrm>
            <a:off x="553551" y="251370"/>
            <a:ext cx="8011500" cy="572700"/>
          </a:xfrm>
        </p:spPr>
        <p:txBody>
          <a:bodyPr>
            <a:normAutofit/>
          </a:bodyPr>
          <a:lstStyle/>
          <a:p>
            <a:r>
              <a:rPr lang="en-US" sz="2400" dirty="0">
                <a:solidFill>
                  <a:schemeClr val="bg2"/>
                </a:solidFill>
                <a:latin typeface="Gill Sans MT" panose="020B0502020104020203" pitchFamily="34" charset="0"/>
              </a:rPr>
              <a:t>Principles in results framework development</a:t>
            </a:r>
          </a:p>
        </p:txBody>
      </p:sp>
      <p:grpSp>
        <p:nvGrpSpPr>
          <p:cNvPr id="12" name="Group 11">
            <a:extLst>
              <a:ext uri="{FF2B5EF4-FFF2-40B4-BE49-F238E27FC236}">
                <a16:creationId xmlns:a16="http://schemas.microsoft.com/office/drawing/2014/main" id="{7D345239-E152-4726-B8AD-3758C32A6A20}"/>
              </a:ext>
            </a:extLst>
          </p:cNvPr>
          <p:cNvGrpSpPr/>
          <p:nvPr/>
        </p:nvGrpSpPr>
        <p:grpSpPr>
          <a:xfrm>
            <a:off x="566250" y="2083032"/>
            <a:ext cx="1640625" cy="2282400"/>
            <a:chOff x="566250" y="1454400"/>
            <a:chExt cx="2109600" cy="2037600"/>
          </a:xfrm>
        </p:grpSpPr>
        <p:sp>
          <p:nvSpPr>
            <p:cNvPr id="6" name="Rectangle 5">
              <a:extLst>
                <a:ext uri="{FF2B5EF4-FFF2-40B4-BE49-F238E27FC236}">
                  <a16:creationId xmlns:a16="http://schemas.microsoft.com/office/drawing/2014/main" id="{F8D51EA4-7667-4133-A792-8CBFB6ADB766}"/>
                </a:ext>
              </a:extLst>
            </p:cNvPr>
            <p:cNvSpPr/>
            <p:nvPr/>
          </p:nvSpPr>
          <p:spPr>
            <a:xfrm>
              <a:off x="566250" y="1454400"/>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E7E6E6">
                      <a:lumMod val="10000"/>
                    </a:srgbClr>
                  </a:solidFill>
                  <a:effectLst/>
                  <a:uLnTx/>
                  <a:uFillTx/>
                  <a:latin typeface="Calibri" panose="020F0502020204030204"/>
                  <a:ea typeface="Gill Sans"/>
                  <a:cs typeface="Gill Sans"/>
                  <a:sym typeface="Gill Sans"/>
                </a:rPr>
                <a:t>Build on other global tracking initiatives such as </a:t>
              </a:r>
              <a:r>
                <a:rPr kumimoji="0" lang="en-US" sz="1200" b="0" i="0" u="none" strike="noStrike" kern="0" cap="none" spc="0" normalizeH="0" baseline="0" noProof="0">
                  <a:ln>
                    <a:noFill/>
                  </a:ln>
                  <a:solidFill>
                    <a:srgbClr val="2A256C"/>
                  </a:solidFill>
                  <a:effectLst/>
                  <a:uLnTx/>
                  <a:uFillTx/>
                  <a:latin typeface="Calibri" panose="020F0502020204030204"/>
                  <a:ea typeface="Gill Sans"/>
                  <a:cs typeface="Gill Sans"/>
                  <a:sym typeface="Gill Sans"/>
                </a:rPr>
                <a:t>SDGs, Countdown to 2030, </a:t>
              </a:r>
              <a:r>
                <a:rPr kumimoji="0" lang="en-US" sz="1200" b="0" i="0" u="none" strike="noStrike" kern="0" cap="none" spc="0" normalizeH="0" baseline="0" noProof="0">
                  <a:ln>
                    <a:noFill/>
                  </a:ln>
                  <a:solidFill>
                    <a:srgbClr val="E7E6E6">
                      <a:lumMod val="10000"/>
                    </a:srgbClr>
                  </a:solidFill>
                  <a:effectLst/>
                  <a:uLnTx/>
                  <a:uFillTx/>
                  <a:latin typeface="Calibri" panose="020F0502020204030204"/>
                  <a:ea typeface="Gill Sans"/>
                  <a:cs typeface="Gill Sans"/>
                  <a:sym typeface="Gill Sans"/>
                </a:rPr>
                <a:t>and</a:t>
              </a:r>
              <a:r>
                <a:rPr kumimoji="0" lang="en-US" sz="1200" b="0" i="0" u="none" strike="noStrike" kern="0" cap="none" spc="0" normalizeH="0" baseline="0" noProof="0">
                  <a:ln>
                    <a:noFill/>
                  </a:ln>
                  <a:solidFill>
                    <a:srgbClr val="3D3D3D"/>
                  </a:solidFill>
                  <a:effectLst/>
                  <a:uLnTx/>
                  <a:uFillTx/>
                  <a:latin typeface="Calibri" panose="020F0502020204030204"/>
                  <a:ea typeface="Gill Sans"/>
                  <a:cs typeface="Gill Sans"/>
                  <a:sym typeface="Gill Sans"/>
                </a:rPr>
                <a:t> </a:t>
              </a:r>
              <a:r>
                <a:rPr kumimoji="0" lang="en-US" sz="1200" b="0" i="0" u="none" strike="noStrike" kern="0" cap="none" spc="0" normalizeH="0" baseline="0" noProof="0">
                  <a:ln>
                    <a:noFill/>
                  </a:ln>
                  <a:solidFill>
                    <a:srgbClr val="2A256C"/>
                  </a:solidFill>
                  <a:effectLst/>
                  <a:uLnTx/>
                  <a:uFillTx/>
                  <a:latin typeface="Calibri" panose="020F0502020204030204"/>
                  <a:ea typeface="Gill Sans"/>
                  <a:cs typeface="Gill Sans"/>
                  <a:sym typeface="Gill Sans"/>
                </a:rPr>
                <a:t>Child Health and Well-Being dashboards </a:t>
              </a:r>
              <a:r>
                <a:rPr kumimoji="0" lang="en-US" sz="1200" b="0" i="0" u="none" strike="noStrike" kern="0" cap="none" spc="0" normalizeH="0" baseline="0" noProof="0">
                  <a:ln>
                    <a:noFill/>
                  </a:ln>
                  <a:solidFill>
                    <a:srgbClr val="E7E6E6">
                      <a:lumMod val="10000"/>
                    </a:srgbClr>
                  </a:solidFill>
                  <a:effectLst/>
                  <a:uLnTx/>
                  <a:uFillTx/>
                  <a:latin typeface="Calibri" panose="020F0502020204030204"/>
                  <a:ea typeface="Gill Sans"/>
                  <a:cs typeface="Gill Sans"/>
                  <a:sym typeface="Gill Sans"/>
                </a:rPr>
                <a:t>to highlight and advocate rather than recreate and duplicate</a:t>
              </a:r>
              <a:endParaRPr kumimoji="0" lang="en-US" sz="1200" b="0" i="0" u="none" strike="noStrike" kern="0" cap="none" spc="0" normalizeH="0" baseline="0" noProof="0">
                <a:ln>
                  <a:noFill/>
                </a:ln>
                <a:solidFill>
                  <a:srgbClr val="E7E6E6">
                    <a:lumMod val="10000"/>
                  </a:srgbClr>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87EC6EE8-4FC8-4D19-BD71-B23AB53BCDF1}"/>
                </a:ext>
              </a:extLst>
            </p:cNvPr>
            <p:cNvSpPr/>
            <p:nvPr/>
          </p:nvSpPr>
          <p:spPr>
            <a:xfrm>
              <a:off x="645450" y="3391200"/>
              <a:ext cx="1951200" cy="1008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3" name="Group 12">
            <a:extLst>
              <a:ext uri="{FF2B5EF4-FFF2-40B4-BE49-F238E27FC236}">
                <a16:creationId xmlns:a16="http://schemas.microsoft.com/office/drawing/2014/main" id="{17A5302C-5CAC-48B5-910F-ABD6FD16CC53}"/>
              </a:ext>
            </a:extLst>
          </p:cNvPr>
          <p:cNvGrpSpPr/>
          <p:nvPr/>
        </p:nvGrpSpPr>
        <p:grpSpPr>
          <a:xfrm>
            <a:off x="2667019" y="2083032"/>
            <a:ext cx="1640625" cy="2282400"/>
            <a:chOff x="566250" y="1454400"/>
            <a:chExt cx="2109600" cy="2037600"/>
          </a:xfrm>
        </p:grpSpPr>
        <p:sp>
          <p:nvSpPr>
            <p:cNvPr id="14" name="Rectangle 13">
              <a:extLst>
                <a:ext uri="{FF2B5EF4-FFF2-40B4-BE49-F238E27FC236}">
                  <a16:creationId xmlns:a16="http://schemas.microsoft.com/office/drawing/2014/main" id="{EA3965EE-C098-4172-A1AC-BF77EB7A6834}"/>
                </a:ext>
              </a:extLst>
            </p:cNvPr>
            <p:cNvSpPr/>
            <p:nvPr/>
          </p:nvSpPr>
          <p:spPr>
            <a:xfrm>
              <a:off x="566250" y="1454400"/>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E7E6E6">
                      <a:lumMod val="10000"/>
                    </a:srgbClr>
                  </a:solidFill>
                  <a:effectLst/>
                  <a:uLnTx/>
                  <a:uFillTx/>
                  <a:latin typeface="Calibri" panose="020F0502020204030204"/>
                  <a:ea typeface="Gill Sans"/>
                  <a:cs typeface="Gill Sans"/>
                  <a:sym typeface="Gill Sans"/>
                </a:rPr>
                <a:t>Leverage existing data in countries to reduce data collection and reporting burden</a:t>
              </a:r>
              <a:endParaRPr kumimoji="0" lang="en-US" sz="1200" b="0" i="0" u="none" strike="noStrike" kern="0" cap="none" spc="0" normalizeH="0" baseline="0" noProof="0">
                <a:ln>
                  <a:noFill/>
                </a:ln>
                <a:solidFill>
                  <a:srgbClr val="E7E6E6">
                    <a:lumMod val="10000"/>
                  </a:srgbClr>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E90506B0-1D2F-44DF-B298-2543EDBA9CB1}"/>
                </a:ext>
              </a:extLst>
            </p:cNvPr>
            <p:cNvSpPr/>
            <p:nvPr/>
          </p:nvSpPr>
          <p:spPr>
            <a:xfrm>
              <a:off x="645450" y="3391200"/>
              <a:ext cx="1951200" cy="1008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7" name="Group 16">
            <a:extLst>
              <a:ext uri="{FF2B5EF4-FFF2-40B4-BE49-F238E27FC236}">
                <a16:creationId xmlns:a16="http://schemas.microsoft.com/office/drawing/2014/main" id="{11D66397-90F4-4957-9FE3-CBA3C0A4F73A}"/>
              </a:ext>
            </a:extLst>
          </p:cNvPr>
          <p:cNvGrpSpPr/>
          <p:nvPr/>
        </p:nvGrpSpPr>
        <p:grpSpPr>
          <a:xfrm>
            <a:off x="4767787" y="2083032"/>
            <a:ext cx="1640625" cy="2282400"/>
            <a:chOff x="566250" y="1454400"/>
            <a:chExt cx="2109600" cy="2037600"/>
          </a:xfrm>
        </p:grpSpPr>
        <p:sp>
          <p:nvSpPr>
            <p:cNvPr id="18" name="Rectangle 17">
              <a:extLst>
                <a:ext uri="{FF2B5EF4-FFF2-40B4-BE49-F238E27FC236}">
                  <a16:creationId xmlns:a16="http://schemas.microsoft.com/office/drawing/2014/main" id="{3F80E15A-B9FD-40C1-92B2-BAFD207FB393}"/>
                </a:ext>
              </a:extLst>
            </p:cNvPr>
            <p:cNvSpPr/>
            <p:nvPr/>
          </p:nvSpPr>
          <p:spPr>
            <a:xfrm>
              <a:off x="566250" y="1454400"/>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Focus on main causes of mortality in children 1-59 months of age in countries off-track to reach SDG 3.2.1</a:t>
              </a: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900" b="0" i="0" u="sng"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Direct causes:</a:t>
              </a:r>
              <a:r>
                <a:rPr kumimoji="0" lang="en-US" sz="9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 Malaria, pneumonia, and diarrhea</a:t>
              </a:r>
              <a:endParaRPr kumimoji="0" lang="en-US" sz="9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900" b="0" i="0" u="sng"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Underlying causes:</a:t>
              </a:r>
              <a:r>
                <a:rPr kumimoji="0" lang="en-US" sz="9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 Nutrition</a:t>
              </a:r>
              <a:endParaRPr kumimoji="0" lang="en-US" sz="9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900" b="0" i="0" u="sng"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Contextual factors </a:t>
              </a:r>
              <a:r>
                <a:rPr kumimoji="0" lang="en-US" sz="9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that contribute to mortality</a:t>
              </a:r>
              <a:endParaRPr kumimoji="0" lang="en-US" sz="9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19" name="Rectangle 18">
              <a:extLst>
                <a:ext uri="{FF2B5EF4-FFF2-40B4-BE49-F238E27FC236}">
                  <a16:creationId xmlns:a16="http://schemas.microsoft.com/office/drawing/2014/main" id="{683A1134-FD14-4D84-B6ED-36A157B6A041}"/>
                </a:ext>
              </a:extLst>
            </p:cNvPr>
            <p:cNvSpPr/>
            <p:nvPr/>
          </p:nvSpPr>
          <p:spPr>
            <a:xfrm>
              <a:off x="645450" y="3391200"/>
              <a:ext cx="1951200" cy="1008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0" name="Group 19">
            <a:extLst>
              <a:ext uri="{FF2B5EF4-FFF2-40B4-BE49-F238E27FC236}">
                <a16:creationId xmlns:a16="http://schemas.microsoft.com/office/drawing/2014/main" id="{4CAE4A74-86E0-40A1-9698-E967B74BCF5C}"/>
              </a:ext>
            </a:extLst>
          </p:cNvPr>
          <p:cNvGrpSpPr/>
          <p:nvPr/>
        </p:nvGrpSpPr>
        <p:grpSpPr>
          <a:xfrm>
            <a:off x="6930148" y="2083032"/>
            <a:ext cx="1640625" cy="2282402"/>
            <a:chOff x="566251" y="1454399"/>
            <a:chExt cx="2109600" cy="2037601"/>
          </a:xfrm>
        </p:grpSpPr>
        <p:sp>
          <p:nvSpPr>
            <p:cNvPr id="21" name="Rectangle 20">
              <a:extLst>
                <a:ext uri="{FF2B5EF4-FFF2-40B4-BE49-F238E27FC236}">
                  <a16:creationId xmlns:a16="http://schemas.microsoft.com/office/drawing/2014/main" id="{B24AEA4F-228F-416E-9513-E0A81EED7501}"/>
                </a:ext>
              </a:extLst>
            </p:cNvPr>
            <p:cNvSpPr/>
            <p:nvPr/>
          </p:nvSpPr>
          <p:spPr>
            <a:xfrm>
              <a:off x="566251" y="1454399"/>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E7E6E6">
                      <a:lumMod val="10000"/>
                    </a:srgbClr>
                  </a:solidFill>
                  <a:effectLst/>
                  <a:uLnTx/>
                  <a:uFillTx/>
                  <a:latin typeface="Calibri" panose="020F0502020204030204"/>
                  <a:ea typeface="Gill Sans"/>
                  <a:cs typeface="Gill Sans"/>
                  <a:sym typeface="Gill Sans"/>
                </a:rPr>
                <a:t>Select validated indicators (Child Health Accountability and Tracking [CHAT] technical advisory group review) aligned to WHO observatory</a:t>
              </a:r>
              <a:endParaRPr kumimoji="0" lang="en-US" sz="1200" b="0" i="0" u="none" strike="noStrike" kern="0" cap="none" spc="0" normalizeH="0" baseline="0" noProof="0">
                <a:ln>
                  <a:noFill/>
                </a:ln>
                <a:solidFill>
                  <a:srgbClr val="E7E6E6">
                    <a:lumMod val="10000"/>
                  </a:srgbClr>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2519B5F3-F31D-475D-98AC-CB760C376DDE}"/>
                </a:ext>
              </a:extLst>
            </p:cNvPr>
            <p:cNvSpPr/>
            <p:nvPr/>
          </p:nvSpPr>
          <p:spPr>
            <a:xfrm>
              <a:off x="645450" y="3391200"/>
              <a:ext cx="1951200" cy="1008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5" name="TextBox 4">
            <a:extLst>
              <a:ext uri="{FF2B5EF4-FFF2-40B4-BE49-F238E27FC236}">
                <a16:creationId xmlns:a16="http://schemas.microsoft.com/office/drawing/2014/main" id="{5E0787EA-D45E-C53C-E44E-DC43E4E71EF2}"/>
              </a:ext>
            </a:extLst>
          </p:cNvPr>
          <p:cNvSpPr txBox="1"/>
          <p:nvPr/>
        </p:nvSpPr>
        <p:spPr>
          <a:xfrm>
            <a:off x="1079495" y="1050229"/>
            <a:ext cx="7558768" cy="497548"/>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non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Arial"/>
              </a:rPr>
              <a:t>Overarching principles of CSA</a:t>
            </a:r>
            <a:endParaRPr kumimoji="0" lang="en-US" sz="11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Gill Sans"/>
              </a:rPr>
              <a:t>Child’s rights to survive and thrive ● Leave no child behind ●  Family- and child- centered care ● Whole-of-government action ● Accountability  </a:t>
            </a:r>
            <a:endParaRPr kumimoji="0" lang="en-US" sz="10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Arial"/>
            </a:endParaRPr>
          </a:p>
        </p:txBody>
      </p:sp>
      <p:pic>
        <p:nvPicPr>
          <p:cNvPr id="8" name="Picture 2" descr="Check list ">
            <a:extLst>
              <a:ext uri="{FF2B5EF4-FFF2-40B4-BE49-F238E27FC236}">
                <a16:creationId xmlns:a16="http://schemas.microsoft.com/office/drawing/2014/main" id="{4CB8EFCB-CD13-BFC7-64FC-126017DABD0A}"/>
              </a:ext>
            </a:extLst>
          </p:cNvPr>
          <p:cNvPicPr>
            <a:picLocks noChangeAspect="1" noChangeArrowheads="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6250" y="1094215"/>
            <a:ext cx="40957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FF6B3D-3F99-4948-B5AA-4C01BA3A0A1C}"/>
              </a:ext>
            </a:extLst>
          </p:cNvPr>
          <p:cNvSpPr/>
          <p:nvPr/>
        </p:nvSpPr>
        <p:spPr>
          <a:xfrm>
            <a:off x="0" y="0"/>
            <a:ext cx="9144000" cy="84028"/>
          </a:xfrm>
          <a:prstGeom prst="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497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3CF4-D0FD-4E44-956F-9DCBFC95346C}"/>
              </a:ext>
            </a:extLst>
          </p:cNvPr>
          <p:cNvSpPr>
            <a:spLocks noGrp="1"/>
          </p:cNvSpPr>
          <p:nvPr>
            <p:ph type="title"/>
          </p:nvPr>
        </p:nvSpPr>
        <p:spPr>
          <a:xfrm>
            <a:off x="553902" y="276010"/>
            <a:ext cx="8564700" cy="502800"/>
          </a:xfrm>
        </p:spPr>
        <p:txBody>
          <a:bodyPr>
            <a:noAutofit/>
          </a:bodyPr>
          <a:lstStyle/>
          <a:p>
            <a:r>
              <a:rPr lang="en-US" sz="2400" dirty="0">
                <a:latin typeface="Gill Sans MT" panose="020B0502020104020203" pitchFamily="34" charset="0"/>
              </a:rPr>
              <a:t>Processes to date in CSA results framework development</a:t>
            </a:r>
          </a:p>
        </p:txBody>
      </p:sp>
      <p:sp>
        <p:nvSpPr>
          <p:cNvPr id="3" name="Text Placeholder 2">
            <a:extLst>
              <a:ext uri="{FF2B5EF4-FFF2-40B4-BE49-F238E27FC236}">
                <a16:creationId xmlns:a16="http://schemas.microsoft.com/office/drawing/2014/main" id="{68762844-48D5-4921-9792-8E4BB44DEC23}"/>
              </a:ext>
            </a:extLst>
          </p:cNvPr>
          <p:cNvSpPr>
            <a:spLocks noGrp="1"/>
          </p:cNvSpPr>
          <p:nvPr>
            <p:ph type="body" idx="1"/>
          </p:nvPr>
        </p:nvSpPr>
        <p:spPr>
          <a:xfrm>
            <a:off x="3378413" y="1797783"/>
            <a:ext cx="2205900" cy="2317200"/>
          </a:xfrm>
        </p:spPr>
        <p:txBody>
          <a:bodyPr>
            <a:normAutofit lnSpcReduction="10000"/>
          </a:bodyPr>
          <a:lstStyle/>
          <a:p>
            <a:pPr marL="0" indent="0">
              <a:buNone/>
            </a:pPr>
            <a:r>
              <a:rPr lang="en-US" sz="1200" b="1" dirty="0">
                <a:solidFill>
                  <a:schemeClr val="tx1"/>
                </a:solidFill>
                <a:latin typeface="+mj-lt"/>
              </a:rPr>
              <a:t>Impact and Outcome/Coverage Indicators</a:t>
            </a:r>
          </a:p>
          <a:p>
            <a:pPr marL="230188" indent="-230188">
              <a:buClrTx/>
            </a:pPr>
            <a:r>
              <a:rPr lang="en-US" dirty="0">
                <a:solidFill>
                  <a:schemeClr val="tx1"/>
                </a:solidFill>
                <a:latin typeface="+mj-lt"/>
              </a:rPr>
              <a:t>Preliminary indicator set derived from CHAT recommendations and other global initiatives</a:t>
            </a:r>
          </a:p>
          <a:p>
            <a:pPr marL="230188" indent="-230188">
              <a:buClrTx/>
            </a:pPr>
            <a:r>
              <a:rPr lang="en-US" dirty="0">
                <a:solidFill>
                  <a:schemeClr val="tx1"/>
                </a:solidFill>
                <a:latin typeface="+mj-lt"/>
              </a:rPr>
              <a:t>Selected indicators vetted by CSA working groups </a:t>
            </a:r>
          </a:p>
          <a:p>
            <a:pPr marL="230188" indent="-230188">
              <a:buClrTx/>
            </a:pPr>
            <a:r>
              <a:rPr lang="en-US" dirty="0">
                <a:solidFill>
                  <a:schemeClr val="tx1"/>
                </a:solidFill>
                <a:latin typeface="+mj-lt"/>
              </a:rPr>
              <a:t>Selected indicator definitions refined in consultation with external technical groups and with CHAT (e.g., MERG, JMP, TEAM/</a:t>
            </a:r>
            <a:r>
              <a:rPr lang="en-US" dirty="0" err="1">
                <a:solidFill>
                  <a:schemeClr val="tx1"/>
                </a:solidFill>
                <a:latin typeface="+mj-lt"/>
              </a:rPr>
              <a:t>DataDENT</a:t>
            </a:r>
            <a:r>
              <a:rPr lang="en-US" dirty="0">
                <a:solidFill>
                  <a:schemeClr val="tx1"/>
                </a:solidFill>
                <a:latin typeface="+mj-lt"/>
              </a:rPr>
              <a:t>, WUENIC)</a:t>
            </a:r>
          </a:p>
        </p:txBody>
      </p:sp>
      <p:sp>
        <p:nvSpPr>
          <p:cNvPr id="4" name="Text Placeholder 3">
            <a:extLst>
              <a:ext uri="{FF2B5EF4-FFF2-40B4-BE49-F238E27FC236}">
                <a16:creationId xmlns:a16="http://schemas.microsoft.com/office/drawing/2014/main" id="{CC91AB81-8736-4690-A35D-EF887FD35306}"/>
              </a:ext>
            </a:extLst>
          </p:cNvPr>
          <p:cNvSpPr>
            <a:spLocks noGrp="1"/>
          </p:cNvSpPr>
          <p:nvPr>
            <p:ph type="body" idx="2"/>
          </p:nvPr>
        </p:nvSpPr>
        <p:spPr>
          <a:xfrm>
            <a:off x="6338600" y="1797783"/>
            <a:ext cx="2205900" cy="2317200"/>
          </a:xfrm>
        </p:spPr>
        <p:txBody>
          <a:bodyPr/>
          <a:lstStyle/>
          <a:p>
            <a:pPr marL="0" indent="0">
              <a:buNone/>
            </a:pPr>
            <a:r>
              <a:rPr lang="en-US" sz="1200" b="1" dirty="0">
                <a:solidFill>
                  <a:schemeClr val="tx1"/>
                </a:solidFill>
                <a:latin typeface="+mj-lt"/>
              </a:rPr>
              <a:t>Implementation Milestones and Indicators</a:t>
            </a:r>
          </a:p>
          <a:p>
            <a:pPr marL="230188" indent="-230188">
              <a:buClr>
                <a:schemeClr val="tx1"/>
              </a:buClr>
            </a:pPr>
            <a:r>
              <a:rPr lang="en-US" dirty="0">
                <a:solidFill>
                  <a:schemeClr val="tx1"/>
                </a:solidFill>
                <a:latin typeface="+mj-lt"/>
              </a:rPr>
              <a:t>Domains proposed based on ENAP/EPMM and mapping to CSA TOC, other global frameworks, and Implementation Bottlenecks identified in Sierra Leone</a:t>
            </a:r>
          </a:p>
          <a:p>
            <a:pPr marL="230188" indent="-230188">
              <a:buClr>
                <a:schemeClr val="tx1"/>
              </a:buClr>
            </a:pPr>
            <a:r>
              <a:rPr lang="en-US" dirty="0">
                <a:solidFill>
                  <a:schemeClr val="tx1"/>
                </a:solidFill>
                <a:latin typeface="+mj-lt"/>
              </a:rPr>
              <a:t>Continue iterations, gather feedback, engage with countries </a:t>
            </a:r>
            <a:r>
              <a:rPr lang="en-US" dirty="0">
                <a:solidFill>
                  <a:schemeClr val="tx1"/>
                </a:solidFill>
                <a:latin typeface="+mj-lt"/>
                <a:sym typeface="Wingdings" panose="05000000000000000000" pitchFamily="2" charset="2"/>
              </a:rPr>
              <a:t></a:t>
            </a:r>
            <a:r>
              <a:rPr lang="en-US" dirty="0">
                <a:solidFill>
                  <a:schemeClr val="tx1"/>
                </a:solidFill>
                <a:latin typeface="+mj-lt"/>
              </a:rPr>
              <a:t> revise and finalize</a:t>
            </a:r>
          </a:p>
        </p:txBody>
      </p:sp>
      <p:sp>
        <p:nvSpPr>
          <p:cNvPr id="6" name="TextBox 5">
            <a:extLst>
              <a:ext uri="{FF2B5EF4-FFF2-40B4-BE49-F238E27FC236}">
                <a16:creationId xmlns:a16="http://schemas.microsoft.com/office/drawing/2014/main" id="{39B6C87F-1AC8-4108-9F77-3763AD716148}"/>
              </a:ext>
            </a:extLst>
          </p:cNvPr>
          <p:cNvSpPr txBox="1"/>
          <p:nvPr/>
        </p:nvSpPr>
        <p:spPr>
          <a:xfrm>
            <a:off x="1101464" y="929630"/>
            <a:ext cx="5519469" cy="276999"/>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Pts val="1764"/>
              <a:buFont typeface="Arial"/>
              <a:buNone/>
              <a:tabLst/>
              <a:defRPr/>
            </a:pPr>
            <a:r>
              <a:rPr kumimoji="0" lang="en-US" sz="12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Gill Sans"/>
                <a:sym typeface="Gill Sans"/>
              </a:rPr>
              <a:t>Mapped existing indicators from global recommendations and initiatives to TOC </a:t>
            </a:r>
            <a:endParaRPr kumimoji="0" lang="en-US" sz="12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mn-ea"/>
              <a:cs typeface="+mn-cs"/>
              <a:sym typeface="Arial"/>
            </a:endParaRPr>
          </a:p>
        </p:txBody>
      </p:sp>
      <p:pic>
        <p:nvPicPr>
          <p:cNvPr id="7" name="Picture 2" descr="Check list ">
            <a:extLst>
              <a:ext uri="{FF2B5EF4-FFF2-40B4-BE49-F238E27FC236}">
                <a16:creationId xmlns:a16="http://schemas.microsoft.com/office/drawing/2014/main" id="{82931D82-527C-4A65-A50A-D269ED5A4598}"/>
              </a:ext>
            </a:extLst>
          </p:cNvPr>
          <p:cNvPicPr>
            <a:picLocks noChangeAspect="1" noChangeArrowheads="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4025" y="872725"/>
            <a:ext cx="409575" cy="40957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428;p59">
            <a:extLst>
              <a:ext uri="{FF2B5EF4-FFF2-40B4-BE49-F238E27FC236}">
                <a16:creationId xmlns:a16="http://schemas.microsoft.com/office/drawing/2014/main" id="{6B61358D-EE21-4EB2-9767-E348DB6ADBD7}"/>
              </a:ext>
            </a:extLst>
          </p:cNvPr>
          <p:cNvSpPr/>
          <p:nvPr/>
        </p:nvSpPr>
        <p:spPr>
          <a:xfrm>
            <a:off x="396824" y="1882550"/>
            <a:ext cx="2540775" cy="2907082"/>
          </a:xfrm>
          <a:prstGeom prst="roundRect">
            <a:avLst>
              <a:gd name="adj" fmla="val 4443"/>
            </a:avLst>
          </a:prstGeom>
          <a:solidFill>
            <a:srgbClr val="1E3355"/>
          </a:solidFill>
          <a:ln>
            <a:noFill/>
          </a:ln>
        </p:spPr>
        <p:txBody>
          <a:bodyPr spcFirstLastPara="1" wrap="square" lIns="68569" tIns="34275" rIns="68569" bIns="34275" anchor="b" anchorCtr="0">
            <a:noAutofit/>
          </a:bodyPr>
          <a:lstStyle/>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3">
                  <a:extLst>
                    <a:ext uri="{A12FA001-AC4F-418D-AE19-62706E023703}">
                      <ahyp:hlinkClr xmlns:ahyp="http://schemas.microsoft.com/office/drawing/2018/hyperlinkcolor" val="tx"/>
                    </a:ext>
                  </a:extLst>
                </a:hlinkClick>
              </a:rPr>
              <a:t>CHAT core indicators and mapping (WHO)</a:t>
            </a:r>
            <a:endParaRPr kumimoji="0" sz="1000" b="0" i="0" u="none"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4">
                  <a:extLst>
                    <a:ext uri="{A12FA001-AC4F-418D-AE19-62706E023703}">
                      <ahyp:hlinkClr xmlns:ahyp="http://schemas.microsoft.com/office/drawing/2018/hyperlinkcolor" val="tx"/>
                    </a:ext>
                  </a:extLst>
                </a:hlinkClick>
              </a:rPr>
              <a:t>Child health &amp; well-being dashboards (WHO &amp; UNICEF)</a:t>
            </a:r>
            <a:endParaRPr kumimoji="0" sz="1000" b="0" i="0" u="none"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5">
                  <a:extLst>
                    <a:ext uri="{A12FA001-AC4F-418D-AE19-62706E023703}">
                      <ahyp:hlinkClr xmlns:ahyp="http://schemas.microsoft.com/office/drawing/2018/hyperlinkcolor" val="tx"/>
                    </a:ext>
                  </a:extLst>
                </a:hlinkClick>
              </a:rPr>
              <a:t>Countdown to 2030</a:t>
            </a:r>
            <a:endParaRPr kumimoji="0"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6">
                  <a:extLst>
                    <a:ext uri="{A12FA001-AC4F-418D-AE19-62706E023703}">
                      <ahyp:hlinkClr xmlns:ahyp="http://schemas.microsoft.com/office/drawing/2018/hyperlinkcolor" val="tx"/>
                    </a:ext>
                  </a:extLst>
                </a:hlinkClick>
              </a:rPr>
              <a:t>WHO Core 100 Indicators</a:t>
            </a:r>
            <a:endParaRPr kumimoji="0"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7">
                  <a:extLst>
                    <a:ext uri="{A12FA001-AC4F-418D-AE19-62706E023703}">
                      <ahyp:hlinkClr xmlns:ahyp="http://schemas.microsoft.com/office/drawing/2018/hyperlinkcolor" val="tx"/>
                    </a:ext>
                  </a:extLst>
                </a:hlinkClick>
              </a:rPr>
              <a:t>UNICEF WHO WASH JMP</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8">
                  <a:extLst>
                    <a:ext uri="{A12FA001-AC4F-418D-AE19-62706E023703}">
                      <ahyp:hlinkClr xmlns:ahyp="http://schemas.microsoft.com/office/drawing/2018/hyperlinkcolor" val="tx"/>
                    </a:ext>
                  </a:extLst>
                </a:hlinkClick>
              </a:rPr>
              <a:t>ENAP</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9">
                  <a:extLst>
                    <a:ext uri="{A12FA001-AC4F-418D-AE19-62706E023703}">
                      <ahyp:hlinkClr xmlns:ahyp="http://schemas.microsoft.com/office/drawing/2018/hyperlinkcolor" val="tx"/>
                    </a:ext>
                  </a:extLst>
                </a:hlinkClick>
              </a:rPr>
              <a:t>EPMM</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0">
                  <a:extLst>
                    <a:ext uri="{A12FA001-AC4F-418D-AE19-62706E023703}">
                      <ahyp:hlinkClr xmlns:ahyp="http://schemas.microsoft.com/office/drawing/2018/hyperlinkcolor" val="tx"/>
                    </a:ext>
                  </a:extLst>
                </a:hlinkClick>
              </a:rPr>
              <a:t>WHO’s </a:t>
            </a:r>
            <a:r>
              <a:rPr kumimoji="0" lang="en-US" sz="1000" b="0" i="0" u="sng" strike="noStrike" kern="0" cap="none" spc="0" normalizeH="0" baseline="0" noProof="0" dirty="0" err="1">
                <a:ln>
                  <a:noFill/>
                </a:ln>
                <a:solidFill>
                  <a:srgbClr val="FFFFFF"/>
                </a:solidFill>
                <a:effectLst/>
                <a:uLnTx/>
                <a:uFillTx/>
                <a:latin typeface="Calibri" panose="020F0502020204030204"/>
                <a:ea typeface="Gill Sans"/>
                <a:cs typeface="Gill Sans"/>
                <a:sym typeface="Gill Sans"/>
                <a:hlinkClick r:id="rId10">
                  <a:extLst>
                    <a:ext uri="{A12FA001-AC4F-418D-AE19-62706E023703}">
                      <ahyp:hlinkClr xmlns:ahyp="http://schemas.microsoft.com/office/drawing/2018/hyperlinkcolor" val="tx"/>
                    </a:ext>
                  </a:extLst>
                </a:hlinkClick>
              </a:rPr>
              <a:t>paediatric</a:t>
            </a: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0">
                  <a:extLst>
                    <a:ext uri="{A12FA001-AC4F-418D-AE19-62706E023703}">
                      <ahyp:hlinkClr xmlns:ahyp="http://schemas.microsoft.com/office/drawing/2018/hyperlinkcolor" val="tx"/>
                    </a:ext>
                  </a:extLst>
                </a:hlinkClick>
              </a:rPr>
              <a:t> QoC in health facilities</a:t>
            </a: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rPr>
              <a:t> indicators</a:t>
            </a: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1">
                  <a:extLst>
                    <a:ext uri="{A12FA001-AC4F-418D-AE19-62706E023703}">
                      <ahyp:hlinkClr xmlns:ahyp="http://schemas.microsoft.com/office/drawing/2018/hyperlinkcolor" val="tx"/>
                    </a:ext>
                  </a:extLst>
                </a:hlinkClick>
              </a:rPr>
              <a:t>Nurturing Care Framework</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2">
                  <a:extLst>
                    <a:ext uri="{A12FA001-AC4F-418D-AE19-62706E023703}">
                      <ahyp:hlinkClr xmlns:ahyp="http://schemas.microsoft.com/office/drawing/2018/hyperlinkcolor" val="tx"/>
                    </a:ext>
                  </a:extLst>
                </a:hlinkClick>
              </a:rPr>
              <a:t>PHC measurement framework</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3">
                  <a:extLst>
                    <a:ext uri="{A12FA001-AC4F-418D-AE19-62706E023703}">
                      <ahyp:hlinkClr xmlns:ahyp="http://schemas.microsoft.com/office/drawing/2018/hyperlinkcolor" val="tx"/>
                    </a:ext>
                  </a:extLst>
                </a:hlinkClick>
              </a:rPr>
              <a:t>GFF</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4">
                  <a:extLst>
                    <a:ext uri="{A12FA001-AC4F-418D-AE19-62706E023703}">
                      <ahyp:hlinkClr xmlns:ahyp="http://schemas.microsoft.com/office/drawing/2018/hyperlinkcolor" val="tx"/>
                    </a:ext>
                  </a:extLst>
                </a:hlinkClick>
              </a:rPr>
              <a:t>Immunization Agenda 2030</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5">
                  <a:extLst>
                    <a:ext uri="{A12FA001-AC4F-418D-AE19-62706E023703}">
                      <ahyp:hlinkClr xmlns:ahyp="http://schemas.microsoft.com/office/drawing/2018/hyperlinkcolor" val="tx"/>
                    </a:ext>
                  </a:extLst>
                </a:hlinkClick>
              </a:rPr>
              <a:t>WHO District Level HMIS data use</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rPr>
              <a:t>ALMA</a:t>
            </a: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rPr>
              <a:t>QoC Network</a:t>
            </a: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6">
                  <a:extLst>
                    <a:ext uri="{A12FA001-AC4F-418D-AE19-62706E023703}">
                      <ahyp:hlinkClr xmlns:ahyp="http://schemas.microsoft.com/office/drawing/2018/hyperlinkcolor" val="tx"/>
                    </a:ext>
                  </a:extLst>
                </a:hlinkClick>
              </a:rPr>
              <a:t>CAP2030</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p:txBody>
      </p:sp>
      <p:sp>
        <p:nvSpPr>
          <p:cNvPr id="9" name="Google Shape;429;p59">
            <a:extLst>
              <a:ext uri="{FF2B5EF4-FFF2-40B4-BE49-F238E27FC236}">
                <a16:creationId xmlns:a16="http://schemas.microsoft.com/office/drawing/2014/main" id="{20CFA707-B50D-4466-A55A-96444129132E}"/>
              </a:ext>
            </a:extLst>
          </p:cNvPr>
          <p:cNvSpPr/>
          <p:nvPr/>
        </p:nvSpPr>
        <p:spPr>
          <a:xfrm>
            <a:off x="396825" y="1548646"/>
            <a:ext cx="2540776" cy="326280"/>
          </a:xfrm>
          <a:prstGeom prst="roundRect">
            <a:avLst/>
          </a:prstGeom>
          <a:solidFill>
            <a:srgbClr val="D5DFF0"/>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a:ln>
                  <a:noFill/>
                </a:ln>
                <a:solidFill>
                  <a:srgbClr val="1E3355"/>
                </a:solidFill>
                <a:effectLst/>
                <a:uLnTx/>
                <a:uFillTx/>
                <a:latin typeface="Calibri" panose="020F0502020204030204"/>
                <a:ea typeface="Gill Sans"/>
                <a:cs typeface="Gill Sans"/>
                <a:sym typeface="Gill Sans"/>
              </a:rPr>
              <a:t>Global Initiatives Mapped to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a:ln>
                  <a:noFill/>
                </a:ln>
                <a:solidFill>
                  <a:srgbClr val="1E3355"/>
                </a:solidFill>
                <a:effectLst/>
                <a:uLnTx/>
                <a:uFillTx/>
                <a:latin typeface="Calibri" panose="020F0502020204030204"/>
                <a:ea typeface="Gill Sans"/>
                <a:cs typeface="Gill Sans"/>
                <a:sym typeface="Gill Sans"/>
              </a:rPr>
              <a:t>CSA TOC/Framework</a:t>
            </a:r>
            <a:endParaRPr kumimoji="0" sz="105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13" name="Rectangle 12">
            <a:extLst>
              <a:ext uri="{FF2B5EF4-FFF2-40B4-BE49-F238E27FC236}">
                <a16:creationId xmlns:a16="http://schemas.microsoft.com/office/drawing/2014/main" id="{C422DCCB-F89B-4ED7-A6EB-8EECF7A7E9E9}"/>
              </a:ext>
            </a:extLst>
          </p:cNvPr>
          <p:cNvSpPr/>
          <p:nvPr/>
        </p:nvSpPr>
        <p:spPr>
          <a:xfrm>
            <a:off x="0" y="0"/>
            <a:ext cx="9144000" cy="84028"/>
          </a:xfrm>
          <a:prstGeom prst="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30691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5" name="Google Shape;357;p34">
            <a:extLst>
              <a:ext uri="{FF2B5EF4-FFF2-40B4-BE49-F238E27FC236}">
                <a16:creationId xmlns:a16="http://schemas.microsoft.com/office/drawing/2014/main" id="{DF39DA01-335B-4A28-9907-14837774BB09}"/>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6" name="Google Shape;106;p4">
            <a:extLst>
              <a:ext uri="{FF2B5EF4-FFF2-40B4-BE49-F238E27FC236}">
                <a16:creationId xmlns:a16="http://schemas.microsoft.com/office/drawing/2014/main" id="{A045C25F-03E3-46D1-9D42-28CCB223332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3.1</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CSA Results Framework:</a:t>
            </a:r>
            <a:b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Core Set of Indicators</a:t>
            </a:r>
          </a:p>
        </p:txBody>
      </p:sp>
      <p:pic>
        <p:nvPicPr>
          <p:cNvPr id="442" name="Google Shape;442;p61"/>
          <p:cNvPicPr preferRelativeResize="0">
            <a:picLocks noGrp="1"/>
          </p:cNvPicPr>
          <p:nvPr>
            <p:ph type="pic" idx="2"/>
          </p:nvPr>
        </p:nvPicPr>
        <p:blipFill rotWithShape="1">
          <a:blip r:embed="rId4" cstate="screen">
            <a:extLst>
              <a:ext uri="{28A0092B-C50C-407E-A947-70E740481C1C}">
                <a14:useLocalDpi xmlns:a14="http://schemas.microsoft.com/office/drawing/2010/main"/>
              </a:ext>
            </a:extLst>
          </a:blip>
          <a:srcRect/>
          <a:stretch/>
        </p:blipFill>
        <p:spPr>
          <a:xfrm>
            <a:off x="3570514" y="0"/>
            <a:ext cx="5573486" cy="5143500"/>
          </a:xfrm>
          <a:prstGeom prst="rect">
            <a:avLst/>
          </a:prstGeom>
        </p:spPr>
      </p:pic>
      <p:sp>
        <p:nvSpPr>
          <p:cNvPr id="443" name="Google Shape;443;p61"/>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MOMENTUM;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111814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A1CE-1DD3-44B6-98ED-B40B57979523}"/>
              </a:ext>
            </a:extLst>
          </p:cNvPr>
          <p:cNvSpPr>
            <a:spLocks noGrp="1"/>
          </p:cNvSpPr>
          <p:nvPr>
            <p:ph type="title"/>
          </p:nvPr>
        </p:nvSpPr>
        <p:spPr/>
        <p:txBody>
          <a:bodyPr>
            <a:normAutofit/>
          </a:bodyPr>
          <a:lstStyle/>
          <a:p>
            <a:r>
              <a:rPr lang="en-US" sz="2400">
                <a:solidFill>
                  <a:schemeClr val="dk1"/>
                </a:solidFill>
                <a:latin typeface="+mj-lt"/>
                <a:sym typeface="Arial"/>
              </a:rPr>
              <a:t>Process for selecting the core set of indicators</a:t>
            </a:r>
            <a:endParaRPr lang="en-US" sz="2400"/>
          </a:p>
        </p:txBody>
      </p:sp>
      <p:grpSp>
        <p:nvGrpSpPr>
          <p:cNvPr id="4" name="Group 3">
            <a:extLst>
              <a:ext uri="{FF2B5EF4-FFF2-40B4-BE49-F238E27FC236}">
                <a16:creationId xmlns:a16="http://schemas.microsoft.com/office/drawing/2014/main" id="{7E2E1993-BAF9-44F4-8C78-6A5AEBF79109}"/>
              </a:ext>
            </a:extLst>
          </p:cNvPr>
          <p:cNvGrpSpPr/>
          <p:nvPr/>
        </p:nvGrpSpPr>
        <p:grpSpPr>
          <a:xfrm>
            <a:off x="6185444" y="980850"/>
            <a:ext cx="2142369" cy="1803216"/>
            <a:chOff x="645450" y="1573584"/>
            <a:chExt cx="1126569" cy="1428816"/>
          </a:xfrm>
        </p:grpSpPr>
        <p:cxnSp>
          <p:nvCxnSpPr>
            <p:cNvPr id="5" name="Straight Arrow Connector 4">
              <a:extLst>
                <a:ext uri="{FF2B5EF4-FFF2-40B4-BE49-F238E27FC236}">
                  <a16:creationId xmlns:a16="http://schemas.microsoft.com/office/drawing/2014/main" id="{1EEEB665-F62C-4D58-AE56-1135BE8EF432}"/>
                </a:ext>
              </a:extLst>
            </p:cNvPr>
            <p:cNvCxnSpPr>
              <a:cxnSpLocks/>
              <a:endCxn id="9" idx="1"/>
            </p:cNvCxnSpPr>
            <p:nvPr/>
          </p:nvCxnSpPr>
          <p:spPr>
            <a:xfrm>
              <a:off x="645450" y="1763629"/>
              <a:ext cx="835453" cy="17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789479-3501-45C2-8C3F-7CAA71D2696D}"/>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91F0EF2-E721-4293-B12F-F3478165919E}"/>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D48A1A-9437-437B-851F-B45175F929EA}"/>
                </a:ext>
              </a:extLst>
            </p:cNvPr>
            <p:cNvCxnSpPr>
              <a:cxnSpLocks/>
              <a:stCxn id="9" idx="2"/>
            </p:cNvCxnSpPr>
            <p:nvPr/>
          </p:nvCxnSpPr>
          <p:spPr>
            <a:xfrm>
              <a:off x="1626461" y="1988168"/>
              <a:ext cx="0" cy="101423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F8C5441-0FEF-41EF-82AF-52AC7CB835A6}"/>
                </a:ext>
              </a:extLst>
            </p:cNvPr>
            <p:cNvSpPr txBox="1"/>
            <p:nvPr/>
          </p:nvSpPr>
          <p:spPr>
            <a:xfrm>
              <a:off x="1480903" y="1573584"/>
              <a:ext cx="291116" cy="414584"/>
            </a:xfrm>
            <a:prstGeom prst="rect">
              <a:avLst/>
            </a:prstGeom>
            <a:noFill/>
          </p:spPr>
          <p:txBody>
            <a:bodyPr wrap="square" rtlCol="0">
              <a:spAutoFit/>
            </a:bodyPr>
            <a:lstStyle/>
            <a:p>
              <a:pPr algn="ctr"/>
              <a:r>
                <a:rPr lang="en-US" sz="2800" b="1" dirty="0">
                  <a:solidFill>
                    <a:srgbClr val="AA417C"/>
                  </a:solidFill>
                  <a:latin typeface="Calibri" panose="020F0502020204030204"/>
                </a:rPr>
                <a:t>2</a:t>
              </a:r>
            </a:p>
          </p:txBody>
        </p:sp>
      </p:grpSp>
      <p:grpSp>
        <p:nvGrpSpPr>
          <p:cNvPr id="10" name="Group 9">
            <a:extLst>
              <a:ext uri="{FF2B5EF4-FFF2-40B4-BE49-F238E27FC236}">
                <a16:creationId xmlns:a16="http://schemas.microsoft.com/office/drawing/2014/main" id="{B67CBFF0-195C-4264-8DF1-52556BD6CBFE}"/>
              </a:ext>
            </a:extLst>
          </p:cNvPr>
          <p:cNvGrpSpPr/>
          <p:nvPr/>
        </p:nvGrpSpPr>
        <p:grpSpPr>
          <a:xfrm>
            <a:off x="699531" y="980850"/>
            <a:ext cx="5311875" cy="1803216"/>
            <a:chOff x="645450" y="1573584"/>
            <a:chExt cx="1042959" cy="1428816"/>
          </a:xfrm>
        </p:grpSpPr>
        <p:cxnSp>
          <p:nvCxnSpPr>
            <p:cNvPr id="11" name="Straight Arrow Connector 10">
              <a:extLst>
                <a:ext uri="{FF2B5EF4-FFF2-40B4-BE49-F238E27FC236}">
                  <a16:creationId xmlns:a16="http://schemas.microsoft.com/office/drawing/2014/main" id="{3DE0E984-EC64-4B4F-8A37-E49A1E0F17D4}"/>
                </a:ext>
              </a:extLst>
            </p:cNvPr>
            <p:cNvCxnSpPr>
              <a:cxnSpLocks/>
              <a:endCxn id="15" idx="1"/>
            </p:cNvCxnSpPr>
            <p:nvPr/>
          </p:nvCxnSpPr>
          <p:spPr>
            <a:xfrm>
              <a:off x="645450" y="1763629"/>
              <a:ext cx="923995" cy="17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C84FF2-CC3A-4FCD-9114-1D92A750852B}"/>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A0A259B-2369-47C7-8611-061111F8B894}"/>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68DD67-A760-4D28-8AD7-C42F56EA7A9E}"/>
                </a:ext>
              </a:extLst>
            </p:cNvPr>
            <p:cNvCxnSpPr>
              <a:cxnSpLocks/>
              <a:stCxn id="15" idx="2"/>
            </p:cNvCxnSpPr>
            <p:nvPr/>
          </p:nvCxnSpPr>
          <p:spPr>
            <a:xfrm flipH="1">
              <a:off x="1626461" y="1988168"/>
              <a:ext cx="2466" cy="101423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056356-14CB-4EF4-B79D-DD6816A1FDB9}"/>
                </a:ext>
              </a:extLst>
            </p:cNvPr>
            <p:cNvSpPr txBox="1"/>
            <p:nvPr/>
          </p:nvSpPr>
          <p:spPr>
            <a:xfrm>
              <a:off x="1569445" y="1573584"/>
              <a:ext cx="118964" cy="4145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AA417C"/>
                  </a:solidFill>
                  <a:effectLst/>
                  <a:uLnTx/>
                  <a:uFillTx/>
                  <a:latin typeface="Calibri" panose="020F0502020204030204"/>
                  <a:cs typeface="Arial"/>
                  <a:sym typeface="Arial"/>
                </a:rPr>
                <a:t>1</a:t>
              </a:r>
              <a:endParaRPr kumimoji="0" lang="en-US" sz="1400" b="1" i="0" u="none" strike="noStrike" kern="0" cap="none" spc="0" normalizeH="0" baseline="0" noProof="0" dirty="0">
                <a:ln>
                  <a:noFill/>
                </a:ln>
                <a:solidFill>
                  <a:srgbClr val="AA417C"/>
                </a:solidFill>
                <a:effectLst/>
                <a:uLnTx/>
                <a:uFillTx/>
                <a:latin typeface="Calibri" panose="020F0502020204030204"/>
                <a:cs typeface="Arial"/>
                <a:sym typeface="Arial"/>
              </a:endParaRPr>
            </a:p>
          </p:txBody>
        </p:sp>
      </p:grpSp>
      <p:grpSp>
        <p:nvGrpSpPr>
          <p:cNvPr id="22" name="Group 21">
            <a:extLst>
              <a:ext uri="{FF2B5EF4-FFF2-40B4-BE49-F238E27FC236}">
                <a16:creationId xmlns:a16="http://schemas.microsoft.com/office/drawing/2014/main" id="{F7973A7E-206F-49BA-8D28-0C9C1F8CCFC4}"/>
              </a:ext>
            </a:extLst>
          </p:cNvPr>
          <p:cNvGrpSpPr/>
          <p:nvPr/>
        </p:nvGrpSpPr>
        <p:grpSpPr>
          <a:xfrm>
            <a:off x="6471499" y="2854897"/>
            <a:ext cx="1781840" cy="1137959"/>
            <a:chOff x="645450" y="1528088"/>
            <a:chExt cx="1081372" cy="1474312"/>
          </a:xfrm>
        </p:grpSpPr>
        <p:cxnSp>
          <p:nvCxnSpPr>
            <p:cNvPr id="23" name="Straight Arrow Connector 22">
              <a:extLst>
                <a:ext uri="{FF2B5EF4-FFF2-40B4-BE49-F238E27FC236}">
                  <a16:creationId xmlns:a16="http://schemas.microsoft.com/office/drawing/2014/main" id="{B05F6777-8D1C-4D7B-B85E-492A2FA57E2B}"/>
                </a:ext>
              </a:extLst>
            </p:cNvPr>
            <p:cNvCxnSpPr>
              <a:cxnSpLocks/>
            </p:cNvCxnSpPr>
            <p:nvPr/>
          </p:nvCxnSpPr>
          <p:spPr>
            <a:xfrm>
              <a:off x="645450" y="1763628"/>
              <a:ext cx="7905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068DE76-A0D4-40D6-8AB6-B63050734EC5}"/>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11928F-33A7-4843-9A80-434D8381B467}"/>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14E5DC0-7D63-4874-B2FF-AE5D9A8565A4}"/>
                </a:ext>
              </a:extLst>
            </p:cNvPr>
            <p:cNvCxnSpPr>
              <a:cxnSpLocks/>
            </p:cNvCxnSpPr>
            <p:nvPr/>
          </p:nvCxnSpPr>
          <p:spPr>
            <a:xfrm>
              <a:off x="1626461" y="2219796"/>
              <a:ext cx="0" cy="782604"/>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7ED0E34-21D1-4A56-9B1C-1882EC76744E}"/>
                </a:ext>
              </a:extLst>
            </p:cNvPr>
            <p:cNvSpPr txBox="1"/>
            <p:nvPr/>
          </p:nvSpPr>
          <p:spPr>
            <a:xfrm>
              <a:off x="1435706" y="1528088"/>
              <a:ext cx="291116" cy="677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AA417C"/>
                  </a:solidFill>
                  <a:effectLst/>
                  <a:uLnTx/>
                  <a:uFillTx/>
                  <a:latin typeface="Calibri" panose="020F0502020204030204"/>
                  <a:cs typeface="Arial"/>
                  <a:sym typeface="Arial"/>
                </a:rPr>
                <a:t>4</a:t>
              </a:r>
              <a:endParaRPr kumimoji="0" lang="en-US" sz="1400" b="1" i="0" u="none" strike="noStrike" kern="0" cap="none" spc="0" normalizeH="0" baseline="0" noProof="0" dirty="0">
                <a:ln>
                  <a:noFill/>
                </a:ln>
                <a:solidFill>
                  <a:srgbClr val="AA417C"/>
                </a:solidFill>
                <a:effectLst/>
                <a:uLnTx/>
                <a:uFillTx/>
                <a:latin typeface="Calibri" panose="020F0502020204030204"/>
                <a:cs typeface="Arial"/>
                <a:sym typeface="Arial"/>
              </a:endParaRPr>
            </a:p>
          </p:txBody>
        </p:sp>
      </p:grpSp>
      <p:sp>
        <p:nvSpPr>
          <p:cNvPr id="29" name="TextBox 28">
            <a:extLst>
              <a:ext uri="{FF2B5EF4-FFF2-40B4-BE49-F238E27FC236}">
                <a16:creationId xmlns:a16="http://schemas.microsoft.com/office/drawing/2014/main" id="{A0BABDDB-C51A-4F87-98D8-5667B8C2016F}"/>
              </a:ext>
            </a:extLst>
          </p:cNvPr>
          <p:cNvSpPr txBox="1"/>
          <p:nvPr/>
        </p:nvSpPr>
        <p:spPr>
          <a:xfrm>
            <a:off x="699527" y="1293040"/>
            <a:ext cx="47059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a:cs typeface="Arial"/>
                <a:sym typeface="Arial"/>
              </a:rPr>
              <a:t>Mapping of indicators on child survival from all major global and regional initiatives</a:t>
            </a:r>
          </a:p>
        </p:txBody>
      </p:sp>
      <p:sp>
        <p:nvSpPr>
          <p:cNvPr id="30" name="TextBox 29">
            <a:extLst>
              <a:ext uri="{FF2B5EF4-FFF2-40B4-BE49-F238E27FC236}">
                <a16:creationId xmlns:a16="http://schemas.microsoft.com/office/drawing/2014/main" id="{F5D43326-DAB8-40C2-9A44-7A00BA9F1484}"/>
              </a:ext>
            </a:extLst>
          </p:cNvPr>
          <p:cNvSpPr txBox="1"/>
          <p:nvPr/>
        </p:nvSpPr>
        <p:spPr>
          <a:xfrm>
            <a:off x="709653" y="1756748"/>
            <a:ext cx="4970412" cy="1015663"/>
          </a:xfrm>
          <a:prstGeom prst="rect">
            <a:avLst/>
          </a:prstGeom>
          <a:noFill/>
        </p:spPr>
        <p:txBody>
          <a:bodyPr wrap="square" lIns="91440" tIns="45720" rIns="91440" bIns="45720" anchor="t">
            <a:spAutoFit/>
          </a:bodyPr>
          <a:lstStyle/>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CHAT, Countdown to 2030, WHO 100 indicators, Nurturing Care Framework, CAP 2030 Child Health and Well-being Dashboards, JMP indicators, Monitoring guide for HMIS/Pink Book, QED catalogue, WHO Pediatric quality of care metrics, PHC measurement framework, TEAM for nutrition, IA2030 for immunization, Global Action Plan for the Prevention and Control of Pneumonia and Diarrhea</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Reference to ENAP-EPMM to ensure continuity</a:t>
            </a:r>
          </a:p>
        </p:txBody>
      </p:sp>
      <p:grpSp>
        <p:nvGrpSpPr>
          <p:cNvPr id="31" name="Group 30">
            <a:extLst>
              <a:ext uri="{FF2B5EF4-FFF2-40B4-BE49-F238E27FC236}">
                <a16:creationId xmlns:a16="http://schemas.microsoft.com/office/drawing/2014/main" id="{4DDA3FE9-A8EC-4A5F-AE22-F74FFCA640BA}"/>
              </a:ext>
            </a:extLst>
          </p:cNvPr>
          <p:cNvGrpSpPr/>
          <p:nvPr/>
        </p:nvGrpSpPr>
        <p:grpSpPr>
          <a:xfrm>
            <a:off x="6471499" y="3979994"/>
            <a:ext cx="1802648" cy="892001"/>
            <a:chOff x="645450" y="1468692"/>
            <a:chExt cx="1094000" cy="1533708"/>
          </a:xfrm>
        </p:grpSpPr>
        <p:cxnSp>
          <p:nvCxnSpPr>
            <p:cNvPr id="32" name="Straight Arrow Connector 31">
              <a:extLst>
                <a:ext uri="{FF2B5EF4-FFF2-40B4-BE49-F238E27FC236}">
                  <a16:creationId xmlns:a16="http://schemas.microsoft.com/office/drawing/2014/main" id="{FD563A12-8F13-4CD8-9E06-2F33F4ED7CE6}"/>
                </a:ext>
              </a:extLst>
            </p:cNvPr>
            <p:cNvCxnSpPr>
              <a:cxnSpLocks/>
            </p:cNvCxnSpPr>
            <p:nvPr/>
          </p:nvCxnSpPr>
          <p:spPr>
            <a:xfrm>
              <a:off x="645450" y="1763629"/>
              <a:ext cx="835453" cy="8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9CD4FE-0DDD-4C44-980C-B852C1179046}"/>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FA9760B-48EB-41C1-9803-D98C7B76CED6}"/>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618315-DE43-4445-9C70-7A8700DF5C9C}"/>
                </a:ext>
              </a:extLst>
            </p:cNvPr>
            <p:cNvCxnSpPr>
              <a:cxnSpLocks/>
            </p:cNvCxnSpPr>
            <p:nvPr/>
          </p:nvCxnSpPr>
          <p:spPr>
            <a:xfrm>
              <a:off x="1626461" y="2319620"/>
              <a:ext cx="1" cy="68278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07E2AF3-C3EA-45F2-8733-2E83C58FC938}"/>
                </a:ext>
              </a:extLst>
            </p:cNvPr>
            <p:cNvSpPr txBox="1"/>
            <p:nvPr/>
          </p:nvSpPr>
          <p:spPr>
            <a:xfrm>
              <a:off x="1448334" y="1468692"/>
              <a:ext cx="291116" cy="8996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AA417C"/>
                  </a:solidFill>
                  <a:effectLst/>
                  <a:uLnTx/>
                  <a:uFillTx/>
                  <a:latin typeface="Calibri" panose="020F0502020204030204"/>
                  <a:cs typeface="Arial"/>
                  <a:sym typeface="Arial"/>
                </a:rPr>
                <a:t>5</a:t>
              </a:r>
              <a:endParaRPr kumimoji="0" lang="en-US" sz="1400" b="1" i="0" u="none" strike="noStrike" kern="0" cap="none" spc="0" normalizeH="0" baseline="0" noProof="0" dirty="0">
                <a:ln>
                  <a:noFill/>
                </a:ln>
                <a:solidFill>
                  <a:srgbClr val="AA417C"/>
                </a:solidFill>
                <a:effectLst/>
                <a:uLnTx/>
                <a:uFillTx/>
                <a:latin typeface="Calibri" panose="020F0502020204030204"/>
                <a:cs typeface="Arial"/>
                <a:sym typeface="Arial"/>
              </a:endParaRPr>
            </a:p>
          </p:txBody>
        </p:sp>
      </p:grpSp>
      <p:sp>
        <p:nvSpPr>
          <p:cNvPr id="39" name="TextBox 38">
            <a:extLst>
              <a:ext uri="{FF2B5EF4-FFF2-40B4-BE49-F238E27FC236}">
                <a16:creationId xmlns:a16="http://schemas.microsoft.com/office/drawing/2014/main" id="{CA9AFDD1-FC07-44D9-9F7A-0A4F5DFEE9FB}"/>
              </a:ext>
            </a:extLst>
          </p:cNvPr>
          <p:cNvSpPr txBox="1"/>
          <p:nvPr/>
        </p:nvSpPr>
        <p:spPr>
          <a:xfrm>
            <a:off x="6494077" y="3166842"/>
            <a:ext cx="159388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a:cs typeface="Arial"/>
                <a:sym typeface="Arial"/>
              </a:rPr>
              <a:t>Presentation to Child Health community </a:t>
            </a:r>
            <a:r>
              <a:rPr kumimoji="0" lang="en-US" sz="1200" b="0" i="0" u="none" strike="noStrike" kern="0" cap="none" spc="0" normalizeH="0" baseline="0" noProof="0">
                <a:ln>
                  <a:noFill/>
                </a:ln>
                <a:solidFill>
                  <a:srgbClr val="000000"/>
                </a:solidFill>
                <a:effectLst/>
                <a:uLnTx/>
                <a:uFillTx/>
                <a:latin typeface="Calibri" panose="020F0502020204030204"/>
                <a:cs typeface="Arial"/>
                <a:sym typeface="Arial"/>
              </a:rPr>
              <a:t>at the CHTF event in June 2023</a:t>
            </a:r>
          </a:p>
        </p:txBody>
      </p:sp>
      <p:sp>
        <p:nvSpPr>
          <p:cNvPr id="40" name="TextBox 39">
            <a:extLst>
              <a:ext uri="{FF2B5EF4-FFF2-40B4-BE49-F238E27FC236}">
                <a16:creationId xmlns:a16="http://schemas.microsoft.com/office/drawing/2014/main" id="{C9D28D4F-A7FF-4A2C-9245-BB37A09CEB22}"/>
              </a:ext>
            </a:extLst>
          </p:cNvPr>
          <p:cNvSpPr txBox="1"/>
          <p:nvPr/>
        </p:nvSpPr>
        <p:spPr>
          <a:xfrm>
            <a:off x="6490958" y="4339253"/>
            <a:ext cx="159701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a:cs typeface="Arial"/>
                <a:sym typeface="Arial"/>
              </a:rPr>
              <a:t>Finalization</a:t>
            </a:r>
            <a:r>
              <a:rPr kumimoji="0" lang="en-US" sz="1200" b="0" i="0" u="none" strike="noStrike" kern="0" cap="none" spc="0" normalizeH="0" baseline="0" noProof="0">
                <a:ln>
                  <a:noFill/>
                </a:ln>
                <a:solidFill>
                  <a:srgbClr val="000000"/>
                </a:solidFill>
                <a:effectLst/>
                <a:uLnTx/>
                <a:uFillTx/>
                <a:latin typeface="Calibri" panose="020F0502020204030204"/>
                <a:cs typeface="Arial"/>
                <a:sym typeface="Arial"/>
              </a:rPr>
              <a:t> of list</a:t>
            </a:r>
          </a:p>
        </p:txBody>
      </p:sp>
      <p:sp>
        <p:nvSpPr>
          <p:cNvPr id="42" name="TextBox 41">
            <a:extLst>
              <a:ext uri="{FF2B5EF4-FFF2-40B4-BE49-F238E27FC236}">
                <a16:creationId xmlns:a16="http://schemas.microsoft.com/office/drawing/2014/main" id="{3ECCC535-51C3-43FD-AB5B-8D514F99053A}"/>
              </a:ext>
            </a:extLst>
          </p:cNvPr>
          <p:cNvSpPr txBox="1"/>
          <p:nvPr/>
        </p:nvSpPr>
        <p:spPr>
          <a:xfrm>
            <a:off x="6195566" y="1496603"/>
            <a:ext cx="16986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panose="020F0502020204030204"/>
                <a:cs typeface="Arial"/>
                <a:sym typeface="Arial"/>
              </a:rPr>
              <a:t>Develop Criteria for selecting core indicators </a:t>
            </a:r>
          </a:p>
        </p:txBody>
      </p:sp>
      <p:grpSp>
        <p:nvGrpSpPr>
          <p:cNvPr id="43" name="Group 42">
            <a:extLst>
              <a:ext uri="{FF2B5EF4-FFF2-40B4-BE49-F238E27FC236}">
                <a16:creationId xmlns:a16="http://schemas.microsoft.com/office/drawing/2014/main" id="{153BF365-CDE0-45A1-97C8-C1948071B26D}"/>
              </a:ext>
            </a:extLst>
          </p:cNvPr>
          <p:cNvGrpSpPr/>
          <p:nvPr/>
        </p:nvGrpSpPr>
        <p:grpSpPr>
          <a:xfrm>
            <a:off x="660022" y="2784066"/>
            <a:ext cx="5684246" cy="2087337"/>
            <a:chOff x="638201" y="1573584"/>
            <a:chExt cx="1042960" cy="1428816"/>
          </a:xfrm>
        </p:grpSpPr>
        <p:cxnSp>
          <p:nvCxnSpPr>
            <p:cNvPr id="44" name="Straight Arrow Connector 43">
              <a:extLst>
                <a:ext uri="{FF2B5EF4-FFF2-40B4-BE49-F238E27FC236}">
                  <a16:creationId xmlns:a16="http://schemas.microsoft.com/office/drawing/2014/main" id="{31A95FB1-89A4-47BD-8A7C-61A5C11E033B}"/>
                </a:ext>
              </a:extLst>
            </p:cNvPr>
            <p:cNvCxnSpPr>
              <a:cxnSpLocks/>
              <a:endCxn id="48" idx="1"/>
            </p:cNvCxnSpPr>
            <p:nvPr/>
          </p:nvCxnSpPr>
          <p:spPr>
            <a:xfrm flipV="1">
              <a:off x="638201" y="1752661"/>
              <a:ext cx="923996" cy="10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4084C9-FFBA-4E01-BC4C-8AC083C28756}"/>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64EE64-3E5E-48D3-9955-AF7E0770FFE0}"/>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5561514-8EA0-499C-90A4-234CEB26FAC3}"/>
                </a:ext>
              </a:extLst>
            </p:cNvPr>
            <p:cNvCxnSpPr>
              <a:cxnSpLocks/>
              <a:stCxn id="48" idx="2"/>
            </p:cNvCxnSpPr>
            <p:nvPr/>
          </p:nvCxnSpPr>
          <p:spPr>
            <a:xfrm flipH="1">
              <a:off x="1619213" y="1931737"/>
              <a:ext cx="2466" cy="1070663"/>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DD7914C-CF3C-4A55-916D-30050283A2CB}"/>
                </a:ext>
              </a:extLst>
            </p:cNvPr>
            <p:cNvSpPr txBox="1"/>
            <p:nvPr/>
          </p:nvSpPr>
          <p:spPr>
            <a:xfrm>
              <a:off x="1562197" y="1573584"/>
              <a:ext cx="118964" cy="358153"/>
            </a:xfrm>
            <a:prstGeom prst="rect">
              <a:avLst/>
            </a:prstGeom>
            <a:noFill/>
          </p:spPr>
          <p:txBody>
            <a:bodyPr wrap="square" rtlCol="0">
              <a:spAutoFit/>
            </a:bodyPr>
            <a:lstStyle/>
            <a:p>
              <a:pPr marL="0" lvl="0" indent="0" algn="ctr" defTabSz="914400" eaLnBrk="1" fontAlgn="auto" latinLnBrk="0" hangingPunct="1">
                <a:buSzTx/>
                <a:buFont typeface="Arial"/>
                <a:buNone/>
                <a:tabLst/>
                <a:defRPr/>
              </a:pPr>
              <a:r>
                <a:rPr lang="en-US" sz="2800" b="1" dirty="0">
                  <a:solidFill>
                    <a:srgbClr val="AA417C"/>
                  </a:solidFill>
                  <a:latin typeface="Calibri" panose="020F0502020204030204"/>
                </a:rPr>
                <a:t>3</a:t>
              </a:r>
            </a:p>
          </p:txBody>
        </p:sp>
      </p:grpSp>
      <p:sp>
        <p:nvSpPr>
          <p:cNvPr id="49" name="TextBox 48">
            <a:extLst>
              <a:ext uri="{FF2B5EF4-FFF2-40B4-BE49-F238E27FC236}">
                <a16:creationId xmlns:a16="http://schemas.microsoft.com/office/drawing/2014/main" id="{382E007E-1185-4EDC-B58B-D5DC1A081C9F}"/>
              </a:ext>
            </a:extLst>
          </p:cNvPr>
          <p:cNvSpPr txBox="1"/>
          <p:nvPr/>
        </p:nvSpPr>
        <p:spPr>
          <a:xfrm>
            <a:off x="699527" y="3152791"/>
            <a:ext cx="47059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Calibri" panose="020F0502020204030204"/>
                <a:cs typeface="Arial"/>
                <a:sym typeface="Arial"/>
              </a:rPr>
              <a:t>Iterative process for consensus on core indicators</a:t>
            </a:r>
          </a:p>
        </p:txBody>
      </p:sp>
      <p:sp>
        <p:nvSpPr>
          <p:cNvPr id="50" name="TextBox 49">
            <a:extLst>
              <a:ext uri="{FF2B5EF4-FFF2-40B4-BE49-F238E27FC236}">
                <a16:creationId xmlns:a16="http://schemas.microsoft.com/office/drawing/2014/main" id="{C87B4FC3-AAFA-4845-AA5D-918B0F8D6C67}"/>
              </a:ext>
            </a:extLst>
          </p:cNvPr>
          <p:cNvSpPr txBox="1"/>
          <p:nvPr/>
        </p:nvSpPr>
        <p:spPr>
          <a:xfrm>
            <a:off x="709652" y="3388796"/>
            <a:ext cx="5346617" cy="1938992"/>
          </a:xfrm>
          <a:prstGeom prst="rect">
            <a:avLst/>
          </a:prstGeom>
          <a:noFill/>
        </p:spPr>
        <p:txBody>
          <a:bodyPr wrap="square" lIns="91440" tIns="45720" rIns="91440" bIns="45720" numCol="2" anchor="t">
            <a:spAutoFit/>
          </a:bodyPr>
          <a:lstStyle/>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Regular convenings of the Results and Accountability WG</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Consultations with other groups in the CSA governance structure (face to face meeting in the spring 2023, discussions with the CSA partner group and with the Steering Committee)</a:t>
            </a: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Consultations with expert groups</a:t>
            </a:r>
          </a:p>
          <a:p>
            <a:pPr marL="339725" marR="0" lvl="8"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Nutrition (WHO, UNICEF, TEAM, Data Dent)</a:t>
            </a:r>
          </a:p>
          <a:p>
            <a:pPr marL="339725" marR="0" lvl="7"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Immunization (WHO, UNICEF, GAVI, IA2030)</a:t>
            </a:r>
          </a:p>
          <a:p>
            <a:pPr marL="339725" marR="0" lvl="7"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Malaria (WHO, UNICEF)</a:t>
            </a:r>
          </a:p>
          <a:p>
            <a:pPr marL="339725" marR="0" lvl="7"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WASH (WHO, UNICEF, JMP)</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GFF Results team</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Countdown to 2030</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a:ln>
                  <a:noFill/>
                </a:ln>
                <a:solidFill>
                  <a:srgbClr val="000000"/>
                </a:solidFill>
                <a:effectLst/>
                <a:uLnTx/>
                <a:uFillTx/>
                <a:latin typeface="Calibri" panose="020F0502020204030204"/>
                <a:cs typeface="Arial"/>
                <a:sym typeface="Arial"/>
              </a:rPr>
              <a:t>2 consultations with CHAT to finalize list</a:t>
            </a:r>
          </a:p>
        </p:txBody>
      </p:sp>
    </p:spTree>
    <p:extLst>
      <p:ext uri="{BB962C8B-B14F-4D97-AF65-F5344CB8AC3E}">
        <p14:creationId xmlns:p14="http://schemas.microsoft.com/office/powerpoint/2010/main" val="189008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en-US" sz="2400" dirty="0">
                <a:solidFill>
                  <a:schemeClr val="bg2"/>
                </a:solidFill>
                <a:latin typeface="Gill Sans MT" panose="020B0502020104020203" pitchFamily="34" charset="0"/>
              </a:rPr>
              <a:t>Four types of Core Indicators</a:t>
            </a:r>
          </a:p>
        </p:txBody>
      </p:sp>
      <p:grpSp>
        <p:nvGrpSpPr>
          <p:cNvPr id="3" name="Group 2">
            <a:extLst>
              <a:ext uri="{FF2B5EF4-FFF2-40B4-BE49-F238E27FC236}">
                <a16:creationId xmlns:a16="http://schemas.microsoft.com/office/drawing/2014/main" id="{70B58797-80B6-4B23-8253-9536E828F1F5}"/>
              </a:ext>
            </a:extLst>
          </p:cNvPr>
          <p:cNvGrpSpPr/>
          <p:nvPr/>
        </p:nvGrpSpPr>
        <p:grpSpPr>
          <a:xfrm>
            <a:off x="605230" y="2414022"/>
            <a:ext cx="7722256" cy="389609"/>
            <a:chOff x="509219" y="1212000"/>
            <a:chExt cx="7281181" cy="861600"/>
          </a:xfrm>
        </p:grpSpPr>
        <p:sp>
          <p:nvSpPr>
            <p:cNvPr id="6" name="Rectangle 5">
              <a:extLst>
                <a:ext uri="{FF2B5EF4-FFF2-40B4-BE49-F238E27FC236}">
                  <a16:creationId xmlns:a16="http://schemas.microsoft.com/office/drawing/2014/main" id="{F8D51EA4-7667-4133-A792-8CBFB6ADB766}"/>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6797F"/>
                  </a:solidFill>
                  <a:effectLst/>
                  <a:uLnTx/>
                  <a:uFillTx/>
                  <a:latin typeface="Calibri" panose="020F0502020204030204"/>
                  <a:ea typeface="+mn-ea"/>
                  <a:cs typeface="+mn-cs"/>
                  <a:sym typeface="Arial"/>
                </a:rPr>
                <a:t>Outcome: Illness Prevention (</a:t>
              </a:r>
              <a:r>
                <a:rPr kumimoji="0" lang="en-US" sz="1400" b="1" i="1" u="none" strike="noStrike" kern="0" cap="none" spc="0" normalizeH="0" baseline="0" noProof="0" dirty="0">
                  <a:ln>
                    <a:noFill/>
                  </a:ln>
                  <a:solidFill>
                    <a:srgbClr val="26797F"/>
                  </a:solidFill>
                  <a:effectLst/>
                  <a:uLnTx/>
                  <a:uFillTx/>
                  <a:latin typeface="Calibri" panose="020F0502020204030204"/>
                  <a:ea typeface="+mn-ea"/>
                  <a:cs typeface="+mn-cs"/>
                  <a:sym typeface="Arial"/>
                </a:rPr>
                <a:t>Prevent</a:t>
              </a:r>
              <a:r>
                <a:rPr kumimoji="0" lang="en-US" sz="1400" b="1" i="0" u="none" strike="noStrike" kern="0" cap="none" spc="0" normalizeH="0" baseline="0" noProof="0" dirty="0">
                  <a:ln>
                    <a:noFill/>
                  </a:ln>
                  <a:solidFill>
                    <a:srgbClr val="26797F"/>
                  </a:solidFill>
                  <a:effectLst/>
                  <a:uLnTx/>
                  <a:uFillTx/>
                  <a:latin typeface="Calibri" panose="020F0502020204030204"/>
                  <a:ea typeface="+mn-ea"/>
                  <a:cs typeface="+mn-cs"/>
                  <a:sym typeface="Arial"/>
                </a:rPr>
                <a:t>)</a:t>
              </a:r>
            </a:p>
          </p:txBody>
        </p:sp>
        <p:sp>
          <p:nvSpPr>
            <p:cNvPr id="11" name="Rectangle 10">
              <a:extLst>
                <a:ext uri="{FF2B5EF4-FFF2-40B4-BE49-F238E27FC236}">
                  <a16:creationId xmlns:a16="http://schemas.microsoft.com/office/drawing/2014/main" id="{87EC6EE8-4FC8-4D19-BD71-B23AB53BCDF1}"/>
                </a:ext>
              </a:extLst>
            </p:cNvPr>
            <p:cNvSpPr/>
            <p:nvPr/>
          </p:nvSpPr>
          <p:spPr>
            <a:xfrm rot="5400000">
              <a:off x="129743" y="1610796"/>
              <a:ext cx="822960" cy="640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6" name="Group 15">
            <a:extLst>
              <a:ext uri="{FF2B5EF4-FFF2-40B4-BE49-F238E27FC236}">
                <a16:creationId xmlns:a16="http://schemas.microsoft.com/office/drawing/2014/main" id="{EF97EBFD-6614-44D2-94C1-52DCB9A2D44C}"/>
              </a:ext>
            </a:extLst>
          </p:cNvPr>
          <p:cNvGrpSpPr/>
          <p:nvPr/>
        </p:nvGrpSpPr>
        <p:grpSpPr>
          <a:xfrm>
            <a:off x="605230" y="1876640"/>
            <a:ext cx="7722256" cy="389609"/>
            <a:chOff x="509219" y="1212000"/>
            <a:chExt cx="7281181" cy="861600"/>
          </a:xfrm>
        </p:grpSpPr>
        <p:sp>
          <p:nvSpPr>
            <p:cNvPr id="23" name="Rectangle 22">
              <a:extLst>
                <a:ext uri="{FF2B5EF4-FFF2-40B4-BE49-F238E27FC236}">
                  <a16:creationId xmlns:a16="http://schemas.microsoft.com/office/drawing/2014/main" id="{7FFF7F23-4E2E-4099-AE48-6604E99B9BAB}"/>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6797F"/>
                  </a:solidFill>
                  <a:effectLst/>
                  <a:uLnTx/>
                  <a:uFillTx/>
                  <a:latin typeface="Calibri" panose="020F0502020204030204"/>
                  <a:ea typeface="Gill Sans"/>
                  <a:cs typeface="Gill Sans"/>
                  <a:sym typeface="Gill Sans"/>
                </a:rPr>
                <a:t>Outcome: Nutrition (</a:t>
              </a:r>
              <a:r>
                <a:rPr kumimoji="0" lang="en-US" sz="1400" b="1" i="1" u="none" strike="noStrike" kern="0" cap="none" spc="0" normalizeH="0" baseline="0" noProof="0" dirty="0">
                  <a:ln>
                    <a:noFill/>
                  </a:ln>
                  <a:solidFill>
                    <a:srgbClr val="26797F"/>
                  </a:solidFill>
                  <a:effectLst/>
                  <a:uLnTx/>
                  <a:uFillTx/>
                  <a:latin typeface="Calibri" panose="020F0502020204030204"/>
                  <a:ea typeface="Gill Sans"/>
                  <a:cs typeface="Gill Sans"/>
                  <a:sym typeface="Gill Sans"/>
                </a:rPr>
                <a:t>Promote</a:t>
              </a:r>
              <a:r>
                <a:rPr kumimoji="0" lang="en-US" sz="1400" b="1" i="0" u="none" strike="noStrike" kern="0" cap="none" spc="0" normalizeH="0" baseline="0" noProof="0" dirty="0">
                  <a:ln>
                    <a:noFill/>
                  </a:ln>
                  <a:solidFill>
                    <a:srgbClr val="26797F"/>
                  </a:solidFill>
                  <a:effectLst/>
                  <a:uLnTx/>
                  <a:uFillTx/>
                  <a:latin typeface="Calibri" panose="020F0502020204030204"/>
                  <a:ea typeface="Gill Sans"/>
                  <a:cs typeface="Gill Sans"/>
                  <a:sym typeface="Gill Sans"/>
                </a:rPr>
                <a:t>)</a:t>
              </a:r>
              <a:endParaRPr kumimoji="0" lang="en-US" sz="1400" b="1" i="0" u="none" strike="noStrike" kern="0" cap="none" spc="0" normalizeH="0" baseline="0" noProof="0" dirty="0">
                <a:ln>
                  <a:noFill/>
                </a:ln>
                <a:solidFill>
                  <a:srgbClr val="26797F"/>
                </a:solidFill>
                <a:effectLst/>
                <a:uLnTx/>
                <a:uFillTx/>
                <a:latin typeface="Calibri" panose="020F0502020204030204"/>
                <a:ea typeface="+mn-ea"/>
                <a:cs typeface="+mn-cs"/>
                <a:sym typeface="Arial"/>
              </a:endParaRPr>
            </a:p>
          </p:txBody>
        </p:sp>
        <p:sp>
          <p:nvSpPr>
            <p:cNvPr id="24" name="Rectangle 23">
              <a:extLst>
                <a:ext uri="{FF2B5EF4-FFF2-40B4-BE49-F238E27FC236}">
                  <a16:creationId xmlns:a16="http://schemas.microsoft.com/office/drawing/2014/main" id="{68F3DC46-9F4D-4311-9762-ECD43444F200}"/>
                </a:ext>
              </a:extLst>
            </p:cNvPr>
            <p:cNvSpPr/>
            <p:nvPr/>
          </p:nvSpPr>
          <p:spPr>
            <a:xfrm rot="5400000">
              <a:off x="129743" y="1610796"/>
              <a:ext cx="822960" cy="640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5" name="Group 24">
            <a:extLst>
              <a:ext uri="{FF2B5EF4-FFF2-40B4-BE49-F238E27FC236}">
                <a16:creationId xmlns:a16="http://schemas.microsoft.com/office/drawing/2014/main" id="{FF09E660-E99B-4E33-A4E9-3E2BDD4DF9E1}"/>
              </a:ext>
            </a:extLst>
          </p:cNvPr>
          <p:cNvGrpSpPr/>
          <p:nvPr/>
        </p:nvGrpSpPr>
        <p:grpSpPr>
          <a:xfrm>
            <a:off x="605230" y="2968134"/>
            <a:ext cx="7722256" cy="389609"/>
            <a:chOff x="509219" y="1212000"/>
            <a:chExt cx="7281181" cy="861600"/>
          </a:xfrm>
        </p:grpSpPr>
        <p:sp>
          <p:nvSpPr>
            <p:cNvPr id="26" name="Rectangle 25">
              <a:extLst>
                <a:ext uri="{FF2B5EF4-FFF2-40B4-BE49-F238E27FC236}">
                  <a16:creationId xmlns:a16="http://schemas.microsoft.com/office/drawing/2014/main" id="{1F9491BB-61B2-4A67-8B69-100583709DAE}"/>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6797F"/>
                  </a:solidFill>
                  <a:effectLst/>
                  <a:uLnTx/>
                  <a:uFillTx/>
                  <a:latin typeface="Calibri" panose="020F0502020204030204"/>
                  <a:ea typeface="+mn-ea"/>
                  <a:cs typeface="+mn-cs"/>
                  <a:sym typeface="Arial"/>
                </a:rPr>
                <a:t>Outcome: Illness Management (</a:t>
              </a:r>
              <a:r>
                <a:rPr kumimoji="0" lang="en-US" sz="1400" b="1" i="1" u="none" strike="noStrike" kern="0" cap="none" spc="0" normalizeH="0" baseline="0" noProof="0" dirty="0">
                  <a:ln>
                    <a:noFill/>
                  </a:ln>
                  <a:solidFill>
                    <a:srgbClr val="26797F"/>
                  </a:solidFill>
                  <a:effectLst/>
                  <a:uLnTx/>
                  <a:uFillTx/>
                  <a:latin typeface="Calibri" panose="020F0502020204030204"/>
                  <a:ea typeface="+mn-ea"/>
                  <a:cs typeface="+mn-cs"/>
                  <a:sym typeface="Arial"/>
                </a:rPr>
                <a:t>Treat</a:t>
              </a:r>
              <a:r>
                <a:rPr kumimoji="0" lang="en-US" sz="1400" b="1" i="0" u="none" strike="noStrike" kern="0" cap="none" spc="0" normalizeH="0" baseline="0" noProof="0" dirty="0">
                  <a:ln>
                    <a:noFill/>
                  </a:ln>
                  <a:solidFill>
                    <a:srgbClr val="26797F"/>
                  </a:solidFill>
                  <a:effectLst/>
                  <a:uLnTx/>
                  <a:uFillTx/>
                  <a:latin typeface="Calibri" panose="020F0502020204030204"/>
                  <a:ea typeface="+mn-ea"/>
                  <a:cs typeface="+mn-cs"/>
                  <a:sym typeface="Arial"/>
                </a:rPr>
                <a:t>)</a:t>
              </a:r>
            </a:p>
          </p:txBody>
        </p:sp>
        <p:sp>
          <p:nvSpPr>
            <p:cNvPr id="27" name="Rectangle 26">
              <a:extLst>
                <a:ext uri="{FF2B5EF4-FFF2-40B4-BE49-F238E27FC236}">
                  <a16:creationId xmlns:a16="http://schemas.microsoft.com/office/drawing/2014/main" id="{16A20A45-7D42-4249-8511-8A83630D9ECF}"/>
                </a:ext>
              </a:extLst>
            </p:cNvPr>
            <p:cNvSpPr/>
            <p:nvPr/>
          </p:nvSpPr>
          <p:spPr>
            <a:xfrm rot="5400000">
              <a:off x="129743" y="1610796"/>
              <a:ext cx="822960" cy="640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8" name="Group 27">
            <a:extLst>
              <a:ext uri="{FF2B5EF4-FFF2-40B4-BE49-F238E27FC236}">
                <a16:creationId xmlns:a16="http://schemas.microsoft.com/office/drawing/2014/main" id="{5CCAAA9C-6C22-44AF-9588-42A7B45E826A}"/>
              </a:ext>
            </a:extLst>
          </p:cNvPr>
          <p:cNvGrpSpPr/>
          <p:nvPr/>
        </p:nvGrpSpPr>
        <p:grpSpPr>
          <a:xfrm>
            <a:off x="605230" y="3569115"/>
            <a:ext cx="7722256" cy="389609"/>
            <a:chOff x="509219" y="1212000"/>
            <a:chExt cx="7281181" cy="861600"/>
          </a:xfrm>
        </p:grpSpPr>
        <p:sp>
          <p:nvSpPr>
            <p:cNvPr id="29" name="Rectangle 28">
              <a:extLst>
                <a:ext uri="{FF2B5EF4-FFF2-40B4-BE49-F238E27FC236}">
                  <a16:creationId xmlns:a16="http://schemas.microsoft.com/office/drawing/2014/main" id="{10A5B293-94EC-4746-A9DA-DE4E2B5B30BC}"/>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AA417C"/>
                  </a:solidFill>
                  <a:effectLst/>
                  <a:uLnTx/>
                  <a:uFillTx/>
                  <a:latin typeface="Calibri" panose="020F0502020204030204"/>
                  <a:ea typeface="+mn-ea"/>
                  <a:cs typeface="+mn-cs"/>
                  <a:sym typeface="Arial"/>
                </a:rPr>
                <a:t>Contextual Factors</a:t>
              </a:r>
            </a:p>
          </p:txBody>
        </p:sp>
        <p:sp>
          <p:nvSpPr>
            <p:cNvPr id="30" name="Rectangle 29">
              <a:extLst>
                <a:ext uri="{FF2B5EF4-FFF2-40B4-BE49-F238E27FC236}">
                  <a16:creationId xmlns:a16="http://schemas.microsoft.com/office/drawing/2014/main" id="{04349A61-8469-423C-9902-286BE83D7656}"/>
                </a:ext>
              </a:extLst>
            </p:cNvPr>
            <p:cNvSpPr/>
            <p:nvPr/>
          </p:nvSpPr>
          <p:spPr>
            <a:xfrm rot="5400000">
              <a:off x="129743" y="1610796"/>
              <a:ext cx="822960" cy="6400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34" name="Group 33">
            <a:extLst>
              <a:ext uri="{FF2B5EF4-FFF2-40B4-BE49-F238E27FC236}">
                <a16:creationId xmlns:a16="http://schemas.microsoft.com/office/drawing/2014/main" id="{A470856F-24CB-4E02-9997-04A1A96DF9E1}"/>
              </a:ext>
            </a:extLst>
          </p:cNvPr>
          <p:cNvGrpSpPr/>
          <p:nvPr/>
        </p:nvGrpSpPr>
        <p:grpSpPr>
          <a:xfrm>
            <a:off x="605230" y="1271219"/>
            <a:ext cx="7722256" cy="389609"/>
            <a:chOff x="509219" y="1211999"/>
            <a:chExt cx="7281181" cy="861599"/>
          </a:xfrm>
        </p:grpSpPr>
        <p:sp>
          <p:nvSpPr>
            <p:cNvPr id="35" name="Rectangle 34">
              <a:extLst>
                <a:ext uri="{FF2B5EF4-FFF2-40B4-BE49-F238E27FC236}">
                  <a16:creationId xmlns:a16="http://schemas.microsoft.com/office/drawing/2014/main" id="{BF1F9CB8-1A6C-4D7C-BA0B-E6F534F6C25E}"/>
                </a:ext>
              </a:extLst>
            </p:cNvPr>
            <p:cNvSpPr/>
            <p:nvPr/>
          </p:nvSpPr>
          <p:spPr>
            <a:xfrm>
              <a:off x="573227" y="1211999"/>
              <a:ext cx="7217173" cy="8615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3BFC8"/>
                  </a:solidFill>
                  <a:effectLst/>
                  <a:uLnTx/>
                  <a:uFillTx/>
                  <a:latin typeface="Calibri" panose="020F0502020204030204"/>
                  <a:ea typeface="+mn-ea"/>
                  <a:cs typeface="+mn-cs"/>
                  <a:sym typeface="Arial"/>
                </a:rPr>
                <a:t>Impact (Mortality and Nutrition)</a:t>
              </a:r>
            </a:p>
          </p:txBody>
        </p:sp>
        <p:sp>
          <p:nvSpPr>
            <p:cNvPr id="36" name="Rectangle 35">
              <a:extLst>
                <a:ext uri="{FF2B5EF4-FFF2-40B4-BE49-F238E27FC236}">
                  <a16:creationId xmlns:a16="http://schemas.microsoft.com/office/drawing/2014/main" id="{B0CC5555-C25F-468C-A418-93C86A147CFD}"/>
                </a:ext>
              </a:extLst>
            </p:cNvPr>
            <p:cNvSpPr/>
            <p:nvPr/>
          </p:nvSpPr>
          <p:spPr>
            <a:xfrm rot="5400000">
              <a:off x="129743" y="1610796"/>
              <a:ext cx="822960" cy="64008"/>
            </a:xfrm>
            <a:prstGeom prst="rect">
              <a:avLst/>
            </a:prstGeom>
            <a:solidFill>
              <a:srgbClr val="53BF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5" name="TextBox 4">
            <a:extLst>
              <a:ext uri="{FF2B5EF4-FFF2-40B4-BE49-F238E27FC236}">
                <a16:creationId xmlns:a16="http://schemas.microsoft.com/office/drawing/2014/main" id="{D22A79F3-1E7E-4796-8285-94E3C6A99B29}"/>
              </a:ext>
            </a:extLst>
          </p:cNvPr>
          <p:cNvSpPr txBox="1"/>
          <p:nvPr/>
        </p:nvSpPr>
        <p:spPr>
          <a:xfrm>
            <a:off x="675658" y="907412"/>
            <a:ext cx="1519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none" strike="noStrike" kern="0" cap="none" spc="0" normalizeH="0" baseline="0" noProof="0" dirty="0">
                <a:ln>
                  <a:noFill/>
                </a:ln>
                <a:solidFill>
                  <a:srgbClr val="000000"/>
                </a:solidFill>
                <a:effectLst/>
                <a:uLnTx/>
                <a:uFillTx/>
                <a:latin typeface="Calibri" panose="020F0502020204030204"/>
                <a:cs typeface="Arial"/>
                <a:sym typeface="Arial"/>
              </a:rPr>
              <a:t>Indicator Type</a:t>
            </a:r>
          </a:p>
        </p:txBody>
      </p:sp>
      <p:sp>
        <p:nvSpPr>
          <p:cNvPr id="42" name="Text Placeholder 2">
            <a:extLst>
              <a:ext uri="{FF2B5EF4-FFF2-40B4-BE49-F238E27FC236}">
                <a16:creationId xmlns:a16="http://schemas.microsoft.com/office/drawing/2014/main" id="{C9E2D1F4-E041-42FA-8CCC-83E254313F4D}"/>
              </a:ext>
            </a:extLst>
          </p:cNvPr>
          <p:cNvSpPr>
            <a:spLocks noGrp="1"/>
          </p:cNvSpPr>
          <p:nvPr>
            <p:ph type="body" idx="1"/>
          </p:nvPr>
        </p:nvSpPr>
        <p:spPr>
          <a:xfrm>
            <a:off x="605230" y="4081671"/>
            <a:ext cx="7910594" cy="849463"/>
          </a:xfrm>
        </p:spPr>
        <p:txBody>
          <a:bodyPr wrap="square" lIns="0" tIns="0" rIns="0" bIns="0" anchor="t">
            <a:spAutoFit/>
          </a:bodyPr>
          <a:lstStyle/>
          <a:p>
            <a:pPr marL="0" indent="0">
              <a:buNone/>
            </a:pPr>
            <a:r>
              <a:rPr lang="en-US" sz="1200" dirty="0">
                <a:solidFill>
                  <a:schemeClr val="tx2">
                    <a:lumMod val="10000"/>
                  </a:schemeClr>
                </a:solidFill>
                <a:latin typeface="+mj-lt"/>
              </a:rPr>
              <a:t>We have also developed the following:</a:t>
            </a:r>
          </a:p>
          <a:p>
            <a:pPr marL="171450" indent="-171450"/>
            <a:r>
              <a:rPr lang="en-US" sz="1200" b="1" dirty="0">
                <a:solidFill>
                  <a:schemeClr val="tx2">
                    <a:lumMod val="10000"/>
                  </a:schemeClr>
                </a:solidFill>
                <a:latin typeface="+mj-lt"/>
              </a:rPr>
              <a:t>Learning agenda</a:t>
            </a:r>
          </a:p>
          <a:p>
            <a:pPr marL="171450" indent="-171450"/>
            <a:r>
              <a:rPr lang="en-US" sz="1200" b="1" dirty="0">
                <a:solidFill>
                  <a:schemeClr val="tx2">
                    <a:lumMod val="10000"/>
                  </a:schemeClr>
                </a:solidFill>
                <a:latin typeface="+mj-lt"/>
              </a:rPr>
              <a:t>Approaches for measuring equity for the selected indicators</a:t>
            </a:r>
          </a:p>
          <a:p>
            <a:pPr marL="0" indent="0">
              <a:buNone/>
            </a:pPr>
            <a:endParaRPr lang="en-US" sz="1200" dirty="0">
              <a:solidFill>
                <a:schemeClr val="tx2">
                  <a:lumMod val="10000"/>
                </a:schemeClr>
              </a:solidFill>
              <a:latin typeface="+mj-lt"/>
            </a:endParaRPr>
          </a:p>
        </p:txBody>
      </p:sp>
      <p:sp>
        <p:nvSpPr>
          <p:cNvPr id="21" name="TextBox 20">
            <a:extLst>
              <a:ext uri="{FF2B5EF4-FFF2-40B4-BE49-F238E27FC236}">
                <a16:creationId xmlns:a16="http://schemas.microsoft.com/office/drawing/2014/main" id="{1B636657-B5E4-492D-9C3D-DAF55AEB3307}"/>
              </a:ext>
            </a:extLst>
          </p:cNvPr>
          <p:cNvSpPr txBox="1"/>
          <p:nvPr/>
        </p:nvSpPr>
        <p:spPr>
          <a:xfrm>
            <a:off x="516467" y="4800329"/>
            <a:ext cx="51120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1" u="none" strike="noStrike" kern="0" cap="none" spc="0" normalizeH="0" baseline="0" noProof="0" dirty="0">
                <a:ln>
                  <a:noFill/>
                </a:ln>
                <a:solidFill>
                  <a:srgbClr val="E7E6E6">
                    <a:lumMod val="10000"/>
                  </a:srgbClr>
                </a:solidFill>
                <a:effectLst/>
                <a:uLnTx/>
                <a:uFillTx/>
                <a:latin typeface="Calibri" panose="020F0502020204030204"/>
                <a:cs typeface="Arial"/>
                <a:sym typeface="Arial"/>
              </a:rPr>
              <a:t>Accompanying quality of care metrics for the core outcomes are under development</a:t>
            </a:r>
          </a:p>
        </p:txBody>
      </p:sp>
    </p:spTree>
    <p:extLst>
      <p:ext uri="{BB962C8B-B14F-4D97-AF65-F5344CB8AC3E}">
        <p14:creationId xmlns:p14="http://schemas.microsoft.com/office/powerpoint/2010/main" val="99855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en-US" sz="2400" dirty="0">
                <a:solidFill>
                  <a:schemeClr val="dk1"/>
                </a:solidFill>
                <a:latin typeface="+mj-lt"/>
              </a:rPr>
              <a:t>CSA Core Impact Indicators: Mortality</a:t>
            </a:r>
            <a:endParaRPr lang="en-US" sz="2400" dirty="0">
              <a:latin typeface="+mj-lt"/>
            </a:endParaRPr>
          </a:p>
        </p:txBody>
      </p:sp>
      <p:graphicFrame>
        <p:nvGraphicFramePr>
          <p:cNvPr id="31" name="Table 30">
            <a:extLst>
              <a:ext uri="{FF2B5EF4-FFF2-40B4-BE49-F238E27FC236}">
                <a16:creationId xmlns:a16="http://schemas.microsoft.com/office/drawing/2014/main" id="{A3520CB4-9D99-4FEB-817E-200629482FD2}"/>
              </a:ext>
            </a:extLst>
          </p:cNvPr>
          <p:cNvGraphicFramePr>
            <a:graphicFrameLocks noGrp="1"/>
          </p:cNvGraphicFramePr>
          <p:nvPr>
            <p:extLst>
              <p:ext uri="{D42A27DB-BD31-4B8C-83A1-F6EECF244321}">
                <p14:modId xmlns:p14="http://schemas.microsoft.com/office/powerpoint/2010/main" val="717904600"/>
              </p:ext>
            </p:extLst>
          </p:nvPr>
        </p:nvGraphicFramePr>
        <p:xfrm>
          <a:off x="384628" y="1548130"/>
          <a:ext cx="8374744" cy="2047240"/>
        </p:xfrm>
        <a:graphic>
          <a:graphicData uri="http://schemas.openxmlformats.org/drawingml/2006/table">
            <a:tbl>
              <a:tblPr firstRow="1" bandRow="1">
                <a:tableStyleId>{EB9631B5-78F2-41C9-869B-9F39066F8104}</a:tableStyleId>
              </a:tblPr>
              <a:tblGrid>
                <a:gridCol w="2118729">
                  <a:extLst>
                    <a:ext uri="{9D8B030D-6E8A-4147-A177-3AD203B41FA5}">
                      <a16:colId xmlns:a16="http://schemas.microsoft.com/office/drawing/2014/main" val="2048594360"/>
                    </a:ext>
                  </a:extLst>
                </a:gridCol>
                <a:gridCol w="2795843">
                  <a:extLst>
                    <a:ext uri="{9D8B030D-6E8A-4147-A177-3AD203B41FA5}">
                      <a16:colId xmlns:a16="http://schemas.microsoft.com/office/drawing/2014/main" val="4250947971"/>
                    </a:ext>
                  </a:extLst>
                </a:gridCol>
                <a:gridCol w="3460172">
                  <a:extLst>
                    <a:ext uri="{9D8B030D-6E8A-4147-A177-3AD203B41FA5}">
                      <a16:colId xmlns:a16="http://schemas.microsoft.com/office/drawing/2014/main" val="3749175151"/>
                    </a:ext>
                  </a:extLst>
                </a:gridCol>
              </a:tblGrid>
              <a:tr h="370840">
                <a:tc>
                  <a:txBody>
                    <a:bodyPr/>
                    <a:lstStyle/>
                    <a:p>
                      <a:r>
                        <a:rPr lang="en-GB" b="1" dirty="0">
                          <a:solidFill>
                            <a:schemeClr val="tx2">
                              <a:lumMod val="10000"/>
                            </a:schemeClr>
                          </a:solidFill>
                        </a:rPr>
                        <a:t>Indicator</a:t>
                      </a:r>
                      <a:endParaRPr lang="en-GB" b="1"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rgbClr val="000000"/>
                          </a:solidFill>
                          <a:sym typeface="Calibri"/>
                        </a:rPr>
                        <a:t>Associated Global Target</a:t>
                      </a:r>
                      <a:endParaRPr lang="en-GB" sz="1400" b="1" i="0" u="none" strike="noStrike" cap="none" dirty="0">
                        <a:solidFill>
                          <a:srgbClr val="000000"/>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rgbClr val="000000"/>
                          </a:solidFill>
                          <a:sym typeface="Arial"/>
                        </a:rPr>
                        <a:t>Global target and initiatives alignment</a:t>
                      </a:r>
                      <a:endParaRPr lang="en-GB" sz="1400" b="1" i="0" u="none" strike="noStrike" cap="none" dirty="0">
                        <a:solidFill>
                          <a:srgbClr val="000000"/>
                        </a:solidFill>
                        <a:latin typeface="+mj-lt"/>
                        <a:cs typeface="Arial"/>
                        <a:sym typeface="Arial"/>
                      </a:endParaRPr>
                    </a:p>
                  </a:txBody>
                  <a:tcPr/>
                </a:tc>
                <a:extLst>
                  <a:ext uri="{0D108BD9-81ED-4DB2-BD59-A6C34878D82A}">
                    <a16:rowId xmlns:a16="http://schemas.microsoft.com/office/drawing/2014/main" val="928818130"/>
                  </a:ext>
                </a:extLst>
              </a:tr>
              <a:tr h="370840">
                <a:tc>
                  <a:txBody>
                    <a:bodyPr/>
                    <a:lstStyle/>
                    <a:p>
                      <a:r>
                        <a:rPr lang="en-US" sz="1600" b="1" noProof="0">
                          <a:solidFill>
                            <a:schemeClr val="tx2">
                              <a:lumMod val="10000"/>
                            </a:schemeClr>
                          </a:solidFill>
                        </a:rPr>
                        <a:t>Under-five Mortality</a:t>
                      </a:r>
                      <a:endParaRPr lang="en-US" sz="1600" b="1" noProof="0">
                        <a:solidFill>
                          <a:schemeClr val="tx2">
                            <a:lumMod val="10000"/>
                          </a:schemeClr>
                        </a:solidFill>
                        <a:latin typeface="+mj-lt"/>
                      </a:endParaRPr>
                    </a:p>
                  </a:txBody>
                  <a:tcPr/>
                </a:tc>
                <a:tc>
                  <a:txBody>
                    <a:bodyPr/>
                    <a:lstStyle/>
                    <a:p>
                      <a:r>
                        <a:rPr lang="en-US" b="0" noProof="0">
                          <a:solidFill>
                            <a:schemeClr val="tx2">
                              <a:lumMod val="10000"/>
                            </a:schemeClr>
                          </a:solidFill>
                        </a:rPr>
                        <a:t>Reduce child under-5 mortality rate to at least as low as 25 deaths per 1 000 live births by 2030</a:t>
                      </a:r>
                      <a:endParaRPr lang="en-US" b="0" noProof="0">
                        <a:solidFill>
                          <a:schemeClr val="tx2">
                            <a:lumMod val="10000"/>
                          </a:schemeClr>
                        </a:solidFill>
                        <a:latin typeface="+mj-lt"/>
                      </a:endParaRPr>
                    </a:p>
                  </a:txBody>
                  <a:tcPr/>
                </a:tc>
                <a:tc>
                  <a:txBody>
                    <a:bodyPr/>
                    <a:lstStyle/>
                    <a:p>
                      <a:pPr marL="0" lvl="0" indent="0" algn="l" rtl="0">
                        <a:spcBef>
                          <a:spcPts val="0"/>
                        </a:spcBef>
                        <a:spcAft>
                          <a:spcPts val="0"/>
                        </a:spcAft>
                        <a:buFont typeface="Arial" panose="020B0604020202020204" pitchFamily="34" charset="0"/>
                        <a:buNone/>
                      </a:pPr>
                      <a:r>
                        <a:rPr lang="en-US" sz="1200" b="0" noProof="0" dirty="0">
                          <a:solidFill>
                            <a:schemeClr val="tx2">
                              <a:lumMod val="10000"/>
                            </a:schemeClr>
                          </a:solidFill>
                          <a:sym typeface="Calibri"/>
                        </a:rPr>
                        <a:t>Global target is SDG target 3.2. and </a:t>
                      </a:r>
                      <a:r>
                        <a:rPr lang="en-US" sz="1200" b="0" noProof="0" dirty="0">
                          <a:solidFill>
                            <a:schemeClr val="tx2">
                              <a:lumMod val="10000"/>
                            </a:schemeClr>
                          </a:solidFill>
                          <a:sym typeface="Calibri"/>
                          <a:hlinkClick r:id="rId3"/>
                        </a:rPr>
                        <a:t>SGD Indicator 3.2.1.</a:t>
                      </a:r>
                      <a:r>
                        <a:rPr lang="en-US" sz="1200" b="0" noProof="0" dirty="0">
                          <a:solidFill>
                            <a:schemeClr val="tx2">
                              <a:lumMod val="10000"/>
                            </a:schemeClr>
                          </a:solidFill>
                          <a:sym typeface="Calibri"/>
                        </a:rPr>
                        <a:t> Indicator is aligned with </a:t>
                      </a:r>
                      <a:r>
                        <a:rPr lang="en-US" sz="1200" b="0" noProof="0" dirty="0">
                          <a:solidFill>
                            <a:schemeClr val="tx2">
                              <a:lumMod val="10000"/>
                            </a:schemeClr>
                          </a:solidFill>
                        </a:rPr>
                        <a:t>major </a:t>
                      </a:r>
                      <a:r>
                        <a:rPr lang="en-US" sz="1200" b="0" noProof="0" dirty="0">
                          <a:solidFill>
                            <a:schemeClr val="tx2">
                              <a:lumMod val="10000"/>
                            </a:schemeClr>
                          </a:solidFill>
                          <a:sym typeface="Calibri"/>
                        </a:rPr>
                        <a:t>child health global initiatives.</a:t>
                      </a:r>
                      <a:endParaRPr lang="en-US" sz="1200" b="0" noProof="0" dirty="0">
                        <a:solidFill>
                          <a:schemeClr val="tx2">
                            <a:lumMod val="10000"/>
                          </a:schemeClr>
                        </a:solidFill>
                        <a:highlight>
                          <a:srgbClr val="FFFF00"/>
                        </a:highlight>
                        <a:latin typeface="+mj-lt"/>
                        <a:ea typeface="Calibri"/>
                        <a:cs typeface="Calibri"/>
                        <a:sym typeface="Calibri"/>
                      </a:endParaRPr>
                    </a:p>
                  </a:txBody>
                  <a:tcPr/>
                </a:tc>
                <a:extLst>
                  <a:ext uri="{0D108BD9-81ED-4DB2-BD59-A6C34878D82A}">
                    <a16:rowId xmlns:a16="http://schemas.microsoft.com/office/drawing/2014/main" val="957902727"/>
                  </a:ext>
                </a:extLst>
              </a:tr>
              <a:tr h="370840">
                <a:tc>
                  <a:txBody>
                    <a:bodyPr/>
                    <a:lstStyle/>
                    <a:p>
                      <a:r>
                        <a:rPr lang="en-US" sz="1600" b="1" noProof="0">
                          <a:solidFill>
                            <a:schemeClr val="tx2">
                              <a:lumMod val="10000"/>
                            </a:schemeClr>
                          </a:solidFill>
                        </a:rPr>
                        <a:t>Mortality 1 month-59 months</a:t>
                      </a:r>
                      <a:endParaRPr lang="en-US" sz="1600" b="1" noProof="0">
                        <a:solidFill>
                          <a:schemeClr val="tx2">
                            <a:lumMod val="10000"/>
                          </a:schemeClr>
                        </a:solidFill>
                        <a:latin typeface="+mj-lt"/>
                      </a:endParaRPr>
                    </a:p>
                  </a:txBody>
                  <a:tcPr/>
                </a:tc>
                <a:tc>
                  <a:txBody>
                    <a:bodyPr/>
                    <a:lstStyle/>
                    <a:p>
                      <a:r>
                        <a:rPr lang="en-US" b="0" noProof="0">
                          <a:solidFill>
                            <a:schemeClr val="tx2">
                              <a:lumMod val="10000"/>
                            </a:schemeClr>
                          </a:solidFill>
                        </a:rPr>
                        <a:t>Child 1 to 59 months mortality rate at least as low as 13 deaths per 1,000 children aged 28 days by 2030</a:t>
                      </a:r>
                      <a:endParaRPr lang="en-US" b="0" noProof="0">
                        <a:solidFill>
                          <a:schemeClr val="tx2">
                            <a:lumMod val="10000"/>
                          </a:schemeClr>
                        </a:solidFill>
                        <a:latin typeface="+mj-lt"/>
                      </a:endParaRPr>
                    </a:p>
                  </a:txBody>
                  <a:tcPr/>
                </a:tc>
                <a:tc>
                  <a:txBody>
                    <a:bodyPr/>
                    <a:lstStyle/>
                    <a:p>
                      <a:r>
                        <a:rPr lang="en-US" sz="1200" noProof="0" dirty="0">
                          <a:solidFill>
                            <a:schemeClr val="tx2">
                              <a:lumMod val="10000"/>
                            </a:schemeClr>
                          </a:solidFill>
                        </a:rPr>
                        <a:t>Proposed global target. Indicator aligned with </a:t>
                      </a:r>
                      <a:r>
                        <a:rPr lang="en-US" sz="1200" b="0" u="none" strike="noStrike" cap="none" noProof="0" dirty="0">
                          <a:solidFill>
                            <a:schemeClr val="tx2">
                              <a:lumMod val="10000"/>
                            </a:schemeClr>
                          </a:solidFill>
                          <a:effectLst/>
                          <a:sym typeface="Arial"/>
                          <a:hlinkClick r:id="rId4">
                            <a:extLst>
                              <a:ext uri="{A12FA001-AC4F-418D-AE19-62706E023703}">
                                <ahyp:hlinkClr xmlns:ahyp="http://schemas.microsoft.com/office/drawing/2018/hyperlinkcolor" val="tx"/>
                              </a:ext>
                            </a:extLst>
                          </a:hlinkClick>
                        </a:rPr>
                        <a:t>UNIGME reporting 2024 </a:t>
                      </a:r>
                      <a:r>
                        <a:rPr lang="en-US" sz="1200" b="0" u="none" strike="noStrike" cap="none" noProof="0" dirty="0">
                          <a:solidFill>
                            <a:schemeClr val="tx2">
                              <a:lumMod val="10000"/>
                            </a:schemeClr>
                          </a:solidFill>
                          <a:effectLst/>
                          <a:sym typeface="Arial"/>
                        </a:rPr>
                        <a:t>and </a:t>
                      </a:r>
                      <a:r>
                        <a:rPr lang="en-US" sz="1200" b="0" u="sng" strike="noStrike" cap="none" noProof="0" dirty="0">
                          <a:solidFill>
                            <a:srgbClr val="0097A7"/>
                          </a:solidFill>
                          <a:effectLst/>
                          <a:sym typeface="Arial"/>
                          <a:hlinkClick r:id="rId5">
                            <a:extLst>
                              <a:ext uri="{A12FA001-AC4F-418D-AE19-62706E023703}">
                                <ahyp:hlinkClr xmlns:ahyp="http://schemas.microsoft.com/office/drawing/2018/hyperlinkcolor" val="tx"/>
                              </a:ext>
                            </a:extLst>
                          </a:hlinkClick>
                        </a:rPr>
                        <a:t>mortality estimates </a:t>
                      </a:r>
                      <a:r>
                        <a:rPr lang="en-US" sz="1200" b="0" i="0" u="sng" strike="noStrike" cap="none" noProof="0" dirty="0">
                          <a:solidFill>
                            <a:srgbClr val="0097A7"/>
                          </a:solidFill>
                          <a:effectLst/>
                          <a:latin typeface="+mn-lt"/>
                          <a:ea typeface="+mn-ea"/>
                          <a:cs typeface="+mn-cs"/>
                          <a:sym typeface="Arial"/>
                          <a:hlinkClick r:id="rId5">
                            <a:extLst>
                              <a:ext uri="{A12FA001-AC4F-418D-AE19-62706E023703}">
                                <ahyp:hlinkClr xmlns:ahyp="http://schemas.microsoft.com/office/drawing/2018/hyperlinkcolor" val="tx"/>
                              </a:ext>
                            </a:extLst>
                          </a:hlinkClick>
                        </a:rPr>
                        <a:t>dashboard</a:t>
                      </a:r>
                      <a:r>
                        <a:rPr lang="en-US" sz="1200" b="0" i="0" u="sng" strike="noStrike" cap="none" noProof="0" dirty="0">
                          <a:solidFill>
                            <a:srgbClr val="0097A7"/>
                          </a:solidFill>
                          <a:effectLst/>
                          <a:latin typeface="+mn-lt"/>
                          <a:ea typeface="+mn-ea"/>
                          <a:cs typeface="+mn-cs"/>
                          <a:sym typeface="Arial"/>
                        </a:rPr>
                        <a:t>.</a:t>
                      </a:r>
                      <a:endParaRPr lang="en-US" sz="1200" noProof="0" dirty="0">
                        <a:solidFill>
                          <a:schemeClr val="tx2">
                            <a:lumMod val="10000"/>
                          </a:schemeClr>
                        </a:solidFill>
                        <a:latin typeface="+mj-lt"/>
                      </a:endParaRPr>
                    </a:p>
                  </a:txBody>
                  <a:tcPr/>
                </a:tc>
                <a:extLst>
                  <a:ext uri="{0D108BD9-81ED-4DB2-BD59-A6C34878D82A}">
                    <a16:rowId xmlns:a16="http://schemas.microsoft.com/office/drawing/2014/main" val="3163158127"/>
                  </a:ext>
                </a:extLst>
              </a:tr>
            </a:tbl>
          </a:graphicData>
        </a:graphic>
      </p:graphicFrame>
      <p:sp>
        <p:nvSpPr>
          <p:cNvPr id="32" name="TextBox 31">
            <a:extLst>
              <a:ext uri="{FF2B5EF4-FFF2-40B4-BE49-F238E27FC236}">
                <a16:creationId xmlns:a16="http://schemas.microsoft.com/office/drawing/2014/main" id="{C1963521-0BD4-476C-A455-EABC70525577}"/>
              </a:ext>
            </a:extLst>
          </p:cNvPr>
          <p:cNvSpPr txBox="1"/>
          <p:nvPr/>
        </p:nvSpPr>
        <p:spPr>
          <a:xfrm>
            <a:off x="0" y="4849800"/>
            <a:ext cx="9144000" cy="292259"/>
          </a:xfrm>
          <a:prstGeom prst="rect">
            <a:avLst/>
          </a:prstGeom>
          <a:noFill/>
        </p:spPr>
        <p:txBody>
          <a:bodyPr wrap="square">
            <a:spAutoFit/>
          </a:bodyPr>
          <a:lstStyle/>
          <a:p>
            <a:pPr marR="0" lvl="0" algn="r" rtl="0">
              <a:lnSpc>
                <a:spcPct val="115000"/>
              </a:lnSpc>
              <a:spcBef>
                <a:spcPts val="0"/>
              </a:spcBef>
              <a:spcAft>
                <a:spcPts val="0"/>
              </a:spcAft>
              <a:buSzPts val="2100"/>
              <a:buNone/>
            </a:pPr>
            <a:r>
              <a:rPr lang="en" sz="1200" i="1" dirty="0">
                <a:solidFill>
                  <a:schemeClr val="tx2">
                    <a:lumMod val="10000"/>
                  </a:schemeClr>
                </a:solidFill>
                <a:latin typeface="+mj-lt"/>
              </a:rPr>
              <a:t>*CSA advocacy products will also include analyses of the leading causes of deaths in children 1-59 months in the off-track countries</a:t>
            </a:r>
          </a:p>
        </p:txBody>
      </p:sp>
    </p:spTree>
    <p:extLst>
      <p:ext uri="{BB962C8B-B14F-4D97-AF65-F5344CB8AC3E}">
        <p14:creationId xmlns:p14="http://schemas.microsoft.com/office/powerpoint/2010/main" val="65046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en-US" sz="2400" dirty="0">
                <a:solidFill>
                  <a:schemeClr val="dk1"/>
                </a:solidFill>
                <a:latin typeface="+mj-lt"/>
              </a:rPr>
              <a:t>CSA Core Impact Indicators: Nutrition</a:t>
            </a:r>
            <a:endParaRPr lang="en-US" sz="2400" dirty="0">
              <a:latin typeface="+mj-lt"/>
            </a:endParaRPr>
          </a:p>
        </p:txBody>
      </p:sp>
      <p:graphicFrame>
        <p:nvGraphicFramePr>
          <p:cNvPr id="31" name="Table 30">
            <a:extLst>
              <a:ext uri="{FF2B5EF4-FFF2-40B4-BE49-F238E27FC236}">
                <a16:creationId xmlns:a16="http://schemas.microsoft.com/office/drawing/2014/main" id="{A3520CB4-9D99-4FEB-817E-200629482FD2}"/>
              </a:ext>
            </a:extLst>
          </p:cNvPr>
          <p:cNvGraphicFramePr>
            <a:graphicFrameLocks noGrp="1"/>
          </p:cNvGraphicFramePr>
          <p:nvPr>
            <p:extLst>
              <p:ext uri="{D42A27DB-BD31-4B8C-83A1-F6EECF244321}">
                <p14:modId xmlns:p14="http://schemas.microsoft.com/office/powerpoint/2010/main" val="3347784456"/>
              </p:ext>
            </p:extLst>
          </p:nvPr>
        </p:nvGraphicFramePr>
        <p:xfrm>
          <a:off x="384628" y="730751"/>
          <a:ext cx="8374744" cy="3697209"/>
        </p:xfrm>
        <a:graphic>
          <a:graphicData uri="http://schemas.openxmlformats.org/drawingml/2006/table">
            <a:tbl>
              <a:tblPr firstRow="1" bandRow="1">
                <a:tableStyleId>{EB9631B5-78F2-41C9-869B-9F39066F8104}</a:tableStyleId>
              </a:tblPr>
              <a:tblGrid>
                <a:gridCol w="1930736">
                  <a:extLst>
                    <a:ext uri="{9D8B030D-6E8A-4147-A177-3AD203B41FA5}">
                      <a16:colId xmlns:a16="http://schemas.microsoft.com/office/drawing/2014/main" val="2048594360"/>
                    </a:ext>
                  </a:extLst>
                </a:gridCol>
                <a:gridCol w="2983836">
                  <a:extLst>
                    <a:ext uri="{9D8B030D-6E8A-4147-A177-3AD203B41FA5}">
                      <a16:colId xmlns:a16="http://schemas.microsoft.com/office/drawing/2014/main" val="4250947971"/>
                    </a:ext>
                  </a:extLst>
                </a:gridCol>
                <a:gridCol w="3460172">
                  <a:extLst>
                    <a:ext uri="{9D8B030D-6E8A-4147-A177-3AD203B41FA5}">
                      <a16:colId xmlns:a16="http://schemas.microsoft.com/office/drawing/2014/main" val="3749175151"/>
                    </a:ext>
                  </a:extLst>
                </a:gridCol>
              </a:tblGrid>
              <a:tr h="405369">
                <a:tc>
                  <a:txBody>
                    <a:bodyPr/>
                    <a:lstStyle/>
                    <a:p>
                      <a:r>
                        <a:rPr lang="en-GB" b="1" dirty="0">
                          <a:solidFill>
                            <a:schemeClr val="tx2">
                              <a:lumMod val="10000"/>
                            </a:schemeClr>
                          </a:solidFill>
                        </a:rPr>
                        <a:t>Indicator</a:t>
                      </a:r>
                      <a:endParaRPr lang="en-GB" b="1"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rgbClr val="000000"/>
                          </a:solidFill>
                          <a:sym typeface="Calibri"/>
                        </a:rPr>
                        <a:t>Associated Global Target</a:t>
                      </a:r>
                      <a:endParaRPr lang="en-GB" sz="1400" b="1" i="0" u="none" strike="noStrike" cap="none" dirty="0">
                        <a:solidFill>
                          <a:srgbClr val="000000"/>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rgbClr val="000000"/>
                          </a:solidFill>
                          <a:sym typeface="Arial"/>
                        </a:rPr>
                        <a:t>Global target and initiatives alignment</a:t>
                      </a:r>
                      <a:endParaRPr lang="en-GB" sz="1400" b="1" i="0" u="none" strike="noStrike" cap="none" dirty="0">
                        <a:solidFill>
                          <a:srgbClr val="000000"/>
                        </a:solidFill>
                        <a:latin typeface="+mn-lt"/>
                        <a:ea typeface="+mn-ea"/>
                        <a:cs typeface="Arial"/>
                        <a:sym typeface="Arial"/>
                      </a:endParaRPr>
                    </a:p>
                  </a:txBody>
                  <a:tcPr/>
                </a:tc>
                <a:extLst>
                  <a:ext uri="{0D108BD9-81ED-4DB2-BD59-A6C34878D82A}">
                    <a16:rowId xmlns:a16="http://schemas.microsoft.com/office/drawing/2014/main" val="928818130"/>
                  </a:ext>
                </a:extLst>
              </a:tr>
              <a:tr h="1516861">
                <a:tc>
                  <a:txBody>
                    <a:bodyPr/>
                    <a:lstStyle/>
                    <a:p>
                      <a:r>
                        <a:rPr lang="en-US" sz="1400" b="1" noProof="0">
                          <a:solidFill>
                            <a:schemeClr val="tx2">
                              <a:lumMod val="10000"/>
                            </a:schemeClr>
                          </a:solidFill>
                        </a:rPr>
                        <a:t>Wasting prevalence (moderate/severe)</a:t>
                      </a:r>
                    </a:p>
                  </a:txBody>
                  <a:tcPr/>
                </a:tc>
                <a:tc>
                  <a:txBody>
                    <a:bodyPr/>
                    <a:lstStyle/>
                    <a:p>
                      <a:r>
                        <a:rPr lang="en-US" sz="1400" b="0" noProof="0">
                          <a:solidFill>
                            <a:schemeClr val="tx2">
                              <a:lumMod val="10000"/>
                            </a:schemeClr>
                          </a:solidFill>
                        </a:rPr>
                        <a:t>By 2025, 5% or less prevalence of childhood wasting; </a:t>
                      </a:r>
                    </a:p>
                    <a:p>
                      <a:endParaRPr lang="en-US" sz="1400" b="0" noProof="0">
                        <a:solidFill>
                          <a:schemeClr val="tx2">
                            <a:lumMod val="10000"/>
                          </a:schemeClr>
                        </a:solidFill>
                      </a:endParaRPr>
                    </a:p>
                    <a:p>
                      <a:r>
                        <a:rPr lang="en-US" sz="1400" b="0" noProof="0">
                          <a:solidFill>
                            <a:schemeClr val="tx2">
                              <a:lumMod val="10000"/>
                            </a:schemeClr>
                          </a:solidFill>
                        </a:rPr>
                        <a:t>By 2030, 3% or less prevalence of childhood wasting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noProof="0" dirty="0">
                          <a:latin typeface="+mj-lt"/>
                          <a:ea typeface="Calibri"/>
                          <a:cs typeface="Calibri"/>
                          <a:sym typeface="Calibri"/>
                        </a:rPr>
                        <a:t>Global target is </a:t>
                      </a:r>
                      <a:r>
                        <a:rPr lang="en-US" sz="1200" b="0" noProof="0" dirty="0">
                          <a:latin typeface="+mj-lt"/>
                          <a:ea typeface="Calibri"/>
                          <a:cs typeface="Calibri"/>
                          <a:sym typeface="Calibri"/>
                          <a:hlinkClick r:id="rId3"/>
                        </a:rPr>
                        <a:t>SDG Target 2.2.2</a:t>
                      </a:r>
                      <a:r>
                        <a:rPr lang="en-US" sz="1200" b="0" noProof="0" dirty="0">
                          <a:latin typeface="+mj-lt"/>
                          <a:ea typeface="Calibri"/>
                          <a:cs typeface="Calibri"/>
                          <a:sym typeface="Calibri"/>
                        </a:rPr>
                        <a:t>. Target is included in the </a:t>
                      </a:r>
                      <a:r>
                        <a:rPr lang="en-US" sz="1200" b="0" i="0" u="sng" strike="noStrike" cap="none" noProof="0" dirty="0">
                          <a:solidFill>
                            <a:srgbClr val="000000"/>
                          </a:solidFill>
                          <a:effectLst/>
                          <a:latin typeface="+mj-lt"/>
                          <a:ea typeface="Arial"/>
                          <a:cs typeface="Arial"/>
                          <a:sym typeface="Arial"/>
                          <a:hlinkClick r:id="rId4"/>
                        </a:rPr>
                        <a:t>Global Action Plan on Child Wasting</a:t>
                      </a:r>
                      <a:r>
                        <a:rPr lang="en-US" sz="1200" b="0" i="0" u="none" strike="noStrike" cap="none" noProof="0" dirty="0">
                          <a:solidFill>
                            <a:srgbClr val="000000"/>
                          </a:solidFill>
                          <a:effectLst/>
                          <a:latin typeface="+mj-lt"/>
                          <a:ea typeface="Arial"/>
                          <a:cs typeface="Arial"/>
                          <a:sym typeface="Arial"/>
                        </a:rPr>
                        <a:t> and the </a:t>
                      </a:r>
                      <a:r>
                        <a:rPr lang="en-US" sz="1200" b="0" i="0" u="none" strike="noStrike" cap="none" noProof="0" dirty="0">
                          <a:solidFill>
                            <a:srgbClr val="000000"/>
                          </a:solidFill>
                          <a:effectLst/>
                          <a:latin typeface="+mj-lt"/>
                          <a:ea typeface="Arial"/>
                          <a:cs typeface="Arial"/>
                          <a:sym typeface="Arial"/>
                          <a:hlinkClick r:id="rId5"/>
                        </a:rPr>
                        <a:t>Global Nutrition Monitoring Framework </a:t>
                      </a:r>
                      <a:r>
                        <a:rPr lang="en-US" sz="1200" b="0" i="0" u="none" strike="noStrike" cap="none" noProof="0" dirty="0">
                          <a:solidFill>
                            <a:srgbClr val="000000"/>
                          </a:solidFill>
                          <a:effectLst/>
                          <a:latin typeface="+mj-lt"/>
                          <a:ea typeface="Arial"/>
                          <a:cs typeface="Arial"/>
                          <a:sym typeface="Arial"/>
                        </a:rPr>
                        <a:t>endorsed by WHO's Member States as </a:t>
                      </a:r>
                      <a:r>
                        <a:rPr lang="en-US" sz="1200" b="0" i="0" u="none" strike="noStrike" cap="none" noProof="0" dirty="0">
                          <a:solidFill>
                            <a:srgbClr val="000000"/>
                          </a:solidFill>
                          <a:effectLst/>
                          <a:latin typeface="+mj-lt"/>
                          <a:ea typeface="Arial"/>
                          <a:cs typeface="Arial"/>
                          <a:sym typeface="Arial"/>
                          <a:hlinkClick r:id="rId6"/>
                        </a:rPr>
                        <a:t>target number 6</a:t>
                      </a:r>
                      <a:r>
                        <a:rPr lang="en-US" sz="1200" b="0" i="0" u="none" strike="noStrike" cap="none" noProof="0" dirty="0">
                          <a:solidFill>
                            <a:srgbClr val="000000"/>
                          </a:solidFill>
                          <a:effectLst/>
                          <a:latin typeface="+mj-lt"/>
                          <a:ea typeface="Arial"/>
                          <a:cs typeface="Arial"/>
                          <a:sym typeface="Arial"/>
                        </a:rPr>
                        <a:t>. </a:t>
                      </a:r>
                      <a:r>
                        <a:rPr lang="en-US" sz="1200" b="0" i="0" u="none" strike="noStrike" cap="none" noProof="0" dirty="0">
                          <a:solidFill>
                            <a:srgbClr val="000000"/>
                          </a:solidFill>
                          <a:effectLst/>
                          <a:latin typeface="+mj-lt"/>
                          <a:ea typeface="Arial"/>
                          <a:cs typeface="Arial"/>
                          <a:sym typeface="Arial"/>
                          <a:hlinkClick r:id="rId7"/>
                        </a:rPr>
                        <a:t>Target for 2030 </a:t>
                      </a:r>
                      <a:r>
                        <a:rPr lang="en-US" sz="1200" b="0" i="0" u="none" strike="noStrike" cap="none" noProof="0" dirty="0">
                          <a:solidFill>
                            <a:srgbClr val="000000"/>
                          </a:solidFill>
                          <a:effectLst/>
                          <a:latin typeface="+mj-lt"/>
                          <a:ea typeface="Arial"/>
                          <a:cs typeface="Arial"/>
                          <a:hlinkClick r:id="rId7"/>
                        </a:rPr>
                        <a:t>proposed by nutrition community</a:t>
                      </a:r>
                      <a:r>
                        <a:rPr lang="en-US" sz="1200" b="0" i="0" u="none" strike="noStrike" cap="none" noProof="0" dirty="0">
                          <a:solidFill>
                            <a:srgbClr val="000000"/>
                          </a:solidFill>
                          <a:effectLst/>
                          <a:latin typeface="+mj-lt"/>
                          <a:ea typeface="Arial"/>
                          <a:cs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noProof="0" dirty="0">
                        <a:solidFill>
                          <a:srgbClr val="000000"/>
                        </a:solidFill>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effectLst/>
                          <a:latin typeface="+mn-lt"/>
                          <a:ea typeface="Arial"/>
                          <a:cs typeface="Arial"/>
                          <a:sym typeface="Arial"/>
                        </a:rPr>
                        <a:t>Indicator consistent with these and other initiatives.</a:t>
                      </a:r>
                    </a:p>
                    <a:p>
                      <a:pPr marL="0" marR="0" lvl="0" indent="0" algn="l" rtl="0" eaLnBrk="1" fontAlgn="auto" latinLnBrk="0" hangingPunct="1">
                        <a:lnSpc>
                          <a:spcPct val="100000"/>
                        </a:lnSpc>
                        <a:spcBef>
                          <a:spcPts val="0"/>
                        </a:spcBef>
                        <a:spcAft>
                          <a:spcPts val="0"/>
                        </a:spcAft>
                        <a:buClr>
                          <a:srgbClr val="000000"/>
                        </a:buClr>
                        <a:buSzTx/>
                        <a:buFont typeface="Arial"/>
                        <a:buNone/>
                      </a:pPr>
                      <a:endParaRPr lang="en-US" sz="1200" b="0" i="0" u="none" strike="noStrike" cap="none" noProof="0" dirty="0">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0" i="0" u="none" strike="noStrike" cap="none" noProof="0" dirty="0">
                        <a:solidFill>
                          <a:srgbClr val="000000"/>
                        </a:solidFill>
                        <a:effectLst/>
                        <a:latin typeface="+mj-lt"/>
                        <a:ea typeface="Arial"/>
                        <a:cs typeface="Arial"/>
                        <a:sym typeface="Arial"/>
                      </a:endParaRPr>
                    </a:p>
                  </a:txBody>
                  <a:tcPr/>
                </a:tc>
                <a:extLst>
                  <a:ext uri="{0D108BD9-81ED-4DB2-BD59-A6C34878D82A}">
                    <a16:rowId xmlns:a16="http://schemas.microsoft.com/office/drawing/2014/main" val="957902727"/>
                  </a:ext>
                </a:extLst>
              </a:tr>
              <a:tr h="1085344">
                <a:tc>
                  <a:txBody>
                    <a:bodyPr/>
                    <a:lstStyle/>
                    <a:p>
                      <a:r>
                        <a:rPr lang="en-US" sz="1400" b="1" noProof="0">
                          <a:solidFill>
                            <a:schemeClr val="tx2">
                              <a:lumMod val="10000"/>
                            </a:schemeClr>
                          </a:solidFill>
                        </a:rPr>
                        <a:t>Stunting prevalence (moderate/severe)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noProof="0" dirty="0">
                          <a:solidFill>
                            <a:schemeClr val="tx2">
                              <a:lumMod val="10000"/>
                            </a:schemeClr>
                          </a:solidFill>
                        </a:rPr>
                        <a:t>By 2025, achieve a 40% reduction in the number of children who are stunted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noProof="0" dirty="0">
                        <a:solidFill>
                          <a:schemeClr val="tx2">
                            <a:lumMod val="10000"/>
                          </a:schemeClr>
                        </a:solidFill>
                      </a:endParaRPr>
                    </a:p>
                    <a:p>
                      <a:pPr marL="0" marR="0" lvl="0" indent="0" algn="l">
                        <a:lnSpc>
                          <a:spcPct val="100000"/>
                        </a:lnSpc>
                        <a:spcBef>
                          <a:spcPts val="0"/>
                        </a:spcBef>
                        <a:spcAft>
                          <a:spcPts val="0"/>
                        </a:spcAft>
                        <a:buSzTx/>
                        <a:buFont typeface="Arial"/>
                        <a:buNone/>
                      </a:pPr>
                      <a:r>
                        <a:rPr lang="en-US" sz="1400" b="0" noProof="0" dirty="0">
                          <a:solidFill>
                            <a:schemeClr val="tx2">
                              <a:lumMod val="10000"/>
                            </a:schemeClr>
                          </a:solidFill>
                        </a:rPr>
                        <a:t>By 2030, achieve a 50% reduction in the number of children who are stunted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noProof="0" dirty="0">
                          <a:latin typeface="+mj-lt"/>
                          <a:ea typeface="Calibri"/>
                          <a:cs typeface="Calibri"/>
                          <a:sym typeface="Calibri"/>
                        </a:rPr>
                        <a:t>Global target is SDG Target 2.2.1, </a:t>
                      </a:r>
                      <a:r>
                        <a:rPr lang="en-US" sz="1200" b="0" i="0" u="none" strike="noStrike" cap="none" noProof="0" dirty="0">
                          <a:solidFill>
                            <a:schemeClr val="dk1"/>
                          </a:solidFill>
                          <a:latin typeface="+mj-lt"/>
                          <a:ea typeface="Calibri"/>
                          <a:cs typeface="Calibri"/>
                          <a:sym typeface="Calibri"/>
                        </a:rPr>
                        <a:t>and included in the</a:t>
                      </a:r>
                      <a:r>
                        <a:rPr lang="en-US" sz="1200" b="0" i="0" u="none" strike="noStrike" cap="none" noProof="0" dirty="0">
                          <a:solidFill>
                            <a:schemeClr val="dk1"/>
                          </a:solidFill>
                          <a:latin typeface="+mj-lt"/>
                          <a:ea typeface="Arial"/>
                          <a:cs typeface="Calibri"/>
                          <a:sym typeface="Arial"/>
                        </a:rPr>
                        <a:t> </a:t>
                      </a:r>
                      <a:r>
                        <a:rPr lang="en-US" sz="1200" b="0" i="0" u="none" strike="noStrike" cap="none" noProof="0" dirty="0">
                          <a:solidFill>
                            <a:srgbClr val="000000"/>
                          </a:solidFill>
                          <a:effectLst/>
                          <a:latin typeface="+mj-lt"/>
                          <a:ea typeface="Arial"/>
                          <a:cs typeface="Arial"/>
                          <a:sym typeface="Arial"/>
                          <a:hlinkClick r:id="rId5"/>
                        </a:rPr>
                        <a:t>Global Nutrition Monitoring Framework</a:t>
                      </a:r>
                      <a:r>
                        <a:rPr lang="en-US" sz="1200" b="0" i="0" u="none" strike="noStrike" cap="none" noProof="0" dirty="0">
                          <a:solidFill>
                            <a:schemeClr val="dk1"/>
                          </a:solidFill>
                          <a:effectLst/>
                          <a:latin typeface="+mj-lt"/>
                          <a:ea typeface="Arial"/>
                          <a:cs typeface="Calibri"/>
                          <a:sym typeface="Arial"/>
                        </a:rPr>
                        <a:t>, e</a:t>
                      </a:r>
                      <a:r>
                        <a:rPr lang="en-US" sz="1200" b="0" i="0" u="none" strike="noStrike" cap="none" noProof="0" dirty="0">
                          <a:solidFill>
                            <a:srgbClr val="000000"/>
                          </a:solidFill>
                          <a:effectLst/>
                          <a:latin typeface="+mj-lt"/>
                          <a:ea typeface="Arial"/>
                          <a:cs typeface="Arial"/>
                          <a:sym typeface="Arial"/>
                        </a:rPr>
                        <a:t>ndorsed by WHO's Member States as </a:t>
                      </a:r>
                      <a:r>
                        <a:rPr lang="en-US" sz="1200" b="0" i="0" u="none" strike="noStrike" cap="none" noProof="0" dirty="0">
                          <a:solidFill>
                            <a:srgbClr val="000000"/>
                          </a:solidFill>
                          <a:effectLst/>
                          <a:latin typeface="+mj-lt"/>
                          <a:ea typeface="Arial"/>
                          <a:cs typeface="Arial"/>
                          <a:sym typeface="Arial"/>
                          <a:hlinkClick r:id="rId8"/>
                        </a:rPr>
                        <a:t>target number 1</a:t>
                      </a:r>
                      <a:r>
                        <a:rPr lang="en-US" sz="1200" b="0" i="0" u="none" strike="noStrike" cap="none" noProof="0" dirty="0">
                          <a:solidFill>
                            <a:srgbClr val="000000"/>
                          </a:solidFill>
                          <a:effectLst/>
                          <a:latin typeface="+mj-lt"/>
                          <a:ea typeface="Arial"/>
                          <a:cs typeface="Arial"/>
                          <a:sym typeface="Arial"/>
                        </a:rPr>
                        <a:t>. </a:t>
                      </a:r>
                      <a:r>
                        <a:rPr lang="en-US" sz="1200" b="0" i="0" u="none" strike="noStrike" cap="none" noProof="0" dirty="0">
                          <a:solidFill>
                            <a:srgbClr val="000000"/>
                          </a:solidFill>
                          <a:effectLst/>
                          <a:latin typeface="+mn-lt"/>
                          <a:ea typeface="Arial"/>
                          <a:cs typeface="Arial"/>
                          <a:sym typeface="Arial"/>
                          <a:hlinkClick r:id="rId7"/>
                        </a:rPr>
                        <a:t>Target for 2030 proposed by nutrition community</a:t>
                      </a:r>
                      <a:r>
                        <a:rPr lang="en-US" sz="1200" b="0" i="0" u="none" strike="noStrike" cap="none" noProof="0" dirty="0">
                          <a:solidFill>
                            <a:srgbClr val="000000"/>
                          </a:solidFill>
                          <a:effectLst/>
                          <a:latin typeface="+mn-lt"/>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noProof="0" dirty="0">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noProof="0" dirty="0">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effectLst/>
                          <a:latin typeface="+mn-lt"/>
                          <a:ea typeface="Arial"/>
                          <a:cs typeface="Arial"/>
                          <a:sym typeface="Arial"/>
                        </a:rPr>
                        <a:t>Indicator consistent with these and other initiatives.</a:t>
                      </a:r>
                    </a:p>
                    <a:p>
                      <a:pPr marL="0" marR="0" lvl="0" indent="0" algn="l" rtl="0" eaLnBrk="1" fontAlgn="auto" latinLnBrk="0" hangingPunct="1">
                        <a:lnSpc>
                          <a:spcPct val="100000"/>
                        </a:lnSpc>
                        <a:spcBef>
                          <a:spcPts val="0"/>
                        </a:spcBef>
                        <a:spcAft>
                          <a:spcPts val="0"/>
                        </a:spcAft>
                        <a:buClr>
                          <a:srgbClr val="000000"/>
                        </a:buClr>
                        <a:buSzTx/>
                        <a:buFont typeface="Arial"/>
                        <a:buNone/>
                      </a:pPr>
                      <a:endParaRPr lang="en-US" sz="1200" b="0" i="0" u="none" strike="noStrike" cap="none" noProof="0" dirty="0">
                        <a:solidFill>
                          <a:srgbClr val="000000"/>
                        </a:solidFill>
                        <a:effectLst/>
                        <a:latin typeface="+mj-lt"/>
                        <a:ea typeface="Arial"/>
                        <a:cs typeface="Arial"/>
                        <a:sym typeface="Arial"/>
                      </a:endParaRPr>
                    </a:p>
                  </a:txBody>
                  <a:tcPr/>
                </a:tc>
                <a:extLst>
                  <a:ext uri="{0D108BD9-81ED-4DB2-BD59-A6C34878D82A}">
                    <a16:rowId xmlns:a16="http://schemas.microsoft.com/office/drawing/2014/main" val="3163158127"/>
                  </a:ext>
                </a:extLst>
              </a:tr>
            </a:tbl>
          </a:graphicData>
        </a:graphic>
      </p:graphicFrame>
      <p:sp>
        <p:nvSpPr>
          <p:cNvPr id="5" name="TextBox 4">
            <a:extLst>
              <a:ext uri="{FF2B5EF4-FFF2-40B4-BE49-F238E27FC236}">
                <a16:creationId xmlns:a16="http://schemas.microsoft.com/office/drawing/2014/main" id="{F9593E1A-E815-45FC-ADD0-44A9992C4065}"/>
              </a:ext>
            </a:extLst>
          </p:cNvPr>
          <p:cNvSpPr txBox="1"/>
          <p:nvPr/>
        </p:nvSpPr>
        <p:spPr>
          <a:xfrm>
            <a:off x="386897" y="4678512"/>
            <a:ext cx="819312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effectLst/>
                <a:latin typeface="+mn-lt"/>
                <a:ea typeface="Arial"/>
                <a:cs typeface="Arial"/>
                <a:sym typeface="Arial"/>
              </a:rPr>
              <a:t>Note: Wasting and stunting prevalence are reported on the </a:t>
            </a:r>
            <a:r>
              <a:rPr lang="en-US" sz="1200" b="0" i="0" u="sng" strike="noStrike" cap="none" dirty="0">
                <a:solidFill>
                  <a:srgbClr val="000000"/>
                </a:solidFill>
                <a:effectLst/>
                <a:latin typeface="+mn-lt"/>
                <a:ea typeface="Arial"/>
                <a:cs typeface="Arial"/>
                <a:sym typeface="Arial"/>
                <a:hlinkClick r:id="rId9"/>
              </a:rPr>
              <a:t>WHO Global Health Observatory</a:t>
            </a:r>
            <a:r>
              <a:rPr lang="en-US" sz="1200" b="0" i="0" u="none" strike="noStrike" cap="none" dirty="0">
                <a:solidFill>
                  <a:srgbClr val="000000"/>
                </a:solidFill>
                <a:effectLst/>
                <a:latin typeface="+mn-lt"/>
                <a:ea typeface="Arial"/>
                <a:cs typeface="Arial"/>
                <a:sym typeface="Arial"/>
              </a:rPr>
              <a:t> dashboard, </a:t>
            </a:r>
            <a:r>
              <a:rPr lang="en-US" sz="1200" b="0" i="0" u="sng" strike="noStrike" cap="none" dirty="0">
                <a:solidFill>
                  <a:srgbClr val="000000"/>
                </a:solidFill>
                <a:effectLst/>
                <a:latin typeface="+mn-lt"/>
                <a:ea typeface="Arial"/>
                <a:cs typeface="Arial"/>
                <a:sym typeface="Arial"/>
                <a:hlinkClick r:id="rId10"/>
              </a:rPr>
              <a:t>UNICEF nutrition dashboards</a:t>
            </a:r>
            <a:r>
              <a:rPr lang="en-US" sz="1200" b="0" i="0" u="sng" strike="noStrike" cap="none" dirty="0">
                <a:solidFill>
                  <a:srgbClr val="000000"/>
                </a:solidFill>
                <a:effectLst/>
                <a:latin typeface="+mn-lt"/>
                <a:ea typeface="Arial"/>
                <a:cs typeface="Arial"/>
                <a:sym typeface="Arial"/>
              </a:rPr>
              <a:t>,</a:t>
            </a:r>
            <a:r>
              <a:rPr lang="en-US" sz="1200" b="0" i="0" u="none" strike="noStrike" cap="none" dirty="0">
                <a:solidFill>
                  <a:srgbClr val="000000"/>
                </a:solidFill>
                <a:effectLst/>
                <a:latin typeface="+mn-lt"/>
                <a:ea typeface="Arial"/>
                <a:cs typeface="Arial"/>
                <a:sym typeface="Arial"/>
              </a:rPr>
              <a:t> the </a:t>
            </a:r>
            <a:r>
              <a:rPr lang="en-US" sz="1200" b="0" i="0" u="sng" strike="noStrike" cap="none" dirty="0">
                <a:solidFill>
                  <a:srgbClr val="000000"/>
                </a:solidFill>
                <a:effectLst/>
                <a:latin typeface="+mn-lt"/>
                <a:ea typeface="Arial"/>
                <a:cs typeface="Arial"/>
                <a:sym typeface="Arial"/>
                <a:hlinkClick r:id="rId11"/>
              </a:rPr>
              <a:t>WHO Global Nutrition Monitoring Framework dashboard</a:t>
            </a:r>
            <a:r>
              <a:rPr lang="en-US" sz="1200" b="0" i="0" u="none" strike="noStrike" cap="none" dirty="0">
                <a:solidFill>
                  <a:srgbClr val="000000"/>
                </a:solidFill>
                <a:effectLst/>
                <a:latin typeface="+mn-lt"/>
                <a:ea typeface="Arial"/>
                <a:cs typeface="Arial"/>
                <a:sym typeface="Arial"/>
              </a:rPr>
              <a:t>, and in the </a:t>
            </a:r>
            <a:r>
              <a:rPr lang="en-US" sz="1200" b="0" i="0" u="sng" strike="noStrike" cap="none" dirty="0">
                <a:solidFill>
                  <a:srgbClr val="000000"/>
                </a:solidFill>
                <a:effectLst/>
                <a:latin typeface="+mn-lt"/>
                <a:ea typeface="Arial"/>
                <a:cs typeface="Arial"/>
                <a:sym typeface="Arial"/>
                <a:hlinkClick r:id="rId12"/>
              </a:rPr>
              <a:t>country profiles at Countdown to 2030</a:t>
            </a:r>
            <a:r>
              <a:rPr lang="en-US" sz="1200" b="0" i="0" u="sng" strike="noStrike" cap="none" dirty="0">
                <a:solidFill>
                  <a:srgbClr val="000000"/>
                </a:solidFill>
                <a:effectLst/>
                <a:latin typeface="+mn-lt"/>
                <a:ea typeface="Arial"/>
                <a:cs typeface="Arial"/>
                <a:sym typeface="Arial"/>
              </a:rPr>
              <a:t>. </a:t>
            </a:r>
            <a:endParaRPr lang="fr-FR" sz="1200" b="0" i="0" u="none" strike="noStrike" cap="none" dirty="0">
              <a:solidFill>
                <a:srgbClr val="000000"/>
              </a:solidFill>
              <a:effectLst/>
              <a:latin typeface="+mn-lt"/>
              <a:ea typeface="Arial"/>
              <a:cs typeface="Arial"/>
              <a:sym typeface="Arial"/>
            </a:endParaRPr>
          </a:p>
        </p:txBody>
      </p:sp>
    </p:spTree>
    <p:extLst>
      <p:ext uri="{BB962C8B-B14F-4D97-AF65-F5344CB8AC3E}">
        <p14:creationId xmlns:p14="http://schemas.microsoft.com/office/powerpoint/2010/main" val="192940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261643" y="180010"/>
            <a:ext cx="8011500" cy="649644"/>
          </a:xfrm>
        </p:spPr>
        <p:txBody>
          <a:bodyPr>
            <a:normAutofit/>
          </a:bodyPr>
          <a:lstStyle/>
          <a:p>
            <a:r>
              <a:rPr lang="en-US" sz="2800">
                <a:latin typeface="Gill Sans MT"/>
              </a:rPr>
              <a:t>Outline</a:t>
            </a:r>
            <a:endParaRPr lang="en-US" i="1">
              <a:latin typeface="Gill Sans MT"/>
            </a:endParaRPr>
          </a:p>
        </p:txBody>
      </p:sp>
      <p:sp>
        <p:nvSpPr>
          <p:cNvPr id="8" name="TextBox 7">
            <a:extLst>
              <a:ext uri="{FF2B5EF4-FFF2-40B4-BE49-F238E27FC236}">
                <a16:creationId xmlns:a16="http://schemas.microsoft.com/office/drawing/2014/main" id="{AF28009B-0AE1-4288-AE29-42D650283E3B}"/>
              </a:ext>
            </a:extLst>
          </p:cNvPr>
          <p:cNvSpPr txBox="1"/>
          <p:nvPr/>
        </p:nvSpPr>
        <p:spPr>
          <a:xfrm>
            <a:off x="566250" y="770217"/>
            <a:ext cx="80118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3E68AA"/>
                </a:solidFill>
                <a:effectLst/>
                <a:uLnTx/>
                <a:uFillTx/>
                <a:latin typeface="Gill Sans MT"/>
                <a:cs typeface="Arial"/>
                <a:sym typeface="Arial"/>
              </a:rPr>
              <a:t>1</a:t>
            </a:r>
          </a:p>
        </p:txBody>
      </p:sp>
      <p:sp>
        <p:nvSpPr>
          <p:cNvPr id="9" name="TextBox 8">
            <a:extLst>
              <a:ext uri="{FF2B5EF4-FFF2-40B4-BE49-F238E27FC236}">
                <a16:creationId xmlns:a16="http://schemas.microsoft.com/office/drawing/2014/main" id="{FEBA15FB-FCEF-40F6-A142-93E92BFF4D0B}"/>
              </a:ext>
            </a:extLst>
          </p:cNvPr>
          <p:cNvSpPr txBox="1"/>
          <p:nvPr/>
        </p:nvSpPr>
        <p:spPr>
          <a:xfrm>
            <a:off x="566250" y="1677678"/>
            <a:ext cx="11408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AA417C"/>
                </a:solidFill>
                <a:effectLst/>
                <a:uLnTx/>
                <a:uFillTx/>
                <a:latin typeface="Gill Sans MT"/>
                <a:cs typeface="Arial"/>
                <a:sym typeface="Arial"/>
              </a:rPr>
              <a:t>2</a:t>
            </a:r>
          </a:p>
        </p:txBody>
      </p:sp>
      <p:sp>
        <p:nvSpPr>
          <p:cNvPr id="10" name="TextBox 9">
            <a:extLst>
              <a:ext uri="{FF2B5EF4-FFF2-40B4-BE49-F238E27FC236}">
                <a16:creationId xmlns:a16="http://schemas.microsoft.com/office/drawing/2014/main" id="{6230C0F4-D3DD-455A-B61B-DDA4E04E1515}"/>
              </a:ext>
            </a:extLst>
          </p:cNvPr>
          <p:cNvSpPr txBox="1"/>
          <p:nvPr/>
        </p:nvSpPr>
        <p:spPr>
          <a:xfrm>
            <a:off x="566250" y="2617075"/>
            <a:ext cx="11408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6797F"/>
                </a:solidFill>
                <a:effectLst/>
                <a:uLnTx/>
                <a:uFillTx/>
                <a:latin typeface="Gill Sans MT"/>
                <a:cs typeface="Arial"/>
                <a:sym typeface="Arial"/>
              </a:rPr>
              <a:t>3</a:t>
            </a:r>
          </a:p>
        </p:txBody>
      </p:sp>
      <p:sp>
        <p:nvSpPr>
          <p:cNvPr id="12" name="TextBox 11">
            <a:extLst>
              <a:ext uri="{FF2B5EF4-FFF2-40B4-BE49-F238E27FC236}">
                <a16:creationId xmlns:a16="http://schemas.microsoft.com/office/drawing/2014/main" id="{BC94649C-4959-4243-888F-5C1E1D102427}"/>
              </a:ext>
            </a:extLst>
          </p:cNvPr>
          <p:cNvSpPr txBox="1"/>
          <p:nvPr/>
        </p:nvSpPr>
        <p:spPr>
          <a:xfrm>
            <a:off x="566250" y="4165172"/>
            <a:ext cx="11408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A246C"/>
                </a:solidFill>
                <a:effectLst/>
                <a:uLnTx/>
                <a:uFillTx/>
                <a:latin typeface="Gill Sans MT"/>
                <a:cs typeface="Arial"/>
                <a:sym typeface="Arial"/>
              </a:rPr>
              <a:t>4</a:t>
            </a:r>
          </a:p>
        </p:txBody>
      </p:sp>
      <p:sp>
        <p:nvSpPr>
          <p:cNvPr id="14" name="TextBox 13">
            <a:extLst>
              <a:ext uri="{FF2B5EF4-FFF2-40B4-BE49-F238E27FC236}">
                <a16:creationId xmlns:a16="http://schemas.microsoft.com/office/drawing/2014/main" id="{F9E111D5-1449-4CDC-8B10-FAB3E3076DBA}"/>
              </a:ext>
            </a:extLst>
          </p:cNvPr>
          <p:cNvSpPr txBox="1"/>
          <p:nvPr/>
        </p:nvSpPr>
        <p:spPr>
          <a:xfrm>
            <a:off x="1136657" y="893223"/>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3D69AC"/>
                </a:solidFill>
                <a:effectLst/>
                <a:uLnTx/>
                <a:uFillTx/>
                <a:latin typeface="Gill Sans MT"/>
                <a:cs typeface="Arial"/>
                <a:sym typeface="Arial"/>
              </a:rPr>
              <a:t>Section 1</a:t>
            </a:r>
          </a:p>
        </p:txBody>
      </p:sp>
      <p:sp>
        <p:nvSpPr>
          <p:cNvPr id="15" name="TextBox 14">
            <a:extLst>
              <a:ext uri="{FF2B5EF4-FFF2-40B4-BE49-F238E27FC236}">
                <a16:creationId xmlns:a16="http://schemas.microsoft.com/office/drawing/2014/main" id="{D6168719-70CA-421E-AD85-DB7ED87C0E4D}"/>
              </a:ext>
            </a:extLst>
          </p:cNvPr>
          <p:cNvSpPr txBox="1"/>
          <p:nvPr/>
        </p:nvSpPr>
        <p:spPr>
          <a:xfrm>
            <a:off x="1136657" y="1833541"/>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AA417C"/>
                </a:solidFill>
                <a:effectLst/>
                <a:uLnTx/>
                <a:uFillTx/>
                <a:latin typeface="Gill Sans MT"/>
                <a:cs typeface="Arial"/>
                <a:sym typeface="Arial"/>
              </a:rPr>
              <a:t>Section 2</a:t>
            </a:r>
          </a:p>
        </p:txBody>
      </p:sp>
      <p:sp>
        <p:nvSpPr>
          <p:cNvPr id="16" name="TextBox 15">
            <a:extLst>
              <a:ext uri="{FF2B5EF4-FFF2-40B4-BE49-F238E27FC236}">
                <a16:creationId xmlns:a16="http://schemas.microsoft.com/office/drawing/2014/main" id="{EFA32C5C-FC74-4DDC-861E-7C4ECDC307DA}"/>
              </a:ext>
            </a:extLst>
          </p:cNvPr>
          <p:cNvSpPr txBox="1"/>
          <p:nvPr/>
        </p:nvSpPr>
        <p:spPr>
          <a:xfrm>
            <a:off x="1136657" y="2758495"/>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26797F"/>
                </a:solidFill>
                <a:effectLst/>
                <a:uLnTx/>
                <a:uFillTx/>
                <a:latin typeface="Gill Sans MT"/>
                <a:cs typeface="Arial"/>
                <a:sym typeface="Arial"/>
              </a:rPr>
              <a:t>Section 3</a:t>
            </a:r>
          </a:p>
        </p:txBody>
      </p:sp>
      <p:sp>
        <p:nvSpPr>
          <p:cNvPr id="17" name="TextBox 16">
            <a:extLst>
              <a:ext uri="{FF2B5EF4-FFF2-40B4-BE49-F238E27FC236}">
                <a16:creationId xmlns:a16="http://schemas.microsoft.com/office/drawing/2014/main" id="{29258C2A-BCB1-489D-9ED0-26865237B2E6}"/>
              </a:ext>
            </a:extLst>
          </p:cNvPr>
          <p:cNvSpPr txBox="1"/>
          <p:nvPr/>
        </p:nvSpPr>
        <p:spPr>
          <a:xfrm>
            <a:off x="1136657" y="4324550"/>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A246C"/>
                </a:solidFill>
                <a:effectLst/>
                <a:uLnTx/>
                <a:uFillTx/>
                <a:latin typeface="Gill Sans MT"/>
                <a:cs typeface="Arial"/>
                <a:sym typeface="Arial"/>
              </a:rPr>
              <a:t>Section 4</a:t>
            </a:r>
          </a:p>
        </p:txBody>
      </p:sp>
      <p:sp>
        <p:nvSpPr>
          <p:cNvPr id="20" name="TextBox 19">
            <a:extLst>
              <a:ext uri="{FF2B5EF4-FFF2-40B4-BE49-F238E27FC236}">
                <a16:creationId xmlns:a16="http://schemas.microsoft.com/office/drawing/2014/main" id="{017CCF8D-E63C-4F37-B85B-C4F4EDDC808D}"/>
              </a:ext>
            </a:extLst>
          </p:cNvPr>
          <p:cNvSpPr txBox="1"/>
          <p:nvPr/>
        </p:nvSpPr>
        <p:spPr>
          <a:xfrm>
            <a:off x="1136657" y="1166298"/>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400" b="0" i="0" u="none" strike="noStrike" kern="0" cap="none" spc="0" normalizeH="0" baseline="0" noProof="0">
                <a:ln>
                  <a:noFill/>
                </a:ln>
                <a:solidFill>
                  <a:srgbClr val="000000"/>
                </a:solidFill>
                <a:effectLst/>
                <a:uLnTx/>
                <a:uFillTx/>
                <a:latin typeface="Calibri" panose="020F0502020204030204"/>
                <a:cs typeface="Arial"/>
                <a:sym typeface="Arial"/>
              </a:rPr>
              <a:t>Introduction to CSA</a:t>
            </a:r>
          </a:p>
        </p:txBody>
      </p:sp>
      <p:sp>
        <p:nvSpPr>
          <p:cNvPr id="21" name="TextBox 20">
            <a:extLst>
              <a:ext uri="{FF2B5EF4-FFF2-40B4-BE49-F238E27FC236}">
                <a16:creationId xmlns:a16="http://schemas.microsoft.com/office/drawing/2014/main" id="{6757BD83-08B0-4E43-A96C-0BDB1A858A04}"/>
              </a:ext>
            </a:extLst>
          </p:cNvPr>
          <p:cNvSpPr txBox="1"/>
          <p:nvPr/>
        </p:nvSpPr>
        <p:spPr>
          <a:xfrm>
            <a:off x="1136657" y="2183560"/>
            <a:ext cx="35659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400" b="0" i="0" u="none" strike="noStrike" kern="0" cap="none" spc="0" normalizeH="0" baseline="0" noProof="0">
                <a:ln>
                  <a:noFill/>
                </a:ln>
                <a:solidFill>
                  <a:srgbClr val="000000"/>
                </a:solidFill>
                <a:effectLst/>
                <a:uLnTx/>
                <a:uFillTx/>
                <a:latin typeface="Calibri" panose="020F0502020204030204"/>
                <a:cs typeface="Arial"/>
                <a:sym typeface="Arial"/>
              </a:rPr>
              <a:t>Development of the CSA Results Framework </a:t>
            </a:r>
          </a:p>
        </p:txBody>
      </p:sp>
      <p:sp>
        <p:nvSpPr>
          <p:cNvPr id="23" name="TextBox 22">
            <a:extLst>
              <a:ext uri="{FF2B5EF4-FFF2-40B4-BE49-F238E27FC236}">
                <a16:creationId xmlns:a16="http://schemas.microsoft.com/office/drawing/2014/main" id="{6CAE38BA-2BC1-4E9E-BF18-20CA4F9A877B}"/>
              </a:ext>
            </a:extLst>
          </p:cNvPr>
          <p:cNvSpPr txBox="1"/>
          <p:nvPr/>
        </p:nvSpPr>
        <p:spPr>
          <a:xfrm>
            <a:off x="1136657" y="3103343"/>
            <a:ext cx="4572000" cy="10618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0"/>
              </a:spcBef>
              <a:spcAft>
                <a:spcPts val="0"/>
              </a:spcAft>
              <a:buClr>
                <a:srgbClr val="3D3D3D"/>
              </a:buClr>
              <a:buSzPts val="28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CSA Results Framework</a:t>
            </a:r>
            <a:endPar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573088" marR="0" lvl="1" indent="-288925" algn="l" defTabSz="914400" rtl="0" eaLnBrk="1" fontAlgn="auto" latinLnBrk="0" hangingPunct="1">
              <a:lnSpc>
                <a:spcPct val="90000"/>
              </a:lnSpc>
              <a:spcBef>
                <a:spcPts val="0"/>
              </a:spcBef>
              <a:spcAft>
                <a:spcPts val="0"/>
              </a:spcAft>
              <a:buClr>
                <a:srgbClr val="3D3D3D"/>
              </a:buClr>
              <a:buSzPct val="100000"/>
              <a:buFont typeface="Arial"/>
              <a:buAutoNum type="arabicPeriod"/>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Core Set of Indicators</a:t>
            </a:r>
            <a:endPar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573088" marR="0" lvl="1" indent="-288925" algn="l" defTabSz="914400" rtl="0" eaLnBrk="1" fontAlgn="auto" latinLnBrk="0" hangingPunct="1">
              <a:lnSpc>
                <a:spcPct val="90000"/>
              </a:lnSpc>
              <a:spcBef>
                <a:spcPts val="0"/>
              </a:spcBef>
              <a:spcAft>
                <a:spcPts val="0"/>
              </a:spcAft>
              <a:buClr>
                <a:srgbClr val="3D3D3D"/>
              </a:buClr>
              <a:buSzPct val="100000"/>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Learning agenda</a:t>
            </a:r>
            <a:endPar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573088" marR="0" lvl="1" indent="-288925" algn="l" defTabSz="914400" rtl="0" eaLnBrk="1" fontAlgn="auto" latinLnBrk="0" hangingPunct="1">
              <a:lnSpc>
                <a:spcPct val="90000"/>
              </a:lnSpc>
              <a:spcBef>
                <a:spcPts val="0"/>
              </a:spcBef>
              <a:spcAft>
                <a:spcPts val="0"/>
              </a:spcAft>
              <a:buClr>
                <a:srgbClr val="3D3D3D"/>
              </a:buClr>
              <a:buSzPct val="100000"/>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Equity and Quality</a:t>
            </a:r>
            <a:endPar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573088" marR="0" lvl="1" indent="-288925" algn="l" defTabSz="914400" rtl="0" eaLnBrk="1" fontAlgn="auto" latinLnBrk="0" hangingPunct="1">
              <a:lnSpc>
                <a:spcPct val="90000"/>
              </a:lnSpc>
              <a:spcBef>
                <a:spcPts val="0"/>
              </a:spcBef>
              <a:spcAft>
                <a:spcPts val="0"/>
              </a:spcAft>
              <a:buClr>
                <a:srgbClr val="3D3D3D"/>
              </a:buClr>
              <a:buSzPct val="100000"/>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Gill Sans"/>
              </a:rPr>
              <a:t>Implementation milestones and indicators</a:t>
            </a:r>
            <a:endPar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24" name="TextBox 23">
            <a:extLst>
              <a:ext uri="{FF2B5EF4-FFF2-40B4-BE49-F238E27FC236}">
                <a16:creationId xmlns:a16="http://schemas.microsoft.com/office/drawing/2014/main" id="{99EF7B7B-0500-4877-9264-EF8EA22645F7}"/>
              </a:ext>
            </a:extLst>
          </p:cNvPr>
          <p:cNvSpPr txBox="1"/>
          <p:nvPr/>
        </p:nvSpPr>
        <p:spPr>
          <a:xfrm>
            <a:off x="1136657" y="4674568"/>
            <a:ext cx="35659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400" b="0" i="0" u="none" strike="noStrike" kern="0" cap="none" spc="0" normalizeH="0" baseline="0" noProof="0">
                <a:ln>
                  <a:noFill/>
                </a:ln>
                <a:solidFill>
                  <a:srgbClr val="000000"/>
                </a:solidFill>
                <a:effectLst/>
                <a:uLnTx/>
                <a:uFillTx/>
                <a:latin typeface="Calibri" panose="020F0502020204030204"/>
                <a:cs typeface="Arial"/>
                <a:sym typeface="Arial"/>
              </a:rPr>
              <a:t>Next Steps</a:t>
            </a:r>
          </a:p>
        </p:txBody>
      </p:sp>
      <p:cxnSp>
        <p:nvCxnSpPr>
          <p:cNvPr id="4" name="Straight Connector 3">
            <a:extLst>
              <a:ext uri="{FF2B5EF4-FFF2-40B4-BE49-F238E27FC236}">
                <a16:creationId xmlns:a16="http://schemas.microsoft.com/office/drawing/2014/main" id="{4A91F06C-5DA7-415F-90D8-C31AE29B1AFB}"/>
              </a:ext>
            </a:extLst>
          </p:cNvPr>
          <p:cNvCxnSpPr>
            <a:cxnSpLocks/>
          </p:cNvCxnSpPr>
          <p:nvPr/>
        </p:nvCxnSpPr>
        <p:spPr>
          <a:xfrm>
            <a:off x="566250" y="1601214"/>
            <a:ext cx="770689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EA051A-526C-4B6E-B8CC-28B58F9160CA}"/>
              </a:ext>
            </a:extLst>
          </p:cNvPr>
          <p:cNvCxnSpPr>
            <a:cxnSpLocks/>
          </p:cNvCxnSpPr>
          <p:nvPr/>
        </p:nvCxnSpPr>
        <p:spPr>
          <a:xfrm>
            <a:off x="566250" y="2617075"/>
            <a:ext cx="770689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EEFD3CB-FCA3-4F70-949A-67AB57521A59}"/>
              </a:ext>
            </a:extLst>
          </p:cNvPr>
          <p:cNvCxnSpPr>
            <a:cxnSpLocks/>
          </p:cNvCxnSpPr>
          <p:nvPr/>
        </p:nvCxnSpPr>
        <p:spPr>
          <a:xfrm>
            <a:off x="566250" y="4241223"/>
            <a:ext cx="770689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en-US" sz="2400" dirty="0">
                <a:solidFill>
                  <a:schemeClr val="dk1"/>
                </a:solidFill>
                <a:latin typeface="+mj-lt"/>
              </a:rPr>
              <a:t>CSA Core Coverage Indicators: Nutrition (promote)</a:t>
            </a:r>
            <a:endParaRPr lang="en-US" sz="2400" dirty="0">
              <a:latin typeface="+mj-lt"/>
            </a:endParaRPr>
          </a:p>
        </p:txBody>
      </p:sp>
      <p:graphicFrame>
        <p:nvGraphicFramePr>
          <p:cNvPr id="4" name="Table 3">
            <a:extLst>
              <a:ext uri="{FF2B5EF4-FFF2-40B4-BE49-F238E27FC236}">
                <a16:creationId xmlns:a16="http://schemas.microsoft.com/office/drawing/2014/main" id="{0BB10EE0-B1ED-4BA2-BF9F-07475B91EDFD}"/>
              </a:ext>
            </a:extLst>
          </p:cNvPr>
          <p:cNvGraphicFramePr>
            <a:graphicFrameLocks noGrp="1"/>
          </p:cNvGraphicFramePr>
          <p:nvPr>
            <p:extLst>
              <p:ext uri="{D42A27DB-BD31-4B8C-83A1-F6EECF244321}">
                <p14:modId xmlns:p14="http://schemas.microsoft.com/office/powerpoint/2010/main" val="4115502308"/>
              </p:ext>
            </p:extLst>
          </p:nvPr>
        </p:nvGraphicFramePr>
        <p:xfrm>
          <a:off x="384628" y="1077800"/>
          <a:ext cx="8374744" cy="3327400"/>
        </p:xfrm>
        <a:graphic>
          <a:graphicData uri="http://schemas.openxmlformats.org/drawingml/2006/table">
            <a:tbl>
              <a:tblPr firstRow="1" bandRow="1">
                <a:tableStyleId>{85BE263C-DBD7-4A20-BB59-AAB30ACAA65A}</a:tableStyleId>
              </a:tblPr>
              <a:tblGrid>
                <a:gridCol w="1783608">
                  <a:extLst>
                    <a:ext uri="{9D8B030D-6E8A-4147-A177-3AD203B41FA5}">
                      <a16:colId xmlns:a16="http://schemas.microsoft.com/office/drawing/2014/main" val="2048594360"/>
                    </a:ext>
                  </a:extLst>
                </a:gridCol>
                <a:gridCol w="3027219">
                  <a:extLst>
                    <a:ext uri="{9D8B030D-6E8A-4147-A177-3AD203B41FA5}">
                      <a16:colId xmlns:a16="http://schemas.microsoft.com/office/drawing/2014/main" val="4250947971"/>
                    </a:ext>
                  </a:extLst>
                </a:gridCol>
                <a:gridCol w="3563917">
                  <a:extLst>
                    <a:ext uri="{9D8B030D-6E8A-4147-A177-3AD203B41FA5}">
                      <a16:colId xmlns:a16="http://schemas.microsoft.com/office/drawing/2014/main" val="3749175151"/>
                    </a:ext>
                  </a:extLst>
                </a:gridCol>
              </a:tblGrid>
              <a:tr h="370840">
                <a:tc>
                  <a:txBody>
                    <a:bodyPr/>
                    <a:lstStyle/>
                    <a:p>
                      <a:r>
                        <a:rPr lang="en-GB" b="1" dirty="0">
                          <a:solidFill>
                            <a:schemeClr val="bg1"/>
                          </a:solidFill>
                        </a:rPr>
                        <a:t>Indicator</a:t>
                      </a:r>
                      <a:endParaRPr lang="en-GB" b="1" dirty="0">
                        <a:solidFill>
                          <a:schemeClr val="bg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chemeClr val="bg1"/>
                          </a:solidFill>
                          <a:sym typeface="Calibri"/>
                        </a:rPr>
                        <a:t>Associated Global Target</a:t>
                      </a:r>
                      <a:endParaRPr lang="en-GB" sz="1400" b="1" i="0" u="none" strike="noStrike" cap="none" dirty="0">
                        <a:solidFill>
                          <a:schemeClr val="bg1"/>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bg1"/>
                          </a:solidFill>
                          <a:sym typeface="Arial"/>
                        </a:rPr>
                        <a:t>Global target and initiatives alignment</a:t>
                      </a:r>
                      <a:endParaRPr lang="en-GB" sz="1400" b="1" i="0" u="none" strike="noStrike" cap="none" dirty="0">
                        <a:solidFill>
                          <a:schemeClr val="bg1"/>
                        </a:solidFill>
                        <a:latin typeface="+mn-lt"/>
                        <a:ea typeface="+mn-ea"/>
                        <a:cs typeface="Arial"/>
                        <a:sym typeface="Arial"/>
                      </a:endParaRPr>
                    </a:p>
                  </a:txBody>
                  <a:tcPr/>
                </a:tc>
                <a:extLst>
                  <a:ext uri="{0D108BD9-81ED-4DB2-BD59-A6C34878D82A}">
                    <a16:rowId xmlns:a16="http://schemas.microsoft.com/office/drawing/2014/main" val="928818130"/>
                  </a:ext>
                </a:extLst>
              </a:tr>
              <a:tr h="370840">
                <a:tc>
                  <a:txBody>
                    <a:bodyPr/>
                    <a:lstStyle/>
                    <a:p>
                      <a:r>
                        <a:rPr lang="en-US">
                          <a:solidFill>
                            <a:schemeClr val="tx2">
                              <a:lumMod val="10000"/>
                            </a:schemeClr>
                          </a:solidFill>
                          <a:latin typeface="+mj-lt"/>
                        </a:rPr>
                        <a:t>1. Exclusive breastfeeding</a:t>
                      </a:r>
                      <a:endParaRPr lang="en-US" dirty="0">
                        <a:solidFill>
                          <a:schemeClr val="tx2">
                            <a:lumMod val="10000"/>
                          </a:schemeClr>
                        </a:solidFill>
                        <a:latin typeface="+mj-lt"/>
                      </a:endParaRP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400" b="0" i="0" u="none" strike="noStrike" cap="none">
                          <a:solidFill>
                            <a:srgbClr val="000000"/>
                          </a:solidFill>
                          <a:effectLst/>
                          <a:latin typeface="+mj-lt"/>
                          <a:ea typeface="Arial"/>
                          <a:cs typeface="Arial"/>
                          <a:sym typeface="Arial"/>
                        </a:rPr>
                        <a:t>By 2025, at least 50% of infants are exclusively breastfeeding in the first 6 months</a:t>
                      </a:r>
                      <a:r>
                        <a:rPr lang="en-US" sz="1400" b="0" i="0" u="none" strike="noStrike" cap="none">
                          <a:solidFill>
                            <a:srgbClr val="000000"/>
                          </a:solidFill>
                          <a:effectLst/>
                          <a:latin typeface="+mj-lt"/>
                          <a:ea typeface="Arial"/>
                          <a:cs typeface="Arial"/>
                        </a:rPr>
                        <a:t> </a:t>
                      </a:r>
                      <a:endParaRPr lang="en-US" sz="1400" b="0" i="0" u="none" strike="noStrike" cap="none">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a:solidFill>
                          <a:srgbClr val="000000"/>
                        </a:solidFill>
                        <a:effectLst/>
                        <a:latin typeface="+mj-lt"/>
                        <a:ea typeface="Arial"/>
                        <a:cs typeface="Arial"/>
                        <a:sym typeface="Arial"/>
                      </a:endParaRPr>
                    </a:p>
                    <a:p>
                      <a:pPr marL="0" marR="0" lvl="0" indent="0" algn="l" rtl="0" eaLnBrk="1" fontAlgn="auto" latinLnBrk="0" hangingPunct="1">
                        <a:lnSpc>
                          <a:spcPct val="100000"/>
                        </a:lnSpc>
                        <a:spcBef>
                          <a:spcPts val="0"/>
                        </a:spcBef>
                        <a:spcAft>
                          <a:spcPts val="0"/>
                        </a:spcAft>
                        <a:buClr>
                          <a:srgbClr val="000000"/>
                        </a:buClr>
                        <a:buSzTx/>
                        <a:buFont typeface="Arial"/>
                        <a:buNone/>
                      </a:pPr>
                      <a:r>
                        <a:rPr lang="en-US" sz="1400" b="0" i="0" u="none" strike="noStrike" cap="none">
                          <a:solidFill>
                            <a:srgbClr val="000000"/>
                          </a:solidFill>
                          <a:effectLst/>
                          <a:latin typeface="+mj-lt"/>
                          <a:ea typeface="Arial"/>
                          <a:cs typeface="Arial"/>
                          <a:sym typeface="Arial"/>
                        </a:rPr>
                        <a:t>By 2030, at least 70% of infants are exclusively breastfeeding in the first 6 months</a:t>
                      </a:r>
                      <a:r>
                        <a:rPr lang="en-US" sz="1400" b="0" i="0" u="none" strike="noStrike" cap="none">
                          <a:solidFill>
                            <a:srgbClr val="000000"/>
                          </a:solidFill>
                          <a:effectLst/>
                          <a:latin typeface="+mj-lt"/>
                          <a:ea typeface="Arial"/>
                          <a:cs typeface="Arial"/>
                        </a:rPr>
                        <a:t> </a:t>
                      </a:r>
                      <a:endParaRPr lang="en-US" sz="1400" b="0" i="0" u="none" strike="noStrike" cap="none">
                        <a:solidFill>
                          <a:srgbClr val="000000"/>
                        </a:solidFill>
                        <a:effectLst/>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effectLst/>
                          <a:latin typeface="+mj-lt"/>
                          <a:ea typeface="Arial"/>
                          <a:cs typeface="Arial"/>
                          <a:sym typeface="Arial"/>
                        </a:rPr>
                        <a:t>Global target is stated in the </a:t>
                      </a:r>
                      <a:r>
                        <a:rPr lang="en-US" sz="1200" b="0" i="0" u="none" strike="noStrike" cap="none" noProof="0" dirty="0">
                          <a:solidFill>
                            <a:srgbClr val="000000"/>
                          </a:solidFill>
                          <a:effectLst/>
                          <a:latin typeface="+mn-lt"/>
                          <a:ea typeface="Arial"/>
                          <a:cs typeface="Arial"/>
                          <a:sym typeface="Arial"/>
                          <a:hlinkClick r:id="rId3"/>
                        </a:rPr>
                        <a:t>Global Nutrition Monitoring Framework</a:t>
                      </a:r>
                      <a:r>
                        <a:rPr lang="en-US" sz="1200" b="0" i="0" u="none" strike="noStrike" cap="none" noProof="0" dirty="0">
                          <a:solidFill>
                            <a:schemeClr val="dk1"/>
                          </a:solidFill>
                          <a:effectLst/>
                          <a:latin typeface="+mn-lt"/>
                          <a:ea typeface="Arial"/>
                          <a:cs typeface="Calibri"/>
                          <a:sym typeface="Arial"/>
                        </a:rPr>
                        <a:t>, endorsed as</a:t>
                      </a:r>
                      <a:r>
                        <a:rPr lang="en-US" sz="1200" b="0" i="0" u="none" strike="noStrike" cap="none" dirty="0">
                          <a:solidFill>
                            <a:srgbClr val="000000"/>
                          </a:solidFill>
                          <a:effectLst/>
                          <a:latin typeface="+mj-lt"/>
                          <a:ea typeface="Arial"/>
                          <a:cs typeface="Arial"/>
                          <a:sym typeface="Arial"/>
                        </a:rPr>
                        <a:t> </a:t>
                      </a:r>
                      <a:r>
                        <a:rPr lang="en-US" sz="1200" b="0" i="0" u="none" strike="noStrike" cap="none" dirty="0">
                          <a:solidFill>
                            <a:srgbClr val="000000"/>
                          </a:solidFill>
                          <a:effectLst/>
                          <a:latin typeface="+mj-lt"/>
                          <a:ea typeface="Arial"/>
                          <a:cs typeface="Arial"/>
                          <a:sym typeface="Arial"/>
                          <a:hlinkClick r:id="rId4"/>
                        </a:rPr>
                        <a:t>target number 5. </a:t>
                      </a:r>
                      <a:r>
                        <a:rPr lang="en-US" sz="1200" b="0" i="0" u="none" strike="noStrike" cap="none" dirty="0">
                          <a:solidFill>
                            <a:srgbClr val="000000"/>
                          </a:solidFill>
                          <a:effectLst/>
                          <a:latin typeface="+mj-lt"/>
                          <a:ea typeface="Arial"/>
                          <a:cs typeface="Arial"/>
                          <a:sym typeface="Arial"/>
                        </a:rPr>
                        <a:t>Target also included in the </a:t>
                      </a:r>
                      <a:r>
                        <a:rPr lang="en-US" sz="1200" b="0" i="0" u="sng" strike="noStrike" cap="none" dirty="0">
                          <a:solidFill>
                            <a:srgbClr val="000000"/>
                          </a:solidFill>
                          <a:effectLst/>
                          <a:latin typeface="+mj-lt"/>
                          <a:ea typeface="Arial"/>
                          <a:cs typeface="Arial"/>
                          <a:sym typeface="Arial"/>
                          <a:hlinkClick r:id="rId5"/>
                        </a:rPr>
                        <a:t>Global Action Plan on Child Wasting</a:t>
                      </a:r>
                      <a:r>
                        <a:rPr lang="en-US" sz="1200" b="0" i="0" u="none" strike="noStrike" cap="none" dirty="0">
                          <a:solidFill>
                            <a:srgbClr val="000000"/>
                          </a:solidFill>
                          <a:effectLst/>
                          <a:latin typeface="+mj-lt"/>
                          <a:ea typeface="Arial"/>
                          <a:cs typeface="Arial"/>
                          <a:sym typeface="Arial"/>
                        </a:rPr>
                        <a:t> and </a:t>
                      </a:r>
                      <a:r>
                        <a:rPr lang="en-US" sz="1200" b="0" i="0" u="none" strike="noStrike" cap="none" noProof="0" dirty="0">
                          <a:solidFill>
                            <a:srgbClr val="000000"/>
                          </a:solidFill>
                          <a:effectLst/>
                          <a:latin typeface="+mn-lt"/>
                          <a:ea typeface="Arial"/>
                          <a:cs typeface="Arial"/>
                          <a:sym typeface="Arial"/>
                          <a:hlinkClick r:id="rId6"/>
                        </a:rPr>
                        <a:t>Global Action Plan for Prevention and Control of Pneumonia and Diarrhea</a:t>
                      </a:r>
                      <a:r>
                        <a:rPr lang="en-US" sz="1200" b="0" i="0" u="none" strike="noStrike" cap="none" noProof="0" dirty="0">
                          <a:solidFill>
                            <a:srgbClr val="000000"/>
                          </a:solidFill>
                          <a:effectLst/>
                          <a:latin typeface="+mn-lt"/>
                          <a:ea typeface="Arial"/>
                          <a:cs typeface="Arial"/>
                          <a:sym typeface="Arial"/>
                        </a:rPr>
                        <a:t>. </a:t>
                      </a:r>
                      <a:r>
                        <a:rPr lang="en-US" sz="1200" b="0" i="0" u="none" strike="noStrike" cap="none" noProof="0" dirty="0">
                          <a:solidFill>
                            <a:srgbClr val="000000"/>
                          </a:solidFill>
                          <a:effectLst/>
                          <a:latin typeface="+mn-lt"/>
                          <a:ea typeface="Arial"/>
                          <a:cs typeface="Arial"/>
                          <a:sym typeface="Arial"/>
                          <a:hlinkClick r:id="rId7"/>
                        </a:rPr>
                        <a:t>Target for 2030 proposed by nutrition community</a:t>
                      </a:r>
                      <a:r>
                        <a:rPr lang="en-US" sz="1200" b="0" i="0" u="none" strike="noStrike" cap="none" noProof="0" dirty="0">
                          <a:solidFill>
                            <a:srgbClr val="000000"/>
                          </a:solidFill>
                          <a:effectLst/>
                          <a:latin typeface="+mn-lt"/>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dirty="0">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effectLst/>
                          <a:latin typeface="+mn-lt"/>
                          <a:ea typeface="Arial"/>
                          <a:cs typeface="Arial"/>
                          <a:sym typeface="Arial"/>
                        </a:rPr>
                        <a:t>Indicator consistent with these and other initiatives.</a:t>
                      </a:r>
                    </a:p>
                  </a:txBody>
                  <a:tcPr/>
                </a:tc>
                <a:extLst>
                  <a:ext uri="{0D108BD9-81ED-4DB2-BD59-A6C34878D82A}">
                    <a16:rowId xmlns:a16="http://schemas.microsoft.com/office/drawing/2014/main" val="95790272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solidFill>
                            <a:schemeClr val="tx2">
                              <a:lumMod val="10000"/>
                            </a:schemeClr>
                          </a:solidFill>
                          <a:latin typeface="+mj-lt"/>
                        </a:rPr>
                        <a:t>2. </a:t>
                      </a:r>
                      <a:r>
                        <a:rPr lang="en-US" sz="1400" b="0" i="0" u="none" strike="noStrike" cap="none">
                          <a:solidFill>
                            <a:schemeClr val="tx2">
                              <a:lumMod val="10000"/>
                            </a:schemeClr>
                          </a:solidFill>
                          <a:latin typeface="+mj-lt"/>
                          <a:cs typeface="Arial"/>
                          <a:sym typeface="Arial"/>
                        </a:rPr>
                        <a:t>Minimum </a:t>
                      </a:r>
                      <a:r>
                        <a:rPr lang="en-US" sz="1400" b="0" i="0" u="none" strike="noStrike" cap="none" dirty="0">
                          <a:solidFill>
                            <a:schemeClr val="tx2">
                              <a:lumMod val="10000"/>
                            </a:schemeClr>
                          </a:solidFill>
                          <a:latin typeface="+mj-lt"/>
                          <a:cs typeface="Arial"/>
                          <a:sym typeface="Arial"/>
                        </a:rPr>
                        <a:t>dietary diversity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mj-lt"/>
                        </a:rPr>
                        <a:t>N/A</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a:latin typeface="+mn-lt"/>
                          <a:ea typeface="Calibri"/>
                          <a:cs typeface="Calibri"/>
                          <a:sym typeface="Calibri"/>
                        </a:rPr>
                        <a:t>Indicator aligned with indicator in the </a:t>
                      </a:r>
                      <a:r>
                        <a:rPr lang="en-US" sz="1200" b="0">
                          <a:latin typeface="+mn-lt"/>
                          <a:ea typeface="Calibri"/>
                          <a:cs typeface="Calibri"/>
                          <a:sym typeface="Calibri"/>
                          <a:hlinkClick r:id="rId8"/>
                        </a:rPr>
                        <a:t>Global Nutrition Monitoring Framework</a:t>
                      </a:r>
                      <a:r>
                        <a:rPr lang="en-US" sz="1200" b="0">
                          <a:latin typeface="+mn-lt"/>
                          <a:ea typeface="Calibri"/>
                          <a:cs typeface="Calibri"/>
                          <a:sym typeface="Calibri"/>
                        </a:rPr>
                        <a:t> and recommended by the TEAM advisory group.</a:t>
                      </a:r>
                      <a:r>
                        <a:rPr lang="en-US" sz="1200" b="0">
                          <a:latin typeface="+mn-lt"/>
                          <a:ea typeface="Calibri"/>
                          <a:cs typeface="Calibri"/>
                        </a:rPr>
                        <a:t> </a:t>
                      </a:r>
                      <a:endParaRPr lang="en-US" sz="1200">
                        <a:latin typeface="+mn-lt"/>
                      </a:endParaRPr>
                    </a:p>
                  </a:txBody>
                  <a:tcPr/>
                </a:tc>
                <a:extLst>
                  <a:ext uri="{0D108BD9-81ED-4DB2-BD59-A6C34878D82A}">
                    <a16:rowId xmlns:a16="http://schemas.microsoft.com/office/drawing/2014/main" val="1491259712"/>
                  </a:ext>
                </a:extLst>
              </a:tr>
              <a:tr h="370840">
                <a:tc>
                  <a:txBody>
                    <a:bodyPr/>
                    <a:lstStyle/>
                    <a:p>
                      <a:r>
                        <a:rPr lang="en-US">
                          <a:solidFill>
                            <a:schemeClr val="tx2">
                              <a:lumMod val="10000"/>
                            </a:schemeClr>
                          </a:solidFill>
                          <a:latin typeface="+mj-lt"/>
                        </a:rPr>
                        <a:t>3. </a:t>
                      </a:r>
                      <a:r>
                        <a:rPr lang="en-US" noProof="0">
                          <a:solidFill>
                            <a:schemeClr val="tx2">
                              <a:lumMod val="10000"/>
                            </a:schemeClr>
                          </a:solidFill>
                          <a:latin typeface="+mj-lt"/>
                        </a:rPr>
                        <a:t>Vitamin</a:t>
                      </a:r>
                      <a:r>
                        <a:rPr lang="en-US">
                          <a:solidFill>
                            <a:schemeClr val="tx2">
                              <a:lumMod val="10000"/>
                            </a:schemeClr>
                          </a:solidFill>
                          <a:latin typeface="+mj-lt"/>
                        </a:rPr>
                        <a:t> A </a:t>
                      </a:r>
                      <a:r>
                        <a:rPr lang="en-US" noProof="0">
                          <a:solidFill>
                            <a:schemeClr val="tx2">
                              <a:lumMod val="10000"/>
                            </a:schemeClr>
                          </a:solidFill>
                          <a:latin typeface="+mj-lt"/>
                        </a:rPr>
                        <a:t>supplementation</a:t>
                      </a:r>
                      <a:r>
                        <a:rPr lang="en-US">
                          <a:solidFill>
                            <a:schemeClr val="tx2">
                              <a:lumMod val="10000"/>
                            </a:schemeClr>
                          </a:solidFill>
                          <a:latin typeface="+mj-lt"/>
                        </a:rPr>
                        <a:t> (second dose)</a:t>
                      </a:r>
                      <a:endParaRPr lang="en-US"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mj-lt"/>
                        </a:rPr>
                        <a:t>N/A</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i="0" u="none" strike="noStrike" cap="none" dirty="0">
                          <a:solidFill>
                            <a:schemeClr val="dk1"/>
                          </a:solidFill>
                          <a:latin typeface="+mn-lt"/>
                          <a:ea typeface="Calibri"/>
                          <a:cs typeface="Calibri"/>
                          <a:sym typeface="Calibri"/>
                        </a:rPr>
                        <a:t>Indicator aligned with indicator in indicator in the </a:t>
                      </a:r>
                      <a:r>
                        <a:rPr lang="en-US" sz="1200" b="0" i="0" u="none" strike="noStrike" cap="none" dirty="0">
                          <a:solidFill>
                            <a:schemeClr val="dk1"/>
                          </a:solidFill>
                          <a:latin typeface="+mn-lt"/>
                          <a:ea typeface="Calibri"/>
                          <a:cs typeface="Calibri"/>
                          <a:sym typeface="Calibri"/>
                          <a:hlinkClick r:id="rId8"/>
                        </a:rPr>
                        <a:t>Global Nutrition Monitoring Framework</a:t>
                      </a:r>
                      <a:r>
                        <a:rPr lang="en-US" sz="1200" b="0" i="0" u="none" strike="noStrike" cap="none" dirty="0">
                          <a:solidFill>
                            <a:schemeClr val="dk1"/>
                          </a:solidFill>
                          <a:latin typeface="+mn-lt"/>
                          <a:ea typeface="Calibri"/>
                          <a:cs typeface="Calibri"/>
                          <a:sym typeface="Calibri"/>
                        </a:rPr>
                        <a:t> and recommended by the TEAM advisory group.</a:t>
                      </a:r>
                      <a:r>
                        <a:rPr lang="en-US" sz="1200" b="0" i="0" u="none" strike="noStrike" cap="none" dirty="0">
                          <a:solidFill>
                            <a:schemeClr val="dk1"/>
                          </a:solidFill>
                          <a:latin typeface="+mn-lt"/>
                          <a:ea typeface="Calibri"/>
                          <a:cs typeface="Calibri"/>
                        </a:rPr>
                        <a:t> </a:t>
                      </a:r>
                      <a:endParaRPr lang="en-US" sz="12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3163158127"/>
                  </a:ext>
                </a:extLst>
              </a:tr>
            </a:tbl>
          </a:graphicData>
        </a:graphic>
      </p:graphicFrame>
    </p:spTree>
    <p:extLst>
      <p:ext uri="{BB962C8B-B14F-4D97-AF65-F5344CB8AC3E}">
        <p14:creationId xmlns:p14="http://schemas.microsoft.com/office/powerpoint/2010/main" val="814491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en-US" sz="2400" dirty="0">
                <a:solidFill>
                  <a:schemeClr val="dk1"/>
                </a:solidFill>
                <a:latin typeface="+mj-lt"/>
              </a:rPr>
              <a:t>CSA Core Coverage Indicators: Illness Prevention (prevent)</a:t>
            </a:r>
            <a:endParaRPr lang="en-US" sz="2400" dirty="0">
              <a:latin typeface="+mj-lt"/>
            </a:endParaRPr>
          </a:p>
        </p:txBody>
      </p:sp>
      <p:graphicFrame>
        <p:nvGraphicFramePr>
          <p:cNvPr id="4" name="Table 3">
            <a:extLst>
              <a:ext uri="{FF2B5EF4-FFF2-40B4-BE49-F238E27FC236}">
                <a16:creationId xmlns:a16="http://schemas.microsoft.com/office/drawing/2014/main" id="{0BB10EE0-B1ED-4BA2-BF9F-07475B91EDFD}"/>
              </a:ext>
            </a:extLst>
          </p:cNvPr>
          <p:cNvGraphicFramePr>
            <a:graphicFrameLocks noGrp="1"/>
          </p:cNvGraphicFramePr>
          <p:nvPr>
            <p:extLst>
              <p:ext uri="{D42A27DB-BD31-4B8C-83A1-F6EECF244321}">
                <p14:modId xmlns:p14="http://schemas.microsoft.com/office/powerpoint/2010/main" val="1919004153"/>
              </p:ext>
            </p:extLst>
          </p:nvPr>
        </p:nvGraphicFramePr>
        <p:xfrm>
          <a:off x="384628" y="1077800"/>
          <a:ext cx="8374744" cy="2809240"/>
        </p:xfrm>
        <a:graphic>
          <a:graphicData uri="http://schemas.openxmlformats.org/drawingml/2006/table">
            <a:tbl>
              <a:tblPr firstRow="1" bandRow="1">
                <a:tableStyleId>{85BE263C-DBD7-4A20-BB59-AAB30ACAA65A}</a:tableStyleId>
              </a:tblPr>
              <a:tblGrid>
                <a:gridCol w="2010229">
                  <a:extLst>
                    <a:ext uri="{9D8B030D-6E8A-4147-A177-3AD203B41FA5}">
                      <a16:colId xmlns:a16="http://schemas.microsoft.com/office/drawing/2014/main" val="2048594360"/>
                    </a:ext>
                  </a:extLst>
                </a:gridCol>
                <a:gridCol w="2800598">
                  <a:extLst>
                    <a:ext uri="{9D8B030D-6E8A-4147-A177-3AD203B41FA5}">
                      <a16:colId xmlns:a16="http://schemas.microsoft.com/office/drawing/2014/main" val="4250947971"/>
                    </a:ext>
                  </a:extLst>
                </a:gridCol>
                <a:gridCol w="3563917">
                  <a:extLst>
                    <a:ext uri="{9D8B030D-6E8A-4147-A177-3AD203B41FA5}">
                      <a16:colId xmlns:a16="http://schemas.microsoft.com/office/drawing/2014/main" val="3749175151"/>
                    </a:ext>
                  </a:extLst>
                </a:gridCol>
              </a:tblGrid>
              <a:tr h="370840">
                <a:tc>
                  <a:txBody>
                    <a:bodyPr/>
                    <a:lstStyle/>
                    <a:p>
                      <a:r>
                        <a:rPr lang="en-GB" b="1" dirty="0">
                          <a:solidFill>
                            <a:schemeClr val="bg1"/>
                          </a:solidFill>
                        </a:rPr>
                        <a:t>Indicator</a:t>
                      </a:r>
                      <a:endParaRPr lang="en-GB" b="1" dirty="0">
                        <a:solidFill>
                          <a:schemeClr val="bg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chemeClr val="bg1"/>
                          </a:solidFill>
                          <a:sym typeface="Calibri"/>
                        </a:rPr>
                        <a:t>Associated Global Target</a:t>
                      </a:r>
                      <a:endParaRPr lang="en-GB" sz="1400" b="1" i="0" u="none" strike="noStrike" cap="none" dirty="0">
                        <a:solidFill>
                          <a:schemeClr val="bg1"/>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bg1"/>
                          </a:solidFill>
                          <a:sym typeface="Arial"/>
                        </a:rPr>
                        <a:t>Global target and initiatives alignment</a:t>
                      </a:r>
                      <a:endParaRPr lang="en-GB" sz="1400" b="1" i="0" u="none" strike="noStrike" cap="none" dirty="0">
                        <a:solidFill>
                          <a:schemeClr val="bg1"/>
                        </a:solidFill>
                        <a:latin typeface="+mn-lt"/>
                        <a:ea typeface="+mn-ea"/>
                        <a:cs typeface="Arial"/>
                        <a:sym typeface="Arial"/>
                      </a:endParaRPr>
                    </a:p>
                  </a:txBody>
                  <a:tcPr/>
                </a:tc>
                <a:extLst>
                  <a:ext uri="{0D108BD9-81ED-4DB2-BD59-A6C34878D82A}">
                    <a16:rowId xmlns:a16="http://schemas.microsoft.com/office/drawing/2014/main" val="928818130"/>
                  </a:ext>
                </a:extLst>
              </a:tr>
              <a:tr h="370840">
                <a:tc>
                  <a:txBody>
                    <a:bodyPr/>
                    <a:lstStyle/>
                    <a:p>
                      <a:r>
                        <a:rPr lang="en-GB" dirty="0">
                          <a:solidFill>
                            <a:schemeClr val="tx2">
                              <a:lumMod val="10000"/>
                            </a:schemeClr>
                          </a:solidFill>
                        </a:rPr>
                        <a:t>1. ITN use</a:t>
                      </a:r>
                      <a:endParaRPr lang="en-GB"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effectLst/>
                          <a:latin typeface="+mj-lt"/>
                          <a:ea typeface="Arial"/>
                          <a:cs typeface="Arial"/>
                          <a:sym typeface="Arial"/>
                        </a:rPr>
                        <a:t>N/A</a:t>
                      </a:r>
                      <a:endParaRPr lang="fr-FR" sz="1400" b="0" i="0" u="none" strike="noStrike" cap="none" dirty="0">
                        <a:solidFill>
                          <a:srgbClr val="000000"/>
                        </a:solidFill>
                        <a:effectLst/>
                        <a:latin typeface="+mj-lt"/>
                        <a:ea typeface="Arial"/>
                        <a:cs typeface="Arial"/>
                        <a:sym typeface="Arial"/>
                      </a:endParaRP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dirty="0">
                          <a:solidFill>
                            <a:schemeClr val="tx2">
                              <a:lumMod val="10000"/>
                            </a:schemeClr>
                          </a:solidFill>
                          <a:sym typeface="Calibri"/>
                        </a:rPr>
                        <a:t>Indicator aligned with </a:t>
                      </a:r>
                      <a:r>
                        <a:rPr lang="en-US" sz="1200" b="0" dirty="0">
                          <a:solidFill>
                            <a:schemeClr val="tx2">
                              <a:lumMod val="10000"/>
                            </a:schemeClr>
                          </a:solidFill>
                          <a:sym typeface="Calibri"/>
                          <a:hlinkClick r:id="rId3"/>
                        </a:rPr>
                        <a:t>WHO World malaria report </a:t>
                      </a:r>
                      <a:r>
                        <a:rPr lang="en-US" sz="1200" b="0" dirty="0">
                          <a:solidFill>
                            <a:schemeClr val="tx2">
                              <a:lumMod val="10000"/>
                            </a:schemeClr>
                          </a:solidFill>
                        </a:rPr>
                        <a:t>, </a:t>
                      </a:r>
                      <a:r>
                        <a:rPr lang="en-US" sz="1200" b="0" dirty="0">
                          <a:solidFill>
                            <a:schemeClr val="tx2">
                              <a:lumMod val="10000"/>
                            </a:schemeClr>
                          </a:solidFill>
                          <a:sym typeface="Calibri"/>
                          <a:hlinkClick r:id="rId4"/>
                        </a:rPr>
                        <a:t>Roll Back Malaria</a:t>
                      </a:r>
                      <a:r>
                        <a:rPr lang="en-US" sz="1200" b="0" dirty="0">
                          <a:solidFill>
                            <a:schemeClr val="tx2">
                              <a:lumMod val="10000"/>
                            </a:schemeClr>
                          </a:solidFill>
                          <a:sym typeface="Calibri"/>
                        </a:rPr>
                        <a:t> recommendations</a:t>
                      </a:r>
                      <a:r>
                        <a:rPr lang="en-US" sz="1200" b="0" dirty="0">
                          <a:solidFill>
                            <a:schemeClr val="tx2">
                              <a:lumMod val="10000"/>
                            </a:schemeClr>
                          </a:solidFill>
                        </a:rPr>
                        <a:t>, and SDG 3.3.</a:t>
                      </a:r>
                      <a:endParaRPr lang="en-GB" sz="1200" b="0" i="0" u="none" strike="noStrike" cap="none" dirty="0">
                        <a:solidFill>
                          <a:schemeClr val="tx2">
                            <a:lumMod val="10000"/>
                          </a:schemeClr>
                        </a:solidFill>
                        <a:latin typeface="+mn-lt"/>
                        <a:ea typeface="+mn-ea"/>
                        <a:cs typeface="+mn-cs"/>
                        <a:sym typeface="Arial"/>
                      </a:endParaRPr>
                    </a:p>
                  </a:txBody>
                  <a:tcPr/>
                </a:tc>
                <a:extLst>
                  <a:ext uri="{0D108BD9-81ED-4DB2-BD59-A6C34878D82A}">
                    <a16:rowId xmlns:a16="http://schemas.microsoft.com/office/drawing/2014/main" val="95790272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tx2">
                              <a:lumMod val="10000"/>
                            </a:schemeClr>
                          </a:solidFill>
                        </a:rPr>
                        <a:t>2. </a:t>
                      </a:r>
                      <a:r>
                        <a:rPr lang="en-US" sz="1400" b="0" u="none" strike="noStrike" cap="none" dirty="0">
                          <a:solidFill>
                            <a:schemeClr val="tx2">
                              <a:lumMod val="10000"/>
                            </a:schemeClr>
                          </a:solidFill>
                          <a:sym typeface="Arial"/>
                        </a:rPr>
                        <a:t>Diphtheria, tetanus and pertussis (DTP3) immunization coverage</a:t>
                      </a:r>
                      <a:endParaRPr lang="en-GB"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a:solidFill>
                            <a:schemeClr val="tx2">
                              <a:lumMod val="10000"/>
                            </a:schemeClr>
                          </a:solidFill>
                        </a:rPr>
                        <a:t>By 2030, 90% global coverage of immunization for DTP3</a:t>
                      </a:r>
                      <a:endParaRPr lang="en-US" b="0">
                        <a:solidFill>
                          <a:srgbClr val="FF0000"/>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0">
                          <a:solidFill>
                            <a:schemeClr val="tx2">
                              <a:lumMod val="10000"/>
                            </a:schemeClr>
                          </a:solidFill>
                        </a:rPr>
                        <a:t>DTP3 indicator and target are aligned with </a:t>
                      </a:r>
                      <a:r>
                        <a:rPr lang="en-GB" sz="1200" b="0">
                          <a:solidFill>
                            <a:schemeClr val="tx2">
                              <a:lumMod val="10000"/>
                            </a:schemeClr>
                          </a:solidFill>
                          <a:hlinkClick r:id="rId5"/>
                        </a:rPr>
                        <a:t>SDG 3.b.1</a:t>
                      </a:r>
                      <a:r>
                        <a:rPr lang="en-GB" sz="1200" b="0">
                          <a:solidFill>
                            <a:schemeClr val="tx2">
                              <a:lumMod val="10000"/>
                            </a:schemeClr>
                          </a:solidFill>
                        </a:rPr>
                        <a:t> and </a:t>
                      </a:r>
                      <a:r>
                        <a:rPr lang="fr-FR" sz="1200" b="0" i="0" u="none" strike="noStrike" cap="none">
                          <a:solidFill>
                            <a:schemeClr val="dk1"/>
                          </a:solidFill>
                          <a:effectLst/>
                          <a:latin typeface="+mn-lt"/>
                          <a:ea typeface="+mn-ea"/>
                          <a:cs typeface="+mn-cs"/>
                          <a:sym typeface="Arial"/>
                        </a:rPr>
                        <a:t>the </a:t>
                      </a:r>
                      <a:r>
                        <a:rPr lang="fr-FR" sz="1200" b="0" i="0" u="sng" strike="noStrike" cap="none">
                          <a:solidFill>
                            <a:schemeClr val="dk1"/>
                          </a:solidFill>
                          <a:effectLst/>
                          <a:latin typeface="+mn-lt"/>
                          <a:ea typeface="+mn-ea"/>
                          <a:cs typeface="+mn-cs"/>
                          <a:sym typeface="Arial"/>
                          <a:hlinkClick r:id="rId6"/>
                        </a:rPr>
                        <a:t>Immunization Agenda 2030 goals and targets</a:t>
                      </a:r>
                      <a:r>
                        <a:rPr lang="fr-FR" sz="1200" b="0" i="0" u="sng" strike="noStrike" cap="none">
                          <a:solidFill>
                            <a:schemeClr val="dk1"/>
                          </a:solidFill>
                          <a:effectLst/>
                          <a:latin typeface="+mn-lt"/>
                          <a:ea typeface="+mn-ea"/>
                          <a:cs typeface="+mn-cs"/>
                          <a:sym typeface="Arial"/>
                        </a:rPr>
                        <a:t>.</a:t>
                      </a:r>
                      <a:endParaRPr lang="en-GB" sz="1200" b="0">
                        <a:solidFill>
                          <a:schemeClr val="tx2">
                            <a:lumMod val="10000"/>
                          </a:schemeClr>
                        </a:solidFill>
                        <a:latin typeface="+mj-lt"/>
                      </a:endParaRPr>
                    </a:p>
                  </a:txBody>
                  <a:tcPr/>
                </a:tc>
                <a:extLst>
                  <a:ext uri="{0D108BD9-81ED-4DB2-BD59-A6C34878D82A}">
                    <a16:rowId xmlns:a16="http://schemas.microsoft.com/office/drawing/2014/main" val="1491259712"/>
                  </a:ext>
                </a:extLst>
              </a:tr>
              <a:tr h="370840">
                <a:tc>
                  <a:txBody>
                    <a:bodyPr/>
                    <a:lstStyle/>
                    <a:p>
                      <a:r>
                        <a:rPr lang="en-GB" dirty="0">
                          <a:solidFill>
                            <a:schemeClr val="tx2">
                              <a:lumMod val="10000"/>
                            </a:schemeClr>
                          </a:solidFill>
                        </a:rPr>
                        <a:t>3. </a:t>
                      </a:r>
                      <a:r>
                        <a:rPr lang="en-US" noProof="0" dirty="0">
                          <a:solidFill>
                            <a:schemeClr val="tx2">
                              <a:lumMod val="10000"/>
                            </a:schemeClr>
                          </a:solidFill>
                        </a:rPr>
                        <a:t>Measles immunization coverage (second dose)</a:t>
                      </a:r>
                      <a:endParaRPr lang="en-GB"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2">
                              <a:lumMod val="10000"/>
                            </a:schemeClr>
                          </a:solidFill>
                        </a:rPr>
                        <a:t>By 2030, 90% global coverage of immunization for MCV2</a:t>
                      </a:r>
                      <a:endParaRPr lang="en-US" sz="1400" b="0" i="0" u="none" strike="noStrike" cap="none" dirty="0">
                        <a:solidFill>
                          <a:srgbClr val="FF0000"/>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0">
                          <a:solidFill>
                            <a:schemeClr val="tx2">
                              <a:lumMod val="10000"/>
                            </a:schemeClr>
                          </a:solidFill>
                        </a:rPr>
                        <a:t>MCV2 indicator and target are aligned with </a:t>
                      </a:r>
                      <a:r>
                        <a:rPr lang="en-GB" sz="1200" b="0">
                          <a:solidFill>
                            <a:schemeClr val="tx2">
                              <a:lumMod val="10000"/>
                            </a:schemeClr>
                          </a:solidFill>
                          <a:hlinkClick r:id="rId5"/>
                        </a:rPr>
                        <a:t>SDG 3.b.1</a:t>
                      </a:r>
                      <a:r>
                        <a:rPr lang="en-GB" sz="1200" b="0">
                          <a:solidFill>
                            <a:schemeClr val="tx2">
                              <a:lumMod val="10000"/>
                            </a:schemeClr>
                          </a:solidFill>
                        </a:rPr>
                        <a:t> and </a:t>
                      </a:r>
                      <a:r>
                        <a:rPr lang="fr-FR" sz="1200" b="0" i="0" u="none" strike="noStrike" cap="none">
                          <a:solidFill>
                            <a:schemeClr val="dk1"/>
                          </a:solidFill>
                          <a:effectLst/>
                          <a:latin typeface="+mn-lt"/>
                          <a:ea typeface="+mn-ea"/>
                          <a:cs typeface="+mn-cs"/>
                          <a:sym typeface="Arial"/>
                        </a:rPr>
                        <a:t>the </a:t>
                      </a:r>
                      <a:r>
                        <a:rPr lang="fr-FR" sz="1200" b="0" i="0" u="sng" strike="noStrike" cap="none">
                          <a:solidFill>
                            <a:schemeClr val="dk1"/>
                          </a:solidFill>
                          <a:effectLst/>
                          <a:latin typeface="+mn-lt"/>
                          <a:ea typeface="+mn-ea"/>
                          <a:cs typeface="+mn-cs"/>
                          <a:sym typeface="Arial"/>
                          <a:hlinkClick r:id="rId6"/>
                        </a:rPr>
                        <a:t>Immunization Agenda 2030 goals and targets</a:t>
                      </a:r>
                      <a:r>
                        <a:rPr lang="fr-FR" sz="1200" b="0" i="0" u="sng" strike="noStrike" cap="none">
                          <a:solidFill>
                            <a:schemeClr val="dk1"/>
                          </a:solidFill>
                          <a:effectLst/>
                          <a:latin typeface="+mn-lt"/>
                          <a:ea typeface="+mn-ea"/>
                          <a:cs typeface="+mn-cs"/>
                          <a:sym typeface="Arial"/>
                        </a:rPr>
                        <a:t>.</a:t>
                      </a:r>
                      <a:endParaRPr lang="en-GB" sz="1200" b="0" i="0" u="none" strike="noStrike" cap="none">
                        <a:solidFill>
                          <a:schemeClr val="tx2">
                            <a:lumMod val="10000"/>
                          </a:schemeClr>
                        </a:solidFill>
                        <a:latin typeface="+mn-lt"/>
                        <a:ea typeface="+mn-ea"/>
                        <a:cs typeface="+mn-cs"/>
                        <a:sym typeface="Arial"/>
                      </a:endParaRPr>
                    </a:p>
                  </a:txBody>
                  <a:tcPr/>
                </a:tc>
                <a:extLst>
                  <a:ext uri="{0D108BD9-81ED-4DB2-BD59-A6C34878D82A}">
                    <a16:rowId xmlns:a16="http://schemas.microsoft.com/office/drawing/2014/main" val="3163158127"/>
                  </a:ext>
                </a:extLst>
              </a:tr>
              <a:tr h="370840">
                <a:tc>
                  <a:txBody>
                    <a:bodyPr/>
                    <a:lstStyle/>
                    <a:p>
                      <a:r>
                        <a:rPr lang="en-GB" dirty="0">
                          <a:solidFill>
                            <a:schemeClr val="tx2">
                              <a:lumMod val="10000"/>
                            </a:schemeClr>
                          </a:solidFill>
                        </a:rPr>
                        <a:t>4. Zero dose (absolute number)</a:t>
                      </a:r>
                      <a:endParaRPr lang="en-GB"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u="none" strike="noStrike" cap="none" dirty="0">
                          <a:solidFill>
                            <a:schemeClr val="tx2">
                              <a:lumMod val="10000"/>
                            </a:schemeClr>
                          </a:solidFill>
                          <a:sym typeface="Arial"/>
                        </a:rPr>
                        <a:t>By 2030, 50% reduction in the number of zero dose children at country, regional and global levels</a:t>
                      </a:r>
                      <a:endParaRPr lang="en-US" b="0" dirty="0">
                        <a:solidFill>
                          <a:srgbClr val="FF0000"/>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0" dirty="0">
                          <a:solidFill>
                            <a:schemeClr val="tx2">
                              <a:lumMod val="10000"/>
                            </a:schemeClr>
                          </a:solidFill>
                        </a:rPr>
                        <a:t>Zero dose indicator and target are aligned with </a:t>
                      </a:r>
                      <a:r>
                        <a:rPr lang="fr-FR" sz="1200" b="0" i="0" u="none" strike="noStrike" cap="none" dirty="0">
                          <a:solidFill>
                            <a:schemeClr val="dk1"/>
                          </a:solidFill>
                          <a:effectLst/>
                          <a:latin typeface="+mn-lt"/>
                          <a:ea typeface="+mn-ea"/>
                          <a:cs typeface="+mn-cs"/>
                          <a:sym typeface="Arial"/>
                        </a:rPr>
                        <a:t>the </a:t>
                      </a:r>
                      <a:r>
                        <a:rPr lang="fr-FR" sz="1200" b="0" i="0" u="sng" strike="noStrike" cap="none" dirty="0" err="1">
                          <a:solidFill>
                            <a:schemeClr val="dk1"/>
                          </a:solidFill>
                          <a:effectLst/>
                          <a:latin typeface="+mn-lt"/>
                          <a:ea typeface="+mn-ea"/>
                          <a:cs typeface="+mn-cs"/>
                          <a:sym typeface="Arial"/>
                          <a:hlinkClick r:id="rId6"/>
                        </a:rPr>
                        <a:t>Immunization</a:t>
                      </a:r>
                      <a:r>
                        <a:rPr lang="fr-FR" sz="1200" b="0" i="0" u="sng" strike="noStrike" cap="none" dirty="0">
                          <a:solidFill>
                            <a:schemeClr val="dk1"/>
                          </a:solidFill>
                          <a:effectLst/>
                          <a:latin typeface="+mn-lt"/>
                          <a:ea typeface="+mn-ea"/>
                          <a:cs typeface="+mn-cs"/>
                          <a:sym typeface="Arial"/>
                          <a:hlinkClick r:id="rId6"/>
                        </a:rPr>
                        <a:t> Agenda 2030 goals and </a:t>
                      </a:r>
                      <a:r>
                        <a:rPr lang="fr-FR" sz="1200" b="0" i="0" u="sng" strike="noStrike" cap="none" dirty="0" err="1">
                          <a:solidFill>
                            <a:schemeClr val="dk1"/>
                          </a:solidFill>
                          <a:effectLst/>
                          <a:latin typeface="+mn-lt"/>
                          <a:ea typeface="+mn-ea"/>
                          <a:cs typeface="+mn-cs"/>
                          <a:sym typeface="Arial"/>
                          <a:hlinkClick r:id="rId6"/>
                        </a:rPr>
                        <a:t>targets</a:t>
                      </a:r>
                      <a:r>
                        <a:rPr lang="fr-FR" sz="1200" b="0" i="0" u="sng" strike="noStrike" cap="none" dirty="0">
                          <a:solidFill>
                            <a:schemeClr val="dk1"/>
                          </a:solidFill>
                          <a:effectLst/>
                          <a:latin typeface="+mn-lt"/>
                          <a:ea typeface="+mn-ea"/>
                          <a:cs typeface="+mn-cs"/>
                          <a:sym typeface="Arial"/>
                        </a:rPr>
                        <a:t>.</a:t>
                      </a:r>
                      <a:endParaRPr lang="en-GB" sz="1200" b="0" i="0" u="none" strike="noStrike" cap="none" dirty="0">
                        <a:solidFill>
                          <a:schemeClr val="tx2">
                            <a:lumMod val="10000"/>
                          </a:schemeClr>
                        </a:solidFill>
                        <a:latin typeface="+mn-lt"/>
                        <a:ea typeface="+mn-ea"/>
                        <a:cs typeface="+mn-cs"/>
                        <a:sym typeface="Arial"/>
                      </a:endParaRPr>
                    </a:p>
                  </a:txBody>
                  <a:tcPr/>
                </a:tc>
                <a:extLst>
                  <a:ext uri="{0D108BD9-81ED-4DB2-BD59-A6C34878D82A}">
                    <a16:rowId xmlns:a16="http://schemas.microsoft.com/office/drawing/2014/main" val="1593021229"/>
                  </a:ext>
                </a:extLst>
              </a:tr>
            </a:tbl>
          </a:graphicData>
        </a:graphic>
      </p:graphicFrame>
    </p:spTree>
    <p:extLst>
      <p:ext uri="{BB962C8B-B14F-4D97-AF65-F5344CB8AC3E}">
        <p14:creationId xmlns:p14="http://schemas.microsoft.com/office/powerpoint/2010/main" val="273211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en-US" sz="2400" dirty="0">
                <a:solidFill>
                  <a:schemeClr val="dk1"/>
                </a:solidFill>
                <a:latin typeface="+mj-lt"/>
              </a:rPr>
              <a:t>CSA Core Coverage Indicators: Illness Management (treat)</a:t>
            </a:r>
            <a:endParaRPr lang="en-US" sz="2400" dirty="0">
              <a:latin typeface="+mj-lt"/>
            </a:endParaRPr>
          </a:p>
        </p:txBody>
      </p:sp>
      <p:graphicFrame>
        <p:nvGraphicFramePr>
          <p:cNvPr id="4" name="Table 3">
            <a:extLst>
              <a:ext uri="{FF2B5EF4-FFF2-40B4-BE49-F238E27FC236}">
                <a16:creationId xmlns:a16="http://schemas.microsoft.com/office/drawing/2014/main" id="{0BB10EE0-B1ED-4BA2-BF9F-07475B91EDFD}"/>
              </a:ext>
            </a:extLst>
          </p:cNvPr>
          <p:cNvGraphicFramePr>
            <a:graphicFrameLocks noGrp="1"/>
          </p:cNvGraphicFramePr>
          <p:nvPr>
            <p:extLst>
              <p:ext uri="{D42A27DB-BD31-4B8C-83A1-F6EECF244321}">
                <p14:modId xmlns:p14="http://schemas.microsoft.com/office/powerpoint/2010/main" val="731096874"/>
              </p:ext>
            </p:extLst>
          </p:nvPr>
        </p:nvGraphicFramePr>
        <p:xfrm>
          <a:off x="384627" y="758486"/>
          <a:ext cx="8571989" cy="4333240"/>
        </p:xfrm>
        <a:graphic>
          <a:graphicData uri="http://schemas.openxmlformats.org/drawingml/2006/table">
            <a:tbl>
              <a:tblPr firstRow="1" bandRow="1">
                <a:tableStyleId>{85BE263C-DBD7-4A20-BB59-AAB30ACAA65A}</a:tableStyleId>
              </a:tblPr>
              <a:tblGrid>
                <a:gridCol w="2763554">
                  <a:extLst>
                    <a:ext uri="{9D8B030D-6E8A-4147-A177-3AD203B41FA5}">
                      <a16:colId xmlns:a16="http://schemas.microsoft.com/office/drawing/2014/main" val="2048594360"/>
                    </a:ext>
                  </a:extLst>
                </a:gridCol>
                <a:gridCol w="2074623">
                  <a:extLst>
                    <a:ext uri="{9D8B030D-6E8A-4147-A177-3AD203B41FA5}">
                      <a16:colId xmlns:a16="http://schemas.microsoft.com/office/drawing/2014/main" val="4250947971"/>
                    </a:ext>
                  </a:extLst>
                </a:gridCol>
                <a:gridCol w="3733812">
                  <a:extLst>
                    <a:ext uri="{9D8B030D-6E8A-4147-A177-3AD203B41FA5}">
                      <a16:colId xmlns:a16="http://schemas.microsoft.com/office/drawing/2014/main" val="3749175151"/>
                    </a:ext>
                  </a:extLst>
                </a:gridCol>
              </a:tblGrid>
              <a:tr h="370840">
                <a:tc>
                  <a:txBody>
                    <a:bodyPr/>
                    <a:lstStyle/>
                    <a:p>
                      <a:r>
                        <a:rPr lang="en-GB" b="1" dirty="0">
                          <a:solidFill>
                            <a:schemeClr val="bg1"/>
                          </a:solidFill>
                        </a:rPr>
                        <a:t>Indicator</a:t>
                      </a:r>
                      <a:endParaRPr lang="en-GB" b="1" dirty="0">
                        <a:solidFill>
                          <a:schemeClr val="bg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chemeClr val="bg1"/>
                          </a:solidFill>
                          <a:sym typeface="Calibri"/>
                        </a:rPr>
                        <a:t>Associated Global Target</a:t>
                      </a:r>
                      <a:endParaRPr lang="en-GB" sz="1400" b="1" i="0" u="none" strike="noStrike" cap="none" dirty="0">
                        <a:solidFill>
                          <a:schemeClr val="bg1"/>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bg1"/>
                          </a:solidFill>
                          <a:sym typeface="Arial"/>
                        </a:rPr>
                        <a:t>Global target and initiatives alignment</a:t>
                      </a:r>
                      <a:endParaRPr lang="en-GB" sz="1400" b="1" i="0" u="none" strike="noStrike" cap="none" dirty="0">
                        <a:solidFill>
                          <a:schemeClr val="bg1"/>
                        </a:solidFill>
                        <a:latin typeface="+mn-lt"/>
                        <a:ea typeface="+mn-ea"/>
                        <a:cs typeface="Arial"/>
                        <a:sym typeface="Arial"/>
                      </a:endParaRPr>
                    </a:p>
                  </a:txBody>
                  <a:tcPr/>
                </a:tc>
                <a:extLst>
                  <a:ext uri="{0D108BD9-81ED-4DB2-BD59-A6C34878D82A}">
                    <a16:rowId xmlns:a16="http://schemas.microsoft.com/office/drawing/2014/main" val="928818130"/>
                  </a:ext>
                </a:extLst>
              </a:tr>
              <a:tr h="370840">
                <a:tc>
                  <a:txBody>
                    <a:bodyPr/>
                    <a:lstStyle/>
                    <a:p>
                      <a:r>
                        <a:rPr lang="en-US" sz="1400" noProof="0">
                          <a:solidFill>
                            <a:schemeClr val="tx1"/>
                          </a:solidFill>
                          <a:latin typeface="+mj-lt"/>
                        </a:rPr>
                        <a:t>1. Diarrhea treatment with oral rehydration salt solution (ORS) and zinc</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noProof="0">
                          <a:solidFill>
                            <a:schemeClr val="tx1"/>
                          </a:solidFill>
                          <a:effectLst/>
                          <a:latin typeface="+mn-lt"/>
                          <a:ea typeface="+mn-ea"/>
                          <a:cs typeface="+mn-cs"/>
                          <a:sym typeface="Arial"/>
                        </a:rPr>
                        <a:t>By 2025, 90% access to appropriate diarrhea case management (with 80% coverage in every district)</a:t>
                      </a:r>
                      <a:endParaRPr lang="en-US" sz="1300" b="0" i="0" u="none" strike="noStrike" cap="none" noProof="0">
                        <a:solidFill>
                          <a:schemeClr val="tx1"/>
                        </a:solidFill>
                        <a:effectLst/>
                        <a:latin typeface="+mn-lt"/>
                        <a:ea typeface="Arial"/>
                        <a:cs typeface="Arial"/>
                        <a:sym typeface="Arial"/>
                      </a:endParaRP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i="0" u="none" strike="noStrike" cap="none" noProof="0">
                          <a:solidFill>
                            <a:schemeClr val="tx1"/>
                          </a:solidFill>
                          <a:effectLst/>
                          <a:latin typeface="+mn-lt"/>
                          <a:ea typeface="+mn-ea"/>
                          <a:cs typeface="+mn-cs"/>
                          <a:sym typeface="Arial"/>
                        </a:rPr>
                        <a:t>Global target stated in </a:t>
                      </a:r>
                      <a:r>
                        <a:rPr lang="en-US" sz="1200" b="0" i="0" u="none" strike="noStrike" cap="none" noProof="0">
                          <a:solidFill>
                            <a:srgbClr val="000000"/>
                          </a:solidFill>
                          <a:effectLst/>
                          <a:latin typeface="+mn-lt"/>
                          <a:ea typeface="Arial"/>
                          <a:cs typeface="Arial"/>
                          <a:sym typeface="Arial"/>
                          <a:hlinkClick r:id="rId3"/>
                        </a:rPr>
                        <a:t>Global Action Plan for Prevention and Control of Pneumonia and Diarrhea</a:t>
                      </a:r>
                      <a:r>
                        <a:rPr lang="en-US" sz="1200" b="0" i="0" u="none" strike="noStrike" cap="none" noProof="0">
                          <a:solidFill>
                            <a:srgbClr val="000000"/>
                          </a:solidFill>
                          <a:effectLst/>
                          <a:latin typeface="+mn-lt"/>
                          <a:ea typeface="Arial"/>
                          <a:cs typeface="Arial"/>
                          <a:sym typeface="Arial"/>
                        </a:rPr>
                        <a:t>.</a:t>
                      </a:r>
                      <a:r>
                        <a:rPr lang="en-US" sz="1200" b="0" i="0" u="none" strike="noStrike" cap="none" noProof="0">
                          <a:solidFill>
                            <a:srgbClr val="000000"/>
                          </a:solidFill>
                          <a:effectLst/>
                          <a:latin typeface="+mn-lt"/>
                          <a:ea typeface="Arial"/>
                          <a:cs typeface="Arial"/>
                        </a:rPr>
                        <a:t> </a:t>
                      </a:r>
                      <a:endParaRPr lang="en-US" sz="1200" b="0" i="0" u="none" strike="noStrike" cap="none" noProof="0">
                        <a:solidFill>
                          <a:srgbClr val="000000"/>
                        </a:solidFill>
                        <a:effectLst/>
                        <a:latin typeface="+mn-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600" b="0" i="0" u="none" strike="noStrike" cap="none" noProof="0">
                        <a:solidFill>
                          <a:srgbClr val="000000"/>
                        </a:solidFill>
                        <a:effectLst/>
                        <a:latin typeface="+mn-lt"/>
                        <a:ea typeface="+mn-ea"/>
                        <a:cs typeface="Arial"/>
                        <a:sym typeface="Arial"/>
                      </a:endParaRPr>
                    </a:p>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i="0" u="none" strike="noStrike" cap="none" noProof="0">
                          <a:solidFill>
                            <a:srgbClr val="000000"/>
                          </a:solidFill>
                          <a:effectLst/>
                          <a:latin typeface="+mn-lt"/>
                          <a:ea typeface="+mn-ea"/>
                          <a:cs typeface="Arial"/>
                          <a:sym typeface="Arial"/>
                        </a:rPr>
                        <a:t>Indicator aligned with </a:t>
                      </a:r>
                      <a:r>
                        <a:rPr lang="en-US" sz="1200" b="0" i="0" u="none" strike="noStrike" cap="none" noProof="0">
                          <a:solidFill>
                            <a:schemeClr val="dk1"/>
                          </a:solidFill>
                          <a:effectLst/>
                          <a:latin typeface="+mn-lt"/>
                          <a:ea typeface="+mn-ea"/>
                          <a:cs typeface="+mn-cs"/>
                          <a:sym typeface="Arial"/>
                          <a:hlinkClick r:id="rId4"/>
                        </a:rPr>
                        <a:t>WHO 100 Core Health Indicators</a:t>
                      </a:r>
                      <a:r>
                        <a:rPr lang="en-US" sz="1200" b="0" i="0" u="none" strike="noStrike" cap="none" noProof="0">
                          <a:solidFill>
                            <a:schemeClr val="dk1"/>
                          </a:solidFill>
                          <a:effectLst/>
                          <a:latin typeface="+mn-lt"/>
                          <a:ea typeface="+mn-ea"/>
                          <a:cs typeface="+mn-cs"/>
                          <a:hlinkClick r:id="rId4"/>
                        </a:rPr>
                        <a:t>, </a:t>
                      </a:r>
                      <a:r>
                        <a:rPr lang="en-US" sz="1200" b="0" i="0" u="none" strike="noStrike" cap="none" noProof="0">
                          <a:solidFill>
                            <a:schemeClr val="dk1"/>
                          </a:solidFill>
                          <a:effectLst/>
                          <a:latin typeface="+mn-lt"/>
                          <a:ea typeface="+mn-ea"/>
                          <a:cs typeface="+mn-cs"/>
                        </a:rPr>
                        <a:t>SDG 3.8.1, </a:t>
                      </a:r>
                      <a:r>
                        <a:rPr lang="en-US" sz="1200" b="0" i="0" u="none" strike="noStrike" cap="none" noProof="0">
                          <a:solidFill>
                            <a:schemeClr val="dk1"/>
                          </a:solidFill>
                          <a:effectLst/>
                          <a:latin typeface="+mn-lt"/>
                          <a:ea typeface="+mn-ea"/>
                          <a:cs typeface="+mn-cs"/>
                          <a:sym typeface="Arial"/>
                        </a:rPr>
                        <a:t>and other initiatives.</a:t>
                      </a:r>
                      <a:r>
                        <a:rPr lang="en-US" sz="1200" b="0" i="0" u="none" strike="noStrike" cap="none" noProof="0">
                          <a:solidFill>
                            <a:schemeClr val="dk1"/>
                          </a:solidFill>
                          <a:effectLst/>
                          <a:latin typeface="+mn-lt"/>
                          <a:ea typeface="+mn-ea"/>
                          <a:cs typeface="+mn-cs"/>
                        </a:rPr>
                        <a:t> </a:t>
                      </a:r>
                      <a:endParaRPr lang="en-US" sz="1200" b="0" i="0" u="none" strike="noStrike" cap="none" noProof="0">
                        <a:solidFill>
                          <a:schemeClr val="tx1"/>
                        </a:solidFill>
                        <a:effectLst/>
                        <a:latin typeface="+mn-lt"/>
                        <a:ea typeface="+mn-ea"/>
                        <a:cs typeface="+mn-cs"/>
                        <a:sym typeface="Arial"/>
                      </a:endParaRPr>
                    </a:p>
                  </a:txBody>
                  <a:tcPr/>
                </a:tc>
                <a:extLst>
                  <a:ext uri="{0D108BD9-81ED-4DB2-BD59-A6C34878D82A}">
                    <a16:rowId xmlns:a16="http://schemas.microsoft.com/office/drawing/2014/main" val="95790272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noProof="0">
                          <a:solidFill>
                            <a:schemeClr val="tx1"/>
                          </a:solidFill>
                          <a:latin typeface="+mj-lt"/>
                          <a:cs typeface="Arial"/>
                          <a:sym typeface="Arial"/>
                        </a:rPr>
                        <a:t>2. Malaria diagnostics usage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noProof="0">
                          <a:solidFill>
                            <a:schemeClr val="tx1"/>
                          </a:solidFill>
                          <a:latin typeface="+mn-lt"/>
                        </a:rPr>
                        <a:t>N/A</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noProof="0" dirty="0">
                          <a:solidFill>
                            <a:schemeClr val="tx2">
                              <a:lumMod val="10000"/>
                            </a:schemeClr>
                          </a:solidFill>
                          <a:sym typeface="Calibri"/>
                        </a:rPr>
                        <a:t>Indicator aligned with </a:t>
                      </a:r>
                      <a:r>
                        <a:rPr lang="en-US" sz="1200" b="0" noProof="0" dirty="0">
                          <a:solidFill>
                            <a:schemeClr val="tx2">
                              <a:lumMod val="10000"/>
                            </a:schemeClr>
                          </a:solidFill>
                          <a:sym typeface="Calibri"/>
                          <a:hlinkClick r:id="rId5"/>
                        </a:rPr>
                        <a:t>Roll Back Malaria</a:t>
                      </a:r>
                      <a:r>
                        <a:rPr lang="en-US" sz="1200" b="0" noProof="0" dirty="0">
                          <a:solidFill>
                            <a:schemeClr val="tx2">
                              <a:lumMod val="10000"/>
                            </a:schemeClr>
                          </a:solidFill>
                          <a:sym typeface="Calibri"/>
                        </a:rPr>
                        <a:t> recommendations</a:t>
                      </a:r>
                      <a:r>
                        <a:rPr lang="en-US" sz="1200" b="0" noProof="0" dirty="0">
                          <a:solidFill>
                            <a:schemeClr val="tx2">
                              <a:lumMod val="10000"/>
                            </a:schemeClr>
                          </a:solidFill>
                        </a:rPr>
                        <a:t> and SDG target 3.3.</a:t>
                      </a:r>
                      <a:endParaRPr lang="en-US" sz="1200" b="0" i="0" u="none" strike="noStrike" cap="none" noProof="0" dirty="0">
                        <a:solidFill>
                          <a:schemeClr val="tx2">
                            <a:lumMod val="10000"/>
                          </a:schemeClr>
                        </a:solidFill>
                        <a:latin typeface="+mn-lt"/>
                        <a:ea typeface="+mn-ea"/>
                        <a:cs typeface="+mn-cs"/>
                        <a:sym typeface="Arial"/>
                      </a:endParaRPr>
                    </a:p>
                  </a:txBody>
                  <a:tcPr/>
                </a:tc>
                <a:extLst>
                  <a:ext uri="{0D108BD9-81ED-4DB2-BD59-A6C34878D82A}">
                    <a16:rowId xmlns:a16="http://schemas.microsoft.com/office/drawing/2014/main" val="149125971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noProof="0">
                          <a:solidFill>
                            <a:srgbClr val="000000"/>
                          </a:solidFill>
                          <a:latin typeface="+mj-lt"/>
                          <a:cs typeface="Arial"/>
                          <a:sym typeface="Arial"/>
                        </a:rPr>
                        <a:t>3. Care seeking for symptoms of ARI</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300" b="0" i="0" u="none" strike="noStrike" cap="none" noProof="0">
                          <a:solidFill>
                            <a:schemeClr val="tx1"/>
                          </a:solidFill>
                          <a:effectLst/>
                          <a:latin typeface="+mn-lt"/>
                          <a:ea typeface="+mn-ea"/>
                          <a:cs typeface="+mn-cs"/>
                          <a:sym typeface="Arial"/>
                        </a:rPr>
                        <a:t>By 2025, </a:t>
                      </a:r>
                      <a:r>
                        <a:rPr lang="en-US" sz="1300" b="0" i="0" u="none" strike="noStrike" cap="none" noProof="0">
                          <a:solidFill>
                            <a:schemeClr val="dk1"/>
                          </a:solidFill>
                          <a:effectLst/>
                          <a:latin typeface="+mn-lt"/>
                          <a:ea typeface="+mn-ea"/>
                          <a:cs typeface="+mn-cs"/>
                          <a:sym typeface="Arial"/>
                        </a:rPr>
                        <a:t>90% access to appropriate pneumonia case management (with 80% coverage in every district)</a:t>
                      </a:r>
                      <a:r>
                        <a:rPr lang="en-US" sz="1300" b="0" i="0" u="none" strike="noStrike" cap="none" noProof="0">
                          <a:solidFill>
                            <a:schemeClr val="dk1"/>
                          </a:solidFill>
                          <a:effectLst/>
                          <a:latin typeface="+mn-lt"/>
                          <a:ea typeface="+mn-ea"/>
                          <a:cs typeface="+mn-cs"/>
                        </a:rPr>
                        <a:t> </a:t>
                      </a:r>
                      <a:endParaRPr lang="en-US" sz="1300" b="0" i="0" u="none" strike="noStrike" cap="none" noProof="0">
                        <a:solidFill>
                          <a:srgbClr val="FF0000"/>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noProof="0">
                          <a:solidFill>
                            <a:schemeClr val="tx1"/>
                          </a:solidFill>
                          <a:effectLst/>
                          <a:latin typeface="+mn-lt"/>
                          <a:ea typeface="+mn-ea"/>
                          <a:cs typeface="+mn-cs"/>
                          <a:sym typeface="Arial"/>
                        </a:rPr>
                        <a:t>Related global target stated in </a:t>
                      </a:r>
                      <a:r>
                        <a:rPr lang="en-US" sz="1200" b="0" i="0" u="none" strike="noStrike" cap="none" noProof="0">
                          <a:solidFill>
                            <a:srgbClr val="000000"/>
                          </a:solidFill>
                          <a:effectLst/>
                          <a:latin typeface="+mn-lt"/>
                          <a:ea typeface="Arial"/>
                          <a:cs typeface="Arial"/>
                          <a:sym typeface="Arial"/>
                          <a:hlinkClick r:id="rId3"/>
                        </a:rPr>
                        <a:t>Global Action Plan for Prevention and Control of Pneumonia and Diarrhea</a:t>
                      </a:r>
                      <a:r>
                        <a:rPr lang="en-US" sz="1200" b="0" i="0" u="none" strike="noStrike" cap="none" noProof="0">
                          <a:solidFill>
                            <a:srgbClr val="000000"/>
                          </a:solidFill>
                          <a:effectLst/>
                          <a:latin typeface="+mn-lt"/>
                          <a:ea typeface="Arial"/>
                          <a:cs typeface="Arial"/>
                          <a:sym typeface="Arial"/>
                        </a:rPr>
                        <a:t>; GAPPD target and indicator differ.</a:t>
                      </a:r>
                      <a:endParaRPr lang="en-US" sz="1200" b="0" i="0" u="none" strike="noStrike" cap="none" noProof="0">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600" b="0" i="0" u="none" strike="noStrike" cap="none" noProof="0">
                        <a:solidFill>
                          <a:schemeClr val="dk1"/>
                        </a:solidFill>
                        <a:effectLst/>
                        <a:latin typeface="+mn-lt"/>
                        <a:ea typeface="+mn-ea"/>
                        <a:cs typeface="+mn-cs"/>
                        <a:sym typeface="Arial"/>
                      </a:endParaRPr>
                    </a:p>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i="0" u="none" strike="noStrike" cap="none" noProof="0">
                          <a:solidFill>
                            <a:schemeClr val="dk1"/>
                          </a:solidFill>
                          <a:effectLst/>
                          <a:latin typeface="+mn-lt"/>
                          <a:ea typeface="+mn-ea"/>
                          <a:cs typeface="+mn-cs"/>
                          <a:sym typeface="Arial"/>
                        </a:rPr>
                        <a:t>Indicator is aligned with measurement of </a:t>
                      </a:r>
                      <a:r>
                        <a:rPr lang="en-US" sz="1200" b="0" noProof="0">
                          <a:solidFill>
                            <a:schemeClr val="tx1"/>
                          </a:solidFill>
                          <a:latin typeface="+mn-lt"/>
                        </a:rPr>
                        <a:t>SDG 3.8.1 and included </a:t>
                      </a:r>
                      <a:r>
                        <a:rPr lang="en-US" sz="1200" b="0" i="0" u="none" strike="noStrike" cap="none" noProof="0">
                          <a:solidFill>
                            <a:schemeClr val="dk1"/>
                          </a:solidFill>
                          <a:effectLst/>
                          <a:latin typeface="+mn-lt"/>
                          <a:ea typeface="+mn-ea"/>
                          <a:cs typeface="+mn-cs"/>
                          <a:sym typeface="Arial"/>
                        </a:rPr>
                        <a:t>within the </a:t>
                      </a:r>
                      <a:r>
                        <a:rPr lang="en-US" sz="1200" b="0" i="0" u="none" strike="noStrike" cap="none" noProof="0">
                          <a:solidFill>
                            <a:schemeClr val="dk1"/>
                          </a:solidFill>
                          <a:effectLst/>
                          <a:latin typeface="+mn-lt"/>
                          <a:ea typeface="+mn-ea"/>
                          <a:cs typeface="+mn-cs"/>
                          <a:sym typeface="Arial"/>
                          <a:hlinkClick r:id="rId6"/>
                        </a:rPr>
                        <a:t>Universal Health Coverage index (3.8.1).</a:t>
                      </a:r>
                      <a:r>
                        <a:rPr lang="en-US" sz="1200" b="0" i="0" u="none" strike="noStrike" cap="none" noProof="0">
                          <a:solidFill>
                            <a:schemeClr val="dk1"/>
                          </a:solidFill>
                          <a:effectLst/>
                          <a:latin typeface="+mn-lt"/>
                          <a:ea typeface="+mn-ea"/>
                          <a:cs typeface="+mn-cs"/>
                          <a:hlinkClick r:id="rId6"/>
                        </a:rPr>
                        <a:t> </a:t>
                      </a:r>
                      <a:endParaRPr lang="en-US" sz="1200" b="0" noProof="0">
                        <a:solidFill>
                          <a:schemeClr val="tx1"/>
                        </a:solidFill>
                        <a:latin typeface="+mn-lt"/>
                      </a:endParaRPr>
                    </a:p>
                  </a:txBody>
                  <a:tcPr/>
                </a:tc>
                <a:extLst>
                  <a:ext uri="{0D108BD9-81ED-4DB2-BD59-A6C34878D82A}">
                    <a16:rowId xmlns:a16="http://schemas.microsoft.com/office/drawing/2014/main" val="3163158127"/>
                  </a:ext>
                </a:extLst>
              </a:tr>
              <a:tr h="370840">
                <a:tc>
                  <a:txBody>
                    <a:bodyPr/>
                    <a:lstStyle/>
                    <a:p>
                      <a:r>
                        <a:rPr lang="en-US" sz="1400" b="0" i="0" u="none" strike="noStrike" cap="none" noProof="0">
                          <a:solidFill>
                            <a:srgbClr val="000000"/>
                          </a:solidFill>
                          <a:latin typeface="+mj-lt"/>
                          <a:cs typeface="Arial"/>
                          <a:sym typeface="Arial"/>
                        </a:rPr>
                        <a:t>4. Care seeking for fever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noProof="0">
                          <a:solidFill>
                            <a:schemeClr val="tx1"/>
                          </a:solidFill>
                          <a:latin typeface="+mj-lt"/>
                        </a:rPr>
                        <a:t>N/A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noProof="0">
                          <a:solidFill>
                            <a:schemeClr val="tx2">
                              <a:lumMod val="10000"/>
                            </a:schemeClr>
                          </a:solidFill>
                          <a:sym typeface="Calibri"/>
                        </a:rPr>
                        <a:t>Indicator aligned with </a:t>
                      </a:r>
                      <a:r>
                        <a:rPr lang="en-US" sz="1200" b="0" noProof="0">
                          <a:solidFill>
                            <a:schemeClr val="tx2">
                              <a:lumMod val="10000"/>
                            </a:schemeClr>
                          </a:solidFill>
                          <a:sym typeface="Calibri"/>
                          <a:hlinkClick r:id="rId5"/>
                        </a:rPr>
                        <a:t>Roll Back Malaria</a:t>
                      </a:r>
                      <a:r>
                        <a:rPr lang="en-US" sz="1200" b="0" noProof="0">
                          <a:solidFill>
                            <a:schemeClr val="tx2">
                              <a:lumMod val="10000"/>
                            </a:schemeClr>
                          </a:solidFill>
                          <a:sym typeface="Calibri"/>
                        </a:rPr>
                        <a:t> recommendations.</a:t>
                      </a:r>
                      <a:endParaRPr lang="en-US" sz="1200" b="0" i="0" u="none" strike="noStrike" cap="none" noProof="0">
                        <a:solidFill>
                          <a:schemeClr val="tx2">
                            <a:lumMod val="10000"/>
                          </a:schemeClr>
                        </a:solidFill>
                        <a:latin typeface="+mn-lt"/>
                        <a:ea typeface="+mn-ea"/>
                        <a:cs typeface="+mn-cs"/>
                        <a:sym typeface="Arial"/>
                      </a:endParaRPr>
                    </a:p>
                  </a:txBody>
                  <a:tcPr/>
                </a:tc>
                <a:extLst>
                  <a:ext uri="{0D108BD9-81ED-4DB2-BD59-A6C34878D82A}">
                    <a16:rowId xmlns:a16="http://schemas.microsoft.com/office/drawing/2014/main" val="159302122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noProof="0">
                          <a:solidFill>
                            <a:srgbClr val="000000"/>
                          </a:solidFill>
                          <a:latin typeface="+mj-lt"/>
                          <a:cs typeface="Arial"/>
                          <a:sym typeface="Arial"/>
                        </a:rPr>
                        <a:t>5. Malaria treatment </a:t>
                      </a:r>
                      <a:r>
                        <a:rPr lang="en-US" sz="1200" b="0" i="1" u="none" strike="noStrike" cap="none" noProof="0">
                          <a:solidFill>
                            <a:srgbClr val="000000"/>
                          </a:solidFill>
                          <a:latin typeface="+mj-lt"/>
                          <a:cs typeface="Arial"/>
                          <a:sym typeface="Arial"/>
                        </a:rPr>
                        <a:t>(children under the age of five diagnosed with malaria who received ACT (or other first-line treatment according to national policy)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noProof="0">
                          <a:solidFill>
                            <a:schemeClr val="tx1"/>
                          </a:solidFill>
                          <a:latin typeface="+mj-lt"/>
                        </a:rPr>
                        <a:t>N/A</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noProof="0" dirty="0">
                          <a:solidFill>
                            <a:schemeClr val="tx2">
                              <a:lumMod val="10000"/>
                            </a:schemeClr>
                          </a:solidFill>
                          <a:sym typeface="Calibri"/>
                        </a:rPr>
                        <a:t>Indicator aligned with </a:t>
                      </a:r>
                      <a:r>
                        <a:rPr lang="en-US" sz="1200" b="0" noProof="0" dirty="0">
                          <a:solidFill>
                            <a:schemeClr val="tx2">
                              <a:lumMod val="10000"/>
                            </a:schemeClr>
                          </a:solidFill>
                          <a:sym typeface="Calibri"/>
                          <a:hlinkClick r:id="rId7"/>
                        </a:rPr>
                        <a:t>WHO World malaria report </a:t>
                      </a:r>
                      <a:r>
                        <a:rPr lang="en-US" sz="1200" b="0" noProof="0" dirty="0">
                          <a:solidFill>
                            <a:schemeClr val="tx2">
                              <a:lumMod val="10000"/>
                            </a:schemeClr>
                          </a:solidFill>
                        </a:rPr>
                        <a:t>, </a:t>
                      </a:r>
                      <a:r>
                        <a:rPr lang="en-US" sz="1200" b="0" noProof="0" dirty="0">
                          <a:solidFill>
                            <a:schemeClr val="tx2">
                              <a:lumMod val="10000"/>
                            </a:schemeClr>
                          </a:solidFill>
                          <a:sym typeface="Calibri"/>
                          <a:hlinkClick r:id="rId5"/>
                        </a:rPr>
                        <a:t>Roll Back Malaria</a:t>
                      </a:r>
                      <a:r>
                        <a:rPr lang="en-US" sz="1200" b="0" noProof="0" dirty="0">
                          <a:solidFill>
                            <a:schemeClr val="tx2">
                              <a:lumMod val="10000"/>
                            </a:schemeClr>
                          </a:solidFill>
                          <a:sym typeface="Calibri"/>
                        </a:rPr>
                        <a:t> recommendations</a:t>
                      </a:r>
                      <a:r>
                        <a:rPr lang="en-US" sz="1200" b="0" noProof="0" dirty="0">
                          <a:solidFill>
                            <a:schemeClr val="tx2">
                              <a:lumMod val="10000"/>
                            </a:schemeClr>
                          </a:solidFill>
                        </a:rPr>
                        <a:t>, and SDG 3.3.</a:t>
                      </a:r>
                      <a:endParaRPr lang="en-US" sz="1200" b="0" i="0" u="none" strike="noStrike" cap="none" noProof="0" dirty="0">
                        <a:solidFill>
                          <a:schemeClr val="tx2">
                            <a:lumMod val="10000"/>
                          </a:schemeClr>
                        </a:solidFill>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noProof="0" dirty="0">
                        <a:solidFill>
                          <a:schemeClr val="dk1"/>
                        </a:solidFill>
                        <a:latin typeface="+mn-lt"/>
                        <a:ea typeface="Calibri"/>
                        <a:cs typeface="Calibri"/>
                        <a:sym typeface="Arial"/>
                      </a:endParaRPr>
                    </a:p>
                  </a:txBody>
                  <a:tcPr/>
                </a:tc>
                <a:extLst>
                  <a:ext uri="{0D108BD9-81ED-4DB2-BD59-A6C34878D82A}">
                    <a16:rowId xmlns:a16="http://schemas.microsoft.com/office/drawing/2014/main" val="2726923727"/>
                  </a:ext>
                </a:extLst>
              </a:tr>
            </a:tbl>
          </a:graphicData>
        </a:graphic>
      </p:graphicFrame>
    </p:spTree>
    <p:extLst>
      <p:ext uri="{BB962C8B-B14F-4D97-AF65-F5344CB8AC3E}">
        <p14:creationId xmlns:p14="http://schemas.microsoft.com/office/powerpoint/2010/main" val="2210190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en-US" sz="2400" dirty="0">
                <a:solidFill>
                  <a:schemeClr val="dk1"/>
                </a:solidFill>
                <a:latin typeface="+mj-lt"/>
              </a:rPr>
              <a:t>Contextual Indicators</a:t>
            </a:r>
            <a:endParaRPr lang="en-US" sz="2400" dirty="0">
              <a:latin typeface="+mj-lt"/>
            </a:endParaRPr>
          </a:p>
        </p:txBody>
      </p:sp>
      <p:sp>
        <p:nvSpPr>
          <p:cNvPr id="9" name="Oval 8">
            <a:extLst>
              <a:ext uri="{FF2B5EF4-FFF2-40B4-BE49-F238E27FC236}">
                <a16:creationId xmlns:a16="http://schemas.microsoft.com/office/drawing/2014/main" id="{66EEAD87-8185-4F04-8A67-67336D177CF6}"/>
              </a:ext>
            </a:extLst>
          </p:cNvPr>
          <p:cNvSpPr/>
          <p:nvPr/>
        </p:nvSpPr>
        <p:spPr>
          <a:xfrm>
            <a:off x="684000" y="1125918"/>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31" name="Oval 30">
            <a:extLst>
              <a:ext uri="{FF2B5EF4-FFF2-40B4-BE49-F238E27FC236}">
                <a16:creationId xmlns:a16="http://schemas.microsoft.com/office/drawing/2014/main" id="{25B9428A-F7CC-4487-8289-BEFADEE44D39}"/>
              </a:ext>
            </a:extLst>
          </p:cNvPr>
          <p:cNvSpPr/>
          <p:nvPr/>
        </p:nvSpPr>
        <p:spPr>
          <a:xfrm>
            <a:off x="684000" y="2548278"/>
            <a:ext cx="457200" cy="4572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32" name="Oval 31">
            <a:extLst>
              <a:ext uri="{FF2B5EF4-FFF2-40B4-BE49-F238E27FC236}">
                <a16:creationId xmlns:a16="http://schemas.microsoft.com/office/drawing/2014/main" id="{B52CC9C1-55B7-4A06-B835-854D21089678}"/>
              </a:ext>
            </a:extLst>
          </p:cNvPr>
          <p:cNvSpPr/>
          <p:nvPr/>
        </p:nvSpPr>
        <p:spPr>
          <a:xfrm>
            <a:off x="684000" y="3262110"/>
            <a:ext cx="457200" cy="457200"/>
          </a:xfrm>
          <a:prstGeom prst="ellipse">
            <a:avLst/>
          </a:prstGeom>
          <a:solidFill>
            <a:srgbClr val="DBA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33" name="Oval 32">
            <a:extLst>
              <a:ext uri="{FF2B5EF4-FFF2-40B4-BE49-F238E27FC236}">
                <a16:creationId xmlns:a16="http://schemas.microsoft.com/office/drawing/2014/main" id="{505813AC-B624-4C0A-BB76-E2F886977E48}"/>
              </a:ext>
            </a:extLst>
          </p:cNvPr>
          <p:cNvSpPr/>
          <p:nvPr/>
        </p:nvSpPr>
        <p:spPr>
          <a:xfrm>
            <a:off x="684000" y="3975942"/>
            <a:ext cx="457200" cy="457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43" name="Oval 42">
            <a:extLst>
              <a:ext uri="{FF2B5EF4-FFF2-40B4-BE49-F238E27FC236}">
                <a16:creationId xmlns:a16="http://schemas.microsoft.com/office/drawing/2014/main" id="{79A07AB8-C72C-462D-BF49-76C4CC9D7B9F}"/>
              </a:ext>
            </a:extLst>
          </p:cNvPr>
          <p:cNvSpPr/>
          <p:nvPr/>
        </p:nvSpPr>
        <p:spPr>
          <a:xfrm>
            <a:off x="684000" y="1834446"/>
            <a:ext cx="457200" cy="457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cxnSp>
        <p:nvCxnSpPr>
          <p:cNvPr id="12" name="Straight Connector 11">
            <a:extLst>
              <a:ext uri="{FF2B5EF4-FFF2-40B4-BE49-F238E27FC236}">
                <a16:creationId xmlns:a16="http://schemas.microsoft.com/office/drawing/2014/main" id="{6782B029-FB48-4F4D-814E-265A679EA743}"/>
              </a:ext>
            </a:extLst>
          </p:cNvPr>
          <p:cNvCxnSpPr>
            <a:stCxn id="9" idx="4"/>
            <a:endCxn id="43" idx="0"/>
          </p:cNvCxnSpPr>
          <p:nvPr/>
        </p:nvCxnSpPr>
        <p:spPr>
          <a:xfrm>
            <a:off x="912600" y="1583118"/>
            <a:ext cx="0" cy="251328"/>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75D46CC-5F96-466E-B310-E5CE1B27C65B}"/>
              </a:ext>
            </a:extLst>
          </p:cNvPr>
          <p:cNvCxnSpPr>
            <a:cxnSpLocks/>
            <a:stCxn id="43" idx="4"/>
            <a:endCxn id="31" idx="0"/>
          </p:cNvCxnSpPr>
          <p:nvPr/>
        </p:nvCxnSpPr>
        <p:spPr>
          <a:xfrm>
            <a:off x="912600" y="2291646"/>
            <a:ext cx="0" cy="25663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C311715-45EE-465F-A4A6-8EC8C0790809}"/>
              </a:ext>
            </a:extLst>
          </p:cNvPr>
          <p:cNvCxnSpPr>
            <a:cxnSpLocks/>
            <a:stCxn id="32" idx="4"/>
            <a:endCxn id="33" idx="0"/>
          </p:cNvCxnSpPr>
          <p:nvPr/>
        </p:nvCxnSpPr>
        <p:spPr>
          <a:xfrm>
            <a:off x="912600" y="3719310"/>
            <a:ext cx="0" cy="25663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939F376-BA7E-419A-9459-E8DDDE9249E0}"/>
              </a:ext>
            </a:extLst>
          </p:cNvPr>
          <p:cNvSpPr txBox="1"/>
          <p:nvPr/>
        </p:nvSpPr>
        <p:spPr>
          <a:xfrm>
            <a:off x="1141200" y="1196534"/>
            <a:ext cx="4572000" cy="307777"/>
          </a:xfrm>
          <a:prstGeom prst="rect">
            <a:avLst/>
          </a:prstGeom>
          <a:noFill/>
        </p:spPr>
        <p:txBody>
          <a:bodyPr wrap="square" lIns="91440" tIns="45720" rIns="91440" bIns="45720" anchor="t">
            <a:spAutoFit/>
          </a:bodyPr>
          <a:lstStyle/>
          <a:p>
            <a:r>
              <a:rPr lang="en-US" sz="1400" b="0" i="0" u="none" strike="noStrike" cap="none" dirty="0">
                <a:solidFill>
                  <a:srgbClr val="000000"/>
                </a:solidFill>
                <a:latin typeface="+mj-lt"/>
                <a:cs typeface="Arial"/>
                <a:sym typeface="Arial"/>
              </a:rPr>
              <a:t>Population using basic drinking water services</a:t>
            </a:r>
            <a:r>
              <a:rPr lang="en-US">
                <a:latin typeface="+mj-lt"/>
              </a:rPr>
              <a:t>* (</a:t>
            </a:r>
            <a:r>
              <a:rPr lang="en-US" b="1">
                <a:latin typeface="+mj-lt"/>
              </a:rPr>
              <a:t>SDG 6.1.1</a:t>
            </a:r>
            <a:r>
              <a:rPr lang="en-US">
                <a:latin typeface="+mj-lt"/>
              </a:rPr>
              <a:t>)</a:t>
            </a:r>
            <a:endParaRPr lang="en-US" dirty="0">
              <a:latin typeface="+mj-lt"/>
            </a:endParaRPr>
          </a:p>
        </p:txBody>
      </p:sp>
      <p:cxnSp>
        <p:nvCxnSpPr>
          <p:cNvPr id="52" name="Straight Connector 51">
            <a:extLst>
              <a:ext uri="{FF2B5EF4-FFF2-40B4-BE49-F238E27FC236}">
                <a16:creationId xmlns:a16="http://schemas.microsoft.com/office/drawing/2014/main" id="{CFE464BD-3EE5-4DDF-8510-9A680F66C95B}"/>
              </a:ext>
            </a:extLst>
          </p:cNvPr>
          <p:cNvCxnSpPr>
            <a:cxnSpLocks/>
            <a:stCxn id="31" idx="4"/>
            <a:endCxn id="32" idx="0"/>
          </p:cNvCxnSpPr>
          <p:nvPr/>
        </p:nvCxnSpPr>
        <p:spPr>
          <a:xfrm>
            <a:off x="912600" y="3005478"/>
            <a:ext cx="0" cy="25663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A834596-91B9-4209-B699-728D3D0E0098}"/>
              </a:ext>
            </a:extLst>
          </p:cNvPr>
          <p:cNvSpPr txBox="1"/>
          <p:nvPr/>
        </p:nvSpPr>
        <p:spPr>
          <a:xfrm>
            <a:off x="1141200" y="1909157"/>
            <a:ext cx="4572000" cy="307777"/>
          </a:xfrm>
          <a:prstGeom prst="rect">
            <a:avLst/>
          </a:prstGeom>
          <a:noFill/>
        </p:spPr>
        <p:txBody>
          <a:bodyPr wrap="square" lIns="91440" tIns="45720" rIns="91440" bIns="45720" anchor="t">
            <a:spAutoFit/>
          </a:bodyPr>
          <a:lstStyle/>
          <a:p>
            <a:r>
              <a:rPr lang="en-US" sz="1400" b="0" i="0" u="none" strike="noStrike" cap="none" dirty="0">
                <a:solidFill>
                  <a:srgbClr val="000000"/>
                </a:solidFill>
                <a:latin typeface="+mj-lt"/>
                <a:cs typeface="Arial"/>
                <a:sym typeface="Arial"/>
              </a:rPr>
              <a:t>Population using basic sanitation services*</a:t>
            </a:r>
            <a:r>
              <a:rPr lang="en-US">
                <a:latin typeface="+mj-lt"/>
              </a:rPr>
              <a:t> (</a:t>
            </a:r>
            <a:r>
              <a:rPr lang="en-US" b="1">
                <a:latin typeface="+mj-lt"/>
              </a:rPr>
              <a:t>SDG 6.2.1</a:t>
            </a:r>
            <a:r>
              <a:rPr lang="en-US">
                <a:latin typeface="+mj-lt"/>
              </a:rPr>
              <a:t>)</a:t>
            </a:r>
            <a:endParaRPr lang="en-US" dirty="0">
              <a:latin typeface="+mj-lt"/>
            </a:endParaRPr>
          </a:p>
        </p:txBody>
      </p:sp>
      <p:sp>
        <p:nvSpPr>
          <p:cNvPr id="56" name="TextBox 55">
            <a:extLst>
              <a:ext uri="{FF2B5EF4-FFF2-40B4-BE49-F238E27FC236}">
                <a16:creationId xmlns:a16="http://schemas.microsoft.com/office/drawing/2014/main" id="{2E731C85-C601-4F79-9D93-33D91CA4E75E}"/>
              </a:ext>
            </a:extLst>
          </p:cNvPr>
          <p:cNvSpPr txBox="1"/>
          <p:nvPr/>
        </p:nvSpPr>
        <p:spPr>
          <a:xfrm>
            <a:off x="1141200" y="2617685"/>
            <a:ext cx="4572000" cy="307777"/>
          </a:xfrm>
          <a:prstGeom prst="rect">
            <a:avLst/>
          </a:prstGeom>
          <a:noFill/>
        </p:spPr>
        <p:txBody>
          <a:bodyPr wrap="square">
            <a:spAutoFit/>
          </a:bodyPr>
          <a:lstStyle/>
          <a:p>
            <a:r>
              <a:rPr lang="en-US" sz="1400" b="0" i="0" u="none" strike="noStrike" cap="none" dirty="0">
                <a:solidFill>
                  <a:srgbClr val="000000"/>
                </a:solidFill>
                <a:latin typeface="+mj-lt"/>
                <a:cs typeface="Arial"/>
                <a:sym typeface="Arial"/>
              </a:rPr>
              <a:t>Population with basic handwashing facilities at home*</a:t>
            </a:r>
            <a:endParaRPr lang="en-US" dirty="0">
              <a:latin typeface="+mj-lt"/>
            </a:endParaRPr>
          </a:p>
        </p:txBody>
      </p:sp>
      <p:sp>
        <p:nvSpPr>
          <p:cNvPr id="57" name="TextBox 56">
            <a:extLst>
              <a:ext uri="{FF2B5EF4-FFF2-40B4-BE49-F238E27FC236}">
                <a16:creationId xmlns:a16="http://schemas.microsoft.com/office/drawing/2014/main" id="{E23D17D6-EFD3-4E32-9EA1-764D1520E532}"/>
              </a:ext>
            </a:extLst>
          </p:cNvPr>
          <p:cNvSpPr txBox="1"/>
          <p:nvPr/>
        </p:nvSpPr>
        <p:spPr>
          <a:xfrm>
            <a:off x="1141200" y="3336821"/>
            <a:ext cx="4572000" cy="307777"/>
          </a:xfrm>
          <a:prstGeom prst="rect">
            <a:avLst/>
          </a:prstGeom>
          <a:noFill/>
        </p:spPr>
        <p:txBody>
          <a:bodyPr wrap="square" lIns="91440" tIns="45720" rIns="91440" bIns="45720" anchor="t">
            <a:spAutoFit/>
          </a:bodyPr>
          <a:lstStyle/>
          <a:p>
            <a:r>
              <a:rPr lang="en-US" sz="1400" b="0" i="0" u="none" strike="noStrike" cap="none" dirty="0">
                <a:solidFill>
                  <a:srgbClr val="000000"/>
                </a:solidFill>
                <a:latin typeface="+mj-lt"/>
                <a:cs typeface="Arial"/>
                <a:sym typeface="Arial"/>
              </a:rPr>
              <a:t>Food Insecurity Experience Scale</a:t>
            </a:r>
            <a:r>
              <a:rPr lang="en-US">
                <a:latin typeface="+mj-lt"/>
              </a:rPr>
              <a:t> (</a:t>
            </a:r>
            <a:r>
              <a:rPr lang="en-US" b="1">
                <a:latin typeface="+mj-lt"/>
              </a:rPr>
              <a:t>SDG 2.1.2)</a:t>
            </a:r>
            <a:endParaRPr lang="en-US" dirty="0">
              <a:latin typeface="+mj-lt"/>
            </a:endParaRPr>
          </a:p>
        </p:txBody>
      </p:sp>
      <p:sp>
        <p:nvSpPr>
          <p:cNvPr id="58" name="TextBox 57">
            <a:extLst>
              <a:ext uri="{FF2B5EF4-FFF2-40B4-BE49-F238E27FC236}">
                <a16:creationId xmlns:a16="http://schemas.microsoft.com/office/drawing/2014/main" id="{F71C6D05-1392-4FD7-A568-A9B275EC35FF}"/>
              </a:ext>
            </a:extLst>
          </p:cNvPr>
          <p:cNvSpPr txBox="1"/>
          <p:nvPr/>
        </p:nvSpPr>
        <p:spPr>
          <a:xfrm>
            <a:off x="1141200" y="3946966"/>
            <a:ext cx="7284150" cy="307777"/>
          </a:xfrm>
          <a:prstGeom prst="rect">
            <a:avLst/>
          </a:prstGeom>
          <a:noFill/>
        </p:spPr>
        <p:txBody>
          <a:bodyPr wrap="square" lIns="91440" tIns="45720" rIns="91440" bIns="45720" anchor="t">
            <a:spAutoFit/>
          </a:bodyPr>
          <a:lstStyle/>
          <a:p>
            <a:r>
              <a:rPr lang="en-US" sz="1400" b="0" i="0" u="none" strike="noStrike" cap="none" dirty="0">
                <a:solidFill>
                  <a:srgbClr val="000000"/>
                </a:solidFill>
                <a:latin typeface="+mj-lt"/>
                <a:cs typeface="Arial"/>
                <a:sym typeface="Arial"/>
              </a:rPr>
              <a:t>Gender/Women’s empowerment (</a:t>
            </a:r>
            <a:r>
              <a:rPr lang="en-US" sz="1400" b="1" i="0" u="none" strike="noStrike" cap="none" dirty="0">
                <a:solidFill>
                  <a:srgbClr val="000000"/>
                </a:solidFill>
                <a:latin typeface="+mj-lt"/>
                <a:cs typeface="Arial"/>
                <a:sym typeface="Arial"/>
              </a:rPr>
              <a:t>SDG 5.1.1</a:t>
            </a:r>
            <a:r>
              <a:rPr lang="en-US">
                <a:latin typeface="+mj-lt"/>
              </a:rPr>
              <a:t>.)</a:t>
            </a:r>
            <a:r>
              <a:rPr lang="en-US" sz="1400" b="0" i="0" u="none" strike="noStrike" cap="none" dirty="0">
                <a:solidFill>
                  <a:srgbClr val="000000"/>
                </a:solidFill>
                <a:latin typeface="+mj-lt"/>
                <a:cs typeface="Arial"/>
                <a:sym typeface="Arial"/>
              </a:rPr>
              <a:t> </a:t>
            </a:r>
            <a:endParaRPr lang="en-US" dirty="0">
              <a:latin typeface="+mj-lt"/>
            </a:endParaRPr>
          </a:p>
        </p:txBody>
      </p:sp>
      <p:sp>
        <p:nvSpPr>
          <p:cNvPr id="18" name="TextBox 17">
            <a:extLst>
              <a:ext uri="{FF2B5EF4-FFF2-40B4-BE49-F238E27FC236}">
                <a16:creationId xmlns:a16="http://schemas.microsoft.com/office/drawing/2014/main" id="{601E6B37-AB17-435F-9B5C-E4958875493F}"/>
              </a:ext>
            </a:extLst>
          </p:cNvPr>
          <p:cNvSpPr txBox="1"/>
          <p:nvPr/>
        </p:nvSpPr>
        <p:spPr>
          <a:xfrm>
            <a:off x="389744" y="4677849"/>
            <a:ext cx="8754256" cy="430887"/>
          </a:xfrm>
          <a:prstGeom prst="rect">
            <a:avLst/>
          </a:prstGeom>
          <a:noFill/>
        </p:spPr>
        <p:txBody>
          <a:bodyPr wrap="square" lIns="91440" tIns="45720" rIns="91440" bIns="45720" anchor="t">
            <a:spAutoFit/>
          </a:bodyPr>
          <a:lstStyle/>
          <a:p>
            <a:pPr algn="r"/>
            <a:r>
              <a:rPr lang="en-US" sz="1100" b="0" i="0" dirty="0">
                <a:solidFill>
                  <a:srgbClr val="000000"/>
                </a:solidFill>
                <a:effectLst/>
                <a:latin typeface="+mn-lt"/>
              </a:rPr>
              <a:t>* Indicator recommended by the </a:t>
            </a:r>
            <a:r>
              <a:rPr lang="en-US" sz="1100" b="0" i="0" dirty="0">
                <a:solidFill>
                  <a:srgbClr val="000000"/>
                </a:solidFill>
                <a:effectLst/>
                <a:latin typeface="+mn-lt"/>
                <a:hlinkClick r:id="rId3"/>
              </a:rPr>
              <a:t>WHO/UNICEF Joint Monitoring </a:t>
            </a:r>
            <a:r>
              <a:rPr lang="en-US" sz="1100" b="0" i="0">
                <a:solidFill>
                  <a:srgbClr val="000000"/>
                </a:solidFill>
                <a:effectLst/>
                <a:latin typeface="+mn-lt"/>
                <a:hlinkClick r:id="rId3"/>
              </a:rPr>
              <a:t>Programme</a:t>
            </a:r>
            <a:r>
              <a:rPr lang="en-US" sz="1100" b="0" i="0" dirty="0">
                <a:solidFill>
                  <a:srgbClr val="000000"/>
                </a:solidFill>
                <a:effectLst/>
                <a:latin typeface="+mn-lt"/>
                <a:hlinkClick r:id="rId3"/>
              </a:rPr>
              <a:t> for Water Supply, Sanitation and Hygiene (JMP) </a:t>
            </a:r>
            <a:endParaRPr lang="en-US" sz="1100" b="0" i="0" dirty="0">
              <a:solidFill>
                <a:srgbClr val="000000"/>
              </a:solidFill>
              <a:effectLst/>
              <a:latin typeface="+mn-lt"/>
            </a:endParaRPr>
          </a:p>
          <a:p>
            <a:pPr algn="r"/>
            <a:r>
              <a:rPr lang="en-US" sz="1100" b="0" i="0" u="none" strike="noStrike" cap="none" dirty="0">
                <a:solidFill>
                  <a:srgbClr val="000000"/>
                </a:solidFill>
                <a:latin typeface="+mn-lt"/>
                <a:cs typeface="Arial"/>
                <a:sym typeface="Arial"/>
              </a:rPr>
              <a:t>¥</a:t>
            </a:r>
            <a:endParaRPr lang="en-US" sz="1100" b="1">
              <a:latin typeface="+mn-lt"/>
            </a:endParaRPr>
          </a:p>
        </p:txBody>
      </p:sp>
    </p:spTree>
    <p:extLst>
      <p:ext uri="{BB962C8B-B14F-4D97-AF65-F5344CB8AC3E}">
        <p14:creationId xmlns:p14="http://schemas.microsoft.com/office/powerpoint/2010/main" val="360991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6066BA-9901-4D84-8318-5054E08276F8}"/>
              </a:ext>
            </a:extLst>
          </p:cNvPr>
          <p:cNvSpPr>
            <a:spLocks noGrp="1"/>
          </p:cNvSpPr>
          <p:nvPr>
            <p:ph type="pic" idx="2"/>
          </p:nvPr>
        </p:nvSpPr>
        <p:spPr/>
      </p:sp>
      <p:sp>
        <p:nvSpPr>
          <p:cNvPr id="7" name="Google Shape;106;p4">
            <a:extLst>
              <a:ext uri="{FF2B5EF4-FFF2-40B4-BE49-F238E27FC236}">
                <a16:creationId xmlns:a16="http://schemas.microsoft.com/office/drawing/2014/main" id="{1E9CE3C0-2462-44BD-9387-A221E29F927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3.2</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CSA Results Framework:</a:t>
            </a:r>
            <a:b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Learning agenda</a:t>
            </a:r>
          </a:p>
        </p:txBody>
      </p:sp>
      <p:pic>
        <p:nvPicPr>
          <p:cNvPr id="8" name="Google Shape;442;p61">
            <a:extLst>
              <a:ext uri="{FF2B5EF4-FFF2-40B4-BE49-F238E27FC236}">
                <a16:creationId xmlns:a16="http://schemas.microsoft.com/office/drawing/2014/main" id="{82BC53BE-A20B-4FDF-BAFA-97A21C555530}"/>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443;p61">
            <a:extLst>
              <a:ext uri="{FF2B5EF4-FFF2-40B4-BE49-F238E27FC236}">
                <a16:creationId xmlns:a16="http://schemas.microsoft.com/office/drawing/2014/main" id="{DCE818F3-F43C-4843-9388-4256BCC1CEF3}"/>
              </a:ext>
            </a:extLst>
          </p:cNvPr>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MOMENTUM;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147194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en-US" sz="2700" dirty="0">
                <a:latin typeface="Gill Sans MT" panose="020B0502020104020203" pitchFamily="34" charset="0"/>
              </a:rPr>
              <a:t>CSA Results Framework Learning Agenda</a:t>
            </a:r>
            <a:endParaRPr lang="en-US" i="1" dirty="0">
              <a:latin typeface="Gill Sans MT" panose="020B0502020104020203" pitchFamily="34" charset="0"/>
            </a:endParaRPr>
          </a:p>
        </p:txBody>
      </p:sp>
      <p:sp>
        <p:nvSpPr>
          <p:cNvPr id="3" name="Text Placeholder 2">
            <a:extLst>
              <a:ext uri="{FF2B5EF4-FFF2-40B4-BE49-F238E27FC236}">
                <a16:creationId xmlns:a16="http://schemas.microsoft.com/office/drawing/2014/main" id="{6AA9FC4C-B638-4F02-AA6F-FFA850F617FD}"/>
              </a:ext>
            </a:extLst>
          </p:cNvPr>
          <p:cNvSpPr>
            <a:spLocks noGrp="1"/>
          </p:cNvSpPr>
          <p:nvPr>
            <p:ph type="body" idx="1"/>
          </p:nvPr>
        </p:nvSpPr>
        <p:spPr>
          <a:xfrm>
            <a:off x="566250" y="816278"/>
            <a:ext cx="7777200" cy="4265387"/>
          </a:xfrm>
        </p:spPr>
        <p:txBody>
          <a:bodyPr>
            <a:normAutofit fontScale="77500" lnSpcReduction="20000"/>
          </a:bodyPr>
          <a:lstStyle/>
          <a:p>
            <a:pPr marL="95250" lvl="0" indent="0">
              <a:lnSpc>
                <a:spcPct val="90000"/>
              </a:lnSpc>
              <a:spcBef>
                <a:spcPts val="800"/>
              </a:spcBef>
              <a:buClr>
                <a:srgbClr val="3D3D3D"/>
              </a:buClr>
              <a:buSzPts val="2100"/>
              <a:buNone/>
              <a:defRPr/>
            </a:pPr>
            <a:r>
              <a:rPr lang="en-US" sz="1400" b="1" dirty="0">
                <a:solidFill>
                  <a:schemeClr val="accent3"/>
                </a:solidFill>
                <a:latin typeface="+mn-lt"/>
                <a:sym typeface="Gill Sans"/>
              </a:rPr>
              <a:t>Protect Measures:  </a:t>
            </a:r>
          </a:p>
          <a:p>
            <a:pPr marL="381000" indent="-285750">
              <a:lnSpc>
                <a:spcPct val="90000"/>
              </a:lnSpc>
              <a:spcBef>
                <a:spcPts val="800"/>
              </a:spcBef>
              <a:buClrTx/>
              <a:buSzPct val="90000"/>
              <a:defRPr/>
            </a:pPr>
            <a:r>
              <a:rPr lang="en-US" sz="1400" dirty="0">
                <a:solidFill>
                  <a:srgbClr val="3D3D3D"/>
                </a:solidFill>
                <a:latin typeface="+mn-lt"/>
                <a:sym typeface="Gill Sans"/>
              </a:rPr>
              <a:t>Work with the nutrition community on improving measurement of nutrition counseling interventions and other interventions delivered through the health system, such as management of acute malnutrition</a:t>
            </a:r>
          </a:p>
          <a:p>
            <a:pPr marL="381000" indent="-285750">
              <a:lnSpc>
                <a:spcPct val="90000"/>
              </a:lnSpc>
              <a:spcBef>
                <a:spcPts val="800"/>
              </a:spcBef>
              <a:buClrTx/>
              <a:buSzPct val="90000"/>
              <a:defRPr/>
            </a:pPr>
            <a:r>
              <a:rPr lang="en-US" sz="1400" dirty="0">
                <a:solidFill>
                  <a:srgbClr val="3D3D3D"/>
                </a:solidFill>
                <a:latin typeface="+mn-lt"/>
                <a:sym typeface="Gill Sans"/>
              </a:rPr>
              <a:t>Examine and improve indicators related to air quality and links with childhood asthma and respiratory disease</a:t>
            </a:r>
          </a:p>
          <a:p>
            <a:pPr marL="95250" lvl="0" indent="0">
              <a:lnSpc>
                <a:spcPct val="90000"/>
              </a:lnSpc>
              <a:spcBef>
                <a:spcPts val="800"/>
              </a:spcBef>
              <a:buClr>
                <a:srgbClr val="3D3D3D"/>
              </a:buClr>
              <a:buSzPts val="2100"/>
              <a:buNone/>
              <a:defRPr/>
            </a:pPr>
            <a:endParaRPr lang="en-US" sz="1400" dirty="0">
              <a:solidFill>
                <a:srgbClr val="3D3D3D"/>
              </a:solidFill>
              <a:latin typeface="+mn-lt"/>
              <a:sym typeface="Gill Sans"/>
            </a:endParaRPr>
          </a:p>
          <a:p>
            <a:pPr marL="95250" indent="0">
              <a:lnSpc>
                <a:spcPct val="90000"/>
              </a:lnSpc>
              <a:spcBef>
                <a:spcPts val="800"/>
              </a:spcBef>
              <a:buClr>
                <a:srgbClr val="3D3D3D"/>
              </a:buClr>
              <a:buSzPts val="2100"/>
              <a:buNone/>
              <a:defRPr/>
            </a:pPr>
            <a:r>
              <a:rPr lang="en-US" sz="1400" b="1" dirty="0">
                <a:solidFill>
                  <a:schemeClr val="accent3"/>
                </a:solidFill>
                <a:latin typeface="+mn-lt"/>
                <a:sym typeface="Gill Sans"/>
              </a:rPr>
              <a:t>Prevent Measures: </a:t>
            </a:r>
          </a:p>
          <a:p>
            <a:pPr marL="381000" indent="-285750">
              <a:lnSpc>
                <a:spcPct val="90000"/>
              </a:lnSpc>
              <a:spcBef>
                <a:spcPts val="800"/>
              </a:spcBef>
              <a:buClrTx/>
              <a:buSzPct val="90000"/>
              <a:defRPr/>
            </a:pPr>
            <a:r>
              <a:rPr lang="en-US" sz="1400" dirty="0">
                <a:solidFill>
                  <a:srgbClr val="3D3D3D"/>
                </a:solidFill>
                <a:latin typeface="+mn-lt"/>
                <a:sym typeface="Gill Sans"/>
              </a:rPr>
              <a:t>Consider measures for the malaria vaccine rolls out  </a:t>
            </a:r>
          </a:p>
          <a:p>
            <a:pPr marL="381000" indent="-285750">
              <a:lnSpc>
                <a:spcPct val="90000"/>
              </a:lnSpc>
              <a:spcBef>
                <a:spcPts val="800"/>
              </a:spcBef>
              <a:buClrTx/>
              <a:buSzPct val="90000"/>
              <a:defRPr/>
            </a:pPr>
            <a:r>
              <a:rPr lang="en-US" sz="1400" dirty="0">
                <a:solidFill>
                  <a:srgbClr val="3D3D3D"/>
                </a:solidFill>
                <a:latin typeface="+mn-lt"/>
                <a:sym typeface="Gill Sans"/>
              </a:rPr>
              <a:t>Improve measurement around DTP3 drop-out rates</a:t>
            </a:r>
          </a:p>
          <a:p>
            <a:pPr marL="381000" indent="-285750">
              <a:lnSpc>
                <a:spcPct val="90000"/>
              </a:lnSpc>
              <a:spcBef>
                <a:spcPts val="800"/>
              </a:spcBef>
              <a:buClrTx/>
              <a:buSzPct val="90000"/>
              <a:defRPr/>
            </a:pPr>
            <a:r>
              <a:rPr lang="en-US" sz="1400" dirty="0">
                <a:solidFill>
                  <a:srgbClr val="3D3D3D"/>
                </a:solidFill>
                <a:latin typeface="+mn-lt"/>
                <a:sym typeface="Gill Sans"/>
              </a:rPr>
              <a:t>Examine whether identification and measurement of zero-dose children can identify children missing out on other services</a:t>
            </a:r>
          </a:p>
          <a:p>
            <a:pPr marL="381000" indent="-285750">
              <a:lnSpc>
                <a:spcPct val="90000"/>
              </a:lnSpc>
              <a:spcBef>
                <a:spcPts val="800"/>
              </a:spcBef>
              <a:buClr>
                <a:schemeClr val="accent6">
                  <a:lumMod val="75000"/>
                </a:schemeClr>
              </a:buClr>
              <a:buSzPct val="90000"/>
              <a:defRPr/>
            </a:pPr>
            <a:endParaRPr lang="en-US" sz="1400" dirty="0">
              <a:solidFill>
                <a:srgbClr val="3D3D3D"/>
              </a:solidFill>
              <a:latin typeface="+mn-lt"/>
              <a:sym typeface="Gill Sans"/>
            </a:endParaRPr>
          </a:p>
          <a:p>
            <a:pPr marL="95250" indent="0">
              <a:lnSpc>
                <a:spcPct val="90000"/>
              </a:lnSpc>
              <a:spcBef>
                <a:spcPts val="800"/>
              </a:spcBef>
              <a:buClr>
                <a:srgbClr val="3D3D3D"/>
              </a:buClr>
              <a:buSzPts val="2100"/>
              <a:buNone/>
              <a:defRPr/>
            </a:pPr>
            <a:r>
              <a:rPr lang="en-US" sz="1400" b="1" dirty="0">
                <a:solidFill>
                  <a:schemeClr val="accent3"/>
                </a:solidFill>
                <a:latin typeface="+mn-lt"/>
                <a:sym typeface="Gill Sans"/>
              </a:rPr>
              <a:t>Illness Management Measures: </a:t>
            </a:r>
          </a:p>
          <a:p>
            <a:pPr marL="381000" indent="-285750">
              <a:lnSpc>
                <a:spcPct val="90000"/>
              </a:lnSpc>
              <a:spcBef>
                <a:spcPts val="800"/>
              </a:spcBef>
              <a:buClrTx/>
              <a:buSzPct val="90000"/>
              <a:defRPr/>
            </a:pPr>
            <a:r>
              <a:rPr lang="en-US" sz="1400" dirty="0">
                <a:solidFill>
                  <a:srgbClr val="3D3D3D"/>
                </a:solidFill>
                <a:latin typeface="+mn-lt"/>
                <a:sym typeface="Gill Sans"/>
              </a:rPr>
              <a:t>Examine ways to improve indicators of pneumonia and malaria treatment, especially within the context of antibiotic and antimicrobial resistance</a:t>
            </a:r>
          </a:p>
          <a:p>
            <a:pPr marL="381000" indent="-285750">
              <a:lnSpc>
                <a:spcPct val="90000"/>
              </a:lnSpc>
              <a:spcBef>
                <a:spcPts val="800"/>
              </a:spcBef>
              <a:buClrTx/>
              <a:buSzPct val="90000"/>
              <a:defRPr/>
            </a:pPr>
            <a:r>
              <a:rPr lang="en-US" sz="1400" dirty="0">
                <a:solidFill>
                  <a:srgbClr val="3D3D3D"/>
                </a:solidFill>
                <a:latin typeface="+mn-lt"/>
                <a:sym typeface="Gill Sans"/>
              </a:rPr>
              <a:t>Improve the measurement of disease severity for fever, diarrhea, etc. related to </a:t>
            </a:r>
            <a:r>
              <a:rPr lang="en-US" sz="1400" dirty="0" err="1">
                <a:solidFill>
                  <a:srgbClr val="3D3D3D"/>
                </a:solidFill>
                <a:latin typeface="+mn-lt"/>
                <a:sym typeface="Gill Sans"/>
              </a:rPr>
              <a:t>careseeking</a:t>
            </a:r>
            <a:r>
              <a:rPr lang="en-US" sz="1400" dirty="0">
                <a:solidFill>
                  <a:srgbClr val="3D3D3D"/>
                </a:solidFill>
                <a:latin typeface="+mn-lt"/>
                <a:sym typeface="Gill Sans"/>
              </a:rPr>
              <a:t> and treatment indicators</a:t>
            </a:r>
          </a:p>
          <a:p>
            <a:pPr marL="381000" lvl="0" indent="-285750" defTabSz="914400" eaLnBrk="1" fontAlgn="auto" latinLnBrk="0" hangingPunct="1">
              <a:lnSpc>
                <a:spcPct val="90000"/>
              </a:lnSpc>
              <a:spcBef>
                <a:spcPts val="800"/>
              </a:spcBef>
              <a:buClr>
                <a:schemeClr val="accent6">
                  <a:lumMod val="75000"/>
                </a:schemeClr>
              </a:buClr>
              <a:buSzPct val="90000"/>
              <a:tabLst/>
              <a:defRPr/>
            </a:pPr>
            <a:endParaRPr lang="en-US" sz="1400" dirty="0">
              <a:solidFill>
                <a:srgbClr val="3D3D3D"/>
              </a:solidFill>
              <a:latin typeface="+mn-lt"/>
              <a:sym typeface="Gill Sans"/>
            </a:endParaRPr>
          </a:p>
          <a:p>
            <a:pPr marL="95250" indent="0">
              <a:lnSpc>
                <a:spcPct val="90000"/>
              </a:lnSpc>
              <a:spcBef>
                <a:spcPts val="800"/>
              </a:spcBef>
              <a:buClr>
                <a:srgbClr val="3D3D3D"/>
              </a:buClr>
              <a:buSzPts val="2100"/>
              <a:buNone/>
              <a:defRPr/>
            </a:pPr>
            <a:r>
              <a:rPr lang="en-US" sz="1400" b="1" dirty="0">
                <a:solidFill>
                  <a:schemeClr val="accent3"/>
                </a:solidFill>
                <a:latin typeface="+mn-lt"/>
                <a:sym typeface="Gill Sans"/>
              </a:rPr>
              <a:t>Equity Measures: </a:t>
            </a:r>
          </a:p>
          <a:p>
            <a:pPr marL="381000" lvl="0" indent="-285750" defTabSz="914400" eaLnBrk="1" fontAlgn="auto" latinLnBrk="0" hangingPunct="1">
              <a:lnSpc>
                <a:spcPct val="90000"/>
              </a:lnSpc>
              <a:spcBef>
                <a:spcPts val="800"/>
              </a:spcBef>
              <a:buClrTx/>
              <a:buSzPct val="90000"/>
              <a:tabLst/>
              <a:defRPr/>
            </a:pPr>
            <a:r>
              <a:rPr lang="en-US" sz="1400" dirty="0">
                <a:solidFill>
                  <a:srgbClr val="3D3D3D"/>
                </a:solidFill>
                <a:latin typeface="+mn-lt"/>
                <a:sym typeface="Gill Sans"/>
              </a:rPr>
              <a:t>Improve measurement of important, but difficult to capture equity categories such as disability status, ethnicity/race, more granularity by age, etc.</a:t>
            </a:r>
            <a:endParaRPr lang="en" sz="1400" dirty="0">
              <a:solidFill>
                <a:srgbClr val="3D3D3D"/>
              </a:solidFill>
              <a:latin typeface="+mn-lt"/>
              <a:sym typeface="Gill Sans"/>
            </a:endParaRPr>
          </a:p>
          <a:p>
            <a:endParaRPr lang="en" sz="1400" dirty="0">
              <a:solidFill>
                <a:schemeClr val="tx1"/>
              </a:solidFill>
              <a:latin typeface="+mn-lt"/>
            </a:endParaRPr>
          </a:p>
        </p:txBody>
      </p:sp>
    </p:spTree>
    <p:extLst>
      <p:ext uri="{BB962C8B-B14F-4D97-AF65-F5344CB8AC3E}">
        <p14:creationId xmlns:p14="http://schemas.microsoft.com/office/powerpoint/2010/main" val="186639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6066BA-9901-4D84-8318-5054E08276F8}"/>
              </a:ext>
            </a:extLst>
          </p:cNvPr>
          <p:cNvSpPr>
            <a:spLocks noGrp="1"/>
          </p:cNvSpPr>
          <p:nvPr>
            <p:ph type="pic" idx="2"/>
          </p:nvPr>
        </p:nvSpPr>
        <p:spPr/>
      </p:sp>
      <p:sp>
        <p:nvSpPr>
          <p:cNvPr id="7" name="Google Shape;106;p4">
            <a:extLst>
              <a:ext uri="{FF2B5EF4-FFF2-40B4-BE49-F238E27FC236}">
                <a16:creationId xmlns:a16="http://schemas.microsoft.com/office/drawing/2014/main" id="{1E9CE3C0-2462-44BD-9387-A221E29F927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3.3</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CSA Results Framework:</a:t>
            </a:r>
            <a:b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Equity and Quality</a:t>
            </a:r>
          </a:p>
        </p:txBody>
      </p:sp>
      <p:pic>
        <p:nvPicPr>
          <p:cNvPr id="8" name="Google Shape;442;p61">
            <a:extLst>
              <a:ext uri="{FF2B5EF4-FFF2-40B4-BE49-F238E27FC236}">
                <a16:creationId xmlns:a16="http://schemas.microsoft.com/office/drawing/2014/main" id="{82BC53BE-A20B-4FDF-BAFA-97A21C555530}"/>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443;p61">
            <a:extLst>
              <a:ext uri="{FF2B5EF4-FFF2-40B4-BE49-F238E27FC236}">
                <a16:creationId xmlns:a16="http://schemas.microsoft.com/office/drawing/2014/main" id="{DCE818F3-F43C-4843-9388-4256BCC1CEF3}"/>
              </a:ext>
            </a:extLst>
          </p:cNvPr>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MOMENTUM;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317787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en-US" sz="2700" dirty="0">
                <a:latin typeface="Gill Sans MT" panose="020B0502020104020203" pitchFamily="34" charset="0"/>
              </a:rPr>
              <a:t>Equity in the CSA Results Framework</a:t>
            </a:r>
            <a:endParaRPr lang="en-US" i="1" dirty="0">
              <a:latin typeface="Gill Sans MT" panose="020B0502020104020203" pitchFamily="34" charset="0"/>
            </a:endParaRPr>
          </a:p>
        </p:txBody>
      </p:sp>
      <p:sp>
        <p:nvSpPr>
          <p:cNvPr id="3" name="Text Placeholder 2">
            <a:extLst>
              <a:ext uri="{FF2B5EF4-FFF2-40B4-BE49-F238E27FC236}">
                <a16:creationId xmlns:a16="http://schemas.microsoft.com/office/drawing/2014/main" id="{6AA9FC4C-B638-4F02-AA6F-FFA850F617FD}"/>
              </a:ext>
            </a:extLst>
          </p:cNvPr>
          <p:cNvSpPr>
            <a:spLocks noGrp="1"/>
          </p:cNvSpPr>
          <p:nvPr>
            <p:ph type="body" idx="1"/>
          </p:nvPr>
        </p:nvSpPr>
        <p:spPr>
          <a:xfrm>
            <a:off x="456306" y="1623322"/>
            <a:ext cx="8597637" cy="3276599"/>
          </a:xfrm>
        </p:spPr>
        <p:txBody>
          <a:bodyPr>
            <a:normAutofit/>
          </a:bodyPr>
          <a:lstStyle/>
          <a:p>
            <a:pPr marL="158750" indent="0">
              <a:buNone/>
            </a:pPr>
            <a:r>
              <a:rPr lang="en-US" sz="1800" b="1" dirty="0">
                <a:solidFill>
                  <a:schemeClr val="accent3"/>
                </a:solidFill>
                <a:latin typeface="Gill Sans MT" panose="020B0502020104020203" pitchFamily="34" charset="0"/>
              </a:rPr>
              <a:t>Recommended equity analyses </a:t>
            </a:r>
          </a:p>
          <a:p>
            <a:r>
              <a:rPr lang="en-US" sz="1600" dirty="0">
                <a:solidFill>
                  <a:schemeClr val="tx2">
                    <a:lumMod val="10000"/>
                  </a:schemeClr>
                </a:solidFill>
                <a:latin typeface="Calibri"/>
              </a:rPr>
              <a:t>Compare equity patterns across countries using national estimates and equity patterns within countries using subnational estimates</a:t>
            </a:r>
          </a:p>
          <a:p>
            <a:r>
              <a:rPr lang="en-US" sz="1600" dirty="0">
                <a:solidFill>
                  <a:schemeClr val="tx2">
                    <a:lumMod val="10000"/>
                  </a:schemeClr>
                </a:solidFill>
                <a:latin typeface="Calibri"/>
              </a:rPr>
              <a:t>Examine progress towards mortality targets at the national level and amongst the poorest quintile</a:t>
            </a:r>
          </a:p>
          <a:p>
            <a:r>
              <a:rPr lang="en-US" sz="1600" dirty="0">
                <a:solidFill>
                  <a:schemeClr val="tx2">
                    <a:lumMod val="10000"/>
                  </a:schemeClr>
                </a:solidFill>
                <a:latin typeface="Calibri"/>
              </a:rPr>
              <a:t>Calculate coverage gap between wealthiest and poorest quintile</a:t>
            </a:r>
          </a:p>
          <a:p>
            <a:r>
              <a:rPr lang="en-US" sz="1600" dirty="0">
                <a:solidFill>
                  <a:schemeClr val="tx2">
                    <a:lumMod val="10000"/>
                  </a:schemeClr>
                </a:solidFill>
                <a:latin typeface="Calibri"/>
              </a:rPr>
              <a:t>Compare coverage level in the poorest quintile to the national average</a:t>
            </a:r>
          </a:p>
          <a:p>
            <a:r>
              <a:rPr lang="en-US" sz="1600" dirty="0">
                <a:solidFill>
                  <a:schemeClr val="tx2">
                    <a:lumMod val="10000"/>
                  </a:schemeClr>
                </a:solidFill>
                <a:latin typeface="Calibri"/>
              </a:rPr>
              <a:t>Examine progress towards coverage targets between poorest, wealthiest, and national average</a:t>
            </a:r>
          </a:p>
          <a:p>
            <a:r>
              <a:rPr lang="en-US" sz="1600" dirty="0">
                <a:solidFill>
                  <a:schemeClr val="tx2">
                    <a:lumMod val="10000"/>
                  </a:schemeClr>
                </a:solidFill>
                <a:latin typeface="Calibri"/>
              </a:rPr>
              <a:t>Use maps and </a:t>
            </a:r>
            <a:r>
              <a:rPr lang="en-US" sz="1600" dirty="0" err="1">
                <a:solidFill>
                  <a:schemeClr val="tx2">
                    <a:lumMod val="10000"/>
                  </a:schemeClr>
                </a:solidFill>
                <a:latin typeface="Calibri"/>
              </a:rPr>
              <a:t>equiplots</a:t>
            </a:r>
            <a:r>
              <a:rPr lang="en-US" sz="1600" dirty="0">
                <a:solidFill>
                  <a:schemeClr val="tx2">
                    <a:lumMod val="10000"/>
                  </a:schemeClr>
                </a:solidFill>
                <a:latin typeface="Calibri"/>
              </a:rPr>
              <a:t> to visualize the data</a:t>
            </a:r>
          </a:p>
          <a:p>
            <a:r>
              <a:rPr lang="en-US" sz="1600" dirty="0">
                <a:solidFill>
                  <a:schemeClr val="tx2">
                    <a:lumMod val="10000"/>
                  </a:schemeClr>
                </a:solidFill>
                <a:latin typeface="Calibri"/>
              </a:rPr>
              <a:t>Consider other equity indicators for specific analyses, such as child food poverty measures </a:t>
            </a:r>
          </a:p>
          <a:p>
            <a:pPr lvl="1"/>
            <a:endParaRPr lang="en-US" sz="1400" dirty="0">
              <a:solidFill>
                <a:schemeClr val="tx2">
                  <a:lumMod val="10000"/>
                </a:schemeClr>
              </a:solidFill>
              <a:latin typeface="Calibri"/>
            </a:endParaRPr>
          </a:p>
        </p:txBody>
      </p:sp>
      <p:sp>
        <p:nvSpPr>
          <p:cNvPr id="5" name="TextBox 4">
            <a:extLst>
              <a:ext uri="{FF2B5EF4-FFF2-40B4-BE49-F238E27FC236}">
                <a16:creationId xmlns:a16="http://schemas.microsoft.com/office/drawing/2014/main" id="{B30A79D9-5BF6-4239-AC54-504F9BD01405}"/>
              </a:ext>
            </a:extLst>
          </p:cNvPr>
          <p:cNvSpPr txBox="1"/>
          <p:nvPr/>
        </p:nvSpPr>
        <p:spPr>
          <a:xfrm>
            <a:off x="1188309" y="877007"/>
            <a:ext cx="7450000" cy="584775"/>
          </a:xfrm>
          <a:prstGeom prst="rect">
            <a:avLst/>
          </a:prstGeom>
          <a:noFill/>
          <a:ln w="25400">
            <a:solidFill>
              <a:schemeClr val="accent3"/>
            </a:solidFill>
          </a:ln>
          <a:effectLst/>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E7E6E6">
                    <a:lumMod val="10000"/>
                  </a:srgbClr>
                </a:solidFill>
                <a:effectLst/>
                <a:uLnTx/>
                <a:uFillTx/>
                <a:latin typeface="Calibri" panose="020F0502020204030204"/>
                <a:ea typeface="+mn-ea"/>
                <a:cs typeface="+mn-cs"/>
                <a:sym typeface="Arial"/>
              </a:rPr>
              <a:t>Impact and outcome indicators should be disaggregated by key equity factors such as </a:t>
            </a:r>
            <a:r>
              <a:rPr kumimoji="0" lang="en-US" sz="1600" b="1" i="0" u="none" strike="noStrike" kern="0" cap="none" spc="0" normalizeH="0" baseline="0" noProof="0">
                <a:ln>
                  <a:noFill/>
                </a:ln>
                <a:solidFill>
                  <a:prstClr val="black"/>
                </a:solidFill>
                <a:effectLst/>
                <a:uLnTx/>
                <a:uFillTx/>
                <a:latin typeface="Calibri"/>
                <a:ea typeface="+mn-ea"/>
                <a:cs typeface="Calibri"/>
                <a:sym typeface="Arial"/>
              </a:rPr>
              <a:t>rich-poor, urban-rural, geography, and mother’s education</a:t>
            </a:r>
            <a:endParaRPr kumimoji="0" lang="en-US" sz="1600" b="1" i="0" u="none" strike="noStrike" kern="0" cap="none" spc="0" normalizeH="0" baseline="0" noProof="0">
              <a:ln>
                <a:noFill/>
              </a:ln>
              <a:solidFill>
                <a:srgbClr val="E7E6E6">
                  <a:lumMod val="10000"/>
                </a:srgbClr>
              </a:solidFill>
              <a:effectLst/>
              <a:uLnTx/>
              <a:uFillTx/>
              <a:latin typeface="Calibri"/>
              <a:ea typeface="+mn-ea"/>
              <a:cs typeface="Calibri"/>
              <a:sym typeface="Arial"/>
            </a:endParaRPr>
          </a:p>
        </p:txBody>
      </p:sp>
      <p:sp>
        <p:nvSpPr>
          <p:cNvPr id="7" name="TextBox 6">
            <a:extLst>
              <a:ext uri="{FF2B5EF4-FFF2-40B4-BE49-F238E27FC236}">
                <a16:creationId xmlns:a16="http://schemas.microsoft.com/office/drawing/2014/main" id="{41781E09-F8A9-40A6-8F02-50A5BC1483BC}"/>
              </a:ext>
            </a:extLst>
          </p:cNvPr>
          <p:cNvSpPr txBox="1"/>
          <p:nvPr/>
        </p:nvSpPr>
        <p:spPr>
          <a:xfrm>
            <a:off x="3866398" y="4684477"/>
            <a:ext cx="518754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1" u="sng" strike="noStrike" kern="0" cap="none" spc="0" normalizeH="0" baseline="0" noProof="0">
                <a:ln>
                  <a:noFill/>
                </a:ln>
                <a:solidFill>
                  <a:srgbClr val="E7E6E6">
                    <a:lumMod val="10000"/>
                  </a:srgbClr>
                </a:solidFill>
                <a:effectLst/>
                <a:uLnTx/>
                <a:uFillTx/>
                <a:latin typeface="Calibri" panose="020F0502020204030204"/>
                <a:cs typeface="Arial"/>
                <a:sym typeface="Arial"/>
              </a:rPr>
              <a:t>Note: </a:t>
            </a:r>
            <a:r>
              <a:rPr kumimoji="0" lang="en-US" sz="1100" b="0" i="1" u="none" strike="noStrike" kern="0" cap="none" spc="0" normalizeH="0" baseline="0" noProof="0">
                <a:ln>
                  <a:noFill/>
                </a:ln>
                <a:solidFill>
                  <a:srgbClr val="E7E6E6">
                    <a:lumMod val="10000"/>
                  </a:srgbClr>
                </a:solidFill>
                <a:effectLst/>
                <a:uLnTx/>
                <a:uFillTx/>
                <a:latin typeface="Calibri" panose="020F0502020204030204"/>
                <a:cs typeface="Arial"/>
                <a:sym typeface="Arial"/>
              </a:rPr>
              <a:t>Gender equity captured through relevant disaggregation (e.g., women’s education) and context indicator for Gender/Women's empowerment SDG 5.1.1</a:t>
            </a:r>
          </a:p>
        </p:txBody>
      </p:sp>
      <p:sp>
        <p:nvSpPr>
          <p:cNvPr id="8" name="Arrow: Left-Right 7">
            <a:extLst>
              <a:ext uri="{FF2B5EF4-FFF2-40B4-BE49-F238E27FC236}">
                <a16:creationId xmlns:a16="http://schemas.microsoft.com/office/drawing/2014/main" id="{FAFCC718-31BE-4568-8B60-F54E643B90BE}"/>
              </a:ext>
            </a:extLst>
          </p:cNvPr>
          <p:cNvSpPr/>
          <p:nvPr/>
        </p:nvSpPr>
        <p:spPr>
          <a:xfrm rot="19004075">
            <a:off x="469301" y="1034600"/>
            <a:ext cx="616182" cy="275773"/>
          </a:xfrm>
          <a:prstGeom prst="leftRightArrow">
            <a:avLst/>
          </a:prstGeom>
          <a:noFill/>
          <a:ln w="28575">
            <a:solidFill>
              <a:schemeClr val="accent3"/>
            </a:solid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284551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A9FB3A-E0AD-4001-8A2F-2A3951C16C60}"/>
              </a:ext>
            </a:extLst>
          </p:cNvPr>
          <p:cNvSpPr>
            <a:spLocks noGrp="1"/>
          </p:cNvSpPr>
          <p:nvPr>
            <p:ph type="body" idx="1"/>
          </p:nvPr>
        </p:nvSpPr>
        <p:spPr>
          <a:xfrm>
            <a:off x="812325" y="2063642"/>
            <a:ext cx="2090100" cy="2052058"/>
          </a:xfrm>
        </p:spPr>
        <p:txBody>
          <a:bodyPr>
            <a:normAutofit/>
          </a:bodyPr>
          <a:lstStyle/>
          <a:p>
            <a:pPr marL="0" indent="0">
              <a:buNone/>
            </a:pPr>
            <a:r>
              <a:rPr lang="en-US" sz="1000">
                <a:latin typeface="+mj-lt"/>
              </a:rPr>
              <a:t>Quality of Care (</a:t>
            </a:r>
            <a:r>
              <a:rPr lang="en-US" sz="1000" err="1">
                <a:latin typeface="+mj-lt"/>
              </a:rPr>
              <a:t>QoC</a:t>
            </a:r>
            <a:r>
              <a:rPr lang="en-US" sz="1000">
                <a:latin typeface="+mj-lt"/>
              </a:rPr>
              <a:t>) is an important outcome in reducing child mortality. </a:t>
            </a:r>
            <a:r>
              <a:rPr lang="en-US" sz="1000" err="1">
                <a:latin typeface="+mj-lt"/>
              </a:rPr>
              <a:t>QoC</a:t>
            </a:r>
            <a:r>
              <a:rPr lang="en-US" sz="1000">
                <a:latin typeface="+mj-lt"/>
              </a:rPr>
              <a:t> measures are considered both as outcomes and processes within the CSA Results Framework. There are limited standard child health </a:t>
            </a:r>
            <a:r>
              <a:rPr lang="en-US" sz="1000" err="1">
                <a:latin typeface="+mj-lt"/>
              </a:rPr>
              <a:t>QoC</a:t>
            </a:r>
            <a:r>
              <a:rPr lang="en-US" sz="1000">
                <a:latin typeface="+mj-lt"/>
              </a:rPr>
              <a:t> measures collected and available across countries.</a:t>
            </a:r>
          </a:p>
          <a:p>
            <a:pPr marL="0" indent="0">
              <a:buNone/>
            </a:pPr>
            <a:endParaRPr lang="en-US"/>
          </a:p>
        </p:txBody>
      </p:sp>
      <p:sp>
        <p:nvSpPr>
          <p:cNvPr id="4" name="Text Placeholder 3">
            <a:extLst>
              <a:ext uri="{FF2B5EF4-FFF2-40B4-BE49-F238E27FC236}">
                <a16:creationId xmlns:a16="http://schemas.microsoft.com/office/drawing/2014/main" id="{45C40B2C-1242-412F-BDF6-8E8936540E79}"/>
              </a:ext>
            </a:extLst>
          </p:cNvPr>
          <p:cNvSpPr>
            <a:spLocks noGrp="1"/>
          </p:cNvSpPr>
          <p:nvPr>
            <p:ph type="body" idx="2"/>
          </p:nvPr>
        </p:nvSpPr>
        <p:spPr>
          <a:xfrm>
            <a:off x="3530400" y="2065200"/>
            <a:ext cx="2090100" cy="2052058"/>
          </a:xfrm>
        </p:spPr>
        <p:txBody>
          <a:bodyPr>
            <a:normAutofit/>
          </a:bodyPr>
          <a:lstStyle/>
          <a:p>
            <a:pPr marL="0" indent="0">
              <a:buNone/>
            </a:pPr>
            <a:r>
              <a:rPr lang="en-US" sz="1000">
                <a:latin typeface="+mj-lt"/>
              </a:rPr>
              <a:t>Drawing from global recommendations and resources, CSA will develop a recommended menu of prioritized </a:t>
            </a:r>
            <a:r>
              <a:rPr lang="en-US" sz="1000" err="1">
                <a:latin typeface="+mj-lt"/>
              </a:rPr>
              <a:t>QoC</a:t>
            </a:r>
            <a:r>
              <a:rPr lang="en-US" sz="1000">
                <a:latin typeface="+mj-lt"/>
              </a:rPr>
              <a:t> indicators for countries to consider tracking at national and sub-national levels, based on their specific programs to improve child health and survival. </a:t>
            </a:r>
          </a:p>
        </p:txBody>
      </p:sp>
      <p:sp>
        <p:nvSpPr>
          <p:cNvPr id="5" name="Text Placeholder 4">
            <a:extLst>
              <a:ext uri="{FF2B5EF4-FFF2-40B4-BE49-F238E27FC236}">
                <a16:creationId xmlns:a16="http://schemas.microsoft.com/office/drawing/2014/main" id="{3D2C4E18-94F4-4910-AF5F-B07974C5DD52}"/>
              </a:ext>
            </a:extLst>
          </p:cNvPr>
          <p:cNvSpPr>
            <a:spLocks noGrp="1"/>
          </p:cNvSpPr>
          <p:nvPr>
            <p:ph type="body" idx="3"/>
          </p:nvPr>
        </p:nvSpPr>
        <p:spPr>
          <a:xfrm>
            <a:off x="6239000" y="2065200"/>
            <a:ext cx="2090100" cy="2052058"/>
          </a:xfrm>
        </p:spPr>
        <p:txBody>
          <a:bodyPr>
            <a:noAutofit/>
          </a:bodyPr>
          <a:lstStyle/>
          <a:p>
            <a:pPr marL="0" indent="0">
              <a:lnSpc>
                <a:spcPct val="114999"/>
              </a:lnSpc>
              <a:buSzPct val="100000"/>
              <a:buNone/>
            </a:pPr>
            <a:r>
              <a:rPr lang="en-US" sz="1000">
                <a:latin typeface="+mj-lt"/>
              </a:rPr>
              <a:t>The following global resources include </a:t>
            </a:r>
            <a:r>
              <a:rPr lang="en-US" sz="1000" err="1">
                <a:latin typeface="+mj-lt"/>
              </a:rPr>
              <a:t>QoC</a:t>
            </a:r>
            <a:r>
              <a:rPr lang="en-US" sz="1000">
                <a:latin typeface="+mj-lt"/>
              </a:rPr>
              <a:t> measures pertinent for child health and survival</a:t>
            </a:r>
            <a:endParaRPr lang="en-US" sz="800">
              <a:latin typeface="+mj-lt"/>
            </a:endParaRPr>
          </a:p>
          <a:p>
            <a:pPr marL="171450" indent="-171450">
              <a:lnSpc>
                <a:spcPct val="114999"/>
              </a:lnSpc>
              <a:buSzPct val="100000"/>
              <a:buFont typeface="Arial" panose="020B0604020202020204" pitchFamily="34" charset="0"/>
              <a:buChar char="•"/>
            </a:pPr>
            <a:r>
              <a:rPr lang="en-US" sz="800">
                <a:solidFill>
                  <a:srgbClr val="000000"/>
                </a:solidFill>
                <a:latin typeface="+mn-lt"/>
                <a:ea typeface="Calibri" panose="020F0502020204030204" pitchFamily="34" charset="0"/>
                <a:hlinkClick r:id="rId2"/>
              </a:rPr>
              <a:t>WHO </a:t>
            </a:r>
            <a:r>
              <a:rPr lang="en-US" sz="800" err="1">
                <a:solidFill>
                  <a:srgbClr val="000000"/>
                </a:solidFill>
                <a:latin typeface="+mn-lt"/>
                <a:ea typeface="Calibri" panose="020F0502020204030204" pitchFamily="34" charset="0"/>
                <a:hlinkClick r:id="rId2"/>
              </a:rPr>
              <a:t>QoC</a:t>
            </a:r>
            <a:r>
              <a:rPr lang="en-US" sz="800">
                <a:solidFill>
                  <a:srgbClr val="000000"/>
                </a:solidFill>
                <a:latin typeface="+mn-lt"/>
                <a:ea typeface="Calibri" panose="020F0502020204030204" pitchFamily="34" charset="0"/>
                <a:hlinkClick r:id="rId2"/>
              </a:rPr>
              <a:t> Standards </a:t>
            </a:r>
            <a:r>
              <a:rPr lang="en-US" sz="800">
                <a:solidFill>
                  <a:srgbClr val="000000"/>
                </a:solidFill>
                <a:latin typeface="+mn-lt"/>
                <a:ea typeface="Calibri" panose="020F0502020204030204" pitchFamily="34" charset="0"/>
              </a:rPr>
              <a:t>and </a:t>
            </a:r>
            <a:r>
              <a:rPr lang="en-US" sz="800">
                <a:solidFill>
                  <a:srgbClr val="000000"/>
                </a:solidFill>
                <a:latin typeface="+mn-lt"/>
                <a:ea typeface="Calibri" panose="020F0502020204030204" pitchFamily="34" charset="0"/>
                <a:hlinkClick r:id="rId3"/>
              </a:rPr>
              <a:t>Core and menu of pediatric </a:t>
            </a:r>
            <a:r>
              <a:rPr lang="en-US" sz="800" err="1">
                <a:solidFill>
                  <a:srgbClr val="000000"/>
                </a:solidFill>
                <a:latin typeface="+mn-lt"/>
                <a:ea typeface="Calibri" panose="020F0502020204030204" pitchFamily="34" charset="0"/>
                <a:hlinkClick r:id="rId3"/>
              </a:rPr>
              <a:t>QoC</a:t>
            </a:r>
            <a:r>
              <a:rPr lang="en-US" sz="800">
                <a:solidFill>
                  <a:srgbClr val="000000"/>
                </a:solidFill>
                <a:latin typeface="+mn-lt"/>
                <a:ea typeface="Calibri" panose="020F0502020204030204" pitchFamily="34" charset="0"/>
                <a:hlinkClick r:id="rId3"/>
              </a:rPr>
              <a:t> indicators</a:t>
            </a:r>
            <a:endParaRPr lang="en-US" sz="800">
              <a:solidFill>
                <a:srgbClr val="000000"/>
              </a:solidFill>
              <a:latin typeface="+mn-lt"/>
              <a:ea typeface="Calibri" panose="020F0502020204030204" pitchFamily="34" charset="0"/>
            </a:endParaRPr>
          </a:p>
          <a:p>
            <a:pPr marL="171450" indent="-171450">
              <a:lnSpc>
                <a:spcPct val="114999"/>
              </a:lnSpc>
              <a:buSzPct val="100000"/>
              <a:buFont typeface="Arial" panose="020B0604020202020204" pitchFamily="34" charset="0"/>
              <a:buChar char="•"/>
            </a:pPr>
            <a:r>
              <a:rPr lang="en-US" sz="800" u="sng">
                <a:solidFill>
                  <a:srgbClr val="000000"/>
                </a:solidFill>
                <a:latin typeface="+mn-lt"/>
                <a:ea typeface="Calibri" panose="020F0502020204030204" pitchFamily="34" charset="0"/>
                <a:hlinkClick r:id="rId4"/>
              </a:rPr>
              <a:t>WHO Analysis and use of facility data –2023 recommendations for MNCAH </a:t>
            </a:r>
            <a:r>
              <a:rPr lang="en-US" sz="800" u="sng" err="1">
                <a:solidFill>
                  <a:srgbClr val="000000"/>
                </a:solidFill>
                <a:latin typeface="+mn-lt"/>
                <a:ea typeface="Calibri" panose="020F0502020204030204" pitchFamily="34" charset="0"/>
                <a:hlinkClick r:id="rId4"/>
              </a:rPr>
              <a:t>programme</a:t>
            </a:r>
            <a:r>
              <a:rPr lang="en-US" sz="800" u="sng">
                <a:solidFill>
                  <a:srgbClr val="000000"/>
                </a:solidFill>
                <a:latin typeface="+mn-lt"/>
                <a:ea typeface="Calibri" panose="020F0502020204030204" pitchFamily="34" charset="0"/>
                <a:hlinkClick r:id="rId4"/>
              </a:rPr>
              <a:t> managers</a:t>
            </a:r>
            <a:r>
              <a:rPr lang="en-US" sz="800">
                <a:solidFill>
                  <a:srgbClr val="000000"/>
                </a:solidFill>
                <a:latin typeface="+mn-lt"/>
                <a:ea typeface="Calibri" panose="020F0502020204030204" pitchFamily="34" charset="0"/>
              </a:rPr>
              <a:t> </a:t>
            </a:r>
            <a:endParaRPr lang="fr-FR" sz="800">
              <a:solidFill>
                <a:srgbClr val="000000"/>
              </a:solidFill>
              <a:latin typeface="+mn-lt"/>
              <a:ea typeface="Calibri" panose="020F0502020204030204" pitchFamily="34" charset="0"/>
            </a:endParaRPr>
          </a:p>
          <a:p>
            <a:pPr marL="171450" indent="-171450">
              <a:lnSpc>
                <a:spcPct val="114999"/>
              </a:lnSpc>
              <a:buSzPct val="100000"/>
              <a:buFont typeface="Arial" panose="020B0604020202020204" pitchFamily="34" charset="0"/>
              <a:buChar char="•"/>
            </a:pPr>
            <a:r>
              <a:rPr lang="en-US" sz="800" u="sng">
                <a:solidFill>
                  <a:srgbClr val="000000"/>
                </a:solidFill>
                <a:latin typeface="+mn-lt"/>
                <a:ea typeface="Calibri" panose="020F0502020204030204" pitchFamily="34" charset="0"/>
                <a:hlinkClick r:id="rId5"/>
              </a:rPr>
              <a:t>Indicator and monitoring framework for the Global Strategy for Women’s, Children’s and Adolescents Health</a:t>
            </a:r>
            <a:endParaRPr lang="en-US" sz="800" u="sng">
              <a:solidFill>
                <a:srgbClr val="000000"/>
              </a:solidFill>
              <a:latin typeface="+mn-lt"/>
              <a:ea typeface="Calibri" panose="020F0502020204030204" pitchFamily="34" charset="0"/>
            </a:endParaRPr>
          </a:p>
          <a:p>
            <a:pPr marL="171450" indent="-171450">
              <a:lnSpc>
                <a:spcPct val="114999"/>
              </a:lnSpc>
              <a:buSzPct val="100000"/>
              <a:buFont typeface="Arial" panose="020B0604020202020204" pitchFamily="34" charset="0"/>
              <a:buChar char="•"/>
            </a:pPr>
            <a:r>
              <a:rPr lang="en-US" sz="800" u="sng">
                <a:solidFill>
                  <a:srgbClr val="0563C1"/>
                </a:solidFill>
                <a:effectLst/>
                <a:latin typeface="+mn-lt"/>
                <a:ea typeface="Calibri" panose="020F0502020204030204" pitchFamily="34" charset="0"/>
                <a:cs typeface="Times New Roman" panose="02020603050405020304" pitchFamily="18" charset="0"/>
                <a:hlinkClick r:id="rId6"/>
              </a:rPr>
              <a:t>Network for Improving quality of care for maternal, newborn and child health –core indicators in monitoring framework</a:t>
            </a:r>
            <a:endParaRPr lang="en-US" sz="800">
              <a:latin typeface="+mn-lt"/>
            </a:endParaRPr>
          </a:p>
        </p:txBody>
      </p:sp>
      <p:sp>
        <p:nvSpPr>
          <p:cNvPr id="6" name="Subtitle 5">
            <a:extLst>
              <a:ext uri="{FF2B5EF4-FFF2-40B4-BE49-F238E27FC236}">
                <a16:creationId xmlns:a16="http://schemas.microsoft.com/office/drawing/2014/main" id="{67DE8D6E-1EF7-4587-88CE-F96F1A49023D}"/>
              </a:ext>
            </a:extLst>
          </p:cNvPr>
          <p:cNvSpPr>
            <a:spLocks noGrp="1"/>
          </p:cNvSpPr>
          <p:nvPr>
            <p:ph type="subTitle" idx="4"/>
          </p:nvPr>
        </p:nvSpPr>
        <p:spPr>
          <a:xfrm>
            <a:off x="812325" y="1630800"/>
            <a:ext cx="2090100" cy="434400"/>
          </a:xfrm>
        </p:spPr>
        <p:txBody>
          <a:bodyPr>
            <a:normAutofit/>
          </a:bodyPr>
          <a:lstStyle/>
          <a:p>
            <a:pPr marL="0" indent="0"/>
            <a:r>
              <a:rPr lang="en-US" sz="1400" b="1" dirty="0">
                <a:solidFill>
                  <a:srgbClr val="2A246C"/>
                </a:solidFill>
                <a:latin typeface="Gill Sans MT" panose="020B0502020104020203" pitchFamily="34" charset="0"/>
              </a:rPr>
              <a:t>Rationale</a:t>
            </a:r>
            <a:r>
              <a:rPr lang="en-US" sz="1400" dirty="0">
                <a:solidFill>
                  <a:srgbClr val="2A246C"/>
                </a:solidFill>
                <a:latin typeface="Gill Sans MT" panose="020B0502020104020203" pitchFamily="34" charset="0"/>
              </a:rPr>
              <a:t>:</a:t>
            </a:r>
          </a:p>
        </p:txBody>
      </p:sp>
      <p:sp>
        <p:nvSpPr>
          <p:cNvPr id="7" name="Subtitle 6">
            <a:extLst>
              <a:ext uri="{FF2B5EF4-FFF2-40B4-BE49-F238E27FC236}">
                <a16:creationId xmlns:a16="http://schemas.microsoft.com/office/drawing/2014/main" id="{13BC0594-8B41-4472-8836-8B824E65E7F5}"/>
              </a:ext>
            </a:extLst>
          </p:cNvPr>
          <p:cNvSpPr>
            <a:spLocks noGrp="1"/>
          </p:cNvSpPr>
          <p:nvPr>
            <p:ph type="subTitle" idx="5"/>
          </p:nvPr>
        </p:nvSpPr>
        <p:spPr>
          <a:xfrm>
            <a:off x="3464688" y="1630800"/>
            <a:ext cx="2221500" cy="504900"/>
          </a:xfrm>
        </p:spPr>
        <p:txBody>
          <a:bodyPr/>
          <a:lstStyle/>
          <a:p>
            <a:pPr marL="0" indent="0"/>
            <a:r>
              <a:rPr lang="en-US" sz="1400" b="1" dirty="0">
                <a:solidFill>
                  <a:schemeClr val="accent3"/>
                </a:solidFill>
                <a:latin typeface="Gill Sans MT" panose="020B0502020104020203" pitchFamily="34" charset="0"/>
              </a:rPr>
              <a:t>Processes</a:t>
            </a:r>
            <a:r>
              <a:rPr lang="en-US" sz="1400" dirty="0">
                <a:solidFill>
                  <a:schemeClr val="accent3"/>
                </a:solidFill>
                <a:latin typeface="Gill Sans MT" panose="020B0502020104020203" pitchFamily="34" charset="0"/>
              </a:rPr>
              <a:t>: </a:t>
            </a:r>
          </a:p>
        </p:txBody>
      </p:sp>
      <p:sp>
        <p:nvSpPr>
          <p:cNvPr id="8" name="Subtitle 7">
            <a:extLst>
              <a:ext uri="{FF2B5EF4-FFF2-40B4-BE49-F238E27FC236}">
                <a16:creationId xmlns:a16="http://schemas.microsoft.com/office/drawing/2014/main" id="{CA7AF182-9B89-411F-9478-F5341EF5E85C}"/>
              </a:ext>
            </a:extLst>
          </p:cNvPr>
          <p:cNvSpPr>
            <a:spLocks noGrp="1"/>
          </p:cNvSpPr>
          <p:nvPr>
            <p:ph type="subTitle" idx="6"/>
          </p:nvPr>
        </p:nvSpPr>
        <p:spPr>
          <a:xfrm>
            <a:off x="6182738" y="1630800"/>
            <a:ext cx="2221500" cy="504900"/>
          </a:xfrm>
        </p:spPr>
        <p:txBody>
          <a:bodyPr/>
          <a:lstStyle/>
          <a:p>
            <a:pPr marL="0" indent="0"/>
            <a:r>
              <a:rPr lang="en-US" sz="1400" b="1" dirty="0">
                <a:solidFill>
                  <a:schemeClr val="bg2"/>
                </a:solidFill>
                <a:latin typeface="Gill Sans MT" panose="020B0502020104020203" pitchFamily="34" charset="0"/>
              </a:rPr>
              <a:t>Key Resources</a:t>
            </a:r>
            <a:r>
              <a:rPr lang="en-US" sz="1400" dirty="0">
                <a:solidFill>
                  <a:schemeClr val="bg2"/>
                </a:solidFill>
                <a:latin typeface="Gill Sans MT" panose="020B0502020104020203" pitchFamily="34" charset="0"/>
              </a:rPr>
              <a:t>: </a:t>
            </a:r>
          </a:p>
        </p:txBody>
      </p:sp>
      <p:sp>
        <p:nvSpPr>
          <p:cNvPr id="9" name="Title 1">
            <a:extLst>
              <a:ext uri="{FF2B5EF4-FFF2-40B4-BE49-F238E27FC236}">
                <a16:creationId xmlns:a16="http://schemas.microsoft.com/office/drawing/2014/main" id="{6265A966-DA84-4A47-9E88-85F86AAD4F61}"/>
              </a:ext>
            </a:extLst>
          </p:cNvPr>
          <p:cNvSpPr txBox="1">
            <a:spLocks/>
          </p:cNvSpPr>
          <p:nvPr/>
        </p:nvSpPr>
        <p:spPr>
          <a:xfrm>
            <a:off x="566250" y="243579"/>
            <a:ext cx="8011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dk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l" defTabSz="914400" rtl="0" eaLnBrk="1" fontAlgn="auto" latinLnBrk="0" hangingPunct="1">
              <a:lnSpc>
                <a:spcPct val="100000"/>
              </a:lnSpc>
              <a:spcBef>
                <a:spcPts val="0"/>
              </a:spcBef>
              <a:spcAft>
                <a:spcPts val="0"/>
              </a:spcAft>
              <a:buClr>
                <a:srgbClr val="134D57"/>
              </a:buClr>
              <a:buSzPts val="2000"/>
              <a:buFont typeface="Space Grotesk"/>
              <a:buNone/>
              <a:tabLst/>
              <a:defRPr/>
            </a:pPr>
            <a:r>
              <a:rPr kumimoji="0" lang="en-US" sz="2400" b="1" i="0" u="none" strike="noStrike" kern="0" cap="none" spc="0" normalizeH="0" baseline="0" noProof="0" dirty="0">
                <a:ln>
                  <a:noFill/>
                </a:ln>
                <a:solidFill>
                  <a:srgbClr val="645DC7"/>
                </a:solidFill>
                <a:effectLst/>
                <a:uLnTx/>
                <a:uFillTx/>
                <a:latin typeface="Gill Sans MT" panose="020B0502020104020203" pitchFamily="34" charset="0"/>
                <a:sym typeface="Space Grotesk"/>
              </a:rPr>
              <a:t>Incorporating Quality of Care Indicators in the CSA Results Framework</a:t>
            </a:r>
            <a:endParaRPr kumimoji="0" lang="en-US" sz="2400" b="1" i="1" u="none" strike="noStrike" kern="0" cap="none" spc="0" normalizeH="0" baseline="0" noProof="0" dirty="0">
              <a:ln>
                <a:noFill/>
              </a:ln>
              <a:solidFill>
                <a:srgbClr val="645DC7"/>
              </a:solidFill>
              <a:effectLst/>
              <a:uLnTx/>
              <a:uFillTx/>
              <a:latin typeface="Gill Sans MT" panose="020B0502020104020203" pitchFamily="34" charset="0"/>
              <a:sym typeface="Space Grotesk"/>
            </a:endParaRPr>
          </a:p>
        </p:txBody>
      </p:sp>
      <p:sp>
        <p:nvSpPr>
          <p:cNvPr id="10" name="Half Frame 9">
            <a:extLst>
              <a:ext uri="{FF2B5EF4-FFF2-40B4-BE49-F238E27FC236}">
                <a16:creationId xmlns:a16="http://schemas.microsoft.com/office/drawing/2014/main" id="{2E80AF21-7CF0-43A4-B190-EEB530DCE225}"/>
              </a:ext>
            </a:extLst>
          </p:cNvPr>
          <p:cNvSpPr/>
          <p:nvPr/>
        </p:nvSpPr>
        <p:spPr>
          <a:xfrm>
            <a:off x="496800" y="1300200"/>
            <a:ext cx="465450" cy="434400"/>
          </a:xfrm>
          <a:prstGeom prst="halfFrame">
            <a:avLst>
              <a:gd name="adj1" fmla="val 15101"/>
              <a:gd name="adj2" fmla="val 16759"/>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1" name="Half Frame 10">
            <a:extLst>
              <a:ext uri="{FF2B5EF4-FFF2-40B4-BE49-F238E27FC236}">
                <a16:creationId xmlns:a16="http://schemas.microsoft.com/office/drawing/2014/main" id="{6815733A-C3C2-4CE7-8EDC-586CD5C71FE9}"/>
              </a:ext>
            </a:extLst>
          </p:cNvPr>
          <p:cNvSpPr/>
          <p:nvPr/>
        </p:nvSpPr>
        <p:spPr>
          <a:xfrm>
            <a:off x="3217563" y="1300142"/>
            <a:ext cx="465450" cy="434400"/>
          </a:xfrm>
          <a:prstGeom prst="halfFrame">
            <a:avLst>
              <a:gd name="adj1" fmla="val 15101"/>
              <a:gd name="adj2" fmla="val 167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2" name="Half Frame 11">
            <a:extLst>
              <a:ext uri="{FF2B5EF4-FFF2-40B4-BE49-F238E27FC236}">
                <a16:creationId xmlns:a16="http://schemas.microsoft.com/office/drawing/2014/main" id="{08D47095-0AF9-49E3-AE50-B98B5E71E3E0}"/>
              </a:ext>
            </a:extLst>
          </p:cNvPr>
          <p:cNvSpPr/>
          <p:nvPr/>
        </p:nvSpPr>
        <p:spPr>
          <a:xfrm>
            <a:off x="5928413" y="1300142"/>
            <a:ext cx="465450" cy="434400"/>
          </a:xfrm>
          <a:prstGeom prst="halfFrame">
            <a:avLst>
              <a:gd name="adj1" fmla="val 15101"/>
              <a:gd name="adj2" fmla="val 167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01463ECC-CD93-4671-8D2B-56F9D2CEF36D}"/>
              </a:ext>
            </a:extLst>
          </p:cNvPr>
          <p:cNvSpPr/>
          <p:nvPr/>
        </p:nvSpPr>
        <p:spPr>
          <a:xfrm>
            <a:off x="0" y="0"/>
            <a:ext cx="9144000" cy="84028"/>
          </a:xfrm>
          <a:prstGeom prst="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91852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6066BA-9901-4D84-8318-5054E08276F8}"/>
              </a:ext>
            </a:extLst>
          </p:cNvPr>
          <p:cNvSpPr>
            <a:spLocks noGrp="1"/>
          </p:cNvSpPr>
          <p:nvPr>
            <p:ph type="pic" idx="2"/>
          </p:nvPr>
        </p:nvSpPr>
        <p:spPr/>
      </p:sp>
      <p:sp>
        <p:nvSpPr>
          <p:cNvPr id="7" name="Google Shape;106;p4">
            <a:extLst>
              <a:ext uri="{FF2B5EF4-FFF2-40B4-BE49-F238E27FC236}">
                <a16:creationId xmlns:a16="http://schemas.microsoft.com/office/drawing/2014/main" id="{1E9CE3C0-2462-44BD-9387-A221E29F927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3.4</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sym typeface="Arial"/>
              </a:rPr>
              <a:t>CSA Results Framework:</a:t>
            </a:r>
            <a:b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sym typeface="Arial"/>
              </a:rPr>
              <a:t>Implementation Milestones</a:t>
            </a:r>
            <a:endPar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endParaRPr>
          </a:p>
        </p:txBody>
      </p:sp>
      <p:pic>
        <p:nvPicPr>
          <p:cNvPr id="8" name="Google Shape;442;p61">
            <a:extLst>
              <a:ext uri="{FF2B5EF4-FFF2-40B4-BE49-F238E27FC236}">
                <a16:creationId xmlns:a16="http://schemas.microsoft.com/office/drawing/2014/main" id="{82BC53BE-A20B-4FDF-BAFA-97A21C555530}"/>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443;p61">
            <a:extLst>
              <a:ext uri="{FF2B5EF4-FFF2-40B4-BE49-F238E27FC236}">
                <a16:creationId xmlns:a16="http://schemas.microsoft.com/office/drawing/2014/main" id="{DCE818F3-F43C-4843-9388-4256BCC1CEF3}"/>
              </a:ext>
            </a:extLst>
          </p:cNvPr>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MOMENTUM;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211045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p>
            <a:r>
              <a:rPr lang="en-US" sz="2800" dirty="0">
                <a:solidFill>
                  <a:schemeClr val="bg2"/>
                </a:solidFill>
                <a:latin typeface="Gill Sans MT" panose="020B0502020104020203" pitchFamily="34" charset="0"/>
                <a:cs typeface="Calibri" panose="020F0502020204030204" pitchFamily="34" charset="0"/>
              </a:rPr>
              <a:t>Section 1</a:t>
            </a:r>
            <a:br>
              <a:rPr lang="en-US" sz="2800" dirty="0">
                <a:solidFill>
                  <a:schemeClr val="bg2"/>
                </a:solidFill>
                <a:latin typeface="Gill Sans MT" panose="020B0502020104020203" pitchFamily="34" charset="0"/>
                <a:cs typeface="Calibri" panose="020F0502020204030204" pitchFamily="34" charset="0"/>
              </a:rPr>
            </a:br>
            <a:r>
              <a:rPr lang="en-US" sz="2800" dirty="0">
                <a:solidFill>
                  <a:schemeClr val="bg2"/>
                </a:solidFill>
                <a:latin typeface="Gill Sans MT" panose="020B0502020104020203" pitchFamily="34" charset="0"/>
                <a:cs typeface="Calibri" panose="020F0502020204030204" pitchFamily="34" charset="0"/>
              </a:rPr>
              <a:t> </a:t>
            </a:r>
            <a:r>
              <a:rPr lang="en-US" sz="2800" b="0" dirty="0">
                <a:solidFill>
                  <a:schemeClr val="bg2"/>
                </a:solidFill>
                <a:latin typeface="Gill Sans MT" panose="020B0502020104020203" pitchFamily="34" charset="0"/>
                <a:cs typeface="Calibri" panose="020F0502020204030204" pitchFamily="34" charset="0"/>
              </a:rPr>
              <a:t>Introduction to CSA</a:t>
            </a:r>
            <a:endParaRPr sz="2800" b="0" dirty="0">
              <a:solidFill>
                <a:schemeClr val="bg2"/>
              </a:solidFill>
              <a:latin typeface="Gill Sans MT" panose="020B0502020104020203" pitchFamily="34" charset="0"/>
              <a:cs typeface="Calibri" panose="020F0502020204030204" pitchFamily="34" charset="0"/>
            </a:endParaRPr>
          </a:p>
        </p:txBody>
      </p:sp>
      <p:sp>
        <p:nvSpPr>
          <p:cNvPr id="108" name="Google Shape;108;p4"/>
          <p:cNvSpPr txBox="1"/>
          <p:nvPr/>
        </p:nvSpPr>
        <p:spPr>
          <a:xfrm>
            <a:off x="106765" y="4869604"/>
            <a:ext cx="1921138" cy="230802"/>
          </a:xfrm>
          <a:prstGeom prst="rect">
            <a:avLst/>
          </a:prstGeom>
          <a:noFill/>
          <a:ln>
            <a:noFill/>
          </a:ln>
        </p:spPr>
        <p:txBody>
          <a:bodyPr spcFirstLastPara="1" wrap="square" lIns="68569" tIns="34275" rIns="68569" bIns="34275" anchor="t" anchorCtr="0">
            <a:spAutoFit/>
          </a:bodyPr>
          <a:lstStyle/>
          <a:p>
            <a:pPr defTabSz="685800">
              <a:buSzPts val="1400"/>
            </a:pPr>
            <a:r>
              <a:rPr lang="en-US" sz="1050" i="1" dirty="0">
                <a:latin typeface="Calibri" panose="020F0502020204030204" pitchFamily="34" charset="0"/>
                <a:cs typeface="Calibri" panose="020F0502020204030204" pitchFamily="34" charset="0"/>
              </a:rPr>
              <a:t>Photo: Kate Holt/MCSP Ghana</a:t>
            </a:r>
            <a:endParaRPr sz="1050" i="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C4A8213-5E4E-47DC-B915-3F7D7F13B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5180" y="0"/>
            <a:ext cx="5448820" cy="5143499"/>
          </a:xfrm>
          <a:prstGeom prst="rect">
            <a:avLst/>
          </a:prstGeom>
        </p:spPr>
      </p:pic>
    </p:spTree>
    <p:extLst>
      <p:ext uri="{BB962C8B-B14F-4D97-AF65-F5344CB8AC3E}">
        <p14:creationId xmlns:p14="http://schemas.microsoft.com/office/powerpoint/2010/main" val="2071934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0F2E3F-FBCC-4DA0-8A31-38ECDB0F5A83}"/>
              </a:ext>
            </a:extLst>
          </p:cNvPr>
          <p:cNvSpPr/>
          <p:nvPr/>
        </p:nvSpPr>
        <p:spPr>
          <a:xfrm>
            <a:off x="0" y="0"/>
            <a:ext cx="1278282" cy="5143500"/>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a:xfrm>
            <a:off x="1536492" y="293700"/>
            <a:ext cx="7041258" cy="572700"/>
          </a:xfrm>
        </p:spPr>
        <p:txBody>
          <a:bodyPr>
            <a:normAutofit fontScale="90000"/>
          </a:bodyPr>
          <a:lstStyle/>
          <a:p>
            <a:r>
              <a:rPr lang="en-US" sz="2400" dirty="0">
                <a:solidFill>
                  <a:schemeClr val="bg2"/>
                </a:solidFill>
                <a:latin typeface="Gill Sans MT" panose="020B0502020104020203" pitchFamily="34" charset="0"/>
              </a:rPr>
              <a:t>Development of Implementation Milestones: Mapping of domains across similar initiatives</a:t>
            </a:r>
          </a:p>
        </p:txBody>
      </p:sp>
      <p:sp>
        <p:nvSpPr>
          <p:cNvPr id="9" name="Oval 8">
            <a:extLst>
              <a:ext uri="{FF2B5EF4-FFF2-40B4-BE49-F238E27FC236}">
                <a16:creationId xmlns:a16="http://schemas.microsoft.com/office/drawing/2014/main" id="{66EEAD87-8185-4F04-8A67-67336D177CF6}"/>
              </a:ext>
            </a:extLst>
          </p:cNvPr>
          <p:cNvSpPr/>
          <p:nvPr/>
        </p:nvSpPr>
        <p:spPr>
          <a:xfrm>
            <a:off x="1049682" y="1343273"/>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sym typeface="Arial"/>
              </a:rPr>
              <a:t>1</a:t>
            </a:r>
          </a:p>
        </p:txBody>
      </p:sp>
      <p:sp>
        <p:nvSpPr>
          <p:cNvPr id="31" name="Oval 30">
            <a:extLst>
              <a:ext uri="{FF2B5EF4-FFF2-40B4-BE49-F238E27FC236}">
                <a16:creationId xmlns:a16="http://schemas.microsoft.com/office/drawing/2014/main" id="{25B9428A-F7CC-4487-8289-BEFADEE44D39}"/>
              </a:ext>
            </a:extLst>
          </p:cNvPr>
          <p:cNvSpPr/>
          <p:nvPr/>
        </p:nvSpPr>
        <p:spPr>
          <a:xfrm>
            <a:off x="1049682" y="2765633"/>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3</a:t>
            </a:r>
          </a:p>
        </p:txBody>
      </p:sp>
      <p:sp>
        <p:nvSpPr>
          <p:cNvPr id="32" name="Oval 31">
            <a:extLst>
              <a:ext uri="{FF2B5EF4-FFF2-40B4-BE49-F238E27FC236}">
                <a16:creationId xmlns:a16="http://schemas.microsoft.com/office/drawing/2014/main" id="{B52CC9C1-55B7-4A06-B835-854D21089678}"/>
              </a:ext>
            </a:extLst>
          </p:cNvPr>
          <p:cNvSpPr/>
          <p:nvPr/>
        </p:nvSpPr>
        <p:spPr>
          <a:xfrm>
            <a:off x="1049682" y="3479465"/>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4</a:t>
            </a:r>
          </a:p>
        </p:txBody>
      </p:sp>
      <p:sp>
        <p:nvSpPr>
          <p:cNvPr id="33" name="Oval 32">
            <a:extLst>
              <a:ext uri="{FF2B5EF4-FFF2-40B4-BE49-F238E27FC236}">
                <a16:creationId xmlns:a16="http://schemas.microsoft.com/office/drawing/2014/main" id="{505813AC-B624-4C0A-BB76-E2F886977E48}"/>
              </a:ext>
            </a:extLst>
          </p:cNvPr>
          <p:cNvSpPr/>
          <p:nvPr/>
        </p:nvSpPr>
        <p:spPr>
          <a:xfrm>
            <a:off x="1049682" y="4193297"/>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5</a:t>
            </a:r>
          </a:p>
        </p:txBody>
      </p:sp>
      <p:sp>
        <p:nvSpPr>
          <p:cNvPr id="43" name="Oval 42">
            <a:extLst>
              <a:ext uri="{FF2B5EF4-FFF2-40B4-BE49-F238E27FC236}">
                <a16:creationId xmlns:a16="http://schemas.microsoft.com/office/drawing/2014/main" id="{79A07AB8-C72C-462D-BF49-76C4CC9D7B9F}"/>
              </a:ext>
            </a:extLst>
          </p:cNvPr>
          <p:cNvSpPr/>
          <p:nvPr/>
        </p:nvSpPr>
        <p:spPr>
          <a:xfrm>
            <a:off x="1049682" y="2051801"/>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2</a:t>
            </a:r>
          </a:p>
        </p:txBody>
      </p:sp>
      <p:cxnSp>
        <p:nvCxnSpPr>
          <p:cNvPr id="12" name="Straight Connector 11">
            <a:extLst>
              <a:ext uri="{FF2B5EF4-FFF2-40B4-BE49-F238E27FC236}">
                <a16:creationId xmlns:a16="http://schemas.microsoft.com/office/drawing/2014/main" id="{6782B029-FB48-4F4D-814E-265A679EA743}"/>
              </a:ext>
            </a:extLst>
          </p:cNvPr>
          <p:cNvCxnSpPr>
            <a:cxnSpLocks/>
            <a:stCxn id="46" idx="1"/>
            <a:endCxn id="9" idx="6"/>
          </p:cNvCxnSpPr>
          <p:nvPr/>
        </p:nvCxnSpPr>
        <p:spPr>
          <a:xfrm flipH="1" flipV="1">
            <a:off x="1506882" y="1571873"/>
            <a:ext cx="262699" cy="4139"/>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939F376-BA7E-419A-9459-E8DDDE9249E0}"/>
              </a:ext>
            </a:extLst>
          </p:cNvPr>
          <p:cNvSpPr txBox="1"/>
          <p:nvPr/>
        </p:nvSpPr>
        <p:spPr>
          <a:xfrm>
            <a:off x="1769581" y="1422123"/>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panose="020F0502020204030204"/>
                <a:cs typeface="Arial"/>
                <a:sym typeface="Arial"/>
              </a:rPr>
              <a:t>CSA Theory of Change</a:t>
            </a:r>
          </a:p>
        </p:txBody>
      </p:sp>
      <p:cxnSp>
        <p:nvCxnSpPr>
          <p:cNvPr id="23" name="Straight Connector 22">
            <a:extLst>
              <a:ext uri="{FF2B5EF4-FFF2-40B4-BE49-F238E27FC236}">
                <a16:creationId xmlns:a16="http://schemas.microsoft.com/office/drawing/2014/main" id="{BD631111-9677-4B6D-BF41-C8C9C865E9FE}"/>
              </a:ext>
            </a:extLst>
          </p:cNvPr>
          <p:cNvCxnSpPr>
            <a:cxnSpLocks/>
            <a:stCxn id="24" idx="1"/>
            <a:endCxn id="43" idx="6"/>
          </p:cNvCxnSpPr>
          <p:nvPr/>
        </p:nvCxnSpPr>
        <p:spPr>
          <a:xfrm flipH="1">
            <a:off x="1506882" y="2280401"/>
            <a:ext cx="262699"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DB76DD-8C10-4A24-B107-A3CBC29A4175}"/>
              </a:ext>
            </a:extLst>
          </p:cNvPr>
          <p:cNvSpPr txBox="1"/>
          <p:nvPr/>
        </p:nvSpPr>
        <p:spPr>
          <a:xfrm>
            <a:off x="1769581" y="2126512"/>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panose="020F0502020204030204"/>
                <a:cs typeface="Arial"/>
                <a:sym typeface="Arial"/>
              </a:rPr>
              <a:t>ENAP-EPMM milestones and results framework</a:t>
            </a:r>
          </a:p>
        </p:txBody>
      </p:sp>
      <p:cxnSp>
        <p:nvCxnSpPr>
          <p:cNvPr id="30" name="Straight Connector 29">
            <a:extLst>
              <a:ext uri="{FF2B5EF4-FFF2-40B4-BE49-F238E27FC236}">
                <a16:creationId xmlns:a16="http://schemas.microsoft.com/office/drawing/2014/main" id="{154C867D-CD24-4D49-AA78-52E84E7138EC}"/>
              </a:ext>
            </a:extLst>
          </p:cNvPr>
          <p:cNvCxnSpPr>
            <a:cxnSpLocks/>
            <a:stCxn id="34" idx="1"/>
            <a:endCxn id="31" idx="6"/>
          </p:cNvCxnSpPr>
          <p:nvPr/>
        </p:nvCxnSpPr>
        <p:spPr>
          <a:xfrm flipH="1">
            <a:off x="1506882" y="2994233"/>
            <a:ext cx="262699"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EE93857-7219-4E77-A6AF-5D0CDE8212FC}"/>
              </a:ext>
            </a:extLst>
          </p:cNvPr>
          <p:cNvSpPr txBox="1"/>
          <p:nvPr/>
        </p:nvSpPr>
        <p:spPr>
          <a:xfrm>
            <a:off x="1769581" y="2840344"/>
            <a:ext cx="5725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panose="020F0502020204030204"/>
                <a:cs typeface="Arial"/>
                <a:sym typeface="Arial"/>
              </a:rPr>
              <a:t>WHO Primary Health Care Monitoring framework &amp; indicators </a:t>
            </a:r>
          </a:p>
        </p:txBody>
      </p:sp>
      <p:cxnSp>
        <p:nvCxnSpPr>
          <p:cNvPr id="37" name="Straight Connector 36">
            <a:extLst>
              <a:ext uri="{FF2B5EF4-FFF2-40B4-BE49-F238E27FC236}">
                <a16:creationId xmlns:a16="http://schemas.microsoft.com/office/drawing/2014/main" id="{0ED17842-767E-4CE1-B2B0-7FFDC2B0C98C}"/>
              </a:ext>
            </a:extLst>
          </p:cNvPr>
          <p:cNvCxnSpPr>
            <a:cxnSpLocks/>
            <a:stCxn id="38" idx="1"/>
            <a:endCxn id="32" idx="6"/>
          </p:cNvCxnSpPr>
          <p:nvPr/>
        </p:nvCxnSpPr>
        <p:spPr>
          <a:xfrm flipH="1">
            <a:off x="1506882" y="3708065"/>
            <a:ext cx="262698"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54C809B-D3DF-4062-AE2D-04E061572D0A}"/>
              </a:ext>
            </a:extLst>
          </p:cNvPr>
          <p:cNvSpPr txBox="1"/>
          <p:nvPr/>
        </p:nvSpPr>
        <p:spPr>
          <a:xfrm>
            <a:off x="1769580" y="3554176"/>
            <a:ext cx="65649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panose="020F0502020204030204"/>
                <a:cs typeface="Arial"/>
                <a:sym typeface="Arial"/>
              </a:rPr>
              <a:t>WHO Quality of Care Network Leadership, Action, Learning and Accountability  </a:t>
            </a:r>
          </a:p>
        </p:txBody>
      </p:sp>
      <p:cxnSp>
        <p:nvCxnSpPr>
          <p:cNvPr id="47" name="Straight Connector 46">
            <a:extLst>
              <a:ext uri="{FF2B5EF4-FFF2-40B4-BE49-F238E27FC236}">
                <a16:creationId xmlns:a16="http://schemas.microsoft.com/office/drawing/2014/main" id="{FEEDF9DB-372C-4911-9087-B43E5B582BF7}"/>
              </a:ext>
            </a:extLst>
          </p:cNvPr>
          <p:cNvCxnSpPr>
            <a:cxnSpLocks/>
            <a:stCxn id="48" idx="1"/>
            <a:endCxn id="33" idx="6"/>
          </p:cNvCxnSpPr>
          <p:nvPr/>
        </p:nvCxnSpPr>
        <p:spPr>
          <a:xfrm flipH="1">
            <a:off x="1506882" y="4417697"/>
            <a:ext cx="262697" cy="420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C1E52F3-83A7-45F9-9B04-1C1A8D88479B}"/>
              </a:ext>
            </a:extLst>
          </p:cNvPr>
          <p:cNvSpPr txBox="1"/>
          <p:nvPr/>
        </p:nvSpPr>
        <p:spPr>
          <a:xfrm>
            <a:off x="1769579" y="4156087"/>
            <a:ext cx="6564951" cy="523220"/>
          </a:xfrm>
          <a:prstGeom prst="rect">
            <a:avLst/>
          </a:prstGeom>
          <a:noFill/>
        </p:spPr>
        <p:txBody>
          <a:bodyPr wrap="square">
            <a:spAutoFit/>
          </a:bodyPr>
          <a:lstStyle/>
          <a:p>
            <a:r>
              <a:rPr lang="en-US" dirty="0">
                <a:latin typeface="+mj-lt"/>
              </a:rPr>
              <a:t>CSA country engagement learnings. For example, Sierra Leone identified a set of country-specific bottlenecks potentially relevant to all countries in implementation</a:t>
            </a:r>
          </a:p>
        </p:txBody>
      </p:sp>
    </p:spTree>
    <p:extLst>
      <p:ext uri="{BB962C8B-B14F-4D97-AF65-F5344CB8AC3E}">
        <p14:creationId xmlns:p14="http://schemas.microsoft.com/office/powerpoint/2010/main" val="3210702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fontScale="90000"/>
          </a:bodyPr>
          <a:lstStyle/>
          <a:p>
            <a:r>
              <a:rPr lang="en-US" sz="2400" dirty="0">
                <a:solidFill>
                  <a:schemeClr val="bg2"/>
                </a:solidFill>
                <a:latin typeface="Gill Sans MT" panose="020B0502020104020203" pitchFamily="34" charset="0"/>
              </a:rPr>
              <a:t>Development of Implementation Milestones: Criteria to identify suitable milestones</a:t>
            </a:r>
          </a:p>
        </p:txBody>
      </p:sp>
      <p:grpSp>
        <p:nvGrpSpPr>
          <p:cNvPr id="3" name="Group 2">
            <a:extLst>
              <a:ext uri="{FF2B5EF4-FFF2-40B4-BE49-F238E27FC236}">
                <a16:creationId xmlns:a16="http://schemas.microsoft.com/office/drawing/2014/main" id="{70B58797-80B6-4B23-8253-9536E828F1F5}"/>
              </a:ext>
            </a:extLst>
          </p:cNvPr>
          <p:cNvGrpSpPr/>
          <p:nvPr/>
        </p:nvGrpSpPr>
        <p:grpSpPr>
          <a:xfrm>
            <a:off x="793567" y="2438844"/>
            <a:ext cx="7722256" cy="389609"/>
            <a:chOff x="509219" y="1212000"/>
            <a:chExt cx="7281181" cy="861600"/>
          </a:xfrm>
        </p:grpSpPr>
        <p:sp>
          <p:nvSpPr>
            <p:cNvPr id="6" name="Rectangle 5">
              <a:extLst>
                <a:ext uri="{FF2B5EF4-FFF2-40B4-BE49-F238E27FC236}">
                  <a16:creationId xmlns:a16="http://schemas.microsoft.com/office/drawing/2014/main" id="{F8D51EA4-7667-4133-A792-8CBFB6ADB766}"/>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marR="0" lvl="0" indent="-422910" algn="l" defTabSz="914400" rtl="0" eaLnBrk="1" fontAlgn="auto" latinLnBrk="0" hangingPunct="1">
                <a:lnSpc>
                  <a:spcPct val="100000"/>
                </a:lnSpc>
                <a:spcBef>
                  <a:spcPts val="750"/>
                </a:spcBef>
                <a:spcAft>
                  <a:spcPts val="0"/>
                </a:spcAft>
                <a:buClr>
                  <a:srgbClr val="000000"/>
                </a:buClr>
                <a:buSzPts val="4480"/>
                <a:buFont typeface="Arial"/>
                <a:buNone/>
                <a:tabLst/>
                <a:defRPr/>
              </a:pPr>
              <a:r>
                <a:rPr kumimoji="0" lang="en-US" sz="1400" b="0" i="0" u="none" strike="noStrike" kern="0" cap="none" spc="0" normalizeH="0" baseline="0" noProof="0">
                  <a:ln>
                    <a:noFill/>
                  </a:ln>
                  <a:solidFill>
                    <a:srgbClr val="E7E6E6">
                      <a:lumMod val="10000"/>
                    </a:srgbClr>
                  </a:solidFill>
                  <a:effectLst/>
                  <a:uLnTx/>
                  <a:uFillTx/>
                  <a:latin typeface="Calibri" panose="020F0502020204030204"/>
                  <a:ea typeface="+mn-ea"/>
                  <a:cs typeface="+mn-cs"/>
                  <a:sym typeface="Arial"/>
                </a:rPr>
                <a:t>A menu of milestones and further resources that countries can use and adapt </a:t>
              </a:r>
            </a:p>
          </p:txBody>
        </p:sp>
        <p:sp>
          <p:nvSpPr>
            <p:cNvPr id="11" name="Rectangle 10">
              <a:extLst>
                <a:ext uri="{FF2B5EF4-FFF2-40B4-BE49-F238E27FC236}">
                  <a16:creationId xmlns:a16="http://schemas.microsoft.com/office/drawing/2014/main" id="{87EC6EE8-4FC8-4D19-BD71-B23AB53BCDF1}"/>
                </a:ext>
              </a:extLst>
            </p:cNvPr>
            <p:cNvSpPr/>
            <p:nvPr/>
          </p:nvSpPr>
          <p:spPr>
            <a:xfrm rot="5400000">
              <a:off x="129743" y="1610796"/>
              <a:ext cx="822960"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6" name="Group 15">
            <a:extLst>
              <a:ext uri="{FF2B5EF4-FFF2-40B4-BE49-F238E27FC236}">
                <a16:creationId xmlns:a16="http://schemas.microsoft.com/office/drawing/2014/main" id="{EF97EBFD-6614-44D2-94C1-52DCB9A2D44C}"/>
              </a:ext>
            </a:extLst>
          </p:cNvPr>
          <p:cNvGrpSpPr/>
          <p:nvPr/>
        </p:nvGrpSpPr>
        <p:grpSpPr>
          <a:xfrm>
            <a:off x="793567" y="1901462"/>
            <a:ext cx="7722256" cy="389609"/>
            <a:chOff x="509218" y="1061535"/>
            <a:chExt cx="7281181" cy="861600"/>
          </a:xfrm>
        </p:grpSpPr>
        <p:sp>
          <p:nvSpPr>
            <p:cNvPr id="23" name="Rectangle 22">
              <a:extLst>
                <a:ext uri="{FF2B5EF4-FFF2-40B4-BE49-F238E27FC236}">
                  <a16:creationId xmlns:a16="http://schemas.microsoft.com/office/drawing/2014/main" id="{7FFF7F23-4E2E-4099-AE48-6604E99B9BAB}"/>
                </a:ext>
              </a:extLst>
            </p:cNvPr>
            <p:cNvSpPr/>
            <p:nvPr/>
          </p:nvSpPr>
          <p:spPr>
            <a:xfrm>
              <a:off x="573226" y="1061535"/>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marR="0" lvl="0" indent="-422910" algn="l" defTabSz="914400" rtl="0" eaLnBrk="1" fontAlgn="auto" latinLnBrk="0" hangingPunct="1">
                <a:lnSpc>
                  <a:spcPct val="100000"/>
                </a:lnSpc>
                <a:spcBef>
                  <a:spcPts val="750"/>
                </a:spcBef>
                <a:spcAft>
                  <a:spcPts val="0"/>
                </a:spcAft>
                <a:buClr>
                  <a:srgbClr val="000000"/>
                </a:buClr>
                <a:buSzPts val="4480"/>
                <a:buFont typeface="Arial"/>
                <a:buNone/>
                <a:tabLst/>
                <a:defRPr/>
              </a:pPr>
              <a:r>
                <a:rPr kumimoji="0" lang="en-US" sz="1400" b="0" i="0" u="none" strike="noStrike" kern="0" cap="none" spc="0" normalizeH="0" baseline="0" noProof="0">
                  <a:ln>
                    <a:noFill/>
                  </a:ln>
                  <a:solidFill>
                    <a:srgbClr val="E7E6E6">
                      <a:lumMod val="10000"/>
                    </a:srgbClr>
                  </a:solidFill>
                  <a:effectLst/>
                  <a:uLnTx/>
                  <a:uFillTx/>
                  <a:latin typeface="Calibri" panose="020F0502020204030204"/>
                  <a:ea typeface="+mn-ea"/>
                  <a:cs typeface="+mn-cs"/>
                  <a:sym typeface="Arial"/>
                </a:rPr>
                <a:t>Signals importance to countries for accountability, tracking, advocacy and dialogue</a:t>
              </a:r>
            </a:p>
          </p:txBody>
        </p:sp>
        <p:sp>
          <p:nvSpPr>
            <p:cNvPr id="24" name="Rectangle 23">
              <a:extLst>
                <a:ext uri="{FF2B5EF4-FFF2-40B4-BE49-F238E27FC236}">
                  <a16:creationId xmlns:a16="http://schemas.microsoft.com/office/drawing/2014/main" id="{68F3DC46-9F4D-4311-9762-ECD43444F200}"/>
                </a:ext>
              </a:extLst>
            </p:cNvPr>
            <p:cNvSpPr/>
            <p:nvPr/>
          </p:nvSpPr>
          <p:spPr>
            <a:xfrm rot="5400000">
              <a:off x="129742" y="1451330"/>
              <a:ext cx="822959"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5" name="Group 24">
            <a:extLst>
              <a:ext uri="{FF2B5EF4-FFF2-40B4-BE49-F238E27FC236}">
                <a16:creationId xmlns:a16="http://schemas.microsoft.com/office/drawing/2014/main" id="{FF09E660-E99B-4E33-A4E9-3E2BDD4DF9E1}"/>
              </a:ext>
            </a:extLst>
          </p:cNvPr>
          <p:cNvGrpSpPr/>
          <p:nvPr/>
        </p:nvGrpSpPr>
        <p:grpSpPr>
          <a:xfrm>
            <a:off x="793566" y="2984962"/>
            <a:ext cx="7722256" cy="389609"/>
            <a:chOff x="509219" y="1212000"/>
            <a:chExt cx="7281181" cy="861600"/>
          </a:xfrm>
        </p:grpSpPr>
        <p:sp>
          <p:nvSpPr>
            <p:cNvPr id="26" name="Rectangle 25">
              <a:extLst>
                <a:ext uri="{FF2B5EF4-FFF2-40B4-BE49-F238E27FC236}">
                  <a16:creationId xmlns:a16="http://schemas.microsoft.com/office/drawing/2014/main" id="{1F9491BB-61B2-4A67-8B69-100583709DAE}"/>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marR="0" lvl="0" indent="-422910" algn="l" defTabSz="914400" rtl="0" eaLnBrk="1" fontAlgn="auto" latinLnBrk="0" hangingPunct="1">
                <a:lnSpc>
                  <a:spcPct val="100000"/>
                </a:lnSpc>
                <a:spcBef>
                  <a:spcPts val="750"/>
                </a:spcBef>
                <a:spcAft>
                  <a:spcPts val="0"/>
                </a:spcAft>
                <a:buClr>
                  <a:srgbClr val="000000"/>
                </a:buClr>
                <a:buSzPts val="4480"/>
                <a:buFont typeface="Arial"/>
                <a:buNone/>
                <a:tabLst/>
                <a:defRPr/>
              </a:pPr>
              <a:r>
                <a:rPr kumimoji="0" lang="en-US" sz="1400" b="0" i="0" u="none" strike="noStrike" kern="0" cap="none" spc="0" normalizeH="0" baseline="0" noProof="0">
                  <a:ln>
                    <a:noFill/>
                  </a:ln>
                  <a:solidFill>
                    <a:srgbClr val="E7E6E6">
                      <a:lumMod val="10000"/>
                    </a:srgbClr>
                  </a:solidFill>
                  <a:effectLst/>
                  <a:uLnTx/>
                  <a:uFillTx/>
                  <a:latin typeface="Calibri" panose="020F0502020204030204"/>
                  <a:ea typeface="+mn-ea"/>
                  <a:cs typeface="+mn-cs"/>
                  <a:sym typeface="Arial"/>
                </a:rPr>
                <a:t>Some milestone areas may need data that are not routinely collected and reported </a:t>
              </a:r>
            </a:p>
          </p:txBody>
        </p:sp>
        <p:sp>
          <p:nvSpPr>
            <p:cNvPr id="27" name="Rectangle 26">
              <a:extLst>
                <a:ext uri="{FF2B5EF4-FFF2-40B4-BE49-F238E27FC236}">
                  <a16:creationId xmlns:a16="http://schemas.microsoft.com/office/drawing/2014/main" id="{16A20A45-7D42-4249-8511-8A83630D9ECF}"/>
                </a:ext>
              </a:extLst>
            </p:cNvPr>
            <p:cNvSpPr/>
            <p:nvPr/>
          </p:nvSpPr>
          <p:spPr>
            <a:xfrm rot="5400000">
              <a:off x="129743" y="1610796"/>
              <a:ext cx="822960"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34" name="Group 33">
            <a:extLst>
              <a:ext uri="{FF2B5EF4-FFF2-40B4-BE49-F238E27FC236}">
                <a16:creationId xmlns:a16="http://schemas.microsoft.com/office/drawing/2014/main" id="{A470856F-24CB-4E02-9997-04A1A96DF9E1}"/>
              </a:ext>
            </a:extLst>
          </p:cNvPr>
          <p:cNvGrpSpPr/>
          <p:nvPr/>
        </p:nvGrpSpPr>
        <p:grpSpPr>
          <a:xfrm>
            <a:off x="793568" y="1364080"/>
            <a:ext cx="7722256" cy="389609"/>
            <a:chOff x="509219" y="1211999"/>
            <a:chExt cx="7281181" cy="861599"/>
          </a:xfrm>
        </p:grpSpPr>
        <p:sp>
          <p:nvSpPr>
            <p:cNvPr id="35" name="Rectangle 34">
              <a:extLst>
                <a:ext uri="{FF2B5EF4-FFF2-40B4-BE49-F238E27FC236}">
                  <a16:creationId xmlns:a16="http://schemas.microsoft.com/office/drawing/2014/main" id="{BF1F9CB8-1A6C-4D7C-BA0B-E6F534F6C25E}"/>
                </a:ext>
              </a:extLst>
            </p:cNvPr>
            <p:cNvSpPr/>
            <p:nvPr/>
          </p:nvSpPr>
          <p:spPr>
            <a:xfrm>
              <a:off x="573227" y="1211999"/>
              <a:ext cx="7217173" cy="8615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marR="0" lvl="0" indent="-422910" algn="l" defTabSz="914400" rtl="0" eaLnBrk="1" fontAlgn="auto" latinLnBrk="0" hangingPunct="1">
                <a:lnSpc>
                  <a:spcPct val="100000"/>
                </a:lnSpc>
                <a:spcBef>
                  <a:spcPts val="750"/>
                </a:spcBef>
                <a:spcAft>
                  <a:spcPts val="0"/>
                </a:spcAft>
                <a:buClr>
                  <a:srgbClr val="000000"/>
                </a:buClr>
                <a:buSzPts val="4480"/>
                <a:buFont typeface="Arial"/>
                <a:buNone/>
                <a:tabLst/>
                <a:defRPr/>
              </a:pPr>
              <a:r>
                <a:rPr kumimoji="0" lang="en-US" sz="1400" b="0" i="0" u="none" strike="noStrike" kern="0" cap="none" spc="0" normalizeH="0" baseline="0" noProof="0">
                  <a:ln>
                    <a:noFill/>
                  </a:ln>
                  <a:solidFill>
                    <a:srgbClr val="E7E6E6">
                      <a:lumMod val="10000"/>
                    </a:srgbClr>
                  </a:solidFill>
                  <a:effectLst/>
                  <a:uLnTx/>
                  <a:uFillTx/>
                  <a:latin typeface="Calibri" panose="020F0502020204030204"/>
                  <a:ea typeface="+mn-ea"/>
                  <a:cs typeface="+mn-cs"/>
                  <a:sym typeface="Arial"/>
                </a:rPr>
                <a:t>Indicates the quality of program implementation</a:t>
              </a:r>
            </a:p>
          </p:txBody>
        </p:sp>
        <p:sp>
          <p:nvSpPr>
            <p:cNvPr id="36" name="Rectangle 35">
              <a:extLst>
                <a:ext uri="{FF2B5EF4-FFF2-40B4-BE49-F238E27FC236}">
                  <a16:creationId xmlns:a16="http://schemas.microsoft.com/office/drawing/2014/main" id="{B0CC5555-C25F-468C-A418-93C86A147CFD}"/>
                </a:ext>
              </a:extLst>
            </p:cNvPr>
            <p:cNvSpPr/>
            <p:nvPr/>
          </p:nvSpPr>
          <p:spPr>
            <a:xfrm rot="5400000">
              <a:off x="129743" y="1610796"/>
              <a:ext cx="822960"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32" name="TextBox 31">
            <a:extLst>
              <a:ext uri="{FF2B5EF4-FFF2-40B4-BE49-F238E27FC236}">
                <a16:creationId xmlns:a16="http://schemas.microsoft.com/office/drawing/2014/main" id="{24AA6744-D534-49D7-9332-77E97EB06542}"/>
              </a:ext>
            </a:extLst>
          </p:cNvPr>
          <p:cNvSpPr txBox="1"/>
          <p:nvPr/>
        </p:nvSpPr>
        <p:spPr>
          <a:xfrm>
            <a:off x="1755741" y="4042660"/>
            <a:ext cx="5523459" cy="338554"/>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Pts val="1764"/>
              <a:buFont typeface="Arial"/>
              <a:buNone/>
              <a:tabLst/>
              <a:defRPr/>
            </a:pPr>
            <a:r>
              <a:rPr kumimoji="0" lang="en-US" sz="1600" b="1" i="0" u="none" strike="noStrike" kern="0" cap="none" spc="0" normalizeH="0" baseline="0" noProof="0">
                <a:ln>
                  <a:noFill/>
                </a:ln>
                <a:solidFill>
                  <a:srgbClr val="E7E6E6">
                    <a:lumMod val="10000"/>
                  </a:srgbClr>
                </a:solidFill>
                <a:effectLst/>
                <a:uLnTx/>
                <a:uFillTx/>
                <a:latin typeface="Calibri" panose="020F0502020204030204"/>
                <a:ea typeface="Gill Sans"/>
                <a:cs typeface="Gill Sans"/>
                <a:sym typeface="Gill Sans"/>
              </a:rPr>
              <a:t>ENAP Milestones seen as “best fit” for CSA to use as its model  </a:t>
            </a:r>
          </a:p>
        </p:txBody>
      </p:sp>
      <p:pic>
        <p:nvPicPr>
          <p:cNvPr id="10" name="Picture 9">
            <a:extLst>
              <a:ext uri="{FF2B5EF4-FFF2-40B4-BE49-F238E27FC236}">
                <a16:creationId xmlns:a16="http://schemas.microsoft.com/office/drawing/2014/main" id="{FBBD948F-26EB-455E-95B6-C943BD6CC824}"/>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93567" y="3848712"/>
            <a:ext cx="726450" cy="726450"/>
          </a:xfrm>
          <a:prstGeom prst="rect">
            <a:avLst/>
          </a:prstGeom>
        </p:spPr>
      </p:pic>
    </p:spTree>
    <p:extLst>
      <p:ext uri="{BB962C8B-B14F-4D97-AF65-F5344CB8AC3E}">
        <p14:creationId xmlns:p14="http://schemas.microsoft.com/office/powerpoint/2010/main" val="3078631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BD7C-04DC-48B0-8D09-8D7BA3207FDB}"/>
              </a:ext>
            </a:extLst>
          </p:cNvPr>
          <p:cNvSpPr>
            <a:spLocks noGrp="1"/>
          </p:cNvSpPr>
          <p:nvPr>
            <p:ph type="title"/>
          </p:nvPr>
        </p:nvSpPr>
        <p:spPr/>
        <p:txBody>
          <a:bodyPr>
            <a:normAutofit/>
          </a:bodyPr>
          <a:lstStyle/>
          <a:p>
            <a:r>
              <a:rPr lang="en-US" sz="2400" dirty="0">
                <a:solidFill>
                  <a:schemeClr val="bg2"/>
                </a:solidFill>
                <a:latin typeface="Gill Sans MT" panose="020B0502020104020203" pitchFamily="34" charset="0"/>
              </a:rPr>
              <a:t>CSA Implementation Milestone Categories*</a:t>
            </a:r>
            <a:endParaRPr lang="fr-FR" sz="2400" dirty="0">
              <a:solidFill>
                <a:schemeClr val="bg2"/>
              </a:solidFill>
              <a:latin typeface="Gill Sans MT" panose="020B0502020104020203" pitchFamily="34" charset="0"/>
            </a:endParaRPr>
          </a:p>
        </p:txBody>
      </p:sp>
      <p:graphicFrame>
        <p:nvGraphicFramePr>
          <p:cNvPr id="4" name="Table 3">
            <a:extLst>
              <a:ext uri="{FF2B5EF4-FFF2-40B4-BE49-F238E27FC236}">
                <a16:creationId xmlns:a16="http://schemas.microsoft.com/office/drawing/2014/main" id="{AAB4EEF7-5D5A-440C-962C-5EDB87A309FC}"/>
              </a:ext>
            </a:extLst>
          </p:cNvPr>
          <p:cNvGraphicFramePr>
            <a:graphicFrameLocks noGrp="1"/>
          </p:cNvGraphicFramePr>
          <p:nvPr>
            <p:extLst>
              <p:ext uri="{D42A27DB-BD31-4B8C-83A1-F6EECF244321}">
                <p14:modId xmlns:p14="http://schemas.microsoft.com/office/powerpoint/2010/main" val="4185298581"/>
              </p:ext>
            </p:extLst>
          </p:nvPr>
        </p:nvGraphicFramePr>
        <p:xfrm>
          <a:off x="331840" y="866400"/>
          <a:ext cx="8276732" cy="3705640"/>
        </p:xfrm>
        <a:graphic>
          <a:graphicData uri="http://schemas.openxmlformats.org/drawingml/2006/table">
            <a:tbl>
              <a:tblPr firstRow="1" bandRow="1">
                <a:noFill/>
              </a:tblPr>
              <a:tblGrid>
                <a:gridCol w="8276732">
                  <a:extLst>
                    <a:ext uri="{9D8B030D-6E8A-4147-A177-3AD203B41FA5}">
                      <a16:colId xmlns:a16="http://schemas.microsoft.com/office/drawing/2014/main" val="1650525130"/>
                    </a:ext>
                  </a:extLst>
                </a:gridCol>
              </a:tblGrid>
              <a:tr h="733800">
                <a:tc>
                  <a:txBody>
                    <a:bodyPr/>
                    <a:lstStyle/>
                    <a:p>
                      <a:pPr marL="0" marR="0" lvl="0" indent="0" algn="l" rtl="0">
                        <a:lnSpc>
                          <a:spcPct val="100000"/>
                        </a:lnSpc>
                        <a:spcBef>
                          <a:spcPts val="0"/>
                        </a:spcBef>
                        <a:spcAft>
                          <a:spcPts val="0"/>
                        </a:spcAft>
                        <a:buNone/>
                      </a:pPr>
                      <a:r>
                        <a:rPr lang="en-US" sz="1800" b="1" u="none" strike="noStrike" cap="none">
                          <a:solidFill>
                            <a:schemeClr val="tx1"/>
                          </a:solidFill>
                          <a:latin typeface="+mj-lt"/>
                        </a:rPr>
                        <a:t>1. Governance &amp; accountability, national plans, &amp; financing </a:t>
                      </a:r>
                    </a:p>
                    <a:p>
                      <a:pPr marL="0" marR="0" lvl="0" indent="0" algn="l" rtl="0">
                        <a:lnSpc>
                          <a:spcPct val="100000"/>
                        </a:lnSpc>
                        <a:spcBef>
                          <a:spcPts val="0"/>
                        </a:spcBef>
                        <a:spcAft>
                          <a:spcPts val="0"/>
                        </a:spcAft>
                        <a:buFont typeface="Arial" panose="020B0604020202020204" pitchFamily="34" charset="0"/>
                        <a:buNone/>
                      </a:pP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cap="none">
                          <a:solidFill>
                            <a:schemeClr val="tx1"/>
                          </a:solidFill>
                          <a:latin typeface="+mj-lt"/>
                        </a:rPr>
                        <a:t>National &amp; district governance structures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cap="none">
                          <a:solidFill>
                            <a:schemeClr val="tx1"/>
                          </a:solidFill>
                          <a:latin typeface="+mj-lt"/>
                        </a:rPr>
                        <a:t>National vision, strategy &amp; operation plan(s)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cap="none">
                          <a:solidFill>
                            <a:schemeClr val="tx1"/>
                          </a:solidFill>
                          <a:latin typeface="+mj-lt"/>
                        </a:rPr>
                        <a:t>Advocacy &amp; mobilization strategy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i="0" u="none" strike="noStrike" cap="none" noProof="0">
                          <a:solidFill>
                            <a:schemeClr val="tx1"/>
                          </a:solidFill>
                          <a:latin typeface="+mj-lt"/>
                        </a:rPr>
                        <a:t>Civil society engagement &amp; social accountability mechanisms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i="0" u="none" strike="noStrike" cap="none" noProof="0">
                          <a:solidFill>
                            <a:schemeClr val="tx1"/>
                          </a:solidFill>
                          <a:latin typeface="+mj-lt"/>
                        </a:rPr>
                        <a:t>Standards &amp; policies for QoC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i="0" u="none" strike="noStrike" cap="none" noProof="0">
                          <a:solidFill>
                            <a:schemeClr val="tx1"/>
                          </a:solidFill>
                          <a:latin typeface="+mj-lt"/>
                        </a:rPr>
                        <a:t>Financing &amp; allocation of resources </a:t>
                      </a:r>
                      <a:endParaRPr lang="en-US" sz="1100" b="0">
                        <a:solidFill>
                          <a:schemeClr val="tx1"/>
                        </a:solidFill>
                        <a:latin typeface="+mj-lt"/>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4"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1642736795"/>
                  </a:ext>
                </a:extLst>
              </a:tr>
              <a:tr h="786563">
                <a:tc>
                  <a:txBody>
                    <a:bodyPr/>
                    <a:lstStyle/>
                    <a:p>
                      <a:pPr marL="0" marR="0" lvl="0" indent="0" algn="l" rtl="0">
                        <a:lnSpc>
                          <a:spcPct val="100000"/>
                        </a:lnSpc>
                        <a:spcBef>
                          <a:spcPts val="0"/>
                        </a:spcBef>
                        <a:spcAft>
                          <a:spcPts val="0"/>
                        </a:spcAft>
                        <a:buNone/>
                      </a:pPr>
                      <a:r>
                        <a:rPr lang="en-US" sz="1800" b="1" u="none" strike="noStrike" cap="none">
                          <a:solidFill>
                            <a:schemeClr val="tx1"/>
                          </a:solidFill>
                          <a:latin typeface="+mj-lt"/>
                        </a:rPr>
                        <a:t>2. Service delivery systems</a:t>
                      </a:r>
                    </a:p>
                    <a:p>
                      <a:pPr marL="0" marR="0" lvl="0" indent="0" algn="l" defTabSz="914377" rtl="0" eaLnBrk="1" latinLnBrk="0" hangingPunct="1">
                        <a:lnSpc>
                          <a:spcPct val="100000"/>
                        </a:lnSpc>
                        <a:spcBef>
                          <a:spcPts val="0"/>
                        </a:spcBef>
                        <a:spcAft>
                          <a:spcPts val="0"/>
                        </a:spcAft>
                        <a:buFont typeface="Arial" panose="020B0604020202020204" pitchFamily="34" charset="0"/>
                        <a:buNone/>
                      </a:pP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kern="1200" cap="none">
                          <a:solidFill>
                            <a:schemeClr val="tx1"/>
                          </a:solidFill>
                          <a:latin typeface="+mj-lt"/>
                          <a:ea typeface="+mn-ea"/>
                          <a:cs typeface="+mn-cs"/>
                        </a:rPr>
                        <a:t>Health Workforce with adequate resources, deployment, training, and support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kern="1200" cap="none" noProof="0">
                          <a:solidFill>
                            <a:schemeClr val="tx1"/>
                          </a:solidFill>
                          <a:latin typeface="+mj-lt"/>
                          <a:ea typeface="+mn-ea"/>
                          <a:cs typeface="+mn-cs"/>
                        </a:rPr>
                        <a:t>Availability of Medicines, Diagnostics &amp; Other Products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kern="1200" cap="none" noProof="0">
                          <a:solidFill>
                            <a:schemeClr val="tx1"/>
                          </a:solidFill>
                          <a:latin typeface="+mj-lt"/>
                          <a:ea typeface="+mn-ea"/>
                          <a:cs typeface="+mn-cs"/>
                        </a:rPr>
                        <a:t>Adequate facilities &amp; physical infrastructure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kern="1200" cap="none">
                          <a:solidFill>
                            <a:schemeClr val="tx1"/>
                          </a:solidFill>
                          <a:latin typeface="+mj-lt"/>
                          <a:ea typeface="+mn-ea"/>
                          <a:cs typeface="+mn-cs"/>
                        </a:rPr>
                        <a:t>Models of Care with referral systems &amp; care pathways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kern="1200" cap="none" noProof="0">
                          <a:solidFill>
                            <a:schemeClr val="tx1"/>
                          </a:solidFill>
                          <a:latin typeface="+mj-lt"/>
                          <a:ea typeface="+mn-ea"/>
                          <a:cs typeface="+mn-cs"/>
                        </a:rPr>
                        <a:t>Structures for empowering and supportive experience of care</a:t>
                      </a:r>
                    </a:p>
                  </a:txBody>
                  <a:tcPr marL="91450" marR="91450" marT="45725" marB="4572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val="3302862704"/>
                  </a:ext>
                </a:extLst>
              </a:tr>
              <a:tr h="518420">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mj-lt"/>
                        </a:rPr>
                        <a:t>3. Community &amp; Family engagement</a:t>
                      </a:r>
                    </a:p>
                    <a:p>
                      <a:pPr marL="0" marR="0" lvl="0" indent="0" algn="l" defTabSz="914377" rtl="0" eaLnBrk="1" fontAlgn="auto" latinLnBrk="0" hangingPunct="1">
                        <a:lnSpc>
                          <a:spcPct val="100000"/>
                        </a:lnSpc>
                        <a:spcBef>
                          <a:spcPts val="0"/>
                        </a:spcBef>
                        <a:spcAft>
                          <a:spcPts val="0"/>
                        </a:spcAft>
                        <a:buClrTx/>
                        <a:buSzTx/>
                        <a:buFontTx/>
                        <a:buNone/>
                        <a:tabLst/>
                        <a:defRPr/>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Community, civil society and other stakeholder involvement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Parents’ voices and champions </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3392400473"/>
                  </a:ext>
                </a:extLst>
              </a:tr>
              <a:tr h="783751">
                <a:tc>
                  <a:txBody>
                    <a:bodyPr/>
                    <a:lstStyle/>
                    <a:p>
                      <a:pPr marL="0" marR="0" lvl="0" indent="0" algn="l" rtl="0">
                        <a:lnSpc>
                          <a:spcPct val="100000"/>
                        </a:lnSpc>
                        <a:spcBef>
                          <a:spcPts val="0"/>
                        </a:spcBef>
                        <a:spcAft>
                          <a:spcPts val="0"/>
                        </a:spcAft>
                        <a:buNone/>
                      </a:pPr>
                      <a:r>
                        <a:rPr lang="en-US" sz="1800" b="1" u="none" strike="noStrike" cap="none">
                          <a:solidFill>
                            <a:schemeClr val="tx1"/>
                          </a:solidFill>
                          <a:latin typeface="+mj-lt"/>
                        </a:rPr>
                        <a:t>4. Data &amp; Evidence</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kern="1200" cap="none">
                          <a:solidFill>
                            <a:schemeClr val="tx1"/>
                          </a:solidFill>
                          <a:latin typeface="+mj-lt"/>
                          <a:ea typeface="+mn-ea"/>
                          <a:cs typeface="+mn-cs"/>
                        </a:rPr>
                        <a:t>Minimum child health data set, including service delivery/coverage, equity &amp; quality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kern="1200" cap="none">
                          <a:solidFill>
                            <a:schemeClr val="tx1"/>
                          </a:solidFill>
                          <a:latin typeface="+mj-lt"/>
                          <a:ea typeface="+mn-ea"/>
                          <a:cs typeface="+mn-cs"/>
                        </a:rPr>
                        <a:t>Institutionalized CRVS &amp;child health death surveillance &amp; response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kern="1200" cap="none">
                          <a:solidFill>
                            <a:schemeClr val="tx1"/>
                          </a:solidFill>
                          <a:latin typeface="+mj-lt"/>
                          <a:ea typeface="+mn-ea"/>
                          <a:cs typeface="+mn-cs"/>
                        </a:rPr>
                        <a:t>Research, development, &amp; learning for innovation, implementation &amp; adaptation </a:t>
                      </a:r>
                      <a:r>
                        <a:rPr lang="hy-AM" sz="1100" b="0" u="none" strike="noStrike" cap="none">
                          <a:solidFill>
                            <a:schemeClr val="tx1"/>
                          </a:solidFill>
                          <a:latin typeface="+mj-lt"/>
                          <a:cs typeface="Calibri" panose="020F0502020204030204" pitchFamily="34" charset="0"/>
                        </a:rPr>
                        <a:t>●</a:t>
                      </a:r>
                      <a:r>
                        <a:rPr lang="en-US" sz="1100" b="0" u="none" strike="noStrike" cap="none">
                          <a:solidFill>
                            <a:schemeClr val="tx1"/>
                          </a:solidFill>
                          <a:latin typeface="+mj-lt"/>
                          <a:cs typeface="Calibri" panose="020F0502020204030204" pitchFamily="34" charset="0"/>
                        </a:rPr>
                        <a:t> </a:t>
                      </a:r>
                      <a:r>
                        <a:rPr lang="en-US" sz="1100" b="0" u="none" strike="noStrike" kern="1200" cap="none">
                          <a:solidFill>
                            <a:schemeClr val="tx1"/>
                          </a:solidFill>
                          <a:latin typeface="+mj-lt"/>
                          <a:ea typeface="+mn-ea"/>
                          <a:cs typeface="+mn-cs"/>
                        </a:rPr>
                        <a:t>Prioritized &amp; coordinated research agenda</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lumMod val="40000"/>
                        <a:lumOff val="60000"/>
                      </a:schemeClr>
                    </a:solidFill>
                  </a:tcPr>
                </a:tc>
                <a:extLst>
                  <a:ext uri="{0D108BD9-81ED-4DB2-BD59-A6C34878D82A}">
                    <a16:rowId xmlns:a16="http://schemas.microsoft.com/office/drawing/2014/main" val="2106798383"/>
                  </a:ext>
                </a:extLst>
              </a:tr>
              <a:tr h="681348">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mj-lt"/>
                        </a:rPr>
                        <a:t>5. Partnerships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Public-private partnerships leveraged &amp; aligned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Multi-sectorial partnerships &amp; partnership platforms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en-US" sz="1100" b="0" u="none" strike="noStrike" kern="1200" cap="none" dirty="0">
                          <a:solidFill>
                            <a:schemeClr val="tx1"/>
                          </a:solidFill>
                          <a:latin typeface="+mj-lt"/>
                          <a:ea typeface="+mn-ea"/>
                          <a:cs typeface="+mn-cs"/>
                        </a:rPr>
                        <a:t>Partnership and coordination with private sector services </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5">
                        <a:lumMod val="40000"/>
                        <a:lumOff val="60000"/>
                      </a:schemeClr>
                    </a:solidFill>
                  </a:tcPr>
                </a:tc>
                <a:extLst>
                  <a:ext uri="{0D108BD9-81ED-4DB2-BD59-A6C34878D82A}">
                    <a16:rowId xmlns:a16="http://schemas.microsoft.com/office/drawing/2014/main" val="1261746136"/>
                  </a:ext>
                </a:extLst>
              </a:tr>
            </a:tbl>
          </a:graphicData>
        </a:graphic>
      </p:graphicFrame>
      <p:sp>
        <p:nvSpPr>
          <p:cNvPr id="5" name="TextBox 4">
            <a:extLst>
              <a:ext uri="{FF2B5EF4-FFF2-40B4-BE49-F238E27FC236}">
                <a16:creationId xmlns:a16="http://schemas.microsoft.com/office/drawing/2014/main" id="{F3906051-E000-493C-A216-0FD96452C795}"/>
              </a:ext>
            </a:extLst>
          </p:cNvPr>
          <p:cNvSpPr txBox="1"/>
          <p:nvPr/>
        </p:nvSpPr>
        <p:spPr>
          <a:xfrm>
            <a:off x="3189600" y="4896225"/>
            <a:ext cx="595440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1" u="none" strike="noStrike" kern="0" cap="none" spc="0" normalizeH="0" baseline="0" noProof="0" dirty="0">
                <a:ln>
                  <a:noFill/>
                </a:ln>
                <a:solidFill>
                  <a:srgbClr val="000000"/>
                </a:solidFill>
                <a:effectLst/>
                <a:uLnTx/>
                <a:uFillTx/>
                <a:latin typeface="Calibri" panose="020F0502020204030204"/>
                <a:cs typeface="Arial"/>
                <a:sym typeface="Arial"/>
              </a:rPr>
              <a:t>*Categories and domains may change slightly pending further work</a:t>
            </a:r>
            <a:endParaRPr kumimoji="0" lang="fr-FR" sz="1100" b="0" i="1"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0" name="Rectangle 9">
            <a:extLst>
              <a:ext uri="{FF2B5EF4-FFF2-40B4-BE49-F238E27FC236}">
                <a16:creationId xmlns:a16="http://schemas.microsoft.com/office/drawing/2014/main" id="{9081FBBC-CE30-4BD1-A07A-F5131B1F63AD}"/>
              </a:ext>
            </a:extLst>
          </p:cNvPr>
          <p:cNvSpPr/>
          <p:nvPr/>
        </p:nvSpPr>
        <p:spPr>
          <a:xfrm rot="16200000">
            <a:off x="6950389" y="2548035"/>
            <a:ext cx="3705638" cy="342372"/>
          </a:xfrm>
          <a:prstGeom prst="rect">
            <a:avLst/>
          </a:prstGeom>
          <a:solidFill>
            <a:srgbClr val="AA4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Coverage ● Quality ●  Equity </a:t>
            </a:r>
          </a:p>
        </p:txBody>
      </p:sp>
    </p:spTree>
    <p:extLst>
      <p:ext uri="{BB962C8B-B14F-4D97-AF65-F5344CB8AC3E}">
        <p14:creationId xmlns:p14="http://schemas.microsoft.com/office/powerpoint/2010/main" val="3836640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2" name="Google Shape;442;p61"/>
          <p:cNvPicPr preferRelativeResize="0">
            <a:picLocks noGrp="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3866400" y="-9227"/>
            <a:ext cx="5277600" cy="5143500"/>
          </a:xfrm>
          <a:prstGeom prst="rect">
            <a:avLst/>
          </a:prstGeom>
          <a:noFill/>
          <a:ln>
            <a:noFill/>
          </a:ln>
        </p:spPr>
      </p:pic>
      <p:sp>
        <p:nvSpPr>
          <p:cNvPr id="443" name="Google Shape;443;p61"/>
          <p:cNvSpPr txBox="1"/>
          <p:nvPr/>
        </p:nvSpPr>
        <p:spPr>
          <a:xfrm>
            <a:off x="108360" y="4776471"/>
            <a:ext cx="2426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MOMENTUM; Allison Shelley</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
        <p:nvSpPr>
          <p:cNvPr id="5" name="Google Shape;106;p4">
            <a:extLst>
              <a:ext uri="{FF2B5EF4-FFF2-40B4-BE49-F238E27FC236}">
                <a16:creationId xmlns:a16="http://schemas.microsoft.com/office/drawing/2014/main" id="{87BC36D1-33F6-44CE-9165-0B0B754BB9D2}"/>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4</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sym typeface="Arial"/>
              </a:rPr>
              <a:t>The Way Forward</a:t>
            </a:r>
            <a:endPar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endParaRPr>
          </a:p>
        </p:txBody>
      </p:sp>
      <p:sp>
        <p:nvSpPr>
          <p:cNvPr id="3" name="Title 2">
            <a:extLst>
              <a:ext uri="{FF2B5EF4-FFF2-40B4-BE49-F238E27FC236}">
                <a16:creationId xmlns:a16="http://schemas.microsoft.com/office/drawing/2014/main" id="{58DB8F1C-8491-44D5-92EB-2BA9B2BD4F4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70014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84E9A-5237-4851-97BD-BE115F5AB193}"/>
              </a:ext>
            </a:extLst>
          </p:cNvPr>
          <p:cNvSpPr>
            <a:spLocks noGrp="1"/>
          </p:cNvSpPr>
          <p:nvPr>
            <p:ph type="title"/>
          </p:nvPr>
        </p:nvSpPr>
        <p:spPr/>
        <p:txBody>
          <a:bodyPr>
            <a:normAutofit fontScale="90000"/>
          </a:bodyPr>
          <a:lstStyle/>
          <a:p>
            <a:r>
              <a:rPr lang="en-US" sz="2800" dirty="0">
                <a:solidFill>
                  <a:schemeClr val="bg2"/>
                </a:solidFill>
                <a:latin typeface="Gill Sans MT" panose="020B0502020104020203" pitchFamily="34" charset="0"/>
              </a:rPr>
              <a:t>CSA Results Framework: the way forward</a:t>
            </a:r>
          </a:p>
        </p:txBody>
      </p:sp>
      <p:sp>
        <p:nvSpPr>
          <p:cNvPr id="4" name="Text Placeholder 3">
            <a:extLst>
              <a:ext uri="{FF2B5EF4-FFF2-40B4-BE49-F238E27FC236}">
                <a16:creationId xmlns:a16="http://schemas.microsoft.com/office/drawing/2014/main" id="{428BAEB5-F616-49D1-9884-0C39A6B8937C}"/>
              </a:ext>
            </a:extLst>
          </p:cNvPr>
          <p:cNvSpPr>
            <a:spLocks noGrp="1"/>
          </p:cNvSpPr>
          <p:nvPr>
            <p:ph type="body" idx="1"/>
          </p:nvPr>
        </p:nvSpPr>
        <p:spPr>
          <a:xfrm>
            <a:off x="5499492" y="957875"/>
            <a:ext cx="2945582" cy="1425600"/>
          </a:xfrm>
        </p:spPr>
        <p:txBody>
          <a:bodyPr>
            <a:normAutofit/>
          </a:bodyPr>
          <a:lstStyle/>
          <a:p>
            <a:pPr marL="0" indent="0">
              <a:buNone/>
            </a:pPr>
            <a:r>
              <a:rPr lang="en-US" sz="1200" dirty="0">
                <a:solidFill>
                  <a:schemeClr val="tx1"/>
                </a:solidFill>
                <a:latin typeface="+mj-lt"/>
              </a:rPr>
              <a:t>The CSA Results Framework as presented here is a “living document.” A more detailed report on the development and details of the CSA Results Framework will be forthcoming.  </a:t>
            </a:r>
          </a:p>
        </p:txBody>
      </p:sp>
      <p:sp>
        <p:nvSpPr>
          <p:cNvPr id="5" name="Text Placeholder 4">
            <a:extLst>
              <a:ext uri="{FF2B5EF4-FFF2-40B4-BE49-F238E27FC236}">
                <a16:creationId xmlns:a16="http://schemas.microsoft.com/office/drawing/2014/main" id="{5472694E-42ED-4F3C-8D49-022710B4B0AF}"/>
              </a:ext>
            </a:extLst>
          </p:cNvPr>
          <p:cNvSpPr>
            <a:spLocks noGrp="1"/>
          </p:cNvSpPr>
          <p:nvPr>
            <p:ph type="body" idx="3"/>
          </p:nvPr>
        </p:nvSpPr>
        <p:spPr>
          <a:xfrm>
            <a:off x="5508000" y="3276000"/>
            <a:ext cx="2946349" cy="1480750"/>
          </a:xfrm>
        </p:spPr>
        <p:txBody>
          <a:bodyPr>
            <a:noAutofit/>
          </a:bodyPr>
          <a:lstStyle/>
          <a:p>
            <a:pPr marL="0" indent="0">
              <a:buNone/>
            </a:pPr>
            <a:r>
              <a:rPr lang="en-US" sz="1200" b="1">
                <a:solidFill>
                  <a:srgbClr val="AA417C"/>
                </a:solidFill>
                <a:latin typeface="+mj-lt"/>
              </a:rPr>
              <a:t>Future iterations of the CSA Results Framework will include: </a:t>
            </a:r>
          </a:p>
          <a:p>
            <a:pPr marL="171450" lvl="1" indent="-171450">
              <a:buFont typeface="Arial" panose="020B0604020202020204" pitchFamily="34" charset="0"/>
              <a:buChar char="•"/>
            </a:pPr>
            <a:r>
              <a:rPr lang="en-US" sz="1100">
                <a:solidFill>
                  <a:schemeClr val="tx2">
                    <a:lumMod val="10000"/>
                  </a:schemeClr>
                </a:solidFill>
                <a:latin typeface="+mj-lt"/>
              </a:rPr>
              <a:t>Consideration of additional targets</a:t>
            </a:r>
          </a:p>
          <a:p>
            <a:pPr marL="171450" lvl="1" indent="-171450">
              <a:buFont typeface="Arial" panose="020B0604020202020204" pitchFamily="34" charset="0"/>
              <a:buChar char="•"/>
            </a:pPr>
            <a:r>
              <a:rPr lang="en-US" sz="1100">
                <a:solidFill>
                  <a:schemeClr val="tx2">
                    <a:lumMod val="10000"/>
                  </a:schemeClr>
                </a:solidFill>
                <a:latin typeface="+mj-lt"/>
              </a:rPr>
              <a:t>Implementation milestones and relevant guidance materials</a:t>
            </a:r>
          </a:p>
          <a:p>
            <a:pPr marL="171450" lvl="1" indent="-171450">
              <a:buFont typeface="Arial" panose="020B0604020202020204" pitchFamily="34" charset="0"/>
              <a:buChar char="•"/>
            </a:pPr>
            <a:r>
              <a:rPr lang="en-US" sz="1100">
                <a:solidFill>
                  <a:schemeClr val="tx2">
                    <a:lumMod val="10000"/>
                  </a:schemeClr>
                </a:solidFill>
                <a:latin typeface="+mj-lt"/>
              </a:rPr>
              <a:t>Incorporation of quality of care measures</a:t>
            </a:r>
          </a:p>
          <a:p>
            <a:pPr marL="171450" lvl="1" indent="-171450">
              <a:buFont typeface="Arial" panose="020B0604020202020204" pitchFamily="34" charset="0"/>
              <a:buChar char="•"/>
            </a:pPr>
            <a:r>
              <a:rPr lang="en-US" sz="1100">
                <a:solidFill>
                  <a:schemeClr val="tx2">
                    <a:lumMod val="10000"/>
                  </a:schemeClr>
                </a:solidFill>
                <a:latin typeface="+mj-lt"/>
              </a:rPr>
              <a:t>Data analysis and use plans</a:t>
            </a:r>
          </a:p>
        </p:txBody>
      </p:sp>
      <p:pic>
        <p:nvPicPr>
          <p:cNvPr id="6" name="Picture 5">
            <a:extLst>
              <a:ext uri="{FF2B5EF4-FFF2-40B4-BE49-F238E27FC236}">
                <a16:creationId xmlns:a16="http://schemas.microsoft.com/office/drawing/2014/main" id="{D3AF0AC8-9B8F-47A6-ABD7-EBA01BB7EFDE}"/>
              </a:ext>
            </a:extLst>
          </p:cNvPr>
          <p:cNvPicPr>
            <a:picLocks noChangeAspect="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043561" y="1052617"/>
            <a:ext cx="399639" cy="399639"/>
          </a:xfrm>
          <a:prstGeom prst="rect">
            <a:avLst/>
          </a:prstGeom>
        </p:spPr>
      </p:pic>
      <p:sp>
        <p:nvSpPr>
          <p:cNvPr id="12" name="Arrow: Right 11">
            <a:extLst>
              <a:ext uri="{FF2B5EF4-FFF2-40B4-BE49-F238E27FC236}">
                <a16:creationId xmlns:a16="http://schemas.microsoft.com/office/drawing/2014/main" id="{5F317922-C70A-4788-9126-8756060ADE60}"/>
              </a:ext>
            </a:extLst>
          </p:cNvPr>
          <p:cNvSpPr/>
          <p:nvPr/>
        </p:nvSpPr>
        <p:spPr>
          <a:xfrm>
            <a:off x="5043561" y="3391200"/>
            <a:ext cx="396000" cy="367200"/>
          </a:xfrm>
          <a:prstGeom prst="rightArrow">
            <a:avLst/>
          </a:prstGeom>
          <a:solidFill>
            <a:srgbClr val="AA4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13" name="Google Shape;249;p11">
            <a:extLst>
              <a:ext uri="{FF2B5EF4-FFF2-40B4-BE49-F238E27FC236}">
                <a16:creationId xmlns:a16="http://schemas.microsoft.com/office/drawing/2014/main" id="{E7FC2B93-FAAE-44C6-8C27-E46B9E3F17F9}"/>
              </a:ext>
            </a:extLst>
          </p:cNvPr>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a:stretch/>
        </p:blipFill>
        <p:spPr>
          <a:xfrm>
            <a:off x="416455" y="1670675"/>
            <a:ext cx="3922712" cy="3046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247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en-US" sz="2700" dirty="0">
                <a:latin typeface="Gill Sans MT" panose="020B0502020104020203" pitchFamily="34" charset="0"/>
              </a:rPr>
              <a:t>CSA’s Goal:</a:t>
            </a:r>
            <a:br>
              <a:rPr lang="en-US" i="1" dirty="0">
                <a:latin typeface="Gill Sans MT" panose="020B0502020104020203" pitchFamily="34" charset="0"/>
              </a:rPr>
            </a:br>
            <a:r>
              <a:rPr lang="en-US" i="1" dirty="0">
                <a:latin typeface="Gill Sans MT" panose="020B0502020104020203" pitchFamily="34" charset="0"/>
              </a:rPr>
              <a:t>End preventable child deaths, with focus on children 1–59 months of age</a:t>
            </a:r>
          </a:p>
        </p:txBody>
      </p:sp>
      <p:sp>
        <p:nvSpPr>
          <p:cNvPr id="3" name="Text Placeholder 2">
            <a:extLst>
              <a:ext uri="{FF2B5EF4-FFF2-40B4-BE49-F238E27FC236}">
                <a16:creationId xmlns:a16="http://schemas.microsoft.com/office/drawing/2014/main" id="{6AA9FC4C-B638-4F02-AA6F-FFA850F617FD}"/>
              </a:ext>
            </a:extLst>
          </p:cNvPr>
          <p:cNvSpPr>
            <a:spLocks noGrp="1"/>
          </p:cNvSpPr>
          <p:nvPr>
            <p:ph type="body" idx="1"/>
          </p:nvPr>
        </p:nvSpPr>
        <p:spPr>
          <a:xfrm>
            <a:off x="695738" y="1934633"/>
            <a:ext cx="8011500" cy="2851859"/>
          </a:xfrm>
        </p:spPr>
        <p:txBody>
          <a:bodyPr>
            <a:noAutofit/>
          </a:bodyPr>
          <a:lstStyle/>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en-US" sz="1350" b="1" i="0" u="none" strike="noStrike" kern="0" cap="none" spc="0" normalizeH="0" baseline="0" noProof="0" dirty="0">
                <a:ln>
                  <a:noFill/>
                </a:ln>
                <a:solidFill>
                  <a:srgbClr val="AA417C"/>
                </a:solidFill>
                <a:effectLst/>
                <a:uLnTx/>
                <a:uFillTx/>
                <a:latin typeface="+mj-lt"/>
                <a:ea typeface="+mn-ea"/>
              </a:rPr>
              <a:t>Focuses on the countries</a:t>
            </a:r>
            <a:r>
              <a:rPr kumimoji="0" lang="en-US" sz="1350" b="0" i="0" u="none" strike="noStrike" kern="0" cap="none" spc="0" normalizeH="0" baseline="0" noProof="0" dirty="0">
                <a:ln>
                  <a:noFill/>
                </a:ln>
                <a:solidFill>
                  <a:schemeClr val="tx2">
                    <a:lumMod val="10000"/>
                  </a:schemeClr>
                </a:solidFill>
                <a:effectLst/>
                <a:uLnTx/>
                <a:uFillTx/>
                <a:latin typeface="+mj-lt"/>
                <a:ea typeface="+mn-ea"/>
              </a:rPr>
              <a:t>, over 75% in Africa, that urgently need accelerated efforts to achieve the SDG3 2030 target on child mortality of 25 deaths or fewer per 1000 live births (</a:t>
            </a:r>
            <a:r>
              <a:rPr kumimoji="0" lang="en-US" sz="1350" b="0" i="1" u="none" strike="noStrike" kern="0" cap="none" spc="0" normalizeH="0" baseline="0" noProof="0" dirty="0">
                <a:ln>
                  <a:noFill/>
                </a:ln>
                <a:solidFill>
                  <a:schemeClr val="tx2">
                    <a:lumMod val="10000"/>
                  </a:schemeClr>
                </a:solidFill>
                <a:effectLst/>
                <a:uLnTx/>
                <a:uFillTx/>
                <a:latin typeface="+mj-lt"/>
                <a:ea typeface="+mn-ea"/>
              </a:rPr>
              <a:t>as of April 2024</a:t>
            </a:r>
            <a:r>
              <a:rPr kumimoji="0" lang="en-US" sz="1350" b="0" i="0" u="none" strike="noStrike" kern="0" cap="none" spc="0" normalizeH="0" baseline="0" noProof="0" dirty="0">
                <a:ln>
                  <a:noFill/>
                </a:ln>
                <a:solidFill>
                  <a:schemeClr val="tx2">
                    <a:lumMod val="10000"/>
                  </a:schemeClr>
                </a:solidFill>
                <a:effectLst/>
                <a:uLnTx/>
                <a:uFillTx/>
                <a:latin typeface="+mj-lt"/>
                <a:ea typeface="+mn-ea"/>
              </a:rPr>
              <a:t>).</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en-US" sz="1350" b="1" i="0" u="none" strike="noStrike" kern="0" cap="none" spc="0" normalizeH="0" baseline="0" noProof="0" dirty="0">
                <a:ln>
                  <a:noFill/>
                </a:ln>
                <a:solidFill>
                  <a:srgbClr val="AA417C"/>
                </a:solidFill>
                <a:effectLst/>
                <a:uLnTx/>
                <a:uFillTx/>
                <a:latin typeface="+mj-lt"/>
                <a:ea typeface="+mn-ea"/>
              </a:rPr>
              <a:t>Reaches the children being left behind</a:t>
            </a:r>
            <a:r>
              <a:rPr kumimoji="0" lang="en-US" sz="1350" b="1" i="0" u="none" strike="noStrike" kern="0" cap="none" spc="0" normalizeH="0" baseline="0" noProof="0" dirty="0">
                <a:ln>
                  <a:noFill/>
                </a:ln>
                <a:solidFill>
                  <a:schemeClr val="tx2">
                    <a:lumMod val="10000"/>
                  </a:schemeClr>
                </a:solidFill>
                <a:effectLst/>
                <a:uLnTx/>
                <a:uFillTx/>
                <a:latin typeface="+mj-lt"/>
                <a:ea typeface="+mn-ea"/>
              </a:rPr>
              <a:t> </a:t>
            </a:r>
            <a:r>
              <a:rPr kumimoji="0" lang="en-US" sz="1350" b="0" i="0" u="none" strike="noStrike" kern="0" cap="none" spc="0" normalizeH="0" baseline="0" noProof="0" dirty="0">
                <a:ln>
                  <a:noFill/>
                </a:ln>
                <a:solidFill>
                  <a:schemeClr val="tx2">
                    <a:lumMod val="10000"/>
                  </a:schemeClr>
                </a:solidFill>
                <a:effectLst/>
                <a:uLnTx/>
                <a:uFillTx/>
                <a:latin typeface="+mj-lt"/>
                <a:ea typeface="+mn-ea"/>
              </a:rPr>
              <a:t>and at risk from leading killers - pneumonia, diarrhea, and malaria - due to malnutrition, lack of access to quality health services including immunization, unsafe water and sanitation, air pollution, conflict and humanitarian disasters, and other key risks to children’s health and survival.</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en-US" sz="1350" b="1" i="0" u="none" strike="noStrike" kern="0" cap="none" spc="0" normalizeH="0" baseline="0" noProof="0" dirty="0">
                <a:ln>
                  <a:noFill/>
                </a:ln>
                <a:solidFill>
                  <a:srgbClr val="AA417C"/>
                </a:solidFill>
                <a:effectLst/>
                <a:uLnTx/>
                <a:uFillTx/>
                <a:latin typeface="+mj-lt"/>
                <a:ea typeface="+mn-ea"/>
              </a:rPr>
              <a:t>Strengthens primary health care </a:t>
            </a:r>
            <a:r>
              <a:rPr kumimoji="0" lang="en-US" sz="1350" b="0" i="0" u="none" strike="noStrike" kern="0" cap="none" spc="0" normalizeH="0" baseline="0" noProof="0" dirty="0">
                <a:ln>
                  <a:noFill/>
                </a:ln>
                <a:solidFill>
                  <a:schemeClr val="tx2">
                    <a:lumMod val="10000"/>
                  </a:schemeClr>
                </a:solidFill>
                <a:effectLst/>
                <a:uLnTx/>
                <a:uFillTx/>
                <a:latin typeface="+mj-lt"/>
                <a:ea typeface="+mn-ea"/>
              </a:rPr>
              <a:t>in facilities and communities to more effectively prevent, diagnose, and treat these causes of child death, and to promote good health and nutrition for all children. </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en-US" sz="1350" b="1" i="0" u="none" strike="noStrike" kern="0" cap="none" spc="0" normalizeH="0" baseline="0" noProof="0" dirty="0">
                <a:ln>
                  <a:noFill/>
                </a:ln>
                <a:solidFill>
                  <a:srgbClr val="AA417C"/>
                </a:solidFill>
                <a:effectLst/>
                <a:uLnTx/>
                <a:uFillTx/>
                <a:latin typeface="+mj-lt"/>
                <a:ea typeface="+mn-ea"/>
              </a:rPr>
              <a:t>Builds effective partnerships</a:t>
            </a:r>
            <a:r>
              <a:rPr kumimoji="0" lang="en-US" sz="1350" b="1" i="0" u="none" strike="noStrike" kern="0" cap="none" spc="0" normalizeH="0" baseline="0" noProof="0" dirty="0">
                <a:ln>
                  <a:noFill/>
                </a:ln>
                <a:solidFill>
                  <a:schemeClr val="tx2">
                    <a:lumMod val="10000"/>
                  </a:schemeClr>
                </a:solidFill>
                <a:effectLst/>
                <a:uLnTx/>
                <a:uFillTx/>
                <a:latin typeface="+mj-lt"/>
                <a:ea typeface="+mn-ea"/>
              </a:rPr>
              <a:t> </a:t>
            </a:r>
            <a:r>
              <a:rPr kumimoji="0" lang="en-US" sz="1350" b="0" i="0" u="none" strike="noStrike" kern="0" cap="none" spc="0" normalizeH="0" baseline="0" noProof="0" dirty="0">
                <a:ln>
                  <a:noFill/>
                </a:ln>
                <a:solidFill>
                  <a:schemeClr val="tx2">
                    <a:lumMod val="10000"/>
                  </a:schemeClr>
                </a:solidFill>
                <a:effectLst/>
                <a:uLnTx/>
                <a:uFillTx/>
                <a:latin typeface="+mj-lt"/>
                <a:ea typeface="+mn-ea"/>
              </a:rPr>
              <a:t>between governments, local partners, civil society, private sector, regional and global organizations, as part of renewed commitment to child survival. </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en-US" sz="1350" b="1" i="0" u="none" strike="noStrike" kern="0" cap="none" spc="0" normalizeH="0" baseline="0" noProof="0" dirty="0">
                <a:ln>
                  <a:noFill/>
                </a:ln>
                <a:solidFill>
                  <a:srgbClr val="AA417C"/>
                </a:solidFill>
                <a:effectLst/>
                <a:uLnTx/>
                <a:uFillTx/>
                <a:latin typeface="+mj-lt"/>
                <a:ea typeface="+mn-ea"/>
              </a:rPr>
              <a:t>Mobilizes required resources </a:t>
            </a:r>
            <a:r>
              <a:rPr kumimoji="0" lang="en-US" sz="1350" b="0" i="0" u="none" strike="noStrike" kern="0" cap="none" spc="0" normalizeH="0" baseline="0" noProof="0" dirty="0">
                <a:ln>
                  <a:noFill/>
                </a:ln>
                <a:solidFill>
                  <a:schemeClr val="tx2">
                    <a:lumMod val="10000"/>
                  </a:schemeClr>
                </a:solidFill>
                <a:effectLst/>
                <a:uLnTx/>
                <a:uFillTx/>
                <a:latin typeface="+mj-lt"/>
                <a:ea typeface="+mn-ea"/>
              </a:rPr>
              <a:t>from domestic and international sources and sectors to deliver on this renewed vision for children’s health, nutrition, and survival.</a:t>
            </a:r>
          </a:p>
        </p:txBody>
      </p:sp>
      <p:sp>
        <p:nvSpPr>
          <p:cNvPr id="5" name="TextBox 4">
            <a:extLst>
              <a:ext uri="{FF2B5EF4-FFF2-40B4-BE49-F238E27FC236}">
                <a16:creationId xmlns:a16="http://schemas.microsoft.com/office/drawing/2014/main" id="{9088936D-901D-4E16-9422-C38AC26A8125}"/>
              </a:ext>
            </a:extLst>
          </p:cNvPr>
          <p:cNvSpPr txBox="1"/>
          <p:nvPr/>
        </p:nvSpPr>
        <p:spPr>
          <a:xfrm>
            <a:off x="1256383" y="1200031"/>
            <a:ext cx="7104000" cy="461665"/>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Gill Sans MT" panose="020B0502020104020203" pitchFamily="34" charset="0"/>
                <a:ea typeface="+mn-ea"/>
                <a:cs typeface="+mn-cs"/>
                <a:sym typeface="Arial"/>
              </a:rPr>
              <a:t>The </a:t>
            </a:r>
            <a:r>
              <a:rPr kumimoji="0" lang="en-US" sz="1200" b="0" i="1" u="none" strike="noStrike" kern="0" cap="none" spc="0" normalizeH="0" baseline="0" noProof="0">
                <a:ln>
                  <a:noFill/>
                </a:ln>
                <a:solidFill>
                  <a:prstClr val="black"/>
                </a:solidFill>
                <a:effectLst/>
                <a:uLnTx/>
                <a:uFillTx/>
                <a:latin typeface="Gill Sans MT" panose="020B0502020104020203" pitchFamily="34" charset="0"/>
                <a:ea typeface="+mn-ea"/>
                <a:cs typeface="+mn-cs"/>
                <a:sym typeface="Arial"/>
                <a:hlinkClick r:id="rId2"/>
              </a:rPr>
              <a:t>CSA initiative</a:t>
            </a:r>
            <a:r>
              <a:rPr kumimoji="0" lang="en-US" sz="1200" b="0" i="1" u="none" strike="noStrike" kern="0" cap="none" spc="0" normalizeH="0" baseline="0" noProof="0">
                <a:ln>
                  <a:noFill/>
                </a:ln>
                <a:solidFill>
                  <a:prstClr val="black"/>
                </a:solidFill>
                <a:effectLst/>
                <a:uLnTx/>
                <a:uFillTx/>
                <a:latin typeface="Gill Sans MT" panose="020B0502020104020203" pitchFamily="34" charset="0"/>
                <a:ea typeface="+mn-ea"/>
                <a:cs typeface="+mn-cs"/>
                <a:sym typeface="Arial"/>
              </a:rPr>
              <a:t> </a:t>
            </a:r>
            <a:r>
              <a:rPr kumimoji="0" lang="en-US" sz="1200" b="0" i="0" u="none" strike="noStrike" kern="0" cap="none" spc="0" normalizeH="0" baseline="0" noProof="0">
                <a:ln>
                  <a:noFill/>
                </a:ln>
                <a:solidFill>
                  <a:prstClr val="black"/>
                </a:solidFill>
                <a:effectLst/>
                <a:uLnTx/>
                <a:uFillTx/>
                <a:latin typeface="Gill Sans MT" panose="020B0502020104020203" pitchFamily="34" charset="0"/>
                <a:ea typeface="+mn-ea"/>
                <a:cs typeface="+mn-cs"/>
                <a:sym typeface="Arial"/>
              </a:rPr>
              <a:t>is a call to partners to address the challenges that have hampered progress in ending preventable child mortality with a focus on high burden countries</a:t>
            </a:r>
            <a:endParaRPr kumimoji="0" lang="fr-FR" sz="1200" b="0" i="0" u="none" strike="noStrike" kern="0" cap="none" spc="0" normalizeH="0" baseline="0" noProof="0">
              <a:ln>
                <a:noFill/>
              </a:ln>
              <a:solidFill>
                <a:prstClr val="black"/>
              </a:solidFill>
              <a:effectLst/>
              <a:uLnTx/>
              <a:uFillTx/>
              <a:latin typeface="Gill Sans MT" panose="020B0502020104020203" pitchFamily="34" charset="0"/>
              <a:ea typeface="+mn-ea"/>
              <a:cs typeface="+mn-cs"/>
              <a:sym typeface="Arial"/>
            </a:endParaRPr>
          </a:p>
        </p:txBody>
      </p:sp>
      <p:pic>
        <p:nvPicPr>
          <p:cNvPr id="7" name="Graphic 6" descr="Lightbulb with solid fill">
            <a:extLst>
              <a:ext uri="{FF2B5EF4-FFF2-40B4-BE49-F238E27FC236}">
                <a16:creationId xmlns:a16="http://schemas.microsoft.com/office/drawing/2014/main" id="{6A40CC5D-6029-4B0F-AFA0-3E139489C8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250" y="1115602"/>
            <a:ext cx="622059" cy="622059"/>
          </a:xfrm>
          <a:prstGeom prst="rect">
            <a:avLst/>
          </a:prstGeom>
        </p:spPr>
      </p:pic>
    </p:spTree>
    <p:extLst>
      <p:ext uri="{BB962C8B-B14F-4D97-AF65-F5344CB8AC3E}">
        <p14:creationId xmlns:p14="http://schemas.microsoft.com/office/powerpoint/2010/main" val="170156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1840569" y="149292"/>
            <a:ext cx="8011500" cy="572700"/>
          </a:xfrm>
        </p:spPr>
        <p:txBody>
          <a:bodyPr>
            <a:normAutofit fontScale="90000"/>
          </a:bodyPr>
          <a:lstStyle/>
          <a:p>
            <a:pPr algn="ctr"/>
            <a:r>
              <a:rPr lang="en-US" sz="2700" dirty="0">
                <a:latin typeface="Gill Sans MT" panose="020B0502020104020203" pitchFamily="34" charset="0"/>
              </a:rPr>
              <a:t>Child Survival Action</a:t>
            </a:r>
            <a:endParaRPr lang="en-US" i="1" dirty="0">
              <a:latin typeface="Gill Sans MT" panose="020B0502020104020203" pitchFamily="34" charset="0"/>
            </a:endParaRPr>
          </a:p>
        </p:txBody>
      </p:sp>
      <p:sp>
        <p:nvSpPr>
          <p:cNvPr id="5" name="TextBox 4">
            <a:extLst>
              <a:ext uri="{FF2B5EF4-FFF2-40B4-BE49-F238E27FC236}">
                <a16:creationId xmlns:a16="http://schemas.microsoft.com/office/drawing/2014/main" id="{9088936D-901D-4E16-9422-C38AC26A8125}"/>
              </a:ext>
            </a:extLst>
          </p:cNvPr>
          <p:cNvSpPr txBox="1"/>
          <p:nvPr/>
        </p:nvSpPr>
        <p:spPr>
          <a:xfrm>
            <a:off x="3690627" y="924818"/>
            <a:ext cx="4593256" cy="492443"/>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Our Goal:</a:t>
            </a:r>
            <a:br>
              <a:rPr kumimoji="0" lang="en-US" sz="1400" b="0" i="0"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br>
            <a:r>
              <a:rPr kumimoji="0" lang="en-US" sz="1200" b="0" i="1"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End preventable child deaths, with focus on children 1–59 months of age</a:t>
            </a:r>
            <a:endParaRPr kumimoji="0" lang="en-US" sz="1400" b="0" i="1"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endParaRPr>
          </a:p>
        </p:txBody>
      </p:sp>
      <p:pic>
        <p:nvPicPr>
          <p:cNvPr id="8" name="Google Shape;331;p11">
            <a:extLst>
              <a:ext uri="{FF2B5EF4-FFF2-40B4-BE49-F238E27FC236}">
                <a16:creationId xmlns:a16="http://schemas.microsoft.com/office/drawing/2014/main" id="{B5EED77D-8386-40AF-9855-ECC591E09BB4}"/>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t="-1" r="-138"/>
          <a:stretch/>
        </p:blipFill>
        <p:spPr>
          <a:xfrm>
            <a:off x="254633" y="742636"/>
            <a:ext cx="2010946" cy="2012788"/>
          </a:xfrm>
          <a:prstGeom prst="ellipse">
            <a:avLst/>
          </a:prstGeom>
          <a:noFill/>
          <a:ln>
            <a:noFill/>
          </a:ln>
        </p:spPr>
      </p:pic>
      <p:sp>
        <p:nvSpPr>
          <p:cNvPr id="9" name="Google Shape;330;p11">
            <a:extLst>
              <a:ext uri="{FF2B5EF4-FFF2-40B4-BE49-F238E27FC236}">
                <a16:creationId xmlns:a16="http://schemas.microsoft.com/office/drawing/2014/main" id="{B0FE960B-E95C-480C-A429-059FC9E486BD}"/>
              </a:ext>
            </a:extLst>
          </p:cNvPr>
          <p:cNvSpPr/>
          <p:nvPr/>
        </p:nvSpPr>
        <p:spPr>
          <a:xfrm>
            <a:off x="2704969" y="1697235"/>
            <a:ext cx="6539171" cy="285293"/>
          </a:xfrm>
          <a:prstGeom prst="rect">
            <a:avLst/>
          </a:prstGeom>
          <a:no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2400"/>
              <a:buFont typeface="Arial"/>
              <a:buNone/>
              <a:tabLst/>
              <a:defRPr/>
            </a:pPr>
            <a:r>
              <a:rPr kumimoji="0" lang="en-US" sz="1350" b="1" i="0" u="none" strike="noStrike" kern="0" cap="none" spc="0" normalizeH="0" baseline="0" noProof="0">
                <a:ln>
                  <a:noFill/>
                </a:ln>
                <a:solidFill>
                  <a:srgbClr val="AA417C"/>
                </a:solidFill>
                <a:effectLst/>
                <a:uLnTx/>
                <a:uFillTx/>
                <a:latin typeface="Calibri" panose="020F0502020204030204"/>
                <a:ea typeface="Gill Sans"/>
                <a:cs typeface="Gill Sans"/>
                <a:sym typeface="Gill Sans"/>
              </a:rPr>
              <a:t>Accelerate action to reduce mortality throughout the life course continuum</a:t>
            </a:r>
            <a:endParaRPr kumimoji="0" lang="en-US" sz="1350" b="1" i="0" u="none" strike="noStrike" kern="0" cap="none" spc="0" normalizeH="0" baseline="0" noProof="0">
              <a:ln>
                <a:noFill/>
              </a:ln>
              <a:solidFill>
                <a:srgbClr val="000000"/>
              </a:solidFill>
              <a:effectLst/>
              <a:uLnTx/>
              <a:uFillTx/>
              <a:latin typeface="Calibri" panose="020F0502020204030204"/>
              <a:ea typeface="Gill Sans"/>
              <a:cs typeface="Gill Sans"/>
              <a:sym typeface="Gill Sans"/>
            </a:endParaRPr>
          </a:p>
        </p:txBody>
      </p:sp>
      <p:grpSp>
        <p:nvGrpSpPr>
          <p:cNvPr id="10" name="Group 9">
            <a:extLst>
              <a:ext uri="{FF2B5EF4-FFF2-40B4-BE49-F238E27FC236}">
                <a16:creationId xmlns:a16="http://schemas.microsoft.com/office/drawing/2014/main" id="{7A315FC0-FC35-464B-8BB1-4AC9986E0D4D}"/>
              </a:ext>
            </a:extLst>
          </p:cNvPr>
          <p:cNvGrpSpPr/>
          <p:nvPr/>
        </p:nvGrpSpPr>
        <p:grpSpPr>
          <a:xfrm>
            <a:off x="2568471" y="2026320"/>
            <a:ext cx="6316406" cy="708853"/>
            <a:chOff x="777808" y="1420178"/>
            <a:chExt cx="7629786" cy="856246"/>
          </a:xfrm>
        </p:grpSpPr>
        <p:sp>
          <p:nvSpPr>
            <p:cNvPr id="11" name="object 3">
              <a:extLst>
                <a:ext uri="{FF2B5EF4-FFF2-40B4-BE49-F238E27FC236}">
                  <a16:creationId xmlns:a16="http://schemas.microsoft.com/office/drawing/2014/main" id="{5DA6562A-FB32-4273-A501-741644BA458D}"/>
                </a:ext>
              </a:extLst>
            </p:cNvPr>
            <p:cNvSpPr/>
            <p:nvPr/>
          </p:nvSpPr>
          <p:spPr>
            <a:xfrm>
              <a:off x="862394" y="1723644"/>
              <a:ext cx="2082165" cy="548640"/>
            </a:xfrm>
            <a:custGeom>
              <a:avLst/>
              <a:gdLst/>
              <a:ahLst/>
              <a:cxnLst/>
              <a:rect l="l" t="t" r="r" b="b"/>
              <a:pathLst>
                <a:path w="2776220" h="847089">
                  <a:moveTo>
                    <a:pt x="0" y="0"/>
                  </a:moveTo>
                  <a:lnTo>
                    <a:pt x="2775966" y="0"/>
                  </a:lnTo>
                  <a:lnTo>
                    <a:pt x="2775966" y="846582"/>
                  </a:lnTo>
                  <a:lnTo>
                    <a:pt x="0" y="846582"/>
                  </a:lnTo>
                  <a:lnTo>
                    <a:pt x="0" y="0"/>
                  </a:lnTo>
                  <a:close/>
                </a:path>
              </a:pathLst>
            </a:custGeom>
            <a:solidFill>
              <a:srgbClr val="C8DAF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object 4">
              <a:extLst>
                <a:ext uri="{FF2B5EF4-FFF2-40B4-BE49-F238E27FC236}">
                  <a16:creationId xmlns:a16="http://schemas.microsoft.com/office/drawing/2014/main" id="{4BEFB869-096A-462F-846B-C2256DEDF93C}"/>
                </a:ext>
              </a:extLst>
            </p:cNvPr>
            <p:cNvSpPr txBox="1"/>
            <p:nvPr/>
          </p:nvSpPr>
          <p:spPr>
            <a:xfrm>
              <a:off x="777808" y="1784396"/>
              <a:ext cx="2251100" cy="417664"/>
            </a:xfrm>
            <a:prstGeom prst="rect">
              <a:avLst/>
            </a:prstGeom>
          </p:spPr>
          <p:txBody>
            <a:bodyPr vert="horz" wrap="square" lIns="0" tIns="37624" rIns="0" bIns="0" rtlCol="0">
              <a:spAutoFit/>
            </a:bodyPr>
            <a:lstStyle/>
            <a:p>
              <a:pPr marL="102394" marR="86201" lvl="0" indent="-10478" algn="ctr" defTabSz="685800" rtl="0" eaLnBrk="1" fontAlgn="auto" latinLnBrk="0" hangingPunct="1">
                <a:lnSpc>
                  <a:spcPct val="100000"/>
                </a:lnSpc>
                <a:spcBef>
                  <a:spcPts val="296"/>
                </a:spcBef>
                <a:spcAft>
                  <a:spcPts val="0"/>
                </a:spcAft>
                <a:buClrTx/>
                <a:buSzTx/>
                <a:buFont typeface="Arial"/>
                <a:buNone/>
                <a:tabLst/>
                <a:defRPr/>
              </a:pPr>
              <a:r>
                <a:rPr kumimoji="0" sz="1000" b="1" i="0" u="none" strike="noStrike" kern="1200" cap="none" spc="0" normalizeH="0" baseline="0" noProof="0">
                  <a:ln>
                    <a:noFill/>
                  </a:ln>
                  <a:solidFill>
                    <a:srgbClr val="3C3C3C"/>
                  </a:solidFill>
                  <a:effectLst/>
                  <a:uLnTx/>
                  <a:uFillTx/>
                  <a:latin typeface="Calibri" panose="020F0502020204030204"/>
                  <a:ea typeface="+mn-ea"/>
                  <a:cs typeface="Gill Sans MT"/>
                  <a:sym typeface="Arial"/>
                </a:rPr>
                <a:t>Ending</a:t>
              </a:r>
              <a:r>
                <a:rPr kumimoji="0" sz="1000" b="1" i="0" u="none" strike="noStrike" kern="1200" cap="none" spc="-30" normalizeH="0" baseline="0" noProof="0">
                  <a:ln>
                    <a:noFill/>
                  </a:ln>
                  <a:solidFill>
                    <a:srgbClr val="3C3C3C"/>
                  </a:solidFill>
                  <a:effectLst/>
                  <a:uLnTx/>
                  <a:uFillTx/>
                  <a:latin typeface="Calibri" panose="020F0502020204030204"/>
                  <a:ea typeface="+mn-ea"/>
                  <a:cs typeface="Gill Sans MT"/>
                  <a:sym typeface="Arial"/>
                </a:rPr>
                <a:t> </a:t>
              </a:r>
              <a:r>
                <a:rPr kumimoji="0"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preventable  </a:t>
              </a:r>
              <a:r>
                <a:rPr kumimoji="0" sz="1000" b="1" i="0" u="none" strike="noStrike" kern="1200" cap="none" spc="0" normalizeH="0" baseline="0" noProof="0">
                  <a:ln>
                    <a:noFill/>
                  </a:ln>
                  <a:solidFill>
                    <a:srgbClr val="3C3C3C"/>
                  </a:solidFill>
                  <a:effectLst/>
                  <a:uLnTx/>
                  <a:uFillTx/>
                  <a:latin typeface="Calibri" panose="020F0502020204030204"/>
                  <a:ea typeface="+mn-ea"/>
                  <a:cs typeface="Gill Sans MT"/>
                  <a:sym typeface="Arial"/>
                </a:rPr>
                <a:t>maternal</a:t>
              </a:r>
              <a:r>
                <a:rPr kumimoji="0" sz="1000" b="1" i="0" u="none" strike="noStrike" kern="1200" cap="none" spc="-45" normalizeH="0" baseline="0" noProof="0">
                  <a:ln>
                    <a:noFill/>
                  </a:ln>
                  <a:solidFill>
                    <a:srgbClr val="3C3C3C"/>
                  </a:solidFill>
                  <a:effectLst/>
                  <a:uLnTx/>
                  <a:uFillTx/>
                  <a:latin typeface="Calibri" panose="020F0502020204030204"/>
                  <a:ea typeface="+mn-ea"/>
                  <a:cs typeface="Gill Sans MT"/>
                  <a:sym typeface="Arial"/>
                </a:rPr>
                <a:t> </a:t>
              </a:r>
              <a:r>
                <a:rPr kumimoji="0"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mortality</a:t>
              </a:r>
              <a:r>
                <a:rPr kumimoji="0" lang="en-US"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 (EPMM)</a:t>
              </a:r>
              <a:endParaRPr kumimoji="0" sz="1000" b="0" i="0" u="none" strike="noStrike" kern="1200" cap="none" spc="0" normalizeH="0" baseline="0" noProof="0">
                <a:ln>
                  <a:noFill/>
                </a:ln>
                <a:solidFill>
                  <a:prstClr val="black"/>
                </a:solidFill>
                <a:effectLst/>
                <a:uLnTx/>
                <a:uFillTx/>
                <a:latin typeface="Calibri" panose="020F0502020204030204"/>
                <a:ea typeface="+mn-ea"/>
                <a:cs typeface="Gill Sans MT"/>
                <a:sym typeface="Arial"/>
              </a:endParaRPr>
            </a:p>
          </p:txBody>
        </p:sp>
        <p:sp>
          <p:nvSpPr>
            <p:cNvPr id="13" name="object 5">
              <a:extLst>
                <a:ext uri="{FF2B5EF4-FFF2-40B4-BE49-F238E27FC236}">
                  <a16:creationId xmlns:a16="http://schemas.microsoft.com/office/drawing/2014/main" id="{818D49C0-E39C-4024-A31C-F40E33683A87}"/>
                </a:ext>
              </a:extLst>
            </p:cNvPr>
            <p:cNvSpPr txBox="1"/>
            <p:nvPr/>
          </p:nvSpPr>
          <p:spPr>
            <a:xfrm>
              <a:off x="2944321" y="1723644"/>
              <a:ext cx="1684496" cy="548640"/>
            </a:xfrm>
            <a:prstGeom prst="rect">
              <a:avLst/>
            </a:prstGeom>
            <a:solidFill>
              <a:srgbClr val="EAD1DC"/>
            </a:solidFill>
          </p:spPr>
          <p:txBody>
            <a:bodyPr vert="horz" wrap="square" lIns="0" tIns="120968" rIns="0" bIns="0" rtlCol="0">
              <a:spAutoFit/>
            </a:bodyPr>
            <a:lstStyle/>
            <a:p>
              <a:pPr marL="320993" marR="78104" lvl="0" indent="-202406" algn="ctr" defTabSz="685800" rtl="0" eaLnBrk="1" fontAlgn="auto" latinLnBrk="0" hangingPunct="1">
                <a:lnSpc>
                  <a:spcPct val="80000"/>
                </a:lnSpc>
                <a:spcBef>
                  <a:spcPts val="953"/>
                </a:spcBef>
                <a:spcAft>
                  <a:spcPts val="0"/>
                </a:spcAft>
                <a:buClrTx/>
                <a:buSzTx/>
                <a:buFont typeface="Arial"/>
                <a:buNone/>
                <a:tabLst/>
                <a:defRPr/>
              </a:pPr>
              <a:endParaRPr kumimoji="0" sz="1200" b="0" i="0" u="none" strike="noStrike" kern="1200" cap="none" spc="0" normalizeH="0" baseline="0" noProof="0">
                <a:ln>
                  <a:noFill/>
                </a:ln>
                <a:solidFill>
                  <a:prstClr val="black"/>
                </a:solidFill>
                <a:effectLst/>
                <a:uLnTx/>
                <a:uFillTx/>
                <a:latin typeface="Gill Sans MT"/>
                <a:ea typeface="+mn-ea"/>
                <a:cs typeface="Gill Sans MT"/>
                <a:sym typeface="Arial"/>
              </a:endParaRPr>
            </a:p>
          </p:txBody>
        </p:sp>
        <p:sp>
          <p:nvSpPr>
            <p:cNvPr id="14" name="object 6">
              <a:extLst>
                <a:ext uri="{FF2B5EF4-FFF2-40B4-BE49-F238E27FC236}">
                  <a16:creationId xmlns:a16="http://schemas.microsoft.com/office/drawing/2014/main" id="{04705687-A0D8-4E86-B1B7-152BA785F5DA}"/>
                </a:ext>
              </a:extLst>
            </p:cNvPr>
            <p:cNvSpPr txBox="1"/>
            <p:nvPr/>
          </p:nvSpPr>
          <p:spPr>
            <a:xfrm>
              <a:off x="4628550" y="1727784"/>
              <a:ext cx="3779044" cy="548640"/>
            </a:xfrm>
            <a:prstGeom prst="rect">
              <a:avLst/>
            </a:prstGeom>
            <a:solidFill>
              <a:srgbClr val="D9EAD2"/>
            </a:solidFill>
          </p:spPr>
          <p:txBody>
            <a:bodyPr vert="horz" wrap="square" lIns="0" tIns="195263" rIns="0" bIns="0" rtlCol="0" anchor="ctr">
              <a:spAutoFit/>
            </a:bodyPr>
            <a:lstStyle/>
            <a:p>
              <a:pPr marL="0" marR="0" lvl="0" indent="0" algn="ctr" defTabSz="685800" rtl="0" eaLnBrk="1" fontAlgn="auto" latinLnBrk="0" hangingPunct="1">
                <a:lnSpc>
                  <a:spcPct val="100000"/>
                </a:lnSpc>
                <a:spcBef>
                  <a:spcPts val="1538"/>
                </a:spcBef>
                <a:spcAft>
                  <a:spcPts val="0"/>
                </a:spcAft>
                <a:buClrTx/>
                <a:buSzTx/>
                <a:buFont typeface="Arial"/>
                <a:buNone/>
                <a:tabLst/>
                <a:defRPr/>
              </a:pPr>
              <a:endParaRPr kumimoji="0" sz="1200" b="0" i="0" u="none" strike="noStrike" kern="1200" cap="none" spc="0" normalizeH="0" baseline="0" noProof="0">
                <a:ln>
                  <a:noFill/>
                </a:ln>
                <a:solidFill>
                  <a:prstClr val="black"/>
                </a:solidFill>
                <a:effectLst/>
                <a:uLnTx/>
                <a:uFillTx/>
                <a:latin typeface="Gill Sans MT"/>
                <a:ea typeface="+mn-ea"/>
                <a:cs typeface="Gill Sans MT"/>
                <a:sym typeface="Arial"/>
              </a:endParaRPr>
            </a:p>
          </p:txBody>
        </p:sp>
        <p:sp>
          <p:nvSpPr>
            <p:cNvPr id="15" name="object 8">
              <a:extLst>
                <a:ext uri="{FF2B5EF4-FFF2-40B4-BE49-F238E27FC236}">
                  <a16:creationId xmlns:a16="http://schemas.microsoft.com/office/drawing/2014/main" id="{286C9DE6-54F6-42EF-B869-9DAF372F2908}"/>
                </a:ext>
              </a:extLst>
            </p:cNvPr>
            <p:cNvSpPr/>
            <p:nvPr/>
          </p:nvSpPr>
          <p:spPr>
            <a:xfrm>
              <a:off x="862394" y="1420178"/>
              <a:ext cx="7544933" cy="344614"/>
            </a:xfrm>
            <a:prstGeom prst="rect">
              <a:avLst/>
            </a:prstGeom>
            <a:blipFill>
              <a:blip r:embed="rId3"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5">
              <a:extLst>
                <a:ext uri="{FF2B5EF4-FFF2-40B4-BE49-F238E27FC236}">
                  <a16:creationId xmlns:a16="http://schemas.microsoft.com/office/drawing/2014/main" id="{7BA967BE-9E94-468A-87C8-77DFD91AC7CB}"/>
                </a:ext>
              </a:extLst>
            </p:cNvPr>
            <p:cNvSpPr txBox="1"/>
            <p:nvPr/>
          </p:nvSpPr>
          <p:spPr>
            <a:xfrm>
              <a:off x="2700082" y="1819525"/>
              <a:ext cx="2082165" cy="408950"/>
            </a:xfrm>
            <a:prstGeom prst="rect">
              <a:avLst/>
            </a:prstGeom>
            <a:noFill/>
          </p:spPr>
          <p:txBody>
            <a:bodyPr wrap="square">
              <a:spAutoFit/>
            </a:bodyPr>
            <a:lstStyle/>
            <a:p>
              <a:pPr marL="320993" marR="78104" lvl="0" indent="-202406" algn="ctr" defTabSz="685800" rtl="0" eaLnBrk="1" fontAlgn="auto" latinLnBrk="0" hangingPunct="1">
                <a:lnSpc>
                  <a:spcPct val="80000"/>
                </a:lnSpc>
                <a:spcBef>
                  <a:spcPts val="953"/>
                </a:spcBef>
                <a:spcAft>
                  <a:spcPts val="0"/>
                </a:spcAft>
                <a:buClrTx/>
                <a:buSzTx/>
                <a:buFont typeface="Arial"/>
                <a:buNone/>
                <a:tabLst/>
                <a:defRPr/>
              </a:pPr>
              <a:r>
                <a:rPr kumimoji="0" lang="en-US"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Every</a:t>
              </a:r>
              <a:r>
                <a:rPr kumimoji="0" lang="en-US" sz="1000" b="1" i="0" u="none" strike="noStrike" kern="1200" cap="none" spc="-53" normalizeH="0" baseline="0" noProof="0">
                  <a:ln>
                    <a:noFill/>
                  </a:ln>
                  <a:solidFill>
                    <a:srgbClr val="3C3C3C"/>
                  </a:solidFill>
                  <a:effectLst/>
                  <a:uLnTx/>
                  <a:uFillTx/>
                  <a:latin typeface="Calibri" panose="020F0502020204030204"/>
                  <a:ea typeface="+mn-ea"/>
                  <a:cs typeface="Gill Sans MT"/>
                  <a:sym typeface="Arial"/>
                </a:rPr>
                <a:t> </a:t>
              </a:r>
              <a:r>
                <a:rPr kumimoji="0" lang="en-US" sz="1000" b="1" i="0" u="none" strike="noStrike" kern="1200" cap="none" spc="0" normalizeH="0" baseline="0" noProof="0">
                  <a:ln>
                    <a:noFill/>
                  </a:ln>
                  <a:solidFill>
                    <a:srgbClr val="3C3C3C"/>
                  </a:solidFill>
                  <a:effectLst/>
                  <a:uLnTx/>
                  <a:uFillTx/>
                  <a:latin typeface="Calibri" panose="020F0502020204030204"/>
                  <a:ea typeface="+mn-ea"/>
                  <a:cs typeface="Gill Sans MT"/>
                  <a:sym typeface="Arial"/>
                </a:rPr>
                <a:t>newborn </a:t>
              </a:r>
              <a:r>
                <a:rPr kumimoji="0" lang="en-US"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action</a:t>
              </a:r>
              <a:r>
                <a:rPr kumimoji="0" lang="en-US" sz="1000" b="1" i="0" u="none" strike="noStrike" kern="1200" cap="none" spc="-19" normalizeH="0" baseline="0" noProof="0">
                  <a:ln>
                    <a:noFill/>
                  </a:ln>
                  <a:solidFill>
                    <a:srgbClr val="3C3C3C"/>
                  </a:solidFill>
                  <a:effectLst/>
                  <a:uLnTx/>
                  <a:uFillTx/>
                  <a:latin typeface="Calibri" panose="020F0502020204030204"/>
                  <a:ea typeface="+mn-ea"/>
                  <a:cs typeface="Gill Sans MT"/>
                  <a:sym typeface="Arial"/>
                </a:rPr>
                <a:t> </a:t>
              </a:r>
              <a:r>
                <a:rPr kumimoji="0" lang="en-US" sz="10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plan (ENAP)</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Gill Sans MT"/>
                <a:sym typeface="Arial"/>
              </a:endParaRPr>
            </a:p>
          </p:txBody>
        </p:sp>
        <p:sp>
          <p:nvSpPr>
            <p:cNvPr id="17" name="TextBox 16">
              <a:extLst>
                <a:ext uri="{FF2B5EF4-FFF2-40B4-BE49-F238E27FC236}">
                  <a16:creationId xmlns:a16="http://schemas.microsoft.com/office/drawing/2014/main" id="{2A24F5B5-7E99-4BAC-9167-428175063CB0}"/>
                </a:ext>
              </a:extLst>
            </p:cNvPr>
            <p:cNvSpPr txBox="1"/>
            <p:nvPr/>
          </p:nvSpPr>
          <p:spPr>
            <a:xfrm>
              <a:off x="5079009" y="1900574"/>
              <a:ext cx="2878125" cy="294475"/>
            </a:xfrm>
            <a:prstGeom prst="rect">
              <a:avLst/>
            </a:prstGeom>
            <a:noFill/>
          </p:spPr>
          <p:txBody>
            <a:bodyPr wrap="square">
              <a:spAutoFit/>
            </a:bodyPr>
            <a:lstStyle/>
            <a:p>
              <a:pPr marL="320993" marR="78104" lvl="0" indent="-202406" algn="ctr" defTabSz="685800" rtl="0" eaLnBrk="1" fontAlgn="auto" latinLnBrk="0" hangingPunct="1">
                <a:lnSpc>
                  <a:spcPct val="80000"/>
                </a:lnSpc>
                <a:spcBef>
                  <a:spcPts val="953"/>
                </a:spcBef>
                <a:spcAft>
                  <a:spcPts val="0"/>
                </a:spcAft>
                <a:buClrTx/>
                <a:buSzTx/>
                <a:buFont typeface="Arial"/>
                <a:buNone/>
                <a:tabLst/>
                <a:defRPr/>
              </a:pPr>
              <a:r>
                <a:rPr kumimoji="0" lang="en-US" sz="1200" b="1" i="0" u="none" strike="noStrike" kern="1200" cap="none" spc="-4" normalizeH="0" baseline="0" noProof="0">
                  <a:ln>
                    <a:noFill/>
                  </a:ln>
                  <a:solidFill>
                    <a:srgbClr val="3C3C3C"/>
                  </a:solidFill>
                  <a:effectLst/>
                  <a:uLnTx/>
                  <a:uFillTx/>
                  <a:latin typeface="Calibri" panose="020F0502020204030204"/>
                  <a:ea typeface="+mn-ea"/>
                  <a:cs typeface="Gill Sans MT"/>
                  <a:sym typeface="Arial"/>
                </a:rPr>
                <a:t>Child Survival Action (CSA)</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Gill Sans MT"/>
                <a:sym typeface="Arial"/>
              </a:endParaRPr>
            </a:p>
          </p:txBody>
        </p:sp>
      </p:grpSp>
      <p:sp>
        <p:nvSpPr>
          <p:cNvPr id="18" name="object 7">
            <a:extLst>
              <a:ext uri="{FF2B5EF4-FFF2-40B4-BE49-F238E27FC236}">
                <a16:creationId xmlns:a16="http://schemas.microsoft.com/office/drawing/2014/main" id="{17CAF96D-AB16-426E-B672-DB3DABF0EEA1}"/>
              </a:ext>
            </a:extLst>
          </p:cNvPr>
          <p:cNvSpPr txBox="1"/>
          <p:nvPr/>
        </p:nvSpPr>
        <p:spPr>
          <a:xfrm>
            <a:off x="2151816" y="2928262"/>
            <a:ext cx="4839653" cy="255839"/>
          </a:xfrm>
          <a:prstGeom prst="rect">
            <a:avLst/>
          </a:prstGeom>
        </p:spPr>
        <p:txBody>
          <a:bodyPr vert="horz" wrap="square" lIns="0" tIns="9525" rIns="0" bIns="0" rtlCol="0">
            <a:spAutoFit/>
          </a:bodyPr>
          <a:lstStyle/>
          <a:p>
            <a:pPr marL="9525" marR="0" lvl="0" indent="0" algn="ctr" defTabSz="685800" rtl="0" eaLnBrk="1" fontAlgn="auto" latinLnBrk="0" hangingPunct="1">
              <a:lnSpc>
                <a:spcPct val="100000"/>
              </a:lnSpc>
              <a:spcBef>
                <a:spcPts val="75"/>
              </a:spcBef>
              <a:spcAft>
                <a:spcPts val="0"/>
              </a:spcAft>
              <a:buClrTx/>
              <a:buSzTx/>
              <a:buFont typeface="Arial"/>
              <a:buNone/>
              <a:tabLst/>
              <a:defRPr/>
            </a:pP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a:sym typeface="Arial"/>
              </a:rPr>
              <a:t>Align </a:t>
            </a:r>
            <a:r>
              <a:rPr kumimoji="0" sz="1600" b="0" i="0" u="none" strike="noStrike" kern="1200" cap="none" spc="-4" normalizeH="0" baseline="0" noProof="0" dirty="0">
                <a:ln>
                  <a:noFill/>
                </a:ln>
                <a:solidFill>
                  <a:prstClr val="black"/>
                </a:solidFill>
                <a:effectLst/>
                <a:uLnTx/>
                <a:uFillTx/>
                <a:latin typeface="Gill Sans MT" panose="020B0502020104020203" pitchFamily="34" charset="0"/>
                <a:ea typeface="+mn-ea"/>
                <a:cs typeface="Gill Sans MT"/>
                <a:sym typeface="Arial"/>
              </a:rPr>
              <a:t>with efforts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a:sym typeface="Arial"/>
              </a:rPr>
              <a:t>by </a:t>
            </a:r>
            <a:r>
              <a:rPr kumimoji="0" sz="1600" b="0" i="0" u="none" strike="noStrike" kern="1200" cap="none" spc="-4" normalizeH="0" baseline="0" noProof="0" dirty="0">
                <a:ln>
                  <a:noFill/>
                </a:ln>
                <a:solidFill>
                  <a:prstClr val="black"/>
                </a:solidFill>
                <a:effectLst/>
                <a:uLnTx/>
                <a:uFillTx/>
                <a:latin typeface="Gill Sans MT" panose="020B0502020104020203" pitchFamily="34" charset="0"/>
                <a:ea typeface="+mn-ea"/>
                <a:cs typeface="Gill Sans MT"/>
                <a:sym typeface="Arial"/>
              </a:rPr>
              <a:t>other sectors </a:t>
            </a:r>
            <a:r>
              <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a:sym typeface="Arial"/>
              </a:rPr>
              <a:t>and</a:t>
            </a:r>
            <a:r>
              <a:rPr kumimoji="0" sz="1600" b="0" i="0" u="none" strike="noStrike" kern="1200" cap="none" spc="-19" normalizeH="0" baseline="0" noProof="0" dirty="0">
                <a:ln>
                  <a:noFill/>
                </a:ln>
                <a:solidFill>
                  <a:prstClr val="black"/>
                </a:solidFill>
                <a:effectLst/>
                <a:uLnTx/>
                <a:uFillTx/>
                <a:latin typeface="Gill Sans MT" panose="020B0502020104020203" pitchFamily="34" charset="0"/>
                <a:ea typeface="+mn-ea"/>
                <a:cs typeface="Gill Sans MT"/>
                <a:sym typeface="Arial"/>
              </a:rPr>
              <a:t> </a:t>
            </a:r>
            <a:r>
              <a:rPr kumimoji="0" sz="1600" b="0" i="0" u="none" strike="noStrike" kern="1200" cap="none" spc="-4" normalizeH="0" baseline="0" noProof="0" dirty="0" err="1">
                <a:ln>
                  <a:noFill/>
                </a:ln>
                <a:solidFill>
                  <a:prstClr val="black"/>
                </a:solidFill>
                <a:effectLst/>
                <a:uLnTx/>
                <a:uFillTx/>
                <a:latin typeface="Gill Sans MT" panose="020B0502020104020203" pitchFamily="34" charset="0"/>
                <a:ea typeface="+mn-ea"/>
                <a:cs typeface="Gill Sans MT"/>
                <a:sym typeface="Arial"/>
              </a:rPr>
              <a:t>programmes</a:t>
            </a:r>
            <a:endParaRPr kumimoji="0"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a:sym typeface="Arial"/>
            </a:endParaRPr>
          </a:p>
        </p:txBody>
      </p:sp>
      <p:sp>
        <p:nvSpPr>
          <p:cNvPr id="19" name="object 9">
            <a:extLst>
              <a:ext uri="{FF2B5EF4-FFF2-40B4-BE49-F238E27FC236}">
                <a16:creationId xmlns:a16="http://schemas.microsoft.com/office/drawing/2014/main" id="{9653DF63-59B5-4D10-9CD3-6B0AB5D01C52}"/>
              </a:ext>
            </a:extLst>
          </p:cNvPr>
          <p:cNvSpPr/>
          <p:nvPr/>
        </p:nvSpPr>
        <p:spPr>
          <a:xfrm>
            <a:off x="628650" y="3473005"/>
            <a:ext cx="1412176" cy="38119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object 10">
            <a:extLst>
              <a:ext uri="{FF2B5EF4-FFF2-40B4-BE49-F238E27FC236}">
                <a16:creationId xmlns:a16="http://schemas.microsoft.com/office/drawing/2014/main" id="{A9CA314C-5455-404A-AF1C-CE126FA2EDFF}"/>
              </a:ext>
            </a:extLst>
          </p:cNvPr>
          <p:cNvSpPr/>
          <p:nvPr/>
        </p:nvSpPr>
        <p:spPr>
          <a:xfrm>
            <a:off x="2722054" y="3314129"/>
            <a:ext cx="1356741" cy="1726501"/>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object 11">
            <a:extLst>
              <a:ext uri="{FF2B5EF4-FFF2-40B4-BE49-F238E27FC236}">
                <a16:creationId xmlns:a16="http://schemas.microsoft.com/office/drawing/2014/main" id="{F3EDB13C-9CF5-4253-BF92-65764F4BF514}"/>
              </a:ext>
            </a:extLst>
          </p:cNvPr>
          <p:cNvSpPr/>
          <p:nvPr/>
        </p:nvSpPr>
        <p:spPr>
          <a:xfrm>
            <a:off x="4528575" y="3337560"/>
            <a:ext cx="1412167" cy="172650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object 12">
            <a:extLst>
              <a:ext uri="{FF2B5EF4-FFF2-40B4-BE49-F238E27FC236}">
                <a16:creationId xmlns:a16="http://schemas.microsoft.com/office/drawing/2014/main" id="{B8D15683-F40C-49EE-B5B4-5EED1F30A45F}"/>
              </a:ext>
            </a:extLst>
          </p:cNvPr>
          <p:cNvSpPr/>
          <p:nvPr/>
        </p:nvSpPr>
        <p:spPr>
          <a:xfrm>
            <a:off x="6183630" y="3359848"/>
            <a:ext cx="2579179" cy="361187"/>
          </a:xfrm>
          <a:prstGeom prst="rect">
            <a:avLst/>
          </a:prstGeom>
          <a:blipFill>
            <a:blip r:embed="rId7"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object 13">
            <a:extLst>
              <a:ext uri="{FF2B5EF4-FFF2-40B4-BE49-F238E27FC236}">
                <a16:creationId xmlns:a16="http://schemas.microsoft.com/office/drawing/2014/main" id="{E44B9E02-30A9-4531-8EF2-5BA1E39B65DB}"/>
              </a:ext>
            </a:extLst>
          </p:cNvPr>
          <p:cNvSpPr/>
          <p:nvPr/>
        </p:nvSpPr>
        <p:spPr>
          <a:xfrm>
            <a:off x="596646" y="4045648"/>
            <a:ext cx="1412176" cy="438911"/>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object 14">
            <a:extLst>
              <a:ext uri="{FF2B5EF4-FFF2-40B4-BE49-F238E27FC236}">
                <a16:creationId xmlns:a16="http://schemas.microsoft.com/office/drawing/2014/main" id="{CD8711D0-87B8-44FF-90BB-DE1C1755A23E}"/>
              </a:ext>
            </a:extLst>
          </p:cNvPr>
          <p:cNvSpPr txBox="1"/>
          <p:nvPr/>
        </p:nvSpPr>
        <p:spPr>
          <a:xfrm>
            <a:off x="7183452" y="4508499"/>
            <a:ext cx="1035844" cy="217367"/>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 typeface="Arial"/>
              <a:buNone/>
              <a:tabLst/>
              <a:defRPr/>
            </a:pPr>
            <a:r>
              <a:rPr kumimoji="0" sz="1350" b="1" i="0" u="none" strike="noStrike" kern="1200" cap="none" spc="-4" normalizeH="0" baseline="0" noProof="0">
                <a:ln>
                  <a:noFill/>
                </a:ln>
                <a:solidFill>
                  <a:srgbClr val="AA417B"/>
                </a:solidFill>
                <a:effectLst/>
                <a:uLnTx/>
                <a:uFillTx/>
                <a:latin typeface="Calibri" panose="020F0502020204030204"/>
                <a:ea typeface="+mn-ea"/>
                <a:cs typeface="Gill Sans MT"/>
                <a:sym typeface="Arial"/>
              </a:rPr>
              <a:t>Air</a:t>
            </a:r>
            <a:r>
              <a:rPr kumimoji="0" sz="1350" b="1" i="0" u="none" strike="noStrike" kern="1200" cap="none" spc="-49" normalizeH="0" baseline="0" noProof="0">
                <a:ln>
                  <a:noFill/>
                </a:ln>
                <a:solidFill>
                  <a:srgbClr val="AA417B"/>
                </a:solidFill>
                <a:effectLst/>
                <a:uLnTx/>
                <a:uFillTx/>
                <a:latin typeface="Calibri" panose="020F0502020204030204"/>
                <a:ea typeface="+mn-ea"/>
                <a:cs typeface="Gill Sans MT"/>
                <a:sym typeface="Arial"/>
              </a:rPr>
              <a:t> </a:t>
            </a:r>
            <a:r>
              <a:rPr kumimoji="0" sz="1350" b="1" i="0" u="none" strike="noStrike" kern="1200" cap="none" spc="-4" normalizeH="0" baseline="0" noProof="0">
                <a:ln>
                  <a:noFill/>
                </a:ln>
                <a:solidFill>
                  <a:srgbClr val="AA417B"/>
                </a:solidFill>
                <a:effectLst/>
                <a:uLnTx/>
                <a:uFillTx/>
                <a:latin typeface="Calibri" panose="020F0502020204030204"/>
                <a:ea typeface="+mn-ea"/>
                <a:cs typeface="Gill Sans MT"/>
                <a:sym typeface="Arial"/>
              </a:rPr>
              <a:t>pollution</a:t>
            </a:r>
            <a:endParaRPr kumimoji="0" sz="1350" b="0" i="0" u="none" strike="noStrike" kern="1200" cap="none" spc="0" normalizeH="0" baseline="0" noProof="0">
              <a:ln>
                <a:noFill/>
              </a:ln>
              <a:solidFill>
                <a:prstClr val="black"/>
              </a:solidFill>
              <a:effectLst/>
              <a:uLnTx/>
              <a:uFillTx/>
              <a:latin typeface="Calibri" panose="020F0502020204030204"/>
              <a:ea typeface="+mn-ea"/>
              <a:cs typeface="Gill Sans MT"/>
              <a:sym typeface="Arial"/>
            </a:endParaRPr>
          </a:p>
        </p:txBody>
      </p:sp>
      <p:sp>
        <p:nvSpPr>
          <p:cNvPr id="25" name="object 15">
            <a:extLst>
              <a:ext uri="{FF2B5EF4-FFF2-40B4-BE49-F238E27FC236}">
                <a16:creationId xmlns:a16="http://schemas.microsoft.com/office/drawing/2014/main" id="{B8FCC531-4EFD-4014-BF4E-C73D6D226DA8}"/>
              </a:ext>
            </a:extLst>
          </p:cNvPr>
          <p:cNvSpPr/>
          <p:nvPr/>
        </p:nvSpPr>
        <p:spPr>
          <a:xfrm>
            <a:off x="7070883" y="3108815"/>
            <a:ext cx="1825943" cy="0"/>
          </a:xfrm>
          <a:custGeom>
            <a:avLst/>
            <a:gdLst/>
            <a:ahLst/>
            <a:cxnLst/>
            <a:rect l="l" t="t" r="r" b="b"/>
            <a:pathLst>
              <a:path w="2434590">
                <a:moveTo>
                  <a:pt x="0" y="0"/>
                </a:moveTo>
                <a:lnTo>
                  <a:pt x="2434424" y="0"/>
                </a:lnTo>
              </a:path>
            </a:pathLst>
          </a:custGeom>
          <a:ln w="9525">
            <a:solidFill>
              <a:srgbClr val="AA417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object 16">
            <a:extLst>
              <a:ext uri="{FF2B5EF4-FFF2-40B4-BE49-F238E27FC236}">
                <a16:creationId xmlns:a16="http://schemas.microsoft.com/office/drawing/2014/main" id="{84E84EBF-AC3F-4F2E-89AA-F3D752D98F68}"/>
              </a:ext>
            </a:extLst>
          </p:cNvPr>
          <p:cNvSpPr/>
          <p:nvPr/>
        </p:nvSpPr>
        <p:spPr>
          <a:xfrm>
            <a:off x="280321" y="3108815"/>
            <a:ext cx="1825943" cy="0"/>
          </a:xfrm>
          <a:custGeom>
            <a:avLst/>
            <a:gdLst/>
            <a:ahLst/>
            <a:cxnLst/>
            <a:rect l="l" t="t" r="r" b="b"/>
            <a:pathLst>
              <a:path w="2434590">
                <a:moveTo>
                  <a:pt x="0" y="0"/>
                </a:moveTo>
                <a:lnTo>
                  <a:pt x="2434424" y="0"/>
                </a:lnTo>
              </a:path>
            </a:pathLst>
          </a:custGeom>
          <a:ln w="9525">
            <a:solidFill>
              <a:srgbClr val="AA417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object 17">
            <a:extLst>
              <a:ext uri="{FF2B5EF4-FFF2-40B4-BE49-F238E27FC236}">
                <a16:creationId xmlns:a16="http://schemas.microsoft.com/office/drawing/2014/main" id="{687C23B0-ADE6-42C6-89E3-2B09E447A448}"/>
              </a:ext>
            </a:extLst>
          </p:cNvPr>
          <p:cNvSpPr/>
          <p:nvPr/>
        </p:nvSpPr>
        <p:spPr>
          <a:xfrm>
            <a:off x="366331" y="4629721"/>
            <a:ext cx="2057399" cy="411479"/>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object 18">
            <a:extLst>
              <a:ext uri="{FF2B5EF4-FFF2-40B4-BE49-F238E27FC236}">
                <a16:creationId xmlns:a16="http://schemas.microsoft.com/office/drawing/2014/main" id="{0D20BF9F-2106-499F-889E-CD8B09FF6447}"/>
              </a:ext>
            </a:extLst>
          </p:cNvPr>
          <p:cNvSpPr/>
          <p:nvPr/>
        </p:nvSpPr>
        <p:spPr>
          <a:xfrm>
            <a:off x="6871716" y="3869055"/>
            <a:ext cx="1412167" cy="439483"/>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32" name="Picture 31">
            <a:extLst>
              <a:ext uri="{FF2B5EF4-FFF2-40B4-BE49-F238E27FC236}">
                <a16:creationId xmlns:a16="http://schemas.microsoft.com/office/drawing/2014/main" id="{ACB550C7-DD3F-48B5-AE72-48BEA7F20DC3}"/>
              </a:ext>
            </a:extLst>
          </p:cNvPr>
          <p:cNvPicPr>
            <a:picLocks noChangeAspect="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2857541" y="849674"/>
            <a:ext cx="642729" cy="642729"/>
          </a:xfrm>
          <a:prstGeom prst="rect">
            <a:avLst/>
          </a:prstGeom>
        </p:spPr>
      </p:pic>
    </p:spTree>
    <p:extLst>
      <p:ext uri="{BB962C8B-B14F-4D97-AF65-F5344CB8AC3E}">
        <p14:creationId xmlns:p14="http://schemas.microsoft.com/office/powerpoint/2010/main" val="170493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a:bodyPr>
          <a:lstStyle/>
          <a:p>
            <a:r>
              <a:rPr lang="en-US" sz="2400" dirty="0">
                <a:latin typeface="Gill Sans MT" panose="020B0502020104020203" pitchFamily="34" charset="0"/>
                <a:ea typeface="Gill Sans"/>
                <a:cs typeface="Gill Sans"/>
                <a:sym typeface="Gill Sans"/>
              </a:rPr>
              <a:t>What are the strategies of the Child Survival Action?</a:t>
            </a:r>
            <a:endParaRPr lang="en-US" sz="1600" i="1" dirty="0">
              <a:latin typeface="Gill Sans MT" panose="020B0502020104020203" pitchFamily="34" charset="0"/>
            </a:endParaRPr>
          </a:p>
        </p:txBody>
      </p:sp>
      <p:pic>
        <p:nvPicPr>
          <p:cNvPr id="8" name="Google Shape;351;p32" descr="Graphical user interface, application, Teams&#10;&#10;Description automatically generated">
            <a:extLst>
              <a:ext uri="{FF2B5EF4-FFF2-40B4-BE49-F238E27FC236}">
                <a16:creationId xmlns:a16="http://schemas.microsoft.com/office/drawing/2014/main" id="{A2C4D168-E4AC-4DAB-8F31-79A3D804C984}"/>
              </a:ext>
            </a:extLst>
          </p:cNvPr>
          <p:cNvPicPr preferRelativeResize="0"/>
          <p:nvPr/>
        </p:nvPicPr>
        <p:blipFill rotWithShape="1">
          <a:blip r:embed="rId2">
            <a:alphaModFix/>
          </a:blip>
          <a:srcRect/>
          <a:stretch/>
        </p:blipFill>
        <p:spPr>
          <a:xfrm>
            <a:off x="750231" y="874267"/>
            <a:ext cx="7643538" cy="4025654"/>
          </a:xfrm>
          <a:prstGeom prst="rect">
            <a:avLst/>
          </a:prstGeom>
          <a:noFill/>
          <a:ln>
            <a:noFill/>
          </a:ln>
        </p:spPr>
      </p:pic>
    </p:spTree>
    <p:extLst>
      <p:ext uri="{BB962C8B-B14F-4D97-AF65-F5344CB8AC3E}">
        <p14:creationId xmlns:p14="http://schemas.microsoft.com/office/powerpoint/2010/main" val="205648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7" name="Google Shape;357;p34"/>
          <p:cNvPicPr preferRelativeResize="0">
            <a:picLocks noGrp="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106;p4">
            <a:extLst>
              <a:ext uri="{FF2B5EF4-FFF2-40B4-BE49-F238E27FC236}">
                <a16:creationId xmlns:a16="http://schemas.microsoft.com/office/drawing/2014/main" id="{09DBBF12-C5E4-446E-960B-AE3587ECCFE7}"/>
              </a:ext>
            </a:extLst>
          </p:cNvPr>
          <p:cNvSpPr txBox="1">
            <a:spLocks noGrp="1"/>
          </p:cNvSpPr>
          <p:nvPr>
            <p:ph type="title"/>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p>
            <a:r>
              <a:rPr lang="en-US" sz="2800" dirty="0">
                <a:solidFill>
                  <a:schemeClr val="tx2"/>
                </a:solidFill>
                <a:latin typeface="Gill Sans MT" panose="020B0502020104020203" pitchFamily="34" charset="0"/>
                <a:cs typeface="Calibri" panose="020F0502020204030204" pitchFamily="34" charset="0"/>
              </a:rPr>
              <a:t>Section 2</a:t>
            </a:r>
            <a:br>
              <a:rPr lang="en-US" sz="2800" dirty="0">
                <a:solidFill>
                  <a:schemeClr val="tx2"/>
                </a:solidFill>
                <a:latin typeface="Gill Sans MT" panose="020B0502020104020203" pitchFamily="34" charset="0"/>
                <a:cs typeface="Calibri" panose="020F0502020204030204" pitchFamily="34" charset="0"/>
              </a:rPr>
            </a:br>
            <a:r>
              <a:rPr lang="en-US" sz="2800" b="0" dirty="0">
                <a:solidFill>
                  <a:schemeClr val="tx2"/>
                </a:solidFill>
                <a:latin typeface="Gill Sans MT" panose="020B0502020104020203" pitchFamily="34" charset="0"/>
                <a:cs typeface="Calibri" panose="020F0502020204030204" pitchFamily="34" charset="0"/>
              </a:rPr>
              <a:t>Development of the CSA Results Framework</a:t>
            </a:r>
          </a:p>
        </p:txBody>
      </p:sp>
      <p:sp>
        <p:nvSpPr>
          <p:cNvPr id="10" name="Google Shape;108;p4">
            <a:extLst>
              <a:ext uri="{FF2B5EF4-FFF2-40B4-BE49-F238E27FC236}">
                <a16:creationId xmlns:a16="http://schemas.microsoft.com/office/drawing/2014/main" id="{E761460F-9EDA-4AD7-A5E6-94F69341C83A}"/>
              </a:ext>
            </a:extLst>
          </p:cNvPr>
          <p:cNvSpPr txBox="1"/>
          <p:nvPr/>
        </p:nvSpPr>
        <p:spPr>
          <a:xfrm>
            <a:off x="115231" y="4823037"/>
            <a:ext cx="3068235" cy="230802"/>
          </a:xfrm>
          <a:prstGeom prst="rect">
            <a:avLst/>
          </a:prstGeom>
          <a:noFill/>
          <a:ln>
            <a:noFill/>
          </a:ln>
        </p:spPr>
        <p:txBody>
          <a:bodyPr spcFirstLastPara="1" wrap="square" lIns="68569" tIns="34275" rIns="68569" bIns="34275" anchor="t" anchorCtr="0">
            <a:spAutoFit/>
          </a:bodyPr>
          <a:lstStyle/>
          <a:p>
            <a:pPr marL="0" marR="0" lvl="0" indent="0" algn="l" defTabSz="6858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Photo: MOMENTUM; IMA World Health</a:t>
            </a:r>
            <a:endParaRPr kumimoji="0" sz="105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85F2D44-AC9B-47F0-99D4-90546453B72E}"/>
              </a:ext>
            </a:extLst>
          </p:cNvPr>
          <p:cNvSpPr/>
          <p:nvPr/>
        </p:nvSpPr>
        <p:spPr>
          <a:xfrm>
            <a:off x="452967" y="1828800"/>
            <a:ext cx="3992032" cy="2179200"/>
          </a:xfrm>
          <a:prstGeom prst="roundRect">
            <a:avLst/>
          </a:prstGeom>
          <a:noFill/>
          <a:ln w="12700">
            <a:solidFill>
              <a:srgbClr val="2A2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3" name="Rectangle: Rounded Corners 12">
            <a:extLst>
              <a:ext uri="{FF2B5EF4-FFF2-40B4-BE49-F238E27FC236}">
                <a16:creationId xmlns:a16="http://schemas.microsoft.com/office/drawing/2014/main" id="{578277C3-170C-45F2-8A73-7CE51EC96FA4}"/>
              </a:ext>
            </a:extLst>
          </p:cNvPr>
          <p:cNvSpPr/>
          <p:nvPr/>
        </p:nvSpPr>
        <p:spPr>
          <a:xfrm>
            <a:off x="4633082" y="1828800"/>
            <a:ext cx="3992032" cy="21792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Title 1">
            <a:extLst>
              <a:ext uri="{FF2B5EF4-FFF2-40B4-BE49-F238E27FC236}">
                <a16:creationId xmlns:a16="http://schemas.microsoft.com/office/drawing/2014/main" id="{C1591E26-77B5-45B4-8F89-054ACC0DA567}"/>
              </a:ext>
            </a:extLst>
          </p:cNvPr>
          <p:cNvSpPr txBox="1">
            <a:spLocks/>
          </p:cNvSpPr>
          <p:nvPr/>
        </p:nvSpPr>
        <p:spPr>
          <a:xfrm>
            <a:off x="579300" y="247951"/>
            <a:ext cx="8564700" cy="50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bg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l" defTabSz="914400" rtl="0" eaLnBrk="1" fontAlgn="auto" latinLnBrk="0" hangingPunct="1">
              <a:lnSpc>
                <a:spcPct val="100000"/>
              </a:lnSpc>
              <a:spcBef>
                <a:spcPts val="0"/>
              </a:spcBef>
              <a:spcAft>
                <a:spcPts val="0"/>
              </a:spcAft>
              <a:buClr>
                <a:srgbClr val="645DC7"/>
              </a:buClr>
              <a:buSzPts val="2000"/>
              <a:buFont typeface="Space Grotesk"/>
              <a:buNone/>
              <a:tabLst/>
              <a:defRPr/>
            </a:pPr>
            <a:r>
              <a:rPr kumimoji="0" lang="en-US" sz="2400" b="1" i="0" u="none" strike="noStrike" kern="0" cap="none" spc="0" normalizeH="0" baseline="0" noProof="0" dirty="0">
                <a:ln>
                  <a:noFill/>
                </a:ln>
                <a:solidFill>
                  <a:srgbClr val="645DC7"/>
                </a:solidFill>
                <a:effectLst/>
                <a:uLnTx/>
                <a:uFillTx/>
                <a:latin typeface="Gill Sans MT" panose="020B0502020104020203" pitchFamily="34" charset="0"/>
                <a:sym typeface="Space Grotesk"/>
              </a:rPr>
              <a:t>Why a CSA Results Framework?</a:t>
            </a:r>
          </a:p>
        </p:txBody>
      </p:sp>
      <p:sp>
        <p:nvSpPr>
          <p:cNvPr id="5" name="Text Placeholder 2">
            <a:extLst>
              <a:ext uri="{FF2B5EF4-FFF2-40B4-BE49-F238E27FC236}">
                <a16:creationId xmlns:a16="http://schemas.microsoft.com/office/drawing/2014/main" id="{6E63CFF0-5C4E-4125-B311-30207F980E2B}"/>
              </a:ext>
            </a:extLst>
          </p:cNvPr>
          <p:cNvSpPr txBox="1">
            <a:spLocks/>
          </p:cNvSpPr>
          <p:nvPr/>
        </p:nvSpPr>
        <p:spPr>
          <a:xfrm>
            <a:off x="641050" y="2217500"/>
            <a:ext cx="3522900" cy="1812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1pPr>
            <a:lvl2pPr marL="914400" marR="0" lvl="1"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2pPr>
            <a:lvl3pPr marL="1371600" marR="0" lvl="2"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3pPr>
            <a:lvl4pPr marL="1828800" marR="0" lvl="3"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4pPr>
            <a:lvl5pPr marL="2286000" marR="0" lvl="4"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5pPr>
            <a:lvl6pPr marL="2743200" marR="0" lvl="5"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6pPr>
            <a:lvl7pPr marL="3200400" marR="0" lvl="6"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7pPr>
            <a:lvl8pPr marL="3657600" marR="0" lvl="7"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8pPr>
            <a:lvl9pPr marL="4114800" marR="0" lvl="8"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9pPr>
          </a:lstStyle>
          <a:p>
            <a:pPr marL="457200" marR="0" lvl="0" indent="-298450" algn="l" defTabSz="914400" rtl="0" eaLnBrk="1" fontAlgn="auto" latinLnBrk="0" hangingPunct="1">
              <a:lnSpc>
                <a:spcPct val="115000"/>
              </a:lnSpc>
              <a:spcBef>
                <a:spcPts val="0"/>
              </a:spcBef>
              <a:spcAft>
                <a:spcPts val="0"/>
              </a:spcAft>
              <a:buClr>
                <a:srgbClr val="645DC7"/>
              </a:buClr>
              <a:buSzPts val="1100"/>
              <a:buFont typeface="Inter Medium"/>
              <a:buChar char="●"/>
              <a:tabLst/>
              <a:defRPr/>
            </a:pP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Inter Medium"/>
            </a:endParaRPr>
          </a:p>
          <a:p>
            <a:pPr marL="165100" marR="0" lvl="0" indent="0" algn="l" defTabSz="914400" rtl="0" eaLnBrk="1" fontAlgn="auto" latinLnBrk="0" hangingPunct="1">
              <a:lnSpc>
                <a:spcPct val="115000"/>
              </a:lnSpc>
              <a:spcBef>
                <a:spcPts val="0"/>
              </a:spcBef>
              <a:spcAft>
                <a:spcPts val="0"/>
              </a:spcAft>
              <a:buClr>
                <a:srgbClr val="645DC7"/>
              </a:buClr>
              <a:buSzPts val="1100"/>
              <a:buFont typeface="Inter Medium"/>
              <a:buNone/>
              <a:tabLst/>
              <a:defRPr/>
            </a:pPr>
            <a:r>
              <a:rPr kumimoji="0" lang="en-US" sz="16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Inter Medium"/>
              </a:rPr>
              <a:t>Use impact and coverage indicators to raise awareness and financing at the global and country levels</a:t>
            </a:r>
          </a:p>
          <a:p>
            <a:pPr marL="457200" marR="0" lvl="0" indent="-298450" algn="l" defTabSz="914400" rtl="0" eaLnBrk="1" fontAlgn="auto" latinLnBrk="0" hangingPunct="1">
              <a:lnSpc>
                <a:spcPct val="115000"/>
              </a:lnSpc>
              <a:spcBef>
                <a:spcPts val="0"/>
              </a:spcBef>
              <a:spcAft>
                <a:spcPts val="0"/>
              </a:spcAft>
              <a:buClr>
                <a:srgbClr val="645DC7"/>
              </a:buClr>
              <a:buSzPts val="1100"/>
              <a:buFont typeface="Inter Medium"/>
              <a:buChar char="●"/>
              <a:tabLst/>
              <a:defRPr/>
            </a:pP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Inter Medium"/>
            </a:endParaRPr>
          </a:p>
        </p:txBody>
      </p:sp>
      <p:sp>
        <p:nvSpPr>
          <p:cNvPr id="6" name="Text Placeholder 3">
            <a:extLst>
              <a:ext uri="{FF2B5EF4-FFF2-40B4-BE49-F238E27FC236}">
                <a16:creationId xmlns:a16="http://schemas.microsoft.com/office/drawing/2014/main" id="{765F2C4B-A8BA-4E4C-B291-85E749981198}"/>
              </a:ext>
            </a:extLst>
          </p:cNvPr>
          <p:cNvSpPr txBox="1">
            <a:spLocks/>
          </p:cNvSpPr>
          <p:nvPr/>
        </p:nvSpPr>
        <p:spPr>
          <a:xfrm>
            <a:off x="4878450" y="2196000"/>
            <a:ext cx="3490500" cy="18120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E7E6E6">
                    <a:lumMod val="10000"/>
                  </a:srgbClr>
                </a:solidFill>
                <a:effectLst/>
                <a:uLnTx/>
                <a:uFillTx/>
                <a:latin typeface="Calibri" panose="020F0502020204030204" pitchFamily="34" charset="0"/>
                <a:cs typeface="Calibri" panose="020F0502020204030204" pitchFamily="34" charset="0"/>
                <a:sym typeface="Arial"/>
              </a:rPr>
              <a:t>Engage and coordinate with partners in countries to collectively work toward common goals</a:t>
            </a:r>
          </a:p>
          <a:p>
            <a:pPr marL="1651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E7E6E6">
                  <a:lumMod val="10000"/>
                </a:srgbClr>
              </a:solidFill>
              <a:effectLst/>
              <a:uLnTx/>
              <a:uFillTx/>
              <a:latin typeface="Calibri" panose="020F0502020204030204" pitchFamily="34" charset="0"/>
              <a:cs typeface="Calibri" panose="020F0502020204030204" pitchFamily="34" charset="0"/>
              <a:sym typeface="Arial"/>
            </a:endParaRPr>
          </a:p>
          <a:p>
            <a:pPr marL="1651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E7E6E6">
                    <a:lumMod val="10000"/>
                  </a:srgbClr>
                </a:solidFill>
                <a:effectLst/>
                <a:uLnTx/>
                <a:uFillTx/>
                <a:latin typeface="Calibri" panose="020F0502020204030204" pitchFamily="34" charset="0"/>
                <a:cs typeface="Calibri" panose="020F0502020204030204" pitchFamily="34" charset="0"/>
                <a:sym typeface="Arial"/>
              </a:rPr>
              <a:t>Plan programming, inform resource allocation, and track implementation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E7E6E6">
                  <a:lumMod val="10000"/>
                </a:srgbClr>
              </a:solidFill>
              <a:effectLst/>
              <a:uLnTx/>
              <a:uFillTx/>
              <a:latin typeface="Calibri" panose="020F0502020204030204" pitchFamily="34" charset="0"/>
              <a:cs typeface="Calibri" panose="020F0502020204030204" pitchFamily="34" charset="0"/>
              <a:sym typeface="Arial"/>
            </a:endParaRPr>
          </a:p>
        </p:txBody>
      </p:sp>
      <p:sp>
        <p:nvSpPr>
          <p:cNvPr id="7" name="Rectangle: Rounded Corners 6">
            <a:extLst>
              <a:ext uri="{FF2B5EF4-FFF2-40B4-BE49-F238E27FC236}">
                <a16:creationId xmlns:a16="http://schemas.microsoft.com/office/drawing/2014/main" id="{66CFF03A-6A98-40B9-A0DA-C8A45873AEFB}"/>
              </a:ext>
            </a:extLst>
          </p:cNvPr>
          <p:cNvSpPr/>
          <p:nvPr/>
        </p:nvSpPr>
        <p:spPr>
          <a:xfrm>
            <a:off x="742583" y="1585200"/>
            <a:ext cx="3474720" cy="502800"/>
          </a:xfrm>
          <a:prstGeom prst="round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white"/>
                </a:solidFill>
                <a:effectLst/>
                <a:uLnTx/>
                <a:uFillTx/>
                <a:latin typeface="Gill Sans MT" panose="020B0502020104020203" pitchFamily="34" charset="0"/>
                <a:ea typeface="+mn-ea"/>
                <a:cs typeface="+mn-cs"/>
                <a:sym typeface="Arial"/>
              </a:rPr>
              <a:t>Advocacy &amp; Accountability</a:t>
            </a:r>
          </a:p>
        </p:txBody>
      </p:sp>
      <p:sp>
        <p:nvSpPr>
          <p:cNvPr id="8" name="Rectangle: Rounded Corners 7">
            <a:extLst>
              <a:ext uri="{FF2B5EF4-FFF2-40B4-BE49-F238E27FC236}">
                <a16:creationId xmlns:a16="http://schemas.microsoft.com/office/drawing/2014/main" id="{3DD2BA2B-B0C2-4B42-89DA-BB73FC3EB2DF}"/>
              </a:ext>
            </a:extLst>
          </p:cNvPr>
          <p:cNvSpPr/>
          <p:nvPr/>
        </p:nvSpPr>
        <p:spPr>
          <a:xfrm>
            <a:off x="4922698" y="1585200"/>
            <a:ext cx="3474720" cy="502800"/>
          </a:xfrm>
          <a:prstGeom prst="roundRect">
            <a:avLst/>
          </a:prstGeom>
          <a:solidFill>
            <a:srgbClr val="AA4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white"/>
                </a:solidFill>
                <a:effectLst/>
                <a:uLnTx/>
                <a:uFillTx/>
                <a:latin typeface="Gill Sans MT" panose="020B0502020104020203" pitchFamily="34" charset="0"/>
                <a:ea typeface="+mn-ea"/>
                <a:cs typeface="+mn-cs"/>
                <a:sym typeface="Arial"/>
              </a:rPr>
              <a:t>Action</a:t>
            </a:r>
          </a:p>
        </p:txBody>
      </p:sp>
    </p:spTree>
    <p:extLst>
      <p:ext uri="{BB962C8B-B14F-4D97-AF65-F5344CB8AC3E}">
        <p14:creationId xmlns:p14="http://schemas.microsoft.com/office/powerpoint/2010/main" val="63005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a:bodyPr>
          <a:lstStyle/>
          <a:p>
            <a:r>
              <a:rPr lang="en-US" sz="2400" dirty="0">
                <a:latin typeface="Gill Sans MT" panose="020B0502020104020203" pitchFamily="34" charset="0"/>
                <a:ea typeface="Gill Sans"/>
                <a:cs typeface="Gill Sans"/>
                <a:sym typeface="Gill Sans"/>
              </a:rPr>
              <a:t>Child Survival Action: Theory of Change (TOC)</a:t>
            </a:r>
            <a:endParaRPr lang="en-US" sz="1600" i="1" dirty="0">
              <a:latin typeface="Gill Sans MT" panose="020B0502020104020203" pitchFamily="34" charset="0"/>
            </a:endParaRPr>
          </a:p>
        </p:txBody>
      </p:sp>
      <p:pic>
        <p:nvPicPr>
          <p:cNvPr id="5" name="Picture 4">
            <a:extLst>
              <a:ext uri="{FF2B5EF4-FFF2-40B4-BE49-F238E27FC236}">
                <a16:creationId xmlns:a16="http://schemas.microsoft.com/office/drawing/2014/main" id="{C7D082DB-A2DD-45A7-80FE-AFA3EDF69F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2049" y="768397"/>
            <a:ext cx="5399902" cy="4285796"/>
          </a:xfrm>
          <a:prstGeom prst="rect">
            <a:avLst/>
          </a:prstGeom>
        </p:spPr>
      </p:pic>
    </p:spTree>
    <p:extLst>
      <p:ext uri="{BB962C8B-B14F-4D97-AF65-F5344CB8AC3E}">
        <p14:creationId xmlns:p14="http://schemas.microsoft.com/office/powerpoint/2010/main" val="620074999"/>
      </p:ext>
    </p:extLst>
  </p:cSld>
  <p:clrMapOvr>
    <a:masterClrMapping/>
  </p:clrMapOvr>
</p:sld>
</file>

<file path=ppt/theme/theme1.xml><?xml version="1.0" encoding="utf-8"?>
<a:theme xmlns:a="http://schemas.openxmlformats.org/drawingml/2006/main" name="1_Office Theme">
  <a:themeElements>
    <a:clrScheme name="CHTF">
      <a:dk1>
        <a:srgbClr val="000000"/>
      </a:dk1>
      <a:lt1>
        <a:srgbClr val="FFFFFF"/>
      </a:lt1>
      <a:dk2>
        <a:srgbClr val="645DC7"/>
      </a:dk2>
      <a:lt2>
        <a:srgbClr val="E7E6E6"/>
      </a:lt2>
      <a:accent1>
        <a:srgbClr val="B2AFC3"/>
      </a:accent1>
      <a:accent2>
        <a:srgbClr val="3E68AA"/>
      </a:accent2>
      <a:accent3>
        <a:srgbClr val="AA417C"/>
      </a:accent3>
      <a:accent4>
        <a:srgbClr val="56801E"/>
      </a:accent4>
      <a:accent5>
        <a:srgbClr val="76CFD6"/>
      </a:accent5>
      <a:accent6>
        <a:srgbClr val="A0D45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AI Simple">
  <a:themeElements>
    <a:clrScheme name="Custom">
      <a:dk1>
        <a:srgbClr val="0F2B36"/>
      </a:dk1>
      <a:lt1>
        <a:srgbClr val="FFFFFF"/>
      </a:lt1>
      <a:dk2>
        <a:srgbClr val="134D57"/>
      </a:dk2>
      <a:lt2>
        <a:srgbClr val="EFEFEF"/>
      </a:lt2>
      <a:accent1>
        <a:srgbClr val="405F15"/>
      </a:accent1>
      <a:accent2>
        <a:srgbClr val="25797E"/>
      </a:accent2>
      <a:accent3>
        <a:srgbClr val="2A246C"/>
      </a:accent3>
      <a:accent4>
        <a:srgbClr val="76CDD6"/>
      </a:accent4>
      <a:accent5>
        <a:srgbClr val="8696C7"/>
      </a:accent5>
      <a:accent6>
        <a:srgbClr val="3D69AC"/>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AI Simple">
  <a:themeElements>
    <a:clrScheme name="CHTF">
      <a:dk1>
        <a:sysClr val="windowText" lastClr="000000"/>
      </a:dk1>
      <a:lt1>
        <a:sysClr val="window" lastClr="FFFFFF"/>
      </a:lt1>
      <a:dk2>
        <a:srgbClr val="645DC7"/>
      </a:dk2>
      <a:lt2>
        <a:srgbClr val="E7E6E6"/>
      </a:lt2>
      <a:accent1>
        <a:srgbClr val="B2AFC3"/>
      </a:accent1>
      <a:accent2>
        <a:srgbClr val="3E68AA"/>
      </a:accent2>
      <a:accent3>
        <a:srgbClr val="AA417C"/>
      </a:accent3>
      <a:accent4>
        <a:srgbClr val="56801E"/>
      </a:accent4>
      <a:accent5>
        <a:srgbClr val="76CFD6"/>
      </a:accent5>
      <a:accent6>
        <a:srgbClr val="A0D45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SA">
  <a:themeElements>
    <a:clrScheme name="CHTF">
      <a:dk1>
        <a:sysClr val="windowText" lastClr="000000"/>
      </a:dk1>
      <a:lt1>
        <a:sysClr val="window" lastClr="FFFFFF"/>
      </a:lt1>
      <a:dk2>
        <a:srgbClr val="645DC7"/>
      </a:dk2>
      <a:lt2>
        <a:srgbClr val="E7E6E6"/>
      </a:lt2>
      <a:accent1>
        <a:srgbClr val="B2AFC3"/>
      </a:accent1>
      <a:accent2>
        <a:srgbClr val="3E68AA"/>
      </a:accent2>
      <a:accent3>
        <a:srgbClr val="AA417C"/>
      </a:accent3>
      <a:accent4>
        <a:srgbClr val="56801E"/>
      </a:accent4>
      <a:accent5>
        <a:srgbClr val="76CFD6"/>
      </a:accent5>
      <a:accent6>
        <a:srgbClr val="A0D45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SA" id="{047FA128-CC53-456D-AD1A-1B55CD7F9C1D}" vid="{661C36DB-55AD-4492-9DDE-A4FDC01C08CD}"/>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Taken xmlns="a9f5c4f3-6d4b-46f6-85c0-5222988646bf" xsi:nil="true"/>
    <Credit xmlns="a9f5c4f3-6d4b-46f6-85c0-5222988646bf" xsi:nil="true"/>
    <Caption xmlns="a9f5c4f3-6d4b-46f6-85c0-5222988646bf" xsi:nil="true"/>
    <Project xmlns="a9f5c4f3-6d4b-46f6-85c0-5222988646bf" xsi:nil="true"/>
    <Thumbnail xmlns="a9f5c4f3-6d4b-46f6-85c0-5222988646bf" xsi:nil="true"/>
    <Note xmlns="a9f5c4f3-6d4b-46f6-85c0-5222988646bf" xsi:nil="true"/>
    <Award xmlns="a9f5c4f3-6d4b-46f6-85c0-5222988646bf" xsi:nil="true"/>
    <TopicAreas xmlns="a9f5c4f3-6d4b-46f6-85c0-5222988646bf"/>
    <TaxCatchAll xmlns="018343ce-f755-4045-87d6-bc896119cd6f" xsi:nil="true"/>
    <lcf76f155ced4ddcb4097134ff3c332f xmlns="a9f5c4f3-6d4b-46f6-85c0-5222988646bf">
      <Terms xmlns="http://schemas.microsoft.com/office/infopath/2007/PartnerControls"/>
    </lcf76f155ced4ddcb4097134ff3c332f>
    <Country xmlns="a9f5c4f3-6d4b-46f6-85c0-5222988646bf" xsi:nil="true"/>
    <SourceLink xmlns="a9f5c4f3-6d4b-46f6-85c0-5222988646bf">
      <Url xsi:nil="true"/>
      <Description xsi:nil="true"/>
    </SourceLink>
    <UploadtoFlickr_x003f_ xmlns="a9f5c4f3-6d4b-46f6-85c0-5222988646bf">false</UploadtoFlickr_x003f_>
    <SharedWithUsers xmlns="018343ce-f755-4045-87d6-bc896119cd6f">
      <UserInfo>
        <DisplayName>Suzanne Slattery</DisplayName>
        <AccountId>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6617D28B3CA94AAA3428490E862785" ma:contentTypeVersion="31" ma:contentTypeDescription="Create a new document." ma:contentTypeScope="" ma:versionID="b8f6ea3a6872485f24968c281a4c260a">
  <xsd:schema xmlns:xsd="http://www.w3.org/2001/XMLSchema" xmlns:xs="http://www.w3.org/2001/XMLSchema" xmlns:p="http://schemas.microsoft.com/office/2006/metadata/properties" xmlns:ns2="a9f5c4f3-6d4b-46f6-85c0-5222988646bf" xmlns:ns3="018343ce-f755-4045-87d6-bc896119cd6f" targetNamespace="http://schemas.microsoft.com/office/2006/metadata/properties" ma:root="true" ma:fieldsID="9213b40ca7b31daa408bf9b3a93fce3a" ns2:_="" ns3:_="">
    <xsd:import namespace="a9f5c4f3-6d4b-46f6-85c0-5222988646bf"/>
    <xsd:import namespace="018343ce-f755-4045-87d6-bc896119cd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Award" minOccurs="0"/>
                <xsd:element ref="ns2:Project" minOccurs="0"/>
                <xsd:element ref="ns2:Country" minOccurs="0"/>
                <xsd:element ref="ns2:Caption" minOccurs="0"/>
                <xsd:element ref="ns2:Credit" minOccurs="0"/>
                <xsd:element ref="ns2:TopicAreas" minOccurs="0"/>
                <xsd:element ref="ns2:DateTaken" minOccurs="0"/>
                <xsd:element ref="ns2:SourceLink" minOccurs="0"/>
                <xsd:element ref="ns2:Thumbnail" minOccurs="0"/>
                <xsd:element ref="ns2:Note" minOccurs="0"/>
                <xsd:element ref="ns2:UploadtoFlickr_x003f_"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5c4f3-6d4b-46f6-85c0-522298864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Award" ma:index="21" nillable="true" ma:displayName="Award" ma:format="Dropdown" ma:internalName="Award">
      <xsd:simpleType>
        <xsd:restriction base="dms:Choice">
          <xsd:enumeration value="Choice 1"/>
          <xsd:enumeration value="Choice 2"/>
          <xsd:enumeration value="Choice 3"/>
        </xsd:restriction>
      </xsd:simpleType>
    </xsd:element>
    <xsd:element name="Project" ma:index="22" nillable="true" ma:displayName="Project" ma:format="RadioButtons" ma:internalName="Project">
      <xsd:simpleType>
        <xsd:union memberTypes="dms:Text">
          <xsd:simpleType>
            <xsd:restriction base="dms:Choice">
              <xsd:enumeration value="MIHR"/>
              <xsd:enumeration value="MCGL"/>
              <xsd:enumeration value="MPHD"/>
              <xsd:enumeration value="MKA"/>
              <xsd:enumeration value="MSSFPO"/>
              <xsd:enumeration value="MRITE"/>
              <xsd:enumeration value="MCGL India: Yash"/>
              <xsd:enumeration value="India: SAKSHAM"/>
              <xsd:enumeration value="India: SAMVEG"/>
              <xsd:enumeration value="Non-MOMENTUM"/>
            </xsd:restriction>
          </xsd:simpleType>
        </xsd:union>
      </xsd:simpleType>
    </xsd:element>
    <xsd:element name="Country" ma:index="23" nillable="true" ma:displayName="Country" ma:format="Dropdown" ma:internalName="Country">
      <xsd:simpleType>
        <xsd:restriction base="dms:Choice">
          <xsd:enumeration value="Bangladesh"/>
          <xsd:enumeration value="Benin"/>
          <xsd:enumeration value="Burkina Faso"/>
          <xsd:enumeration value="Burundi"/>
          <xsd:enumeration value="Cameroon"/>
          <xsd:enumeration value="Côte d’Ivoire"/>
          <xsd:enumeration value="DRC"/>
          <xsd:enumeration value="Ghana"/>
          <xsd:enumeration value="India"/>
          <xsd:enumeration value="Indonesia"/>
          <xsd:enumeration value="Kenya"/>
          <xsd:enumeration value="Malawi"/>
          <xsd:enumeration value="Mali"/>
          <xsd:enumeration value="Mozambique"/>
          <xsd:enumeration value="Nepal"/>
          <xsd:enumeration value="Niger"/>
          <xsd:enumeration value="Nigeria"/>
          <xsd:enumeration value="Pakistan"/>
          <xsd:enumeration value="Philippines"/>
          <xsd:enumeration value="Rwanda"/>
          <xsd:enumeration value="Sierra Leone"/>
          <xsd:enumeration value="Sudan"/>
          <xsd:enumeration value="South Sudan"/>
          <xsd:enumeration value="Tanzania"/>
          <xsd:enumeration value="Choice 25"/>
          <xsd:enumeration value="Uganda"/>
          <xsd:enumeration value="Vietnam"/>
          <xsd:enumeration value="Zambia"/>
        </xsd:restriction>
      </xsd:simpleType>
    </xsd:element>
    <xsd:element name="Caption" ma:index="24" nillable="true" ma:displayName="Caption" ma:format="Dropdown" ma:internalName="Caption">
      <xsd:simpleType>
        <xsd:restriction base="dms:Note">
          <xsd:maxLength value="255"/>
        </xsd:restriction>
      </xsd:simpleType>
    </xsd:element>
    <xsd:element name="Credit" ma:index="25" nillable="true" ma:displayName="Credit" ma:description="Photographer/Organization" ma:format="Dropdown" ma:internalName="Credit">
      <xsd:simpleType>
        <xsd:restriction base="dms:Text">
          <xsd:maxLength value="255"/>
        </xsd:restriction>
      </xsd:simpleType>
    </xsd:element>
    <xsd:element name="TopicAreas" ma:index="26" nillable="true" ma:displayName="Topic Areas" ma:format="Dropdown" ma:internalName="TopicAreas">
      <xsd:complexType>
        <xsd:complexContent>
          <xsd:extension base="dms:MultiChoiceFillIn">
            <xsd:sequence>
              <xsd:element name="Value" maxOccurs="unbounded" minOccurs="0" nillable="true">
                <xsd:simpleType>
                  <xsd:union memberTypes="dms:Text">
                    <xsd:simpleType>
                      <xsd:restriction base="dms:Choice">
                        <xsd:enumeration value="Maternal Health"/>
                        <xsd:enumeration value="Newborn Health"/>
                        <xsd:enumeration value="Child Health"/>
                        <xsd:enumeration value="Family Planning"/>
                        <xsd:enumeration value="Immunization"/>
                        <xsd:enumeration value="WASH/IPC"/>
                        <xsd:enumeration value="Nutrition"/>
                        <xsd:enumeration value="COVID-19"/>
                        <xsd:enumeration value="Local Engagement"/>
                        <xsd:enumeration value="Global Leadership"/>
                        <xsd:enumeration value="Partnerships"/>
                        <xsd:enumeration value="Capacity Strengthening"/>
                        <xsd:enumeration value="Collaborating, Learning, Adapting"/>
                        <xsd:enumeration value="Measurement"/>
                        <xsd:enumeration value="Youth"/>
                        <xsd:enumeration value="Gender"/>
                        <xsd:enumeration value="Vulnerable Populations"/>
                        <xsd:enumeration value="Urban"/>
                        <xsd:enumeration value="Fragile Settings"/>
                        <xsd:enumeration value="Digital Health"/>
                      </xsd:restriction>
                    </xsd:simpleType>
                  </xsd:union>
                </xsd:simpleType>
              </xsd:element>
            </xsd:sequence>
          </xsd:extension>
        </xsd:complexContent>
      </xsd:complexType>
    </xsd:element>
    <xsd:element name="DateTaken" ma:index="27" nillable="true" ma:displayName="Date Taken" ma:format="Dropdown" ma:internalName="DateTaken">
      <xsd:simpleType>
        <xsd:restriction base="dms:Text">
          <xsd:maxLength value="255"/>
        </xsd:restriction>
      </xsd:simpleType>
    </xsd:element>
    <xsd:element name="SourceLink" ma:index="28" nillable="true" ma:displayName="Source Link" ma:description="Original Link for Photo" ma:format="Hyperlink" ma:internalName="SourceLink">
      <xsd:complexType>
        <xsd:complexContent>
          <xsd:extension base="dms:URL">
            <xsd:sequence>
              <xsd:element name="Url" type="dms:ValidUrl" minOccurs="0" nillable="true"/>
              <xsd:element name="Description" type="xsd:string" nillable="true"/>
            </xsd:sequence>
          </xsd:extension>
        </xsd:complexContent>
      </xsd:complexType>
    </xsd:element>
    <xsd:element name="Thumbnail" ma:index="29" nillable="true" ma:displayName="Thumbnail" ma:format="Dropdown" ma:internalName="Thumbnail">
      <xsd:simpleType>
        <xsd:restriction base="dms:Text">
          <xsd:maxLength value="255"/>
        </xsd:restriction>
      </xsd:simpleType>
    </xsd:element>
    <xsd:element name="Note" ma:index="30" nillable="true" ma:displayName="Used Where?" ma:format="Dropdown" ma:internalName="Note">
      <xsd:simpleType>
        <xsd:restriction base="dms:Note">
          <xsd:maxLength value="255"/>
        </xsd:restriction>
      </xsd:simpleType>
    </xsd:element>
    <xsd:element name="UploadtoFlickr_x003f_" ma:index="31" nillable="true" ma:displayName="Flickr?" ma:default="0" ma:format="Dropdown" ma:internalName="UploadtoFlickr_x003f_">
      <xsd:simpleType>
        <xsd:restriction base="dms:Boolea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ebabd8d0-5964-42db-97b0-0c71af04ff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8343ce-f755-4045-87d6-bc896119cd6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34" nillable="true" ma:displayName="Taxonomy Catch All Column" ma:hidden="true" ma:list="{28c50af9-881d-4e1f-a6bb-20fe9df0ebfa}" ma:internalName="TaxCatchAll" ma:showField="CatchAllData" ma:web="018343ce-f755-4045-87d6-bc896119cd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1C834B-C151-406E-92A1-C77E11B01B83}">
  <ds:schemaRefs>
    <ds:schemaRef ds:uri="http://schemas.microsoft.com/sharepoint/v3/contenttype/forms"/>
  </ds:schemaRefs>
</ds:datastoreItem>
</file>

<file path=customXml/itemProps2.xml><?xml version="1.0" encoding="utf-8"?>
<ds:datastoreItem xmlns:ds="http://schemas.openxmlformats.org/officeDocument/2006/customXml" ds:itemID="{9BA8A527-63D4-42CE-B301-FB3BDD9C2A50}">
  <ds:schemaRefs>
    <ds:schemaRef ds:uri="http://schemas.microsoft.com/office/2006/metadata/properties"/>
    <ds:schemaRef ds:uri="http://schemas.microsoft.com/office/infopath/2007/PartnerControls"/>
    <ds:schemaRef ds:uri="018343ce-f755-4045-87d6-bc896119cd6f"/>
    <ds:schemaRef ds:uri="http://purl.org/dc/dcmitype/"/>
    <ds:schemaRef ds:uri="http://schemas.microsoft.com/office/2006/documentManagement/types"/>
    <ds:schemaRef ds:uri="http://www.w3.org/XML/1998/namespace"/>
    <ds:schemaRef ds:uri="a9f5c4f3-6d4b-46f6-85c0-5222988646bf"/>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419A084-371D-46B4-8ED9-037A0DEDEA3C}">
  <ds:schemaRefs>
    <ds:schemaRef ds:uri="018343ce-f755-4045-87d6-bc896119cd6f"/>
    <ds:schemaRef ds:uri="a9f5c4f3-6d4b-46f6-85c0-5222988646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7129</TotalTime>
  <Words>3190</Words>
  <Application>Microsoft Office PowerPoint</Application>
  <PresentationFormat>On-screen Show (16:9)</PresentationFormat>
  <Paragraphs>357</Paragraphs>
  <Slides>34</Slides>
  <Notes>17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34</vt:i4>
      </vt:variant>
    </vt:vector>
  </HeadingPairs>
  <TitlesOfParts>
    <vt:vector size="49" baseType="lpstr">
      <vt:lpstr>Calibri</vt:lpstr>
      <vt:lpstr>Gill Sans MT</vt:lpstr>
      <vt:lpstr>Inter Medium</vt:lpstr>
      <vt:lpstr>Lobster</vt:lpstr>
      <vt:lpstr>Hanken Grotesk</vt:lpstr>
      <vt:lpstr>Arial</vt:lpstr>
      <vt:lpstr>Space Grotesk SemiBold</vt:lpstr>
      <vt:lpstr>Gill Sans</vt:lpstr>
      <vt:lpstr>Inter</vt:lpstr>
      <vt:lpstr>Space Grotesk</vt:lpstr>
      <vt:lpstr>1_Office Theme</vt:lpstr>
      <vt:lpstr>2_Office Theme</vt:lpstr>
      <vt:lpstr>SlidesAI Simple</vt:lpstr>
      <vt:lpstr>1_SlidesAI Simple</vt:lpstr>
      <vt:lpstr>1_CSA</vt:lpstr>
      <vt:lpstr>CHILD SURVIVAL ACTION</vt:lpstr>
      <vt:lpstr>Outline</vt:lpstr>
      <vt:lpstr>Section 1  Introduction to CSA</vt:lpstr>
      <vt:lpstr>CSA’s Goal: End preventable child deaths, with focus on children 1–59 months of age</vt:lpstr>
      <vt:lpstr>Child Survival Action</vt:lpstr>
      <vt:lpstr>What are the strategies of the Child Survival Action?</vt:lpstr>
      <vt:lpstr>Section 2 Development of the CSA Results Framework</vt:lpstr>
      <vt:lpstr>PowerPoint Presentation</vt:lpstr>
      <vt:lpstr>Child Survival Action: Theory of Change (TOC)</vt:lpstr>
      <vt:lpstr>Map of CSA TOC to Results Framework TOC</vt:lpstr>
      <vt:lpstr>CSA follows ENAP and EPMM approach to a global results framework</vt:lpstr>
      <vt:lpstr>CSA Outcome Indicators: Coverage, Equity, Quality</vt:lpstr>
      <vt:lpstr>Principles in results framework development</vt:lpstr>
      <vt:lpstr>Processes to date in CSA results framework development</vt:lpstr>
      <vt:lpstr>PowerPoint Presentation</vt:lpstr>
      <vt:lpstr>Process for selecting the core set of indicators</vt:lpstr>
      <vt:lpstr>Four types of Core Indicators</vt:lpstr>
      <vt:lpstr>CSA Core Impact Indicators: Mortality</vt:lpstr>
      <vt:lpstr>CSA Core Impact Indicators: Nutrition</vt:lpstr>
      <vt:lpstr>CSA Core Coverage Indicators: Nutrition (promote)</vt:lpstr>
      <vt:lpstr>CSA Core Coverage Indicators: Illness Prevention (prevent)</vt:lpstr>
      <vt:lpstr>CSA Core Coverage Indicators: Illness Management (treat)</vt:lpstr>
      <vt:lpstr>Contextual Indicators</vt:lpstr>
      <vt:lpstr>PowerPoint Presentation</vt:lpstr>
      <vt:lpstr>CSA Results Framework Learning Agenda</vt:lpstr>
      <vt:lpstr>PowerPoint Presentation</vt:lpstr>
      <vt:lpstr>Equity in the CSA Results Framework</vt:lpstr>
      <vt:lpstr>PowerPoint Presentation</vt:lpstr>
      <vt:lpstr>PowerPoint Presentation</vt:lpstr>
      <vt:lpstr>Development of Implementation Milestones: Mapping of domains across similar initiatives</vt:lpstr>
      <vt:lpstr>Development of Implementation Milestones: Criteria to identify suitable milestones</vt:lpstr>
      <vt:lpstr>CSA Implementation Milestone Categories*</vt:lpstr>
      <vt:lpstr>PowerPoint Presentation</vt:lpstr>
      <vt:lpstr>CSA Results Framework: the way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on Impact and Outcome/Coverage Indicators</dc:title>
  <dc:creator>JRequejo</dc:creator>
  <cp:lastModifiedBy>Kate Gilroy</cp:lastModifiedBy>
  <cp:revision>51</cp:revision>
  <dcterms:modified xsi:type="dcterms:W3CDTF">2024-04-29T17:33:41Z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0x010100E06617D28B3CA94AAA3428490E862785</vt:lpwstr>
  </property>
  <property fmtid="{D5CDD505-2E9C-101B-9397-08002B2CF9AE}" pid="3" name="MediaServiceImageTags">
    <vt:lpwstr/>
  </property>
</Properties>
</file>