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86" r:id="rId5"/>
    <p:sldMasterId id="2147483702" r:id="rId6"/>
    <p:sldMasterId id="2147483732" r:id="rId7"/>
    <p:sldMasterId id="2147483757" r:id="rId8"/>
  </p:sldMasterIdLst>
  <p:notesMasterIdLst>
    <p:notesMasterId r:id="rId43"/>
  </p:notesMasterIdLst>
  <p:sldIdLst>
    <p:sldId id="390" r:id="rId9"/>
    <p:sldId id="405" r:id="rId10"/>
    <p:sldId id="434" r:id="rId11"/>
    <p:sldId id="435" r:id="rId12"/>
    <p:sldId id="436" r:id="rId13"/>
    <p:sldId id="437" r:id="rId14"/>
    <p:sldId id="438" r:id="rId15"/>
    <p:sldId id="431" r:id="rId16"/>
    <p:sldId id="439" r:id="rId17"/>
    <p:sldId id="440" r:id="rId18"/>
    <p:sldId id="441" r:id="rId19"/>
    <p:sldId id="442" r:id="rId20"/>
    <p:sldId id="443" r:id="rId21"/>
    <p:sldId id="444" r:id="rId22"/>
    <p:sldId id="445" r:id="rId23"/>
    <p:sldId id="448" r:id="rId24"/>
    <p:sldId id="447" r:id="rId25"/>
    <p:sldId id="410" r:id="rId26"/>
    <p:sldId id="412" r:id="rId27"/>
    <p:sldId id="424" r:id="rId28"/>
    <p:sldId id="425" r:id="rId29"/>
    <p:sldId id="426" r:id="rId30"/>
    <p:sldId id="413" r:id="rId31"/>
    <p:sldId id="449" r:id="rId32"/>
    <p:sldId id="450" r:id="rId33"/>
    <p:sldId id="432" r:id="rId34"/>
    <p:sldId id="451" r:id="rId35"/>
    <p:sldId id="452" r:id="rId36"/>
    <p:sldId id="453" r:id="rId37"/>
    <p:sldId id="455" r:id="rId38"/>
    <p:sldId id="456" r:id="rId39"/>
    <p:sldId id="457" r:id="rId40"/>
    <p:sldId id="458" r:id="rId41"/>
    <p:sldId id="459" r:id="rId42"/>
  </p:sldIdLst>
  <p:sldSz cx="9144000" cy="5143500" type="screen16x9"/>
  <p:notesSz cx="6858000" cy="9144000"/>
  <p:embeddedFontLst>
    <p:embeddedFont>
      <p:font typeface="Gill Sans" panose="020B0604020202020204" charset="0"/>
      <p:regular r:id="rId44"/>
      <p:bold r:id="rId45"/>
    </p:embeddedFont>
    <p:embeddedFont>
      <p:font typeface="Gill Sans MT" panose="020B0502020104020203" pitchFamily="34" charset="0"/>
      <p:regular r:id="rId46"/>
      <p:bold r:id="rId47"/>
      <p:italic r:id="rId48"/>
      <p:boldItalic r:id="rId49"/>
    </p:embeddedFont>
    <p:embeddedFont>
      <p:font typeface="Lobster" panose="00000500000000000000" pitchFamily="2"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78110A-6BD7-108C-136E-B2B98129C6EA}" name="STRONG, Kathleen Louise" initials="SKL" userId="S::strongk@who.int::6bbdb01f-5dac-4c38-9977-394863423402" providerId="AD"/>
  <p188:author id="{BE16AE49-F48C-C56C-4E2D-F32D2E8B12F8}" name="Shane Khan" initials="SK" userId="6b7effe0b06a8f6c" providerId="Windows Live"/>
  <p188:author id="{3A07E353-DCB1-93A5-E853-834810D36EEB}" name="Kate" initials="K" userId="S::kgilroy-jsi@prb.org::1fd8541e-6d5d-452f-918e-bf77dd8ea8e9" providerId="AD"/>
  <p188:author id="{3513B885-C8E4-5DEF-FAA2-B6EA0DF1D0DB}" name="Clarice Lee" initials="CL" userId="S::clee-jsi@prb.org::7a805435-a48b-491a-9f81-795214adca52" providerId="AD"/>
  <p188:author id="{4EE35A89-6802-813D-BA8C-8CE5B786EE95}" name="Guest User" initials="GU" userId="S::urn:spo:anon#e00cf9e7e2f35c23bd05ff29378e851b41b43b0e2db91650cf0e33bd41a44a31::" providerId="AD"/>
  <p188:author id="{3C0E37D0-A09F-5235-5B7B-0C5FB683C263}" name="Jennifer Harris Requejo" initials="JHR" userId="S::jrequejo@worldbank.org::454b9488-62a2-429c-b1e5-aa3ec088d5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9AC"/>
    <a:srgbClr val="AA417C"/>
    <a:srgbClr val="0097A7"/>
    <a:srgbClr val="9ABA58"/>
    <a:srgbClr val="F59545"/>
    <a:srgbClr val="4E80BC"/>
    <a:srgbClr val="8696C7"/>
    <a:srgbClr val="7F7A9B"/>
    <a:srgbClr val="53BFC8"/>
    <a:srgbClr val="DBA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2A33D5-811F-454E-ABDD-0D95489C7264}">
  <a:tblStyle styleId="{002A33D5-811F-454E-ABDD-0D95489C7264}" styleName="Table_0">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F49CA3-50AB-4BBE-AA5B-35C19F978FE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88854" autoAdjust="0"/>
  </p:normalViewPr>
  <p:slideViewPr>
    <p:cSldViewPr snapToGrid="0">
      <p:cViewPr varScale="1">
        <p:scale>
          <a:sx n="100" d="100"/>
          <a:sy n="100" d="100"/>
        </p:scale>
        <p:origin x="1387"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3.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dgm:spPr>
        <a:solidFill>
          <a:srgbClr val="7F7A9B"/>
        </a:solidFill>
      </dgm:spPr>
      <dgm:t>
        <a:bodyPr/>
        <a:lstStyle/>
        <a:p>
          <a:r>
            <a:rPr lang="fr-FR" dirty="0">
              <a:solidFill>
                <a:schemeClr val="bg1"/>
              </a:solidFill>
              <a:latin typeface="+mj-lt"/>
              <a:sym typeface="Gill Sans"/>
            </a:rPr>
            <a:t>Jalons de la mise en œuvre et indicateurs de la mise en œuvre spécifiques à chaque pays</a:t>
          </a:r>
          <a:endParaRPr lang="en-US" dirty="0">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F7BA65CD-AF4D-4140-A5C8-FA3287C06994}">
      <dgm:prSet phldrT="[Text]" custT="1"/>
      <dgm:spPr>
        <a:solidFill>
          <a:srgbClr val="7F7A9B"/>
        </a:solidFill>
      </dgm:spPr>
      <dgm:t>
        <a:bodyPr/>
        <a:lstStyle/>
        <a:p>
          <a:r>
            <a:rPr lang="fr-FR" sz="1600" dirty="0">
              <a:solidFill>
                <a:schemeClr val="lt1"/>
              </a:solidFill>
              <a:latin typeface="+mj-lt"/>
              <a:sym typeface="Gill Sans"/>
            </a:rPr>
            <a:t>Structures/Intrants</a:t>
          </a:r>
          <a:endParaRPr lang="en-US" sz="1600" dirty="0">
            <a:latin typeface="+mj-lt"/>
          </a:endParaRPr>
        </a:p>
      </dgm:t>
    </dgm:pt>
    <dgm:pt modelId="{C1F91496-E2A8-4BE7-82DD-60190C2E8E5B}" type="parTrans" cxnId="{A585D31E-AC84-4299-8673-6023CF77DD37}">
      <dgm:prSet/>
      <dgm:spPr/>
      <dgm:t>
        <a:bodyPr/>
        <a:lstStyle/>
        <a:p>
          <a:endParaRPr lang="en-US">
            <a:latin typeface="+mj-lt"/>
          </a:endParaRPr>
        </a:p>
      </dgm:t>
    </dgm:pt>
    <dgm:pt modelId="{DC787B73-3C7B-45B7-9DD4-54803937CAAC}" type="sibTrans" cxnId="{A585D31E-AC84-4299-8673-6023CF77DD37}">
      <dgm:prSet/>
      <dgm:spPr/>
      <dgm:t>
        <a:bodyPr/>
        <a:lstStyle/>
        <a:p>
          <a:endParaRPr lang="en-US">
            <a:latin typeface="+mj-lt"/>
          </a:endParaRPr>
        </a:p>
      </dgm:t>
    </dgm:pt>
    <dgm:pt modelId="{6F399CE5-F9F7-4F90-A392-EBAE336832C7}">
      <dgm:prSet phldrT="[Text]"/>
      <dgm:spPr>
        <a:solidFill>
          <a:srgbClr val="7F7A9B"/>
        </a:solidFill>
      </dgm:spPr>
      <dgm:t>
        <a:bodyPr/>
        <a:lstStyle/>
        <a:p>
          <a:r>
            <a:rPr lang="en-US" dirty="0">
              <a:latin typeface="+mj-lt"/>
            </a:rPr>
            <a:t>Processus</a:t>
          </a:r>
        </a:p>
      </dgm:t>
    </dgm:pt>
    <dgm:pt modelId="{2202C415-70C8-400C-90ED-01D146B3C47F}" type="parTrans" cxnId="{02393E76-775E-41BC-870A-F35E5D54ED0D}">
      <dgm:prSet/>
      <dgm:spPr/>
      <dgm:t>
        <a:bodyPr/>
        <a:lstStyle/>
        <a:p>
          <a:endParaRPr lang="en-US">
            <a:latin typeface="+mj-lt"/>
          </a:endParaRPr>
        </a:p>
      </dgm:t>
    </dgm:pt>
    <dgm:pt modelId="{273D11A5-DFF5-48B5-B431-F4DC4E841370}" type="sibTrans" cxnId="{02393E76-775E-41BC-870A-F35E5D54ED0D}">
      <dgm:prSet/>
      <dgm:spPr/>
      <dgm:t>
        <a:bodyPr/>
        <a:lstStyle/>
        <a:p>
          <a:endParaRPr lang="en-US">
            <a:latin typeface="+mj-lt"/>
          </a:endParaRPr>
        </a:p>
      </dgm:t>
    </dgm:pt>
    <dgm:pt modelId="{B6069DA6-EBAB-48DC-BF58-3C303F081655}">
      <dgm:prSet phldrT="[Text]"/>
      <dgm:spPr>
        <a:solidFill>
          <a:srgbClr val="7F7A9B"/>
        </a:solidFill>
      </dgm:spPr>
      <dgm:t>
        <a:bodyPr/>
        <a:lstStyle/>
        <a:p>
          <a:r>
            <a:rPr lang="en-US" dirty="0" err="1">
              <a:solidFill>
                <a:schemeClr val="bg1"/>
              </a:solidFill>
              <a:latin typeface="+mj-lt"/>
            </a:rPr>
            <a:t>Effets</a:t>
          </a:r>
          <a:r>
            <a:rPr lang="en-US" dirty="0">
              <a:solidFill>
                <a:schemeClr val="bg1"/>
              </a:solidFill>
              <a:latin typeface="+mj-lt"/>
            </a:rPr>
            <a:t> directs</a:t>
          </a:r>
        </a:p>
      </dgm:t>
    </dgm:pt>
    <dgm:pt modelId="{5504CF51-5962-42A5-B551-B5A1D8537A0C}" type="parTrans" cxnId="{D92F24E8-E295-4B07-A4F1-B6DB8DC453FB}">
      <dgm:prSet/>
      <dgm:spPr/>
      <dgm:t>
        <a:bodyPr/>
        <a:lstStyle/>
        <a:p>
          <a:endParaRPr lang="en-US">
            <a:latin typeface="+mj-lt"/>
          </a:endParaRPr>
        </a:p>
      </dgm:t>
    </dgm:pt>
    <dgm:pt modelId="{EB7567AA-87A9-43B9-8E5A-4983B9B5D5C7}" type="sib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206449"/>
      <dgm:spPr/>
    </dgm:pt>
    <dgm:pt modelId="{24548E20-1D97-4DF2-810B-A7A7676EAA6F}" type="pres">
      <dgm:prSet presAssocID="{C1F91496-E2A8-4BE7-82DD-60190C2E8E5B}" presName="parTrans" presStyleLbl="bgSibTrans2D1" presStyleIdx="0" presStyleCnt="3"/>
      <dgm:spPr/>
    </dgm:pt>
    <dgm:pt modelId="{FE09F183-BC1C-4176-AF4B-DB0ABEADC125}" type="pres">
      <dgm:prSet presAssocID="{F7BA65CD-AF4D-4140-A5C8-FA3287C06994}" presName="node" presStyleLbl="node1" presStyleIdx="0" presStyleCnt="3" custRadScaleRad="140726" custRadScaleInc="16148">
        <dgm:presLayoutVars>
          <dgm:bulletEnabled val="1"/>
        </dgm:presLayoutVars>
      </dgm:prSet>
      <dgm:spPr/>
    </dgm:pt>
    <dgm:pt modelId="{EF8B9EFC-4F52-4208-AD99-90BBDD8DABFD}" type="pres">
      <dgm:prSet presAssocID="{2202C415-70C8-400C-90ED-01D146B3C47F}" presName="parTrans" presStyleLbl="bgSibTrans2D1" presStyleIdx="1" presStyleCnt="3"/>
      <dgm:spPr/>
    </dgm:pt>
    <dgm:pt modelId="{5A50F5F3-47A4-43DA-8D3A-9970D3CBC78A}" type="pres">
      <dgm:prSet presAssocID="{6F399CE5-F9F7-4F90-A392-EBAE336832C7}" presName="node" presStyleLbl="node1" presStyleIdx="1" presStyleCnt="3">
        <dgm:presLayoutVars>
          <dgm:bulletEnabled val="1"/>
        </dgm:presLayoutVars>
      </dgm:prSet>
      <dgm:spPr/>
    </dgm:pt>
    <dgm:pt modelId="{FA4CA759-F65E-47B9-9629-3A74B6E01255}" type="pres">
      <dgm:prSet presAssocID="{5504CF51-5962-42A5-B551-B5A1D8537A0C}" presName="parTrans" presStyleLbl="bgSibTrans2D1" presStyleIdx="2" presStyleCnt="3"/>
      <dgm:spPr/>
    </dgm:pt>
    <dgm:pt modelId="{87606F33-467E-47C7-9854-559AA165282E}" type="pres">
      <dgm:prSet presAssocID="{B6069DA6-EBAB-48DC-BF58-3C303F081655}" presName="node" presStyleLbl="node1" presStyleIdx="2" presStyleCnt="3" custRadScaleRad="142018" custRadScaleInc="-17102">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A585D31E-AC84-4299-8673-6023CF77DD37}" srcId="{154D317B-DDDA-4DFF-9E68-DCB6CB631FB7}" destId="{F7BA65CD-AF4D-4140-A5C8-FA3287C06994}" srcOrd="0" destOrd="0" parTransId="{C1F91496-E2A8-4BE7-82DD-60190C2E8E5B}" sibTransId="{DC787B73-3C7B-45B7-9DD4-54803937CAAC}"/>
    <dgm:cxn modelId="{C7086A3E-273E-4F8E-A13D-F5E8588F72D0}" type="presOf" srcId="{F7BA65CD-AF4D-4140-A5C8-FA3287C06994}" destId="{FE09F183-BC1C-4176-AF4B-DB0ABEADC125}"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1"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EC269DE1-C252-4F1B-A0F9-BBFF667F1E32}" type="presOf" srcId="{C1F91496-E2A8-4BE7-82DD-60190C2E8E5B}" destId="{24548E20-1D97-4DF2-810B-A7A7676EAA6F}" srcOrd="0" destOrd="0" presId="urn:microsoft.com/office/officeart/2005/8/layout/radial4"/>
    <dgm:cxn modelId="{D92F24E8-E295-4B07-A4F1-B6DB8DC453FB}" srcId="{154D317B-DDDA-4DFF-9E68-DCB6CB631FB7}" destId="{B6069DA6-EBAB-48DC-BF58-3C303F081655}" srcOrd="2"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AB88C206-8B75-4217-9233-C5D7CB25C072}" type="presParOf" srcId="{AE155C6C-9CA2-4350-8F67-B25C510D1A4E}" destId="{24548E20-1D97-4DF2-810B-A7A7676EAA6F}" srcOrd="1" destOrd="0" presId="urn:microsoft.com/office/officeart/2005/8/layout/radial4"/>
    <dgm:cxn modelId="{16091612-72F9-4BE8-B795-AA61C8F5758A}" type="presParOf" srcId="{AE155C6C-9CA2-4350-8F67-B25C510D1A4E}" destId="{FE09F183-BC1C-4176-AF4B-DB0ABEADC125}" srcOrd="2" destOrd="0" presId="urn:microsoft.com/office/officeart/2005/8/layout/radial4"/>
    <dgm:cxn modelId="{971563F4-4B93-438A-84D8-45940EC4E72F}" type="presParOf" srcId="{AE155C6C-9CA2-4350-8F67-B25C510D1A4E}" destId="{EF8B9EFC-4F52-4208-AD99-90BBDD8DABFD}" srcOrd="3" destOrd="0" presId="urn:microsoft.com/office/officeart/2005/8/layout/radial4"/>
    <dgm:cxn modelId="{2DCB21AB-7D15-463C-96A8-D26795BEEF4F}" type="presParOf" srcId="{AE155C6C-9CA2-4350-8F67-B25C510D1A4E}" destId="{5A50F5F3-47A4-43DA-8D3A-9970D3CBC78A}" srcOrd="4" destOrd="0" presId="urn:microsoft.com/office/officeart/2005/8/layout/radial4"/>
    <dgm:cxn modelId="{3F780C14-3789-4F70-BDDA-FC4E101227C0}" type="presParOf" srcId="{AE155C6C-9CA2-4350-8F67-B25C510D1A4E}" destId="{FA4CA759-F65E-47B9-9629-3A74B6E01255}" srcOrd="5" destOrd="0" presId="urn:microsoft.com/office/officeart/2005/8/layout/radial4"/>
    <dgm:cxn modelId="{69C029A6-A5A7-4D51-9C46-795C3D3E7028}" type="presParOf" srcId="{AE155C6C-9CA2-4350-8F67-B25C510D1A4E}" destId="{87606F33-467E-47C7-9854-559AA165282E}" srcOrd="6"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A2034-2A9A-4EC4-8A43-2E5C29E4F9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54D317B-DDDA-4DFF-9E68-DCB6CB631FB7}">
      <dgm:prSet phldrT="[Text]" custT="1"/>
      <dgm:spPr>
        <a:solidFill>
          <a:srgbClr val="4DA9B0"/>
        </a:solidFill>
      </dgm:spPr>
      <dgm:t>
        <a:bodyPr/>
        <a:lstStyle/>
        <a:p>
          <a:r>
            <a:rPr lang="fr-FR" sz="1600" dirty="0">
              <a:solidFill>
                <a:schemeClr val="bg1"/>
              </a:solidFill>
              <a:latin typeface="+mj-lt"/>
              <a:sym typeface="Gill Sans"/>
            </a:rPr>
            <a:t>Nombre limité d'indicateurs validés</a:t>
          </a:r>
          <a:endParaRPr lang="en-US" sz="1600" dirty="0">
            <a:latin typeface="+mj-lt"/>
          </a:endParaRPr>
        </a:p>
      </dgm:t>
    </dgm:pt>
    <dgm:pt modelId="{17E03EBB-62FC-4F27-8B03-DB6D2A0E752E}" type="parTrans" cxnId="{6952F677-4E0F-459F-8CBD-7BA1C01E30D4}">
      <dgm:prSet/>
      <dgm:spPr/>
      <dgm:t>
        <a:bodyPr/>
        <a:lstStyle/>
        <a:p>
          <a:endParaRPr lang="en-US">
            <a:latin typeface="+mj-lt"/>
          </a:endParaRPr>
        </a:p>
      </dgm:t>
    </dgm:pt>
    <dgm:pt modelId="{F60E7E08-DBBC-45DC-BD94-EA6E4EF47A43}" type="sibTrans" cxnId="{6952F677-4E0F-459F-8CBD-7BA1C01E30D4}">
      <dgm:prSet/>
      <dgm:spPr/>
      <dgm:t>
        <a:bodyPr/>
        <a:lstStyle/>
        <a:p>
          <a:endParaRPr lang="en-US">
            <a:latin typeface="+mj-lt"/>
          </a:endParaRPr>
        </a:p>
      </dgm:t>
    </dgm:pt>
    <dgm:pt modelId="{6F399CE5-F9F7-4F90-A392-EBAE336832C7}">
      <dgm:prSet phldrT="[Text]" custT="1"/>
      <dgm:spPr>
        <a:solidFill>
          <a:srgbClr val="26797F"/>
        </a:solidFill>
      </dgm:spPr>
      <dgm:t>
        <a:bodyPr/>
        <a:lstStyle/>
        <a:p>
          <a:r>
            <a:rPr lang="fr-FR" sz="2000" noProof="0" dirty="0">
              <a:latin typeface="+mj-lt"/>
            </a:rPr>
            <a:t>Résultats</a:t>
          </a:r>
        </a:p>
        <a:p>
          <a:r>
            <a:rPr lang="fr-FR" sz="1050" dirty="0">
              <a:latin typeface="+mj-lt"/>
            </a:rPr>
            <a:t>Promouvoir, prévenir &amp; traiter</a:t>
          </a:r>
          <a:endParaRPr lang="en-US" sz="1050" dirty="0">
            <a:latin typeface="+mj-lt"/>
          </a:endParaRPr>
        </a:p>
      </dgm:t>
    </dgm:pt>
    <dgm:pt modelId="{273D11A5-DFF5-48B5-B431-F4DC4E841370}" type="sibTrans" cxnId="{02393E76-775E-41BC-870A-F35E5D54ED0D}">
      <dgm:prSet/>
      <dgm:spPr/>
      <dgm:t>
        <a:bodyPr/>
        <a:lstStyle/>
        <a:p>
          <a:endParaRPr lang="en-US">
            <a:latin typeface="+mj-lt"/>
          </a:endParaRPr>
        </a:p>
      </dgm:t>
    </dgm:pt>
    <dgm:pt modelId="{2202C415-70C8-400C-90ED-01D146B3C47F}" type="parTrans" cxnId="{02393E76-775E-41BC-870A-F35E5D54ED0D}">
      <dgm:prSet/>
      <dgm:spPr/>
      <dgm:t>
        <a:bodyPr/>
        <a:lstStyle/>
        <a:p>
          <a:endParaRPr lang="en-US">
            <a:latin typeface="+mj-lt"/>
          </a:endParaRPr>
        </a:p>
      </dgm:t>
    </dgm:pt>
    <dgm:pt modelId="{B6069DA6-EBAB-48DC-BF58-3C303F081655}">
      <dgm:prSet phldrT="[Text]"/>
      <dgm:spPr>
        <a:solidFill>
          <a:srgbClr val="4DA9B0"/>
        </a:solidFill>
      </dgm:spPr>
      <dgm:t>
        <a:bodyPr/>
        <a:lstStyle/>
        <a:p>
          <a:r>
            <a:rPr lang="en-US" dirty="0">
              <a:latin typeface="+mj-lt"/>
            </a:rPr>
            <a:t>Impact</a:t>
          </a:r>
        </a:p>
      </dgm:t>
    </dgm:pt>
    <dgm:pt modelId="{EB7567AA-87A9-43B9-8E5A-4983B9B5D5C7}" type="sibTrans" cxnId="{D92F24E8-E295-4B07-A4F1-B6DB8DC453FB}">
      <dgm:prSet/>
      <dgm:spPr/>
      <dgm:t>
        <a:bodyPr/>
        <a:lstStyle/>
        <a:p>
          <a:endParaRPr lang="en-US">
            <a:latin typeface="+mj-lt"/>
          </a:endParaRPr>
        </a:p>
      </dgm:t>
    </dgm:pt>
    <dgm:pt modelId="{5504CF51-5962-42A5-B551-B5A1D8537A0C}" type="parTrans" cxnId="{D92F24E8-E295-4B07-A4F1-B6DB8DC453FB}">
      <dgm:prSet/>
      <dgm:spPr/>
      <dgm:t>
        <a:bodyPr/>
        <a:lstStyle/>
        <a:p>
          <a:endParaRPr lang="en-US">
            <a:latin typeface="+mj-lt"/>
          </a:endParaRPr>
        </a:p>
      </dgm:t>
    </dgm:pt>
    <dgm:pt modelId="{AE155C6C-9CA2-4350-8F67-B25C510D1A4E}" type="pres">
      <dgm:prSet presAssocID="{A1FA2034-2A9A-4EC4-8A43-2E5C29E4F9F8}" presName="cycle" presStyleCnt="0">
        <dgm:presLayoutVars>
          <dgm:chMax val="1"/>
          <dgm:dir/>
          <dgm:animLvl val="ctr"/>
          <dgm:resizeHandles val="exact"/>
        </dgm:presLayoutVars>
      </dgm:prSet>
      <dgm:spPr/>
    </dgm:pt>
    <dgm:pt modelId="{4AAB04A1-22DC-4474-AC69-47A5DBC5B1F0}" type="pres">
      <dgm:prSet presAssocID="{154D317B-DDDA-4DFF-9E68-DCB6CB631FB7}" presName="centerShape" presStyleLbl="node0" presStyleIdx="0" presStyleCnt="1" custScaleX="177515" custScaleY="82775" custLinFactNeighborX="-135" custLinFactNeighborY="3165"/>
      <dgm:spPr/>
    </dgm:pt>
    <dgm:pt modelId="{EF8B9EFC-4F52-4208-AD99-90BBDD8DABFD}" type="pres">
      <dgm:prSet presAssocID="{2202C415-70C8-400C-90ED-01D146B3C47F}" presName="parTrans" presStyleLbl="bgSibTrans2D1" presStyleIdx="0" presStyleCnt="2"/>
      <dgm:spPr/>
    </dgm:pt>
    <dgm:pt modelId="{5A50F5F3-47A4-43DA-8D3A-9970D3CBC78A}" type="pres">
      <dgm:prSet presAssocID="{6F399CE5-F9F7-4F90-A392-EBAE336832C7}" presName="node" presStyleLbl="node1" presStyleIdx="0" presStyleCnt="2" custScaleX="94737" custScaleY="81455" custRadScaleRad="93550" custRadScaleInc="27312">
        <dgm:presLayoutVars>
          <dgm:bulletEnabled val="1"/>
        </dgm:presLayoutVars>
      </dgm:prSet>
      <dgm:spPr/>
    </dgm:pt>
    <dgm:pt modelId="{FA4CA759-F65E-47B9-9629-3A74B6E01255}" type="pres">
      <dgm:prSet presAssocID="{5504CF51-5962-42A5-B551-B5A1D8537A0C}" presName="parTrans" presStyleLbl="bgSibTrans2D1" presStyleIdx="1" presStyleCnt="2"/>
      <dgm:spPr/>
    </dgm:pt>
    <dgm:pt modelId="{87606F33-467E-47C7-9854-559AA165282E}" type="pres">
      <dgm:prSet presAssocID="{B6069DA6-EBAB-48DC-BF58-3C303F081655}" presName="node" presStyleLbl="node1" presStyleIdx="1" presStyleCnt="2" custScaleX="78804" custScaleY="81426" custRadScaleRad="87547" custRadScaleInc="-27185">
        <dgm:presLayoutVars>
          <dgm:bulletEnabled val="1"/>
        </dgm:presLayoutVars>
      </dgm:prSet>
      <dgm:spPr/>
    </dgm:pt>
  </dgm:ptLst>
  <dgm:cxnLst>
    <dgm:cxn modelId="{9555051A-1316-4E3A-A531-28E45A70C7B5}" type="presOf" srcId="{B6069DA6-EBAB-48DC-BF58-3C303F081655}" destId="{87606F33-467E-47C7-9854-559AA165282E}" srcOrd="0" destOrd="0" presId="urn:microsoft.com/office/officeart/2005/8/layout/radial4"/>
    <dgm:cxn modelId="{C96DC33F-6554-49F7-8ABB-6DFA6DBAB1FE}" type="presOf" srcId="{A1FA2034-2A9A-4EC4-8A43-2E5C29E4F9F8}" destId="{AE155C6C-9CA2-4350-8F67-B25C510D1A4E}" srcOrd="0" destOrd="0" presId="urn:microsoft.com/office/officeart/2005/8/layout/radial4"/>
    <dgm:cxn modelId="{83EA9A65-3982-4FD7-90EB-D977F665DCA2}" type="presOf" srcId="{5504CF51-5962-42A5-B551-B5A1D8537A0C}" destId="{FA4CA759-F65E-47B9-9629-3A74B6E01255}" srcOrd="0" destOrd="0" presId="urn:microsoft.com/office/officeart/2005/8/layout/radial4"/>
    <dgm:cxn modelId="{02393E76-775E-41BC-870A-F35E5D54ED0D}" srcId="{154D317B-DDDA-4DFF-9E68-DCB6CB631FB7}" destId="{6F399CE5-F9F7-4F90-A392-EBAE336832C7}" srcOrd="0" destOrd="0" parTransId="{2202C415-70C8-400C-90ED-01D146B3C47F}" sibTransId="{273D11A5-DFF5-48B5-B431-F4DC4E841370}"/>
    <dgm:cxn modelId="{6952F677-4E0F-459F-8CBD-7BA1C01E30D4}" srcId="{A1FA2034-2A9A-4EC4-8A43-2E5C29E4F9F8}" destId="{154D317B-DDDA-4DFF-9E68-DCB6CB631FB7}" srcOrd="0" destOrd="0" parTransId="{17E03EBB-62FC-4F27-8B03-DB6D2A0E752E}" sibTransId="{F60E7E08-DBBC-45DC-BD94-EA6E4EF47A43}"/>
    <dgm:cxn modelId="{FC6CF77E-5425-4463-87AF-C8CE7C521823}" type="presOf" srcId="{2202C415-70C8-400C-90ED-01D146B3C47F}" destId="{EF8B9EFC-4F52-4208-AD99-90BBDD8DABFD}" srcOrd="0" destOrd="0" presId="urn:microsoft.com/office/officeart/2005/8/layout/radial4"/>
    <dgm:cxn modelId="{342D8EB9-BA4A-4E07-9D4B-DB932BCA00AA}" type="presOf" srcId="{6F399CE5-F9F7-4F90-A392-EBAE336832C7}" destId="{5A50F5F3-47A4-43DA-8D3A-9970D3CBC78A}" srcOrd="0" destOrd="0" presId="urn:microsoft.com/office/officeart/2005/8/layout/radial4"/>
    <dgm:cxn modelId="{DA8488D0-BA73-4BBB-85C8-7F8F673ADCFF}" type="presOf" srcId="{154D317B-DDDA-4DFF-9E68-DCB6CB631FB7}" destId="{4AAB04A1-22DC-4474-AC69-47A5DBC5B1F0}" srcOrd="0" destOrd="0" presId="urn:microsoft.com/office/officeart/2005/8/layout/radial4"/>
    <dgm:cxn modelId="{D92F24E8-E295-4B07-A4F1-B6DB8DC453FB}" srcId="{154D317B-DDDA-4DFF-9E68-DCB6CB631FB7}" destId="{B6069DA6-EBAB-48DC-BF58-3C303F081655}" srcOrd="1" destOrd="0" parTransId="{5504CF51-5962-42A5-B551-B5A1D8537A0C}" sibTransId="{EB7567AA-87A9-43B9-8E5A-4983B9B5D5C7}"/>
    <dgm:cxn modelId="{4E8B0828-1DD8-4B9D-99AB-85DE716BA637}" type="presParOf" srcId="{AE155C6C-9CA2-4350-8F67-B25C510D1A4E}" destId="{4AAB04A1-22DC-4474-AC69-47A5DBC5B1F0}" srcOrd="0" destOrd="0" presId="urn:microsoft.com/office/officeart/2005/8/layout/radial4"/>
    <dgm:cxn modelId="{971563F4-4B93-438A-84D8-45940EC4E72F}" type="presParOf" srcId="{AE155C6C-9CA2-4350-8F67-B25C510D1A4E}" destId="{EF8B9EFC-4F52-4208-AD99-90BBDD8DABFD}" srcOrd="1" destOrd="0" presId="urn:microsoft.com/office/officeart/2005/8/layout/radial4"/>
    <dgm:cxn modelId="{2DCB21AB-7D15-463C-96A8-D26795BEEF4F}" type="presParOf" srcId="{AE155C6C-9CA2-4350-8F67-B25C510D1A4E}" destId="{5A50F5F3-47A4-43DA-8D3A-9970D3CBC78A}" srcOrd="2" destOrd="0" presId="urn:microsoft.com/office/officeart/2005/8/layout/radial4"/>
    <dgm:cxn modelId="{3F780C14-3789-4F70-BDDA-FC4E101227C0}" type="presParOf" srcId="{AE155C6C-9CA2-4350-8F67-B25C510D1A4E}" destId="{FA4CA759-F65E-47B9-9629-3A74B6E01255}" srcOrd="3" destOrd="0" presId="urn:microsoft.com/office/officeart/2005/8/layout/radial4"/>
    <dgm:cxn modelId="{69C029A6-A5A7-4D51-9C46-795C3D3E7028}" type="presParOf" srcId="{AE155C6C-9CA2-4350-8F67-B25C510D1A4E}" destId="{87606F33-467E-47C7-9854-559AA165282E}" srcOrd="4" destOrd="0" presId="urn:microsoft.com/office/officeart/2005/8/layout/radial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891943" y="1368071"/>
          <a:ext cx="2367313" cy="1146682"/>
        </a:xfrm>
        <a:prstGeom prst="ellipse">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bg1"/>
              </a:solidFill>
              <a:latin typeface="+mj-lt"/>
              <a:sym typeface="Gill Sans"/>
            </a:rPr>
            <a:t>Jalons de la mise en œuvre et indicateurs de la mise en œuvre spécifiques à chaque pays</a:t>
          </a:r>
          <a:endParaRPr lang="en-US" sz="1200" kern="1200" dirty="0">
            <a:latin typeface="+mj-lt"/>
          </a:endParaRPr>
        </a:p>
      </dsp:txBody>
      <dsp:txXfrm>
        <a:off x="2238628" y="1535999"/>
        <a:ext cx="1673943" cy="810826"/>
      </dsp:txXfrm>
    </dsp:sp>
    <dsp:sp modelId="{24548E20-1D97-4DF2-810B-A7A7676EAA6F}">
      <dsp:nvSpPr>
        <dsp:cNvPr id="0" name=""/>
        <dsp:cNvSpPr/>
      </dsp:nvSpPr>
      <dsp:spPr>
        <a:xfrm rot="13481328">
          <a:off x="1380067" y="748785"/>
          <a:ext cx="1310132"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9F183-BC1C-4176-AF4B-DB0ABEADC125}">
      <dsp:nvSpPr>
        <dsp:cNvPr id="0" name=""/>
        <dsp:cNvSpPr/>
      </dsp:nvSpPr>
      <dsp:spPr>
        <a:xfrm>
          <a:off x="1024748" y="15769"/>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lt1"/>
              </a:solidFill>
              <a:latin typeface="+mj-lt"/>
              <a:sym typeface="Gill Sans"/>
            </a:rPr>
            <a:t>Structures/Intrants</a:t>
          </a:r>
          <a:endParaRPr lang="en-US" sz="1600" kern="1200" dirty="0">
            <a:latin typeface="+mj-lt"/>
          </a:endParaRPr>
        </a:p>
      </dsp:txBody>
      <dsp:txXfrm>
        <a:off x="1050273" y="41294"/>
        <a:ext cx="1038298" cy="820428"/>
      </dsp:txXfrm>
    </dsp:sp>
    <dsp:sp modelId="{EF8B9EFC-4F52-4208-AD99-90BBDD8DABFD}">
      <dsp:nvSpPr>
        <dsp:cNvPr id="0" name=""/>
        <dsp:cNvSpPr/>
      </dsp:nvSpPr>
      <dsp:spPr>
        <a:xfrm rot="16200000">
          <a:off x="2635171" y="712973"/>
          <a:ext cx="880856"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2530925" y="208"/>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Processus</a:t>
          </a:r>
        </a:p>
      </dsp:txBody>
      <dsp:txXfrm>
        <a:off x="2556450" y="25733"/>
        <a:ext cx="1038298" cy="820428"/>
      </dsp:txXfrm>
    </dsp:sp>
    <dsp:sp modelId="{FA4CA759-F65E-47B9-9629-3A74B6E01255}">
      <dsp:nvSpPr>
        <dsp:cNvPr id="0" name=""/>
        <dsp:cNvSpPr/>
      </dsp:nvSpPr>
      <dsp:spPr>
        <a:xfrm rot="18899127">
          <a:off x="3452029" y="739936"/>
          <a:ext cx="1322235" cy="3268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4035834" y="0"/>
          <a:ext cx="1089348" cy="871478"/>
        </a:xfrm>
        <a:prstGeom prst="roundRect">
          <a:avLst>
            <a:gd name="adj" fmla="val 10000"/>
          </a:avLst>
        </a:prstGeom>
        <a:solidFill>
          <a:srgbClr val="7F7A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bg1"/>
              </a:solidFill>
              <a:latin typeface="+mj-lt"/>
            </a:rPr>
            <a:t>Effets</a:t>
          </a:r>
          <a:r>
            <a:rPr lang="en-US" sz="1900" kern="1200" dirty="0">
              <a:solidFill>
                <a:schemeClr val="bg1"/>
              </a:solidFill>
              <a:latin typeface="+mj-lt"/>
            </a:rPr>
            <a:t> directs</a:t>
          </a:r>
        </a:p>
      </dsp:txBody>
      <dsp:txXfrm>
        <a:off x="4061359" y="25525"/>
        <a:ext cx="1038298" cy="820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B04A1-22DC-4474-AC69-47A5DBC5B1F0}">
      <dsp:nvSpPr>
        <dsp:cNvPr id="0" name=""/>
        <dsp:cNvSpPr/>
      </dsp:nvSpPr>
      <dsp:spPr>
        <a:xfrm>
          <a:off x="1000414" y="1330105"/>
          <a:ext cx="2430157" cy="1133179"/>
        </a:xfrm>
        <a:prstGeom prst="ellipse">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bg1"/>
              </a:solidFill>
              <a:latin typeface="+mj-lt"/>
              <a:sym typeface="Gill Sans"/>
            </a:rPr>
            <a:t>Nombre limité d'indicateurs validés</a:t>
          </a:r>
          <a:endParaRPr lang="en-US" sz="1600" kern="1200" dirty="0">
            <a:latin typeface="+mj-lt"/>
          </a:endParaRPr>
        </a:p>
      </dsp:txBody>
      <dsp:txXfrm>
        <a:off x="1356302" y="1496055"/>
        <a:ext cx="1718381" cy="801279"/>
      </dsp:txXfrm>
    </dsp:sp>
    <dsp:sp modelId="{EF8B9EFC-4F52-4208-AD99-90BBDD8DABFD}">
      <dsp:nvSpPr>
        <dsp:cNvPr id="0" name=""/>
        <dsp:cNvSpPr/>
      </dsp:nvSpPr>
      <dsp:spPr>
        <a:xfrm rot="14361206">
          <a:off x="1093222" y="666584"/>
          <a:ext cx="1018040"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50F5F3-47A4-43DA-8D3A-9970D3CBC78A}">
      <dsp:nvSpPr>
        <dsp:cNvPr id="0" name=""/>
        <dsp:cNvSpPr/>
      </dsp:nvSpPr>
      <dsp:spPr>
        <a:xfrm>
          <a:off x="726729" y="0"/>
          <a:ext cx="1232090" cy="847482"/>
        </a:xfrm>
        <a:prstGeom prst="roundRect">
          <a:avLst>
            <a:gd name="adj" fmla="val 10000"/>
          </a:avLst>
        </a:prstGeom>
        <a:solidFill>
          <a:srgbClr val="2679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FR" sz="2000" kern="1200" noProof="0" dirty="0">
              <a:latin typeface="+mj-lt"/>
            </a:rPr>
            <a:t>Résultats</a:t>
          </a:r>
        </a:p>
        <a:p>
          <a:pPr marL="0" lvl="0" indent="0" algn="ctr" defTabSz="889000">
            <a:lnSpc>
              <a:spcPct val="90000"/>
            </a:lnSpc>
            <a:spcBef>
              <a:spcPct val="0"/>
            </a:spcBef>
            <a:spcAft>
              <a:spcPct val="35000"/>
            </a:spcAft>
            <a:buNone/>
          </a:pPr>
          <a:r>
            <a:rPr lang="fr-FR" sz="1050" kern="1200" dirty="0">
              <a:latin typeface="+mj-lt"/>
            </a:rPr>
            <a:t>Promouvoir, prévenir &amp; traiter</a:t>
          </a:r>
          <a:endParaRPr lang="en-US" sz="1050" kern="1200" dirty="0">
            <a:latin typeface="+mj-lt"/>
          </a:endParaRPr>
        </a:p>
      </dsp:txBody>
      <dsp:txXfrm>
        <a:off x="751551" y="24822"/>
        <a:ext cx="1182446" cy="797838"/>
      </dsp:txXfrm>
    </dsp:sp>
    <dsp:sp modelId="{FA4CA759-F65E-47B9-9629-3A74B6E01255}">
      <dsp:nvSpPr>
        <dsp:cNvPr id="0" name=""/>
        <dsp:cNvSpPr/>
      </dsp:nvSpPr>
      <dsp:spPr>
        <a:xfrm rot="17962477">
          <a:off x="2297059" y="665608"/>
          <a:ext cx="1003175" cy="390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06F33-467E-47C7-9854-559AA165282E}">
      <dsp:nvSpPr>
        <dsp:cNvPr id="0" name=""/>
        <dsp:cNvSpPr/>
      </dsp:nvSpPr>
      <dsp:spPr>
        <a:xfrm>
          <a:off x="2532246" y="0"/>
          <a:ext cx="1024875" cy="847180"/>
        </a:xfrm>
        <a:prstGeom prst="roundRect">
          <a:avLst>
            <a:gd name="adj" fmla="val 10000"/>
          </a:avLst>
        </a:prstGeom>
        <a:solidFill>
          <a:srgbClr val="4DA9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Impact</a:t>
          </a:r>
        </a:p>
      </dsp:txBody>
      <dsp:txXfrm>
        <a:off x="2557059" y="24813"/>
        <a:ext cx="975249" cy="797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250400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ea typeface="Calibri"/>
              <a:cs typeface="Calibri"/>
            </a:endParaRPr>
          </a:p>
        </p:txBody>
      </p:sp>
    </p:spTree>
    <p:extLst>
      <p:ext uri="{BB962C8B-B14F-4D97-AF65-F5344CB8AC3E}">
        <p14:creationId xmlns:p14="http://schemas.microsoft.com/office/powerpoint/2010/main" val="352591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73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53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92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1438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72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176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635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13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785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87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8972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03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Avant la grossesse</a:t>
            </a:r>
          </a:p>
          <a:p>
            <a:pPr marL="158750" indent="0">
              <a:buNone/>
            </a:pPr>
            <a:r>
              <a:rPr lang="fr-FR" dirty="0"/>
              <a:t>Grossesse</a:t>
            </a:r>
          </a:p>
          <a:p>
            <a:pPr marL="158750" indent="0">
              <a:buNone/>
            </a:pPr>
            <a:r>
              <a:rPr lang="fr-FR" dirty="0"/>
              <a:t>Naissance</a:t>
            </a:r>
          </a:p>
          <a:p>
            <a:pPr marL="158750" indent="0">
              <a:buNone/>
            </a:pPr>
            <a:r>
              <a:rPr lang="fr-FR" dirty="0"/>
              <a:t>Période postnatale</a:t>
            </a:r>
          </a:p>
          <a:p>
            <a:pPr marL="158750" indent="0">
              <a:buNone/>
            </a:pPr>
            <a:r>
              <a:rPr lang="fr-FR" dirty="0"/>
              <a:t>Petite enfance</a:t>
            </a:r>
          </a:p>
          <a:p>
            <a:pPr marL="158750" indent="0">
              <a:buNone/>
            </a:pPr>
            <a:r>
              <a:rPr lang="fr-FR" dirty="0"/>
              <a:t>Enfance</a:t>
            </a:r>
          </a:p>
        </p:txBody>
      </p:sp>
    </p:spTree>
    <p:extLst>
      <p:ext uri="{BB962C8B-B14F-4D97-AF65-F5344CB8AC3E}">
        <p14:creationId xmlns:p14="http://schemas.microsoft.com/office/powerpoint/2010/main" val="85327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b="1" dirty="0"/>
              <a:t>DE QUOI AVONS-NOUS BESOIN POUR METTRE FIN AUX DÉCÈS ÉVITABLES CHEZ L’ENFANT ?</a:t>
            </a:r>
          </a:p>
          <a:p>
            <a:pPr marL="158750" indent="0">
              <a:buNone/>
            </a:pPr>
            <a:r>
              <a:rPr lang="fr-FR" b="1" dirty="0"/>
              <a:t>1</a:t>
            </a:r>
            <a:r>
              <a:rPr lang="fr-FR" b="0" dirty="0"/>
              <a:t> De leadership politique et de redevabilité</a:t>
            </a:r>
          </a:p>
          <a:p>
            <a:pPr marL="158750" indent="0">
              <a:buNone/>
            </a:pPr>
            <a:r>
              <a:rPr lang="fr-FR" b="1" dirty="0"/>
              <a:t>2</a:t>
            </a:r>
            <a:r>
              <a:rPr lang="fr-FR" b="0" dirty="0"/>
              <a:t> D’actions susceptibles de changer la donne</a:t>
            </a:r>
          </a:p>
          <a:p>
            <a:pPr marL="158750" indent="0">
              <a:buNone/>
            </a:pPr>
            <a:r>
              <a:rPr lang="fr-FR" b="1" dirty="0"/>
              <a:t>3</a:t>
            </a:r>
            <a:r>
              <a:rPr lang="fr-FR" b="0" dirty="0"/>
              <a:t> D’un alignement de tous les partenaires en vue de soutenir les priorités du gouvernement</a:t>
            </a:r>
          </a:p>
          <a:p>
            <a:pPr marL="158750" indent="0">
              <a:buNone/>
            </a:pPr>
            <a:endParaRPr lang="fr-FR" b="0" dirty="0"/>
          </a:p>
          <a:p>
            <a:pPr marL="158750" indent="0">
              <a:buNone/>
            </a:pPr>
            <a:r>
              <a:rPr lang="fr-FR" b="1" dirty="0"/>
              <a:t>La réussite des actions relatives à la survie de l’enfant nécessite un programme d’action dicté par le pays</a:t>
            </a:r>
          </a:p>
          <a:p>
            <a:pPr marL="158750" indent="0">
              <a:buNone/>
            </a:pPr>
            <a:r>
              <a:rPr lang="fr-FR" b="1" dirty="0"/>
              <a:t>1</a:t>
            </a:r>
            <a:r>
              <a:rPr lang="fr-FR" b="0" dirty="0"/>
              <a:t> Des soins de santé primaires de qualité et centrés sur la personne, proposant une prévention, une promotion et des soins de grand impact</a:t>
            </a:r>
          </a:p>
          <a:p>
            <a:pPr marL="158750" indent="0">
              <a:buNone/>
            </a:pPr>
            <a:r>
              <a:rPr lang="fr-FR" b="1" dirty="0"/>
              <a:t>2</a:t>
            </a:r>
            <a:r>
              <a:rPr lang="fr-FR" b="0" dirty="0"/>
              <a:t> La redevabilité à tous les niveaux afin de susciter le changement</a:t>
            </a:r>
          </a:p>
          <a:p>
            <a:pPr marL="158750" indent="0">
              <a:buNone/>
            </a:pPr>
            <a:r>
              <a:rPr lang="fr-FR" b="1" dirty="0"/>
              <a:t>3</a:t>
            </a:r>
            <a:r>
              <a:rPr lang="fr-FR" b="0" dirty="0"/>
              <a:t> Des réponses multisectorielles s’alignant sur les stratégies et les plans nationaux</a:t>
            </a:r>
          </a:p>
          <a:p>
            <a:pPr marL="158750" indent="0">
              <a:buNone/>
            </a:pPr>
            <a:r>
              <a:rPr lang="fr-FR" b="1" dirty="0"/>
              <a:t>4</a:t>
            </a:r>
            <a:r>
              <a:rPr lang="fr-FR" b="0" dirty="0"/>
              <a:t> Un engagement significatif des communautés</a:t>
            </a:r>
          </a:p>
          <a:p>
            <a:pPr marL="158750" indent="0">
              <a:buNone/>
            </a:pPr>
            <a:r>
              <a:rPr lang="fr-FR" b="1" dirty="0"/>
              <a:t>5</a:t>
            </a:r>
            <a:r>
              <a:rPr lang="fr-FR" b="0" dirty="0"/>
              <a:t> Une approche sensible à l’équité</a:t>
            </a:r>
          </a:p>
        </p:txBody>
      </p:sp>
    </p:spTree>
    <p:extLst>
      <p:ext uri="{BB962C8B-B14F-4D97-AF65-F5344CB8AC3E}">
        <p14:creationId xmlns:p14="http://schemas.microsoft.com/office/powerpoint/2010/main" val="74165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STRATÉGIES :</a:t>
            </a:r>
          </a:p>
          <a:p>
            <a:pPr marL="158750" indent="0">
              <a:buNone/>
            </a:pPr>
            <a:r>
              <a:rPr lang="fr-FR" dirty="0"/>
              <a:t>Se servir d’approches orientées par des données pour identifier et combattre les inégalités </a:t>
            </a:r>
          </a:p>
          <a:p>
            <a:pPr marL="158750" indent="0">
              <a:buNone/>
            </a:pPr>
            <a:r>
              <a:rPr lang="fr-FR" dirty="0"/>
              <a:t>Faire progresser les partenariats publics et privés en faveur de la santé de l’enfant</a:t>
            </a:r>
          </a:p>
          <a:p>
            <a:pPr marL="158750" indent="0">
              <a:buNone/>
            </a:pPr>
            <a:r>
              <a:rPr lang="fr-FR" dirty="0"/>
              <a:t>S’engager auprès des communautés, des familles et des aidants</a:t>
            </a:r>
          </a:p>
          <a:p>
            <a:pPr marL="158750" indent="0">
              <a:buNone/>
            </a:pPr>
            <a:r>
              <a:rPr lang="fr-FR" dirty="0"/>
              <a:t>Améliorer la qualité des soins dans les services de santé infantile</a:t>
            </a:r>
          </a:p>
          <a:p>
            <a:pPr marL="158750" indent="0">
              <a:buNone/>
            </a:pPr>
            <a:r>
              <a:rPr lang="fr-FR" dirty="0"/>
              <a:t>Suivre les progrès et demander des comptes aux parties prenantes à tous les niveaux</a:t>
            </a:r>
          </a:p>
          <a:p>
            <a:pPr marL="158750" indent="0">
              <a:buNone/>
            </a:pPr>
            <a:endParaRPr lang="fr-FR" dirty="0"/>
          </a:p>
          <a:p>
            <a:pPr marL="158750" indent="0">
              <a:buNone/>
            </a:pPr>
            <a:endParaRPr lang="fr-FR" dirty="0"/>
          </a:p>
          <a:p>
            <a:pPr marL="158750" indent="0">
              <a:buNone/>
            </a:pPr>
            <a:r>
              <a:rPr lang="fr-FR" dirty="0"/>
              <a:t>EFFETS DIRECTS</a:t>
            </a:r>
          </a:p>
          <a:p>
            <a:pPr marL="158750" indent="0">
              <a:buNone/>
            </a:pPr>
            <a:r>
              <a:rPr lang="fr-FR" dirty="0"/>
              <a:t>Les plans nationaux et infranationaux sont affinés, chiffrés et budgétisés</a:t>
            </a:r>
          </a:p>
          <a:p>
            <a:pPr marL="158750" indent="0">
              <a:buNone/>
            </a:pPr>
            <a:r>
              <a:rPr lang="fr-FR" dirty="0"/>
              <a:t>Les plans nationaux et infranationaux révisés sont mis en œuvre</a:t>
            </a:r>
          </a:p>
          <a:p>
            <a:pPr marL="158750" indent="0">
              <a:buNone/>
            </a:pPr>
            <a:r>
              <a:rPr lang="fr-FR" dirty="0"/>
              <a:t>Des engagements politiques et financiers existent à tous les niveaux</a:t>
            </a:r>
          </a:p>
          <a:p>
            <a:pPr marL="158750" indent="0">
              <a:buNone/>
            </a:pPr>
            <a:r>
              <a:rPr lang="fr-FR" dirty="0"/>
              <a:t>Un leadership et une gestion sanitaires éclairés et efficaces aux niveaux national et infranational</a:t>
            </a:r>
          </a:p>
          <a:p>
            <a:pPr marL="158750" indent="0">
              <a:buNone/>
            </a:pPr>
            <a:endParaRPr lang="fr-FR" dirty="0"/>
          </a:p>
          <a:p>
            <a:pPr marL="158750" indent="0">
              <a:buNone/>
            </a:pPr>
            <a:r>
              <a:rPr lang="fr-FR" dirty="0"/>
              <a:t>RÉSULTATS</a:t>
            </a:r>
          </a:p>
          <a:p>
            <a:pPr marL="158750" indent="0">
              <a:buNone/>
            </a:pPr>
            <a:r>
              <a:rPr lang="fr-FR" dirty="0"/>
              <a:t>Soins de santé primaire renforcés</a:t>
            </a:r>
          </a:p>
          <a:p>
            <a:pPr marL="158750" indent="0">
              <a:buNone/>
            </a:pPr>
            <a:r>
              <a:rPr kumimoji="0" lang="fr-FR" sz="1100" b="0" i="0" u="none" strike="noStrike" kern="0" cap="none" spc="0" normalizeH="0" baseline="0" noProof="0" dirty="0">
                <a:ln>
                  <a:noFill/>
                </a:ln>
                <a:solidFill>
                  <a:prstClr val="black"/>
                </a:solidFill>
                <a:effectLst/>
                <a:uLnTx/>
                <a:uFillTx/>
                <a:latin typeface="Calibri" panose="020F0502020204030204"/>
                <a:cs typeface="Arial"/>
                <a:sym typeface="Arial"/>
              </a:rPr>
              <a:t>Écarts en termes d'équité éliminés </a:t>
            </a:r>
            <a:r>
              <a:rPr lang="fr-FR" dirty="0"/>
              <a:t>et CSU réalisée</a:t>
            </a:r>
          </a:p>
          <a:p>
            <a:pPr marL="158750" indent="0">
              <a:buNone/>
            </a:pPr>
            <a:endParaRPr lang="fr-FR" dirty="0"/>
          </a:p>
          <a:p>
            <a:pPr marL="158750" indent="0">
              <a:buNone/>
            </a:pPr>
            <a:r>
              <a:rPr lang="fr-FR" dirty="0"/>
              <a:t>OBJECTIF</a:t>
            </a:r>
          </a:p>
          <a:p>
            <a:pPr marL="158750" indent="0">
              <a:buNone/>
            </a:pPr>
            <a:r>
              <a:rPr lang="fr-FR" b="1" dirty="0"/>
              <a:t>Réductions accélérées </a:t>
            </a:r>
            <a:r>
              <a:rPr lang="fr-FR" dirty="0"/>
              <a:t>de la mortalité des enfants de moins de 5 ans dans les pays qui en 2020 n’étaient pas en voie de réaliser la cible 3.2.1 des </a:t>
            </a:r>
            <a:r>
              <a:rPr lang="fr-FR" dirty="0" err="1"/>
              <a:t>ODD</a:t>
            </a:r>
            <a:endParaRPr lang="fr-FR" dirty="0"/>
          </a:p>
          <a:p>
            <a:pPr marL="158750" indent="0">
              <a:buNone/>
            </a:pPr>
            <a:endParaRPr lang="fr-FR" dirty="0"/>
          </a:p>
          <a:p>
            <a:pPr marL="158750" indent="0">
              <a:buNone/>
            </a:pPr>
            <a:r>
              <a:rPr lang="fr-FR" dirty="0"/>
              <a:t>Apprentissage itératif</a:t>
            </a:r>
          </a:p>
          <a:p>
            <a:pPr marL="158750" indent="0">
              <a:buNone/>
            </a:pPr>
            <a:endParaRPr lang="fr-FR" dirty="0"/>
          </a:p>
          <a:p>
            <a:pPr marL="158750" indent="0">
              <a:buNone/>
            </a:pPr>
            <a:endParaRPr lang="fr-FR" dirty="0"/>
          </a:p>
          <a:p>
            <a:pPr marL="158750" indent="0">
              <a:buNone/>
            </a:pPr>
            <a:r>
              <a:rPr lang="fr-FR" dirty="0"/>
              <a:t>PRINCIPES DIRECTEURS :</a:t>
            </a:r>
          </a:p>
          <a:p>
            <a:pPr marL="158750" indent="0">
              <a:buNone/>
            </a:pPr>
            <a:r>
              <a:rPr lang="fr-FR" dirty="0"/>
              <a:t>Droits de l'enfant à survivre et à s'épanouir ● Ne laisser aucun enfant de côté ● Soins centrés sur la famille et l'enfant ● Action de l'ensemble du gouvernement ● Redevabilité</a:t>
            </a:r>
          </a:p>
          <a:p>
            <a:pPr marL="158750" indent="0">
              <a:buNone/>
            </a:pPr>
            <a:endParaRPr lang="fr-FR" dirty="0"/>
          </a:p>
        </p:txBody>
      </p:sp>
    </p:spTree>
    <p:extLst>
      <p:ext uri="{BB962C8B-B14F-4D97-AF65-F5344CB8AC3E}">
        <p14:creationId xmlns:p14="http://schemas.microsoft.com/office/powerpoint/2010/main" val="33218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03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796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144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lt1"/>
            </a:gs>
            <a:gs pos="89000">
              <a:schemeClr val="lt1"/>
            </a:gs>
            <a:gs pos="100000">
              <a:schemeClr val="accent1"/>
            </a:gs>
          </a:gsLst>
          <a:lin ang="5400012" scaled="0"/>
        </a:grad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ctrTitle"/>
          </p:nvPr>
        </p:nvSpPr>
        <p:spPr>
          <a:xfrm>
            <a:off x="1143000" y="1462253"/>
            <a:ext cx="6858000" cy="17907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Gill Sans"/>
              <a:buNone/>
              <a:defRPr sz="3600">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subTitle" idx="1"/>
          </p:nvPr>
        </p:nvSpPr>
        <p:spPr>
          <a:xfrm>
            <a:off x="1143000" y="3322010"/>
            <a:ext cx="6858000" cy="12417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3D3D3D"/>
              </a:buClr>
              <a:buSzPts val="2400"/>
              <a:buNone/>
              <a:defRPr sz="1800">
                <a:solidFill>
                  <a:srgbClr val="3D3D3D"/>
                </a:solidFill>
                <a:latin typeface="Gill Sans"/>
                <a:ea typeface="Gill Sans"/>
                <a:cs typeface="Gill Sans"/>
                <a:sym typeface="Gill Sans"/>
              </a:defRPr>
            </a:lvl1pPr>
            <a:lvl2pPr lvl="1" algn="ctr">
              <a:lnSpc>
                <a:spcPct val="90000"/>
              </a:lnSpc>
              <a:spcBef>
                <a:spcPts val="375"/>
              </a:spcBef>
              <a:spcAft>
                <a:spcPts val="0"/>
              </a:spcAft>
              <a:buClr>
                <a:srgbClr val="3D3D3D"/>
              </a:buClr>
              <a:buSzPts val="2000"/>
              <a:buNone/>
              <a:defRPr sz="1500"/>
            </a:lvl2pPr>
            <a:lvl3pPr lvl="2" algn="ctr">
              <a:lnSpc>
                <a:spcPct val="90000"/>
              </a:lnSpc>
              <a:spcBef>
                <a:spcPts val="375"/>
              </a:spcBef>
              <a:spcAft>
                <a:spcPts val="0"/>
              </a:spcAft>
              <a:buClr>
                <a:srgbClr val="3D3D3D"/>
              </a:buClr>
              <a:buSzPts val="1800"/>
              <a:buNone/>
              <a:defRPr sz="1350"/>
            </a:lvl3pPr>
            <a:lvl4pPr lvl="3" algn="ctr">
              <a:lnSpc>
                <a:spcPct val="90000"/>
              </a:lnSpc>
              <a:spcBef>
                <a:spcPts val="375"/>
              </a:spcBef>
              <a:spcAft>
                <a:spcPts val="0"/>
              </a:spcAft>
              <a:buClr>
                <a:srgbClr val="3D3D3D"/>
              </a:buClr>
              <a:buSzPts val="1600"/>
              <a:buNone/>
              <a:defRPr sz="1200"/>
            </a:lvl4pPr>
            <a:lvl5pPr lvl="4" algn="ctr">
              <a:lnSpc>
                <a:spcPct val="90000"/>
              </a:lnSpc>
              <a:spcBef>
                <a:spcPts val="375"/>
              </a:spcBef>
              <a:spcAft>
                <a:spcPts val="0"/>
              </a:spcAft>
              <a:buClr>
                <a:srgbClr val="3D3D3D"/>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50975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14312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5255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5039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403957"/>
          </a:xfrm>
        </p:spPr>
        <p:txBody>
          <a:bodyPr lIns="0" tIns="0" rIns="0" bIns="0"/>
          <a:lstStyle>
            <a:lvl1pPr>
              <a:defRPr sz="2625" b="1" i="0">
                <a:solidFill>
                  <a:srgbClr val="635DC6"/>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585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67564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700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49954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49888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1928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13273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3500"/>
              <a:buFont typeface="Gill Sans"/>
              <a:buNone/>
              <a:defRPr sz="2625">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rgbClr val="3D3D3D"/>
              </a:buClr>
              <a:buSzPts val="2800"/>
              <a:buChar char="•"/>
              <a:defRPr>
                <a:solidFill>
                  <a:srgbClr val="3D3D3D"/>
                </a:solidFill>
                <a:latin typeface="Gill Sans"/>
                <a:ea typeface="Gill Sans"/>
                <a:cs typeface="Gill Sans"/>
                <a:sym typeface="Gill Sans"/>
              </a:defRPr>
            </a:lvl1pPr>
            <a:lvl2pPr marL="685800" lvl="1" indent="-285750" algn="l">
              <a:lnSpc>
                <a:spcPct val="90000"/>
              </a:lnSpc>
              <a:spcBef>
                <a:spcPts val="375"/>
              </a:spcBef>
              <a:spcAft>
                <a:spcPts val="0"/>
              </a:spcAft>
              <a:buClr>
                <a:srgbClr val="3D3D3D"/>
              </a:buClr>
              <a:buSzPts val="2400"/>
              <a:buChar char="•"/>
              <a:defRPr>
                <a:solidFill>
                  <a:srgbClr val="3D3D3D"/>
                </a:solidFill>
                <a:latin typeface="Gill Sans"/>
                <a:ea typeface="Gill Sans"/>
                <a:cs typeface="Gill Sans"/>
                <a:sym typeface="Gill Sans"/>
              </a:defRPr>
            </a:lvl2pPr>
            <a:lvl3pPr marL="1028700" lvl="2" indent="-266700" algn="l">
              <a:lnSpc>
                <a:spcPct val="90000"/>
              </a:lnSpc>
              <a:spcBef>
                <a:spcPts val="375"/>
              </a:spcBef>
              <a:spcAft>
                <a:spcPts val="0"/>
              </a:spcAft>
              <a:buClr>
                <a:srgbClr val="3D3D3D"/>
              </a:buClr>
              <a:buSzPts val="2000"/>
              <a:buChar char="•"/>
              <a:defRPr>
                <a:solidFill>
                  <a:srgbClr val="3D3D3D"/>
                </a:solidFill>
                <a:latin typeface="Gill Sans"/>
                <a:ea typeface="Gill Sans"/>
                <a:cs typeface="Gill Sans"/>
                <a:sym typeface="Gill Sans"/>
              </a:defRPr>
            </a:lvl3pPr>
            <a:lvl4pPr marL="1371600" lvl="3"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4pPr>
            <a:lvl5pPr marL="1714500" lvl="4" indent="-257175" algn="l">
              <a:lnSpc>
                <a:spcPct val="90000"/>
              </a:lnSpc>
              <a:spcBef>
                <a:spcPts val="375"/>
              </a:spcBef>
              <a:spcAft>
                <a:spcPts val="0"/>
              </a:spcAft>
              <a:buClr>
                <a:srgbClr val="3D3D3D"/>
              </a:buClr>
              <a:buSzPts val="1800"/>
              <a:buChar char="•"/>
              <a:defRPr>
                <a:solidFill>
                  <a:srgbClr val="3D3D3D"/>
                </a:solidFill>
                <a:latin typeface="Gill Sans"/>
                <a:ea typeface="Gill Sans"/>
                <a:cs typeface="Gill Sans"/>
                <a:sym typeface="Gill Sans"/>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6" name="Google Shape;16;p2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090790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026196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509725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678174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197087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64679490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312442890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971850737"/>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with 3 Points v1">
  <p:cSld name="Slide with 3 Points v1">
    <p:spTree>
      <p:nvGrpSpPr>
        <p:cNvPr id="1" name="Shape 259"/>
        <p:cNvGrpSpPr/>
        <p:nvPr/>
      </p:nvGrpSpPr>
      <p:grpSpPr>
        <a:xfrm>
          <a:off x="0" y="0"/>
          <a:ext cx="0" cy="0"/>
          <a:chOff x="0" y="0"/>
          <a:chExt cx="0" cy="0"/>
        </a:xfrm>
      </p:grpSpPr>
      <p:sp>
        <p:nvSpPr>
          <p:cNvPr id="260" name="Google Shape;260;p38"/>
          <p:cNvSpPr/>
          <p:nvPr/>
        </p:nvSpPr>
        <p:spPr>
          <a:xfrm>
            <a:off x="389157"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38"/>
          <p:cNvSpPr/>
          <p:nvPr/>
        </p:nvSpPr>
        <p:spPr>
          <a:xfrm>
            <a:off x="448400" y="1605550"/>
            <a:ext cx="25014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2" name="Google Shape;262;p38"/>
          <p:cNvSpPr txBox="1">
            <a:spLocks noGrp="1"/>
          </p:cNvSpPr>
          <p:nvPr>
            <p:ph type="title"/>
          </p:nvPr>
        </p:nvSpPr>
        <p:spPr>
          <a:xfrm>
            <a:off x="339450" y="369925"/>
            <a:ext cx="84651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63" name="Google Shape;263;p38"/>
          <p:cNvSpPr txBox="1">
            <a:spLocks noGrp="1"/>
          </p:cNvSpPr>
          <p:nvPr>
            <p:ph type="body" idx="1"/>
          </p:nvPr>
        </p:nvSpPr>
        <p:spPr>
          <a:xfrm>
            <a:off x="611900"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4" name="Google Shape;264;p38"/>
          <p:cNvSpPr/>
          <p:nvPr/>
        </p:nvSpPr>
        <p:spPr>
          <a:xfrm>
            <a:off x="3291382"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5" name="Google Shape;265;p38"/>
          <p:cNvSpPr/>
          <p:nvPr/>
        </p:nvSpPr>
        <p:spPr>
          <a:xfrm>
            <a:off x="3350625"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6" name="Google Shape;266;p38"/>
          <p:cNvSpPr/>
          <p:nvPr/>
        </p:nvSpPr>
        <p:spPr>
          <a:xfrm>
            <a:off x="6193607" y="1546821"/>
            <a:ext cx="289800" cy="289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7" name="Google Shape;267;p38"/>
          <p:cNvSpPr/>
          <p:nvPr/>
        </p:nvSpPr>
        <p:spPr>
          <a:xfrm>
            <a:off x="6252850"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8" name="Google Shape;268;p38"/>
          <p:cNvSpPr txBox="1">
            <a:spLocks noGrp="1"/>
          </p:cNvSpPr>
          <p:nvPr>
            <p:ph type="body" idx="2"/>
          </p:nvPr>
        </p:nvSpPr>
        <p:spPr>
          <a:xfrm>
            <a:off x="3514425"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9" name="Google Shape;269;p38"/>
          <p:cNvSpPr txBox="1">
            <a:spLocks noGrp="1"/>
          </p:cNvSpPr>
          <p:nvPr>
            <p:ph type="body" idx="3"/>
          </p:nvPr>
        </p:nvSpPr>
        <p:spPr>
          <a:xfrm>
            <a:off x="6417400" y="1732450"/>
            <a:ext cx="21729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484338246"/>
      </p:ext>
    </p:extLst>
  </p:cSld>
  <p:clrMapOvr>
    <a:masterClrMapping/>
  </p:clrMapOvr>
  <p:extLst>
    <p:ext uri="{DCECCB84-F9BA-43D5-87BE-67443E8EF086}">
      <p15:sldGuideLst xmlns:p15="http://schemas.microsoft.com/office/powerpoint/2012/main">
        <p15:guide id="1" orient="horz" pos="1073">
          <p15:clr>
            <a:srgbClr val="E46962"/>
          </p15:clr>
        </p15:guide>
        <p15:guide id="2" pos="282">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842850931"/>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645900" y="4447275"/>
            <a:ext cx="241860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79500" y="4447175"/>
            <a:ext cx="241860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358950" y="4447175"/>
            <a:ext cx="241860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737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286" name="Google Shape;286;p40"/>
          <p:cNvSpPr/>
          <p:nvPr/>
        </p:nvSpPr>
        <p:spPr>
          <a:xfrm>
            <a:off x="59998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328680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693150" y="1994900"/>
            <a:ext cx="2328600"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89" name="Google Shape;289;p40"/>
          <p:cNvSpPr txBox="1">
            <a:spLocks noGrp="1"/>
          </p:cNvSpPr>
          <p:nvPr>
            <p:ph type="body" idx="2"/>
          </p:nvPr>
        </p:nvSpPr>
        <p:spPr>
          <a:xfrm>
            <a:off x="34062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90" name="Google Shape;290;p40"/>
          <p:cNvSpPr txBox="1">
            <a:spLocks noGrp="1"/>
          </p:cNvSpPr>
          <p:nvPr>
            <p:ph type="body" idx="3"/>
          </p:nvPr>
        </p:nvSpPr>
        <p:spPr>
          <a:xfrm>
            <a:off x="61245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489140342"/>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a:spLocks noGrp="1"/>
          </p:cNvSpPr>
          <p:nvPr>
            <p:ph type="pic" idx="2"/>
          </p:nvPr>
        </p:nvSpPr>
        <p:spPr>
          <a:xfrm>
            <a:off x="3887391" y="740569"/>
            <a:ext cx="4629150" cy="3655125"/>
          </a:xfrm>
          <a:prstGeom prst="rect">
            <a:avLst/>
          </a:prstGeom>
          <a:noFill/>
          <a:ln>
            <a:noFill/>
          </a:ln>
        </p:spPr>
      </p:sp>
      <p:sp>
        <p:nvSpPr>
          <p:cNvPr id="20" name="Google Shape;20;p28"/>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21" name="Google Shape;21;p2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241344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268102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3257350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86311030"/>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242682060"/>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4135658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lide With Paragraph v1">
  <p:cSld name="Slide With Paragraph v1">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566250" y="40815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bg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dirty="0"/>
          </a:p>
        </p:txBody>
      </p:sp>
      <p:sp>
        <p:nvSpPr>
          <p:cNvPr id="93" name="Google Shape;93;p20"/>
          <p:cNvSpPr txBox="1">
            <a:spLocks noGrp="1"/>
          </p:cNvSpPr>
          <p:nvPr>
            <p:ph type="body" idx="1"/>
          </p:nvPr>
        </p:nvSpPr>
        <p:spPr>
          <a:xfrm>
            <a:off x="566250" y="1018792"/>
            <a:ext cx="7777200" cy="27669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dirty="0"/>
          </a:p>
        </p:txBody>
      </p:sp>
      <p:sp>
        <p:nvSpPr>
          <p:cNvPr id="94" name="Google Shape;94;p20"/>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02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lide With Bullet Points v1 No Image">
  <p:cSld name="Slide With Bullet Points v1 No Image">
    <p:spTree>
      <p:nvGrpSpPr>
        <p:cNvPr id="1" name="Shape 95"/>
        <p:cNvGrpSpPr/>
        <p:nvPr/>
      </p:nvGrpSpPr>
      <p:grpSpPr>
        <a:xfrm>
          <a:off x="0" y="0"/>
          <a:ext cx="0" cy="0"/>
          <a:chOff x="0" y="0"/>
          <a:chExt cx="0" cy="0"/>
        </a:xfrm>
      </p:grpSpPr>
      <p:sp>
        <p:nvSpPr>
          <p:cNvPr id="96" name="Google Shape;96;p21"/>
          <p:cNvSpPr/>
          <p:nvPr/>
        </p:nvSpPr>
        <p:spPr>
          <a:xfrm>
            <a:off x="0" y="0"/>
            <a:ext cx="9144000" cy="948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1"/>
          <p:cNvSpPr txBox="1">
            <a:spLocks noGrp="1"/>
          </p:cNvSpPr>
          <p:nvPr>
            <p:ph type="title"/>
          </p:nvPr>
        </p:nvSpPr>
        <p:spPr>
          <a:xfrm>
            <a:off x="566250" y="293700"/>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98" name="Google Shape;98;p21"/>
          <p:cNvSpPr txBox="1">
            <a:spLocks noGrp="1"/>
          </p:cNvSpPr>
          <p:nvPr>
            <p:ph type="body" idx="1"/>
          </p:nvPr>
        </p:nvSpPr>
        <p:spPr>
          <a:xfrm>
            <a:off x="566250" y="920075"/>
            <a:ext cx="7777200" cy="27393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21"/>
          <p:cNvSpPr/>
          <p:nvPr/>
        </p:nvSpPr>
        <p:spPr>
          <a:xfrm>
            <a:off x="0" y="0"/>
            <a:ext cx="9144000" cy="54000"/>
          </a:xfrm>
          <a:prstGeom prst="rect">
            <a:avLst/>
          </a:prstGeom>
          <a:solidFill>
            <a:srgbClr val="2A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7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00"/>
        <p:cNvGrpSpPr/>
        <p:nvPr/>
      </p:nvGrpSpPr>
      <p:grpSpPr>
        <a:xfrm>
          <a:off x="0" y="0"/>
          <a:ext cx="0" cy="0"/>
          <a:chOff x="0" y="0"/>
          <a:chExt cx="0" cy="0"/>
        </a:xfrm>
      </p:grpSpPr>
      <p:sp>
        <p:nvSpPr>
          <p:cNvPr id="101" name="Google Shape;101;p22"/>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2"/>
          <p:cNvSpPr>
            <a:spLocks noGrp="1"/>
          </p:cNvSpPr>
          <p:nvPr>
            <p:ph type="pic" idx="2"/>
          </p:nvPr>
        </p:nvSpPr>
        <p:spPr>
          <a:xfrm>
            <a:off x="4977275" y="0"/>
            <a:ext cx="4166700" cy="5143500"/>
          </a:xfrm>
          <a:prstGeom prst="rect">
            <a:avLst/>
          </a:prstGeom>
          <a:noFill/>
          <a:ln>
            <a:noFill/>
          </a:ln>
        </p:spPr>
      </p:sp>
      <p:sp>
        <p:nvSpPr>
          <p:cNvPr id="103" name="Google Shape;103;p22"/>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4" name="Google Shape;104;p22"/>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05" name="Google Shape;105;p22"/>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6320380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06"/>
        <p:cNvGrpSpPr/>
        <p:nvPr/>
      </p:nvGrpSpPr>
      <p:grpSpPr>
        <a:xfrm>
          <a:off x="0" y="0"/>
          <a:ext cx="0" cy="0"/>
          <a:chOff x="0" y="0"/>
          <a:chExt cx="0" cy="0"/>
        </a:xfrm>
      </p:grpSpPr>
      <p:sp>
        <p:nvSpPr>
          <p:cNvPr id="107" name="Google Shape;107;p23"/>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a:spLocks noGrp="1"/>
          </p:cNvSpPr>
          <p:nvPr>
            <p:ph type="pic" idx="2"/>
          </p:nvPr>
        </p:nvSpPr>
        <p:spPr>
          <a:xfrm>
            <a:off x="4977275" y="0"/>
            <a:ext cx="4166700" cy="5143500"/>
          </a:xfrm>
          <a:prstGeom prst="rect">
            <a:avLst/>
          </a:prstGeom>
          <a:noFill/>
          <a:ln>
            <a:noFill/>
          </a:ln>
        </p:spPr>
      </p:sp>
      <p:sp>
        <p:nvSpPr>
          <p:cNvPr id="109" name="Google Shape;109;p23"/>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10" name="Google Shape;110;p23"/>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11" name="Google Shape;111;p23"/>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563421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lide With Paragraph v2 + image">
  <p:cSld name="Slide With Paragraph v2 + image">
    <p:spTree>
      <p:nvGrpSpPr>
        <p:cNvPr id="1" name="Shape 112"/>
        <p:cNvGrpSpPr/>
        <p:nvPr/>
      </p:nvGrpSpPr>
      <p:grpSpPr>
        <a:xfrm>
          <a:off x="0" y="0"/>
          <a:ext cx="0" cy="0"/>
          <a:chOff x="0" y="0"/>
          <a:chExt cx="0" cy="0"/>
        </a:xfrm>
      </p:grpSpPr>
      <p:sp>
        <p:nvSpPr>
          <p:cNvPr id="113" name="Google Shape;113;p24"/>
          <p:cNvSpPr/>
          <p:nvPr/>
        </p:nvSpPr>
        <p:spPr>
          <a:xfrm>
            <a:off x="4902575"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a:spLocks noGrp="1"/>
          </p:cNvSpPr>
          <p:nvPr>
            <p:ph type="pic" idx="2"/>
          </p:nvPr>
        </p:nvSpPr>
        <p:spPr>
          <a:xfrm>
            <a:off x="4977275" y="0"/>
            <a:ext cx="4166700" cy="5143500"/>
          </a:xfrm>
          <a:prstGeom prst="rect">
            <a:avLst/>
          </a:prstGeom>
          <a:noFill/>
          <a:ln>
            <a:noFill/>
          </a:ln>
        </p:spPr>
      </p:sp>
      <p:sp>
        <p:nvSpPr>
          <p:cNvPr id="115" name="Google Shape;115;p24"/>
          <p:cNvSpPr txBox="1">
            <a:spLocks noGrp="1"/>
          </p:cNvSpPr>
          <p:nvPr>
            <p:ph type="title"/>
          </p:nvPr>
        </p:nvSpPr>
        <p:spPr>
          <a:xfrm>
            <a:off x="5662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116" name="Google Shape;116;p24"/>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17" name="Google Shape;117;p24"/>
          <p:cNvSpPr txBox="1">
            <a:spLocks noGrp="1"/>
          </p:cNvSpPr>
          <p:nvPr>
            <p:ph type="body" idx="1"/>
          </p:nvPr>
        </p:nvSpPr>
        <p:spPr>
          <a:xfrm>
            <a:off x="5662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77687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629841"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629841" y="1260872"/>
            <a:ext cx="38684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5" name="Google Shape;25;p26"/>
          <p:cNvSpPr txBox="1">
            <a:spLocks noGrp="1"/>
          </p:cNvSpPr>
          <p:nvPr>
            <p:ph type="body" idx="2"/>
          </p:nvPr>
        </p:nvSpPr>
        <p:spPr>
          <a:xfrm>
            <a:off x="629841" y="1878806"/>
            <a:ext cx="38684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6" name="Google Shape;26;p26"/>
          <p:cNvSpPr txBox="1">
            <a:spLocks noGrp="1"/>
          </p:cNvSpPr>
          <p:nvPr>
            <p:ph type="body" idx="3"/>
          </p:nvPr>
        </p:nvSpPr>
        <p:spPr>
          <a:xfrm>
            <a:off x="4629150" y="1260872"/>
            <a:ext cx="3887325" cy="617850"/>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rgbClr val="3D3D3D"/>
              </a:buClr>
              <a:buSzPts val="2400"/>
              <a:buNone/>
              <a:defRPr sz="1800" b="1"/>
            </a:lvl1pPr>
            <a:lvl2pPr marL="685800" lvl="1" indent="-171450" algn="l">
              <a:lnSpc>
                <a:spcPct val="90000"/>
              </a:lnSpc>
              <a:spcBef>
                <a:spcPts val="375"/>
              </a:spcBef>
              <a:spcAft>
                <a:spcPts val="0"/>
              </a:spcAft>
              <a:buClr>
                <a:srgbClr val="3D3D3D"/>
              </a:buClr>
              <a:buSzPts val="2000"/>
              <a:buNone/>
              <a:defRPr sz="1500" b="1"/>
            </a:lvl2pPr>
            <a:lvl3pPr marL="1028700" lvl="2" indent="-171450" algn="l">
              <a:lnSpc>
                <a:spcPct val="90000"/>
              </a:lnSpc>
              <a:spcBef>
                <a:spcPts val="375"/>
              </a:spcBef>
              <a:spcAft>
                <a:spcPts val="0"/>
              </a:spcAft>
              <a:buClr>
                <a:srgbClr val="3D3D3D"/>
              </a:buClr>
              <a:buSzPts val="1800"/>
              <a:buNone/>
              <a:defRPr sz="1350" b="1"/>
            </a:lvl3pPr>
            <a:lvl4pPr marL="1371600" lvl="3" indent="-171450" algn="l">
              <a:lnSpc>
                <a:spcPct val="90000"/>
              </a:lnSpc>
              <a:spcBef>
                <a:spcPts val="375"/>
              </a:spcBef>
              <a:spcAft>
                <a:spcPts val="0"/>
              </a:spcAft>
              <a:buClr>
                <a:srgbClr val="3D3D3D"/>
              </a:buClr>
              <a:buSzPts val="1600"/>
              <a:buNone/>
              <a:defRPr sz="1200" b="1"/>
            </a:lvl4pPr>
            <a:lvl5pPr marL="1714500" lvl="4" indent="-171450" algn="l">
              <a:lnSpc>
                <a:spcPct val="90000"/>
              </a:lnSpc>
              <a:spcBef>
                <a:spcPts val="375"/>
              </a:spcBef>
              <a:spcAft>
                <a:spcPts val="0"/>
              </a:spcAft>
              <a:buClr>
                <a:srgbClr val="3D3D3D"/>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7" name="Google Shape;27;p26"/>
          <p:cNvSpPr txBox="1">
            <a:spLocks noGrp="1"/>
          </p:cNvSpPr>
          <p:nvPr>
            <p:ph type="body" idx="4"/>
          </p:nvPr>
        </p:nvSpPr>
        <p:spPr>
          <a:xfrm>
            <a:off x="4629150" y="1878806"/>
            <a:ext cx="3887325" cy="276345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2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276928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lide With Bullet Points v2">
  <p:cSld name="Slide With Bullet Points v2">
    <p:spTree>
      <p:nvGrpSpPr>
        <p:cNvPr id="1" name="Shape 118"/>
        <p:cNvGrpSpPr/>
        <p:nvPr/>
      </p:nvGrpSpPr>
      <p:grpSpPr>
        <a:xfrm>
          <a:off x="0" y="0"/>
          <a:ext cx="0" cy="0"/>
          <a:chOff x="0" y="0"/>
          <a:chExt cx="0" cy="0"/>
        </a:xfrm>
      </p:grpSpPr>
      <p:sp>
        <p:nvSpPr>
          <p:cNvPr id="119" name="Google Shape;119;p25"/>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a:spLocks noGrp="1"/>
          </p:cNvSpPr>
          <p:nvPr>
            <p:ph type="pic" idx="2"/>
          </p:nvPr>
        </p:nvSpPr>
        <p:spPr>
          <a:xfrm>
            <a:off x="0" y="0"/>
            <a:ext cx="4166700" cy="5143500"/>
          </a:xfrm>
          <a:prstGeom prst="rect">
            <a:avLst/>
          </a:prstGeom>
          <a:noFill/>
          <a:ln>
            <a:noFill/>
          </a:ln>
        </p:spPr>
      </p:sp>
      <p:sp>
        <p:nvSpPr>
          <p:cNvPr id="121" name="Google Shape;121;p25"/>
          <p:cNvSpPr txBox="1">
            <a:spLocks noGrp="1"/>
          </p:cNvSpPr>
          <p:nvPr>
            <p:ph type="title"/>
          </p:nvPr>
        </p:nvSpPr>
        <p:spPr>
          <a:xfrm>
            <a:off x="4651550" y="445025"/>
            <a:ext cx="4093500" cy="5034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2" name="Google Shape;122;p25"/>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23" name="Google Shape;123;p25"/>
          <p:cNvSpPr txBox="1">
            <a:spLocks noGrp="1"/>
          </p:cNvSpPr>
          <p:nvPr>
            <p:ph type="body" idx="1"/>
          </p:nvPr>
        </p:nvSpPr>
        <p:spPr>
          <a:xfrm>
            <a:off x="4651550" y="10779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2566926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lide With Bullet Points v2 + image">
  <p:cSld name="Slide With Bullet Points v2 + image">
    <p:spTree>
      <p:nvGrpSpPr>
        <p:cNvPr id="1" name="Shape 124"/>
        <p:cNvGrpSpPr/>
        <p:nvPr/>
      </p:nvGrpSpPr>
      <p:grpSpPr>
        <a:xfrm>
          <a:off x="0" y="0"/>
          <a:ext cx="0" cy="0"/>
          <a:chOff x="0" y="0"/>
          <a:chExt cx="0" cy="0"/>
        </a:xfrm>
      </p:grpSpPr>
      <p:sp>
        <p:nvSpPr>
          <p:cNvPr id="125" name="Google Shape;125;p26"/>
          <p:cNvSpPr/>
          <p:nvPr/>
        </p:nvSpPr>
        <p:spPr>
          <a:xfrm>
            <a:off x="0" y="153100"/>
            <a:ext cx="74700" cy="4837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a:spLocks noGrp="1"/>
          </p:cNvSpPr>
          <p:nvPr>
            <p:ph type="pic" idx="2"/>
          </p:nvPr>
        </p:nvSpPr>
        <p:spPr>
          <a:xfrm>
            <a:off x="0" y="0"/>
            <a:ext cx="4166700" cy="5143500"/>
          </a:xfrm>
          <a:prstGeom prst="rect">
            <a:avLst/>
          </a:prstGeom>
          <a:noFill/>
          <a:ln>
            <a:noFill/>
          </a:ln>
        </p:spPr>
      </p:sp>
      <p:sp>
        <p:nvSpPr>
          <p:cNvPr id="127" name="Google Shape;127;p26"/>
          <p:cNvSpPr txBox="1">
            <a:spLocks noGrp="1"/>
          </p:cNvSpPr>
          <p:nvPr>
            <p:ph type="title"/>
          </p:nvPr>
        </p:nvSpPr>
        <p:spPr>
          <a:xfrm>
            <a:off x="4651550" y="445025"/>
            <a:ext cx="4093500" cy="937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8" name="Google Shape;128;p26"/>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29" name="Google Shape;129;p26"/>
          <p:cNvSpPr txBox="1">
            <a:spLocks noGrp="1"/>
          </p:cNvSpPr>
          <p:nvPr>
            <p:ph type="body" idx="1"/>
          </p:nvPr>
        </p:nvSpPr>
        <p:spPr>
          <a:xfrm>
            <a:off x="4651550" y="1382725"/>
            <a:ext cx="3986700" cy="32805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1"/>
              </a:buClr>
              <a:buSzPts val="1100"/>
              <a:buChar char="✓"/>
              <a:defRPr/>
            </a:lvl1pPr>
            <a:lvl2pPr marL="914400" lvl="1" indent="-298450">
              <a:spcBef>
                <a:spcPts val="0"/>
              </a:spcBef>
              <a:spcAft>
                <a:spcPts val="0"/>
              </a:spcAft>
              <a:buClr>
                <a:schemeClr val="accent1"/>
              </a:buClr>
              <a:buSzPts val="1100"/>
              <a:buChar char="✓"/>
              <a:defRPr/>
            </a:lvl2pPr>
            <a:lvl3pPr marL="1371600" lvl="2" indent="-298450">
              <a:spcBef>
                <a:spcPts val="0"/>
              </a:spcBef>
              <a:spcAft>
                <a:spcPts val="0"/>
              </a:spcAft>
              <a:buClr>
                <a:schemeClr val="accent1"/>
              </a:buClr>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448596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lide 3 items in  a list + image">
  <p:cSld name="Slide 3 items in  a list + image">
    <p:spTree>
      <p:nvGrpSpPr>
        <p:cNvPr id="1" name="Shape 130"/>
        <p:cNvGrpSpPr/>
        <p:nvPr/>
      </p:nvGrpSpPr>
      <p:grpSpPr>
        <a:xfrm>
          <a:off x="0" y="0"/>
          <a:ext cx="0" cy="0"/>
          <a:chOff x="0" y="0"/>
          <a:chExt cx="0" cy="0"/>
        </a:xfrm>
      </p:grpSpPr>
      <p:sp>
        <p:nvSpPr>
          <p:cNvPr id="131" name="Google Shape;131;p27"/>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7"/>
          <p:cNvSpPr>
            <a:spLocks noGrp="1"/>
          </p:cNvSpPr>
          <p:nvPr>
            <p:ph type="pic" idx="2"/>
          </p:nvPr>
        </p:nvSpPr>
        <p:spPr>
          <a:xfrm>
            <a:off x="560300" y="1522125"/>
            <a:ext cx="3922200" cy="3046800"/>
          </a:xfrm>
          <a:prstGeom prst="rect">
            <a:avLst/>
          </a:prstGeom>
          <a:noFill/>
          <a:ln>
            <a:noFill/>
          </a:ln>
        </p:spPr>
      </p:sp>
      <p:sp>
        <p:nvSpPr>
          <p:cNvPr id="133" name="Google Shape;133;p27"/>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34" name="Google Shape;134;p27"/>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35" name="Google Shape;135;p27"/>
          <p:cNvSpPr/>
          <p:nvPr/>
        </p:nvSpPr>
        <p:spPr>
          <a:xfrm>
            <a:off x="4855875" y="445025"/>
            <a:ext cx="3726000" cy="1044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7"/>
          <p:cNvSpPr/>
          <p:nvPr/>
        </p:nvSpPr>
        <p:spPr>
          <a:xfrm>
            <a:off x="4855875" y="1753439"/>
            <a:ext cx="3726000" cy="10764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p:nvPr/>
        </p:nvSpPr>
        <p:spPr>
          <a:xfrm>
            <a:off x="4855875" y="3070475"/>
            <a:ext cx="3726000" cy="1077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body" idx="1"/>
          </p:nvPr>
        </p:nvSpPr>
        <p:spPr>
          <a:xfrm>
            <a:off x="5481550" y="547625"/>
            <a:ext cx="2972700" cy="8388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39" name="Google Shape;139;p27"/>
          <p:cNvSpPr txBox="1">
            <a:spLocks noGrp="1"/>
          </p:cNvSpPr>
          <p:nvPr>
            <p:ph type="body" idx="3"/>
          </p:nvPr>
        </p:nvSpPr>
        <p:spPr>
          <a:xfrm>
            <a:off x="5481550" y="1872537"/>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0" name="Google Shape;140;p27"/>
          <p:cNvSpPr txBox="1">
            <a:spLocks noGrp="1"/>
          </p:cNvSpPr>
          <p:nvPr>
            <p:ph type="body" idx="4"/>
          </p:nvPr>
        </p:nvSpPr>
        <p:spPr>
          <a:xfrm>
            <a:off x="5481550" y="3189875"/>
            <a:ext cx="2972700" cy="838200"/>
          </a:xfrm>
          <a:prstGeom prst="rect">
            <a:avLst/>
          </a:prstGeom>
        </p:spPr>
        <p:txBody>
          <a:bodyPr spcFirstLastPara="1" wrap="square" lIns="91425" tIns="91425" rIns="91425" bIns="91425" anchor="ctr"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41" name="Google Shape;141;p27"/>
          <p:cNvSpPr txBox="1"/>
          <p:nvPr/>
        </p:nvSpPr>
        <p:spPr>
          <a:xfrm>
            <a:off x="5041100" y="83367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42" name="Google Shape;142;p27"/>
          <p:cNvSpPr txBox="1"/>
          <p:nvPr/>
        </p:nvSpPr>
        <p:spPr>
          <a:xfrm>
            <a:off x="5041100" y="2146400"/>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43" name="Google Shape;143;p27"/>
          <p:cNvSpPr txBox="1"/>
          <p:nvPr/>
        </p:nvSpPr>
        <p:spPr>
          <a:xfrm>
            <a:off x="5041100" y="3459425"/>
            <a:ext cx="299100" cy="29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Tree>
    <p:extLst>
      <p:ext uri="{BB962C8B-B14F-4D97-AF65-F5344CB8AC3E}">
        <p14:creationId xmlns:p14="http://schemas.microsoft.com/office/powerpoint/2010/main" val="3929180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lide 3 items in  a list + image 1">
  <p:cSld name="Slide 3 items in  a list + image 1">
    <p:spTree>
      <p:nvGrpSpPr>
        <p:cNvPr id="1" name="Shape 144"/>
        <p:cNvGrpSpPr/>
        <p:nvPr/>
      </p:nvGrpSpPr>
      <p:grpSpPr>
        <a:xfrm>
          <a:off x="0" y="0"/>
          <a:ext cx="0" cy="0"/>
          <a:chOff x="0" y="0"/>
          <a:chExt cx="0" cy="0"/>
        </a:xfrm>
      </p:grpSpPr>
      <p:sp>
        <p:nvSpPr>
          <p:cNvPr id="145" name="Google Shape;145;p28"/>
          <p:cNvSpPr/>
          <p:nvPr/>
        </p:nvSpPr>
        <p:spPr>
          <a:xfrm>
            <a:off x="0" y="3249700"/>
            <a:ext cx="9144000" cy="1905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8"/>
          <p:cNvSpPr>
            <a:spLocks noGrp="1"/>
          </p:cNvSpPr>
          <p:nvPr>
            <p:ph type="pic" idx="2"/>
          </p:nvPr>
        </p:nvSpPr>
        <p:spPr>
          <a:xfrm>
            <a:off x="560300" y="1522125"/>
            <a:ext cx="3922200" cy="3046800"/>
          </a:xfrm>
          <a:prstGeom prst="rect">
            <a:avLst/>
          </a:prstGeom>
          <a:noFill/>
          <a:ln>
            <a:noFill/>
          </a:ln>
        </p:spPr>
      </p:sp>
      <p:sp>
        <p:nvSpPr>
          <p:cNvPr id="147" name="Google Shape;147;p28"/>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8" name="Google Shape;148;p28"/>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49" name="Google Shape;149;p28"/>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8"/>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8"/>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2" name="Google Shape;152;p28"/>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53" name="Google Shape;153;p28"/>
          <p:cNvSpPr/>
          <p:nvPr/>
        </p:nvSpPr>
        <p:spPr>
          <a:xfrm>
            <a:off x="4855875" y="819675"/>
            <a:ext cx="18000" cy="16920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54" name="Google Shape;154;p28"/>
          <p:cNvSpPr/>
          <p:nvPr/>
        </p:nvSpPr>
        <p:spPr>
          <a:xfrm>
            <a:off x="4855981" y="3177975"/>
            <a:ext cx="18000" cy="1691700"/>
          </a:xfrm>
          <a:prstGeom prst="rect">
            <a:avLst/>
          </a:prstGeom>
          <a:solidFill>
            <a:schemeClr val="accent1"/>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3283810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lide 2 items in  a list + image">
  <p:cSld name="Slide 2 items in  a list + image">
    <p:spTree>
      <p:nvGrpSpPr>
        <p:cNvPr id="1" name="Shape 155"/>
        <p:cNvGrpSpPr/>
        <p:nvPr/>
      </p:nvGrpSpPr>
      <p:grpSpPr>
        <a:xfrm>
          <a:off x="0" y="0"/>
          <a:ext cx="0" cy="0"/>
          <a:chOff x="0" y="0"/>
          <a:chExt cx="0" cy="0"/>
        </a:xfrm>
      </p:grpSpPr>
      <p:sp>
        <p:nvSpPr>
          <p:cNvPr id="156" name="Google Shape;156;p29"/>
          <p:cNvSpPr/>
          <p:nvPr/>
        </p:nvSpPr>
        <p:spPr>
          <a:xfrm>
            <a:off x="0" y="3249700"/>
            <a:ext cx="9144000" cy="1905000"/>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a:spLocks noGrp="1"/>
          </p:cNvSpPr>
          <p:nvPr>
            <p:ph type="pic" idx="2"/>
          </p:nvPr>
        </p:nvSpPr>
        <p:spPr>
          <a:xfrm>
            <a:off x="560300" y="1522125"/>
            <a:ext cx="3922200" cy="3046800"/>
          </a:xfrm>
          <a:prstGeom prst="rect">
            <a:avLst/>
          </a:prstGeom>
          <a:noFill/>
          <a:ln>
            <a:noFill/>
          </a:ln>
        </p:spPr>
      </p:sp>
      <p:sp>
        <p:nvSpPr>
          <p:cNvPr id="158" name="Google Shape;158;p29"/>
          <p:cNvSpPr txBox="1">
            <a:spLocks noGrp="1"/>
          </p:cNvSpPr>
          <p:nvPr>
            <p:ph type="title"/>
          </p:nvPr>
        </p:nvSpPr>
        <p:spPr>
          <a:xfrm>
            <a:off x="566250" y="445025"/>
            <a:ext cx="4093500" cy="10770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9" name="Google Shape;159;p29"/>
          <p:cNvSpPr txBox="1">
            <a:spLocks noGrp="1"/>
          </p:cNvSpPr>
          <p:nvPr>
            <p:ph type="sldNum" idx="12"/>
          </p:nvPr>
        </p:nvSpPr>
        <p:spPr>
          <a:xfrm>
            <a:off x="7999953" y="4663224"/>
            <a:ext cx="5778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60" name="Google Shape;160;p29"/>
          <p:cNvSpPr/>
          <p:nvPr/>
        </p:nvSpPr>
        <p:spPr>
          <a:xfrm>
            <a:off x="4855875" y="819675"/>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4855875" y="3177964"/>
            <a:ext cx="3726000" cy="16920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txBox="1">
            <a:spLocks noGrp="1"/>
          </p:cNvSpPr>
          <p:nvPr>
            <p:ph type="body" idx="1"/>
          </p:nvPr>
        </p:nvSpPr>
        <p:spPr>
          <a:xfrm>
            <a:off x="4992675" y="957875"/>
            <a:ext cx="3452400" cy="1425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3" name="Google Shape;163;p29"/>
          <p:cNvSpPr txBox="1">
            <a:spLocks noGrp="1"/>
          </p:cNvSpPr>
          <p:nvPr>
            <p:ph type="body" idx="3"/>
          </p:nvPr>
        </p:nvSpPr>
        <p:spPr>
          <a:xfrm>
            <a:off x="5001050" y="3332050"/>
            <a:ext cx="3453300" cy="14247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164" name="Google Shape;164;p29"/>
          <p:cNvSpPr/>
          <p:nvPr/>
        </p:nvSpPr>
        <p:spPr>
          <a:xfrm>
            <a:off x="4855875" y="819675"/>
            <a:ext cx="18000" cy="1692000"/>
          </a:xfrm>
          <a:prstGeom prst="rect">
            <a:avLst/>
          </a:prstGeom>
          <a:solidFill>
            <a:schemeClr val="accent3"/>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65" name="Google Shape;165;p29"/>
          <p:cNvSpPr/>
          <p:nvPr/>
        </p:nvSpPr>
        <p:spPr>
          <a:xfrm>
            <a:off x="4855981" y="3177975"/>
            <a:ext cx="18000" cy="1691700"/>
          </a:xfrm>
          <a:prstGeom prst="rect">
            <a:avLst/>
          </a:prstGeom>
          <a:solidFill>
            <a:schemeClr val="accent3"/>
          </a:solidFill>
          <a:ln>
            <a:noFill/>
          </a:ln>
          <a:effectLst>
            <a:outerShdw blurRad="57150" dist="19050" dir="3780000" algn="bl" rotWithShape="0">
              <a:srgbClr val="D9D9D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Tree>
    <p:extLst>
      <p:ext uri="{BB962C8B-B14F-4D97-AF65-F5344CB8AC3E}">
        <p14:creationId xmlns:p14="http://schemas.microsoft.com/office/powerpoint/2010/main" val="2806910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lide 3 items in a list">
  <p:cSld name="Slide 3 items in a list">
    <p:spTree>
      <p:nvGrpSpPr>
        <p:cNvPr id="1" name="Shape 166"/>
        <p:cNvGrpSpPr/>
        <p:nvPr/>
      </p:nvGrpSpPr>
      <p:grpSpPr>
        <a:xfrm>
          <a:off x="0" y="0"/>
          <a:ext cx="0" cy="0"/>
          <a:chOff x="0" y="0"/>
          <a:chExt cx="0" cy="0"/>
        </a:xfrm>
      </p:grpSpPr>
      <p:sp>
        <p:nvSpPr>
          <p:cNvPr id="167" name="Google Shape;167;p30"/>
          <p:cNvSpPr/>
          <p:nvPr/>
        </p:nvSpPr>
        <p:spPr>
          <a:xfrm>
            <a:off x="3322875"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6079500" y="4474775"/>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645900" y="4474800"/>
            <a:ext cx="2418600" cy="94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0"/>
          <p:cNvGrpSpPr/>
          <p:nvPr/>
        </p:nvGrpSpPr>
        <p:grpSpPr>
          <a:xfrm>
            <a:off x="565200" y="1607413"/>
            <a:ext cx="2577600" cy="2867388"/>
            <a:chOff x="565200" y="1607413"/>
            <a:chExt cx="2577600" cy="2867388"/>
          </a:xfrm>
        </p:grpSpPr>
        <p:sp>
          <p:nvSpPr>
            <p:cNvPr id="171" name="Google Shape;171;p30"/>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2" name="Google Shape;172;p30"/>
            <p:cNvSpPr/>
            <p:nvPr/>
          </p:nvSpPr>
          <p:spPr>
            <a:xfrm>
              <a:off x="1622250" y="1607413"/>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3" name="Google Shape;173;p30"/>
          <p:cNvGrpSpPr/>
          <p:nvPr/>
        </p:nvGrpSpPr>
        <p:grpSpPr>
          <a:xfrm>
            <a:off x="3283200" y="1607425"/>
            <a:ext cx="2577600" cy="2867375"/>
            <a:chOff x="3283200" y="1607425"/>
            <a:chExt cx="2577600" cy="2867375"/>
          </a:xfrm>
        </p:grpSpPr>
        <p:sp>
          <p:nvSpPr>
            <p:cNvPr id="174" name="Google Shape;174;p30"/>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5" name="Google Shape;175;p30"/>
            <p:cNvSpPr/>
            <p:nvPr/>
          </p:nvSpPr>
          <p:spPr>
            <a:xfrm>
              <a:off x="4340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76" name="Google Shape;176;p30"/>
          <p:cNvGrpSpPr/>
          <p:nvPr/>
        </p:nvGrpSpPr>
        <p:grpSpPr>
          <a:xfrm>
            <a:off x="6001200" y="1607425"/>
            <a:ext cx="2577600" cy="2867375"/>
            <a:chOff x="6001200" y="1607425"/>
            <a:chExt cx="2577600" cy="2867375"/>
          </a:xfrm>
        </p:grpSpPr>
        <p:sp>
          <p:nvSpPr>
            <p:cNvPr id="177" name="Google Shape;177;p30"/>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78" name="Google Shape;178;p30"/>
            <p:cNvSpPr/>
            <p:nvPr/>
          </p:nvSpPr>
          <p:spPr>
            <a:xfrm>
              <a:off x="7058250" y="1607425"/>
              <a:ext cx="463500" cy="463500"/>
            </a:xfrm>
            <a:prstGeom prst="ellipse">
              <a:avLst/>
            </a:prstGeom>
            <a:solidFill>
              <a:srgbClr val="FFFFFF"/>
            </a:solidFill>
            <a:ln w="19050" cap="flat" cmpd="sng">
              <a:solidFill>
                <a:srgbClr val="3EABC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79" name="Google Shape;179;p3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80" name="Google Shape;180;p3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181" name="Google Shape;181;p30"/>
          <p:cNvSpPr txBox="1"/>
          <p:nvPr/>
        </p:nvSpPr>
        <p:spPr>
          <a:xfrm>
            <a:off x="1614175" y="1607425"/>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1</a:t>
            </a:r>
            <a:endParaRPr b="1">
              <a:solidFill>
                <a:schemeClr val="accent1"/>
              </a:solidFill>
              <a:latin typeface="Inter"/>
              <a:ea typeface="Inter"/>
              <a:cs typeface="Inter"/>
              <a:sym typeface="Inter"/>
            </a:endParaRPr>
          </a:p>
        </p:txBody>
      </p:sp>
      <p:sp>
        <p:nvSpPr>
          <p:cNvPr id="182" name="Google Shape;182;p30"/>
          <p:cNvSpPr txBox="1"/>
          <p:nvPr/>
        </p:nvSpPr>
        <p:spPr>
          <a:xfrm>
            <a:off x="4336400"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2</a:t>
            </a:r>
            <a:endParaRPr b="1">
              <a:solidFill>
                <a:schemeClr val="accent1"/>
              </a:solidFill>
              <a:latin typeface="Inter"/>
              <a:ea typeface="Inter"/>
              <a:cs typeface="Inter"/>
              <a:sym typeface="Inter"/>
            </a:endParaRPr>
          </a:p>
        </p:txBody>
      </p:sp>
      <p:sp>
        <p:nvSpPr>
          <p:cNvPr id="183" name="Google Shape;183;p30"/>
          <p:cNvSpPr txBox="1"/>
          <p:nvPr/>
        </p:nvSpPr>
        <p:spPr>
          <a:xfrm>
            <a:off x="7051025" y="1619450"/>
            <a:ext cx="478800" cy="45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accent1"/>
                </a:solidFill>
                <a:latin typeface="Inter"/>
                <a:ea typeface="Inter"/>
                <a:cs typeface="Inter"/>
                <a:sym typeface="Inter"/>
              </a:rPr>
              <a:t>3</a:t>
            </a:r>
            <a:endParaRPr b="1">
              <a:solidFill>
                <a:schemeClr val="accent1"/>
              </a:solidFill>
              <a:latin typeface="Inter"/>
              <a:ea typeface="Inter"/>
              <a:cs typeface="Inter"/>
              <a:sym typeface="Inter"/>
            </a:endParaRPr>
          </a:p>
        </p:txBody>
      </p:sp>
      <p:sp>
        <p:nvSpPr>
          <p:cNvPr id="184" name="Google Shape;184;p30"/>
          <p:cNvSpPr txBox="1">
            <a:spLocks noGrp="1"/>
          </p:cNvSpPr>
          <p:nvPr>
            <p:ph type="body" idx="1"/>
          </p:nvPr>
        </p:nvSpPr>
        <p:spPr>
          <a:xfrm>
            <a:off x="7267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5" name="Google Shape;185;p30"/>
          <p:cNvSpPr txBox="1">
            <a:spLocks noGrp="1"/>
          </p:cNvSpPr>
          <p:nvPr>
            <p:ph type="body" idx="2"/>
          </p:nvPr>
        </p:nvSpPr>
        <p:spPr>
          <a:xfrm>
            <a:off x="344130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186" name="Google Shape;186;p30"/>
          <p:cNvSpPr txBox="1">
            <a:spLocks noGrp="1"/>
          </p:cNvSpPr>
          <p:nvPr>
            <p:ph type="body" idx="3"/>
          </p:nvPr>
        </p:nvSpPr>
        <p:spPr>
          <a:xfrm>
            <a:off x="6155850" y="2105225"/>
            <a:ext cx="22614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29619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lide with 3 key metrics">
  <p:cSld name="Slide with 3 key metrics">
    <p:spTree>
      <p:nvGrpSpPr>
        <p:cNvPr id="1" name="Shape 209"/>
        <p:cNvGrpSpPr/>
        <p:nvPr/>
      </p:nvGrpSpPr>
      <p:grpSpPr>
        <a:xfrm>
          <a:off x="0" y="0"/>
          <a:ext cx="0" cy="0"/>
          <a:chOff x="0" y="0"/>
          <a:chExt cx="0" cy="0"/>
        </a:xfrm>
      </p:grpSpPr>
      <p:sp>
        <p:nvSpPr>
          <p:cNvPr id="210" name="Google Shape;210;p32"/>
          <p:cNvSpPr/>
          <p:nvPr/>
        </p:nvSpPr>
        <p:spPr>
          <a:xfrm>
            <a:off x="569625"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32"/>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12" name="Google Shape;212;p32"/>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213" name="Google Shape;213;p32"/>
          <p:cNvSpPr txBox="1">
            <a:spLocks noGrp="1"/>
          </p:cNvSpPr>
          <p:nvPr>
            <p:ph type="body" idx="1"/>
          </p:nvPr>
        </p:nvSpPr>
        <p:spPr>
          <a:xfrm>
            <a:off x="812325" y="2376000"/>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4" name="Google Shape;214;p32"/>
          <p:cNvSpPr/>
          <p:nvPr/>
        </p:nvSpPr>
        <p:spPr>
          <a:xfrm>
            <a:off x="3287688"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5" name="Google Shape;215;p32"/>
          <p:cNvSpPr/>
          <p:nvPr/>
        </p:nvSpPr>
        <p:spPr>
          <a:xfrm>
            <a:off x="6005751" y="1377275"/>
            <a:ext cx="2575500" cy="31917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32"/>
          <p:cNvSpPr txBox="1">
            <a:spLocks noGrp="1"/>
          </p:cNvSpPr>
          <p:nvPr>
            <p:ph type="body" idx="2"/>
          </p:nvPr>
        </p:nvSpPr>
        <p:spPr>
          <a:xfrm>
            <a:off x="35304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7" name="Google Shape;217;p32"/>
          <p:cNvSpPr txBox="1">
            <a:spLocks noGrp="1"/>
          </p:cNvSpPr>
          <p:nvPr>
            <p:ph type="body" idx="3"/>
          </p:nvPr>
        </p:nvSpPr>
        <p:spPr>
          <a:xfrm>
            <a:off x="6239000" y="2377558"/>
            <a:ext cx="2090100" cy="17397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18" name="Google Shape;218;p32"/>
          <p:cNvSpPr txBox="1">
            <a:spLocks noGrp="1"/>
          </p:cNvSpPr>
          <p:nvPr>
            <p:ph type="subTitle" idx="4"/>
          </p:nvPr>
        </p:nvSpPr>
        <p:spPr>
          <a:xfrm>
            <a:off x="812325" y="1803600"/>
            <a:ext cx="2090100" cy="434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19" name="Google Shape;219;p32"/>
          <p:cNvSpPr txBox="1">
            <a:spLocks noGrp="1"/>
          </p:cNvSpPr>
          <p:nvPr>
            <p:ph type="subTitle" idx="5"/>
          </p:nvPr>
        </p:nvSpPr>
        <p:spPr>
          <a:xfrm>
            <a:off x="346468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
        <p:nvSpPr>
          <p:cNvPr id="220" name="Google Shape;220;p32"/>
          <p:cNvSpPr txBox="1">
            <a:spLocks noGrp="1"/>
          </p:cNvSpPr>
          <p:nvPr>
            <p:ph type="subTitle" idx="6"/>
          </p:nvPr>
        </p:nvSpPr>
        <p:spPr>
          <a:xfrm>
            <a:off x="6182738" y="1803600"/>
            <a:ext cx="2221500" cy="504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1200"/>
              <a:buNone/>
              <a:defRPr sz="1200">
                <a:solidFill>
                  <a:schemeClr val="accent5"/>
                </a:solidFill>
              </a:defRPr>
            </a:lvl1pPr>
            <a:lvl2pPr lvl="1">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2pPr>
            <a:lvl3pPr lvl="2">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3pPr>
            <a:lvl4pPr lvl="3">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4pPr>
            <a:lvl5pPr lvl="4">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5pPr>
            <a:lvl6pPr lvl="5">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6pPr>
            <a:lvl7pPr lvl="6">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7pPr>
            <a:lvl8pPr lvl="7">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8pPr>
            <a:lvl9pPr lvl="8">
              <a:spcBef>
                <a:spcPts val="0"/>
              </a:spcBef>
              <a:spcAft>
                <a:spcPts val="0"/>
              </a:spcAft>
              <a:buClr>
                <a:schemeClr val="accent5"/>
              </a:buClr>
              <a:buSzPts val="1200"/>
              <a:buFont typeface="Space Grotesk SemiBold"/>
              <a:buNone/>
              <a:defRPr sz="1200" b="0">
                <a:solidFill>
                  <a:schemeClr val="accent5"/>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603136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lide with 2 Points v1">
  <p:cSld name="Slide with 2 Points v1">
    <p:spTree>
      <p:nvGrpSpPr>
        <p:cNvPr id="1" name="Shape 221"/>
        <p:cNvGrpSpPr/>
        <p:nvPr/>
      </p:nvGrpSpPr>
      <p:grpSpPr>
        <a:xfrm>
          <a:off x="0" y="0"/>
          <a:ext cx="0" cy="0"/>
          <a:chOff x="0" y="0"/>
          <a:chExt cx="0" cy="0"/>
        </a:xfrm>
      </p:grpSpPr>
      <p:sp>
        <p:nvSpPr>
          <p:cNvPr id="222" name="Google Shape;222;p33"/>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3" name="Google Shape;223;p33"/>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4" name="Google Shape;224;p33"/>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25" name="Google Shape;225;p33"/>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6" name="Google Shape;226;p33"/>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7" name="Google Shape;227;p33"/>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28" name="Google Shape;228;p33"/>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29" name="Google Shape;229;p33"/>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901936643"/>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lide with 2 Points v1 + image">
  <p:cSld name="Slide with 2 Points v1 + image">
    <p:spTree>
      <p:nvGrpSpPr>
        <p:cNvPr id="1" name="Shape 230"/>
        <p:cNvGrpSpPr/>
        <p:nvPr/>
      </p:nvGrpSpPr>
      <p:grpSpPr>
        <a:xfrm>
          <a:off x="0" y="0"/>
          <a:ext cx="0" cy="0"/>
          <a:chOff x="0" y="0"/>
          <a:chExt cx="0" cy="0"/>
        </a:xfrm>
      </p:grpSpPr>
      <p:sp>
        <p:nvSpPr>
          <p:cNvPr id="231" name="Google Shape;231;p34"/>
          <p:cNvSpPr/>
          <p:nvPr/>
        </p:nvSpPr>
        <p:spPr>
          <a:xfrm>
            <a:off x="3358382"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2" name="Google Shape;232;p34"/>
          <p:cNvSpPr/>
          <p:nvPr/>
        </p:nvSpPr>
        <p:spPr>
          <a:xfrm>
            <a:off x="3417625"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3" name="Google Shape;233;p34"/>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34" name="Google Shape;234;p34"/>
          <p:cNvSpPr txBox="1">
            <a:spLocks noGrp="1"/>
          </p:cNvSpPr>
          <p:nvPr>
            <p:ph type="body" idx="1"/>
          </p:nvPr>
        </p:nvSpPr>
        <p:spPr>
          <a:xfrm>
            <a:off x="3569725"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5" name="Google Shape;235;p34"/>
          <p:cNvSpPr/>
          <p:nvPr/>
        </p:nvSpPr>
        <p:spPr>
          <a:xfrm>
            <a:off x="6260607"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6" name="Google Shape;236;p34"/>
          <p:cNvSpPr/>
          <p:nvPr/>
        </p:nvSpPr>
        <p:spPr>
          <a:xfrm>
            <a:off x="6319850" y="1605550"/>
            <a:ext cx="2280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37" name="Google Shape;237;p34"/>
          <p:cNvSpPr txBox="1">
            <a:spLocks noGrp="1"/>
          </p:cNvSpPr>
          <p:nvPr>
            <p:ph type="body" idx="2"/>
          </p:nvPr>
        </p:nvSpPr>
        <p:spPr>
          <a:xfrm>
            <a:off x="6471950" y="1732450"/>
            <a:ext cx="1975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38" name="Google Shape;238;p34"/>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1366798374"/>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lide with 2 Points v2">
  <p:cSld name="Slide with 2 Points v2">
    <p:spTree>
      <p:nvGrpSpPr>
        <p:cNvPr id="1" name="Shape 245"/>
        <p:cNvGrpSpPr/>
        <p:nvPr/>
      </p:nvGrpSpPr>
      <p:grpSpPr>
        <a:xfrm>
          <a:off x="0" y="0"/>
          <a:ext cx="0" cy="0"/>
          <a:chOff x="0" y="0"/>
          <a:chExt cx="0" cy="0"/>
        </a:xfrm>
      </p:grpSpPr>
      <p:sp>
        <p:nvSpPr>
          <p:cNvPr id="246" name="Google Shape;246;p36"/>
          <p:cNvSpPr/>
          <p:nvPr/>
        </p:nvSpPr>
        <p:spPr>
          <a:xfrm>
            <a:off x="3236813" y="1605550"/>
            <a:ext cx="2489100" cy="2566200"/>
          </a:xfrm>
          <a:prstGeom prst="rect">
            <a:avLst/>
          </a:prstGeom>
          <a:solidFill>
            <a:schemeClr val="lt1"/>
          </a:solidFill>
          <a:ln w="9525" cap="flat" cmpd="sng">
            <a:solidFill>
              <a:schemeClr val="accent3"/>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47" name="Google Shape;247;p36"/>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8" name="Google Shape;248;p36"/>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dirty="0"/>
          </a:p>
        </p:txBody>
      </p:sp>
      <p:sp>
        <p:nvSpPr>
          <p:cNvPr id="249" name="Google Shape;249;p36"/>
          <p:cNvSpPr/>
          <p:nvPr/>
        </p:nvSpPr>
        <p:spPr>
          <a:xfrm>
            <a:off x="6197750" y="1605550"/>
            <a:ext cx="2487600" cy="2566200"/>
          </a:xfrm>
          <a:prstGeom prst="rect">
            <a:avLst/>
          </a:prstGeom>
          <a:solidFill>
            <a:schemeClr val="lt1"/>
          </a:solidFill>
          <a:ln w="9525" cap="flat" cmpd="sng">
            <a:solidFill>
              <a:schemeClr val="bg2"/>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0" name="Google Shape;250;p36"/>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1" name="Google Shape;251;p36"/>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385726506"/>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3887391" y="740569"/>
            <a:ext cx="4629150" cy="36551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rgbClr val="3D3D3D"/>
              </a:buClr>
              <a:buSzPts val="3200"/>
              <a:buChar char="•"/>
              <a:defRPr sz="2400"/>
            </a:lvl1pPr>
            <a:lvl2pPr marL="685800" lvl="1" indent="-304800" algn="l">
              <a:lnSpc>
                <a:spcPct val="90000"/>
              </a:lnSpc>
              <a:spcBef>
                <a:spcPts val="375"/>
              </a:spcBef>
              <a:spcAft>
                <a:spcPts val="0"/>
              </a:spcAft>
              <a:buClr>
                <a:srgbClr val="3D3D3D"/>
              </a:buClr>
              <a:buSzPts val="2800"/>
              <a:buChar char="•"/>
              <a:defRPr sz="2100"/>
            </a:lvl2pPr>
            <a:lvl3pPr marL="1028700" lvl="2" indent="-285750" algn="l">
              <a:lnSpc>
                <a:spcPct val="90000"/>
              </a:lnSpc>
              <a:spcBef>
                <a:spcPts val="375"/>
              </a:spcBef>
              <a:spcAft>
                <a:spcPts val="0"/>
              </a:spcAft>
              <a:buClr>
                <a:srgbClr val="3D3D3D"/>
              </a:buClr>
              <a:buSzPts val="2400"/>
              <a:buChar char="•"/>
              <a:defRPr sz="1800"/>
            </a:lvl3pPr>
            <a:lvl4pPr marL="1371600" lvl="3" indent="-266700" algn="l">
              <a:lnSpc>
                <a:spcPct val="90000"/>
              </a:lnSpc>
              <a:spcBef>
                <a:spcPts val="375"/>
              </a:spcBef>
              <a:spcAft>
                <a:spcPts val="0"/>
              </a:spcAft>
              <a:buClr>
                <a:srgbClr val="3D3D3D"/>
              </a:buClr>
              <a:buSzPts val="2000"/>
              <a:buChar char="•"/>
              <a:defRPr sz="1500"/>
            </a:lvl4pPr>
            <a:lvl5pPr marL="1714500" lvl="4" indent="-266700" algn="l">
              <a:lnSpc>
                <a:spcPct val="90000"/>
              </a:lnSpc>
              <a:spcBef>
                <a:spcPts val="375"/>
              </a:spcBef>
              <a:spcAft>
                <a:spcPts val="0"/>
              </a:spcAft>
              <a:buClr>
                <a:srgbClr val="3D3D3D"/>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32" name="Google Shape;32;p27"/>
          <p:cNvSpPr txBox="1">
            <a:spLocks noGrp="1"/>
          </p:cNvSpPr>
          <p:nvPr>
            <p:ph type="body" idx="2"/>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33" name="Google Shape;33;p27"/>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608364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lide with 2 Points v2 + image">
  <p:cSld name="Slide with 2 Points v2 + image">
    <p:spTree>
      <p:nvGrpSpPr>
        <p:cNvPr id="1" name="Shape 252"/>
        <p:cNvGrpSpPr/>
        <p:nvPr/>
      </p:nvGrpSpPr>
      <p:grpSpPr>
        <a:xfrm>
          <a:off x="0" y="0"/>
          <a:ext cx="0" cy="0"/>
          <a:chOff x="0" y="0"/>
          <a:chExt cx="0" cy="0"/>
        </a:xfrm>
      </p:grpSpPr>
      <p:sp>
        <p:nvSpPr>
          <p:cNvPr id="253" name="Google Shape;253;p37"/>
          <p:cNvSpPr/>
          <p:nvPr/>
        </p:nvSpPr>
        <p:spPr>
          <a:xfrm>
            <a:off x="3236813" y="1605550"/>
            <a:ext cx="2489100" cy="25662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4" name="Google Shape;254;p37"/>
          <p:cNvSpPr txBox="1">
            <a:spLocks noGrp="1"/>
          </p:cNvSpPr>
          <p:nvPr>
            <p:ph type="title"/>
          </p:nvPr>
        </p:nvSpPr>
        <p:spPr>
          <a:xfrm>
            <a:off x="287725" y="369925"/>
            <a:ext cx="8564700" cy="502800"/>
          </a:xfrm>
          <a:prstGeom prst="rect">
            <a:avLst/>
          </a:prstGeom>
        </p:spPr>
        <p:txBody>
          <a:bodyPr spcFirstLastPara="1" wrap="square" lIns="91425" tIns="91425" rIns="91425" bIns="91425" anchor="ctr"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5" name="Google Shape;255;p37"/>
          <p:cNvSpPr txBox="1">
            <a:spLocks noGrp="1"/>
          </p:cNvSpPr>
          <p:nvPr>
            <p:ph type="body" idx="1"/>
          </p:nvPr>
        </p:nvSpPr>
        <p:spPr>
          <a:xfrm>
            <a:off x="3378413"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6" name="Google Shape;256;p37"/>
          <p:cNvSpPr/>
          <p:nvPr/>
        </p:nvSpPr>
        <p:spPr>
          <a:xfrm>
            <a:off x="6197750" y="1605550"/>
            <a:ext cx="2487600" cy="25662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57" name="Google Shape;257;p37"/>
          <p:cNvSpPr txBox="1">
            <a:spLocks noGrp="1"/>
          </p:cNvSpPr>
          <p:nvPr>
            <p:ph type="body" idx="2"/>
          </p:nvPr>
        </p:nvSpPr>
        <p:spPr>
          <a:xfrm>
            <a:off x="6338600" y="1730050"/>
            <a:ext cx="2205900" cy="2317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58" name="Google Shape;258;p37"/>
          <p:cNvSpPr>
            <a:spLocks noGrp="1"/>
          </p:cNvSpPr>
          <p:nvPr>
            <p:ph type="pic" idx="3"/>
          </p:nvPr>
        </p:nvSpPr>
        <p:spPr>
          <a:xfrm>
            <a:off x="396825" y="1185400"/>
            <a:ext cx="2205900" cy="3581400"/>
          </a:xfrm>
          <a:prstGeom prst="roundRect">
            <a:avLst>
              <a:gd name="adj" fmla="val 2768"/>
            </a:avLst>
          </a:prstGeom>
          <a:noFill/>
          <a:ln>
            <a:noFill/>
          </a:ln>
        </p:spPr>
      </p:sp>
    </p:spTree>
    <p:extLst>
      <p:ext uri="{BB962C8B-B14F-4D97-AF65-F5344CB8AC3E}">
        <p14:creationId xmlns:p14="http://schemas.microsoft.com/office/powerpoint/2010/main" val="2392091312"/>
      </p:ext>
    </p:extLst>
  </p:cSld>
  <p:clrMapOvr>
    <a:masterClrMapping/>
  </p:clrMapOvr>
  <p:extLst>
    <p:ext uri="{DCECCB84-F9BA-43D5-87BE-67443E8EF086}">
      <p15:sldGuideLst xmlns:p15="http://schemas.microsoft.com/office/powerpoint/2012/main">
        <p15:guide id="1" orient="horz" pos="1073">
          <p15:clr>
            <a:srgbClr val="E46962"/>
          </p15:clr>
        </p15:guide>
        <p15:guide id="2" pos="250">
          <p15:clr>
            <a:srgbClr val="E46962"/>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lide with 3 Points v1">
  <p:cSld name="Slide with 3 Points v1">
    <p:spTree>
      <p:nvGrpSpPr>
        <p:cNvPr id="1" name="Shape 259"/>
        <p:cNvGrpSpPr/>
        <p:nvPr/>
      </p:nvGrpSpPr>
      <p:grpSpPr>
        <a:xfrm>
          <a:off x="0" y="0"/>
          <a:ext cx="0" cy="0"/>
          <a:chOff x="0" y="0"/>
          <a:chExt cx="0" cy="0"/>
        </a:xfrm>
      </p:grpSpPr>
      <p:sp>
        <p:nvSpPr>
          <p:cNvPr id="260" name="Google Shape;260;p38"/>
          <p:cNvSpPr/>
          <p:nvPr/>
        </p:nvSpPr>
        <p:spPr>
          <a:xfrm>
            <a:off x="389157" y="1546821"/>
            <a:ext cx="289800" cy="289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1" name="Google Shape;261;p38"/>
          <p:cNvSpPr/>
          <p:nvPr/>
        </p:nvSpPr>
        <p:spPr>
          <a:xfrm>
            <a:off x="448400" y="1605550"/>
            <a:ext cx="25014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2" name="Google Shape;262;p38"/>
          <p:cNvSpPr txBox="1">
            <a:spLocks noGrp="1"/>
          </p:cNvSpPr>
          <p:nvPr>
            <p:ph type="title"/>
          </p:nvPr>
        </p:nvSpPr>
        <p:spPr>
          <a:xfrm>
            <a:off x="339450" y="369925"/>
            <a:ext cx="84651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63" name="Google Shape;263;p38"/>
          <p:cNvSpPr txBox="1">
            <a:spLocks noGrp="1"/>
          </p:cNvSpPr>
          <p:nvPr>
            <p:ph type="body" idx="1"/>
          </p:nvPr>
        </p:nvSpPr>
        <p:spPr>
          <a:xfrm>
            <a:off x="611900"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4" name="Google Shape;264;p38"/>
          <p:cNvSpPr/>
          <p:nvPr/>
        </p:nvSpPr>
        <p:spPr>
          <a:xfrm>
            <a:off x="3291382" y="1546821"/>
            <a:ext cx="289800" cy="289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5" name="Google Shape;265;p38"/>
          <p:cNvSpPr/>
          <p:nvPr/>
        </p:nvSpPr>
        <p:spPr>
          <a:xfrm>
            <a:off x="3350625"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6" name="Google Shape;266;p38"/>
          <p:cNvSpPr/>
          <p:nvPr/>
        </p:nvSpPr>
        <p:spPr>
          <a:xfrm>
            <a:off x="6193607" y="1546821"/>
            <a:ext cx="289800" cy="289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7" name="Google Shape;267;p38"/>
          <p:cNvSpPr/>
          <p:nvPr/>
        </p:nvSpPr>
        <p:spPr>
          <a:xfrm>
            <a:off x="6252850" y="1605550"/>
            <a:ext cx="2502000" cy="2126100"/>
          </a:xfrm>
          <a:prstGeom prst="rect">
            <a:avLst/>
          </a:prstGeom>
          <a:solidFill>
            <a:schemeClr val="lt1"/>
          </a:solidFill>
          <a:ln w="9525" cap="flat" cmpd="sng">
            <a:solidFill>
              <a:schemeClr val="lt1"/>
            </a:solidFill>
            <a:prstDash val="solid"/>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68" name="Google Shape;268;p38"/>
          <p:cNvSpPr txBox="1">
            <a:spLocks noGrp="1"/>
          </p:cNvSpPr>
          <p:nvPr>
            <p:ph type="body" idx="2"/>
          </p:nvPr>
        </p:nvSpPr>
        <p:spPr>
          <a:xfrm>
            <a:off x="3514425" y="1732450"/>
            <a:ext cx="21744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69" name="Google Shape;269;p38"/>
          <p:cNvSpPr txBox="1">
            <a:spLocks noGrp="1"/>
          </p:cNvSpPr>
          <p:nvPr>
            <p:ph type="body" idx="3"/>
          </p:nvPr>
        </p:nvSpPr>
        <p:spPr>
          <a:xfrm>
            <a:off x="6417400" y="1732450"/>
            <a:ext cx="21729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3381289623"/>
      </p:ext>
    </p:extLst>
  </p:cSld>
  <p:clrMapOvr>
    <a:masterClrMapping/>
  </p:clrMapOvr>
  <p:extLst>
    <p:ext uri="{DCECCB84-F9BA-43D5-87BE-67443E8EF086}">
      <p15:sldGuideLst xmlns:p15="http://schemas.microsoft.com/office/powerpoint/2012/main">
        <p15:guide id="1" orient="horz" pos="1073">
          <p15:clr>
            <a:srgbClr val="E46962"/>
          </p15:clr>
        </p15:guide>
        <p15:guide id="2" pos="282">
          <p15:clr>
            <a:srgbClr val="E46962"/>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lide with 3 Points v2">
  <p:cSld name="Slide with 3 Points v2">
    <p:spTree>
      <p:nvGrpSpPr>
        <p:cNvPr id="1" name="Shape 270"/>
        <p:cNvGrpSpPr/>
        <p:nvPr/>
      </p:nvGrpSpPr>
      <p:grpSpPr>
        <a:xfrm>
          <a:off x="0" y="0"/>
          <a:ext cx="0" cy="0"/>
          <a:chOff x="0" y="0"/>
          <a:chExt cx="0" cy="0"/>
        </a:xfrm>
      </p:grpSpPr>
      <p:sp>
        <p:nvSpPr>
          <p:cNvPr id="271" name="Google Shape;271;p39"/>
          <p:cNvSpPr/>
          <p:nvPr/>
        </p:nvSpPr>
        <p:spPr>
          <a:xfrm>
            <a:off x="418775" y="1605550"/>
            <a:ext cx="2502000" cy="2535600"/>
          </a:xfrm>
          <a:prstGeom prst="rect">
            <a:avLst/>
          </a:prstGeom>
          <a:solidFill>
            <a:schemeClr val="lt1"/>
          </a:solidFill>
          <a:ln w="9525" cap="flat" cmpd="sng">
            <a:solidFill>
              <a:schemeClr val="accent3"/>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2" name="Google Shape;272;p39"/>
          <p:cNvSpPr txBox="1">
            <a:spLocks noGrp="1"/>
          </p:cNvSpPr>
          <p:nvPr>
            <p:ph type="title"/>
          </p:nvPr>
        </p:nvSpPr>
        <p:spPr>
          <a:xfrm>
            <a:off x="313501" y="369925"/>
            <a:ext cx="8196000" cy="5028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73" name="Google Shape;273;p39"/>
          <p:cNvSpPr txBox="1">
            <a:spLocks noGrp="1"/>
          </p:cNvSpPr>
          <p:nvPr>
            <p:ph type="body" idx="1"/>
          </p:nvPr>
        </p:nvSpPr>
        <p:spPr>
          <a:xfrm>
            <a:off x="570875" y="1732450"/>
            <a:ext cx="21978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4" name="Google Shape;274;p39"/>
          <p:cNvSpPr/>
          <p:nvPr/>
        </p:nvSpPr>
        <p:spPr>
          <a:xfrm>
            <a:off x="3321000" y="1605550"/>
            <a:ext cx="2502000" cy="2535600"/>
          </a:xfrm>
          <a:prstGeom prst="rect">
            <a:avLst/>
          </a:prstGeom>
          <a:solidFill>
            <a:schemeClr val="lt1"/>
          </a:solidFill>
          <a:ln w="9525" cap="flat" cmpd="sng">
            <a:solidFill>
              <a:schemeClr val="accent1"/>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5" name="Google Shape;275;p39"/>
          <p:cNvSpPr/>
          <p:nvPr/>
        </p:nvSpPr>
        <p:spPr>
          <a:xfrm>
            <a:off x="6223225" y="1605550"/>
            <a:ext cx="2502000" cy="2535600"/>
          </a:xfrm>
          <a:prstGeom prst="rect">
            <a:avLst/>
          </a:prstGeom>
          <a:solidFill>
            <a:schemeClr val="lt1"/>
          </a:solidFill>
          <a:ln w="9525" cap="flat" cmpd="sng">
            <a:solidFill>
              <a:schemeClr val="accent6"/>
            </a:solidFill>
            <a:prstDash val="lgDashDot"/>
            <a:round/>
            <a:headEnd type="none" w="sm" len="sm"/>
            <a:tailEnd type="none" w="sm" len="sm"/>
          </a:ln>
          <a:effectLst>
            <a:outerShdw blurRad="228600" dist="104775" dir="636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a:ea typeface="Inter"/>
              <a:cs typeface="Inter"/>
              <a:sym typeface="Inter"/>
            </a:endParaRPr>
          </a:p>
        </p:txBody>
      </p:sp>
      <p:sp>
        <p:nvSpPr>
          <p:cNvPr id="276" name="Google Shape;276;p39"/>
          <p:cNvSpPr txBox="1">
            <a:spLocks noGrp="1"/>
          </p:cNvSpPr>
          <p:nvPr>
            <p:ph type="body" idx="2"/>
          </p:nvPr>
        </p:nvSpPr>
        <p:spPr>
          <a:xfrm>
            <a:off x="3472200"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77" name="Google Shape;277;p39"/>
          <p:cNvSpPr txBox="1">
            <a:spLocks noGrp="1"/>
          </p:cNvSpPr>
          <p:nvPr>
            <p:ph type="body" idx="3"/>
          </p:nvPr>
        </p:nvSpPr>
        <p:spPr>
          <a:xfrm>
            <a:off x="6374425" y="1732450"/>
            <a:ext cx="2199600" cy="18723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2719428919"/>
      </p:ext>
    </p:extLst>
  </p:cSld>
  <p:clrMapOvr>
    <a:masterClrMapping/>
  </p:clrMapOvr>
  <p:extLst>
    <p:ext uri="{DCECCB84-F9BA-43D5-87BE-67443E8EF086}">
      <p15:sldGuideLst xmlns:p15="http://schemas.microsoft.com/office/powerpoint/2012/main">
        <p15:guide id="1" orient="horz" pos="1073">
          <p15:clr>
            <a:srgbClr val="E46962"/>
          </p15:clr>
        </p15:guide>
        <p15:guide id="2" pos="264">
          <p15:clr>
            <a:srgbClr val="E46962"/>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lide with 3 paragraphs">
  <p:cSld name="Slide with 3 paragraphs">
    <p:spTree>
      <p:nvGrpSpPr>
        <p:cNvPr id="1" name="Shape 278"/>
        <p:cNvGrpSpPr/>
        <p:nvPr/>
      </p:nvGrpSpPr>
      <p:grpSpPr>
        <a:xfrm>
          <a:off x="0" y="0"/>
          <a:ext cx="0" cy="0"/>
          <a:chOff x="0" y="0"/>
          <a:chExt cx="0" cy="0"/>
        </a:xfrm>
      </p:grpSpPr>
      <p:sp>
        <p:nvSpPr>
          <p:cNvPr id="279" name="Google Shape;279;p40"/>
          <p:cNvSpPr/>
          <p:nvPr/>
        </p:nvSpPr>
        <p:spPr>
          <a:xfrm>
            <a:off x="645900" y="4447275"/>
            <a:ext cx="2418600" cy="121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79500" y="4447175"/>
            <a:ext cx="2418600" cy="121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1" name="Google Shape;281;p40"/>
          <p:cNvSpPr/>
          <p:nvPr/>
        </p:nvSpPr>
        <p:spPr>
          <a:xfrm>
            <a:off x="3358950" y="4447175"/>
            <a:ext cx="2418600" cy="121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2" name="Google Shape;282;p40"/>
          <p:cNvSpPr/>
          <p:nvPr/>
        </p:nvSpPr>
        <p:spPr>
          <a:xfrm>
            <a:off x="0" y="0"/>
            <a:ext cx="9144000" cy="66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737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2000"/>
              <a:buNone/>
              <a:defRPr>
                <a:solidFill>
                  <a:schemeClr val="dk1"/>
                </a:solidFill>
              </a:defRPr>
            </a:lvl1pPr>
            <a:lvl2pPr lvl="1">
              <a:spcBef>
                <a:spcPts val="0"/>
              </a:spcBef>
              <a:spcAft>
                <a:spcPts val="0"/>
              </a:spcAft>
              <a:buClr>
                <a:schemeClr val="dk1"/>
              </a:buClr>
              <a:buSzPts val="2000"/>
              <a:buNone/>
              <a:defRPr>
                <a:solidFill>
                  <a:schemeClr val="dk1"/>
                </a:solidFill>
              </a:defRPr>
            </a:lvl2pPr>
            <a:lvl3pPr lvl="2">
              <a:spcBef>
                <a:spcPts val="0"/>
              </a:spcBef>
              <a:spcAft>
                <a:spcPts val="0"/>
              </a:spcAft>
              <a:buClr>
                <a:schemeClr val="dk1"/>
              </a:buClr>
              <a:buSzPts val="2000"/>
              <a:buNone/>
              <a:defRPr>
                <a:solidFill>
                  <a:schemeClr val="dk1"/>
                </a:solidFill>
              </a:defRPr>
            </a:lvl3pPr>
            <a:lvl4pPr lvl="3">
              <a:spcBef>
                <a:spcPts val="0"/>
              </a:spcBef>
              <a:spcAft>
                <a:spcPts val="0"/>
              </a:spcAft>
              <a:buClr>
                <a:schemeClr val="dk1"/>
              </a:buClr>
              <a:buSzPts val="2000"/>
              <a:buNone/>
              <a:defRPr>
                <a:solidFill>
                  <a:schemeClr val="dk1"/>
                </a:solidFill>
              </a:defRPr>
            </a:lvl4pPr>
            <a:lvl5pPr lvl="4">
              <a:spcBef>
                <a:spcPts val="0"/>
              </a:spcBef>
              <a:spcAft>
                <a:spcPts val="0"/>
              </a:spcAft>
              <a:buClr>
                <a:schemeClr val="dk1"/>
              </a:buClr>
              <a:buSzPts val="2000"/>
              <a:buNone/>
              <a:defRPr>
                <a:solidFill>
                  <a:schemeClr val="dk1"/>
                </a:solidFill>
              </a:defRPr>
            </a:lvl5pPr>
            <a:lvl6pPr lvl="5">
              <a:spcBef>
                <a:spcPts val="0"/>
              </a:spcBef>
              <a:spcAft>
                <a:spcPts val="0"/>
              </a:spcAft>
              <a:buClr>
                <a:schemeClr val="dk1"/>
              </a:buClr>
              <a:buSzPts val="2000"/>
              <a:buNone/>
              <a:defRPr>
                <a:solidFill>
                  <a:schemeClr val="dk1"/>
                </a:solidFill>
              </a:defRPr>
            </a:lvl6pPr>
            <a:lvl7pPr lvl="6">
              <a:spcBef>
                <a:spcPts val="0"/>
              </a:spcBef>
              <a:spcAft>
                <a:spcPts val="0"/>
              </a:spcAft>
              <a:buClr>
                <a:schemeClr val="dk1"/>
              </a:buClr>
              <a:buSzPts val="2000"/>
              <a:buNone/>
              <a:defRPr>
                <a:solidFill>
                  <a:schemeClr val="dk1"/>
                </a:solidFill>
              </a:defRPr>
            </a:lvl7pPr>
            <a:lvl8pPr lvl="7">
              <a:spcBef>
                <a:spcPts val="0"/>
              </a:spcBef>
              <a:spcAft>
                <a:spcPts val="0"/>
              </a:spcAft>
              <a:buClr>
                <a:schemeClr val="dk1"/>
              </a:buClr>
              <a:buSzPts val="2000"/>
              <a:buNone/>
              <a:defRPr>
                <a:solidFill>
                  <a:schemeClr val="dk1"/>
                </a:solidFill>
              </a:defRPr>
            </a:lvl8pPr>
            <a:lvl9pPr lvl="8">
              <a:spcBef>
                <a:spcPts val="0"/>
              </a:spcBef>
              <a:spcAft>
                <a:spcPts val="0"/>
              </a:spcAft>
              <a:buClr>
                <a:schemeClr val="dk1"/>
              </a:buClr>
              <a:buSzPts val="2000"/>
              <a:buNone/>
              <a:defRPr>
                <a:solidFill>
                  <a:schemeClr val="dk1"/>
                </a:solidFill>
              </a:defRPr>
            </a:lvl9pPr>
          </a:lstStyle>
          <a:p>
            <a:endParaRPr/>
          </a:p>
        </p:txBody>
      </p:sp>
      <p:sp>
        <p:nvSpPr>
          <p:cNvPr id="285" name="Google Shape;285;p40"/>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286" name="Google Shape;286;p40"/>
          <p:cNvSpPr/>
          <p:nvPr/>
        </p:nvSpPr>
        <p:spPr>
          <a:xfrm>
            <a:off x="599985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3286800" y="1730775"/>
            <a:ext cx="2567400" cy="27165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txBox="1">
            <a:spLocks noGrp="1"/>
          </p:cNvSpPr>
          <p:nvPr>
            <p:ph type="body" idx="1"/>
          </p:nvPr>
        </p:nvSpPr>
        <p:spPr>
          <a:xfrm>
            <a:off x="693150" y="1994900"/>
            <a:ext cx="2328600" cy="2188200"/>
          </a:xfrm>
          <a:prstGeom prst="rect">
            <a:avLst/>
          </a:prstGeom>
        </p:spPr>
        <p:txBody>
          <a:bodyPr spcFirstLastPara="1" wrap="square" lIns="91425" tIns="91425" rIns="167400"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89" name="Google Shape;289;p40"/>
          <p:cNvSpPr txBox="1">
            <a:spLocks noGrp="1"/>
          </p:cNvSpPr>
          <p:nvPr>
            <p:ph type="body" idx="2"/>
          </p:nvPr>
        </p:nvSpPr>
        <p:spPr>
          <a:xfrm>
            <a:off x="34062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
        <p:nvSpPr>
          <p:cNvPr id="290" name="Google Shape;290;p40"/>
          <p:cNvSpPr txBox="1">
            <a:spLocks noGrp="1"/>
          </p:cNvSpPr>
          <p:nvPr>
            <p:ph type="body" idx="3"/>
          </p:nvPr>
        </p:nvSpPr>
        <p:spPr>
          <a:xfrm>
            <a:off x="6124500" y="1994925"/>
            <a:ext cx="2328600" cy="21882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extLst>
      <p:ext uri="{BB962C8B-B14F-4D97-AF65-F5344CB8AC3E}">
        <p14:creationId xmlns:p14="http://schemas.microsoft.com/office/powerpoint/2010/main" val="4073905751"/>
      </p:ext>
    </p:extLst>
  </p:cSld>
  <p:clrMapOvr>
    <a:masterClrMapping/>
  </p:clrMapOvr>
  <p:extLst>
    <p:ext uri="{DCECCB84-F9BA-43D5-87BE-67443E8EF086}">
      <p15:sldGuideLst xmlns:p15="http://schemas.microsoft.com/office/powerpoint/2012/main">
        <p15:guide id="1" orient="horz" pos="1257">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ositive/negative slide">
  <p:cSld name="Positive/negative slide">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Clr>
                <a:schemeClr val="dk2"/>
              </a:buClr>
              <a:buSzPts val="2000"/>
              <a:buNone/>
              <a:defRPr>
                <a:solidFill>
                  <a:schemeClr val="dk2"/>
                </a:solidFill>
              </a:defRPr>
            </a:lvl2pPr>
            <a:lvl3pPr lvl="2">
              <a:spcBef>
                <a:spcPts val="0"/>
              </a:spcBef>
              <a:spcAft>
                <a:spcPts val="0"/>
              </a:spcAft>
              <a:buClr>
                <a:schemeClr val="dk2"/>
              </a:buClr>
              <a:buSzPts val="2000"/>
              <a:buNone/>
              <a:defRPr>
                <a:solidFill>
                  <a:schemeClr val="dk2"/>
                </a:solidFill>
              </a:defRPr>
            </a:lvl3pPr>
            <a:lvl4pPr lvl="3">
              <a:spcBef>
                <a:spcPts val="0"/>
              </a:spcBef>
              <a:spcAft>
                <a:spcPts val="0"/>
              </a:spcAft>
              <a:buClr>
                <a:schemeClr val="dk2"/>
              </a:buClr>
              <a:buSzPts val="2000"/>
              <a:buNone/>
              <a:defRPr>
                <a:solidFill>
                  <a:schemeClr val="dk2"/>
                </a:solidFill>
              </a:defRPr>
            </a:lvl4pPr>
            <a:lvl5pPr lvl="4">
              <a:spcBef>
                <a:spcPts val="0"/>
              </a:spcBef>
              <a:spcAft>
                <a:spcPts val="0"/>
              </a:spcAft>
              <a:buClr>
                <a:schemeClr val="dk2"/>
              </a:buClr>
              <a:buSzPts val="2000"/>
              <a:buNone/>
              <a:defRPr>
                <a:solidFill>
                  <a:schemeClr val="dk2"/>
                </a:solidFill>
              </a:defRPr>
            </a:lvl5pPr>
            <a:lvl6pPr lvl="5">
              <a:spcBef>
                <a:spcPts val="0"/>
              </a:spcBef>
              <a:spcAft>
                <a:spcPts val="0"/>
              </a:spcAft>
              <a:buClr>
                <a:schemeClr val="dk2"/>
              </a:buClr>
              <a:buSzPts val="2000"/>
              <a:buNone/>
              <a:defRPr>
                <a:solidFill>
                  <a:schemeClr val="dk2"/>
                </a:solidFill>
              </a:defRPr>
            </a:lvl6pPr>
            <a:lvl7pPr lvl="6">
              <a:spcBef>
                <a:spcPts val="0"/>
              </a:spcBef>
              <a:spcAft>
                <a:spcPts val="0"/>
              </a:spcAft>
              <a:buClr>
                <a:schemeClr val="dk2"/>
              </a:buClr>
              <a:buSzPts val="2000"/>
              <a:buNone/>
              <a:defRPr>
                <a:solidFill>
                  <a:schemeClr val="dk2"/>
                </a:solidFill>
              </a:defRPr>
            </a:lvl7pPr>
            <a:lvl8pPr lvl="7">
              <a:spcBef>
                <a:spcPts val="0"/>
              </a:spcBef>
              <a:spcAft>
                <a:spcPts val="0"/>
              </a:spcAft>
              <a:buClr>
                <a:schemeClr val="dk2"/>
              </a:buClr>
              <a:buSzPts val="2000"/>
              <a:buNone/>
              <a:defRPr>
                <a:solidFill>
                  <a:schemeClr val="dk2"/>
                </a:solidFill>
              </a:defRPr>
            </a:lvl8pPr>
            <a:lvl9pPr lvl="8">
              <a:spcBef>
                <a:spcPts val="0"/>
              </a:spcBef>
              <a:spcAft>
                <a:spcPts val="0"/>
              </a:spcAft>
              <a:buClr>
                <a:schemeClr val="dk2"/>
              </a:buClr>
              <a:buSzPts val="2000"/>
              <a:buNone/>
              <a:defRPr>
                <a:solidFill>
                  <a:schemeClr val="dk2"/>
                </a:solidFill>
              </a:defRPr>
            </a:lvl9pPr>
          </a:lstStyle>
          <a:p>
            <a:endParaRPr/>
          </a:p>
        </p:txBody>
      </p:sp>
      <p:sp>
        <p:nvSpPr>
          <p:cNvPr id="293" name="Google Shape;293;p41"/>
          <p:cNvSpPr txBox="1">
            <a:spLocks noGrp="1"/>
          </p:cNvSpPr>
          <p:nvPr>
            <p:ph type="sldNum" idx="12"/>
          </p:nvPr>
        </p:nvSpPr>
        <p:spPr>
          <a:xfrm>
            <a:off x="80290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‹N°›</a:t>
            </a:fld>
            <a:endParaRPr/>
          </a:p>
        </p:txBody>
      </p:sp>
      <p:sp>
        <p:nvSpPr>
          <p:cNvPr id="294" name="Google Shape;294;p41"/>
          <p:cNvSpPr txBox="1">
            <a:spLocks noGrp="1"/>
          </p:cNvSpPr>
          <p:nvPr>
            <p:ph type="body" idx="1"/>
          </p:nvPr>
        </p:nvSpPr>
        <p:spPr>
          <a:xfrm>
            <a:off x="650850" y="1916463"/>
            <a:ext cx="37767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Clr>
                <a:schemeClr val="accent3"/>
              </a:buClr>
              <a:buSzPts val="1100"/>
              <a:buFont typeface="Inter"/>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5" name="Google Shape;295;p41"/>
          <p:cNvSpPr txBox="1">
            <a:spLocks noGrp="1"/>
          </p:cNvSpPr>
          <p:nvPr>
            <p:ph type="body" idx="2"/>
          </p:nvPr>
        </p:nvSpPr>
        <p:spPr>
          <a:xfrm>
            <a:off x="4845450" y="1916463"/>
            <a:ext cx="3732300" cy="2652600"/>
          </a:xfrm>
          <a:prstGeom prst="rect">
            <a:avLst/>
          </a:prstGeom>
        </p:spPr>
        <p:txBody>
          <a:bodyPr spcFirstLastPara="1" wrap="square" lIns="91425" tIns="91425" rIns="91425" bIns="91425" anchor="t"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96" name="Google Shape;296;p41"/>
          <p:cNvSpPr txBox="1">
            <a:spLocks noGrp="1"/>
          </p:cNvSpPr>
          <p:nvPr>
            <p:ph type="subTitle" idx="3"/>
          </p:nvPr>
        </p:nvSpPr>
        <p:spPr>
          <a:xfrm>
            <a:off x="650850" y="1367825"/>
            <a:ext cx="37767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3"/>
              </a:buClr>
              <a:buSzPts val="1400"/>
              <a:buFont typeface="Space Grotesk SemiBold"/>
              <a:buNone/>
              <a:defRPr>
                <a:solidFill>
                  <a:schemeClr val="accent3"/>
                </a:solidFill>
                <a:latin typeface="Space Grotesk SemiBold"/>
                <a:ea typeface="Space Grotesk SemiBold"/>
                <a:cs typeface="Space Grotesk SemiBold"/>
                <a:sym typeface="Space Grotesk SemiBold"/>
              </a:defRPr>
            </a:lvl9pPr>
          </a:lstStyle>
          <a:p>
            <a:endParaRPr/>
          </a:p>
        </p:txBody>
      </p:sp>
      <p:sp>
        <p:nvSpPr>
          <p:cNvPr id="297" name="Google Shape;297;p41"/>
          <p:cNvSpPr txBox="1">
            <a:spLocks noGrp="1"/>
          </p:cNvSpPr>
          <p:nvPr>
            <p:ph type="subTitle" idx="4"/>
          </p:nvPr>
        </p:nvSpPr>
        <p:spPr>
          <a:xfrm>
            <a:off x="4845525" y="1367825"/>
            <a:ext cx="37323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1pPr>
            <a:lvl2pPr lvl="1">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2pPr>
            <a:lvl3pPr lvl="2">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3pPr>
            <a:lvl4pPr lvl="3">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4pPr>
            <a:lvl5pPr lvl="4">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5pPr>
            <a:lvl6pPr lvl="5">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6pPr>
            <a:lvl7pPr lvl="6">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7pPr>
            <a:lvl8pPr lvl="7">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8pPr>
            <a:lvl9pPr lvl="8">
              <a:lnSpc>
                <a:spcPct val="100000"/>
              </a:lnSpc>
              <a:spcBef>
                <a:spcPts val="0"/>
              </a:spcBef>
              <a:spcAft>
                <a:spcPts val="0"/>
              </a:spcAft>
              <a:buClr>
                <a:schemeClr val="accent6"/>
              </a:buClr>
              <a:buSzPts val="1400"/>
              <a:buFont typeface="Space Grotesk SemiBold"/>
              <a:buNone/>
              <a:defRPr>
                <a:solidFill>
                  <a:schemeClr val="accent6"/>
                </a:solidFill>
                <a:latin typeface="Space Grotesk SemiBold"/>
                <a:ea typeface="Space Grotesk SemiBold"/>
                <a:cs typeface="Space Grotesk SemiBold"/>
                <a:sym typeface="Space Grotesk SemiBold"/>
              </a:defRPr>
            </a:lvl9pPr>
          </a:lstStyle>
          <a:p>
            <a:endParaRPr/>
          </a:p>
        </p:txBody>
      </p:sp>
    </p:spTree>
    <p:extLst>
      <p:ext uri="{BB962C8B-B14F-4D97-AF65-F5344CB8AC3E}">
        <p14:creationId xmlns:p14="http://schemas.microsoft.com/office/powerpoint/2010/main" val="558322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98"/>
        <p:cNvGrpSpPr/>
        <p:nvPr/>
      </p:nvGrpSpPr>
      <p:grpSpPr>
        <a:xfrm>
          <a:off x="0" y="0"/>
          <a:ext cx="0" cy="0"/>
          <a:chOff x="0" y="0"/>
          <a:chExt cx="0" cy="0"/>
        </a:xfrm>
      </p:grpSpPr>
    </p:spTree>
    <p:extLst>
      <p:ext uri="{BB962C8B-B14F-4D97-AF65-F5344CB8AC3E}">
        <p14:creationId xmlns:p14="http://schemas.microsoft.com/office/powerpoint/2010/main" val="100243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act us slide - v1">
  <p:cSld name="Contact us slide - v1">
    <p:spTree>
      <p:nvGrpSpPr>
        <p:cNvPr id="1" name="Shape 299"/>
        <p:cNvGrpSpPr/>
        <p:nvPr/>
      </p:nvGrpSpPr>
      <p:grpSpPr>
        <a:xfrm>
          <a:off x="0" y="0"/>
          <a:ext cx="0" cy="0"/>
          <a:chOff x="0" y="0"/>
          <a:chExt cx="0" cy="0"/>
        </a:xfrm>
      </p:grpSpPr>
      <p:sp>
        <p:nvSpPr>
          <p:cNvPr id="300" name="Google Shape;300;p43"/>
          <p:cNvSpPr/>
          <p:nvPr/>
        </p:nvSpPr>
        <p:spPr>
          <a:xfrm>
            <a:off x="581025" y="1857300"/>
            <a:ext cx="8011500" cy="20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
          <p:cNvSpPr txBox="1">
            <a:spLocks noGrp="1"/>
          </p:cNvSpPr>
          <p:nvPr>
            <p:ph type="title"/>
          </p:nvPr>
        </p:nvSpPr>
        <p:spPr>
          <a:xfrm>
            <a:off x="581025" y="3114750"/>
            <a:ext cx="3224700" cy="9810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02" name="Google Shape;302;p43"/>
          <p:cNvSpPr>
            <a:spLocks noGrp="1"/>
          </p:cNvSpPr>
          <p:nvPr>
            <p:ph type="pic" idx="2"/>
          </p:nvPr>
        </p:nvSpPr>
        <p:spPr>
          <a:xfrm>
            <a:off x="0" y="0"/>
            <a:ext cx="9144000" cy="1857300"/>
          </a:xfrm>
          <a:prstGeom prst="rect">
            <a:avLst/>
          </a:prstGeom>
          <a:noFill/>
          <a:ln>
            <a:noFill/>
          </a:ln>
        </p:spPr>
      </p:sp>
      <p:sp>
        <p:nvSpPr>
          <p:cNvPr id="303" name="Google Shape;303;p43"/>
          <p:cNvSpPr txBox="1">
            <a:spLocks noGrp="1"/>
          </p:cNvSpPr>
          <p:nvPr>
            <p:ph type="body" idx="1"/>
          </p:nvPr>
        </p:nvSpPr>
        <p:spPr>
          <a:xfrm>
            <a:off x="4347675" y="28385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cxnSp>
        <p:nvCxnSpPr>
          <p:cNvPr id="304" name="Google Shape;304;p43"/>
          <p:cNvCxnSpPr/>
          <p:nvPr/>
        </p:nvCxnSpPr>
        <p:spPr>
          <a:xfrm>
            <a:off x="4076700" y="2390775"/>
            <a:ext cx="0" cy="2533800"/>
          </a:xfrm>
          <a:prstGeom prst="straightConnector1">
            <a:avLst/>
          </a:prstGeom>
          <a:noFill/>
          <a:ln w="19050" cap="flat" cmpd="sng">
            <a:solidFill>
              <a:schemeClr val="accent5"/>
            </a:solidFill>
            <a:prstDash val="solid"/>
            <a:round/>
            <a:headEnd type="none" w="med" len="med"/>
            <a:tailEnd type="none" w="med" len="med"/>
          </a:ln>
        </p:spPr>
      </p:cxnSp>
      <p:sp>
        <p:nvSpPr>
          <p:cNvPr id="305" name="Google Shape;305;p43"/>
          <p:cNvSpPr txBox="1">
            <a:spLocks noGrp="1"/>
          </p:cNvSpPr>
          <p:nvPr>
            <p:ph type="body" idx="3"/>
          </p:nvPr>
        </p:nvSpPr>
        <p:spPr>
          <a:xfrm>
            <a:off x="4347675" y="366722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6" name="Google Shape;306;p43"/>
          <p:cNvSpPr txBox="1">
            <a:spLocks noGrp="1"/>
          </p:cNvSpPr>
          <p:nvPr>
            <p:ph type="body" idx="4"/>
          </p:nvPr>
        </p:nvSpPr>
        <p:spPr>
          <a:xfrm>
            <a:off x="4347675" y="4495875"/>
            <a:ext cx="4230000" cy="4287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7" name="Google Shape;307;p43"/>
          <p:cNvSpPr txBox="1"/>
          <p:nvPr/>
        </p:nvSpPr>
        <p:spPr>
          <a:xfrm>
            <a:off x="4347675" y="24383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Number</a:t>
            </a:r>
            <a:endParaRPr>
              <a:solidFill>
                <a:schemeClr val="accent5"/>
              </a:solidFill>
              <a:latin typeface="Space Grotesk SemiBold"/>
              <a:ea typeface="Space Grotesk SemiBold"/>
              <a:cs typeface="Space Grotesk SemiBold"/>
              <a:sym typeface="Space Grotesk SemiBold"/>
            </a:endParaRPr>
          </a:p>
        </p:txBody>
      </p:sp>
      <p:sp>
        <p:nvSpPr>
          <p:cNvPr id="308" name="Google Shape;308;p43"/>
          <p:cNvSpPr txBox="1"/>
          <p:nvPr/>
        </p:nvSpPr>
        <p:spPr>
          <a:xfrm>
            <a:off x="4347675" y="3286200"/>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Email</a:t>
            </a:r>
            <a:endParaRPr>
              <a:solidFill>
                <a:schemeClr val="accent5"/>
              </a:solidFill>
              <a:latin typeface="Space Grotesk SemiBold"/>
              <a:ea typeface="Space Grotesk SemiBold"/>
              <a:cs typeface="Space Grotesk SemiBold"/>
              <a:sym typeface="Space Grotesk SemiBold"/>
            </a:endParaRPr>
          </a:p>
        </p:txBody>
      </p:sp>
      <p:sp>
        <p:nvSpPr>
          <p:cNvPr id="309" name="Google Shape;309;p43"/>
          <p:cNvSpPr txBox="1"/>
          <p:nvPr/>
        </p:nvSpPr>
        <p:spPr>
          <a:xfrm>
            <a:off x="4347675" y="4114875"/>
            <a:ext cx="4082700" cy="3525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US">
                <a:solidFill>
                  <a:schemeClr val="accent5"/>
                </a:solidFill>
                <a:latin typeface="Space Grotesk SemiBold"/>
                <a:ea typeface="Space Grotesk SemiBold"/>
                <a:cs typeface="Space Grotesk SemiBold"/>
                <a:sym typeface="Space Grotesk SemiBold"/>
              </a:rPr>
              <a:t>Site Link</a:t>
            </a:r>
            <a:endParaRPr>
              <a:solidFill>
                <a:schemeClr val="accent5"/>
              </a:solidFill>
              <a:latin typeface="Space Grotesk SemiBold"/>
              <a:ea typeface="Space Grotesk SemiBold"/>
              <a:cs typeface="Space Grotesk SemiBold"/>
              <a:sym typeface="Space Grotesk SemiBold"/>
            </a:endParaRPr>
          </a:p>
        </p:txBody>
      </p:sp>
    </p:spTree>
    <p:extLst>
      <p:ext uri="{BB962C8B-B14F-4D97-AF65-F5344CB8AC3E}">
        <p14:creationId xmlns:p14="http://schemas.microsoft.com/office/powerpoint/2010/main" val="1936734243"/>
      </p:ext>
    </p:extLst>
  </p:cSld>
  <p:clrMapOvr>
    <a:masterClrMapping/>
  </p:clrMapOvr>
  <p:extLst>
    <p:ext uri="{DCECCB84-F9BA-43D5-87BE-67443E8EF086}">
      <p15:sldGuideLst xmlns:p15="http://schemas.microsoft.com/office/powerpoint/2012/main">
        <p15:guide id="1" orient="horz" pos="1659">
          <p15:clr>
            <a:srgbClr val="E46962"/>
          </p15:clr>
        </p15:guide>
        <p15:guide id="2" orient="horz" pos="2181">
          <p15:clr>
            <a:srgbClr val="E46962"/>
          </p15:clr>
        </p15:guide>
        <p15:guide id="3" orient="horz" pos="2703">
          <p15:clr>
            <a:srgbClr val="E46962"/>
          </p15:clr>
        </p15:guide>
        <p15:guide id="4" pos="2739">
          <p15:clr>
            <a:srgbClr val="E46962"/>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310"/>
        <p:cNvGrpSpPr/>
        <p:nvPr/>
      </p:nvGrpSpPr>
      <p:grpSpPr>
        <a:xfrm>
          <a:off x="0" y="0"/>
          <a:ext cx="0" cy="0"/>
          <a:chOff x="0" y="0"/>
          <a:chExt cx="0" cy="0"/>
        </a:xfrm>
      </p:grpSpPr>
      <p:sp>
        <p:nvSpPr>
          <p:cNvPr id="311" name="Google Shape;311;p44"/>
          <p:cNvSpPr/>
          <p:nvPr/>
        </p:nvSpPr>
        <p:spPr>
          <a:xfrm>
            <a:off x="6896100" y="-28575"/>
            <a:ext cx="2247900" cy="517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2" name="Google Shape;312;p44"/>
          <p:cNvSpPr/>
          <p:nvPr/>
        </p:nvSpPr>
        <p:spPr>
          <a:xfrm>
            <a:off x="1652100" y="1809750"/>
            <a:ext cx="6105600" cy="22098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4"/>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14" name="Google Shape;314;p44"/>
          <p:cNvSpPr>
            <a:spLocks noGrp="1"/>
          </p:cNvSpPr>
          <p:nvPr>
            <p:ph type="pic" idx="2"/>
          </p:nvPr>
        </p:nvSpPr>
        <p:spPr>
          <a:xfrm>
            <a:off x="566250" y="1781175"/>
            <a:ext cx="2238300" cy="2238300"/>
          </a:xfrm>
          <a:prstGeom prst="ellipse">
            <a:avLst/>
          </a:prstGeom>
          <a:noFill/>
          <a:ln>
            <a:noFill/>
          </a:ln>
        </p:spPr>
      </p:sp>
      <p:sp>
        <p:nvSpPr>
          <p:cNvPr id="315" name="Google Shape;315;p44"/>
          <p:cNvSpPr txBox="1">
            <a:spLocks noGrp="1"/>
          </p:cNvSpPr>
          <p:nvPr>
            <p:ph type="body" idx="1"/>
          </p:nvPr>
        </p:nvSpPr>
        <p:spPr>
          <a:xfrm>
            <a:off x="3201650" y="2350798"/>
            <a:ext cx="3857400" cy="321000"/>
          </a:xfrm>
          <a:prstGeom prst="rect">
            <a:avLst/>
          </a:prstGeom>
        </p:spPr>
        <p:txBody>
          <a:bodyPr spcFirstLastPara="1" wrap="square" lIns="0" tIns="91425" rIns="91425" bIns="91425" anchor="ctr" anchorCtr="0">
            <a:norm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16" name="Google Shape;316;p44"/>
          <p:cNvSpPr txBox="1">
            <a:spLocks noGrp="1"/>
          </p:cNvSpPr>
          <p:nvPr>
            <p:ph type="subTitle" idx="3"/>
          </p:nvPr>
        </p:nvSpPr>
        <p:spPr>
          <a:xfrm>
            <a:off x="3201650" y="2029802"/>
            <a:ext cx="3857400" cy="321000"/>
          </a:xfrm>
          <a:prstGeom prst="rect">
            <a:avLst/>
          </a:prstGeom>
        </p:spPr>
        <p:txBody>
          <a:bodyPr spcFirstLastPara="1" wrap="square" lIns="0" tIns="90000" rIns="91425" bIns="91425" anchor="ctr" anchorCtr="0">
            <a:noAutofit/>
          </a:bodyPr>
          <a:lstStyle>
            <a:lvl1pPr lv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44"/>
          <p:cNvSpPr txBox="1">
            <a:spLocks noGrp="1"/>
          </p:cNvSpPr>
          <p:nvPr>
            <p:ph type="body" idx="4"/>
          </p:nvPr>
        </p:nvSpPr>
        <p:spPr>
          <a:xfrm>
            <a:off x="3201650" y="2671800"/>
            <a:ext cx="3857400" cy="1275900"/>
          </a:xfrm>
          <a:prstGeom prst="rect">
            <a:avLst/>
          </a:prstGeom>
        </p:spPr>
        <p:txBody>
          <a:bodyPr spcFirstLastPara="1" wrap="square" lIns="0" tIns="91425" rIns="91425" bIns="91425"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1769230229"/>
      </p:ext>
    </p:extLst>
  </p:cSld>
  <p:clrMapOvr>
    <a:masterClrMapping/>
  </p:clrMapOvr>
  <p:extLst>
    <p:ext uri="{DCECCB84-F9BA-43D5-87BE-67443E8EF086}">
      <p15:sldGuideLst xmlns:p15="http://schemas.microsoft.com/office/powerpoint/2012/main">
        <p15:guide id="1" pos="2164">
          <p15:clr>
            <a:srgbClr val="E46962"/>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s slide - v2">
  <p:cSld name="Quotes slide - v2">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566250" y="445025"/>
            <a:ext cx="8011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a:lvl1pPr>
            <a:lvl2pPr lvl="1">
              <a:spcBef>
                <a:spcPts val="0"/>
              </a:spcBef>
              <a:spcAft>
                <a:spcPts val="0"/>
              </a:spcAft>
              <a:buSzPts val="2000"/>
              <a:buNone/>
              <a:defRPr>
                <a:latin typeface="Inter"/>
                <a:ea typeface="Inter"/>
                <a:cs typeface="Inter"/>
                <a:sym typeface="Inter"/>
              </a:defRPr>
            </a:lvl2pPr>
            <a:lvl3pPr lvl="2">
              <a:spcBef>
                <a:spcPts val="0"/>
              </a:spcBef>
              <a:spcAft>
                <a:spcPts val="0"/>
              </a:spcAft>
              <a:buSzPts val="2000"/>
              <a:buNone/>
              <a:defRPr>
                <a:latin typeface="Inter"/>
                <a:ea typeface="Inter"/>
                <a:cs typeface="Inter"/>
                <a:sym typeface="Inter"/>
              </a:defRPr>
            </a:lvl3pPr>
            <a:lvl4pPr lvl="3">
              <a:spcBef>
                <a:spcPts val="0"/>
              </a:spcBef>
              <a:spcAft>
                <a:spcPts val="0"/>
              </a:spcAft>
              <a:buSzPts val="2000"/>
              <a:buNone/>
              <a:defRPr>
                <a:latin typeface="Inter"/>
                <a:ea typeface="Inter"/>
                <a:cs typeface="Inter"/>
                <a:sym typeface="Inter"/>
              </a:defRPr>
            </a:lvl4pPr>
            <a:lvl5pPr lvl="4">
              <a:spcBef>
                <a:spcPts val="0"/>
              </a:spcBef>
              <a:spcAft>
                <a:spcPts val="0"/>
              </a:spcAft>
              <a:buSzPts val="2000"/>
              <a:buNone/>
              <a:defRPr>
                <a:latin typeface="Inter"/>
                <a:ea typeface="Inter"/>
                <a:cs typeface="Inter"/>
                <a:sym typeface="Inter"/>
              </a:defRPr>
            </a:lvl5pPr>
            <a:lvl6pPr lvl="5">
              <a:spcBef>
                <a:spcPts val="0"/>
              </a:spcBef>
              <a:spcAft>
                <a:spcPts val="0"/>
              </a:spcAft>
              <a:buSzPts val="2000"/>
              <a:buNone/>
              <a:defRPr>
                <a:latin typeface="Inter"/>
                <a:ea typeface="Inter"/>
                <a:cs typeface="Inter"/>
                <a:sym typeface="Inter"/>
              </a:defRPr>
            </a:lvl6pPr>
            <a:lvl7pPr lvl="6">
              <a:spcBef>
                <a:spcPts val="0"/>
              </a:spcBef>
              <a:spcAft>
                <a:spcPts val="0"/>
              </a:spcAft>
              <a:buSzPts val="2000"/>
              <a:buNone/>
              <a:defRPr>
                <a:latin typeface="Inter"/>
                <a:ea typeface="Inter"/>
                <a:cs typeface="Inter"/>
                <a:sym typeface="Inter"/>
              </a:defRPr>
            </a:lvl7pPr>
            <a:lvl8pPr lvl="7">
              <a:spcBef>
                <a:spcPts val="0"/>
              </a:spcBef>
              <a:spcAft>
                <a:spcPts val="0"/>
              </a:spcAft>
              <a:buSzPts val="2000"/>
              <a:buNone/>
              <a:defRPr>
                <a:latin typeface="Inter"/>
                <a:ea typeface="Inter"/>
                <a:cs typeface="Inter"/>
                <a:sym typeface="Inter"/>
              </a:defRPr>
            </a:lvl8pPr>
            <a:lvl9pPr lvl="8">
              <a:spcBef>
                <a:spcPts val="0"/>
              </a:spcBef>
              <a:spcAft>
                <a:spcPts val="0"/>
              </a:spcAft>
              <a:buSzPts val="2000"/>
              <a:buNone/>
              <a:defRPr>
                <a:latin typeface="Inter"/>
                <a:ea typeface="Inter"/>
                <a:cs typeface="Inter"/>
                <a:sym typeface="Inter"/>
              </a:defRPr>
            </a:lvl9pPr>
          </a:lstStyle>
          <a:p>
            <a:endParaRPr/>
          </a:p>
        </p:txBody>
      </p:sp>
      <p:sp>
        <p:nvSpPr>
          <p:cNvPr id="320" name="Google Shape;320;p45"/>
          <p:cNvSpPr/>
          <p:nvPr/>
        </p:nvSpPr>
        <p:spPr>
          <a:xfrm>
            <a:off x="0" y="2609850"/>
            <a:ext cx="9144000" cy="2533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1" name="Google Shape;321;p45"/>
          <p:cNvSpPr/>
          <p:nvPr/>
        </p:nvSpPr>
        <p:spPr>
          <a:xfrm>
            <a:off x="1114350" y="1552500"/>
            <a:ext cx="6915300" cy="2152800"/>
          </a:xfrm>
          <a:prstGeom prst="rect">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1347300" y="1552500"/>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3" name="Google Shape;323;p45"/>
          <p:cNvSpPr txBox="1"/>
          <p:nvPr/>
        </p:nvSpPr>
        <p:spPr>
          <a:xfrm rot="10800000" flipH="1">
            <a:off x="7376625" y="3113925"/>
            <a:ext cx="5715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600">
                <a:solidFill>
                  <a:schemeClr val="accent5"/>
                </a:solidFill>
                <a:latin typeface="Lobster"/>
                <a:ea typeface="Lobster"/>
                <a:cs typeface="Lobster"/>
                <a:sym typeface="Lobster"/>
              </a:rPr>
              <a:t>“</a:t>
            </a:r>
            <a:endParaRPr sz="9600">
              <a:solidFill>
                <a:schemeClr val="accent5"/>
              </a:solidFill>
              <a:latin typeface="Lobster"/>
              <a:ea typeface="Lobster"/>
              <a:cs typeface="Lobster"/>
              <a:sym typeface="Lobster"/>
            </a:endParaRPr>
          </a:p>
        </p:txBody>
      </p:sp>
      <p:sp>
        <p:nvSpPr>
          <p:cNvPr id="324" name="Google Shape;324;p45"/>
          <p:cNvSpPr txBox="1">
            <a:spLocks noGrp="1"/>
          </p:cNvSpPr>
          <p:nvPr>
            <p:ph type="body" idx="1"/>
          </p:nvPr>
        </p:nvSpPr>
        <p:spPr>
          <a:xfrm>
            <a:off x="2044800" y="1882800"/>
            <a:ext cx="5186100" cy="1408500"/>
          </a:xfrm>
          <a:prstGeom prst="rect">
            <a:avLst/>
          </a:prstGeom>
        </p:spPr>
        <p:txBody>
          <a:bodyPr spcFirstLastPara="1" wrap="square" lIns="180000" tIns="180000" rIns="180000" bIns="180000" anchor="ctr" anchorCtr="0">
            <a:norm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extLst>
      <p:ext uri="{BB962C8B-B14F-4D97-AF65-F5344CB8AC3E}">
        <p14:creationId xmlns:p14="http://schemas.microsoft.com/office/powerpoint/2010/main" val="30001439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21183" y="780098"/>
            <a:ext cx="8501633" cy="4175940"/>
          </a:xfrm>
          <a:prstGeom prst="rect">
            <a:avLst/>
          </a:prstGeom>
          <a:blipFill>
            <a:blip r:embed="rId2" cstate="print"/>
            <a:stretch>
              <a:fillRect/>
            </a:stretch>
          </a:blipFill>
        </p:spPr>
        <p:txBody>
          <a:bodyPr wrap="square" lIns="0" tIns="0" rIns="0" bIns="0" rtlCol="0"/>
          <a:lstStyle/>
          <a:p>
            <a:endParaRPr sz="1050"/>
          </a:p>
        </p:txBody>
      </p:sp>
      <p:sp>
        <p:nvSpPr>
          <p:cNvPr id="2" name="Holder 2"/>
          <p:cNvSpPr>
            <a:spLocks noGrp="1"/>
          </p:cNvSpPr>
          <p:nvPr>
            <p:ph type="ctrTitle"/>
          </p:nvPr>
        </p:nvSpPr>
        <p:spPr>
          <a:xfrm>
            <a:off x="198866" y="61829"/>
            <a:ext cx="8746266" cy="323165"/>
          </a:xfrm>
          <a:prstGeom prst="rect">
            <a:avLst/>
          </a:prstGeom>
        </p:spPr>
        <p:txBody>
          <a:bodyPr wrap="square" lIns="0" tIns="0" rIns="0" bIns="0">
            <a:spAutoFit/>
          </a:bodyPr>
          <a:lstStyle>
            <a:lvl1pPr>
              <a:defRPr sz="2100"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10711415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402662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body" idx="1"/>
          </p:nvPr>
        </p:nvSpPr>
        <p:spPr>
          <a:xfrm>
            <a:off x="1033835" y="2298786"/>
            <a:ext cx="3701415" cy="207749"/>
          </a:xfrm>
        </p:spPr>
        <p:txBody>
          <a:bodyPr lIns="0" tIns="0" rIns="0" bIns="0"/>
          <a:lstStyle>
            <a:lvl1pPr>
              <a:defRPr sz="1350" b="0" i="0">
                <a:solidFill>
                  <a:srgbClr val="585858"/>
                </a:solidFill>
                <a:latin typeface="Gill Sans MT"/>
                <a:cs typeface="Gill Sans MT"/>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1464917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413785711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45951" y="528855"/>
            <a:ext cx="3452098" cy="807913"/>
          </a:xfrm>
        </p:spPr>
        <p:txBody>
          <a:bodyPr lIns="0" tIns="0" rIns="0" bIns="0"/>
          <a:lstStyle>
            <a:lvl1pPr>
              <a:defRPr sz="2625" b="1" i="0">
                <a:solidFill>
                  <a:srgbClr val="635DC6"/>
                </a:solidFill>
                <a:latin typeface="Gill Sans MT"/>
                <a:cs typeface="Gill Sans MT"/>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28750330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1117849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379346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82"/>
          <p:cNvSpPr txBox="1">
            <a:spLocks noGrp="1"/>
          </p:cNvSpPr>
          <p:nvPr>
            <p:ph type="title"/>
          </p:nvPr>
        </p:nvSpPr>
        <p:spPr>
          <a:xfrm>
            <a:off x="629841" y="342900"/>
            <a:ext cx="2949075" cy="12001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a:spLocks noGrp="1"/>
          </p:cNvSpPr>
          <p:nvPr>
            <p:ph type="pic" idx="2"/>
          </p:nvPr>
        </p:nvSpPr>
        <p:spPr>
          <a:xfrm>
            <a:off x="3887391" y="740569"/>
            <a:ext cx="4629150" cy="3655125"/>
          </a:xfrm>
          <a:prstGeom prst="rect">
            <a:avLst/>
          </a:prstGeom>
          <a:noFill/>
          <a:ln>
            <a:noFill/>
          </a:ln>
        </p:spPr>
      </p:sp>
      <p:sp>
        <p:nvSpPr>
          <p:cNvPr id="90" name="Google Shape;90;p82"/>
          <p:cNvSpPr txBox="1">
            <a:spLocks noGrp="1"/>
          </p:cNvSpPr>
          <p:nvPr>
            <p:ph type="body" idx="1"/>
          </p:nvPr>
        </p:nvSpPr>
        <p:spPr>
          <a:xfrm>
            <a:off x="629841" y="1543050"/>
            <a:ext cx="2949075" cy="28586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D3D3D"/>
              </a:buClr>
              <a:buSzPts val="1600"/>
              <a:buNone/>
              <a:defRPr sz="1200"/>
            </a:lvl1pPr>
            <a:lvl2pPr marL="685800" lvl="1" indent="-171450" algn="l">
              <a:lnSpc>
                <a:spcPct val="90000"/>
              </a:lnSpc>
              <a:spcBef>
                <a:spcPts val="375"/>
              </a:spcBef>
              <a:spcAft>
                <a:spcPts val="0"/>
              </a:spcAft>
              <a:buClr>
                <a:srgbClr val="3D3D3D"/>
              </a:buClr>
              <a:buSzPts val="1400"/>
              <a:buNone/>
              <a:defRPr sz="1050"/>
            </a:lvl2pPr>
            <a:lvl3pPr marL="1028700" lvl="2" indent="-171450" algn="l">
              <a:lnSpc>
                <a:spcPct val="90000"/>
              </a:lnSpc>
              <a:spcBef>
                <a:spcPts val="375"/>
              </a:spcBef>
              <a:spcAft>
                <a:spcPts val="0"/>
              </a:spcAft>
              <a:buClr>
                <a:srgbClr val="3D3D3D"/>
              </a:buClr>
              <a:buSzPts val="1200"/>
              <a:buNone/>
              <a:defRPr sz="900"/>
            </a:lvl3pPr>
            <a:lvl4pPr marL="1371600" lvl="3" indent="-171450" algn="l">
              <a:lnSpc>
                <a:spcPct val="90000"/>
              </a:lnSpc>
              <a:spcBef>
                <a:spcPts val="375"/>
              </a:spcBef>
              <a:spcAft>
                <a:spcPts val="0"/>
              </a:spcAft>
              <a:buClr>
                <a:srgbClr val="3D3D3D"/>
              </a:buClr>
              <a:buSzPts val="1000"/>
              <a:buNone/>
              <a:defRPr sz="750"/>
            </a:lvl4pPr>
            <a:lvl5pPr marL="1714500" lvl="4" indent="-171450" algn="l">
              <a:lnSpc>
                <a:spcPct val="90000"/>
              </a:lnSpc>
              <a:spcBef>
                <a:spcPts val="375"/>
              </a:spcBef>
              <a:spcAft>
                <a:spcPts val="0"/>
              </a:spcAft>
              <a:buClr>
                <a:srgbClr val="3D3D3D"/>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91" name="Google Shape;91;p8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416237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rot="5400000">
            <a:off x="5350050" y="1467469"/>
            <a:ext cx="4358925" cy="19716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rot="5400000">
            <a:off x="1349550" y="-447056"/>
            <a:ext cx="4358925"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rgbClr val="3D3D3D"/>
              </a:buClr>
              <a:buSzPts val="1800"/>
              <a:buChar char="•"/>
              <a:defRPr/>
            </a:lvl1pPr>
            <a:lvl2pPr marL="685800" lvl="1" indent="-257175" algn="l">
              <a:lnSpc>
                <a:spcPct val="90000"/>
              </a:lnSpc>
              <a:spcBef>
                <a:spcPts val="375"/>
              </a:spcBef>
              <a:spcAft>
                <a:spcPts val="0"/>
              </a:spcAft>
              <a:buClr>
                <a:srgbClr val="3D3D3D"/>
              </a:buClr>
              <a:buSzPts val="1800"/>
              <a:buChar char="•"/>
              <a:defRPr/>
            </a:lvl2pPr>
            <a:lvl3pPr marL="1028700" lvl="2" indent="-257175" algn="l">
              <a:lnSpc>
                <a:spcPct val="90000"/>
              </a:lnSpc>
              <a:spcBef>
                <a:spcPts val="375"/>
              </a:spcBef>
              <a:spcAft>
                <a:spcPts val="0"/>
              </a:spcAft>
              <a:buClr>
                <a:srgbClr val="3D3D3D"/>
              </a:buClr>
              <a:buSzPts val="1800"/>
              <a:buChar char="•"/>
              <a:defRPr/>
            </a:lvl3pPr>
            <a:lvl4pPr marL="1371600" lvl="3" indent="-257175" algn="l">
              <a:lnSpc>
                <a:spcPct val="90000"/>
              </a:lnSpc>
              <a:spcBef>
                <a:spcPts val="375"/>
              </a:spcBef>
              <a:spcAft>
                <a:spcPts val="0"/>
              </a:spcAft>
              <a:buClr>
                <a:srgbClr val="3D3D3D"/>
              </a:buClr>
              <a:buSzPts val="1800"/>
              <a:buChar char="•"/>
              <a:defRPr/>
            </a:lvl4pPr>
            <a:lvl5pPr marL="1714500" lvl="4" indent="-257175" algn="l">
              <a:lnSpc>
                <a:spcPct val="90000"/>
              </a:lnSpc>
              <a:spcBef>
                <a:spcPts val="375"/>
              </a:spcBef>
              <a:spcAft>
                <a:spcPts val="0"/>
              </a:spcAft>
              <a:buClr>
                <a:srgbClr val="3D3D3D"/>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1" name="Google Shape;41;p30"/>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825" b="0" i="0" u="none" strike="noStrike" cap="none">
                <a:solidFill>
                  <a:schemeClr val="dk2"/>
                </a:solidFill>
                <a:latin typeface="Gill Sans"/>
                <a:ea typeface="Gill Sans"/>
                <a:cs typeface="Gill Sans"/>
                <a:sym typeface="Gill Sans"/>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67529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C142384-EBFB-47BD-8356-B7D5CDF0265C}" type="slidenum">
              <a:rPr lang="en-US" smtClean="0"/>
              <a:t>‹N°›</a:t>
            </a:fld>
            <a:endParaRPr lang="en-US"/>
          </a:p>
        </p:txBody>
      </p:sp>
    </p:spTree>
    <p:extLst>
      <p:ext uri="{BB962C8B-B14F-4D97-AF65-F5344CB8AC3E}">
        <p14:creationId xmlns:p14="http://schemas.microsoft.com/office/powerpoint/2010/main" val="155801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a:t>
            </a:fld>
            <a:endParaRPr lang="en"/>
          </a:p>
        </p:txBody>
      </p:sp>
    </p:spTree>
    <p:extLst>
      <p:ext uri="{BB962C8B-B14F-4D97-AF65-F5344CB8AC3E}">
        <p14:creationId xmlns:p14="http://schemas.microsoft.com/office/powerpoint/2010/main" val="284326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9000">
              <a:schemeClr val="lt1"/>
            </a:gs>
            <a:gs pos="100000">
              <a:schemeClr val="accent1"/>
            </a:gs>
          </a:gsLst>
          <a:lin ang="5400012" scaled="0"/>
        </a:gra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ill Sans"/>
                <a:ea typeface="Gill Sans"/>
                <a:cs typeface="Gill Sans"/>
                <a:sym typeface="Gill Sans"/>
              </a:defRPr>
            </a:lvl1pPr>
            <a:lvl2pPr marL="914400" marR="0" lvl="1"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Gill Sans"/>
                <a:ea typeface="Gill Sans"/>
                <a:cs typeface="Gill Sans"/>
                <a:sym typeface="Gill Sans"/>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Gill Sans"/>
                <a:ea typeface="Gill Sans"/>
                <a:cs typeface="Gill Sans"/>
                <a:sym typeface="Gill Sans"/>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Gill Sans"/>
                <a:ea typeface="Gill Sans"/>
                <a:cs typeface="Gill Sans"/>
                <a:sym typeface="Gill Sans"/>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9" name="Google Shape;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78271933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435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390444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07137640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5" r:id="rId9"/>
    <p:sldLayoutId id="2147483718" r:id="rId10"/>
    <p:sldLayoutId id="2147483719"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66250" y="445025"/>
            <a:ext cx="8011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Space Grotesk"/>
              <a:buNone/>
              <a:defRPr sz="2000" b="1">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2pPr>
            <a:lvl3pPr lvl="2">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3pPr>
            <a:lvl4pPr lvl="3">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4pPr>
            <a:lvl5pPr lvl="4">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5pPr>
            <a:lvl6pPr lvl="5">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6pPr>
            <a:lvl7pPr lvl="6">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7pPr>
            <a:lvl8pPr lvl="7">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8pPr>
            <a:lvl9pPr lvl="8">
              <a:spcBef>
                <a:spcPts val="0"/>
              </a:spcBef>
              <a:spcAft>
                <a:spcPts val="0"/>
              </a:spcAft>
              <a:buClr>
                <a:schemeClr val="dk2"/>
              </a:buClr>
              <a:buSzPts val="2000"/>
              <a:buFont typeface="Hanken Grotesk"/>
              <a:buNone/>
              <a:defRPr sz="2000" b="1">
                <a:solidFill>
                  <a:schemeClr val="dk2"/>
                </a:solidFill>
                <a:latin typeface="Hanken Grotesk"/>
                <a:ea typeface="Hanken Grotesk"/>
                <a:cs typeface="Hanken Grotesk"/>
                <a:sym typeface="Hanken Grotesk"/>
              </a:defRPr>
            </a:lvl9pPr>
          </a:lstStyle>
          <a:p>
            <a:endParaRPr/>
          </a:p>
        </p:txBody>
      </p:sp>
      <p:sp>
        <p:nvSpPr>
          <p:cNvPr id="74" name="Google Shape;74;p17"/>
          <p:cNvSpPr txBox="1">
            <a:spLocks noGrp="1"/>
          </p:cNvSpPr>
          <p:nvPr>
            <p:ph type="body" idx="1"/>
          </p:nvPr>
        </p:nvSpPr>
        <p:spPr>
          <a:xfrm>
            <a:off x="566250" y="1377275"/>
            <a:ext cx="8011500" cy="3191700"/>
          </a:xfrm>
          <a:prstGeom prst="rect">
            <a:avLst/>
          </a:prstGeom>
          <a:noFill/>
          <a:ln>
            <a:noFill/>
          </a:ln>
        </p:spPr>
        <p:txBody>
          <a:bodyPr spcFirstLastPara="1" wrap="square" lIns="91425" tIns="91425" rIns="91425" bIns="91425" anchor="t" anchorCtr="0">
            <a:normAutofit/>
          </a:bodyPr>
          <a:lstStyle>
            <a:lvl1pPr marL="457200" lvl="0"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1pPr>
            <a:lvl2pPr marL="914400" lvl="1"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2pPr>
            <a:lvl3pPr marL="1371600" lvl="2"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3pPr>
            <a:lvl4pPr marL="1828800" lvl="3"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4pPr>
            <a:lvl5pPr marL="2286000" lvl="4"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5pPr>
            <a:lvl6pPr marL="2743200" lvl="5"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6pPr>
            <a:lvl7pPr marL="3200400" lvl="6"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7pPr>
            <a:lvl8pPr marL="3657600" lvl="7"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8pPr>
            <a:lvl9pPr marL="4114800" lvl="8" indent="-298450">
              <a:lnSpc>
                <a:spcPct val="115000"/>
              </a:lnSpc>
              <a:spcBef>
                <a:spcPts val="0"/>
              </a:spcBef>
              <a:spcAft>
                <a:spcPts val="0"/>
              </a:spcAft>
              <a:buClr>
                <a:schemeClr val="dk2"/>
              </a:buClr>
              <a:buSzPts val="1100"/>
              <a:buFont typeface="Inter Medium"/>
              <a:buChar char="■"/>
              <a:defRPr sz="1100">
                <a:solidFill>
                  <a:schemeClr val="dk2"/>
                </a:solidFill>
                <a:latin typeface="Inter Medium"/>
                <a:ea typeface="Inter Medium"/>
                <a:cs typeface="Inter Medium"/>
                <a:sym typeface="Inter Medium"/>
              </a:defRPr>
            </a:lvl9pPr>
          </a:lstStyle>
          <a:p>
            <a:endParaRPr/>
          </a:p>
        </p:txBody>
      </p:sp>
      <p:sp>
        <p:nvSpPr>
          <p:cNvPr id="75" name="Google Shape;75;p17"/>
          <p:cNvSpPr txBox="1">
            <a:spLocks noGrp="1"/>
          </p:cNvSpPr>
          <p:nvPr>
            <p:ph type="sldNum" idx="12"/>
          </p:nvPr>
        </p:nvSpPr>
        <p:spPr>
          <a:xfrm>
            <a:off x="80290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938424089"/>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57">
          <p15:clr>
            <a:srgbClr val="E46962"/>
          </p15:clr>
        </p15:guide>
        <p15:guide id="2" pos="5403">
          <p15:clr>
            <a:srgbClr val="E46962"/>
          </p15:clr>
        </p15:guide>
        <p15:guide id="3" orient="horz" pos="280">
          <p15:clr>
            <a:srgbClr val="E46962"/>
          </p15:clr>
        </p15:guide>
        <p15:guide id="4" orient="horz" pos="2878">
          <p15:clr>
            <a:srgbClr val="E46962"/>
          </p15:clr>
        </p15:guide>
        <p15:guide id="5" orient="horz" pos="868">
          <p15:clr>
            <a:srgbClr val="E46962"/>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5156199"/>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
        <p:nvSpPr>
          <p:cNvPr id="2" name="Holder 2"/>
          <p:cNvSpPr>
            <a:spLocks noGrp="1"/>
          </p:cNvSpPr>
          <p:nvPr>
            <p:ph type="title"/>
          </p:nvPr>
        </p:nvSpPr>
        <p:spPr>
          <a:xfrm>
            <a:off x="2845951" y="528855"/>
            <a:ext cx="3452098" cy="538609"/>
          </a:xfrm>
          <a:prstGeom prst="rect">
            <a:avLst/>
          </a:prstGeom>
        </p:spPr>
        <p:txBody>
          <a:bodyPr wrap="square" lIns="0" tIns="0" rIns="0" bIns="0">
            <a:spAutoFit/>
          </a:bodyPr>
          <a:lstStyle>
            <a:lvl1pPr>
              <a:defRPr sz="3500" b="1" i="0">
                <a:solidFill>
                  <a:srgbClr val="635DC6"/>
                </a:solidFill>
                <a:latin typeface="Gill Sans MT"/>
                <a:cs typeface="Gill Sans MT"/>
              </a:defRPr>
            </a:lvl1pPr>
          </a:lstStyle>
          <a:p>
            <a:endParaRPr/>
          </a:p>
        </p:txBody>
      </p:sp>
      <p:sp>
        <p:nvSpPr>
          <p:cNvPr id="3" name="Holder 3"/>
          <p:cNvSpPr>
            <a:spLocks noGrp="1"/>
          </p:cNvSpPr>
          <p:nvPr>
            <p:ph type="body" idx="1"/>
          </p:nvPr>
        </p:nvSpPr>
        <p:spPr>
          <a:xfrm>
            <a:off x="1033835" y="2298786"/>
            <a:ext cx="3701415" cy="276999"/>
          </a:xfrm>
          <a:prstGeom prst="rect">
            <a:avLst/>
          </a:prstGeom>
        </p:spPr>
        <p:txBody>
          <a:bodyPr wrap="square" lIns="0" tIns="0" rIns="0" bIns="0">
            <a:spAutoFit/>
          </a:bodyPr>
          <a:lstStyle>
            <a:lvl1pPr>
              <a:defRPr sz="1800" b="0" i="0">
                <a:solidFill>
                  <a:srgbClr val="585858"/>
                </a:solidFill>
                <a:latin typeface="Gill Sans MT"/>
                <a:cs typeface="Gill Sans MT"/>
              </a:defRPr>
            </a:lvl1pPr>
          </a:lstStyle>
          <a:p>
            <a:endParaRPr/>
          </a:p>
        </p:txBody>
      </p:sp>
      <p:sp>
        <p:nvSpPr>
          <p:cNvPr id="4" name="Holder 4"/>
          <p:cNvSpPr>
            <a:spLocks noGrp="1"/>
          </p:cNvSpPr>
          <p:nvPr>
            <p:ph type="ftr" sz="quarter" idx="5"/>
          </p:nvPr>
        </p:nvSpPr>
        <p:spPr>
          <a:xfrm>
            <a:off x="3108960" y="4783455"/>
            <a:ext cx="292608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a:xfrm>
            <a:off x="6583680" y="4783455"/>
            <a:ext cx="2103120" cy="215444"/>
          </a:xfrm>
          <a:prstGeom prst="rect">
            <a:avLst/>
          </a:prstGeom>
        </p:spPr>
        <p:txBody>
          <a:bodyPr wrap="square" lIns="0" tIns="0" rIns="0" bIns="0">
            <a:spAutoFit/>
          </a:bodyPr>
          <a:lstStyle>
            <a:lvl1pPr algn="r">
              <a:defRPr>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33703010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8" Type="http://schemas.openxmlformats.org/officeDocument/2006/relationships/hyperlink" Target="https://www.healthynewbornnetwork.org/hnn-content/uploads/160525-ENAP-country-progress-tracking-report-2015-v2.pdf" TargetMode="External"/><Relationship Id="rId13" Type="http://schemas.openxmlformats.org/officeDocument/2006/relationships/hyperlink" Target="https://data.gffportal.org/about" TargetMode="External"/><Relationship Id="rId3" Type="http://schemas.openxmlformats.org/officeDocument/2006/relationships/hyperlink" Target="https://www.ncbi.nlm.nih.gov/pmc/articles/PMC9764429/" TargetMode="External"/><Relationship Id="rId7" Type="http://schemas.openxmlformats.org/officeDocument/2006/relationships/hyperlink" Target="https://washdata.org/data/household#!/" TargetMode="External"/><Relationship Id="rId12" Type="http://schemas.openxmlformats.org/officeDocument/2006/relationships/hyperlink" Target="https://www.who.int/publications/i/item/9789240044210" TargetMode="External"/><Relationship Id="rId2" Type="http://schemas.openxmlformats.org/officeDocument/2006/relationships/image" Target="../media/image21.png"/><Relationship Id="rId16" Type="http://schemas.openxmlformats.org/officeDocument/2006/relationships/hyperlink" Target="https://cap-2030.org/dashboard/" TargetMode="External"/><Relationship Id="rId1" Type="http://schemas.openxmlformats.org/officeDocument/2006/relationships/slideLayout" Target="../slideLayouts/slideLayout49.xml"/><Relationship Id="rId6" Type="http://schemas.openxmlformats.org/officeDocument/2006/relationships/hyperlink" Target="https://score.tools.who.int/fileadmin/uploads/score/Documents/Enable_data_use_for_policy_and_action/100_Core_Health_Indicators_2018.pdf" TargetMode="External"/><Relationship Id="rId11" Type="http://schemas.openxmlformats.org/officeDocument/2006/relationships/hyperlink" Target="https://apps.who.int/iris/bitstream/handle/10665/272603/9789241514064-eng.pdf" TargetMode="External"/><Relationship Id="rId5" Type="http://schemas.openxmlformats.org/officeDocument/2006/relationships/hyperlink" Target="https://www.countdown2030.org/wp-content/uploads/2017/11/Countdown_to_2015_final_report.pdf" TargetMode="External"/><Relationship Id="rId15" Type="http://schemas.openxmlformats.org/officeDocument/2006/relationships/hyperlink" Target="https://www.who.int/publications/m/item/analysis-and-use-of-health-facility-data-guidance-for-rmncah-programme-managers" TargetMode="External"/><Relationship Id="rId10" Type="http://schemas.openxmlformats.org/officeDocument/2006/relationships/hyperlink" Target="https://www.ncbi.nlm.nih.gov/pmc/articles/PMC9270792/?report=reader#!po=50.0000" TargetMode="External"/><Relationship Id="rId4" Type="http://schemas.openxmlformats.org/officeDocument/2006/relationships/hyperlink" Target="https://data.unicef.org/resources/child-health-and-well-being-dashboard/" TargetMode="External"/><Relationship Id="rId9" Type="http://schemas.openxmlformats.org/officeDocument/2006/relationships/hyperlink" Target="https://cdn.who.int/media/docs/default-source/mca-documents/maternal-nb/ending-preventable-maternal-mortality_epmm_brief-230921.pdf?sfvrsn=f5dcf35e_5" TargetMode="External"/><Relationship Id="rId14" Type="http://schemas.openxmlformats.org/officeDocument/2006/relationships/hyperlink" Target="https://scorecard.immunizationagenda2030.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data/gho/data/indicators/indicator-details/GHO/under-five-mortality-rate-(probability-of-dying-by-age-5-per-1000-live-birth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hyperlink" Target="https://iris.who.int/bitstream/handle/10665/149019/WHO_N?sequence=1" TargetMode="External"/><Relationship Id="rId3" Type="http://schemas.openxmlformats.org/officeDocument/2006/relationships/hyperlink" Target="https://www.who.int/data/gho/data/indicators/indicator-details/GHO/gho-jme-country-children-aged-5-years-wasted-br-(-weight-for-height--2-sd)" TargetMode="External"/><Relationship Id="rId7" Type="http://schemas.openxmlformats.org/officeDocument/2006/relationships/hyperlink" Target="https://data.unicef.org/resources/who-unicef-discussion-paper-nutrition-targets/" TargetMode="External"/><Relationship Id="rId12" Type="http://schemas.openxmlformats.org/officeDocument/2006/relationships/hyperlink" Target="https://data.unicef.org/countdown-2030/"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who.int/publications/i/item/WHO-NMH-NHD-14.8" TargetMode="External"/><Relationship Id="rId11" Type="http://schemas.openxmlformats.org/officeDocument/2006/relationships/hyperlink" Target="https://www.who.int/data/nutrition/nlis/gnmf" TargetMode="External"/><Relationship Id="rId5" Type="http://schemas.openxmlformats.org/officeDocument/2006/relationships/hyperlink" Target="https://www.who.int/publications/i/item/9789241513609" TargetMode="External"/><Relationship Id="rId10" Type="http://schemas.openxmlformats.org/officeDocument/2006/relationships/hyperlink" Target="https://data.unicef.org/topic/nutrition/breastfeeding/" TargetMode="External"/><Relationship Id="rId4" Type="http://schemas.openxmlformats.org/officeDocument/2006/relationships/hyperlink" Target="https://www.childwasting.org/_files/ugd/2b7a06_643a6617b6a54190933d860b7b2c769b.pdf" TargetMode="External"/><Relationship Id="rId9" Type="http://schemas.openxmlformats.org/officeDocument/2006/relationships/hyperlink" Target="https://www.who.int/data/gho/data/indicators/indicator-details/GHO/hem-children-aged-5-years-with-diarrhoea-receiving-oral-rehydration-sal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publications/i/item/9789241513609" TargetMode="External"/><Relationship Id="rId7" Type="http://schemas.openxmlformats.org/officeDocument/2006/relationships/hyperlink" Target="https://www.who.int/data/nutrition/nlis/gnm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data.unicef.org/resources/who-unicef-discussion-paper-nutrition-targets/" TargetMode="External"/><Relationship Id="rId5" Type="http://schemas.openxmlformats.org/officeDocument/2006/relationships/hyperlink" Target="https://www.who.int/publications/i/item/the-integrated-global-action-plan-for-prevention-and-control-of-pneumonia-and-diarrhoea-(gappd)" TargetMode="External"/><Relationship Id="rId4" Type="http://schemas.openxmlformats.org/officeDocument/2006/relationships/hyperlink" Target="https://www.who.int/publications/i/item/WHO-NMH-NHD-14.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teams/global-malaria-programme/reports/world-malaria-report-2023"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immunizationagenda2030.org/images/documents/IA2030_Annex_FrameworkForActionv04.pdf" TargetMode="External"/><Relationship Id="rId5" Type="http://schemas.openxmlformats.org/officeDocument/2006/relationships/hyperlink" Target="https://www.who.int/data/gho/data/themes/topics/sdg-target-3_b-development-assistance-and-vaccine-coverage" TargetMode="External"/><Relationship Id="rId4" Type="http://schemas.openxmlformats.org/officeDocument/2006/relationships/hyperlink" Target="https://endmalaria.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publications/i/item/the-integrated-global-action-plan-for-prevention-and-control-of-pneumonia-and-diarrhoea-(gappd)" TargetMode="External"/><Relationship Id="rId7" Type="http://schemas.openxmlformats.org/officeDocument/2006/relationships/hyperlink" Target="https://www.who.int/teams/global-malaria-programme/reports/world-malaria-report-2023"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unstats.un.org/sdgs/metadata/files/Metadata-03-08-01.pdf" TargetMode="External"/><Relationship Id="rId5" Type="http://schemas.openxmlformats.org/officeDocument/2006/relationships/hyperlink" Target="https://endmalaria.org/" TargetMode="External"/><Relationship Id="rId4" Type="http://schemas.openxmlformats.org/officeDocument/2006/relationships/hyperlink" Target="https://www.who.int/publications/i/item/2018-global-reference-list-of-100-core-health-indicators-(-plus-health-related-sdg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ashdata.org/"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hyperlink" Target="https://www.who.int/publications/i/item/9789241565554" TargetMode="Externa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hyperlink" Target="https://openclipart.org/detail/170298/eco-green-plant-icon-by-cybergedeon" TargetMode="External"/><Relationship Id="rId2" Type="http://schemas.openxmlformats.org/officeDocument/2006/relationships/image" Target="../media/image25.png"/><Relationship Id="rId1" Type="http://schemas.openxmlformats.org/officeDocument/2006/relationships/slideLayout" Target="../slideLayouts/slideLayout4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ildhealthtaskforce.org/hubs/child-survival-action" TargetMode="External"/><Relationship Id="rId1" Type="http://schemas.openxmlformats.org/officeDocument/2006/relationships/slideLayout" Target="../slideLayouts/slideLayout35.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0923" y="313228"/>
            <a:ext cx="1408183" cy="2788419"/>
          </a:xfrm>
          <a:custGeom>
            <a:avLst/>
            <a:gdLst/>
            <a:ahLst/>
            <a:cxnLst/>
            <a:rect l="l" t="t" r="r" b="b"/>
            <a:pathLst>
              <a:path w="1868170" h="3489325">
                <a:moveTo>
                  <a:pt x="0" y="3489198"/>
                </a:moveTo>
                <a:lnTo>
                  <a:pt x="1867661" y="3489198"/>
                </a:lnTo>
                <a:lnTo>
                  <a:pt x="1867661" y="0"/>
                </a:lnTo>
                <a:lnTo>
                  <a:pt x="0" y="0"/>
                </a:lnTo>
                <a:lnTo>
                  <a:pt x="0" y="3489198"/>
                </a:lnTo>
                <a:close/>
              </a:path>
            </a:pathLst>
          </a:custGeom>
          <a:solidFill>
            <a:srgbClr val="B1AEC3"/>
          </a:solidFill>
        </p:spPr>
        <p:txBody>
          <a:bodyPr wrap="square" lIns="0" tIns="0" rIns="0" bIns="0" rtlCol="0"/>
          <a:lstStyle/>
          <a:p>
            <a:pPr defTabSz="685800">
              <a:buClrTx/>
            </a:pPr>
            <a:endParaRPr sz="1350" kern="1200" dirty="0">
              <a:solidFill>
                <a:prstClr val="black"/>
              </a:solidFill>
              <a:latin typeface="Calibri"/>
              <a:ea typeface="+mn-ea"/>
              <a:cs typeface="+mn-cs"/>
            </a:endParaRPr>
          </a:p>
        </p:txBody>
      </p:sp>
      <p:sp>
        <p:nvSpPr>
          <p:cNvPr id="3" name="object 3"/>
          <p:cNvSpPr/>
          <p:nvPr/>
        </p:nvSpPr>
        <p:spPr>
          <a:xfrm>
            <a:off x="0" y="313229"/>
            <a:ext cx="7701915" cy="2789061"/>
          </a:xfrm>
          <a:custGeom>
            <a:avLst/>
            <a:gdLst/>
            <a:ahLst/>
            <a:cxnLst/>
            <a:rect l="l" t="t" r="r" b="b"/>
            <a:pathLst>
              <a:path w="10269220" h="3657600">
                <a:moveTo>
                  <a:pt x="0" y="3657600"/>
                </a:moveTo>
                <a:lnTo>
                  <a:pt x="10268712" y="3657600"/>
                </a:lnTo>
                <a:lnTo>
                  <a:pt x="10268712" y="0"/>
                </a:lnTo>
                <a:lnTo>
                  <a:pt x="0" y="0"/>
                </a:lnTo>
                <a:lnTo>
                  <a:pt x="0" y="3657600"/>
                </a:lnTo>
                <a:close/>
              </a:path>
            </a:pathLst>
          </a:custGeom>
          <a:solidFill>
            <a:srgbClr val="2A246C"/>
          </a:solidFill>
        </p:spPr>
        <p:txBody>
          <a:bodyPr wrap="square" lIns="0" tIns="0" rIns="0" bIns="0" rtlCol="0"/>
          <a:lstStyle/>
          <a:p>
            <a:pPr defTabSz="685800">
              <a:buClrTx/>
            </a:pPr>
            <a:endParaRPr sz="1350" kern="1200" dirty="0">
              <a:solidFill>
                <a:prstClr val="black"/>
              </a:solidFill>
              <a:latin typeface="Calibri"/>
              <a:ea typeface="+mn-ea"/>
              <a:cs typeface="+mn-cs"/>
            </a:endParaRPr>
          </a:p>
        </p:txBody>
      </p:sp>
      <p:sp>
        <p:nvSpPr>
          <p:cNvPr id="4" name="object 4"/>
          <p:cNvSpPr txBox="1">
            <a:spLocks noGrp="1"/>
          </p:cNvSpPr>
          <p:nvPr>
            <p:ph type="title"/>
          </p:nvPr>
        </p:nvSpPr>
        <p:spPr>
          <a:xfrm>
            <a:off x="616116" y="1244638"/>
            <a:ext cx="6541523" cy="748282"/>
          </a:xfrm>
          <a:prstGeom prst="rect">
            <a:avLst/>
          </a:prstGeom>
        </p:spPr>
        <p:txBody>
          <a:bodyPr vert="horz" wrap="square" lIns="0" tIns="9525" rIns="0" bIns="0" rtlCol="0" anchor="t">
            <a:spAutoFit/>
          </a:bodyPr>
          <a:lstStyle/>
          <a:p>
            <a:pPr marL="9525">
              <a:spcBef>
                <a:spcPts val="75"/>
              </a:spcBef>
            </a:pPr>
            <a:r>
              <a:rPr lang="fr-FR" sz="2400" spc="-4" dirty="0">
                <a:solidFill>
                  <a:srgbClr val="FFFFFF"/>
                </a:solidFill>
              </a:rPr>
              <a:t>ACTION POUR LA SURVIE DE L’ENFANT (CSA)</a:t>
            </a:r>
            <a:endParaRPr lang="fr-FR" sz="2400" dirty="0"/>
          </a:p>
        </p:txBody>
      </p:sp>
      <p:sp>
        <p:nvSpPr>
          <p:cNvPr id="5" name="object 5"/>
          <p:cNvSpPr/>
          <p:nvPr/>
        </p:nvSpPr>
        <p:spPr>
          <a:xfrm>
            <a:off x="7144729" y="3142971"/>
            <a:ext cx="2001448" cy="242306"/>
          </a:xfrm>
          <a:custGeom>
            <a:avLst/>
            <a:gdLst/>
            <a:ahLst/>
            <a:cxnLst/>
            <a:rect l="l" t="t" r="r" b="b"/>
            <a:pathLst>
              <a:path w="2593340" h="337185">
                <a:moveTo>
                  <a:pt x="0" y="0"/>
                </a:moveTo>
                <a:lnTo>
                  <a:pt x="2593085" y="0"/>
                </a:lnTo>
                <a:lnTo>
                  <a:pt x="2593085" y="336804"/>
                </a:lnTo>
                <a:lnTo>
                  <a:pt x="0" y="336804"/>
                </a:lnTo>
                <a:lnTo>
                  <a:pt x="0" y="0"/>
                </a:lnTo>
                <a:close/>
              </a:path>
            </a:pathLst>
          </a:custGeom>
          <a:solidFill>
            <a:srgbClr val="7E2F5D"/>
          </a:solidFill>
        </p:spPr>
        <p:txBody>
          <a:bodyPr wrap="square" lIns="0" tIns="0" rIns="0" bIns="0" rtlCol="0"/>
          <a:lstStyle/>
          <a:p>
            <a:pPr defTabSz="685800">
              <a:buClrTx/>
            </a:pPr>
            <a:endParaRPr sz="1350" kern="1200" dirty="0">
              <a:solidFill>
                <a:prstClr val="black"/>
              </a:solidFill>
              <a:latin typeface="Calibri"/>
              <a:ea typeface="+mn-ea"/>
              <a:cs typeface="+mn-cs"/>
            </a:endParaRPr>
          </a:p>
        </p:txBody>
      </p:sp>
      <p:sp>
        <p:nvSpPr>
          <p:cNvPr id="6" name="object 6"/>
          <p:cNvSpPr txBox="1"/>
          <p:nvPr/>
        </p:nvSpPr>
        <p:spPr>
          <a:xfrm>
            <a:off x="7322052" y="3173234"/>
            <a:ext cx="939165" cy="193803"/>
          </a:xfrm>
          <a:prstGeom prst="rect">
            <a:avLst/>
          </a:prstGeom>
        </p:spPr>
        <p:txBody>
          <a:bodyPr vert="horz" wrap="square" lIns="0" tIns="9049" rIns="0" bIns="0" rtlCol="0" anchor="t">
            <a:spAutoFit/>
          </a:bodyPr>
          <a:lstStyle/>
          <a:p>
            <a:pPr marL="9525" defTabSz="685800">
              <a:spcBef>
                <a:spcPts val="71"/>
              </a:spcBef>
              <a:buClrTx/>
            </a:pPr>
            <a:r>
              <a:rPr lang="en-US" sz="1200" kern="1200" spc="-4" dirty="0">
                <a:solidFill>
                  <a:srgbClr val="FFFFFF"/>
                </a:solidFill>
                <a:latin typeface="Gill Sans MT"/>
                <a:ea typeface="+mn-ea"/>
                <a:cs typeface="Gill Sans MT"/>
              </a:rPr>
              <a:t>Avril 2024</a:t>
            </a:r>
            <a:endParaRPr lang="en-US" sz="1200" kern="1200" dirty="0">
              <a:solidFill>
                <a:prstClr val="black"/>
              </a:solidFill>
              <a:latin typeface="Gill Sans MT"/>
              <a:ea typeface="+mn-ea"/>
              <a:cs typeface="Gill Sans MT"/>
            </a:endParaRPr>
          </a:p>
        </p:txBody>
      </p:sp>
      <p:sp>
        <p:nvSpPr>
          <p:cNvPr id="7" name="object 7"/>
          <p:cNvSpPr txBox="1"/>
          <p:nvPr/>
        </p:nvSpPr>
        <p:spPr>
          <a:xfrm>
            <a:off x="616116" y="1915403"/>
            <a:ext cx="5673464" cy="655949"/>
          </a:xfrm>
          <a:prstGeom prst="rect">
            <a:avLst/>
          </a:prstGeom>
        </p:spPr>
        <p:txBody>
          <a:bodyPr vert="horz" wrap="square" lIns="0" tIns="9525" rIns="0" bIns="0" rtlCol="0" anchor="t">
            <a:spAutoFit/>
          </a:bodyPr>
          <a:lstStyle/>
          <a:p>
            <a:pPr defTabSz="685800">
              <a:buSzPts val="2800"/>
            </a:pPr>
            <a:r>
              <a:rPr lang="fr-FR" sz="2100" b="1" i="1" dirty="0">
                <a:solidFill>
                  <a:srgbClr val="B2AFC3"/>
                </a:solidFill>
                <a:latin typeface="Gill Sans MT"/>
                <a:ea typeface="Gill Sans"/>
                <a:cs typeface="Gill Sans"/>
                <a:sym typeface="Gill Sans"/>
              </a:rPr>
              <a:t>Un cadre de résultats pour la redevabilité, le plaidoyer et l'action</a:t>
            </a:r>
            <a:endParaRPr lang="fr-FR" sz="1050" dirty="0">
              <a:solidFill>
                <a:srgbClr val="B2AFC3"/>
              </a:solidFill>
              <a:latin typeface="Gill Sans MT"/>
              <a:ea typeface="Gill Sans"/>
              <a:cs typeface="Gill Sans"/>
              <a:sym typeface="Gill Sans"/>
            </a:endParaRPr>
          </a:p>
        </p:txBody>
      </p:sp>
      <p:sp>
        <p:nvSpPr>
          <p:cNvPr id="9" name="object 9"/>
          <p:cNvSpPr/>
          <p:nvPr/>
        </p:nvSpPr>
        <p:spPr>
          <a:xfrm>
            <a:off x="456091" y="3471316"/>
            <a:ext cx="990677" cy="97402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defTabSz="685800">
              <a:buClrTx/>
            </a:pPr>
            <a:endParaRPr sz="1350" kern="1200" dirty="0">
              <a:solidFill>
                <a:prstClr val="black"/>
              </a:solidFill>
              <a:latin typeface="Calibri"/>
              <a:ea typeface="+mn-ea"/>
              <a:cs typeface="+mn-cs"/>
            </a:endParaRPr>
          </a:p>
        </p:txBody>
      </p:sp>
      <p:sp>
        <p:nvSpPr>
          <p:cNvPr id="15" name="TextBox 14">
            <a:extLst>
              <a:ext uri="{FF2B5EF4-FFF2-40B4-BE49-F238E27FC236}">
                <a16:creationId xmlns:a16="http://schemas.microsoft.com/office/drawing/2014/main" id="{A29FF61A-E2E3-44F5-B0A1-E48F1041A5B3}"/>
              </a:ext>
            </a:extLst>
          </p:cNvPr>
          <p:cNvSpPr txBox="1"/>
          <p:nvPr/>
        </p:nvSpPr>
        <p:spPr>
          <a:xfrm>
            <a:off x="1604068" y="3743466"/>
            <a:ext cx="7059881" cy="430887"/>
          </a:xfrm>
          <a:prstGeom prst="rect">
            <a:avLst/>
          </a:prstGeom>
          <a:noFill/>
        </p:spPr>
        <p:txBody>
          <a:bodyPr wrap="square" lIns="91440" tIns="45720" rIns="91440" bIns="45720" rtlCol="0" anchor="t">
            <a:spAutoFit/>
          </a:bodyPr>
          <a:lstStyle/>
          <a:p>
            <a:r>
              <a:rPr lang="en-US" sz="1100" i="1" dirty="0">
                <a:latin typeface="Gill Sans MT"/>
              </a:rPr>
              <a:t>Nous </a:t>
            </a:r>
            <a:r>
              <a:rPr lang="fr-FR" sz="1100" i="1" dirty="0">
                <a:latin typeface="Gill Sans MT"/>
              </a:rPr>
              <a:t>remercions</a:t>
            </a:r>
            <a:r>
              <a:rPr lang="en-US" sz="1100" i="1" dirty="0">
                <a:latin typeface="Gill Sans MT"/>
              </a:rPr>
              <a:t> : Countdown to 2030, Global Financing Facility, JSI, London School of Hygiene &amp; Tropical Medicine, MOMENTUM, PRB, Save the Children, </a:t>
            </a:r>
            <a:r>
              <a:rPr lang="en-US" sz="1100" i="1" dirty="0" err="1">
                <a:latin typeface="Gill Sans MT"/>
              </a:rPr>
              <a:t>l’UNICEF</a:t>
            </a:r>
            <a:r>
              <a:rPr lang="en-US" sz="1100" i="1" dirty="0">
                <a:latin typeface="Gill Sans MT"/>
              </a:rPr>
              <a:t>, </a:t>
            </a:r>
            <a:r>
              <a:rPr lang="en-US" sz="1100" i="1" dirty="0" err="1">
                <a:latin typeface="Gill Sans MT"/>
              </a:rPr>
              <a:t>l’USAID</a:t>
            </a:r>
            <a:r>
              <a:rPr lang="en-US" sz="1100" i="1" dirty="0">
                <a:latin typeface="Gill Sans MT"/>
              </a:rPr>
              <a:t>, et </a:t>
            </a:r>
            <a:r>
              <a:rPr lang="en-US" sz="1100" i="1" dirty="0" err="1">
                <a:latin typeface="Gill Sans MT"/>
              </a:rPr>
              <a:t>l’OMS</a:t>
            </a:r>
            <a:r>
              <a:rPr lang="en-US" sz="1100" i="1" dirty="0">
                <a:latin typeface="Gill Sans M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21717" y="1853269"/>
            <a:ext cx="2695710" cy="2199051"/>
          </a:xfrm>
        </p:spPr>
        <p:txBody>
          <a:bodyPr>
            <a:normAutofit/>
          </a:bodyPr>
          <a:lstStyle/>
          <a:p>
            <a:r>
              <a:rPr lang="fr-FR" sz="2400" dirty="0">
                <a:latin typeface="Gill Sans MT" panose="020B0502020104020203" pitchFamily="34" charset="0"/>
                <a:ea typeface="Gill Sans"/>
                <a:cs typeface="Gill Sans"/>
                <a:sym typeface="Gill Sans"/>
              </a:rPr>
              <a:t>Cartographie de la TDC de CSA par rapport à la TDC du cadre de résultats</a:t>
            </a:r>
          </a:p>
        </p:txBody>
      </p:sp>
      <p:sp>
        <p:nvSpPr>
          <p:cNvPr id="6" name="Google Shape;384;p56">
            <a:extLst>
              <a:ext uri="{FF2B5EF4-FFF2-40B4-BE49-F238E27FC236}">
                <a16:creationId xmlns:a16="http://schemas.microsoft.com/office/drawing/2014/main" id="{4B0473B1-F715-45A3-90D4-0FA292E70CC9}"/>
              </a:ext>
            </a:extLst>
          </p:cNvPr>
          <p:cNvSpPr txBox="1">
            <a:spLocks/>
          </p:cNvSpPr>
          <p:nvPr/>
        </p:nvSpPr>
        <p:spPr>
          <a:xfrm rot="-5400000">
            <a:off x="2502370" y="1650631"/>
            <a:ext cx="2406757" cy="40527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lvl="0" algn="ctr">
              <a:buClr>
                <a:srgbClr val="645DC7"/>
              </a:buClr>
              <a:defRPr/>
            </a:pPr>
            <a:r>
              <a:rPr lang="en-US" sz="1600" b="0" i="1" dirty="0">
                <a:solidFill>
                  <a:prstClr val="black"/>
                </a:solidFill>
                <a:latin typeface="Calibri" panose="020F0502020204030204"/>
              </a:rPr>
              <a:t>TDC DE CSA</a:t>
            </a:r>
            <a:endParaRPr kumimoji="0" lang="en-US" sz="1600" b="0" i="1" u="none" strike="noStrike" kern="0" cap="none" spc="0" normalizeH="0" baseline="0" noProof="0" dirty="0">
              <a:ln>
                <a:noFill/>
              </a:ln>
              <a:solidFill>
                <a:prstClr val="black"/>
              </a:solidFill>
              <a:effectLst/>
              <a:uLnTx/>
              <a:uFillTx/>
              <a:latin typeface="Calibri" panose="020F0502020204030204"/>
              <a:sym typeface="Space Grotesk"/>
            </a:endParaRPr>
          </a:p>
        </p:txBody>
      </p:sp>
      <p:sp>
        <p:nvSpPr>
          <p:cNvPr id="9" name="Google Shape;387;p56">
            <a:extLst>
              <a:ext uri="{FF2B5EF4-FFF2-40B4-BE49-F238E27FC236}">
                <a16:creationId xmlns:a16="http://schemas.microsoft.com/office/drawing/2014/main" id="{985B5735-8A09-44D3-9ABF-F86A322E950C}"/>
              </a:ext>
            </a:extLst>
          </p:cNvPr>
          <p:cNvSpPr/>
          <p:nvPr/>
        </p:nvSpPr>
        <p:spPr>
          <a:xfrm>
            <a:off x="7616898" y="4127305"/>
            <a:ext cx="970026" cy="529581"/>
          </a:xfrm>
          <a:prstGeom prst="rect">
            <a:avLst/>
          </a:prstGeom>
          <a:solidFill>
            <a:srgbClr val="39B5BF"/>
          </a:solidFill>
          <a:ln w="25400" cap="flat" cmpd="sng">
            <a:noFill/>
            <a:prstDash val="solid"/>
            <a:round/>
            <a:headEnd type="none" w="sm" len="sm"/>
            <a:tailEnd type="none" w="sm" len="sm"/>
          </a:ln>
        </p:spPr>
        <p:txBody>
          <a:bodyPr spcFirstLastPara="1" wrap="square" lIns="68569" tIns="34275" rIns="68569" bIns="34275" anchor="ctr" anchorCtr="0">
            <a:noAutofit/>
          </a:bodyPr>
          <a:lstStyle/>
          <a:p>
            <a:pPr marL="112713" marR="0" lvl="0" indent="-112713"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Résultat</a:t>
            </a:r>
            <a:r>
              <a:rPr kumimoji="0" lang="en-US"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 </a:t>
            </a:r>
            <a:r>
              <a:rPr kumimoji="0" lang="en-US" sz="11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nutritionnel</a:t>
            </a:r>
            <a:endParaRPr kumimoji="0" lang="en-US"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a:p>
            <a:pPr marL="112713" marR="0" lvl="0" indent="-112713"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Mortalité</a:t>
            </a:r>
            <a:endParaRPr kumimoji="0"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p:txBody>
      </p:sp>
      <p:sp>
        <p:nvSpPr>
          <p:cNvPr id="11" name="Google Shape;389;p56">
            <a:extLst>
              <a:ext uri="{FF2B5EF4-FFF2-40B4-BE49-F238E27FC236}">
                <a16:creationId xmlns:a16="http://schemas.microsoft.com/office/drawing/2014/main" id="{9D5722CA-E13A-488A-A7A1-7CF34E0593D0}"/>
              </a:ext>
            </a:extLst>
          </p:cNvPr>
          <p:cNvSpPr/>
          <p:nvPr/>
        </p:nvSpPr>
        <p:spPr>
          <a:xfrm>
            <a:off x="5157552" y="3489997"/>
            <a:ext cx="974723" cy="446591"/>
          </a:xfrm>
          <a:prstGeom prst="rect">
            <a:avLst/>
          </a:prstGeom>
          <a:solidFill>
            <a:srgbClr val="8696C7"/>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Effets</a:t>
            </a:r>
            <a:r>
              <a:rPr kumimoji="0" lang="en-US"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 directs</a:t>
            </a:r>
            <a:endParaRPr kumimoji="0"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2" name="Google Shape;390;p56">
            <a:extLst>
              <a:ext uri="{FF2B5EF4-FFF2-40B4-BE49-F238E27FC236}">
                <a16:creationId xmlns:a16="http://schemas.microsoft.com/office/drawing/2014/main" id="{57E8C14D-D169-4014-9C7A-0AB5A32A3CA2}"/>
              </a:ext>
            </a:extLst>
          </p:cNvPr>
          <p:cNvSpPr/>
          <p:nvPr/>
        </p:nvSpPr>
        <p:spPr>
          <a:xfrm>
            <a:off x="6385705" y="4121801"/>
            <a:ext cx="970026" cy="535085"/>
          </a:xfrm>
          <a:prstGeom prst="rect">
            <a:avLst/>
          </a:prstGeom>
          <a:solidFill>
            <a:srgbClr val="26797F"/>
          </a:solidFill>
          <a:ln w="25400" cap="flat" cmpd="sng">
            <a:noFill/>
            <a:prstDash val="solid"/>
            <a:round/>
            <a:headEnd type="none" w="sm" len="sm"/>
            <a:tailEnd type="none" w="sm" len="sm"/>
          </a:ln>
        </p:spPr>
        <p:txBody>
          <a:bodyPr spcFirstLastPara="1" wrap="square" lIns="68569" tIns="34275" rIns="68569" bIns="34275" anchor="ctr" anchorCtr="0">
            <a:noAutofit/>
          </a:bodyPr>
          <a:lstStyle/>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Qualité</a:t>
            </a:r>
            <a:endParaRPr kumimoji="0" lang="en-US"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Couverture</a:t>
            </a:r>
          </a:p>
          <a:p>
            <a:pPr marL="171450" marR="0" lvl="0" indent="-171450" algn="l" defTabSz="914400" rtl="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r>
              <a:rPr kumimoji="0" lang="en-US" sz="11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Equité</a:t>
            </a:r>
            <a:endParaRPr kumimoji="0" sz="11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p:txBody>
      </p:sp>
      <p:sp>
        <p:nvSpPr>
          <p:cNvPr id="13" name="Google Shape;391;p56">
            <a:extLst>
              <a:ext uri="{FF2B5EF4-FFF2-40B4-BE49-F238E27FC236}">
                <a16:creationId xmlns:a16="http://schemas.microsoft.com/office/drawing/2014/main" id="{D0EE31D9-642C-4CE4-9346-E7EFE5198526}"/>
              </a:ext>
            </a:extLst>
          </p:cNvPr>
          <p:cNvSpPr/>
          <p:nvPr/>
        </p:nvSpPr>
        <p:spPr>
          <a:xfrm>
            <a:off x="3925714" y="3713292"/>
            <a:ext cx="978408" cy="327003"/>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Processus</a:t>
            </a:r>
            <a:endParaRPr kumimoji="0"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4" name="Google Shape;392;p56">
            <a:extLst>
              <a:ext uri="{FF2B5EF4-FFF2-40B4-BE49-F238E27FC236}">
                <a16:creationId xmlns:a16="http://schemas.microsoft.com/office/drawing/2014/main" id="{39C763DA-722B-4C4B-9359-ACCBA73CB738}"/>
              </a:ext>
            </a:extLst>
          </p:cNvPr>
          <p:cNvSpPr/>
          <p:nvPr/>
        </p:nvSpPr>
        <p:spPr>
          <a:xfrm>
            <a:off x="3925714" y="4121801"/>
            <a:ext cx="2206561" cy="535085"/>
          </a:xfrm>
          <a:prstGeom prst="rect">
            <a:avLst/>
          </a:prstGeom>
          <a:solidFill>
            <a:srgbClr val="7F7A9B"/>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err="1">
                <a:solidFill>
                  <a:prstClr val="white"/>
                </a:solidFill>
                <a:latin typeface="Calibri" panose="020F0502020204030204"/>
                <a:ea typeface="Gill Sans"/>
                <a:cs typeface="Gill Sans"/>
                <a:sym typeface="Gill Sans"/>
              </a:rPr>
              <a:t>Jalons</a:t>
            </a:r>
            <a:r>
              <a:rPr lang="en-US" sz="1100" dirty="0">
                <a:solidFill>
                  <a:prstClr val="white"/>
                </a:solidFill>
                <a:latin typeface="Calibri" panose="020F0502020204030204"/>
                <a:ea typeface="Gill Sans"/>
                <a:cs typeface="Gill Sans"/>
                <a:sym typeface="Gill Sans"/>
              </a:rPr>
              <a:t> et </a:t>
            </a:r>
            <a:r>
              <a:rPr lang="en-US" sz="1100" dirty="0" err="1">
                <a:solidFill>
                  <a:prstClr val="white"/>
                </a:solidFill>
                <a:latin typeface="Calibri" panose="020F0502020204030204"/>
                <a:ea typeface="Gill Sans"/>
                <a:cs typeface="Gill Sans"/>
                <a:sym typeface="Gill Sans"/>
              </a:rPr>
              <a:t>indicateurs</a:t>
            </a:r>
            <a:r>
              <a:rPr lang="en-US" sz="1100" dirty="0">
                <a:solidFill>
                  <a:prstClr val="white"/>
                </a:solidFill>
                <a:latin typeface="Calibri" panose="020F0502020204030204"/>
                <a:ea typeface="Gill Sans"/>
                <a:cs typeface="Gill Sans"/>
                <a:sym typeface="Gill Sans"/>
              </a:rPr>
              <a:t> de la mise </a:t>
            </a:r>
            <a:r>
              <a:rPr lang="en-US" sz="1100" dirty="0" err="1">
                <a:solidFill>
                  <a:prstClr val="white"/>
                </a:solidFill>
                <a:latin typeface="Calibri" panose="020F0502020204030204"/>
                <a:ea typeface="Gill Sans"/>
                <a:cs typeface="Gill Sans"/>
                <a:sym typeface="Gill Sans"/>
              </a:rPr>
              <a:t>en</a:t>
            </a:r>
            <a:r>
              <a:rPr lang="en-US" sz="1100" dirty="0">
                <a:solidFill>
                  <a:prstClr val="white"/>
                </a:solidFill>
                <a:latin typeface="Calibri" panose="020F0502020204030204"/>
                <a:ea typeface="Gill Sans"/>
                <a:cs typeface="Gill Sans"/>
                <a:sym typeface="Gill Sans"/>
              </a:rPr>
              <a:t> oeuvre</a:t>
            </a:r>
            <a:endParaRPr kumimoji="0" sz="11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5" name="Google Shape;393;p56">
            <a:extLst>
              <a:ext uri="{FF2B5EF4-FFF2-40B4-BE49-F238E27FC236}">
                <a16:creationId xmlns:a16="http://schemas.microsoft.com/office/drawing/2014/main" id="{DADEC23D-83C1-44F8-BEE2-31F575884393}"/>
              </a:ext>
            </a:extLst>
          </p:cNvPr>
          <p:cNvSpPr/>
          <p:nvPr/>
        </p:nvSpPr>
        <p:spPr>
          <a:xfrm>
            <a:off x="7616898" y="3483240"/>
            <a:ext cx="970027" cy="446591"/>
          </a:xfrm>
          <a:prstGeom prst="rect">
            <a:avLst/>
          </a:prstGeom>
          <a:solidFill>
            <a:srgbClr val="39B5B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Impact</a:t>
            </a:r>
            <a:endParaRPr kumimoji="0" sz="120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16" name="Google Shape;394;p56">
            <a:extLst>
              <a:ext uri="{FF2B5EF4-FFF2-40B4-BE49-F238E27FC236}">
                <a16:creationId xmlns:a16="http://schemas.microsoft.com/office/drawing/2014/main" id="{CBB01F0B-3635-476F-8EE6-B44D23D6D541}"/>
              </a:ext>
            </a:extLst>
          </p:cNvPr>
          <p:cNvSpPr/>
          <p:nvPr/>
        </p:nvSpPr>
        <p:spPr>
          <a:xfrm>
            <a:off x="6385705" y="3488203"/>
            <a:ext cx="970026" cy="446591"/>
          </a:xfrm>
          <a:prstGeom prst="rect">
            <a:avLst/>
          </a:prstGeom>
          <a:solidFill>
            <a:srgbClr val="26797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2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Résultats</a:t>
            </a:r>
            <a:endParaRPr kumimoji="0"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p:txBody>
      </p:sp>
      <p:sp>
        <p:nvSpPr>
          <p:cNvPr id="17" name="Google Shape;395;p56">
            <a:extLst>
              <a:ext uri="{FF2B5EF4-FFF2-40B4-BE49-F238E27FC236}">
                <a16:creationId xmlns:a16="http://schemas.microsoft.com/office/drawing/2014/main" id="{207F877D-9A6C-4BC6-A72C-AE2C75645711}"/>
              </a:ext>
            </a:extLst>
          </p:cNvPr>
          <p:cNvSpPr/>
          <p:nvPr/>
        </p:nvSpPr>
        <p:spPr>
          <a:xfrm>
            <a:off x="3926037" y="3223427"/>
            <a:ext cx="978408" cy="446591"/>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Structures/ intrants</a:t>
            </a:r>
            <a:endParaRPr kumimoji="0"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8" name="Google Shape;384;p56">
            <a:extLst>
              <a:ext uri="{FF2B5EF4-FFF2-40B4-BE49-F238E27FC236}">
                <a16:creationId xmlns:a16="http://schemas.microsoft.com/office/drawing/2014/main" id="{09D2B6C5-945E-4E61-90F0-6F508F46F290}"/>
              </a:ext>
            </a:extLst>
          </p:cNvPr>
          <p:cNvSpPr txBox="1">
            <a:spLocks/>
          </p:cNvSpPr>
          <p:nvPr/>
        </p:nvSpPr>
        <p:spPr>
          <a:xfrm rot="-5400000">
            <a:off x="2510873" y="3726652"/>
            <a:ext cx="2406757" cy="405276"/>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ctr"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fr-FR" sz="1600" b="0" i="1" u="none" strike="noStrike" kern="0" cap="none" spc="0" normalizeH="0" baseline="0" dirty="0">
                <a:ln>
                  <a:noFill/>
                </a:ln>
                <a:solidFill>
                  <a:prstClr val="black"/>
                </a:solidFill>
                <a:effectLst/>
                <a:uLnTx/>
                <a:uFillTx/>
                <a:latin typeface="Calibri" panose="020F0502020204030204"/>
                <a:sym typeface="Space Grotesk"/>
              </a:rPr>
              <a:t>Cadre logique de CSA</a:t>
            </a:r>
          </a:p>
        </p:txBody>
      </p:sp>
      <p:pic>
        <p:nvPicPr>
          <p:cNvPr id="19" name="Picture 18">
            <a:extLst>
              <a:ext uri="{FF2B5EF4-FFF2-40B4-BE49-F238E27FC236}">
                <a16:creationId xmlns:a16="http://schemas.microsoft.com/office/drawing/2014/main" id="{FC30B737-CDCC-4A82-A9DF-609F6FB9A0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1130" y="167017"/>
            <a:ext cx="4713896" cy="3289329"/>
          </a:xfrm>
          <a:prstGeom prst="rect">
            <a:avLst/>
          </a:prstGeom>
        </p:spPr>
      </p:pic>
    </p:spTree>
    <p:extLst>
      <p:ext uri="{BB962C8B-B14F-4D97-AF65-F5344CB8AC3E}">
        <p14:creationId xmlns:p14="http://schemas.microsoft.com/office/powerpoint/2010/main" val="302169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75186" y="173994"/>
            <a:ext cx="7954981" cy="572700"/>
          </a:xfrm>
        </p:spPr>
        <p:txBody>
          <a:bodyPr>
            <a:noAutofit/>
          </a:bodyPr>
          <a:lstStyle/>
          <a:p>
            <a:r>
              <a:rPr lang="fr-FR" dirty="0">
                <a:latin typeface="Gill Sans MT" panose="020B0502020104020203" pitchFamily="34" charset="0"/>
                <a:sym typeface="Gill Sans"/>
              </a:rPr>
              <a:t>CSA suit l'approche de l'ENAP et de l'EPMM pour un cadre de résultats mondial</a:t>
            </a:r>
            <a:endParaRPr lang="en-US" sz="1600" i="1" dirty="0">
              <a:latin typeface="Gill Sans MT" panose="020B0502020104020203" pitchFamily="34" charset="0"/>
            </a:endParaRPr>
          </a:p>
        </p:txBody>
      </p:sp>
      <p:graphicFrame>
        <p:nvGraphicFramePr>
          <p:cNvPr id="3" name="Diagram 2">
            <a:extLst>
              <a:ext uri="{FF2B5EF4-FFF2-40B4-BE49-F238E27FC236}">
                <a16:creationId xmlns:a16="http://schemas.microsoft.com/office/drawing/2014/main" id="{4AA7C537-F4C5-4BC7-AA5D-B3593143ACC0}"/>
              </a:ext>
            </a:extLst>
          </p:cNvPr>
          <p:cNvGraphicFramePr/>
          <p:nvPr>
            <p:extLst>
              <p:ext uri="{D42A27DB-BD31-4B8C-83A1-F6EECF244321}">
                <p14:modId xmlns:p14="http://schemas.microsoft.com/office/powerpoint/2010/main" val="905529732"/>
              </p:ext>
            </p:extLst>
          </p:nvPr>
        </p:nvGraphicFramePr>
        <p:xfrm>
          <a:off x="-401540" y="1500646"/>
          <a:ext cx="6151200" cy="25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085BFC73-A17B-483A-84A0-6B380976ACEE}"/>
              </a:ext>
            </a:extLst>
          </p:cNvPr>
          <p:cNvGraphicFramePr/>
          <p:nvPr>
            <p:extLst>
              <p:ext uri="{D42A27DB-BD31-4B8C-83A1-F6EECF244321}">
                <p14:modId xmlns:p14="http://schemas.microsoft.com/office/powerpoint/2010/main" val="3505036939"/>
              </p:ext>
            </p:extLst>
          </p:nvPr>
        </p:nvGraphicFramePr>
        <p:xfrm>
          <a:off x="4680926" y="1500646"/>
          <a:ext cx="4337385" cy="2638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Arrow: Left-Right 3">
            <a:extLst>
              <a:ext uri="{FF2B5EF4-FFF2-40B4-BE49-F238E27FC236}">
                <a16:creationId xmlns:a16="http://schemas.microsoft.com/office/drawing/2014/main" id="{1802AF72-5039-45D3-A935-E095161EE5FD}"/>
              </a:ext>
            </a:extLst>
          </p:cNvPr>
          <p:cNvSpPr/>
          <p:nvPr/>
        </p:nvSpPr>
        <p:spPr>
          <a:xfrm>
            <a:off x="575186" y="4223870"/>
            <a:ext cx="7852935" cy="545690"/>
          </a:xfrm>
          <a:prstGeom prst="leftRightArrow">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Couverture ● </a:t>
            </a: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sym typeface="Arial"/>
              </a:rPr>
              <a:t>Qualité</a:t>
            </a: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 ●  </a:t>
            </a: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sym typeface="Arial"/>
              </a:rPr>
              <a:t>Équité</a:t>
            </a:r>
            <a:endParaRPr kumimoji="0" lang="fr-FR"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7259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fr-FR" sz="2400" dirty="0">
                <a:latin typeface="Gill Sans MT" panose="020B0502020104020203" pitchFamily="34" charset="0"/>
              </a:rPr>
              <a:t>Indicateurs de résultats de CSA : couverture, équité, qualité</a:t>
            </a:r>
            <a:endParaRPr lang="en-US" sz="1600" i="1" dirty="0">
              <a:latin typeface="Gill Sans MT" panose="020B0502020104020203" pitchFamily="34" charset="0"/>
            </a:endParaRPr>
          </a:p>
        </p:txBody>
      </p:sp>
      <p:sp>
        <p:nvSpPr>
          <p:cNvPr id="5" name="Google Shape;466;p63">
            <a:extLst>
              <a:ext uri="{FF2B5EF4-FFF2-40B4-BE49-F238E27FC236}">
                <a16:creationId xmlns:a16="http://schemas.microsoft.com/office/drawing/2014/main" id="{92F3A5A1-8E98-4E37-B774-30732395BF6D}"/>
              </a:ext>
            </a:extLst>
          </p:cNvPr>
          <p:cNvSpPr/>
          <p:nvPr/>
        </p:nvSpPr>
        <p:spPr>
          <a:xfrm>
            <a:off x="3194739" y="2427086"/>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Couverture</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6" name="Google Shape;467;p63">
            <a:extLst>
              <a:ext uri="{FF2B5EF4-FFF2-40B4-BE49-F238E27FC236}">
                <a16:creationId xmlns:a16="http://schemas.microsoft.com/office/drawing/2014/main" id="{36A9D876-762F-4CED-80F2-046A4C382707}"/>
              </a:ext>
            </a:extLst>
          </p:cNvPr>
          <p:cNvSpPr/>
          <p:nvPr/>
        </p:nvSpPr>
        <p:spPr>
          <a:xfrm>
            <a:off x="3103629" y="3834242"/>
            <a:ext cx="3060834" cy="1092963"/>
          </a:xfrm>
          <a:prstGeom prst="rect">
            <a:avLst/>
          </a:prstGeom>
          <a:solidFill>
            <a:srgbClr val="39B6C0"/>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Mortalité</a:t>
            </a:r>
            <a:r>
              <a:rPr kumimoji="0" lang="en-US" sz="1400" b="0"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 &amp; état </a:t>
            </a:r>
            <a:r>
              <a:rPr kumimoji="0" lang="en-US" sz="14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nutritionnel</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7" name="Google Shape;468;p63">
            <a:extLst>
              <a:ext uri="{FF2B5EF4-FFF2-40B4-BE49-F238E27FC236}">
                <a16:creationId xmlns:a16="http://schemas.microsoft.com/office/drawing/2014/main" id="{1BEA76E3-BA56-4267-A9AA-1DB3F7C1C844}"/>
              </a:ext>
            </a:extLst>
          </p:cNvPr>
          <p:cNvSpPr/>
          <p:nvPr/>
        </p:nvSpPr>
        <p:spPr>
          <a:xfrm>
            <a:off x="3114394" y="1960448"/>
            <a:ext cx="3057848" cy="274320"/>
          </a:xfrm>
          <a:prstGeom prst="rect">
            <a:avLst/>
          </a:prstGeom>
          <a:solidFill>
            <a:srgbClr val="26797F"/>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Résultats</a:t>
            </a:r>
            <a:endParaRPr kumimoji="0" sz="1500" b="1"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8" name="Google Shape;469;p63">
            <a:extLst>
              <a:ext uri="{FF2B5EF4-FFF2-40B4-BE49-F238E27FC236}">
                <a16:creationId xmlns:a16="http://schemas.microsoft.com/office/drawing/2014/main" id="{D3B1CD39-4494-4966-B63E-D26ACB809040}"/>
              </a:ext>
            </a:extLst>
          </p:cNvPr>
          <p:cNvSpPr txBox="1"/>
          <p:nvPr/>
        </p:nvSpPr>
        <p:spPr>
          <a:xfrm>
            <a:off x="738042" y="902679"/>
            <a:ext cx="2052290" cy="438551"/>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1" u="none" strike="noStrike" kern="0" cap="none" spc="0" normalizeH="0" baseline="0" noProof="0" dirty="0">
                <a:ln>
                  <a:noFill/>
                </a:ln>
                <a:solidFill>
                  <a:srgbClr val="2A256C"/>
                </a:solidFill>
                <a:effectLst/>
                <a:uLnTx/>
                <a:uFillTx/>
                <a:latin typeface="Calibri" panose="020F0502020204030204"/>
                <a:ea typeface="Gill Sans"/>
                <a:cs typeface="Gill Sans"/>
                <a:sym typeface="Gill Sans"/>
              </a:rPr>
              <a:t>Théorie du changement de CSA</a:t>
            </a:r>
            <a:endParaRPr kumimoji="0" sz="1200" b="0" i="1"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9" name="Google Shape;470;p63">
            <a:extLst>
              <a:ext uri="{FF2B5EF4-FFF2-40B4-BE49-F238E27FC236}">
                <a16:creationId xmlns:a16="http://schemas.microsoft.com/office/drawing/2014/main" id="{04BFDE67-467B-46A6-A735-ED15F44D1F43}"/>
              </a:ext>
            </a:extLst>
          </p:cNvPr>
          <p:cNvSpPr/>
          <p:nvPr/>
        </p:nvSpPr>
        <p:spPr>
          <a:xfrm>
            <a:off x="865032" y="1633326"/>
            <a:ext cx="1805038" cy="274320"/>
          </a:xfrm>
          <a:prstGeom prst="rect">
            <a:avLst/>
          </a:prstGeom>
          <a:solidFill>
            <a:srgbClr val="8696C7"/>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err="1">
                <a:ln>
                  <a:noFill/>
                </a:ln>
                <a:solidFill>
                  <a:schemeClr val="bg1"/>
                </a:solidFill>
                <a:effectLst/>
                <a:uLnTx/>
                <a:uFillTx/>
                <a:latin typeface="Calibri" panose="020F0502020204030204"/>
                <a:ea typeface="Gill Sans"/>
                <a:cs typeface="Gill Sans"/>
                <a:sym typeface="Gill Sans"/>
              </a:rPr>
              <a:t>Effets</a:t>
            </a:r>
            <a:r>
              <a:rPr kumimoji="0" lang="en-US" sz="1500" b="1" i="0" u="none" strike="noStrike" kern="0" cap="none" spc="0" normalizeH="0" baseline="0" noProof="0" dirty="0">
                <a:ln>
                  <a:noFill/>
                </a:ln>
                <a:solidFill>
                  <a:schemeClr val="bg1"/>
                </a:solidFill>
                <a:effectLst/>
                <a:uLnTx/>
                <a:uFillTx/>
                <a:latin typeface="Calibri" panose="020F0502020204030204"/>
                <a:ea typeface="Gill Sans"/>
                <a:cs typeface="Gill Sans"/>
                <a:sym typeface="Gill Sans"/>
              </a:rPr>
              <a:t> directs</a:t>
            </a:r>
            <a:endParaRPr kumimoji="0" sz="1500" b="1" i="0" u="none" strike="noStrike" kern="0" cap="none" spc="0" normalizeH="0" baseline="0" noProof="0" dirty="0">
              <a:ln>
                <a:noFill/>
              </a:ln>
              <a:solidFill>
                <a:schemeClr val="bg1"/>
              </a:solidFill>
              <a:effectLst/>
              <a:uLnTx/>
              <a:uFillTx/>
              <a:latin typeface="Calibri" panose="020F0502020204030204"/>
              <a:ea typeface="Gill Sans"/>
              <a:cs typeface="Gill Sans"/>
              <a:sym typeface="Gill Sans"/>
            </a:endParaRPr>
          </a:p>
        </p:txBody>
      </p:sp>
      <p:sp>
        <p:nvSpPr>
          <p:cNvPr id="10" name="Google Shape;471;p63">
            <a:extLst>
              <a:ext uri="{FF2B5EF4-FFF2-40B4-BE49-F238E27FC236}">
                <a16:creationId xmlns:a16="http://schemas.microsoft.com/office/drawing/2014/main" id="{2E7E047F-DE5D-44C6-8BE2-02875D430822}"/>
              </a:ext>
            </a:extLst>
          </p:cNvPr>
          <p:cNvSpPr/>
          <p:nvPr/>
        </p:nvSpPr>
        <p:spPr>
          <a:xfrm>
            <a:off x="865032" y="1302514"/>
            <a:ext cx="1805038" cy="274320"/>
          </a:xfrm>
          <a:prstGeom prst="rect">
            <a:avLst/>
          </a:prstGeom>
          <a:solidFill>
            <a:srgbClr val="3D69A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1500" b="1"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Stratégies</a:t>
            </a:r>
            <a:endParaRPr kumimoji="0" sz="1350" b="1"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endParaRPr>
          </a:p>
        </p:txBody>
      </p:sp>
      <p:sp>
        <p:nvSpPr>
          <p:cNvPr id="11" name="Google Shape;472;p63">
            <a:extLst>
              <a:ext uri="{FF2B5EF4-FFF2-40B4-BE49-F238E27FC236}">
                <a16:creationId xmlns:a16="http://schemas.microsoft.com/office/drawing/2014/main" id="{D225ADCC-81E9-43AE-898B-BCD70D087E57}"/>
              </a:ext>
            </a:extLst>
          </p:cNvPr>
          <p:cNvSpPr txBox="1"/>
          <p:nvPr/>
        </p:nvSpPr>
        <p:spPr>
          <a:xfrm>
            <a:off x="3119488" y="902679"/>
            <a:ext cx="3052754" cy="253885"/>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1" u="none" strike="noStrike" kern="0" cap="none" spc="0" normalizeH="0" baseline="0" noProof="0" dirty="0">
                <a:ln>
                  <a:noFill/>
                </a:ln>
                <a:solidFill>
                  <a:srgbClr val="2A256C"/>
                </a:solidFill>
                <a:effectLst/>
                <a:uLnTx/>
                <a:uFillTx/>
                <a:latin typeface="Calibri" panose="020F0502020204030204"/>
                <a:ea typeface="Gill Sans"/>
                <a:cs typeface="Gill Sans"/>
                <a:sym typeface="Gill Sans"/>
              </a:rPr>
              <a:t>Cadre logique du cadre de résultats de CSA</a:t>
            </a:r>
            <a:endParaRPr kumimoji="0" sz="1200" b="0" i="1"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2" name="Google Shape;473;p63">
            <a:extLst>
              <a:ext uri="{FF2B5EF4-FFF2-40B4-BE49-F238E27FC236}">
                <a16:creationId xmlns:a16="http://schemas.microsoft.com/office/drawing/2014/main" id="{FC60B6C2-D1B8-4B0C-9BA0-3EFE7B6C0507}"/>
              </a:ext>
            </a:extLst>
          </p:cNvPr>
          <p:cNvSpPr/>
          <p:nvPr/>
        </p:nvSpPr>
        <p:spPr>
          <a:xfrm>
            <a:off x="3119488" y="1302514"/>
            <a:ext cx="3052754" cy="274320"/>
          </a:xfrm>
          <a:prstGeom prst="rect">
            <a:avLst/>
          </a:prstGeom>
          <a:solidFill>
            <a:srgbClr val="3D69AC"/>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Structures/</a:t>
            </a:r>
            <a:r>
              <a:rPr lang="en-US" sz="1500" b="1" dirty="0">
                <a:solidFill>
                  <a:prstClr val="white"/>
                </a:solidFill>
                <a:latin typeface="Calibri" panose="020F0502020204030204"/>
                <a:ea typeface="Gill Sans"/>
                <a:cs typeface="Gill Sans"/>
                <a:sym typeface="Gill Sans"/>
              </a:rPr>
              <a:t>Intrants</a:t>
            </a:r>
            <a:endParaRPr kumimoji="0" sz="1500" b="1"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3" name="Google Shape;474;p63">
            <a:extLst>
              <a:ext uri="{FF2B5EF4-FFF2-40B4-BE49-F238E27FC236}">
                <a16:creationId xmlns:a16="http://schemas.microsoft.com/office/drawing/2014/main" id="{37CB7B5E-316B-4C97-BE6C-072CC8107D1C}"/>
              </a:ext>
            </a:extLst>
          </p:cNvPr>
          <p:cNvSpPr/>
          <p:nvPr/>
        </p:nvSpPr>
        <p:spPr>
          <a:xfrm>
            <a:off x="3114394" y="1636420"/>
            <a:ext cx="3057848" cy="274320"/>
          </a:xfrm>
          <a:prstGeom prst="rect">
            <a:avLst/>
          </a:prstGeom>
          <a:solidFill>
            <a:srgbClr val="7F7A9B"/>
          </a:solidFill>
          <a:ln w="1905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Processus et </a:t>
            </a:r>
            <a:r>
              <a:rPr kumimoji="0" lang="en-US" sz="1500" b="1"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effets</a:t>
            </a:r>
            <a:r>
              <a:rPr kumimoji="0" lang="en-US" sz="1500" b="1" i="0" u="none" strike="noStrike" kern="0" cap="none" spc="0" normalizeH="0" baseline="0" noProof="0" dirty="0">
                <a:ln>
                  <a:noFill/>
                </a:ln>
                <a:solidFill>
                  <a:prstClr val="white"/>
                </a:solidFill>
                <a:effectLst/>
                <a:uLnTx/>
                <a:uFillTx/>
                <a:latin typeface="Calibri" panose="020F0502020204030204"/>
                <a:ea typeface="Gill Sans"/>
                <a:cs typeface="Gill Sans"/>
                <a:sym typeface="Gill Sans"/>
              </a:rPr>
              <a:t> directs</a:t>
            </a:r>
            <a:endParaRPr kumimoji="0" sz="1500" b="1"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4" name="Google Shape;475;p63">
            <a:extLst>
              <a:ext uri="{FF2B5EF4-FFF2-40B4-BE49-F238E27FC236}">
                <a16:creationId xmlns:a16="http://schemas.microsoft.com/office/drawing/2014/main" id="{7DD74ED2-84D2-49D2-9440-EAFD6F9E3E5E}"/>
              </a:ext>
            </a:extLst>
          </p:cNvPr>
          <p:cNvSpPr/>
          <p:nvPr/>
        </p:nvSpPr>
        <p:spPr>
          <a:xfrm>
            <a:off x="4811673" y="2424433"/>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Qualité</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5" name="Google Shape;476;p63">
            <a:extLst>
              <a:ext uri="{FF2B5EF4-FFF2-40B4-BE49-F238E27FC236}">
                <a16:creationId xmlns:a16="http://schemas.microsoft.com/office/drawing/2014/main" id="{D769DB69-5A2E-4BEE-A58C-D808F8558901}"/>
              </a:ext>
            </a:extLst>
          </p:cNvPr>
          <p:cNvSpPr/>
          <p:nvPr/>
        </p:nvSpPr>
        <p:spPr>
          <a:xfrm>
            <a:off x="4054066" y="3167952"/>
            <a:ext cx="1246909" cy="466276"/>
          </a:xfrm>
          <a:prstGeom prst="rect">
            <a:avLst/>
          </a:prstGeom>
          <a:solidFill>
            <a:srgbClr val="26797F"/>
          </a:solidFill>
          <a:ln w="1905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prstClr val="white"/>
                </a:solidFill>
                <a:latin typeface="Calibri" panose="020F0502020204030204"/>
                <a:ea typeface="Gill Sans"/>
                <a:cs typeface="Gill Sans"/>
                <a:sym typeface="Gill Sans"/>
              </a:rPr>
              <a:t>É</a:t>
            </a:r>
            <a:r>
              <a:rPr kumimoji="0" lang="en-US" sz="1800" b="0"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quité</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cxnSp>
        <p:nvCxnSpPr>
          <p:cNvPr id="16" name="Google Shape;477;p63">
            <a:extLst>
              <a:ext uri="{FF2B5EF4-FFF2-40B4-BE49-F238E27FC236}">
                <a16:creationId xmlns:a16="http://schemas.microsoft.com/office/drawing/2014/main" id="{F7567134-505A-4AC9-BC37-B3DA9A688456}"/>
              </a:ext>
            </a:extLst>
          </p:cNvPr>
          <p:cNvCxnSpPr>
            <a:cxnSpLocks/>
            <a:stCxn id="15" idx="1"/>
            <a:endCxn id="5" idx="2"/>
          </p:cNvCxnSpPr>
          <p:nvPr/>
        </p:nvCxnSpPr>
        <p:spPr>
          <a:xfrm rot="10800000">
            <a:off x="3818194" y="2893362"/>
            <a:ext cx="235872" cy="507728"/>
          </a:xfrm>
          <a:prstGeom prst="curvedConnector2">
            <a:avLst/>
          </a:prstGeom>
          <a:noFill/>
          <a:ln w="9525" cap="flat" cmpd="sng">
            <a:solidFill>
              <a:srgbClr val="3F38A2"/>
            </a:solidFill>
            <a:prstDash val="solid"/>
            <a:miter lim="800000"/>
            <a:headEnd type="triangle" w="med" len="med"/>
            <a:tailEnd type="triangle" w="med" len="med"/>
          </a:ln>
        </p:spPr>
      </p:cxnSp>
      <p:cxnSp>
        <p:nvCxnSpPr>
          <p:cNvPr id="17" name="Google Shape;478;p63">
            <a:extLst>
              <a:ext uri="{FF2B5EF4-FFF2-40B4-BE49-F238E27FC236}">
                <a16:creationId xmlns:a16="http://schemas.microsoft.com/office/drawing/2014/main" id="{C43185F4-3C16-42EE-9D45-44FB21A67440}"/>
              </a:ext>
            </a:extLst>
          </p:cNvPr>
          <p:cNvCxnSpPr>
            <a:cxnSpLocks/>
            <a:stCxn id="5" idx="3"/>
            <a:endCxn id="14" idx="1"/>
          </p:cNvCxnSpPr>
          <p:nvPr/>
        </p:nvCxnSpPr>
        <p:spPr>
          <a:xfrm flipV="1">
            <a:off x="4441648" y="2657571"/>
            <a:ext cx="370025" cy="2653"/>
          </a:xfrm>
          <a:prstGeom prst="curvedConnector3">
            <a:avLst>
              <a:gd name="adj1" fmla="val 50000"/>
            </a:avLst>
          </a:prstGeom>
          <a:noFill/>
          <a:ln w="9525" cap="flat" cmpd="sng">
            <a:solidFill>
              <a:srgbClr val="3F38A2"/>
            </a:solidFill>
            <a:prstDash val="solid"/>
            <a:miter lim="800000"/>
            <a:headEnd type="triangle" w="med" len="med"/>
            <a:tailEnd type="triangle" w="med" len="med"/>
          </a:ln>
        </p:spPr>
      </p:cxnSp>
      <p:cxnSp>
        <p:nvCxnSpPr>
          <p:cNvPr id="18" name="Google Shape;479;p63">
            <a:extLst>
              <a:ext uri="{FF2B5EF4-FFF2-40B4-BE49-F238E27FC236}">
                <a16:creationId xmlns:a16="http://schemas.microsoft.com/office/drawing/2014/main" id="{93AAE5DD-24AE-4FE1-B8F7-BC3F3D303DC6}"/>
              </a:ext>
            </a:extLst>
          </p:cNvPr>
          <p:cNvCxnSpPr>
            <a:cxnSpLocks/>
            <a:stCxn id="15" idx="3"/>
          </p:cNvCxnSpPr>
          <p:nvPr/>
        </p:nvCxnSpPr>
        <p:spPr>
          <a:xfrm flipV="1">
            <a:off x="5300975" y="2936196"/>
            <a:ext cx="293326" cy="464894"/>
          </a:xfrm>
          <a:prstGeom prst="curvedConnector2">
            <a:avLst/>
          </a:prstGeom>
          <a:noFill/>
          <a:ln w="9525" cap="flat" cmpd="sng">
            <a:solidFill>
              <a:srgbClr val="3F38A2"/>
            </a:solidFill>
            <a:prstDash val="solid"/>
            <a:miter lim="800000"/>
            <a:headEnd type="triangle" w="med" len="med"/>
            <a:tailEnd type="triangle" w="med" len="med"/>
          </a:ln>
        </p:spPr>
      </p:cxnSp>
      <p:sp>
        <p:nvSpPr>
          <p:cNvPr id="19" name="Google Shape;480;p63">
            <a:extLst>
              <a:ext uri="{FF2B5EF4-FFF2-40B4-BE49-F238E27FC236}">
                <a16:creationId xmlns:a16="http://schemas.microsoft.com/office/drawing/2014/main" id="{4A4DDDB9-4932-48CE-9C73-AD7216596F46}"/>
              </a:ext>
            </a:extLst>
          </p:cNvPr>
          <p:cNvSpPr/>
          <p:nvPr/>
        </p:nvSpPr>
        <p:spPr>
          <a:xfrm>
            <a:off x="3119488" y="2304584"/>
            <a:ext cx="3036895" cy="1465160"/>
          </a:xfrm>
          <a:prstGeom prst="rect">
            <a:avLst/>
          </a:prstGeom>
          <a:noFill/>
          <a:ln w="38100" cap="flat" cmpd="sng">
            <a:solidFill>
              <a:srgbClr val="7F305D"/>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prstClr val="white"/>
              </a:solidFill>
              <a:effectLst/>
              <a:uLnTx/>
              <a:uFillTx/>
              <a:latin typeface="Calibri" panose="020F0502020204030204"/>
              <a:ea typeface="Gill Sans"/>
              <a:cs typeface="Gill Sans"/>
              <a:sym typeface="Gill Sans"/>
            </a:endParaRPr>
          </a:p>
        </p:txBody>
      </p:sp>
      <p:sp>
        <p:nvSpPr>
          <p:cNvPr id="20" name="Google Shape;481;p63">
            <a:extLst>
              <a:ext uri="{FF2B5EF4-FFF2-40B4-BE49-F238E27FC236}">
                <a16:creationId xmlns:a16="http://schemas.microsoft.com/office/drawing/2014/main" id="{A3D68737-A497-4D7F-A84B-F366504E562C}"/>
              </a:ext>
            </a:extLst>
          </p:cNvPr>
          <p:cNvSpPr/>
          <p:nvPr/>
        </p:nvSpPr>
        <p:spPr>
          <a:xfrm>
            <a:off x="857237" y="1964139"/>
            <a:ext cx="1813901" cy="1805604"/>
          </a:xfrm>
          <a:prstGeom prst="rect">
            <a:avLst/>
          </a:prstGeom>
          <a:solidFill>
            <a:srgbClr val="26797F"/>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1" i="0" u="none" strike="noStrike" kern="0" cap="none" spc="0" normalizeH="0" baseline="0" noProof="0">
              <a:ln>
                <a:noFill/>
              </a:ln>
              <a:solidFill>
                <a:prstClr val="white"/>
              </a:solidFill>
              <a:effectLst/>
              <a:uLnTx/>
              <a:uFillTx/>
              <a:latin typeface="Calibri" panose="020F0502020204030204"/>
              <a:cs typeface="Arial"/>
              <a:sym typeface="Arial"/>
            </a:endParaRPr>
          </a:p>
        </p:txBody>
      </p:sp>
      <p:sp>
        <p:nvSpPr>
          <p:cNvPr id="21" name="Google Shape;482;p63">
            <a:extLst>
              <a:ext uri="{FF2B5EF4-FFF2-40B4-BE49-F238E27FC236}">
                <a16:creationId xmlns:a16="http://schemas.microsoft.com/office/drawing/2014/main" id="{65C3FC88-C5A7-482F-ADA4-E52AC441CB17}"/>
              </a:ext>
            </a:extLst>
          </p:cNvPr>
          <p:cNvSpPr txBox="1"/>
          <p:nvPr/>
        </p:nvSpPr>
        <p:spPr>
          <a:xfrm>
            <a:off x="972509" y="1945588"/>
            <a:ext cx="1587358"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err="1">
                <a:ln>
                  <a:noFill/>
                </a:ln>
                <a:solidFill>
                  <a:prstClr val="white"/>
                </a:solidFill>
                <a:effectLst/>
                <a:uLnTx/>
                <a:uFillTx/>
                <a:latin typeface="Calibri" panose="020F0502020204030204"/>
                <a:ea typeface="Gill Sans"/>
                <a:cs typeface="Gill Sans"/>
                <a:sym typeface="Gill Sans"/>
              </a:rPr>
              <a:t>Résultats</a:t>
            </a:r>
            <a:endParaRPr kumimoji="0" sz="15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2" name="Google Shape;483;p63">
            <a:extLst>
              <a:ext uri="{FF2B5EF4-FFF2-40B4-BE49-F238E27FC236}">
                <a16:creationId xmlns:a16="http://schemas.microsoft.com/office/drawing/2014/main" id="{39CC9C3A-B6B6-4999-BFE2-661377D757A1}"/>
              </a:ext>
            </a:extLst>
          </p:cNvPr>
          <p:cNvSpPr/>
          <p:nvPr/>
        </p:nvSpPr>
        <p:spPr>
          <a:xfrm>
            <a:off x="948275" y="2330355"/>
            <a:ext cx="1603600" cy="478612"/>
          </a:xfrm>
          <a:prstGeom prst="roundRect">
            <a:avLst>
              <a:gd name="adj" fmla="val 16667"/>
            </a:avLst>
          </a:prstGeom>
          <a:solidFill>
            <a:srgbClr val="DFDEE6"/>
          </a:solidFill>
          <a:ln w="9525" cap="flat" cmpd="sng">
            <a:solidFill>
              <a:srgbClr val="26797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100" dirty="0">
                <a:solidFill>
                  <a:prstClr val="black"/>
                </a:solidFill>
                <a:latin typeface="Calibri" panose="020F0502020204030204"/>
              </a:rPr>
              <a:t>Soins de santé primaire renforcés</a:t>
            </a:r>
            <a:endParaRPr kumimoji="0" sz="10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3" name="Google Shape;484;p63">
            <a:extLst>
              <a:ext uri="{FF2B5EF4-FFF2-40B4-BE49-F238E27FC236}">
                <a16:creationId xmlns:a16="http://schemas.microsoft.com/office/drawing/2014/main" id="{28AF098B-E15D-49B9-9224-0AF4201B2A3F}"/>
              </a:ext>
            </a:extLst>
          </p:cNvPr>
          <p:cNvSpPr/>
          <p:nvPr/>
        </p:nvSpPr>
        <p:spPr>
          <a:xfrm>
            <a:off x="955257" y="2938402"/>
            <a:ext cx="1603600" cy="630623"/>
          </a:xfrm>
          <a:prstGeom prst="roundRect">
            <a:avLst>
              <a:gd name="adj" fmla="val 16667"/>
            </a:avLst>
          </a:prstGeom>
          <a:solidFill>
            <a:srgbClr val="DFDEE6"/>
          </a:solidFill>
          <a:ln w="9525" cap="flat" cmpd="sng">
            <a:solidFill>
              <a:srgbClr val="26797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900" dirty="0">
                <a:solidFill>
                  <a:prstClr val="black"/>
                </a:solidFill>
                <a:latin typeface="Calibri" panose="020F0502020204030204"/>
              </a:rPr>
              <a:t>Écarts en termes d'équité éliminés et CSU réalisée</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24" name="Google Shape;485;p63">
            <a:extLst>
              <a:ext uri="{FF2B5EF4-FFF2-40B4-BE49-F238E27FC236}">
                <a16:creationId xmlns:a16="http://schemas.microsoft.com/office/drawing/2014/main" id="{8ABF11B3-C698-481A-83DD-8DB8C3D553AE}"/>
              </a:ext>
            </a:extLst>
          </p:cNvPr>
          <p:cNvSpPr/>
          <p:nvPr/>
        </p:nvSpPr>
        <p:spPr>
          <a:xfrm>
            <a:off x="857236" y="3834242"/>
            <a:ext cx="1813902" cy="1092963"/>
          </a:xfrm>
          <a:prstGeom prst="rect">
            <a:avLst/>
          </a:prstGeom>
          <a:solidFill>
            <a:srgbClr val="39B6C0">
              <a:alpha val="87058"/>
            </a:srgbClr>
          </a:solidFill>
          <a:ln w="12700" cap="flat" cmpd="sng">
            <a:noFill/>
            <a:prstDash val="solid"/>
            <a:miter lim="800000"/>
            <a:headEnd type="none" w="sm" len="sm"/>
            <a:tailEnd type="none" w="sm" len="sm"/>
          </a:ln>
        </p:spPr>
        <p:txBody>
          <a:bodyPr spcFirstLastPara="1" wrap="square" lIns="68569" tIns="34275" rIns="68569" bIns="3427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5" name="Google Shape;482;p63">
            <a:extLst>
              <a:ext uri="{FF2B5EF4-FFF2-40B4-BE49-F238E27FC236}">
                <a16:creationId xmlns:a16="http://schemas.microsoft.com/office/drawing/2014/main" id="{A97A2096-4D8A-4B79-8FBE-E878E45075BA}"/>
              </a:ext>
            </a:extLst>
          </p:cNvPr>
          <p:cNvSpPr txBox="1"/>
          <p:nvPr/>
        </p:nvSpPr>
        <p:spPr>
          <a:xfrm>
            <a:off x="937539" y="3817703"/>
            <a:ext cx="1587358" cy="300052"/>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cs typeface="Arial"/>
                <a:sym typeface="Gill Sans"/>
              </a:rPr>
              <a:t>Impact</a:t>
            </a:r>
            <a:endParaRPr kumimoji="0" sz="15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6" name="Google Shape;484;p63">
            <a:extLst>
              <a:ext uri="{FF2B5EF4-FFF2-40B4-BE49-F238E27FC236}">
                <a16:creationId xmlns:a16="http://schemas.microsoft.com/office/drawing/2014/main" id="{17AFBC8D-0CAC-4844-84E8-62AA77002712}"/>
              </a:ext>
            </a:extLst>
          </p:cNvPr>
          <p:cNvSpPr/>
          <p:nvPr/>
        </p:nvSpPr>
        <p:spPr>
          <a:xfrm>
            <a:off x="964517" y="4117755"/>
            <a:ext cx="1587358" cy="701766"/>
          </a:xfrm>
          <a:prstGeom prst="roundRect">
            <a:avLst>
              <a:gd name="adj" fmla="val 16667"/>
            </a:avLst>
          </a:prstGeom>
          <a:solidFill>
            <a:srgbClr val="DFDEE6"/>
          </a:solidFill>
          <a:ln w="9525" cap="flat" cmpd="sng">
            <a:solidFill>
              <a:srgbClr val="53BFC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800" b="1" dirty="0">
                <a:solidFill>
                  <a:prstClr val="black"/>
                </a:solidFill>
                <a:latin typeface="Calibri" panose="020F0502020204030204"/>
              </a:rPr>
              <a:t>Réductions accélérées </a:t>
            </a:r>
            <a:r>
              <a:rPr lang="fr-FR" sz="800" dirty="0">
                <a:solidFill>
                  <a:prstClr val="black"/>
                </a:solidFill>
                <a:latin typeface="Calibri" panose="020F0502020204030204"/>
              </a:rPr>
              <a:t>de la mortalité des enfants de moins de 5 ans dans les pays qui en 2020 n’étaient pas en voie de réaliser la cible 3.2.1 des </a:t>
            </a:r>
            <a:r>
              <a:rPr lang="fr-FR" sz="800" dirty="0" err="1">
                <a:solidFill>
                  <a:prstClr val="black"/>
                </a:solidFill>
                <a:latin typeface="Calibri" panose="020F0502020204030204"/>
              </a:rPr>
              <a:t>ODD</a:t>
            </a:r>
            <a:endParaRPr lang="en-US" sz="800" dirty="0">
              <a:solidFill>
                <a:prstClr val="black"/>
              </a:solidFill>
              <a:latin typeface="Calibri" panose="020F0502020204030204"/>
            </a:endParaRPr>
          </a:p>
        </p:txBody>
      </p:sp>
      <p:sp>
        <p:nvSpPr>
          <p:cNvPr id="27" name="TextBox 26">
            <a:extLst>
              <a:ext uri="{FF2B5EF4-FFF2-40B4-BE49-F238E27FC236}">
                <a16:creationId xmlns:a16="http://schemas.microsoft.com/office/drawing/2014/main" id="{27BC7113-9A4A-4C2C-A03E-1A63B43FC6BE}"/>
              </a:ext>
            </a:extLst>
          </p:cNvPr>
          <p:cNvSpPr txBox="1"/>
          <p:nvPr/>
        </p:nvSpPr>
        <p:spPr>
          <a:xfrm>
            <a:off x="3576166" y="3815231"/>
            <a:ext cx="2100988" cy="3231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prstClr val="white"/>
                </a:solidFill>
                <a:effectLst/>
                <a:uLnTx/>
                <a:uFillTx/>
                <a:latin typeface="Calibri" panose="020F0502020204030204"/>
                <a:ea typeface="Gill Sans"/>
                <a:cs typeface="Gill Sans"/>
                <a:sym typeface="Gill Sans"/>
              </a:rPr>
              <a:t>Impact</a:t>
            </a:r>
            <a:endParaRPr kumimoji="0" lang="en-US" sz="1500" b="0" i="0" u="none" strike="noStrike" kern="0" cap="none" spc="0" normalizeH="0" baseline="0" noProof="0">
              <a:ln>
                <a:noFill/>
              </a:ln>
              <a:solidFill>
                <a:srgbClr val="000000"/>
              </a:solidFill>
              <a:effectLst/>
              <a:uLnTx/>
              <a:uFillTx/>
              <a:latin typeface="Calibri" panose="020F0502020204030204"/>
              <a:cs typeface="Arial"/>
              <a:sym typeface="Arial"/>
            </a:endParaRPr>
          </a:p>
        </p:txBody>
      </p:sp>
      <p:sp>
        <p:nvSpPr>
          <p:cNvPr id="28" name="Callout: Line with Border and Accent Bar 27">
            <a:extLst>
              <a:ext uri="{FF2B5EF4-FFF2-40B4-BE49-F238E27FC236}">
                <a16:creationId xmlns:a16="http://schemas.microsoft.com/office/drawing/2014/main" id="{D8FC2669-7CFF-44A0-B840-7EEF3507EA39}"/>
              </a:ext>
            </a:extLst>
          </p:cNvPr>
          <p:cNvSpPr/>
          <p:nvPr/>
        </p:nvSpPr>
        <p:spPr>
          <a:xfrm>
            <a:off x="6642137" y="1960448"/>
            <a:ext cx="1805038" cy="1805604"/>
          </a:xfrm>
          <a:prstGeom prst="accentBorderCallout1">
            <a:avLst>
              <a:gd name="adj1" fmla="val 18750"/>
              <a:gd name="adj2" fmla="val -8333"/>
              <a:gd name="adj3" fmla="val 7460"/>
              <a:gd name="adj4" fmla="val -25046"/>
            </a:avLst>
          </a:prstGeom>
          <a:solidFill>
            <a:srgbClr val="4DA9B0"/>
          </a:solidFill>
          <a:ln>
            <a:solidFill>
              <a:srgbClr val="2679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white"/>
              </a:buClr>
              <a:buSzPct val="100000"/>
              <a:buFont typeface="Arial"/>
              <a:buNone/>
              <a:tabLst/>
              <a:defRPr/>
            </a:pPr>
            <a:r>
              <a:rPr kumimoji="0" lang="fr-FR" sz="1200" b="1" i="0" u="sng" strike="noStrike" kern="0" cap="none" spc="0" normalizeH="0" baseline="0" dirty="0">
                <a:ln>
                  <a:noFill/>
                </a:ln>
                <a:solidFill>
                  <a:prstClr val="white"/>
                </a:solidFill>
                <a:effectLst/>
                <a:uLnTx/>
                <a:uFillTx/>
                <a:latin typeface="Calibri" panose="020F0502020204030204"/>
                <a:ea typeface="Gill Sans"/>
                <a:cs typeface="Gill Sans"/>
                <a:sym typeface="Gill Sans"/>
              </a:rPr>
              <a:t>Catégories de résultats</a:t>
            </a:r>
            <a:endParaRPr kumimoji="0" lang="fr-FR" sz="1200" b="0" i="0" u="none" strike="noStrike" kern="0" cap="none" spc="0" normalizeH="0" baseline="0" dirty="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fr-FR" sz="1200" b="0" i="0" u="none" strike="noStrike" kern="0" cap="none" spc="0" normalizeH="0" baseline="0" dirty="0">
                <a:ln>
                  <a:noFill/>
                </a:ln>
                <a:solidFill>
                  <a:prstClr val="white"/>
                </a:solidFill>
                <a:effectLst/>
                <a:uLnTx/>
                <a:uFillTx/>
                <a:latin typeface="Calibri" panose="020F0502020204030204"/>
                <a:ea typeface="Gill Sans"/>
                <a:cs typeface="Gill Sans"/>
                <a:sym typeface="Gill Sans"/>
              </a:rPr>
              <a:t>Nutrition</a:t>
            </a:r>
            <a:endParaRPr kumimoji="0" lang="fr-FR" sz="1200" b="0" i="0" u="none" strike="noStrike" kern="0" cap="none" spc="0" normalizeH="0" baseline="0" dirty="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fr-FR" sz="1200" b="0" i="0" u="none" strike="noStrike" kern="0" cap="none" spc="0" normalizeH="0" baseline="0" dirty="0">
                <a:ln>
                  <a:noFill/>
                </a:ln>
                <a:solidFill>
                  <a:prstClr val="white"/>
                </a:solidFill>
                <a:effectLst/>
                <a:uLnTx/>
                <a:uFillTx/>
                <a:latin typeface="Calibri" panose="020F0502020204030204"/>
                <a:ea typeface="Gill Sans"/>
                <a:cs typeface="Gill Sans"/>
                <a:sym typeface="Gill Sans"/>
              </a:rPr>
              <a:t>Prévention des maladies  </a:t>
            </a:r>
            <a:endParaRPr kumimoji="0" lang="fr-FR" sz="1200" b="0" i="0" u="none" strike="noStrike" kern="0" cap="none" spc="0" normalizeH="0" baseline="0" dirty="0">
              <a:ln>
                <a:noFill/>
              </a:ln>
              <a:solidFill>
                <a:prstClr val="white"/>
              </a:solidFill>
              <a:effectLst/>
              <a:uLnTx/>
              <a:uFillTx/>
              <a:latin typeface="Calibri" panose="020F0502020204030204"/>
              <a:ea typeface="+mn-ea"/>
              <a:cs typeface="+mn-cs"/>
              <a:sym typeface="Arial"/>
            </a:endParaRPr>
          </a:p>
          <a:p>
            <a:pPr marL="285750" marR="0" lvl="0" indent="-285750" algn="l" defTabSz="914400" rtl="0" eaLnBrk="1" fontAlgn="auto" latinLnBrk="0" hangingPunct="1">
              <a:lnSpc>
                <a:spcPct val="100000"/>
              </a:lnSpc>
              <a:spcBef>
                <a:spcPts val="750"/>
              </a:spcBef>
              <a:spcAft>
                <a:spcPts val="0"/>
              </a:spcAft>
              <a:buClr>
                <a:prstClr val="white"/>
              </a:buClr>
              <a:buSzPct val="100000"/>
              <a:buFont typeface="Arial" panose="020B0604020202020204" pitchFamily="34" charset="0"/>
              <a:buChar char="•"/>
              <a:tabLst/>
              <a:defRPr/>
            </a:pPr>
            <a:r>
              <a:rPr kumimoji="0" lang="fr-FR" sz="1200" b="0" i="0" u="none" strike="noStrike" kern="0" cap="none" spc="0" normalizeH="0" baseline="0" dirty="0">
                <a:ln>
                  <a:noFill/>
                </a:ln>
                <a:solidFill>
                  <a:prstClr val="white"/>
                </a:solidFill>
                <a:effectLst/>
                <a:uLnTx/>
                <a:uFillTx/>
                <a:latin typeface="Calibri" panose="020F0502020204030204"/>
                <a:ea typeface="Gill Sans"/>
                <a:cs typeface="Gill Sans"/>
                <a:sym typeface="Gill Sans"/>
              </a:rPr>
              <a:t>Prise en charge de</a:t>
            </a:r>
            <a:r>
              <a:rPr lang="fr-FR" sz="1200" dirty="0">
                <a:solidFill>
                  <a:prstClr val="white"/>
                </a:solidFill>
                <a:latin typeface="Calibri" panose="020F0502020204030204"/>
                <a:ea typeface="Gill Sans"/>
                <a:cs typeface="Gill Sans"/>
                <a:sym typeface="Gill Sans"/>
              </a:rPr>
              <a:t> la</a:t>
            </a:r>
            <a:r>
              <a:rPr kumimoji="0" lang="fr-FR" sz="1200" b="0" i="0" u="none" strike="noStrike" kern="0" cap="none" spc="0" normalizeH="0" baseline="0" dirty="0">
                <a:ln>
                  <a:noFill/>
                </a:ln>
                <a:solidFill>
                  <a:prstClr val="white"/>
                </a:solidFill>
                <a:effectLst/>
                <a:uLnTx/>
                <a:uFillTx/>
                <a:latin typeface="Calibri" panose="020F0502020204030204"/>
                <a:ea typeface="Gill Sans"/>
                <a:cs typeface="Gill Sans"/>
                <a:sym typeface="Gill Sans"/>
              </a:rPr>
              <a:t> maladie (y compris le diagnostic et le traitement)</a:t>
            </a:r>
            <a:endParaRPr kumimoji="0" lang="fr-FR" sz="1200" b="0" i="0" u="none" strike="noStrike" kern="0" cap="none" spc="0" normalizeH="0" baseline="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20951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553551" y="251370"/>
            <a:ext cx="8011500" cy="572700"/>
          </a:xfrm>
        </p:spPr>
        <p:txBody>
          <a:bodyPr>
            <a:normAutofit/>
          </a:bodyPr>
          <a:lstStyle/>
          <a:p>
            <a:r>
              <a:rPr lang="fr-FR" sz="2400" dirty="0">
                <a:solidFill>
                  <a:schemeClr val="bg2"/>
                </a:solidFill>
                <a:latin typeface="Gill Sans MT" panose="020B0502020104020203" pitchFamily="34" charset="0"/>
              </a:rPr>
              <a:t>Principes d'élaboration du cadre de résultats</a:t>
            </a:r>
            <a:endParaRPr lang="en-US" sz="2400" dirty="0">
              <a:solidFill>
                <a:schemeClr val="bg2"/>
              </a:solidFill>
              <a:latin typeface="Gill Sans MT" panose="020B0502020104020203" pitchFamily="34" charset="0"/>
            </a:endParaRPr>
          </a:p>
        </p:txBody>
      </p:sp>
      <p:grpSp>
        <p:nvGrpSpPr>
          <p:cNvPr id="12" name="Group 11">
            <a:extLst>
              <a:ext uri="{FF2B5EF4-FFF2-40B4-BE49-F238E27FC236}">
                <a16:creationId xmlns:a16="http://schemas.microsoft.com/office/drawing/2014/main" id="{7D345239-E152-4726-B8AD-3758C32A6A20}"/>
              </a:ext>
            </a:extLst>
          </p:cNvPr>
          <p:cNvGrpSpPr/>
          <p:nvPr/>
        </p:nvGrpSpPr>
        <p:grpSpPr>
          <a:xfrm>
            <a:off x="566250" y="2083032"/>
            <a:ext cx="1640625" cy="2282400"/>
            <a:chOff x="566250" y="1454400"/>
            <a:chExt cx="2109600" cy="2037600"/>
          </a:xfrm>
        </p:grpSpPr>
        <p:sp>
          <p:nvSpPr>
            <p:cNvPr id="6" name="Rectangle 5">
              <a:extLst>
                <a:ext uri="{FF2B5EF4-FFF2-40B4-BE49-F238E27FC236}">
                  <a16:creationId xmlns:a16="http://schemas.microsoft.com/office/drawing/2014/main" id="{F8D51EA4-7667-4133-A792-8CBFB6ADB766}"/>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S'appuyer sur d'autres initiatives mondiales de suivi telles que</a:t>
              </a: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a:t>
              </a:r>
              <a:r>
                <a:rPr kumimoji="0" lang="en-US" sz="1200" b="0" i="0" u="none" strike="noStrike" kern="0" cap="none" spc="0" normalizeH="0" baseline="0" noProof="0" dirty="0">
                  <a:ln>
                    <a:noFill/>
                  </a:ln>
                  <a:solidFill>
                    <a:srgbClr val="2A256C"/>
                  </a:solidFill>
                  <a:effectLst/>
                  <a:uLnTx/>
                  <a:uFillTx/>
                  <a:latin typeface="Calibri" panose="020F0502020204030204"/>
                  <a:ea typeface="Gill Sans"/>
                  <a:cs typeface="Gill Sans"/>
                  <a:sym typeface="Gill Sans"/>
                </a:rPr>
                <a:t>les ODD, Countdown to 2030, </a:t>
              </a:r>
              <a:r>
                <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et</a:t>
              </a:r>
              <a:r>
                <a:rPr kumimoji="0" lang="en-US" sz="1200" b="0" i="0" u="none" strike="noStrike" kern="0" cap="none" spc="0" normalizeH="0" baseline="0" noProof="0" dirty="0">
                  <a:ln>
                    <a:noFill/>
                  </a:ln>
                  <a:solidFill>
                    <a:srgbClr val="3D3D3D"/>
                  </a:solidFill>
                  <a:effectLst/>
                  <a:uLnTx/>
                  <a:uFillTx/>
                  <a:latin typeface="Calibri" panose="020F0502020204030204"/>
                  <a:ea typeface="Gill Sans"/>
                  <a:cs typeface="Gill Sans"/>
                  <a:sym typeface="Gill Sans"/>
                </a:rPr>
                <a:t> </a:t>
              </a:r>
              <a:r>
                <a:rPr kumimoji="0" lang="en-US" sz="1200" b="0" i="0" u="none" strike="noStrike" kern="0" cap="none" spc="0" normalizeH="0" baseline="0" noProof="0" dirty="0">
                  <a:ln>
                    <a:noFill/>
                  </a:ln>
                  <a:solidFill>
                    <a:srgbClr val="2A256C"/>
                  </a:solidFill>
                  <a:effectLst/>
                  <a:uLnTx/>
                  <a:uFillTx/>
                  <a:latin typeface="Calibri" panose="020F0502020204030204"/>
                  <a:ea typeface="Gill Sans"/>
                  <a:cs typeface="Gill Sans"/>
                  <a:sym typeface="Gill Sans"/>
                </a:rPr>
                <a:t>Child Health and Well-Being dashboards </a:t>
              </a: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pour les mettre en lumière et plaider en leur faveur plutôt que de les recréer et de les dupliquer</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87EC6EE8-4FC8-4D19-BD71-B23AB53BCDF1}"/>
                </a:ext>
              </a:extLst>
            </p:cNvPr>
            <p:cNvSpPr/>
            <p:nvPr/>
          </p:nvSpPr>
          <p:spPr>
            <a:xfrm>
              <a:off x="645450" y="3391200"/>
              <a:ext cx="1951200" cy="1008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3" name="Group 12">
            <a:extLst>
              <a:ext uri="{FF2B5EF4-FFF2-40B4-BE49-F238E27FC236}">
                <a16:creationId xmlns:a16="http://schemas.microsoft.com/office/drawing/2014/main" id="{17A5302C-5CAC-48B5-910F-ABD6FD16CC53}"/>
              </a:ext>
            </a:extLst>
          </p:cNvPr>
          <p:cNvGrpSpPr/>
          <p:nvPr/>
        </p:nvGrpSpPr>
        <p:grpSpPr>
          <a:xfrm>
            <a:off x="2667019" y="2083032"/>
            <a:ext cx="1640625" cy="2282400"/>
            <a:chOff x="566250" y="1454400"/>
            <a:chExt cx="2109600" cy="2037600"/>
          </a:xfrm>
        </p:grpSpPr>
        <p:sp>
          <p:nvSpPr>
            <p:cNvPr id="14" name="Rectangle 13">
              <a:extLst>
                <a:ext uri="{FF2B5EF4-FFF2-40B4-BE49-F238E27FC236}">
                  <a16:creationId xmlns:a16="http://schemas.microsoft.com/office/drawing/2014/main" id="{EA3965EE-C098-4172-A1AC-BF77EB7A6834}"/>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Exploiter les données existantes dans les pays pour réduire la charge de travail liée à la collecte et à la communication des données</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E90506B0-1D2F-44DF-B298-2543EDBA9CB1}"/>
                </a:ext>
              </a:extLst>
            </p:cNvPr>
            <p:cNvSpPr/>
            <p:nvPr/>
          </p:nvSpPr>
          <p:spPr>
            <a:xfrm>
              <a:off x="645450" y="3391200"/>
              <a:ext cx="1951200" cy="1008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7" name="Group 16">
            <a:extLst>
              <a:ext uri="{FF2B5EF4-FFF2-40B4-BE49-F238E27FC236}">
                <a16:creationId xmlns:a16="http://schemas.microsoft.com/office/drawing/2014/main" id="{11D66397-90F4-4957-9FE3-CBA3C0A4F73A}"/>
              </a:ext>
            </a:extLst>
          </p:cNvPr>
          <p:cNvGrpSpPr/>
          <p:nvPr/>
        </p:nvGrpSpPr>
        <p:grpSpPr>
          <a:xfrm>
            <a:off x="4767787" y="2083032"/>
            <a:ext cx="1640625" cy="2282400"/>
            <a:chOff x="566250" y="1454400"/>
            <a:chExt cx="2109600" cy="2037600"/>
          </a:xfrm>
        </p:grpSpPr>
        <p:sp>
          <p:nvSpPr>
            <p:cNvPr id="18" name="Rectangle 17">
              <a:extLst>
                <a:ext uri="{FF2B5EF4-FFF2-40B4-BE49-F238E27FC236}">
                  <a16:creationId xmlns:a16="http://schemas.microsoft.com/office/drawing/2014/main" id="{3F80E15A-B9FD-40C1-92B2-BAFD207FB393}"/>
                </a:ext>
              </a:extLst>
            </p:cNvPr>
            <p:cNvSpPr/>
            <p:nvPr/>
          </p:nvSpPr>
          <p:spPr>
            <a:xfrm>
              <a:off x="566250" y="1454400"/>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Pts val="2600"/>
                <a:buFont typeface="Arial"/>
                <a:buNone/>
                <a:tabLst/>
                <a:defRPr/>
              </a:pPr>
              <a:r>
                <a:rPr kumimoji="0" lang="fr-FR" sz="11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Mettre l’accent sur les principales causes de mortalité chez les enfants âgés de 1 à 59 mois dans les pays qui ne sont pas en voie d'atteindre l'ODD 3.2.</a:t>
              </a:r>
              <a:r>
                <a:rPr kumimoji="0" lang="en-US" sz="11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1</a:t>
              </a:r>
              <a:endParaRPr kumimoji="0" lang="en-US" sz="11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Causes directes : </a:t>
              </a:r>
              <a:r>
                <a:rPr kumimoji="0" lang="fr-FR" sz="900" b="0" i="0"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paludisme, pneumonie et diarrhée</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Causes sous-jacentes : </a:t>
              </a:r>
              <a:r>
                <a:rPr kumimoji="0" lang="fr-FR" sz="900" b="0" i="0"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nutrition</a:t>
              </a:r>
            </a:p>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fr-FR" sz="900" b="0" i="0" u="sng"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Facteurs contextuels </a:t>
              </a:r>
              <a:r>
                <a:rPr kumimoji="0" lang="fr-FR" sz="900" b="0" i="0"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contribuant à la mortalité</a:t>
              </a:r>
              <a:endParaRPr kumimoji="0" lang="en-US" sz="900" b="0" i="0"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683A1134-FD14-4D84-B6ED-36A157B6A041}"/>
                </a:ext>
              </a:extLst>
            </p:cNvPr>
            <p:cNvSpPr/>
            <p:nvPr/>
          </p:nvSpPr>
          <p:spPr>
            <a:xfrm>
              <a:off x="645450" y="3391200"/>
              <a:ext cx="1951200" cy="1008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0" name="Group 19">
            <a:extLst>
              <a:ext uri="{FF2B5EF4-FFF2-40B4-BE49-F238E27FC236}">
                <a16:creationId xmlns:a16="http://schemas.microsoft.com/office/drawing/2014/main" id="{4CAE4A74-86E0-40A1-9698-E967B74BCF5C}"/>
              </a:ext>
            </a:extLst>
          </p:cNvPr>
          <p:cNvGrpSpPr/>
          <p:nvPr/>
        </p:nvGrpSpPr>
        <p:grpSpPr>
          <a:xfrm>
            <a:off x="6930148" y="2083032"/>
            <a:ext cx="1640625" cy="2282402"/>
            <a:chOff x="566251" y="1454399"/>
            <a:chExt cx="2109600" cy="2037601"/>
          </a:xfrm>
        </p:grpSpPr>
        <p:sp>
          <p:nvSpPr>
            <p:cNvPr id="21" name="Rectangle 20">
              <a:extLst>
                <a:ext uri="{FF2B5EF4-FFF2-40B4-BE49-F238E27FC236}">
                  <a16:creationId xmlns:a16="http://schemas.microsoft.com/office/drawing/2014/main" id="{B24AEA4F-228F-416E-9513-E0A81EED7501}"/>
                </a:ext>
              </a:extLst>
            </p:cNvPr>
            <p:cNvSpPr/>
            <p:nvPr/>
          </p:nvSpPr>
          <p:spPr>
            <a:xfrm>
              <a:off x="566251" y="1454399"/>
              <a:ext cx="2109600" cy="1936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Sélectionner des indicateurs validés (examen par le Groupe consultatif technique de Child </a:t>
              </a:r>
              <a:r>
                <a:rPr kumimoji="0" lang="fr-FR" sz="1200" b="0" i="0" u="none" strike="noStrike" kern="0" cap="none" spc="0" normalizeH="0" baseline="0" noProof="0" dirty="0" err="1">
                  <a:ln>
                    <a:noFill/>
                  </a:ln>
                  <a:solidFill>
                    <a:srgbClr val="E7E6E6">
                      <a:lumMod val="10000"/>
                    </a:srgbClr>
                  </a:solidFill>
                  <a:effectLst/>
                  <a:uLnTx/>
                  <a:uFillTx/>
                  <a:latin typeface="Calibri" panose="020F0502020204030204"/>
                  <a:ea typeface="Gill Sans"/>
                  <a:cs typeface="Gill Sans"/>
                  <a:sym typeface="Gill Sans"/>
                </a:rPr>
                <a:t>Health</a:t>
              </a: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a:t>
              </a:r>
              <a:r>
                <a:rPr kumimoji="0" lang="fr-FR" sz="1200" b="0" i="0" u="none" strike="noStrike" kern="0" cap="none" spc="0" normalizeH="0" baseline="0" noProof="0" dirty="0" err="1">
                  <a:ln>
                    <a:noFill/>
                  </a:ln>
                  <a:solidFill>
                    <a:srgbClr val="E7E6E6">
                      <a:lumMod val="10000"/>
                    </a:srgbClr>
                  </a:solidFill>
                  <a:effectLst/>
                  <a:uLnTx/>
                  <a:uFillTx/>
                  <a:latin typeface="Calibri" panose="020F0502020204030204"/>
                  <a:ea typeface="Gill Sans"/>
                  <a:cs typeface="Gill Sans"/>
                  <a:sym typeface="Gill Sans"/>
                </a:rPr>
                <a:t>Accountability</a:t>
              </a: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and </a:t>
              </a:r>
              <a:r>
                <a:rPr kumimoji="0" lang="fr-FR" sz="1200" b="0" i="0" u="none" strike="noStrike" kern="0" cap="none" spc="0" normalizeH="0" baseline="0" noProof="0" dirty="0" err="1">
                  <a:ln>
                    <a:noFill/>
                  </a:ln>
                  <a:solidFill>
                    <a:srgbClr val="E7E6E6">
                      <a:lumMod val="10000"/>
                    </a:srgbClr>
                  </a:solidFill>
                  <a:effectLst/>
                  <a:uLnTx/>
                  <a:uFillTx/>
                  <a:latin typeface="Calibri" panose="020F0502020204030204"/>
                  <a:ea typeface="Gill Sans"/>
                  <a:cs typeface="Gill Sans"/>
                  <a:sym typeface="Gill Sans"/>
                </a:rPr>
                <a:t>Tracking</a:t>
              </a:r>
              <a:r>
                <a:rPr kumimoji="0" lang="fr-FR" sz="1200" b="0"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rPr>
                <a:t> [CHAT]) alignés sur l'observatoire de l'OMS</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2519B5F3-F31D-475D-98AC-CB760C376DDE}"/>
                </a:ext>
              </a:extLst>
            </p:cNvPr>
            <p:cNvSpPr/>
            <p:nvPr/>
          </p:nvSpPr>
          <p:spPr>
            <a:xfrm>
              <a:off x="645450" y="3391200"/>
              <a:ext cx="1951200" cy="1008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5E0787EA-D45E-C53C-E44E-DC43E4E71EF2}"/>
              </a:ext>
            </a:extLst>
          </p:cNvPr>
          <p:cNvSpPr txBox="1"/>
          <p:nvPr/>
        </p:nvSpPr>
        <p:spPr>
          <a:xfrm>
            <a:off x="1079495" y="1050229"/>
            <a:ext cx="7558768" cy="497548"/>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non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b="1"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rPr>
              <a:t>Principes généraux de CS</a:t>
            </a:r>
            <a:r>
              <a:rPr kumimoji="0" lang="en-US" sz="1100" b="1"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rPr>
              <a:t>A</a:t>
            </a:r>
            <a:endParaRPr kumimoji="0" lang="en-US" sz="11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8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Gill Sans"/>
              </a:rPr>
              <a:t>Droits de l'enfant à survivre et à s'épanouir ● Ne laisser aucun enfant de côté ● Soins centrés sur la famille et l'enfant ● Action de l'ensemble du gouvernement ● Redevabilité </a:t>
            </a:r>
            <a:r>
              <a:rPr kumimoji="0" lang="en-US" sz="8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Gill Sans"/>
              </a:rPr>
              <a:t> </a:t>
            </a:r>
            <a:endParaRPr kumimoji="0" lang="en-US" sz="8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Calibri"/>
              <a:sym typeface="Arial"/>
            </a:endParaRPr>
          </a:p>
        </p:txBody>
      </p:sp>
      <p:pic>
        <p:nvPicPr>
          <p:cNvPr id="8" name="Picture 2" descr="Check list ">
            <a:extLst>
              <a:ext uri="{FF2B5EF4-FFF2-40B4-BE49-F238E27FC236}">
                <a16:creationId xmlns:a16="http://schemas.microsoft.com/office/drawing/2014/main" id="{4CB8EFCB-CD13-BFC7-64FC-126017DABD0A}"/>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6250" y="1094215"/>
            <a:ext cx="409575" cy="409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9FF6B3D-3F99-4948-B5AA-4C01BA3A0A1C}"/>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497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3CF4-D0FD-4E44-956F-9DCBFC95346C}"/>
              </a:ext>
            </a:extLst>
          </p:cNvPr>
          <p:cNvSpPr>
            <a:spLocks noGrp="1"/>
          </p:cNvSpPr>
          <p:nvPr>
            <p:ph type="title"/>
          </p:nvPr>
        </p:nvSpPr>
        <p:spPr>
          <a:xfrm>
            <a:off x="553902" y="276010"/>
            <a:ext cx="8564700" cy="502800"/>
          </a:xfrm>
        </p:spPr>
        <p:txBody>
          <a:bodyPr>
            <a:noAutofit/>
          </a:bodyPr>
          <a:lstStyle/>
          <a:p>
            <a:r>
              <a:rPr lang="fr-FR" dirty="0">
                <a:latin typeface="Gill Sans MT" panose="020B0502020104020203" pitchFamily="34" charset="0"/>
              </a:rPr>
              <a:t>Processus d'élaboration du cadre de résultats de CSA à ce jour</a:t>
            </a:r>
            <a:endParaRPr lang="en-US" dirty="0">
              <a:latin typeface="Gill Sans MT" panose="020B0502020104020203" pitchFamily="34" charset="0"/>
            </a:endParaRPr>
          </a:p>
        </p:txBody>
      </p:sp>
      <p:sp>
        <p:nvSpPr>
          <p:cNvPr id="3" name="Text Placeholder 2">
            <a:extLst>
              <a:ext uri="{FF2B5EF4-FFF2-40B4-BE49-F238E27FC236}">
                <a16:creationId xmlns:a16="http://schemas.microsoft.com/office/drawing/2014/main" id="{68762844-48D5-4921-9792-8E4BB44DEC23}"/>
              </a:ext>
            </a:extLst>
          </p:cNvPr>
          <p:cNvSpPr>
            <a:spLocks noGrp="1"/>
          </p:cNvSpPr>
          <p:nvPr>
            <p:ph type="body" idx="1"/>
          </p:nvPr>
        </p:nvSpPr>
        <p:spPr>
          <a:xfrm>
            <a:off x="3378413" y="1797783"/>
            <a:ext cx="2205900" cy="2317200"/>
          </a:xfrm>
        </p:spPr>
        <p:txBody>
          <a:bodyPr>
            <a:normAutofit fontScale="92500"/>
          </a:bodyPr>
          <a:lstStyle/>
          <a:p>
            <a:pPr marL="0" indent="0">
              <a:buNone/>
            </a:pPr>
            <a:r>
              <a:rPr lang="fr-FR" sz="1200" b="1" dirty="0">
                <a:solidFill>
                  <a:schemeClr val="tx1"/>
                </a:solidFill>
                <a:latin typeface="+mj-lt"/>
              </a:rPr>
              <a:t>Indicateurs d'impact et de résultats/de couverture</a:t>
            </a:r>
            <a:endParaRPr lang="en-US" sz="1200" b="1" dirty="0">
              <a:solidFill>
                <a:schemeClr val="tx1"/>
              </a:solidFill>
              <a:latin typeface="+mj-lt"/>
            </a:endParaRPr>
          </a:p>
          <a:p>
            <a:pPr marL="230188" indent="-230188">
              <a:buClrTx/>
            </a:pPr>
            <a:r>
              <a:rPr lang="fr-FR" dirty="0">
                <a:solidFill>
                  <a:schemeClr val="tx1"/>
                </a:solidFill>
                <a:latin typeface="+mj-lt"/>
              </a:rPr>
              <a:t>Ensemble d'indicateurs préliminaires dérivés des recommandations de CHAT et d'autres initiatives mondiales</a:t>
            </a:r>
          </a:p>
          <a:p>
            <a:pPr marL="230188" indent="-230188">
              <a:buClrTx/>
            </a:pPr>
            <a:r>
              <a:rPr lang="fr-FR" dirty="0">
                <a:solidFill>
                  <a:schemeClr val="tx1"/>
                </a:solidFill>
                <a:latin typeface="+mj-lt"/>
              </a:rPr>
              <a:t>Indicateurs sélectionnés approuvés par les groupes de travail de la CSA </a:t>
            </a:r>
          </a:p>
          <a:p>
            <a:pPr marL="230188" indent="-230188">
              <a:buClrTx/>
            </a:pPr>
            <a:r>
              <a:rPr lang="fr-FR" dirty="0">
                <a:solidFill>
                  <a:schemeClr val="tx1"/>
                </a:solidFill>
                <a:latin typeface="+mj-lt"/>
              </a:rPr>
              <a:t>Définitions des indicateurs sélectionnés affinées en consultation avec des groupes techniques externes et avec CHAT (par exemple, MERG, JMP, TEAM/</a:t>
            </a:r>
            <a:r>
              <a:rPr lang="fr-FR" dirty="0" err="1">
                <a:solidFill>
                  <a:schemeClr val="tx1"/>
                </a:solidFill>
                <a:latin typeface="+mj-lt"/>
              </a:rPr>
              <a:t>DataDENT</a:t>
            </a:r>
            <a:r>
              <a:rPr lang="fr-FR" dirty="0">
                <a:solidFill>
                  <a:schemeClr val="tx1"/>
                </a:solidFill>
                <a:latin typeface="+mj-lt"/>
              </a:rPr>
              <a:t>, WUENIC)</a:t>
            </a:r>
            <a:endParaRPr lang="en-US" dirty="0">
              <a:solidFill>
                <a:schemeClr val="tx1"/>
              </a:solidFill>
              <a:latin typeface="+mj-lt"/>
            </a:endParaRPr>
          </a:p>
        </p:txBody>
      </p:sp>
      <p:sp>
        <p:nvSpPr>
          <p:cNvPr id="4" name="Text Placeholder 3">
            <a:extLst>
              <a:ext uri="{FF2B5EF4-FFF2-40B4-BE49-F238E27FC236}">
                <a16:creationId xmlns:a16="http://schemas.microsoft.com/office/drawing/2014/main" id="{CC91AB81-8736-4690-A35D-EF887FD35306}"/>
              </a:ext>
            </a:extLst>
          </p:cNvPr>
          <p:cNvSpPr>
            <a:spLocks noGrp="1"/>
          </p:cNvSpPr>
          <p:nvPr>
            <p:ph type="body" idx="2"/>
          </p:nvPr>
        </p:nvSpPr>
        <p:spPr>
          <a:xfrm>
            <a:off x="6338600" y="1797783"/>
            <a:ext cx="2205900" cy="2317200"/>
          </a:xfrm>
        </p:spPr>
        <p:txBody>
          <a:bodyPr>
            <a:normAutofit lnSpcReduction="10000"/>
          </a:bodyPr>
          <a:lstStyle/>
          <a:p>
            <a:pPr marL="0" indent="0">
              <a:buNone/>
            </a:pPr>
            <a:r>
              <a:rPr lang="fr-FR" sz="1200" b="1" dirty="0">
                <a:solidFill>
                  <a:schemeClr val="tx1"/>
                </a:solidFill>
                <a:latin typeface="+mj-lt"/>
              </a:rPr>
              <a:t>Jalons et indicateurs de la mise en œuvre</a:t>
            </a:r>
            <a:endParaRPr lang="en-US" sz="1200" b="1" dirty="0">
              <a:solidFill>
                <a:schemeClr val="tx1"/>
              </a:solidFill>
              <a:latin typeface="+mj-lt"/>
            </a:endParaRPr>
          </a:p>
          <a:p>
            <a:pPr marL="230188" indent="-230188">
              <a:buClr>
                <a:schemeClr val="tx1"/>
              </a:buClr>
            </a:pPr>
            <a:r>
              <a:rPr lang="fr-FR" dirty="0">
                <a:solidFill>
                  <a:schemeClr val="tx1"/>
                </a:solidFill>
                <a:latin typeface="+mj-lt"/>
              </a:rPr>
              <a:t>Domaines proposés sur la base de l'ENAP/EPMM et cartographie par rapport à la TDC de CSA, à d'autres cadres mondiaux et aux goulots d'étranglement de la mise en œuvre identifiés en Sierra Leone</a:t>
            </a:r>
          </a:p>
          <a:p>
            <a:pPr marL="230188" indent="-230188">
              <a:buClr>
                <a:schemeClr val="tx1"/>
              </a:buClr>
            </a:pPr>
            <a:r>
              <a:rPr lang="fr-FR" dirty="0">
                <a:solidFill>
                  <a:schemeClr val="tx1"/>
                </a:solidFill>
                <a:latin typeface="+mj-lt"/>
              </a:rPr>
              <a:t>Poursuivre les itérations, recueillir les commentaires, s'engager avec les pays</a:t>
            </a:r>
            <a:r>
              <a:rPr lang="en-US" dirty="0">
                <a:solidFill>
                  <a:schemeClr val="tx1"/>
                </a:solidFill>
                <a:latin typeface="+mj-lt"/>
                <a:sym typeface="Wingdings" panose="05000000000000000000" pitchFamily="2" charset="2"/>
              </a:rPr>
              <a:t></a:t>
            </a:r>
            <a:r>
              <a:rPr lang="en-US" dirty="0">
                <a:solidFill>
                  <a:schemeClr val="tx1"/>
                </a:solidFill>
                <a:latin typeface="+mj-lt"/>
              </a:rPr>
              <a:t> </a:t>
            </a:r>
            <a:r>
              <a:rPr lang="en-US" dirty="0" err="1">
                <a:solidFill>
                  <a:schemeClr val="tx1"/>
                </a:solidFill>
                <a:latin typeface="+mj-lt"/>
              </a:rPr>
              <a:t>réviser</a:t>
            </a:r>
            <a:r>
              <a:rPr lang="en-US" dirty="0">
                <a:solidFill>
                  <a:schemeClr val="tx1"/>
                </a:solidFill>
                <a:latin typeface="+mj-lt"/>
              </a:rPr>
              <a:t> et </a:t>
            </a:r>
            <a:r>
              <a:rPr lang="en-US" dirty="0" err="1">
                <a:solidFill>
                  <a:schemeClr val="tx1"/>
                </a:solidFill>
                <a:latin typeface="+mj-lt"/>
              </a:rPr>
              <a:t>finaliser</a:t>
            </a:r>
            <a:endParaRPr lang="en-US" dirty="0">
              <a:solidFill>
                <a:schemeClr val="tx1"/>
              </a:solidFill>
              <a:latin typeface="+mj-lt"/>
            </a:endParaRPr>
          </a:p>
        </p:txBody>
      </p:sp>
      <p:sp>
        <p:nvSpPr>
          <p:cNvPr id="6" name="TextBox 5">
            <a:extLst>
              <a:ext uri="{FF2B5EF4-FFF2-40B4-BE49-F238E27FC236}">
                <a16:creationId xmlns:a16="http://schemas.microsoft.com/office/drawing/2014/main" id="{39B6C87F-1AC8-4108-9F77-3763AD716148}"/>
              </a:ext>
            </a:extLst>
          </p:cNvPr>
          <p:cNvSpPr txBox="1"/>
          <p:nvPr/>
        </p:nvSpPr>
        <p:spPr>
          <a:xfrm>
            <a:off x="1101464" y="929630"/>
            <a:ext cx="5519469" cy="461665"/>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Pts val="1764"/>
              <a:buFont typeface="Arial"/>
              <a:buNone/>
              <a:tabLst/>
              <a:defRPr/>
            </a:pPr>
            <a:r>
              <a:rPr kumimoji="0" lang="fr-FR" sz="12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Gill Sans"/>
                <a:cs typeface="Gill Sans"/>
                <a:sym typeface="Gill Sans"/>
              </a:rPr>
              <a:t>Cartographie des indicateurs existants à partir des recommandations et des initiatives mondiales par rapport à la TDC </a:t>
            </a:r>
            <a:endParaRPr kumimoji="0" lang="en-US" sz="1200" b="0" i="0" u="none" strike="noStrike" kern="0" cap="none" spc="0" normalizeH="0" baseline="0" noProof="0" dirty="0">
              <a:ln>
                <a:noFill/>
              </a:ln>
              <a:solidFill>
                <a:srgbClr val="E7E6E6">
                  <a:lumMod val="10000"/>
                </a:srgbClr>
              </a:solidFill>
              <a:effectLst/>
              <a:uLnTx/>
              <a:uFillTx/>
              <a:latin typeface="Gill Sans MT" panose="020B0502020104020203" pitchFamily="34" charset="0"/>
              <a:ea typeface="+mn-ea"/>
              <a:cs typeface="+mn-cs"/>
              <a:sym typeface="Arial"/>
            </a:endParaRPr>
          </a:p>
        </p:txBody>
      </p:sp>
      <p:pic>
        <p:nvPicPr>
          <p:cNvPr id="7" name="Picture 2" descr="Check list ">
            <a:extLst>
              <a:ext uri="{FF2B5EF4-FFF2-40B4-BE49-F238E27FC236}">
                <a16:creationId xmlns:a16="http://schemas.microsoft.com/office/drawing/2014/main" id="{82931D82-527C-4A65-A50A-D269ED5A4598}"/>
              </a:ext>
            </a:extLst>
          </p:cNvPr>
          <p:cNvPicPr>
            <a:picLocks noChangeAspect="1" noChangeArrowheads="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4025" y="872725"/>
            <a:ext cx="409575" cy="40957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28;p59">
            <a:extLst>
              <a:ext uri="{FF2B5EF4-FFF2-40B4-BE49-F238E27FC236}">
                <a16:creationId xmlns:a16="http://schemas.microsoft.com/office/drawing/2014/main" id="{6B61358D-EE21-4EB2-9767-E348DB6ADBD7}"/>
              </a:ext>
            </a:extLst>
          </p:cNvPr>
          <p:cNvSpPr/>
          <p:nvPr/>
        </p:nvSpPr>
        <p:spPr>
          <a:xfrm>
            <a:off x="396824" y="1882550"/>
            <a:ext cx="2540775" cy="2907082"/>
          </a:xfrm>
          <a:prstGeom prst="roundRect">
            <a:avLst>
              <a:gd name="adj" fmla="val 4443"/>
            </a:avLst>
          </a:prstGeom>
          <a:solidFill>
            <a:srgbClr val="1E3355"/>
          </a:solidFill>
          <a:ln>
            <a:noFill/>
          </a:ln>
        </p:spPr>
        <p:txBody>
          <a:bodyPr spcFirstLastPara="1" wrap="square" lIns="68569" tIns="34275" rIns="68569" bIns="34275" anchor="b" anchorCtr="0">
            <a:noAutofit/>
          </a:bodyPr>
          <a:lstStyle/>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3">
                  <a:extLst>
                    <a:ext uri="{A12FA001-AC4F-418D-AE19-62706E023703}">
                      <ahyp:hlinkClr xmlns:ahyp="http://schemas.microsoft.com/office/drawing/2018/hyperlinkcolor" val="tx"/>
                    </a:ext>
                  </a:extLst>
                </a:hlinkClick>
              </a:rPr>
              <a:t>CHAT core indicators and mapping (WHO)</a:t>
            </a:r>
            <a:endParaRPr kumimoji="0" lang="en-US" sz="1000" b="0" i="0" u="none"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4">
                  <a:extLst>
                    <a:ext uri="{A12FA001-AC4F-418D-AE19-62706E023703}">
                      <ahyp:hlinkClr xmlns:ahyp="http://schemas.microsoft.com/office/drawing/2018/hyperlinkcolor" val="tx"/>
                    </a:ext>
                  </a:extLst>
                </a:hlinkClick>
              </a:rPr>
              <a:t>Child health &amp; well-being dashboards (WHO &amp; UNICEF)</a:t>
            </a:r>
            <a:endParaRPr kumimoji="0" lang="en-US" sz="1000" b="0" i="0" u="none"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5">
                  <a:extLst>
                    <a:ext uri="{A12FA001-AC4F-418D-AE19-62706E023703}">
                      <ahyp:hlinkClr xmlns:ahyp="http://schemas.microsoft.com/office/drawing/2018/hyperlinkcolor" val="tx"/>
                    </a:ext>
                  </a:extLst>
                </a:hlinkClick>
              </a:rPr>
              <a:t>Countdown to 2030</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6">
                  <a:extLst>
                    <a:ext uri="{A12FA001-AC4F-418D-AE19-62706E023703}">
                      <ahyp:hlinkClr xmlns:ahyp="http://schemas.microsoft.com/office/drawing/2018/hyperlinkcolor" val="tx"/>
                    </a:ext>
                  </a:extLst>
                </a:hlinkClick>
              </a:rPr>
              <a:t>WHO Core 100 Indicators</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7">
                  <a:extLst>
                    <a:ext uri="{A12FA001-AC4F-418D-AE19-62706E023703}">
                      <ahyp:hlinkClr xmlns:ahyp="http://schemas.microsoft.com/office/drawing/2018/hyperlinkcolor" val="tx"/>
                    </a:ext>
                  </a:extLst>
                </a:hlinkClick>
              </a:rPr>
              <a:t>UNICEF WHO WASH JMP</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8">
                  <a:extLst>
                    <a:ext uri="{A12FA001-AC4F-418D-AE19-62706E023703}">
                      <ahyp:hlinkClr xmlns:ahyp="http://schemas.microsoft.com/office/drawing/2018/hyperlinkcolor" val="tx"/>
                    </a:ext>
                  </a:extLst>
                </a:hlinkClick>
              </a:rPr>
              <a:t>ENAP</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9">
                  <a:extLst>
                    <a:ext uri="{A12FA001-AC4F-418D-AE19-62706E023703}">
                      <ahyp:hlinkClr xmlns:ahyp="http://schemas.microsoft.com/office/drawing/2018/hyperlinkcolor" val="tx"/>
                    </a:ext>
                  </a:extLst>
                </a:hlinkClick>
              </a:rPr>
              <a:t>EPMM</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WHO’s </a:t>
            </a:r>
            <a:r>
              <a:rPr kumimoji="0" lang="en-US" sz="1000" b="0" i="0" u="sng" strike="noStrike" kern="0" cap="none" spc="0" normalizeH="0" baseline="0" noProof="0" dirty="0" err="1">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paediatric</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 </a:t>
            </a:r>
            <a:r>
              <a:rPr kumimoji="0" lang="en-US" sz="1000" b="0" i="0" u="sng" strike="noStrike" kern="0" cap="none" spc="0" normalizeH="0" baseline="0" noProof="0" dirty="0" err="1">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QoC</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0">
                  <a:extLst>
                    <a:ext uri="{A12FA001-AC4F-418D-AE19-62706E023703}">
                      <ahyp:hlinkClr xmlns:ahyp="http://schemas.microsoft.com/office/drawing/2018/hyperlinkcolor" val="tx"/>
                    </a:ext>
                  </a:extLst>
                </a:hlinkClick>
              </a:rPr>
              <a:t> in health facilities</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 indicators</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1">
                  <a:extLst>
                    <a:ext uri="{A12FA001-AC4F-418D-AE19-62706E023703}">
                      <ahyp:hlinkClr xmlns:ahyp="http://schemas.microsoft.com/office/drawing/2018/hyperlinkcolor" val="tx"/>
                    </a:ext>
                  </a:extLst>
                </a:hlinkClick>
              </a:rPr>
              <a:t>Nurturing Care Framework</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2">
                  <a:extLst>
                    <a:ext uri="{A12FA001-AC4F-418D-AE19-62706E023703}">
                      <ahyp:hlinkClr xmlns:ahyp="http://schemas.microsoft.com/office/drawing/2018/hyperlinkcolor" val="tx"/>
                    </a:ext>
                  </a:extLst>
                </a:hlinkClick>
              </a:rPr>
              <a:t>PHC measurement framework</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3">
                  <a:extLst>
                    <a:ext uri="{A12FA001-AC4F-418D-AE19-62706E023703}">
                      <ahyp:hlinkClr xmlns:ahyp="http://schemas.microsoft.com/office/drawing/2018/hyperlinkcolor" val="tx"/>
                    </a:ext>
                  </a:extLst>
                </a:hlinkClick>
              </a:rPr>
              <a:t>GFF</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4">
                  <a:extLst>
                    <a:ext uri="{A12FA001-AC4F-418D-AE19-62706E023703}">
                      <ahyp:hlinkClr xmlns:ahyp="http://schemas.microsoft.com/office/drawing/2018/hyperlinkcolor" val="tx"/>
                    </a:ext>
                  </a:extLst>
                </a:hlinkClick>
              </a:rPr>
              <a:t>Immunization Agenda 2030</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5">
                  <a:extLst>
                    <a:ext uri="{A12FA001-AC4F-418D-AE19-62706E023703}">
                      <ahyp:hlinkClr xmlns:ahyp="http://schemas.microsoft.com/office/drawing/2018/hyperlinkcolor" val="tx"/>
                    </a:ext>
                  </a:extLst>
                </a:hlinkClick>
              </a:rPr>
              <a:t>WHO District Level HMIS data use</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ALMA</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err="1">
                <a:ln>
                  <a:noFill/>
                </a:ln>
                <a:solidFill>
                  <a:srgbClr val="FFFFFF"/>
                </a:solidFill>
                <a:effectLst/>
                <a:uLnTx/>
                <a:uFillTx/>
                <a:latin typeface="Calibri" panose="020F0502020204030204"/>
                <a:ea typeface="Gill Sans"/>
                <a:cs typeface="Gill Sans"/>
                <a:sym typeface="Gill Sans"/>
              </a:rPr>
              <a:t>QoC</a:t>
            </a: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rPr>
              <a:t> Network</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28588" marR="0" lvl="0" indent="-128588" algn="l" defTabSz="914400" rtl="0" eaLnBrk="1" fontAlgn="auto" latinLnBrk="0" hangingPunct="1">
              <a:lnSpc>
                <a:spcPct val="100000"/>
              </a:lnSpc>
              <a:spcBef>
                <a:spcPts val="0"/>
              </a:spcBef>
              <a:spcAft>
                <a:spcPts val="0"/>
              </a:spcAft>
              <a:buClr>
                <a:srgbClr val="DFDEF3"/>
              </a:buClr>
              <a:buSzPts val="1400"/>
              <a:buFont typeface="Arial"/>
              <a:buChar char="•"/>
              <a:tabLst/>
              <a:defRPr/>
            </a:pPr>
            <a:r>
              <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hlinkClick r:id="rId16">
                  <a:extLst>
                    <a:ext uri="{A12FA001-AC4F-418D-AE19-62706E023703}">
                      <ahyp:hlinkClr xmlns:ahyp="http://schemas.microsoft.com/office/drawing/2018/hyperlinkcolor" val="tx"/>
                    </a:ext>
                  </a:extLst>
                </a:hlinkClick>
              </a:rPr>
              <a:t>CAP2030</a:t>
            </a:r>
            <a:endParaRPr kumimoji="0" lang="en-US" sz="1000" b="0" i="0" u="sng" strike="noStrike" kern="0" cap="none" spc="0" normalizeH="0" baseline="0" noProof="0" dirty="0">
              <a:ln>
                <a:noFill/>
              </a:ln>
              <a:solidFill>
                <a:srgbClr val="FFFFFF"/>
              </a:solidFill>
              <a:effectLst/>
              <a:uLnTx/>
              <a:uFillTx/>
              <a:latin typeface="Calibri" panose="020F0502020204030204"/>
              <a:ea typeface="Gill Sans"/>
              <a:cs typeface="Gill Sans"/>
              <a:sym typeface="Gill Sans"/>
            </a:endParaRPr>
          </a:p>
        </p:txBody>
      </p:sp>
      <p:sp>
        <p:nvSpPr>
          <p:cNvPr id="9" name="Google Shape;429;p59">
            <a:extLst>
              <a:ext uri="{FF2B5EF4-FFF2-40B4-BE49-F238E27FC236}">
                <a16:creationId xmlns:a16="http://schemas.microsoft.com/office/drawing/2014/main" id="{20CFA707-B50D-4466-A55A-96444129132E}"/>
              </a:ext>
            </a:extLst>
          </p:cNvPr>
          <p:cNvSpPr/>
          <p:nvPr/>
        </p:nvSpPr>
        <p:spPr>
          <a:xfrm>
            <a:off x="396825" y="1548646"/>
            <a:ext cx="2540776" cy="326280"/>
          </a:xfrm>
          <a:prstGeom prst="roundRect">
            <a:avLst/>
          </a:prstGeom>
          <a:solidFill>
            <a:srgbClr val="D5DFF0"/>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900" b="1" i="0" u="none" strike="noStrike" kern="0" cap="none" spc="0" normalizeH="0" baseline="0" noProof="0" dirty="0">
                <a:ln>
                  <a:noFill/>
                </a:ln>
                <a:solidFill>
                  <a:srgbClr val="1E3355"/>
                </a:solidFill>
                <a:effectLst/>
                <a:uLnTx/>
                <a:uFillTx/>
                <a:latin typeface="Calibri" panose="020F0502020204030204"/>
                <a:ea typeface="Gill Sans"/>
                <a:cs typeface="Gill Sans"/>
                <a:sym typeface="Gill Sans"/>
              </a:rPr>
              <a:t>Initiatives mondiales cartographiées par rapport à la TDC/au cadre de CSA </a:t>
            </a:r>
            <a:endParaRPr kumimoji="0" sz="9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3" name="Rectangle 12">
            <a:extLst>
              <a:ext uri="{FF2B5EF4-FFF2-40B4-BE49-F238E27FC236}">
                <a16:creationId xmlns:a16="http://schemas.microsoft.com/office/drawing/2014/main" id="{C422DCCB-F89B-4ED7-A6EB-8EECF7A7E9E9}"/>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0691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5" name="Google Shape;357;p34">
            <a:extLst>
              <a:ext uri="{FF2B5EF4-FFF2-40B4-BE49-F238E27FC236}">
                <a16:creationId xmlns:a16="http://schemas.microsoft.com/office/drawing/2014/main" id="{DF39DA01-335B-4A28-9907-14837774BB09}"/>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6" name="Google Shape;106;p4">
            <a:extLst>
              <a:ext uri="{FF2B5EF4-FFF2-40B4-BE49-F238E27FC236}">
                <a16:creationId xmlns:a16="http://schemas.microsoft.com/office/drawing/2014/main" id="{A045C25F-03E3-46D1-9D42-28CCB223332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fr-FR"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3.1 </a:t>
            </a:r>
            <a:r>
              <a:rPr kumimoji="0" lang="fr-FR"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Cadre de résultats de CSA : ensemble d'indicateurs de base</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442" name="Google Shape;442;p61"/>
          <p:cNvPicPr preferRelativeResize="0">
            <a:picLocks noGrp="1"/>
          </p:cNvPicPr>
          <p:nvPr>
            <p:ph type="pic" idx="2"/>
          </p:nvPr>
        </p:nvPicPr>
        <p:blipFill rotWithShape="1">
          <a:blip r:embed="rId4" cstate="screen">
            <a:extLst>
              <a:ext uri="{28A0092B-C50C-407E-A947-70E740481C1C}">
                <a14:useLocalDpi xmlns:a14="http://schemas.microsoft.com/office/drawing/2010/main"/>
              </a:ext>
            </a:extLst>
          </a:blip>
          <a:srcRect/>
          <a:stretch/>
        </p:blipFill>
        <p:spPr>
          <a:xfrm>
            <a:off x="3570514" y="0"/>
            <a:ext cx="5573486" cy="5143500"/>
          </a:xfrm>
          <a:prstGeom prst="rect">
            <a:avLst/>
          </a:prstGeom>
        </p:spPr>
      </p:pic>
      <p:sp>
        <p:nvSpPr>
          <p:cNvPr id="443" name="Google Shape;443;p61"/>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 MOMENTUM ;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11814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A1CE-1DD3-44B6-98ED-B40B57979523}"/>
              </a:ext>
            </a:extLst>
          </p:cNvPr>
          <p:cNvSpPr>
            <a:spLocks noGrp="1"/>
          </p:cNvSpPr>
          <p:nvPr>
            <p:ph type="title"/>
          </p:nvPr>
        </p:nvSpPr>
        <p:spPr/>
        <p:txBody>
          <a:bodyPr>
            <a:normAutofit/>
          </a:bodyPr>
          <a:lstStyle/>
          <a:p>
            <a:r>
              <a:rPr lang="fr-FR" sz="2400" dirty="0">
                <a:solidFill>
                  <a:schemeClr val="dk1"/>
                </a:solidFill>
                <a:latin typeface="+mj-lt"/>
                <a:sym typeface="Arial"/>
              </a:rPr>
              <a:t>Processus de sélection de l'ensemble des indicateurs de base</a:t>
            </a:r>
            <a:endParaRPr lang="en-US" sz="2400" dirty="0"/>
          </a:p>
        </p:txBody>
      </p:sp>
      <p:grpSp>
        <p:nvGrpSpPr>
          <p:cNvPr id="4" name="Group 3">
            <a:extLst>
              <a:ext uri="{FF2B5EF4-FFF2-40B4-BE49-F238E27FC236}">
                <a16:creationId xmlns:a16="http://schemas.microsoft.com/office/drawing/2014/main" id="{7E2E1993-BAF9-44F4-8C78-6A5AEBF79109}"/>
              </a:ext>
            </a:extLst>
          </p:cNvPr>
          <p:cNvGrpSpPr/>
          <p:nvPr/>
        </p:nvGrpSpPr>
        <p:grpSpPr>
          <a:xfrm>
            <a:off x="6185444" y="980850"/>
            <a:ext cx="2142369" cy="1803216"/>
            <a:chOff x="645450" y="1573584"/>
            <a:chExt cx="1126569" cy="1428816"/>
          </a:xfrm>
        </p:grpSpPr>
        <p:cxnSp>
          <p:nvCxnSpPr>
            <p:cNvPr id="5" name="Straight Arrow Connector 4">
              <a:extLst>
                <a:ext uri="{FF2B5EF4-FFF2-40B4-BE49-F238E27FC236}">
                  <a16:creationId xmlns:a16="http://schemas.microsoft.com/office/drawing/2014/main" id="{1EEEB665-F62C-4D58-AE56-1135BE8EF432}"/>
                </a:ext>
              </a:extLst>
            </p:cNvPr>
            <p:cNvCxnSpPr>
              <a:cxnSpLocks/>
              <a:endCxn id="9" idx="1"/>
            </p:cNvCxnSpPr>
            <p:nvPr/>
          </p:nvCxnSpPr>
          <p:spPr>
            <a:xfrm>
              <a:off x="645450" y="1763629"/>
              <a:ext cx="835453"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789479-3501-45C2-8C3F-7CAA71D2696D}"/>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1F0EF2-E721-4293-B12F-F3478165919E}"/>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D48A1A-9437-437B-851F-B45175F929EA}"/>
                </a:ext>
              </a:extLst>
            </p:cNvPr>
            <p:cNvCxnSpPr>
              <a:cxnSpLocks/>
              <a:stCxn id="9" idx="2"/>
            </p:cNvCxnSpPr>
            <p:nvPr/>
          </p:nvCxnSpPr>
          <p:spPr>
            <a:xfrm>
              <a:off x="1626461" y="1988168"/>
              <a:ext cx="0"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8C5441-0FEF-41EF-82AF-52AC7CB835A6}"/>
                </a:ext>
              </a:extLst>
            </p:cNvPr>
            <p:cNvSpPr txBox="1"/>
            <p:nvPr/>
          </p:nvSpPr>
          <p:spPr>
            <a:xfrm>
              <a:off x="1480903" y="1573584"/>
              <a:ext cx="291116" cy="414584"/>
            </a:xfrm>
            <a:prstGeom prst="rect">
              <a:avLst/>
            </a:prstGeom>
            <a:noFill/>
          </p:spPr>
          <p:txBody>
            <a:bodyPr wrap="square" rtlCol="0">
              <a:spAutoFit/>
            </a:bodyPr>
            <a:lstStyle/>
            <a:p>
              <a:pPr algn="ctr"/>
              <a:r>
                <a:rPr lang="en-US" sz="2800" b="1" dirty="0">
                  <a:solidFill>
                    <a:srgbClr val="AA417C"/>
                  </a:solidFill>
                  <a:latin typeface="Calibri" panose="020F0502020204030204"/>
                </a:rPr>
                <a:t>2</a:t>
              </a:r>
            </a:p>
          </p:txBody>
        </p:sp>
      </p:grpSp>
      <p:grpSp>
        <p:nvGrpSpPr>
          <p:cNvPr id="10" name="Group 9">
            <a:extLst>
              <a:ext uri="{FF2B5EF4-FFF2-40B4-BE49-F238E27FC236}">
                <a16:creationId xmlns:a16="http://schemas.microsoft.com/office/drawing/2014/main" id="{B67CBFF0-195C-4264-8DF1-52556BD6CBFE}"/>
              </a:ext>
            </a:extLst>
          </p:cNvPr>
          <p:cNvGrpSpPr/>
          <p:nvPr/>
        </p:nvGrpSpPr>
        <p:grpSpPr>
          <a:xfrm>
            <a:off x="699531" y="980850"/>
            <a:ext cx="5311875" cy="1803216"/>
            <a:chOff x="645450" y="1573584"/>
            <a:chExt cx="1042959" cy="1428816"/>
          </a:xfrm>
        </p:grpSpPr>
        <p:cxnSp>
          <p:nvCxnSpPr>
            <p:cNvPr id="11" name="Straight Arrow Connector 10">
              <a:extLst>
                <a:ext uri="{FF2B5EF4-FFF2-40B4-BE49-F238E27FC236}">
                  <a16:creationId xmlns:a16="http://schemas.microsoft.com/office/drawing/2014/main" id="{3DE0E984-EC64-4B4F-8A37-E49A1E0F17D4}"/>
                </a:ext>
              </a:extLst>
            </p:cNvPr>
            <p:cNvCxnSpPr>
              <a:cxnSpLocks/>
              <a:endCxn id="15" idx="1"/>
            </p:cNvCxnSpPr>
            <p:nvPr/>
          </p:nvCxnSpPr>
          <p:spPr>
            <a:xfrm>
              <a:off x="645450" y="1763629"/>
              <a:ext cx="923995" cy="1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C84FF2-CC3A-4FCD-9114-1D92A750852B}"/>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0A259B-2369-47C7-8611-061111F8B894}"/>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68DD67-A760-4D28-8AD7-C42F56EA7A9E}"/>
                </a:ext>
              </a:extLst>
            </p:cNvPr>
            <p:cNvCxnSpPr>
              <a:cxnSpLocks/>
              <a:stCxn id="15" idx="2"/>
            </p:cNvCxnSpPr>
            <p:nvPr/>
          </p:nvCxnSpPr>
          <p:spPr>
            <a:xfrm flipH="1">
              <a:off x="1626461" y="1988168"/>
              <a:ext cx="2466" cy="101423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056356-14CB-4EF4-B79D-DD6816A1FDB9}"/>
                </a:ext>
              </a:extLst>
            </p:cNvPr>
            <p:cNvSpPr txBox="1"/>
            <p:nvPr/>
          </p:nvSpPr>
          <p:spPr>
            <a:xfrm>
              <a:off x="1569445" y="1573584"/>
              <a:ext cx="118964" cy="4145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1</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grpSp>
        <p:nvGrpSpPr>
          <p:cNvPr id="22" name="Group 21">
            <a:extLst>
              <a:ext uri="{FF2B5EF4-FFF2-40B4-BE49-F238E27FC236}">
                <a16:creationId xmlns:a16="http://schemas.microsoft.com/office/drawing/2014/main" id="{F7973A7E-206F-49BA-8D28-0C9C1F8CCFC4}"/>
              </a:ext>
            </a:extLst>
          </p:cNvPr>
          <p:cNvGrpSpPr/>
          <p:nvPr/>
        </p:nvGrpSpPr>
        <p:grpSpPr>
          <a:xfrm>
            <a:off x="6471499" y="2854897"/>
            <a:ext cx="1781840" cy="1137959"/>
            <a:chOff x="645450" y="1528088"/>
            <a:chExt cx="1081372" cy="1474312"/>
          </a:xfrm>
        </p:grpSpPr>
        <p:cxnSp>
          <p:nvCxnSpPr>
            <p:cNvPr id="23" name="Straight Arrow Connector 22">
              <a:extLst>
                <a:ext uri="{FF2B5EF4-FFF2-40B4-BE49-F238E27FC236}">
                  <a16:creationId xmlns:a16="http://schemas.microsoft.com/office/drawing/2014/main" id="{B05F6777-8D1C-4D7B-B85E-492A2FA57E2B}"/>
                </a:ext>
              </a:extLst>
            </p:cNvPr>
            <p:cNvCxnSpPr>
              <a:cxnSpLocks/>
            </p:cNvCxnSpPr>
            <p:nvPr/>
          </p:nvCxnSpPr>
          <p:spPr>
            <a:xfrm>
              <a:off x="645450" y="1763628"/>
              <a:ext cx="7905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068DE76-A0D4-40D6-8AB6-B63050734EC5}"/>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11928F-33A7-4843-9A80-434D8381B467}"/>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14E5DC0-7D63-4874-B2FF-AE5D9A8565A4}"/>
                </a:ext>
              </a:extLst>
            </p:cNvPr>
            <p:cNvCxnSpPr>
              <a:cxnSpLocks/>
            </p:cNvCxnSpPr>
            <p:nvPr/>
          </p:nvCxnSpPr>
          <p:spPr>
            <a:xfrm>
              <a:off x="1626461" y="2219796"/>
              <a:ext cx="0" cy="782604"/>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7ED0E34-21D1-4A56-9B1C-1882EC76744E}"/>
                </a:ext>
              </a:extLst>
            </p:cNvPr>
            <p:cNvSpPr txBox="1"/>
            <p:nvPr/>
          </p:nvSpPr>
          <p:spPr>
            <a:xfrm>
              <a:off x="1435706" y="1528088"/>
              <a:ext cx="291116" cy="677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4</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29" name="TextBox 28">
            <a:extLst>
              <a:ext uri="{FF2B5EF4-FFF2-40B4-BE49-F238E27FC236}">
                <a16:creationId xmlns:a16="http://schemas.microsoft.com/office/drawing/2014/main" id="{A0BABDDB-C51A-4F87-98D8-5667B8C2016F}"/>
              </a:ext>
            </a:extLst>
          </p:cNvPr>
          <p:cNvSpPr txBox="1"/>
          <p:nvPr/>
        </p:nvSpPr>
        <p:spPr>
          <a:xfrm>
            <a:off x="699527" y="1293040"/>
            <a:ext cx="47059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cs typeface="Arial"/>
                <a:sym typeface="Arial"/>
              </a:rPr>
              <a:t>Cartographie des indicateurs sur la survie de l'enfant issus des principales initiatives mondiales et régionale</a:t>
            </a:r>
            <a:r>
              <a:rPr kumimoji="0" lang="en-US" sz="1200" b="1" i="0" u="none" strike="noStrike" kern="0" cap="none" spc="0" normalizeH="0" baseline="0" noProof="0" dirty="0">
                <a:ln>
                  <a:noFill/>
                </a:ln>
                <a:solidFill>
                  <a:srgbClr val="000000"/>
                </a:solidFill>
                <a:effectLst/>
                <a:uLnTx/>
                <a:uFillTx/>
                <a:latin typeface="Calibri" panose="020F0502020204030204"/>
                <a:cs typeface="Arial"/>
                <a:sym typeface="Arial"/>
              </a:rPr>
              <a:t>s</a:t>
            </a:r>
          </a:p>
        </p:txBody>
      </p:sp>
      <p:sp>
        <p:nvSpPr>
          <p:cNvPr id="30" name="TextBox 29">
            <a:extLst>
              <a:ext uri="{FF2B5EF4-FFF2-40B4-BE49-F238E27FC236}">
                <a16:creationId xmlns:a16="http://schemas.microsoft.com/office/drawing/2014/main" id="{F5D43326-DAB8-40C2-9A44-7A00BA9F1484}"/>
              </a:ext>
            </a:extLst>
          </p:cNvPr>
          <p:cNvSpPr txBox="1"/>
          <p:nvPr/>
        </p:nvSpPr>
        <p:spPr>
          <a:xfrm>
            <a:off x="709653" y="1756748"/>
            <a:ext cx="4970412" cy="1169551"/>
          </a:xfrm>
          <a:prstGeom prst="rect">
            <a:avLst/>
          </a:prstGeom>
          <a:noFill/>
        </p:spPr>
        <p:txBody>
          <a:bodyPr wrap="square" lIns="91440" tIns="45720" rIns="91440" bIns="45720"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CHAT, Compte à rebours 2030, 100 indicateurs de l'OMS, Cadre de soins attentifs, </a:t>
            </a:r>
            <a:r>
              <a:rPr lang="fr-FR" sz="1000" dirty="0">
                <a:latin typeface="Calibri" panose="020F0502020204030204"/>
              </a:rPr>
              <a:t>T</a:t>
            </a:r>
            <a:r>
              <a:rPr kumimoji="0" lang="fr-FR" sz="1000" b="0" i="0" u="none" strike="noStrike" kern="0" cap="none" spc="0" normalizeH="0" baseline="0" noProof="0" dirty="0" err="1">
                <a:ln>
                  <a:noFill/>
                </a:ln>
                <a:solidFill>
                  <a:srgbClr val="000000"/>
                </a:solidFill>
                <a:effectLst/>
                <a:uLnTx/>
                <a:uFillTx/>
                <a:latin typeface="Calibri" panose="020F0502020204030204"/>
                <a:cs typeface="Arial"/>
                <a:sym typeface="Arial"/>
              </a:rPr>
              <a:t>ableaux</a:t>
            </a: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 de bord sur la santé et le bien-être de l'enfant de CAP 2030 , indicateurs JMP, guide de suivi pour HMIS/Pink Book, catalogue QED, mesures de la qualité des soins pédiatriques de l'OMS, cadre de mesure des soins de santé primaires, TEAM pour la nutrition, IA2030 pour la vaccination, Plan d'action mondial pour prévenir et </a:t>
            </a:r>
            <a:r>
              <a:rPr lang="fr-FR" sz="1000" dirty="0">
                <a:latin typeface="Calibri" panose="020F0502020204030204"/>
              </a:rPr>
              <a:t>combattre</a:t>
            </a: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 la pneumonie et la diarrhée</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Référence à l'ENAP-EPMM pour assurer la continuité</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nvGrpSpPr>
          <p:cNvPr id="31" name="Group 30">
            <a:extLst>
              <a:ext uri="{FF2B5EF4-FFF2-40B4-BE49-F238E27FC236}">
                <a16:creationId xmlns:a16="http://schemas.microsoft.com/office/drawing/2014/main" id="{4DDA3FE9-A8EC-4A5F-AE22-F74FFCA640BA}"/>
              </a:ext>
            </a:extLst>
          </p:cNvPr>
          <p:cNvGrpSpPr/>
          <p:nvPr/>
        </p:nvGrpSpPr>
        <p:grpSpPr>
          <a:xfrm>
            <a:off x="6471499" y="3979994"/>
            <a:ext cx="1802648" cy="892001"/>
            <a:chOff x="645450" y="1468692"/>
            <a:chExt cx="1094000" cy="1533708"/>
          </a:xfrm>
        </p:grpSpPr>
        <p:cxnSp>
          <p:nvCxnSpPr>
            <p:cNvPr id="32" name="Straight Arrow Connector 31">
              <a:extLst>
                <a:ext uri="{FF2B5EF4-FFF2-40B4-BE49-F238E27FC236}">
                  <a16:creationId xmlns:a16="http://schemas.microsoft.com/office/drawing/2014/main" id="{FD563A12-8F13-4CD8-9E06-2F33F4ED7CE6}"/>
                </a:ext>
              </a:extLst>
            </p:cNvPr>
            <p:cNvCxnSpPr>
              <a:cxnSpLocks/>
            </p:cNvCxnSpPr>
            <p:nvPr/>
          </p:nvCxnSpPr>
          <p:spPr>
            <a:xfrm>
              <a:off x="645450" y="1763629"/>
              <a:ext cx="835453" cy="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9CD4FE-0DDD-4C44-980C-B852C117904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FA9760B-48EB-41C1-9803-D98C7B76CED6}"/>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618315-DE43-4445-9C70-7A8700DF5C9C}"/>
                </a:ext>
              </a:extLst>
            </p:cNvPr>
            <p:cNvCxnSpPr>
              <a:cxnSpLocks/>
            </p:cNvCxnSpPr>
            <p:nvPr/>
          </p:nvCxnSpPr>
          <p:spPr>
            <a:xfrm>
              <a:off x="1626461" y="2319620"/>
              <a:ext cx="1" cy="68278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07E2AF3-C3EA-45F2-8733-2E83C58FC938}"/>
                </a:ext>
              </a:extLst>
            </p:cNvPr>
            <p:cNvSpPr txBox="1"/>
            <p:nvPr/>
          </p:nvSpPr>
          <p:spPr>
            <a:xfrm>
              <a:off x="1448334" y="1468692"/>
              <a:ext cx="291116" cy="8996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AA417C"/>
                  </a:solidFill>
                  <a:effectLst/>
                  <a:uLnTx/>
                  <a:uFillTx/>
                  <a:latin typeface="Calibri" panose="020F0502020204030204"/>
                  <a:cs typeface="Arial"/>
                  <a:sym typeface="Arial"/>
                </a:rPr>
                <a:t>5</a:t>
              </a:r>
              <a:endParaRPr kumimoji="0" lang="en-US" sz="1400" b="1" i="0" u="none" strike="noStrike" kern="0" cap="none" spc="0" normalizeH="0" baseline="0" noProof="0" dirty="0">
                <a:ln>
                  <a:noFill/>
                </a:ln>
                <a:solidFill>
                  <a:srgbClr val="AA417C"/>
                </a:solidFill>
                <a:effectLst/>
                <a:uLnTx/>
                <a:uFillTx/>
                <a:latin typeface="Calibri" panose="020F0502020204030204"/>
                <a:cs typeface="Arial"/>
                <a:sym typeface="Arial"/>
              </a:endParaRPr>
            </a:p>
          </p:txBody>
        </p:sp>
      </p:grpSp>
      <p:sp>
        <p:nvSpPr>
          <p:cNvPr id="39" name="TextBox 38">
            <a:extLst>
              <a:ext uri="{FF2B5EF4-FFF2-40B4-BE49-F238E27FC236}">
                <a16:creationId xmlns:a16="http://schemas.microsoft.com/office/drawing/2014/main" id="{CA9AFDD1-FC07-44D9-9F7A-0A4F5DFEE9FB}"/>
              </a:ext>
            </a:extLst>
          </p:cNvPr>
          <p:cNvSpPr txBox="1"/>
          <p:nvPr/>
        </p:nvSpPr>
        <p:spPr>
          <a:xfrm>
            <a:off x="6494077" y="3166842"/>
            <a:ext cx="1593889"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b="1" i="0" u="none" strike="noStrike" kern="0" cap="none" spc="0" normalizeH="0" baseline="0" noProof="0" dirty="0">
                <a:ln>
                  <a:noFill/>
                </a:ln>
                <a:solidFill>
                  <a:srgbClr val="000000"/>
                </a:solidFill>
                <a:effectLst/>
                <a:uLnTx/>
                <a:uFillTx/>
                <a:latin typeface="Calibri" panose="020F0502020204030204"/>
                <a:cs typeface="Arial"/>
                <a:sym typeface="Arial"/>
              </a:rPr>
              <a:t>Présentation à la communauté de la santé de l'enfant </a:t>
            </a:r>
            <a:r>
              <a:rPr kumimoji="0" lang="fr-FR" sz="1100" i="0" u="none" strike="noStrike" kern="0" cap="none" spc="0" normalizeH="0" baseline="0" noProof="0" dirty="0">
                <a:ln>
                  <a:noFill/>
                </a:ln>
                <a:solidFill>
                  <a:srgbClr val="000000"/>
                </a:solidFill>
                <a:effectLst/>
                <a:uLnTx/>
                <a:uFillTx/>
                <a:latin typeface="Calibri" panose="020F0502020204030204"/>
                <a:cs typeface="Arial"/>
                <a:sym typeface="Arial"/>
              </a:rPr>
              <a:t>lors de l'événement de </a:t>
            </a:r>
            <a:r>
              <a:rPr kumimoji="0" lang="fr-FR" sz="1100" i="0" u="none" strike="noStrike" kern="0" cap="none" spc="0" normalizeH="0" baseline="0" noProof="0" dirty="0" err="1">
                <a:ln>
                  <a:noFill/>
                </a:ln>
                <a:solidFill>
                  <a:srgbClr val="000000"/>
                </a:solidFill>
                <a:effectLst/>
                <a:uLnTx/>
                <a:uFillTx/>
                <a:latin typeface="Calibri" panose="020F0502020204030204"/>
                <a:cs typeface="Arial"/>
                <a:sym typeface="Arial"/>
              </a:rPr>
              <a:t>CHTF</a:t>
            </a:r>
            <a:r>
              <a:rPr kumimoji="0" lang="fr-FR" sz="1100" i="0" u="none" strike="noStrike" kern="0" cap="none" spc="0" normalizeH="0" baseline="0" noProof="0" dirty="0">
                <a:ln>
                  <a:noFill/>
                </a:ln>
                <a:solidFill>
                  <a:srgbClr val="000000"/>
                </a:solidFill>
                <a:effectLst/>
                <a:uLnTx/>
                <a:uFillTx/>
                <a:latin typeface="Calibri" panose="020F0502020204030204"/>
                <a:cs typeface="Arial"/>
                <a:sym typeface="Arial"/>
              </a:rPr>
              <a:t> en juin 2023</a:t>
            </a:r>
            <a:endParaRPr kumimoji="0" lang="en-US" sz="110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40" name="TextBox 39">
            <a:extLst>
              <a:ext uri="{FF2B5EF4-FFF2-40B4-BE49-F238E27FC236}">
                <a16:creationId xmlns:a16="http://schemas.microsoft.com/office/drawing/2014/main" id="{C9D28D4F-A7FF-4A2C-9245-BB37A09CEB22}"/>
              </a:ext>
            </a:extLst>
          </p:cNvPr>
          <p:cNvSpPr txBox="1"/>
          <p:nvPr/>
        </p:nvSpPr>
        <p:spPr>
          <a:xfrm>
            <a:off x="6490958" y="4339253"/>
            <a:ext cx="159701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dirty="0">
                <a:ln>
                  <a:noFill/>
                </a:ln>
                <a:solidFill>
                  <a:srgbClr val="000000"/>
                </a:solidFill>
                <a:effectLst/>
                <a:uLnTx/>
                <a:uFillTx/>
                <a:latin typeface="Calibri" panose="020F0502020204030204"/>
                <a:cs typeface="Arial"/>
                <a:sym typeface="Arial"/>
              </a:rPr>
              <a:t>Finalisation </a:t>
            </a:r>
            <a:r>
              <a:rPr kumimoji="0" lang="fr-FR" sz="1200" i="0" u="none" strike="noStrike" kern="0" cap="none" spc="0" normalizeH="0" baseline="0" dirty="0">
                <a:ln>
                  <a:noFill/>
                </a:ln>
                <a:solidFill>
                  <a:srgbClr val="000000"/>
                </a:solidFill>
                <a:effectLst/>
                <a:uLnTx/>
                <a:uFillTx/>
                <a:latin typeface="Calibri" panose="020F0502020204030204"/>
                <a:cs typeface="Arial"/>
                <a:sym typeface="Arial"/>
              </a:rPr>
              <a:t>de la liste</a:t>
            </a:r>
          </a:p>
        </p:txBody>
      </p:sp>
      <p:sp>
        <p:nvSpPr>
          <p:cNvPr id="42" name="TextBox 41">
            <a:extLst>
              <a:ext uri="{FF2B5EF4-FFF2-40B4-BE49-F238E27FC236}">
                <a16:creationId xmlns:a16="http://schemas.microsoft.com/office/drawing/2014/main" id="{3ECCC535-51C3-43FD-AB5B-8D514F99053A}"/>
              </a:ext>
            </a:extLst>
          </p:cNvPr>
          <p:cNvSpPr txBox="1"/>
          <p:nvPr/>
        </p:nvSpPr>
        <p:spPr>
          <a:xfrm>
            <a:off x="6195566" y="1496603"/>
            <a:ext cx="169866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Calibri" panose="020F0502020204030204"/>
                <a:cs typeface="Arial"/>
                <a:sym typeface="Arial"/>
              </a:rPr>
              <a:t>Élaborer des critères pour la sélection des indicateurs de base </a:t>
            </a:r>
            <a:endParaRPr kumimoji="0" lang="en-US" sz="12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nvGrpSpPr>
          <p:cNvPr id="43" name="Group 42">
            <a:extLst>
              <a:ext uri="{FF2B5EF4-FFF2-40B4-BE49-F238E27FC236}">
                <a16:creationId xmlns:a16="http://schemas.microsoft.com/office/drawing/2014/main" id="{153BF365-CDE0-45A1-97C8-C1948071B26D}"/>
              </a:ext>
            </a:extLst>
          </p:cNvPr>
          <p:cNvGrpSpPr/>
          <p:nvPr/>
        </p:nvGrpSpPr>
        <p:grpSpPr>
          <a:xfrm>
            <a:off x="660022" y="2784066"/>
            <a:ext cx="5684246" cy="2087337"/>
            <a:chOff x="638201" y="1573584"/>
            <a:chExt cx="1042960" cy="1428816"/>
          </a:xfrm>
        </p:grpSpPr>
        <p:cxnSp>
          <p:nvCxnSpPr>
            <p:cNvPr id="44" name="Straight Arrow Connector 43">
              <a:extLst>
                <a:ext uri="{FF2B5EF4-FFF2-40B4-BE49-F238E27FC236}">
                  <a16:creationId xmlns:a16="http://schemas.microsoft.com/office/drawing/2014/main" id="{31A95FB1-89A4-47BD-8A7C-61A5C11E033B}"/>
                </a:ext>
              </a:extLst>
            </p:cNvPr>
            <p:cNvCxnSpPr>
              <a:cxnSpLocks/>
              <a:endCxn id="48" idx="1"/>
            </p:cNvCxnSpPr>
            <p:nvPr/>
          </p:nvCxnSpPr>
          <p:spPr>
            <a:xfrm flipV="1">
              <a:off x="638201" y="1752661"/>
              <a:ext cx="923996" cy="10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4084C9-FFBA-4E01-BC4C-8AC083C28756}"/>
                </a:ext>
              </a:extLst>
            </p:cNvPr>
            <p:cNvCxnSpPr>
              <a:cxnSpLocks/>
            </p:cNvCxnSpPr>
            <p:nvPr/>
          </p:nvCxnSpPr>
          <p:spPr>
            <a:xfrm>
              <a:off x="645450" y="1763629"/>
              <a:ext cx="0" cy="1238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64EE64-3E5E-48D3-9955-AF7E0770FFE0}"/>
                </a:ext>
              </a:extLst>
            </p:cNvPr>
            <p:cNvCxnSpPr>
              <a:cxnSpLocks/>
            </p:cNvCxnSpPr>
            <p:nvPr/>
          </p:nvCxnSpPr>
          <p:spPr>
            <a:xfrm flipH="1">
              <a:off x="645451" y="3002400"/>
              <a:ext cx="981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561514-8EA0-499C-90A4-234CEB26FAC3}"/>
                </a:ext>
              </a:extLst>
            </p:cNvPr>
            <p:cNvCxnSpPr>
              <a:cxnSpLocks/>
              <a:stCxn id="48" idx="2"/>
            </p:cNvCxnSpPr>
            <p:nvPr/>
          </p:nvCxnSpPr>
          <p:spPr>
            <a:xfrm flipH="1">
              <a:off x="1619213" y="1931737"/>
              <a:ext cx="2466" cy="1070663"/>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DD7914C-CF3C-4A55-916D-30050283A2CB}"/>
                </a:ext>
              </a:extLst>
            </p:cNvPr>
            <p:cNvSpPr txBox="1"/>
            <p:nvPr/>
          </p:nvSpPr>
          <p:spPr>
            <a:xfrm>
              <a:off x="1562197" y="1573584"/>
              <a:ext cx="118964" cy="358153"/>
            </a:xfrm>
            <a:prstGeom prst="rect">
              <a:avLst/>
            </a:prstGeom>
            <a:noFill/>
          </p:spPr>
          <p:txBody>
            <a:bodyPr wrap="square" rtlCol="0">
              <a:spAutoFit/>
            </a:bodyPr>
            <a:lstStyle/>
            <a:p>
              <a:pPr marL="0" lvl="0" indent="0" algn="ctr" defTabSz="914400" eaLnBrk="1" fontAlgn="auto" latinLnBrk="0" hangingPunct="1">
                <a:buSzTx/>
                <a:buFont typeface="Arial"/>
                <a:buNone/>
                <a:tabLst/>
                <a:defRPr/>
              </a:pPr>
              <a:r>
                <a:rPr lang="en-US" sz="2800" b="1" dirty="0">
                  <a:solidFill>
                    <a:srgbClr val="AA417C"/>
                  </a:solidFill>
                  <a:latin typeface="Calibri" panose="020F0502020204030204"/>
                </a:rPr>
                <a:t>3</a:t>
              </a:r>
            </a:p>
          </p:txBody>
        </p:sp>
      </p:grpSp>
      <p:sp>
        <p:nvSpPr>
          <p:cNvPr id="49" name="TextBox 48">
            <a:extLst>
              <a:ext uri="{FF2B5EF4-FFF2-40B4-BE49-F238E27FC236}">
                <a16:creationId xmlns:a16="http://schemas.microsoft.com/office/drawing/2014/main" id="{382E007E-1185-4EDC-B58B-D5DC1A081C9F}"/>
              </a:ext>
            </a:extLst>
          </p:cNvPr>
          <p:cNvSpPr txBox="1"/>
          <p:nvPr/>
        </p:nvSpPr>
        <p:spPr>
          <a:xfrm>
            <a:off x="699527" y="3152791"/>
            <a:ext cx="470598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000000"/>
                </a:solidFill>
                <a:effectLst/>
                <a:uLnTx/>
                <a:uFillTx/>
                <a:latin typeface="Calibri" panose="020F0502020204030204"/>
                <a:cs typeface="Arial"/>
                <a:sym typeface="Arial"/>
              </a:rPr>
              <a:t>Processus itératif en vue d'un consensus sur les indicateurs de base</a:t>
            </a:r>
            <a:endParaRPr kumimoji="0" lang="en-US" sz="1200" b="1"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50" name="TextBox 49">
            <a:extLst>
              <a:ext uri="{FF2B5EF4-FFF2-40B4-BE49-F238E27FC236}">
                <a16:creationId xmlns:a16="http://schemas.microsoft.com/office/drawing/2014/main" id="{C87B4FC3-AAFA-4845-AA5D-918B0F8D6C67}"/>
              </a:ext>
            </a:extLst>
          </p:cNvPr>
          <p:cNvSpPr txBox="1"/>
          <p:nvPr/>
        </p:nvSpPr>
        <p:spPr>
          <a:xfrm>
            <a:off x="709652" y="3388796"/>
            <a:ext cx="5346617" cy="1938992"/>
          </a:xfrm>
          <a:prstGeom prst="rect">
            <a:avLst/>
          </a:prstGeom>
          <a:noFill/>
        </p:spPr>
        <p:txBody>
          <a:bodyPr wrap="square" lIns="91440" tIns="45720" rIns="91440" bIns="45720" numCol="2" anchor="t">
            <a:spAutoFit/>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Réunions régulières du groupe de travail sur les résultats et la redevabilité</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Consultations avec d'autres groupes de la structure de gouvernance de CSA (réunion en présentiel au printemps 2023, discussions avec le groupe de partenaires de CSA et avec le comité directeur</a:t>
            </a: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a:t>
            </a:r>
          </a:p>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Consultations avec des groupes d'expert</a:t>
            </a: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s</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Nutrition (OMS, UNICEF, TEAM, Data Dent)</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Vaccination (OMS, UNICEF, GAVI, IA2030)</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dirty="0">
                <a:ln>
                  <a:noFill/>
                </a:ln>
                <a:solidFill>
                  <a:srgbClr val="000000"/>
                </a:solidFill>
                <a:effectLst/>
                <a:uLnTx/>
                <a:uFillTx/>
                <a:latin typeface="Calibri" panose="020F0502020204030204"/>
                <a:cs typeface="Arial"/>
                <a:sym typeface="Arial"/>
              </a:rPr>
              <a:t>Paludisme</a:t>
            </a: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 (OMS, UNICEF)</a:t>
            </a:r>
          </a:p>
          <a:p>
            <a:pPr marL="339725" marR="0" lvl="8" indent="-16954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rPr>
              <a:t>WASH (OMS, UNICEF, JMP)</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Équipe chargée des résultats du GFF</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Compte à rebours jusqu'en 2030</a:t>
            </a: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000" b="0" i="0" u="none" strike="noStrike" kern="0" cap="none" spc="0" normalizeH="0" baseline="0" noProof="0" dirty="0">
                <a:ln>
                  <a:noFill/>
                </a:ln>
                <a:solidFill>
                  <a:srgbClr val="000000"/>
                </a:solidFill>
                <a:effectLst/>
                <a:uLnTx/>
                <a:uFillTx/>
                <a:latin typeface="Calibri" panose="020F0502020204030204"/>
                <a:cs typeface="Arial"/>
                <a:sym typeface="Arial"/>
              </a:rPr>
              <a:t>2 consultations avec CHAT pour finaliser la liste</a:t>
            </a:r>
            <a:endParaRPr kumimoji="0" lang="en-US" sz="10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890081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fr-FR" sz="2400" dirty="0">
                <a:solidFill>
                  <a:schemeClr val="bg2"/>
                </a:solidFill>
                <a:latin typeface="Gill Sans MT" panose="020B0502020104020203" pitchFamily="34" charset="0"/>
              </a:rPr>
              <a:t>Quatre types d'indicateurs de base</a:t>
            </a:r>
          </a:p>
        </p:txBody>
      </p:sp>
      <p:grpSp>
        <p:nvGrpSpPr>
          <p:cNvPr id="3" name="Group 2">
            <a:extLst>
              <a:ext uri="{FF2B5EF4-FFF2-40B4-BE49-F238E27FC236}">
                <a16:creationId xmlns:a16="http://schemas.microsoft.com/office/drawing/2014/main" id="{70B58797-80B6-4B23-8253-9536E828F1F5}"/>
              </a:ext>
            </a:extLst>
          </p:cNvPr>
          <p:cNvGrpSpPr/>
          <p:nvPr/>
        </p:nvGrpSpPr>
        <p:grpSpPr>
          <a:xfrm>
            <a:off x="605230" y="2414022"/>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dirty="0">
                  <a:ln>
                    <a:noFill/>
                  </a:ln>
                  <a:solidFill>
                    <a:srgbClr val="26797F"/>
                  </a:solidFill>
                  <a:effectLst/>
                  <a:uLnTx/>
                  <a:uFillTx/>
                  <a:latin typeface="Calibri" panose="020F0502020204030204"/>
                  <a:ea typeface="+mn-ea"/>
                  <a:cs typeface="+mn-cs"/>
                  <a:sym typeface="Arial"/>
                </a:rPr>
                <a:t>Résultat : prévention des maladies (</a:t>
              </a:r>
              <a:r>
                <a:rPr lang="fr-FR" b="1" i="1" dirty="0">
                  <a:solidFill>
                    <a:srgbClr val="26797F"/>
                  </a:solidFill>
                  <a:latin typeface="Calibri" panose="020F0502020204030204"/>
                </a:rPr>
                <a:t>Prévenir</a:t>
              </a:r>
              <a:r>
                <a:rPr kumimoji="0" lang="fr-FR" sz="1400" b="1" i="0" u="none" strike="noStrike" kern="0" cap="none" spc="0" normalizeH="0" baseline="0" dirty="0">
                  <a:ln>
                    <a:noFill/>
                  </a:ln>
                  <a:solidFill>
                    <a:srgbClr val="26797F"/>
                  </a:solidFill>
                  <a:effectLst/>
                  <a:uLnTx/>
                  <a:uFillTx/>
                  <a:latin typeface="Calibri" panose="020F0502020204030204"/>
                  <a:ea typeface="+mn-ea"/>
                  <a:cs typeface="+mn-cs"/>
                  <a:sym typeface="Arial"/>
                </a:rPr>
                <a:t>)</a:t>
              </a: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605230" y="1876640"/>
            <a:ext cx="7722256" cy="389609"/>
            <a:chOff x="509219" y="1212000"/>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dirty="0">
                  <a:ln>
                    <a:noFill/>
                  </a:ln>
                  <a:solidFill>
                    <a:srgbClr val="26797F"/>
                  </a:solidFill>
                  <a:effectLst/>
                  <a:uLnTx/>
                  <a:uFillTx/>
                  <a:latin typeface="Calibri" panose="020F0502020204030204"/>
                  <a:ea typeface="Gill Sans"/>
                  <a:cs typeface="Gill Sans"/>
                  <a:sym typeface="Gill Sans"/>
                </a:rPr>
                <a:t>Résultat : </a:t>
              </a:r>
              <a:r>
                <a:rPr lang="fr-FR" b="1" dirty="0">
                  <a:solidFill>
                    <a:srgbClr val="26797F"/>
                  </a:solidFill>
                  <a:latin typeface="Calibri" panose="020F0502020204030204"/>
                  <a:ea typeface="Gill Sans"/>
                  <a:cs typeface="Gill Sans"/>
                  <a:sym typeface="Gill Sans"/>
                </a:rPr>
                <a:t>n</a:t>
              </a:r>
              <a:r>
                <a:rPr kumimoji="0" lang="fr-FR" sz="1400" b="1" i="0" u="none" strike="noStrike" kern="0" cap="none" spc="0" normalizeH="0" baseline="0" dirty="0">
                  <a:ln>
                    <a:noFill/>
                  </a:ln>
                  <a:solidFill>
                    <a:srgbClr val="26797F"/>
                  </a:solidFill>
                  <a:effectLst/>
                  <a:uLnTx/>
                  <a:uFillTx/>
                  <a:latin typeface="Calibri" panose="020F0502020204030204"/>
                  <a:ea typeface="Gill Sans"/>
                  <a:cs typeface="Gill Sans"/>
                  <a:sym typeface="Gill Sans"/>
                </a:rPr>
                <a:t>utrition (</a:t>
              </a:r>
              <a:r>
                <a:rPr kumimoji="0" lang="fr-FR" sz="1400" b="1" i="1" u="none" strike="noStrike" kern="0" cap="none" spc="0" normalizeH="0" baseline="0" dirty="0">
                  <a:ln>
                    <a:noFill/>
                  </a:ln>
                  <a:solidFill>
                    <a:srgbClr val="26797F"/>
                  </a:solidFill>
                  <a:effectLst/>
                  <a:uLnTx/>
                  <a:uFillTx/>
                  <a:latin typeface="Calibri" panose="020F0502020204030204"/>
                  <a:ea typeface="Gill Sans"/>
                  <a:cs typeface="Gill Sans"/>
                  <a:sym typeface="Gill Sans"/>
                </a:rPr>
                <a:t>Promouvoir</a:t>
              </a:r>
              <a:r>
                <a:rPr kumimoji="0" lang="fr-FR" sz="1400" b="1" i="0" u="none" strike="noStrike" kern="0" cap="none" spc="0" normalizeH="0" baseline="0" dirty="0">
                  <a:ln>
                    <a:noFill/>
                  </a:ln>
                  <a:solidFill>
                    <a:srgbClr val="26797F"/>
                  </a:solidFill>
                  <a:effectLst/>
                  <a:uLnTx/>
                  <a:uFillTx/>
                  <a:latin typeface="Calibri" panose="020F0502020204030204"/>
                  <a:ea typeface="Gill Sans"/>
                  <a:cs typeface="Gill Sans"/>
                  <a:sym typeface="Gill Sans"/>
                </a:rPr>
                <a:t>)</a:t>
              </a:r>
              <a:endParaRPr kumimoji="0" lang="fr-FR" sz="1400" b="1" i="0" u="none" strike="noStrike" kern="0" cap="none" spc="0" normalizeH="0" baseline="0" dirty="0">
                <a:ln>
                  <a:noFill/>
                </a:ln>
                <a:solidFill>
                  <a:srgbClr val="26797F"/>
                </a:solidFill>
                <a:effectLst/>
                <a:uLnTx/>
                <a:uFillTx/>
                <a:latin typeface="Calibri" panose="020F0502020204030204"/>
                <a:ea typeface="+mn-ea"/>
                <a:cs typeface="+mn-cs"/>
                <a:sym typeface="Arial"/>
              </a:endParaRP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605230" y="2968134"/>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dirty="0">
                  <a:ln>
                    <a:noFill/>
                  </a:ln>
                  <a:solidFill>
                    <a:srgbClr val="26797F"/>
                  </a:solidFill>
                  <a:effectLst/>
                  <a:uLnTx/>
                  <a:uFillTx/>
                  <a:latin typeface="Calibri" panose="020F0502020204030204"/>
                  <a:ea typeface="+mn-ea"/>
                  <a:cs typeface="+mn-cs"/>
                  <a:sym typeface="Arial"/>
                </a:rPr>
                <a:t>Résultat : prise en charge de la maladie (</a:t>
              </a:r>
              <a:r>
                <a:rPr kumimoji="0" lang="fr-FR" sz="1400" b="1" i="1" u="none" strike="noStrike" kern="0" cap="none" spc="0" normalizeH="0" baseline="0" dirty="0">
                  <a:ln>
                    <a:noFill/>
                  </a:ln>
                  <a:solidFill>
                    <a:srgbClr val="26797F"/>
                  </a:solidFill>
                  <a:effectLst/>
                  <a:uLnTx/>
                  <a:uFillTx/>
                  <a:latin typeface="Calibri" panose="020F0502020204030204"/>
                  <a:ea typeface="+mn-ea"/>
                  <a:cs typeface="+mn-cs"/>
                  <a:sym typeface="Arial"/>
                </a:rPr>
                <a:t>Traiter</a:t>
              </a:r>
              <a:r>
                <a:rPr kumimoji="0" lang="fr-FR" sz="1400" b="1" i="0" u="none" strike="noStrike" kern="0" cap="none" spc="0" normalizeH="0" baseline="0" dirty="0">
                  <a:ln>
                    <a:noFill/>
                  </a:ln>
                  <a:solidFill>
                    <a:srgbClr val="26797F"/>
                  </a:solidFill>
                  <a:effectLst/>
                  <a:uLnTx/>
                  <a:uFillTx/>
                  <a:latin typeface="Calibri" panose="020F0502020204030204"/>
                  <a:ea typeface="+mn-ea"/>
                  <a:cs typeface="+mn-cs"/>
                  <a:sym typeface="Arial"/>
                </a:rPr>
                <a:t>)</a:t>
              </a: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8" name="Group 27">
            <a:extLst>
              <a:ext uri="{FF2B5EF4-FFF2-40B4-BE49-F238E27FC236}">
                <a16:creationId xmlns:a16="http://schemas.microsoft.com/office/drawing/2014/main" id="{5CCAAA9C-6C22-44AF-9588-42A7B45E826A}"/>
              </a:ext>
            </a:extLst>
          </p:cNvPr>
          <p:cNvGrpSpPr/>
          <p:nvPr/>
        </p:nvGrpSpPr>
        <p:grpSpPr>
          <a:xfrm>
            <a:off x="605230" y="3569115"/>
            <a:ext cx="7722256" cy="389609"/>
            <a:chOff x="509219" y="1212000"/>
            <a:chExt cx="7281181" cy="861600"/>
          </a:xfrm>
        </p:grpSpPr>
        <p:sp>
          <p:nvSpPr>
            <p:cNvPr id="29" name="Rectangle 28">
              <a:extLst>
                <a:ext uri="{FF2B5EF4-FFF2-40B4-BE49-F238E27FC236}">
                  <a16:creationId xmlns:a16="http://schemas.microsoft.com/office/drawing/2014/main" id="{10A5B293-94EC-4746-A9DA-DE4E2B5B30BC}"/>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dirty="0">
                  <a:ln>
                    <a:noFill/>
                  </a:ln>
                  <a:solidFill>
                    <a:srgbClr val="AA417C"/>
                  </a:solidFill>
                  <a:effectLst/>
                  <a:uLnTx/>
                  <a:uFillTx/>
                  <a:latin typeface="Calibri" panose="020F0502020204030204"/>
                  <a:ea typeface="+mn-ea"/>
                  <a:cs typeface="+mn-cs"/>
                  <a:sym typeface="Arial"/>
                </a:rPr>
                <a:t>Facteurs contextuels</a:t>
              </a:r>
            </a:p>
          </p:txBody>
        </p:sp>
        <p:sp>
          <p:nvSpPr>
            <p:cNvPr id="30" name="Rectangle 29">
              <a:extLst>
                <a:ext uri="{FF2B5EF4-FFF2-40B4-BE49-F238E27FC236}">
                  <a16:creationId xmlns:a16="http://schemas.microsoft.com/office/drawing/2014/main" id="{04349A61-8469-423C-9902-286BE83D7656}"/>
                </a:ext>
              </a:extLst>
            </p:cNvPr>
            <p:cNvSpPr/>
            <p:nvPr/>
          </p:nvSpPr>
          <p:spPr>
            <a:xfrm rot="5400000">
              <a:off x="129743" y="1610796"/>
              <a:ext cx="822960" cy="6400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605230" y="1271219"/>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dirty="0">
                  <a:ln>
                    <a:noFill/>
                  </a:ln>
                  <a:solidFill>
                    <a:srgbClr val="53BFC8"/>
                  </a:solidFill>
                  <a:effectLst/>
                  <a:uLnTx/>
                  <a:uFillTx/>
                  <a:latin typeface="Calibri" panose="020F0502020204030204"/>
                  <a:ea typeface="+mn-ea"/>
                  <a:cs typeface="+mn-cs"/>
                  <a:sym typeface="Arial"/>
                </a:rPr>
                <a:t>Impact (</a:t>
              </a:r>
              <a:r>
                <a:rPr lang="fr-FR" b="1" dirty="0">
                  <a:solidFill>
                    <a:srgbClr val="53BFC8"/>
                  </a:solidFill>
                  <a:latin typeface="Calibri" panose="020F0502020204030204"/>
                </a:rPr>
                <a:t>m</a:t>
              </a:r>
              <a:r>
                <a:rPr kumimoji="0" lang="fr-FR" sz="1400" b="1" i="0" u="none" strike="noStrike" kern="0" cap="none" spc="0" normalizeH="0" baseline="0" dirty="0">
                  <a:ln>
                    <a:noFill/>
                  </a:ln>
                  <a:solidFill>
                    <a:srgbClr val="53BFC8"/>
                  </a:solidFill>
                  <a:effectLst/>
                  <a:uLnTx/>
                  <a:uFillTx/>
                  <a:latin typeface="Calibri" panose="020F0502020204030204"/>
                  <a:ea typeface="+mn-ea"/>
                  <a:cs typeface="+mn-cs"/>
                  <a:sym typeface="Arial"/>
                </a:rPr>
                <a:t>ortalité et nutrition)</a:t>
              </a: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rgbClr val="53BF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5" name="TextBox 4">
            <a:extLst>
              <a:ext uri="{FF2B5EF4-FFF2-40B4-BE49-F238E27FC236}">
                <a16:creationId xmlns:a16="http://schemas.microsoft.com/office/drawing/2014/main" id="{D22A79F3-1E7E-4796-8285-94E3C6A99B29}"/>
              </a:ext>
            </a:extLst>
          </p:cNvPr>
          <p:cNvSpPr txBox="1"/>
          <p:nvPr/>
        </p:nvSpPr>
        <p:spPr>
          <a:xfrm>
            <a:off x="675658" y="907412"/>
            <a:ext cx="20675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1" u="none" strike="noStrike" kern="0" cap="none" spc="0" normalizeH="0" baseline="0" dirty="0">
                <a:ln>
                  <a:noFill/>
                </a:ln>
                <a:solidFill>
                  <a:srgbClr val="000000"/>
                </a:solidFill>
                <a:effectLst/>
                <a:uLnTx/>
                <a:uFillTx/>
                <a:latin typeface="Calibri" panose="020F0502020204030204"/>
                <a:cs typeface="Arial"/>
                <a:sym typeface="Arial"/>
              </a:rPr>
              <a:t>Type d'indicateur</a:t>
            </a:r>
          </a:p>
        </p:txBody>
      </p:sp>
      <p:sp>
        <p:nvSpPr>
          <p:cNvPr id="42" name="Text Placeholder 2">
            <a:extLst>
              <a:ext uri="{FF2B5EF4-FFF2-40B4-BE49-F238E27FC236}">
                <a16:creationId xmlns:a16="http://schemas.microsoft.com/office/drawing/2014/main" id="{C9E2D1F4-E041-42FA-8CCC-83E254313F4D}"/>
              </a:ext>
            </a:extLst>
          </p:cNvPr>
          <p:cNvSpPr>
            <a:spLocks noGrp="1"/>
          </p:cNvSpPr>
          <p:nvPr>
            <p:ph type="body" idx="1"/>
          </p:nvPr>
        </p:nvSpPr>
        <p:spPr>
          <a:xfrm>
            <a:off x="605230" y="4081671"/>
            <a:ext cx="7910594" cy="849463"/>
          </a:xfrm>
        </p:spPr>
        <p:txBody>
          <a:bodyPr wrap="square" lIns="0" tIns="0" rIns="0" bIns="0" anchor="t">
            <a:spAutoFit/>
          </a:bodyPr>
          <a:lstStyle/>
          <a:p>
            <a:pPr marL="0" indent="0">
              <a:buNone/>
            </a:pPr>
            <a:r>
              <a:rPr lang="fr-FR" sz="1200" dirty="0">
                <a:solidFill>
                  <a:schemeClr val="tx2">
                    <a:lumMod val="10000"/>
                  </a:schemeClr>
                </a:solidFill>
                <a:latin typeface="+mj-lt"/>
              </a:rPr>
              <a:t>Nous avons également élaboré ce qui suit </a:t>
            </a:r>
            <a:r>
              <a:rPr lang="en-US" sz="1200" dirty="0">
                <a:solidFill>
                  <a:schemeClr val="tx2">
                    <a:lumMod val="10000"/>
                  </a:schemeClr>
                </a:solidFill>
                <a:latin typeface="+mj-lt"/>
              </a:rPr>
              <a:t>:</a:t>
            </a:r>
            <a:endParaRPr lang="fr-FR" sz="1200" b="1" dirty="0">
              <a:solidFill>
                <a:schemeClr val="tx2">
                  <a:lumMod val="10000"/>
                </a:schemeClr>
              </a:solidFill>
              <a:latin typeface="+mj-lt"/>
            </a:endParaRPr>
          </a:p>
          <a:p>
            <a:pPr marL="171450" indent="-171450"/>
            <a:r>
              <a:rPr lang="fr-FR" sz="1200" b="1" dirty="0">
                <a:solidFill>
                  <a:schemeClr val="tx2">
                    <a:lumMod val="10000"/>
                  </a:schemeClr>
                </a:solidFill>
                <a:latin typeface="+mj-lt"/>
              </a:rPr>
              <a:t>Un programme d'apprentissage</a:t>
            </a:r>
          </a:p>
          <a:p>
            <a:pPr marL="171450" indent="-171450"/>
            <a:r>
              <a:rPr lang="fr-FR" sz="1200" b="1" dirty="0">
                <a:solidFill>
                  <a:schemeClr val="tx2">
                    <a:lumMod val="10000"/>
                  </a:schemeClr>
                </a:solidFill>
                <a:latin typeface="+mj-lt"/>
              </a:rPr>
              <a:t>Des approches visant à mesurer l'équité pour les indicateurs sélectionné</a:t>
            </a:r>
            <a:r>
              <a:rPr lang="en-US" sz="1200" b="1" dirty="0">
                <a:solidFill>
                  <a:schemeClr val="tx2">
                    <a:lumMod val="10000"/>
                  </a:schemeClr>
                </a:solidFill>
                <a:latin typeface="+mj-lt"/>
              </a:rPr>
              <a:t>s</a:t>
            </a:r>
          </a:p>
          <a:p>
            <a:pPr marL="0" indent="0">
              <a:buNone/>
            </a:pPr>
            <a:endParaRPr lang="en-US" sz="1200" dirty="0">
              <a:solidFill>
                <a:schemeClr val="tx2">
                  <a:lumMod val="10000"/>
                </a:schemeClr>
              </a:solidFill>
              <a:latin typeface="+mj-lt"/>
            </a:endParaRPr>
          </a:p>
        </p:txBody>
      </p:sp>
      <p:sp>
        <p:nvSpPr>
          <p:cNvPr id="21" name="TextBox 20">
            <a:extLst>
              <a:ext uri="{FF2B5EF4-FFF2-40B4-BE49-F238E27FC236}">
                <a16:creationId xmlns:a16="http://schemas.microsoft.com/office/drawing/2014/main" id="{1B636657-B5E4-492D-9C3D-DAF55AEB3307}"/>
              </a:ext>
            </a:extLst>
          </p:cNvPr>
          <p:cNvSpPr txBox="1"/>
          <p:nvPr/>
        </p:nvSpPr>
        <p:spPr>
          <a:xfrm>
            <a:off x="516466" y="4800329"/>
            <a:ext cx="56712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100" b="0" i="1" u="none" strike="noStrike" kern="0" cap="none" spc="0" normalizeH="0" baseline="0" noProof="0" dirty="0">
                <a:ln>
                  <a:noFill/>
                </a:ln>
                <a:solidFill>
                  <a:srgbClr val="E7E6E6">
                    <a:lumMod val="10000"/>
                  </a:srgbClr>
                </a:solidFill>
                <a:effectLst/>
                <a:uLnTx/>
                <a:uFillTx/>
                <a:latin typeface="Calibri" panose="020F0502020204030204"/>
                <a:cs typeface="Arial"/>
                <a:sym typeface="Arial"/>
              </a:rPr>
              <a:t>Des mesures d’accompagnement sur la qualité des soins sont en cours d'élaboration pour les principaux résultats</a:t>
            </a:r>
            <a:endParaRPr kumimoji="0" lang="en-US" sz="1100" b="0" i="1" u="none" strike="noStrike" kern="0" cap="none" spc="0" normalizeH="0" baseline="0" noProof="0" dirty="0">
              <a:ln>
                <a:noFill/>
              </a:ln>
              <a:solidFill>
                <a:srgbClr val="E7E6E6">
                  <a:lumMod val="10000"/>
                </a:srgbClr>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99855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fr-FR" sz="2400" dirty="0">
                <a:solidFill>
                  <a:schemeClr val="dk1"/>
                </a:solidFill>
                <a:latin typeface="+mj-lt"/>
              </a:rPr>
              <a:t>Indicateurs d'impact de base de CSA : Mortalité</a:t>
            </a:r>
            <a:endParaRPr lang="en-US" sz="2400" dirty="0">
              <a:latin typeface="+mj-lt"/>
            </a:endParaRPr>
          </a:p>
        </p:txBody>
      </p:sp>
      <p:graphicFrame>
        <p:nvGraphicFramePr>
          <p:cNvPr id="31" name="Table 30">
            <a:extLst>
              <a:ext uri="{FF2B5EF4-FFF2-40B4-BE49-F238E27FC236}">
                <a16:creationId xmlns:a16="http://schemas.microsoft.com/office/drawing/2014/main" id="{A3520CB4-9D99-4FEB-817E-200629482FD2}"/>
              </a:ext>
            </a:extLst>
          </p:cNvPr>
          <p:cNvGraphicFramePr>
            <a:graphicFrameLocks noGrp="1"/>
          </p:cNvGraphicFramePr>
          <p:nvPr>
            <p:extLst>
              <p:ext uri="{D42A27DB-BD31-4B8C-83A1-F6EECF244321}">
                <p14:modId xmlns:p14="http://schemas.microsoft.com/office/powerpoint/2010/main" val="3196920494"/>
              </p:ext>
            </p:extLst>
          </p:nvPr>
        </p:nvGraphicFramePr>
        <p:xfrm>
          <a:off x="384628" y="1548130"/>
          <a:ext cx="8374744" cy="2407920"/>
        </p:xfrm>
        <a:graphic>
          <a:graphicData uri="http://schemas.openxmlformats.org/drawingml/2006/table">
            <a:tbl>
              <a:tblPr firstRow="1" bandRow="1">
                <a:tableStyleId>{EB9631B5-78F2-41C9-869B-9F39066F8104}</a:tableStyleId>
              </a:tblPr>
              <a:tblGrid>
                <a:gridCol w="2118729">
                  <a:extLst>
                    <a:ext uri="{9D8B030D-6E8A-4147-A177-3AD203B41FA5}">
                      <a16:colId xmlns:a16="http://schemas.microsoft.com/office/drawing/2014/main" val="2048594360"/>
                    </a:ext>
                  </a:extLst>
                </a:gridCol>
                <a:gridCol w="2795843">
                  <a:extLst>
                    <a:ext uri="{9D8B030D-6E8A-4147-A177-3AD203B41FA5}">
                      <a16:colId xmlns:a16="http://schemas.microsoft.com/office/drawing/2014/main" val="4250947971"/>
                    </a:ext>
                  </a:extLst>
                </a:gridCol>
                <a:gridCol w="3460172">
                  <a:extLst>
                    <a:ext uri="{9D8B030D-6E8A-4147-A177-3AD203B41FA5}">
                      <a16:colId xmlns:a16="http://schemas.microsoft.com/office/drawing/2014/main" val="3749175151"/>
                    </a:ext>
                  </a:extLst>
                </a:gridCol>
              </a:tblGrid>
              <a:tr h="370840">
                <a:tc>
                  <a:txBody>
                    <a:bodyPr/>
                    <a:lstStyle/>
                    <a:p>
                      <a:r>
                        <a:rPr lang="fr-FR" b="1" noProof="0" dirty="0">
                          <a:solidFill>
                            <a:schemeClr val="tx2">
                              <a:lumMod val="10000"/>
                            </a:schemeClr>
                          </a:solidFill>
                        </a:rPr>
                        <a:t>Indicateur</a:t>
                      </a:r>
                      <a:endParaRPr lang="fr-FR" b="1" noProof="0"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rgbClr val="000000"/>
                          </a:solidFill>
                          <a:sym typeface="Calibri"/>
                        </a:rPr>
                        <a:t>Objectif </a:t>
                      </a:r>
                      <a:r>
                        <a:rPr lang="fr-FR" sz="1400" b="1" u="none" strike="noStrike" cap="none" noProof="0" dirty="0">
                          <a:solidFill>
                            <a:srgbClr val="000000"/>
                          </a:solidFill>
                          <a:sym typeface="Calibri"/>
                        </a:rPr>
                        <a:t>mondial</a:t>
                      </a:r>
                      <a:r>
                        <a:rPr lang="en-US" sz="1400" b="1" u="none" strike="noStrike" cap="none" dirty="0">
                          <a:solidFill>
                            <a:srgbClr val="000000"/>
                          </a:solidFill>
                          <a:sym typeface="Calibri"/>
                        </a:rPr>
                        <a:t> </a:t>
                      </a:r>
                      <a:r>
                        <a:rPr lang="en-US" sz="1400" b="1" u="none" strike="noStrike" cap="none" dirty="0" err="1">
                          <a:solidFill>
                            <a:srgbClr val="000000"/>
                          </a:solidFill>
                          <a:sym typeface="Calibri"/>
                        </a:rPr>
                        <a:t>associé</a:t>
                      </a:r>
                      <a:endParaRPr lang="en-GB" sz="1400" b="1" i="0" u="none" strike="noStrike" cap="none" dirty="0">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u="none" strike="noStrike" cap="none" dirty="0">
                          <a:solidFill>
                            <a:srgbClr val="000000"/>
                          </a:solidFill>
                          <a:sym typeface="Arial"/>
                        </a:rPr>
                        <a:t>Alignement des objectifs et des initiatives au niveau mondial</a:t>
                      </a:r>
                      <a:endParaRPr lang="en-GB" sz="1400" b="1" i="0" u="none" strike="noStrike" cap="none" dirty="0">
                        <a:solidFill>
                          <a:srgbClr val="000000"/>
                        </a:solidFill>
                        <a:latin typeface="+mj-lt"/>
                        <a:cs typeface="Arial"/>
                        <a:sym typeface="Arial"/>
                      </a:endParaRPr>
                    </a:p>
                  </a:txBody>
                  <a:tcPr/>
                </a:tc>
                <a:extLst>
                  <a:ext uri="{0D108BD9-81ED-4DB2-BD59-A6C34878D82A}">
                    <a16:rowId xmlns:a16="http://schemas.microsoft.com/office/drawing/2014/main" val="928818130"/>
                  </a:ext>
                </a:extLst>
              </a:tr>
              <a:tr h="370840">
                <a:tc>
                  <a:txBody>
                    <a:bodyPr/>
                    <a:lstStyle/>
                    <a:p>
                      <a:r>
                        <a:rPr lang="fr-FR" sz="1600" b="1" noProof="0" dirty="0">
                          <a:solidFill>
                            <a:schemeClr val="tx2">
                              <a:lumMod val="10000"/>
                            </a:schemeClr>
                          </a:solidFill>
                        </a:rPr>
                        <a:t>Mortalité des moins de cinq ans</a:t>
                      </a:r>
                      <a:endParaRPr lang="en-US" sz="1600" b="1" noProof="0" dirty="0">
                        <a:solidFill>
                          <a:schemeClr val="tx2">
                            <a:lumMod val="10000"/>
                          </a:schemeClr>
                        </a:solidFill>
                        <a:latin typeface="+mj-lt"/>
                      </a:endParaRPr>
                    </a:p>
                  </a:txBody>
                  <a:tcPr/>
                </a:tc>
                <a:tc>
                  <a:txBody>
                    <a:bodyPr/>
                    <a:lstStyle/>
                    <a:p>
                      <a:r>
                        <a:rPr lang="fr-FR" b="0" noProof="0" dirty="0">
                          <a:solidFill>
                            <a:schemeClr val="tx2">
                              <a:lumMod val="10000"/>
                            </a:schemeClr>
                          </a:solidFill>
                        </a:rPr>
                        <a:t>Réduire le taux de mortalité des enfants de moins de 5 ans à au moins 25 décès pour 1 000 naissances vivantes d'ici 2030</a:t>
                      </a:r>
                      <a:endParaRPr lang="en-US" b="0" noProof="0" dirty="0">
                        <a:solidFill>
                          <a:schemeClr val="tx2">
                            <a:lumMod val="10000"/>
                          </a:schemeClr>
                        </a:solidFill>
                        <a:latin typeface="+mj-lt"/>
                      </a:endParaRPr>
                    </a:p>
                  </a:txBody>
                  <a:tcPr/>
                </a:tc>
                <a:tc>
                  <a:txBody>
                    <a:bodyPr/>
                    <a:lstStyle/>
                    <a:p>
                      <a:pPr marL="0" lvl="0" indent="0" algn="l" rtl="0">
                        <a:spcBef>
                          <a:spcPts val="0"/>
                        </a:spcBef>
                        <a:spcAft>
                          <a:spcPts val="0"/>
                        </a:spcAft>
                        <a:buFont typeface="Arial" panose="020B0604020202020204" pitchFamily="34" charset="0"/>
                        <a:buNone/>
                      </a:pPr>
                      <a:r>
                        <a:rPr lang="fr-FR" sz="1200" b="0" noProof="0" dirty="0">
                          <a:solidFill>
                            <a:schemeClr val="tx2">
                              <a:lumMod val="10000"/>
                            </a:schemeClr>
                          </a:solidFill>
                          <a:sym typeface="Calibri"/>
                        </a:rPr>
                        <a:t>La cible mondiale est la cible d’ODD 3.2 et </a:t>
                      </a:r>
                      <a:r>
                        <a:rPr lang="en-US" sz="1200" b="0" noProof="0" dirty="0" err="1">
                          <a:solidFill>
                            <a:schemeClr val="tx2">
                              <a:lumMod val="10000"/>
                            </a:schemeClr>
                          </a:solidFill>
                          <a:sym typeface="Calibri"/>
                        </a:rPr>
                        <a:t>l</a:t>
                      </a:r>
                      <a:r>
                        <a:rPr lang="en-US" sz="1200" b="0" noProof="0" dirty="0" err="1">
                          <a:solidFill>
                            <a:schemeClr val="tx2">
                              <a:lumMod val="10000"/>
                            </a:schemeClr>
                          </a:solidFill>
                          <a:sym typeface="Calibri"/>
                          <a:hlinkClick r:id="rId3"/>
                        </a:rPr>
                        <a:t>’indicateur</a:t>
                      </a:r>
                      <a:r>
                        <a:rPr lang="en-US" sz="1200" b="0" noProof="0" dirty="0">
                          <a:solidFill>
                            <a:schemeClr val="tx2">
                              <a:lumMod val="10000"/>
                            </a:schemeClr>
                          </a:solidFill>
                          <a:sym typeface="Calibri"/>
                          <a:hlinkClick r:id="rId3"/>
                        </a:rPr>
                        <a:t> ODD 3.2.1</a:t>
                      </a:r>
                      <a:r>
                        <a:rPr lang="en-US" sz="1200" b="0" noProof="0" dirty="0">
                          <a:solidFill>
                            <a:schemeClr val="tx2">
                              <a:lumMod val="10000"/>
                            </a:schemeClr>
                          </a:solidFill>
                          <a:sym typeface="Calibri"/>
                        </a:rPr>
                        <a:t>.</a:t>
                      </a:r>
                      <a:r>
                        <a:rPr lang="fr-FR" sz="1200" b="0" noProof="0" dirty="0">
                          <a:solidFill>
                            <a:schemeClr val="tx2">
                              <a:lumMod val="10000"/>
                            </a:schemeClr>
                          </a:solidFill>
                          <a:sym typeface="Calibri"/>
                        </a:rPr>
                        <a:t> L'indicateur est aligné sur les principales initiatives mondiales en matière de santé infantile</a:t>
                      </a:r>
                      <a:r>
                        <a:rPr lang="en-US" sz="1200" b="0" noProof="0" dirty="0">
                          <a:solidFill>
                            <a:schemeClr val="tx2">
                              <a:lumMod val="10000"/>
                            </a:schemeClr>
                          </a:solidFill>
                          <a:sym typeface="Calibri"/>
                        </a:rPr>
                        <a:t>.</a:t>
                      </a:r>
                      <a:endParaRPr lang="en-US" sz="1200" b="0" noProof="0" dirty="0">
                        <a:solidFill>
                          <a:schemeClr val="tx2">
                            <a:lumMod val="10000"/>
                          </a:schemeClr>
                        </a:solidFill>
                        <a:highlight>
                          <a:srgbClr val="FFFF00"/>
                        </a:highlight>
                        <a:latin typeface="+mj-lt"/>
                        <a:ea typeface="Calibri"/>
                        <a:cs typeface="Calibri"/>
                        <a:sym typeface="Calibri"/>
                      </a:endParaRPr>
                    </a:p>
                  </a:txBody>
                  <a:tcPr/>
                </a:tc>
                <a:extLst>
                  <a:ext uri="{0D108BD9-81ED-4DB2-BD59-A6C34878D82A}">
                    <a16:rowId xmlns:a16="http://schemas.microsoft.com/office/drawing/2014/main" val="957902727"/>
                  </a:ext>
                </a:extLst>
              </a:tr>
              <a:tr h="370840">
                <a:tc>
                  <a:txBody>
                    <a:bodyPr/>
                    <a:lstStyle/>
                    <a:p>
                      <a:r>
                        <a:rPr lang="fr-FR" sz="1600" b="1" noProof="0" dirty="0">
                          <a:solidFill>
                            <a:schemeClr val="tx2">
                              <a:lumMod val="10000"/>
                            </a:schemeClr>
                          </a:solidFill>
                        </a:rPr>
                        <a:t>Mortalité entre 1 mois et 59 mois</a:t>
                      </a:r>
                      <a:endParaRPr lang="en-US" sz="1600" b="1" noProof="0" dirty="0">
                        <a:solidFill>
                          <a:schemeClr val="tx2">
                            <a:lumMod val="10000"/>
                          </a:schemeClr>
                        </a:solidFill>
                        <a:latin typeface="+mj-lt"/>
                      </a:endParaRPr>
                    </a:p>
                  </a:txBody>
                  <a:tcPr/>
                </a:tc>
                <a:tc>
                  <a:txBody>
                    <a:bodyPr/>
                    <a:lstStyle/>
                    <a:p>
                      <a:r>
                        <a:rPr lang="fr-FR" b="0" noProof="0" dirty="0">
                          <a:solidFill>
                            <a:schemeClr val="tx2">
                              <a:lumMod val="10000"/>
                            </a:schemeClr>
                          </a:solidFill>
                        </a:rPr>
                        <a:t>Taux de mortalité des enfants de 1 à 59 mois à un niveau aussi bas que 13 décès pour 1 000 enfants âgés de 28 jours d'ici à 2030</a:t>
                      </a:r>
                      <a:endParaRPr lang="en-US" b="0" noProof="0" dirty="0">
                        <a:solidFill>
                          <a:schemeClr val="tx2">
                            <a:lumMod val="10000"/>
                          </a:schemeClr>
                        </a:solidFill>
                        <a:latin typeface="+mj-lt"/>
                      </a:endParaRPr>
                    </a:p>
                  </a:txBody>
                  <a:tcPr/>
                </a:tc>
                <a:tc>
                  <a:txBody>
                    <a:bodyPr/>
                    <a:lstStyle/>
                    <a:p>
                      <a:r>
                        <a:rPr lang="fr-FR" sz="1200" noProof="0" dirty="0">
                          <a:solidFill>
                            <a:schemeClr val="tx2">
                              <a:lumMod val="10000"/>
                            </a:schemeClr>
                          </a:solidFill>
                        </a:rPr>
                        <a:t>Objectif mondial proposé. Indicateur aligné sur le </a:t>
                      </a:r>
                      <a:r>
                        <a:rPr lang="fr-FR" sz="1200" u="sng" noProof="0" dirty="0">
                          <a:solidFill>
                            <a:schemeClr val="tx2">
                              <a:lumMod val="10000"/>
                            </a:schemeClr>
                          </a:solidFill>
                        </a:rPr>
                        <a:t>rapport 2024 de l'UNIGME </a:t>
                      </a:r>
                      <a:r>
                        <a:rPr lang="en-US" sz="1200" b="0" u="none" strike="noStrike" cap="none" noProof="0" dirty="0">
                          <a:solidFill>
                            <a:schemeClr val="tx2">
                              <a:lumMod val="10000"/>
                            </a:schemeClr>
                          </a:solidFill>
                          <a:effectLst/>
                          <a:sym typeface="Arial"/>
                        </a:rPr>
                        <a:t>et sur le </a:t>
                      </a:r>
                      <a:r>
                        <a:rPr lang="en-US" sz="1200" b="0" u="sng" strike="noStrike" cap="none" noProof="0" dirty="0">
                          <a:solidFill>
                            <a:srgbClr val="0097A7"/>
                          </a:solidFill>
                          <a:effectLst/>
                          <a:sym typeface="Arial"/>
                        </a:rPr>
                        <a:t>tableau de bord des estimations de </a:t>
                      </a:r>
                      <a:r>
                        <a:rPr lang="en-US" sz="1200" b="0" u="sng" strike="noStrike" cap="none" noProof="0" dirty="0" err="1">
                          <a:solidFill>
                            <a:srgbClr val="0097A7"/>
                          </a:solidFill>
                          <a:effectLst/>
                          <a:sym typeface="Arial"/>
                        </a:rPr>
                        <a:t>mortalité</a:t>
                      </a:r>
                      <a:r>
                        <a:rPr lang="en-US" sz="1200" b="0" u="sng" strike="noStrike" cap="none" noProof="0" dirty="0">
                          <a:solidFill>
                            <a:srgbClr val="0097A7"/>
                          </a:solidFill>
                          <a:effectLst/>
                          <a:sym typeface="Arial"/>
                        </a:rPr>
                        <a:t>.</a:t>
                      </a:r>
                      <a:endParaRPr lang="en-US" sz="1200" noProof="0" dirty="0">
                        <a:solidFill>
                          <a:schemeClr val="tx2">
                            <a:lumMod val="10000"/>
                          </a:schemeClr>
                        </a:solidFill>
                        <a:latin typeface="+mj-lt"/>
                      </a:endParaRPr>
                    </a:p>
                  </a:txBody>
                  <a:tcPr/>
                </a:tc>
                <a:extLst>
                  <a:ext uri="{0D108BD9-81ED-4DB2-BD59-A6C34878D82A}">
                    <a16:rowId xmlns:a16="http://schemas.microsoft.com/office/drawing/2014/main" val="3163158127"/>
                  </a:ext>
                </a:extLst>
              </a:tr>
            </a:tbl>
          </a:graphicData>
        </a:graphic>
      </p:graphicFrame>
      <p:sp>
        <p:nvSpPr>
          <p:cNvPr id="32" name="TextBox 31">
            <a:extLst>
              <a:ext uri="{FF2B5EF4-FFF2-40B4-BE49-F238E27FC236}">
                <a16:creationId xmlns:a16="http://schemas.microsoft.com/office/drawing/2014/main" id="{C1963521-0BD4-476C-A455-EABC70525577}"/>
              </a:ext>
            </a:extLst>
          </p:cNvPr>
          <p:cNvSpPr txBox="1"/>
          <p:nvPr/>
        </p:nvSpPr>
        <p:spPr>
          <a:xfrm>
            <a:off x="0" y="4849800"/>
            <a:ext cx="9144000" cy="225639"/>
          </a:xfrm>
          <a:prstGeom prst="rect">
            <a:avLst/>
          </a:prstGeom>
          <a:noFill/>
        </p:spPr>
        <p:txBody>
          <a:bodyPr wrap="square">
            <a:spAutoFit/>
          </a:bodyPr>
          <a:lstStyle/>
          <a:p>
            <a:pPr marR="0" lvl="0" algn="r" rtl="0">
              <a:lnSpc>
                <a:spcPct val="115000"/>
              </a:lnSpc>
              <a:spcBef>
                <a:spcPts val="0"/>
              </a:spcBef>
              <a:spcAft>
                <a:spcPts val="0"/>
              </a:spcAft>
              <a:buSzPts val="2100"/>
              <a:buNone/>
            </a:pPr>
            <a:r>
              <a:rPr lang="en" sz="800" i="1" dirty="0">
                <a:solidFill>
                  <a:schemeClr val="tx2">
                    <a:lumMod val="10000"/>
                  </a:schemeClr>
                </a:solidFill>
                <a:latin typeface="+mj-lt"/>
              </a:rPr>
              <a:t>*</a:t>
            </a:r>
            <a:r>
              <a:rPr lang="fr-FR" sz="800" i="1" dirty="0">
                <a:solidFill>
                  <a:schemeClr val="tx2">
                    <a:lumMod val="10000"/>
                  </a:schemeClr>
                </a:solidFill>
                <a:latin typeface="+mj-lt"/>
              </a:rPr>
              <a:t>Les produits de plaidoyer de CSA comprendront également des analyses des principales causes de décès chez les enfants de 1 à 59 mois dans les pays qui ne sont pas en voie de réaliser ces objectifs.</a:t>
            </a:r>
            <a:endParaRPr lang="en" sz="800" i="1" dirty="0">
              <a:solidFill>
                <a:schemeClr val="tx2">
                  <a:lumMod val="10000"/>
                </a:schemeClr>
              </a:solidFill>
              <a:latin typeface="+mj-lt"/>
            </a:endParaRPr>
          </a:p>
        </p:txBody>
      </p:sp>
    </p:spTree>
    <p:extLst>
      <p:ext uri="{BB962C8B-B14F-4D97-AF65-F5344CB8AC3E}">
        <p14:creationId xmlns:p14="http://schemas.microsoft.com/office/powerpoint/2010/main" val="65046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fr-FR" sz="2400" dirty="0">
                <a:solidFill>
                  <a:schemeClr val="dk1"/>
                </a:solidFill>
                <a:latin typeface="+mj-lt"/>
              </a:rPr>
              <a:t>Indicateurs d'impact de base de CSA : Nutrition</a:t>
            </a:r>
            <a:endParaRPr lang="en-US" sz="2400" dirty="0">
              <a:latin typeface="+mj-lt"/>
            </a:endParaRPr>
          </a:p>
        </p:txBody>
      </p:sp>
      <p:graphicFrame>
        <p:nvGraphicFramePr>
          <p:cNvPr id="31" name="Table 30">
            <a:extLst>
              <a:ext uri="{FF2B5EF4-FFF2-40B4-BE49-F238E27FC236}">
                <a16:creationId xmlns:a16="http://schemas.microsoft.com/office/drawing/2014/main" id="{A3520CB4-9D99-4FEB-817E-200629482FD2}"/>
              </a:ext>
            </a:extLst>
          </p:cNvPr>
          <p:cNvGraphicFramePr>
            <a:graphicFrameLocks noGrp="1"/>
          </p:cNvGraphicFramePr>
          <p:nvPr>
            <p:extLst>
              <p:ext uri="{D42A27DB-BD31-4B8C-83A1-F6EECF244321}">
                <p14:modId xmlns:p14="http://schemas.microsoft.com/office/powerpoint/2010/main" val="3621940002"/>
              </p:ext>
            </p:extLst>
          </p:nvPr>
        </p:nvGraphicFramePr>
        <p:xfrm>
          <a:off x="384628" y="730751"/>
          <a:ext cx="8374744" cy="4145280"/>
        </p:xfrm>
        <a:graphic>
          <a:graphicData uri="http://schemas.openxmlformats.org/drawingml/2006/table">
            <a:tbl>
              <a:tblPr firstRow="1" bandRow="1">
                <a:tableStyleId>{EB9631B5-78F2-41C9-869B-9F39066F8104}</a:tableStyleId>
              </a:tblPr>
              <a:tblGrid>
                <a:gridCol w="1930736">
                  <a:extLst>
                    <a:ext uri="{9D8B030D-6E8A-4147-A177-3AD203B41FA5}">
                      <a16:colId xmlns:a16="http://schemas.microsoft.com/office/drawing/2014/main" val="2048594360"/>
                    </a:ext>
                  </a:extLst>
                </a:gridCol>
                <a:gridCol w="2983836">
                  <a:extLst>
                    <a:ext uri="{9D8B030D-6E8A-4147-A177-3AD203B41FA5}">
                      <a16:colId xmlns:a16="http://schemas.microsoft.com/office/drawing/2014/main" val="4250947971"/>
                    </a:ext>
                  </a:extLst>
                </a:gridCol>
                <a:gridCol w="3460172">
                  <a:extLst>
                    <a:ext uri="{9D8B030D-6E8A-4147-A177-3AD203B41FA5}">
                      <a16:colId xmlns:a16="http://schemas.microsoft.com/office/drawing/2014/main" val="3749175151"/>
                    </a:ext>
                  </a:extLst>
                </a:gridCol>
              </a:tblGrid>
              <a:tr h="405369">
                <a:tc>
                  <a:txBody>
                    <a:bodyPr/>
                    <a:lstStyle/>
                    <a:p>
                      <a:r>
                        <a:rPr lang="en-GB" b="1" dirty="0" err="1">
                          <a:solidFill>
                            <a:schemeClr val="tx2">
                              <a:lumMod val="10000"/>
                            </a:schemeClr>
                          </a:solidFill>
                        </a:rPr>
                        <a:t>Indicateur</a:t>
                      </a:r>
                      <a:endParaRPr lang="en-GB" b="1" dirty="0">
                        <a:solidFill>
                          <a:schemeClr val="tx2">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rgbClr val="000000"/>
                          </a:solidFill>
                          <a:sym typeface="Calibri"/>
                        </a:rPr>
                        <a:t>Objectif </a:t>
                      </a:r>
                      <a:r>
                        <a:rPr lang="en-US" sz="1400" b="1" u="none" strike="noStrike" cap="none" dirty="0" err="1">
                          <a:solidFill>
                            <a:srgbClr val="000000"/>
                          </a:solidFill>
                          <a:sym typeface="Calibri"/>
                        </a:rPr>
                        <a:t>mondial</a:t>
                      </a:r>
                      <a:r>
                        <a:rPr lang="en-US" sz="1400" b="1" u="none" strike="noStrike" cap="none" dirty="0">
                          <a:solidFill>
                            <a:srgbClr val="000000"/>
                          </a:solidFill>
                          <a:sym typeface="Calibri"/>
                        </a:rPr>
                        <a:t> </a:t>
                      </a:r>
                      <a:r>
                        <a:rPr lang="en-US" sz="1400" b="1" u="none" strike="noStrike" cap="none" dirty="0" err="1">
                          <a:solidFill>
                            <a:srgbClr val="000000"/>
                          </a:solidFill>
                          <a:sym typeface="Calibri"/>
                        </a:rPr>
                        <a:t>associé</a:t>
                      </a:r>
                      <a:endParaRPr lang="en-US" sz="1400" b="1" u="none" strike="noStrike" cap="none" dirty="0">
                        <a:solidFill>
                          <a:srgbClr val="000000"/>
                        </a:solidFill>
                        <a:sym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u="none" strike="noStrike" cap="none" dirty="0">
                          <a:solidFill>
                            <a:srgbClr val="000000"/>
                          </a:solidFill>
                          <a:sym typeface="Arial"/>
                        </a:rPr>
                        <a:t>Alignement des objectifs et des initiatives au niveau mondial</a:t>
                      </a:r>
                    </a:p>
                  </a:txBody>
                  <a:tcPr/>
                </a:tc>
                <a:extLst>
                  <a:ext uri="{0D108BD9-81ED-4DB2-BD59-A6C34878D82A}">
                    <a16:rowId xmlns:a16="http://schemas.microsoft.com/office/drawing/2014/main" val="928818130"/>
                  </a:ext>
                </a:extLst>
              </a:tr>
              <a:tr h="1516861">
                <a:tc>
                  <a:txBody>
                    <a:bodyPr/>
                    <a:lstStyle/>
                    <a:p>
                      <a:r>
                        <a:rPr lang="fr-FR" sz="1400" b="1" noProof="0" dirty="0">
                          <a:solidFill>
                            <a:schemeClr val="tx2">
                              <a:lumMod val="10000"/>
                            </a:schemeClr>
                          </a:solidFill>
                        </a:rPr>
                        <a:t>Prévalence de l’émaciation</a:t>
                      </a:r>
                      <a:endParaRPr lang="fr-FR" sz="1400" b="1" noProof="0" dirty="0">
                        <a:solidFill>
                          <a:srgbClr val="FF0000"/>
                        </a:solidFill>
                      </a:endParaRPr>
                    </a:p>
                    <a:p>
                      <a:r>
                        <a:rPr lang="fr-FR" sz="1400" b="1" noProof="0" dirty="0">
                          <a:solidFill>
                            <a:schemeClr val="tx2">
                              <a:lumMod val="10000"/>
                            </a:schemeClr>
                          </a:solidFill>
                        </a:rPr>
                        <a:t>(modérée/sévère)</a:t>
                      </a:r>
                      <a:endParaRPr lang="en-US" sz="1400" b="1" noProof="0" dirty="0">
                        <a:solidFill>
                          <a:schemeClr val="tx2">
                            <a:lumMod val="10000"/>
                          </a:schemeClr>
                        </a:solidFill>
                      </a:endParaRPr>
                    </a:p>
                  </a:txBody>
                  <a:tcPr/>
                </a:tc>
                <a:tc>
                  <a:txBody>
                    <a:bodyPr/>
                    <a:lstStyle/>
                    <a:p>
                      <a:r>
                        <a:rPr lang="fr-FR" sz="1200" b="0" noProof="0" dirty="0">
                          <a:solidFill>
                            <a:schemeClr val="tx2">
                              <a:lumMod val="10000"/>
                            </a:schemeClr>
                          </a:solidFill>
                        </a:rPr>
                        <a:t>D'ici à 2025, prévalence de l'émaciation chez les enfants inférieure ou égale à 5 % ; </a:t>
                      </a:r>
                    </a:p>
                    <a:p>
                      <a:endParaRPr lang="fr-FR" sz="1200" b="0" noProof="0" dirty="0">
                        <a:solidFill>
                          <a:schemeClr val="tx2">
                            <a:lumMod val="10000"/>
                          </a:schemeClr>
                        </a:solidFill>
                      </a:endParaRPr>
                    </a:p>
                    <a:p>
                      <a:r>
                        <a:rPr lang="fr-FR" sz="1200" b="0" noProof="0" dirty="0">
                          <a:solidFill>
                            <a:schemeClr val="tx2">
                              <a:lumMod val="10000"/>
                            </a:schemeClr>
                          </a:solidFill>
                        </a:rPr>
                        <a:t>D'ici à 2030, prévalence de l'émaciation chez les enfants inférieure ou égale à 3 %</a:t>
                      </a:r>
                      <a:r>
                        <a:rPr lang="en-US" sz="1200" b="0" noProof="0" dirty="0">
                          <a:solidFill>
                            <a:schemeClr val="tx2">
                              <a:lumMod val="10000"/>
                            </a:schemeClr>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noProof="0" dirty="0">
                          <a:latin typeface="+mj-lt"/>
                          <a:ea typeface="Calibri"/>
                          <a:cs typeface="Calibri"/>
                          <a:sym typeface="Calibri"/>
                        </a:rPr>
                        <a:t>La cible mondiale est la </a:t>
                      </a:r>
                      <a:r>
                        <a:rPr lang="en-US" sz="1200" b="0" noProof="0" dirty="0" err="1">
                          <a:latin typeface="+mj-lt"/>
                          <a:ea typeface="Calibri"/>
                          <a:cs typeface="Calibri"/>
                          <a:sym typeface="Calibri"/>
                          <a:hlinkClick r:id="rId3"/>
                        </a:rPr>
                        <a:t>cible</a:t>
                      </a:r>
                      <a:r>
                        <a:rPr lang="en-US" sz="1200" b="0" noProof="0" dirty="0">
                          <a:latin typeface="+mj-lt"/>
                          <a:ea typeface="Calibri"/>
                          <a:cs typeface="Calibri"/>
                          <a:sym typeface="Calibri"/>
                          <a:hlinkClick r:id="rId3"/>
                        </a:rPr>
                        <a:t> 2.2.2 des ODD</a:t>
                      </a:r>
                      <a:r>
                        <a:rPr lang="en-US" sz="1200" b="0" noProof="0" dirty="0">
                          <a:latin typeface="+mj-lt"/>
                          <a:ea typeface="Calibri"/>
                          <a:cs typeface="Calibri"/>
                          <a:sym typeface="Calibri"/>
                        </a:rPr>
                        <a:t>. </a:t>
                      </a:r>
                      <a:r>
                        <a:rPr lang="fr-FR" sz="1200" b="0" noProof="0" dirty="0">
                          <a:latin typeface="+mj-lt"/>
                          <a:ea typeface="Calibri"/>
                          <a:cs typeface="Calibri"/>
                          <a:sym typeface="Calibri"/>
                        </a:rPr>
                        <a:t>La cible est incluse dans le</a:t>
                      </a:r>
                      <a:r>
                        <a:rPr lang="en-US" sz="1200" b="0" noProof="0" dirty="0">
                          <a:latin typeface="+mj-lt"/>
                          <a:ea typeface="Calibri"/>
                          <a:cs typeface="Calibri"/>
                          <a:sym typeface="Calibri"/>
                        </a:rPr>
                        <a:t> </a:t>
                      </a:r>
                      <a:r>
                        <a:rPr lang="en-US" sz="1200" b="0" i="0" u="sng" strike="noStrike" cap="none" noProof="0" dirty="0">
                          <a:solidFill>
                            <a:srgbClr val="000000"/>
                          </a:solidFill>
                          <a:effectLst/>
                          <a:latin typeface="+mj-lt"/>
                          <a:ea typeface="Arial"/>
                          <a:cs typeface="Arial"/>
                          <a:sym typeface="Arial"/>
                          <a:hlinkClick r:id="rId4"/>
                        </a:rPr>
                        <a:t>Plan </a:t>
                      </a:r>
                      <a:r>
                        <a:rPr lang="en-US" sz="1200" b="0" i="0" u="sng" strike="noStrike" cap="none" noProof="0" dirty="0" err="1">
                          <a:solidFill>
                            <a:srgbClr val="000000"/>
                          </a:solidFill>
                          <a:effectLst/>
                          <a:latin typeface="+mj-lt"/>
                          <a:ea typeface="Arial"/>
                          <a:cs typeface="Arial"/>
                          <a:sym typeface="Arial"/>
                          <a:hlinkClick r:id="rId4"/>
                        </a:rPr>
                        <a:t>d’action</a:t>
                      </a:r>
                      <a:r>
                        <a:rPr lang="en-US" sz="1200" b="0" i="0" u="sng" strike="noStrike" cap="none" noProof="0" dirty="0">
                          <a:solidFill>
                            <a:srgbClr val="000000"/>
                          </a:solidFill>
                          <a:effectLst/>
                          <a:latin typeface="+mj-lt"/>
                          <a:ea typeface="Arial"/>
                          <a:cs typeface="Arial"/>
                          <a:sym typeface="Arial"/>
                          <a:hlinkClick r:id="rId4"/>
                        </a:rPr>
                        <a:t> </a:t>
                      </a:r>
                      <a:r>
                        <a:rPr lang="en-US" sz="1200" b="0" i="0" u="sng" strike="noStrike" cap="none" noProof="0" dirty="0" err="1">
                          <a:solidFill>
                            <a:srgbClr val="000000"/>
                          </a:solidFill>
                          <a:effectLst/>
                          <a:latin typeface="+mj-lt"/>
                          <a:ea typeface="Arial"/>
                          <a:cs typeface="Arial"/>
                          <a:sym typeface="Arial"/>
                          <a:hlinkClick r:id="rId4"/>
                        </a:rPr>
                        <a:t>mondial</a:t>
                      </a:r>
                      <a:r>
                        <a:rPr lang="en-US" sz="1200" b="0" i="0" u="sng" strike="noStrike" cap="none" noProof="0" dirty="0">
                          <a:solidFill>
                            <a:srgbClr val="000000"/>
                          </a:solidFill>
                          <a:effectLst/>
                          <a:latin typeface="+mj-lt"/>
                          <a:ea typeface="Arial"/>
                          <a:cs typeface="Arial"/>
                          <a:sym typeface="Arial"/>
                          <a:hlinkClick r:id="rId4"/>
                        </a:rPr>
                        <a:t> de </a:t>
                      </a:r>
                      <a:r>
                        <a:rPr lang="en-US" sz="1200" b="0" i="0" u="sng" strike="noStrike" cap="none" noProof="0" dirty="0" err="1">
                          <a:solidFill>
                            <a:srgbClr val="000000"/>
                          </a:solidFill>
                          <a:effectLst/>
                          <a:latin typeface="+mj-lt"/>
                          <a:ea typeface="Arial"/>
                          <a:cs typeface="Arial"/>
                          <a:sym typeface="Arial"/>
                          <a:hlinkClick r:id="rId4"/>
                        </a:rPr>
                        <a:t>lutte</a:t>
                      </a:r>
                      <a:r>
                        <a:rPr lang="en-US" sz="1200" b="0" i="0" u="sng" strike="noStrike" cap="none" noProof="0" dirty="0">
                          <a:solidFill>
                            <a:srgbClr val="000000"/>
                          </a:solidFill>
                          <a:effectLst/>
                          <a:latin typeface="+mj-lt"/>
                          <a:ea typeface="Arial"/>
                          <a:cs typeface="Arial"/>
                          <a:sym typeface="Arial"/>
                          <a:hlinkClick r:id="rId4"/>
                        </a:rPr>
                        <a:t> </a:t>
                      </a:r>
                      <a:r>
                        <a:rPr lang="en-US" sz="1200" b="0" i="0" u="sng" strike="noStrike" cap="none" noProof="0" dirty="0" err="1">
                          <a:solidFill>
                            <a:srgbClr val="000000"/>
                          </a:solidFill>
                          <a:effectLst/>
                          <a:latin typeface="+mj-lt"/>
                          <a:ea typeface="Arial"/>
                          <a:cs typeface="Arial"/>
                          <a:sym typeface="Arial"/>
                          <a:hlinkClick r:id="rId4"/>
                        </a:rPr>
                        <a:t>contre</a:t>
                      </a:r>
                      <a:r>
                        <a:rPr lang="en-US" sz="1200" b="0" i="0" u="sng" strike="noStrike" cap="none" noProof="0" dirty="0">
                          <a:solidFill>
                            <a:srgbClr val="000000"/>
                          </a:solidFill>
                          <a:effectLst/>
                          <a:latin typeface="+mj-lt"/>
                          <a:ea typeface="Arial"/>
                          <a:cs typeface="Arial"/>
                          <a:sym typeface="Arial"/>
                          <a:hlinkClick r:id="rId4"/>
                        </a:rPr>
                        <a:t> </a:t>
                      </a:r>
                      <a:r>
                        <a:rPr lang="en-US" sz="1200" b="0" i="0" u="sng" strike="noStrike" cap="none" noProof="0" dirty="0" err="1">
                          <a:solidFill>
                            <a:srgbClr val="000000"/>
                          </a:solidFill>
                          <a:effectLst/>
                          <a:latin typeface="+mj-lt"/>
                          <a:ea typeface="Arial"/>
                          <a:cs typeface="Arial"/>
                          <a:sym typeface="Arial"/>
                          <a:hlinkClick r:id="rId4"/>
                        </a:rPr>
                        <a:t>l’émaciation</a:t>
                      </a:r>
                      <a:r>
                        <a:rPr lang="en-US" sz="1200" b="0" i="0" u="sng" strike="noStrike" cap="none" noProof="0" dirty="0">
                          <a:solidFill>
                            <a:srgbClr val="000000"/>
                          </a:solidFill>
                          <a:effectLst/>
                          <a:latin typeface="+mj-lt"/>
                          <a:ea typeface="Arial"/>
                          <a:cs typeface="Arial"/>
                          <a:sym typeface="Arial"/>
                          <a:hlinkClick r:id="rId4">
                            <a:extLst>
                              <a:ext uri="{A12FA001-AC4F-418D-AE19-62706E023703}">
                                <ahyp:hlinkClr xmlns:ahyp="http://schemas.microsoft.com/office/drawing/2018/hyperlinkcolor" val="tx"/>
                              </a:ext>
                            </a:extLst>
                          </a:hlinkClick>
                        </a:rPr>
                        <a:t> </a:t>
                      </a:r>
                      <a:r>
                        <a:rPr lang="en-US" sz="1200" b="0" i="0" u="sng" strike="noStrike" cap="none" noProof="0" dirty="0">
                          <a:solidFill>
                            <a:srgbClr val="000000"/>
                          </a:solidFill>
                          <a:effectLst/>
                          <a:latin typeface="+mj-lt"/>
                          <a:ea typeface="Arial"/>
                          <a:cs typeface="Arial"/>
                          <a:sym typeface="Arial"/>
                        </a:rPr>
                        <a:t>infantile </a:t>
                      </a:r>
                      <a:r>
                        <a:rPr lang="en-US" sz="1200" b="0" i="0" u="none" strike="noStrike" cap="none" noProof="0" dirty="0">
                          <a:solidFill>
                            <a:srgbClr val="000000"/>
                          </a:solidFill>
                          <a:effectLst/>
                          <a:latin typeface="+mj-lt"/>
                          <a:ea typeface="Arial"/>
                          <a:cs typeface="Arial"/>
                          <a:sym typeface="Arial"/>
                        </a:rPr>
                        <a:t>et le </a:t>
                      </a:r>
                      <a:r>
                        <a:rPr lang="en-US" sz="1200" b="0" i="0" u="none" strike="noStrike" cap="none" noProof="0" dirty="0">
                          <a:solidFill>
                            <a:srgbClr val="000000"/>
                          </a:solidFill>
                          <a:effectLst/>
                          <a:latin typeface="+mj-lt"/>
                          <a:ea typeface="Arial"/>
                          <a:cs typeface="Arial"/>
                          <a:sym typeface="Arial"/>
                          <a:hlinkClick r:id="rId5"/>
                        </a:rPr>
                        <a:t>Cadre </a:t>
                      </a:r>
                      <a:r>
                        <a:rPr lang="en-US" sz="1200" b="0" i="0" u="none" strike="noStrike" cap="none" noProof="0" dirty="0" err="1">
                          <a:solidFill>
                            <a:srgbClr val="000000"/>
                          </a:solidFill>
                          <a:effectLst/>
                          <a:latin typeface="+mj-lt"/>
                          <a:ea typeface="Arial"/>
                          <a:cs typeface="Arial"/>
                          <a:sym typeface="Arial"/>
                          <a:hlinkClick r:id="rId5"/>
                        </a:rPr>
                        <a:t>mondial</a:t>
                      </a:r>
                      <a:r>
                        <a:rPr lang="en-US" sz="1200" b="0" i="0" u="none" strike="noStrike" cap="none" noProof="0" dirty="0">
                          <a:solidFill>
                            <a:srgbClr val="000000"/>
                          </a:solidFill>
                          <a:effectLst/>
                          <a:latin typeface="+mj-lt"/>
                          <a:ea typeface="Arial"/>
                          <a:cs typeface="Arial"/>
                          <a:sym typeface="Arial"/>
                          <a:hlinkClick r:id="rId5"/>
                        </a:rPr>
                        <a:t> de </a:t>
                      </a:r>
                      <a:r>
                        <a:rPr lang="en-US" sz="1200" b="0" i="0" u="none" strike="noStrike" cap="none" noProof="0" dirty="0" err="1">
                          <a:solidFill>
                            <a:srgbClr val="000000"/>
                          </a:solidFill>
                          <a:effectLst/>
                          <a:latin typeface="+mj-lt"/>
                          <a:ea typeface="Arial"/>
                          <a:cs typeface="Arial"/>
                          <a:sym typeface="Arial"/>
                          <a:hlinkClick r:id="rId5"/>
                        </a:rPr>
                        <a:t>suivi</a:t>
                      </a:r>
                      <a:r>
                        <a:rPr lang="en-US" sz="1200" b="0" i="0" u="none" strike="noStrike" cap="none" noProof="0" dirty="0">
                          <a:solidFill>
                            <a:srgbClr val="000000"/>
                          </a:solidFill>
                          <a:effectLst/>
                          <a:latin typeface="+mj-lt"/>
                          <a:ea typeface="Arial"/>
                          <a:cs typeface="Arial"/>
                          <a:sym typeface="Arial"/>
                          <a:hlinkClick r:id="rId5"/>
                        </a:rPr>
                        <a:t> de la nutrition </a:t>
                      </a:r>
                      <a:r>
                        <a:rPr lang="fr-FR" sz="1200" b="0" i="0" u="none" strike="noStrike" cap="none" noProof="0" dirty="0">
                          <a:solidFill>
                            <a:srgbClr val="000000"/>
                          </a:solidFill>
                          <a:effectLst/>
                          <a:latin typeface="+mj-lt"/>
                          <a:ea typeface="Arial"/>
                          <a:cs typeface="Arial"/>
                          <a:sym typeface="Arial"/>
                        </a:rPr>
                        <a:t>approuvés par les États membres de l'OMS en tant que </a:t>
                      </a:r>
                      <a:r>
                        <a:rPr lang="en-US" sz="1200" b="0" i="0" u="none" strike="noStrike" cap="none" noProof="0" dirty="0" err="1">
                          <a:solidFill>
                            <a:srgbClr val="000000"/>
                          </a:solidFill>
                          <a:effectLst/>
                          <a:latin typeface="+mj-lt"/>
                          <a:ea typeface="Arial"/>
                          <a:cs typeface="Arial"/>
                          <a:sym typeface="Arial"/>
                          <a:hlinkClick r:id="rId6"/>
                        </a:rPr>
                        <a:t>cible</a:t>
                      </a:r>
                      <a:r>
                        <a:rPr lang="en-US" sz="1200" b="0" i="0" u="none" strike="noStrike" cap="none" noProof="0" dirty="0">
                          <a:solidFill>
                            <a:srgbClr val="000000"/>
                          </a:solidFill>
                          <a:effectLst/>
                          <a:latin typeface="+mj-lt"/>
                          <a:ea typeface="Arial"/>
                          <a:cs typeface="Arial"/>
                          <a:sym typeface="Arial"/>
                          <a:hlinkClick r:id="rId6"/>
                        </a:rPr>
                        <a:t> </a:t>
                      </a:r>
                      <a:r>
                        <a:rPr lang="en-US" sz="1200" b="0" i="0" u="none" strike="noStrike" cap="none" noProof="0" dirty="0" err="1">
                          <a:solidFill>
                            <a:srgbClr val="000000"/>
                          </a:solidFill>
                          <a:effectLst/>
                          <a:latin typeface="+mj-lt"/>
                          <a:ea typeface="Arial"/>
                          <a:cs typeface="Arial"/>
                          <a:sym typeface="Arial"/>
                          <a:hlinkClick r:id="rId6"/>
                        </a:rPr>
                        <a:t>numéro</a:t>
                      </a:r>
                      <a:r>
                        <a:rPr lang="en-US" sz="1200" b="0" i="0" u="none" strike="noStrike" cap="none" noProof="0" dirty="0">
                          <a:solidFill>
                            <a:srgbClr val="000000"/>
                          </a:solidFill>
                          <a:effectLst/>
                          <a:latin typeface="+mj-lt"/>
                          <a:ea typeface="Arial"/>
                          <a:cs typeface="Arial"/>
                          <a:sym typeface="Arial"/>
                          <a:hlinkClick r:id="rId6"/>
                        </a:rPr>
                        <a:t> 6</a:t>
                      </a:r>
                      <a:r>
                        <a:rPr lang="en-US" sz="1200" b="0" i="0" u="none" strike="noStrike" cap="none" noProof="0" dirty="0">
                          <a:solidFill>
                            <a:srgbClr val="000000"/>
                          </a:solidFill>
                          <a:effectLst/>
                          <a:latin typeface="+mj-lt"/>
                          <a:ea typeface="Arial"/>
                          <a:cs typeface="Arial"/>
                          <a:sym typeface="Arial"/>
                        </a:rPr>
                        <a:t>. </a:t>
                      </a:r>
                      <a:r>
                        <a:rPr lang="en-US" sz="1200" b="0" i="0" u="none" strike="noStrike" cap="none" noProof="0" dirty="0" err="1">
                          <a:solidFill>
                            <a:srgbClr val="000000"/>
                          </a:solidFill>
                          <a:effectLst/>
                          <a:latin typeface="+mj-lt"/>
                          <a:ea typeface="Arial"/>
                          <a:cs typeface="Arial"/>
                          <a:sym typeface="Arial"/>
                          <a:hlinkClick r:id="rId7"/>
                        </a:rPr>
                        <a:t>Cible</a:t>
                      </a:r>
                      <a:r>
                        <a:rPr lang="en-US" sz="1200" b="0" i="0" u="none" strike="noStrike" cap="none" noProof="0" dirty="0">
                          <a:solidFill>
                            <a:srgbClr val="000000"/>
                          </a:solidFill>
                          <a:effectLst/>
                          <a:latin typeface="+mj-lt"/>
                          <a:ea typeface="Arial"/>
                          <a:cs typeface="Arial"/>
                          <a:sym typeface="Arial"/>
                          <a:hlinkClick r:id="rId7"/>
                        </a:rPr>
                        <a:t> pour 2030 </a:t>
                      </a:r>
                      <a:r>
                        <a:rPr lang="en-US" sz="1200" b="0" i="0" u="none" strike="noStrike" cap="none" noProof="0" dirty="0" err="1">
                          <a:solidFill>
                            <a:srgbClr val="000000"/>
                          </a:solidFill>
                          <a:effectLst/>
                          <a:latin typeface="+mj-lt"/>
                          <a:ea typeface="Arial"/>
                          <a:cs typeface="Arial"/>
                          <a:sym typeface="Arial"/>
                          <a:hlinkClick r:id="rId7"/>
                        </a:rPr>
                        <a:t>proposée</a:t>
                      </a:r>
                      <a:r>
                        <a:rPr lang="en-US" sz="1200" b="0" i="0" u="none" strike="noStrike" cap="none" noProof="0" dirty="0">
                          <a:solidFill>
                            <a:srgbClr val="000000"/>
                          </a:solidFill>
                          <a:effectLst/>
                          <a:latin typeface="+mj-lt"/>
                          <a:ea typeface="Arial"/>
                          <a:cs typeface="Arial"/>
                          <a:sym typeface="Arial"/>
                          <a:hlinkClick r:id="rId7"/>
                        </a:rPr>
                        <a:t> par la </a:t>
                      </a:r>
                      <a:r>
                        <a:rPr lang="en-US" sz="1200" b="0" i="0" u="none" strike="noStrike" cap="none" noProof="0" dirty="0" err="1">
                          <a:solidFill>
                            <a:srgbClr val="000000"/>
                          </a:solidFill>
                          <a:effectLst/>
                          <a:latin typeface="+mj-lt"/>
                          <a:ea typeface="Arial"/>
                          <a:cs typeface="Arial"/>
                          <a:sym typeface="Arial"/>
                          <a:hlinkClick r:id="rId7"/>
                        </a:rPr>
                        <a:t>communauté</a:t>
                      </a:r>
                      <a:r>
                        <a:rPr lang="en-US" sz="1200" b="0" i="0" u="none" strike="noStrike" cap="none" noProof="0" dirty="0">
                          <a:solidFill>
                            <a:srgbClr val="000000"/>
                          </a:solidFill>
                          <a:effectLst/>
                          <a:latin typeface="+mj-lt"/>
                          <a:ea typeface="Arial"/>
                          <a:cs typeface="Arial"/>
                          <a:sym typeface="Arial"/>
                          <a:hlinkClick r:id="rId7"/>
                        </a:rPr>
                        <a:t> de la nutrition</a:t>
                      </a:r>
                      <a:r>
                        <a:rPr lang="en-US" sz="1200" b="0" i="0" u="none" strike="noStrike" cap="none" noProof="0" dirty="0">
                          <a:solidFill>
                            <a:srgbClr val="000000"/>
                          </a:solidFill>
                          <a:effectLst/>
                          <a:latin typeface="+mj-lt"/>
                          <a:ea typeface="Arial"/>
                          <a:cs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effectLs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dirty="0">
                          <a:solidFill>
                            <a:srgbClr val="000000"/>
                          </a:solidFill>
                          <a:effectLst/>
                          <a:latin typeface="+mn-lt"/>
                          <a:ea typeface="Arial"/>
                          <a:cs typeface="Arial"/>
                          <a:sym typeface="Arial"/>
                        </a:rPr>
                        <a:t>Indicateur cohérent avec ces initiatives et d'autres initiatives.</a:t>
                      </a:r>
                      <a:endParaRPr lang="en-US" sz="1200" b="0" i="0" u="none" strike="noStrike" cap="none" noProof="0"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000" b="0" i="0" u="none" strike="noStrike" cap="none" noProof="0" dirty="0">
                        <a:solidFill>
                          <a:srgbClr val="000000"/>
                        </a:solidFill>
                        <a:effectLst/>
                        <a:latin typeface="+mj-lt"/>
                        <a:ea typeface="Arial"/>
                        <a:cs typeface="Arial"/>
                        <a:sym typeface="Arial"/>
                      </a:endParaRPr>
                    </a:p>
                  </a:txBody>
                  <a:tcPr/>
                </a:tc>
                <a:extLst>
                  <a:ext uri="{0D108BD9-81ED-4DB2-BD59-A6C34878D82A}">
                    <a16:rowId xmlns:a16="http://schemas.microsoft.com/office/drawing/2014/main" val="957902727"/>
                  </a:ext>
                </a:extLst>
              </a:tr>
              <a:tr h="1085344">
                <a:tc>
                  <a:txBody>
                    <a:bodyPr/>
                    <a:lstStyle/>
                    <a:p>
                      <a:r>
                        <a:rPr lang="fr-FR" sz="1400" b="1" noProof="0" dirty="0">
                          <a:solidFill>
                            <a:schemeClr val="tx2">
                              <a:lumMod val="10000"/>
                            </a:schemeClr>
                          </a:solidFill>
                        </a:rPr>
                        <a:t>Prévalence du retard de croissance (modéré/sévère)</a:t>
                      </a:r>
                      <a:endParaRPr lang="en-US" sz="1400" b="1" noProof="0" dirty="0">
                        <a:solidFill>
                          <a:schemeClr val="tx2">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noProof="0" dirty="0">
                          <a:solidFill>
                            <a:schemeClr val="tx2">
                              <a:lumMod val="10000"/>
                            </a:schemeClr>
                          </a:solidFill>
                        </a:rPr>
                        <a:t>D'ici à 2025, réduire de 40 % le nombre d'enfants souffrant d'un retard de croissance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0" noProof="0" dirty="0">
                        <a:solidFill>
                          <a:schemeClr val="tx2">
                            <a:lumMod val="10000"/>
                          </a:schemeClr>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noProof="0" dirty="0">
                          <a:solidFill>
                            <a:schemeClr val="tx2">
                              <a:lumMod val="10000"/>
                            </a:schemeClr>
                          </a:solidFill>
                        </a:rPr>
                        <a:t>D'ici à 2030, réduire de 50 % le nombre d'enfants souffrant d'un retard de croissance</a:t>
                      </a:r>
                      <a:endParaRPr lang="en-US" sz="1200" b="0" noProof="0" dirty="0">
                        <a:solidFill>
                          <a:schemeClr val="tx2">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u="none" noProof="0" dirty="0">
                          <a:latin typeface="+mj-lt"/>
                          <a:ea typeface="Calibri"/>
                          <a:cs typeface="Calibri"/>
                          <a:sym typeface="Calibri"/>
                        </a:rPr>
                        <a:t>La cible mondiale est la cible 2.2.1 des </a:t>
                      </a:r>
                      <a:r>
                        <a:rPr lang="fr-FR" sz="1200" b="0" u="none" noProof="0" dirty="0" err="1">
                          <a:latin typeface="+mj-lt"/>
                          <a:ea typeface="Calibri"/>
                          <a:cs typeface="Calibri"/>
                          <a:sym typeface="Calibri"/>
                        </a:rPr>
                        <a:t>ODD</a:t>
                      </a:r>
                      <a:r>
                        <a:rPr lang="fr-FR" sz="1200" b="0" u="none" noProof="0" dirty="0">
                          <a:latin typeface="+mj-lt"/>
                          <a:ea typeface="Calibri"/>
                          <a:cs typeface="Calibri"/>
                          <a:sym typeface="Calibri"/>
                        </a:rPr>
                        <a:t> et est incluse dans le </a:t>
                      </a:r>
                      <a:r>
                        <a:rPr lang="en-US" sz="1200" b="0" i="0" u="none" strike="noStrike" cap="none" noProof="0" dirty="0">
                          <a:solidFill>
                            <a:srgbClr val="000000"/>
                          </a:solidFill>
                          <a:effectLst/>
                          <a:latin typeface="+mj-lt"/>
                          <a:ea typeface="Arial"/>
                          <a:cs typeface="Arial"/>
                          <a:sym typeface="Arial"/>
                          <a:hlinkClick r:id="rId5"/>
                        </a:rPr>
                        <a:t>Cadre </a:t>
                      </a:r>
                      <a:r>
                        <a:rPr lang="en-US" sz="1200" b="0" i="0" u="none" strike="noStrike" cap="none" noProof="0" dirty="0" err="1">
                          <a:solidFill>
                            <a:srgbClr val="000000"/>
                          </a:solidFill>
                          <a:effectLst/>
                          <a:latin typeface="+mj-lt"/>
                          <a:ea typeface="Arial"/>
                          <a:cs typeface="Arial"/>
                          <a:sym typeface="Arial"/>
                          <a:hlinkClick r:id="rId5"/>
                        </a:rPr>
                        <a:t>mondial</a:t>
                      </a:r>
                      <a:r>
                        <a:rPr lang="en-US" sz="1200" b="0" i="0" u="none" strike="noStrike" cap="none" noProof="0" dirty="0">
                          <a:solidFill>
                            <a:srgbClr val="000000"/>
                          </a:solidFill>
                          <a:effectLst/>
                          <a:latin typeface="+mj-lt"/>
                          <a:ea typeface="Arial"/>
                          <a:cs typeface="Arial"/>
                          <a:sym typeface="Arial"/>
                          <a:hlinkClick r:id="rId5"/>
                        </a:rPr>
                        <a:t> de </a:t>
                      </a:r>
                      <a:r>
                        <a:rPr lang="en-US" sz="1200" b="0" i="0" u="none" strike="noStrike" cap="none" noProof="0" dirty="0" err="1">
                          <a:solidFill>
                            <a:srgbClr val="000000"/>
                          </a:solidFill>
                          <a:effectLst/>
                          <a:latin typeface="+mj-lt"/>
                          <a:ea typeface="Arial"/>
                          <a:cs typeface="Arial"/>
                          <a:sym typeface="Arial"/>
                          <a:hlinkClick r:id="rId5"/>
                        </a:rPr>
                        <a:t>suivi</a:t>
                      </a:r>
                      <a:r>
                        <a:rPr lang="en-US" sz="1200" b="0" i="0" u="none" strike="noStrike" cap="none" noProof="0" dirty="0">
                          <a:solidFill>
                            <a:srgbClr val="000000"/>
                          </a:solidFill>
                          <a:effectLst/>
                          <a:latin typeface="+mj-lt"/>
                          <a:ea typeface="Arial"/>
                          <a:cs typeface="Arial"/>
                          <a:sym typeface="Arial"/>
                          <a:hlinkClick r:id="rId5"/>
                        </a:rPr>
                        <a:t> de la nutrition</a:t>
                      </a:r>
                      <a:r>
                        <a:rPr lang="en-US" sz="1200" b="0" i="0" u="none" strike="noStrike" cap="none" noProof="0" dirty="0">
                          <a:solidFill>
                            <a:schemeClr val="dk1"/>
                          </a:solidFill>
                          <a:effectLst/>
                          <a:latin typeface="+mj-lt"/>
                          <a:ea typeface="Arial"/>
                          <a:cs typeface="Calibri"/>
                          <a:sym typeface="Arial"/>
                        </a:rPr>
                        <a:t>, </a:t>
                      </a:r>
                      <a:r>
                        <a:rPr lang="fr-FR" sz="1200" b="0" i="0" u="none" strike="noStrike" cap="none" noProof="0" dirty="0">
                          <a:solidFill>
                            <a:schemeClr val="dk1"/>
                          </a:solidFill>
                          <a:effectLst/>
                          <a:latin typeface="+mj-lt"/>
                          <a:ea typeface="Arial"/>
                          <a:cs typeface="Calibri"/>
                          <a:sym typeface="Arial"/>
                        </a:rPr>
                        <a:t>approuvé par les États membres de l'OMS en tant que </a:t>
                      </a:r>
                      <a:r>
                        <a:rPr lang="en-US" sz="1200" b="0" i="0" u="none" strike="noStrike" cap="none" noProof="0" dirty="0" err="1">
                          <a:solidFill>
                            <a:srgbClr val="000000"/>
                          </a:solidFill>
                          <a:effectLst/>
                          <a:latin typeface="+mj-lt"/>
                          <a:ea typeface="Arial"/>
                          <a:cs typeface="Arial"/>
                          <a:sym typeface="Arial"/>
                          <a:hlinkClick r:id="rId8"/>
                        </a:rPr>
                        <a:t>cible</a:t>
                      </a:r>
                      <a:r>
                        <a:rPr lang="en-US" sz="1200" b="0" i="0" u="none" strike="noStrike" cap="none" noProof="0" dirty="0">
                          <a:solidFill>
                            <a:srgbClr val="000000"/>
                          </a:solidFill>
                          <a:effectLst/>
                          <a:latin typeface="+mj-lt"/>
                          <a:ea typeface="Arial"/>
                          <a:cs typeface="Arial"/>
                          <a:sym typeface="Arial"/>
                          <a:hlinkClick r:id="rId8"/>
                        </a:rPr>
                        <a:t> </a:t>
                      </a:r>
                      <a:r>
                        <a:rPr lang="en-US" sz="1200" b="0" i="0" u="none" strike="noStrike" cap="none" noProof="0" dirty="0" err="1">
                          <a:solidFill>
                            <a:srgbClr val="000000"/>
                          </a:solidFill>
                          <a:effectLst/>
                          <a:latin typeface="+mj-lt"/>
                          <a:ea typeface="Arial"/>
                          <a:cs typeface="Arial"/>
                          <a:sym typeface="Arial"/>
                          <a:hlinkClick r:id="rId8"/>
                        </a:rPr>
                        <a:t>numéro</a:t>
                      </a:r>
                      <a:r>
                        <a:rPr lang="en-US" sz="1200" b="0" i="0" u="none" strike="noStrike" cap="none" noProof="0" dirty="0">
                          <a:solidFill>
                            <a:srgbClr val="000000"/>
                          </a:solidFill>
                          <a:effectLst/>
                          <a:latin typeface="+mj-lt"/>
                          <a:ea typeface="Arial"/>
                          <a:cs typeface="Arial"/>
                          <a:sym typeface="Arial"/>
                          <a:hlinkClick r:id="rId8"/>
                        </a:rPr>
                        <a:t> 1</a:t>
                      </a:r>
                      <a:r>
                        <a:rPr lang="en-US" sz="1200" b="0" i="0" u="none" strike="noStrike" cap="none" noProof="0" dirty="0">
                          <a:solidFill>
                            <a:srgbClr val="000000"/>
                          </a:solidFill>
                          <a:effectLst/>
                          <a:latin typeface="+mj-lt"/>
                          <a:ea typeface="Arial"/>
                          <a:cs typeface="Arial"/>
                          <a:sym typeface="Arial"/>
                        </a:rPr>
                        <a:t>. </a:t>
                      </a:r>
                      <a:r>
                        <a:rPr lang="en-US" sz="1200" b="0" i="0" u="none" strike="noStrike" cap="none" noProof="0" dirty="0" err="1">
                          <a:solidFill>
                            <a:srgbClr val="000000"/>
                          </a:solidFill>
                          <a:effectLst/>
                          <a:latin typeface="+mn-lt"/>
                          <a:ea typeface="Arial"/>
                          <a:cs typeface="Arial"/>
                          <a:sym typeface="Arial"/>
                          <a:hlinkClick r:id="rId7"/>
                        </a:rPr>
                        <a:t>Cible</a:t>
                      </a:r>
                      <a:r>
                        <a:rPr lang="en-US" sz="1200" b="0" i="0" u="none" strike="noStrike" cap="none" noProof="0" dirty="0">
                          <a:solidFill>
                            <a:srgbClr val="000000"/>
                          </a:solidFill>
                          <a:effectLst/>
                          <a:latin typeface="+mn-lt"/>
                          <a:ea typeface="Arial"/>
                          <a:cs typeface="Arial"/>
                          <a:sym typeface="Arial"/>
                          <a:hlinkClick r:id="rId7"/>
                        </a:rPr>
                        <a:t> pour 2030 </a:t>
                      </a:r>
                      <a:r>
                        <a:rPr lang="en-US" sz="1200" b="0" i="0" u="none" strike="noStrike" cap="none" noProof="0" dirty="0" err="1">
                          <a:solidFill>
                            <a:srgbClr val="000000"/>
                          </a:solidFill>
                          <a:effectLst/>
                          <a:latin typeface="+mn-lt"/>
                          <a:ea typeface="Arial"/>
                          <a:cs typeface="Arial"/>
                          <a:sym typeface="Arial"/>
                          <a:hlinkClick r:id="rId7"/>
                        </a:rPr>
                        <a:t>proposée</a:t>
                      </a:r>
                      <a:r>
                        <a:rPr lang="en-US" sz="1200" b="0" i="0" u="none" strike="noStrike" cap="none" noProof="0" dirty="0">
                          <a:solidFill>
                            <a:srgbClr val="000000"/>
                          </a:solidFill>
                          <a:effectLst/>
                          <a:latin typeface="+mn-lt"/>
                          <a:ea typeface="Arial"/>
                          <a:cs typeface="Arial"/>
                          <a:sym typeface="Arial"/>
                          <a:hlinkClick r:id="rId7"/>
                        </a:rPr>
                        <a:t> par la </a:t>
                      </a:r>
                      <a:r>
                        <a:rPr lang="en-US" sz="1200" b="0" i="0" u="none" strike="noStrike" cap="none" noProof="0" dirty="0" err="1">
                          <a:solidFill>
                            <a:srgbClr val="000000"/>
                          </a:solidFill>
                          <a:effectLst/>
                          <a:latin typeface="+mn-lt"/>
                          <a:ea typeface="Arial"/>
                          <a:cs typeface="Arial"/>
                          <a:sym typeface="Arial"/>
                          <a:hlinkClick r:id="rId7"/>
                        </a:rPr>
                        <a:t>communauté</a:t>
                      </a:r>
                      <a:r>
                        <a:rPr lang="en-US" sz="1200" b="0" i="0" u="none" strike="noStrike" cap="none" noProof="0" dirty="0">
                          <a:solidFill>
                            <a:srgbClr val="000000"/>
                          </a:solidFill>
                          <a:effectLst/>
                          <a:latin typeface="+mn-lt"/>
                          <a:ea typeface="Arial"/>
                          <a:cs typeface="Arial"/>
                          <a:sym typeface="Arial"/>
                          <a:hlinkClick r:id="rId7"/>
                        </a:rPr>
                        <a:t> de la nutrition</a:t>
                      </a:r>
                      <a:r>
                        <a:rPr lang="en-US" sz="1200" b="0" i="0" u="none" strike="noStrike" cap="none" noProof="0" dirty="0">
                          <a:solidFill>
                            <a:srgbClr val="000000"/>
                          </a:solidFill>
                          <a:effectLst/>
                          <a:latin typeface="+mn-lt"/>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dirty="0">
                          <a:solidFill>
                            <a:srgbClr val="000000"/>
                          </a:solidFill>
                          <a:effectLst/>
                          <a:latin typeface="+mn-lt"/>
                          <a:ea typeface="Arial"/>
                          <a:cs typeface="Arial"/>
                          <a:sym typeface="Arial"/>
                        </a:rPr>
                        <a:t>Indicateur cohérent avec ces initiatives et d'autres initiatives.</a:t>
                      </a:r>
                      <a:endParaRPr lang="en-US" sz="1200" b="0" i="0" u="none" strike="noStrike" cap="none" noProof="0" dirty="0">
                        <a:solidFill>
                          <a:srgbClr val="000000"/>
                        </a:solidFill>
                        <a:effectLst/>
                        <a:latin typeface="+mj-lt"/>
                        <a:ea typeface="Arial"/>
                        <a:cs typeface="Arial"/>
                        <a:sym typeface="Arial"/>
                      </a:endParaRPr>
                    </a:p>
                  </a:txBody>
                  <a:tcPr/>
                </a:tc>
                <a:extLst>
                  <a:ext uri="{0D108BD9-81ED-4DB2-BD59-A6C34878D82A}">
                    <a16:rowId xmlns:a16="http://schemas.microsoft.com/office/drawing/2014/main" val="3163158127"/>
                  </a:ext>
                </a:extLst>
              </a:tr>
            </a:tbl>
          </a:graphicData>
        </a:graphic>
      </p:graphicFrame>
      <p:sp>
        <p:nvSpPr>
          <p:cNvPr id="5" name="TextBox 4">
            <a:extLst>
              <a:ext uri="{FF2B5EF4-FFF2-40B4-BE49-F238E27FC236}">
                <a16:creationId xmlns:a16="http://schemas.microsoft.com/office/drawing/2014/main" id="{F9593E1A-E815-45FC-ADD0-44A9992C4065}"/>
              </a:ext>
            </a:extLst>
          </p:cNvPr>
          <p:cNvSpPr txBox="1"/>
          <p:nvPr/>
        </p:nvSpPr>
        <p:spPr>
          <a:xfrm>
            <a:off x="386897" y="4678512"/>
            <a:ext cx="81931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dirty="0">
                <a:solidFill>
                  <a:srgbClr val="000000"/>
                </a:solidFill>
                <a:effectLst/>
                <a:latin typeface="+mn-lt"/>
                <a:ea typeface="Arial"/>
                <a:cs typeface="Arial"/>
                <a:sym typeface="Arial"/>
              </a:rPr>
              <a:t>Note : La prévalence de l'émaciation et du retard de croissance est indiquée dans le tableau de bord de </a:t>
            </a:r>
            <a:r>
              <a:rPr lang="en-US" sz="1200" b="0" i="0" u="sng" strike="noStrike" cap="none" dirty="0" err="1">
                <a:solidFill>
                  <a:srgbClr val="000000"/>
                </a:solidFill>
                <a:effectLst/>
                <a:latin typeface="+mn-lt"/>
                <a:ea typeface="Arial"/>
                <a:cs typeface="Arial"/>
                <a:sym typeface="Arial"/>
                <a:hlinkClick r:id="rId9"/>
              </a:rPr>
              <a:t>l’Observatoire</a:t>
            </a:r>
            <a:r>
              <a:rPr lang="en-US" sz="1200" b="0" i="0" u="sng" strike="noStrike" cap="none" dirty="0">
                <a:solidFill>
                  <a:srgbClr val="000000"/>
                </a:solidFill>
                <a:effectLst/>
                <a:latin typeface="+mn-lt"/>
                <a:ea typeface="Arial"/>
                <a:cs typeface="Arial"/>
                <a:sym typeface="Arial"/>
                <a:hlinkClick r:id="rId9"/>
              </a:rPr>
              <a:t> </a:t>
            </a:r>
            <a:r>
              <a:rPr lang="en-US" sz="1200" b="0" i="0" u="sng" strike="noStrike" cap="none" dirty="0" err="1">
                <a:solidFill>
                  <a:srgbClr val="000000"/>
                </a:solidFill>
                <a:effectLst/>
                <a:latin typeface="+mn-lt"/>
                <a:ea typeface="Arial"/>
                <a:cs typeface="Arial"/>
                <a:sym typeface="Arial"/>
                <a:hlinkClick r:id="rId9"/>
              </a:rPr>
              <a:t>mondial</a:t>
            </a:r>
            <a:r>
              <a:rPr lang="en-US" sz="1200" b="0" i="0" u="sng" strike="noStrike" cap="none" dirty="0">
                <a:solidFill>
                  <a:srgbClr val="000000"/>
                </a:solidFill>
                <a:effectLst/>
                <a:latin typeface="+mn-lt"/>
                <a:ea typeface="Arial"/>
                <a:cs typeface="Arial"/>
                <a:sym typeface="Arial"/>
                <a:hlinkClick r:id="rId9"/>
              </a:rPr>
              <a:t> de la santé de </a:t>
            </a:r>
            <a:r>
              <a:rPr lang="en-US" sz="1200" b="0" i="0" u="sng" strike="noStrike" cap="none" dirty="0" err="1">
                <a:solidFill>
                  <a:srgbClr val="000000"/>
                </a:solidFill>
                <a:effectLst/>
                <a:latin typeface="+mn-lt"/>
                <a:ea typeface="Arial"/>
                <a:cs typeface="Arial"/>
                <a:sym typeface="Arial"/>
                <a:hlinkClick r:id="rId9"/>
              </a:rPr>
              <a:t>l’OMS</a:t>
            </a:r>
            <a:r>
              <a:rPr lang="en-US" sz="1200" b="0" i="0" u="none" strike="noStrike" cap="none" dirty="0">
                <a:solidFill>
                  <a:srgbClr val="000000"/>
                </a:solidFill>
                <a:effectLst/>
                <a:latin typeface="+mn-lt"/>
                <a:ea typeface="Arial"/>
                <a:cs typeface="Arial"/>
                <a:sym typeface="Arial"/>
              </a:rPr>
              <a:t>, </a:t>
            </a:r>
            <a:r>
              <a:rPr lang="en-US" sz="1200" b="0" i="0" u="sng" strike="noStrike" cap="none" dirty="0">
                <a:solidFill>
                  <a:srgbClr val="000000"/>
                </a:solidFill>
                <a:effectLst/>
                <a:latin typeface="+mn-lt"/>
                <a:ea typeface="Arial"/>
                <a:cs typeface="Arial"/>
                <a:sym typeface="Arial"/>
                <a:hlinkClick r:id="rId10"/>
              </a:rPr>
              <a:t>les tableaux de bord de </a:t>
            </a:r>
            <a:r>
              <a:rPr lang="en-US" sz="1200" b="0" i="0" u="sng" strike="noStrike" cap="none" dirty="0" err="1">
                <a:solidFill>
                  <a:srgbClr val="000000"/>
                </a:solidFill>
                <a:effectLst/>
                <a:latin typeface="+mn-lt"/>
                <a:ea typeface="Arial"/>
                <a:cs typeface="Arial"/>
                <a:sym typeface="Arial"/>
                <a:hlinkClick r:id="rId10"/>
              </a:rPr>
              <a:t>l’UNICEF</a:t>
            </a:r>
            <a:r>
              <a:rPr lang="en-US" sz="1200" b="0" i="0" u="sng" strike="noStrike" cap="none" dirty="0">
                <a:solidFill>
                  <a:srgbClr val="000000"/>
                </a:solidFill>
                <a:effectLst/>
                <a:latin typeface="+mn-lt"/>
                <a:ea typeface="Arial"/>
                <a:cs typeface="Arial"/>
                <a:sym typeface="Arial"/>
                <a:hlinkClick r:id="rId10"/>
              </a:rPr>
              <a:t> sur la nutrition</a:t>
            </a:r>
            <a:r>
              <a:rPr lang="en-US" sz="1200" b="0" i="0" u="sng" strike="noStrike" cap="none" dirty="0">
                <a:solidFill>
                  <a:srgbClr val="000000"/>
                </a:solidFill>
                <a:effectLst/>
                <a:latin typeface="+mn-lt"/>
                <a:ea typeface="Arial"/>
                <a:cs typeface="Arial"/>
                <a:sym typeface="Arial"/>
              </a:rPr>
              <a:t>,</a:t>
            </a:r>
            <a:r>
              <a:rPr lang="en-US" sz="1200" b="0" i="0" u="none" strike="noStrike" cap="none" dirty="0">
                <a:solidFill>
                  <a:srgbClr val="000000"/>
                </a:solidFill>
                <a:effectLst/>
                <a:latin typeface="+mn-lt"/>
                <a:ea typeface="Arial"/>
                <a:cs typeface="Arial"/>
                <a:sym typeface="Arial"/>
              </a:rPr>
              <a:t> le </a:t>
            </a:r>
            <a:r>
              <a:rPr lang="fr-FR" sz="1200" b="0" i="0" u="sng" strike="noStrike" cap="none" dirty="0">
                <a:solidFill>
                  <a:srgbClr val="000000"/>
                </a:solidFill>
                <a:effectLst/>
                <a:latin typeface="+mn-lt"/>
                <a:ea typeface="Arial"/>
                <a:cs typeface="Arial"/>
                <a:sym typeface="Arial"/>
                <a:hlinkClick r:id="rId11"/>
              </a:rPr>
              <a:t>tableau de bord du Cadre mondial de suivi de la nutrition de l'OMS</a:t>
            </a:r>
            <a:r>
              <a:rPr lang="en-US" sz="1200" b="0" i="0" u="none" strike="noStrike" cap="none" dirty="0">
                <a:solidFill>
                  <a:srgbClr val="000000"/>
                </a:solidFill>
                <a:effectLst/>
                <a:latin typeface="+mn-lt"/>
                <a:ea typeface="Arial"/>
                <a:cs typeface="Arial"/>
                <a:sym typeface="Arial"/>
              </a:rPr>
              <a:t>, et dans les </a:t>
            </a:r>
            <a:r>
              <a:rPr lang="fr-FR" sz="1200" u="sng" dirty="0">
                <a:latin typeface="+mn-lt"/>
                <a:hlinkClick r:id="rId12"/>
              </a:rPr>
              <a:t>profils de pays du Compte à rebours 2030</a:t>
            </a:r>
            <a:r>
              <a:rPr lang="en-US" sz="1200" b="0" i="0" u="sng" strike="noStrike" cap="none" dirty="0">
                <a:solidFill>
                  <a:srgbClr val="000000"/>
                </a:solidFill>
                <a:effectLst/>
                <a:latin typeface="+mn-lt"/>
                <a:ea typeface="Arial"/>
                <a:cs typeface="Arial"/>
                <a:sym typeface="Arial"/>
              </a:rPr>
              <a:t>. </a:t>
            </a:r>
            <a:endParaRPr lang="fr-FR" sz="1200" b="0" i="0" u="none" strike="noStrike" cap="none" dirty="0">
              <a:solidFill>
                <a:srgbClr val="000000"/>
              </a:solidFill>
              <a:effectLst/>
              <a:latin typeface="+mn-lt"/>
              <a:ea typeface="Arial"/>
              <a:cs typeface="Arial"/>
              <a:sym typeface="Arial"/>
            </a:endParaRPr>
          </a:p>
        </p:txBody>
      </p:sp>
    </p:spTree>
    <p:extLst>
      <p:ext uri="{BB962C8B-B14F-4D97-AF65-F5344CB8AC3E}">
        <p14:creationId xmlns:p14="http://schemas.microsoft.com/office/powerpoint/2010/main" val="192940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261643" y="180010"/>
            <a:ext cx="8011500" cy="649644"/>
          </a:xfrm>
        </p:spPr>
        <p:txBody>
          <a:bodyPr>
            <a:normAutofit/>
          </a:bodyPr>
          <a:lstStyle/>
          <a:p>
            <a:r>
              <a:rPr lang="en-US" sz="2800" dirty="0">
                <a:latin typeface="Gill Sans MT"/>
              </a:rPr>
              <a:t>Aperçu</a:t>
            </a:r>
            <a:endParaRPr lang="en-US" i="1" dirty="0">
              <a:latin typeface="Gill Sans MT"/>
            </a:endParaRPr>
          </a:p>
        </p:txBody>
      </p:sp>
      <p:sp>
        <p:nvSpPr>
          <p:cNvPr id="8" name="TextBox 7">
            <a:extLst>
              <a:ext uri="{FF2B5EF4-FFF2-40B4-BE49-F238E27FC236}">
                <a16:creationId xmlns:a16="http://schemas.microsoft.com/office/drawing/2014/main" id="{AF28009B-0AE1-4288-AE29-42D650283E3B}"/>
              </a:ext>
            </a:extLst>
          </p:cNvPr>
          <p:cNvSpPr txBox="1"/>
          <p:nvPr/>
        </p:nvSpPr>
        <p:spPr>
          <a:xfrm>
            <a:off x="566250" y="770217"/>
            <a:ext cx="8011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3E68AA"/>
                </a:solidFill>
                <a:effectLst/>
                <a:uLnTx/>
                <a:uFillTx/>
                <a:latin typeface="Gill Sans MT"/>
                <a:cs typeface="Arial"/>
                <a:sym typeface="Arial"/>
              </a:rPr>
              <a:t>1</a:t>
            </a:r>
          </a:p>
        </p:txBody>
      </p:sp>
      <p:sp>
        <p:nvSpPr>
          <p:cNvPr id="9" name="TextBox 8">
            <a:extLst>
              <a:ext uri="{FF2B5EF4-FFF2-40B4-BE49-F238E27FC236}">
                <a16:creationId xmlns:a16="http://schemas.microsoft.com/office/drawing/2014/main" id="{FEBA15FB-FCEF-40F6-A142-93E92BFF4D0B}"/>
              </a:ext>
            </a:extLst>
          </p:cNvPr>
          <p:cNvSpPr txBox="1"/>
          <p:nvPr/>
        </p:nvSpPr>
        <p:spPr>
          <a:xfrm>
            <a:off x="566250" y="1677678"/>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AA417C"/>
                </a:solidFill>
                <a:effectLst/>
                <a:uLnTx/>
                <a:uFillTx/>
                <a:latin typeface="Gill Sans MT"/>
                <a:cs typeface="Arial"/>
                <a:sym typeface="Arial"/>
              </a:rPr>
              <a:t>2</a:t>
            </a:r>
          </a:p>
        </p:txBody>
      </p:sp>
      <p:sp>
        <p:nvSpPr>
          <p:cNvPr id="10" name="TextBox 9">
            <a:extLst>
              <a:ext uri="{FF2B5EF4-FFF2-40B4-BE49-F238E27FC236}">
                <a16:creationId xmlns:a16="http://schemas.microsoft.com/office/drawing/2014/main" id="{6230C0F4-D3DD-455A-B61B-DDA4E04E1515}"/>
              </a:ext>
            </a:extLst>
          </p:cNvPr>
          <p:cNvSpPr txBox="1"/>
          <p:nvPr/>
        </p:nvSpPr>
        <p:spPr>
          <a:xfrm>
            <a:off x="566250" y="2617075"/>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6797F"/>
                </a:solidFill>
                <a:effectLst/>
                <a:uLnTx/>
                <a:uFillTx/>
                <a:latin typeface="Gill Sans MT"/>
                <a:cs typeface="Arial"/>
                <a:sym typeface="Arial"/>
              </a:rPr>
              <a:t>3</a:t>
            </a:r>
          </a:p>
        </p:txBody>
      </p:sp>
      <p:sp>
        <p:nvSpPr>
          <p:cNvPr id="12" name="TextBox 11">
            <a:extLst>
              <a:ext uri="{FF2B5EF4-FFF2-40B4-BE49-F238E27FC236}">
                <a16:creationId xmlns:a16="http://schemas.microsoft.com/office/drawing/2014/main" id="{BC94649C-4959-4243-888F-5C1E1D102427}"/>
              </a:ext>
            </a:extLst>
          </p:cNvPr>
          <p:cNvSpPr txBox="1"/>
          <p:nvPr/>
        </p:nvSpPr>
        <p:spPr>
          <a:xfrm>
            <a:off x="566250" y="4165172"/>
            <a:ext cx="11408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2A246C"/>
                </a:solidFill>
                <a:effectLst/>
                <a:uLnTx/>
                <a:uFillTx/>
                <a:latin typeface="Gill Sans MT"/>
                <a:cs typeface="Arial"/>
                <a:sym typeface="Arial"/>
              </a:rPr>
              <a:t>4</a:t>
            </a:r>
          </a:p>
        </p:txBody>
      </p:sp>
      <p:sp>
        <p:nvSpPr>
          <p:cNvPr id="14" name="TextBox 13">
            <a:extLst>
              <a:ext uri="{FF2B5EF4-FFF2-40B4-BE49-F238E27FC236}">
                <a16:creationId xmlns:a16="http://schemas.microsoft.com/office/drawing/2014/main" id="{F9E111D5-1449-4CDC-8B10-FAB3E3076DBA}"/>
              </a:ext>
            </a:extLst>
          </p:cNvPr>
          <p:cNvSpPr txBox="1"/>
          <p:nvPr/>
        </p:nvSpPr>
        <p:spPr>
          <a:xfrm>
            <a:off x="1136657" y="893223"/>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3D69AC"/>
                </a:solidFill>
                <a:effectLst/>
                <a:uLnTx/>
                <a:uFillTx/>
                <a:latin typeface="Gill Sans MT"/>
                <a:cs typeface="Arial"/>
                <a:sym typeface="Arial"/>
              </a:rPr>
              <a:t>Section 1</a:t>
            </a:r>
          </a:p>
        </p:txBody>
      </p:sp>
      <p:sp>
        <p:nvSpPr>
          <p:cNvPr id="15" name="TextBox 14">
            <a:extLst>
              <a:ext uri="{FF2B5EF4-FFF2-40B4-BE49-F238E27FC236}">
                <a16:creationId xmlns:a16="http://schemas.microsoft.com/office/drawing/2014/main" id="{D6168719-70CA-421E-AD85-DB7ED87C0E4D}"/>
              </a:ext>
            </a:extLst>
          </p:cNvPr>
          <p:cNvSpPr txBox="1"/>
          <p:nvPr/>
        </p:nvSpPr>
        <p:spPr>
          <a:xfrm>
            <a:off x="1136657" y="1833541"/>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AA417C"/>
                </a:solidFill>
                <a:effectLst/>
                <a:uLnTx/>
                <a:uFillTx/>
                <a:latin typeface="Gill Sans MT"/>
                <a:cs typeface="Arial"/>
                <a:sym typeface="Arial"/>
              </a:rPr>
              <a:t>Section 2</a:t>
            </a:r>
          </a:p>
        </p:txBody>
      </p:sp>
      <p:sp>
        <p:nvSpPr>
          <p:cNvPr id="16" name="TextBox 15">
            <a:extLst>
              <a:ext uri="{FF2B5EF4-FFF2-40B4-BE49-F238E27FC236}">
                <a16:creationId xmlns:a16="http://schemas.microsoft.com/office/drawing/2014/main" id="{EFA32C5C-FC74-4DDC-861E-7C4ECDC307DA}"/>
              </a:ext>
            </a:extLst>
          </p:cNvPr>
          <p:cNvSpPr txBox="1"/>
          <p:nvPr/>
        </p:nvSpPr>
        <p:spPr>
          <a:xfrm>
            <a:off x="1136657" y="2758495"/>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6797F"/>
                </a:solidFill>
                <a:effectLst/>
                <a:uLnTx/>
                <a:uFillTx/>
                <a:latin typeface="Gill Sans MT"/>
                <a:cs typeface="Arial"/>
                <a:sym typeface="Arial"/>
              </a:rPr>
              <a:t>Section 3</a:t>
            </a:r>
          </a:p>
        </p:txBody>
      </p:sp>
      <p:sp>
        <p:nvSpPr>
          <p:cNvPr id="17" name="TextBox 16">
            <a:extLst>
              <a:ext uri="{FF2B5EF4-FFF2-40B4-BE49-F238E27FC236}">
                <a16:creationId xmlns:a16="http://schemas.microsoft.com/office/drawing/2014/main" id="{29258C2A-BCB1-489D-9ED0-26865237B2E6}"/>
              </a:ext>
            </a:extLst>
          </p:cNvPr>
          <p:cNvSpPr txBox="1"/>
          <p:nvPr/>
        </p:nvSpPr>
        <p:spPr>
          <a:xfrm>
            <a:off x="1136657" y="4324550"/>
            <a:ext cx="2873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A246C"/>
                </a:solidFill>
                <a:effectLst/>
                <a:uLnTx/>
                <a:uFillTx/>
                <a:latin typeface="Gill Sans MT"/>
                <a:cs typeface="Arial"/>
                <a:sym typeface="Arial"/>
              </a:rPr>
              <a:t>Section 4</a:t>
            </a:r>
          </a:p>
        </p:txBody>
      </p:sp>
      <p:sp>
        <p:nvSpPr>
          <p:cNvPr id="20" name="TextBox 19">
            <a:extLst>
              <a:ext uri="{FF2B5EF4-FFF2-40B4-BE49-F238E27FC236}">
                <a16:creationId xmlns:a16="http://schemas.microsoft.com/office/drawing/2014/main" id="{017CCF8D-E63C-4F37-B85B-C4F4EDDC808D}"/>
              </a:ext>
            </a:extLst>
          </p:cNvPr>
          <p:cNvSpPr txBox="1"/>
          <p:nvPr/>
        </p:nvSpPr>
        <p:spPr>
          <a:xfrm>
            <a:off x="1136657" y="1166298"/>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Introduction</a:t>
            </a:r>
            <a:r>
              <a:rPr lang="en-US" dirty="0">
                <a:latin typeface="Calibri" panose="020F0502020204030204"/>
              </a:rPr>
              <a:t> à </a:t>
            </a: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CSA</a:t>
            </a:r>
          </a:p>
        </p:txBody>
      </p:sp>
      <p:sp>
        <p:nvSpPr>
          <p:cNvPr id="21" name="TextBox 20">
            <a:extLst>
              <a:ext uri="{FF2B5EF4-FFF2-40B4-BE49-F238E27FC236}">
                <a16:creationId xmlns:a16="http://schemas.microsoft.com/office/drawing/2014/main" id="{6757BD83-08B0-4E43-A96C-0BDB1A858A04}"/>
              </a:ext>
            </a:extLst>
          </p:cNvPr>
          <p:cNvSpPr txBox="1"/>
          <p:nvPr/>
        </p:nvSpPr>
        <p:spPr>
          <a:xfrm>
            <a:off x="1136657" y="2183560"/>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Arial"/>
              </a:rPr>
              <a:t>Élaboration du cadre de résultats de CSA </a:t>
            </a:r>
          </a:p>
        </p:txBody>
      </p:sp>
      <p:sp>
        <p:nvSpPr>
          <p:cNvPr id="23" name="TextBox 22">
            <a:extLst>
              <a:ext uri="{FF2B5EF4-FFF2-40B4-BE49-F238E27FC236}">
                <a16:creationId xmlns:a16="http://schemas.microsoft.com/office/drawing/2014/main" id="{6CAE38BA-2BC1-4E9E-BF18-20CA4F9A877B}"/>
              </a:ext>
            </a:extLst>
          </p:cNvPr>
          <p:cNvSpPr txBox="1"/>
          <p:nvPr/>
        </p:nvSpPr>
        <p:spPr>
          <a:xfrm>
            <a:off x="1136657" y="3103343"/>
            <a:ext cx="4572000" cy="10618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0"/>
              </a:spcBef>
              <a:spcAft>
                <a:spcPts val="0"/>
              </a:spcAft>
              <a:buClr>
                <a:srgbClr val="3D3D3D"/>
              </a:buClr>
              <a:buSzPts val="2800"/>
              <a:buFont typeface="Arial"/>
              <a:buNone/>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Gill Sans"/>
              </a:rPr>
              <a:t>Cadre de résultats de CSA</a:t>
            </a:r>
            <a:endParaRPr kumimoji="0" lang="fr-FR" sz="1400" b="0" i="0" u="none" strike="noStrike" kern="0" cap="none" spc="0" normalizeH="0" baseline="0" dirty="0">
              <a:ln>
                <a:noFill/>
              </a:ln>
              <a:solidFill>
                <a:srgbClr val="000000"/>
              </a:solidFill>
              <a:effectLst/>
              <a:uLnTx/>
              <a:uFillTx/>
              <a:latin typeface="Calibri" panose="020F0502020204030204"/>
              <a:cs typeface="Arial"/>
              <a:sym typeface="Arial"/>
            </a:endParaRP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Gill Sans"/>
              </a:rPr>
              <a:t>Ensemble d'indicateurs de base</a:t>
            </a: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Gill Sans"/>
              </a:rPr>
              <a:t>Programme d'apprentissage</a:t>
            </a: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Gill Sans"/>
              </a:rPr>
              <a:t>Équité et qualité</a:t>
            </a:r>
          </a:p>
          <a:p>
            <a:pPr marL="573088" marR="0" lvl="1" indent="-288925" algn="l" defTabSz="914400" rtl="0" eaLnBrk="1" fontAlgn="auto" latinLnBrk="0" hangingPunct="1">
              <a:lnSpc>
                <a:spcPct val="90000"/>
              </a:lnSpc>
              <a:spcBef>
                <a:spcPts val="0"/>
              </a:spcBef>
              <a:spcAft>
                <a:spcPts val="0"/>
              </a:spcAft>
              <a:buClr>
                <a:srgbClr val="3D3D3D"/>
              </a:buClr>
              <a:buSzPct val="100000"/>
              <a:buFont typeface="Arial"/>
              <a:buAutoNum type="arabicPeriod"/>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Gill Sans"/>
              </a:rPr>
              <a:t>Jalons et indicateurs de la mise en œuvre</a:t>
            </a:r>
            <a:endParaRPr kumimoji="0" lang="fr-FR" sz="1400" b="0" i="0" u="none" strike="noStrike" kern="0" cap="none" spc="0" normalizeH="0" baseline="0" dirty="0">
              <a:ln>
                <a:noFill/>
              </a:ln>
              <a:solidFill>
                <a:srgbClr val="000000"/>
              </a:solidFill>
              <a:effectLst/>
              <a:uLnTx/>
              <a:uFillTx/>
              <a:latin typeface="Calibri" panose="020F0502020204030204"/>
              <a:cs typeface="Arial"/>
              <a:sym typeface="Arial"/>
            </a:endParaRPr>
          </a:p>
        </p:txBody>
      </p:sp>
      <p:sp>
        <p:nvSpPr>
          <p:cNvPr id="24" name="TextBox 23">
            <a:extLst>
              <a:ext uri="{FF2B5EF4-FFF2-40B4-BE49-F238E27FC236}">
                <a16:creationId xmlns:a16="http://schemas.microsoft.com/office/drawing/2014/main" id="{99EF7B7B-0500-4877-9264-EF8EA22645F7}"/>
              </a:ext>
            </a:extLst>
          </p:cNvPr>
          <p:cNvSpPr txBox="1"/>
          <p:nvPr/>
        </p:nvSpPr>
        <p:spPr>
          <a:xfrm>
            <a:off x="1136657" y="4674568"/>
            <a:ext cx="356597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fr-FR" sz="1400" b="0" i="0" u="none" strike="noStrike" kern="0" cap="none" spc="0" normalizeH="0" baseline="0" dirty="0">
                <a:ln>
                  <a:noFill/>
                </a:ln>
                <a:solidFill>
                  <a:srgbClr val="000000"/>
                </a:solidFill>
                <a:effectLst/>
                <a:uLnTx/>
                <a:uFillTx/>
                <a:latin typeface="Calibri" panose="020F0502020204030204"/>
                <a:cs typeface="Arial"/>
                <a:sym typeface="Arial"/>
              </a:rPr>
              <a:t>Étapes suivantes</a:t>
            </a:r>
          </a:p>
        </p:txBody>
      </p:sp>
      <p:cxnSp>
        <p:nvCxnSpPr>
          <p:cNvPr id="4" name="Straight Connector 3">
            <a:extLst>
              <a:ext uri="{FF2B5EF4-FFF2-40B4-BE49-F238E27FC236}">
                <a16:creationId xmlns:a16="http://schemas.microsoft.com/office/drawing/2014/main" id="{4A91F06C-5DA7-415F-90D8-C31AE29B1AFB}"/>
              </a:ext>
            </a:extLst>
          </p:cNvPr>
          <p:cNvCxnSpPr>
            <a:cxnSpLocks/>
          </p:cNvCxnSpPr>
          <p:nvPr/>
        </p:nvCxnSpPr>
        <p:spPr>
          <a:xfrm>
            <a:off x="566250" y="1601214"/>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EA051A-526C-4B6E-B8CC-28B58F9160CA}"/>
              </a:ext>
            </a:extLst>
          </p:cNvPr>
          <p:cNvCxnSpPr>
            <a:cxnSpLocks/>
          </p:cNvCxnSpPr>
          <p:nvPr/>
        </p:nvCxnSpPr>
        <p:spPr>
          <a:xfrm>
            <a:off x="566250" y="2617075"/>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EEFD3CB-FCA3-4F70-949A-67AB57521A59}"/>
              </a:ext>
            </a:extLst>
          </p:cNvPr>
          <p:cNvCxnSpPr>
            <a:cxnSpLocks/>
          </p:cNvCxnSpPr>
          <p:nvPr/>
        </p:nvCxnSpPr>
        <p:spPr>
          <a:xfrm>
            <a:off x="566250" y="4241223"/>
            <a:ext cx="77068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fr-FR" sz="2400" dirty="0">
                <a:latin typeface="+mj-lt"/>
              </a:rPr>
              <a:t>Indicateurs de base de couverture de CSA : Nutrition (promouvoir</a:t>
            </a:r>
            <a:r>
              <a:rPr lang="en-US" sz="2400" dirty="0">
                <a:solidFill>
                  <a:schemeClr val="dk1"/>
                </a:solidFill>
                <a:latin typeface="+mj-lt"/>
              </a:rPr>
              <a:t>)</a:t>
            </a:r>
            <a:endParaRPr lang="en-US" sz="2400"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3539466214"/>
              </p:ext>
            </p:extLst>
          </p:nvPr>
        </p:nvGraphicFramePr>
        <p:xfrm>
          <a:off x="384628" y="1077800"/>
          <a:ext cx="8374744" cy="3627120"/>
        </p:xfrm>
        <a:graphic>
          <a:graphicData uri="http://schemas.openxmlformats.org/drawingml/2006/table">
            <a:tbl>
              <a:tblPr firstRow="1" bandRow="1">
                <a:tableStyleId>{85BE263C-DBD7-4A20-BB59-AAB30ACAA65A}</a:tableStyleId>
              </a:tblPr>
              <a:tblGrid>
                <a:gridCol w="1783608">
                  <a:extLst>
                    <a:ext uri="{9D8B030D-6E8A-4147-A177-3AD203B41FA5}">
                      <a16:colId xmlns:a16="http://schemas.microsoft.com/office/drawing/2014/main" val="2048594360"/>
                    </a:ext>
                  </a:extLst>
                </a:gridCol>
                <a:gridCol w="3027219">
                  <a:extLst>
                    <a:ext uri="{9D8B030D-6E8A-4147-A177-3AD203B41FA5}">
                      <a16:colId xmlns:a16="http://schemas.microsoft.com/office/drawing/2014/main" val="4250947971"/>
                    </a:ext>
                  </a:extLst>
                </a:gridCol>
                <a:gridCol w="3563917">
                  <a:extLst>
                    <a:ext uri="{9D8B030D-6E8A-4147-A177-3AD203B41FA5}">
                      <a16:colId xmlns:a16="http://schemas.microsoft.com/office/drawing/2014/main" val="3749175151"/>
                    </a:ext>
                  </a:extLst>
                </a:gridCol>
              </a:tblGrid>
              <a:tr h="370840">
                <a:tc>
                  <a:txBody>
                    <a:bodyPr/>
                    <a:lstStyle/>
                    <a:p>
                      <a:r>
                        <a:rPr lang="en-GB" b="1" dirty="0" err="1">
                          <a:solidFill>
                            <a:schemeClr val="bg1"/>
                          </a:solidFill>
                        </a:rPr>
                        <a:t>Indicateur</a:t>
                      </a:r>
                      <a:endParaRPr lang="en-GB"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Objectif </a:t>
                      </a:r>
                      <a:r>
                        <a:rPr lang="en-US" sz="1400" b="1" u="none" strike="noStrike" cap="none" dirty="0" err="1">
                          <a:solidFill>
                            <a:schemeClr val="bg1"/>
                          </a:solidFill>
                          <a:sym typeface="Calibri"/>
                        </a:rPr>
                        <a:t>mondial</a:t>
                      </a:r>
                      <a:r>
                        <a:rPr lang="en-US" sz="1400" b="1" u="none" strike="noStrike" cap="none" dirty="0">
                          <a:solidFill>
                            <a:schemeClr val="bg1"/>
                          </a:solidFill>
                          <a:sym typeface="Calibri"/>
                        </a:rPr>
                        <a:t> </a:t>
                      </a:r>
                      <a:r>
                        <a:rPr lang="en-US" sz="1400" b="1" u="none" strike="noStrike" cap="none" dirty="0" err="1">
                          <a:solidFill>
                            <a:schemeClr val="bg1"/>
                          </a:solidFill>
                          <a:sym typeface="Calibri"/>
                        </a:rPr>
                        <a:t>associé</a:t>
                      </a:r>
                      <a:endParaRPr lang="en-US" sz="1400" b="1" u="none" strike="noStrike" cap="none" dirty="0">
                        <a:solidFill>
                          <a:schemeClr val="bg1"/>
                        </a:solidFill>
                        <a:sym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u="none" strike="noStrike" cap="none" dirty="0">
                          <a:solidFill>
                            <a:schemeClr val="bg1"/>
                          </a:solidFill>
                          <a:sym typeface="Arial"/>
                        </a:rPr>
                        <a:t>Alignement des objectifs et des initiatives au niveau mondial</a:t>
                      </a:r>
                    </a:p>
                  </a:txBody>
                  <a:tcPr/>
                </a:tc>
                <a:extLst>
                  <a:ext uri="{0D108BD9-81ED-4DB2-BD59-A6C34878D82A}">
                    <a16:rowId xmlns:a16="http://schemas.microsoft.com/office/drawing/2014/main" val="928818130"/>
                  </a:ext>
                </a:extLst>
              </a:tr>
              <a:tr h="370840">
                <a:tc>
                  <a:txBody>
                    <a:bodyPr/>
                    <a:lstStyle/>
                    <a:p>
                      <a:r>
                        <a:rPr lang="en-US" dirty="0">
                          <a:solidFill>
                            <a:schemeClr val="tx2">
                              <a:lumMod val="10000"/>
                            </a:schemeClr>
                          </a:solidFill>
                          <a:latin typeface="+mj-lt"/>
                        </a:rPr>
                        <a:t>1. </a:t>
                      </a:r>
                      <a:r>
                        <a:rPr lang="en-US" dirty="0" err="1">
                          <a:solidFill>
                            <a:schemeClr val="tx2">
                              <a:lumMod val="10000"/>
                            </a:schemeClr>
                          </a:solidFill>
                          <a:latin typeface="+mj-lt"/>
                        </a:rPr>
                        <a:t>Allaitement</a:t>
                      </a:r>
                      <a:r>
                        <a:rPr lang="en-US" dirty="0">
                          <a:solidFill>
                            <a:schemeClr val="tx2">
                              <a:lumMod val="10000"/>
                            </a:schemeClr>
                          </a:solidFill>
                          <a:latin typeface="+mj-lt"/>
                        </a:rPr>
                        <a:t> </a:t>
                      </a:r>
                      <a:r>
                        <a:rPr lang="en-US" dirty="0" err="1">
                          <a:solidFill>
                            <a:schemeClr val="tx2">
                              <a:lumMod val="10000"/>
                            </a:schemeClr>
                          </a:solidFill>
                          <a:latin typeface="+mj-lt"/>
                        </a:rPr>
                        <a:t>maternel</a:t>
                      </a:r>
                      <a:r>
                        <a:rPr lang="en-US" baseline="0" dirty="0">
                          <a:solidFill>
                            <a:schemeClr val="tx2">
                              <a:lumMod val="10000"/>
                            </a:schemeClr>
                          </a:solidFill>
                          <a:latin typeface="+mj-lt"/>
                        </a:rPr>
                        <a:t> </a:t>
                      </a:r>
                      <a:r>
                        <a:rPr lang="en-US" baseline="0" dirty="0" err="1">
                          <a:solidFill>
                            <a:schemeClr val="tx2">
                              <a:lumMod val="10000"/>
                            </a:schemeClr>
                          </a:solidFill>
                          <a:latin typeface="+mj-lt"/>
                        </a:rPr>
                        <a:t>exclusif</a:t>
                      </a:r>
                      <a:endParaRPr lang="en-US" dirty="0">
                        <a:solidFill>
                          <a:schemeClr val="tx2">
                            <a:lumMod val="10000"/>
                          </a:schemeClr>
                        </a:solidFill>
                        <a:latin typeface="+mj-lt"/>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1400" b="0" i="0" u="none" strike="noStrike" cap="none" dirty="0">
                          <a:solidFill>
                            <a:srgbClr val="000000"/>
                          </a:solidFill>
                          <a:effectLst/>
                          <a:latin typeface="+mj-lt"/>
                          <a:ea typeface="Arial"/>
                          <a:cs typeface="Arial"/>
                          <a:sym typeface="Arial"/>
                        </a:rPr>
                        <a:t>D'ici à 2025, au moins 50 % des nourrissons sont exclusivement nourris au sein au cours des six premiers mois</a:t>
                      </a:r>
                      <a:r>
                        <a:rPr lang="en-US" sz="1400" b="0" i="0" u="none" strike="noStrike" cap="none" dirty="0">
                          <a:solidFill>
                            <a:srgbClr val="000000"/>
                          </a:solidFill>
                          <a:effectLst/>
                          <a:latin typeface="+mj-lt"/>
                          <a:ea typeface="Arial"/>
                          <a:cs typeface="Arial"/>
                        </a:rPr>
                        <a:t> </a:t>
                      </a:r>
                      <a:endParaRPr lang="en-US" sz="1400" b="0" i="0" u="none" strike="noStrike" cap="none"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0" i="0" u="none" strike="noStrike" cap="none" dirty="0">
                        <a:solidFill>
                          <a:srgbClr val="000000"/>
                        </a:solidFill>
                        <a:effectLst/>
                        <a:latin typeface="+mj-lt"/>
                        <a:ea typeface="Arial"/>
                        <a:cs typeface="Arial"/>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fr-FR" sz="1400" b="0" i="0" u="none" strike="noStrike" cap="none" dirty="0">
                          <a:solidFill>
                            <a:srgbClr val="000000"/>
                          </a:solidFill>
                          <a:effectLst/>
                          <a:latin typeface="+mj-lt"/>
                          <a:ea typeface="Arial"/>
                          <a:cs typeface="Arial"/>
                          <a:sym typeface="Arial"/>
                        </a:rPr>
                        <a:t>D'ici à 2030, au moins 70 % des nourrissons sont exclusivement nourris au sein pendant les six premiers mois</a:t>
                      </a:r>
                      <a:r>
                        <a:rPr lang="en-US" sz="1400" b="0" i="0" u="none" strike="noStrike" cap="none" dirty="0">
                          <a:solidFill>
                            <a:srgbClr val="000000"/>
                          </a:solidFill>
                          <a:effectLst/>
                          <a:latin typeface="+mj-lt"/>
                          <a:ea typeface="Arial"/>
                          <a:cs typeface="Arial"/>
                        </a:rPr>
                        <a:t> </a:t>
                      </a:r>
                      <a:endParaRPr lang="en-US" sz="1400" b="0" i="0" u="none" strike="noStrike" cap="none" dirty="0">
                        <a:solidFill>
                          <a:srgbClr val="000000"/>
                        </a:solidFill>
                        <a:effectLst/>
                        <a:latin typeface="+mj-lt"/>
                        <a:ea typeface="Arial"/>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dirty="0">
                          <a:solidFill>
                            <a:srgbClr val="000000"/>
                          </a:solidFill>
                          <a:effectLst/>
                          <a:latin typeface="+mj-lt"/>
                          <a:ea typeface="Arial"/>
                          <a:cs typeface="Arial"/>
                          <a:sym typeface="Arial"/>
                        </a:rPr>
                        <a:t>La cible mondiale est énoncée dans le </a:t>
                      </a:r>
                      <a:r>
                        <a:rPr lang="en-US" sz="1200" b="0" i="0" u="none" strike="noStrike" cap="none" noProof="0" dirty="0">
                          <a:solidFill>
                            <a:srgbClr val="000000"/>
                          </a:solidFill>
                          <a:effectLst/>
                          <a:latin typeface="+mn-lt"/>
                          <a:ea typeface="Arial"/>
                          <a:cs typeface="Arial"/>
                          <a:sym typeface="Arial"/>
                          <a:hlinkClick r:id="rId3"/>
                        </a:rPr>
                        <a:t>Cadre </a:t>
                      </a:r>
                      <a:r>
                        <a:rPr lang="en-US" sz="1200" b="0" i="0" u="none" strike="noStrike" cap="none" noProof="0" dirty="0" err="1">
                          <a:solidFill>
                            <a:srgbClr val="000000"/>
                          </a:solidFill>
                          <a:effectLst/>
                          <a:latin typeface="+mn-lt"/>
                          <a:ea typeface="Arial"/>
                          <a:cs typeface="Arial"/>
                          <a:sym typeface="Arial"/>
                          <a:hlinkClick r:id="rId3"/>
                        </a:rPr>
                        <a:t>mondial</a:t>
                      </a:r>
                      <a:r>
                        <a:rPr lang="en-US" sz="1200" b="0" i="0" u="none" strike="noStrike" cap="none" noProof="0" dirty="0">
                          <a:solidFill>
                            <a:srgbClr val="000000"/>
                          </a:solidFill>
                          <a:effectLst/>
                          <a:latin typeface="+mn-lt"/>
                          <a:ea typeface="Arial"/>
                          <a:cs typeface="Arial"/>
                          <a:sym typeface="Arial"/>
                          <a:hlinkClick r:id="rId3"/>
                        </a:rPr>
                        <a:t> de </a:t>
                      </a:r>
                      <a:r>
                        <a:rPr lang="en-US" sz="1200" b="0" i="0" u="none" strike="noStrike" cap="none" noProof="0" dirty="0" err="1">
                          <a:solidFill>
                            <a:srgbClr val="000000"/>
                          </a:solidFill>
                          <a:effectLst/>
                          <a:latin typeface="+mn-lt"/>
                          <a:ea typeface="Arial"/>
                          <a:cs typeface="Arial"/>
                          <a:sym typeface="Arial"/>
                          <a:hlinkClick r:id="rId3"/>
                        </a:rPr>
                        <a:t>suivi</a:t>
                      </a:r>
                      <a:r>
                        <a:rPr lang="en-US" sz="1200" b="0" i="0" u="none" strike="noStrike" cap="none" noProof="0" dirty="0">
                          <a:solidFill>
                            <a:srgbClr val="000000"/>
                          </a:solidFill>
                          <a:effectLst/>
                          <a:latin typeface="+mn-lt"/>
                          <a:ea typeface="Arial"/>
                          <a:cs typeface="Arial"/>
                          <a:sym typeface="Arial"/>
                          <a:hlinkClick r:id="rId3"/>
                        </a:rPr>
                        <a:t> de la nutrition</a:t>
                      </a:r>
                      <a:r>
                        <a:rPr lang="en-US" sz="1200" b="0" i="0" u="none" strike="noStrike" cap="none" noProof="0" dirty="0">
                          <a:solidFill>
                            <a:schemeClr val="dk1"/>
                          </a:solidFill>
                          <a:effectLst/>
                          <a:latin typeface="+mn-lt"/>
                          <a:ea typeface="Arial"/>
                          <a:cs typeface="Calibri"/>
                          <a:sym typeface="Arial"/>
                        </a:rPr>
                        <a:t>, </a:t>
                      </a:r>
                      <a:r>
                        <a:rPr lang="en-US" sz="1200" b="0" i="0" u="none" strike="noStrike" cap="none" noProof="0" dirty="0" err="1">
                          <a:solidFill>
                            <a:schemeClr val="dk1"/>
                          </a:solidFill>
                          <a:effectLst/>
                          <a:latin typeface="+mn-lt"/>
                          <a:ea typeface="Arial"/>
                          <a:cs typeface="Calibri"/>
                          <a:sym typeface="Arial"/>
                        </a:rPr>
                        <a:t>approuvée</a:t>
                      </a:r>
                      <a:r>
                        <a:rPr lang="en-US" sz="1200" b="0" i="0" u="none" strike="noStrike" cap="none" noProof="0" dirty="0">
                          <a:solidFill>
                            <a:schemeClr val="dk1"/>
                          </a:solidFill>
                          <a:effectLst/>
                          <a:latin typeface="+mn-lt"/>
                          <a:ea typeface="Arial"/>
                          <a:cs typeface="Calibri"/>
                          <a:sym typeface="Arial"/>
                        </a:rPr>
                        <a:t> en tant que</a:t>
                      </a:r>
                      <a:r>
                        <a:rPr lang="en-US" sz="1200" b="0" i="0" u="none" strike="noStrike" cap="none" dirty="0">
                          <a:solidFill>
                            <a:srgbClr val="000000"/>
                          </a:solidFill>
                          <a:effectLst/>
                          <a:latin typeface="+mj-lt"/>
                          <a:ea typeface="Arial"/>
                          <a:cs typeface="Arial"/>
                          <a:sym typeface="Arial"/>
                        </a:rPr>
                        <a:t> </a:t>
                      </a:r>
                      <a:r>
                        <a:rPr lang="en-US" sz="1200" b="0" i="0" u="none" strike="noStrike" cap="none" dirty="0" err="1">
                          <a:solidFill>
                            <a:srgbClr val="000000"/>
                          </a:solidFill>
                          <a:effectLst/>
                          <a:latin typeface="+mj-lt"/>
                          <a:ea typeface="Arial"/>
                          <a:cs typeface="Arial"/>
                          <a:sym typeface="Arial"/>
                          <a:hlinkClick r:id="rId4"/>
                        </a:rPr>
                        <a:t>cible</a:t>
                      </a:r>
                      <a:r>
                        <a:rPr lang="en-US" sz="1200" b="0" i="0" u="none" strike="noStrike" cap="none" dirty="0">
                          <a:solidFill>
                            <a:srgbClr val="000000"/>
                          </a:solidFill>
                          <a:effectLst/>
                          <a:latin typeface="+mj-lt"/>
                          <a:ea typeface="Arial"/>
                          <a:cs typeface="Arial"/>
                          <a:sym typeface="Arial"/>
                          <a:hlinkClick r:id="rId4"/>
                        </a:rPr>
                        <a:t> </a:t>
                      </a:r>
                      <a:r>
                        <a:rPr lang="en-US" sz="1200" b="0" i="0" u="none" strike="noStrike" cap="none" dirty="0" err="1">
                          <a:solidFill>
                            <a:srgbClr val="000000"/>
                          </a:solidFill>
                          <a:effectLst/>
                          <a:latin typeface="+mj-lt"/>
                          <a:ea typeface="Arial"/>
                          <a:cs typeface="Arial"/>
                          <a:sym typeface="Arial"/>
                          <a:hlinkClick r:id="rId4"/>
                        </a:rPr>
                        <a:t>numéro</a:t>
                      </a:r>
                      <a:r>
                        <a:rPr lang="en-US" sz="1200" b="0" i="0" u="none" strike="noStrike" cap="none" dirty="0">
                          <a:solidFill>
                            <a:srgbClr val="000000"/>
                          </a:solidFill>
                          <a:effectLst/>
                          <a:latin typeface="+mj-lt"/>
                          <a:ea typeface="Arial"/>
                          <a:cs typeface="Arial"/>
                          <a:sym typeface="Arial"/>
                          <a:hlinkClick r:id="rId4"/>
                        </a:rPr>
                        <a:t> 5. </a:t>
                      </a:r>
                      <a:r>
                        <a:rPr lang="en-US" sz="1200" b="0" i="0" u="none" strike="noStrike" cap="none" dirty="0">
                          <a:solidFill>
                            <a:srgbClr val="000000"/>
                          </a:solidFill>
                          <a:effectLst/>
                          <a:latin typeface="+mj-lt"/>
                          <a:ea typeface="Arial"/>
                          <a:cs typeface="Arial"/>
                          <a:sym typeface="Arial"/>
                        </a:rPr>
                        <a:t>Elle figure </a:t>
                      </a:r>
                      <a:r>
                        <a:rPr lang="en-US" sz="1200" b="0" i="0" u="none" strike="noStrike" cap="none" dirty="0" err="1">
                          <a:solidFill>
                            <a:srgbClr val="000000"/>
                          </a:solidFill>
                          <a:effectLst/>
                          <a:latin typeface="+mj-lt"/>
                          <a:ea typeface="Arial"/>
                          <a:cs typeface="Arial"/>
                          <a:sym typeface="Arial"/>
                        </a:rPr>
                        <a:t>également</a:t>
                      </a:r>
                      <a:r>
                        <a:rPr lang="en-US" sz="1200" b="0" i="0" u="none" strike="noStrike" cap="none" dirty="0">
                          <a:solidFill>
                            <a:srgbClr val="000000"/>
                          </a:solidFill>
                          <a:effectLst/>
                          <a:latin typeface="+mj-lt"/>
                          <a:ea typeface="Arial"/>
                          <a:cs typeface="Arial"/>
                          <a:sym typeface="Arial"/>
                        </a:rPr>
                        <a:t> dans le</a:t>
                      </a:r>
                      <a:r>
                        <a:rPr lang="en-US" sz="1200" b="0" i="0" u="none" strike="noStrike" cap="none" baseline="0" dirty="0">
                          <a:solidFill>
                            <a:srgbClr val="000000"/>
                          </a:solidFill>
                          <a:effectLst/>
                          <a:latin typeface="+mj-lt"/>
                          <a:ea typeface="Arial"/>
                          <a:cs typeface="Arial"/>
                          <a:sym typeface="Arial"/>
                        </a:rPr>
                        <a:t> </a:t>
                      </a:r>
                      <a:r>
                        <a:rPr lang="en-US" sz="1200" b="0" i="0" u="sng" strike="noStrike" cap="none" dirty="0">
                          <a:solidFill>
                            <a:srgbClr val="000000"/>
                          </a:solidFill>
                          <a:effectLst/>
                          <a:latin typeface="+mj-lt"/>
                          <a:ea typeface="Arial"/>
                          <a:cs typeface="Arial"/>
                          <a:sym typeface="Arial"/>
                        </a:rPr>
                        <a:t>Plan </a:t>
                      </a:r>
                      <a:r>
                        <a:rPr lang="en-US" sz="1200" b="0" i="0" u="sng" strike="noStrike" cap="none" dirty="0" err="1">
                          <a:solidFill>
                            <a:srgbClr val="000000"/>
                          </a:solidFill>
                          <a:effectLst/>
                          <a:latin typeface="+mj-lt"/>
                          <a:ea typeface="Arial"/>
                          <a:cs typeface="Arial"/>
                          <a:sym typeface="Arial"/>
                        </a:rPr>
                        <a:t>d’action</a:t>
                      </a:r>
                      <a:r>
                        <a:rPr lang="en-US" sz="1200" b="0" i="0" u="sng" strike="noStrike" cap="none" dirty="0">
                          <a:solidFill>
                            <a:srgbClr val="000000"/>
                          </a:solidFill>
                          <a:effectLst/>
                          <a:latin typeface="+mj-lt"/>
                          <a:ea typeface="Arial"/>
                          <a:cs typeface="Arial"/>
                          <a:sym typeface="Arial"/>
                        </a:rPr>
                        <a:t> </a:t>
                      </a:r>
                      <a:r>
                        <a:rPr lang="en-US" sz="1200" b="0" i="0" u="sng" strike="noStrike" cap="none" dirty="0" err="1">
                          <a:solidFill>
                            <a:srgbClr val="000000"/>
                          </a:solidFill>
                          <a:effectLst/>
                          <a:latin typeface="+mj-lt"/>
                          <a:ea typeface="Arial"/>
                          <a:cs typeface="Arial"/>
                          <a:sym typeface="Arial"/>
                        </a:rPr>
                        <a:t>mondial</a:t>
                      </a:r>
                      <a:r>
                        <a:rPr lang="en-US" sz="1200" b="0" i="0" u="sng" strike="noStrike" cap="none" dirty="0">
                          <a:solidFill>
                            <a:srgbClr val="000000"/>
                          </a:solidFill>
                          <a:effectLst/>
                          <a:latin typeface="+mj-lt"/>
                          <a:ea typeface="Arial"/>
                          <a:cs typeface="Arial"/>
                          <a:sym typeface="Arial"/>
                        </a:rPr>
                        <a:t> de </a:t>
                      </a:r>
                      <a:r>
                        <a:rPr lang="en-US" sz="1200" b="0" i="0" u="sng" strike="noStrike" cap="none" dirty="0" err="1">
                          <a:solidFill>
                            <a:srgbClr val="000000"/>
                          </a:solidFill>
                          <a:effectLst/>
                          <a:latin typeface="+mj-lt"/>
                          <a:ea typeface="Arial"/>
                          <a:cs typeface="Arial"/>
                          <a:sym typeface="Arial"/>
                        </a:rPr>
                        <a:t>lutte</a:t>
                      </a:r>
                      <a:r>
                        <a:rPr lang="en-US" sz="1200" b="0" i="0" u="sng" strike="noStrike" cap="none" dirty="0">
                          <a:solidFill>
                            <a:srgbClr val="000000"/>
                          </a:solidFill>
                          <a:effectLst/>
                          <a:latin typeface="+mj-lt"/>
                          <a:ea typeface="Arial"/>
                          <a:cs typeface="Arial"/>
                          <a:sym typeface="Arial"/>
                        </a:rPr>
                        <a:t> </a:t>
                      </a:r>
                      <a:r>
                        <a:rPr lang="en-US" sz="1200" b="0" i="0" u="sng" strike="noStrike" cap="none" dirty="0" err="1">
                          <a:solidFill>
                            <a:srgbClr val="000000"/>
                          </a:solidFill>
                          <a:effectLst/>
                          <a:latin typeface="+mj-lt"/>
                          <a:ea typeface="Arial"/>
                          <a:cs typeface="Arial"/>
                          <a:sym typeface="Arial"/>
                        </a:rPr>
                        <a:t>contre</a:t>
                      </a:r>
                      <a:r>
                        <a:rPr lang="en-US" sz="1200" b="0" i="0" u="sng" strike="noStrike" cap="none" dirty="0">
                          <a:solidFill>
                            <a:srgbClr val="000000"/>
                          </a:solidFill>
                          <a:effectLst/>
                          <a:latin typeface="+mj-lt"/>
                          <a:ea typeface="Arial"/>
                          <a:cs typeface="Arial"/>
                          <a:sym typeface="Arial"/>
                        </a:rPr>
                        <a:t> </a:t>
                      </a:r>
                      <a:r>
                        <a:rPr lang="en-US" sz="1200" b="0" i="0" u="sng" strike="noStrike" cap="none" dirty="0" err="1">
                          <a:solidFill>
                            <a:srgbClr val="000000"/>
                          </a:solidFill>
                          <a:effectLst/>
                          <a:latin typeface="+mj-lt"/>
                          <a:ea typeface="Arial"/>
                          <a:cs typeface="Arial"/>
                          <a:sym typeface="Arial"/>
                        </a:rPr>
                        <a:t>l’émaciation</a:t>
                      </a:r>
                      <a:r>
                        <a:rPr lang="en-US" sz="1200" b="0" i="0" u="sng" strike="noStrike" cap="none" dirty="0">
                          <a:solidFill>
                            <a:srgbClr val="000000"/>
                          </a:solidFill>
                          <a:effectLst/>
                          <a:latin typeface="+mj-lt"/>
                          <a:ea typeface="Arial"/>
                          <a:cs typeface="Arial"/>
                          <a:sym typeface="Arial"/>
                        </a:rPr>
                        <a:t> infantile</a:t>
                      </a:r>
                      <a:r>
                        <a:rPr lang="en-US" sz="1200" b="0" i="0" u="none" strike="noStrike" cap="none" dirty="0">
                          <a:solidFill>
                            <a:srgbClr val="000000"/>
                          </a:solidFill>
                          <a:effectLst/>
                          <a:latin typeface="+mj-lt"/>
                          <a:ea typeface="Arial"/>
                          <a:cs typeface="Arial"/>
                          <a:sym typeface="Arial"/>
                        </a:rPr>
                        <a:t> et</a:t>
                      </a:r>
                      <a:r>
                        <a:rPr lang="en-US" sz="1200" b="0" i="0" u="none" strike="noStrike" cap="none" baseline="0" dirty="0">
                          <a:solidFill>
                            <a:srgbClr val="000000"/>
                          </a:solidFill>
                          <a:effectLst/>
                          <a:latin typeface="+mj-lt"/>
                          <a:ea typeface="Arial"/>
                          <a:cs typeface="Arial"/>
                          <a:sym typeface="Arial"/>
                        </a:rPr>
                        <a:t> dans le</a:t>
                      </a:r>
                      <a:r>
                        <a:rPr lang="en-US" sz="1200" b="0" i="0" u="none" strike="noStrike" cap="none" dirty="0">
                          <a:solidFill>
                            <a:srgbClr val="000000"/>
                          </a:solidFill>
                          <a:effectLst/>
                          <a:latin typeface="+mj-lt"/>
                          <a:ea typeface="Arial"/>
                          <a:cs typeface="Arial"/>
                          <a:sym typeface="Arial"/>
                        </a:rPr>
                        <a:t> </a:t>
                      </a:r>
                      <a:r>
                        <a:rPr lang="en-US" sz="1200" b="0" i="0" u="none" strike="noStrike" cap="none" noProof="0" dirty="0">
                          <a:solidFill>
                            <a:srgbClr val="000000"/>
                          </a:solidFill>
                          <a:effectLst/>
                          <a:latin typeface="+mn-lt"/>
                          <a:ea typeface="Arial"/>
                          <a:cs typeface="Arial"/>
                          <a:sym typeface="Arial"/>
                          <a:hlinkClick r:id="rId5"/>
                        </a:rPr>
                        <a:t>Plan </a:t>
                      </a:r>
                      <a:r>
                        <a:rPr lang="en-US" sz="1200" b="0" i="0" u="none" strike="noStrike" cap="none" noProof="0" dirty="0" err="1">
                          <a:solidFill>
                            <a:srgbClr val="000000"/>
                          </a:solidFill>
                          <a:effectLst/>
                          <a:latin typeface="+mn-lt"/>
                          <a:ea typeface="Arial"/>
                          <a:cs typeface="Arial"/>
                          <a:sym typeface="Arial"/>
                          <a:hlinkClick r:id="rId5"/>
                        </a:rPr>
                        <a:t>d’action</a:t>
                      </a:r>
                      <a:r>
                        <a:rPr lang="en-US" sz="1200" b="0" i="0" u="none" strike="noStrike" cap="none" noProof="0" dirty="0">
                          <a:solidFill>
                            <a:srgbClr val="000000"/>
                          </a:solidFill>
                          <a:effectLst/>
                          <a:latin typeface="+mn-lt"/>
                          <a:ea typeface="Arial"/>
                          <a:cs typeface="Arial"/>
                          <a:sym typeface="Arial"/>
                          <a:hlinkClick r:id="rId5"/>
                        </a:rPr>
                        <a:t> </a:t>
                      </a:r>
                      <a:r>
                        <a:rPr lang="en-US" sz="1200" b="0" i="0" u="none" strike="noStrike" cap="none" noProof="0" dirty="0" err="1">
                          <a:solidFill>
                            <a:srgbClr val="000000"/>
                          </a:solidFill>
                          <a:effectLst/>
                          <a:latin typeface="+mn-lt"/>
                          <a:ea typeface="Arial"/>
                          <a:cs typeface="Arial"/>
                          <a:sym typeface="Arial"/>
                          <a:hlinkClick r:id="rId5"/>
                        </a:rPr>
                        <a:t>mondial</a:t>
                      </a:r>
                      <a:r>
                        <a:rPr lang="en-US" sz="1200" b="0" i="0" u="none" strike="noStrike" cap="none" noProof="0" dirty="0">
                          <a:solidFill>
                            <a:srgbClr val="000000"/>
                          </a:solidFill>
                          <a:effectLst/>
                          <a:latin typeface="+mn-lt"/>
                          <a:ea typeface="Arial"/>
                          <a:cs typeface="Arial"/>
                          <a:sym typeface="Arial"/>
                          <a:hlinkClick r:id="rId5"/>
                        </a:rPr>
                        <a:t> </a:t>
                      </a:r>
                      <a:r>
                        <a:rPr lang="en-US" sz="1200" b="0" i="0" u="none" strike="noStrike" cap="none" noProof="0" dirty="0" err="1">
                          <a:solidFill>
                            <a:srgbClr val="000000"/>
                          </a:solidFill>
                          <a:effectLst/>
                          <a:latin typeface="+mn-lt"/>
                          <a:ea typeface="Arial"/>
                          <a:cs typeface="Arial"/>
                          <a:sym typeface="Arial"/>
                          <a:hlinkClick r:id="rId5"/>
                        </a:rPr>
                        <a:t>intégré</a:t>
                      </a:r>
                      <a:r>
                        <a:rPr lang="en-US" sz="1200" b="0" i="0" u="none" strike="noStrike" cap="none" noProof="0" dirty="0">
                          <a:solidFill>
                            <a:srgbClr val="000000"/>
                          </a:solidFill>
                          <a:effectLst/>
                          <a:latin typeface="+mn-lt"/>
                          <a:ea typeface="Arial"/>
                          <a:cs typeface="Arial"/>
                          <a:sym typeface="Arial"/>
                          <a:hlinkClick r:id="rId5"/>
                        </a:rPr>
                        <a:t> pour </a:t>
                      </a:r>
                      <a:r>
                        <a:rPr lang="en-US" sz="1200" b="0" i="0" u="none" strike="noStrike" cap="none" noProof="0" dirty="0" err="1">
                          <a:solidFill>
                            <a:srgbClr val="000000"/>
                          </a:solidFill>
                          <a:effectLst/>
                          <a:latin typeface="+mn-lt"/>
                          <a:ea typeface="Arial"/>
                          <a:cs typeface="Arial"/>
                          <a:sym typeface="Arial"/>
                          <a:hlinkClick r:id="rId5"/>
                        </a:rPr>
                        <a:t>prévenir</a:t>
                      </a:r>
                      <a:r>
                        <a:rPr lang="en-US" sz="1200" b="0" i="0" u="none" strike="noStrike" cap="none" noProof="0" dirty="0">
                          <a:solidFill>
                            <a:srgbClr val="000000"/>
                          </a:solidFill>
                          <a:effectLst/>
                          <a:latin typeface="+mn-lt"/>
                          <a:ea typeface="Arial"/>
                          <a:cs typeface="Arial"/>
                          <a:sym typeface="Arial"/>
                          <a:hlinkClick r:id="rId5"/>
                        </a:rPr>
                        <a:t> et </a:t>
                      </a:r>
                      <a:r>
                        <a:rPr lang="en-US" sz="1200" b="0" i="0" u="none" strike="noStrike" cap="none" noProof="0" dirty="0" err="1">
                          <a:solidFill>
                            <a:srgbClr val="000000"/>
                          </a:solidFill>
                          <a:effectLst/>
                          <a:latin typeface="+mn-lt"/>
                          <a:ea typeface="Arial"/>
                          <a:cs typeface="Arial"/>
                          <a:sym typeface="Arial"/>
                          <a:hlinkClick r:id="rId5"/>
                        </a:rPr>
                        <a:t>combattre</a:t>
                      </a:r>
                      <a:r>
                        <a:rPr lang="en-US" sz="1200" b="0" i="0" u="none" strike="noStrike" cap="none" noProof="0" dirty="0">
                          <a:solidFill>
                            <a:srgbClr val="000000"/>
                          </a:solidFill>
                          <a:effectLst/>
                          <a:latin typeface="+mn-lt"/>
                          <a:ea typeface="Arial"/>
                          <a:cs typeface="Arial"/>
                          <a:sym typeface="Arial"/>
                          <a:hlinkClick r:id="rId5"/>
                        </a:rPr>
                        <a:t> la </a:t>
                      </a:r>
                      <a:r>
                        <a:rPr lang="en-US" sz="1200" b="0" i="0" u="none" strike="noStrike" cap="none" noProof="0" dirty="0" err="1">
                          <a:solidFill>
                            <a:srgbClr val="000000"/>
                          </a:solidFill>
                          <a:effectLst/>
                          <a:latin typeface="+mn-lt"/>
                          <a:ea typeface="Arial"/>
                          <a:cs typeface="Arial"/>
                          <a:sym typeface="Arial"/>
                          <a:hlinkClick r:id="rId5"/>
                        </a:rPr>
                        <a:t>pneumonie</a:t>
                      </a:r>
                      <a:r>
                        <a:rPr lang="en-US" sz="1200" b="0" i="0" u="none" strike="noStrike" cap="none" noProof="0" dirty="0">
                          <a:solidFill>
                            <a:srgbClr val="000000"/>
                          </a:solidFill>
                          <a:effectLst/>
                          <a:latin typeface="+mn-lt"/>
                          <a:ea typeface="Arial"/>
                          <a:cs typeface="Arial"/>
                          <a:sym typeface="Arial"/>
                          <a:hlinkClick r:id="rId5"/>
                        </a:rPr>
                        <a:t> et la </a:t>
                      </a:r>
                      <a:r>
                        <a:rPr lang="en-US" sz="1200" b="0" i="0" u="none" strike="noStrike" cap="none" noProof="0" dirty="0" err="1">
                          <a:solidFill>
                            <a:srgbClr val="000000"/>
                          </a:solidFill>
                          <a:effectLst/>
                          <a:latin typeface="+mn-lt"/>
                          <a:ea typeface="Arial"/>
                          <a:cs typeface="Arial"/>
                          <a:sym typeface="Arial"/>
                          <a:hlinkClick r:id="rId5"/>
                        </a:rPr>
                        <a:t>diarrhée</a:t>
                      </a:r>
                      <a:r>
                        <a:rPr lang="en-US" sz="1200" b="0" i="0" u="none" strike="noStrike" cap="none" noProof="0" dirty="0">
                          <a:solidFill>
                            <a:srgbClr val="000000"/>
                          </a:solidFill>
                          <a:effectLst/>
                          <a:latin typeface="+mn-lt"/>
                          <a:ea typeface="Arial"/>
                          <a:cs typeface="Arial"/>
                          <a:sym typeface="Arial"/>
                        </a:rPr>
                        <a:t>. </a:t>
                      </a:r>
                      <a:r>
                        <a:rPr lang="en-US" sz="1200" b="0" i="0" u="none" strike="noStrike" cap="none" noProof="0" dirty="0" err="1">
                          <a:solidFill>
                            <a:srgbClr val="000000"/>
                          </a:solidFill>
                          <a:effectLst/>
                          <a:latin typeface="+mn-lt"/>
                          <a:ea typeface="Arial"/>
                          <a:cs typeface="Arial"/>
                          <a:sym typeface="Arial"/>
                          <a:hlinkClick r:id="rId6"/>
                        </a:rPr>
                        <a:t>Cible</a:t>
                      </a:r>
                      <a:r>
                        <a:rPr lang="en-US" sz="1200" b="0" i="0" u="none" strike="noStrike" cap="none" noProof="0" dirty="0">
                          <a:solidFill>
                            <a:srgbClr val="000000"/>
                          </a:solidFill>
                          <a:effectLst/>
                          <a:latin typeface="+mn-lt"/>
                          <a:ea typeface="Arial"/>
                          <a:cs typeface="Arial"/>
                          <a:sym typeface="Arial"/>
                          <a:hlinkClick r:id="rId6"/>
                        </a:rPr>
                        <a:t>  2030 </a:t>
                      </a:r>
                      <a:r>
                        <a:rPr lang="en-US" sz="1200" b="0" i="0" u="none" strike="noStrike" cap="none" noProof="0" dirty="0" err="1">
                          <a:solidFill>
                            <a:srgbClr val="000000"/>
                          </a:solidFill>
                          <a:effectLst/>
                          <a:latin typeface="+mn-lt"/>
                          <a:ea typeface="Arial"/>
                          <a:cs typeface="Arial"/>
                          <a:sym typeface="Arial"/>
                          <a:hlinkClick r:id="rId6"/>
                        </a:rPr>
                        <a:t>proposée</a:t>
                      </a:r>
                      <a:r>
                        <a:rPr lang="en-US" sz="1200" b="0" i="0" u="none" strike="noStrike" cap="none" noProof="0" dirty="0">
                          <a:solidFill>
                            <a:srgbClr val="000000"/>
                          </a:solidFill>
                          <a:effectLst/>
                          <a:latin typeface="+mn-lt"/>
                          <a:ea typeface="Arial"/>
                          <a:cs typeface="Arial"/>
                          <a:sym typeface="Arial"/>
                          <a:hlinkClick r:id="rId6"/>
                        </a:rPr>
                        <a:t> par la </a:t>
                      </a:r>
                      <a:r>
                        <a:rPr lang="en-US" sz="1200" b="0" i="0" u="none" strike="noStrike" cap="none" noProof="0" dirty="0" err="1">
                          <a:solidFill>
                            <a:srgbClr val="000000"/>
                          </a:solidFill>
                          <a:effectLst/>
                          <a:latin typeface="+mn-lt"/>
                          <a:ea typeface="Arial"/>
                          <a:cs typeface="Arial"/>
                          <a:sym typeface="Arial"/>
                          <a:hlinkClick r:id="rId6"/>
                        </a:rPr>
                        <a:t>communauté</a:t>
                      </a:r>
                      <a:r>
                        <a:rPr lang="en-US" sz="1200" b="0" i="0" u="none" strike="noStrike" cap="none" noProof="0" dirty="0">
                          <a:solidFill>
                            <a:srgbClr val="000000"/>
                          </a:solidFill>
                          <a:effectLst/>
                          <a:latin typeface="+mn-lt"/>
                          <a:ea typeface="Arial"/>
                          <a:cs typeface="Arial"/>
                          <a:sym typeface="Arial"/>
                          <a:hlinkClick r:id="rId6"/>
                        </a:rPr>
                        <a:t> de la nutrition</a:t>
                      </a:r>
                      <a:r>
                        <a:rPr lang="en-US" sz="1200" b="0" i="0" u="none" strike="noStrike" cap="none" noProof="0" dirty="0">
                          <a:solidFill>
                            <a:srgbClr val="000000"/>
                          </a:solidFill>
                          <a:effectLst/>
                          <a:latin typeface="+mn-lt"/>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dirty="0">
                        <a:solidFill>
                          <a:srgbClr val="000000"/>
                        </a:solidFill>
                        <a:effectLst/>
                        <a:latin typeface="+mj-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dirty="0">
                          <a:solidFill>
                            <a:srgbClr val="000000"/>
                          </a:solidFill>
                          <a:effectLst/>
                          <a:latin typeface="+mn-lt"/>
                          <a:ea typeface="Arial"/>
                          <a:cs typeface="Arial"/>
                          <a:sym typeface="Arial"/>
                        </a:rPr>
                        <a:t>Indicateur cohérent avec ces initiatives et d'autres</a:t>
                      </a:r>
                      <a:r>
                        <a:rPr lang="en-US" sz="1200" b="0" i="0" u="none" strike="noStrike" cap="none" dirty="0">
                          <a:solidFill>
                            <a:srgbClr val="000000"/>
                          </a:solidFill>
                          <a:effectLst/>
                          <a:latin typeface="+mn-lt"/>
                          <a:ea typeface="Arial"/>
                          <a:cs typeface="Arial"/>
                          <a:sym typeface="Arial"/>
                        </a:rPr>
                        <a:t>.</a:t>
                      </a: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tx2">
                              <a:lumMod val="10000"/>
                            </a:schemeClr>
                          </a:solidFill>
                          <a:latin typeface="+mj-lt"/>
                        </a:rPr>
                        <a:t>2. </a:t>
                      </a:r>
                      <a:r>
                        <a:rPr lang="en-US" sz="1400" b="0" i="0" u="none" strike="noStrike" cap="none" dirty="0" err="1">
                          <a:solidFill>
                            <a:schemeClr val="tx2">
                              <a:lumMod val="10000"/>
                            </a:schemeClr>
                          </a:solidFill>
                          <a:latin typeface="+mj-lt"/>
                          <a:cs typeface="Arial"/>
                          <a:sym typeface="Arial"/>
                        </a:rPr>
                        <a:t>Diversité</a:t>
                      </a:r>
                      <a:r>
                        <a:rPr lang="en-US" sz="1400" b="0" i="0" u="none" strike="noStrike" cap="none" dirty="0">
                          <a:solidFill>
                            <a:schemeClr val="tx2">
                              <a:lumMod val="10000"/>
                            </a:schemeClr>
                          </a:solidFill>
                          <a:latin typeface="+mj-lt"/>
                          <a:cs typeface="Arial"/>
                          <a:sym typeface="Arial"/>
                        </a:rPr>
                        <a:t> </a:t>
                      </a:r>
                      <a:r>
                        <a:rPr lang="en-US" sz="1400" b="0" i="0" u="none" strike="noStrike" cap="none" dirty="0" err="1">
                          <a:solidFill>
                            <a:schemeClr val="tx2">
                              <a:lumMod val="10000"/>
                            </a:schemeClr>
                          </a:solidFill>
                          <a:latin typeface="+mj-lt"/>
                          <a:cs typeface="Arial"/>
                          <a:sym typeface="Arial"/>
                        </a:rPr>
                        <a:t>alimentaire</a:t>
                      </a:r>
                      <a:r>
                        <a:rPr lang="en-US" sz="1400" b="0" i="0" u="none" strike="noStrike" cap="none" dirty="0">
                          <a:solidFill>
                            <a:schemeClr val="tx2">
                              <a:lumMod val="10000"/>
                            </a:schemeClr>
                          </a:solidFill>
                          <a:latin typeface="+mj-lt"/>
                          <a:cs typeface="Arial"/>
                          <a:sym typeface="Arial"/>
                        </a:rPr>
                        <a:t> minimum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S.O.</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1200" b="0" dirty="0">
                          <a:latin typeface="+mn-lt"/>
                          <a:ea typeface="Calibri"/>
                          <a:cs typeface="Calibri"/>
                          <a:sym typeface="Calibri"/>
                        </a:rPr>
                        <a:t>Indicateur aligné sur l'indicateur du</a:t>
                      </a:r>
                      <a:r>
                        <a:rPr lang="en-US" sz="1200" b="0" dirty="0">
                          <a:latin typeface="+mn-lt"/>
                          <a:ea typeface="Calibri"/>
                          <a:cs typeface="Calibri"/>
                          <a:sym typeface="Calibri"/>
                        </a:rPr>
                        <a:t> </a:t>
                      </a:r>
                      <a:r>
                        <a:rPr lang="en-US" sz="1200" b="0" dirty="0">
                          <a:latin typeface="+mn-lt"/>
                          <a:ea typeface="Calibri"/>
                          <a:cs typeface="Calibri"/>
                          <a:sym typeface="Calibri"/>
                          <a:hlinkClick r:id="rId7"/>
                        </a:rPr>
                        <a:t>Cadre </a:t>
                      </a:r>
                      <a:r>
                        <a:rPr lang="en-US" sz="1200" b="0" dirty="0" err="1">
                          <a:latin typeface="+mn-lt"/>
                          <a:ea typeface="Calibri"/>
                          <a:cs typeface="Calibri"/>
                          <a:sym typeface="Calibri"/>
                          <a:hlinkClick r:id="rId7"/>
                        </a:rPr>
                        <a:t>mondial</a:t>
                      </a:r>
                      <a:r>
                        <a:rPr lang="en-US" sz="1200" b="0" dirty="0">
                          <a:latin typeface="+mn-lt"/>
                          <a:ea typeface="Calibri"/>
                          <a:cs typeface="Calibri"/>
                          <a:sym typeface="Calibri"/>
                          <a:hlinkClick r:id="rId7"/>
                        </a:rPr>
                        <a:t> de </a:t>
                      </a:r>
                      <a:r>
                        <a:rPr lang="en-US" sz="1200" b="0" dirty="0" err="1">
                          <a:latin typeface="+mn-lt"/>
                          <a:ea typeface="Calibri"/>
                          <a:cs typeface="Calibri"/>
                          <a:sym typeface="Calibri"/>
                          <a:hlinkClick r:id="rId7"/>
                        </a:rPr>
                        <a:t>suivi</a:t>
                      </a:r>
                      <a:r>
                        <a:rPr lang="en-US" sz="1200" b="0" dirty="0">
                          <a:latin typeface="+mn-lt"/>
                          <a:ea typeface="Calibri"/>
                          <a:cs typeface="Calibri"/>
                          <a:sym typeface="Calibri"/>
                          <a:hlinkClick r:id="rId7"/>
                        </a:rPr>
                        <a:t> de la nutrition</a:t>
                      </a:r>
                      <a:r>
                        <a:rPr lang="en-US" sz="1200" b="0" dirty="0">
                          <a:latin typeface="+mn-lt"/>
                          <a:ea typeface="Calibri"/>
                          <a:cs typeface="Calibri"/>
                          <a:sym typeface="Calibri"/>
                        </a:rPr>
                        <a:t> et </a:t>
                      </a:r>
                      <a:r>
                        <a:rPr lang="en-US" sz="1200" b="0" dirty="0" err="1">
                          <a:latin typeface="+mn-lt"/>
                          <a:ea typeface="Calibri"/>
                          <a:cs typeface="Calibri"/>
                          <a:sym typeface="Calibri"/>
                        </a:rPr>
                        <a:t>recommandé</a:t>
                      </a:r>
                      <a:r>
                        <a:rPr lang="en-US" sz="1200" b="0" dirty="0">
                          <a:latin typeface="+mn-lt"/>
                          <a:ea typeface="Calibri"/>
                          <a:cs typeface="Calibri"/>
                          <a:sym typeface="Calibri"/>
                        </a:rPr>
                        <a:t> par le </a:t>
                      </a:r>
                      <a:r>
                        <a:rPr lang="en-US" sz="1200" b="0" dirty="0" err="1">
                          <a:latin typeface="+mn-lt"/>
                          <a:ea typeface="Calibri"/>
                          <a:cs typeface="Calibri"/>
                          <a:sym typeface="Calibri"/>
                        </a:rPr>
                        <a:t>Groupe</a:t>
                      </a:r>
                      <a:r>
                        <a:rPr lang="en-US" sz="1200" b="0" dirty="0">
                          <a:latin typeface="+mn-lt"/>
                          <a:ea typeface="Calibri"/>
                          <a:cs typeface="Calibri"/>
                          <a:sym typeface="Calibri"/>
                        </a:rPr>
                        <a:t> </a:t>
                      </a:r>
                      <a:r>
                        <a:rPr lang="en-US" sz="1200" b="0" dirty="0" err="1">
                          <a:latin typeface="+mn-lt"/>
                          <a:ea typeface="Calibri"/>
                          <a:cs typeface="Calibri"/>
                          <a:sym typeface="Calibri"/>
                        </a:rPr>
                        <a:t>consultatif</a:t>
                      </a:r>
                      <a:r>
                        <a:rPr lang="en-US" sz="1200" b="0" dirty="0">
                          <a:latin typeface="+mn-lt"/>
                          <a:ea typeface="Calibri"/>
                          <a:cs typeface="Calibri"/>
                          <a:sym typeface="Calibri"/>
                        </a:rPr>
                        <a:t> TEAM.</a:t>
                      </a:r>
                      <a:r>
                        <a:rPr lang="en-US" sz="1200" b="0" dirty="0">
                          <a:latin typeface="+mn-lt"/>
                          <a:ea typeface="Calibri"/>
                          <a:cs typeface="Calibri"/>
                        </a:rPr>
                        <a:t> </a:t>
                      </a:r>
                      <a:endParaRPr lang="en-US" sz="1200" dirty="0">
                        <a:latin typeface="+mn-lt"/>
                      </a:endParaRPr>
                    </a:p>
                  </a:txBody>
                  <a:tcPr/>
                </a:tc>
                <a:extLst>
                  <a:ext uri="{0D108BD9-81ED-4DB2-BD59-A6C34878D82A}">
                    <a16:rowId xmlns:a16="http://schemas.microsoft.com/office/drawing/2014/main" val="1491259712"/>
                  </a:ext>
                </a:extLst>
              </a:tr>
              <a:tr h="370840">
                <a:tc>
                  <a:txBody>
                    <a:bodyPr/>
                    <a:lstStyle/>
                    <a:p>
                      <a:r>
                        <a:rPr lang="en-US" dirty="0">
                          <a:solidFill>
                            <a:schemeClr val="tx2">
                              <a:lumMod val="10000"/>
                            </a:schemeClr>
                          </a:solidFill>
                          <a:latin typeface="+mj-lt"/>
                        </a:rPr>
                        <a:t>3. </a:t>
                      </a:r>
                      <a:r>
                        <a:rPr lang="en-US" noProof="0" dirty="0" err="1">
                          <a:solidFill>
                            <a:schemeClr val="tx2">
                              <a:lumMod val="10000"/>
                            </a:schemeClr>
                          </a:solidFill>
                          <a:latin typeface="+mj-lt"/>
                        </a:rPr>
                        <a:t>Supplémentation</a:t>
                      </a:r>
                      <a:r>
                        <a:rPr lang="en-US" baseline="0" noProof="0" dirty="0">
                          <a:solidFill>
                            <a:schemeClr val="tx2">
                              <a:lumMod val="10000"/>
                            </a:schemeClr>
                          </a:solidFill>
                          <a:latin typeface="+mj-lt"/>
                        </a:rPr>
                        <a:t> en </a:t>
                      </a:r>
                      <a:r>
                        <a:rPr lang="en-US" baseline="0" noProof="0" dirty="0" err="1">
                          <a:solidFill>
                            <a:schemeClr val="tx2">
                              <a:lumMod val="10000"/>
                            </a:schemeClr>
                          </a:solidFill>
                          <a:latin typeface="+mj-lt"/>
                        </a:rPr>
                        <a:t>v</a:t>
                      </a:r>
                      <a:r>
                        <a:rPr lang="en-US" noProof="0" dirty="0" err="1">
                          <a:solidFill>
                            <a:schemeClr val="tx2">
                              <a:lumMod val="10000"/>
                            </a:schemeClr>
                          </a:solidFill>
                          <a:latin typeface="+mj-lt"/>
                        </a:rPr>
                        <a:t>itamine</a:t>
                      </a:r>
                      <a:r>
                        <a:rPr lang="en-US" dirty="0">
                          <a:solidFill>
                            <a:schemeClr val="tx2">
                              <a:lumMod val="10000"/>
                            </a:schemeClr>
                          </a:solidFill>
                          <a:latin typeface="+mj-lt"/>
                        </a:rPr>
                        <a:t> A (</a:t>
                      </a:r>
                      <a:r>
                        <a:rPr lang="en-US" dirty="0" err="1">
                          <a:solidFill>
                            <a:schemeClr val="tx2">
                              <a:lumMod val="10000"/>
                            </a:schemeClr>
                          </a:solidFill>
                          <a:latin typeface="+mj-lt"/>
                        </a:rPr>
                        <a:t>deuxième</a:t>
                      </a:r>
                      <a:r>
                        <a:rPr lang="en-US" dirty="0">
                          <a:solidFill>
                            <a:schemeClr val="tx2">
                              <a:lumMod val="10000"/>
                            </a:schemeClr>
                          </a:solidFill>
                          <a:latin typeface="+mj-lt"/>
                        </a:rPr>
                        <a:t> dose)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solidFill>
                            <a:schemeClr val="tx1"/>
                          </a:solidFill>
                          <a:latin typeface="+mj-lt"/>
                        </a:rPr>
                        <a:t>S.O.</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kumimoji="0" lang="fr-FR" sz="1200" b="0" i="0" u="none" strike="noStrike" kern="0" cap="none" spc="0" normalizeH="0" baseline="0" noProof="0" dirty="0">
                          <a:ln>
                            <a:noFill/>
                          </a:ln>
                          <a:solidFill>
                            <a:srgbClr val="0F2B36"/>
                          </a:solidFill>
                          <a:effectLst/>
                          <a:uLnTx/>
                          <a:uFillTx/>
                          <a:latin typeface="+mn-lt"/>
                          <a:ea typeface="Calibri"/>
                          <a:cs typeface="Calibri"/>
                          <a:sym typeface="Calibri"/>
                        </a:rPr>
                        <a:t>Indicateur aligné sur l'indicateur du</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rPr>
                        <a:t> </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hlinkClick r:id="rId7"/>
                        </a:rPr>
                        <a:t>Cadre </a:t>
                      </a:r>
                      <a:r>
                        <a:rPr kumimoji="0" lang="en-US" sz="1200" b="0" i="0" u="none" strike="noStrike" kern="0" cap="none" spc="0" normalizeH="0" baseline="0" noProof="0" dirty="0" err="1">
                          <a:ln>
                            <a:noFill/>
                          </a:ln>
                          <a:solidFill>
                            <a:srgbClr val="0F2B36"/>
                          </a:solidFill>
                          <a:effectLst/>
                          <a:uLnTx/>
                          <a:uFillTx/>
                          <a:latin typeface="+mn-lt"/>
                          <a:ea typeface="Calibri"/>
                          <a:cs typeface="Calibri"/>
                          <a:sym typeface="Calibri"/>
                          <a:hlinkClick r:id="rId7"/>
                        </a:rPr>
                        <a:t>mondial</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hlinkClick r:id="rId7"/>
                        </a:rPr>
                        <a:t> de </a:t>
                      </a:r>
                      <a:r>
                        <a:rPr kumimoji="0" lang="en-US" sz="1200" b="0" i="0" u="none" strike="noStrike" kern="0" cap="none" spc="0" normalizeH="0" baseline="0" noProof="0" dirty="0" err="1">
                          <a:ln>
                            <a:noFill/>
                          </a:ln>
                          <a:solidFill>
                            <a:srgbClr val="0F2B36"/>
                          </a:solidFill>
                          <a:effectLst/>
                          <a:uLnTx/>
                          <a:uFillTx/>
                          <a:latin typeface="+mn-lt"/>
                          <a:ea typeface="Calibri"/>
                          <a:cs typeface="Calibri"/>
                          <a:sym typeface="Calibri"/>
                          <a:hlinkClick r:id="rId7"/>
                        </a:rPr>
                        <a:t>suivi</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hlinkClick r:id="rId7"/>
                        </a:rPr>
                        <a:t> de la nutrition</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rPr>
                        <a:t> et </a:t>
                      </a:r>
                      <a:r>
                        <a:rPr kumimoji="0" lang="en-US" sz="1200" b="0" i="0" u="none" strike="noStrike" kern="0" cap="none" spc="0" normalizeH="0" baseline="0" noProof="0" dirty="0" err="1">
                          <a:ln>
                            <a:noFill/>
                          </a:ln>
                          <a:solidFill>
                            <a:srgbClr val="0F2B36"/>
                          </a:solidFill>
                          <a:effectLst/>
                          <a:uLnTx/>
                          <a:uFillTx/>
                          <a:latin typeface="+mn-lt"/>
                          <a:ea typeface="Calibri"/>
                          <a:cs typeface="Calibri"/>
                          <a:sym typeface="Calibri"/>
                        </a:rPr>
                        <a:t>recommandé</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rPr>
                        <a:t> par le </a:t>
                      </a:r>
                      <a:r>
                        <a:rPr kumimoji="0" lang="en-US" sz="1200" b="0" i="0" u="none" strike="noStrike" kern="0" cap="none" spc="0" normalizeH="0" baseline="0" noProof="0" dirty="0" err="1">
                          <a:ln>
                            <a:noFill/>
                          </a:ln>
                          <a:solidFill>
                            <a:srgbClr val="0F2B36"/>
                          </a:solidFill>
                          <a:effectLst/>
                          <a:uLnTx/>
                          <a:uFillTx/>
                          <a:latin typeface="+mn-lt"/>
                          <a:ea typeface="Calibri"/>
                          <a:cs typeface="Calibri"/>
                          <a:sym typeface="Calibri"/>
                        </a:rPr>
                        <a:t>Groupe</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rPr>
                        <a:t> </a:t>
                      </a:r>
                      <a:r>
                        <a:rPr kumimoji="0" lang="en-US" sz="1200" b="0" i="0" u="none" strike="noStrike" kern="0" cap="none" spc="0" normalizeH="0" baseline="0" noProof="0" dirty="0" err="1">
                          <a:ln>
                            <a:noFill/>
                          </a:ln>
                          <a:solidFill>
                            <a:srgbClr val="0F2B36"/>
                          </a:solidFill>
                          <a:effectLst/>
                          <a:uLnTx/>
                          <a:uFillTx/>
                          <a:latin typeface="+mn-lt"/>
                          <a:ea typeface="Calibri"/>
                          <a:cs typeface="Calibri"/>
                          <a:sym typeface="Calibri"/>
                        </a:rPr>
                        <a:t>consultatif</a:t>
                      </a:r>
                      <a:r>
                        <a:rPr kumimoji="0" lang="en-US" sz="1200" b="0" i="0" u="none" strike="noStrike" kern="0" cap="none" spc="0" normalizeH="0" baseline="0" noProof="0" dirty="0">
                          <a:ln>
                            <a:noFill/>
                          </a:ln>
                          <a:solidFill>
                            <a:srgbClr val="0F2B36"/>
                          </a:solidFill>
                          <a:effectLst/>
                          <a:uLnTx/>
                          <a:uFillTx/>
                          <a:latin typeface="+mn-lt"/>
                          <a:ea typeface="Calibri"/>
                          <a:cs typeface="Calibri"/>
                          <a:sym typeface="Calibri"/>
                        </a:rPr>
                        <a:t> TEAM</a:t>
                      </a:r>
                      <a:r>
                        <a:rPr lang="en-US" sz="1200" b="0" i="0" u="none" strike="noStrike" cap="none" dirty="0">
                          <a:solidFill>
                            <a:schemeClr val="dk1"/>
                          </a:solidFill>
                          <a:latin typeface="+mn-lt"/>
                          <a:ea typeface="Calibri"/>
                          <a:cs typeface="Calibri"/>
                          <a:sym typeface="Calibri"/>
                        </a:rPr>
                        <a:t>.</a:t>
                      </a:r>
                      <a:r>
                        <a:rPr lang="en-US" sz="1200" b="0" i="0" u="none" strike="noStrike" cap="none" dirty="0">
                          <a:solidFill>
                            <a:schemeClr val="dk1"/>
                          </a:solidFill>
                          <a:latin typeface="+mn-lt"/>
                          <a:ea typeface="Calibri"/>
                          <a:cs typeface="Calibri"/>
                        </a:rPr>
                        <a:t> </a:t>
                      </a:r>
                      <a:endParaRPr lang="en-US" sz="1200" b="0" i="0" u="none" strike="noStrike" cap="none" dirty="0">
                        <a:solidFill>
                          <a:schemeClr val="dk1"/>
                        </a:solidFill>
                        <a:latin typeface="+mn-lt"/>
                        <a:ea typeface="+mn-ea"/>
                        <a:cs typeface="+mn-cs"/>
                        <a:sym typeface="Arial"/>
                      </a:endParaRPr>
                    </a:p>
                  </a:txBody>
                  <a:tcPr/>
                </a:tc>
                <a:extLst>
                  <a:ext uri="{0D108BD9-81ED-4DB2-BD59-A6C34878D82A}">
                    <a16:rowId xmlns:a16="http://schemas.microsoft.com/office/drawing/2014/main" val="3163158127"/>
                  </a:ext>
                </a:extLst>
              </a:tr>
            </a:tbl>
          </a:graphicData>
        </a:graphic>
      </p:graphicFrame>
    </p:spTree>
    <p:extLst>
      <p:ext uri="{BB962C8B-B14F-4D97-AF65-F5344CB8AC3E}">
        <p14:creationId xmlns:p14="http://schemas.microsoft.com/office/powerpoint/2010/main" val="81449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fr-FR" sz="2400" dirty="0">
                <a:latin typeface="+mj-lt"/>
              </a:rPr>
              <a:t>Indicateurs de base de couverture de CSA </a:t>
            </a:r>
            <a:r>
              <a:rPr lang="en-US" sz="2400" dirty="0">
                <a:solidFill>
                  <a:schemeClr val="dk1"/>
                </a:solidFill>
                <a:latin typeface="+mj-lt"/>
              </a:rPr>
              <a:t>: </a:t>
            </a:r>
            <a:r>
              <a:rPr lang="en-US" sz="2400" dirty="0" err="1">
                <a:solidFill>
                  <a:schemeClr val="dk1"/>
                </a:solidFill>
                <a:latin typeface="+mj-lt"/>
              </a:rPr>
              <a:t>Prévention</a:t>
            </a:r>
            <a:r>
              <a:rPr lang="en-US" sz="2400" dirty="0">
                <a:solidFill>
                  <a:schemeClr val="dk1"/>
                </a:solidFill>
                <a:latin typeface="+mj-lt"/>
              </a:rPr>
              <a:t> des maladies (</a:t>
            </a:r>
            <a:r>
              <a:rPr lang="en-US" sz="2400" dirty="0" err="1">
                <a:solidFill>
                  <a:schemeClr val="dk1"/>
                </a:solidFill>
                <a:latin typeface="+mj-lt"/>
              </a:rPr>
              <a:t>prévenir</a:t>
            </a:r>
            <a:r>
              <a:rPr lang="en-US" sz="2400" dirty="0">
                <a:solidFill>
                  <a:schemeClr val="dk1"/>
                </a:solidFill>
                <a:latin typeface="+mj-lt"/>
              </a:rPr>
              <a:t>)</a:t>
            </a:r>
            <a:endParaRPr lang="en-US" sz="2400"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1433714234"/>
              </p:ext>
            </p:extLst>
          </p:nvPr>
        </p:nvGraphicFramePr>
        <p:xfrm>
          <a:off x="384628" y="1077800"/>
          <a:ext cx="8374744" cy="3870960"/>
        </p:xfrm>
        <a:graphic>
          <a:graphicData uri="http://schemas.openxmlformats.org/drawingml/2006/table">
            <a:tbl>
              <a:tblPr firstRow="1" bandRow="1">
                <a:tableStyleId>{85BE263C-DBD7-4A20-BB59-AAB30ACAA65A}</a:tableStyleId>
              </a:tblPr>
              <a:tblGrid>
                <a:gridCol w="2010229">
                  <a:extLst>
                    <a:ext uri="{9D8B030D-6E8A-4147-A177-3AD203B41FA5}">
                      <a16:colId xmlns:a16="http://schemas.microsoft.com/office/drawing/2014/main" val="2048594360"/>
                    </a:ext>
                  </a:extLst>
                </a:gridCol>
                <a:gridCol w="2800598">
                  <a:extLst>
                    <a:ext uri="{9D8B030D-6E8A-4147-A177-3AD203B41FA5}">
                      <a16:colId xmlns:a16="http://schemas.microsoft.com/office/drawing/2014/main" val="4250947971"/>
                    </a:ext>
                  </a:extLst>
                </a:gridCol>
                <a:gridCol w="3563917">
                  <a:extLst>
                    <a:ext uri="{9D8B030D-6E8A-4147-A177-3AD203B41FA5}">
                      <a16:colId xmlns:a16="http://schemas.microsoft.com/office/drawing/2014/main" val="3749175151"/>
                    </a:ext>
                  </a:extLst>
                </a:gridCol>
              </a:tblGrid>
              <a:tr h="370840">
                <a:tc>
                  <a:txBody>
                    <a:bodyPr/>
                    <a:lstStyle/>
                    <a:p>
                      <a:r>
                        <a:rPr lang="en-GB" b="1" dirty="0" err="1">
                          <a:solidFill>
                            <a:schemeClr val="bg1"/>
                          </a:solidFill>
                        </a:rPr>
                        <a:t>Indicateur</a:t>
                      </a:r>
                      <a:endParaRPr lang="en-GB"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Objectif </a:t>
                      </a:r>
                      <a:r>
                        <a:rPr lang="en-US" sz="1400" b="1" u="none" strike="noStrike" cap="none" dirty="0" err="1">
                          <a:solidFill>
                            <a:schemeClr val="bg1"/>
                          </a:solidFill>
                          <a:sym typeface="Calibri"/>
                        </a:rPr>
                        <a:t>mondial</a:t>
                      </a:r>
                      <a:r>
                        <a:rPr lang="en-US" sz="1400" b="1" u="none" strike="noStrike" cap="none" dirty="0">
                          <a:solidFill>
                            <a:schemeClr val="bg1"/>
                          </a:solidFill>
                          <a:sym typeface="Calibri"/>
                        </a:rPr>
                        <a:t> </a:t>
                      </a:r>
                      <a:r>
                        <a:rPr lang="en-US" sz="1400" b="1" u="none" strike="noStrike" cap="none" dirty="0" err="1">
                          <a:solidFill>
                            <a:schemeClr val="bg1"/>
                          </a:solidFill>
                          <a:sym typeface="Calibri"/>
                        </a:rPr>
                        <a:t>associé</a:t>
                      </a:r>
                      <a:endParaRPr lang="en-US" sz="1400" b="1" u="none" strike="noStrike" cap="none" dirty="0">
                        <a:solidFill>
                          <a:schemeClr val="bg1"/>
                        </a:solidFill>
                        <a:sym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u="none" strike="noStrike" cap="none" dirty="0">
                          <a:solidFill>
                            <a:schemeClr val="bg1"/>
                          </a:solidFill>
                          <a:sym typeface="Arial"/>
                        </a:rPr>
                        <a:t>Alignement des objectifs et des initiatives au niveau mondial</a:t>
                      </a:r>
                    </a:p>
                  </a:txBody>
                  <a:tcPr/>
                </a:tc>
                <a:extLst>
                  <a:ext uri="{0D108BD9-81ED-4DB2-BD59-A6C34878D82A}">
                    <a16:rowId xmlns:a16="http://schemas.microsoft.com/office/drawing/2014/main" val="928818130"/>
                  </a:ext>
                </a:extLst>
              </a:tr>
              <a:tr h="370840">
                <a:tc>
                  <a:txBody>
                    <a:bodyPr/>
                    <a:lstStyle/>
                    <a:p>
                      <a:r>
                        <a:rPr lang="en-GB" dirty="0">
                          <a:solidFill>
                            <a:schemeClr val="tx2">
                              <a:lumMod val="10000"/>
                            </a:schemeClr>
                          </a:solidFill>
                        </a:rPr>
                        <a:t>1. </a:t>
                      </a:r>
                      <a:r>
                        <a:rPr lang="fr-FR" dirty="0">
                          <a:solidFill>
                            <a:schemeClr val="tx2">
                              <a:lumMod val="10000"/>
                            </a:schemeClr>
                          </a:solidFill>
                        </a:rPr>
                        <a:t>Utilisation de moustiquaires imprégnées d'insecticide</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dirty="0">
                          <a:solidFill>
                            <a:srgbClr val="000000"/>
                          </a:solidFill>
                          <a:effectLst/>
                          <a:latin typeface="+mj-lt"/>
                          <a:ea typeface="Arial"/>
                          <a:cs typeface="Arial"/>
                          <a:sym typeface="Arial"/>
                        </a:rPr>
                        <a:t>S.O.</a:t>
                      </a:r>
                      <a:endParaRPr lang="fr-FR" sz="1400" b="0" i="0" u="none" strike="noStrike" cap="none" dirty="0">
                        <a:solidFill>
                          <a:srgbClr val="000000"/>
                        </a:solidFill>
                        <a:effectLst/>
                        <a:latin typeface="+mj-lt"/>
                        <a:ea typeface="Arial"/>
                        <a:cs typeface="Arial"/>
                        <a:sym typeface="Arial"/>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rPr>
                        <a:t>Indicateur</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rPr>
                        <a:t>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rPr>
                        <a:t>aligné</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rPr>
                        <a:t>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rPr>
                        <a:t>sur</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rPr>
                        <a:t> le </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3"/>
                        </a:rPr>
                        <a:t>Rapport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3"/>
                        </a:rPr>
                        <a:t>mondial</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3"/>
                        </a:rPr>
                        <a:t> de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3"/>
                        </a:rPr>
                        <a:t>l’OMS</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3"/>
                        </a:rPr>
                        <a:t>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3"/>
                        </a:rPr>
                        <a:t>sur</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3"/>
                        </a:rPr>
                        <a:t> le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3"/>
                        </a:rPr>
                        <a:t>paludisme</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Arial"/>
                        </a:rPr>
                        <a:t>, les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Arial"/>
                        </a:rPr>
                        <a:t>recommandations</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Arial"/>
                        </a:rPr>
                        <a:t> de </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4"/>
                        </a:rPr>
                        <a:t>Faire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4"/>
                        </a:rPr>
                        <a:t>reculer</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4"/>
                        </a:rPr>
                        <a:t> le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4"/>
                        </a:rPr>
                        <a:t>paludisme</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Arial"/>
                        </a:rPr>
                        <a:t>, et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Arial"/>
                        </a:rPr>
                        <a:t>l’ODD</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Arial"/>
                        </a:rPr>
                        <a:t> 3.3</a:t>
                      </a:r>
                      <a:r>
                        <a:rPr lang="en-US" sz="1200" b="0" dirty="0">
                          <a:solidFill>
                            <a:schemeClr val="tx2">
                              <a:lumMod val="10000"/>
                            </a:schemeClr>
                          </a:solidFill>
                        </a:rPr>
                        <a:t>.</a:t>
                      </a:r>
                      <a:endParaRPr lang="en-GB" sz="1200" b="0" i="0" u="none" strike="noStrike" cap="none"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tx2">
                              <a:lumMod val="10000"/>
                            </a:schemeClr>
                          </a:solidFill>
                        </a:rPr>
                        <a:t>2. </a:t>
                      </a:r>
                      <a:r>
                        <a:rPr lang="fr-FR" sz="1400" b="0" u="none" strike="noStrike" cap="none" dirty="0">
                          <a:solidFill>
                            <a:schemeClr val="tx2">
                              <a:lumMod val="10000"/>
                            </a:schemeClr>
                          </a:solidFill>
                          <a:sym typeface="Arial"/>
                        </a:rPr>
                        <a:t>Couverture vaccinale contre la diphtérie, le tétanos et la coqueluche (DTP3)</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0" dirty="0">
                          <a:solidFill>
                            <a:schemeClr val="tx2">
                              <a:lumMod val="10000"/>
                            </a:schemeClr>
                          </a:solidFill>
                        </a:rPr>
                        <a:t>D'ici à 2030, couverture vaccinale mondiale de 90 % pour le DTP</a:t>
                      </a:r>
                      <a:r>
                        <a:rPr lang="en-US" b="0" dirty="0">
                          <a:solidFill>
                            <a:schemeClr val="tx2">
                              <a:lumMod val="10000"/>
                            </a:schemeClr>
                          </a:solidFill>
                        </a:rPr>
                        <a:t>3</a:t>
                      </a:r>
                      <a:endParaRPr lang="en-US" b="0" dirty="0">
                        <a:solidFill>
                          <a:srgbClr val="FF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dirty="0">
                          <a:solidFill>
                            <a:schemeClr val="tx2">
                              <a:lumMod val="10000"/>
                            </a:schemeClr>
                          </a:solidFill>
                        </a:rPr>
                        <a:t>L'indicateur et la cible du DTP3 sont alignés sur l'</a:t>
                      </a:r>
                      <a:r>
                        <a:rPr lang="en-GB" sz="1200" b="0" dirty="0">
                          <a:solidFill>
                            <a:schemeClr val="tx2">
                              <a:lumMod val="10000"/>
                            </a:schemeClr>
                          </a:solidFill>
                          <a:hlinkClick r:id="rId5"/>
                        </a:rPr>
                        <a:t>ODD 3.b.1</a:t>
                      </a:r>
                      <a:r>
                        <a:rPr lang="en-GB" sz="1200" b="0" dirty="0">
                          <a:solidFill>
                            <a:schemeClr val="tx2">
                              <a:lumMod val="10000"/>
                            </a:schemeClr>
                          </a:solidFill>
                        </a:rPr>
                        <a:t> </a:t>
                      </a:r>
                      <a:r>
                        <a:rPr lang="fr-FR" sz="1200" b="0" dirty="0">
                          <a:solidFill>
                            <a:schemeClr val="tx2">
                              <a:lumMod val="10000"/>
                            </a:schemeClr>
                          </a:solidFill>
                        </a:rPr>
                        <a:t>et les</a:t>
                      </a:r>
                      <a:r>
                        <a:rPr lang="fr-FR" sz="1200" b="0" i="0" u="none" strike="noStrike" cap="none" dirty="0">
                          <a:solidFill>
                            <a:schemeClr val="dk1"/>
                          </a:solidFill>
                          <a:effectLst/>
                          <a:latin typeface="+mn-lt"/>
                          <a:ea typeface="+mn-ea"/>
                          <a:cs typeface="+mn-cs"/>
                          <a:sym typeface="Arial"/>
                        </a:rPr>
                        <a:t> </a:t>
                      </a:r>
                      <a:r>
                        <a:rPr lang="fr-FR" sz="1200" b="0" i="0" u="sng" strike="noStrike" cap="none" dirty="0">
                          <a:solidFill>
                            <a:schemeClr val="dk1"/>
                          </a:solidFill>
                          <a:effectLst/>
                          <a:latin typeface="+mn-lt"/>
                          <a:ea typeface="+mn-ea"/>
                          <a:cs typeface="+mn-cs"/>
                          <a:sym typeface="Arial"/>
                          <a:hlinkClick r:id="rId6"/>
                        </a:rPr>
                        <a:t>objectifs et cibles de l’Agenda 2030 pour la vaccination</a:t>
                      </a:r>
                      <a:r>
                        <a:rPr lang="fr-FR" sz="1200" b="0" i="0" u="sng" strike="noStrike" cap="none" dirty="0">
                          <a:solidFill>
                            <a:schemeClr val="dk1"/>
                          </a:solidFill>
                          <a:effectLst/>
                          <a:latin typeface="+mn-lt"/>
                          <a:ea typeface="+mn-ea"/>
                          <a:cs typeface="+mn-cs"/>
                          <a:sym typeface="Arial"/>
                        </a:rPr>
                        <a:t>.</a:t>
                      </a:r>
                      <a:endParaRPr lang="en-GB" sz="1200" b="0" dirty="0">
                        <a:solidFill>
                          <a:schemeClr val="tx2">
                            <a:lumMod val="10000"/>
                          </a:schemeClr>
                        </a:solidFill>
                        <a:latin typeface="+mj-lt"/>
                      </a:endParaRPr>
                    </a:p>
                  </a:txBody>
                  <a:tcPr/>
                </a:tc>
                <a:extLst>
                  <a:ext uri="{0D108BD9-81ED-4DB2-BD59-A6C34878D82A}">
                    <a16:rowId xmlns:a16="http://schemas.microsoft.com/office/drawing/2014/main" val="1491259712"/>
                  </a:ext>
                </a:extLst>
              </a:tr>
              <a:tr h="370840">
                <a:tc>
                  <a:txBody>
                    <a:bodyPr/>
                    <a:lstStyle/>
                    <a:p>
                      <a:r>
                        <a:rPr lang="en-GB" dirty="0">
                          <a:solidFill>
                            <a:schemeClr val="tx2">
                              <a:lumMod val="10000"/>
                            </a:schemeClr>
                          </a:solidFill>
                        </a:rPr>
                        <a:t>3. </a:t>
                      </a:r>
                      <a:r>
                        <a:rPr lang="fr-FR" noProof="0" dirty="0">
                          <a:solidFill>
                            <a:schemeClr val="tx2">
                              <a:lumMod val="10000"/>
                            </a:schemeClr>
                          </a:solidFill>
                        </a:rPr>
                        <a:t>Couverture vaccinale contre la rougeole (deuxième dose</a:t>
                      </a:r>
                      <a:r>
                        <a:rPr lang="en-US" noProof="0" dirty="0">
                          <a:solidFill>
                            <a:schemeClr val="tx2">
                              <a:lumMod val="10000"/>
                            </a:schemeClr>
                          </a:solidFill>
                        </a:rPr>
                        <a:t>)</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b="0" dirty="0">
                          <a:solidFill>
                            <a:schemeClr val="tx2">
                              <a:lumMod val="10000"/>
                            </a:schemeClr>
                          </a:solidFill>
                        </a:rPr>
                        <a:t>D'ici à 2030, couverture vaccinale mondiale de 90 % pour le MCV2</a:t>
                      </a:r>
                      <a:endParaRPr lang="en-US" sz="1400" b="0" i="0" u="none" strike="noStrike" cap="none" dirty="0">
                        <a:solidFill>
                          <a:srgbClr val="FF0000"/>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dirty="0">
                          <a:solidFill>
                            <a:schemeClr val="tx2">
                              <a:lumMod val="10000"/>
                            </a:schemeClr>
                          </a:solidFill>
                        </a:rPr>
                        <a:t>L'indicateur et la cible du MCV2 sont alignés sur l'</a:t>
                      </a:r>
                      <a:r>
                        <a:rPr lang="en-GB" sz="1200" b="0" dirty="0">
                          <a:solidFill>
                            <a:schemeClr val="tx2">
                              <a:lumMod val="10000"/>
                            </a:schemeClr>
                          </a:solidFill>
                          <a:hlinkClick r:id="rId5"/>
                        </a:rPr>
                        <a:t>ODD 3.b.1</a:t>
                      </a:r>
                      <a:r>
                        <a:rPr lang="en-GB" sz="1200" b="0" dirty="0">
                          <a:solidFill>
                            <a:schemeClr val="tx2">
                              <a:lumMod val="10000"/>
                            </a:schemeClr>
                          </a:solidFill>
                        </a:rPr>
                        <a:t> </a:t>
                      </a:r>
                      <a:r>
                        <a:rPr lang="fr-FR" sz="1200" b="0" dirty="0">
                          <a:solidFill>
                            <a:schemeClr val="tx2">
                              <a:lumMod val="10000"/>
                            </a:schemeClr>
                          </a:solidFill>
                        </a:rPr>
                        <a:t>et les </a:t>
                      </a:r>
                      <a:r>
                        <a:rPr lang="fr-FR" sz="1200" b="0" i="0" u="sng" strike="noStrike" cap="none" dirty="0">
                          <a:solidFill>
                            <a:schemeClr val="dk1"/>
                          </a:solidFill>
                          <a:effectLst/>
                          <a:latin typeface="+mn-lt"/>
                          <a:ea typeface="+mn-ea"/>
                          <a:cs typeface="+mn-cs"/>
                          <a:sym typeface="Arial"/>
                          <a:hlinkClick r:id="rId6"/>
                        </a:rPr>
                        <a:t>objectifs et cibles de l’Agenda 2030 pour la vaccination</a:t>
                      </a:r>
                      <a:r>
                        <a:rPr lang="fr-FR" sz="1200" b="0" i="0" u="sng" strike="noStrike" cap="none" dirty="0">
                          <a:solidFill>
                            <a:schemeClr val="dk1"/>
                          </a:solidFill>
                          <a:effectLst/>
                          <a:latin typeface="+mn-lt"/>
                          <a:ea typeface="+mn-ea"/>
                          <a:cs typeface="+mn-cs"/>
                          <a:sym typeface="Arial"/>
                        </a:rPr>
                        <a:t>.</a:t>
                      </a:r>
                      <a:endParaRPr lang="en-GB" sz="1200" b="0" i="0" u="none" strike="noStrike" cap="none"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3163158127"/>
                  </a:ext>
                </a:extLst>
              </a:tr>
              <a:tr h="370840">
                <a:tc>
                  <a:txBody>
                    <a:bodyPr/>
                    <a:lstStyle/>
                    <a:p>
                      <a:r>
                        <a:rPr lang="en-GB" dirty="0">
                          <a:solidFill>
                            <a:schemeClr val="tx2">
                              <a:lumMod val="10000"/>
                            </a:schemeClr>
                          </a:solidFill>
                        </a:rPr>
                        <a:t>4. </a:t>
                      </a:r>
                      <a:r>
                        <a:rPr lang="en-GB" dirty="0" err="1">
                          <a:solidFill>
                            <a:schemeClr val="tx2">
                              <a:lumMod val="10000"/>
                            </a:schemeClr>
                          </a:solidFill>
                        </a:rPr>
                        <a:t>Zéro</a:t>
                      </a:r>
                      <a:r>
                        <a:rPr lang="en-GB" dirty="0">
                          <a:solidFill>
                            <a:schemeClr val="tx2">
                              <a:lumMod val="10000"/>
                            </a:schemeClr>
                          </a:solidFill>
                        </a:rPr>
                        <a:t>-dose (</a:t>
                      </a:r>
                      <a:r>
                        <a:rPr lang="en-GB" dirty="0" err="1">
                          <a:solidFill>
                            <a:schemeClr val="tx2">
                              <a:lumMod val="10000"/>
                            </a:schemeClr>
                          </a:solidFill>
                        </a:rPr>
                        <a:t>nombre</a:t>
                      </a:r>
                      <a:r>
                        <a:rPr lang="en-GB" dirty="0">
                          <a:solidFill>
                            <a:schemeClr val="tx2">
                              <a:lumMod val="10000"/>
                            </a:schemeClr>
                          </a:solidFill>
                        </a:rPr>
                        <a:t> </a:t>
                      </a:r>
                      <a:r>
                        <a:rPr lang="en-GB" dirty="0" err="1">
                          <a:solidFill>
                            <a:schemeClr val="tx2">
                              <a:lumMod val="10000"/>
                            </a:schemeClr>
                          </a:solidFill>
                        </a:rPr>
                        <a:t>absolu</a:t>
                      </a:r>
                      <a:r>
                        <a:rPr lang="en-GB" dirty="0">
                          <a:solidFill>
                            <a:schemeClr val="tx2">
                              <a:lumMod val="10000"/>
                            </a:schemeClr>
                          </a:solidFill>
                        </a:rPr>
                        <a:t>)</a:t>
                      </a:r>
                      <a:endParaRPr lang="en-GB" dirty="0">
                        <a:solidFill>
                          <a:schemeClr val="tx2">
                            <a:lumMod val="10000"/>
                          </a:schemeClr>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u="none" strike="noStrike" cap="none" dirty="0">
                          <a:solidFill>
                            <a:schemeClr val="tx2">
                              <a:lumMod val="10000"/>
                            </a:schemeClr>
                          </a:solidFill>
                          <a:sym typeface="Arial"/>
                        </a:rPr>
                        <a:t>D'ici à 2030, réduction de 50 % du nombre d'enfants zéro-dose aux niveaux national, régional et mondial</a:t>
                      </a:r>
                      <a:endParaRPr lang="en-US" b="0" dirty="0">
                        <a:solidFill>
                          <a:srgbClr val="FF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dirty="0">
                          <a:solidFill>
                            <a:schemeClr val="tx2">
                              <a:lumMod val="10000"/>
                            </a:schemeClr>
                          </a:solidFill>
                        </a:rPr>
                        <a:t>L'indicateur et la cible de zéro-dose sont alignés sur les </a:t>
                      </a:r>
                      <a:r>
                        <a:rPr lang="fr-FR" sz="1200" b="0" i="0" u="sng" strike="noStrike" cap="none" dirty="0">
                          <a:solidFill>
                            <a:schemeClr val="dk1"/>
                          </a:solidFill>
                          <a:effectLst/>
                          <a:latin typeface="+mn-lt"/>
                          <a:ea typeface="+mn-ea"/>
                          <a:cs typeface="+mn-cs"/>
                          <a:sym typeface="Arial"/>
                          <a:hlinkClick r:id="rId6"/>
                        </a:rPr>
                        <a:t>objectifs et cibles de l’Agenda 2030 pour la vaccination</a:t>
                      </a:r>
                      <a:r>
                        <a:rPr lang="fr-FR" sz="1200" b="0" i="0" u="sng" strike="noStrike" cap="none" dirty="0">
                          <a:solidFill>
                            <a:schemeClr val="dk1"/>
                          </a:solidFill>
                          <a:effectLst/>
                          <a:latin typeface="+mn-lt"/>
                          <a:ea typeface="+mn-ea"/>
                          <a:cs typeface="+mn-cs"/>
                          <a:sym typeface="Arial"/>
                        </a:rPr>
                        <a:t>.</a:t>
                      </a:r>
                      <a:endParaRPr lang="en-GB" sz="1200" b="0" i="0" u="none" strike="noStrike" cap="none"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593021229"/>
                  </a:ext>
                </a:extLst>
              </a:tr>
            </a:tbl>
          </a:graphicData>
        </a:graphic>
      </p:graphicFrame>
    </p:spTree>
    <p:extLst>
      <p:ext uri="{BB962C8B-B14F-4D97-AF65-F5344CB8AC3E}">
        <p14:creationId xmlns:p14="http://schemas.microsoft.com/office/powerpoint/2010/main" val="273211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fr-FR" dirty="0">
                <a:latin typeface="+mj-lt"/>
              </a:rPr>
              <a:t>Indicateurs de base de couverture de CSA </a:t>
            </a:r>
            <a:r>
              <a:rPr lang="en-US" dirty="0">
                <a:solidFill>
                  <a:schemeClr val="dk1"/>
                </a:solidFill>
                <a:latin typeface="+mj-lt"/>
              </a:rPr>
              <a:t>: </a:t>
            </a:r>
            <a:r>
              <a:rPr lang="en-US" dirty="0" err="1">
                <a:solidFill>
                  <a:schemeClr val="dk1"/>
                </a:solidFill>
                <a:latin typeface="+mj-lt"/>
              </a:rPr>
              <a:t>Prise</a:t>
            </a:r>
            <a:r>
              <a:rPr lang="en-US" dirty="0">
                <a:solidFill>
                  <a:schemeClr val="dk1"/>
                </a:solidFill>
                <a:latin typeface="+mj-lt"/>
              </a:rPr>
              <a:t> </a:t>
            </a:r>
            <a:r>
              <a:rPr lang="en-US" dirty="0" err="1">
                <a:solidFill>
                  <a:schemeClr val="dk1"/>
                </a:solidFill>
                <a:latin typeface="+mj-lt"/>
              </a:rPr>
              <a:t>en</a:t>
            </a:r>
            <a:r>
              <a:rPr lang="en-US" dirty="0">
                <a:solidFill>
                  <a:schemeClr val="dk1"/>
                </a:solidFill>
                <a:latin typeface="+mj-lt"/>
              </a:rPr>
              <a:t> charge de la </a:t>
            </a:r>
            <a:r>
              <a:rPr lang="en-US" dirty="0" err="1">
                <a:solidFill>
                  <a:schemeClr val="dk1"/>
                </a:solidFill>
                <a:latin typeface="+mj-lt"/>
              </a:rPr>
              <a:t>maladie</a:t>
            </a:r>
            <a:r>
              <a:rPr lang="en-US" dirty="0">
                <a:solidFill>
                  <a:schemeClr val="dk1"/>
                </a:solidFill>
                <a:latin typeface="+mj-lt"/>
              </a:rPr>
              <a:t> (</a:t>
            </a:r>
            <a:r>
              <a:rPr lang="en-US" dirty="0" err="1">
                <a:solidFill>
                  <a:schemeClr val="dk1"/>
                </a:solidFill>
                <a:latin typeface="+mj-lt"/>
              </a:rPr>
              <a:t>traiter</a:t>
            </a:r>
            <a:r>
              <a:rPr lang="en-US" dirty="0">
                <a:solidFill>
                  <a:schemeClr val="dk1"/>
                </a:solidFill>
                <a:latin typeface="+mj-lt"/>
              </a:rPr>
              <a:t>)</a:t>
            </a:r>
            <a:endParaRPr lang="en-US" dirty="0">
              <a:latin typeface="+mj-lt"/>
            </a:endParaRPr>
          </a:p>
        </p:txBody>
      </p:sp>
      <p:graphicFrame>
        <p:nvGraphicFramePr>
          <p:cNvPr id="4" name="Table 3">
            <a:extLst>
              <a:ext uri="{FF2B5EF4-FFF2-40B4-BE49-F238E27FC236}">
                <a16:creationId xmlns:a16="http://schemas.microsoft.com/office/drawing/2014/main" id="{0BB10EE0-B1ED-4BA2-BF9F-07475B91EDFD}"/>
              </a:ext>
            </a:extLst>
          </p:cNvPr>
          <p:cNvGraphicFramePr>
            <a:graphicFrameLocks noGrp="1"/>
          </p:cNvGraphicFramePr>
          <p:nvPr>
            <p:extLst>
              <p:ext uri="{D42A27DB-BD31-4B8C-83A1-F6EECF244321}">
                <p14:modId xmlns:p14="http://schemas.microsoft.com/office/powerpoint/2010/main" val="3167648218"/>
              </p:ext>
            </p:extLst>
          </p:nvPr>
        </p:nvGraphicFramePr>
        <p:xfrm>
          <a:off x="384627" y="758486"/>
          <a:ext cx="8571989" cy="5334000"/>
        </p:xfrm>
        <a:graphic>
          <a:graphicData uri="http://schemas.openxmlformats.org/drawingml/2006/table">
            <a:tbl>
              <a:tblPr firstRow="1" bandRow="1">
                <a:tableStyleId>{85BE263C-DBD7-4A20-BB59-AAB30ACAA65A}</a:tableStyleId>
              </a:tblPr>
              <a:tblGrid>
                <a:gridCol w="2763554">
                  <a:extLst>
                    <a:ext uri="{9D8B030D-6E8A-4147-A177-3AD203B41FA5}">
                      <a16:colId xmlns:a16="http://schemas.microsoft.com/office/drawing/2014/main" val="2048594360"/>
                    </a:ext>
                  </a:extLst>
                </a:gridCol>
                <a:gridCol w="2074623">
                  <a:extLst>
                    <a:ext uri="{9D8B030D-6E8A-4147-A177-3AD203B41FA5}">
                      <a16:colId xmlns:a16="http://schemas.microsoft.com/office/drawing/2014/main" val="4250947971"/>
                    </a:ext>
                  </a:extLst>
                </a:gridCol>
                <a:gridCol w="3733812">
                  <a:extLst>
                    <a:ext uri="{9D8B030D-6E8A-4147-A177-3AD203B41FA5}">
                      <a16:colId xmlns:a16="http://schemas.microsoft.com/office/drawing/2014/main" val="3749175151"/>
                    </a:ext>
                  </a:extLst>
                </a:gridCol>
              </a:tblGrid>
              <a:tr h="370840">
                <a:tc>
                  <a:txBody>
                    <a:bodyPr/>
                    <a:lstStyle/>
                    <a:p>
                      <a:r>
                        <a:rPr lang="en-GB" b="1" dirty="0" err="1">
                          <a:solidFill>
                            <a:schemeClr val="bg1"/>
                          </a:solidFill>
                        </a:rPr>
                        <a:t>Indicateur</a:t>
                      </a:r>
                      <a:endParaRPr lang="en-GB" b="1"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u="none" strike="noStrike" cap="none" dirty="0">
                          <a:solidFill>
                            <a:schemeClr val="bg1"/>
                          </a:solidFill>
                          <a:sym typeface="Calibri"/>
                        </a:rPr>
                        <a:t>Objectif </a:t>
                      </a:r>
                      <a:r>
                        <a:rPr lang="en-US" sz="1400" b="1" u="none" strike="noStrike" cap="none" dirty="0" err="1">
                          <a:solidFill>
                            <a:schemeClr val="bg1"/>
                          </a:solidFill>
                          <a:sym typeface="Calibri"/>
                        </a:rPr>
                        <a:t>mondial</a:t>
                      </a:r>
                      <a:r>
                        <a:rPr lang="en-US" sz="1400" b="1" u="none" strike="noStrike" cap="none" dirty="0">
                          <a:solidFill>
                            <a:schemeClr val="bg1"/>
                          </a:solidFill>
                          <a:sym typeface="Calibri"/>
                        </a:rPr>
                        <a:t> </a:t>
                      </a:r>
                      <a:r>
                        <a:rPr lang="en-US" sz="1400" b="1" u="none" strike="noStrike" cap="none" dirty="0" err="1">
                          <a:solidFill>
                            <a:schemeClr val="bg1"/>
                          </a:solidFill>
                          <a:sym typeface="Calibri"/>
                        </a:rPr>
                        <a:t>associé</a:t>
                      </a:r>
                      <a:endParaRPr lang="en-US" sz="1400" b="1" u="none" strike="noStrike" cap="none" dirty="0">
                        <a:solidFill>
                          <a:schemeClr val="bg1"/>
                        </a:solidFill>
                        <a:sym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u="none" strike="noStrike" cap="none" dirty="0">
                          <a:solidFill>
                            <a:schemeClr val="bg1"/>
                          </a:solidFill>
                          <a:sym typeface="Arial"/>
                        </a:rPr>
                        <a:t>Alignement des objectifs et des initiatives au niveau mondial</a:t>
                      </a:r>
                    </a:p>
                  </a:txBody>
                  <a:tcPr/>
                </a:tc>
                <a:extLst>
                  <a:ext uri="{0D108BD9-81ED-4DB2-BD59-A6C34878D82A}">
                    <a16:rowId xmlns:a16="http://schemas.microsoft.com/office/drawing/2014/main" val="928818130"/>
                  </a:ext>
                </a:extLst>
              </a:tr>
              <a:tr h="370840">
                <a:tc>
                  <a:txBody>
                    <a:bodyPr/>
                    <a:lstStyle/>
                    <a:p>
                      <a:r>
                        <a:rPr lang="en-US" sz="1300" noProof="0" dirty="0">
                          <a:solidFill>
                            <a:schemeClr val="tx1"/>
                          </a:solidFill>
                          <a:latin typeface="+mj-lt"/>
                        </a:rPr>
                        <a:t>1. </a:t>
                      </a:r>
                      <a:r>
                        <a:rPr lang="fr-FR" sz="1300" noProof="0" dirty="0">
                          <a:solidFill>
                            <a:schemeClr val="tx1"/>
                          </a:solidFill>
                          <a:latin typeface="+mj-lt"/>
                        </a:rPr>
                        <a:t>Traitement de la diarrhée par une solution saline de réhydratation orale (SRO) et du zinc</a:t>
                      </a:r>
                      <a:endParaRPr lang="en-US" sz="1300" noProof="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300" b="0" i="0" u="none" strike="noStrike" cap="none" noProof="0" dirty="0">
                          <a:solidFill>
                            <a:schemeClr val="tx1"/>
                          </a:solidFill>
                          <a:effectLst/>
                          <a:latin typeface="+mn-lt"/>
                          <a:ea typeface="+mn-ea"/>
                          <a:cs typeface="+mn-cs"/>
                          <a:sym typeface="Arial"/>
                        </a:rPr>
                        <a:t>D'ici à 2025, accès à 90 % à la prise en charge appropriée des cas de diarrhée (avec une couverture de 80 % dans chaque district</a:t>
                      </a:r>
                      <a:r>
                        <a:rPr lang="en-US" sz="1300" b="0" i="0" u="none" strike="noStrike" cap="none" noProof="0" dirty="0">
                          <a:solidFill>
                            <a:schemeClr val="tx1"/>
                          </a:solidFill>
                          <a:effectLst/>
                          <a:latin typeface="+mn-lt"/>
                          <a:ea typeface="+mn-ea"/>
                          <a:cs typeface="+mn-cs"/>
                          <a:sym typeface="Arial"/>
                        </a:rPr>
                        <a:t>)</a:t>
                      </a:r>
                      <a:endParaRPr lang="en-US" sz="1300" b="0" i="0" u="none" strike="noStrike" cap="none" noProof="0" dirty="0">
                        <a:solidFill>
                          <a:schemeClr val="tx1"/>
                        </a:solidFill>
                        <a:effectLst/>
                        <a:latin typeface="+mn-lt"/>
                        <a:ea typeface="Arial"/>
                        <a:cs typeface="Arial"/>
                        <a:sym typeface="Arial"/>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1200" b="0" i="0" u="none" strike="noStrike" cap="none" noProof="0" dirty="0">
                          <a:solidFill>
                            <a:schemeClr val="tx1"/>
                          </a:solidFill>
                          <a:effectLst/>
                          <a:latin typeface="+mn-lt"/>
                          <a:ea typeface="+mn-ea"/>
                          <a:cs typeface="+mn-cs"/>
                          <a:sym typeface="Arial"/>
                        </a:rPr>
                        <a:t>Cible mondiale énoncée dans le </a:t>
                      </a:r>
                      <a:r>
                        <a:rPr lang="en-US" sz="1200" b="0" i="0" u="none" strike="noStrike" cap="none" noProof="0" dirty="0">
                          <a:solidFill>
                            <a:srgbClr val="000000"/>
                          </a:solidFill>
                          <a:effectLst/>
                          <a:latin typeface="+mn-lt"/>
                          <a:ea typeface="Arial"/>
                          <a:cs typeface="Arial"/>
                          <a:sym typeface="Arial"/>
                          <a:hlinkClick r:id="rId3"/>
                        </a:rPr>
                        <a:t>Plan </a:t>
                      </a:r>
                      <a:r>
                        <a:rPr lang="en-US" sz="1200" b="0" i="0" u="none" strike="noStrike" cap="none" noProof="0" dirty="0" err="1">
                          <a:solidFill>
                            <a:srgbClr val="000000"/>
                          </a:solidFill>
                          <a:effectLst/>
                          <a:latin typeface="+mn-lt"/>
                          <a:ea typeface="Arial"/>
                          <a:cs typeface="Arial"/>
                          <a:sym typeface="Arial"/>
                          <a:hlinkClick r:id="rId3"/>
                        </a:rPr>
                        <a:t>d’action</a:t>
                      </a:r>
                      <a:r>
                        <a:rPr lang="en-US" sz="1200" b="0" i="0" u="none" strike="noStrike" cap="none" noProof="0" dirty="0">
                          <a:solidFill>
                            <a:srgbClr val="000000"/>
                          </a:solidFill>
                          <a:effectLst/>
                          <a:latin typeface="+mn-lt"/>
                          <a:ea typeface="Arial"/>
                          <a:cs typeface="Arial"/>
                          <a:sym typeface="Arial"/>
                          <a:hlinkClick r:id="rId3"/>
                        </a:rPr>
                        <a:t> </a:t>
                      </a:r>
                      <a:r>
                        <a:rPr lang="en-US" sz="1200" b="0" i="0" u="none" strike="noStrike" cap="none" noProof="0" dirty="0" err="1">
                          <a:solidFill>
                            <a:srgbClr val="000000"/>
                          </a:solidFill>
                          <a:effectLst/>
                          <a:latin typeface="+mn-lt"/>
                          <a:ea typeface="Arial"/>
                          <a:cs typeface="Arial"/>
                          <a:sym typeface="Arial"/>
                          <a:hlinkClick r:id="rId3"/>
                        </a:rPr>
                        <a:t>mondial</a:t>
                      </a:r>
                      <a:r>
                        <a:rPr lang="en-US" sz="1200" b="0" i="0" u="none" strike="noStrike" cap="none" baseline="0" noProof="0" dirty="0">
                          <a:solidFill>
                            <a:srgbClr val="000000"/>
                          </a:solidFill>
                          <a:effectLst/>
                          <a:latin typeface="+mn-lt"/>
                          <a:ea typeface="Arial"/>
                          <a:cs typeface="Arial"/>
                          <a:sym typeface="Arial"/>
                          <a:hlinkClick r:id="rId3"/>
                        </a:rPr>
                        <a:t> </a:t>
                      </a:r>
                      <a:r>
                        <a:rPr lang="en-US" sz="1200" b="0" i="0" u="none" strike="noStrike" cap="none" baseline="0" noProof="0" dirty="0" err="1">
                          <a:solidFill>
                            <a:srgbClr val="000000"/>
                          </a:solidFill>
                          <a:effectLst/>
                          <a:latin typeface="+mn-lt"/>
                          <a:ea typeface="Arial"/>
                          <a:cs typeface="Arial"/>
                          <a:sym typeface="Arial"/>
                          <a:hlinkClick r:id="rId3"/>
                        </a:rPr>
                        <a:t>intégré</a:t>
                      </a:r>
                      <a:r>
                        <a:rPr lang="en-US" sz="1200" b="0" i="0" u="none" strike="noStrike" cap="none" baseline="0" noProof="0" dirty="0">
                          <a:solidFill>
                            <a:srgbClr val="000000"/>
                          </a:solidFill>
                          <a:effectLst/>
                          <a:latin typeface="+mn-lt"/>
                          <a:ea typeface="Arial"/>
                          <a:cs typeface="Arial"/>
                          <a:sym typeface="Arial"/>
                          <a:hlinkClick r:id="rId3"/>
                        </a:rPr>
                        <a:t> pour </a:t>
                      </a:r>
                      <a:r>
                        <a:rPr lang="en-US" sz="1200" b="0" i="0" u="none" strike="noStrike" cap="none" baseline="0" noProof="0" dirty="0" err="1">
                          <a:solidFill>
                            <a:srgbClr val="000000"/>
                          </a:solidFill>
                          <a:effectLst/>
                          <a:latin typeface="+mn-lt"/>
                          <a:ea typeface="Arial"/>
                          <a:cs typeface="Arial"/>
                          <a:sym typeface="Arial"/>
                          <a:hlinkClick r:id="rId3"/>
                        </a:rPr>
                        <a:t>prévenir</a:t>
                      </a:r>
                      <a:r>
                        <a:rPr lang="en-US" sz="1200" b="0" i="0" u="none" strike="noStrike" cap="none" baseline="0" noProof="0" dirty="0">
                          <a:solidFill>
                            <a:srgbClr val="000000"/>
                          </a:solidFill>
                          <a:effectLst/>
                          <a:latin typeface="+mn-lt"/>
                          <a:ea typeface="Arial"/>
                          <a:cs typeface="Arial"/>
                          <a:sym typeface="Arial"/>
                          <a:hlinkClick r:id="rId3"/>
                        </a:rPr>
                        <a:t> et </a:t>
                      </a:r>
                      <a:r>
                        <a:rPr lang="en-US" sz="1200" b="0" i="0" u="none" strike="noStrike" cap="none" baseline="0" noProof="0" dirty="0" err="1">
                          <a:solidFill>
                            <a:srgbClr val="000000"/>
                          </a:solidFill>
                          <a:effectLst/>
                          <a:latin typeface="+mn-lt"/>
                          <a:ea typeface="Arial"/>
                          <a:cs typeface="Arial"/>
                          <a:sym typeface="Arial"/>
                          <a:hlinkClick r:id="rId3"/>
                        </a:rPr>
                        <a:t>combattre</a:t>
                      </a:r>
                      <a:r>
                        <a:rPr lang="en-US" sz="1200" b="0" i="0" u="none" strike="noStrike" cap="none" baseline="0" noProof="0" dirty="0">
                          <a:solidFill>
                            <a:srgbClr val="000000"/>
                          </a:solidFill>
                          <a:effectLst/>
                          <a:latin typeface="+mn-lt"/>
                          <a:ea typeface="Arial"/>
                          <a:cs typeface="Arial"/>
                          <a:sym typeface="Arial"/>
                          <a:hlinkClick r:id="rId3"/>
                        </a:rPr>
                        <a:t> la </a:t>
                      </a:r>
                      <a:r>
                        <a:rPr lang="en-US" sz="1200" b="0" i="0" u="none" strike="noStrike" cap="none" baseline="0" noProof="0" dirty="0" err="1">
                          <a:solidFill>
                            <a:srgbClr val="000000"/>
                          </a:solidFill>
                          <a:effectLst/>
                          <a:latin typeface="+mn-lt"/>
                          <a:ea typeface="Arial"/>
                          <a:cs typeface="Arial"/>
                          <a:sym typeface="Arial"/>
                          <a:hlinkClick r:id="rId3"/>
                        </a:rPr>
                        <a:t>pneumonie</a:t>
                      </a:r>
                      <a:r>
                        <a:rPr lang="en-US" sz="1200" b="0" i="0" u="none" strike="noStrike" cap="none" baseline="0" noProof="0" dirty="0">
                          <a:solidFill>
                            <a:srgbClr val="000000"/>
                          </a:solidFill>
                          <a:effectLst/>
                          <a:latin typeface="+mn-lt"/>
                          <a:ea typeface="Arial"/>
                          <a:cs typeface="Arial"/>
                          <a:sym typeface="Arial"/>
                          <a:hlinkClick r:id="rId3"/>
                        </a:rPr>
                        <a:t> et la </a:t>
                      </a:r>
                      <a:r>
                        <a:rPr lang="en-US" sz="1200" b="0" i="0" u="none" strike="noStrike" cap="none" baseline="0" noProof="0" dirty="0" err="1">
                          <a:solidFill>
                            <a:srgbClr val="000000"/>
                          </a:solidFill>
                          <a:effectLst/>
                          <a:latin typeface="+mn-lt"/>
                          <a:ea typeface="Arial"/>
                          <a:cs typeface="Arial"/>
                          <a:sym typeface="Arial"/>
                          <a:hlinkClick r:id="rId3"/>
                        </a:rPr>
                        <a:t>diarrhée</a:t>
                      </a:r>
                      <a:r>
                        <a:rPr lang="en-US" sz="1200" b="0" i="0" u="none" strike="noStrike" cap="none" noProof="0" dirty="0">
                          <a:solidFill>
                            <a:srgbClr val="000000"/>
                          </a:solidFill>
                          <a:effectLst/>
                          <a:latin typeface="+mn-lt"/>
                          <a:ea typeface="Arial"/>
                          <a:cs typeface="Arial"/>
                          <a:sym typeface="Arial"/>
                        </a:rPr>
                        <a:t>.</a:t>
                      </a:r>
                      <a:r>
                        <a:rPr lang="en-US" sz="1200" b="0" i="0" u="none" strike="noStrike" cap="none" noProof="0" dirty="0">
                          <a:solidFill>
                            <a:srgbClr val="000000"/>
                          </a:solidFill>
                          <a:effectLst/>
                          <a:latin typeface="+mn-lt"/>
                          <a:ea typeface="Arial"/>
                          <a:cs typeface="Arial"/>
                        </a:rPr>
                        <a:t> </a:t>
                      </a:r>
                      <a:endParaRPr lang="en-US" sz="1200" b="0" i="0" u="none" strike="noStrike" cap="none" noProof="0" dirty="0">
                        <a:solidFill>
                          <a:srgbClr val="000000"/>
                        </a:solidFill>
                        <a:effectLst/>
                        <a:latin typeface="+mn-lt"/>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600" b="0" i="0" u="none" strike="noStrike" cap="none" noProof="0" dirty="0">
                        <a:solidFill>
                          <a:srgbClr val="000000"/>
                        </a:solidFill>
                        <a:effectLst/>
                        <a:latin typeface="+mn-lt"/>
                        <a:ea typeface="+mn-ea"/>
                        <a:cs typeface="Arial"/>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i="0" u="none" strike="noStrike" cap="none" noProof="0" dirty="0" err="1">
                          <a:solidFill>
                            <a:srgbClr val="000000"/>
                          </a:solidFill>
                          <a:effectLst/>
                          <a:latin typeface="+mn-lt"/>
                          <a:ea typeface="+mn-ea"/>
                          <a:cs typeface="Arial"/>
                          <a:sym typeface="Arial"/>
                        </a:rPr>
                        <a:t>Indicateur</a:t>
                      </a:r>
                      <a:r>
                        <a:rPr lang="en-US" sz="1200" b="0" i="0" u="none" strike="noStrike" cap="none" noProof="0" dirty="0">
                          <a:solidFill>
                            <a:srgbClr val="000000"/>
                          </a:solidFill>
                          <a:effectLst/>
                          <a:latin typeface="+mn-lt"/>
                          <a:ea typeface="+mn-ea"/>
                          <a:cs typeface="Arial"/>
                          <a:sym typeface="Arial"/>
                        </a:rPr>
                        <a:t> </a:t>
                      </a:r>
                      <a:r>
                        <a:rPr lang="en-US" sz="1200" b="0" i="0" u="none" strike="noStrike" cap="none" noProof="0" dirty="0" err="1">
                          <a:solidFill>
                            <a:srgbClr val="000000"/>
                          </a:solidFill>
                          <a:effectLst/>
                          <a:latin typeface="+mn-lt"/>
                          <a:ea typeface="+mn-ea"/>
                          <a:cs typeface="Arial"/>
                          <a:sym typeface="Arial"/>
                        </a:rPr>
                        <a:t>aligné</a:t>
                      </a:r>
                      <a:r>
                        <a:rPr lang="en-US" sz="1200" b="0" i="0" u="none" strike="noStrike" cap="none" noProof="0" dirty="0">
                          <a:solidFill>
                            <a:srgbClr val="000000"/>
                          </a:solidFill>
                          <a:effectLst/>
                          <a:latin typeface="+mn-lt"/>
                          <a:ea typeface="+mn-ea"/>
                          <a:cs typeface="Arial"/>
                          <a:sym typeface="Arial"/>
                        </a:rPr>
                        <a:t> </a:t>
                      </a:r>
                      <a:r>
                        <a:rPr lang="en-US" sz="1200" b="0" i="0" u="none" strike="noStrike" cap="none" noProof="0" dirty="0" err="1">
                          <a:solidFill>
                            <a:srgbClr val="000000"/>
                          </a:solidFill>
                          <a:effectLst/>
                          <a:latin typeface="+mn-lt"/>
                          <a:ea typeface="+mn-ea"/>
                          <a:cs typeface="Arial"/>
                          <a:sym typeface="Arial"/>
                        </a:rPr>
                        <a:t>sur</a:t>
                      </a:r>
                      <a:r>
                        <a:rPr lang="en-US" sz="1200" b="0" i="0" u="none" strike="noStrike" cap="none" noProof="0" dirty="0">
                          <a:solidFill>
                            <a:srgbClr val="000000"/>
                          </a:solidFill>
                          <a:effectLst/>
                          <a:latin typeface="+mn-lt"/>
                          <a:ea typeface="+mn-ea"/>
                          <a:cs typeface="Arial"/>
                          <a:sym typeface="Arial"/>
                        </a:rPr>
                        <a:t> les </a:t>
                      </a:r>
                      <a:r>
                        <a:rPr lang="en-US" sz="1200" b="0" i="0" u="none" strike="noStrike" cap="none" noProof="0" dirty="0">
                          <a:solidFill>
                            <a:schemeClr val="dk1"/>
                          </a:solidFill>
                          <a:effectLst/>
                          <a:latin typeface="+mn-lt"/>
                          <a:ea typeface="+mn-ea"/>
                          <a:cs typeface="+mn-cs"/>
                          <a:sym typeface="Arial"/>
                          <a:hlinkClick r:id="rId4"/>
                        </a:rPr>
                        <a:t>100 </a:t>
                      </a:r>
                      <a:r>
                        <a:rPr lang="en-US" sz="1200" b="0" i="0" u="none" strike="noStrike" cap="none" noProof="0" dirty="0" err="1">
                          <a:solidFill>
                            <a:schemeClr val="dk1"/>
                          </a:solidFill>
                          <a:effectLst/>
                          <a:latin typeface="+mn-lt"/>
                          <a:ea typeface="+mn-ea"/>
                          <a:cs typeface="+mn-cs"/>
                          <a:sym typeface="Arial"/>
                          <a:hlinkClick r:id="rId4"/>
                        </a:rPr>
                        <a:t>indicateurs</a:t>
                      </a:r>
                      <a:r>
                        <a:rPr lang="en-US" sz="1200" b="0" i="0" u="none" strike="noStrike" cap="none" noProof="0" dirty="0">
                          <a:solidFill>
                            <a:schemeClr val="dk1"/>
                          </a:solidFill>
                          <a:effectLst/>
                          <a:latin typeface="+mn-lt"/>
                          <a:ea typeface="+mn-ea"/>
                          <a:cs typeface="+mn-cs"/>
                          <a:sym typeface="Arial"/>
                          <a:hlinkClick r:id="rId4"/>
                        </a:rPr>
                        <a:t> </a:t>
                      </a:r>
                      <a:r>
                        <a:rPr lang="en-US" sz="1200" b="0" i="0" u="none" strike="noStrike" cap="none" noProof="0" dirty="0" err="1">
                          <a:solidFill>
                            <a:schemeClr val="dk1"/>
                          </a:solidFill>
                          <a:effectLst/>
                          <a:latin typeface="+mn-lt"/>
                          <a:ea typeface="+mn-ea"/>
                          <a:cs typeface="+mn-cs"/>
                          <a:sym typeface="Arial"/>
                          <a:hlinkClick r:id="rId4"/>
                        </a:rPr>
                        <a:t>sanitaires</a:t>
                      </a:r>
                      <a:r>
                        <a:rPr lang="en-US" sz="1200" b="0" i="0" u="none" strike="noStrike" cap="none" noProof="0" dirty="0">
                          <a:solidFill>
                            <a:schemeClr val="dk1"/>
                          </a:solidFill>
                          <a:effectLst/>
                          <a:latin typeface="+mn-lt"/>
                          <a:ea typeface="+mn-ea"/>
                          <a:cs typeface="+mn-cs"/>
                          <a:sym typeface="Arial"/>
                          <a:hlinkClick r:id="rId4"/>
                        </a:rPr>
                        <a:t> de base de </a:t>
                      </a:r>
                      <a:r>
                        <a:rPr lang="en-US" sz="1200" b="0" i="0" u="none" strike="noStrike" cap="none" noProof="0" dirty="0" err="1">
                          <a:solidFill>
                            <a:schemeClr val="dk1"/>
                          </a:solidFill>
                          <a:effectLst/>
                          <a:latin typeface="+mn-lt"/>
                          <a:ea typeface="+mn-ea"/>
                          <a:cs typeface="+mn-cs"/>
                          <a:sym typeface="Arial"/>
                          <a:hlinkClick r:id="rId4"/>
                        </a:rPr>
                        <a:t>l’OMS</a:t>
                      </a:r>
                      <a:r>
                        <a:rPr lang="en-US" sz="1200" b="0" i="0" u="none" strike="noStrike" cap="none" noProof="0" dirty="0">
                          <a:solidFill>
                            <a:schemeClr val="dk1"/>
                          </a:solidFill>
                          <a:effectLst/>
                          <a:latin typeface="+mn-lt"/>
                          <a:ea typeface="+mn-ea"/>
                          <a:cs typeface="+mn-cs"/>
                          <a:hlinkClick r:id="rId4"/>
                        </a:rPr>
                        <a:t>, </a:t>
                      </a:r>
                      <a:r>
                        <a:rPr lang="en-US" sz="1200" b="0" i="0" u="none" strike="noStrike" cap="none" noProof="0" dirty="0" err="1">
                          <a:solidFill>
                            <a:schemeClr val="dk1"/>
                          </a:solidFill>
                          <a:effectLst/>
                          <a:latin typeface="+mn-lt"/>
                          <a:ea typeface="+mn-ea"/>
                          <a:cs typeface="+mn-cs"/>
                        </a:rPr>
                        <a:t>l’ODD</a:t>
                      </a:r>
                      <a:r>
                        <a:rPr lang="en-US" sz="1200" b="0" i="0" u="none" strike="noStrike" cap="none" noProof="0" dirty="0">
                          <a:solidFill>
                            <a:schemeClr val="dk1"/>
                          </a:solidFill>
                          <a:effectLst/>
                          <a:latin typeface="+mn-lt"/>
                          <a:ea typeface="+mn-ea"/>
                          <a:cs typeface="+mn-cs"/>
                        </a:rPr>
                        <a:t> 3.8.1, </a:t>
                      </a:r>
                      <a:r>
                        <a:rPr lang="en-US" sz="1200" b="0" i="0" u="none" strike="noStrike" cap="none" noProof="0" dirty="0">
                          <a:solidFill>
                            <a:schemeClr val="dk1"/>
                          </a:solidFill>
                          <a:effectLst/>
                          <a:latin typeface="+mn-lt"/>
                          <a:ea typeface="+mn-ea"/>
                          <a:cs typeface="+mn-cs"/>
                          <a:sym typeface="Arial"/>
                        </a:rPr>
                        <a:t>et </a:t>
                      </a:r>
                      <a:r>
                        <a:rPr lang="en-US" sz="1200" b="0" i="0" u="none" strike="noStrike" cap="none" noProof="0" dirty="0" err="1">
                          <a:solidFill>
                            <a:schemeClr val="dk1"/>
                          </a:solidFill>
                          <a:effectLst/>
                          <a:latin typeface="+mn-lt"/>
                          <a:ea typeface="+mn-ea"/>
                          <a:cs typeface="+mn-cs"/>
                          <a:sym typeface="Arial"/>
                        </a:rPr>
                        <a:t>d’autres</a:t>
                      </a:r>
                      <a:r>
                        <a:rPr lang="en-US" sz="1200" b="0" i="0" u="none" strike="noStrike" cap="none" noProof="0" dirty="0">
                          <a:solidFill>
                            <a:schemeClr val="dk1"/>
                          </a:solidFill>
                          <a:effectLst/>
                          <a:latin typeface="+mn-lt"/>
                          <a:ea typeface="+mn-ea"/>
                          <a:cs typeface="+mn-cs"/>
                          <a:sym typeface="Arial"/>
                        </a:rPr>
                        <a:t> initiatives.</a:t>
                      </a:r>
                      <a:r>
                        <a:rPr lang="en-US" sz="1200" b="0" i="0" u="none" strike="noStrike" cap="none" noProof="0" dirty="0">
                          <a:solidFill>
                            <a:schemeClr val="dk1"/>
                          </a:solidFill>
                          <a:effectLst/>
                          <a:latin typeface="+mn-lt"/>
                          <a:ea typeface="+mn-ea"/>
                          <a:cs typeface="+mn-cs"/>
                        </a:rPr>
                        <a:t> </a:t>
                      </a:r>
                      <a:endParaRPr lang="en-US" sz="1200" b="0" i="0" u="none" strike="noStrike" cap="none" noProof="0" dirty="0">
                        <a:solidFill>
                          <a:schemeClr val="tx1"/>
                        </a:solidFill>
                        <a:effectLst/>
                        <a:latin typeface="+mn-lt"/>
                        <a:ea typeface="+mn-ea"/>
                        <a:cs typeface="+mn-cs"/>
                        <a:sym typeface="Arial"/>
                      </a:endParaRPr>
                    </a:p>
                  </a:txBody>
                  <a:tcPr/>
                </a:tc>
                <a:extLst>
                  <a:ext uri="{0D108BD9-81ED-4DB2-BD59-A6C34878D82A}">
                    <a16:rowId xmlns:a16="http://schemas.microsoft.com/office/drawing/2014/main" val="9579027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noProof="0" dirty="0">
                          <a:solidFill>
                            <a:schemeClr val="tx1"/>
                          </a:solidFill>
                          <a:latin typeface="+mj-lt"/>
                          <a:cs typeface="Arial"/>
                          <a:sym typeface="Arial"/>
                        </a:rPr>
                        <a:t>2. </a:t>
                      </a:r>
                      <a:r>
                        <a:rPr lang="fr-FR" sz="1300" b="0" i="0" u="none" strike="noStrike" cap="none" noProof="0" dirty="0">
                          <a:solidFill>
                            <a:schemeClr val="tx1"/>
                          </a:solidFill>
                          <a:latin typeface="+mj-lt"/>
                          <a:cs typeface="Arial"/>
                          <a:sym typeface="Arial"/>
                        </a:rPr>
                        <a:t>Utilisation de diagnostics du paludisme</a:t>
                      </a:r>
                      <a:endParaRPr lang="en-US" sz="1300" b="0" i="0" u="none" strike="noStrike" cap="none" noProof="0" dirty="0">
                        <a:solidFill>
                          <a:schemeClr val="tx1"/>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noProof="0" dirty="0">
                          <a:solidFill>
                            <a:schemeClr val="tx1"/>
                          </a:solidFill>
                          <a:latin typeface="+mn-lt"/>
                        </a:rPr>
                        <a:t>S.O.</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noProof="0" dirty="0" err="1">
                          <a:solidFill>
                            <a:schemeClr val="tx2">
                              <a:lumMod val="10000"/>
                            </a:schemeClr>
                          </a:solidFill>
                          <a:sym typeface="Calibri"/>
                        </a:rPr>
                        <a:t>Indicateur</a:t>
                      </a:r>
                      <a:r>
                        <a:rPr lang="en-US" sz="1200" b="0" noProof="0" dirty="0">
                          <a:solidFill>
                            <a:schemeClr val="tx2">
                              <a:lumMod val="10000"/>
                            </a:schemeClr>
                          </a:solidFill>
                          <a:sym typeface="Calibri"/>
                        </a:rPr>
                        <a:t> </a:t>
                      </a:r>
                      <a:r>
                        <a:rPr lang="en-US" sz="1200" b="0" noProof="0" dirty="0" err="1">
                          <a:solidFill>
                            <a:schemeClr val="tx2">
                              <a:lumMod val="10000"/>
                            </a:schemeClr>
                          </a:solidFill>
                          <a:sym typeface="Calibri"/>
                        </a:rPr>
                        <a:t>aligné</a:t>
                      </a:r>
                      <a:r>
                        <a:rPr lang="en-US" sz="1200" b="0" noProof="0" dirty="0">
                          <a:solidFill>
                            <a:schemeClr val="tx2">
                              <a:lumMod val="10000"/>
                            </a:schemeClr>
                          </a:solidFill>
                          <a:sym typeface="Calibri"/>
                        </a:rPr>
                        <a:t> sur les </a:t>
                      </a:r>
                      <a:r>
                        <a:rPr lang="en-US" sz="1200" b="0" noProof="0" dirty="0" err="1">
                          <a:solidFill>
                            <a:schemeClr val="tx2">
                              <a:lumMod val="10000"/>
                            </a:schemeClr>
                          </a:solidFill>
                          <a:sym typeface="Calibri"/>
                        </a:rPr>
                        <a:t>recommandations</a:t>
                      </a:r>
                      <a:r>
                        <a:rPr lang="en-US" sz="1200" b="0" noProof="0" dirty="0">
                          <a:solidFill>
                            <a:schemeClr val="tx2">
                              <a:lumMod val="10000"/>
                            </a:schemeClr>
                          </a:solidFill>
                          <a:sym typeface="Calibri"/>
                        </a:rPr>
                        <a:t> de </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5"/>
                        </a:rPr>
                        <a:t>Faire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5"/>
                        </a:rPr>
                        <a:t>reculer</a:t>
                      </a:r>
                      <a:r>
                        <a:rPr kumimoji="0" lang="en-US" sz="1200" b="0" i="0" u="none" strike="noStrike" kern="0" cap="none" spc="0" normalizeH="0" baseline="0" noProof="0" dirty="0">
                          <a:ln>
                            <a:noFill/>
                          </a:ln>
                          <a:solidFill>
                            <a:srgbClr val="EFEFEF">
                              <a:lumMod val="10000"/>
                            </a:srgbClr>
                          </a:solidFill>
                          <a:effectLst/>
                          <a:uLnTx/>
                          <a:uFillTx/>
                          <a:latin typeface="+mn-lt"/>
                          <a:ea typeface="+mn-ea"/>
                          <a:cs typeface="+mn-cs"/>
                          <a:sym typeface="Calibri"/>
                          <a:hlinkClick r:id="rId5"/>
                        </a:rPr>
                        <a:t> le </a:t>
                      </a:r>
                      <a:r>
                        <a:rPr kumimoji="0" lang="en-US" sz="1200" b="0" i="0" u="none" strike="noStrike" kern="0" cap="none" spc="0" normalizeH="0" baseline="0" noProof="0" dirty="0" err="1">
                          <a:ln>
                            <a:noFill/>
                          </a:ln>
                          <a:solidFill>
                            <a:srgbClr val="EFEFEF">
                              <a:lumMod val="10000"/>
                            </a:srgbClr>
                          </a:solidFill>
                          <a:effectLst/>
                          <a:uLnTx/>
                          <a:uFillTx/>
                          <a:latin typeface="+mn-lt"/>
                          <a:ea typeface="+mn-ea"/>
                          <a:cs typeface="+mn-cs"/>
                          <a:sym typeface="Calibri"/>
                          <a:hlinkClick r:id="rId5"/>
                        </a:rPr>
                        <a:t>paludisme</a:t>
                      </a:r>
                      <a:r>
                        <a:rPr lang="en-US" sz="1200" b="0" noProof="0" dirty="0">
                          <a:solidFill>
                            <a:schemeClr val="tx2">
                              <a:lumMod val="10000"/>
                            </a:schemeClr>
                          </a:solidFill>
                          <a:sym typeface="Calibri"/>
                        </a:rPr>
                        <a:t> et la </a:t>
                      </a:r>
                      <a:r>
                        <a:rPr lang="en-US" sz="1200" b="0" noProof="0" dirty="0" err="1">
                          <a:solidFill>
                            <a:schemeClr val="tx2">
                              <a:lumMod val="10000"/>
                            </a:schemeClr>
                          </a:solidFill>
                          <a:sym typeface="Calibri"/>
                        </a:rPr>
                        <a:t>cible</a:t>
                      </a:r>
                      <a:r>
                        <a:rPr lang="en-US" sz="1200" b="0" noProof="0" dirty="0">
                          <a:solidFill>
                            <a:schemeClr val="tx2">
                              <a:lumMod val="10000"/>
                            </a:schemeClr>
                          </a:solidFill>
                        </a:rPr>
                        <a:t> 3.3 des ODD.</a:t>
                      </a:r>
                      <a:endParaRPr lang="en-US" sz="1200" b="0" i="0" u="none" strike="noStrike" cap="none" noProof="0"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49125971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noProof="0" dirty="0">
                          <a:solidFill>
                            <a:srgbClr val="000000"/>
                          </a:solidFill>
                          <a:latin typeface="+mj-lt"/>
                          <a:cs typeface="Arial"/>
                          <a:sym typeface="Arial"/>
                        </a:rPr>
                        <a:t>3. </a:t>
                      </a:r>
                      <a:r>
                        <a:rPr lang="fr-FR" sz="1300" b="0" i="0" u="none" strike="noStrike" cap="none" noProof="0" dirty="0">
                          <a:solidFill>
                            <a:srgbClr val="000000"/>
                          </a:solidFill>
                          <a:latin typeface="+mj-lt"/>
                          <a:cs typeface="Arial"/>
                          <a:sym typeface="Arial"/>
                        </a:rPr>
                        <a:t>Recherche de soins en cas de symptômes d'infections respiratoires aiguës (IRA)</a:t>
                      </a:r>
                      <a:endParaRPr lang="en-US" sz="1300" b="0" i="0" u="none" strike="noStrike" cap="none" noProof="0" dirty="0">
                        <a:solidFill>
                          <a:srgbClr val="000000"/>
                        </a:solidFill>
                        <a:latin typeface="+mj-lt"/>
                        <a:cs typeface="Arial"/>
                        <a:sym typeface="Arial"/>
                      </a:endParaRP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1300" b="0" i="0" u="none" strike="noStrike" cap="none" noProof="0" dirty="0">
                          <a:solidFill>
                            <a:schemeClr val="tx1"/>
                          </a:solidFill>
                          <a:effectLst/>
                          <a:latin typeface="+mn-lt"/>
                          <a:ea typeface="+mn-ea"/>
                          <a:cs typeface="+mn-cs"/>
                          <a:sym typeface="Arial"/>
                        </a:rPr>
                        <a:t>D'ici à 2025, accès à 90 % à la prise en charge appropriée des cas de pneumonie (avec une couverture de 80 % dans chaque district)</a:t>
                      </a:r>
                      <a:r>
                        <a:rPr lang="en-US" sz="1300" b="0" i="0" u="none" strike="noStrike" cap="none" noProof="0" dirty="0">
                          <a:solidFill>
                            <a:schemeClr val="dk1"/>
                          </a:solidFill>
                          <a:effectLst/>
                          <a:latin typeface="+mn-lt"/>
                          <a:ea typeface="+mn-ea"/>
                          <a:cs typeface="+mn-cs"/>
                        </a:rPr>
                        <a:t> </a:t>
                      </a:r>
                      <a:endParaRPr lang="en-US" sz="1300" b="0" i="0" u="none" strike="noStrike" cap="none" noProof="0" dirty="0">
                        <a:solidFill>
                          <a:srgbClr val="FF0000"/>
                        </a:solidFill>
                        <a:latin typeface="+mn-lt"/>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i="0" u="none" strike="noStrike" cap="none" noProof="0" dirty="0">
                          <a:solidFill>
                            <a:schemeClr val="tx1"/>
                          </a:solidFill>
                          <a:effectLst/>
                          <a:latin typeface="+mn-lt"/>
                          <a:ea typeface="+mn-ea"/>
                          <a:cs typeface="+mn-cs"/>
                          <a:sym typeface="Arial"/>
                        </a:rPr>
                        <a:t>Cible mondiale connexe énoncée dans le </a:t>
                      </a:r>
                      <a:r>
                        <a:rPr lang="en-US" sz="1200" b="0" i="0" u="none" strike="noStrike" cap="none" noProof="0" dirty="0">
                          <a:solidFill>
                            <a:srgbClr val="000000"/>
                          </a:solidFill>
                          <a:effectLst/>
                          <a:latin typeface="+mn-lt"/>
                          <a:ea typeface="Arial"/>
                          <a:cs typeface="Arial"/>
                          <a:sym typeface="Arial"/>
                          <a:hlinkClick r:id="rId3"/>
                        </a:rPr>
                        <a:t>Plan </a:t>
                      </a:r>
                      <a:r>
                        <a:rPr lang="en-US" sz="1200" b="0" i="0" u="none" strike="noStrike" cap="none" noProof="0" dirty="0" err="1">
                          <a:solidFill>
                            <a:srgbClr val="000000"/>
                          </a:solidFill>
                          <a:effectLst/>
                          <a:latin typeface="+mn-lt"/>
                          <a:ea typeface="Arial"/>
                          <a:cs typeface="Arial"/>
                          <a:sym typeface="Arial"/>
                          <a:hlinkClick r:id="rId3"/>
                        </a:rPr>
                        <a:t>d’action</a:t>
                      </a:r>
                      <a:r>
                        <a:rPr lang="en-US" sz="1200" b="0" i="0" u="none" strike="noStrike" cap="none" noProof="0" dirty="0">
                          <a:solidFill>
                            <a:srgbClr val="000000"/>
                          </a:solidFill>
                          <a:effectLst/>
                          <a:latin typeface="+mn-lt"/>
                          <a:ea typeface="Arial"/>
                          <a:cs typeface="Arial"/>
                          <a:sym typeface="Arial"/>
                          <a:hlinkClick r:id="rId3"/>
                        </a:rPr>
                        <a:t> </a:t>
                      </a:r>
                      <a:r>
                        <a:rPr lang="en-US" sz="1200" b="0" i="0" u="none" strike="noStrike" cap="none" noProof="0" dirty="0" err="1">
                          <a:solidFill>
                            <a:srgbClr val="000000"/>
                          </a:solidFill>
                          <a:effectLst/>
                          <a:latin typeface="+mn-lt"/>
                          <a:ea typeface="Arial"/>
                          <a:cs typeface="Arial"/>
                          <a:sym typeface="Arial"/>
                          <a:hlinkClick r:id="rId3"/>
                        </a:rPr>
                        <a:t>mondial</a:t>
                      </a:r>
                      <a:r>
                        <a:rPr lang="en-US" sz="1200" b="0" i="0" u="none" strike="noStrike" cap="none" baseline="0" noProof="0" dirty="0">
                          <a:solidFill>
                            <a:srgbClr val="000000"/>
                          </a:solidFill>
                          <a:effectLst/>
                          <a:latin typeface="+mn-lt"/>
                          <a:ea typeface="Arial"/>
                          <a:cs typeface="Arial"/>
                          <a:sym typeface="Arial"/>
                          <a:hlinkClick r:id="rId3"/>
                        </a:rPr>
                        <a:t> </a:t>
                      </a:r>
                      <a:r>
                        <a:rPr lang="en-US" sz="1200" b="0" i="0" u="none" strike="noStrike" cap="none" baseline="0" noProof="0" dirty="0" err="1">
                          <a:solidFill>
                            <a:srgbClr val="000000"/>
                          </a:solidFill>
                          <a:effectLst/>
                          <a:latin typeface="+mn-lt"/>
                          <a:ea typeface="Arial"/>
                          <a:cs typeface="Arial"/>
                          <a:sym typeface="Arial"/>
                          <a:hlinkClick r:id="rId3"/>
                        </a:rPr>
                        <a:t>intégré</a:t>
                      </a:r>
                      <a:r>
                        <a:rPr lang="en-US" sz="1200" b="0" i="0" u="none" strike="noStrike" cap="none" baseline="0" noProof="0" dirty="0">
                          <a:solidFill>
                            <a:srgbClr val="000000"/>
                          </a:solidFill>
                          <a:effectLst/>
                          <a:latin typeface="+mn-lt"/>
                          <a:ea typeface="Arial"/>
                          <a:cs typeface="Arial"/>
                          <a:sym typeface="Arial"/>
                          <a:hlinkClick r:id="rId3"/>
                        </a:rPr>
                        <a:t> pour </a:t>
                      </a:r>
                      <a:r>
                        <a:rPr lang="en-US" sz="1200" b="0" i="0" u="none" strike="noStrike" cap="none" baseline="0" noProof="0" dirty="0" err="1">
                          <a:solidFill>
                            <a:srgbClr val="000000"/>
                          </a:solidFill>
                          <a:effectLst/>
                          <a:latin typeface="+mn-lt"/>
                          <a:ea typeface="Arial"/>
                          <a:cs typeface="Arial"/>
                          <a:sym typeface="Arial"/>
                          <a:hlinkClick r:id="rId3"/>
                        </a:rPr>
                        <a:t>prévenir</a:t>
                      </a:r>
                      <a:r>
                        <a:rPr lang="en-US" sz="1200" b="0" i="0" u="none" strike="noStrike" cap="none" baseline="0" noProof="0" dirty="0">
                          <a:solidFill>
                            <a:srgbClr val="000000"/>
                          </a:solidFill>
                          <a:effectLst/>
                          <a:latin typeface="+mn-lt"/>
                          <a:ea typeface="Arial"/>
                          <a:cs typeface="Arial"/>
                          <a:sym typeface="Arial"/>
                          <a:hlinkClick r:id="rId3"/>
                        </a:rPr>
                        <a:t> et </a:t>
                      </a:r>
                      <a:r>
                        <a:rPr lang="en-US" sz="1200" b="0" i="0" u="none" strike="noStrike" cap="none" baseline="0" noProof="0" dirty="0" err="1">
                          <a:solidFill>
                            <a:srgbClr val="000000"/>
                          </a:solidFill>
                          <a:effectLst/>
                          <a:latin typeface="+mn-lt"/>
                          <a:ea typeface="Arial"/>
                          <a:cs typeface="Arial"/>
                          <a:sym typeface="Arial"/>
                          <a:hlinkClick r:id="rId3"/>
                        </a:rPr>
                        <a:t>combattre</a:t>
                      </a:r>
                      <a:r>
                        <a:rPr lang="en-US" sz="1200" b="0" i="0" u="none" strike="noStrike" cap="none" baseline="0" noProof="0" dirty="0">
                          <a:solidFill>
                            <a:srgbClr val="000000"/>
                          </a:solidFill>
                          <a:effectLst/>
                          <a:latin typeface="+mn-lt"/>
                          <a:ea typeface="Arial"/>
                          <a:cs typeface="Arial"/>
                          <a:sym typeface="Arial"/>
                          <a:hlinkClick r:id="rId3"/>
                        </a:rPr>
                        <a:t> la </a:t>
                      </a:r>
                      <a:r>
                        <a:rPr lang="en-US" sz="1200" b="0" i="0" u="none" strike="noStrike" cap="none" baseline="0" noProof="0" dirty="0" err="1">
                          <a:solidFill>
                            <a:srgbClr val="000000"/>
                          </a:solidFill>
                          <a:effectLst/>
                          <a:latin typeface="+mn-lt"/>
                          <a:ea typeface="Arial"/>
                          <a:cs typeface="Arial"/>
                          <a:sym typeface="Arial"/>
                          <a:hlinkClick r:id="rId3"/>
                        </a:rPr>
                        <a:t>pneumonie</a:t>
                      </a:r>
                      <a:r>
                        <a:rPr lang="en-US" sz="1200" b="0" i="0" u="none" strike="noStrike" cap="none" baseline="0" noProof="0" dirty="0">
                          <a:solidFill>
                            <a:srgbClr val="000000"/>
                          </a:solidFill>
                          <a:effectLst/>
                          <a:latin typeface="+mn-lt"/>
                          <a:ea typeface="Arial"/>
                          <a:cs typeface="Arial"/>
                          <a:sym typeface="Arial"/>
                          <a:hlinkClick r:id="rId3"/>
                        </a:rPr>
                        <a:t> et la </a:t>
                      </a:r>
                      <a:r>
                        <a:rPr lang="en-US" sz="1200" b="0" i="0" u="none" strike="noStrike" cap="none" baseline="0" noProof="0" dirty="0" err="1">
                          <a:solidFill>
                            <a:srgbClr val="000000"/>
                          </a:solidFill>
                          <a:effectLst/>
                          <a:latin typeface="+mn-lt"/>
                          <a:ea typeface="Arial"/>
                          <a:cs typeface="Arial"/>
                          <a:sym typeface="Arial"/>
                          <a:hlinkClick r:id="rId3"/>
                        </a:rPr>
                        <a:t>diarrhée</a:t>
                      </a:r>
                      <a:r>
                        <a:rPr lang="en-US" sz="1200" b="0" i="0" u="none" strike="noStrike" cap="none" baseline="0" noProof="0" dirty="0">
                          <a:solidFill>
                            <a:srgbClr val="000000"/>
                          </a:solidFill>
                          <a:effectLst/>
                          <a:latin typeface="+mn-lt"/>
                          <a:ea typeface="Arial"/>
                          <a:cs typeface="Arial"/>
                          <a:sym typeface="Arial"/>
                        </a:rPr>
                        <a:t> </a:t>
                      </a:r>
                      <a:r>
                        <a:rPr lang="en-US" sz="1200" b="0" i="0" u="none" strike="noStrike" cap="none" noProof="0" dirty="0">
                          <a:solidFill>
                            <a:srgbClr val="000000"/>
                          </a:solidFill>
                          <a:effectLst/>
                          <a:latin typeface="+mn-lt"/>
                          <a:ea typeface="Arial"/>
                          <a:cs typeface="Arial"/>
                          <a:sym typeface="Arial"/>
                        </a:rPr>
                        <a:t>; la </a:t>
                      </a:r>
                      <a:r>
                        <a:rPr lang="en-US" sz="1200" b="0" i="0" u="none" strike="noStrike" cap="none" noProof="0" dirty="0" err="1">
                          <a:solidFill>
                            <a:srgbClr val="000000"/>
                          </a:solidFill>
                          <a:effectLst/>
                          <a:latin typeface="+mn-lt"/>
                          <a:ea typeface="Arial"/>
                          <a:cs typeface="Arial"/>
                          <a:sym typeface="Arial"/>
                        </a:rPr>
                        <a:t>cible</a:t>
                      </a:r>
                      <a:r>
                        <a:rPr lang="en-US" sz="1200" b="0" i="0" u="none" strike="noStrike" cap="none" noProof="0" dirty="0">
                          <a:solidFill>
                            <a:srgbClr val="000000"/>
                          </a:solidFill>
                          <a:effectLst/>
                          <a:latin typeface="+mn-lt"/>
                          <a:ea typeface="Arial"/>
                          <a:cs typeface="Arial"/>
                          <a:sym typeface="Arial"/>
                        </a:rPr>
                        <a:t> et </a:t>
                      </a:r>
                      <a:r>
                        <a:rPr lang="en-US" sz="1200" b="0" i="0" u="none" strike="noStrike" cap="none" noProof="0" dirty="0" err="1">
                          <a:solidFill>
                            <a:srgbClr val="000000"/>
                          </a:solidFill>
                          <a:effectLst/>
                          <a:latin typeface="+mn-lt"/>
                          <a:ea typeface="Arial"/>
                          <a:cs typeface="Arial"/>
                          <a:sym typeface="Arial"/>
                        </a:rPr>
                        <a:t>l’indicateur</a:t>
                      </a:r>
                      <a:r>
                        <a:rPr lang="en-US" sz="1200" b="0" i="0" u="none" strike="noStrike" cap="none" noProof="0" dirty="0">
                          <a:solidFill>
                            <a:srgbClr val="000000"/>
                          </a:solidFill>
                          <a:effectLst/>
                          <a:latin typeface="+mn-lt"/>
                          <a:ea typeface="Arial"/>
                          <a:cs typeface="Arial"/>
                          <a:sym typeface="Arial"/>
                        </a:rPr>
                        <a:t> du GAPPD </a:t>
                      </a:r>
                      <a:r>
                        <a:rPr lang="en-US" sz="1200" b="0" i="0" u="none" strike="noStrike" cap="none" noProof="0" dirty="0" err="1">
                          <a:solidFill>
                            <a:srgbClr val="000000"/>
                          </a:solidFill>
                          <a:effectLst/>
                          <a:latin typeface="+mn-lt"/>
                          <a:ea typeface="Arial"/>
                          <a:cs typeface="Arial"/>
                          <a:sym typeface="Arial"/>
                        </a:rPr>
                        <a:t>diffèrent</a:t>
                      </a:r>
                      <a:r>
                        <a:rPr lang="en-US" sz="1200" b="0" i="0" u="none" strike="noStrike" cap="none" noProof="0" dirty="0">
                          <a:solidFill>
                            <a:srgbClr val="000000"/>
                          </a:solidFill>
                          <a:effectLst/>
                          <a:latin typeface="+mn-lt"/>
                          <a:ea typeface="Arial"/>
                          <a:cs typeface="Arial"/>
                          <a:sym typeface="Arial"/>
                        </a:rPr>
                        <a:t>.</a:t>
                      </a:r>
                      <a:endParaRPr lang="en-US" sz="1200" b="0" i="0" u="none" strike="noStrike" cap="none" noProof="0" dirty="0">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600" b="0" i="0" u="none" strike="noStrike" cap="none" noProof="0" dirty="0">
                        <a:solidFill>
                          <a:schemeClr val="dk1"/>
                        </a:solidFill>
                        <a:effectLst/>
                        <a:latin typeface="+mn-lt"/>
                        <a:ea typeface="+mn-ea"/>
                        <a:cs typeface="+mn-cs"/>
                        <a:sym typeface="Arial"/>
                      </a:endParaRPr>
                    </a:p>
                    <a:p>
                      <a:pPr marL="0" marR="0" lvl="0" indent="0" algn="l" rtl="0" eaLnBrk="1" fontAlgn="auto" latinLnBrk="0" hangingPunct="1">
                        <a:lnSpc>
                          <a:spcPct val="100000"/>
                        </a:lnSpc>
                        <a:spcBef>
                          <a:spcPts val="0"/>
                        </a:spcBef>
                        <a:spcAft>
                          <a:spcPts val="0"/>
                        </a:spcAft>
                        <a:buClr>
                          <a:srgbClr val="000000"/>
                        </a:buClr>
                        <a:buSzTx/>
                        <a:buFont typeface="Arial"/>
                        <a:buNone/>
                      </a:pPr>
                      <a:r>
                        <a:rPr lang="fr-FR" sz="1200" b="0" i="0" u="none" strike="noStrike" cap="none" noProof="0" dirty="0">
                          <a:solidFill>
                            <a:schemeClr val="dk1"/>
                          </a:solidFill>
                          <a:effectLst/>
                          <a:latin typeface="+mn-lt"/>
                          <a:ea typeface="+mn-ea"/>
                          <a:cs typeface="+mn-cs"/>
                          <a:sym typeface="Arial"/>
                        </a:rPr>
                        <a:t>L'indicateur est aligné sur la mesure de l'ODD 3.8.1 et inclus dans l</a:t>
                      </a:r>
                      <a:r>
                        <a:rPr lang="fr-FR" sz="1200" b="0" i="0" u="none" strike="noStrike" cap="none" noProof="0" dirty="0">
                          <a:solidFill>
                            <a:schemeClr val="dk1"/>
                          </a:solidFill>
                          <a:effectLst/>
                          <a:latin typeface="+mn-lt"/>
                          <a:ea typeface="+mn-ea"/>
                          <a:cs typeface="+mn-cs"/>
                          <a:sym typeface="Arial"/>
                          <a:hlinkClick r:id="rId6"/>
                        </a:rPr>
                        <a:t>‘</a:t>
                      </a:r>
                      <a:r>
                        <a:rPr lang="en-US" sz="1200" b="0" i="0" u="none" strike="noStrike" cap="none" noProof="0" dirty="0" err="1">
                          <a:solidFill>
                            <a:schemeClr val="dk1"/>
                          </a:solidFill>
                          <a:effectLst/>
                          <a:latin typeface="+mn-lt"/>
                          <a:ea typeface="+mn-ea"/>
                          <a:cs typeface="+mn-cs"/>
                          <a:sym typeface="Arial"/>
                          <a:hlinkClick r:id="rId6"/>
                        </a:rPr>
                        <a:t>Indice</a:t>
                      </a:r>
                      <a:r>
                        <a:rPr lang="en-US" sz="1200" b="0" i="0" u="none" strike="noStrike" cap="none" noProof="0" dirty="0">
                          <a:solidFill>
                            <a:schemeClr val="dk1"/>
                          </a:solidFill>
                          <a:effectLst/>
                          <a:latin typeface="+mn-lt"/>
                          <a:ea typeface="+mn-ea"/>
                          <a:cs typeface="+mn-cs"/>
                          <a:sym typeface="Arial"/>
                          <a:hlinkClick r:id="rId6"/>
                        </a:rPr>
                        <a:t> de couverture sanitaire </a:t>
                      </a:r>
                      <a:r>
                        <a:rPr lang="en-US" sz="1200" b="0" i="0" u="none" strike="noStrike" cap="none" noProof="0" dirty="0" err="1">
                          <a:solidFill>
                            <a:schemeClr val="dk1"/>
                          </a:solidFill>
                          <a:effectLst/>
                          <a:latin typeface="+mn-lt"/>
                          <a:ea typeface="+mn-ea"/>
                          <a:cs typeface="+mn-cs"/>
                          <a:sym typeface="Arial"/>
                          <a:hlinkClick r:id="rId6"/>
                        </a:rPr>
                        <a:t>universelle</a:t>
                      </a:r>
                      <a:r>
                        <a:rPr lang="en-US" sz="1200" b="0" i="0" u="none" strike="noStrike" cap="none" noProof="0" dirty="0">
                          <a:solidFill>
                            <a:schemeClr val="dk1"/>
                          </a:solidFill>
                          <a:effectLst/>
                          <a:latin typeface="+mn-lt"/>
                          <a:ea typeface="+mn-ea"/>
                          <a:cs typeface="+mn-cs"/>
                          <a:sym typeface="Arial"/>
                          <a:hlinkClick r:id="rId6"/>
                        </a:rPr>
                        <a:t> (3.8.1).</a:t>
                      </a:r>
                      <a:r>
                        <a:rPr lang="en-US" sz="1200" b="0" i="0" u="none" strike="noStrike" cap="none" noProof="0" dirty="0">
                          <a:solidFill>
                            <a:schemeClr val="dk1"/>
                          </a:solidFill>
                          <a:effectLst/>
                          <a:latin typeface="+mn-lt"/>
                          <a:ea typeface="+mn-ea"/>
                          <a:cs typeface="+mn-cs"/>
                          <a:hlinkClick r:id="rId6"/>
                        </a:rPr>
                        <a:t> </a:t>
                      </a:r>
                      <a:endParaRPr lang="en-US" sz="1200" b="0" noProof="0" dirty="0">
                        <a:solidFill>
                          <a:schemeClr val="tx1"/>
                        </a:solidFill>
                        <a:latin typeface="+mn-lt"/>
                      </a:endParaRPr>
                    </a:p>
                  </a:txBody>
                  <a:tcPr/>
                </a:tc>
                <a:extLst>
                  <a:ext uri="{0D108BD9-81ED-4DB2-BD59-A6C34878D82A}">
                    <a16:rowId xmlns:a16="http://schemas.microsoft.com/office/drawing/2014/main" val="3163158127"/>
                  </a:ext>
                </a:extLst>
              </a:tr>
              <a:tr h="370840">
                <a:tc>
                  <a:txBody>
                    <a:bodyPr/>
                    <a:lstStyle/>
                    <a:p>
                      <a:r>
                        <a:rPr lang="en-US" sz="1300" b="0" i="0" u="none" strike="noStrike" cap="none" noProof="0" dirty="0">
                          <a:solidFill>
                            <a:srgbClr val="000000"/>
                          </a:solidFill>
                          <a:latin typeface="+mj-lt"/>
                          <a:cs typeface="Arial"/>
                          <a:sym typeface="Arial"/>
                        </a:rPr>
                        <a:t>4. </a:t>
                      </a:r>
                      <a:r>
                        <a:rPr lang="fr-FR" sz="1300" b="0" i="0" u="none" strike="noStrike" cap="none" noProof="0" dirty="0">
                          <a:solidFill>
                            <a:srgbClr val="000000"/>
                          </a:solidFill>
                          <a:latin typeface="+mj-lt"/>
                          <a:cs typeface="Arial"/>
                          <a:sym typeface="Arial"/>
                        </a:rPr>
                        <a:t>Recherche de soins en cas de fièvre</a:t>
                      </a:r>
                      <a:endParaRPr lang="en-US" sz="1300" b="0" i="0" u="none" strike="noStrike" cap="none" noProof="0" dirty="0">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noProof="0" dirty="0">
                          <a:solidFill>
                            <a:schemeClr val="tx1"/>
                          </a:solidFill>
                          <a:latin typeface="+mj-lt"/>
                        </a:rPr>
                        <a:t>S.O.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0" noProof="0" dirty="0">
                          <a:solidFill>
                            <a:schemeClr val="tx2">
                              <a:lumMod val="10000"/>
                            </a:schemeClr>
                          </a:solidFill>
                          <a:sym typeface="Calibri"/>
                        </a:rPr>
                        <a:t>Indicateur aligné sur les recommandations de </a:t>
                      </a:r>
                      <a:r>
                        <a:rPr lang="en-US" sz="1200" b="0" noProof="0" dirty="0">
                          <a:solidFill>
                            <a:schemeClr val="tx2">
                              <a:lumMod val="10000"/>
                            </a:schemeClr>
                          </a:solidFill>
                          <a:sym typeface="Calibri"/>
                          <a:hlinkClick r:id="rId5"/>
                        </a:rPr>
                        <a:t>Faire </a:t>
                      </a:r>
                      <a:r>
                        <a:rPr lang="en-US" sz="1200" b="0" noProof="0" dirty="0" err="1">
                          <a:solidFill>
                            <a:schemeClr val="tx2">
                              <a:lumMod val="10000"/>
                            </a:schemeClr>
                          </a:solidFill>
                          <a:sym typeface="Calibri"/>
                          <a:hlinkClick r:id="rId5"/>
                        </a:rPr>
                        <a:t>reculer</a:t>
                      </a:r>
                      <a:r>
                        <a:rPr lang="en-US" sz="1200" b="0" noProof="0" dirty="0">
                          <a:solidFill>
                            <a:schemeClr val="tx2">
                              <a:lumMod val="10000"/>
                            </a:schemeClr>
                          </a:solidFill>
                          <a:sym typeface="Calibri"/>
                          <a:hlinkClick r:id="rId5"/>
                        </a:rPr>
                        <a:t> le </a:t>
                      </a:r>
                      <a:r>
                        <a:rPr lang="en-US" sz="1200" b="0" noProof="0" dirty="0" err="1">
                          <a:solidFill>
                            <a:schemeClr val="tx2">
                              <a:lumMod val="10000"/>
                            </a:schemeClr>
                          </a:solidFill>
                          <a:sym typeface="Calibri"/>
                          <a:hlinkClick r:id="rId5"/>
                        </a:rPr>
                        <a:t>paludisme</a:t>
                      </a:r>
                      <a:r>
                        <a:rPr lang="en-US" sz="1200" b="0" noProof="0" dirty="0">
                          <a:solidFill>
                            <a:schemeClr val="tx2">
                              <a:lumMod val="10000"/>
                            </a:schemeClr>
                          </a:solidFill>
                          <a:sym typeface="Calibri"/>
                        </a:rPr>
                        <a:t>.</a:t>
                      </a:r>
                      <a:endParaRPr lang="en-US" sz="1200" b="0" i="0" u="none" strike="noStrike" cap="none" noProof="0" dirty="0">
                        <a:solidFill>
                          <a:schemeClr val="tx2">
                            <a:lumMod val="10000"/>
                          </a:schemeClr>
                        </a:solidFill>
                        <a:latin typeface="+mn-lt"/>
                        <a:ea typeface="+mn-ea"/>
                        <a:cs typeface="+mn-cs"/>
                        <a:sym typeface="Arial"/>
                      </a:endParaRPr>
                    </a:p>
                  </a:txBody>
                  <a:tcPr/>
                </a:tc>
                <a:extLst>
                  <a:ext uri="{0D108BD9-81ED-4DB2-BD59-A6C34878D82A}">
                    <a16:rowId xmlns:a16="http://schemas.microsoft.com/office/drawing/2014/main" val="15930212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u="none" strike="noStrike" cap="none" noProof="0" dirty="0">
                          <a:solidFill>
                            <a:srgbClr val="000000"/>
                          </a:solidFill>
                          <a:latin typeface="+mj-lt"/>
                          <a:cs typeface="Arial"/>
                          <a:sym typeface="Arial"/>
                        </a:rPr>
                        <a:t>5. </a:t>
                      </a:r>
                      <a:r>
                        <a:rPr lang="en-US" sz="1300" b="0" i="0" u="none" strike="noStrike" cap="none" noProof="0" dirty="0" err="1">
                          <a:solidFill>
                            <a:srgbClr val="000000"/>
                          </a:solidFill>
                          <a:latin typeface="+mj-lt"/>
                          <a:cs typeface="Arial"/>
                          <a:sym typeface="Arial"/>
                        </a:rPr>
                        <a:t>Traitement</a:t>
                      </a:r>
                      <a:r>
                        <a:rPr lang="en-US" sz="1300" b="0" i="0" u="none" strike="noStrike" cap="none" noProof="0" dirty="0">
                          <a:solidFill>
                            <a:srgbClr val="000000"/>
                          </a:solidFill>
                          <a:latin typeface="+mj-lt"/>
                          <a:cs typeface="Arial"/>
                          <a:sym typeface="Arial"/>
                        </a:rPr>
                        <a:t> du </a:t>
                      </a:r>
                      <a:r>
                        <a:rPr lang="en-US" sz="1300" b="0" i="0" u="none" strike="noStrike" cap="none" noProof="0" dirty="0" err="1">
                          <a:solidFill>
                            <a:srgbClr val="000000"/>
                          </a:solidFill>
                          <a:latin typeface="+mj-lt"/>
                          <a:cs typeface="Arial"/>
                          <a:sym typeface="Arial"/>
                        </a:rPr>
                        <a:t>paludisme</a:t>
                      </a:r>
                      <a:r>
                        <a:rPr lang="en-US" sz="1300" b="0" i="0" u="none" strike="noStrike" cap="none" noProof="0" dirty="0">
                          <a:solidFill>
                            <a:srgbClr val="000000"/>
                          </a:solidFill>
                          <a:latin typeface="+mj-lt"/>
                          <a:cs typeface="Arial"/>
                          <a:sym typeface="Arial"/>
                        </a:rPr>
                        <a:t> </a:t>
                      </a:r>
                      <a:r>
                        <a:rPr lang="en-US" sz="1100" b="0" i="1" u="none" strike="noStrike" cap="none" noProof="0" dirty="0">
                          <a:solidFill>
                            <a:srgbClr val="000000"/>
                          </a:solidFill>
                          <a:latin typeface="+mj-lt"/>
                          <a:cs typeface="Arial"/>
                          <a:sym typeface="Arial"/>
                        </a:rPr>
                        <a:t>(</a:t>
                      </a:r>
                      <a:r>
                        <a:rPr lang="fr-FR" sz="1100" b="0" i="1" u="none" strike="noStrike" cap="none" noProof="0" dirty="0">
                          <a:solidFill>
                            <a:srgbClr val="000000"/>
                          </a:solidFill>
                          <a:latin typeface="+mj-lt"/>
                          <a:cs typeface="Arial"/>
                          <a:sym typeface="Arial"/>
                        </a:rPr>
                        <a:t>enfants âgés de moins de cinq ans chez qui le paludisme a été diagnostiqué et qui ont reçu une ACT (ou un autre traitement de première intention conformément à la politique nationale)</a:t>
                      </a:r>
                      <a:endParaRPr lang="en-US" sz="1100" b="0" i="1" u="none" strike="noStrike" cap="none" noProof="0" dirty="0">
                        <a:solidFill>
                          <a:srgbClr val="000000"/>
                        </a:solidFill>
                        <a:latin typeface="+mj-lt"/>
                        <a:cs typeface="Arial"/>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noProof="0" dirty="0">
                          <a:solidFill>
                            <a:schemeClr val="tx1"/>
                          </a:solidFill>
                          <a:latin typeface="+mj-lt"/>
                        </a:rPr>
                        <a:t>S.O.</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en-US" sz="1200" b="0" noProof="0" dirty="0" err="1">
                          <a:solidFill>
                            <a:schemeClr val="tx2">
                              <a:lumMod val="10000"/>
                            </a:schemeClr>
                          </a:solidFill>
                          <a:sym typeface="Calibri"/>
                        </a:rPr>
                        <a:t>Indicateur</a:t>
                      </a:r>
                      <a:r>
                        <a:rPr lang="en-US" sz="1200" b="0" noProof="0" dirty="0">
                          <a:solidFill>
                            <a:schemeClr val="tx2">
                              <a:lumMod val="10000"/>
                            </a:schemeClr>
                          </a:solidFill>
                          <a:sym typeface="Calibri"/>
                        </a:rPr>
                        <a:t> </a:t>
                      </a:r>
                      <a:r>
                        <a:rPr lang="en-US" sz="1200" b="0" noProof="0" dirty="0" err="1">
                          <a:solidFill>
                            <a:schemeClr val="tx2">
                              <a:lumMod val="10000"/>
                            </a:schemeClr>
                          </a:solidFill>
                          <a:sym typeface="Calibri"/>
                        </a:rPr>
                        <a:t>aligné</a:t>
                      </a:r>
                      <a:r>
                        <a:rPr lang="en-US" sz="1200" b="0" noProof="0" dirty="0">
                          <a:solidFill>
                            <a:schemeClr val="tx2">
                              <a:lumMod val="10000"/>
                            </a:schemeClr>
                          </a:solidFill>
                          <a:sym typeface="Calibri"/>
                        </a:rPr>
                        <a:t> </a:t>
                      </a:r>
                      <a:r>
                        <a:rPr lang="en-US" sz="1200" b="0" noProof="0" dirty="0" err="1">
                          <a:solidFill>
                            <a:schemeClr val="tx2">
                              <a:lumMod val="10000"/>
                            </a:schemeClr>
                          </a:solidFill>
                          <a:sym typeface="Calibri"/>
                        </a:rPr>
                        <a:t>sur</a:t>
                      </a:r>
                      <a:r>
                        <a:rPr lang="en-US" sz="1200" b="0" noProof="0" dirty="0">
                          <a:solidFill>
                            <a:schemeClr val="tx2">
                              <a:lumMod val="10000"/>
                            </a:schemeClr>
                          </a:solidFill>
                          <a:sym typeface="Calibri"/>
                        </a:rPr>
                        <a:t> le </a:t>
                      </a:r>
                      <a:r>
                        <a:rPr lang="en-US" sz="1200" b="0" noProof="0" dirty="0">
                          <a:solidFill>
                            <a:schemeClr val="tx2">
                              <a:lumMod val="10000"/>
                            </a:schemeClr>
                          </a:solidFill>
                          <a:sym typeface="Calibri"/>
                          <a:hlinkClick r:id="rId7"/>
                        </a:rPr>
                        <a:t>Rapport </a:t>
                      </a:r>
                      <a:r>
                        <a:rPr lang="en-US" sz="1200" b="0" noProof="0" dirty="0" err="1">
                          <a:solidFill>
                            <a:schemeClr val="tx2">
                              <a:lumMod val="10000"/>
                            </a:schemeClr>
                          </a:solidFill>
                          <a:sym typeface="Calibri"/>
                          <a:hlinkClick r:id="rId7"/>
                        </a:rPr>
                        <a:t>mondial</a:t>
                      </a:r>
                      <a:r>
                        <a:rPr lang="en-US" sz="1200" b="0" baseline="0" noProof="0" dirty="0">
                          <a:solidFill>
                            <a:schemeClr val="tx2">
                              <a:lumMod val="10000"/>
                            </a:schemeClr>
                          </a:solidFill>
                          <a:sym typeface="Calibri"/>
                          <a:hlinkClick r:id="rId7"/>
                        </a:rPr>
                        <a:t> de </a:t>
                      </a:r>
                      <a:r>
                        <a:rPr lang="en-US" sz="1200" b="0" baseline="0" noProof="0" dirty="0" err="1">
                          <a:solidFill>
                            <a:schemeClr val="tx2">
                              <a:lumMod val="10000"/>
                            </a:schemeClr>
                          </a:solidFill>
                          <a:sym typeface="Calibri"/>
                          <a:hlinkClick r:id="rId7"/>
                        </a:rPr>
                        <a:t>l’OMS</a:t>
                      </a:r>
                      <a:r>
                        <a:rPr lang="en-US" sz="1200" b="0" baseline="0" noProof="0" dirty="0">
                          <a:solidFill>
                            <a:schemeClr val="tx2">
                              <a:lumMod val="10000"/>
                            </a:schemeClr>
                          </a:solidFill>
                          <a:sym typeface="Calibri"/>
                          <a:hlinkClick r:id="rId7"/>
                        </a:rPr>
                        <a:t> </a:t>
                      </a:r>
                      <a:r>
                        <a:rPr lang="en-US" sz="1200" b="0" baseline="0" noProof="0" dirty="0" err="1">
                          <a:solidFill>
                            <a:schemeClr val="tx2">
                              <a:lumMod val="10000"/>
                            </a:schemeClr>
                          </a:solidFill>
                          <a:sym typeface="Calibri"/>
                          <a:hlinkClick r:id="rId7"/>
                        </a:rPr>
                        <a:t>sur</a:t>
                      </a:r>
                      <a:r>
                        <a:rPr lang="en-US" sz="1200" b="0" baseline="0" noProof="0" dirty="0">
                          <a:solidFill>
                            <a:schemeClr val="tx2">
                              <a:lumMod val="10000"/>
                            </a:schemeClr>
                          </a:solidFill>
                          <a:sym typeface="Calibri"/>
                          <a:hlinkClick r:id="rId7"/>
                        </a:rPr>
                        <a:t> le </a:t>
                      </a:r>
                      <a:r>
                        <a:rPr lang="en-US" sz="1200" b="0" baseline="0" noProof="0" dirty="0" err="1">
                          <a:solidFill>
                            <a:schemeClr val="tx2">
                              <a:lumMod val="10000"/>
                            </a:schemeClr>
                          </a:solidFill>
                          <a:sym typeface="Calibri"/>
                          <a:hlinkClick r:id="rId7"/>
                        </a:rPr>
                        <a:t>paludisme</a:t>
                      </a:r>
                      <a:r>
                        <a:rPr lang="en-US" sz="1200" b="0" noProof="0" dirty="0">
                          <a:solidFill>
                            <a:schemeClr val="tx2">
                              <a:lumMod val="10000"/>
                            </a:schemeClr>
                          </a:solidFill>
                        </a:rPr>
                        <a:t>, les </a:t>
                      </a:r>
                      <a:r>
                        <a:rPr lang="en-US" sz="1200" b="0" noProof="0" dirty="0" err="1">
                          <a:solidFill>
                            <a:schemeClr val="tx2">
                              <a:lumMod val="10000"/>
                            </a:schemeClr>
                          </a:solidFill>
                        </a:rPr>
                        <a:t>recommandations</a:t>
                      </a:r>
                      <a:r>
                        <a:rPr lang="en-US" sz="1200" b="0" noProof="0" dirty="0">
                          <a:solidFill>
                            <a:schemeClr val="tx2">
                              <a:lumMod val="10000"/>
                            </a:schemeClr>
                          </a:solidFill>
                        </a:rPr>
                        <a:t> de </a:t>
                      </a:r>
                      <a:r>
                        <a:rPr lang="en-US" sz="1200" b="0" noProof="0" dirty="0">
                          <a:solidFill>
                            <a:schemeClr val="tx2">
                              <a:lumMod val="10000"/>
                            </a:schemeClr>
                          </a:solidFill>
                          <a:sym typeface="Calibri"/>
                          <a:hlinkClick r:id="rId5"/>
                        </a:rPr>
                        <a:t>Faire </a:t>
                      </a:r>
                      <a:r>
                        <a:rPr lang="en-US" sz="1200" b="0" noProof="0" dirty="0" err="1">
                          <a:solidFill>
                            <a:schemeClr val="tx2">
                              <a:lumMod val="10000"/>
                            </a:schemeClr>
                          </a:solidFill>
                          <a:sym typeface="Calibri"/>
                          <a:hlinkClick r:id="rId5"/>
                        </a:rPr>
                        <a:t>reculer</a:t>
                      </a:r>
                      <a:r>
                        <a:rPr lang="en-US" sz="1200" b="0" noProof="0" dirty="0">
                          <a:solidFill>
                            <a:schemeClr val="tx2">
                              <a:lumMod val="10000"/>
                            </a:schemeClr>
                          </a:solidFill>
                          <a:sym typeface="Calibri"/>
                          <a:hlinkClick r:id="rId5"/>
                        </a:rPr>
                        <a:t> le </a:t>
                      </a:r>
                      <a:r>
                        <a:rPr lang="en-US" sz="1200" b="0" noProof="0" dirty="0" err="1">
                          <a:solidFill>
                            <a:schemeClr val="tx2">
                              <a:lumMod val="10000"/>
                            </a:schemeClr>
                          </a:solidFill>
                          <a:sym typeface="Calibri"/>
                          <a:hlinkClick r:id="rId5"/>
                        </a:rPr>
                        <a:t>paludisme</a:t>
                      </a:r>
                      <a:r>
                        <a:rPr lang="en-US" sz="1200" b="0" noProof="0" dirty="0">
                          <a:solidFill>
                            <a:schemeClr val="tx2">
                              <a:lumMod val="10000"/>
                            </a:schemeClr>
                          </a:solidFill>
                        </a:rPr>
                        <a:t>, et </a:t>
                      </a:r>
                      <a:r>
                        <a:rPr lang="en-US" sz="1200" b="0" noProof="0" dirty="0" err="1">
                          <a:solidFill>
                            <a:schemeClr val="tx2">
                              <a:lumMod val="10000"/>
                            </a:schemeClr>
                          </a:solidFill>
                        </a:rPr>
                        <a:t>l’ODD</a:t>
                      </a:r>
                      <a:r>
                        <a:rPr lang="en-US" sz="1200" b="0" noProof="0" dirty="0">
                          <a:solidFill>
                            <a:schemeClr val="tx2">
                              <a:lumMod val="10000"/>
                            </a:schemeClr>
                          </a:solidFill>
                        </a:rPr>
                        <a:t> 3.3.</a:t>
                      </a:r>
                      <a:endParaRPr lang="en-US" sz="1200" b="0" i="0" u="none" strike="noStrike" cap="none" noProof="0" dirty="0">
                        <a:solidFill>
                          <a:schemeClr val="tx2">
                            <a:lumMod val="10000"/>
                          </a:schemeClr>
                        </a:solidFill>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i="0" u="none" strike="noStrike" cap="none" noProof="0" dirty="0">
                        <a:solidFill>
                          <a:schemeClr val="dk1"/>
                        </a:solidFill>
                        <a:latin typeface="+mn-lt"/>
                        <a:ea typeface="Calibri"/>
                        <a:cs typeface="Calibri"/>
                        <a:sym typeface="Arial"/>
                      </a:endParaRPr>
                    </a:p>
                  </a:txBody>
                  <a:tcPr/>
                </a:tc>
                <a:extLst>
                  <a:ext uri="{0D108BD9-81ED-4DB2-BD59-A6C34878D82A}">
                    <a16:rowId xmlns:a16="http://schemas.microsoft.com/office/drawing/2014/main" val="2726923727"/>
                  </a:ext>
                </a:extLst>
              </a:tr>
            </a:tbl>
          </a:graphicData>
        </a:graphic>
      </p:graphicFrame>
    </p:spTree>
    <p:extLst>
      <p:ext uri="{BB962C8B-B14F-4D97-AF65-F5344CB8AC3E}">
        <p14:creationId xmlns:p14="http://schemas.microsoft.com/office/powerpoint/2010/main" val="221019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a:bodyPr>
          <a:lstStyle/>
          <a:p>
            <a:r>
              <a:rPr lang="en-US" sz="2400" dirty="0" err="1">
                <a:solidFill>
                  <a:schemeClr val="dk1"/>
                </a:solidFill>
                <a:latin typeface="+mj-lt"/>
              </a:rPr>
              <a:t>Indicateurs</a:t>
            </a:r>
            <a:r>
              <a:rPr lang="en-US" sz="2400" dirty="0">
                <a:solidFill>
                  <a:schemeClr val="dk1"/>
                </a:solidFill>
                <a:latin typeface="+mj-lt"/>
              </a:rPr>
              <a:t> </a:t>
            </a:r>
            <a:r>
              <a:rPr lang="en-US" sz="2400" dirty="0" err="1">
                <a:solidFill>
                  <a:schemeClr val="dk1"/>
                </a:solidFill>
                <a:latin typeface="+mj-lt"/>
              </a:rPr>
              <a:t>contextuels</a:t>
            </a:r>
            <a:endParaRPr lang="en-US" sz="2400" dirty="0">
              <a:latin typeface="+mj-lt"/>
            </a:endParaRPr>
          </a:p>
        </p:txBody>
      </p:sp>
      <p:sp>
        <p:nvSpPr>
          <p:cNvPr id="9" name="Oval 8">
            <a:extLst>
              <a:ext uri="{FF2B5EF4-FFF2-40B4-BE49-F238E27FC236}">
                <a16:creationId xmlns:a16="http://schemas.microsoft.com/office/drawing/2014/main" id="{66EEAD87-8185-4F04-8A67-67336D177CF6}"/>
              </a:ext>
            </a:extLst>
          </p:cNvPr>
          <p:cNvSpPr/>
          <p:nvPr/>
        </p:nvSpPr>
        <p:spPr>
          <a:xfrm>
            <a:off x="684000" y="1125918"/>
            <a:ext cx="457200" cy="4572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31" name="Oval 30">
            <a:extLst>
              <a:ext uri="{FF2B5EF4-FFF2-40B4-BE49-F238E27FC236}">
                <a16:creationId xmlns:a16="http://schemas.microsoft.com/office/drawing/2014/main" id="{25B9428A-F7CC-4487-8289-BEFADEE44D39}"/>
              </a:ext>
            </a:extLst>
          </p:cNvPr>
          <p:cNvSpPr/>
          <p:nvPr/>
        </p:nvSpPr>
        <p:spPr>
          <a:xfrm>
            <a:off x="684000" y="2548278"/>
            <a:ext cx="457200" cy="4572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32" name="Oval 31">
            <a:extLst>
              <a:ext uri="{FF2B5EF4-FFF2-40B4-BE49-F238E27FC236}">
                <a16:creationId xmlns:a16="http://schemas.microsoft.com/office/drawing/2014/main" id="{B52CC9C1-55B7-4A06-B835-854D21089678}"/>
              </a:ext>
            </a:extLst>
          </p:cNvPr>
          <p:cNvSpPr/>
          <p:nvPr/>
        </p:nvSpPr>
        <p:spPr>
          <a:xfrm>
            <a:off x="684000" y="3262110"/>
            <a:ext cx="457200" cy="457200"/>
          </a:xfrm>
          <a:prstGeom prst="ellipse">
            <a:avLst/>
          </a:prstGeom>
          <a:solidFill>
            <a:srgbClr val="DBA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33" name="Oval 32">
            <a:extLst>
              <a:ext uri="{FF2B5EF4-FFF2-40B4-BE49-F238E27FC236}">
                <a16:creationId xmlns:a16="http://schemas.microsoft.com/office/drawing/2014/main" id="{505813AC-B624-4C0A-BB76-E2F886977E48}"/>
              </a:ext>
            </a:extLst>
          </p:cNvPr>
          <p:cNvSpPr/>
          <p:nvPr/>
        </p:nvSpPr>
        <p:spPr>
          <a:xfrm>
            <a:off x="684000" y="3975942"/>
            <a:ext cx="457200" cy="457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43" name="Oval 42">
            <a:extLst>
              <a:ext uri="{FF2B5EF4-FFF2-40B4-BE49-F238E27FC236}">
                <a16:creationId xmlns:a16="http://schemas.microsoft.com/office/drawing/2014/main" id="{79A07AB8-C72C-462D-BF49-76C4CC9D7B9F}"/>
              </a:ext>
            </a:extLst>
          </p:cNvPr>
          <p:cNvSpPr/>
          <p:nvPr/>
        </p:nvSpPr>
        <p:spPr>
          <a:xfrm>
            <a:off x="684000" y="1834446"/>
            <a:ext cx="457200"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cxnSp>
        <p:nvCxnSpPr>
          <p:cNvPr id="12" name="Straight Connector 11">
            <a:extLst>
              <a:ext uri="{FF2B5EF4-FFF2-40B4-BE49-F238E27FC236}">
                <a16:creationId xmlns:a16="http://schemas.microsoft.com/office/drawing/2014/main" id="{6782B029-FB48-4F4D-814E-265A679EA743}"/>
              </a:ext>
            </a:extLst>
          </p:cNvPr>
          <p:cNvCxnSpPr>
            <a:stCxn id="9" idx="4"/>
            <a:endCxn id="43" idx="0"/>
          </p:cNvCxnSpPr>
          <p:nvPr/>
        </p:nvCxnSpPr>
        <p:spPr>
          <a:xfrm>
            <a:off x="912600" y="1583118"/>
            <a:ext cx="0" cy="251328"/>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5D46CC-5F96-466E-B310-E5CE1B27C65B}"/>
              </a:ext>
            </a:extLst>
          </p:cNvPr>
          <p:cNvCxnSpPr>
            <a:cxnSpLocks/>
            <a:stCxn id="43" idx="4"/>
            <a:endCxn id="31" idx="0"/>
          </p:cNvCxnSpPr>
          <p:nvPr/>
        </p:nvCxnSpPr>
        <p:spPr>
          <a:xfrm>
            <a:off x="912600" y="2291646"/>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311715-45EE-465F-A4A6-8EC8C0790809}"/>
              </a:ext>
            </a:extLst>
          </p:cNvPr>
          <p:cNvCxnSpPr>
            <a:cxnSpLocks/>
            <a:stCxn id="32" idx="4"/>
            <a:endCxn id="33" idx="0"/>
          </p:cNvCxnSpPr>
          <p:nvPr/>
        </p:nvCxnSpPr>
        <p:spPr>
          <a:xfrm>
            <a:off x="912600" y="3719310"/>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39F376-BA7E-419A-9459-E8DDDE9249E0}"/>
              </a:ext>
            </a:extLst>
          </p:cNvPr>
          <p:cNvSpPr txBox="1"/>
          <p:nvPr/>
        </p:nvSpPr>
        <p:spPr>
          <a:xfrm>
            <a:off x="1141200" y="1196534"/>
            <a:ext cx="4572000" cy="523220"/>
          </a:xfrm>
          <a:prstGeom prst="rect">
            <a:avLst/>
          </a:prstGeom>
          <a:noFill/>
        </p:spPr>
        <p:txBody>
          <a:bodyPr wrap="square" lIns="91440" tIns="45720" rIns="91440" bIns="45720" anchor="t">
            <a:spAutoFit/>
          </a:bodyPr>
          <a:lstStyle/>
          <a:p>
            <a:r>
              <a:rPr lang="fr-FR" dirty="0">
                <a:latin typeface="+mj-lt"/>
              </a:rPr>
              <a:t>Population utilisant les services de base d'eau potable</a:t>
            </a:r>
            <a:r>
              <a:rPr lang="en-US" dirty="0">
                <a:latin typeface="+mj-lt"/>
              </a:rPr>
              <a:t>* (</a:t>
            </a:r>
            <a:r>
              <a:rPr lang="en-US" b="1" dirty="0">
                <a:latin typeface="+mj-lt"/>
              </a:rPr>
              <a:t>ODD 6.1.1</a:t>
            </a:r>
            <a:r>
              <a:rPr lang="en-US" dirty="0">
                <a:latin typeface="+mj-lt"/>
              </a:rPr>
              <a:t>)</a:t>
            </a:r>
          </a:p>
        </p:txBody>
      </p:sp>
      <p:cxnSp>
        <p:nvCxnSpPr>
          <p:cNvPr id="52" name="Straight Connector 51">
            <a:extLst>
              <a:ext uri="{FF2B5EF4-FFF2-40B4-BE49-F238E27FC236}">
                <a16:creationId xmlns:a16="http://schemas.microsoft.com/office/drawing/2014/main" id="{CFE464BD-3EE5-4DDF-8510-9A680F66C95B}"/>
              </a:ext>
            </a:extLst>
          </p:cNvPr>
          <p:cNvCxnSpPr>
            <a:cxnSpLocks/>
            <a:stCxn id="31" idx="4"/>
            <a:endCxn id="32" idx="0"/>
          </p:cNvCxnSpPr>
          <p:nvPr/>
        </p:nvCxnSpPr>
        <p:spPr>
          <a:xfrm>
            <a:off x="912600" y="3005478"/>
            <a:ext cx="0" cy="25663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A834596-91B9-4209-B699-728D3D0E0098}"/>
              </a:ext>
            </a:extLst>
          </p:cNvPr>
          <p:cNvSpPr txBox="1"/>
          <p:nvPr/>
        </p:nvSpPr>
        <p:spPr>
          <a:xfrm>
            <a:off x="1141200" y="1909157"/>
            <a:ext cx="4572000" cy="523220"/>
          </a:xfrm>
          <a:prstGeom prst="rect">
            <a:avLst/>
          </a:prstGeom>
          <a:noFill/>
        </p:spPr>
        <p:txBody>
          <a:bodyPr wrap="square" lIns="91440" tIns="45720" rIns="91440" bIns="45720" anchor="t">
            <a:spAutoFit/>
          </a:bodyPr>
          <a:lstStyle/>
          <a:p>
            <a:r>
              <a:rPr lang="fr-FR" dirty="0">
                <a:latin typeface="+mj-lt"/>
              </a:rPr>
              <a:t>Population utilisant les services d'assainissement de base</a:t>
            </a:r>
            <a:r>
              <a:rPr lang="en-US" sz="1400" b="0" i="0" u="none" strike="noStrike" cap="none" dirty="0">
                <a:solidFill>
                  <a:srgbClr val="000000"/>
                </a:solidFill>
                <a:latin typeface="+mj-lt"/>
                <a:cs typeface="Arial"/>
                <a:sym typeface="Arial"/>
              </a:rPr>
              <a:t>*</a:t>
            </a:r>
            <a:r>
              <a:rPr lang="en-US" dirty="0">
                <a:latin typeface="+mj-lt"/>
              </a:rPr>
              <a:t> (</a:t>
            </a:r>
            <a:r>
              <a:rPr lang="en-US" b="1" dirty="0">
                <a:latin typeface="+mj-lt"/>
              </a:rPr>
              <a:t>ODD 6.2.1</a:t>
            </a:r>
            <a:r>
              <a:rPr lang="en-US" dirty="0">
                <a:latin typeface="+mj-lt"/>
              </a:rPr>
              <a:t>)</a:t>
            </a:r>
          </a:p>
        </p:txBody>
      </p:sp>
      <p:sp>
        <p:nvSpPr>
          <p:cNvPr id="56" name="TextBox 55">
            <a:extLst>
              <a:ext uri="{FF2B5EF4-FFF2-40B4-BE49-F238E27FC236}">
                <a16:creationId xmlns:a16="http://schemas.microsoft.com/office/drawing/2014/main" id="{2E731C85-C601-4F79-9D93-33D91CA4E75E}"/>
              </a:ext>
            </a:extLst>
          </p:cNvPr>
          <p:cNvSpPr txBox="1"/>
          <p:nvPr/>
        </p:nvSpPr>
        <p:spPr>
          <a:xfrm>
            <a:off x="1141200" y="2617685"/>
            <a:ext cx="4572000" cy="523220"/>
          </a:xfrm>
          <a:prstGeom prst="rect">
            <a:avLst/>
          </a:prstGeom>
          <a:noFill/>
        </p:spPr>
        <p:txBody>
          <a:bodyPr wrap="square">
            <a:spAutoFit/>
          </a:bodyPr>
          <a:lstStyle/>
          <a:p>
            <a:r>
              <a:rPr lang="fr-FR" dirty="0">
                <a:latin typeface="+mj-lt"/>
              </a:rPr>
              <a:t>Population disposant d'installations de base pour le lavage des mains à domicile</a:t>
            </a:r>
            <a:r>
              <a:rPr lang="en-US" sz="1400" b="0" i="0" u="none" strike="noStrike" cap="none" dirty="0">
                <a:solidFill>
                  <a:srgbClr val="000000"/>
                </a:solidFill>
                <a:latin typeface="+mj-lt"/>
                <a:cs typeface="Arial"/>
                <a:sym typeface="Arial"/>
              </a:rPr>
              <a:t>*</a:t>
            </a:r>
            <a:endParaRPr lang="en-US" dirty="0">
              <a:latin typeface="+mj-lt"/>
            </a:endParaRPr>
          </a:p>
        </p:txBody>
      </p:sp>
      <p:sp>
        <p:nvSpPr>
          <p:cNvPr id="57" name="TextBox 56">
            <a:extLst>
              <a:ext uri="{FF2B5EF4-FFF2-40B4-BE49-F238E27FC236}">
                <a16:creationId xmlns:a16="http://schemas.microsoft.com/office/drawing/2014/main" id="{E23D17D6-EFD3-4E32-9EA1-764D1520E532}"/>
              </a:ext>
            </a:extLst>
          </p:cNvPr>
          <p:cNvSpPr txBox="1"/>
          <p:nvPr/>
        </p:nvSpPr>
        <p:spPr>
          <a:xfrm>
            <a:off x="1141200" y="3336821"/>
            <a:ext cx="4572000" cy="523220"/>
          </a:xfrm>
          <a:prstGeom prst="rect">
            <a:avLst/>
          </a:prstGeom>
          <a:noFill/>
        </p:spPr>
        <p:txBody>
          <a:bodyPr wrap="square" lIns="91440" tIns="45720" rIns="91440" bIns="45720" anchor="t">
            <a:spAutoFit/>
          </a:bodyPr>
          <a:lstStyle/>
          <a:p>
            <a:r>
              <a:rPr lang="en-US" sz="1400" b="0" i="0" u="none" strike="noStrike" cap="none" dirty="0" err="1">
                <a:solidFill>
                  <a:srgbClr val="000000"/>
                </a:solidFill>
                <a:latin typeface="+mj-lt"/>
                <a:cs typeface="Arial"/>
                <a:sym typeface="Arial"/>
              </a:rPr>
              <a:t>Échelle</a:t>
            </a:r>
            <a:r>
              <a:rPr lang="en-US" sz="1400" b="0" i="0" u="none" strike="noStrike" cap="none" dirty="0">
                <a:solidFill>
                  <a:srgbClr val="000000"/>
                </a:solidFill>
                <a:latin typeface="+mj-lt"/>
                <a:cs typeface="Arial"/>
                <a:sym typeface="Arial"/>
              </a:rPr>
              <a:t> de </a:t>
            </a:r>
            <a:r>
              <a:rPr lang="en-US" sz="1400" b="0" i="0" u="none" strike="noStrike" cap="none" dirty="0" err="1">
                <a:solidFill>
                  <a:srgbClr val="000000"/>
                </a:solidFill>
                <a:latin typeface="+mj-lt"/>
                <a:cs typeface="Arial"/>
                <a:sym typeface="Arial"/>
              </a:rPr>
              <a:t>mesure</a:t>
            </a:r>
            <a:r>
              <a:rPr lang="en-US" sz="1400" b="0" i="0" u="none" strike="noStrike" cap="none" dirty="0">
                <a:solidFill>
                  <a:srgbClr val="000000"/>
                </a:solidFill>
                <a:latin typeface="+mj-lt"/>
                <a:cs typeface="Arial"/>
                <a:sym typeface="Arial"/>
              </a:rPr>
              <a:t> de </a:t>
            </a:r>
            <a:r>
              <a:rPr lang="en-US" sz="1400" b="0" i="0" u="none" strike="noStrike" cap="none" dirty="0" err="1">
                <a:solidFill>
                  <a:srgbClr val="000000"/>
                </a:solidFill>
                <a:latin typeface="+mj-lt"/>
                <a:cs typeface="Arial"/>
                <a:sym typeface="Arial"/>
              </a:rPr>
              <a:t>l’insécurité</a:t>
            </a:r>
            <a:r>
              <a:rPr lang="en-US" sz="1400" b="0" i="0" u="none" strike="noStrike" cap="none" dirty="0">
                <a:solidFill>
                  <a:srgbClr val="000000"/>
                </a:solidFill>
                <a:latin typeface="+mj-lt"/>
                <a:cs typeface="Arial"/>
                <a:sym typeface="Arial"/>
              </a:rPr>
              <a:t> </a:t>
            </a:r>
            <a:r>
              <a:rPr lang="en-US" sz="1400" b="0" i="0" u="none" strike="noStrike" cap="none" dirty="0" err="1">
                <a:solidFill>
                  <a:srgbClr val="000000"/>
                </a:solidFill>
                <a:latin typeface="+mj-lt"/>
                <a:cs typeface="Arial"/>
                <a:sym typeface="Arial"/>
              </a:rPr>
              <a:t>alimentaire</a:t>
            </a:r>
            <a:r>
              <a:rPr lang="en-US" sz="1400" b="0" i="0" u="none" strike="noStrike" cap="none" dirty="0">
                <a:solidFill>
                  <a:srgbClr val="000000"/>
                </a:solidFill>
                <a:latin typeface="+mj-lt"/>
                <a:cs typeface="Arial"/>
                <a:sym typeface="Arial"/>
              </a:rPr>
              <a:t> </a:t>
            </a:r>
            <a:r>
              <a:rPr lang="en-US" sz="1400" b="0" i="0" u="none" strike="noStrike" cap="none" dirty="0" err="1">
                <a:solidFill>
                  <a:srgbClr val="000000"/>
                </a:solidFill>
                <a:latin typeface="+mj-lt"/>
                <a:cs typeface="Arial"/>
                <a:sym typeface="Arial"/>
              </a:rPr>
              <a:t>vécue</a:t>
            </a:r>
            <a:r>
              <a:rPr lang="en-US" sz="1400" b="0" i="0" u="none" strike="noStrike" cap="none" dirty="0">
                <a:solidFill>
                  <a:srgbClr val="000000"/>
                </a:solidFill>
                <a:latin typeface="+mj-lt"/>
                <a:cs typeface="Arial"/>
                <a:sym typeface="Arial"/>
              </a:rPr>
              <a:t> </a:t>
            </a:r>
            <a:r>
              <a:rPr lang="en-US" dirty="0">
                <a:latin typeface="+mj-lt"/>
              </a:rPr>
              <a:t>(</a:t>
            </a:r>
            <a:r>
              <a:rPr lang="en-US" b="1" dirty="0">
                <a:latin typeface="+mj-lt"/>
              </a:rPr>
              <a:t>ODD 2.1.2)</a:t>
            </a:r>
            <a:endParaRPr lang="en-US" dirty="0">
              <a:latin typeface="+mj-lt"/>
            </a:endParaRPr>
          </a:p>
        </p:txBody>
      </p:sp>
      <p:sp>
        <p:nvSpPr>
          <p:cNvPr id="58" name="TextBox 57">
            <a:extLst>
              <a:ext uri="{FF2B5EF4-FFF2-40B4-BE49-F238E27FC236}">
                <a16:creationId xmlns:a16="http://schemas.microsoft.com/office/drawing/2014/main" id="{F71C6D05-1392-4FD7-A568-A9B275EC35FF}"/>
              </a:ext>
            </a:extLst>
          </p:cNvPr>
          <p:cNvSpPr txBox="1"/>
          <p:nvPr/>
        </p:nvSpPr>
        <p:spPr>
          <a:xfrm>
            <a:off x="1141200" y="3946966"/>
            <a:ext cx="7284150" cy="307777"/>
          </a:xfrm>
          <a:prstGeom prst="rect">
            <a:avLst/>
          </a:prstGeom>
          <a:noFill/>
        </p:spPr>
        <p:txBody>
          <a:bodyPr wrap="square" lIns="91440" tIns="45720" rIns="91440" bIns="45720" anchor="t">
            <a:spAutoFit/>
          </a:bodyPr>
          <a:lstStyle/>
          <a:p>
            <a:r>
              <a:rPr lang="en-US" sz="1400" b="0" i="0" u="none" strike="noStrike" cap="none" dirty="0">
                <a:solidFill>
                  <a:srgbClr val="000000"/>
                </a:solidFill>
                <a:latin typeface="+mj-lt"/>
                <a:cs typeface="Arial"/>
                <a:sym typeface="Arial"/>
              </a:rPr>
              <a:t>Genre/</a:t>
            </a:r>
            <a:r>
              <a:rPr lang="en-US" sz="1400" b="0" i="0" u="none" strike="noStrike" cap="none" dirty="0" err="1">
                <a:solidFill>
                  <a:srgbClr val="000000"/>
                </a:solidFill>
                <a:latin typeface="+mj-lt"/>
                <a:cs typeface="Arial"/>
                <a:sym typeface="Arial"/>
              </a:rPr>
              <a:t>Autonomisation</a:t>
            </a:r>
            <a:r>
              <a:rPr lang="en-US" sz="1400" b="0" i="0" u="none" strike="noStrike" cap="none" dirty="0">
                <a:solidFill>
                  <a:srgbClr val="000000"/>
                </a:solidFill>
                <a:latin typeface="+mj-lt"/>
                <a:cs typeface="Arial"/>
                <a:sym typeface="Arial"/>
              </a:rPr>
              <a:t> des femmes (</a:t>
            </a:r>
            <a:r>
              <a:rPr lang="en-US" sz="1400" b="1" i="0" u="none" strike="noStrike" cap="none" dirty="0">
                <a:solidFill>
                  <a:srgbClr val="000000"/>
                </a:solidFill>
                <a:latin typeface="+mj-lt"/>
                <a:cs typeface="Arial"/>
                <a:sym typeface="Arial"/>
              </a:rPr>
              <a:t>ODD 5.1.1</a:t>
            </a:r>
            <a:r>
              <a:rPr lang="en-US" dirty="0">
                <a:latin typeface="+mj-lt"/>
              </a:rPr>
              <a:t>.)</a:t>
            </a:r>
            <a:r>
              <a:rPr lang="en-US" sz="1400" b="0" i="0" u="none" strike="noStrike" cap="none" dirty="0">
                <a:solidFill>
                  <a:srgbClr val="000000"/>
                </a:solidFill>
                <a:latin typeface="+mj-lt"/>
                <a:cs typeface="Arial"/>
                <a:sym typeface="Arial"/>
              </a:rPr>
              <a:t> </a:t>
            </a:r>
            <a:endParaRPr lang="en-US" dirty="0">
              <a:latin typeface="+mj-lt"/>
            </a:endParaRPr>
          </a:p>
        </p:txBody>
      </p:sp>
      <p:sp>
        <p:nvSpPr>
          <p:cNvPr id="18" name="TextBox 17">
            <a:extLst>
              <a:ext uri="{FF2B5EF4-FFF2-40B4-BE49-F238E27FC236}">
                <a16:creationId xmlns:a16="http://schemas.microsoft.com/office/drawing/2014/main" id="{601E6B37-AB17-435F-9B5C-E4958875493F}"/>
              </a:ext>
            </a:extLst>
          </p:cNvPr>
          <p:cNvSpPr txBox="1"/>
          <p:nvPr/>
        </p:nvSpPr>
        <p:spPr>
          <a:xfrm>
            <a:off x="389744" y="4677849"/>
            <a:ext cx="8754256" cy="430887"/>
          </a:xfrm>
          <a:prstGeom prst="rect">
            <a:avLst/>
          </a:prstGeom>
          <a:noFill/>
        </p:spPr>
        <p:txBody>
          <a:bodyPr wrap="square" lIns="91440" tIns="45720" rIns="91440" bIns="45720" anchor="t">
            <a:spAutoFit/>
          </a:bodyPr>
          <a:lstStyle/>
          <a:p>
            <a:pPr algn="r"/>
            <a:r>
              <a:rPr lang="en-US" sz="1100" b="0" i="0" dirty="0">
                <a:solidFill>
                  <a:srgbClr val="000000"/>
                </a:solidFill>
                <a:effectLst/>
                <a:latin typeface="+mn-lt"/>
              </a:rPr>
              <a:t>* </a:t>
            </a:r>
            <a:r>
              <a:rPr lang="en-US" sz="1100" b="0" i="0" dirty="0" err="1">
                <a:solidFill>
                  <a:srgbClr val="000000"/>
                </a:solidFill>
                <a:effectLst/>
                <a:latin typeface="+mn-lt"/>
              </a:rPr>
              <a:t>Indicateur</a:t>
            </a:r>
            <a:r>
              <a:rPr lang="en-US" sz="1100" b="0" i="0" dirty="0">
                <a:solidFill>
                  <a:srgbClr val="000000"/>
                </a:solidFill>
                <a:effectLst/>
                <a:latin typeface="+mn-lt"/>
              </a:rPr>
              <a:t> </a:t>
            </a:r>
            <a:r>
              <a:rPr lang="en-US" sz="1100" b="0" i="0" dirty="0" err="1">
                <a:solidFill>
                  <a:srgbClr val="000000"/>
                </a:solidFill>
                <a:effectLst/>
                <a:latin typeface="+mn-lt"/>
              </a:rPr>
              <a:t>recommandé</a:t>
            </a:r>
            <a:r>
              <a:rPr lang="en-US" sz="1100" b="0" i="0" dirty="0">
                <a:solidFill>
                  <a:srgbClr val="000000"/>
                </a:solidFill>
                <a:effectLst/>
                <a:latin typeface="+mn-lt"/>
              </a:rPr>
              <a:t> par le </a:t>
            </a:r>
            <a:r>
              <a:rPr lang="fr-FR" sz="1100" dirty="0">
                <a:latin typeface="+mn-lt"/>
                <a:hlinkClick r:id="rId3"/>
              </a:rPr>
              <a:t>Programme commun OMS/UNICEF de suivi de l'approvisionnement en eau, de l'assainissement et de l'hygiène (JMP)</a:t>
            </a:r>
            <a:r>
              <a:rPr lang="en-US" sz="1100" b="0" i="0" dirty="0">
                <a:solidFill>
                  <a:srgbClr val="000000"/>
                </a:solidFill>
                <a:effectLst/>
                <a:latin typeface="+mn-lt"/>
                <a:hlinkClick r:id="rId3"/>
              </a:rPr>
              <a:t> </a:t>
            </a:r>
            <a:endParaRPr lang="en-US" sz="1100" b="0" i="0" dirty="0">
              <a:solidFill>
                <a:srgbClr val="000000"/>
              </a:solidFill>
              <a:effectLst/>
              <a:latin typeface="+mn-lt"/>
            </a:endParaRPr>
          </a:p>
          <a:p>
            <a:pPr algn="r"/>
            <a:r>
              <a:rPr lang="en-US" sz="1100" b="0" i="0" u="none" strike="noStrike" cap="none" dirty="0">
                <a:solidFill>
                  <a:srgbClr val="000000"/>
                </a:solidFill>
                <a:latin typeface="+mn-lt"/>
                <a:cs typeface="Arial"/>
                <a:sym typeface="Arial"/>
              </a:rPr>
              <a:t>¥</a:t>
            </a:r>
            <a:endParaRPr lang="en-US" sz="1100" b="1" dirty="0">
              <a:latin typeface="+mn-lt"/>
            </a:endParaRPr>
          </a:p>
        </p:txBody>
      </p:sp>
    </p:spTree>
    <p:extLst>
      <p:ext uri="{BB962C8B-B14F-4D97-AF65-F5344CB8AC3E}">
        <p14:creationId xmlns:p14="http://schemas.microsoft.com/office/powerpoint/2010/main" val="360991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fr-FR"/>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3.2</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Cadre de</a:t>
            </a:r>
            <a:r>
              <a:rPr kumimoji="0" lang="en-US" sz="2800" b="0" i="0" u="none" strike="noStrike" kern="0" cap="none" spc="0" normalizeH="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 </a:t>
            </a:r>
            <a:r>
              <a:rPr kumimoji="0" lang="en-US" sz="2800" b="0" i="0" u="none" strike="noStrike" kern="0" cap="none" spc="0" normalizeH="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résultats</a:t>
            </a:r>
            <a:r>
              <a:rPr kumimoji="0" lang="en-US" sz="2800" b="0" i="0" u="none" strike="noStrike" kern="0" cap="none" spc="0" normalizeH="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 de CSA </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Programme</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 </a:t>
            </a:r>
            <a:r>
              <a:rPr kumimoji="0" lang="en-US" sz="2800" b="0" i="0" u="none" strike="noStrike" kern="0" cap="none" spc="0" normalizeH="0" baseline="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d’apprentissage</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 MOMENTUM ;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147194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err="1">
                <a:latin typeface="Gill Sans MT" panose="020B0502020104020203" pitchFamily="34" charset="0"/>
              </a:rPr>
              <a:t>Programme</a:t>
            </a:r>
            <a:r>
              <a:rPr lang="en-US" sz="2700" dirty="0">
                <a:latin typeface="Gill Sans MT" panose="020B0502020104020203" pitchFamily="34" charset="0"/>
              </a:rPr>
              <a:t> </a:t>
            </a:r>
            <a:r>
              <a:rPr lang="en-US" sz="2700" dirty="0" err="1">
                <a:latin typeface="Gill Sans MT" panose="020B0502020104020203" pitchFamily="34" charset="0"/>
              </a:rPr>
              <a:t>d’apprentissage</a:t>
            </a:r>
            <a:r>
              <a:rPr lang="en-US" sz="2700" dirty="0">
                <a:latin typeface="Gill Sans MT" panose="020B0502020104020203" pitchFamily="34" charset="0"/>
              </a:rPr>
              <a:t> du Cadre de </a:t>
            </a:r>
            <a:r>
              <a:rPr lang="en-US" sz="2700" dirty="0" err="1">
                <a:latin typeface="Gill Sans MT" panose="020B0502020104020203" pitchFamily="34" charset="0"/>
              </a:rPr>
              <a:t>résultats</a:t>
            </a:r>
            <a:r>
              <a:rPr lang="en-US" sz="2700" dirty="0">
                <a:latin typeface="Gill Sans MT" panose="020B0502020104020203" pitchFamily="34" charset="0"/>
              </a:rPr>
              <a:t> de CSA</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566250" y="816278"/>
            <a:ext cx="7777200" cy="4265387"/>
          </a:xfrm>
        </p:spPr>
        <p:txBody>
          <a:bodyPr>
            <a:normAutofit fontScale="77500" lnSpcReduction="20000"/>
          </a:bodyPr>
          <a:lstStyle/>
          <a:p>
            <a:pPr marL="95250" lvl="0" indent="0">
              <a:lnSpc>
                <a:spcPct val="90000"/>
              </a:lnSpc>
              <a:spcBef>
                <a:spcPts val="800"/>
              </a:spcBef>
              <a:buClr>
                <a:srgbClr val="3D3D3D"/>
              </a:buClr>
              <a:buSzPts val="2100"/>
              <a:buNone/>
              <a:defRPr/>
            </a:pPr>
            <a:r>
              <a:rPr lang="en-US" sz="1400" b="1" dirty="0" err="1">
                <a:solidFill>
                  <a:schemeClr val="accent3"/>
                </a:solidFill>
                <a:latin typeface="+mn-lt"/>
                <a:sym typeface="Gill Sans"/>
              </a:rPr>
              <a:t>Mesures</a:t>
            </a:r>
            <a:r>
              <a:rPr lang="en-US" sz="1400" b="1" dirty="0">
                <a:solidFill>
                  <a:schemeClr val="accent3"/>
                </a:solidFill>
                <a:latin typeface="+mn-lt"/>
                <a:sym typeface="Gill Sans"/>
              </a:rPr>
              <a:t> de protection :  </a:t>
            </a:r>
          </a:p>
          <a:p>
            <a:pPr marL="381000" indent="-285750">
              <a:lnSpc>
                <a:spcPct val="90000"/>
              </a:lnSpc>
              <a:spcBef>
                <a:spcPts val="800"/>
              </a:spcBef>
              <a:buClrTx/>
              <a:buSzPct val="90000"/>
              <a:defRPr/>
            </a:pPr>
            <a:r>
              <a:rPr lang="fr-FR" sz="1400" dirty="0">
                <a:solidFill>
                  <a:srgbClr val="3D3D3D"/>
                </a:solidFill>
                <a:latin typeface="+mn-lt"/>
                <a:sym typeface="Gill Sans"/>
              </a:rPr>
              <a:t>Travailler avec la communauté de la nutrition sur l'amélioration de la mesure des interventions de conseil nutritionnel et d'autres interventions fournies par le biais du système de santé, telles que la prise en charge de la malnutrition aiguë</a:t>
            </a:r>
            <a:endParaRPr lang="en-US" sz="1400" dirty="0">
              <a:solidFill>
                <a:srgbClr val="3D3D3D"/>
              </a:solidFill>
              <a:latin typeface="+mn-lt"/>
              <a:sym typeface="Gill Sans"/>
            </a:endParaRPr>
          </a:p>
          <a:p>
            <a:pPr marL="381000" indent="-285750">
              <a:lnSpc>
                <a:spcPct val="90000"/>
              </a:lnSpc>
              <a:spcBef>
                <a:spcPts val="800"/>
              </a:spcBef>
              <a:buClrTx/>
              <a:buSzPct val="90000"/>
              <a:defRPr/>
            </a:pPr>
            <a:r>
              <a:rPr lang="fr-FR" sz="1400" dirty="0">
                <a:solidFill>
                  <a:srgbClr val="3D3D3D"/>
                </a:solidFill>
                <a:latin typeface="+mn-lt"/>
                <a:sym typeface="Gill Sans"/>
              </a:rPr>
              <a:t>Examiner et améliorer les indicateurs liés à la qualité de l'air et les liens avec l'asthme et les maladies respiratoires chez l’enfant</a:t>
            </a:r>
            <a:endParaRPr lang="en-US" sz="1400" dirty="0">
              <a:solidFill>
                <a:srgbClr val="3D3D3D"/>
              </a:solidFill>
              <a:latin typeface="+mn-lt"/>
              <a:sym typeface="Gill Sans"/>
            </a:endParaRPr>
          </a:p>
          <a:p>
            <a:pPr marL="95250" lvl="0" indent="0">
              <a:lnSpc>
                <a:spcPct val="90000"/>
              </a:lnSpc>
              <a:spcBef>
                <a:spcPts val="800"/>
              </a:spcBef>
              <a:buClr>
                <a:srgbClr val="3D3D3D"/>
              </a:buClr>
              <a:buSzPts val="2100"/>
              <a:buNone/>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err="1">
                <a:solidFill>
                  <a:schemeClr val="accent3"/>
                </a:solidFill>
                <a:latin typeface="+mn-lt"/>
                <a:sym typeface="Gill Sans"/>
              </a:rPr>
              <a:t>Mesures</a:t>
            </a:r>
            <a:r>
              <a:rPr lang="en-US" sz="1400" b="1" dirty="0">
                <a:solidFill>
                  <a:schemeClr val="accent3"/>
                </a:solidFill>
                <a:latin typeface="+mn-lt"/>
                <a:sym typeface="Gill Sans"/>
              </a:rPr>
              <a:t> de </a:t>
            </a:r>
            <a:r>
              <a:rPr lang="en-US" sz="1400" b="1" dirty="0" err="1">
                <a:solidFill>
                  <a:schemeClr val="accent3"/>
                </a:solidFill>
                <a:latin typeface="+mn-lt"/>
                <a:sym typeface="Gill Sans"/>
              </a:rPr>
              <a:t>prévention</a:t>
            </a:r>
            <a:r>
              <a:rPr lang="en-US" sz="1400" b="1" dirty="0">
                <a:solidFill>
                  <a:schemeClr val="accent3"/>
                </a:solidFill>
                <a:latin typeface="+mn-lt"/>
                <a:sym typeface="Gill Sans"/>
              </a:rPr>
              <a:t> : </a:t>
            </a:r>
          </a:p>
          <a:p>
            <a:pPr marL="381000" indent="-285750">
              <a:lnSpc>
                <a:spcPct val="90000"/>
              </a:lnSpc>
              <a:spcBef>
                <a:spcPts val="800"/>
              </a:spcBef>
              <a:buClrTx/>
              <a:buSzPct val="90000"/>
              <a:defRPr/>
            </a:pPr>
            <a:r>
              <a:rPr lang="fr-FR" sz="1400" dirty="0">
                <a:solidFill>
                  <a:srgbClr val="3D3D3D"/>
                </a:solidFill>
                <a:latin typeface="+mn-lt"/>
                <a:sym typeface="Gill Sans"/>
              </a:rPr>
              <a:t>Envisager des mesures pour le déploiement du vaccin contre le paludisme</a:t>
            </a:r>
            <a:r>
              <a:rPr lang="en-US" sz="1400" dirty="0">
                <a:solidFill>
                  <a:srgbClr val="3D3D3D"/>
                </a:solidFill>
                <a:latin typeface="+mn-lt"/>
                <a:sym typeface="Gill Sans"/>
              </a:rPr>
              <a:t>  </a:t>
            </a:r>
          </a:p>
          <a:p>
            <a:pPr marL="381000" indent="-285750">
              <a:lnSpc>
                <a:spcPct val="90000"/>
              </a:lnSpc>
              <a:spcBef>
                <a:spcPts val="800"/>
              </a:spcBef>
              <a:buClrTx/>
              <a:buSzPct val="90000"/>
              <a:defRPr/>
            </a:pPr>
            <a:r>
              <a:rPr lang="fr-FR" sz="1400" dirty="0">
                <a:solidFill>
                  <a:srgbClr val="3D3D3D"/>
                </a:solidFill>
                <a:latin typeface="+mn-lt"/>
                <a:sym typeface="Gill Sans"/>
              </a:rPr>
              <a:t>Améliorer les mesures relatives aux taux d'abandon du DTP3</a:t>
            </a:r>
            <a:endParaRPr lang="en-US" sz="1400" dirty="0">
              <a:solidFill>
                <a:srgbClr val="3D3D3D"/>
              </a:solidFill>
              <a:latin typeface="+mn-lt"/>
              <a:sym typeface="Gill Sans"/>
            </a:endParaRPr>
          </a:p>
          <a:p>
            <a:pPr marL="381000" indent="-285750">
              <a:lnSpc>
                <a:spcPct val="90000"/>
              </a:lnSpc>
              <a:spcBef>
                <a:spcPts val="800"/>
              </a:spcBef>
              <a:buClrTx/>
              <a:buSzPct val="90000"/>
              <a:defRPr/>
            </a:pPr>
            <a:r>
              <a:rPr lang="fr-FR" sz="1400" dirty="0">
                <a:solidFill>
                  <a:srgbClr val="3D3D3D"/>
                </a:solidFill>
                <a:latin typeface="+mn-lt"/>
                <a:sym typeface="Gill Sans"/>
              </a:rPr>
              <a:t>Chercher  à déterminer si l'identification et la mesure des enfants zéro-dose peuvent permettre d'identifier les enfants qui ne bénéficient pas d'autres service</a:t>
            </a:r>
            <a:r>
              <a:rPr lang="en-US" sz="1400" dirty="0">
                <a:solidFill>
                  <a:srgbClr val="3D3D3D"/>
                </a:solidFill>
                <a:latin typeface="+mn-lt"/>
                <a:sym typeface="Gill Sans"/>
              </a:rPr>
              <a:t>s</a:t>
            </a:r>
          </a:p>
          <a:p>
            <a:pPr marL="381000" indent="-285750">
              <a:lnSpc>
                <a:spcPct val="90000"/>
              </a:lnSpc>
              <a:spcBef>
                <a:spcPts val="800"/>
              </a:spcBef>
              <a:buClr>
                <a:schemeClr val="accent6">
                  <a:lumMod val="75000"/>
                </a:schemeClr>
              </a:buClr>
              <a:buSzPct val="90000"/>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err="1">
                <a:solidFill>
                  <a:schemeClr val="accent3"/>
                </a:solidFill>
                <a:latin typeface="+mn-lt"/>
                <a:sym typeface="Gill Sans"/>
              </a:rPr>
              <a:t>Mesures</a:t>
            </a:r>
            <a:r>
              <a:rPr lang="en-US" sz="1400" b="1" dirty="0">
                <a:solidFill>
                  <a:schemeClr val="accent3"/>
                </a:solidFill>
                <a:latin typeface="+mn-lt"/>
                <a:sym typeface="Gill Sans"/>
              </a:rPr>
              <a:t> de </a:t>
            </a:r>
            <a:r>
              <a:rPr lang="en-US" sz="1400" b="1" dirty="0" err="1">
                <a:solidFill>
                  <a:schemeClr val="accent3"/>
                </a:solidFill>
                <a:latin typeface="+mn-lt"/>
                <a:sym typeface="Gill Sans"/>
              </a:rPr>
              <a:t>prise</a:t>
            </a:r>
            <a:r>
              <a:rPr lang="en-US" sz="1400" b="1" dirty="0">
                <a:solidFill>
                  <a:schemeClr val="accent3"/>
                </a:solidFill>
                <a:latin typeface="+mn-lt"/>
                <a:sym typeface="Gill Sans"/>
              </a:rPr>
              <a:t> </a:t>
            </a:r>
            <a:r>
              <a:rPr lang="en-US" sz="1400" b="1" dirty="0" err="1">
                <a:solidFill>
                  <a:schemeClr val="accent3"/>
                </a:solidFill>
                <a:latin typeface="+mn-lt"/>
                <a:sym typeface="Gill Sans"/>
              </a:rPr>
              <a:t>en</a:t>
            </a:r>
            <a:r>
              <a:rPr lang="en-US" sz="1400" b="1" dirty="0">
                <a:solidFill>
                  <a:schemeClr val="accent3"/>
                </a:solidFill>
                <a:latin typeface="+mn-lt"/>
                <a:sym typeface="Gill Sans"/>
              </a:rPr>
              <a:t> charge de la </a:t>
            </a:r>
            <a:r>
              <a:rPr lang="en-US" sz="1400" b="1" dirty="0" err="1">
                <a:solidFill>
                  <a:schemeClr val="accent3"/>
                </a:solidFill>
                <a:latin typeface="+mn-lt"/>
                <a:sym typeface="Gill Sans"/>
              </a:rPr>
              <a:t>maladie</a:t>
            </a:r>
            <a:r>
              <a:rPr lang="en-US" sz="1400" b="1" dirty="0">
                <a:solidFill>
                  <a:schemeClr val="accent3"/>
                </a:solidFill>
                <a:latin typeface="+mn-lt"/>
                <a:sym typeface="Gill Sans"/>
              </a:rPr>
              <a:t> : </a:t>
            </a:r>
          </a:p>
          <a:p>
            <a:pPr marL="381000" indent="-285750">
              <a:lnSpc>
                <a:spcPct val="90000"/>
              </a:lnSpc>
              <a:spcBef>
                <a:spcPts val="800"/>
              </a:spcBef>
              <a:buClrTx/>
              <a:buSzPct val="90000"/>
              <a:defRPr/>
            </a:pPr>
            <a:r>
              <a:rPr lang="fr-FR" sz="1400" dirty="0">
                <a:solidFill>
                  <a:srgbClr val="3D3D3D"/>
                </a:solidFill>
                <a:latin typeface="+mn-lt"/>
                <a:sym typeface="Gill Sans"/>
              </a:rPr>
              <a:t>Examiner les moyens d'améliorer les indicateurs de traitement de la pneumonie et du paludisme, en particulier dans le contexte de la résistance aux antibiotiques et aux antimicrobiens</a:t>
            </a:r>
            <a:endParaRPr lang="en-US" sz="1400" dirty="0">
              <a:solidFill>
                <a:srgbClr val="3D3D3D"/>
              </a:solidFill>
              <a:latin typeface="+mn-lt"/>
              <a:sym typeface="Gill Sans"/>
            </a:endParaRPr>
          </a:p>
          <a:p>
            <a:pPr marL="381000" indent="-285750">
              <a:lnSpc>
                <a:spcPct val="90000"/>
              </a:lnSpc>
              <a:spcBef>
                <a:spcPts val="800"/>
              </a:spcBef>
              <a:buClrTx/>
              <a:buSzPct val="90000"/>
              <a:defRPr/>
            </a:pPr>
            <a:r>
              <a:rPr lang="fr-FR" sz="1400" dirty="0">
                <a:solidFill>
                  <a:srgbClr val="3D3D3D"/>
                </a:solidFill>
                <a:latin typeface="+mn-lt"/>
                <a:sym typeface="Gill Sans"/>
              </a:rPr>
              <a:t>Améliorer la mesure de la gravité de la maladie pour la fièvre, la diarrhée, etc. en lien avec les indicateurs de recherche de soins et de traitement</a:t>
            </a:r>
            <a:endParaRPr lang="en-US" sz="1400" dirty="0">
              <a:solidFill>
                <a:srgbClr val="3D3D3D"/>
              </a:solidFill>
              <a:latin typeface="+mn-lt"/>
              <a:sym typeface="Gill Sans"/>
            </a:endParaRPr>
          </a:p>
          <a:p>
            <a:pPr marL="381000" lvl="0" indent="-285750" defTabSz="914400" eaLnBrk="1" fontAlgn="auto" latinLnBrk="0" hangingPunct="1">
              <a:lnSpc>
                <a:spcPct val="90000"/>
              </a:lnSpc>
              <a:spcBef>
                <a:spcPts val="800"/>
              </a:spcBef>
              <a:buClr>
                <a:schemeClr val="accent6">
                  <a:lumMod val="75000"/>
                </a:schemeClr>
              </a:buClr>
              <a:buSzPct val="90000"/>
              <a:tabLst/>
              <a:defRPr/>
            </a:pPr>
            <a:endParaRPr lang="en-US" sz="1400" dirty="0">
              <a:solidFill>
                <a:srgbClr val="3D3D3D"/>
              </a:solidFill>
              <a:latin typeface="+mn-lt"/>
              <a:sym typeface="Gill Sans"/>
            </a:endParaRPr>
          </a:p>
          <a:p>
            <a:pPr marL="95250" indent="0">
              <a:lnSpc>
                <a:spcPct val="90000"/>
              </a:lnSpc>
              <a:spcBef>
                <a:spcPts val="800"/>
              </a:spcBef>
              <a:buClr>
                <a:srgbClr val="3D3D3D"/>
              </a:buClr>
              <a:buSzPts val="2100"/>
              <a:buNone/>
              <a:defRPr/>
            </a:pPr>
            <a:r>
              <a:rPr lang="en-US" sz="1400" b="1" dirty="0" err="1">
                <a:solidFill>
                  <a:schemeClr val="accent3"/>
                </a:solidFill>
                <a:latin typeface="+mn-lt"/>
                <a:sym typeface="Gill Sans"/>
              </a:rPr>
              <a:t>Mesures</a:t>
            </a:r>
            <a:r>
              <a:rPr lang="en-US" sz="1400" b="1" dirty="0">
                <a:solidFill>
                  <a:schemeClr val="accent3"/>
                </a:solidFill>
                <a:latin typeface="+mn-lt"/>
                <a:sym typeface="Gill Sans"/>
              </a:rPr>
              <a:t> </a:t>
            </a:r>
            <a:r>
              <a:rPr lang="en-US" sz="1400" b="1" dirty="0" err="1">
                <a:solidFill>
                  <a:schemeClr val="accent3"/>
                </a:solidFill>
                <a:latin typeface="+mn-lt"/>
                <a:sym typeface="Gill Sans"/>
              </a:rPr>
              <a:t>d’équité</a:t>
            </a:r>
            <a:r>
              <a:rPr lang="en-US" sz="1400" b="1" dirty="0">
                <a:solidFill>
                  <a:schemeClr val="accent3"/>
                </a:solidFill>
                <a:latin typeface="+mn-lt"/>
                <a:sym typeface="Gill Sans"/>
              </a:rPr>
              <a:t> : </a:t>
            </a:r>
          </a:p>
          <a:p>
            <a:pPr marL="381000" lvl="0" indent="-285750" defTabSz="914400" eaLnBrk="1" fontAlgn="auto" latinLnBrk="0" hangingPunct="1">
              <a:lnSpc>
                <a:spcPct val="90000"/>
              </a:lnSpc>
              <a:spcBef>
                <a:spcPts val="800"/>
              </a:spcBef>
              <a:buClrTx/>
              <a:buSzPct val="90000"/>
              <a:tabLst/>
              <a:defRPr/>
            </a:pPr>
            <a:r>
              <a:rPr lang="fr-FR" sz="1400" dirty="0">
                <a:solidFill>
                  <a:srgbClr val="3D3D3D"/>
                </a:solidFill>
                <a:latin typeface="+mn-lt"/>
                <a:sym typeface="Gill Sans"/>
              </a:rPr>
              <a:t>Améliorer la mesure de catégories d'équité importantes, mais difficiles à saisir, telles que la situation de handicap, l'origine ethnique/la race, une plus grande granularité par âge, </a:t>
            </a:r>
            <a:r>
              <a:rPr lang="fr-FR" sz="1400" dirty="0" err="1">
                <a:solidFill>
                  <a:srgbClr val="3D3D3D"/>
                </a:solidFill>
                <a:latin typeface="+mn-lt"/>
                <a:sym typeface="Gill Sans"/>
              </a:rPr>
              <a:t>etc</a:t>
            </a:r>
            <a:r>
              <a:rPr lang="en-US" sz="1400" dirty="0">
                <a:solidFill>
                  <a:srgbClr val="3D3D3D"/>
                </a:solidFill>
                <a:latin typeface="+mn-lt"/>
                <a:sym typeface="Gill Sans"/>
              </a:rPr>
              <a:t>.</a:t>
            </a:r>
            <a:endParaRPr lang="en" sz="1400" dirty="0">
              <a:solidFill>
                <a:srgbClr val="3D3D3D"/>
              </a:solidFill>
              <a:latin typeface="+mn-lt"/>
              <a:sym typeface="Gill Sans"/>
            </a:endParaRPr>
          </a:p>
          <a:p>
            <a:endParaRPr lang="en" sz="1400" dirty="0">
              <a:solidFill>
                <a:schemeClr val="tx1"/>
              </a:solidFill>
              <a:latin typeface="+mn-lt"/>
            </a:endParaRPr>
          </a:p>
        </p:txBody>
      </p:sp>
    </p:spTree>
    <p:extLst>
      <p:ext uri="{BB962C8B-B14F-4D97-AF65-F5344CB8AC3E}">
        <p14:creationId xmlns:p14="http://schemas.microsoft.com/office/powerpoint/2010/main" val="186639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fr-FR"/>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3.3</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Cadre de </a:t>
            </a:r>
            <a:r>
              <a:rPr kumimoji="0" lang="en-US" sz="2800" b="0" i="0" u="none" strike="noStrike" kern="0" cap="none" spc="0" normalizeH="0" baseline="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résultats</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 </a:t>
            </a:r>
            <a:r>
              <a:rPr lang="en-US" sz="2800" b="0" dirty="0">
                <a:solidFill>
                  <a:srgbClr val="645DC7"/>
                </a:solidFill>
                <a:latin typeface="Gill Sans MT" panose="020B0502020104020203" pitchFamily="34" charset="0"/>
                <a:cs typeface="Calibri" panose="020F0502020204030204" pitchFamily="34" charset="0"/>
              </a:rPr>
              <a:t>de </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CSA :</a:t>
            </a:r>
            <a:b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en-US" sz="2800" b="0" i="0" u="none" strike="noStrike" kern="0" cap="none" spc="0" normalizeH="0" baseline="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Équité</a:t>
            </a:r>
            <a:r>
              <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 et </a:t>
            </a:r>
            <a:r>
              <a:rPr kumimoji="0" lang="en-US" sz="2800" b="0" i="0" u="none" strike="noStrike" kern="0" cap="none" spc="0" normalizeH="0" baseline="0" noProof="0" dirty="0" err="1">
                <a:ln>
                  <a:noFill/>
                </a:ln>
                <a:solidFill>
                  <a:srgbClr val="645DC7"/>
                </a:solidFill>
                <a:effectLst/>
                <a:uLnTx/>
                <a:uFillTx/>
                <a:latin typeface="Gill Sans MT" panose="020B0502020104020203" pitchFamily="34" charset="0"/>
                <a:ea typeface="+mj-ea"/>
                <a:cs typeface="Calibri" panose="020F0502020204030204" pitchFamily="34" charset="0"/>
                <a:sym typeface="Arial"/>
              </a:rPr>
              <a:t>qualité</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 MOMENTUM ;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317787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en-US" sz="2700" dirty="0" err="1">
                <a:latin typeface="Gill Sans MT" panose="020B0502020104020203" pitchFamily="34" charset="0"/>
              </a:rPr>
              <a:t>L’équité</a:t>
            </a:r>
            <a:r>
              <a:rPr lang="en-US" sz="2700" dirty="0">
                <a:latin typeface="Gill Sans MT" panose="020B0502020104020203" pitchFamily="34" charset="0"/>
              </a:rPr>
              <a:t> dans le Cadre de </a:t>
            </a:r>
            <a:r>
              <a:rPr lang="en-US" sz="2700" dirty="0" err="1">
                <a:latin typeface="Gill Sans MT" panose="020B0502020104020203" pitchFamily="34" charset="0"/>
              </a:rPr>
              <a:t>résultats</a:t>
            </a:r>
            <a:r>
              <a:rPr lang="en-US" sz="2700" dirty="0">
                <a:latin typeface="Gill Sans MT" panose="020B0502020104020203" pitchFamily="34" charset="0"/>
              </a:rPr>
              <a:t> de CSA</a:t>
            </a:r>
            <a:endParaRPr lang="en-US"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456306" y="1623322"/>
            <a:ext cx="8597637" cy="3276599"/>
          </a:xfrm>
        </p:spPr>
        <p:txBody>
          <a:bodyPr>
            <a:normAutofit fontScale="92500" lnSpcReduction="10000"/>
          </a:bodyPr>
          <a:lstStyle/>
          <a:p>
            <a:pPr marL="158750" indent="0">
              <a:buNone/>
            </a:pPr>
            <a:r>
              <a:rPr lang="en-US" sz="1800" b="1" dirty="0">
                <a:solidFill>
                  <a:schemeClr val="accent3"/>
                </a:solidFill>
                <a:latin typeface="Gill Sans MT" panose="020B0502020104020203" pitchFamily="34" charset="0"/>
              </a:rPr>
              <a:t>Analyses de </a:t>
            </a:r>
            <a:r>
              <a:rPr lang="en-US" sz="1800" b="1" dirty="0" err="1">
                <a:solidFill>
                  <a:schemeClr val="accent3"/>
                </a:solidFill>
                <a:latin typeface="Gill Sans MT" panose="020B0502020104020203" pitchFamily="34" charset="0"/>
              </a:rPr>
              <a:t>l'équité</a:t>
            </a:r>
            <a:r>
              <a:rPr lang="en-US" sz="1800" b="1" dirty="0">
                <a:solidFill>
                  <a:schemeClr val="accent3"/>
                </a:solidFill>
                <a:latin typeface="Gill Sans MT" panose="020B0502020104020203" pitchFamily="34" charset="0"/>
              </a:rPr>
              <a:t> </a:t>
            </a:r>
            <a:r>
              <a:rPr lang="en-US" sz="1800" b="1" dirty="0" err="1">
                <a:solidFill>
                  <a:schemeClr val="accent3"/>
                </a:solidFill>
                <a:latin typeface="Gill Sans MT" panose="020B0502020104020203" pitchFamily="34" charset="0"/>
              </a:rPr>
              <a:t>recommandées</a:t>
            </a:r>
            <a:r>
              <a:rPr lang="en-US" sz="1800" b="1" dirty="0">
                <a:solidFill>
                  <a:schemeClr val="accent3"/>
                </a:solidFill>
                <a:latin typeface="Gill Sans MT" panose="020B0502020104020203" pitchFamily="34" charset="0"/>
              </a:rPr>
              <a:t> </a:t>
            </a:r>
          </a:p>
          <a:p>
            <a:r>
              <a:rPr lang="fr-FR" sz="1600" dirty="0">
                <a:solidFill>
                  <a:schemeClr val="tx2">
                    <a:lumMod val="10000"/>
                  </a:schemeClr>
                </a:solidFill>
                <a:latin typeface="Calibri"/>
              </a:rPr>
              <a:t>Comparer les schémas d'équité entre les pays en utilisant les estimations nationales et les schémas d'équité au sein des pays, à partir des estimations infranationales</a:t>
            </a:r>
            <a:endParaRPr lang="en-US" sz="1600" dirty="0">
              <a:solidFill>
                <a:schemeClr val="tx2">
                  <a:lumMod val="10000"/>
                </a:schemeClr>
              </a:solidFill>
              <a:latin typeface="Calibri"/>
            </a:endParaRPr>
          </a:p>
          <a:p>
            <a:r>
              <a:rPr lang="fr-FR" sz="1600" dirty="0">
                <a:solidFill>
                  <a:schemeClr val="tx2">
                    <a:lumMod val="10000"/>
                  </a:schemeClr>
                </a:solidFill>
                <a:latin typeface="Calibri"/>
              </a:rPr>
              <a:t>Examiner les progrès accomplis dans la réalisation des cibles de mortalité au niveau national et dans le quintile le plus </a:t>
            </a:r>
            <a:r>
              <a:rPr lang="fr-FR" sz="1600" dirty="0" err="1">
                <a:solidFill>
                  <a:schemeClr val="tx2">
                    <a:lumMod val="10000"/>
                  </a:schemeClr>
                </a:solidFill>
                <a:latin typeface="Calibri"/>
              </a:rPr>
              <a:t>pauvr</a:t>
            </a:r>
            <a:r>
              <a:rPr lang="en-US" sz="1600" dirty="0">
                <a:solidFill>
                  <a:schemeClr val="tx2">
                    <a:lumMod val="10000"/>
                  </a:schemeClr>
                </a:solidFill>
                <a:latin typeface="Calibri"/>
              </a:rPr>
              <a:t>e</a:t>
            </a:r>
          </a:p>
          <a:p>
            <a:r>
              <a:rPr lang="fr-FR" sz="1600" dirty="0">
                <a:solidFill>
                  <a:schemeClr val="tx2">
                    <a:lumMod val="10000"/>
                  </a:schemeClr>
                </a:solidFill>
                <a:latin typeface="Calibri"/>
              </a:rPr>
              <a:t>Calculer l'écart de couverture entre le quintile le plus riche et le quintile le plus </a:t>
            </a:r>
            <a:r>
              <a:rPr lang="fr-FR" sz="1600" dirty="0" err="1">
                <a:solidFill>
                  <a:schemeClr val="tx2">
                    <a:lumMod val="10000"/>
                  </a:schemeClr>
                </a:solidFill>
                <a:latin typeface="Calibri"/>
              </a:rPr>
              <a:t>pauvr</a:t>
            </a:r>
            <a:r>
              <a:rPr lang="en-US" sz="1600" dirty="0">
                <a:solidFill>
                  <a:schemeClr val="tx2">
                    <a:lumMod val="10000"/>
                  </a:schemeClr>
                </a:solidFill>
                <a:latin typeface="Calibri"/>
              </a:rPr>
              <a:t>e</a:t>
            </a:r>
          </a:p>
          <a:p>
            <a:r>
              <a:rPr lang="fr-FR" sz="1600" dirty="0">
                <a:solidFill>
                  <a:schemeClr val="tx2">
                    <a:lumMod val="10000"/>
                  </a:schemeClr>
                </a:solidFill>
                <a:latin typeface="Calibri"/>
              </a:rPr>
              <a:t>Comparer le niveau de couverture dans le quintile le plus pauvre à la moyenne national</a:t>
            </a:r>
            <a:r>
              <a:rPr lang="en-US" sz="1600" dirty="0">
                <a:solidFill>
                  <a:schemeClr val="tx2">
                    <a:lumMod val="10000"/>
                  </a:schemeClr>
                </a:solidFill>
                <a:latin typeface="Calibri"/>
              </a:rPr>
              <a:t>e</a:t>
            </a:r>
          </a:p>
          <a:p>
            <a:r>
              <a:rPr lang="fr-FR" sz="1600" dirty="0">
                <a:solidFill>
                  <a:schemeClr val="tx2">
                    <a:lumMod val="10000"/>
                  </a:schemeClr>
                </a:solidFill>
                <a:latin typeface="Calibri"/>
              </a:rPr>
              <a:t>Examiner les progrès accomplis dans la réalisation des objectifs de couverture entre les plus pauvres, les plus riches et la moyenne national</a:t>
            </a:r>
            <a:r>
              <a:rPr lang="en-US" sz="1600" dirty="0">
                <a:solidFill>
                  <a:schemeClr val="tx2">
                    <a:lumMod val="10000"/>
                  </a:schemeClr>
                </a:solidFill>
                <a:latin typeface="Calibri"/>
              </a:rPr>
              <a:t>e</a:t>
            </a:r>
          </a:p>
          <a:p>
            <a:r>
              <a:rPr lang="fr-FR" sz="1600" dirty="0">
                <a:solidFill>
                  <a:schemeClr val="tx2">
                    <a:lumMod val="10000"/>
                  </a:schemeClr>
                </a:solidFill>
                <a:latin typeface="Calibri"/>
              </a:rPr>
              <a:t>Utiliser des cartes et des </a:t>
            </a:r>
            <a:r>
              <a:rPr lang="fr-FR" sz="1600" dirty="0" err="1">
                <a:solidFill>
                  <a:schemeClr val="tx2">
                    <a:lumMod val="10000"/>
                  </a:schemeClr>
                </a:solidFill>
                <a:latin typeface="Calibri"/>
              </a:rPr>
              <a:t>équiplots</a:t>
            </a:r>
            <a:r>
              <a:rPr lang="fr-FR" sz="1600" dirty="0">
                <a:solidFill>
                  <a:schemeClr val="tx2">
                    <a:lumMod val="10000"/>
                  </a:schemeClr>
                </a:solidFill>
                <a:latin typeface="Calibri"/>
              </a:rPr>
              <a:t> pour visualiser les données</a:t>
            </a:r>
            <a:endParaRPr lang="en-US" sz="1600" dirty="0">
              <a:solidFill>
                <a:schemeClr val="tx2">
                  <a:lumMod val="10000"/>
                </a:schemeClr>
              </a:solidFill>
              <a:latin typeface="Calibri"/>
            </a:endParaRPr>
          </a:p>
          <a:p>
            <a:r>
              <a:rPr lang="fr-FR" sz="1600" dirty="0">
                <a:solidFill>
                  <a:schemeClr val="tx2">
                    <a:lumMod val="10000"/>
                  </a:schemeClr>
                </a:solidFill>
                <a:latin typeface="Calibri"/>
              </a:rPr>
              <a:t>Considérer d'autres indicateurs d'équité pour des analyses spécifiques, tels que les mesures de la pauvreté alimentaire des enfant</a:t>
            </a:r>
            <a:r>
              <a:rPr lang="en-US" sz="1600" dirty="0">
                <a:solidFill>
                  <a:schemeClr val="tx2">
                    <a:lumMod val="10000"/>
                  </a:schemeClr>
                </a:solidFill>
                <a:latin typeface="Calibri"/>
              </a:rPr>
              <a:t>s </a:t>
            </a:r>
          </a:p>
          <a:p>
            <a:pPr lvl="1"/>
            <a:endParaRPr lang="en-US" sz="1400" dirty="0">
              <a:solidFill>
                <a:schemeClr val="tx2">
                  <a:lumMod val="10000"/>
                </a:schemeClr>
              </a:solidFill>
              <a:latin typeface="Calibri"/>
            </a:endParaRPr>
          </a:p>
        </p:txBody>
      </p:sp>
      <p:sp>
        <p:nvSpPr>
          <p:cNvPr id="5" name="TextBox 4">
            <a:extLst>
              <a:ext uri="{FF2B5EF4-FFF2-40B4-BE49-F238E27FC236}">
                <a16:creationId xmlns:a16="http://schemas.microsoft.com/office/drawing/2014/main" id="{B30A79D9-5BF6-4239-AC54-504F9BD01405}"/>
              </a:ext>
            </a:extLst>
          </p:cNvPr>
          <p:cNvSpPr txBox="1"/>
          <p:nvPr/>
        </p:nvSpPr>
        <p:spPr>
          <a:xfrm>
            <a:off x="1188309" y="877007"/>
            <a:ext cx="7450000" cy="830997"/>
          </a:xfrm>
          <a:prstGeom prst="rect">
            <a:avLst/>
          </a:prstGeom>
          <a:noFill/>
          <a:ln w="25400">
            <a:solidFill>
              <a:schemeClr val="accent3"/>
            </a:solidFill>
          </a:ln>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lvl="0">
              <a:defRPr/>
            </a:pPr>
            <a:r>
              <a:rPr lang="fr-FR" sz="1600" dirty="0">
                <a:solidFill>
                  <a:srgbClr val="E7E6E6">
                    <a:lumMod val="10000"/>
                  </a:srgbClr>
                </a:solidFill>
              </a:rPr>
              <a:t>Les indicateurs d'impact et de résultats devraient être ventilés en fonction de facteurs d'équité clés tels que </a:t>
            </a:r>
            <a:r>
              <a:rPr lang="fr-FR" sz="1600" b="1" dirty="0">
                <a:solidFill>
                  <a:srgbClr val="E7E6E6">
                    <a:lumMod val="10000"/>
                  </a:srgbClr>
                </a:solidFill>
              </a:rPr>
              <a:t>les</a:t>
            </a:r>
            <a:r>
              <a:rPr kumimoji="0" lang="en-US" sz="16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rPr>
              <a:t> </a:t>
            </a:r>
            <a:r>
              <a:rPr lang="fr-FR" sz="1600" b="1" dirty="0">
                <a:solidFill>
                  <a:prstClr val="black"/>
                </a:solidFill>
                <a:cs typeface="Calibri"/>
              </a:rPr>
              <a:t>riches-pauvres, les zones urbaines-rurales, la géographie et le niveau d’instruction de la mère</a:t>
            </a:r>
            <a:endParaRPr kumimoji="0" lang="en-US" sz="1600" b="1" i="0" u="none" strike="noStrike" kern="0" cap="none" spc="0" normalizeH="0" baseline="0" noProof="0" dirty="0">
              <a:ln>
                <a:noFill/>
              </a:ln>
              <a:solidFill>
                <a:srgbClr val="E7E6E6">
                  <a:lumMod val="10000"/>
                </a:srgbClr>
              </a:solidFill>
              <a:effectLst/>
              <a:uLnTx/>
              <a:uFillTx/>
              <a:latin typeface="Calibri"/>
              <a:ea typeface="+mn-ea"/>
              <a:cs typeface="Calibri"/>
              <a:sym typeface="Arial"/>
            </a:endParaRPr>
          </a:p>
        </p:txBody>
      </p:sp>
      <p:sp>
        <p:nvSpPr>
          <p:cNvPr id="7" name="TextBox 6">
            <a:extLst>
              <a:ext uri="{FF2B5EF4-FFF2-40B4-BE49-F238E27FC236}">
                <a16:creationId xmlns:a16="http://schemas.microsoft.com/office/drawing/2014/main" id="{41781E09-F8A9-40A6-8F02-50A5BC1483BC}"/>
              </a:ext>
            </a:extLst>
          </p:cNvPr>
          <p:cNvSpPr txBox="1"/>
          <p:nvPr/>
        </p:nvSpPr>
        <p:spPr>
          <a:xfrm>
            <a:off x="3866398" y="4684477"/>
            <a:ext cx="5187545" cy="600164"/>
          </a:xfrm>
          <a:prstGeom prst="rect">
            <a:avLst/>
          </a:prstGeom>
          <a:noFill/>
        </p:spPr>
        <p:txBody>
          <a:bodyPr wrap="square">
            <a:spAutoFit/>
          </a:bodyPr>
          <a:lstStyle/>
          <a:p>
            <a:pPr lvl="0" algn="r">
              <a:defRPr/>
            </a:pPr>
            <a:r>
              <a:rPr kumimoji="0" lang="en-US" sz="1100" b="1" i="1" u="sng" strike="noStrike" kern="0" cap="none" spc="0" normalizeH="0" baseline="0" noProof="0" dirty="0">
                <a:ln>
                  <a:noFill/>
                </a:ln>
                <a:solidFill>
                  <a:srgbClr val="E7E6E6">
                    <a:lumMod val="10000"/>
                  </a:srgbClr>
                </a:solidFill>
                <a:effectLst/>
                <a:uLnTx/>
                <a:uFillTx/>
                <a:latin typeface="Calibri" panose="020F0502020204030204"/>
                <a:cs typeface="Arial"/>
                <a:sym typeface="Arial"/>
              </a:rPr>
              <a:t>Remarque</a:t>
            </a:r>
            <a:r>
              <a:rPr kumimoji="0" lang="en-US" sz="1100" b="1" i="1" strike="noStrike" kern="0" cap="none" spc="0" normalizeH="0" baseline="0" noProof="0" dirty="0">
                <a:ln>
                  <a:noFill/>
                </a:ln>
                <a:solidFill>
                  <a:srgbClr val="E7E6E6">
                    <a:lumMod val="10000"/>
                  </a:srgbClr>
                </a:solidFill>
                <a:effectLst/>
                <a:uLnTx/>
                <a:uFillTx/>
                <a:latin typeface="Calibri" panose="020F0502020204030204"/>
                <a:cs typeface="Arial"/>
                <a:sym typeface="Arial"/>
              </a:rPr>
              <a:t> : L</a:t>
            </a:r>
            <a:r>
              <a:rPr lang="fr-FR" sz="1100" i="1" dirty="0">
                <a:solidFill>
                  <a:srgbClr val="E7E6E6">
                    <a:lumMod val="10000"/>
                  </a:srgbClr>
                </a:solidFill>
                <a:latin typeface="Calibri" panose="020F0502020204030204"/>
              </a:rPr>
              <a:t>'équité entre les genres est appréhendée au moyen d'une ventilation pertinente (par exemple, l'éducation des femmes) et d'un indicateur de contexte pour l'ODD 5.1.1 relatif au genre/à l'autonomisation des femmes</a:t>
            </a:r>
            <a:endParaRPr kumimoji="0" lang="en-US" sz="1100" b="0" i="1" u="none" strike="noStrike" kern="0" cap="none" spc="0" normalizeH="0" baseline="0" noProof="0" dirty="0">
              <a:ln>
                <a:noFill/>
              </a:ln>
              <a:solidFill>
                <a:srgbClr val="E7E6E6">
                  <a:lumMod val="10000"/>
                </a:srgbClr>
              </a:solidFill>
              <a:effectLst/>
              <a:uLnTx/>
              <a:uFillTx/>
              <a:latin typeface="Calibri" panose="020F0502020204030204"/>
              <a:cs typeface="Arial"/>
              <a:sym typeface="Arial"/>
            </a:endParaRPr>
          </a:p>
        </p:txBody>
      </p:sp>
      <p:sp>
        <p:nvSpPr>
          <p:cNvPr id="8" name="Arrow: Left-Right 7">
            <a:extLst>
              <a:ext uri="{FF2B5EF4-FFF2-40B4-BE49-F238E27FC236}">
                <a16:creationId xmlns:a16="http://schemas.microsoft.com/office/drawing/2014/main" id="{FAFCC718-31BE-4568-8B60-F54E643B90BE}"/>
              </a:ext>
            </a:extLst>
          </p:cNvPr>
          <p:cNvSpPr/>
          <p:nvPr/>
        </p:nvSpPr>
        <p:spPr>
          <a:xfrm rot="19004075">
            <a:off x="469301" y="1034600"/>
            <a:ext cx="616182" cy="275773"/>
          </a:xfrm>
          <a:prstGeom prst="leftRightArrow">
            <a:avLst/>
          </a:prstGeom>
          <a:noFill/>
          <a:ln w="28575">
            <a:solidFill>
              <a:schemeClr val="accent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845517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A9FB3A-E0AD-4001-8A2F-2A3951C16C60}"/>
              </a:ext>
            </a:extLst>
          </p:cNvPr>
          <p:cNvSpPr>
            <a:spLocks noGrp="1"/>
          </p:cNvSpPr>
          <p:nvPr>
            <p:ph type="body" idx="1"/>
          </p:nvPr>
        </p:nvSpPr>
        <p:spPr>
          <a:xfrm>
            <a:off x="812325" y="2063642"/>
            <a:ext cx="2090100" cy="2052058"/>
          </a:xfrm>
        </p:spPr>
        <p:txBody>
          <a:bodyPr>
            <a:normAutofit lnSpcReduction="10000"/>
          </a:bodyPr>
          <a:lstStyle/>
          <a:p>
            <a:pPr marL="0" indent="0">
              <a:buNone/>
            </a:pPr>
            <a:r>
              <a:rPr lang="fr-FR" sz="1000" dirty="0">
                <a:latin typeface="+mj-lt"/>
              </a:rPr>
              <a:t>La qualité des soins (</a:t>
            </a:r>
            <a:r>
              <a:rPr lang="fr-FR" sz="1000" dirty="0" err="1">
                <a:latin typeface="+mj-lt"/>
              </a:rPr>
              <a:t>QoC</a:t>
            </a:r>
            <a:r>
              <a:rPr lang="fr-FR" sz="1000" dirty="0">
                <a:latin typeface="+mj-lt"/>
              </a:rPr>
              <a:t>) est un résultat important dans la réduction de la mortalité infantile. Les mesures de la qualité des soins sont considérées à la fois comme des résultats et des processus dans le cadre des résultats de CSA.  Peu de mesures standard de la qualité des soins en matière de santé infantile sont collectées et disponibles dans les différents pays.</a:t>
            </a:r>
            <a:endParaRPr lang="en-US" dirty="0"/>
          </a:p>
        </p:txBody>
      </p:sp>
      <p:sp>
        <p:nvSpPr>
          <p:cNvPr id="4" name="Text Placeholder 3">
            <a:extLst>
              <a:ext uri="{FF2B5EF4-FFF2-40B4-BE49-F238E27FC236}">
                <a16:creationId xmlns:a16="http://schemas.microsoft.com/office/drawing/2014/main" id="{45C40B2C-1242-412F-BDF6-8E8936540E79}"/>
              </a:ext>
            </a:extLst>
          </p:cNvPr>
          <p:cNvSpPr>
            <a:spLocks noGrp="1"/>
          </p:cNvSpPr>
          <p:nvPr>
            <p:ph type="body" idx="2"/>
          </p:nvPr>
        </p:nvSpPr>
        <p:spPr>
          <a:xfrm>
            <a:off x="3530400" y="2065200"/>
            <a:ext cx="2090100" cy="2052058"/>
          </a:xfrm>
        </p:spPr>
        <p:txBody>
          <a:bodyPr>
            <a:normAutofit/>
          </a:bodyPr>
          <a:lstStyle/>
          <a:p>
            <a:pPr marL="0" indent="0">
              <a:buNone/>
            </a:pPr>
            <a:r>
              <a:rPr lang="fr-FR" sz="1000" dirty="0">
                <a:latin typeface="+mj-lt"/>
              </a:rPr>
              <a:t>En s'inspirant des recommandations et des ressources mondiales, CSA élaborera un menu recommandé d'indicateurs prioritaires de qualité des soins que les pays pourront envisager de suivre aux niveaux national et infranational, en fonction de leurs programmes spécifiques visant à améliorer la santé et la survie de l'enfant. </a:t>
            </a:r>
            <a:endParaRPr lang="en-US" sz="1000" dirty="0">
              <a:latin typeface="+mj-lt"/>
            </a:endParaRPr>
          </a:p>
        </p:txBody>
      </p:sp>
      <p:sp>
        <p:nvSpPr>
          <p:cNvPr id="5" name="Text Placeholder 4">
            <a:extLst>
              <a:ext uri="{FF2B5EF4-FFF2-40B4-BE49-F238E27FC236}">
                <a16:creationId xmlns:a16="http://schemas.microsoft.com/office/drawing/2014/main" id="{3D2C4E18-94F4-4910-AF5F-B07974C5DD52}"/>
              </a:ext>
            </a:extLst>
          </p:cNvPr>
          <p:cNvSpPr>
            <a:spLocks noGrp="1"/>
          </p:cNvSpPr>
          <p:nvPr>
            <p:ph type="body" idx="3"/>
          </p:nvPr>
        </p:nvSpPr>
        <p:spPr>
          <a:xfrm>
            <a:off x="6239000" y="2065200"/>
            <a:ext cx="2090100" cy="2052058"/>
          </a:xfrm>
        </p:spPr>
        <p:txBody>
          <a:bodyPr>
            <a:noAutofit/>
          </a:bodyPr>
          <a:lstStyle/>
          <a:p>
            <a:pPr marL="0" indent="0">
              <a:lnSpc>
                <a:spcPct val="114999"/>
              </a:lnSpc>
              <a:buSzPct val="100000"/>
              <a:buNone/>
            </a:pPr>
            <a:r>
              <a:rPr lang="fr-FR" sz="800" dirty="0">
                <a:latin typeface="+mj-lt"/>
              </a:rPr>
              <a:t>Les ressources mondiales suivantes comprennent des mesures de qualité des soins pertinentes pour la santé et la survie de l'enfant</a:t>
            </a:r>
            <a:endParaRPr lang="en-US" sz="800" dirty="0">
              <a:latin typeface="+mj-lt"/>
            </a:endParaRPr>
          </a:p>
          <a:p>
            <a:pPr marL="171450" indent="-171450">
              <a:lnSpc>
                <a:spcPct val="114999"/>
              </a:lnSpc>
              <a:buSzPct val="100000"/>
              <a:buFont typeface="Arial" panose="020B0604020202020204" pitchFamily="34" charset="0"/>
              <a:buChar char="•"/>
            </a:pP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Normes de qualité de soins (</a:t>
            </a:r>
            <a:r>
              <a:rPr lang="fr-FR" sz="800" dirty="0" err="1">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QoC</a:t>
            </a: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 de l'OMS, indicateurs de base </a:t>
            </a:r>
            <a:r>
              <a:rPr lang="fr-FR" sz="800" dirty="0">
                <a:solidFill>
                  <a:schemeClr val="tx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et</a:t>
            </a: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 menu d'indicateurs de qualité de soins pédiatriques</a:t>
            </a:r>
          </a:p>
          <a:p>
            <a:pPr marL="171450" indent="-171450">
              <a:lnSpc>
                <a:spcPct val="114999"/>
              </a:lnSpc>
              <a:buSzPct val="100000"/>
              <a:buFont typeface="Arial" panose="020B0604020202020204" pitchFamily="34" charset="0"/>
              <a:buChar char="•"/>
            </a:pP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Analyse et utilisation des données de l'établissement par l'OMS - Recommandations de 2023 pour les responsables de programmes </a:t>
            </a:r>
            <a:r>
              <a:rPr lang="fr-FR" sz="800" dirty="0" err="1">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SMNEA</a:t>
            </a: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 </a:t>
            </a:r>
          </a:p>
          <a:p>
            <a:pPr marL="171450" indent="-171450">
              <a:lnSpc>
                <a:spcPct val="114999"/>
              </a:lnSpc>
              <a:buSzPct val="100000"/>
              <a:buFont typeface="Arial" panose="020B0604020202020204" pitchFamily="34" charset="0"/>
              <a:buChar char="•"/>
            </a:pP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Cadre d'indicateurs et de suivi pour la Stratégie mondiale pour la santé des femmes, des enfants et des adolescents</a:t>
            </a:r>
          </a:p>
          <a:p>
            <a:pPr marL="171450" indent="-171450">
              <a:lnSpc>
                <a:spcPct val="114999"/>
              </a:lnSpc>
              <a:buSzPct val="100000"/>
              <a:buFont typeface="Arial" panose="020B0604020202020204" pitchFamily="34" charset="0"/>
              <a:buChar char="•"/>
            </a:pPr>
            <a:r>
              <a:rPr lang="fr-FR" sz="800" dirty="0">
                <a:solidFill>
                  <a:srgbClr val="0563C1"/>
                </a:solidFill>
                <a:latin typeface="+mn-lt"/>
                <a:ea typeface="Calibri" panose="020F0502020204030204" pitchFamily="34" charset="0"/>
                <a:hlinkClick r:id="rId2">
                  <a:extLst>
                    <a:ext uri="{A12FA001-AC4F-418D-AE19-62706E023703}">
                      <ahyp:hlinkClr xmlns:ahyp="http://schemas.microsoft.com/office/drawing/2018/hyperlinkcolor" val="tx"/>
                    </a:ext>
                  </a:extLst>
                </a:hlinkClick>
              </a:rPr>
              <a:t>Réseau pour l'amélioration de la qualité des soins de santé maternelle, néonatale et infantile - indicateurs de base dans le cadre de suivi</a:t>
            </a:r>
            <a:endParaRPr lang="en-US" sz="800" dirty="0">
              <a:latin typeface="+mn-lt"/>
            </a:endParaRPr>
          </a:p>
        </p:txBody>
      </p:sp>
      <p:sp>
        <p:nvSpPr>
          <p:cNvPr id="6" name="Subtitle 5">
            <a:extLst>
              <a:ext uri="{FF2B5EF4-FFF2-40B4-BE49-F238E27FC236}">
                <a16:creationId xmlns:a16="http://schemas.microsoft.com/office/drawing/2014/main" id="{67DE8D6E-1EF7-4587-88CE-F96F1A49023D}"/>
              </a:ext>
            </a:extLst>
          </p:cNvPr>
          <p:cNvSpPr>
            <a:spLocks noGrp="1"/>
          </p:cNvSpPr>
          <p:nvPr>
            <p:ph type="subTitle" idx="4"/>
          </p:nvPr>
        </p:nvSpPr>
        <p:spPr>
          <a:xfrm>
            <a:off x="812325" y="1630800"/>
            <a:ext cx="2090100" cy="434400"/>
          </a:xfrm>
        </p:spPr>
        <p:txBody>
          <a:bodyPr>
            <a:normAutofit/>
          </a:bodyPr>
          <a:lstStyle/>
          <a:p>
            <a:pPr marL="0" indent="0"/>
            <a:r>
              <a:rPr lang="en-US" sz="1400" b="1" dirty="0" err="1">
                <a:solidFill>
                  <a:srgbClr val="2A246C"/>
                </a:solidFill>
                <a:latin typeface="Gill Sans MT" panose="020B0502020104020203" pitchFamily="34" charset="0"/>
              </a:rPr>
              <a:t>Justificatif</a:t>
            </a:r>
            <a:r>
              <a:rPr lang="en-US" sz="1400" b="1" dirty="0">
                <a:solidFill>
                  <a:srgbClr val="2A246C"/>
                </a:solidFill>
                <a:latin typeface="Gill Sans MT" panose="020B0502020104020203" pitchFamily="34" charset="0"/>
              </a:rPr>
              <a:t> :</a:t>
            </a:r>
            <a:endParaRPr lang="en-US" sz="1400" dirty="0">
              <a:solidFill>
                <a:srgbClr val="2A246C"/>
              </a:solidFill>
              <a:latin typeface="Gill Sans MT" panose="020B0502020104020203" pitchFamily="34" charset="0"/>
            </a:endParaRPr>
          </a:p>
        </p:txBody>
      </p:sp>
      <p:sp>
        <p:nvSpPr>
          <p:cNvPr id="7" name="Subtitle 6">
            <a:extLst>
              <a:ext uri="{FF2B5EF4-FFF2-40B4-BE49-F238E27FC236}">
                <a16:creationId xmlns:a16="http://schemas.microsoft.com/office/drawing/2014/main" id="{13BC0594-8B41-4472-8836-8B824E65E7F5}"/>
              </a:ext>
            </a:extLst>
          </p:cNvPr>
          <p:cNvSpPr>
            <a:spLocks noGrp="1"/>
          </p:cNvSpPr>
          <p:nvPr>
            <p:ph type="subTitle" idx="5"/>
          </p:nvPr>
        </p:nvSpPr>
        <p:spPr>
          <a:xfrm>
            <a:off x="3464688" y="1630800"/>
            <a:ext cx="2221500" cy="504900"/>
          </a:xfrm>
        </p:spPr>
        <p:txBody>
          <a:bodyPr/>
          <a:lstStyle/>
          <a:p>
            <a:pPr marL="0" indent="0"/>
            <a:r>
              <a:rPr lang="en-US" sz="1400" b="1" dirty="0">
                <a:solidFill>
                  <a:schemeClr val="accent3"/>
                </a:solidFill>
                <a:latin typeface="Gill Sans MT" panose="020B0502020104020203" pitchFamily="34" charset="0"/>
              </a:rPr>
              <a:t>Processus </a:t>
            </a:r>
            <a:r>
              <a:rPr lang="en-US" sz="1400" dirty="0">
                <a:solidFill>
                  <a:schemeClr val="accent3"/>
                </a:solidFill>
                <a:latin typeface="Gill Sans MT" panose="020B0502020104020203" pitchFamily="34" charset="0"/>
              </a:rPr>
              <a:t>: </a:t>
            </a:r>
          </a:p>
        </p:txBody>
      </p:sp>
      <p:sp>
        <p:nvSpPr>
          <p:cNvPr id="8" name="Subtitle 7">
            <a:extLst>
              <a:ext uri="{FF2B5EF4-FFF2-40B4-BE49-F238E27FC236}">
                <a16:creationId xmlns:a16="http://schemas.microsoft.com/office/drawing/2014/main" id="{CA7AF182-9B89-411F-9478-F5341EF5E85C}"/>
              </a:ext>
            </a:extLst>
          </p:cNvPr>
          <p:cNvSpPr>
            <a:spLocks noGrp="1"/>
          </p:cNvSpPr>
          <p:nvPr>
            <p:ph type="subTitle" idx="6"/>
          </p:nvPr>
        </p:nvSpPr>
        <p:spPr>
          <a:xfrm>
            <a:off x="6182738" y="1630800"/>
            <a:ext cx="2221500" cy="504900"/>
          </a:xfrm>
        </p:spPr>
        <p:txBody>
          <a:bodyPr/>
          <a:lstStyle/>
          <a:p>
            <a:pPr marL="0" indent="0"/>
            <a:r>
              <a:rPr lang="en-US" sz="1400" b="1" dirty="0" err="1">
                <a:solidFill>
                  <a:schemeClr val="bg2"/>
                </a:solidFill>
                <a:latin typeface="Gill Sans MT" panose="020B0502020104020203" pitchFamily="34" charset="0"/>
              </a:rPr>
              <a:t>Ressources</a:t>
            </a:r>
            <a:r>
              <a:rPr lang="en-US" sz="1400" b="1" dirty="0">
                <a:solidFill>
                  <a:schemeClr val="bg2"/>
                </a:solidFill>
                <a:latin typeface="Gill Sans MT" panose="020B0502020104020203" pitchFamily="34" charset="0"/>
              </a:rPr>
              <a:t> </a:t>
            </a:r>
            <a:r>
              <a:rPr lang="en-US" sz="1400" b="1" dirty="0" err="1">
                <a:solidFill>
                  <a:schemeClr val="bg2"/>
                </a:solidFill>
                <a:latin typeface="Gill Sans MT" panose="020B0502020104020203" pitchFamily="34" charset="0"/>
              </a:rPr>
              <a:t>clés</a:t>
            </a:r>
            <a:r>
              <a:rPr lang="en-US" sz="1400" b="1" dirty="0">
                <a:solidFill>
                  <a:schemeClr val="bg2"/>
                </a:solidFill>
                <a:latin typeface="Gill Sans MT" panose="020B0502020104020203" pitchFamily="34" charset="0"/>
              </a:rPr>
              <a:t> :</a:t>
            </a:r>
            <a:endParaRPr lang="en-US" sz="1400" dirty="0">
              <a:solidFill>
                <a:schemeClr val="bg2"/>
              </a:solidFill>
              <a:latin typeface="Gill Sans MT" panose="020B0502020104020203" pitchFamily="34" charset="0"/>
            </a:endParaRPr>
          </a:p>
        </p:txBody>
      </p:sp>
      <p:sp>
        <p:nvSpPr>
          <p:cNvPr id="9" name="Title 1">
            <a:extLst>
              <a:ext uri="{FF2B5EF4-FFF2-40B4-BE49-F238E27FC236}">
                <a16:creationId xmlns:a16="http://schemas.microsoft.com/office/drawing/2014/main" id="{6265A966-DA84-4A47-9E88-85F86AAD4F61}"/>
              </a:ext>
            </a:extLst>
          </p:cNvPr>
          <p:cNvSpPr txBox="1">
            <a:spLocks/>
          </p:cNvSpPr>
          <p:nvPr/>
        </p:nvSpPr>
        <p:spPr>
          <a:xfrm>
            <a:off x="566250" y="243579"/>
            <a:ext cx="8011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dk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134D57"/>
              </a:buClr>
              <a:buSzPts val="2000"/>
              <a:buFont typeface="Space Grotesk"/>
              <a:buNone/>
              <a:tabLst/>
              <a:defRPr/>
            </a:pPr>
            <a:r>
              <a:rPr kumimoji="0" lang="fr-FR"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Intégration d'indicateurs de qualité des soins dans le cadre de résultats de CSA</a:t>
            </a:r>
            <a:endParaRPr kumimoji="0" lang="en-US" sz="2400" b="1" i="1" u="none" strike="noStrike" kern="0" cap="none" spc="0" normalizeH="0" baseline="0" noProof="0" dirty="0">
              <a:ln>
                <a:noFill/>
              </a:ln>
              <a:solidFill>
                <a:srgbClr val="645DC7"/>
              </a:solidFill>
              <a:effectLst/>
              <a:uLnTx/>
              <a:uFillTx/>
              <a:latin typeface="Gill Sans MT" panose="020B0502020104020203" pitchFamily="34" charset="0"/>
              <a:sym typeface="Space Grotesk"/>
            </a:endParaRPr>
          </a:p>
        </p:txBody>
      </p:sp>
      <p:sp>
        <p:nvSpPr>
          <p:cNvPr id="10" name="Half Frame 9">
            <a:extLst>
              <a:ext uri="{FF2B5EF4-FFF2-40B4-BE49-F238E27FC236}">
                <a16:creationId xmlns:a16="http://schemas.microsoft.com/office/drawing/2014/main" id="{2E80AF21-7CF0-43A4-B190-EEB530DCE225}"/>
              </a:ext>
            </a:extLst>
          </p:cNvPr>
          <p:cNvSpPr/>
          <p:nvPr/>
        </p:nvSpPr>
        <p:spPr>
          <a:xfrm>
            <a:off x="496800" y="1300200"/>
            <a:ext cx="465450" cy="434400"/>
          </a:xfrm>
          <a:prstGeom prst="halfFrame">
            <a:avLst>
              <a:gd name="adj1" fmla="val 15101"/>
              <a:gd name="adj2" fmla="val 16759"/>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1" name="Half Frame 10">
            <a:extLst>
              <a:ext uri="{FF2B5EF4-FFF2-40B4-BE49-F238E27FC236}">
                <a16:creationId xmlns:a16="http://schemas.microsoft.com/office/drawing/2014/main" id="{6815733A-C3C2-4CE7-8EDC-586CD5C71FE9}"/>
              </a:ext>
            </a:extLst>
          </p:cNvPr>
          <p:cNvSpPr/>
          <p:nvPr/>
        </p:nvSpPr>
        <p:spPr>
          <a:xfrm>
            <a:off x="3217563" y="1300142"/>
            <a:ext cx="465450" cy="434400"/>
          </a:xfrm>
          <a:prstGeom prst="halfFrame">
            <a:avLst>
              <a:gd name="adj1" fmla="val 15101"/>
              <a:gd name="adj2" fmla="val 1675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2" name="Half Frame 11">
            <a:extLst>
              <a:ext uri="{FF2B5EF4-FFF2-40B4-BE49-F238E27FC236}">
                <a16:creationId xmlns:a16="http://schemas.microsoft.com/office/drawing/2014/main" id="{08D47095-0AF9-49E3-AE50-B98B5E71E3E0}"/>
              </a:ext>
            </a:extLst>
          </p:cNvPr>
          <p:cNvSpPr/>
          <p:nvPr/>
        </p:nvSpPr>
        <p:spPr>
          <a:xfrm>
            <a:off x="5928413" y="1300142"/>
            <a:ext cx="465450" cy="434400"/>
          </a:xfrm>
          <a:prstGeom prst="halfFrame">
            <a:avLst>
              <a:gd name="adj1" fmla="val 15101"/>
              <a:gd name="adj2" fmla="val 167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01463ECC-CD93-4671-8D2B-56F9D2CEF36D}"/>
              </a:ext>
            </a:extLst>
          </p:cNvPr>
          <p:cNvSpPr/>
          <p:nvPr/>
        </p:nvSpPr>
        <p:spPr>
          <a:xfrm>
            <a:off x="0" y="0"/>
            <a:ext cx="9144000" cy="84028"/>
          </a:xfrm>
          <a:prstGeom prst="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991852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56066BA-9901-4D84-8318-5054E08276F8}"/>
              </a:ext>
            </a:extLst>
          </p:cNvPr>
          <p:cNvSpPr>
            <a:spLocks noGrp="1"/>
          </p:cNvSpPr>
          <p:nvPr>
            <p:ph type="pic" idx="2"/>
          </p:nvPr>
        </p:nvSpPr>
        <p:spPr/>
        <p:txBody>
          <a:bodyPr/>
          <a:lstStyle/>
          <a:p>
            <a:endParaRPr lang="fr-FR"/>
          </a:p>
        </p:txBody>
      </p:sp>
      <p:sp>
        <p:nvSpPr>
          <p:cNvPr id="7" name="Google Shape;106;p4">
            <a:extLst>
              <a:ext uri="{FF2B5EF4-FFF2-40B4-BE49-F238E27FC236}">
                <a16:creationId xmlns:a16="http://schemas.microsoft.com/office/drawing/2014/main" id="{1E9CE3C0-2462-44BD-9387-A221E29F9279}"/>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90000"/>
              </a:lnSpc>
              <a:spcBef>
                <a:spcPts val="0"/>
              </a:spcBef>
              <a:spcAft>
                <a:spcPts val="0"/>
              </a:spcAft>
              <a:buClr>
                <a:srgbClr val="645DC7"/>
              </a:buClr>
              <a:buSzPts val="3200"/>
              <a:buFont typeface="Gill Sans"/>
              <a:buNone/>
              <a:tabLst/>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3.4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kumimoji="0" lang="fr-FR" sz="2800" b="0" i="0" u="none" strike="noStrike" kern="0" cap="none" spc="0" normalizeH="0" baseline="0" noProof="0" dirty="0">
                <a:ln>
                  <a:noFill/>
                </a:ln>
                <a:solidFill>
                  <a:srgbClr val="645DC7"/>
                </a:solidFill>
                <a:effectLst/>
                <a:uLnTx/>
                <a:uFillTx/>
                <a:latin typeface="Gill Sans MT" panose="020B0502020104020203" pitchFamily="34" charset="0"/>
                <a:ea typeface="+mj-ea"/>
                <a:sym typeface="Arial"/>
              </a:rPr>
              <a:t>Cadre de résultats de CSA : jalons de la mise en œuvre</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pic>
        <p:nvPicPr>
          <p:cNvPr id="8" name="Google Shape;442;p61">
            <a:extLst>
              <a:ext uri="{FF2B5EF4-FFF2-40B4-BE49-F238E27FC236}">
                <a16:creationId xmlns:a16="http://schemas.microsoft.com/office/drawing/2014/main" id="{82BC53BE-A20B-4FDF-BAFA-97A21C555530}"/>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443;p61">
            <a:extLst>
              <a:ext uri="{FF2B5EF4-FFF2-40B4-BE49-F238E27FC236}">
                <a16:creationId xmlns:a16="http://schemas.microsoft.com/office/drawing/2014/main" id="{DCE818F3-F43C-4843-9388-4256BCC1CEF3}"/>
              </a:ext>
            </a:extLst>
          </p:cNvPr>
          <p:cNvSpPr txBox="1"/>
          <p:nvPr/>
        </p:nvSpPr>
        <p:spPr>
          <a:xfrm>
            <a:off x="162134" y="4806105"/>
            <a:ext cx="2750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 MOMENTUM ;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Hadjara</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Laouali</a:t>
            </a:r>
            <a:r>
              <a:rPr kumimoji="0" lang="en-US" sz="1050" b="0" i="1" u="none" strike="noStrike" kern="0" cap="none" spc="0" normalizeH="0" baseline="0" noProof="0" dirty="0">
                <a:ln>
                  <a:noFill/>
                </a:ln>
                <a:solidFill>
                  <a:srgbClr val="000000"/>
                </a:solidFill>
                <a:effectLst/>
                <a:uLnTx/>
                <a:uFillTx/>
                <a:latin typeface="Calibri"/>
                <a:cs typeface="Arial"/>
                <a:sym typeface="Arial"/>
              </a:rPr>
              <a:t> </a:t>
            </a:r>
            <a:r>
              <a:rPr kumimoji="0" lang="en-US" sz="1050" b="0" i="1" u="none" strike="noStrike" kern="0" cap="none" spc="0" normalizeH="0" baseline="0" noProof="0" dirty="0" err="1">
                <a:ln>
                  <a:noFill/>
                </a:ln>
                <a:solidFill>
                  <a:srgbClr val="000000"/>
                </a:solidFill>
                <a:effectLst/>
                <a:uLnTx/>
                <a:uFillTx/>
                <a:latin typeface="Calibri"/>
                <a:cs typeface="Arial"/>
                <a:sym typeface="Arial"/>
              </a:rPr>
              <a:t>Balla</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Tree>
    <p:extLst>
      <p:ext uri="{BB962C8B-B14F-4D97-AF65-F5344CB8AC3E}">
        <p14:creationId xmlns:p14="http://schemas.microsoft.com/office/powerpoint/2010/main" val="211045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en-US" sz="2800" dirty="0">
                <a:solidFill>
                  <a:schemeClr val="bg2"/>
                </a:solidFill>
                <a:latin typeface="Gill Sans MT" panose="020B0502020104020203" pitchFamily="34" charset="0"/>
                <a:cs typeface="Calibri" panose="020F0502020204030204" pitchFamily="34" charset="0"/>
              </a:rPr>
              <a:t>Section 1</a:t>
            </a:r>
            <a:br>
              <a:rPr lang="en-US" sz="2800" dirty="0">
                <a:solidFill>
                  <a:schemeClr val="bg2"/>
                </a:solidFill>
                <a:latin typeface="Gill Sans MT" panose="020B0502020104020203" pitchFamily="34" charset="0"/>
                <a:cs typeface="Calibri" panose="020F0502020204030204" pitchFamily="34" charset="0"/>
              </a:rPr>
            </a:br>
            <a:r>
              <a:rPr lang="en-US" sz="2800" dirty="0">
                <a:solidFill>
                  <a:schemeClr val="bg2"/>
                </a:solidFill>
                <a:latin typeface="Gill Sans MT" panose="020B0502020104020203" pitchFamily="34" charset="0"/>
                <a:cs typeface="Calibri" panose="020F0502020204030204" pitchFamily="34" charset="0"/>
              </a:rPr>
              <a:t> </a:t>
            </a:r>
            <a:r>
              <a:rPr lang="en-US" sz="2800" b="0" dirty="0">
                <a:solidFill>
                  <a:schemeClr val="bg2"/>
                </a:solidFill>
                <a:latin typeface="Gill Sans MT" panose="020B0502020104020203" pitchFamily="34" charset="0"/>
                <a:cs typeface="Calibri" panose="020F0502020204030204" pitchFamily="34" charset="0"/>
              </a:rPr>
              <a:t>Introduction à CSA</a:t>
            </a:r>
            <a:endParaRPr sz="2800" b="0" dirty="0">
              <a:solidFill>
                <a:schemeClr val="bg2"/>
              </a:solidFill>
              <a:latin typeface="Gill Sans MT" panose="020B0502020104020203" pitchFamily="34" charset="0"/>
              <a:cs typeface="Calibri" panose="020F0502020204030204" pitchFamily="34" charset="0"/>
            </a:endParaRPr>
          </a:p>
        </p:txBody>
      </p:sp>
      <p:sp>
        <p:nvSpPr>
          <p:cNvPr id="108" name="Google Shape;108;p4"/>
          <p:cNvSpPr txBox="1"/>
          <p:nvPr/>
        </p:nvSpPr>
        <p:spPr>
          <a:xfrm>
            <a:off x="106765" y="4869604"/>
            <a:ext cx="1921138" cy="230802"/>
          </a:xfrm>
          <a:prstGeom prst="rect">
            <a:avLst/>
          </a:prstGeom>
          <a:noFill/>
          <a:ln>
            <a:noFill/>
          </a:ln>
        </p:spPr>
        <p:txBody>
          <a:bodyPr spcFirstLastPara="1" wrap="square" lIns="68569" tIns="34275" rIns="68569" bIns="34275" anchor="t" anchorCtr="0">
            <a:spAutoFit/>
          </a:bodyPr>
          <a:lstStyle/>
          <a:p>
            <a:pPr defTabSz="685800">
              <a:buSzPts val="1400"/>
            </a:pPr>
            <a:r>
              <a:rPr lang="en-US" sz="1050" i="1" dirty="0">
                <a:latin typeface="Calibri" panose="020F0502020204030204" pitchFamily="34" charset="0"/>
                <a:cs typeface="Calibri" panose="020F0502020204030204" pitchFamily="34" charset="0"/>
              </a:rPr>
              <a:t>Photo: Kate Holt/MCSP Ghana</a:t>
            </a:r>
            <a:endParaRPr sz="1050" i="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C4A8213-5E4E-47DC-B915-3F7D7F13B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5180" y="0"/>
            <a:ext cx="5448820" cy="5143499"/>
          </a:xfrm>
          <a:prstGeom prst="rect">
            <a:avLst/>
          </a:prstGeom>
        </p:spPr>
      </p:pic>
    </p:spTree>
    <p:extLst>
      <p:ext uri="{BB962C8B-B14F-4D97-AF65-F5344CB8AC3E}">
        <p14:creationId xmlns:p14="http://schemas.microsoft.com/office/powerpoint/2010/main" val="2071934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0F2E3F-FBCC-4DA0-8A31-38ECDB0F5A83}"/>
              </a:ext>
            </a:extLst>
          </p:cNvPr>
          <p:cNvSpPr/>
          <p:nvPr/>
        </p:nvSpPr>
        <p:spPr>
          <a:xfrm>
            <a:off x="0" y="0"/>
            <a:ext cx="1278282" cy="5143500"/>
          </a:xfrm>
          <a:prstGeom prst="rect">
            <a:avLst/>
          </a:prstGeom>
          <a:solidFill>
            <a:schemeClr val="bg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a:xfrm>
            <a:off x="1536492" y="293700"/>
            <a:ext cx="7041258" cy="572700"/>
          </a:xfrm>
        </p:spPr>
        <p:txBody>
          <a:bodyPr>
            <a:normAutofit fontScale="90000"/>
          </a:bodyPr>
          <a:lstStyle/>
          <a:p>
            <a:r>
              <a:rPr lang="fr-FR" sz="2400" dirty="0">
                <a:solidFill>
                  <a:schemeClr val="bg2"/>
                </a:solidFill>
                <a:latin typeface="Gill Sans MT" panose="020B0502020104020203" pitchFamily="34" charset="0"/>
              </a:rPr>
              <a:t>Élaboration des jalons de la mise en œuvre : Cartographie des domaines dans des initiatives similaires</a:t>
            </a:r>
            <a:endParaRPr lang="en-US" sz="2400" dirty="0">
              <a:solidFill>
                <a:schemeClr val="bg2"/>
              </a:solidFill>
              <a:latin typeface="Gill Sans MT" panose="020B0502020104020203" pitchFamily="34" charset="0"/>
            </a:endParaRPr>
          </a:p>
        </p:txBody>
      </p:sp>
      <p:sp>
        <p:nvSpPr>
          <p:cNvPr id="9" name="Oval 8">
            <a:extLst>
              <a:ext uri="{FF2B5EF4-FFF2-40B4-BE49-F238E27FC236}">
                <a16:creationId xmlns:a16="http://schemas.microsoft.com/office/drawing/2014/main" id="{66EEAD87-8185-4F04-8A67-67336D177CF6}"/>
              </a:ext>
            </a:extLst>
          </p:cNvPr>
          <p:cNvSpPr/>
          <p:nvPr/>
        </p:nvSpPr>
        <p:spPr>
          <a:xfrm>
            <a:off x="1049682" y="134327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sym typeface="Arial"/>
              </a:rPr>
              <a:t>1</a:t>
            </a:r>
          </a:p>
        </p:txBody>
      </p:sp>
      <p:sp>
        <p:nvSpPr>
          <p:cNvPr id="31" name="Oval 30">
            <a:extLst>
              <a:ext uri="{FF2B5EF4-FFF2-40B4-BE49-F238E27FC236}">
                <a16:creationId xmlns:a16="http://schemas.microsoft.com/office/drawing/2014/main" id="{25B9428A-F7CC-4487-8289-BEFADEE44D39}"/>
              </a:ext>
            </a:extLst>
          </p:cNvPr>
          <p:cNvSpPr/>
          <p:nvPr/>
        </p:nvSpPr>
        <p:spPr>
          <a:xfrm>
            <a:off x="1049682" y="2765633"/>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3</a:t>
            </a:r>
          </a:p>
        </p:txBody>
      </p:sp>
      <p:sp>
        <p:nvSpPr>
          <p:cNvPr id="32" name="Oval 31">
            <a:extLst>
              <a:ext uri="{FF2B5EF4-FFF2-40B4-BE49-F238E27FC236}">
                <a16:creationId xmlns:a16="http://schemas.microsoft.com/office/drawing/2014/main" id="{B52CC9C1-55B7-4A06-B835-854D21089678}"/>
              </a:ext>
            </a:extLst>
          </p:cNvPr>
          <p:cNvSpPr/>
          <p:nvPr/>
        </p:nvSpPr>
        <p:spPr>
          <a:xfrm>
            <a:off x="1049682" y="3479465"/>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4</a:t>
            </a:r>
          </a:p>
        </p:txBody>
      </p:sp>
      <p:sp>
        <p:nvSpPr>
          <p:cNvPr id="33" name="Oval 32">
            <a:extLst>
              <a:ext uri="{FF2B5EF4-FFF2-40B4-BE49-F238E27FC236}">
                <a16:creationId xmlns:a16="http://schemas.microsoft.com/office/drawing/2014/main" id="{505813AC-B624-4C0A-BB76-E2F886977E48}"/>
              </a:ext>
            </a:extLst>
          </p:cNvPr>
          <p:cNvSpPr/>
          <p:nvPr/>
        </p:nvSpPr>
        <p:spPr>
          <a:xfrm>
            <a:off x="1049682" y="4193297"/>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5</a:t>
            </a:r>
          </a:p>
        </p:txBody>
      </p:sp>
      <p:sp>
        <p:nvSpPr>
          <p:cNvPr id="43" name="Oval 42">
            <a:extLst>
              <a:ext uri="{FF2B5EF4-FFF2-40B4-BE49-F238E27FC236}">
                <a16:creationId xmlns:a16="http://schemas.microsoft.com/office/drawing/2014/main" id="{79A07AB8-C72C-462D-BF49-76C4CC9D7B9F}"/>
              </a:ext>
            </a:extLst>
          </p:cNvPr>
          <p:cNvSpPr/>
          <p:nvPr/>
        </p:nvSpPr>
        <p:spPr>
          <a:xfrm>
            <a:off x="1049682" y="2051801"/>
            <a:ext cx="457200" cy="4572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prstClr val="white"/>
                </a:solidFill>
                <a:effectLst/>
                <a:uLnTx/>
                <a:uFillTx/>
                <a:latin typeface="Calibri" panose="020F0502020204030204"/>
                <a:ea typeface="+mn-ea"/>
                <a:cs typeface="+mn-cs"/>
                <a:sym typeface="Arial"/>
              </a:rPr>
              <a:t>2</a:t>
            </a:r>
          </a:p>
        </p:txBody>
      </p:sp>
      <p:cxnSp>
        <p:nvCxnSpPr>
          <p:cNvPr id="12" name="Straight Connector 11">
            <a:extLst>
              <a:ext uri="{FF2B5EF4-FFF2-40B4-BE49-F238E27FC236}">
                <a16:creationId xmlns:a16="http://schemas.microsoft.com/office/drawing/2014/main" id="{6782B029-FB48-4F4D-814E-265A679EA743}"/>
              </a:ext>
            </a:extLst>
          </p:cNvPr>
          <p:cNvCxnSpPr>
            <a:cxnSpLocks/>
            <a:stCxn id="46" idx="1"/>
            <a:endCxn id="9" idx="6"/>
          </p:cNvCxnSpPr>
          <p:nvPr/>
        </p:nvCxnSpPr>
        <p:spPr>
          <a:xfrm flipH="1" flipV="1">
            <a:off x="1506882" y="1571873"/>
            <a:ext cx="262699" cy="4139"/>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939F376-BA7E-419A-9459-E8DDDE9249E0}"/>
              </a:ext>
            </a:extLst>
          </p:cNvPr>
          <p:cNvSpPr txBox="1"/>
          <p:nvPr/>
        </p:nvSpPr>
        <p:spPr>
          <a:xfrm>
            <a:off x="1769581" y="1422123"/>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Calibri" panose="020F0502020204030204"/>
                <a:cs typeface="Arial"/>
                <a:sym typeface="Arial"/>
              </a:rPr>
              <a:t>Théorie</a:t>
            </a: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 du </a:t>
            </a:r>
            <a:r>
              <a:rPr kumimoji="0" lang="en-US" sz="1400" b="0" i="0" u="none" strike="noStrike" kern="0" cap="none" spc="0" normalizeH="0" baseline="0" noProof="0" dirty="0" err="1">
                <a:ln>
                  <a:noFill/>
                </a:ln>
                <a:solidFill>
                  <a:srgbClr val="000000"/>
                </a:solidFill>
                <a:effectLst/>
                <a:uLnTx/>
                <a:uFillTx/>
                <a:latin typeface="Calibri" panose="020F0502020204030204"/>
                <a:cs typeface="Arial"/>
                <a:sym typeface="Arial"/>
              </a:rPr>
              <a:t>changement</a:t>
            </a: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 de CSA</a:t>
            </a:r>
          </a:p>
        </p:txBody>
      </p:sp>
      <p:cxnSp>
        <p:nvCxnSpPr>
          <p:cNvPr id="23" name="Straight Connector 22">
            <a:extLst>
              <a:ext uri="{FF2B5EF4-FFF2-40B4-BE49-F238E27FC236}">
                <a16:creationId xmlns:a16="http://schemas.microsoft.com/office/drawing/2014/main" id="{BD631111-9677-4B6D-BF41-C8C9C865E9FE}"/>
              </a:ext>
            </a:extLst>
          </p:cNvPr>
          <p:cNvCxnSpPr>
            <a:cxnSpLocks/>
            <a:stCxn id="24" idx="1"/>
            <a:endCxn id="43" idx="6"/>
          </p:cNvCxnSpPr>
          <p:nvPr/>
        </p:nvCxnSpPr>
        <p:spPr>
          <a:xfrm flipH="1">
            <a:off x="1506882" y="2280401"/>
            <a:ext cx="262699"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DB76DD-8C10-4A24-B107-A3CBC29A4175}"/>
              </a:ext>
            </a:extLst>
          </p:cNvPr>
          <p:cNvSpPr txBox="1"/>
          <p:nvPr/>
        </p:nvSpPr>
        <p:spPr>
          <a:xfrm>
            <a:off x="1769581" y="2126512"/>
            <a:ext cx="4572000" cy="307777"/>
          </a:xfrm>
          <a:prstGeom prst="rect">
            <a:avLst/>
          </a:prstGeom>
          <a:noFill/>
        </p:spPr>
        <p:txBody>
          <a:bodyPr wrap="square">
            <a:spAutoFit/>
          </a:bodyPr>
          <a:lstStyle/>
          <a:p>
            <a:pPr lvl="0">
              <a:defRPr/>
            </a:pPr>
            <a:r>
              <a:rPr lang="fr-FR" dirty="0">
                <a:latin typeface="Calibri" panose="020F0502020204030204"/>
              </a:rPr>
              <a:t>Jalons et cadre de résultats ENAP-EPMM</a:t>
            </a:r>
            <a:endPar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cxnSp>
        <p:nvCxnSpPr>
          <p:cNvPr id="30" name="Straight Connector 29">
            <a:extLst>
              <a:ext uri="{FF2B5EF4-FFF2-40B4-BE49-F238E27FC236}">
                <a16:creationId xmlns:a16="http://schemas.microsoft.com/office/drawing/2014/main" id="{154C867D-CD24-4D49-AA78-52E84E7138EC}"/>
              </a:ext>
            </a:extLst>
          </p:cNvPr>
          <p:cNvCxnSpPr>
            <a:cxnSpLocks/>
            <a:stCxn id="34" idx="1"/>
            <a:endCxn id="31" idx="6"/>
          </p:cNvCxnSpPr>
          <p:nvPr/>
        </p:nvCxnSpPr>
        <p:spPr>
          <a:xfrm flipH="1">
            <a:off x="1506882" y="2994233"/>
            <a:ext cx="262699" cy="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E93857-7219-4E77-A6AF-5D0CDE8212FC}"/>
              </a:ext>
            </a:extLst>
          </p:cNvPr>
          <p:cNvSpPr txBox="1"/>
          <p:nvPr/>
        </p:nvSpPr>
        <p:spPr>
          <a:xfrm>
            <a:off x="1769581" y="2840344"/>
            <a:ext cx="5725502" cy="307777"/>
          </a:xfrm>
          <a:prstGeom prst="rect">
            <a:avLst/>
          </a:prstGeom>
          <a:noFill/>
        </p:spPr>
        <p:txBody>
          <a:bodyPr wrap="square">
            <a:spAutoFit/>
          </a:bodyPr>
          <a:lstStyle/>
          <a:p>
            <a:pPr lvl="0">
              <a:defRPr/>
            </a:pPr>
            <a:r>
              <a:rPr lang="fr-FR" dirty="0">
                <a:latin typeface="Calibri" panose="020F0502020204030204"/>
              </a:rPr>
              <a:t>Cadre et indicateurs de suivi des soins de santé primaires de l'OMS</a:t>
            </a: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 </a:t>
            </a:r>
          </a:p>
        </p:txBody>
      </p:sp>
      <p:cxnSp>
        <p:nvCxnSpPr>
          <p:cNvPr id="37" name="Straight Connector 36">
            <a:extLst>
              <a:ext uri="{FF2B5EF4-FFF2-40B4-BE49-F238E27FC236}">
                <a16:creationId xmlns:a16="http://schemas.microsoft.com/office/drawing/2014/main" id="{0ED17842-767E-4CE1-B2B0-7FFDC2B0C98C}"/>
              </a:ext>
            </a:extLst>
          </p:cNvPr>
          <p:cNvCxnSpPr>
            <a:cxnSpLocks/>
            <a:stCxn id="38" idx="1"/>
            <a:endCxn id="32" idx="6"/>
          </p:cNvCxnSpPr>
          <p:nvPr/>
        </p:nvCxnSpPr>
        <p:spPr>
          <a:xfrm flipH="1" flipV="1">
            <a:off x="1506882" y="3708065"/>
            <a:ext cx="262698" cy="107721"/>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54C809B-D3DF-4062-AE2D-04E061572D0A}"/>
              </a:ext>
            </a:extLst>
          </p:cNvPr>
          <p:cNvSpPr txBox="1"/>
          <p:nvPr/>
        </p:nvSpPr>
        <p:spPr>
          <a:xfrm>
            <a:off x="1769580" y="3554176"/>
            <a:ext cx="6564951" cy="523220"/>
          </a:xfrm>
          <a:prstGeom prst="rect">
            <a:avLst/>
          </a:prstGeom>
          <a:noFill/>
        </p:spPr>
        <p:txBody>
          <a:bodyPr wrap="square">
            <a:spAutoFit/>
          </a:bodyPr>
          <a:lstStyle/>
          <a:p>
            <a:pPr lvl="0">
              <a:defRPr/>
            </a:pPr>
            <a:r>
              <a:rPr lang="fr-FR" dirty="0">
                <a:latin typeface="Calibri" panose="020F0502020204030204"/>
              </a:rPr>
              <a:t>Réseau de l’OMS sur la qualité des soins : leadership, action, apprentissage et responsabilisation</a:t>
            </a:r>
            <a:r>
              <a:rPr kumimoji="0" lang="en-US" sz="1400" b="0" i="0" u="none" strike="noStrike" kern="0" cap="none" spc="0" normalizeH="0" baseline="0" noProof="0" dirty="0">
                <a:ln>
                  <a:noFill/>
                </a:ln>
                <a:solidFill>
                  <a:srgbClr val="000000"/>
                </a:solidFill>
                <a:effectLst/>
                <a:uLnTx/>
                <a:uFillTx/>
                <a:latin typeface="Calibri" panose="020F0502020204030204"/>
                <a:cs typeface="Arial"/>
                <a:sym typeface="Arial"/>
              </a:rPr>
              <a:t>  </a:t>
            </a:r>
          </a:p>
        </p:txBody>
      </p:sp>
      <p:cxnSp>
        <p:nvCxnSpPr>
          <p:cNvPr id="47" name="Straight Connector 46">
            <a:extLst>
              <a:ext uri="{FF2B5EF4-FFF2-40B4-BE49-F238E27FC236}">
                <a16:creationId xmlns:a16="http://schemas.microsoft.com/office/drawing/2014/main" id="{FEEDF9DB-372C-4911-9087-B43E5B582BF7}"/>
              </a:ext>
            </a:extLst>
          </p:cNvPr>
          <p:cNvCxnSpPr>
            <a:cxnSpLocks/>
            <a:stCxn id="48" idx="1"/>
            <a:endCxn id="33" idx="6"/>
          </p:cNvCxnSpPr>
          <p:nvPr/>
        </p:nvCxnSpPr>
        <p:spPr>
          <a:xfrm flipH="1" flipV="1">
            <a:off x="1506882" y="4421897"/>
            <a:ext cx="262697" cy="103522"/>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C1E52F3-83A7-45F9-9B04-1C1A8D88479B}"/>
              </a:ext>
            </a:extLst>
          </p:cNvPr>
          <p:cNvSpPr txBox="1"/>
          <p:nvPr/>
        </p:nvSpPr>
        <p:spPr>
          <a:xfrm>
            <a:off x="1769579" y="4156087"/>
            <a:ext cx="6564951" cy="738664"/>
          </a:xfrm>
          <a:prstGeom prst="rect">
            <a:avLst/>
          </a:prstGeom>
          <a:noFill/>
        </p:spPr>
        <p:txBody>
          <a:bodyPr wrap="square">
            <a:spAutoFit/>
          </a:bodyPr>
          <a:lstStyle/>
          <a:p>
            <a:r>
              <a:rPr lang="fr-FR" dirty="0">
                <a:latin typeface="+mj-lt"/>
              </a:rPr>
              <a:t>Enseignements tirés de l'engagement des pays dans le cadre de CSA. Par exemple, la Sierra Leone a identifié une série de goulots d'étranglement spécifiques au pays et potentiellement pertinents pour tous les pays pendant la mise en œuvre.</a:t>
            </a:r>
            <a:endParaRPr lang="en-US" dirty="0">
              <a:latin typeface="+mj-lt"/>
            </a:endParaRPr>
          </a:p>
        </p:txBody>
      </p:sp>
    </p:spTree>
    <p:extLst>
      <p:ext uri="{BB962C8B-B14F-4D97-AF65-F5344CB8AC3E}">
        <p14:creationId xmlns:p14="http://schemas.microsoft.com/office/powerpoint/2010/main" val="321070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BE97-A9FE-40D3-87EC-2229A122720B}"/>
              </a:ext>
            </a:extLst>
          </p:cNvPr>
          <p:cNvSpPr>
            <a:spLocks noGrp="1"/>
          </p:cNvSpPr>
          <p:nvPr>
            <p:ph type="title"/>
          </p:nvPr>
        </p:nvSpPr>
        <p:spPr/>
        <p:txBody>
          <a:bodyPr>
            <a:normAutofit fontScale="90000"/>
          </a:bodyPr>
          <a:lstStyle/>
          <a:p>
            <a:r>
              <a:rPr lang="fr-FR" sz="2400" dirty="0">
                <a:solidFill>
                  <a:schemeClr val="bg2"/>
                </a:solidFill>
                <a:latin typeface="Gill Sans MT" panose="020B0502020104020203" pitchFamily="34" charset="0"/>
              </a:rPr>
              <a:t>Élaboration des jalons de la mise en œuvre : critères d'identification des jalons appropriés</a:t>
            </a:r>
            <a:endParaRPr lang="en-US" sz="2400" dirty="0">
              <a:solidFill>
                <a:schemeClr val="bg2"/>
              </a:solidFill>
              <a:latin typeface="Gill Sans MT" panose="020B0502020104020203" pitchFamily="34" charset="0"/>
            </a:endParaRPr>
          </a:p>
        </p:txBody>
      </p:sp>
      <p:grpSp>
        <p:nvGrpSpPr>
          <p:cNvPr id="3" name="Group 2">
            <a:extLst>
              <a:ext uri="{FF2B5EF4-FFF2-40B4-BE49-F238E27FC236}">
                <a16:creationId xmlns:a16="http://schemas.microsoft.com/office/drawing/2014/main" id="{70B58797-80B6-4B23-8253-9536E828F1F5}"/>
              </a:ext>
            </a:extLst>
          </p:cNvPr>
          <p:cNvGrpSpPr/>
          <p:nvPr/>
        </p:nvGrpSpPr>
        <p:grpSpPr>
          <a:xfrm>
            <a:off x="793567" y="2438844"/>
            <a:ext cx="7722256" cy="389609"/>
            <a:chOff x="509219" y="1212000"/>
            <a:chExt cx="7281181" cy="861600"/>
          </a:xfrm>
        </p:grpSpPr>
        <p:sp>
          <p:nvSpPr>
            <p:cNvPr id="6" name="Rectangle 5">
              <a:extLst>
                <a:ext uri="{FF2B5EF4-FFF2-40B4-BE49-F238E27FC236}">
                  <a16:creationId xmlns:a16="http://schemas.microsoft.com/office/drawing/2014/main" id="{F8D51EA4-7667-4133-A792-8CBFB6ADB766}"/>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lvl="0" indent="-422910">
                <a:spcBef>
                  <a:spcPts val="750"/>
                </a:spcBef>
                <a:buSzPts val="4480"/>
                <a:defRPr/>
              </a:pPr>
              <a:r>
                <a:rPr lang="fr-FR" dirty="0">
                  <a:solidFill>
                    <a:srgbClr val="E7E6E6">
                      <a:lumMod val="10000"/>
                    </a:srgbClr>
                  </a:solidFill>
                </a:rPr>
                <a:t>Un menu de jalons et de ressources supplémentaires que les pays peuvent utiliser et adapter</a:t>
              </a:r>
              <a:endParaRPr kumimoji="0" lang="en-US" sz="1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87EC6EE8-4FC8-4D19-BD71-B23AB53BCDF1}"/>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16" name="Group 15">
            <a:extLst>
              <a:ext uri="{FF2B5EF4-FFF2-40B4-BE49-F238E27FC236}">
                <a16:creationId xmlns:a16="http://schemas.microsoft.com/office/drawing/2014/main" id="{EF97EBFD-6614-44D2-94C1-52DCB9A2D44C}"/>
              </a:ext>
            </a:extLst>
          </p:cNvPr>
          <p:cNvGrpSpPr/>
          <p:nvPr/>
        </p:nvGrpSpPr>
        <p:grpSpPr>
          <a:xfrm>
            <a:off x="793567" y="1901462"/>
            <a:ext cx="7722256" cy="389609"/>
            <a:chOff x="509218" y="1061535"/>
            <a:chExt cx="7281181" cy="861600"/>
          </a:xfrm>
        </p:grpSpPr>
        <p:sp>
          <p:nvSpPr>
            <p:cNvPr id="23" name="Rectangle 22">
              <a:extLst>
                <a:ext uri="{FF2B5EF4-FFF2-40B4-BE49-F238E27FC236}">
                  <a16:creationId xmlns:a16="http://schemas.microsoft.com/office/drawing/2014/main" id="{7FFF7F23-4E2E-4099-AE48-6604E99B9BAB}"/>
                </a:ext>
              </a:extLst>
            </p:cNvPr>
            <p:cNvSpPr/>
            <p:nvPr/>
          </p:nvSpPr>
          <p:spPr>
            <a:xfrm>
              <a:off x="573226" y="1061535"/>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lvl="0" indent="-422910">
                <a:spcBef>
                  <a:spcPts val="750"/>
                </a:spcBef>
                <a:buSzPts val="4480"/>
                <a:defRPr/>
              </a:pPr>
              <a:r>
                <a:rPr lang="fr-FR" dirty="0">
                  <a:solidFill>
                    <a:srgbClr val="E7E6E6">
                      <a:lumMod val="10000"/>
                    </a:srgbClr>
                  </a:solidFill>
                </a:rPr>
                <a:t>Signale l'importance pour les pays de la </a:t>
              </a:r>
              <a:r>
                <a:rPr lang="fr-FR" dirty="0" err="1">
                  <a:solidFill>
                    <a:srgbClr val="E7E6E6">
                      <a:lumMod val="10000"/>
                    </a:srgbClr>
                  </a:solidFill>
                </a:rPr>
                <a:t>redevabilité</a:t>
              </a:r>
              <a:r>
                <a:rPr lang="fr-FR" dirty="0">
                  <a:solidFill>
                    <a:srgbClr val="E7E6E6">
                      <a:lumMod val="10000"/>
                    </a:srgbClr>
                  </a:solidFill>
                </a:rPr>
                <a:t>, du suivi, du plaidoyer et du dialogue</a:t>
              </a:r>
              <a:endParaRPr kumimoji="0" lang="en-US" sz="1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24" name="Rectangle 23">
              <a:extLst>
                <a:ext uri="{FF2B5EF4-FFF2-40B4-BE49-F238E27FC236}">
                  <a16:creationId xmlns:a16="http://schemas.microsoft.com/office/drawing/2014/main" id="{68F3DC46-9F4D-4311-9762-ECD43444F200}"/>
                </a:ext>
              </a:extLst>
            </p:cNvPr>
            <p:cNvSpPr/>
            <p:nvPr/>
          </p:nvSpPr>
          <p:spPr>
            <a:xfrm rot="5400000">
              <a:off x="129742" y="1451330"/>
              <a:ext cx="822959"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25" name="Group 24">
            <a:extLst>
              <a:ext uri="{FF2B5EF4-FFF2-40B4-BE49-F238E27FC236}">
                <a16:creationId xmlns:a16="http://schemas.microsoft.com/office/drawing/2014/main" id="{FF09E660-E99B-4E33-A4E9-3E2BDD4DF9E1}"/>
              </a:ext>
            </a:extLst>
          </p:cNvPr>
          <p:cNvGrpSpPr/>
          <p:nvPr/>
        </p:nvGrpSpPr>
        <p:grpSpPr>
          <a:xfrm>
            <a:off x="793566" y="2984962"/>
            <a:ext cx="7722256" cy="389609"/>
            <a:chOff x="509219" y="1212000"/>
            <a:chExt cx="7281181" cy="861600"/>
          </a:xfrm>
        </p:grpSpPr>
        <p:sp>
          <p:nvSpPr>
            <p:cNvPr id="26" name="Rectangle 25">
              <a:extLst>
                <a:ext uri="{FF2B5EF4-FFF2-40B4-BE49-F238E27FC236}">
                  <a16:creationId xmlns:a16="http://schemas.microsoft.com/office/drawing/2014/main" id="{1F9491BB-61B2-4A67-8B69-100583709DAE}"/>
                </a:ext>
              </a:extLst>
            </p:cNvPr>
            <p:cNvSpPr/>
            <p:nvPr/>
          </p:nvSpPr>
          <p:spPr>
            <a:xfrm>
              <a:off x="573227" y="1212000"/>
              <a:ext cx="7217173" cy="8616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lvl="0" indent="-422910">
                <a:spcBef>
                  <a:spcPts val="750"/>
                </a:spcBef>
                <a:buSzPts val="4480"/>
                <a:defRPr/>
              </a:pPr>
              <a:r>
                <a:rPr lang="fr-FR" dirty="0">
                  <a:solidFill>
                    <a:srgbClr val="E7E6E6">
                      <a:lumMod val="10000"/>
                    </a:srgbClr>
                  </a:solidFill>
                </a:rPr>
                <a:t>Certains domaines des jalons peuvent nécessiter des données qui ne sont pas collectées et rapportées de manière systématique</a:t>
              </a:r>
              <a:endParaRPr kumimoji="0" lang="en-US" sz="1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27" name="Rectangle 26">
              <a:extLst>
                <a:ext uri="{FF2B5EF4-FFF2-40B4-BE49-F238E27FC236}">
                  <a16:creationId xmlns:a16="http://schemas.microsoft.com/office/drawing/2014/main" id="{16A20A45-7D42-4249-8511-8A83630D9ECF}"/>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grpSp>
        <p:nvGrpSpPr>
          <p:cNvPr id="34" name="Group 33">
            <a:extLst>
              <a:ext uri="{FF2B5EF4-FFF2-40B4-BE49-F238E27FC236}">
                <a16:creationId xmlns:a16="http://schemas.microsoft.com/office/drawing/2014/main" id="{A470856F-24CB-4E02-9997-04A1A96DF9E1}"/>
              </a:ext>
            </a:extLst>
          </p:cNvPr>
          <p:cNvGrpSpPr/>
          <p:nvPr/>
        </p:nvGrpSpPr>
        <p:grpSpPr>
          <a:xfrm>
            <a:off x="793568" y="1364080"/>
            <a:ext cx="7722256" cy="389609"/>
            <a:chOff x="509219" y="1211999"/>
            <a:chExt cx="7281181" cy="861599"/>
          </a:xfrm>
        </p:grpSpPr>
        <p:sp>
          <p:nvSpPr>
            <p:cNvPr id="35" name="Rectangle 34">
              <a:extLst>
                <a:ext uri="{FF2B5EF4-FFF2-40B4-BE49-F238E27FC236}">
                  <a16:creationId xmlns:a16="http://schemas.microsoft.com/office/drawing/2014/main" id="{BF1F9CB8-1A6C-4D7C-BA0B-E6F534F6C25E}"/>
                </a:ext>
              </a:extLst>
            </p:cNvPr>
            <p:cNvSpPr/>
            <p:nvPr/>
          </p:nvSpPr>
          <p:spPr>
            <a:xfrm>
              <a:off x="573227" y="1211999"/>
              <a:ext cx="7217173" cy="8615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lvl="0" indent="-422910">
                <a:spcBef>
                  <a:spcPts val="750"/>
                </a:spcBef>
                <a:buSzPts val="4480"/>
                <a:defRPr/>
              </a:pPr>
              <a:r>
                <a:rPr lang="fr-FR" dirty="0">
                  <a:solidFill>
                    <a:srgbClr val="E7E6E6">
                      <a:lumMod val="10000"/>
                    </a:srgbClr>
                  </a:solidFill>
                </a:rPr>
                <a:t>Indique la qualité de la mise en œuvre du programme</a:t>
              </a:r>
              <a:endParaRPr kumimoji="0" lang="en-US" sz="1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sym typeface="Arial"/>
              </a:endParaRPr>
            </a:p>
          </p:txBody>
        </p:sp>
        <p:sp>
          <p:nvSpPr>
            <p:cNvPr id="36" name="Rectangle 35">
              <a:extLst>
                <a:ext uri="{FF2B5EF4-FFF2-40B4-BE49-F238E27FC236}">
                  <a16:creationId xmlns:a16="http://schemas.microsoft.com/office/drawing/2014/main" id="{B0CC5555-C25F-468C-A418-93C86A147CFD}"/>
                </a:ext>
              </a:extLst>
            </p:cNvPr>
            <p:cNvSpPr/>
            <p:nvPr/>
          </p:nvSpPr>
          <p:spPr>
            <a:xfrm rot="5400000">
              <a:off x="129743" y="1610796"/>
              <a:ext cx="822960" cy="64008"/>
            </a:xfrm>
            <a:prstGeom prst="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32" name="TextBox 31">
            <a:extLst>
              <a:ext uri="{FF2B5EF4-FFF2-40B4-BE49-F238E27FC236}">
                <a16:creationId xmlns:a16="http://schemas.microsoft.com/office/drawing/2014/main" id="{24AA6744-D534-49D7-9332-77E97EB06542}"/>
              </a:ext>
            </a:extLst>
          </p:cNvPr>
          <p:cNvSpPr txBox="1"/>
          <p:nvPr/>
        </p:nvSpPr>
        <p:spPr>
          <a:xfrm>
            <a:off x="1810271" y="3990387"/>
            <a:ext cx="5402060" cy="584775"/>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lvl="0">
              <a:buSzPts val="1764"/>
              <a:defRPr/>
            </a:pPr>
            <a:r>
              <a:rPr lang="fr-FR" sz="1600" b="1" dirty="0">
                <a:solidFill>
                  <a:srgbClr val="E7E6E6">
                    <a:lumMod val="10000"/>
                  </a:srgbClr>
                </a:solidFill>
                <a:ea typeface="Gill Sans"/>
                <a:cs typeface="Gill Sans"/>
                <a:sym typeface="Gill Sans"/>
              </a:rPr>
              <a:t>Les jalons ENAP sont considérées comme le « meilleur modèle » pour la CSA</a:t>
            </a:r>
            <a:endParaRPr kumimoji="0" lang="en-US" sz="1600" b="1" i="0" u="none" strike="noStrike" kern="0" cap="none" spc="0" normalizeH="0" baseline="0" noProof="0" dirty="0">
              <a:ln>
                <a:noFill/>
              </a:ln>
              <a:solidFill>
                <a:srgbClr val="E7E6E6">
                  <a:lumMod val="10000"/>
                </a:srgbClr>
              </a:solidFill>
              <a:effectLst/>
              <a:uLnTx/>
              <a:uFillTx/>
              <a:latin typeface="Calibri" panose="020F0502020204030204"/>
              <a:ea typeface="Gill Sans"/>
              <a:cs typeface="Gill Sans"/>
              <a:sym typeface="Gill Sans"/>
            </a:endParaRPr>
          </a:p>
        </p:txBody>
      </p:sp>
      <p:pic>
        <p:nvPicPr>
          <p:cNvPr id="10" name="Picture 9">
            <a:extLst>
              <a:ext uri="{FF2B5EF4-FFF2-40B4-BE49-F238E27FC236}">
                <a16:creationId xmlns:a16="http://schemas.microsoft.com/office/drawing/2014/main" id="{FBBD948F-26EB-455E-95B6-C943BD6CC824}"/>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93567" y="3848712"/>
            <a:ext cx="726450" cy="726450"/>
          </a:xfrm>
          <a:prstGeom prst="rect">
            <a:avLst/>
          </a:prstGeom>
        </p:spPr>
      </p:pic>
    </p:spTree>
    <p:extLst>
      <p:ext uri="{BB962C8B-B14F-4D97-AF65-F5344CB8AC3E}">
        <p14:creationId xmlns:p14="http://schemas.microsoft.com/office/powerpoint/2010/main" val="3078631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BD7C-04DC-48B0-8D09-8D7BA3207FDB}"/>
              </a:ext>
            </a:extLst>
          </p:cNvPr>
          <p:cNvSpPr>
            <a:spLocks noGrp="1"/>
          </p:cNvSpPr>
          <p:nvPr>
            <p:ph type="title"/>
          </p:nvPr>
        </p:nvSpPr>
        <p:spPr/>
        <p:txBody>
          <a:bodyPr>
            <a:normAutofit/>
          </a:bodyPr>
          <a:lstStyle/>
          <a:p>
            <a:r>
              <a:rPr lang="fr-FR" sz="2400" dirty="0">
                <a:solidFill>
                  <a:schemeClr val="bg2"/>
                </a:solidFill>
                <a:latin typeface="Gill Sans MT" panose="020B0502020104020203" pitchFamily="34" charset="0"/>
              </a:rPr>
              <a:t>Catégories de jalons de la mise en œuvre de </a:t>
            </a:r>
            <a:r>
              <a:rPr lang="en-US" sz="2400" dirty="0">
                <a:solidFill>
                  <a:schemeClr val="bg2"/>
                </a:solidFill>
                <a:latin typeface="Gill Sans MT" panose="020B0502020104020203" pitchFamily="34" charset="0"/>
              </a:rPr>
              <a:t>CSA*</a:t>
            </a:r>
            <a:endParaRPr lang="fr-FR" sz="2400" dirty="0">
              <a:solidFill>
                <a:schemeClr val="bg2"/>
              </a:solidFill>
              <a:latin typeface="Gill Sans MT" panose="020B0502020104020203" pitchFamily="34" charset="0"/>
            </a:endParaRPr>
          </a:p>
        </p:txBody>
      </p:sp>
      <p:graphicFrame>
        <p:nvGraphicFramePr>
          <p:cNvPr id="4" name="Table 3">
            <a:extLst>
              <a:ext uri="{FF2B5EF4-FFF2-40B4-BE49-F238E27FC236}">
                <a16:creationId xmlns:a16="http://schemas.microsoft.com/office/drawing/2014/main" id="{AAB4EEF7-5D5A-440C-962C-5EDB87A309FC}"/>
              </a:ext>
            </a:extLst>
          </p:cNvPr>
          <p:cNvGraphicFramePr>
            <a:graphicFrameLocks noGrp="1"/>
          </p:cNvGraphicFramePr>
          <p:nvPr>
            <p:extLst>
              <p:ext uri="{D42A27DB-BD31-4B8C-83A1-F6EECF244321}">
                <p14:modId xmlns:p14="http://schemas.microsoft.com/office/powerpoint/2010/main" val="671361952"/>
              </p:ext>
            </p:extLst>
          </p:nvPr>
        </p:nvGraphicFramePr>
        <p:xfrm>
          <a:off x="331840" y="866400"/>
          <a:ext cx="8276732" cy="3840530"/>
        </p:xfrm>
        <a:graphic>
          <a:graphicData uri="http://schemas.openxmlformats.org/drawingml/2006/table">
            <a:tbl>
              <a:tblPr firstRow="1" bandRow="1">
                <a:noFill/>
              </a:tblPr>
              <a:tblGrid>
                <a:gridCol w="8276732">
                  <a:extLst>
                    <a:ext uri="{9D8B030D-6E8A-4147-A177-3AD203B41FA5}">
                      <a16:colId xmlns:a16="http://schemas.microsoft.com/office/drawing/2014/main" val="1650525130"/>
                    </a:ext>
                  </a:extLst>
                </a:gridCol>
              </a:tblGrid>
              <a:tr h="73380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1. </a:t>
                      </a:r>
                      <a:r>
                        <a:rPr lang="fr-FR" sz="1800" b="1" u="none" strike="noStrike" cap="none" dirty="0">
                          <a:solidFill>
                            <a:schemeClr val="tx1"/>
                          </a:solidFill>
                          <a:latin typeface="+mj-lt"/>
                        </a:rPr>
                        <a:t>Gouvernance et redevabilité, plans nationaux et financement</a:t>
                      </a:r>
                      <a:r>
                        <a:rPr lang="en-US" sz="1800" b="1" u="none" strike="noStrike" cap="none" dirty="0">
                          <a:solidFill>
                            <a:schemeClr val="tx1"/>
                          </a:solidFill>
                          <a:latin typeface="+mj-lt"/>
                        </a:rPr>
                        <a:t> </a:t>
                      </a:r>
                    </a:p>
                    <a:p>
                      <a:pPr marL="0" marR="0" lvl="0" indent="0" algn="l" rtl="0">
                        <a:lnSpc>
                          <a:spcPct val="100000"/>
                        </a:lnSpc>
                        <a:spcBef>
                          <a:spcPts val="0"/>
                        </a:spcBef>
                        <a:spcAft>
                          <a:spcPts val="0"/>
                        </a:spcAft>
                        <a:buFont typeface="Arial" panose="020B0604020202020204" pitchFamily="34" charset="0"/>
                        <a:buNone/>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cap="none" dirty="0">
                          <a:solidFill>
                            <a:schemeClr val="tx1"/>
                          </a:solidFill>
                          <a:latin typeface="+mj-lt"/>
                        </a:rPr>
                        <a:t>Structures de gouvernance nationales et de district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cap="none" dirty="0">
                          <a:solidFill>
                            <a:schemeClr val="tx1"/>
                          </a:solidFill>
                          <a:latin typeface="+mj-lt"/>
                        </a:rPr>
                        <a:t>Vision, stratégie et plan(s) opérationnel(s) nationaux</a:t>
                      </a:r>
                      <a:r>
                        <a:rPr lang="en-US" sz="1100" b="0" u="none" strike="noStrike" cap="none" dirty="0">
                          <a:solidFill>
                            <a:schemeClr val="tx1"/>
                          </a:solidFill>
                          <a:latin typeface="+mj-lt"/>
                        </a:rPr>
                        <a: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cap="none" dirty="0">
                          <a:solidFill>
                            <a:schemeClr val="tx1"/>
                          </a:solidFill>
                          <a:latin typeface="+mj-lt"/>
                        </a:rPr>
                        <a:t>Stratégie de plaidoyer et de mobilisation</a:t>
                      </a:r>
                      <a:r>
                        <a:rPr lang="en-US" sz="1100" b="0" u="none" strike="noStrike" cap="none" dirty="0">
                          <a:solidFill>
                            <a:schemeClr val="tx1"/>
                          </a:solidFill>
                          <a:latin typeface="+mj-lt"/>
                        </a:rPr>
                        <a: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i="0" u="none" strike="noStrike" cap="none" noProof="0" dirty="0">
                          <a:solidFill>
                            <a:schemeClr val="tx1"/>
                          </a:solidFill>
                          <a:latin typeface="+mj-lt"/>
                        </a:rPr>
                        <a:t>Engagement de la société civile et mécanismes de redevabilité sociale</a:t>
                      </a:r>
                      <a:r>
                        <a:rPr lang="en-US" sz="1100" b="0" i="0" u="none" strike="noStrike" cap="none" noProof="0" dirty="0">
                          <a:solidFill>
                            <a:schemeClr val="tx1"/>
                          </a:solidFill>
                          <a:latin typeface="+mj-lt"/>
                        </a:rPr>
                        <a:t>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i="0" u="none" strike="noStrike" cap="none" noProof="0" dirty="0">
                          <a:solidFill>
                            <a:schemeClr val="tx1"/>
                          </a:solidFill>
                          <a:latin typeface="+mj-lt"/>
                        </a:rPr>
                        <a:t>Normes et politiques en matière de qualité des soins </a:t>
                      </a: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i="0" u="none" strike="noStrike" cap="none" noProof="0" dirty="0">
                          <a:solidFill>
                            <a:schemeClr val="tx1"/>
                          </a:solidFill>
                          <a:latin typeface="+mj-lt"/>
                        </a:rPr>
                        <a:t>Financement et affectation des ressources</a:t>
                      </a:r>
                      <a:endParaRPr lang="en-US" sz="1100" b="0" dirty="0">
                        <a:solidFill>
                          <a:schemeClr val="tx1"/>
                        </a:solidFill>
                        <a:latin typeface="+mj-lt"/>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4"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chemeClr val="accent3">
                        <a:lumMod val="40000"/>
                        <a:lumOff val="60000"/>
                      </a:schemeClr>
                    </a:solidFill>
                  </a:tcPr>
                </a:tc>
                <a:extLst>
                  <a:ext uri="{0D108BD9-81ED-4DB2-BD59-A6C34878D82A}">
                    <a16:rowId xmlns:a16="http://schemas.microsoft.com/office/drawing/2014/main" val="1642736795"/>
                  </a:ext>
                </a:extLst>
              </a:tr>
              <a:tr h="786563">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2. </a:t>
                      </a:r>
                      <a:r>
                        <a:rPr lang="fr-FR" sz="1800" b="1" u="none" strike="noStrike" cap="none" noProof="0" dirty="0">
                          <a:solidFill>
                            <a:schemeClr val="tx1"/>
                          </a:solidFill>
                          <a:latin typeface="+mj-lt"/>
                        </a:rPr>
                        <a:t>Systèmes</a:t>
                      </a:r>
                      <a:r>
                        <a:rPr lang="en-US" sz="1800" b="1" u="none" strike="noStrike" cap="none" dirty="0">
                          <a:solidFill>
                            <a:schemeClr val="tx1"/>
                          </a:solidFill>
                          <a:latin typeface="+mj-lt"/>
                        </a:rPr>
                        <a:t> de prestation de services</a:t>
                      </a:r>
                    </a:p>
                    <a:p>
                      <a:pPr marL="0" marR="0" lvl="0" indent="0" algn="l" defTabSz="914377" rtl="0" eaLnBrk="1" latinLnBrk="0" hangingPunct="1">
                        <a:lnSpc>
                          <a:spcPct val="100000"/>
                        </a:lnSpc>
                        <a:spcBef>
                          <a:spcPts val="0"/>
                        </a:spcBef>
                        <a:spcAft>
                          <a:spcPts val="0"/>
                        </a:spcAft>
                        <a:buFont typeface="Arial" panose="020B0604020202020204" pitchFamily="34" charset="0"/>
                        <a:buNone/>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kern="1200" cap="none" dirty="0">
                          <a:solidFill>
                            <a:schemeClr val="tx1"/>
                          </a:solidFill>
                          <a:latin typeface="+mj-lt"/>
                          <a:ea typeface="+mn-ea"/>
                          <a:cs typeface="+mn-cs"/>
                        </a:rPr>
                        <a:t>Personnel de santé disposant de ressources, d'un déploiement, d'une formation et d'un soutien adéquats ● Disponibilité de médicaments, de diagnostics et autres produits ● Établissements et infrastructures physiques adéquats ● Modèles de soins avec systèmes de référence et pistes de soins ● Structures d'autonomisation et d’expérience de soins de soutien</a:t>
                      </a:r>
                      <a:endParaRPr lang="en-US" sz="1100" b="0" u="none" strike="noStrike" kern="1200" cap="none" noProof="0" dirty="0">
                        <a:solidFill>
                          <a:schemeClr val="tx1"/>
                        </a:solidFill>
                        <a:latin typeface="+mj-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3302862704"/>
                  </a:ext>
                </a:extLst>
              </a:tr>
              <a:tr h="518420">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3. Engagement </a:t>
                      </a:r>
                      <a:r>
                        <a:rPr lang="en-US" sz="1800" b="1" u="none" strike="noStrike" cap="none" dirty="0" err="1">
                          <a:solidFill>
                            <a:schemeClr val="tx1"/>
                          </a:solidFill>
                          <a:latin typeface="+mj-lt"/>
                        </a:rPr>
                        <a:t>communautaire</a:t>
                      </a:r>
                      <a:r>
                        <a:rPr lang="en-US" sz="1800" b="1" u="none" strike="noStrike" cap="none" dirty="0">
                          <a:solidFill>
                            <a:schemeClr val="tx1"/>
                          </a:solidFill>
                          <a:latin typeface="+mj-lt"/>
                        </a:rPr>
                        <a:t> et familial</a:t>
                      </a:r>
                    </a:p>
                    <a:p>
                      <a:pPr marL="0" marR="0" lvl="0" indent="0" algn="l" defTabSz="914377" rtl="0" eaLnBrk="1" fontAlgn="auto" latinLnBrk="0" hangingPunct="1">
                        <a:lnSpc>
                          <a:spcPct val="100000"/>
                        </a:lnSpc>
                        <a:spcBef>
                          <a:spcPts val="0"/>
                        </a:spcBef>
                        <a:spcAft>
                          <a:spcPts val="0"/>
                        </a:spcAft>
                        <a:buClrTx/>
                        <a:buSzTx/>
                        <a:buFontTx/>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kern="1200" cap="none" dirty="0">
                          <a:solidFill>
                            <a:schemeClr val="tx1"/>
                          </a:solidFill>
                          <a:latin typeface="+mj-lt"/>
                          <a:ea typeface="+mn-ea"/>
                          <a:cs typeface="+mn-cs"/>
                        </a:rPr>
                        <a:t>Implication de la communauté, de la société civile et d'autres parties prenantes ● Voix des parents et champions</a:t>
                      </a:r>
                      <a:endParaRPr lang="en-US" sz="1100" b="0" u="none" strike="noStrike" kern="1200" cap="none" dirty="0">
                        <a:solidFill>
                          <a:schemeClr val="tx1"/>
                        </a:solidFill>
                        <a:latin typeface="+mj-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3392400473"/>
                  </a:ext>
                </a:extLst>
              </a:tr>
              <a:tr h="783751">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4. </a:t>
                      </a:r>
                      <a:r>
                        <a:rPr lang="en-US" sz="1800" b="1" u="none" strike="noStrike" cap="none" dirty="0" err="1">
                          <a:solidFill>
                            <a:schemeClr val="tx1"/>
                          </a:solidFill>
                          <a:latin typeface="+mj-lt"/>
                        </a:rPr>
                        <a:t>Données</a:t>
                      </a:r>
                      <a:r>
                        <a:rPr lang="en-US" sz="1800" b="1" u="none" strike="noStrike" cap="none" dirty="0">
                          <a:solidFill>
                            <a:schemeClr val="tx1"/>
                          </a:solidFill>
                          <a:latin typeface="+mj-lt"/>
                        </a:rPr>
                        <a:t> et </a:t>
                      </a:r>
                      <a:r>
                        <a:rPr lang="en-US" sz="1800" b="1" u="none" strike="noStrike" cap="none" dirty="0" err="1">
                          <a:solidFill>
                            <a:schemeClr val="tx1"/>
                          </a:solidFill>
                          <a:latin typeface="+mj-lt"/>
                        </a:rPr>
                        <a:t>données</a:t>
                      </a:r>
                      <a:r>
                        <a:rPr lang="en-US" sz="1800" b="1" u="none" strike="noStrike" cap="none" dirty="0">
                          <a:solidFill>
                            <a:schemeClr val="tx1"/>
                          </a:solidFill>
                          <a:latin typeface="+mj-lt"/>
                        </a:rPr>
                        <a:t> </a:t>
                      </a:r>
                      <a:r>
                        <a:rPr lang="en-US" sz="1800" b="1" u="none" strike="noStrike" cap="none" dirty="0" err="1">
                          <a:solidFill>
                            <a:schemeClr val="tx1"/>
                          </a:solidFill>
                          <a:latin typeface="+mj-lt"/>
                        </a:rPr>
                        <a:t>probantes</a:t>
                      </a:r>
                      <a:endParaRPr lang="en-US" sz="1800" b="1" u="none" strike="noStrike" cap="none" dirty="0">
                        <a:solidFill>
                          <a:schemeClr val="tx1"/>
                        </a:solidFill>
                        <a:latin typeface="+mj-lt"/>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kern="1200" cap="none" dirty="0">
                          <a:solidFill>
                            <a:schemeClr val="tx1"/>
                          </a:solidFill>
                          <a:latin typeface="+mj-lt"/>
                          <a:ea typeface="+mn-ea"/>
                          <a:cs typeface="+mn-cs"/>
                        </a:rPr>
                        <a:t>Ensemble minimal de données sur la santé infantile, y compris la prestation/couverture des services, l'équité et la qualité ● Surveillance et réponse institutionnalisées au CRVS et à la mortalité infantile ● Recherche, élaboration et apprentissage en vue de l'innovation, de la mise en œuvre et de l'adaptation ● Programme de recherche prioritaire et coordonné</a:t>
                      </a:r>
                      <a:endParaRPr lang="en-US" sz="1100" b="0" u="none" strike="noStrike" kern="1200" cap="none" dirty="0">
                        <a:solidFill>
                          <a:schemeClr val="tx1"/>
                        </a:solidFill>
                        <a:latin typeface="+mj-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lumMod val="40000"/>
                        <a:lumOff val="60000"/>
                      </a:schemeClr>
                    </a:solidFill>
                  </a:tcPr>
                </a:tc>
                <a:extLst>
                  <a:ext uri="{0D108BD9-81ED-4DB2-BD59-A6C34878D82A}">
                    <a16:rowId xmlns:a16="http://schemas.microsoft.com/office/drawing/2014/main" val="2106798383"/>
                  </a:ext>
                </a:extLst>
              </a:tr>
              <a:tr h="681348">
                <a:tc>
                  <a:txBody>
                    <a:bodyPr/>
                    <a:lstStyle/>
                    <a:p>
                      <a:pPr marL="0" marR="0" lvl="0" indent="0" algn="l" rtl="0">
                        <a:lnSpc>
                          <a:spcPct val="100000"/>
                        </a:lnSpc>
                        <a:spcBef>
                          <a:spcPts val="0"/>
                        </a:spcBef>
                        <a:spcAft>
                          <a:spcPts val="0"/>
                        </a:spcAft>
                        <a:buNone/>
                      </a:pPr>
                      <a:r>
                        <a:rPr lang="en-US" sz="1800" b="1" u="none" strike="noStrike" cap="none" dirty="0">
                          <a:solidFill>
                            <a:schemeClr val="tx1"/>
                          </a:solidFill>
                          <a:latin typeface="+mj-lt"/>
                        </a:rPr>
                        <a:t>5. </a:t>
                      </a:r>
                      <a:r>
                        <a:rPr lang="en-US" sz="1800" b="1" u="none" strike="noStrike" cap="none" dirty="0" err="1">
                          <a:solidFill>
                            <a:schemeClr val="tx1"/>
                          </a:solidFill>
                          <a:latin typeface="+mj-lt"/>
                        </a:rPr>
                        <a:t>Partenariats</a:t>
                      </a:r>
                      <a:endParaRPr lang="en-US" sz="1800" b="1" u="none" strike="noStrike" cap="none" dirty="0">
                        <a:solidFill>
                          <a:schemeClr val="tx1"/>
                        </a:solidFill>
                        <a:latin typeface="+mj-lt"/>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hy-AM" sz="1100" b="0" u="none" strike="noStrike" cap="none" dirty="0">
                          <a:solidFill>
                            <a:schemeClr val="tx1"/>
                          </a:solidFill>
                          <a:latin typeface="+mj-lt"/>
                          <a:cs typeface="Calibri" panose="020F0502020204030204" pitchFamily="34" charset="0"/>
                        </a:rPr>
                        <a:t>●</a:t>
                      </a:r>
                      <a:r>
                        <a:rPr lang="en-US" sz="1100" b="0" u="none" strike="noStrike" cap="none" dirty="0">
                          <a:solidFill>
                            <a:schemeClr val="tx1"/>
                          </a:solidFill>
                          <a:latin typeface="+mj-lt"/>
                          <a:cs typeface="Calibri" panose="020F0502020204030204" pitchFamily="34" charset="0"/>
                        </a:rPr>
                        <a:t>  </a:t>
                      </a:r>
                      <a:r>
                        <a:rPr lang="fr-FR" sz="1100" b="0" u="none" strike="noStrike" kern="1200" cap="none" dirty="0">
                          <a:solidFill>
                            <a:schemeClr val="tx1"/>
                          </a:solidFill>
                          <a:latin typeface="+mj-lt"/>
                          <a:ea typeface="+mn-ea"/>
                          <a:cs typeface="+mn-cs"/>
                        </a:rPr>
                        <a:t>Partenariats public-privé optimisés et harmonisés ● Partenariats multisectoriels et plateformes de partenariat ● Partenariat et coordination avec les services du secteur privé</a:t>
                      </a:r>
                      <a:endParaRPr lang="en-US" sz="1100" b="0" u="none" strike="noStrike" kern="1200" cap="none" dirty="0">
                        <a:solidFill>
                          <a:schemeClr val="tx1"/>
                        </a:solidFill>
                        <a:latin typeface="+mj-lt"/>
                        <a:ea typeface="+mn-ea"/>
                        <a:cs typeface="+mn-c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5">
                        <a:lumMod val="40000"/>
                        <a:lumOff val="60000"/>
                      </a:schemeClr>
                    </a:solidFill>
                  </a:tcPr>
                </a:tc>
                <a:extLst>
                  <a:ext uri="{0D108BD9-81ED-4DB2-BD59-A6C34878D82A}">
                    <a16:rowId xmlns:a16="http://schemas.microsoft.com/office/drawing/2014/main" val="1261746136"/>
                  </a:ext>
                </a:extLst>
              </a:tr>
            </a:tbl>
          </a:graphicData>
        </a:graphic>
      </p:graphicFrame>
      <p:sp>
        <p:nvSpPr>
          <p:cNvPr id="5" name="TextBox 4">
            <a:extLst>
              <a:ext uri="{FF2B5EF4-FFF2-40B4-BE49-F238E27FC236}">
                <a16:creationId xmlns:a16="http://schemas.microsoft.com/office/drawing/2014/main" id="{F3906051-E000-493C-A216-0FD96452C795}"/>
              </a:ext>
            </a:extLst>
          </p:cNvPr>
          <p:cNvSpPr txBox="1"/>
          <p:nvPr/>
        </p:nvSpPr>
        <p:spPr>
          <a:xfrm>
            <a:off x="3189600" y="4896225"/>
            <a:ext cx="5954400" cy="261610"/>
          </a:xfrm>
          <a:prstGeom prst="rect">
            <a:avLst/>
          </a:prstGeom>
          <a:noFill/>
        </p:spPr>
        <p:txBody>
          <a:bodyPr wrap="square" rtlCol="0">
            <a:spAutoFit/>
          </a:bodyPr>
          <a:lstStyle/>
          <a:p>
            <a:pPr lvl="0" algn="r">
              <a:defRPr/>
            </a:pPr>
            <a:r>
              <a:rPr kumimoji="0" lang="en-US" sz="1100" b="0" i="1" u="none" strike="noStrike" kern="0" cap="none" spc="0" normalizeH="0" baseline="0" noProof="0" dirty="0">
                <a:ln>
                  <a:noFill/>
                </a:ln>
                <a:solidFill>
                  <a:srgbClr val="000000"/>
                </a:solidFill>
                <a:effectLst/>
                <a:uLnTx/>
                <a:uFillTx/>
                <a:latin typeface="Calibri" panose="020F0502020204030204"/>
                <a:cs typeface="Arial"/>
                <a:sym typeface="Arial"/>
              </a:rPr>
              <a:t>*</a:t>
            </a:r>
            <a:r>
              <a:rPr lang="fr-FR" sz="1100" i="1" dirty="0">
                <a:latin typeface="Calibri" panose="020F0502020204030204"/>
              </a:rPr>
              <a:t>Les catégories et les domaines peuvent changer légèrement en fonction des travaux ultérieurs</a:t>
            </a:r>
            <a:endParaRPr kumimoji="0" lang="fr-FR" sz="1100" b="0" i="1" u="none" strike="noStrike" kern="0" cap="none" spc="0" normalizeH="0" baseline="0" noProof="0" dirty="0">
              <a:ln>
                <a:noFill/>
              </a:ln>
              <a:solidFill>
                <a:srgbClr val="000000"/>
              </a:solidFill>
              <a:effectLst/>
              <a:uLnTx/>
              <a:uFillTx/>
              <a:latin typeface="Calibri" panose="020F0502020204030204"/>
              <a:cs typeface="Arial"/>
              <a:sym typeface="Arial"/>
            </a:endParaRPr>
          </a:p>
        </p:txBody>
      </p:sp>
      <p:sp>
        <p:nvSpPr>
          <p:cNvPr id="10" name="Rectangle 9">
            <a:extLst>
              <a:ext uri="{FF2B5EF4-FFF2-40B4-BE49-F238E27FC236}">
                <a16:creationId xmlns:a16="http://schemas.microsoft.com/office/drawing/2014/main" id="{9081FBBC-CE30-4BD1-A07A-F5131B1F63AD}"/>
              </a:ext>
            </a:extLst>
          </p:cNvPr>
          <p:cNvSpPr/>
          <p:nvPr/>
        </p:nvSpPr>
        <p:spPr>
          <a:xfrm rot="16200000">
            <a:off x="6950389" y="2548035"/>
            <a:ext cx="3705638" cy="342372"/>
          </a:xfrm>
          <a:prstGeom prst="rect">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Couverture ● </a:t>
            </a: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sym typeface="Arial"/>
              </a:rPr>
              <a:t>Qualité</a:t>
            </a: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rPr>
              <a:t> ●  </a:t>
            </a:r>
            <a:r>
              <a:rPr kumimoji="0" lang="en-US" sz="1400" b="0" i="0" u="none" strike="noStrike" kern="0" cap="none" spc="0" normalizeH="0" baseline="0" noProof="0" dirty="0" err="1">
                <a:ln>
                  <a:noFill/>
                </a:ln>
                <a:solidFill>
                  <a:prstClr val="white"/>
                </a:solidFill>
                <a:effectLst/>
                <a:uLnTx/>
                <a:uFillTx/>
                <a:latin typeface="Calibri" panose="020F0502020204030204"/>
                <a:ea typeface="+mn-ea"/>
                <a:cs typeface="+mn-cs"/>
                <a:sym typeface="Arial"/>
              </a:rPr>
              <a:t>Equ</a:t>
            </a:r>
            <a:r>
              <a:rPr lang="en-US">
                <a:solidFill>
                  <a:prstClr val="white"/>
                </a:solidFill>
                <a:latin typeface="Calibri" panose="020F0502020204030204"/>
              </a:rPr>
              <a:t>ité</a:t>
            </a:r>
            <a:r>
              <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rPr>
              <a:t> </a:t>
            </a:r>
            <a:endPar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83664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2" name="Google Shape;442;p61"/>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866400" y="-9227"/>
            <a:ext cx="5277600" cy="5143500"/>
          </a:xfrm>
          <a:prstGeom prst="rect">
            <a:avLst/>
          </a:prstGeom>
          <a:noFill/>
          <a:ln>
            <a:noFill/>
          </a:ln>
        </p:spPr>
      </p:pic>
      <p:sp>
        <p:nvSpPr>
          <p:cNvPr id="443" name="Google Shape;443;p61"/>
          <p:cNvSpPr txBox="1"/>
          <p:nvPr/>
        </p:nvSpPr>
        <p:spPr>
          <a:xfrm>
            <a:off x="108360" y="4776471"/>
            <a:ext cx="2426400" cy="230802"/>
          </a:xfrm>
          <a:prstGeom prst="rect">
            <a:avLst/>
          </a:prstGeom>
          <a:noFill/>
          <a:ln>
            <a:noFill/>
          </a:ln>
        </p:spPr>
        <p:txBody>
          <a:bodyPr spcFirstLastPara="1" wrap="square" lIns="68569" tIns="34275" rIns="68569" bIns="342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a:cs typeface="Arial"/>
                <a:sym typeface="Arial"/>
              </a:rPr>
              <a:t>Photo : MOMENTUM; Allison Shelley</a:t>
            </a:r>
            <a:endParaRPr kumimoji="0" sz="1050" b="0" i="1" u="none" strike="noStrike" kern="0" cap="none" spc="0" normalizeH="0" baseline="0" noProof="0" dirty="0">
              <a:ln>
                <a:noFill/>
              </a:ln>
              <a:solidFill>
                <a:srgbClr val="000000"/>
              </a:solidFill>
              <a:effectLst/>
              <a:uLnTx/>
              <a:uFillTx/>
              <a:latin typeface="Calibri"/>
              <a:cs typeface="Arial"/>
              <a:sym typeface="Arial"/>
            </a:endParaRPr>
          </a:p>
        </p:txBody>
      </p:sp>
      <p:sp>
        <p:nvSpPr>
          <p:cNvPr id="5" name="Google Shape;106;p4">
            <a:extLst>
              <a:ext uri="{FF2B5EF4-FFF2-40B4-BE49-F238E27FC236}">
                <a16:creationId xmlns:a16="http://schemas.microsoft.com/office/drawing/2014/main" id="{87BC36D1-33F6-44CE-9165-0B0B754BB9D2}"/>
              </a:ext>
            </a:extLst>
          </p:cNvPr>
          <p:cNvSpPr txBox="1">
            <a:spLocks/>
          </p:cNvSpPr>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lvl1pPr lvl="0" algn="ctr" eaLnBrk="1" hangingPunct="1">
              <a:lnSpc>
                <a:spcPct val="90000"/>
              </a:lnSpc>
              <a:spcBef>
                <a:spcPts val="0"/>
              </a:spcBef>
              <a:spcAft>
                <a:spcPts val="0"/>
              </a:spcAft>
              <a:buClr>
                <a:schemeClr val="dk2"/>
              </a:buClr>
              <a:buSzPts val="3200"/>
              <a:buFont typeface="Gill Sans"/>
              <a:buNone/>
              <a:defRPr sz="2400" b="1" i="0">
                <a:solidFill>
                  <a:srgbClr val="635DC6"/>
                </a:solidFill>
                <a:latin typeface="Gill Sans MT"/>
                <a:ea typeface="+mj-ea"/>
                <a:cs typeface="Gill Sans M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lvl="0">
              <a:buClr>
                <a:srgbClr val="645DC7"/>
              </a:buClr>
              <a:defRPr/>
            </a:pPr>
            <a: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t>Section 4</a:t>
            </a:r>
            <a:br>
              <a:rPr kumimoji="0" lang="en-US" sz="2800" b="1"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rPr>
            </a:br>
            <a:r>
              <a:rPr lang="en-US" sz="2800" b="0" dirty="0">
                <a:solidFill>
                  <a:srgbClr val="645DC7"/>
                </a:solidFill>
                <a:latin typeface="Gill Sans MT" panose="020B0502020104020203" pitchFamily="34" charset="0"/>
              </a:rPr>
              <a:t>Perspectives </a:t>
            </a:r>
            <a:r>
              <a:rPr lang="en-US" sz="2800" b="0" dirty="0" err="1">
                <a:solidFill>
                  <a:srgbClr val="645DC7"/>
                </a:solidFill>
                <a:latin typeface="Gill Sans MT" panose="020B0502020104020203" pitchFamily="34" charset="0"/>
              </a:rPr>
              <a:t>d'avenir</a:t>
            </a:r>
            <a:endParaRPr kumimoji="0" lang="en-US" sz="2800" b="0" i="0" u="none" strike="noStrike" kern="0" cap="none" spc="0" normalizeH="0" baseline="0" noProof="0" dirty="0">
              <a:ln>
                <a:noFill/>
              </a:ln>
              <a:solidFill>
                <a:srgbClr val="645DC7"/>
              </a:solidFill>
              <a:effectLst/>
              <a:uLnTx/>
              <a:uFillTx/>
              <a:latin typeface="Gill Sans MT" panose="020B0502020104020203" pitchFamily="34" charset="0"/>
              <a:ea typeface="+mj-ea"/>
              <a:cs typeface="Calibri" panose="020F0502020204030204" pitchFamily="34" charset="0"/>
              <a:sym typeface="Arial"/>
            </a:endParaRPr>
          </a:p>
        </p:txBody>
      </p:sp>
      <p:sp>
        <p:nvSpPr>
          <p:cNvPr id="3" name="Title 2">
            <a:extLst>
              <a:ext uri="{FF2B5EF4-FFF2-40B4-BE49-F238E27FC236}">
                <a16:creationId xmlns:a16="http://schemas.microsoft.com/office/drawing/2014/main" id="{58DB8F1C-8491-44D5-92EB-2BA9B2BD4F4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7001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84E9A-5237-4851-97BD-BE115F5AB193}"/>
              </a:ext>
            </a:extLst>
          </p:cNvPr>
          <p:cNvSpPr>
            <a:spLocks noGrp="1"/>
          </p:cNvSpPr>
          <p:nvPr>
            <p:ph type="title"/>
          </p:nvPr>
        </p:nvSpPr>
        <p:spPr/>
        <p:txBody>
          <a:bodyPr>
            <a:normAutofit fontScale="90000"/>
          </a:bodyPr>
          <a:lstStyle/>
          <a:p>
            <a:r>
              <a:rPr lang="fr-FR" sz="2800" dirty="0">
                <a:solidFill>
                  <a:schemeClr val="bg2"/>
                </a:solidFill>
                <a:latin typeface="Gill Sans MT" panose="020B0502020104020203" pitchFamily="34" charset="0"/>
              </a:rPr>
              <a:t>Cadre de résultats de CSA : perspectives d'avenir</a:t>
            </a:r>
            <a:endParaRPr lang="en-US" sz="2800" dirty="0">
              <a:solidFill>
                <a:schemeClr val="bg2"/>
              </a:solidFill>
              <a:latin typeface="Gill Sans MT" panose="020B0502020104020203" pitchFamily="34" charset="0"/>
            </a:endParaRPr>
          </a:p>
        </p:txBody>
      </p:sp>
      <p:sp>
        <p:nvSpPr>
          <p:cNvPr id="4" name="Text Placeholder 3">
            <a:extLst>
              <a:ext uri="{FF2B5EF4-FFF2-40B4-BE49-F238E27FC236}">
                <a16:creationId xmlns:a16="http://schemas.microsoft.com/office/drawing/2014/main" id="{428BAEB5-F616-49D1-9884-0C39A6B8937C}"/>
              </a:ext>
            </a:extLst>
          </p:cNvPr>
          <p:cNvSpPr>
            <a:spLocks noGrp="1"/>
          </p:cNvSpPr>
          <p:nvPr>
            <p:ph type="body" idx="1"/>
          </p:nvPr>
        </p:nvSpPr>
        <p:spPr>
          <a:xfrm>
            <a:off x="5499492" y="957875"/>
            <a:ext cx="2945582" cy="1425600"/>
          </a:xfrm>
        </p:spPr>
        <p:txBody>
          <a:bodyPr>
            <a:normAutofit/>
          </a:bodyPr>
          <a:lstStyle/>
          <a:p>
            <a:pPr marL="0" indent="0">
              <a:buNone/>
            </a:pPr>
            <a:r>
              <a:rPr lang="fr-FR" sz="1200" dirty="0">
                <a:solidFill>
                  <a:schemeClr val="tx1"/>
                </a:solidFill>
                <a:latin typeface="+mj-lt"/>
              </a:rPr>
              <a:t>Le cadre de résultats de CSA tel qu'il est présenté ici est un « document évolutif ». Un rapport plus détaillé sur l'élaboration et les détails du cadre de résultats de CSA sera publié ultérieurement.</a:t>
            </a:r>
            <a:endParaRPr lang="en-US" sz="1200" dirty="0">
              <a:solidFill>
                <a:schemeClr val="tx1"/>
              </a:solidFill>
              <a:latin typeface="+mj-lt"/>
            </a:endParaRPr>
          </a:p>
        </p:txBody>
      </p:sp>
      <p:sp>
        <p:nvSpPr>
          <p:cNvPr id="5" name="Text Placeholder 4">
            <a:extLst>
              <a:ext uri="{FF2B5EF4-FFF2-40B4-BE49-F238E27FC236}">
                <a16:creationId xmlns:a16="http://schemas.microsoft.com/office/drawing/2014/main" id="{5472694E-42ED-4F3C-8D49-022710B4B0AF}"/>
              </a:ext>
            </a:extLst>
          </p:cNvPr>
          <p:cNvSpPr>
            <a:spLocks noGrp="1"/>
          </p:cNvSpPr>
          <p:nvPr>
            <p:ph type="body" idx="3"/>
          </p:nvPr>
        </p:nvSpPr>
        <p:spPr>
          <a:xfrm>
            <a:off x="5508000" y="3276000"/>
            <a:ext cx="2946349" cy="1480750"/>
          </a:xfrm>
        </p:spPr>
        <p:txBody>
          <a:bodyPr>
            <a:noAutofit/>
          </a:bodyPr>
          <a:lstStyle/>
          <a:p>
            <a:pPr marL="0" indent="0">
              <a:buNone/>
            </a:pPr>
            <a:r>
              <a:rPr lang="fr-FR" sz="1200" b="1" dirty="0">
                <a:solidFill>
                  <a:srgbClr val="AA417C"/>
                </a:solidFill>
                <a:latin typeface="+mj-lt"/>
              </a:rPr>
              <a:t>Les prochaines itérations du cadre de résultats de CSA incluront </a:t>
            </a:r>
            <a:r>
              <a:rPr lang="en-US" sz="1200" b="1" dirty="0">
                <a:solidFill>
                  <a:srgbClr val="AA417C"/>
                </a:solidFill>
                <a:latin typeface="+mj-lt"/>
              </a:rPr>
              <a:t>: </a:t>
            </a:r>
          </a:p>
          <a:p>
            <a:pPr marL="171450" lvl="1" indent="-171450">
              <a:buFont typeface="Arial" panose="020B0604020202020204" pitchFamily="34" charset="0"/>
              <a:buChar char="•"/>
            </a:pPr>
            <a:r>
              <a:rPr lang="fr-FR" dirty="0">
                <a:solidFill>
                  <a:schemeClr val="tx2">
                    <a:lumMod val="10000"/>
                  </a:schemeClr>
                </a:solidFill>
                <a:latin typeface="+mj-lt"/>
              </a:rPr>
              <a:t>La prise en compte de cibles supplémentaire</a:t>
            </a:r>
            <a:r>
              <a:rPr lang="en-US" sz="1100" dirty="0">
                <a:solidFill>
                  <a:schemeClr val="tx2">
                    <a:lumMod val="10000"/>
                  </a:schemeClr>
                </a:solidFill>
                <a:latin typeface="+mj-lt"/>
              </a:rPr>
              <a:t>s</a:t>
            </a:r>
          </a:p>
          <a:p>
            <a:pPr marL="171450" lvl="1" indent="-171450">
              <a:buFont typeface="Arial" panose="020B0604020202020204" pitchFamily="34" charset="0"/>
              <a:buChar char="•"/>
            </a:pPr>
            <a:r>
              <a:rPr lang="fr-FR" dirty="0">
                <a:solidFill>
                  <a:schemeClr val="tx2">
                    <a:lumMod val="10000"/>
                  </a:schemeClr>
                </a:solidFill>
                <a:latin typeface="+mj-lt"/>
              </a:rPr>
              <a:t>Les jalons de la mise en œuvre et les documents d'orientation pertinent</a:t>
            </a:r>
            <a:r>
              <a:rPr lang="en-US" sz="1100" dirty="0">
                <a:solidFill>
                  <a:schemeClr val="tx2">
                    <a:lumMod val="10000"/>
                  </a:schemeClr>
                </a:solidFill>
                <a:latin typeface="+mj-lt"/>
              </a:rPr>
              <a:t>s</a:t>
            </a:r>
          </a:p>
          <a:p>
            <a:pPr marL="171450" lvl="1" indent="-171450">
              <a:buFont typeface="Arial" panose="020B0604020202020204" pitchFamily="34" charset="0"/>
              <a:buChar char="•"/>
            </a:pPr>
            <a:r>
              <a:rPr lang="fr-FR" dirty="0">
                <a:solidFill>
                  <a:schemeClr val="tx2">
                    <a:lumMod val="10000"/>
                  </a:schemeClr>
                </a:solidFill>
                <a:latin typeface="+mj-lt"/>
              </a:rPr>
              <a:t>L’intégration de mesures de la qualité des soin</a:t>
            </a:r>
            <a:r>
              <a:rPr lang="en-US" sz="1100" dirty="0">
                <a:solidFill>
                  <a:schemeClr val="tx2">
                    <a:lumMod val="10000"/>
                  </a:schemeClr>
                </a:solidFill>
                <a:latin typeface="+mj-lt"/>
              </a:rPr>
              <a:t>s</a:t>
            </a:r>
          </a:p>
          <a:p>
            <a:pPr marL="171450" lvl="1" indent="-171450">
              <a:buFont typeface="Arial" panose="020B0604020202020204" pitchFamily="34" charset="0"/>
              <a:buChar char="•"/>
            </a:pPr>
            <a:r>
              <a:rPr lang="fr-FR" dirty="0">
                <a:solidFill>
                  <a:schemeClr val="tx2">
                    <a:lumMod val="10000"/>
                  </a:schemeClr>
                </a:solidFill>
                <a:latin typeface="+mj-lt"/>
              </a:rPr>
              <a:t>L'analyse des données et les plans d'utilisation</a:t>
            </a:r>
            <a:endParaRPr lang="en-US" sz="1100" dirty="0">
              <a:solidFill>
                <a:schemeClr val="tx2">
                  <a:lumMod val="10000"/>
                </a:schemeClr>
              </a:solidFill>
              <a:latin typeface="+mj-lt"/>
            </a:endParaRPr>
          </a:p>
        </p:txBody>
      </p:sp>
      <p:pic>
        <p:nvPicPr>
          <p:cNvPr id="6" name="Picture 5">
            <a:extLst>
              <a:ext uri="{FF2B5EF4-FFF2-40B4-BE49-F238E27FC236}">
                <a16:creationId xmlns:a16="http://schemas.microsoft.com/office/drawing/2014/main" id="{D3AF0AC8-9B8F-47A6-ABD7-EBA01BB7EFDE}"/>
              </a:ext>
            </a:extLst>
          </p:cNvPr>
          <p:cNvPicPr>
            <a:picLocks noChangeAspect="1"/>
          </p:cNvPicPr>
          <p:nvPr/>
        </p:nvPicPr>
        <p:blipFill>
          <a:blip r:embed="rId2" cstate="screen">
            <a:duotone>
              <a:prstClr val="black"/>
              <a:schemeClr val="accent3">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043561" y="1052617"/>
            <a:ext cx="399639" cy="399639"/>
          </a:xfrm>
          <a:prstGeom prst="rect">
            <a:avLst/>
          </a:prstGeom>
        </p:spPr>
      </p:pic>
      <p:sp>
        <p:nvSpPr>
          <p:cNvPr id="12" name="Arrow: Right 11">
            <a:extLst>
              <a:ext uri="{FF2B5EF4-FFF2-40B4-BE49-F238E27FC236}">
                <a16:creationId xmlns:a16="http://schemas.microsoft.com/office/drawing/2014/main" id="{5F317922-C70A-4788-9126-8756060ADE60}"/>
              </a:ext>
            </a:extLst>
          </p:cNvPr>
          <p:cNvSpPr/>
          <p:nvPr/>
        </p:nvSpPr>
        <p:spPr>
          <a:xfrm>
            <a:off x="5043561" y="3391200"/>
            <a:ext cx="396000" cy="367200"/>
          </a:xfrm>
          <a:prstGeom prst="rightArrow">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13" name="Google Shape;249;p11">
            <a:extLst>
              <a:ext uri="{FF2B5EF4-FFF2-40B4-BE49-F238E27FC236}">
                <a16:creationId xmlns:a16="http://schemas.microsoft.com/office/drawing/2014/main" id="{E7FC2B93-FAAE-44C6-8C27-E46B9E3F17F9}"/>
              </a:ext>
            </a:extLst>
          </p:cNvPr>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416455" y="1670675"/>
            <a:ext cx="3922712" cy="3046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247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fr-FR" sz="2700" dirty="0">
                <a:latin typeface="Gill Sans MT" panose="020B0502020104020203" pitchFamily="34" charset="0"/>
              </a:rPr>
              <a:t>Objectif de CSA : </a:t>
            </a:r>
            <a:r>
              <a:rPr lang="fr-FR" dirty="0">
                <a:latin typeface="Gill Sans MT" panose="020B0502020104020203" pitchFamily="34" charset="0"/>
              </a:rPr>
              <a:t>Mettre fin aux décès d'enfants évitables, en mettant l'accent sur les enfants âgés de 1 à 59 mois</a:t>
            </a:r>
            <a:endParaRPr lang="fr-FR" i="1" dirty="0">
              <a:latin typeface="Gill Sans MT" panose="020B0502020104020203" pitchFamily="34" charset="0"/>
            </a:endParaRPr>
          </a:p>
        </p:txBody>
      </p:sp>
      <p:sp>
        <p:nvSpPr>
          <p:cNvPr id="3" name="Text Placeholder 2">
            <a:extLst>
              <a:ext uri="{FF2B5EF4-FFF2-40B4-BE49-F238E27FC236}">
                <a16:creationId xmlns:a16="http://schemas.microsoft.com/office/drawing/2014/main" id="{6AA9FC4C-B638-4F02-AA6F-FFA850F617FD}"/>
              </a:ext>
            </a:extLst>
          </p:cNvPr>
          <p:cNvSpPr>
            <a:spLocks noGrp="1"/>
          </p:cNvSpPr>
          <p:nvPr>
            <p:ph type="body" idx="1"/>
          </p:nvPr>
        </p:nvSpPr>
        <p:spPr>
          <a:xfrm>
            <a:off x="695738" y="1934633"/>
            <a:ext cx="8011500" cy="2851859"/>
          </a:xfrm>
        </p:spPr>
        <p:txBody>
          <a:bodyPr>
            <a:noAutofit/>
          </a:bodyPr>
          <a:lstStyle/>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fr-FR" sz="1200" b="1" i="0" u="none" strike="noStrike" kern="0" cap="none" spc="0" normalizeH="0" baseline="0" noProof="0" dirty="0">
                <a:ln>
                  <a:noFill/>
                </a:ln>
                <a:solidFill>
                  <a:srgbClr val="AA417C"/>
                </a:solidFill>
                <a:effectLst/>
                <a:uLnTx/>
                <a:uFillTx/>
                <a:latin typeface="+mj-lt"/>
                <a:ea typeface="+mn-ea"/>
              </a:rPr>
              <a:t>Met l'accent sur les pays, </a:t>
            </a:r>
            <a:r>
              <a:rPr kumimoji="0" lang="fr-FR" sz="1200" i="0" u="none" strike="noStrike" kern="0" cap="none" spc="0" normalizeH="0" baseline="0" noProof="0" dirty="0">
                <a:ln>
                  <a:noFill/>
                </a:ln>
                <a:solidFill>
                  <a:schemeClr val="tx1"/>
                </a:solidFill>
                <a:effectLst/>
                <a:uLnTx/>
                <a:uFillTx/>
                <a:latin typeface="+mj-lt"/>
                <a:ea typeface="+mn-ea"/>
              </a:rPr>
              <a:t>dont plus de 75 % se trouvent en Afrique, qui ont un besoin urgent d'accélérer leurs efforts pour atteindre la cible de l'ODD 3 2030 relative à la mortalité infantile, à savoir 25 décès ou moins pour 1 000 naissances vivantes (</a:t>
            </a:r>
            <a:r>
              <a:rPr kumimoji="0" lang="fr-FR" sz="1200" i="1" u="none" strike="noStrike" kern="0" cap="none" spc="0" normalizeH="0" baseline="0" noProof="0" dirty="0">
                <a:ln>
                  <a:noFill/>
                </a:ln>
                <a:solidFill>
                  <a:schemeClr val="tx1"/>
                </a:solidFill>
                <a:effectLst/>
                <a:uLnTx/>
                <a:uFillTx/>
                <a:latin typeface="+mj-lt"/>
                <a:ea typeface="+mn-ea"/>
              </a:rPr>
              <a:t>à compter d'avril 2024</a:t>
            </a:r>
            <a:r>
              <a:rPr kumimoji="0" lang="fr-FR" sz="1200" i="0" u="none" strike="noStrike" kern="0" cap="none" spc="0" normalizeH="0" baseline="0" noProof="0" dirty="0">
                <a:ln>
                  <a:noFill/>
                </a:ln>
                <a:solidFill>
                  <a:schemeClr val="tx1"/>
                </a:solidFill>
                <a:effectLst/>
                <a:uLnTx/>
                <a:uFillTx/>
                <a:latin typeface="+mj-lt"/>
                <a:ea typeface="+mn-ea"/>
              </a:rPr>
              <a:t>).</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fr-FR" sz="1200" b="1" i="0" u="none" strike="noStrike" kern="0" cap="none" spc="0" normalizeH="0" baseline="0" noProof="0" dirty="0">
                <a:ln>
                  <a:noFill/>
                </a:ln>
                <a:solidFill>
                  <a:srgbClr val="AA417C"/>
                </a:solidFill>
                <a:effectLst/>
                <a:uLnTx/>
                <a:uFillTx/>
                <a:latin typeface="+mj-lt"/>
                <a:ea typeface="+mn-ea"/>
              </a:rPr>
              <a:t>Atteint les enfants laissés pour compte </a:t>
            </a:r>
            <a:r>
              <a:rPr kumimoji="0" lang="fr-FR" sz="1200" i="0" u="none" strike="noStrike" kern="0" cap="none" spc="0" normalizeH="0" baseline="0" noProof="0" dirty="0">
                <a:ln>
                  <a:noFill/>
                </a:ln>
                <a:solidFill>
                  <a:schemeClr val="tx1"/>
                </a:solidFill>
                <a:effectLst/>
                <a:uLnTx/>
                <a:uFillTx/>
                <a:latin typeface="+mj-lt"/>
                <a:ea typeface="+mn-ea"/>
              </a:rPr>
              <a:t>et menacés par les principales causes de mortalité - pneumonie, diarrhée et paludisme - en raison de la malnutrition, du manque d'accès à des services de santé de qualité, notamment la vaccination, de l'insalubrité de l'eau et de l'assainissement, de la pollution de l'air, des conflits et des catastrophes humanitaires, et d'autres risques clés qui pèsent sur la santé et la survie des enfants.</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fr-FR" sz="1200" b="1" i="0" u="none" strike="noStrike" kern="0" cap="none" spc="0" normalizeH="0" baseline="0" noProof="0" dirty="0">
                <a:ln>
                  <a:noFill/>
                </a:ln>
                <a:solidFill>
                  <a:srgbClr val="AA417C"/>
                </a:solidFill>
                <a:effectLst/>
                <a:uLnTx/>
                <a:uFillTx/>
                <a:latin typeface="+mj-lt"/>
                <a:ea typeface="+mn-ea"/>
              </a:rPr>
              <a:t>Renforce les soins de santé primaires </a:t>
            </a:r>
            <a:r>
              <a:rPr kumimoji="0" lang="fr-FR" sz="1200" i="0" u="none" strike="noStrike" kern="0" cap="none" spc="0" normalizeH="0" baseline="0" noProof="0" dirty="0">
                <a:ln>
                  <a:noFill/>
                </a:ln>
                <a:solidFill>
                  <a:schemeClr val="tx1"/>
                </a:solidFill>
                <a:effectLst/>
                <a:uLnTx/>
                <a:uFillTx/>
                <a:latin typeface="+mj-lt"/>
                <a:ea typeface="+mn-ea"/>
              </a:rPr>
              <a:t>dans les établissements et les communautés afin de prévenir, diagnostiquer et traiter plus efficacement ces causes de décès d'enfants et de promouvoir une bonne santé et une bonne nutrition pour tous les enfants.</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fr-FR" sz="1200" b="1" i="0" u="none" strike="noStrike" kern="0" cap="none" spc="0" normalizeH="0" baseline="0" noProof="0" dirty="0">
                <a:ln>
                  <a:noFill/>
                </a:ln>
                <a:solidFill>
                  <a:srgbClr val="AA417C"/>
                </a:solidFill>
                <a:effectLst/>
                <a:uLnTx/>
                <a:uFillTx/>
                <a:latin typeface="+mj-lt"/>
                <a:ea typeface="+mn-ea"/>
              </a:rPr>
              <a:t>Établit des partenariats efficaces </a:t>
            </a:r>
            <a:r>
              <a:rPr kumimoji="0" lang="fr-FR" sz="1200" i="0" u="none" strike="noStrike" kern="0" cap="none" spc="0" normalizeH="0" baseline="0" noProof="0" dirty="0">
                <a:ln>
                  <a:noFill/>
                </a:ln>
                <a:solidFill>
                  <a:schemeClr val="tx1"/>
                </a:solidFill>
                <a:effectLst/>
                <a:uLnTx/>
                <a:uFillTx/>
                <a:latin typeface="+mj-lt"/>
                <a:ea typeface="+mn-ea"/>
              </a:rPr>
              <a:t>entre les gouvernements, les partenaires locaux, la société civile, le secteur privé et les organisations régionales et mondiales, dans le cadre d'un engagement renouvelé en faveur de la survie de l'enfant.</a:t>
            </a:r>
          </a:p>
          <a:p>
            <a:pPr marL="380365" marR="0" lvl="0" indent="-335915" defTabSz="914400" eaLnBrk="1" fontAlgn="auto" latinLnBrk="0" hangingPunct="1">
              <a:lnSpc>
                <a:spcPct val="100000"/>
              </a:lnSpc>
              <a:spcBef>
                <a:spcPts val="0"/>
              </a:spcBef>
              <a:spcAft>
                <a:spcPts val="300"/>
              </a:spcAft>
              <a:buClr>
                <a:srgbClr val="AA417C"/>
              </a:buClr>
              <a:buSzPts val="1500"/>
              <a:buFont typeface="Gill Sans"/>
              <a:buAutoNum type="arabicPeriod"/>
              <a:tabLst/>
              <a:defRPr/>
            </a:pPr>
            <a:r>
              <a:rPr kumimoji="0" lang="fr-FR" sz="1200" b="1" i="0" u="none" strike="noStrike" kern="0" cap="none" spc="0" normalizeH="0" baseline="0" noProof="0" dirty="0">
                <a:ln>
                  <a:noFill/>
                </a:ln>
                <a:solidFill>
                  <a:srgbClr val="AA417C"/>
                </a:solidFill>
                <a:effectLst/>
                <a:uLnTx/>
                <a:uFillTx/>
                <a:latin typeface="+mj-lt"/>
                <a:ea typeface="+mn-ea"/>
              </a:rPr>
              <a:t>Mobilise les ressources nécessaires </a:t>
            </a:r>
            <a:r>
              <a:rPr kumimoji="0" lang="fr-FR" sz="1200" i="0" u="none" strike="noStrike" kern="0" cap="none" spc="0" normalizeH="0" baseline="0" noProof="0" dirty="0">
                <a:ln>
                  <a:noFill/>
                </a:ln>
                <a:solidFill>
                  <a:schemeClr val="tx1"/>
                </a:solidFill>
                <a:effectLst/>
                <a:uLnTx/>
                <a:uFillTx/>
                <a:latin typeface="+mj-lt"/>
                <a:ea typeface="+mn-ea"/>
              </a:rPr>
              <a:t>auprès de sources et de secteurs nationaux et internationaux pour concrétiser cette vision renouvelée de la santé, de la nutrition et de la survie de l'enfant.</a:t>
            </a:r>
            <a:endParaRPr kumimoji="0" lang="en-US" sz="1200" i="0" u="none" strike="noStrike" kern="0" cap="none" spc="0" normalizeH="0" baseline="0" noProof="0" dirty="0">
              <a:ln>
                <a:noFill/>
              </a:ln>
              <a:solidFill>
                <a:schemeClr val="tx1"/>
              </a:solidFill>
              <a:effectLst/>
              <a:uLnTx/>
              <a:uFillTx/>
              <a:latin typeface="+mj-lt"/>
              <a:ea typeface="+mn-ea"/>
            </a:endParaRPr>
          </a:p>
        </p:txBody>
      </p:sp>
      <p:sp>
        <p:nvSpPr>
          <p:cNvPr id="5" name="TextBox 4">
            <a:extLst>
              <a:ext uri="{FF2B5EF4-FFF2-40B4-BE49-F238E27FC236}">
                <a16:creationId xmlns:a16="http://schemas.microsoft.com/office/drawing/2014/main" id="{9088936D-901D-4E16-9422-C38AC26A8125}"/>
              </a:ext>
            </a:extLst>
          </p:cNvPr>
          <p:cNvSpPr txBox="1"/>
          <p:nvPr/>
        </p:nvSpPr>
        <p:spPr>
          <a:xfrm>
            <a:off x="1256383" y="1200031"/>
            <a:ext cx="7104000" cy="461665"/>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lvl="0">
              <a:buClrTx/>
              <a:defRPr/>
            </a:pPr>
            <a:r>
              <a:rPr kumimoji="0" lang="en-US" sz="12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L’ </a:t>
            </a:r>
            <a:r>
              <a:rPr kumimoji="0" lang="en-US"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hlinkClick r:id="rId2"/>
              </a:rPr>
              <a:t>initiative</a:t>
            </a:r>
            <a:r>
              <a:rPr kumimoji="0" lang="en-US"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 </a:t>
            </a:r>
            <a:r>
              <a:rPr lang="en-US" sz="1200" i="1" dirty="0">
                <a:solidFill>
                  <a:prstClr val="black"/>
                </a:solidFill>
                <a:latin typeface="Gill Sans MT" panose="020B0502020104020203" pitchFamily="34" charset="0"/>
                <a:hlinkClick r:id="rId2"/>
              </a:rPr>
              <a:t>CSA</a:t>
            </a:r>
            <a:r>
              <a:rPr kumimoji="0" lang="en-US"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 </a:t>
            </a:r>
            <a:r>
              <a:rPr kumimoji="0" lang="fr-FR" sz="12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est un appel aux partenaires pour relever les défis qui ont entravé les progrès dans la lutte contre la mortalité infantile évitable, en mettant l'accent sur les pays à forte charge de mortalité</a:t>
            </a:r>
          </a:p>
        </p:txBody>
      </p:sp>
      <p:pic>
        <p:nvPicPr>
          <p:cNvPr id="7" name="Graphic 6" descr="Lightbulb with solid fill">
            <a:extLst>
              <a:ext uri="{FF2B5EF4-FFF2-40B4-BE49-F238E27FC236}">
                <a16:creationId xmlns:a16="http://schemas.microsoft.com/office/drawing/2014/main" id="{6A40CC5D-6029-4B0F-AFA0-3E139489C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250" y="1115602"/>
            <a:ext cx="622059" cy="622059"/>
          </a:xfrm>
          <a:prstGeom prst="rect">
            <a:avLst/>
          </a:prstGeom>
        </p:spPr>
      </p:pic>
    </p:spTree>
    <p:extLst>
      <p:ext uri="{BB962C8B-B14F-4D97-AF65-F5344CB8AC3E}">
        <p14:creationId xmlns:p14="http://schemas.microsoft.com/office/powerpoint/2010/main" val="170156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1840569" y="149292"/>
            <a:ext cx="8011500" cy="572700"/>
          </a:xfrm>
        </p:spPr>
        <p:txBody>
          <a:bodyPr>
            <a:normAutofit fontScale="90000"/>
          </a:bodyPr>
          <a:lstStyle/>
          <a:p>
            <a:pPr algn="ctr"/>
            <a:r>
              <a:rPr lang="fr-FR" sz="2700" dirty="0">
                <a:latin typeface="Gill Sans MT" panose="020B0502020104020203" pitchFamily="34" charset="0"/>
              </a:rPr>
              <a:t>Action pour la survie de l’enfant</a:t>
            </a:r>
            <a:endParaRPr lang="fr-FR" i="1" dirty="0">
              <a:latin typeface="Gill Sans MT" panose="020B0502020104020203" pitchFamily="34" charset="0"/>
            </a:endParaRPr>
          </a:p>
        </p:txBody>
      </p:sp>
      <p:sp>
        <p:nvSpPr>
          <p:cNvPr id="5" name="TextBox 4">
            <a:extLst>
              <a:ext uri="{FF2B5EF4-FFF2-40B4-BE49-F238E27FC236}">
                <a16:creationId xmlns:a16="http://schemas.microsoft.com/office/drawing/2014/main" id="{9088936D-901D-4E16-9422-C38AC26A8125}"/>
              </a:ext>
            </a:extLst>
          </p:cNvPr>
          <p:cNvSpPr txBox="1"/>
          <p:nvPr/>
        </p:nvSpPr>
        <p:spPr>
          <a:xfrm>
            <a:off x="3690627" y="924818"/>
            <a:ext cx="4593256" cy="677108"/>
          </a:xfrm>
          <a:prstGeom prst="rect">
            <a:avLst/>
          </a:prstGeom>
          <a:noFill/>
          <a:ln>
            <a:solidFill>
              <a:schemeClr val="accent3"/>
            </a:solidFill>
          </a:ln>
        </p:spPr>
        <p:style>
          <a:lnRef idx="2">
            <a:schemeClr val="accent5"/>
          </a:lnRef>
          <a:fillRef idx="1">
            <a:schemeClr val="lt1"/>
          </a:fillRef>
          <a:effectRef idx="0">
            <a:schemeClr val="accent5"/>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Notre </a:t>
            </a:r>
            <a:r>
              <a:rPr kumimoji="0" lang="en-US" sz="1400" b="0" i="0" u="none" strike="noStrike" kern="0" cap="none" spc="0" normalizeH="0" baseline="0" noProof="0" dirty="0" err="1">
                <a:ln>
                  <a:noFill/>
                </a:ln>
                <a:solidFill>
                  <a:prstClr val="black"/>
                </a:solidFill>
                <a:effectLst/>
                <a:uLnTx/>
                <a:uFillTx/>
                <a:latin typeface="Gill Sans MT" panose="020B0502020104020203" pitchFamily="34" charset="0"/>
                <a:ea typeface="+mn-ea"/>
                <a:cs typeface="+mn-cs"/>
                <a:sym typeface="Arial"/>
              </a:rPr>
              <a:t>objectif</a:t>
            </a:r>
            <a: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 :</a:t>
            </a:r>
            <a:br>
              <a:rPr kumimoji="0" lang="en-US" sz="1400" b="0" i="0"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br>
            <a:r>
              <a:rPr kumimoji="0" lang="fr-FR" sz="12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rPr>
              <a:t>Mettre fin aux décès d'enfants évitables, en mettant l'accent sur les enfants âgés de 1 à 59 mois</a:t>
            </a:r>
            <a:endParaRPr kumimoji="0" lang="en-US" sz="1400" b="0" i="1" u="none" strike="noStrike" kern="0" cap="none" spc="0" normalizeH="0" baseline="0" noProof="0" dirty="0">
              <a:ln>
                <a:noFill/>
              </a:ln>
              <a:solidFill>
                <a:prstClr val="black"/>
              </a:solidFill>
              <a:effectLst/>
              <a:uLnTx/>
              <a:uFillTx/>
              <a:latin typeface="Gill Sans MT" panose="020B0502020104020203" pitchFamily="34" charset="0"/>
              <a:ea typeface="+mn-ea"/>
              <a:cs typeface="+mn-cs"/>
              <a:sym typeface="Arial"/>
            </a:endParaRPr>
          </a:p>
        </p:txBody>
      </p:sp>
      <p:pic>
        <p:nvPicPr>
          <p:cNvPr id="8" name="Google Shape;331;p11">
            <a:extLst>
              <a:ext uri="{FF2B5EF4-FFF2-40B4-BE49-F238E27FC236}">
                <a16:creationId xmlns:a16="http://schemas.microsoft.com/office/drawing/2014/main" id="{B5EED77D-8386-40AF-9855-ECC591E09BB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t="-1" r="-138"/>
          <a:stretch/>
        </p:blipFill>
        <p:spPr>
          <a:xfrm>
            <a:off x="254633" y="742636"/>
            <a:ext cx="2010946" cy="2012788"/>
          </a:xfrm>
          <a:prstGeom prst="ellipse">
            <a:avLst/>
          </a:prstGeom>
          <a:noFill/>
          <a:ln>
            <a:noFill/>
          </a:ln>
        </p:spPr>
      </p:pic>
      <p:sp>
        <p:nvSpPr>
          <p:cNvPr id="9" name="Google Shape;330;p11">
            <a:extLst>
              <a:ext uri="{FF2B5EF4-FFF2-40B4-BE49-F238E27FC236}">
                <a16:creationId xmlns:a16="http://schemas.microsoft.com/office/drawing/2014/main" id="{B0FE960B-E95C-480C-A429-059FC9E486BD}"/>
              </a:ext>
            </a:extLst>
          </p:cNvPr>
          <p:cNvSpPr/>
          <p:nvPr/>
        </p:nvSpPr>
        <p:spPr>
          <a:xfrm>
            <a:off x="2704969" y="1697235"/>
            <a:ext cx="6539171" cy="285293"/>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10000"/>
              </a:lnSpc>
              <a:spcBef>
                <a:spcPts val="0"/>
              </a:spcBef>
              <a:spcAft>
                <a:spcPts val="0"/>
              </a:spcAft>
              <a:buClr>
                <a:srgbClr val="000000"/>
              </a:buClr>
              <a:buSzPts val="2400"/>
              <a:buFont typeface="Arial"/>
              <a:buNone/>
              <a:tabLst/>
              <a:defRPr/>
            </a:pPr>
            <a:r>
              <a:rPr kumimoji="0" lang="fr-FR" sz="1350" b="1" i="0" u="none" strike="noStrike" kern="0" cap="none" spc="0" normalizeH="0" baseline="0" noProof="0" dirty="0">
                <a:ln>
                  <a:noFill/>
                </a:ln>
                <a:solidFill>
                  <a:srgbClr val="AA417C"/>
                </a:solidFill>
                <a:effectLst/>
                <a:uLnTx/>
                <a:uFillTx/>
                <a:latin typeface="Calibri" panose="020F0502020204030204"/>
                <a:ea typeface="Gill Sans"/>
                <a:cs typeface="Gill Sans"/>
                <a:sym typeface="Gill Sans"/>
              </a:rPr>
              <a:t>Intensifier les actions visant à réduire la mortalité tout au long de la vie</a:t>
            </a:r>
            <a:endParaRPr kumimoji="0" lang="en-US" sz="1350" b="1" i="0" u="none" strike="noStrike" kern="0" cap="none" spc="0" normalizeH="0" baseline="0" noProof="0" dirty="0">
              <a:ln>
                <a:noFill/>
              </a:ln>
              <a:solidFill>
                <a:srgbClr val="000000"/>
              </a:solidFill>
              <a:effectLst/>
              <a:uLnTx/>
              <a:uFillTx/>
              <a:latin typeface="Calibri" panose="020F0502020204030204"/>
              <a:ea typeface="Gill Sans"/>
              <a:cs typeface="Gill Sans"/>
              <a:sym typeface="Gill Sans"/>
            </a:endParaRPr>
          </a:p>
        </p:txBody>
      </p:sp>
      <p:grpSp>
        <p:nvGrpSpPr>
          <p:cNvPr id="10" name="Group 9">
            <a:extLst>
              <a:ext uri="{FF2B5EF4-FFF2-40B4-BE49-F238E27FC236}">
                <a16:creationId xmlns:a16="http://schemas.microsoft.com/office/drawing/2014/main" id="{7A315FC0-FC35-464B-8BB1-4AC9986E0D4D}"/>
              </a:ext>
            </a:extLst>
          </p:cNvPr>
          <p:cNvGrpSpPr/>
          <p:nvPr/>
        </p:nvGrpSpPr>
        <p:grpSpPr>
          <a:xfrm>
            <a:off x="2568471" y="2026320"/>
            <a:ext cx="6316406" cy="795347"/>
            <a:chOff x="777808" y="1420178"/>
            <a:chExt cx="7629786" cy="960725"/>
          </a:xfrm>
        </p:grpSpPr>
        <p:sp>
          <p:nvSpPr>
            <p:cNvPr id="11" name="object 3">
              <a:extLst>
                <a:ext uri="{FF2B5EF4-FFF2-40B4-BE49-F238E27FC236}">
                  <a16:creationId xmlns:a16="http://schemas.microsoft.com/office/drawing/2014/main" id="{5DA6562A-FB32-4273-A501-741644BA458D}"/>
                </a:ext>
              </a:extLst>
            </p:cNvPr>
            <p:cNvSpPr/>
            <p:nvPr/>
          </p:nvSpPr>
          <p:spPr>
            <a:xfrm>
              <a:off x="862394" y="1723644"/>
              <a:ext cx="2082165" cy="548640"/>
            </a:xfrm>
            <a:custGeom>
              <a:avLst/>
              <a:gdLst/>
              <a:ahLst/>
              <a:cxnLst/>
              <a:rect l="l" t="t" r="r" b="b"/>
              <a:pathLst>
                <a:path w="2776220" h="847089">
                  <a:moveTo>
                    <a:pt x="0" y="0"/>
                  </a:moveTo>
                  <a:lnTo>
                    <a:pt x="2775966" y="0"/>
                  </a:lnTo>
                  <a:lnTo>
                    <a:pt x="2775966" y="846582"/>
                  </a:lnTo>
                  <a:lnTo>
                    <a:pt x="0" y="846582"/>
                  </a:lnTo>
                  <a:lnTo>
                    <a:pt x="0" y="0"/>
                  </a:lnTo>
                  <a:close/>
                </a:path>
              </a:pathLst>
            </a:custGeom>
            <a:solidFill>
              <a:srgbClr val="C8DAF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object 4">
              <a:extLst>
                <a:ext uri="{FF2B5EF4-FFF2-40B4-BE49-F238E27FC236}">
                  <a16:creationId xmlns:a16="http://schemas.microsoft.com/office/drawing/2014/main" id="{4BEFB869-096A-462F-846B-C2256DEDF93C}"/>
                </a:ext>
              </a:extLst>
            </p:cNvPr>
            <p:cNvSpPr txBox="1"/>
            <p:nvPr/>
          </p:nvSpPr>
          <p:spPr>
            <a:xfrm>
              <a:off x="777808" y="1784396"/>
              <a:ext cx="2251100" cy="417664"/>
            </a:xfrm>
            <a:prstGeom prst="rect">
              <a:avLst/>
            </a:prstGeom>
          </p:spPr>
          <p:txBody>
            <a:bodyPr vert="horz" wrap="square" lIns="0" tIns="37624" rIns="0" bIns="0" rtlCol="0">
              <a:spAutoFit/>
            </a:bodyPr>
            <a:lstStyle/>
            <a:p>
              <a:pPr marL="102394" marR="86201" lvl="0" indent="-10478" algn="ctr" defTabSz="685800" rtl="0" eaLnBrk="1" fontAlgn="auto" latinLnBrk="0" hangingPunct="1">
                <a:lnSpc>
                  <a:spcPct val="100000"/>
                </a:lnSpc>
                <a:spcBef>
                  <a:spcPts val="296"/>
                </a:spcBef>
                <a:spcAft>
                  <a:spcPts val="0"/>
                </a:spcAft>
                <a:buClrTx/>
                <a:buSzTx/>
                <a:buFont typeface="Arial"/>
                <a:buNone/>
                <a:tabLst/>
                <a:defRPr/>
              </a:pPr>
              <a:r>
                <a:rPr kumimoji="0" lang="fr-FR" sz="1000" b="1" i="0" u="none" strike="noStrike" kern="1200" cap="none" spc="0" normalizeH="0" baseline="0" dirty="0">
                  <a:ln>
                    <a:noFill/>
                  </a:ln>
                  <a:solidFill>
                    <a:srgbClr val="3C3C3C"/>
                  </a:solidFill>
                  <a:effectLst/>
                  <a:uLnTx/>
                  <a:uFillTx/>
                  <a:latin typeface="Calibri" panose="020F0502020204030204"/>
                  <a:ea typeface="+mn-ea"/>
                  <a:cs typeface="Gill Sans MT"/>
                  <a:sym typeface="Arial"/>
                </a:rPr>
                <a:t>Mettre fin à la mortalité maternelle évitable </a:t>
              </a:r>
              <a:r>
                <a:rPr kumimoji="0" lang="fr-FR" sz="1000" b="1" i="0" u="none" strike="noStrike" kern="1200" cap="none" spc="0" normalizeH="0" baseline="0" dirty="0">
                  <a:ln>
                    <a:noFill/>
                  </a:ln>
                  <a:solidFill>
                    <a:schemeClr val="tx1"/>
                  </a:solidFill>
                  <a:effectLst/>
                  <a:uLnTx/>
                  <a:uFillTx/>
                  <a:latin typeface="Calibri" panose="020F0502020204030204"/>
                  <a:ea typeface="+mn-ea"/>
                  <a:cs typeface="Gill Sans MT"/>
                  <a:sym typeface="Arial"/>
                </a:rPr>
                <a:t>(EPMM</a:t>
              </a:r>
              <a:r>
                <a:rPr kumimoji="0" lang="fr-FR" sz="1000" b="1" i="0" u="none" strike="noStrike" kern="1200" cap="none" spc="0" normalizeH="0" baseline="0" dirty="0">
                  <a:ln>
                    <a:noFill/>
                  </a:ln>
                  <a:solidFill>
                    <a:srgbClr val="3C3C3C"/>
                  </a:solidFill>
                  <a:effectLst/>
                  <a:uLnTx/>
                  <a:uFillTx/>
                  <a:latin typeface="Calibri" panose="020F0502020204030204"/>
                  <a:ea typeface="+mn-ea"/>
                  <a:cs typeface="Gill Sans MT"/>
                  <a:sym typeface="Arial"/>
                </a:rPr>
                <a:t>)</a:t>
              </a:r>
              <a:endParaRPr kumimoji="0" lang="fr-FR" sz="1000" b="0" i="0" u="none" strike="noStrike" kern="1200" cap="none" spc="0" normalizeH="0" baseline="0" dirty="0">
                <a:ln>
                  <a:noFill/>
                </a:ln>
                <a:solidFill>
                  <a:prstClr val="black"/>
                </a:solidFill>
                <a:effectLst/>
                <a:uLnTx/>
                <a:uFillTx/>
                <a:latin typeface="Calibri" panose="020F0502020204030204"/>
                <a:ea typeface="+mn-ea"/>
                <a:cs typeface="Gill Sans MT"/>
                <a:sym typeface="Arial"/>
              </a:endParaRPr>
            </a:p>
          </p:txBody>
        </p:sp>
        <p:sp>
          <p:nvSpPr>
            <p:cNvPr id="13" name="object 5">
              <a:extLst>
                <a:ext uri="{FF2B5EF4-FFF2-40B4-BE49-F238E27FC236}">
                  <a16:creationId xmlns:a16="http://schemas.microsoft.com/office/drawing/2014/main" id="{818D49C0-E39C-4024-A31C-F40E33683A87}"/>
                </a:ext>
              </a:extLst>
            </p:cNvPr>
            <p:cNvSpPr txBox="1"/>
            <p:nvPr/>
          </p:nvSpPr>
          <p:spPr>
            <a:xfrm>
              <a:off x="2944321" y="1723644"/>
              <a:ext cx="1684496" cy="548640"/>
            </a:xfrm>
            <a:prstGeom prst="rect">
              <a:avLst/>
            </a:prstGeom>
            <a:solidFill>
              <a:srgbClr val="EAD1DC"/>
            </a:solidFill>
          </p:spPr>
          <p:txBody>
            <a:bodyPr vert="horz" wrap="square" lIns="0" tIns="120968" rIns="0" bIns="0" rtlCol="0">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4" name="object 6">
              <a:extLst>
                <a:ext uri="{FF2B5EF4-FFF2-40B4-BE49-F238E27FC236}">
                  <a16:creationId xmlns:a16="http://schemas.microsoft.com/office/drawing/2014/main" id="{04705687-A0D8-4E86-B1B7-152BA785F5DA}"/>
                </a:ext>
              </a:extLst>
            </p:cNvPr>
            <p:cNvSpPr txBox="1"/>
            <p:nvPr/>
          </p:nvSpPr>
          <p:spPr>
            <a:xfrm>
              <a:off x="4628550" y="1727784"/>
              <a:ext cx="3779044" cy="548640"/>
            </a:xfrm>
            <a:prstGeom prst="rect">
              <a:avLst/>
            </a:prstGeom>
            <a:solidFill>
              <a:srgbClr val="D9EAD2"/>
            </a:solidFill>
          </p:spPr>
          <p:txBody>
            <a:bodyPr vert="horz" wrap="square" lIns="0" tIns="195263" rIns="0" bIns="0" rtlCol="0" anchor="ctr">
              <a:spAutoFit/>
            </a:bodyPr>
            <a:lstStyle/>
            <a:p>
              <a:pPr marL="0" marR="0" lvl="0" indent="0" algn="ctr" defTabSz="685800" rtl="0" eaLnBrk="1" fontAlgn="auto" latinLnBrk="0" hangingPunct="1">
                <a:lnSpc>
                  <a:spcPct val="100000"/>
                </a:lnSpc>
                <a:spcBef>
                  <a:spcPts val="1538"/>
                </a:spcBef>
                <a:spcAft>
                  <a:spcPts val="0"/>
                </a:spcAft>
                <a:buClrTx/>
                <a:buSzTx/>
                <a:buFont typeface="Arial"/>
                <a:buNone/>
                <a:tabLst/>
                <a:defRPr/>
              </a:pPr>
              <a:endParaRPr kumimoji="0" sz="1200" b="0" i="0" u="none" strike="noStrike" kern="1200" cap="none" spc="0" normalizeH="0" baseline="0" noProof="0">
                <a:ln>
                  <a:noFill/>
                </a:ln>
                <a:solidFill>
                  <a:prstClr val="black"/>
                </a:solidFill>
                <a:effectLst/>
                <a:uLnTx/>
                <a:uFillTx/>
                <a:latin typeface="Gill Sans MT"/>
                <a:ea typeface="+mn-ea"/>
                <a:cs typeface="Gill Sans MT"/>
                <a:sym typeface="Arial"/>
              </a:endParaRPr>
            </a:p>
          </p:txBody>
        </p:sp>
        <p:sp>
          <p:nvSpPr>
            <p:cNvPr id="15" name="object 8">
              <a:extLst>
                <a:ext uri="{FF2B5EF4-FFF2-40B4-BE49-F238E27FC236}">
                  <a16:creationId xmlns:a16="http://schemas.microsoft.com/office/drawing/2014/main" id="{286C9DE6-54F6-42EF-B869-9DAF372F2908}"/>
                </a:ext>
              </a:extLst>
            </p:cNvPr>
            <p:cNvSpPr/>
            <p:nvPr/>
          </p:nvSpPr>
          <p:spPr>
            <a:xfrm>
              <a:off x="862394" y="1420178"/>
              <a:ext cx="7544933" cy="344614"/>
            </a:xfrm>
            <a:prstGeom prst="rect">
              <a:avLst/>
            </a:prstGeom>
            <a:blipFill>
              <a:blip r:embed="rId4"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5">
              <a:extLst>
                <a:ext uri="{FF2B5EF4-FFF2-40B4-BE49-F238E27FC236}">
                  <a16:creationId xmlns:a16="http://schemas.microsoft.com/office/drawing/2014/main" id="{7BA967BE-9E94-468A-87C8-77DFD91AC7CB}"/>
                </a:ext>
              </a:extLst>
            </p:cNvPr>
            <p:cNvSpPr txBox="1"/>
            <p:nvPr/>
          </p:nvSpPr>
          <p:spPr>
            <a:xfrm>
              <a:off x="2700082" y="1819525"/>
              <a:ext cx="2082165" cy="561378"/>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fr-FR" sz="1000" b="1" i="0" u="none" strike="noStrike" kern="1200" cap="none" spc="-4" normalizeH="0" baseline="0" noProof="0" dirty="0">
                  <a:ln>
                    <a:noFill/>
                  </a:ln>
                  <a:solidFill>
                    <a:srgbClr val="3C3C3C"/>
                  </a:solidFill>
                  <a:effectLst/>
                  <a:uLnTx/>
                  <a:uFillTx/>
                  <a:latin typeface="Calibri" panose="020F0502020204030204"/>
                  <a:ea typeface="+mn-ea"/>
                  <a:cs typeface="Gill Sans MT"/>
                  <a:sym typeface="Arial"/>
                </a:rPr>
                <a:t>Plan d'action pour chaque nouveau-né </a:t>
              </a:r>
              <a:r>
                <a:rPr kumimoji="0" lang="fr-FR" sz="1000" b="1" i="0" u="none" strike="noStrike" kern="1200" cap="none" spc="-4" normalizeH="0" baseline="0" noProof="0" dirty="0">
                  <a:ln>
                    <a:noFill/>
                  </a:ln>
                  <a:solidFill>
                    <a:schemeClr val="tx1"/>
                  </a:solidFill>
                  <a:effectLst/>
                  <a:uLnTx/>
                  <a:uFillTx/>
                  <a:latin typeface="Calibri" panose="020F0502020204030204"/>
                  <a:ea typeface="+mn-ea"/>
                  <a:cs typeface="Gill Sans MT"/>
                  <a:sym typeface="Arial"/>
                </a:rPr>
                <a:t>(ENAP)</a:t>
              </a:r>
              <a:endParaRPr kumimoji="0" lang="en-US" sz="1000" b="0" i="0" u="none" strike="noStrike" kern="1200" cap="none" spc="0" normalizeH="0" baseline="0" noProof="0" dirty="0">
                <a:ln>
                  <a:noFill/>
                </a:ln>
                <a:solidFill>
                  <a:schemeClr val="tx1"/>
                </a:solidFill>
                <a:effectLst/>
                <a:uLnTx/>
                <a:uFillTx/>
                <a:latin typeface="Calibri" panose="020F0502020204030204"/>
                <a:ea typeface="+mn-ea"/>
                <a:cs typeface="Gill Sans MT"/>
                <a:sym typeface="Arial"/>
              </a:endParaRPr>
            </a:p>
          </p:txBody>
        </p:sp>
        <p:sp>
          <p:nvSpPr>
            <p:cNvPr id="17" name="TextBox 16">
              <a:extLst>
                <a:ext uri="{FF2B5EF4-FFF2-40B4-BE49-F238E27FC236}">
                  <a16:creationId xmlns:a16="http://schemas.microsoft.com/office/drawing/2014/main" id="{2A24F5B5-7E99-4BAC-9167-428175063CB0}"/>
                </a:ext>
              </a:extLst>
            </p:cNvPr>
            <p:cNvSpPr txBox="1"/>
            <p:nvPr/>
          </p:nvSpPr>
          <p:spPr>
            <a:xfrm>
              <a:off x="5079009" y="1900574"/>
              <a:ext cx="2878125" cy="472926"/>
            </a:xfrm>
            <a:prstGeom prst="rect">
              <a:avLst/>
            </a:prstGeom>
            <a:noFill/>
          </p:spPr>
          <p:txBody>
            <a:bodyPr wrap="square">
              <a:spAutoFit/>
            </a:bodyPr>
            <a:lstStyle/>
            <a:p>
              <a:pPr marL="320993" marR="78104" lvl="0" indent="-202406" algn="ctr" defTabSz="685800" rtl="0" eaLnBrk="1" fontAlgn="auto" latinLnBrk="0" hangingPunct="1">
                <a:lnSpc>
                  <a:spcPct val="80000"/>
                </a:lnSpc>
                <a:spcBef>
                  <a:spcPts val="953"/>
                </a:spcBef>
                <a:spcAft>
                  <a:spcPts val="0"/>
                </a:spcAft>
                <a:buClrTx/>
                <a:buSzTx/>
                <a:buFont typeface="Arial"/>
                <a:buNone/>
                <a:tabLst/>
                <a:defRPr/>
              </a:pPr>
              <a:r>
                <a:rPr kumimoji="0" lang="fr-FR" sz="1200" b="1" i="0" u="none" strike="noStrike" kern="1200" cap="none" spc="-4" normalizeH="0" baseline="0" dirty="0">
                  <a:ln>
                    <a:noFill/>
                  </a:ln>
                  <a:solidFill>
                    <a:srgbClr val="3C3C3C"/>
                  </a:solidFill>
                  <a:effectLst/>
                  <a:uLnTx/>
                  <a:uFillTx/>
                  <a:latin typeface="Calibri" panose="020F0502020204030204"/>
                  <a:ea typeface="+mn-ea"/>
                  <a:cs typeface="Gill Sans MT"/>
                  <a:sym typeface="Arial"/>
                </a:rPr>
                <a:t>Action pour la survie de l’enfant (CSA)</a:t>
              </a:r>
              <a:endParaRPr kumimoji="0" lang="fr-FR" sz="1200" b="0" i="0" u="none" strike="noStrike" kern="1200" cap="none" spc="0" normalizeH="0" baseline="0" dirty="0">
                <a:ln>
                  <a:noFill/>
                </a:ln>
                <a:solidFill>
                  <a:prstClr val="black"/>
                </a:solidFill>
                <a:effectLst/>
                <a:uLnTx/>
                <a:uFillTx/>
                <a:latin typeface="Calibri" panose="020F0502020204030204"/>
                <a:ea typeface="+mn-ea"/>
                <a:cs typeface="Gill Sans MT"/>
                <a:sym typeface="Arial"/>
              </a:endParaRPr>
            </a:p>
          </p:txBody>
        </p:sp>
      </p:grpSp>
      <p:sp>
        <p:nvSpPr>
          <p:cNvPr id="18" name="object 7">
            <a:extLst>
              <a:ext uri="{FF2B5EF4-FFF2-40B4-BE49-F238E27FC236}">
                <a16:creationId xmlns:a16="http://schemas.microsoft.com/office/drawing/2014/main" id="{17CAF96D-AB16-426E-B672-DB3DABF0EEA1}"/>
              </a:ext>
            </a:extLst>
          </p:cNvPr>
          <p:cNvSpPr txBox="1"/>
          <p:nvPr/>
        </p:nvSpPr>
        <p:spPr>
          <a:xfrm>
            <a:off x="2151816" y="2928262"/>
            <a:ext cx="4839653" cy="440505"/>
          </a:xfrm>
          <a:prstGeom prst="rect">
            <a:avLst/>
          </a:prstGeom>
        </p:spPr>
        <p:txBody>
          <a:bodyPr vert="horz" wrap="square" lIns="0" tIns="9525" rIns="0" bIns="0" rtlCol="0">
            <a:spAutoFit/>
          </a:bodyPr>
          <a:lstStyle/>
          <a:p>
            <a:pPr marL="9525" marR="0" lvl="0" indent="0" algn="ctr" defTabSz="685800" rtl="0" eaLnBrk="1" fontAlgn="auto" latinLnBrk="0" hangingPunct="1">
              <a:lnSpc>
                <a:spcPct val="100000"/>
              </a:lnSpc>
              <a:spcBef>
                <a:spcPts val="75"/>
              </a:spcBef>
              <a:spcAft>
                <a:spcPts val="0"/>
              </a:spcAft>
              <a:buClrTx/>
              <a:buSzTx/>
              <a:buFont typeface="Arial"/>
              <a:buNone/>
              <a:tabLst/>
              <a:defRPr/>
            </a:pPr>
            <a:r>
              <a:rPr kumimoji="0" lang="fr-FR"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rPr>
              <a:t>S'aligner sur les efforts déployés par d'autres secteurs et programmes</a:t>
            </a:r>
            <a:endParaRPr kumimoji="0" b="0" i="0" u="none" strike="noStrike" kern="1200" cap="none" spc="0" normalizeH="0" baseline="0" noProof="0" dirty="0">
              <a:ln>
                <a:noFill/>
              </a:ln>
              <a:solidFill>
                <a:prstClr val="black"/>
              </a:solidFill>
              <a:effectLst/>
              <a:uLnTx/>
              <a:uFillTx/>
              <a:latin typeface="Gill Sans MT" panose="020B0502020104020203" pitchFamily="34" charset="0"/>
              <a:ea typeface="+mn-ea"/>
              <a:cs typeface="Gill Sans MT"/>
              <a:sym typeface="Arial"/>
            </a:endParaRPr>
          </a:p>
        </p:txBody>
      </p:sp>
      <p:sp>
        <p:nvSpPr>
          <p:cNvPr id="19" name="object 9">
            <a:extLst>
              <a:ext uri="{FF2B5EF4-FFF2-40B4-BE49-F238E27FC236}">
                <a16:creationId xmlns:a16="http://schemas.microsoft.com/office/drawing/2014/main" id="{9653DF63-59B5-4D10-9CD3-6B0AB5D01C52}"/>
              </a:ext>
            </a:extLst>
          </p:cNvPr>
          <p:cNvSpPr/>
          <p:nvPr/>
        </p:nvSpPr>
        <p:spPr>
          <a:xfrm>
            <a:off x="628650" y="3473005"/>
            <a:ext cx="1412176" cy="38119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object 10">
            <a:extLst>
              <a:ext uri="{FF2B5EF4-FFF2-40B4-BE49-F238E27FC236}">
                <a16:creationId xmlns:a16="http://schemas.microsoft.com/office/drawing/2014/main" id="{A9CA314C-5455-404A-AF1C-CE126FA2EDFF}"/>
              </a:ext>
            </a:extLst>
          </p:cNvPr>
          <p:cNvSpPr/>
          <p:nvPr/>
        </p:nvSpPr>
        <p:spPr>
          <a:xfrm>
            <a:off x="2722054" y="3314129"/>
            <a:ext cx="1356741" cy="172650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object 11">
            <a:extLst>
              <a:ext uri="{FF2B5EF4-FFF2-40B4-BE49-F238E27FC236}">
                <a16:creationId xmlns:a16="http://schemas.microsoft.com/office/drawing/2014/main" id="{F3EDB13C-9CF5-4253-BF92-65764F4BF514}"/>
              </a:ext>
            </a:extLst>
          </p:cNvPr>
          <p:cNvSpPr/>
          <p:nvPr/>
        </p:nvSpPr>
        <p:spPr>
          <a:xfrm>
            <a:off x="4528575" y="3337560"/>
            <a:ext cx="1412167" cy="1726501"/>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object 12">
            <a:extLst>
              <a:ext uri="{FF2B5EF4-FFF2-40B4-BE49-F238E27FC236}">
                <a16:creationId xmlns:a16="http://schemas.microsoft.com/office/drawing/2014/main" id="{B8D15683-F40C-49EE-B5B4-5EED1F30A45F}"/>
              </a:ext>
            </a:extLst>
          </p:cNvPr>
          <p:cNvSpPr/>
          <p:nvPr/>
        </p:nvSpPr>
        <p:spPr>
          <a:xfrm>
            <a:off x="6183630" y="3359848"/>
            <a:ext cx="2579179" cy="361187"/>
          </a:xfrm>
          <a:prstGeom prst="rect">
            <a:avLst/>
          </a:prstGeom>
          <a:blipFill>
            <a:blip r:embed="rId8"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object 13">
            <a:extLst>
              <a:ext uri="{FF2B5EF4-FFF2-40B4-BE49-F238E27FC236}">
                <a16:creationId xmlns:a16="http://schemas.microsoft.com/office/drawing/2014/main" id="{E44B9E02-30A9-4531-8EF2-5BA1E39B65DB}"/>
              </a:ext>
            </a:extLst>
          </p:cNvPr>
          <p:cNvSpPr/>
          <p:nvPr/>
        </p:nvSpPr>
        <p:spPr>
          <a:xfrm>
            <a:off x="596646" y="4045648"/>
            <a:ext cx="1412176" cy="438911"/>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object 14">
            <a:extLst>
              <a:ext uri="{FF2B5EF4-FFF2-40B4-BE49-F238E27FC236}">
                <a16:creationId xmlns:a16="http://schemas.microsoft.com/office/drawing/2014/main" id="{CD8711D0-87B8-44FF-90BB-DE1C1755A23E}"/>
              </a:ext>
            </a:extLst>
          </p:cNvPr>
          <p:cNvSpPr txBox="1"/>
          <p:nvPr/>
        </p:nvSpPr>
        <p:spPr>
          <a:xfrm>
            <a:off x="7183452" y="4508499"/>
            <a:ext cx="1035844"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 typeface="Arial"/>
              <a:buNone/>
              <a:tabLst/>
              <a:defRPr/>
            </a:pP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Air</a:t>
            </a:r>
            <a:r>
              <a:rPr kumimoji="0" sz="1350" b="1" i="0" u="none" strike="noStrike" kern="1200" cap="none" spc="-49" normalizeH="0" baseline="0" noProof="0">
                <a:ln>
                  <a:noFill/>
                </a:ln>
                <a:solidFill>
                  <a:srgbClr val="AA417B"/>
                </a:solidFill>
                <a:effectLst/>
                <a:uLnTx/>
                <a:uFillTx/>
                <a:latin typeface="Calibri" panose="020F0502020204030204"/>
                <a:ea typeface="+mn-ea"/>
                <a:cs typeface="Gill Sans MT"/>
                <a:sym typeface="Arial"/>
              </a:rPr>
              <a:t> </a:t>
            </a:r>
            <a:r>
              <a:rPr kumimoji="0" sz="1350" b="1" i="0" u="none" strike="noStrike" kern="1200" cap="none" spc="-4" normalizeH="0" baseline="0" noProof="0">
                <a:ln>
                  <a:noFill/>
                </a:ln>
                <a:solidFill>
                  <a:srgbClr val="AA417B"/>
                </a:solidFill>
                <a:effectLst/>
                <a:uLnTx/>
                <a:uFillTx/>
                <a:latin typeface="Calibri" panose="020F0502020204030204"/>
                <a:ea typeface="+mn-ea"/>
                <a:cs typeface="Gill Sans MT"/>
                <a:sym typeface="Arial"/>
              </a:rPr>
              <a:t>pollution</a:t>
            </a:r>
            <a:endParaRPr kumimoji="0" sz="1350" b="0" i="0" u="none" strike="noStrike" kern="1200" cap="none" spc="0" normalizeH="0" baseline="0" noProof="0">
              <a:ln>
                <a:noFill/>
              </a:ln>
              <a:solidFill>
                <a:prstClr val="black"/>
              </a:solidFill>
              <a:effectLst/>
              <a:uLnTx/>
              <a:uFillTx/>
              <a:latin typeface="Calibri" panose="020F0502020204030204"/>
              <a:ea typeface="+mn-ea"/>
              <a:cs typeface="Gill Sans MT"/>
              <a:sym typeface="Arial"/>
            </a:endParaRPr>
          </a:p>
        </p:txBody>
      </p:sp>
      <p:sp>
        <p:nvSpPr>
          <p:cNvPr id="25" name="object 15">
            <a:extLst>
              <a:ext uri="{FF2B5EF4-FFF2-40B4-BE49-F238E27FC236}">
                <a16:creationId xmlns:a16="http://schemas.microsoft.com/office/drawing/2014/main" id="{B8FCC531-4EFD-4014-BF4E-C73D6D226DA8}"/>
              </a:ext>
            </a:extLst>
          </p:cNvPr>
          <p:cNvSpPr/>
          <p:nvPr/>
        </p:nvSpPr>
        <p:spPr>
          <a:xfrm>
            <a:off x="7070883"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object 16">
            <a:extLst>
              <a:ext uri="{FF2B5EF4-FFF2-40B4-BE49-F238E27FC236}">
                <a16:creationId xmlns:a16="http://schemas.microsoft.com/office/drawing/2014/main" id="{84E84EBF-AC3F-4F2E-89AA-F3D752D98F68}"/>
              </a:ext>
            </a:extLst>
          </p:cNvPr>
          <p:cNvSpPr/>
          <p:nvPr/>
        </p:nvSpPr>
        <p:spPr>
          <a:xfrm>
            <a:off x="280321" y="3108815"/>
            <a:ext cx="1825943" cy="0"/>
          </a:xfrm>
          <a:custGeom>
            <a:avLst/>
            <a:gdLst/>
            <a:ahLst/>
            <a:cxnLst/>
            <a:rect l="l" t="t" r="r" b="b"/>
            <a:pathLst>
              <a:path w="2434590">
                <a:moveTo>
                  <a:pt x="0" y="0"/>
                </a:moveTo>
                <a:lnTo>
                  <a:pt x="2434424" y="0"/>
                </a:lnTo>
              </a:path>
            </a:pathLst>
          </a:custGeom>
          <a:ln w="9525">
            <a:solidFill>
              <a:srgbClr val="AA417B"/>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object 17">
            <a:extLst>
              <a:ext uri="{FF2B5EF4-FFF2-40B4-BE49-F238E27FC236}">
                <a16:creationId xmlns:a16="http://schemas.microsoft.com/office/drawing/2014/main" id="{687C23B0-ADE6-42C6-89E3-2B09E447A448}"/>
              </a:ext>
            </a:extLst>
          </p:cNvPr>
          <p:cNvSpPr/>
          <p:nvPr/>
        </p:nvSpPr>
        <p:spPr>
          <a:xfrm>
            <a:off x="366331" y="4629721"/>
            <a:ext cx="2057399" cy="411479"/>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object 18">
            <a:extLst>
              <a:ext uri="{FF2B5EF4-FFF2-40B4-BE49-F238E27FC236}">
                <a16:creationId xmlns:a16="http://schemas.microsoft.com/office/drawing/2014/main" id="{0D20BF9F-2106-499F-889E-CD8B09FF6447}"/>
              </a:ext>
            </a:extLst>
          </p:cNvPr>
          <p:cNvSpPr/>
          <p:nvPr/>
        </p:nvSpPr>
        <p:spPr>
          <a:xfrm>
            <a:off x="6871716" y="3869055"/>
            <a:ext cx="1412167" cy="439483"/>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a:ea typeface="+mn-ea"/>
              <a:cs typeface="Arial"/>
              <a:sym typeface="Arial"/>
            </a:endParaRPr>
          </a:p>
        </p:txBody>
      </p:sp>
      <p:pic>
        <p:nvPicPr>
          <p:cNvPr id="32" name="Picture 31">
            <a:extLst>
              <a:ext uri="{FF2B5EF4-FFF2-40B4-BE49-F238E27FC236}">
                <a16:creationId xmlns:a16="http://schemas.microsoft.com/office/drawing/2014/main" id="{ACB550C7-DD3F-48B5-AE72-48BEA7F20DC3}"/>
              </a:ext>
            </a:extLst>
          </p:cNvPr>
          <p:cNvPicPr>
            <a:picLocks noChangeAspect="1"/>
          </p:cNvPicPr>
          <p:nvPr/>
        </p:nvPicPr>
        <p:blipFill>
          <a:blip r:embed="rId11" cstate="screen">
            <a:duotone>
              <a:schemeClr val="accent3">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2857541" y="849674"/>
            <a:ext cx="642729" cy="642729"/>
          </a:xfrm>
          <a:prstGeom prst="rect">
            <a:avLst/>
          </a:prstGeom>
        </p:spPr>
      </p:pic>
    </p:spTree>
    <p:extLst>
      <p:ext uri="{BB962C8B-B14F-4D97-AF65-F5344CB8AC3E}">
        <p14:creationId xmlns:p14="http://schemas.microsoft.com/office/powerpoint/2010/main" val="170493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a:bodyPr>
          <a:lstStyle/>
          <a:p>
            <a:r>
              <a:rPr lang="fr-FR" dirty="0">
                <a:latin typeface="Gill Sans MT" panose="020B0502020104020203" pitchFamily="34" charset="0"/>
                <a:ea typeface="Gill Sans"/>
                <a:cs typeface="Gill Sans"/>
                <a:sym typeface="Gill Sans"/>
              </a:rPr>
              <a:t>Quelles sont les stratégies de l'Action pour la survie de l'enfant ?</a:t>
            </a:r>
            <a:endParaRPr lang="fr-FR" i="1" dirty="0">
              <a:latin typeface="Gill Sans MT" panose="020B0502020104020203" pitchFamily="34" charset="0"/>
            </a:endParaRPr>
          </a:p>
        </p:txBody>
      </p:sp>
      <p:pic>
        <p:nvPicPr>
          <p:cNvPr id="8" name="Google Shape;351;p32" descr="Graphical user interface, application, Teams&#10;&#10;Description automatically generated">
            <a:extLst>
              <a:ext uri="{FF2B5EF4-FFF2-40B4-BE49-F238E27FC236}">
                <a16:creationId xmlns:a16="http://schemas.microsoft.com/office/drawing/2014/main" id="{A2C4D168-E4AC-4DAB-8F31-79A3D804C984}"/>
              </a:ext>
            </a:extLst>
          </p:cNvPr>
          <p:cNvPicPr preferRelativeResize="0"/>
          <p:nvPr/>
        </p:nvPicPr>
        <p:blipFill rotWithShape="1">
          <a:blip r:embed="rId3">
            <a:alphaModFix/>
          </a:blip>
          <a:srcRect/>
          <a:stretch/>
        </p:blipFill>
        <p:spPr>
          <a:xfrm>
            <a:off x="750231" y="874267"/>
            <a:ext cx="7643538" cy="4025654"/>
          </a:xfrm>
          <a:prstGeom prst="rect">
            <a:avLst/>
          </a:prstGeom>
          <a:noFill/>
          <a:ln>
            <a:noFill/>
          </a:ln>
        </p:spPr>
      </p:pic>
    </p:spTree>
    <p:extLst>
      <p:ext uri="{BB962C8B-B14F-4D97-AF65-F5344CB8AC3E}">
        <p14:creationId xmlns:p14="http://schemas.microsoft.com/office/powerpoint/2010/main" val="205648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7" name="Google Shape;357;p34"/>
          <p:cNvPicPr preferRelativeResize="0">
            <a:picLocks noGrp="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3570514" y="0"/>
            <a:ext cx="5573486" cy="5143500"/>
          </a:xfrm>
          <a:prstGeom prst="rect">
            <a:avLst/>
          </a:prstGeom>
          <a:noFill/>
          <a:ln>
            <a:noFill/>
          </a:ln>
        </p:spPr>
      </p:pic>
      <p:sp>
        <p:nvSpPr>
          <p:cNvPr id="9" name="Google Shape;106;p4">
            <a:extLst>
              <a:ext uri="{FF2B5EF4-FFF2-40B4-BE49-F238E27FC236}">
                <a16:creationId xmlns:a16="http://schemas.microsoft.com/office/drawing/2014/main" id="{09DBBF12-C5E4-446E-960B-AE3587ECCFE7}"/>
              </a:ext>
            </a:extLst>
          </p:cNvPr>
          <p:cNvSpPr txBox="1">
            <a:spLocks noGrp="1"/>
          </p:cNvSpPr>
          <p:nvPr>
            <p:ph type="title"/>
          </p:nvPr>
        </p:nvSpPr>
        <p:spPr>
          <a:xfrm>
            <a:off x="581659" y="1236518"/>
            <a:ext cx="2492690" cy="2551176"/>
          </a:xfrm>
          <a:prstGeom prst="rect">
            <a:avLst/>
          </a:prstGeom>
          <a:noFill/>
          <a:ln>
            <a:noFill/>
          </a:ln>
        </p:spPr>
        <p:txBody>
          <a:bodyPr spcFirstLastPara="1" wrap="square" lIns="68569" tIns="34275" rIns="68569" bIns="34275" anchor="ctr" anchorCtr="0">
            <a:normAutofit/>
          </a:bodyPr>
          <a:lstStyle/>
          <a:p>
            <a:r>
              <a:rPr lang="fr-FR" sz="2800" dirty="0">
                <a:solidFill>
                  <a:schemeClr val="tx2"/>
                </a:solidFill>
                <a:latin typeface="Gill Sans MT" panose="020B0502020104020203" pitchFamily="34" charset="0"/>
                <a:cs typeface="Calibri" panose="020F0502020204030204" pitchFamily="34" charset="0"/>
              </a:rPr>
              <a:t>Section 2 </a:t>
            </a:r>
            <a:r>
              <a:rPr lang="fr-FR" sz="2800" b="0" dirty="0">
                <a:solidFill>
                  <a:schemeClr val="tx2"/>
                </a:solidFill>
                <a:latin typeface="Gill Sans MT" panose="020B0502020104020203" pitchFamily="34" charset="0"/>
                <a:cs typeface="Calibri" panose="020F0502020204030204" pitchFamily="34" charset="0"/>
              </a:rPr>
              <a:t>Élaboration du cadre de résultats de CSA</a:t>
            </a:r>
          </a:p>
        </p:txBody>
      </p:sp>
      <p:sp>
        <p:nvSpPr>
          <p:cNvPr id="10" name="Google Shape;108;p4">
            <a:extLst>
              <a:ext uri="{FF2B5EF4-FFF2-40B4-BE49-F238E27FC236}">
                <a16:creationId xmlns:a16="http://schemas.microsoft.com/office/drawing/2014/main" id="{E761460F-9EDA-4AD7-A5E6-94F69341C83A}"/>
              </a:ext>
            </a:extLst>
          </p:cNvPr>
          <p:cNvSpPr txBox="1"/>
          <p:nvPr/>
        </p:nvSpPr>
        <p:spPr>
          <a:xfrm>
            <a:off x="115231" y="4823037"/>
            <a:ext cx="3068235" cy="230802"/>
          </a:xfrm>
          <a:prstGeom prst="rect">
            <a:avLst/>
          </a:prstGeom>
          <a:noFill/>
          <a:ln>
            <a:noFill/>
          </a:ln>
        </p:spPr>
        <p:txBody>
          <a:bodyPr spcFirstLastPara="1" wrap="square" lIns="68569" tIns="34275" rIns="68569" bIns="34275" anchor="t" anchorCtr="0">
            <a:spAutoFit/>
          </a:bodyPr>
          <a:lstStyle/>
          <a:p>
            <a:pPr marL="0" marR="0" lvl="0" indent="0" algn="l"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Photo : MOMENTUM ; IMA World Health</a:t>
            </a:r>
            <a:endParaRPr kumimoji="0" sz="105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85F2D44-AC9B-47F0-99D4-90546453B72E}"/>
              </a:ext>
            </a:extLst>
          </p:cNvPr>
          <p:cNvSpPr/>
          <p:nvPr/>
        </p:nvSpPr>
        <p:spPr>
          <a:xfrm>
            <a:off x="452967" y="1828800"/>
            <a:ext cx="3992032" cy="2179200"/>
          </a:xfrm>
          <a:prstGeom prst="roundRect">
            <a:avLst/>
          </a:prstGeom>
          <a:noFill/>
          <a:ln w="12700">
            <a:solidFill>
              <a:srgbClr val="2A24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3" name="Rectangle: Rounded Corners 12">
            <a:extLst>
              <a:ext uri="{FF2B5EF4-FFF2-40B4-BE49-F238E27FC236}">
                <a16:creationId xmlns:a16="http://schemas.microsoft.com/office/drawing/2014/main" id="{578277C3-170C-45F2-8A73-7CE51EC96FA4}"/>
              </a:ext>
            </a:extLst>
          </p:cNvPr>
          <p:cNvSpPr/>
          <p:nvPr/>
        </p:nvSpPr>
        <p:spPr>
          <a:xfrm>
            <a:off x="4633082" y="1828800"/>
            <a:ext cx="3992032" cy="2179200"/>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Title 1">
            <a:extLst>
              <a:ext uri="{FF2B5EF4-FFF2-40B4-BE49-F238E27FC236}">
                <a16:creationId xmlns:a16="http://schemas.microsoft.com/office/drawing/2014/main" id="{C1591E26-77B5-45B4-8F89-054ACC0DA567}"/>
              </a:ext>
            </a:extLst>
          </p:cNvPr>
          <p:cNvSpPr txBox="1">
            <a:spLocks/>
          </p:cNvSpPr>
          <p:nvPr/>
        </p:nvSpPr>
        <p:spPr>
          <a:xfrm>
            <a:off x="579300" y="247951"/>
            <a:ext cx="8564700" cy="50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000"/>
              <a:buFont typeface="Space Grotesk"/>
              <a:buNone/>
              <a:defRPr sz="2000" b="1" i="0" u="none" strike="noStrike" cap="none">
                <a:solidFill>
                  <a:schemeClr val="bg2"/>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2pPr>
            <a:lvl3pPr marR="0" lvl="2"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3pPr>
            <a:lvl4pPr marR="0" lvl="3"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4pPr>
            <a:lvl5pPr marR="0" lvl="4"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5pPr>
            <a:lvl6pPr marR="0" lvl="5"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6pPr>
            <a:lvl7pPr marR="0" lvl="6"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7pPr>
            <a:lvl8pPr marR="0" lvl="7"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8pPr>
            <a:lvl9pPr marR="0" lvl="8" algn="l" rtl="0">
              <a:lnSpc>
                <a:spcPct val="100000"/>
              </a:lnSpc>
              <a:spcBef>
                <a:spcPts val="0"/>
              </a:spcBef>
              <a:spcAft>
                <a:spcPts val="0"/>
              </a:spcAft>
              <a:buClr>
                <a:schemeClr val="dk2"/>
              </a:buClr>
              <a:buSzPts val="2000"/>
              <a:buFont typeface="Hanken Grotesk"/>
              <a:buNone/>
              <a:defRPr sz="2000" b="1" i="0" u="none" strike="noStrike" cap="none">
                <a:solidFill>
                  <a:schemeClr val="dk2"/>
                </a:solidFill>
                <a:latin typeface="Hanken Grotesk"/>
                <a:ea typeface="Hanken Grotesk"/>
                <a:cs typeface="Hanken Grotesk"/>
                <a:sym typeface="Hanken Grotesk"/>
              </a:defRPr>
            </a:lvl9pPr>
          </a:lstStyle>
          <a:p>
            <a:pPr marL="0" marR="0" lvl="0" indent="0" algn="l" defTabSz="914400" rtl="0" eaLnBrk="1" fontAlgn="auto" latinLnBrk="0" hangingPunct="1">
              <a:lnSpc>
                <a:spcPct val="100000"/>
              </a:lnSpc>
              <a:spcBef>
                <a:spcPts val="0"/>
              </a:spcBef>
              <a:spcAft>
                <a:spcPts val="0"/>
              </a:spcAft>
              <a:buClr>
                <a:srgbClr val="645DC7"/>
              </a:buClr>
              <a:buSzPts val="2000"/>
              <a:buFont typeface="Space Grotesk"/>
              <a:buNone/>
              <a:tabLst/>
              <a:defRPr/>
            </a:pPr>
            <a:r>
              <a:rPr kumimoji="0" lang="fr-FR"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Pourquoi un cadre de résultats </a:t>
            </a:r>
            <a:r>
              <a:rPr lang="fr-FR" sz="2400" dirty="0">
                <a:solidFill>
                  <a:srgbClr val="645DC7"/>
                </a:solidFill>
                <a:latin typeface="Gill Sans MT" panose="020B0502020104020203" pitchFamily="34" charset="0"/>
              </a:rPr>
              <a:t>de </a:t>
            </a:r>
            <a:r>
              <a:rPr kumimoji="0" lang="fr-FR"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rPr>
              <a:t>CSA ?</a:t>
            </a:r>
            <a:endParaRPr kumimoji="0" lang="en-US" sz="2400" b="1" i="0" u="none" strike="noStrike" kern="0" cap="none" spc="0" normalizeH="0" baseline="0" noProof="0" dirty="0">
              <a:ln>
                <a:noFill/>
              </a:ln>
              <a:solidFill>
                <a:srgbClr val="645DC7"/>
              </a:solidFill>
              <a:effectLst/>
              <a:uLnTx/>
              <a:uFillTx/>
              <a:latin typeface="Gill Sans MT" panose="020B0502020104020203" pitchFamily="34" charset="0"/>
              <a:sym typeface="Space Grotesk"/>
            </a:endParaRPr>
          </a:p>
        </p:txBody>
      </p:sp>
      <p:sp>
        <p:nvSpPr>
          <p:cNvPr id="5" name="Text Placeholder 2">
            <a:extLst>
              <a:ext uri="{FF2B5EF4-FFF2-40B4-BE49-F238E27FC236}">
                <a16:creationId xmlns:a16="http://schemas.microsoft.com/office/drawing/2014/main" id="{6E63CFF0-5C4E-4125-B311-30207F980E2B}"/>
              </a:ext>
            </a:extLst>
          </p:cNvPr>
          <p:cNvSpPr txBox="1">
            <a:spLocks/>
          </p:cNvSpPr>
          <p:nvPr/>
        </p:nvSpPr>
        <p:spPr>
          <a:xfrm>
            <a:off x="641050" y="2217500"/>
            <a:ext cx="3522900" cy="1812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1pPr>
            <a:lvl2pPr marL="914400" marR="0" lvl="1"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2pPr>
            <a:lvl3pPr marL="1371600" marR="0" lvl="2"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3pPr>
            <a:lvl4pPr marL="1828800" marR="0" lvl="3"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4pPr>
            <a:lvl5pPr marL="2286000" marR="0" lvl="4"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5pPr>
            <a:lvl6pPr marL="2743200" marR="0" lvl="5"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6pPr>
            <a:lvl7pPr marL="3200400" marR="0" lvl="6"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7pPr>
            <a:lvl8pPr marL="3657600" marR="0" lvl="7"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8pPr>
            <a:lvl9pPr marL="4114800" marR="0" lvl="8" indent="-298450" algn="l" rtl="0">
              <a:lnSpc>
                <a:spcPct val="115000"/>
              </a:lnSpc>
              <a:spcBef>
                <a:spcPts val="0"/>
              </a:spcBef>
              <a:spcAft>
                <a:spcPts val="0"/>
              </a:spcAft>
              <a:buClr>
                <a:schemeClr val="dk2"/>
              </a:buClr>
              <a:buSzPts val="1100"/>
              <a:buFont typeface="Inter Medium"/>
              <a:buChar char="■"/>
              <a:defRPr sz="1100" b="0" i="0" u="none" strike="noStrike" cap="none">
                <a:solidFill>
                  <a:schemeClr val="dk2"/>
                </a:solidFill>
                <a:latin typeface="Inter Medium"/>
                <a:ea typeface="Inter Medium"/>
                <a:cs typeface="Inter Medium"/>
                <a:sym typeface="Inter Medium"/>
              </a:defRPr>
            </a:lvl9pPr>
          </a:lstStyle>
          <a:p>
            <a:pPr marL="457200" marR="0" lvl="0" indent="-298450" algn="l" defTabSz="914400" rtl="0" eaLnBrk="1" fontAlgn="auto" latinLnBrk="0" hangingPunct="1">
              <a:lnSpc>
                <a:spcPct val="115000"/>
              </a:lnSpc>
              <a:spcBef>
                <a:spcPts val="0"/>
              </a:spcBef>
              <a:spcAft>
                <a:spcPts val="0"/>
              </a:spcAft>
              <a:buClr>
                <a:srgbClr val="645DC7"/>
              </a:buClr>
              <a:buSzPts val="1100"/>
              <a:buFont typeface="Inter Medium"/>
              <a:buChar char="●"/>
              <a:tabLst/>
              <a:defRPr/>
            </a:pP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a:p>
            <a:pPr marL="165100" marR="0" lvl="0" indent="0" algn="l" defTabSz="914400" rtl="0" eaLnBrk="1" fontAlgn="auto" latinLnBrk="0" hangingPunct="1">
              <a:lnSpc>
                <a:spcPct val="115000"/>
              </a:lnSpc>
              <a:spcBef>
                <a:spcPts val="0"/>
              </a:spcBef>
              <a:spcAft>
                <a:spcPts val="0"/>
              </a:spcAft>
              <a:buClr>
                <a:srgbClr val="645DC7"/>
              </a:buClr>
              <a:buSzPts val="1100"/>
              <a:buFont typeface="Inter Medium"/>
              <a:buNone/>
              <a:tabLst/>
              <a:defRPr/>
            </a:pPr>
            <a:r>
              <a:rPr kumimoji="0" lang="fr-FR" sz="1600" b="0" i="0" u="none" strike="noStrike" kern="0" cap="none" spc="0" normalizeH="0" baseline="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rPr>
              <a:t>Utiliser des indicateurs d'impact et de couverture pour accroître la sensibilisation et le financement aux niveaux mondial et national</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Inter Medium"/>
            </a:endParaRPr>
          </a:p>
        </p:txBody>
      </p:sp>
      <p:sp>
        <p:nvSpPr>
          <p:cNvPr id="6" name="Text Placeholder 3">
            <a:extLst>
              <a:ext uri="{FF2B5EF4-FFF2-40B4-BE49-F238E27FC236}">
                <a16:creationId xmlns:a16="http://schemas.microsoft.com/office/drawing/2014/main" id="{765F2C4B-A8BA-4E4C-B291-85E749981198}"/>
              </a:ext>
            </a:extLst>
          </p:cNvPr>
          <p:cNvSpPr txBox="1">
            <a:spLocks/>
          </p:cNvSpPr>
          <p:nvPr/>
        </p:nvSpPr>
        <p:spPr>
          <a:xfrm>
            <a:off x="4878450" y="2196000"/>
            <a:ext cx="3490500" cy="1812000"/>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dirty="0">
                <a:solidFill>
                  <a:srgbClr val="E7E6E6">
                    <a:lumMod val="10000"/>
                  </a:srgbClr>
                </a:solidFill>
                <a:latin typeface="Calibri" panose="020F0502020204030204" pitchFamily="34" charset="0"/>
                <a:cs typeface="Calibri" panose="020F0502020204030204" pitchFamily="34" charset="0"/>
              </a:rPr>
              <a:t>Assurer l’e</a:t>
            </a:r>
            <a:r>
              <a:rPr kumimoji="0" lang="fr-FR" sz="1600" b="0" i="0" u="none" strike="noStrike" kern="0" cap="none" spc="0" normalizeH="0" baseline="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ngagement et la coordination avec les partenaires pays pour travailler collectivement à la réalisation d'objectifs communs</a:t>
            </a: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sz="1600" dirty="0">
              <a:solidFill>
                <a:srgbClr val="E7E6E6">
                  <a:lumMod val="10000"/>
                </a:srgbClr>
              </a:solidFill>
              <a:latin typeface="Calibri" panose="020F0502020204030204" pitchFamily="34" charset="0"/>
              <a:cs typeface="Calibri" panose="020F0502020204030204" pitchFamily="34" charset="0"/>
            </a:endParaRPr>
          </a:p>
          <a:p>
            <a:pPr marL="1651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rPr>
              <a:t>Planifier la programmation, éclairer l'affectation des ressources et suivre la mise en œuvre</a:t>
            </a:r>
            <a:endParaRPr kumimoji="0" lang="en-US" sz="1200" b="0" i="0" u="none" strike="noStrike" kern="0" cap="none" spc="0" normalizeH="0" baseline="0" noProof="0" dirty="0">
              <a:ln>
                <a:noFill/>
              </a:ln>
              <a:solidFill>
                <a:srgbClr val="E7E6E6">
                  <a:lumMod val="10000"/>
                </a:srgbClr>
              </a:solidFill>
              <a:effectLst/>
              <a:uLnTx/>
              <a:uFillTx/>
              <a:latin typeface="Calibri" panose="020F0502020204030204" pitchFamily="34" charset="0"/>
              <a:cs typeface="Calibri" panose="020F0502020204030204" pitchFamily="34" charset="0"/>
              <a:sym typeface="Arial"/>
            </a:endParaRPr>
          </a:p>
        </p:txBody>
      </p:sp>
      <p:sp>
        <p:nvSpPr>
          <p:cNvPr id="7" name="Rectangle: Rounded Corners 6">
            <a:extLst>
              <a:ext uri="{FF2B5EF4-FFF2-40B4-BE49-F238E27FC236}">
                <a16:creationId xmlns:a16="http://schemas.microsoft.com/office/drawing/2014/main" id="{66CFF03A-6A98-40B9-A0DA-C8A45873AEFB}"/>
              </a:ext>
            </a:extLst>
          </p:cNvPr>
          <p:cNvSpPr/>
          <p:nvPr/>
        </p:nvSpPr>
        <p:spPr>
          <a:xfrm>
            <a:off x="742583" y="1585200"/>
            <a:ext cx="3474720" cy="502800"/>
          </a:xfrm>
          <a:prstGeom prst="roundRect">
            <a:avLst/>
          </a:prstGeom>
          <a:solidFill>
            <a:srgbClr val="2A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Plaidoyer &amp;  </a:t>
            </a:r>
            <a:r>
              <a:rPr kumimoji="0" lang="fr-FR" sz="2000" b="1" i="0" u="none" strike="noStrike" kern="0" cap="none" spc="0" normalizeH="0" baseline="0" dirty="0">
                <a:ln>
                  <a:noFill/>
                </a:ln>
                <a:solidFill>
                  <a:prstClr val="white"/>
                </a:solidFill>
                <a:effectLst/>
                <a:uLnTx/>
                <a:uFillTx/>
                <a:latin typeface="Gill Sans MT" panose="020B0502020104020203" pitchFamily="34" charset="0"/>
                <a:ea typeface="+mn-ea"/>
                <a:cs typeface="+mn-cs"/>
                <a:sym typeface="Arial"/>
              </a:rPr>
              <a:t>redevabilité</a:t>
            </a:r>
          </a:p>
        </p:txBody>
      </p:sp>
      <p:sp>
        <p:nvSpPr>
          <p:cNvPr id="8" name="Rectangle: Rounded Corners 7">
            <a:extLst>
              <a:ext uri="{FF2B5EF4-FFF2-40B4-BE49-F238E27FC236}">
                <a16:creationId xmlns:a16="http://schemas.microsoft.com/office/drawing/2014/main" id="{3DD2BA2B-B0C2-4B42-89DA-BB73FC3EB2DF}"/>
              </a:ext>
            </a:extLst>
          </p:cNvPr>
          <p:cNvSpPr/>
          <p:nvPr/>
        </p:nvSpPr>
        <p:spPr>
          <a:xfrm>
            <a:off x="4922698" y="1585200"/>
            <a:ext cx="3474720" cy="502800"/>
          </a:xfrm>
          <a:prstGeom prst="roundRect">
            <a:avLst/>
          </a:prstGeom>
          <a:solidFill>
            <a:srgbClr val="AA4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sym typeface="Arial"/>
              </a:rPr>
              <a:t>Action</a:t>
            </a:r>
          </a:p>
        </p:txBody>
      </p:sp>
    </p:spTree>
    <p:extLst>
      <p:ext uri="{BB962C8B-B14F-4D97-AF65-F5344CB8AC3E}">
        <p14:creationId xmlns:p14="http://schemas.microsoft.com/office/powerpoint/2010/main" val="63005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24F-55E1-4E6C-8F83-2C78CE030647}"/>
              </a:ext>
            </a:extLst>
          </p:cNvPr>
          <p:cNvSpPr>
            <a:spLocks noGrp="1"/>
          </p:cNvSpPr>
          <p:nvPr>
            <p:ph type="title"/>
          </p:nvPr>
        </p:nvSpPr>
        <p:spPr>
          <a:xfrm>
            <a:off x="566250" y="243579"/>
            <a:ext cx="8011500" cy="572700"/>
          </a:xfrm>
        </p:spPr>
        <p:txBody>
          <a:bodyPr>
            <a:normAutofit fontScale="90000"/>
          </a:bodyPr>
          <a:lstStyle/>
          <a:p>
            <a:r>
              <a:rPr lang="fr-FR" sz="2400" dirty="0">
                <a:latin typeface="Gill Sans MT" panose="020B0502020104020203" pitchFamily="34" charset="0"/>
                <a:ea typeface="Gill Sans"/>
                <a:cs typeface="Gill Sans"/>
                <a:sym typeface="Gill Sans"/>
              </a:rPr>
              <a:t>Action pour la survie de l'enfant : Théorie du changement (TDC)</a:t>
            </a:r>
            <a:endParaRPr lang="en-US" sz="1600" i="1" dirty="0">
              <a:latin typeface="Gill Sans MT" panose="020B0502020104020203" pitchFamily="34" charset="0"/>
            </a:endParaRPr>
          </a:p>
        </p:txBody>
      </p:sp>
      <p:pic>
        <p:nvPicPr>
          <p:cNvPr id="5" name="Picture 4">
            <a:extLst>
              <a:ext uri="{FF2B5EF4-FFF2-40B4-BE49-F238E27FC236}">
                <a16:creationId xmlns:a16="http://schemas.microsoft.com/office/drawing/2014/main" id="{C7D082DB-A2DD-45A7-80FE-AFA3EDF69F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2049" y="768397"/>
            <a:ext cx="5399902" cy="4285796"/>
          </a:xfrm>
          <a:prstGeom prst="rect">
            <a:avLst/>
          </a:prstGeom>
        </p:spPr>
      </p:pic>
    </p:spTree>
    <p:extLst>
      <p:ext uri="{BB962C8B-B14F-4D97-AF65-F5344CB8AC3E}">
        <p14:creationId xmlns:p14="http://schemas.microsoft.com/office/powerpoint/2010/main" val="620074999"/>
      </p:ext>
    </p:extLst>
  </p:cSld>
  <p:clrMapOvr>
    <a:masterClrMapping/>
  </p:clrMapOvr>
</p:sld>
</file>

<file path=ppt/theme/theme1.xml><?xml version="1.0" encoding="utf-8"?>
<a:theme xmlns:a="http://schemas.openxmlformats.org/drawingml/2006/main" name="1_Office Theme">
  <a:themeElements>
    <a:clrScheme name="CHTF">
      <a:dk1>
        <a:srgbClr val="000000"/>
      </a:dk1>
      <a:lt1>
        <a:srgbClr val="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AI Simple">
  <a:themeElements>
    <a:clrScheme name="Custom">
      <a:dk1>
        <a:srgbClr val="0F2B36"/>
      </a:dk1>
      <a:lt1>
        <a:srgbClr val="FFFFFF"/>
      </a:lt1>
      <a:dk2>
        <a:srgbClr val="134D57"/>
      </a:dk2>
      <a:lt2>
        <a:srgbClr val="EFEFEF"/>
      </a:lt2>
      <a:accent1>
        <a:srgbClr val="405F15"/>
      </a:accent1>
      <a:accent2>
        <a:srgbClr val="25797E"/>
      </a:accent2>
      <a:accent3>
        <a:srgbClr val="2A246C"/>
      </a:accent3>
      <a:accent4>
        <a:srgbClr val="76CDD6"/>
      </a:accent4>
      <a:accent5>
        <a:srgbClr val="8696C7"/>
      </a:accent5>
      <a:accent6>
        <a:srgbClr val="3D69AC"/>
      </a:accent6>
      <a:hlink>
        <a:srgbClr val="0097A7"/>
      </a:hlink>
      <a:folHlink>
        <a:srgbClr val="0097A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AI Simple">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SA">
  <a:themeElements>
    <a:clrScheme name="CHTF">
      <a:dk1>
        <a:sysClr val="windowText" lastClr="000000"/>
      </a:dk1>
      <a:lt1>
        <a:sysClr val="window" lastClr="FFFFFF"/>
      </a:lt1>
      <a:dk2>
        <a:srgbClr val="645DC7"/>
      </a:dk2>
      <a:lt2>
        <a:srgbClr val="E7E6E6"/>
      </a:lt2>
      <a:accent1>
        <a:srgbClr val="B2AFC3"/>
      </a:accent1>
      <a:accent2>
        <a:srgbClr val="3E68AA"/>
      </a:accent2>
      <a:accent3>
        <a:srgbClr val="AA417C"/>
      </a:accent3>
      <a:accent4>
        <a:srgbClr val="56801E"/>
      </a:accent4>
      <a:accent5>
        <a:srgbClr val="76CFD6"/>
      </a:accent5>
      <a:accent6>
        <a:srgbClr val="A0D45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SA" id="{047FA128-CC53-456D-AD1A-1B55CD7F9C1D}" vid="{661C36DB-55AD-4492-9DDE-A4FDC01C08CD}"/>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6617D28B3CA94AAA3428490E862785" ma:contentTypeVersion="31" ma:contentTypeDescription="Create a new document." ma:contentTypeScope="" ma:versionID="b8f6ea3a6872485f24968c281a4c260a">
  <xsd:schema xmlns:xsd="http://www.w3.org/2001/XMLSchema" xmlns:xs="http://www.w3.org/2001/XMLSchema" xmlns:p="http://schemas.microsoft.com/office/2006/metadata/properties" xmlns:ns2="a9f5c4f3-6d4b-46f6-85c0-5222988646bf" xmlns:ns3="018343ce-f755-4045-87d6-bc896119cd6f" targetNamespace="http://schemas.microsoft.com/office/2006/metadata/properties" ma:root="true" ma:fieldsID="9213b40ca7b31daa408bf9b3a93fce3a" ns2:_="" ns3:_="">
    <xsd:import namespace="a9f5c4f3-6d4b-46f6-85c0-5222988646bf"/>
    <xsd:import namespace="018343ce-f755-4045-87d6-bc896119cd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Award" minOccurs="0"/>
                <xsd:element ref="ns2:Project" minOccurs="0"/>
                <xsd:element ref="ns2:Country" minOccurs="0"/>
                <xsd:element ref="ns2:Caption" minOccurs="0"/>
                <xsd:element ref="ns2:Credit" minOccurs="0"/>
                <xsd:element ref="ns2:TopicAreas" minOccurs="0"/>
                <xsd:element ref="ns2:DateTaken" minOccurs="0"/>
                <xsd:element ref="ns2:SourceLink" minOccurs="0"/>
                <xsd:element ref="ns2:Thumbnail" minOccurs="0"/>
                <xsd:element ref="ns2:Note" minOccurs="0"/>
                <xsd:element ref="ns2:UploadtoFlickr_x003f_"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5c4f3-6d4b-46f6-85c0-522298864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Award" ma:index="21" nillable="true" ma:displayName="Award" ma:format="Dropdown" ma:internalName="Award">
      <xsd:simpleType>
        <xsd:restriction base="dms:Choice">
          <xsd:enumeration value="Choice 1"/>
          <xsd:enumeration value="Choice 2"/>
          <xsd:enumeration value="Choice 3"/>
        </xsd:restriction>
      </xsd:simpleType>
    </xsd:element>
    <xsd:element name="Project" ma:index="22" nillable="true" ma:displayName="Project" ma:format="RadioButtons" ma:internalName="Project">
      <xsd:simpleType>
        <xsd:union memberTypes="dms:Text">
          <xsd:simpleType>
            <xsd:restriction base="dms:Choice">
              <xsd:enumeration value="MIHR"/>
              <xsd:enumeration value="MCGL"/>
              <xsd:enumeration value="MPHD"/>
              <xsd:enumeration value="MKA"/>
              <xsd:enumeration value="MSSFPO"/>
              <xsd:enumeration value="MRITE"/>
              <xsd:enumeration value="MCGL India: Yash"/>
              <xsd:enumeration value="India: SAKSHAM"/>
              <xsd:enumeration value="India: SAMVEG"/>
              <xsd:enumeration value="Non-MOMENTUM"/>
            </xsd:restriction>
          </xsd:simpleType>
        </xsd:union>
      </xsd:simpleType>
    </xsd:element>
    <xsd:element name="Country" ma:index="23" nillable="true" ma:displayName="Country" ma:format="Dropdown" ma:internalName="Country">
      <xsd:simpleType>
        <xsd:restriction base="dms:Choice">
          <xsd:enumeration value="Bangladesh"/>
          <xsd:enumeration value="Benin"/>
          <xsd:enumeration value="Burkina Faso"/>
          <xsd:enumeration value="Burundi"/>
          <xsd:enumeration value="Cameroon"/>
          <xsd:enumeration value="Côte d’Ivoire"/>
          <xsd:enumeration value="DRC"/>
          <xsd:enumeration value="Ghana"/>
          <xsd:enumeration value="India"/>
          <xsd:enumeration value="Indonesia"/>
          <xsd:enumeration value="Kenya"/>
          <xsd:enumeration value="Malawi"/>
          <xsd:enumeration value="Mali"/>
          <xsd:enumeration value="Mozambique"/>
          <xsd:enumeration value="Nepal"/>
          <xsd:enumeration value="Niger"/>
          <xsd:enumeration value="Nigeria"/>
          <xsd:enumeration value="Pakistan"/>
          <xsd:enumeration value="Philippines"/>
          <xsd:enumeration value="Rwanda"/>
          <xsd:enumeration value="Sierra Leone"/>
          <xsd:enumeration value="Sudan"/>
          <xsd:enumeration value="South Sudan"/>
          <xsd:enumeration value="Tanzania"/>
          <xsd:enumeration value="Choice 25"/>
          <xsd:enumeration value="Uganda"/>
          <xsd:enumeration value="Vietnam"/>
          <xsd:enumeration value="Zambia"/>
        </xsd:restriction>
      </xsd:simpleType>
    </xsd:element>
    <xsd:element name="Caption" ma:index="24" nillable="true" ma:displayName="Caption" ma:format="Dropdown" ma:internalName="Caption">
      <xsd:simpleType>
        <xsd:restriction base="dms:Note">
          <xsd:maxLength value="255"/>
        </xsd:restriction>
      </xsd:simpleType>
    </xsd:element>
    <xsd:element name="Credit" ma:index="25" nillable="true" ma:displayName="Credit" ma:description="Photographer/Organization" ma:format="Dropdown" ma:internalName="Credit">
      <xsd:simpleType>
        <xsd:restriction base="dms:Text">
          <xsd:maxLength value="255"/>
        </xsd:restriction>
      </xsd:simpleType>
    </xsd:element>
    <xsd:element name="TopicAreas" ma:index="26" nillable="true" ma:displayName="Topic Areas" ma:format="Dropdown" ma:internalName="TopicAreas">
      <xsd:complexType>
        <xsd:complexContent>
          <xsd:extension base="dms:MultiChoiceFillIn">
            <xsd:sequence>
              <xsd:element name="Value" maxOccurs="unbounded" minOccurs="0" nillable="true">
                <xsd:simpleType>
                  <xsd:union memberTypes="dms:Text">
                    <xsd:simpleType>
                      <xsd:restriction base="dms:Choice">
                        <xsd:enumeration value="Maternal Health"/>
                        <xsd:enumeration value="Newborn Health"/>
                        <xsd:enumeration value="Child Health"/>
                        <xsd:enumeration value="Family Planning"/>
                        <xsd:enumeration value="Immunization"/>
                        <xsd:enumeration value="WASH/IPC"/>
                        <xsd:enumeration value="Nutrition"/>
                        <xsd:enumeration value="COVID-19"/>
                        <xsd:enumeration value="Local Engagement"/>
                        <xsd:enumeration value="Global Leadership"/>
                        <xsd:enumeration value="Partnerships"/>
                        <xsd:enumeration value="Capacity Strengthening"/>
                        <xsd:enumeration value="Collaborating, Learning, Adapting"/>
                        <xsd:enumeration value="Measurement"/>
                        <xsd:enumeration value="Youth"/>
                        <xsd:enumeration value="Gender"/>
                        <xsd:enumeration value="Vulnerable Populations"/>
                        <xsd:enumeration value="Urban"/>
                        <xsd:enumeration value="Fragile Settings"/>
                        <xsd:enumeration value="Digital Health"/>
                      </xsd:restriction>
                    </xsd:simpleType>
                  </xsd:union>
                </xsd:simpleType>
              </xsd:element>
            </xsd:sequence>
          </xsd:extension>
        </xsd:complexContent>
      </xsd:complexType>
    </xsd:element>
    <xsd:element name="DateTaken" ma:index="27" nillable="true" ma:displayName="Date Taken" ma:format="Dropdown" ma:internalName="DateTaken">
      <xsd:simpleType>
        <xsd:restriction base="dms:Text">
          <xsd:maxLength value="255"/>
        </xsd:restriction>
      </xsd:simpleType>
    </xsd:element>
    <xsd:element name="SourceLink" ma:index="28" nillable="true" ma:displayName="Source Link" ma:description="Original Link for Photo" ma:format="Hyperlink" ma:internalName="SourceLink">
      <xsd:complexType>
        <xsd:complexContent>
          <xsd:extension base="dms:URL">
            <xsd:sequence>
              <xsd:element name="Url" type="dms:ValidUrl" minOccurs="0" nillable="true"/>
              <xsd:element name="Description" type="xsd:string" nillable="true"/>
            </xsd:sequence>
          </xsd:extension>
        </xsd:complexContent>
      </xsd:complexType>
    </xsd:element>
    <xsd:element name="Thumbnail" ma:index="29" nillable="true" ma:displayName="Thumbnail" ma:format="Dropdown" ma:internalName="Thumbnail">
      <xsd:simpleType>
        <xsd:restriction base="dms:Text">
          <xsd:maxLength value="255"/>
        </xsd:restriction>
      </xsd:simpleType>
    </xsd:element>
    <xsd:element name="Note" ma:index="30" nillable="true" ma:displayName="Used Where?" ma:format="Dropdown" ma:internalName="Note">
      <xsd:simpleType>
        <xsd:restriction base="dms:Note">
          <xsd:maxLength value="255"/>
        </xsd:restriction>
      </xsd:simpleType>
    </xsd:element>
    <xsd:element name="UploadtoFlickr_x003f_" ma:index="31" nillable="true" ma:displayName="Flickr?" ma:default="0" ma:format="Dropdown" ma:internalName="UploadtoFlickr_x003f_">
      <xsd:simpleType>
        <xsd:restriction base="dms:Boolea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ebabd8d0-5964-42db-97b0-0c71af04ff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8343ce-f755-4045-87d6-bc896119cd6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34" nillable="true" ma:displayName="Taxonomy Catch All Column" ma:hidden="true" ma:list="{28c50af9-881d-4e1f-a6bb-20fe9df0ebfa}" ma:internalName="TaxCatchAll" ma:showField="CatchAllData" ma:web="018343ce-f755-4045-87d6-bc896119c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Taken xmlns="a9f5c4f3-6d4b-46f6-85c0-5222988646bf" xsi:nil="true"/>
    <Credit xmlns="a9f5c4f3-6d4b-46f6-85c0-5222988646bf" xsi:nil="true"/>
    <Caption xmlns="a9f5c4f3-6d4b-46f6-85c0-5222988646bf" xsi:nil="true"/>
    <Project xmlns="a9f5c4f3-6d4b-46f6-85c0-5222988646bf" xsi:nil="true"/>
    <Thumbnail xmlns="a9f5c4f3-6d4b-46f6-85c0-5222988646bf" xsi:nil="true"/>
    <Note xmlns="a9f5c4f3-6d4b-46f6-85c0-5222988646bf" xsi:nil="true"/>
    <Award xmlns="a9f5c4f3-6d4b-46f6-85c0-5222988646bf" xsi:nil="true"/>
    <TopicAreas xmlns="a9f5c4f3-6d4b-46f6-85c0-5222988646bf"/>
    <TaxCatchAll xmlns="018343ce-f755-4045-87d6-bc896119cd6f" xsi:nil="true"/>
    <lcf76f155ced4ddcb4097134ff3c332f xmlns="a9f5c4f3-6d4b-46f6-85c0-5222988646bf">
      <Terms xmlns="http://schemas.microsoft.com/office/infopath/2007/PartnerControls"/>
    </lcf76f155ced4ddcb4097134ff3c332f>
    <Country xmlns="a9f5c4f3-6d4b-46f6-85c0-5222988646bf" xsi:nil="true"/>
    <SourceLink xmlns="a9f5c4f3-6d4b-46f6-85c0-5222988646bf">
      <Url xsi:nil="true"/>
      <Description xsi:nil="true"/>
    </SourceLink>
    <UploadtoFlickr_x003f_ xmlns="a9f5c4f3-6d4b-46f6-85c0-5222988646bf">false</UploadtoFlickr_x003f_>
    <SharedWithUsers xmlns="018343ce-f755-4045-87d6-bc896119cd6f">
      <UserInfo>
        <DisplayName>Suzanne Slattery</DisplayName>
        <AccountId>53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19A084-371D-46B4-8ED9-037A0DEDEA3C}">
  <ds:schemaRefs>
    <ds:schemaRef ds:uri="018343ce-f755-4045-87d6-bc896119cd6f"/>
    <ds:schemaRef ds:uri="a9f5c4f3-6d4b-46f6-85c0-5222988646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A8A527-63D4-42CE-B301-FB3BDD9C2A50}">
  <ds:schemaRefs>
    <ds:schemaRef ds:uri="http://schemas.microsoft.com/office/2006/metadata/properties"/>
    <ds:schemaRef ds:uri="http://schemas.microsoft.com/office/infopath/2007/PartnerControls"/>
    <ds:schemaRef ds:uri="018343ce-f755-4045-87d6-bc896119cd6f"/>
    <ds:schemaRef ds:uri="http://purl.org/dc/dcmitype/"/>
    <ds:schemaRef ds:uri="http://schemas.microsoft.com/office/2006/documentManagement/types"/>
    <ds:schemaRef ds:uri="http://www.w3.org/XML/1998/namespace"/>
    <ds:schemaRef ds:uri="a9f5c4f3-6d4b-46f6-85c0-5222988646bf"/>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31C834B-C151-406E-92A1-C77E11B01B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8257</TotalTime>
  <Words>4532</Words>
  <Application>Microsoft Office PowerPoint</Application>
  <PresentationFormat>Affichage à l'écran (16:9)</PresentationFormat>
  <Paragraphs>399</Paragraphs>
  <Slides>34</Slides>
  <Notes>20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34</vt:i4>
      </vt:variant>
    </vt:vector>
  </HeadingPairs>
  <TitlesOfParts>
    <vt:vector size="48" baseType="lpstr">
      <vt:lpstr>Gill Sans MT</vt:lpstr>
      <vt:lpstr>Space Grotesk</vt:lpstr>
      <vt:lpstr>Space Grotesk SemiBold</vt:lpstr>
      <vt:lpstr>Inter Medium</vt:lpstr>
      <vt:lpstr>Lobster</vt:lpstr>
      <vt:lpstr>Gill Sans</vt:lpstr>
      <vt:lpstr>Inter</vt:lpstr>
      <vt:lpstr>Arial</vt:lpstr>
      <vt:lpstr>Calibri</vt:lpstr>
      <vt:lpstr>1_Office Theme</vt:lpstr>
      <vt:lpstr>2_Office Theme</vt:lpstr>
      <vt:lpstr>SlidesAI Simple</vt:lpstr>
      <vt:lpstr>1_SlidesAI Simple</vt:lpstr>
      <vt:lpstr>1_CSA</vt:lpstr>
      <vt:lpstr>ACTION POUR LA SURVIE DE L’ENFANT (CSA)</vt:lpstr>
      <vt:lpstr>Aperçu</vt:lpstr>
      <vt:lpstr>Section 1  Introduction à CSA</vt:lpstr>
      <vt:lpstr>Objectif de CSA : Mettre fin aux décès d'enfants évitables, en mettant l'accent sur les enfants âgés de 1 à 59 mois</vt:lpstr>
      <vt:lpstr>Action pour la survie de l’enfant</vt:lpstr>
      <vt:lpstr>Quelles sont les stratégies de l'Action pour la survie de l'enfant ?</vt:lpstr>
      <vt:lpstr>Section 2 Élaboration du cadre de résultats de CSA</vt:lpstr>
      <vt:lpstr>Présentation PowerPoint</vt:lpstr>
      <vt:lpstr>Action pour la survie de l'enfant : Théorie du changement (TDC)</vt:lpstr>
      <vt:lpstr>Cartographie de la TDC de CSA par rapport à la TDC du cadre de résultats</vt:lpstr>
      <vt:lpstr>CSA suit l'approche de l'ENAP et de l'EPMM pour un cadre de résultats mondial</vt:lpstr>
      <vt:lpstr>Indicateurs de résultats de CSA : couverture, équité, qualité</vt:lpstr>
      <vt:lpstr>Principes d'élaboration du cadre de résultats</vt:lpstr>
      <vt:lpstr>Processus d'élaboration du cadre de résultats de CSA à ce jour</vt:lpstr>
      <vt:lpstr>Présentation PowerPoint</vt:lpstr>
      <vt:lpstr>Processus de sélection de l'ensemble des indicateurs de base</vt:lpstr>
      <vt:lpstr>Quatre types d'indicateurs de base</vt:lpstr>
      <vt:lpstr>Indicateurs d'impact de base de CSA : Mortalité</vt:lpstr>
      <vt:lpstr>Indicateurs d'impact de base de CSA : Nutrition</vt:lpstr>
      <vt:lpstr>Indicateurs de base de couverture de CSA : Nutrition (promouvoir)</vt:lpstr>
      <vt:lpstr>Indicateurs de base de couverture de CSA : Prévention des maladies (prévenir)</vt:lpstr>
      <vt:lpstr>Indicateurs de base de couverture de CSA : Prise en charge de la maladie (traiter)</vt:lpstr>
      <vt:lpstr>Indicateurs contextuels</vt:lpstr>
      <vt:lpstr>Présentation PowerPoint</vt:lpstr>
      <vt:lpstr>Programme d’apprentissage du Cadre de résultats de CSA</vt:lpstr>
      <vt:lpstr>Présentation PowerPoint</vt:lpstr>
      <vt:lpstr>L’équité dans le Cadre de résultats de CSA</vt:lpstr>
      <vt:lpstr>Présentation PowerPoint</vt:lpstr>
      <vt:lpstr>Présentation PowerPoint</vt:lpstr>
      <vt:lpstr>Élaboration des jalons de la mise en œuvre : Cartographie des domaines dans des initiatives similaires</vt:lpstr>
      <vt:lpstr>Élaboration des jalons de la mise en œuvre : critères d'identification des jalons appropriés</vt:lpstr>
      <vt:lpstr>Catégories de jalons de la mise en œuvre de CSA*</vt:lpstr>
      <vt:lpstr>Présentation PowerPoint</vt:lpstr>
      <vt:lpstr>Cadre de résultats de CSA : perspectives d'avenir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on Impact and Outcome/Coverage Indicators</dc:title>
  <dc:creator>JRequejo</dc:creator>
  <cp:lastModifiedBy>Mme AHOBAUT</cp:lastModifiedBy>
  <cp:revision>158</cp:revision>
  <dcterms:modified xsi:type="dcterms:W3CDTF">2024-09-06T16:08:09Z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0x010100E06617D28B3CA94AAA3428490E862785</vt:lpwstr>
  </property>
  <property fmtid="{D5CDD505-2E9C-101B-9397-08002B2CF9AE}" pid="3" name="MediaServiceImageTags">
    <vt:lpwstr/>
  </property>
</Properties>
</file>