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79" r:id="rId3"/>
    <p:sldMasterId id="2147483689" r:id="rId4"/>
    <p:sldMasterId id="2147483697" r:id="rId5"/>
  </p:sldMasterIdLst>
  <p:notesMasterIdLst>
    <p:notesMasterId r:id="rId4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5143500" type="screen16x9"/>
  <p:notesSz cx="6858000" cy="9144000"/>
  <p:embeddedFontLst>
    <p:embeddedFont>
      <p:font typeface="Gill Sans" panose="020B0604020202020204" charset="0"/>
      <p:regular r:id="rId41"/>
      <p:bold r:id="rId42"/>
    </p:embeddedFont>
    <p:embeddedFont>
      <p:font typeface="Inter" panose="020B0604020202020204" charset="0"/>
      <p:regular r:id="rId43"/>
      <p:bold r:id="rId44"/>
      <p:italic r:id="rId45"/>
      <p:boldItalic r:id="rId46"/>
    </p:embeddedFont>
    <p:embeddedFont>
      <p:font typeface="Inter Medium" panose="020B0604020202020204" charset="0"/>
      <p:regular r:id="rId47"/>
      <p:bold r:id="rId48"/>
      <p:italic r:id="rId49"/>
      <p:boldItalic r:id="rId50"/>
    </p:embeddedFont>
    <p:embeddedFont>
      <p:font typeface="Lobster" panose="00000500000000000000" pitchFamily="2" charset="0"/>
      <p:regular r:id="rId51"/>
    </p:embeddedFont>
    <p:embeddedFont>
      <p:font typeface="Space Grotesk" panose="020B0604020202020204" charset="0"/>
      <p:regular r:id="rId52"/>
      <p:bold r:id="rId53"/>
    </p:embeddedFont>
    <p:embeddedFont>
      <p:font typeface="Space Grotesk SemiBold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idLulWPvvLEebFy7/+OgXu7OG5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DF4CDD-AF12-41C4-9B38-FB710EBEFA9B}">
  <a:tblStyle styleId="{CDDF4CDD-AF12-41C4-9B38-FB710EBEFA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6B1B12-726D-41FE-9551-0296B8C245F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AEA6B0D-A8B4-46F6-90CE-A8CC20908C6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9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64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7" name="Google Shape;7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5" name="Google Shape;7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2" name="Google Shape;8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6" name="Google Shape;8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8" name="Google Shape;8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0" name="Google Shape;5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6" name="Google Shape;9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4" name="Google Shape;9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9" name="Google Shape;5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6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body" idx="1"/>
          </p:nvPr>
        </p:nvSpPr>
        <p:spPr>
          <a:xfrm>
            <a:off x="1033835" y="2298786"/>
            <a:ext cx="370141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58585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items in  a list + image">
  <p:cSld name="Slide 2 items in  a list + 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8"/>
          <p:cNvSpPr/>
          <p:nvPr/>
        </p:nvSpPr>
        <p:spPr>
          <a:xfrm>
            <a:off x="0" y="3249700"/>
            <a:ext cx="9144000" cy="1905000"/>
          </a:xfrm>
          <a:prstGeom prst="rect">
            <a:avLst/>
          </a:prstGeom>
          <a:solidFill>
            <a:srgbClr val="DFDE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8"/>
          <p:cNvSpPr>
            <a:spLocks noGrp="1"/>
          </p:cNvSpPr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8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8" name="Google Shape;78;p48"/>
          <p:cNvSpPr/>
          <p:nvPr/>
        </p:nvSpPr>
        <p:spPr>
          <a:xfrm>
            <a:off x="4855875" y="819675"/>
            <a:ext cx="3726000" cy="16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8"/>
          <p:cNvSpPr/>
          <p:nvPr/>
        </p:nvSpPr>
        <p:spPr>
          <a:xfrm>
            <a:off x="4855875" y="3177964"/>
            <a:ext cx="3726000" cy="16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>
            <a:off x="4992675" y="957875"/>
            <a:ext cx="34524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body" idx="3"/>
          </p:nvPr>
        </p:nvSpPr>
        <p:spPr>
          <a:xfrm>
            <a:off x="5001050" y="3332050"/>
            <a:ext cx="3453300" cy="14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2" name="Google Shape;82;p48"/>
          <p:cNvSpPr/>
          <p:nvPr/>
        </p:nvSpPr>
        <p:spPr>
          <a:xfrm>
            <a:off x="4855875" y="819675"/>
            <a:ext cx="18000" cy="169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3780000" algn="bl" rotWithShape="0">
              <a:srgbClr val="D9D9D9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83" name="Google Shape;83;p48"/>
          <p:cNvSpPr/>
          <p:nvPr/>
        </p:nvSpPr>
        <p:spPr>
          <a:xfrm>
            <a:off x="4855981" y="3177975"/>
            <a:ext cx="18000" cy="1691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3780000" algn="bl" rotWithShape="0">
              <a:srgbClr val="D9D9D9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">
  <p:cSld name="Slide With Bullet Points v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0"/>
          <p:cNvSpPr/>
          <p:nvPr/>
        </p:nvSpPr>
        <p:spPr>
          <a:xfrm>
            <a:off x="4902575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0"/>
          <p:cNvSpPr>
            <a:spLocks noGrp="1"/>
          </p:cNvSpPr>
          <p:nvPr>
            <p:ph type="pic" idx="2"/>
          </p:nvPr>
        </p:nvSpPr>
        <p:spPr>
          <a:xfrm>
            <a:off x="4977275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80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0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9" name="Google Shape;89;p80"/>
          <p:cNvSpPr txBox="1">
            <a:spLocks noGrp="1"/>
          </p:cNvSpPr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- Image">
  <p:cSld name="Slide With Paragraph v2 - Imag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1"/>
          <p:cNvSpPr/>
          <p:nvPr/>
        </p:nvSpPr>
        <p:spPr>
          <a:xfrm>
            <a:off x="4902575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1"/>
          <p:cNvSpPr>
            <a:spLocks noGrp="1"/>
          </p:cNvSpPr>
          <p:nvPr>
            <p:ph type="pic" idx="2"/>
          </p:nvPr>
        </p:nvSpPr>
        <p:spPr>
          <a:xfrm>
            <a:off x="4977275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81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1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5" name="Google Shape;95;p81"/>
          <p:cNvSpPr txBox="1">
            <a:spLocks noGrp="1"/>
          </p:cNvSpPr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+ image">
  <p:cSld name="Slide With Paragraph v2 + 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2"/>
          <p:cNvSpPr/>
          <p:nvPr/>
        </p:nvSpPr>
        <p:spPr>
          <a:xfrm>
            <a:off x="4902575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2"/>
          <p:cNvSpPr>
            <a:spLocks noGrp="1"/>
          </p:cNvSpPr>
          <p:nvPr>
            <p:ph type="pic" idx="2"/>
          </p:nvPr>
        </p:nvSpPr>
        <p:spPr>
          <a:xfrm>
            <a:off x="4977275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82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0" name="Google Shape;100;p82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1" name="Google Shape;101;p82"/>
          <p:cNvSpPr txBox="1">
            <a:spLocks noGrp="1"/>
          </p:cNvSpPr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">
  <p:cSld name="Slide With Bullet Points v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3"/>
          <p:cNvSpPr/>
          <p:nvPr/>
        </p:nvSpPr>
        <p:spPr>
          <a:xfrm>
            <a:off x="0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3"/>
          <p:cNvSpPr>
            <a:spLocks noGrp="1"/>
          </p:cNvSpPr>
          <p:nvPr>
            <p:ph type="pic" idx="2"/>
          </p:nvPr>
        </p:nvSpPr>
        <p:spPr>
          <a:xfrm>
            <a:off x="0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83"/>
          <p:cNvSpPr txBox="1">
            <a:spLocks noGrp="1"/>
          </p:cNvSpPr>
          <p:nvPr>
            <p:ph type="title"/>
          </p:nvPr>
        </p:nvSpPr>
        <p:spPr>
          <a:xfrm>
            <a:off x="4651550" y="445025"/>
            <a:ext cx="40935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83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7" name="Google Shape;107;p83"/>
          <p:cNvSpPr txBox="1">
            <a:spLocks noGrp="1"/>
          </p:cNvSpPr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 + image">
  <p:cSld name="Slide With Bullet Points v2 +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4"/>
          <p:cNvSpPr/>
          <p:nvPr/>
        </p:nvSpPr>
        <p:spPr>
          <a:xfrm>
            <a:off x="0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4"/>
          <p:cNvSpPr>
            <a:spLocks noGrp="1"/>
          </p:cNvSpPr>
          <p:nvPr>
            <p:ph type="pic" idx="2"/>
          </p:nvPr>
        </p:nvSpPr>
        <p:spPr>
          <a:xfrm>
            <a:off x="0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84"/>
          <p:cNvSpPr txBox="1">
            <a:spLocks noGrp="1"/>
          </p:cNvSpPr>
          <p:nvPr>
            <p:ph type="title"/>
          </p:nvPr>
        </p:nvSpPr>
        <p:spPr>
          <a:xfrm>
            <a:off x="46515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4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3" name="Google Shape;113;p84"/>
          <p:cNvSpPr txBox="1">
            <a:spLocks noGrp="1"/>
          </p:cNvSpPr>
          <p:nvPr>
            <p:ph type="body" idx="1"/>
          </p:nvPr>
        </p:nvSpPr>
        <p:spPr>
          <a:xfrm>
            <a:off x="46515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">
  <p:cSld name="Slide 3 items in  a list + im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5"/>
          <p:cNvSpPr/>
          <p:nvPr/>
        </p:nvSpPr>
        <p:spPr>
          <a:xfrm>
            <a:off x="0" y="3249700"/>
            <a:ext cx="9144000" cy="190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5"/>
          <p:cNvSpPr>
            <a:spLocks noGrp="1"/>
          </p:cNvSpPr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85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5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9" name="Google Shape;119;p85"/>
          <p:cNvSpPr/>
          <p:nvPr/>
        </p:nvSpPr>
        <p:spPr>
          <a:xfrm>
            <a:off x="4855875" y="445025"/>
            <a:ext cx="3726000" cy="10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5"/>
          <p:cNvSpPr/>
          <p:nvPr/>
        </p:nvSpPr>
        <p:spPr>
          <a:xfrm>
            <a:off x="4855875" y="1753439"/>
            <a:ext cx="3726000" cy="107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5"/>
          <p:cNvSpPr/>
          <p:nvPr/>
        </p:nvSpPr>
        <p:spPr>
          <a:xfrm>
            <a:off x="4855875" y="3070475"/>
            <a:ext cx="3726000" cy="1077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5481550" y="547625"/>
            <a:ext cx="29727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3" name="Google Shape;123;p85"/>
          <p:cNvSpPr txBox="1">
            <a:spLocks noGrp="1"/>
          </p:cNvSpPr>
          <p:nvPr>
            <p:ph type="body" idx="3"/>
          </p:nvPr>
        </p:nvSpPr>
        <p:spPr>
          <a:xfrm>
            <a:off x="5481550" y="1872537"/>
            <a:ext cx="2972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4" name="Google Shape;124;p85"/>
          <p:cNvSpPr txBox="1">
            <a:spLocks noGrp="1"/>
          </p:cNvSpPr>
          <p:nvPr>
            <p:ph type="body" idx="4"/>
          </p:nvPr>
        </p:nvSpPr>
        <p:spPr>
          <a:xfrm>
            <a:off x="5481550" y="3189875"/>
            <a:ext cx="2972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5" name="Google Shape;125;p85"/>
          <p:cNvSpPr txBox="1"/>
          <p:nvPr/>
        </p:nvSpPr>
        <p:spPr>
          <a:xfrm>
            <a:off x="5041100" y="833675"/>
            <a:ext cx="299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1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85"/>
          <p:cNvSpPr txBox="1"/>
          <p:nvPr/>
        </p:nvSpPr>
        <p:spPr>
          <a:xfrm>
            <a:off x="5041100" y="2146400"/>
            <a:ext cx="299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2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85"/>
          <p:cNvSpPr txBox="1"/>
          <p:nvPr/>
        </p:nvSpPr>
        <p:spPr>
          <a:xfrm>
            <a:off x="5041100" y="3459425"/>
            <a:ext cx="299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3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 1">
  <p:cSld name="Slide 3 items in  a list + image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6"/>
          <p:cNvSpPr/>
          <p:nvPr/>
        </p:nvSpPr>
        <p:spPr>
          <a:xfrm>
            <a:off x="0" y="3249700"/>
            <a:ext cx="9144000" cy="190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6"/>
          <p:cNvSpPr>
            <a:spLocks noGrp="1"/>
          </p:cNvSpPr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86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6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3" name="Google Shape;133;p86"/>
          <p:cNvSpPr/>
          <p:nvPr/>
        </p:nvSpPr>
        <p:spPr>
          <a:xfrm>
            <a:off x="4855875" y="819675"/>
            <a:ext cx="3726000" cy="16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6"/>
          <p:cNvSpPr/>
          <p:nvPr/>
        </p:nvSpPr>
        <p:spPr>
          <a:xfrm>
            <a:off x="4855875" y="3177964"/>
            <a:ext cx="3726000" cy="16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6"/>
          <p:cNvSpPr txBox="1">
            <a:spLocks noGrp="1"/>
          </p:cNvSpPr>
          <p:nvPr>
            <p:ph type="body" idx="1"/>
          </p:nvPr>
        </p:nvSpPr>
        <p:spPr>
          <a:xfrm>
            <a:off x="4992675" y="957875"/>
            <a:ext cx="34524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6" name="Google Shape;136;p86"/>
          <p:cNvSpPr txBox="1">
            <a:spLocks noGrp="1"/>
          </p:cNvSpPr>
          <p:nvPr>
            <p:ph type="body" idx="3"/>
          </p:nvPr>
        </p:nvSpPr>
        <p:spPr>
          <a:xfrm>
            <a:off x="5001050" y="3332050"/>
            <a:ext cx="3453300" cy="14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7" name="Google Shape;137;p86"/>
          <p:cNvSpPr/>
          <p:nvPr/>
        </p:nvSpPr>
        <p:spPr>
          <a:xfrm>
            <a:off x="4855875" y="819675"/>
            <a:ext cx="18000" cy="169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3780000" algn="bl" rotWithShape="0">
              <a:srgbClr val="D9D9D9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38" name="Google Shape;138;p86"/>
          <p:cNvSpPr/>
          <p:nvPr/>
        </p:nvSpPr>
        <p:spPr>
          <a:xfrm>
            <a:off x="4855981" y="3177975"/>
            <a:ext cx="18000" cy="169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3780000" algn="bl" rotWithShape="0">
              <a:srgbClr val="D9D9D9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a list">
  <p:cSld name="Slide 3 items in a lis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7"/>
          <p:cNvSpPr/>
          <p:nvPr/>
        </p:nvSpPr>
        <p:spPr>
          <a:xfrm>
            <a:off x="3322875" y="4474775"/>
            <a:ext cx="2418600" cy="9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7"/>
          <p:cNvSpPr/>
          <p:nvPr/>
        </p:nvSpPr>
        <p:spPr>
          <a:xfrm>
            <a:off x="6079500" y="4474775"/>
            <a:ext cx="2418600" cy="9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7"/>
          <p:cNvSpPr/>
          <p:nvPr/>
        </p:nvSpPr>
        <p:spPr>
          <a:xfrm>
            <a:off x="645900" y="4474800"/>
            <a:ext cx="2418600" cy="9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87"/>
          <p:cNvGrpSpPr/>
          <p:nvPr/>
        </p:nvGrpSpPr>
        <p:grpSpPr>
          <a:xfrm>
            <a:off x="565200" y="1607413"/>
            <a:ext cx="2577600" cy="2867387"/>
            <a:chOff x="565200" y="1607413"/>
            <a:chExt cx="2577600" cy="2867387"/>
          </a:xfrm>
        </p:grpSpPr>
        <p:sp>
          <p:nvSpPr>
            <p:cNvPr id="144" name="Google Shape;144;p87"/>
            <p:cNvSpPr/>
            <p:nvPr/>
          </p:nvSpPr>
          <p:spPr>
            <a:xfrm>
              <a:off x="565200" y="1839600"/>
              <a:ext cx="2577600" cy="263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4325" dist="95250" dir="51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45" name="Google Shape;145;p87"/>
            <p:cNvSpPr/>
            <p:nvPr/>
          </p:nvSpPr>
          <p:spPr>
            <a:xfrm>
              <a:off x="1622250" y="1607413"/>
              <a:ext cx="463500" cy="463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146" name="Google Shape;146;p87"/>
          <p:cNvGrpSpPr/>
          <p:nvPr/>
        </p:nvGrpSpPr>
        <p:grpSpPr>
          <a:xfrm>
            <a:off x="3283200" y="1607425"/>
            <a:ext cx="2577600" cy="2867375"/>
            <a:chOff x="3283200" y="1607425"/>
            <a:chExt cx="2577600" cy="2867375"/>
          </a:xfrm>
        </p:grpSpPr>
        <p:sp>
          <p:nvSpPr>
            <p:cNvPr id="147" name="Google Shape;147;p87"/>
            <p:cNvSpPr/>
            <p:nvPr/>
          </p:nvSpPr>
          <p:spPr>
            <a:xfrm>
              <a:off x="3283200" y="1839600"/>
              <a:ext cx="2577600" cy="263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4325" dist="95250" dir="51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48" name="Google Shape;148;p87"/>
            <p:cNvSpPr/>
            <p:nvPr/>
          </p:nvSpPr>
          <p:spPr>
            <a:xfrm>
              <a:off x="4340250" y="1607425"/>
              <a:ext cx="463500" cy="463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149" name="Google Shape;149;p87"/>
          <p:cNvGrpSpPr/>
          <p:nvPr/>
        </p:nvGrpSpPr>
        <p:grpSpPr>
          <a:xfrm>
            <a:off x="6001200" y="1607425"/>
            <a:ext cx="2577600" cy="2867375"/>
            <a:chOff x="6001200" y="1607425"/>
            <a:chExt cx="2577600" cy="2867375"/>
          </a:xfrm>
        </p:grpSpPr>
        <p:sp>
          <p:nvSpPr>
            <p:cNvPr id="150" name="Google Shape;150;p87"/>
            <p:cNvSpPr/>
            <p:nvPr/>
          </p:nvSpPr>
          <p:spPr>
            <a:xfrm>
              <a:off x="6001200" y="1839600"/>
              <a:ext cx="2577600" cy="263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4325" dist="95250" dir="51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51" name="Google Shape;151;p87"/>
            <p:cNvSpPr/>
            <p:nvPr/>
          </p:nvSpPr>
          <p:spPr>
            <a:xfrm>
              <a:off x="7058250" y="1607425"/>
              <a:ext cx="463500" cy="463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sp>
        <p:nvSpPr>
          <p:cNvPr id="152" name="Google Shape;152;p87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87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4" name="Google Shape;154;p87"/>
          <p:cNvSpPr txBox="1"/>
          <p:nvPr/>
        </p:nvSpPr>
        <p:spPr>
          <a:xfrm>
            <a:off x="1614175" y="1607425"/>
            <a:ext cx="478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1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5" name="Google Shape;155;p87"/>
          <p:cNvSpPr txBox="1"/>
          <p:nvPr/>
        </p:nvSpPr>
        <p:spPr>
          <a:xfrm>
            <a:off x="4336400" y="1619450"/>
            <a:ext cx="478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2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6" name="Google Shape;156;p87"/>
          <p:cNvSpPr txBox="1"/>
          <p:nvPr/>
        </p:nvSpPr>
        <p:spPr>
          <a:xfrm>
            <a:off x="7051025" y="1619450"/>
            <a:ext cx="478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3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7" name="Google Shape;157;p87"/>
          <p:cNvSpPr txBox="1">
            <a:spLocks noGrp="1"/>
          </p:cNvSpPr>
          <p:nvPr>
            <p:ph type="body" idx="1"/>
          </p:nvPr>
        </p:nvSpPr>
        <p:spPr>
          <a:xfrm>
            <a:off x="726750" y="2105225"/>
            <a:ext cx="22614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58" name="Google Shape;158;p87"/>
          <p:cNvSpPr txBox="1">
            <a:spLocks noGrp="1"/>
          </p:cNvSpPr>
          <p:nvPr>
            <p:ph type="body" idx="2"/>
          </p:nvPr>
        </p:nvSpPr>
        <p:spPr>
          <a:xfrm>
            <a:off x="3441300" y="2105225"/>
            <a:ext cx="22614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59" name="Google Shape;159;p87"/>
          <p:cNvSpPr txBox="1">
            <a:spLocks noGrp="1"/>
          </p:cNvSpPr>
          <p:nvPr>
            <p:ph type="body" idx="3"/>
          </p:nvPr>
        </p:nvSpPr>
        <p:spPr>
          <a:xfrm>
            <a:off x="6155850" y="2105225"/>
            <a:ext cx="22614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1">
  <p:cSld name="Slide with 2 Points v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8"/>
          <p:cNvSpPr/>
          <p:nvPr/>
        </p:nvSpPr>
        <p:spPr>
          <a:xfrm>
            <a:off x="3358382" y="1546821"/>
            <a:ext cx="289800" cy="28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88"/>
          <p:cNvSpPr/>
          <p:nvPr/>
        </p:nvSpPr>
        <p:spPr>
          <a:xfrm>
            <a:off x="3417625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88"/>
          <p:cNvSpPr txBox="1">
            <a:spLocks noGrp="1"/>
          </p:cNvSpPr>
          <p:nvPr>
            <p:ph type="title"/>
          </p:nvPr>
        </p:nvSpPr>
        <p:spPr>
          <a:xfrm>
            <a:off x="287725" y="369925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8"/>
          <p:cNvSpPr txBox="1">
            <a:spLocks noGrp="1"/>
          </p:cNvSpPr>
          <p:nvPr>
            <p:ph type="body" idx="1"/>
          </p:nvPr>
        </p:nvSpPr>
        <p:spPr>
          <a:xfrm>
            <a:off x="3569725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65" name="Google Shape;165;p88"/>
          <p:cNvSpPr/>
          <p:nvPr/>
        </p:nvSpPr>
        <p:spPr>
          <a:xfrm>
            <a:off x="6260607" y="1546821"/>
            <a:ext cx="289800" cy="2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88"/>
          <p:cNvSpPr/>
          <p:nvPr/>
        </p:nvSpPr>
        <p:spPr>
          <a:xfrm>
            <a:off x="6319850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88"/>
          <p:cNvSpPr txBox="1">
            <a:spLocks noGrp="1"/>
          </p:cNvSpPr>
          <p:nvPr>
            <p:ph type="body" idx="2"/>
          </p:nvPr>
        </p:nvSpPr>
        <p:spPr>
          <a:xfrm>
            <a:off x="6471950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68" name="Google Shape;168;p88"/>
          <p:cNvSpPr>
            <a:spLocks noGrp="1"/>
          </p:cNvSpPr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5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7"/>
          <p:cNvSpPr/>
          <p:nvPr/>
        </p:nvSpPr>
        <p:spPr>
          <a:xfrm>
            <a:off x="321183" y="780098"/>
            <a:ext cx="8501633" cy="41759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7"/>
          <p:cNvSpPr txBox="1">
            <a:spLocks noGrp="1"/>
          </p:cNvSpPr>
          <p:nvPr>
            <p:ph type="ctrTitle"/>
          </p:nvPr>
        </p:nvSpPr>
        <p:spPr>
          <a:xfrm>
            <a:off x="198866" y="61829"/>
            <a:ext cx="87462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1 + image">
  <p:cSld name="Slide with 2 Points v1 + imag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9"/>
          <p:cNvSpPr/>
          <p:nvPr/>
        </p:nvSpPr>
        <p:spPr>
          <a:xfrm>
            <a:off x="3358382" y="1546821"/>
            <a:ext cx="289800" cy="28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1" name="Google Shape;171;p89"/>
          <p:cNvSpPr/>
          <p:nvPr/>
        </p:nvSpPr>
        <p:spPr>
          <a:xfrm>
            <a:off x="3417625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2" name="Google Shape;172;p89"/>
          <p:cNvSpPr txBox="1">
            <a:spLocks noGrp="1"/>
          </p:cNvSpPr>
          <p:nvPr>
            <p:ph type="title"/>
          </p:nvPr>
        </p:nvSpPr>
        <p:spPr>
          <a:xfrm>
            <a:off x="287725" y="369925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89"/>
          <p:cNvSpPr txBox="1">
            <a:spLocks noGrp="1"/>
          </p:cNvSpPr>
          <p:nvPr>
            <p:ph type="body" idx="1"/>
          </p:nvPr>
        </p:nvSpPr>
        <p:spPr>
          <a:xfrm>
            <a:off x="3569725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74" name="Google Shape;174;p89"/>
          <p:cNvSpPr/>
          <p:nvPr/>
        </p:nvSpPr>
        <p:spPr>
          <a:xfrm>
            <a:off x="6260607" y="1546821"/>
            <a:ext cx="289800" cy="2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p89"/>
          <p:cNvSpPr/>
          <p:nvPr/>
        </p:nvSpPr>
        <p:spPr>
          <a:xfrm>
            <a:off x="6319850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6" name="Google Shape;176;p89"/>
          <p:cNvSpPr txBox="1">
            <a:spLocks noGrp="1"/>
          </p:cNvSpPr>
          <p:nvPr>
            <p:ph type="body" idx="2"/>
          </p:nvPr>
        </p:nvSpPr>
        <p:spPr>
          <a:xfrm>
            <a:off x="6471950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77" name="Google Shape;177;p89"/>
          <p:cNvSpPr>
            <a:spLocks noGrp="1"/>
          </p:cNvSpPr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50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2 + image">
  <p:cSld name="Slide with 2 Points v2 +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0"/>
          <p:cNvSpPr/>
          <p:nvPr/>
        </p:nvSpPr>
        <p:spPr>
          <a:xfrm>
            <a:off x="3236813" y="1605550"/>
            <a:ext cx="2489100" cy="256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90"/>
          <p:cNvSpPr txBox="1">
            <a:spLocks noGrp="1"/>
          </p:cNvSpPr>
          <p:nvPr>
            <p:ph type="title"/>
          </p:nvPr>
        </p:nvSpPr>
        <p:spPr>
          <a:xfrm>
            <a:off x="287725" y="369925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90"/>
          <p:cNvSpPr txBox="1">
            <a:spLocks noGrp="1"/>
          </p:cNvSpPr>
          <p:nvPr>
            <p:ph type="body" idx="1"/>
          </p:nvPr>
        </p:nvSpPr>
        <p:spPr>
          <a:xfrm>
            <a:off x="3378413" y="1730050"/>
            <a:ext cx="2205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82" name="Google Shape;182;p90"/>
          <p:cNvSpPr/>
          <p:nvPr/>
        </p:nvSpPr>
        <p:spPr>
          <a:xfrm>
            <a:off x="6197750" y="1605550"/>
            <a:ext cx="2487600" cy="256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3" name="Google Shape;183;p90"/>
          <p:cNvSpPr txBox="1">
            <a:spLocks noGrp="1"/>
          </p:cNvSpPr>
          <p:nvPr>
            <p:ph type="body" idx="2"/>
          </p:nvPr>
        </p:nvSpPr>
        <p:spPr>
          <a:xfrm>
            <a:off x="6338600" y="1730050"/>
            <a:ext cx="2205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84" name="Google Shape;184;p90"/>
          <p:cNvSpPr>
            <a:spLocks noGrp="1"/>
          </p:cNvSpPr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5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oints v1">
  <p:cSld name="Slide with 3 Points v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1"/>
          <p:cNvSpPr/>
          <p:nvPr/>
        </p:nvSpPr>
        <p:spPr>
          <a:xfrm>
            <a:off x="389157" y="1546821"/>
            <a:ext cx="289800" cy="28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91"/>
          <p:cNvSpPr/>
          <p:nvPr/>
        </p:nvSpPr>
        <p:spPr>
          <a:xfrm>
            <a:off x="448400" y="1605550"/>
            <a:ext cx="25014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p91"/>
          <p:cNvSpPr txBox="1">
            <a:spLocks noGrp="1"/>
          </p:cNvSpPr>
          <p:nvPr>
            <p:ph type="title"/>
          </p:nvPr>
        </p:nvSpPr>
        <p:spPr>
          <a:xfrm>
            <a:off x="339450" y="369925"/>
            <a:ext cx="8465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1"/>
          <p:cNvSpPr txBox="1">
            <a:spLocks noGrp="1"/>
          </p:cNvSpPr>
          <p:nvPr>
            <p:ph type="body" idx="1"/>
          </p:nvPr>
        </p:nvSpPr>
        <p:spPr>
          <a:xfrm>
            <a:off x="611900" y="1732450"/>
            <a:ext cx="21744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0" name="Google Shape;190;p91"/>
          <p:cNvSpPr/>
          <p:nvPr/>
        </p:nvSpPr>
        <p:spPr>
          <a:xfrm>
            <a:off x="3291382" y="1546821"/>
            <a:ext cx="289800" cy="2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91"/>
          <p:cNvSpPr/>
          <p:nvPr/>
        </p:nvSpPr>
        <p:spPr>
          <a:xfrm>
            <a:off x="3350625" y="1605550"/>
            <a:ext cx="2502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2" name="Google Shape;192;p91"/>
          <p:cNvSpPr/>
          <p:nvPr/>
        </p:nvSpPr>
        <p:spPr>
          <a:xfrm>
            <a:off x="6193607" y="1546821"/>
            <a:ext cx="289800" cy="28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3" name="Google Shape;193;p91"/>
          <p:cNvSpPr/>
          <p:nvPr/>
        </p:nvSpPr>
        <p:spPr>
          <a:xfrm>
            <a:off x="6252850" y="1605550"/>
            <a:ext cx="2502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4" name="Google Shape;194;p91"/>
          <p:cNvSpPr txBox="1">
            <a:spLocks noGrp="1"/>
          </p:cNvSpPr>
          <p:nvPr>
            <p:ph type="body" idx="2"/>
          </p:nvPr>
        </p:nvSpPr>
        <p:spPr>
          <a:xfrm>
            <a:off x="3514425" y="1732450"/>
            <a:ext cx="21744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95" name="Google Shape;195;p91"/>
          <p:cNvSpPr txBox="1">
            <a:spLocks noGrp="1"/>
          </p:cNvSpPr>
          <p:nvPr>
            <p:ph type="body" idx="3"/>
          </p:nvPr>
        </p:nvSpPr>
        <p:spPr>
          <a:xfrm>
            <a:off x="6417400" y="1732450"/>
            <a:ext cx="21729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82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oints v2">
  <p:cSld name="Slide with 3 Points v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2"/>
          <p:cNvSpPr/>
          <p:nvPr/>
        </p:nvSpPr>
        <p:spPr>
          <a:xfrm>
            <a:off x="418775" y="1605550"/>
            <a:ext cx="2502000" cy="25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8" name="Google Shape;198;p92"/>
          <p:cNvSpPr txBox="1">
            <a:spLocks noGrp="1"/>
          </p:cNvSpPr>
          <p:nvPr>
            <p:ph type="title"/>
          </p:nvPr>
        </p:nvSpPr>
        <p:spPr>
          <a:xfrm>
            <a:off x="313501" y="369925"/>
            <a:ext cx="8196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92"/>
          <p:cNvSpPr txBox="1">
            <a:spLocks noGrp="1"/>
          </p:cNvSpPr>
          <p:nvPr>
            <p:ph type="body" idx="1"/>
          </p:nvPr>
        </p:nvSpPr>
        <p:spPr>
          <a:xfrm>
            <a:off x="570875" y="1732450"/>
            <a:ext cx="2197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00" name="Google Shape;200;p92"/>
          <p:cNvSpPr/>
          <p:nvPr/>
        </p:nvSpPr>
        <p:spPr>
          <a:xfrm>
            <a:off x="3321000" y="1605550"/>
            <a:ext cx="2502000" cy="25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1" name="Google Shape;201;p92"/>
          <p:cNvSpPr/>
          <p:nvPr/>
        </p:nvSpPr>
        <p:spPr>
          <a:xfrm>
            <a:off x="6223225" y="1605550"/>
            <a:ext cx="2502000" cy="25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2" name="Google Shape;202;p92"/>
          <p:cNvSpPr txBox="1">
            <a:spLocks noGrp="1"/>
          </p:cNvSpPr>
          <p:nvPr>
            <p:ph type="body" idx="2"/>
          </p:nvPr>
        </p:nvSpPr>
        <p:spPr>
          <a:xfrm>
            <a:off x="3472200" y="1732450"/>
            <a:ext cx="21996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03" name="Google Shape;203;p92"/>
          <p:cNvSpPr txBox="1">
            <a:spLocks noGrp="1"/>
          </p:cNvSpPr>
          <p:nvPr>
            <p:ph type="body" idx="3"/>
          </p:nvPr>
        </p:nvSpPr>
        <p:spPr>
          <a:xfrm>
            <a:off x="6374425" y="1732450"/>
            <a:ext cx="21996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64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">
  <p:cSld name="Slide with 3 paragraph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3"/>
          <p:cNvSpPr/>
          <p:nvPr/>
        </p:nvSpPr>
        <p:spPr>
          <a:xfrm>
            <a:off x="645900" y="4447275"/>
            <a:ext cx="2418600" cy="12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3"/>
          <p:cNvSpPr/>
          <p:nvPr/>
        </p:nvSpPr>
        <p:spPr>
          <a:xfrm>
            <a:off x="6079500" y="4447175"/>
            <a:ext cx="2418600" cy="121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3"/>
          <p:cNvSpPr/>
          <p:nvPr/>
        </p:nvSpPr>
        <p:spPr>
          <a:xfrm>
            <a:off x="3358950" y="4447175"/>
            <a:ext cx="2418600" cy="12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3"/>
          <p:cNvSpPr/>
          <p:nvPr/>
        </p:nvSpPr>
        <p:spPr>
          <a:xfrm>
            <a:off x="0" y="0"/>
            <a:ext cx="9144000" cy="6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3"/>
          <p:cNvSpPr/>
          <p:nvPr/>
        </p:nvSpPr>
        <p:spPr>
          <a:xfrm>
            <a:off x="573750" y="1730775"/>
            <a:ext cx="2567400" cy="271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3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93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2" name="Google Shape;212;p93"/>
          <p:cNvSpPr/>
          <p:nvPr/>
        </p:nvSpPr>
        <p:spPr>
          <a:xfrm>
            <a:off x="5999850" y="1730775"/>
            <a:ext cx="2567400" cy="271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3"/>
          <p:cNvSpPr/>
          <p:nvPr/>
        </p:nvSpPr>
        <p:spPr>
          <a:xfrm>
            <a:off x="3286800" y="1730775"/>
            <a:ext cx="2567400" cy="271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3"/>
          <p:cNvSpPr txBox="1">
            <a:spLocks noGrp="1"/>
          </p:cNvSpPr>
          <p:nvPr>
            <p:ph type="body" idx="1"/>
          </p:nvPr>
        </p:nvSpPr>
        <p:spPr>
          <a:xfrm>
            <a:off x="693150" y="1994900"/>
            <a:ext cx="23286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67400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15" name="Google Shape;215;p93"/>
          <p:cNvSpPr txBox="1">
            <a:spLocks noGrp="1"/>
          </p:cNvSpPr>
          <p:nvPr>
            <p:ph type="body" idx="2"/>
          </p:nvPr>
        </p:nvSpPr>
        <p:spPr>
          <a:xfrm>
            <a:off x="3406200" y="1994925"/>
            <a:ext cx="23286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16" name="Google Shape;216;p93"/>
          <p:cNvSpPr txBox="1">
            <a:spLocks noGrp="1"/>
          </p:cNvSpPr>
          <p:nvPr>
            <p:ph type="body" idx="3"/>
          </p:nvPr>
        </p:nvSpPr>
        <p:spPr>
          <a:xfrm>
            <a:off x="6124500" y="1994925"/>
            <a:ext cx="23286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itive/negative slide">
  <p:cSld name="Positive/negative slid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4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94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20" name="Google Shape;220;p94"/>
          <p:cNvSpPr txBox="1">
            <a:spLocks noGrp="1"/>
          </p:cNvSpPr>
          <p:nvPr>
            <p:ph type="body" idx="1"/>
          </p:nvPr>
        </p:nvSpPr>
        <p:spPr>
          <a:xfrm>
            <a:off x="650850" y="1916463"/>
            <a:ext cx="3776700" cy="26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Inter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94"/>
          <p:cNvSpPr txBox="1">
            <a:spLocks noGrp="1"/>
          </p:cNvSpPr>
          <p:nvPr>
            <p:ph type="body" idx="2"/>
          </p:nvPr>
        </p:nvSpPr>
        <p:spPr>
          <a:xfrm>
            <a:off x="4845450" y="1916463"/>
            <a:ext cx="3732300" cy="26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✕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94"/>
          <p:cNvSpPr txBox="1">
            <a:spLocks noGrp="1"/>
          </p:cNvSpPr>
          <p:nvPr>
            <p:ph type="subTitle" idx="3"/>
          </p:nvPr>
        </p:nvSpPr>
        <p:spPr>
          <a:xfrm>
            <a:off x="650850" y="1367825"/>
            <a:ext cx="37767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>
            <a:endParaRPr/>
          </a:p>
        </p:txBody>
      </p:sp>
      <p:sp>
        <p:nvSpPr>
          <p:cNvPr id="223" name="Google Shape;223;p94"/>
          <p:cNvSpPr txBox="1">
            <a:spLocks noGrp="1"/>
          </p:cNvSpPr>
          <p:nvPr>
            <p:ph type="subTitle" idx="4"/>
          </p:nvPr>
        </p:nvSpPr>
        <p:spPr>
          <a:xfrm>
            <a:off x="4845525" y="1367825"/>
            <a:ext cx="373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1">
  <p:cSld name="Contact us slide - v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6"/>
          <p:cNvSpPr/>
          <p:nvPr/>
        </p:nvSpPr>
        <p:spPr>
          <a:xfrm>
            <a:off x="581025" y="1857300"/>
            <a:ext cx="8011500" cy="20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6"/>
          <p:cNvSpPr txBox="1">
            <a:spLocks noGrp="1"/>
          </p:cNvSpPr>
          <p:nvPr>
            <p:ph type="title"/>
          </p:nvPr>
        </p:nvSpPr>
        <p:spPr>
          <a:xfrm>
            <a:off x="581025" y="3114750"/>
            <a:ext cx="32247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8" name="Google Shape;228;p9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8573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96"/>
          <p:cNvSpPr txBox="1">
            <a:spLocks noGrp="1"/>
          </p:cNvSpPr>
          <p:nvPr>
            <p:ph type="body" idx="1"/>
          </p:nvPr>
        </p:nvSpPr>
        <p:spPr>
          <a:xfrm>
            <a:off x="4347675" y="2838575"/>
            <a:ext cx="4230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cxnSp>
        <p:nvCxnSpPr>
          <p:cNvPr id="230" name="Google Shape;230;p96"/>
          <p:cNvCxnSpPr/>
          <p:nvPr/>
        </p:nvCxnSpPr>
        <p:spPr>
          <a:xfrm>
            <a:off x="4076700" y="2390775"/>
            <a:ext cx="0" cy="2533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96"/>
          <p:cNvSpPr txBox="1">
            <a:spLocks noGrp="1"/>
          </p:cNvSpPr>
          <p:nvPr>
            <p:ph type="body" idx="3"/>
          </p:nvPr>
        </p:nvSpPr>
        <p:spPr>
          <a:xfrm>
            <a:off x="4347675" y="3667225"/>
            <a:ext cx="4230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96"/>
          <p:cNvSpPr txBox="1">
            <a:spLocks noGrp="1"/>
          </p:cNvSpPr>
          <p:nvPr>
            <p:ph type="body" idx="4"/>
          </p:nvPr>
        </p:nvSpPr>
        <p:spPr>
          <a:xfrm>
            <a:off x="4347675" y="4495875"/>
            <a:ext cx="4230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96"/>
          <p:cNvSpPr txBox="1"/>
          <p:nvPr/>
        </p:nvSpPr>
        <p:spPr>
          <a:xfrm>
            <a:off x="4347675" y="2438375"/>
            <a:ext cx="4082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chemeClr val="accent5"/>
                </a:solidFill>
                <a:latin typeface="Space Grotesk SemiBold"/>
                <a:sym typeface="Space Grotesk SemiBold"/>
              </a:rPr>
              <a:t>Número</a:t>
            </a:r>
            <a:endParaRPr lang="pt-PT" sz="1400" b="0" i="0" u="none" strike="noStrike" cap="none"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234" name="Google Shape;234;p96"/>
          <p:cNvSpPr txBox="1"/>
          <p:nvPr/>
        </p:nvSpPr>
        <p:spPr>
          <a:xfrm>
            <a:off x="4347675" y="3286200"/>
            <a:ext cx="4082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chemeClr val="accent5"/>
                </a:solidFill>
                <a:latin typeface="Space Grotesk SemiBold"/>
                <a:sym typeface="Space Grotesk SemiBold"/>
              </a:rPr>
              <a:t>Correio electrónico</a:t>
            </a:r>
            <a:endParaRPr lang="pt-PT" sz="1400" b="0" i="0" u="none" strike="noStrike" cap="none"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235" name="Google Shape;235;p96"/>
          <p:cNvSpPr txBox="1"/>
          <p:nvPr/>
        </p:nvSpPr>
        <p:spPr>
          <a:xfrm>
            <a:off x="4347675" y="4114875"/>
            <a:ext cx="4082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chemeClr val="accent5"/>
                </a:solidFill>
                <a:latin typeface="Space Grotesk SemiBold"/>
                <a:sym typeface="Space Grotesk SemiBold"/>
              </a:rPr>
              <a:t>Ligação ao Site</a:t>
            </a:r>
            <a:endParaRPr lang="pt-PT" sz="1400" b="0" i="0" u="none" strike="noStrike" cap="none"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59">
          <p15:clr>
            <a:srgbClr val="E46962"/>
          </p15:clr>
        </p15:guide>
        <p15:guide id="2" orient="horz" pos="2181">
          <p15:clr>
            <a:srgbClr val="E46962"/>
          </p15:clr>
        </p15:guide>
        <p15:guide id="3" orient="horz" pos="2703">
          <p15:clr>
            <a:srgbClr val="E46962"/>
          </p15:clr>
        </p15:guide>
        <p15:guide id="4" pos="2739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slide - v1">
  <p:cSld name="Single user slide - v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7"/>
          <p:cNvSpPr/>
          <p:nvPr/>
        </p:nvSpPr>
        <p:spPr>
          <a:xfrm>
            <a:off x="6896100" y="-28575"/>
            <a:ext cx="2247900" cy="51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7"/>
          <p:cNvSpPr/>
          <p:nvPr/>
        </p:nvSpPr>
        <p:spPr>
          <a:xfrm>
            <a:off x="1652100" y="1809750"/>
            <a:ext cx="6105600" cy="2209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7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0" name="Google Shape;240;p97"/>
          <p:cNvSpPr>
            <a:spLocks noGrp="1"/>
          </p:cNvSpPr>
          <p:nvPr>
            <p:ph type="pic" idx="2"/>
          </p:nvPr>
        </p:nvSpPr>
        <p:spPr>
          <a:xfrm>
            <a:off x="566250" y="1781175"/>
            <a:ext cx="2238300" cy="223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" name="Google Shape;241;p97"/>
          <p:cNvSpPr txBox="1">
            <a:spLocks noGrp="1"/>
          </p:cNvSpPr>
          <p:nvPr>
            <p:ph type="body" idx="1"/>
          </p:nvPr>
        </p:nvSpPr>
        <p:spPr>
          <a:xfrm>
            <a:off x="3201650" y="2350798"/>
            <a:ext cx="38574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97"/>
          <p:cNvSpPr txBox="1">
            <a:spLocks noGrp="1"/>
          </p:cNvSpPr>
          <p:nvPr>
            <p:ph type="subTitle" idx="3"/>
          </p:nvPr>
        </p:nvSpPr>
        <p:spPr>
          <a:xfrm>
            <a:off x="3201650" y="2029802"/>
            <a:ext cx="38574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97"/>
          <p:cNvSpPr txBox="1">
            <a:spLocks noGrp="1"/>
          </p:cNvSpPr>
          <p:nvPr>
            <p:ph type="body" idx="4"/>
          </p:nvPr>
        </p:nvSpPr>
        <p:spPr>
          <a:xfrm>
            <a:off x="3201650" y="2671800"/>
            <a:ext cx="38574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4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slide - v2">
  <p:cSld name="Quotes slide - v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8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6" name="Google Shape;246;p98"/>
          <p:cNvSpPr/>
          <p:nvPr/>
        </p:nvSpPr>
        <p:spPr>
          <a:xfrm>
            <a:off x="0" y="2609850"/>
            <a:ext cx="9144000" cy="253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8"/>
          <p:cNvSpPr/>
          <p:nvPr/>
        </p:nvSpPr>
        <p:spPr>
          <a:xfrm>
            <a:off x="1114350" y="1552500"/>
            <a:ext cx="6915300" cy="2152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8"/>
          <p:cNvSpPr txBox="1"/>
          <p:nvPr/>
        </p:nvSpPr>
        <p:spPr>
          <a:xfrm>
            <a:off x="1347300" y="1552500"/>
            <a:ext cx="571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t-PT" sz="9600" b="0" i="0" u="none" strike="noStrike" cap="none">
                <a:solidFill>
                  <a:schemeClr val="accent5"/>
                </a:solidFill>
                <a:latin typeface="Lobster"/>
                <a:sym typeface="Lobster"/>
              </a:rPr>
              <a:t>“</a:t>
            </a:r>
            <a:endParaRPr lang="pt-PT" sz="9600" b="0" i="0" u="none" strike="noStrike" cap="none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9" name="Google Shape;249;p98"/>
          <p:cNvSpPr txBox="1"/>
          <p:nvPr/>
        </p:nvSpPr>
        <p:spPr>
          <a:xfrm rot="10800000" flipH="1">
            <a:off x="7376625" y="3113925"/>
            <a:ext cx="571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t-PT" sz="9600" b="0" i="0" u="none" strike="noStrike" cap="none">
                <a:solidFill>
                  <a:schemeClr val="accent5"/>
                </a:solidFill>
                <a:latin typeface="Lobster"/>
                <a:sym typeface="Lobster"/>
              </a:rPr>
              <a:t>“</a:t>
            </a:r>
            <a:endParaRPr lang="pt-PT" sz="9600" b="0" i="0" u="none" strike="noStrike" cap="none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0" name="Google Shape;250;p98"/>
          <p:cNvSpPr txBox="1">
            <a:spLocks noGrp="1"/>
          </p:cNvSpPr>
          <p:nvPr>
            <p:ph type="body" idx="1"/>
          </p:nvPr>
        </p:nvSpPr>
        <p:spPr>
          <a:xfrm>
            <a:off x="2044800" y="1882800"/>
            <a:ext cx="5186100" cy="1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8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8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8900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>
            <a:spLocks noGrp="1"/>
          </p:cNvSpPr>
          <p:nvPr>
            <p:ph type="ctrTitle"/>
          </p:nvPr>
        </p:nvSpPr>
        <p:spPr>
          <a:xfrm>
            <a:off x="1143000" y="1462253"/>
            <a:ext cx="6858000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  <a:defRPr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9"/>
          <p:cNvSpPr txBox="1">
            <a:spLocks noGrp="1"/>
          </p:cNvSpPr>
          <p:nvPr>
            <p:ph type="subTitle" idx="1"/>
          </p:nvPr>
        </p:nvSpPr>
        <p:spPr>
          <a:xfrm>
            <a:off x="1143000" y="3322010"/>
            <a:ext cx="6858000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2400"/>
              <a:buNone/>
              <a:defRPr sz="18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ill Sans"/>
              <a:buNone/>
              <a:defRPr sz="2625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2800"/>
              <a:buChar char="•"/>
              <a:defRPr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  <a:defRPr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000"/>
              <a:buChar char="•"/>
              <a:defRPr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42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71" name="Google Shape;271;p5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425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25" cy="6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25" cy="276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8" name="Google Shape;278;p5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279" name="Google Shape;279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>
            <a:spLocks noGrp="1"/>
          </p:cNvSpPr>
          <p:nvPr>
            <p:ph type="title"/>
          </p:nvPr>
        </p:nvSpPr>
        <p:spPr>
          <a:xfrm rot="5400000">
            <a:off x="5350050" y="1467469"/>
            <a:ext cx="43589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4"/>
          <p:cNvSpPr txBox="1">
            <a:spLocks noGrp="1"/>
          </p:cNvSpPr>
          <p:nvPr>
            <p:ph type="body" idx="1"/>
          </p:nvPr>
        </p:nvSpPr>
        <p:spPr>
          <a:xfrm rot="5400000">
            <a:off x="1349550" y="-447056"/>
            <a:ext cx="435892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4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D"/>
              </a:buClr>
              <a:buSzPts val="1600"/>
              <a:buFont typeface="Gill Sans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200"/>
              <a:buFont typeface="Calibri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000"/>
              <a:buFont typeface="Calibri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D"/>
              </a:buClr>
              <a:buSzPts val="1000"/>
              <a:buFont typeface="Calibri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750"/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9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40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9"/>
          <p:cNvSpPr/>
          <p:nvPr/>
        </p:nvSpPr>
        <p:spPr>
          <a:xfrm>
            <a:off x="321183" y="780098"/>
            <a:ext cx="8501633" cy="41759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9"/>
          <p:cNvSpPr txBox="1">
            <a:spLocks noGrp="1"/>
          </p:cNvSpPr>
          <p:nvPr>
            <p:ph type="ctrTitle"/>
          </p:nvPr>
        </p:nvSpPr>
        <p:spPr>
          <a:xfrm>
            <a:off x="198866" y="61829"/>
            <a:ext cx="874626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99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9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9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9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0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00"/>
          <p:cNvSpPr txBox="1">
            <a:spLocks noGrp="1"/>
          </p:cNvSpPr>
          <p:nvPr>
            <p:ph type="body" idx="1"/>
          </p:nvPr>
        </p:nvSpPr>
        <p:spPr>
          <a:xfrm>
            <a:off x="1033835" y="2298786"/>
            <a:ext cx="370141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58585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0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0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0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1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01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01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0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0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0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2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25" b="1" i="0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0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0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0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0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0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 No Image">
  <p:cSld name="Slide With Bullet Points v1 No Image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/>
          <p:nvPr/>
        </p:nvSpPr>
        <p:spPr>
          <a:xfrm>
            <a:off x="0" y="0"/>
            <a:ext cx="9144000" cy="9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body" idx="1"/>
          </p:nvPr>
        </p:nvSpPr>
        <p:spPr>
          <a:xfrm>
            <a:off x="566250" y="920075"/>
            <a:ext cx="7777200" cy="27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46"/>
          <p:cNvSpPr/>
          <p:nvPr/>
        </p:nvSpPr>
        <p:spPr>
          <a:xfrm>
            <a:off x="0" y="0"/>
            <a:ext cx="9144000" cy="5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">
  <p:cSld name="Slide With Bullet Points v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/>
          <p:nvPr/>
        </p:nvSpPr>
        <p:spPr>
          <a:xfrm>
            <a:off x="4902575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1"/>
          <p:cNvSpPr>
            <a:spLocks noGrp="1"/>
          </p:cNvSpPr>
          <p:nvPr>
            <p:ph type="pic" idx="2"/>
          </p:nvPr>
        </p:nvSpPr>
        <p:spPr>
          <a:xfrm>
            <a:off x="4977275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61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1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54" name="Google Shape;354;p61"/>
          <p:cNvSpPr txBox="1">
            <a:spLocks noGrp="1"/>
          </p:cNvSpPr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- Image">
  <p:cSld name="Slide With Paragraph v2 - Imag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/>
          <p:nvPr/>
        </p:nvSpPr>
        <p:spPr>
          <a:xfrm>
            <a:off x="4902575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2"/>
          <p:cNvSpPr>
            <a:spLocks noGrp="1"/>
          </p:cNvSpPr>
          <p:nvPr>
            <p:ph type="pic" idx="2"/>
          </p:nvPr>
        </p:nvSpPr>
        <p:spPr>
          <a:xfrm>
            <a:off x="4977275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62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2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60" name="Google Shape;360;p62"/>
          <p:cNvSpPr txBox="1">
            <a:spLocks noGrp="1"/>
          </p:cNvSpPr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+ image">
  <p:cSld name="Slide With Paragraph v2 + imag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/>
          <p:nvPr/>
        </p:nvSpPr>
        <p:spPr>
          <a:xfrm>
            <a:off x="4902575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3"/>
          <p:cNvSpPr>
            <a:spLocks noGrp="1"/>
          </p:cNvSpPr>
          <p:nvPr>
            <p:ph type="pic" idx="2"/>
          </p:nvPr>
        </p:nvSpPr>
        <p:spPr>
          <a:xfrm>
            <a:off x="4977275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63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65" name="Google Shape;365;p63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66" name="Google Shape;366;p63"/>
          <p:cNvSpPr txBox="1">
            <a:spLocks noGrp="1"/>
          </p:cNvSpPr>
          <p:nvPr>
            <p:ph type="body" idx="1"/>
          </p:nvPr>
        </p:nvSpPr>
        <p:spPr>
          <a:xfrm>
            <a:off x="5662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">
  <p:cSld name="Slide With Bullet Points v2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/>
          <p:nvPr/>
        </p:nvSpPr>
        <p:spPr>
          <a:xfrm>
            <a:off x="0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4"/>
          <p:cNvSpPr>
            <a:spLocks noGrp="1"/>
          </p:cNvSpPr>
          <p:nvPr>
            <p:ph type="pic" idx="2"/>
          </p:nvPr>
        </p:nvSpPr>
        <p:spPr>
          <a:xfrm>
            <a:off x="0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64"/>
          <p:cNvSpPr txBox="1">
            <a:spLocks noGrp="1"/>
          </p:cNvSpPr>
          <p:nvPr>
            <p:ph type="title"/>
          </p:nvPr>
        </p:nvSpPr>
        <p:spPr>
          <a:xfrm>
            <a:off x="4651550" y="445025"/>
            <a:ext cx="40935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4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72" name="Google Shape;372;p64"/>
          <p:cNvSpPr txBox="1">
            <a:spLocks noGrp="1"/>
          </p:cNvSpPr>
          <p:nvPr>
            <p:ph type="body" idx="1"/>
          </p:nvPr>
        </p:nvSpPr>
        <p:spPr>
          <a:xfrm>
            <a:off x="4651550" y="10779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 + image">
  <p:cSld name="Slide With Bullet Points v2 + imag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/>
          <p:nvPr/>
        </p:nvSpPr>
        <p:spPr>
          <a:xfrm>
            <a:off x="0" y="153100"/>
            <a:ext cx="74700" cy="48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5"/>
          <p:cNvSpPr>
            <a:spLocks noGrp="1"/>
          </p:cNvSpPr>
          <p:nvPr>
            <p:ph type="pic" idx="2"/>
          </p:nvPr>
        </p:nvSpPr>
        <p:spPr>
          <a:xfrm>
            <a:off x="0" y="0"/>
            <a:ext cx="416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65"/>
          <p:cNvSpPr txBox="1">
            <a:spLocks noGrp="1"/>
          </p:cNvSpPr>
          <p:nvPr>
            <p:ph type="title"/>
          </p:nvPr>
        </p:nvSpPr>
        <p:spPr>
          <a:xfrm>
            <a:off x="4651550" y="445025"/>
            <a:ext cx="40935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5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78" name="Google Shape;378;p65"/>
          <p:cNvSpPr txBox="1">
            <a:spLocks noGrp="1"/>
          </p:cNvSpPr>
          <p:nvPr>
            <p:ph type="body" idx="1"/>
          </p:nvPr>
        </p:nvSpPr>
        <p:spPr>
          <a:xfrm>
            <a:off x="4651550" y="1382725"/>
            <a:ext cx="39867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✓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">
  <p:cSld name="Slide 3 items in  a list + image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"/>
          <p:cNvSpPr/>
          <p:nvPr/>
        </p:nvSpPr>
        <p:spPr>
          <a:xfrm>
            <a:off x="0" y="3249700"/>
            <a:ext cx="9144000" cy="190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6"/>
          <p:cNvSpPr>
            <a:spLocks noGrp="1"/>
          </p:cNvSpPr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66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84" name="Google Shape;384;p66"/>
          <p:cNvSpPr/>
          <p:nvPr/>
        </p:nvSpPr>
        <p:spPr>
          <a:xfrm>
            <a:off x="4855875" y="445025"/>
            <a:ext cx="3726000" cy="104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6"/>
          <p:cNvSpPr/>
          <p:nvPr/>
        </p:nvSpPr>
        <p:spPr>
          <a:xfrm>
            <a:off x="4855875" y="1753439"/>
            <a:ext cx="3726000" cy="107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6"/>
          <p:cNvSpPr/>
          <p:nvPr/>
        </p:nvSpPr>
        <p:spPr>
          <a:xfrm>
            <a:off x="4855875" y="3070475"/>
            <a:ext cx="3726000" cy="1077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6"/>
          <p:cNvSpPr txBox="1">
            <a:spLocks noGrp="1"/>
          </p:cNvSpPr>
          <p:nvPr>
            <p:ph type="body" idx="1"/>
          </p:nvPr>
        </p:nvSpPr>
        <p:spPr>
          <a:xfrm>
            <a:off x="5481550" y="547625"/>
            <a:ext cx="29727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88" name="Google Shape;388;p66"/>
          <p:cNvSpPr txBox="1">
            <a:spLocks noGrp="1"/>
          </p:cNvSpPr>
          <p:nvPr>
            <p:ph type="body" idx="3"/>
          </p:nvPr>
        </p:nvSpPr>
        <p:spPr>
          <a:xfrm>
            <a:off x="5481550" y="1872537"/>
            <a:ext cx="2972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89" name="Google Shape;389;p66"/>
          <p:cNvSpPr txBox="1">
            <a:spLocks noGrp="1"/>
          </p:cNvSpPr>
          <p:nvPr>
            <p:ph type="body" idx="4"/>
          </p:nvPr>
        </p:nvSpPr>
        <p:spPr>
          <a:xfrm>
            <a:off x="5481550" y="3189875"/>
            <a:ext cx="2972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90" name="Google Shape;390;p66"/>
          <p:cNvSpPr txBox="1"/>
          <p:nvPr/>
        </p:nvSpPr>
        <p:spPr>
          <a:xfrm>
            <a:off x="5041100" y="833675"/>
            <a:ext cx="299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1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1" name="Google Shape;391;p66"/>
          <p:cNvSpPr txBox="1"/>
          <p:nvPr/>
        </p:nvSpPr>
        <p:spPr>
          <a:xfrm>
            <a:off x="5041100" y="2146400"/>
            <a:ext cx="299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2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2" name="Google Shape;392;p66"/>
          <p:cNvSpPr txBox="1"/>
          <p:nvPr/>
        </p:nvSpPr>
        <p:spPr>
          <a:xfrm>
            <a:off x="5041100" y="3459425"/>
            <a:ext cx="299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3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 a list + image 1">
  <p:cSld name="Slide 3 items in  a list + image 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7"/>
          <p:cNvSpPr/>
          <p:nvPr/>
        </p:nvSpPr>
        <p:spPr>
          <a:xfrm>
            <a:off x="0" y="3249700"/>
            <a:ext cx="9144000" cy="190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7"/>
          <p:cNvSpPr>
            <a:spLocks noGrp="1"/>
          </p:cNvSpPr>
          <p:nvPr>
            <p:ph type="pic" idx="2"/>
          </p:nvPr>
        </p:nvSpPr>
        <p:spPr>
          <a:xfrm>
            <a:off x="560300" y="1522125"/>
            <a:ext cx="3922200" cy="3046800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67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7"/>
          <p:cNvSpPr txBox="1">
            <a:spLocks noGrp="1"/>
          </p:cNvSpPr>
          <p:nvPr>
            <p:ph type="sldNum" idx="12"/>
          </p:nvPr>
        </p:nvSpPr>
        <p:spPr>
          <a:xfrm>
            <a:off x="7999953" y="4663224"/>
            <a:ext cx="577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98" name="Google Shape;398;p67"/>
          <p:cNvSpPr/>
          <p:nvPr/>
        </p:nvSpPr>
        <p:spPr>
          <a:xfrm>
            <a:off x="4855875" y="819675"/>
            <a:ext cx="3726000" cy="16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7"/>
          <p:cNvSpPr/>
          <p:nvPr/>
        </p:nvSpPr>
        <p:spPr>
          <a:xfrm>
            <a:off x="4855875" y="3177964"/>
            <a:ext cx="3726000" cy="16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7"/>
          <p:cNvSpPr txBox="1">
            <a:spLocks noGrp="1"/>
          </p:cNvSpPr>
          <p:nvPr>
            <p:ph type="body" idx="1"/>
          </p:nvPr>
        </p:nvSpPr>
        <p:spPr>
          <a:xfrm>
            <a:off x="4992675" y="957875"/>
            <a:ext cx="34524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401" name="Google Shape;401;p67"/>
          <p:cNvSpPr txBox="1">
            <a:spLocks noGrp="1"/>
          </p:cNvSpPr>
          <p:nvPr>
            <p:ph type="body" idx="3"/>
          </p:nvPr>
        </p:nvSpPr>
        <p:spPr>
          <a:xfrm>
            <a:off x="5001050" y="3332050"/>
            <a:ext cx="3453300" cy="14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402" name="Google Shape;402;p67"/>
          <p:cNvSpPr/>
          <p:nvPr/>
        </p:nvSpPr>
        <p:spPr>
          <a:xfrm>
            <a:off x="4855875" y="819675"/>
            <a:ext cx="18000" cy="169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3780000" algn="bl" rotWithShape="0">
              <a:srgbClr val="D9D9D9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03" name="Google Shape;403;p67"/>
          <p:cNvSpPr/>
          <p:nvPr/>
        </p:nvSpPr>
        <p:spPr>
          <a:xfrm>
            <a:off x="4855981" y="3177975"/>
            <a:ext cx="18000" cy="169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3780000" algn="bl" rotWithShape="0">
              <a:srgbClr val="D9D9D9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items in a list">
  <p:cSld name="Slide 3 items in a list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/>
          <p:nvPr/>
        </p:nvSpPr>
        <p:spPr>
          <a:xfrm>
            <a:off x="3322875" y="4474775"/>
            <a:ext cx="2418600" cy="9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8"/>
          <p:cNvSpPr/>
          <p:nvPr/>
        </p:nvSpPr>
        <p:spPr>
          <a:xfrm>
            <a:off x="6079500" y="4474775"/>
            <a:ext cx="2418600" cy="9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68"/>
          <p:cNvSpPr/>
          <p:nvPr/>
        </p:nvSpPr>
        <p:spPr>
          <a:xfrm>
            <a:off x="645900" y="4474800"/>
            <a:ext cx="2418600" cy="9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68"/>
          <p:cNvGrpSpPr/>
          <p:nvPr/>
        </p:nvGrpSpPr>
        <p:grpSpPr>
          <a:xfrm>
            <a:off x="565200" y="1607413"/>
            <a:ext cx="2577600" cy="2867387"/>
            <a:chOff x="565200" y="1607413"/>
            <a:chExt cx="2577600" cy="2867387"/>
          </a:xfrm>
        </p:grpSpPr>
        <p:sp>
          <p:nvSpPr>
            <p:cNvPr id="409" name="Google Shape;409;p68"/>
            <p:cNvSpPr/>
            <p:nvPr/>
          </p:nvSpPr>
          <p:spPr>
            <a:xfrm>
              <a:off x="565200" y="1839600"/>
              <a:ext cx="2577600" cy="263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4325" dist="95250" dir="51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410" name="Google Shape;410;p68"/>
            <p:cNvSpPr/>
            <p:nvPr/>
          </p:nvSpPr>
          <p:spPr>
            <a:xfrm>
              <a:off x="1622250" y="1607413"/>
              <a:ext cx="463500" cy="463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411" name="Google Shape;411;p68"/>
          <p:cNvGrpSpPr/>
          <p:nvPr/>
        </p:nvGrpSpPr>
        <p:grpSpPr>
          <a:xfrm>
            <a:off x="3283200" y="1607425"/>
            <a:ext cx="2577600" cy="2867375"/>
            <a:chOff x="3283200" y="1607425"/>
            <a:chExt cx="2577600" cy="2867375"/>
          </a:xfrm>
        </p:grpSpPr>
        <p:sp>
          <p:nvSpPr>
            <p:cNvPr id="412" name="Google Shape;412;p68"/>
            <p:cNvSpPr/>
            <p:nvPr/>
          </p:nvSpPr>
          <p:spPr>
            <a:xfrm>
              <a:off x="3283200" y="1839600"/>
              <a:ext cx="2577600" cy="263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4325" dist="95250" dir="51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413" name="Google Shape;413;p68"/>
            <p:cNvSpPr/>
            <p:nvPr/>
          </p:nvSpPr>
          <p:spPr>
            <a:xfrm>
              <a:off x="4340250" y="1607425"/>
              <a:ext cx="463500" cy="463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414" name="Google Shape;414;p68"/>
          <p:cNvGrpSpPr/>
          <p:nvPr/>
        </p:nvGrpSpPr>
        <p:grpSpPr>
          <a:xfrm>
            <a:off x="6001200" y="1607425"/>
            <a:ext cx="2577600" cy="2867375"/>
            <a:chOff x="6001200" y="1607425"/>
            <a:chExt cx="2577600" cy="2867375"/>
          </a:xfrm>
        </p:grpSpPr>
        <p:sp>
          <p:nvSpPr>
            <p:cNvPr id="415" name="Google Shape;415;p68"/>
            <p:cNvSpPr/>
            <p:nvPr/>
          </p:nvSpPr>
          <p:spPr>
            <a:xfrm>
              <a:off x="6001200" y="1839600"/>
              <a:ext cx="2577600" cy="263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14325" dist="95250" dir="5100000" algn="bl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416" name="Google Shape;416;p68"/>
            <p:cNvSpPr/>
            <p:nvPr/>
          </p:nvSpPr>
          <p:spPr>
            <a:xfrm>
              <a:off x="7058250" y="1607425"/>
              <a:ext cx="463500" cy="4635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3E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sp>
        <p:nvSpPr>
          <p:cNvPr id="417" name="Google Shape;417;p68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8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19" name="Google Shape;419;p68"/>
          <p:cNvSpPr txBox="1"/>
          <p:nvPr/>
        </p:nvSpPr>
        <p:spPr>
          <a:xfrm>
            <a:off x="1614175" y="1607425"/>
            <a:ext cx="478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1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0" name="Google Shape;420;p68"/>
          <p:cNvSpPr txBox="1"/>
          <p:nvPr/>
        </p:nvSpPr>
        <p:spPr>
          <a:xfrm>
            <a:off x="4336400" y="1619450"/>
            <a:ext cx="478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2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1" name="Google Shape;421;p68"/>
          <p:cNvSpPr txBox="1"/>
          <p:nvPr/>
        </p:nvSpPr>
        <p:spPr>
          <a:xfrm>
            <a:off x="7051025" y="1619450"/>
            <a:ext cx="478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1" i="0" u="none" strike="noStrike" cap="none">
                <a:solidFill>
                  <a:schemeClr val="accent1"/>
                </a:solidFill>
                <a:latin typeface="Inter"/>
                <a:sym typeface="Inter"/>
              </a:rPr>
              <a:t>3</a:t>
            </a:r>
            <a:endParaRPr lang="pt-PT" sz="1400" b="1" i="0" u="none" strike="noStrike" cap="non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>
            <a:off x="726750" y="2105225"/>
            <a:ext cx="22614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23" name="Google Shape;423;p68"/>
          <p:cNvSpPr txBox="1">
            <a:spLocks noGrp="1"/>
          </p:cNvSpPr>
          <p:nvPr>
            <p:ph type="body" idx="2"/>
          </p:nvPr>
        </p:nvSpPr>
        <p:spPr>
          <a:xfrm>
            <a:off x="3441300" y="2105225"/>
            <a:ext cx="22614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body" idx="3"/>
          </p:nvPr>
        </p:nvSpPr>
        <p:spPr>
          <a:xfrm>
            <a:off x="6155850" y="2105225"/>
            <a:ext cx="22614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1">
  <p:cSld name="Slide with 2 Points v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9"/>
          <p:cNvSpPr/>
          <p:nvPr/>
        </p:nvSpPr>
        <p:spPr>
          <a:xfrm>
            <a:off x="3358382" y="1546821"/>
            <a:ext cx="289800" cy="28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7" name="Google Shape;427;p69"/>
          <p:cNvSpPr/>
          <p:nvPr/>
        </p:nvSpPr>
        <p:spPr>
          <a:xfrm>
            <a:off x="3417625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8" name="Google Shape;428;p69"/>
          <p:cNvSpPr txBox="1">
            <a:spLocks noGrp="1"/>
          </p:cNvSpPr>
          <p:nvPr>
            <p:ph type="title"/>
          </p:nvPr>
        </p:nvSpPr>
        <p:spPr>
          <a:xfrm>
            <a:off x="287725" y="369925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body" idx="1"/>
          </p:nvPr>
        </p:nvSpPr>
        <p:spPr>
          <a:xfrm>
            <a:off x="3569725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30" name="Google Shape;430;p69"/>
          <p:cNvSpPr/>
          <p:nvPr/>
        </p:nvSpPr>
        <p:spPr>
          <a:xfrm>
            <a:off x="6260607" y="1546821"/>
            <a:ext cx="289800" cy="2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1" name="Google Shape;431;p69"/>
          <p:cNvSpPr/>
          <p:nvPr/>
        </p:nvSpPr>
        <p:spPr>
          <a:xfrm>
            <a:off x="6319850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2" name="Google Shape;432;p69"/>
          <p:cNvSpPr txBox="1">
            <a:spLocks noGrp="1"/>
          </p:cNvSpPr>
          <p:nvPr>
            <p:ph type="body" idx="2"/>
          </p:nvPr>
        </p:nvSpPr>
        <p:spPr>
          <a:xfrm>
            <a:off x="6471950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33" name="Google Shape;433;p69"/>
          <p:cNvSpPr>
            <a:spLocks noGrp="1"/>
          </p:cNvSpPr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50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1 + image">
  <p:cSld name="Slide with 2 Points v1 + image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0"/>
          <p:cNvSpPr/>
          <p:nvPr/>
        </p:nvSpPr>
        <p:spPr>
          <a:xfrm>
            <a:off x="3358382" y="1546821"/>
            <a:ext cx="289800" cy="28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6" name="Google Shape;436;p70"/>
          <p:cNvSpPr/>
          <p:nvPr/>
        </p:nvSpPr>
        <p:spPr>
          <a:xfrm>
            <a:off x="3417625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7" name="Google Shape;437;p70"/>
          <p:cNvSpPr txBox="1">
            <a:spLocks noGrp="1"/>
          </p:cNvSpPr>
          <p:nvPr>
            <p:ph type="title"/>
          </p:nvPr>
        </p:nvSpPr>
        <p:spPr>
          <a:xfrm>
            <a:off x="287725" y="369925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0"/>
          <p:cNvSpPr txBox="1">
            <a:spLocks noGrp="1"/>
          </p:cNvSpPr>
          <p:nvPr>
            <p:ph type="body" idx="1"/>
          </p:nvPr>
        </p:nvSpPr>
        <p:spPr>
          <a:xfrm>
            <a:off x="3569725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39" name="Google Shape;439;p70"/>
          <p:cNvSpPr/>
          <p:nvPr/>
        </p:nvSpPr>
        <p:spPr>
          <a:xfrm>
            <a:off x="6260607" y="1546821"/>
            <a:ext cx="289800" cy="2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0" name="Google Shape;440;p70"/>
          <p:cNvSpPr/>
          <p:nvPr/>
        </p:nvSpPr>
        <p:spPr>
          <a:xfrm>
            <a:off x="6319850" y="1605550"/>
            <a:ext cx="2280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2"/>
          </p:nvPr>
        </p:nvSpPr>
        <p:spPr>
          <a:xfrm>
            <a:off x="6471950" y="1732450"/>
            <a:ext cx="1975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42" name="Google Shape;442;p70"/>
          <p:cNvSpPr>
            <a:spLocks noGrp="1"/>
          </p:cNvSpPr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50">
          <p15:clr>
            <a:srgbClr val="E46962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2 + image">
  <p:cSld name="Slide with 2 Points v2 + imag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3236813" y="1605550"/>
            <a:ext cx="2489100" cy="256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title"/>
          </p:nvPr>
        </p:nvSpPr>
        <p:spPr>
          <a:xfrm>
            <a:off x="287725" y="369925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body" idx="1"/>
          </p:nvPr>
        </p:nvSpPr>
        <p:spPr>
          <a:xfrm>
            <a:off x="3378413" y="1730050"/>
            <a:ext cx="2205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47" name="Google Shape;447;p71"/>
          <p:cNvSpPr/>
          <p:nvPr/>
        </p:nvSpPr>
        <p:spPr>
          <a:xfrm>
            <a:off x="6197750" y="1605550"/>
            <a:ext cx="2487600" cy="256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8" name="Google Shape;448;p71"/>
          <p:cNvSpPr txBox="1">
            <a:spLocks noGrp="1"/>
          </p:cNvSpPr>
          <p:nvPr>
            <p:ph type="body" idx="2"/>
          </p:nvPr>
        </p:nvSpPr>
        <p:spPr>
          <a:xfrm>
            <a:off x="6338600" y="1730050"/>
            <a:ext cx="2205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49" name="Google Shape;449;p71"/>
          <p:cNvSpPr>
            <a:spLocks noGrp="1"/>
          </p:cNvSpPr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50">
          <p15:clr>
            <a:srgbClr val="E46962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oints v1">
  <p:cSld name="Slide with 3 Points v1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2"/>
          <p:cNvSpPr/>
          <p:nvPr/>
        </p:nvSpPr>
        <p:spPr>
          <a:xfrm>
            <a:off x="389157" y="1546821"/>
            <a:ext cx="289800" cy="28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2" name="Google Shape;452;p72"/>
          <p:cNvSpPr/>
          <p:nvPr/>
        </p:nvSpPr>
        <p:spPr>
          <a:xfrm>
            <a:off x="448400" y="1605550"/>
            <a:ext cx="25014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3" name="Google Shape;453;p72"/>
          <p:cNvSpPr txBox="1">
            <a:spLocks noGrp="1"/>
          </p:cNvSpPr>
          <p:nvPr>
            <p:ph type="title"/>
          </p:nvPr>
        </p:nvSpPr>
        <p:spPr>
          <a:xfrm>
            <a:off x="339450" y="369925"/>
            <a:ext cx="8465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2"/>
          <p:cNvSpPr txBox="1">
            <a:spLocks noGrp="1"/>
          </p:cNvSpPr>
          <p:nvPr>
            <p:ph type="body" idx="1"/>
          </p:nvPr>
        </p:nvSpPr>
        <p:spPr>
          <a:xfrm>
            <a:off x="611900" y="1732450"/>
            <a:ext cx="21744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55" name="Google Shape;455;p72"/>
          <p:cNvSpPr/>
          <p:nvPr/>
        </p:nvSpPr>
        <p:spPr>
          <a:xfrm>
            <a:off x="3291382" y="1546821"/>
            <a:ext cx="289800" cy="28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6" name="Google Shape;456;p72"/>
          <p:cNvSpPr/>
          <p:nvPr/>
        </p:nvSpPr>
        <p:spPr>
          <a:xfrm>
            <a:off x="3350625" y="1605550"/>
            <a:ext cx="2502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7" name="Google Shape;457;p72"/>
          <p:cNvSpPr/>
          <p:nvPr/>
        </p:nvSpPr>
        <p:spPr>
          <a:xfrm>
            <a:off x="6193607" y="1546821"/>
            <a:ext cx="289800" cy="28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8" name="Google Shape;458;p72"/>
          <p:cNvSpPr/>
          <p:nvPr/>
        </p:nvSpPr>
        <p:spPr>
          <a:xfrm>
            <a:off x="6252850" y="1605550"/>
            <a:ext cx="2502000" cy="212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9" name="Google Shape;459;p72"/>
          <p:cNvSpPr txBox="1">
            <a:spLocks noGrp="1"/>
          </p:cNvSpPr>
          <p:nvPr>
            <p:ph type="body" idx="2"/>
          </p:nvPr>
        </p:nvSpPr>
        <p:spPr>
          <a:xfrm>
            <a:off x="3514425" y="1732450"/>
            <a:ext cx="21744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60" name="Google Shape;460;p72"/>
          <p:cNvSpPr txBox="1">
            <a:spLocks noGrp="1"/>
          </p:cNvSpPr>
          <p:nvPr>
            <p:ph type="body" idx="3"/>
          </p:nvPr>
        </p:nvSpPr>
        <p:spPr>
          <a:xfrm>
            <a:off x="6417400" y="1732450"/>
            <a:ext cx="21729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82">
          <p15:clr>
            <a:srgbClr val="E46962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oints v2">
  <p:cSld name="Slide with 3 Points v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3"/>
          <p:cNvSpPr/>
          <p:nvPr/>
        </p:nvSpPr>
        <p:spPr>
          <a:xfrm>
            <a:off x="418775" y="1605550"/>
            <a:ext cx="2502000" cy="25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3" name="Google Shape;463;p73"/>
          <p:cNvSpPr txBox="1">
            <a:spLocks noGrp="1"/>
          </p:cNvSpPr>
          <p:nvPr>
            <p:ph type="title"/>
          </p:nvPr>
        </p:nvSpPr>
        <p:spPr>
          <a:xfrm>
            <a:off x="313501" y="369925"/>
            <a:ext cx="8196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73"/>
          <p:cNvSpPr txBox="1">
            <a:spLocks noGrp="1"/>
          </p:cNvSpPr>
          <p:nvPr>
            <p:ph type="body" idx="1"/>
          </p:nvPr>
        </p:nvSpPr>
        <p:spPr>
          <a:xfrm>
            <a:off x="570875" y="1732450"/>
            <a:ext cx="2197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65" name="Google Shape;465;p73"/>
          <p:cNvSpPr/>
          <p:nvPr/>
        </p:nvSpPr>
        <p:spPr>
          <a:xfrm>
            <a:off x="3321000" y="1605550"/>
            <a:ext cx="2502000" cy="25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6" name="Google Shape;466;p73"/>
          <p:cNvSpPr/>
          <p:nvPr/>
        </p:nvSpPr>
        <p:spPr>
          <a:xfrm>
            <a:off x="6223225" y="1605550"/>
            <a:ext cx="2502000" cy="25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lgDashDot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7" name="Google Shape;467;p73"/>
          <p:cNvSpPr txBox="1">
            <a:spLocks noGrp="1"/>
          </p:cNvSpPr>
          <p:nvPr>
            <p:ph type="body" idx="2"/>
          </p:nvPr>
        </p:nvSpPr>
        <p:spPr>
          <a:xfrm>
            <a:off x="3472200" y="1732450"/>
            <a:ext cx="21996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68" name="Google Shape;468;p73"/>
          <p:cNvSpPr txBox="1">
            <a:spLocks noGrp="1"/>
          </p:cNvSpPr>
          <p:nvPr>
            <p:ph type="body" idx="3"/>
          </p:nvPr>
        </p:nvSpPr>
        <p:spPr>
          <a:xfrm>
            <a:off x="6374425" y="1732450"/>
            <a:ext cx="21996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1">
  <p:cSld name="Slide With Paragraph v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566250" y="40815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>
            <a:off x="566250" y="1018792"/>
            <a:ext cx="7777200" cy="27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/>
          <p:nvPr/>
        </p:nvSpPr>
        <p:spPr>
          <a:xfrm>
            <a:off x="0" y="0"/>
            <a:ext cx="9144000" cy="54000"/>
          </a:xfrm>
          <a:prstGeom prst="rect">
            <a:avLst/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">
  <p:cSld name="Slide with 3 paragraphs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4"/>
          <p:cNvSpPr/>
          <p:nvPr/>
        </p:nvSpPr>
        <p:spPr>
          <a:xfrm>
            <a:off x="645900" y="4447275"/>
            <a:ext cx="2418600" cy="12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4"/>
          <p:cNvSpPr/>
          <p:nvPr/>
        </p:nvSpPr>
        <p:spPr>
          <a:xfrm>
            <a:off x="6079500" y="4447175"/>
            <a:ext cx="2418600" cy="121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4"/>
          <p:cNvSpPr/>
          <p:nvPr/>
        </p:nvSpPr>
        <p:spPr>
          <a:xfrm>
            <a:off x="3358950" y="4447175"/>
            <a:ext cx="2418600" cy="12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4"/>
          <p:cNvSpPr/>
          <p:nvPr/>
        </p:nvSpPr>
        <p:spPr>
          <a:xfrm>
            <a:off x="0" y="0"/>
            <a:ext cx="9144000" cy="6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4"/>
          <p:cNvSpPr/>
          <p:nvPr/>
        </p:nvSpPr>
        <p:spPr>
          <a:xfrm>
            <a:off x="573750" y="1730775"/>
            <a:ext cx="2567400" cy="271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4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77" name="Google Shape;477;p74"/>
          <p:cNvSpPr/>
          <p:nvPr/>
        </p:nvSpPr>
        <p:spPr>
          <a:xfrm>
            <a:off x="5999850" y="1730775"/>
            <a:ext cx="2567400" cy="271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4"/>
          <p:cNvSpPr/>
          <p:nvPr/>
        </p:nvSpPr>
        <p:spPr>
          <a:xfrm>
            <a:off x="3286800" y="1730775"/>
            <a:ext cx="2567400" cy="271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4"/>
          <p:cNvSpPr txBox="1">
            <a:spLocks noGrp="1"/>
          </p:cNvSpPr>
          <p:nvPr>
            <p:ph type="body" idx="1"/>
          </p:nvPr>
        </p:nvSpPr>
        <p:spPr>
          <a:xfrm>
            <a:off x="693150" y="1994900"/>
            <a:ext cx="23286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67400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80" name="Google Shape;480;p74"/>
          <p:cNvSpPr txBox="1">
            <a:spLocks noGrp="1"/>
          </p:cNvSpPr>
          <p:nvPr>
            <p:ph type="body" idx="2"/>
          </p:nvPr>
        </p:nvSpPr>
        <p:spPr>
          <a:xfrm>
            <a:off x="3406200" y="1994925"/>
            <a:ext cx="23286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81" name="Google Shape;481;p74"/>
          <p:cNvSpPr txBox="1">
            <a:spLocks noGrp="1"/>
          </p:cNvSpPr>
          <p:nvPr>
            <p:ph type="body" idx="3"/>
          </p:nvPr>
        </p:nvSpPr>
        <p:spPr>
          <a:xfrm>
            <a:off x="6124500" y="1994925"/>
            <a:ext cx="2328600" cy="21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7">
          <p15:clr>
            <a:srgbClr val="E46962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itive/negative slide">
  <p:cSld name="Positive/negative slid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5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75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85" name="Google Shape;485;p75"/>
          <p:cNvSpPr txBox="1">
            <a:spLocks noGrp="1"/>
          </p:cNvSpPr>
          <p:nvPr>
            <p:ph type="body" idx="1"/>
          </p:nvPr>
        </p:nvSpPr>
        <p:spPr>
          <a:xfrm>
            <a:off x="650850" y="1916463"/>
            <a:ext cx="3776700" cy="26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Inter"/>
              <a:buChar char="✓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6" name="Google Shape;486;p75"/>
          <p:cNvSpPr txBox="1">
            <a:spLocks noGrp="1"/>
          </p:cNvSpPr>
          <p:nvPr>
            <p:ph type="body" idx="2"/>
          </p:nvPr>
        </p:nvSpPr>
        <p:spPr>
          <a:xfrm>
            <a:off x="4845450" y="1916463"/>
            <a:ext cx="3732300" cy="26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✕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75"/>
          <p:cNvSpPr txBox="1">
            <a:spLocks noGrp="1"/>
          </p:cNvSpPr>
          <p:nvPr>
            <p:ph type="subTitle" idx="3"/>
          </p:nvPr>
        </p:nvSpPr>
        <p:spPr>
          <a:xfrm>
            <a:off x="650850" y="1367825"/>
            <a:ext cx="37767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pace Grotesk SemiBold"/>
              <a:buNone/>
              <a:defRPr>
                <a:solidFill>
                  <a:schemeClr val="accent3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>
            <a:endParaRPr/>
          </a:p>
        </p:txBody>
      </p:sp>
      <p:sp>
        <p:nvSpPr>
          <p:cNvPr id="488" name="Google Shape;488;p75"/>
          <p:cNvSpPr txBox="1">
            <a:spLocks noGrp="1"/>
          </p:cNvSpPr>
          <p:nvPr>
            <p:ph type="subTitle" idx="4"/>
          </p:nvPr>
        </p:nvSpPr>
        <p:spPr>
          <a:xfrm>
            <a:off x="4845525" y="1367825"/>
            <a:ext cx="3732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pace Grotesk SemiBold"/>
              <a:buNone/>
              <a:defRPr>
                <a:solidFill>
                  <a:schemeClr val="accent6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1">
  <p:cSld name="Contact us slide - v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7"/>
          <p:cNvSpPr/>
          <p:nvPr/>
        </p:nvSpPr>
        <p:spPr>
          <a:xfrm>
            <a:off x="581025" y="1857300"/>
            <a:ext cx="8011500" cy="20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7"/>
          <p:cNvSpPr txBox="1">
            <a:spLocks noGrp="1"/>
          </p:cNvSpPr>
          <p:nvPr>
            <p:ph type="title"/>
          </p:nvPr>
        </p:nvSpPr>
        <p:spPr>
          <a:xfrm>
            <a:off x="581025" y="3114750"/>
            <a:ext cx="32247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93" name="Google Shape;493;p7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8573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77"/>
          <p:cNvSpPr txBox="1">
            <a:spLocks noGrp="1"/>
          </p:cNvSpPr>
          <p:nvPr>
            <p:ph type="body" idx="1"/>
          </p:nvPr>
        </p:nvSpPr>
        <p:spPr>
          <a:xfrm>
            <a:off x="4347675" y="2838575"/>
            <a:ext cx="4230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cxnSp>
        <p:nvCxnSpPr>
          <p:cNvPr id="495" name="Google Shape;495;p77"/>
          <p:cNvCxnSpPr/>
          <p:nvPr/>
        </p:nvCxnSpPr>
        <p:spPr>
          <a:xfrm>
            <a:off x="4076700" y="2390775"/>
            <a:ext cx="0" cy="25338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6" name="Google Shape;496;p77"/>
          <p:cNvSpPr txBox="1">
            <a:spLocks noGrp="1"/>
          </p:cNvSpPr>
          <p:nvPr>
            <p:ph type="body" idx="3"/>
          </p:nvPr>
        </p:nvSpPr>
        <p:spPr>
          <a:xfrm>
            <a:off x="4347675" y="3667225"/>
            <a:ext cx="4230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7" name="Google Shape;497;p77"/>
          <p:cNvSpPr txBox="1">
            <a:spLocks noGrp="1"/>
          </p:cNvSpPr>
          <p:nvPr>
            <p:ph type="body" idx="4"/>
          </p:nvPr>
        </p:nvSpPr>
        <p:spPr>
          <a:xfrm>
            <a:off x="4347675" y="4495875"/>
            <a:ext cx="4230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77"/>
          <p:cNvSpPr txBox="1"/>
          <p:nvPr/>
        </p:nvSpPr>
        <p:spPr>
          <a:xfrm>
            <a:off x="4347675" y="2438375"/>
            <a:ext cx="4082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chemeClr val="accent5"/>
                </a:solidFill>
                <a:latin typeface="Space Grotesk SemiBold"/>
                <a:sym typeface="Space Grotesk SemiBold"/>
              </a:rPr>
              <a:t>Número</a:t>
            </a:r>
            <a:endParaRPr lang="pt-PT" sz="1400" b="0" i="0" u="none" strike="noStrike" cap="none"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499" name="Google Shape;499;p77"/>
          <p:cNvSpPr txBox="1"/>
          <p:nvPr/>
        </p:nvSpPr>
        <p:spPr>
          <a:xfrm>
            <a:off x="4347675" y="3286200"/>
            <a:ext cx="4082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chemeClr val="accent5"/>
                </a:solidFill>
                <a:latin typeface="Space Grotesk SemiBold"/>
                <a:sym typeface="Space Grotesk SemiBold"/>
              </a:rPr>
              <a:t>Correio electrónico</a:t>
            </a:r>
            <a:endParaRPr lang="pt-PT" sz="1400" b="0" i="0" u="none" strike="noStrike" cap="none"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500" name="Google Shape;500;p77"/>
          <p:cNvSpPr txBox="1"/>
          <p:nvPr/>
        </p:nvSpPr>
        <p:spPr>
          <a:xfrm>
            <a:off x="4347675" y="4114875"/>
            <a:ext cx="4082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chemeClr val="accent5"/>
                </a:solidFill>
                <a:latin typeface="Space Grotesk SemiBold"/>
                <a:sym typeface="Space Grotesk SemiBold"/>
              </a:rPr>
              <a:t>Ligação ao Site</a:t>
            </a:r>
            <a:endParaRPr lang="pt-PT" sz="1400" b="0" i="0" u="none" strike="noStrike" cap="none">
              <a:solidFill>
                <a:schemeClr val="accent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59">
          <p15:clr>
            <a:srgbClr val="E46962"/>
          </p15:clr>
        </p15:guide>
        <p15:guide id="2" orient="horz" pos="2181">
          <p15:clr>
            <a:srgbClr val="E46962"/>
          </p15:clr>
        </p15:guide>
        <p15:guide id="3" orient="horz" pos="2703">
          <p15:clr>
            <a:srgbClr val="E46962"/>
          </p15:clr>
        </p15:guide>
        <p15:guide id="4" pos="2739">
          <p15:clr>
            <a:srgbClr val="E46962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slide - v1">
  <p:cSld name="Single user slide - v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8"/>
          <p:cNvSpPr/>
          <p:nvPr/>
        </p:nvSpPr>
        <p:spPr>
          <a:xfrm>
            <a:off x="6896100" y="-28575"/>
            <a:ext cx="2247900" cy="51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8"/>
          <p:cNvSpPr/>
          <p:nvPr/>
        </p:nvSpPr>
        <p:spPr>
          <a:xfrm>
            <a:off x="1652100" y="1809750"/>
            <a:ext cx="6105600" cy="2209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8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05" name="Google Shape;505;p78"/>
          <p:cNvSpPr>
            <a:spLocks noGrp="1"/>
          </p:cNvSpPr>
          <p:nvPr>
            <p:ph type="pic" idx="2"/>
          </p:nvPr>
        </p:nvSpPr>
        <p:spPr>
          <a:xfrm>
            <a:off x="566250" y="1781175"/>
            <a:ext cx="2238300" cy="223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6" name="Google Shape;506;p78"/>
          <p:cNvSpPr txBox="1">
            <a:spLocks noGrp="1"/>
          </p:cNvSpPr>
          <p:nvPr>
            <p:ph type="body" idx="1"/>
          </p:nvPr>
        </p:nvSpPr>
        <p:spPr>
          <a:xfrm>
            <a:off x="3201650" y="2350798"/>
            <a:ext cx="38574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07" name="Google Shape;507;p78"/>
          <p:cNvSpPr txBox="1">
            <a:spLocks noGrp="1"/>
          </p:cNvSpPr>
          <p:nvPr>
            <p:ph type="subTitle" idx="3"/>
          </p:nvPr>
        </p:nvSpPr>
        <p:spPr>
          <a:xfrm>
            <a:off x="3201650" y="2029802"/>
            <a:ext cx="38574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pace Grotesk SemiBold"/>
              <a:buNone/>
              <a:defRPr sz="140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78"/>
          <p:cNvSpPr txBox="1">
            <a:spLocks noGrp="1"/>
          </p:cNvSpPr>
          <p:nvPr>
            <p:ph type="body" idx="4"/>
          </p:nvPr>
        </p:nvSpPr>
        <p:spPr>
          <a:xfrm>
            <a:off x="3201650" y="2671800"/>
            <a:ext cx="38574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4">
          <p15:clr>
            <a:srgbClr val="E46962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slide - v2">
  <p:cSld name="Quotes slide - v2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9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11" name="Google Shape;511;p79"/>
          <p:cNvSpPr/>
          <p:nvPr/>
        </p:nvSpPr>
        <p:spPr>
          <a:xfrm>
            <a:off x="0" y="2609850"/>
            <a:ext cx="9144000" cy="2533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9"/>
          <p:cNvSpPr/>
          <p:nvPr/>
        </p:nvSpPr>
        <p:spPr>
          <a:xfrm>
            <a:off x="1114350" y="1552500"/>
            <a:ext cx="6915300" cy="2152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79"/>
          <p:cNvSpPr txBox="1"/>
          <p:nvPr/>
        </p:nvSpPr>
        <p:spPr>
          <a:xfrm>
            <a:off x="1347300" y="1552500"/>
            <a:ext cx="571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t-PT" sz="9600" b="0" i="0" u="none" strike="noStrike" cap="none">
                <a:solidFill>
                  <a:schemeClr val="accent5"/>
                </a:solidFill>
                <a:latin typeface="Lobster"/>
                <a:sym typeface="Lobster"/>
              </a:rPr>
              <a:t>“</a:t>
            </a:r>
            <a:endParaRPr lang="pt-PT" sz="9600" b="0" i="0" u="none" strike="noStrike" cap="none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14" name="Google Shape;514;p79"/>
          <p:cNvSpPr txBox="1"/>
          <p:nvPr/>
        </p:nvSpPr>
        <p:spPr>
          <a:xfrm rot="10800000" flipH="1">
            <a:off x="7376625" y="3113925"/>
            <a:ext cx="571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t-PT" sz="9600" b="0" i="0" u="none" strike="noStrike" cap="none">
                <a:solidFill>
                  <a:schemeClr val="accent5"/>
                </a:solidFill>
                <a:latin typeface="Lobster"/>
                <a:sym typeface="Lobster"/>
              </a:rPr>
              <a:t>“</a:t>
            </a:r>
            <a:endParaRPr lang="pt-PT" sz="9600" b="0" i="0" u="none" strike="noStrike" cap="none">
              <a:solidFill>
                <a:schemeClr val="accent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15" name="Google Shape;515;p79"/>
          <p:cNvSpPr txBox="1">
            <a:spLocks noGrp="1"/>
          </p:cNvSpPr>
          <p:nvPr>
            <p:ph type="body" idx="1"/>
          </p:nvPr>
        </p:nvSpPr>
        <p:spPr>
          <a:xfrm>
            <a:off x="2044800" y="1882800"/>
            <a:ext cx="5186100" cy="1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 No Image">
  <p:cSld name="Slide With Bullet Points v1 No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/>
          <p:nvPr/>
        </p:nvSpPr>
        <p:spPr>
          <a:xfrm>
            <a:off x="0" y="0"/>
            <a:ext cx="9144000" cy="94800"/>
          </a:xfrm>
          <a:prstGeom prst="rect">
            <a:avLst/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1"/>
          </p:nvPr>
        </p:nvSpPr>
        <p:spPr>
          <a:xfrm>
            <a:off x="566250" y="920075"/>
            <a:ext cx="7777200" cy="27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/>
          <p:nvPr/>
        </p:nvSpPr>
        <p:spPr>
          <a:xfrm>
            <a:off x="0" y="0"/>
            <a:ext cx="9144000" cy="54000"/>
          </a:xfrm>
          <a:prstGeom prst="rect">
            <a:avLst/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Points v2">
  <p:cSld name="Slide with 2 Points v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/>
          <p:nvPr/>
        </p:nvSpPr>
        <p:spPr>
          <a:xfrm>
            <a:off x="3236813" y="1605550"/>
            <a:ext cx="2489100" cy="256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" name="Google Shape;56;p44"/>
          <p:cNvSpPr txBox="1">
            <a:spLocks noGrp="1"/>
          </p:cNvSpPr>
          <p:nvPr>
            <p:ph type="title"/>
          </p:nvPr>
        </p:nvSpPr>
        <p:spPr>
          <a:xfrm>
            <a:off x="287725" y="369925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1"/>
          </p:nvPr>
        </p:nvSpPr>
        <p:spPr>
          <a:xfrm>
            <a:off x="3378413" y="1730050"/>
            <a:ext cx="2205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8" name="Google Shape;58;p44"/>
          <p:cNvSpPr/>
          <p:nvPr/>
        </p:nvSpPr>
        <p:spPr>
          <a:xfrm>
            <a:off x="6197750" y="1605550"/>
            <a:ext cx="2487600" cy="256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104775" dir="636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59;p44"/>
          <p:cNvSpPr txBox="1">
            <a:spLocks noGrp="1"/>
          </p:cNvSpPr>
          <p:nvPr>
            <p:ph type="body" idx="2"/>
          </p:nvPr>
        </p:nvSpPr>
        <p:spPr>
          <a:xfrm>
            <a:off x="6338600" y="1730050"/>
            <a:ext cx="2205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0" name="Google Shape;60;p44"/>
          <p:cNvSpPr>
            <a:spLocks noGrp="1"/>
          </p:cNvSpPr>
          <p:nvPr>
            <p:ph type="pic" idx="3"/>
          </p:nvPr>
        </p:nvSpPr>
        <p:spPr>
          <a:xfrm>
            <a:off x="396825" y="1185400"/>
            <a:ext cx="2205900" cy="3581400"/>
          </a:xfrm>
          <a:prstGeom prst="roundRect">
            <a:avLst>
              <a:gd name="adj" fmla="val 2768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3">
          <p15:clr>
            <a:srgbClr val="E46962"/>
          </p15:clr>
        </p15:guide>
        <p15:guide id="2" pos="250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">
  <p:cSld name="Slide with 3 key metric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/>
          <p:nvPr/>
        </p:nvSpPr>
        <p:spPr>
          <a:xfrm>
            <a:off x="569625" y="1377275"/>
            <a:ext cx="2575500" cy="319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7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body" idx="1"/>
          </p:nvPr>
        </p:nvSpPr>
        <p:spPr>
          <a:xfrm>
            <a:off x="812325" y="2376000"/>
            <a:ext cx="20901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6" name="Google Shape;66;p47"/>
          <p:cNvSpPr/>
          <p:nvPr/>
        </p:nvSpPr>
        <p:spPr>
          <a:xfrm>
            <a:off x="3287688" y="1377275"/>
            <a:ext cx="2575500" cy="319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7"/>
          <p:cNvSpPr/>
          <p:nvPr/>
        </p:nvSpPr>
        <p:spPr>
          <a:xfrm>
            <a:off x="6005751" y="1377275"/>
            <a:ext cx="2575500" cy="319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42900" dist="95250" dir="5400000" algn="bl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7"/>
          <p:cNvSpPr txBox="1">
            <a:spLocks noGrp="1"/>
          </p:cNvSpPr>
          <p:nvPr>
            <p:ph type="body" idx="2"/>
          </p:nvPr>
        </p:nvSpPr>
        <p:spPr>
          <a:xfrm>
            <a:off x="3530400" y="2377558"/>
            <a:ext cx="20901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body" idx="3"/>
          </p:nvPr>
        </p:nvSpPr>
        <p:spPr>
          <a:xfrm>
            <a:off x="6239000" y="2377558"/>
            <a:ext cx="20901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subTitle" idx="4"/>
          </p:nvPr>
        </p:nvSpPr>
        <p:spPr>
          <a:xfrm>
            <a:off x="812325" y="1803600"/>
            <a:ext cx="2090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ubTitle" idx="5"/>
          </p:nvPr>
        </p:nvSpPr>
        <p:spPr>
          <a:xfrm>
            <a:off x="3464688" y="1803600"/>
            <a:ext cx="22215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subTitle" idx="6"/>
          </p:nvPr>
        </p:nvSpPr>
        <p:spPr>
          <a:xfrm>
            <a:off x="6182738" y="1803600"/>
            <a:ext cx="22215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Space Grotesk SemiBold"/>
              <a:buNone/>
              <a:defRPr sz="1200" b="0">
                <a:solidFill>
                  <a:schemeClr val="accent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5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body" idx="1"/>
          </p:nvPr>
        </p:nvSpPr>
        <p:spPr>
          <a:xfrm>
            <a:off x="1033835" y="2298786"/>
            <a:ext cx="3701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8585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pace Grotesk"/>
              <a:buNone/>
              <a:defRPr sz="2000" b="1" i="0" u="none" strike="noStrike" cap="none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1"/>
          </p:nvPr>
        </p:nvSpPr>
        <p:spPr>
          <a:xfrm>
            <a:off x="566250" y="1377275"/>
            <a:ext cx="80115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57">
          <p15:clr>
            <a:srgbClr val="E46962"/>
          </p15:clr>
        </p15:guide>
        <p15:guide id="2" pos="5403">
          <p15:clr>
            <a:srgbClr val="E46962"/>
          </p15:clr>
        </p15:guide>
        <p15:guide id="3" orient="horz" pos="280">
          <p15:clr>
            <a:srgbClr val="E46962"/>
          </p15:clr>
        </p15:guide>
        <p15:guide id="4" orient="horz" pos="2878">
          <p15:clr>
            <a:srgbClr val="E46962"/>
          </p15:clr>
        </p15:guide>
        <p15:guide id="5" orient="horz" pos="868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900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/>
          <p:nvPr/>
        </p:nvSpPr>
        <p:spPr>
          <a:xfrm>
            <a:off x="0" y="0"/>
            <a:ext cx="9144000" cy="51561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2845951" y="528855"/>
            <a:ext cx="3452098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 u="none" strike="noStrike" cap="none">
                <a:solidFill>
                  <a:srgbClr val="635DC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body" idx="1"/>
          </p:nvPr>
        </p:nvSpPr>
        <p:spPr>
          <a:xfrm>
            <a:off x="1033835" y="2298786"/>
            <a:ext cx="3701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8585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pace Grotesk"/>
              <a:buNone/>
              <a:defRPr sz="2000" b="1" i="0" u="none" strike="noStrike" cap="none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anken Grotesk"/>
              <a:buNone/>
              <a:defRPr sz="2000" b="1" i="0" u="none" strike="noStrike" cap="none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42" name="Google Shape;342;p45"/>
          <p:cNvSpPr txBox="1">
            <a:spLocks noGrp="1"/>
          </p:cNvSpPr>
          <p:nvPr>
            <p:ph type="body" idx="1"/>
          </p:nvPr>
        </p:nvSpPr>
        <p:spPr>
          <a:xfrm>
            <a:off x="566250" y="1377275"/>
            <a:ext cx="8011500" cy="3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●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○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Inter Medium"/>
              <a:buChar char="■"/>
              <a:defRPr sz="11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343" name="Google Shape;343;p45"/>
          <p:cNvSpPr txBox="1">
            <a:spLocks noGrp="1"/>
          </p:cNvSpPr>
          <p:nvPr>
            <p:ph type="sldNum" idx="12"/>
          </p:nvPr>
        </p:nvSpPr>
        <p:spPr>
          <a:xfrm>
            <a:off x="80290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57">
          <p15:clr>
            <a:srgbClr val="E46962"/>
          </p15:clr>
        </p15:guide>
        <p15:guide id="2" pos="5403">
          <p15:clr>
            <a:srgbClr val="E46962"/>
          </p15:clr>
        </p15:guide>
        <p15:guide id="3" orient="horz" pos="280">
          <p15:clr>
            <a:srgbClr val="E46962"/>
          </p15:clr>
        </p15:guide>
        <p15:guide id="4" orient="horz" pos="2878">
          <p15:clr>
            <a:srgbClr val="E46962"/>
          </p15:clr>
        </p15:guide>
        <p15:guide id="5" orient="horz" pos="86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ashdata.org/data/household#!/" TargetMode="External"/><Relationship Id="rId13" Type="http://schemas.openxmlformats.org/officeDocument/2006/relationships/hyperlink" Target="https://www.who.int/publications/i/item/9789240044210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score.tools.who.int/fileadmin/uploads/score/Documents/Enable_data_use_for_policy_and_action/100_Core_Health_Indicators_2018.pdf" TargetMode="External"/><Relationship Id="rId12" Type="http://schemas.openxmlformats.org/officeDocument/2006/relationships/hyperlink" Target="https://apps.who.int/iris/bitstream/handle/10665/272603/9789241514064-eng.pdf" TargetMode="External"/><Relationship Id="rId17" Type="http://schemas.openxmlformats.org/officeDocument/2006/relationships/hyperlink" Target="https://cap-2030.org/dashboard/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who.int/publications/m/item/analysis-and-use-of-health-facility-data-guidance-for-rmncah-programme-manager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untdown2030.org/wp-content/uploads/2017/11/Countdown_to_2015_final_report.pdf" TargetMode="External"/><Relationship Id="rId11" Type="http://schemas.openxmlformats.org/officeDocument/2006/relationships/hyperlink" Target="https://www.ncbi.nlm.nih.gov/pmc/articles/PMC9270792/?report=reader#!po=50.0000" TargetMode="External"/><Relationship Id="rId5" Type="http://schemas.openxmlformats.org/officeDocument/2006/relationships/hyperlink" Target="https://data.unicef.org/resources/child-health-and-well-being-dashboard/" TargetMode="External"/><Relationship Id="rId15" Type="http://schemas.openxmlformats.org/officeDocument/2006/relationships/hyperlink" Target="https://scorecard.immunizationagenda2030.org/" TargetMode="External"/><Relationship Id="rId10" Type="http://schemas.openxmlformats.org/officeDocument/2006/relationships/hyperlink" Target="https://cdn.who.int/media/docs/default-source/mca-documents/maternal-nb/ending-preventable-maternal-mortality_epmm_brief-230921.pdf?sfvrsn=f5dcf35e_5" TargetMode="External"/><Relationship Id="rId4" Type="http://schemas.openxmlformats.org/officeDocument/2006/relationships/hyperlink" Target="https://www.ncbi.nlm.nih.gov/pmc/articles/PMC9764429/" TargetMode="External"/><Relationship Id="rId9" Type="http://schemas.openxmlformats.org/officeDocument/2006/relationships/hyperlink" Target="https://www.healthynewbornnetwork.org/hnn-content/uploads/160525-ENAP-country-progress-tracking-report-2015-v2.pdf" TargetMode="External"/><Relationship Id="rId14" Type="http://schemas.openxmlformats.org/officeDocument/2006/relationships/hyperlink" Target="https://data.gffportal.org/abou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ata/gho/data/indicators/indicator-details/GHO/under-five-mortality-rate-(probability-of-dying-by-age-5-per-1000-live-births)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s://childmortality.org/?indicator=MRM1T59" TargetMode="External"/><Relationship Id="rId4" Type="http://schemas.openxmlformats.org/officeDocument/2006/relationships/hyperlink" Target="https://childmortality.org/wp-content/uploads/2024/03/UNIGME-2023-Child-Mortality-Report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ris.who.int/bitstream/handle/10665/149019/WHO_N?sequence=1" TargetMode="External"/><Relationship Id="rId3" Type="http://schemas.openxmlformats.org/officeDocument/2006/relationships/hyperlink" Target="https://www.who.int/data/gho/data/indicators/indicator-details/GHO/gho-jme-country-children-aged-5-years-wasted-br-(-weight-for-height--2-sd)" TargetMode="External"/><Relationship Id="rId7" Type="http://schemas.openxmlformats.org/officeDocument/2006/relationships/hyperlink" Target="https://data.unicef.org/resources/who-unicef-discussion-paper-nutrition-targets/" TargetMode="External"/><Relationship Id="rId12" Type="http://schemas.openxmlformats.org/officeDocument/2006/relationships/hyperlink" Target="https://data.unicef.org/countdown-203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who.int/publications/i/item/WHO-NMH-NHD-14.8" TargetMode="External"/><Relationship Id="rId11" Type="http://schemas.openxmlformats.org/officeDocument/2006/relationships/hyperlink" Target="https://www.who.int/data/nutrition/nlis/gnmf" TargetMode="External"/><Relationship Id="rId5" Type="http://schemas.openxmlformats.org/officeDocument/2006/relationships/hyperlink" Target="https://www.who.int/publications/i/item/9789241513609" TargetMode="External"/><Relationship Id="rId10" Type="http://schemas.openxmlformats.org/officeDocument/2006/relationships/hyperlink" Target="https://data.unicef.org/topic/nutrition/breastfeeding/" TargetMode="External"/><Relationship Id="rId4" Type="http://schemas.openxmlformats.org/officeDocument/2006/relationships/hyperlink" Target="https://www.childwasting.org/_files/ugd/2b7a06_643a6617b6a54190933d860b7b2c769b.pdf" TargetMode="External"/><Relationship Id="rId9" Type="http://schemas.openxmlformats.org/officeDocument/2006/relationships/hyperlink" Target="https://www.who.int/data/gho/data/indicators/indicator-details/GHO/hem-children-aged-5-years-with-diarrhoea-receiving-oral-rehydration-salts-(-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data/nutrition/nlis/gnmf" TargetMode="External"/><Relationship Id="rId3" Type="http://schemas.openxmlformats.org/officeDocument/2006/relationships/hyperlink" Target="https://www.who.int/publications/i/item/9789241513609" TargetMode="External"/><Relationship Id="rId7" Type="http://schemas.openxmlformats.org/officeDocument/2006/relationships/hyperlink" Target="https://data.unicef.org/resources/who-unicef-discussion-paper-nutrition-target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who.int/publications/i/item/the-integrated-global-action-plan-for-prevention-and-control-of-pneumonia-and-diarrhoea-(gappd)" TargetMode="External"/><Relationship Id="rId5" Type="http://schemas.openxmlformats.org/officeDocument/2006/relationships/hyperlink" Target="https://www.childwasting.org/_files/ugd/2b7a06_643a6617b6a54190933d860b7b2c769b.pdf" TargetMode="External"/><Relationship Id="rId4" Type="http://schemas.openxmlformats.org/officeDocument/2006/relationships/hyperlink" Target="https://www.who.int/publications/i/item/WHO-NMH-NHD-14.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global-malaria-programme/reports/world-malaria-report-202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www.immunizationagenda2030.org/images/documents/IA2030_Annex_FrameworkForActionv04.pdf" TargetMode="External"/><Relationship Id="rId5" Type="http://schemas.openxmlformats.org/officeDocument/2006/relationships/hyperlink" Target="https://www.who.int/data/gho/data/themes/topics/sdg-target-3_b-development-assistance-and-vaccine-coverage" TargetMode="External"/><Relationship Id="rId4" Type="http://schemas.openxmlformats.org/officeDocument/2006/relationships/hyperlink" Target="https://endmalaria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the-integrated-global-action-plan-for-prevention-and-control-of-pneumonia-and-diarrhoea-(gappd)" TargetMode="External"/><Relationship Id="rId7" Type="http://schemas.openxmlformats.org/officeDocument/2006/relationships/hyperlink" Target="https://www.who.int/teams/global-malaria-programme/reports/world-malaria-report-202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s://unstats.un.org/sdgs/metadata/files/Metadata-03-08-01.pdf" TargetMode="External"/><Relationship Id="rId5" Type="http://schemas.openxmlformats.org/officeDocument/2006/relationships/hyperlink" Target="https://endmalaria.org/" TargetMode="External"/><Relationship Id="rId4" Type="http://schemas.openxmlformats.org/officeDocument/2006/relationships/hyperlink" Target="https://www.who.int/publications/i/item/2018-global-reference-list-of-100-core-health-indicators-(-plus-health-related-sdgs)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data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1565554" TargetMode="External"/><Relationship Id="rId7" Type="http://schemas.openxmlformats.org/officeDocument/2006/relationships/hyperlink" Target="https://cdn.who.int/media/docs/default-source/mca-documents/qoc/qed-quality-of-care-for-maternal-and-newborn-health-a-monitoring-framework-for-network-countries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latform.who.int/docs/default-source/mca-documents/rmncah/global-strategy/gs-indicator-and-monitoring-framework.pdf" TargetMode="External"/><Relationship Id="rId5" Type="http://schemas.openxmlformats.org/officeDocument/2006/relationships/hyperlink" Target="https://iris.who.int/bitstream/handle/10665/373826/9789240080331-eng.pdf?sequence=1" TargetMode="External"/><Relationship Id="rId4" Type="http://schemas.openxmlformats.org/officeDocument/2006/relationships/hyperlink" Target="https://www.ncbi.nlm.nih.gov/pmc/articles/PMC927079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healthtaskforce.org/hubs/child-survival-a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"/>
          <p:cNvSpPr/>
          <p:nvPr/>
        </p:nvSpPr>
        <p:spPr>
          <a:xfrm>
            <a:off x="7740923" y="313228"/>
            <a:ext cx="1408183" cy="2788419"/>
          </a:xfrm>
          <a:custGeom>
            <a:avLst/>
            <a:gdLst/>
            <a:ahLst/>
            <a:cxnLst/>
            <a:rect l="l" t="t" r="r" b="b"/>
            <a:pathLst>
              <a:path w="1868170" h="3489325" extrusionOk="0">
                <a:moveTo>
                  <a:pt x="0" y="3489198"/>
                </a:moveTo>
                <a:lnTo>
                  <a:pt x="1867661" y="3489198"/>
                </a:lnTo>
                <a:lnTo>
                  <a:pt x="1867661" y="0"/>
                </a:lnTo>
                <a:lnTo>
                  <a:pt x="0" y="0"/>
                </a:lnTo>
                <a:lnTo>
                  <a:pt x="0" y="3489198"/>
                </a:lnTo>
                <a:close/>
              </a:path>
            </a:pathLst>
          </a:custGeom>
          <a:solidFill>
            <a:srgbClr val="B1AEC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"/>
          <p:cNvSpPr/>
          <p:nvPr/>
        </p:nvSpPr>
        <p:spPr>
          <a:xfrm>
            <a:off x="31916" y="363211"/>
            <a:ext cx="7701915" cy="2789061"/>
          </a:xfrm>
          <a:custGeom>
            <a:avLst/>
            <a:gdLst/>
            <a:ahLst/>
            <a:cxnLst/>
            <a:rect l="l" t="t" r="r" b="b"/>
            <a:pathLst>
              <a:path w="10269220" h="3657600" extrusionOk="0">
                <a:moveTo>
                  <a:pt x="0" y="3657600"/>
                </a:moveTo>
                <a:lnTo>
                  <a:pt x="10268712" y="3657600"/>
                </a:lnTo>
                <a:lnTo>
                  <a:pt x="10268712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2A246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"/>
          <p:cNvSpPr txBox="1">
            <a:spLocks noGrp="1"/>
          </p:cNvSpPr>
          <p:nvPr>
            <p:ph type="title"/>
          </p:nvPr>
        </p:nvSpPr>
        <p:spPr>
          <a:xfrm>
            <a:off x="616116" y="1244638"/>
            <a:ext cx="6541523" cy="56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>
                <a:solidFill>
                  <a:srgbClr val="FFFFFF"/>
                </a:solidFill>
              </a:rPr>
              <a:t>ACÇÃO DE SOBREVIVÊNCIA INFANTIL</a:t>
            </a:r>
            <a:endParaRPr lang="pt-PT" sz="3600" dirty="0"/>
          </a:p>
        </p:txBody>
      </p:sp>
      <p:sp>
        <p:nvSpPr>
          <p:cNvPr id="523" name="Google Shape;523;p1"/>
          <p:cNvSpPr/>
          <p:nvPr/>
        </p:nvSpPr>
        <p:spPr>
          <a:xfrm>
            <a:off x="7144729" y="3142971"/>
            <a:ext cx="2001448" cy="242306"/>
          </a:xfrm>
          <a:custGeom>
            <a:avLst/>
            <a:gdLst/>
            <a:ahLst/>
            <a:cxnLst/>
            <a:rect l="l" t="t" r="r" b="b"/>
            <a:pathLst>
              <a:path w="2593340" h="337185" extrusionOk="0">
                <a:moveTo>
                  <a:pt x="0" y="0"/>
                </a:moveTo>
                <a:lnTo>
                  <a:pt x="2593085" y="0"/>
                </a:lnTo>
                <a:lnTo>
                  <a:pt x="2593085" y="336804"/>
                </a:lnTo>
                <a:lnTo>
                  <a:pt x="0" y="336804"/>
                </a:lnTo>
                <a:lnTo>
                  <a:pt x="0" y="0"/>
                </a:lnTo>
                <a:close/>
              </a:path>
            </a:pathLst>
          </a:custGeom>
          <a:solidFill>
            <a:srgbClr val="7E2F5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"/>
          <p:cNvSpPr txBox="1"/>
          <p:nvPr/>
        </p:nvSpPr>
        <p:spPr>
          <a:xfrm>
            <a:off x="7322052" y="3173234"/>
            <a:ext cx="939165" cy="1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strike="noStrike" cap="none" dirty="0">
                <a:solidFill>
                  <a:srgbClr val="FFFFFF"/>
                </a:solidFill>
                <a:latin typeface="Gill Sans"/>
                <a:sym typeface="Gill Sans"/>
              </a:rPr>
              <a:t>Abril de 2024</a:t>
            </a:r>
            <a:endParaRPr lang="pt-PT" sz="12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5" name="Google Shape;525;p1"/>
          <p:cNvSpPr txBox="1"/>
          <p:nvPr/>
        </p:nvSpPr>
        <p:spPr>
          <a:xfrm>
            <a:off x="616116" y="2284851"/>
            <a:ext cx="5673464" cy="65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100" b="1" i="1" u="none" strike="noStrike" cap="none" dirty="0">
                <a:solidFill>
                  <a:srgbClr val="B2AFC3"/>
                </a:solidFill>
                <a:latin typeface="Gill Sans"/>
                <a:sym typeface="Gill Sans"/>
              </a:rPr>
              <a:t>Quadro de Resultados para a Responsabilização, Advocacia e </a:t>
            </a:r>
            <a:r>
              <a:rPr lang="pt-PT" sz="2100" b="1" i="1" u="none" strike="noStrike" cap="none" dirty="0" err="1">
                <a:solidFill>
                  <a:srgbClr val="B2AFC3"/>
                </a:solidFill>
                <a:latin typeface="Gill Sans"/>
                <a:sym typeface="Gill Sans"/>
              </a:rPr>
              <a:t>Acção</a:t>
            </a:r>
            <a:endParaRPr lang="pt-PT" sz="1050" b="0" i="0" u="none" strike="noStrike" cap="none" dirty="0">
              <a:solidFill>
                <a:srgbClr val="B2AFC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6" name="Google Shape;526;p1"/>
          <p:cNvSpPr/>
          <p:nvPr/>
        </p:nvSpPr>
        <p:spPr>
          <a:xfrm>
            <a:off x="456091" y="3471316"/>
            <a:ext cx="990677" cy="9740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"/>
          <p:cNvSpPr txBox="1"/>
          <p:nvPr/>
        </p:nvSpPr>
        <p:spPr>
          <a:xfrm>
            <a:off x="1604068" y="3743466"/>
            <a:ext cx="705988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1" u="none" strike="noStrike" cap="none">
                <a:solidFill>
                  <a:srgbClr val="000000"/>
                </a:solidFill>
                <a:latin typeface="Gill Sans"/>
                <a:sym typeface="Gill Sans"/>
              </a:rPr>
              <a:t>Agradecimentos à: Contagem Decrescente para 2030, Mecanismo de Financiamento Global, JSI, London School of Hygiene &amp; Tropical Medicine, MOMENTUM, PRB, Save the Children, UNICEF, USAID e OMS </a:t>
            </a:r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"/>
          <p:cNvSpPr txBox="1">
            <a:spLocks noGrp="1"/>
          </p:cNvSpPr>
          <p:nvPr>
            <p:ph type="title"/>
          </p:nvPr>
        </p:nvSpPr>
        <p:spPr>
          <a:xfrm>
            <a:off x="521717" y="1853269"/>
            <a:ext cx="2695710" cy="219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PT" sz="2400">
                <a:latin typeface="Gill Sans"/>
                <a:sym typeface="Gill Sans"/>
              </a:rPr>
              <a:t>Mapa da CSA TOC para o Quadro de Resultados da TOC</a:t>
            </a:r>
            <a:endParaRPr lang="pt-PT"/>
          </a:p>
        </p:txBody>
      </p:sp>
      <p:sp>
        <p:nvSpPr>
          <p:cNvPr id="626" name="Google Shape;626;p10"/>
          <p:cNvSpPr txBox="1"/>
          <p:nvPr/>
        </p:nvSpPr>
        <p:spPr>
          <a:xfrm rot="-5400000">
            <a:off x="2502370" y="1650631"/>
            <a:ext cx="2406757" cy="40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2000"/>
              <a:buFont typeface="Space Grotesk"/>
              <a:buNone/>
            </a:pPr>
            <a:r>
              <a:rPr lang="pt-PT" sz="160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CSA TOC</a:t>
            </a:r>
            <a:endParaRPr lang="pt-PT"/>
          </a:p>
        </p:txBody>
      </p:sp>
      <p:sp>
        <p:nvSpPr>
          <p:cNvPr id="627" name="Google Shape;627;p10"/>
          <p:cNvSpPr/>
          <p:nvPr/>
        </p:nvSpPr>
        <p:spPr>
          <a:xfrm>
            <a:off x="7616898" y="4127305"/>
            <a:ext cx="970026" cy="529581"/>
          </a:xfrm>
          <a:prstGeom prst="rect">
            <a:avLst/>
          </a:prstGeom>
          <a:solidFill>
            <a:srgbClr val="39B5B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112713" marR="0" lvl="0" indent="-112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pt-PT" sz="11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Resultados nutricionais</a:t>
            </a:r>
            <a:endParaRPr lang="pt-PT"/>
          </a:p>
          <a:p>
            <a:pPr marL="112713" marR="0" lvl="0" indent="-112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pt-PT" sz="11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Mortalidade</a:t>
            </a:r>
            <a:endParaRPr lang="pt-PT"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5157552" y="3456347"/>
            <a:ext cx="974723" cy="480242"/>
          </a:xfrm>
          <a:prstGeom prst="rect">
            <a:avLst/>
          </a:prstGeom>
          <a:solidFill>
            <a:srgbClr val="8696C7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0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Resultados Quantitativos</a:t>
            </a:r>
            <a:endParaRPr lang="pt-PT"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0"/>
          <p:cNvSpPr/>
          <p:nvPr/>
        </p:nvSpPr>
        <p:spPr>
          <a:xfrm>
            <a:off x="6385705" y="4121801"/>
            <a:ext cx="970026" cy="535085"/>
          </a:xfrm>
          <a:prstGeom prst="rect">
            <a:avLst/>
          </a:prstGeom>
          <a:solidFill>
            <a:srgbClr val="26797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pt-PT" sz="11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Qualidade</a:t>
            </a:r>
            <a:endParaRPr lang="pt-PT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pt-PT" sz="11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Cobertura</a:t>
            </a:r>
            <a:endParaRPr lang="pt-PT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pt-PT" sz="11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Equidade</a:t>
            </a:r>
            <a:endParaRPr lang="pt-PT"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0"/>
          <p:cNvSpPr/>
          <p:nvPr/>
        </p:nvSpPr>
        <p:spPr>
          <a:xfrm>
            <a:off x="3925714" y="3713292"/>
            <a:ext cx="978408" cy="327003"/>
          </a:xfrm>
          <a:prstGeom prst="rect">
            <a:avLst/>
          </a:prstGeom>
          <a:solidFill>
            <a:srgbClr val="3D69AC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Processos</a:t>
            </a:r>
            <a:endParaRPr lang="pt-PT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0"/>
          <p:cNvSpPr/>
          <p:nvPr/>
        </p:nvSpPr>
        <p:spPr>
          <a:xfrm>
            <a:off x="3925714" y="4121801"/>
            <a:ext cx="2206561" cy="535085"/>
          </a:xfrm>
          <a:prstGeom prst="rect">
            <a:avLst/>
          </a:prstGeom>
          <a:solidFill>
            <a:srgbClr val="7F7A9B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Etapas e indicadores da implementação</a:t>
            </a:r>
            <a:endParaRPr lang="pt-PT"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0"/>
          <p:cNvSpPr/>
          <p:nvPr/>
        </p:nvSpPr>
        <p:spPr>
          <a:xfrm>
            <a:off x="7616898" y="3483240"/>
            <a:ext cx="970027" cy="446591"/>
          </a:xfrm>
          <a:prstGeom prst="rect">
            <a:avLst/>
          </a:prstGeom>
          <a:solidFill>
            <a:srgbClr val="39B5B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12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Impacto</a:t>
            </a:r>
            <a:endParaRPr lang="pt-PT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0"/>
          <p:cNvSpPr/>
          <p:nvPr/>
        </p:nvSpPr>
        <p:spPr>
          <a:xfrm>
            <a:off x="6385705" y="3488203"/>
            <a:ext cx="970026" cy="446591"/>
          </a:xfrm>
          <a:prstGeom prst="rect">
            <a:avLst/>
          </a:prstGeom>
          <a:solidFill>
            <a:srgbClr val="26797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12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Resultados Qualitativos</a:t>
            </a:r>
            <a:endParaRPr lang="pt-PT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0"/>
          <p:cNvSpPr/>
          <p:nvPr/>
        </p:nvSpPr>
        <p:spPr>
          <a:xfrm>
            <a:off x="3926037" y="3223427"/>
            <a:ext cx="978408" cy="446591"/>
          </a:xfrm>
          <a:prstGeom prst="rect">
            <a:avLst/>
          </a:prstGeom>
          <a:solidFill>
            <a:srgbClr val="3D69AC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0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Estruturas/</a:t>
            </a:r>
            <a:r>
              <a:rPr lang="pt-PT" sz="1200" dirty="0">
                <a:solidFill>
                  <a:srgbClr val="FFFFFF"/>
                </a:solidFill>
                <a:latin typeface="Calibri"/>
                <a:sym typeface="Calibri"/>
              </a:rPr>
              <a:t> </a:t>
            </a:r>
            <a:r>
              <a:rPr lang="pt-PT" sz="1200" b="0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Recursos</a:t>
            </a:r>
            <a:endParaRPr lang="pt-PT"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0"/>
          <p:cNvSpPr txBox="1"/>
          <p:nvPr/>
        </p:nvSpPr>
        <p:spPr>
          <a:xfrm rot="-5400000">
            <a:off x="2510873" y="3726652"/>
            <a:ext cx="2406757" cy="40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2000"/>
              <a:buFont typeface="Space Grotesk"/>
              <a:buNone/>
            </a:pPr>
            <a:r>
              <a:rPr lang="pt-PT" sz="160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Quadro Lógico da CSA</a:t>
            </a:r>
            <a:endParaRPr lang="pt-PT"/>
          </a:p>
        </p:txBody>
      </p:sp>
      <p:pic>
        <p:nvPicPr>
          <p:cNvPr id="636" name="Google Shape;63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130" y="167017"/>
            <a:ext cx="4713896" cy="328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1"/>
          <p:cNvSpPr txBox="1">
            <a:spLocks noGrp="1"/>
          </p:cNvSpPr>
          <p:nvPr>
            <p:ph type="title"/>
          </p:nvPr>
        </p:nvSpPr>
        <p:spPr>
          <a:xfrm>
            <a:off x="575186" y="173994"/>
            <a:ext cx="795498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PT">
                <a:latin typeface="Gill Sans"/>
                <a:sym typeface="Gill Sans"/>
              </a:rPr>
              <a:t>A CSA</a:t>
            </a:r>
            <a:r>
              <a:rPr lang="pt-PT" sz="2400">
                <a:latin typeface="Gill Sans"/>
                <a:sym typeface="Gill Sans"/>
              </a:rPr>
              <a:t> segue a abordagem da ENAP e da EPMM para um quadro de resultados global </a:t>
            </a:r>
            <a:endParaRPr lang="pt-PT" sz="1600" i="1"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42" name="Google Shape;642;p11"/>
          <p:cNvGrpSpPr/>
          <p:nvPr/>
        </p:nvGrpSpPr>
        <p:grpSpPr>
          <a:xfrm>
            <a:off x="623208" y="1500646"/>
            <a:ext cx="4170231" cy="2514753"/>
            <a:chOff x="1024748" y="0"/>
            <a:chExt cx="4170231" cy="2514753"/>
          </a:xfrm>
        </p:grpSpPr>
        <p:sp>
          <p:nvSpPr>
            <p:cNvPr id="643" name="Google Shape;643;p11"/>
            <p:cNvSpPr/>
            <p:nvPr/>
          </p:nvSpPr>
          <p:spPr>
            <a:xfrm>
              <a:off x="1891943" y="1368071"/>
              <a:ext cx="2367313" cy="1146682"/>
            </a:xfrm>
            <a:prstGeom prst="ellipse">
              <a:avLst/>
            </a:prstGeom>
            <a:solidFill>
              <a:srgbClr val="7F7A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 txBox="1"/>
            <p:nvPr/>
          </p:nvSpPr>
          <p:spPr>
            <a:xfrm>
              <a:off x="2238628" y="1535999"/>
              <a:ext cx="1673943" cy="810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pt-PT" sz="1300" b="0" i="0" u="none" strike="noStrike" cap="none">
                  <a:solidFill>
                    <a:schemeClr val="lt1"/>
                  </a:solidFill>
                  <a:latin typeface="Calibri"/>
                  <a:sym typeface="Calibri"/>
                </a:rPr>
                <a:t>Etapas de implementação e indicadores de implementação específicos do país</a:t>
              </a:r>
              <a:endParaRPr lang="pt-PT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 rot="-8118672">
              <a:off x="1380067" y="748785"/>
              <a:ext cx="1310132" cy="32680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D5D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1024748" y="15769"/>
              <a:ext cx="1089348" cy="871478"/>
            </a:xfrm>
            <a:prstGeom prst="roundRect">
              <a:avLst>
                <a:gd name="adj" fmla="val 10000"/>
              </a:avLst>
            </a:prstGeom>
            <a:solidFill>
              <a:srgbClr val="7F7A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 txBox="1"/>
            <p:nvPr/>
          </p:nvSpPr>
          <p:spPr>
            <a:xfrm>
              <a:off x="1050273" y="41294"/>
              <a:ext cx="1038298" cy="820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Calibri"/>
                  <a:sym typeface="Calibri"/>
                </a:rPr>
                <a:t>Estruturas/Recursos</a:t>
              </a:r>
              <a:endParaRPr lang="pt-P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 rot="-5400000">
              <a:off x="2635171" y="712973"/>
              <a:ext cx="880856" cy="32680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D5D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530925" y="208"/>
              <a:ext cx="1089348" cy="871478"/>
            </a:xfrm>
            <a:prstGeom prst="roundRect">
              <a:avLst>
                <a:gd name="adj" fmla="val 10000"/>
              </a:avLst>
            </a:prstGeom>
            <a:solidFill>
              <a:srgbClr val="7F7A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 txBox="1"/>
            <p:nvPr/>
          </p:nvSpPr>
          <p:spPr>
            <a:xfrm>
              <a:off x="2556450" y="0"/>
              <a:ext cx="1088636" cy="846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36175" rIns="36175" bIns="3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PT" sz="1900" b="0" i="0" u="none" strike="noStrike" cap="none" dirty="0">
                  <a:solidFill>
                    <a:schemeClr val="lt1"/>
                  </a:solidFill>
                  <a:latin typeface="Calibri"/>
                  <a:sym typeface="Calibri"/>
                </a:rPr>
                <a:t>Processos</a:t>
              </a:r>
              <a:endParaRPr lang="pt-PT" dirty="0"/>
            </a:p>
          </p:txBody>
        </p:sp>
        <p:sp>
          <p:nvSpPr>
            <p:cNvPr id="651" name="Google Shape;651;p11"/>
            <p:cNvSpPr/>
            <p:nvPr/>
          </p:nvSpPr>
          <p:spPr>
            <a:xfrm rot="-2700873">
              <a:off x="3452029" y="739936"/>
              <a:ext cx="1322235" cy="32680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D5D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4035834" y="0"/>
              <a:ext cx="1089348" cy="871478"/>
            </a:xfrm>
            <a:prstGeom prst="roundRect">
              <a:avLst>
                <a:gd name="adj" fmla="val 10000"/>
              </a:avLst>
            </a:prstGeom>
            <a:solidFill>
              <a:srgbClr val="7F7A9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 txBox="1"/>
            <p:nvPr/>
          </p:nvSpPr>
          <p:spPr>
            <a:xfrm>
              <a:off x="3962889" y="24813"/>
              <a:ext cx="1232090" cy="804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36175" rIns="36175" bIns="3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PT" sz="1600" b="0" i="0" u="none" strike="noStrike" cap="none" dirty="0">
                  <a:solidFill>
                    <a:schemeClr val="lt1"/>
                  </a:solidFill>
                  <a:latin typeface="Calibri"/>
                  <a:sym typeface="Calibri"/>
                </a:rPr>
                <a:t>Resultados Quantitativos</a:t>
              </a:r>
              <a:endParaRPr lang="pt-PT" sz="1600" dirty="0"/>
            </a:p>
          </p:txBody>
        </p:sp>
      </p:grpSp>
      <p:grpSp>
        <p:nvGrpSpPr>
          <p:cNvPr id="654" name="Google Shape;654;p11"/>
          <p:cNvGrpSpPr/>
          <p:nvPr/>
        </p:nvGrpSpPr>
        <p:grpSpPr>
          <a:xfrm>
            <a:off x="5407655" y="1500646"/>
            <a:ext cx="2830392" cy="2463284"/>
            <a:chOff x="726729" y="0"/>
            <a:chExt cx="2830392" cy="2463284"/>
          </a:xfrm>
        </p:grpSpPr>
        <p:sp>
          <p:nvSpPr>
            <p:cNvPr id="655" name="Google Shape;655;p11"/>
            <p:cNvSpPr/>
            <p:nvPr/>
          </p:nvSpPr>
          <p:spPr>
            <a:xfrm>
              <a:off x="1000414" y="1330105"/>
              <a:ext cx="2430157" cy="1133179"/>
            </a:xfrm>
            <a:prstGeom prst="ellipse">
              <a:avLst/>
            </a:prstGeom>
            <a:solidFill>
              <a:srgbClr val="4DA9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 txBox="1"/>
            <p:nvPr/>
          </p:nvSpPr>
          <p:spPr>
            <a:xfrm>
              <a:off x="1356302" y="1496055"/>
              <a:ext cx="1718381" cy="801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PT" sz="1600" b="0" i="0" u="none" strike="noStrike" cap="none">
                  <a:solidFill>
                    <a:schemeClr val="lt1"/>
                  </a:solidFill>
                  <a:latin typeface="Calibri"/>
                  <a:sym typeface="Calibri"/>
                </a:rPr>
                <a:t>Número limitado de indicadores validados</a:t>
              </a:r>
              <a:endParaRPr lang="pt-PT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 rot="-7238794">
              <a:off x="1093222" y="666584"/>
              <a:ext cx="1018040" cy="39016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D5D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726729" y="0"/>
              <a:ext cx="1232090" cy="847482"/>
            </a:xfrm>
            <a:prstGeom prst="roundRect">
              <a:avLst>
                <a:gd name="adj" fmla="val 10000"/>
              </a:avLst>
            </a:prstGeom>
            <a:solidFill>
              <a:srgbClr val="2679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 txBox="1"/>
            <p:nvPr/>
          </p:nvSpPr>
          <p:spPr>
            <a:xfrm>
              <a:off x="751551" y="24822"/>
              <a:ext cx="1182446" cy="797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PT" sz="1200" b="0" i="0" u="none" strike="noStrike" cap="none" dirty="0">
                  <a:solidFill>
                    <a:schemeClr val="lt1"/>
                  </a:solidFill>
                  <a:latin typeface="Calibri"/>
                  <a:sym typeface="Calibri"/>
                </a:rPr>
                <a:t>Resultados Qualitativos</a:t>
              </a:r>
              <a:endParaRPr lang="pt-PT" sz="12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pt-PT" sz="1050" b="0" i="0" u="none" strike="noStrike" cap="none" dirty="0">
                  <a:solidFill>
                    <a:schemeClr val="lt1"/>
                  </a:solidFill>
                  <a:latin typeface="Calibri"/>
                  <a:sym typeface="Calibri"/>
                </a:rPr>
                <a:t>Promover, Prevenir e Tratar</a:t>
              </a:r>
              <a:endParaRPr lang="pt-PT" dirty="0"/>
            </a:p>
          </p:txBody>
        </p:sp>
        <p:sp>
          <p:nvSpPr>
            <p:cNvPr id="660" name="Google Shape;660;p11"/>
            <p:cNvSpPr/>
            <p:nvPr/>
          </p:nvSpPr>
          <p:spPr>
            <a:xfrm rot="-3637523">
              <a:off x="2297059" y="665608"/>
              <a:ext cx="1003175" cy="39016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D5D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532246" y="0"/>
              <a:ext cx="1024875" cy="847180"/>
            </a:xfrm>
            <a:prstGeom prst="roundRect">
              <a:avLst>
                <a:gd name="adj" fmla="val 10000"/>
              </a:avLst>
            </a:prstGeom>
            <a:solidFill>
              <a:srgbClr val="4DA9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 txBox="1"/>
            <p:nvPr/>
          </p:nvSpPr>
          <p:spPr>
            <a:xfrm>
              <a:off x="2557059" y="41293"/>
              <a:ext cx="963085" cy="781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PT" sz="2000" b="0" i="0" u="none" strike="noStrike" cap="none" dirty="0">
                  <a:solidFill>
                    <a:schemeClr val="lt1"/>
                  </a:solidFill>
                  <a:latin typeface="Calibri"/>
                  <a:sym typeface="Calibri"/>
                </a:rPr>
                <a:t>Impacto</a:t>
              </a:r>
              <a:endParaRPr lang="pt-PT" sz="2000" dirty="0"/>
            </a:p>
          </p:txBody>
        </p:sp>
      </p:grpSp>
      <p:sp>
        <p:nvSpPr>
          <p:cNvPr id="663" name="Google Shape;663;p11"/>
          <p:cNvSpPr/>
          <p:nvPr/>
        </p:nvSpPr>
        <p:spPr>
          <a:xfrm>
            <a:off x="575186" y="4223870"/>
            <a:ext cx="7852935" cy="54569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AA41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Cobertura ● Qualidade ●  Equidade</a:t>
            </a:r>
            <a:endParaRPr lang="pt-PT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"/>
          <p:cNvSpPr txBox="1">
            <a:spLocks noGrp="1"/>
          </p:cNvSpPr>
          <p:nvPr>
            <p:ph type="title"/>
          </p:nvPr>
        </p:nvSpPr>
        <p:spPr>
          <a:xfrm>
            <a:off x="566250" y="0"/>
            <a:ext cx="7930050" cy="8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PT" sz="2400" dirty="0">
                <a:latin typeface="Gill Sans"/>
                <a:sym typeface="Gill Sans"/>
              </a:rPr>
              <a:t>Indicadores de Resultados da CSA: Cobertura, Equidade, Qualidade</a:t>
            </a:r>
            <a:endParaRPr lang="pt-PT" sz="1600" i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9" name="Google Shape;669;p12"/>
          <p:cNvSpPr/>
          <p:nvPr/>
        </p:nvSpPr>
        <p:spPr>
          <a:xfrm>
            <a:off x="3194739" y="2427086"/>
            <a:ext cx="1246909" cy="466276"/>
          </a:xfrm>
          <a:prstGeom prst="rect">
            <a:avLst/>
          </a:prstGeom>
          <a:solidFill>
            <a:srgbClr val="26797F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Cobertura</a:t>
            </a:r>
            <a:endParaRPr lang="pt-PT"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103629" y="3834242"/>
            <a:ext cx="3060834" cy="1092963"/>
          </a:xfrm>
          <a:prstGeom prst="rect">
            <a:avLst/>
          </a:prstGeom>
          <a:solidFill>
            <a:srgbClr val="39B6C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Situação da Mortalidade e Nutricional</a:t>
            </a:r>
            <a:endParaRPr lang="pt-PT"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3114394" y="1960448"/>
            <a:ext cx="3057848" cy="274320"/>
          </a:xfrm>
          <a:prstGeom prst="rect">
            <a:avLst/>
          </a:prstGeom>
          <a:solidFill>
            <a:srgbClr val="26797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5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Resultados Qualitativos</a:t>
            </a:r>
            <a:endParaRPr lang="pt-PT"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2"/>
          <p:cNvSpPr txBox="1"/>
          <p:nvPr/>
        </p:nvSpPr>
        <p:spPr>
          <a:xfrm>
            <a:off x="738042" y="1025745"/>
            <a:ext cx="2157558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b="1" i="1" u="none" strike="noStrike" cap="none" dirty="0">
                <a:solidFill>
                  <a:srgbClr val="2A256C"/>
                </a:solidFill>
                <a:latin typeface="Calibri"/>
                <a:sym typeface="Calibri"/>
              </a:rPr>
              <a:t>Teoria da Mudança da CSA</a:t>
            </a:r>
            <a:endParaRPr lang="pt-PT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865032" y="1633326"/>
            <a:ext cx="1805038" cy="274320"/>
          </a:xfrm>
          <a:prstGeom prst="rect">
            <a:avLst/>
          </a:prstGeom>
          <a:solidFill>
            <a:srgbClr val="8696C7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200" b="1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Resultados Quantitativos</a:t>
            </a:r>
            <a:endParaRPr lang="pt-PT"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865032" y="1302514"/>
            <a:ext cx="1805038" cy="274320"/>
          </a:xfrm>
          <a:prstGeom prst="rect">
            <a:avLst/>
          </a:prstGeom>
          <a:solidFill>
            <a:srgbClr val="3D69AC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15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Estratégias</a:t>
            </a:r>
            <a:endParaRPr lang="pt-PT"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2"/>
          <p:cNvSpPr txBox="1"/>
          <p:nvPr/>
        </p:nvSpPr>
        <p:spPr>
          <a:xfrm>
            <a:off x="3119488" y="794787"/>
            <a:ext cx="3179712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500" b="1" i="1" u="none" strike="noStrike" cap="none" dirty="0">
                <a:solidFill>
                  <a:srgbClr val="2A256C"/>
                </a:solidFill>
                <a:latin typeface="Calibri"/>
                <a:sym typeface="Calibri"/>
              </a:rPr>
              <a:t>Quadro Lógico e Quadro de Resultados da CSA</a:t>
            </a:r>
            <a:endParaRPr lang="pt-PT" sz="105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3119488" y="1302514"/>
            <a:ext cx="3052754" cy="274320"/>
          </a:xfrm>
          <a:prstGeom prst="rect">
            <a:avLst/>
          </a:prstGeom>
          <a:solidFill>
            <a:srgbClr val="3D69AC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5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Estruturas/Recursos</a:t>
            </a:r>
            <a:endParaRPr lang="pt-PT"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2"/>
          <p:cNvSpPr/>
          <p:nvPr/>
        </p:nvSpPr>
        <p:spPr>
          <a:xfrm>
            <a:off x="3114394" y="1636420"/>
            <a:ext cx="3057848" cy="274320"/>
          </a:xfrm>
          <a:prstGeom prst="rect">
            <a:avLst/>
          </a:prstGeom>
          <a:solidFill>
            <a:srgbClr val="7F7A9B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b="1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Processos e Resultados Quantitativos</a:t>
            </a:r>
            <a:endParaRPr lang="pt-PT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2"/>
          <p:cNvSpPr/>
          <p:nvPr/>
        </p:nvSpPr>
        <p:spPr>
          <a:xfrm>
            <a:off x="4811673" y="2424433"/>
            <a:ext cx="1246909" cy="466276"/>
          </a:xfrm>
          <a:prstGeom prst="rect">
            <a:avLst/>
          </a:prstGeom>
          <a:solidFill>
            <a:srgbClr val="26797F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Qualidade</a:t>
            </a:r>
            <a:endParaRPr lang="pt-PT"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2"/>
          <p:cNvSpPr/>
          <p:nvPr/>
        </p:nvSpPr>
        <p:spPr>
          <a:xfrm>
            <a:off x="4054066" y="3167952"/>
            <a:ext cx="1246909" cy="466276"/>
          </a:xfrm>
          <a:prstGeom prst="rect">
            <a:avLst/>
          </a:prstGeom>
          <a:solidFill>
            <a:srgbClr val="26797F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Equidade</a:t>
            </a:r>
            <a:endParaRPr lang="pt-PT"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0" name="Google Shape;680;p12"/>
          <p:cNvCxnSpPr>
            <a:stCxn id="679" idx="1"/>
            <a:endCxn id="669" idx="2"/>
          </p:cNvCxnSpPr>
          <p:nvPr/>
        </p:nvCxnSpPr>
        <p:spPr>
          <a:xfrm rot="10800000">
            <a:off x="3818266" y="2893490"/>
            <a:ext cx="235800" cy="507600"/>
          </a:xfrm>
          <a:prstGeom prst="curvedConnector2">
            <a:avLst/>
          </a:prstGeom>
          <a:noFill/>
          <a:ln w="9525" cap="flat" cmpd="sng">
            <a:solidFill>
              <a:srgbClr val="3F38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681" name="Google Shape;681;p12"/>
          <p:cNvCxnSpPr>
            <a:stCxn id="669" idx="3"/>
            <a:endCxn id="678" idx="1"/>
          </p:cNvCxnSpPr>
          <p:nvPr/>
        </p:nvCxnSpPr>
        <p:spPr>
          <a:xfrm rot="10800000" flipH="1">
            <a:off x="4441648" y="2657524"/>
            <a:ext cx="369900" cy="2700"/>
          </a:xfrm>
          <a:prstGeom prst="curvedConnector3">
            <a:avLst>
              <a:gd name="adj1" fmla="val 50017"/>
            </a:avLst>
          </a:prstGeom>
          <a:noFill/>
          <a:ln w="9525" cap="flat" cmpd="sng">
            <a:solidFill>
              <a:srgbClr val="3F38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682" name="Google Shape;682;p12"/>
          <p:cNvCxnSpPr>
            <a:stCxn id="679" idx="3"/>
          </p:cNvCxnSpPr>
          <p:nvPr/>
        </p:nvCxnSpPr>
        <p:spPr>
          <a:xfrm rot="10800000" flipH="1">
            <a:off x="5300975" y="2936090"/>
            <a:ext cx="293400" cy="465000"/>
          </a:xfrm>
          <a:prstGeom prst="curvedConnector2">
            <a:avLst/>
          </a:prstGeom>
          <a:noFill/>
          <a:ln w="9525" cap="flat" cmpd="sng">
            <a:solidFill>
              <a:srgbClr val="3F38A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683" name="Google Shape;683;p12"/>
          <p:cNvSpPr/>
          <p:nvPr/>
        </p:nvSpPr>
        <p:spPr>
          <a:xfrm>
            <a:off x="3119488" y="2304584"/>
            <a:ext cx="3036895" cy="1465160"/>
          </a:xfrm>
          <a:prstGeom prst="rect">
            <a:avLst/>
          </a:prstGeom>
          <a:noFill/>
          <a:ln w="38100" cap="flat" cmpd="sng">
            <a:solidFill>
              <a:srgbClr val="7F30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2"/>
          <p:cNvSpPr/>
          <p:nvPr/>
        </p:nvSpPr>
        <p:spPr>
          <a:xfrm>
            <a:off x="857237" y="1964139"/>
            <a:ext cx="1813901" cy="1805604"/>
          </a:xfrm>
          <a:prstGeom prst="rect">
            <a:avLst/>
          </a:prstGeom>
          <a:solidFill>
            <a:srgbClr val="26797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2"/>
          <p:cNvSpPr txBox="1"/>
          <p:nvPr/>
        </p:nvSpPr>
        <p:spPr>
          <a:xfrm>
            <a:off x="972509" y="1945588"/>
            <a:ext cx="1587358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5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Resultados Qualitativos</a:t>
            </a:r>
            <a:endParaRPr lang="pt-PT"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2"/>
          <p:cNvSpPr/>
          <p:nvPr/>
        </p:nvSpPr>
        <p:spPr>
          <a:xfrm>
            <a:off x="964517" y="2419249"/>
            <a:ext cx="1603600" cy="478612"/>
          </a:xfrm>
          <a:prstGeom prst="roundRect">
            <a:avLst>
              <a:gd name="adj" fmla="val 16667"/>
            </a:avLst>
          </a:prstGeom>
          <a:solidFill>
            <a:srgbClr val="DFDEE6"/>
          </a:solidFill>
          <a:ln w="9525" cap="flat" cmpd="sng">
            <a:solidFill>
              <a:srgbClr val="267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Cuidados de saúde primários fortalecidos</a:t>
            </a:r>
            <a:endParaRPr lang="pt-PT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2"/>
          <p:cNvSpPr/>
          <p:nvPr/>
        </p:nvSpPr>
        <p:spPr>
          <a:xfrm>
            <a:off x="955257" y="2938402"/>
            <a:ext cx="1603600" cy="630623"/>
          </a:xfrm>
          <a:prstGeom prst="roundRect">
            <a:avLst>
              <a:gd name="adj" fmla="val 16667"/>
            </a:avLst>
          </a:prstGeom>
          <a:solidFill>
            <a:srgbClr val="DFDEE6"/>
          </a:solidFill>
          <a:ln w="9525" cap="flat" cmpd="sng">
            <a:solidFill>
              <a:srgbClr val="267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Eliminados os défices de equidade e concretizada a UHC</a:t>
            </a:r>
            <a:endParaRPr lang="pt-PT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2"/>
          <p:cNvSpPr/>
          <p:nvPr/>
        </p:nvSpPr>
        <p:spPr>
          <a:xfrm>
            <a:off x="857236" y="3834242"/>
            <a:ext cx="1813902" cy="1092963"/>
          </a:xfrm>
          <a:prstGeom prst="rect">
            <a:avLst/>
          </a:prstGeom>
          <a:solidFill>
            <a:srgbClr val="39B6C0">
              <a:alpha val="86666"/>
            </a:srgbClr>
          </a:solidFill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2"/>
          <p:cNvSpPr txBox="1"/>
          <p:nvPr/>
        </p:nvSpPr>
        <p:spPr>
          <a:xfrm>
            <a:off x="937539" y="3817703"/>
            <a:ext cx="1587358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5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Impacto</a:t>
            </a:r>
            <a:endParaRPr lang="pt-PT"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2"/>
          <p:cNvSpPr/>
          <p:nvPr/>
        </p:nvSpPr>
        <p:spPr>
          <a:xfrm>
            <a:off x="964516" y="4032250"/>
            <a:ext cx="1640683" cy="787271"/>
          </a:xfrm>
          <a:prstGeom prst="roundRect">
            <a:avLst>
              <a:gd name="adj" fmla="val 16667"/>
            </a:avLst>
          </a:prstGeom>
          <a:solidFill>
            <a:srgbClr val="DFDEE6"/>
          </a:solidFill>
          <a:ln w="9525" cap="flat" cmpd="sng">
            <a:solidFill>
              <a:srgbClr val="53BF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PT" sz="900" b="1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Reduções aceleradas </a:t>
            </a:r>
            <a:r>
              <a:rPr lang="pt-PT" sz="9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da mortalidade de crianças menores de 5 anos em países que, em 2022, não estavam no bom caminho para atingir a meta 3.2.1 dos ODS </a:t>
            </a:r>
            <a:endParaRPr lang="pt-PT"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2"/>
          <p:cNvSpPr txBox="1"/>
          <p:nvPr/>
        </p:nvSpPr>
        <p:spPr>
          <a:xfrm>
            <a:off x="3576166" y="3815231"/>
            <a:ext cx="210098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PT" sz="15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Impacto</a:t>
            </a:r>
            <a:endParaRPr lang="pt-PT"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2"/>
          <p:cNvSpPr/>
          <p:nvPr/>
        </p:nvSpPr>
        <p:spPr>
          <a:xfrm>
            <a:off x="6642137" y="1960448"/>
            <a:ext cx="1805038" cy="18056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30055" y="8952"/>
                </a:lnTo>
              </a:path>
            </a:pathLst>
          </a:custGeom>
          <a:solidFill>
            <a:srgbClr val="4DA9B0"/>
          </a:solidFill>
          <a:ln w="25400" cap="flat" cmpd="sng">
            <a:solidFill>
              <a:srgbClr val="2679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pt-PT" sz="1200" b="1" i="0" u="sng" strike="noStrike" cap="none" dirty="0">
                <a:solidFill>
                  <a:srgbClr val="FFFFFF"/>
                </a:solidFill>
                <a:latin typeface="Calibri"/>
                <a:sym typeface="Calibri"/>
              </a:rPr>
              <a:t>Categorias de Resultados</a:t>
            </a:r>
            <a:endParaRPr lang="pt-PT"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PT" sz="1200" b="0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Nutrição</a:t>
            </a:r>
            <a:endParaRPr lang="pt-PT"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PT" sz="1200" b="0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Prevenção de Doenças </a:t>
            </a:r>
            <a:endParaRPr lang="pt-PT"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pt-PT" sz="1200" b="0" i="0" u="none" strike="noStrike" cap="none" dirty="0">
                <a:solidFill>
                  <a:srgbClr val="FFFFFF"/>
                </a:solidFill>
                <a:latin typeface="Calibri"/>
                <a:sym typeface="Calibri"/>
              </a:rPr>
              <a:t>Gestão de Doenças (incluindo Diagnóstico e Tratamento)</a:t>
            </a:r>
            <a:endParaRPr lang="pt-PT"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3"/>
          <p:cNvSpPr txBox="1">
            <a:spLocks noGrp="1"/>
          </p:cNvSpPr>
          <p:nvPr>
            <p:ph type="title"/>
          </p:nvPr>
        </p:nvSpPr>
        <p:spPr>
          <a:xfrm>
            <a:off x="553551" y="25137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>
                <a:solidFill>
                  <a:schemeClr val="dk2"/>
                </a:solidFill>
                <a:latin typeface="Gill Sans"/>
                <a:sym typeface="Gill Sans"/>
              </a:rPr>
              <a:t>Princípios para a elaboração do quadro de resultados</a:t>
            </a:r>
            <a:endParaRPr lang="pt-PT"/>
          </a:p>
        </p:txBody>
      </p:sp>
      <p:grpSp>
        <p:nvGrpSpPr>
          <p:cNvPr id="698" name="Google Shape;698;p13"/>
          <p:cNvGrpSpPr/>
          <p:nvPr/>
        </p:nvGrpSpPr>
        <p:grpSpPr>
          <a:xfrm>
            <a:off x="566250" y="2083032"/>
            <a:ext cx="1640625" cy="2282400"/>
            <a:chOff x="566250" y="1454400"/>
            <a:chExt cx="2109600" cy="2037600"/>
          </a:xfrm>
        </p:grpSpPr>
        <p:sp>
          <p:nvSpPr>
            <p:cNvPr id="699" name="Google Shape;699;p13"/>
            <p:cNvSpPr/>
            <p:nvPr/>
          </p:nvSpPr>
          <p:spPr>
            <a:xfrm>
              <a:off x="566250" y="1454400"/>
              <a:ext cx="2109600" cy="193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PT" sz="1200" b="0" i="0" u="none" strike="noStrike" cap="none" dirty="0">
                  <a:solidFill>
                    <a:srgbClr val="171616"/>
                  </a:solidFill>
                  <a:latin typeface="Calibri"/>
                  <a:sym typeface="Calibri"/>
                </a:rPr>
                <a:t>Basear-se noutras iniciativas globais de acompanhamento, como os </a:t>
              </a:r>
              <a:r>
                <a:rPr lang="pt-PT" sz="1200" b="0" i="0" u="none" strike="noStrike" cap="none" dirty="0">
                  <a:solidFill>
                    <a:srgbClr val="2A256C"/>
                  </a:solidFill>
                  <a:latin typeface="Calibri"/>
                  <a:sym typeface="Calibri"/>
                </a:rPr>
                <a:t>ODS, a contagem decrescente para 2030, </a:t>
              </a:r>
              <a:r>
                <a:rPr lang="pt-PT" sz="1200" b="0" i="0" u="none" strike="noStrike" cap="none" dirty="0">
                  <a:solidFill>
                    <a:srgbClr val="171616"/>
                  </a:solidFill>
                  <a:latin typeface="Calibri"/>
                  <a:sym typeface="Calibri"/>
                </a:rPr>
                <a:t>e</a:t>
              </a:r>
              <a:r>
                <a:rPr lang="pt-PT" dirty="0"/>
                <a:t> </a:t>
              </a:r>
              <a:r>
                <a:rPr lang="pt-PT" sz="1200" b="0" i="0" u="none" strike="noStrike" cap="none" dirty="0">
                  <a:solidFill>
                    <a:srgbClr val="2A256C"/>
                  </a:solidFill>
                  <a:latin typeface="Calibri"/>
                  <a:sym typeface="Calibri"/>
                </a:rPr>
                <a:t>os painéis de Saúde e Bem-estar Infantil </a:t>
              </a:r>
              <a:r>
                <a:rPr lang="pt-PT" sz="1200" b="0" i="0" u="none" strike="noStrike" cap="none" dirty="0">
                  <a:solidFill>
                    <a:srgbClr val="171616"/>
                  </a:solidFill>
                  <a:latin typeface="Calibri"/>
                  <a:sym typeface="Calibri"/>
                </a:rPr>
                <a:t>para destacar e defender, em vez de recriar e duplicar</a:t>
              </a:r>
              <a:endParaRPr lang="pt-PT" sz="1200" b="0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645450" y="3391200"/>
              <a:ext cx="1951200" cy="10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13"/>
          <p:cNvGrpSpPr/>
          <p:nvPr/>
        </p:nvGrpSpPr>
        <p:grpSpPr>
          <a:xfrm>
            <a:off x="2667019" y="2083032"/>
            <a:ext cx="1640625" cy="2282400"/>
            <a:chOff x="566250" y="1454400"/>
            <a:chExt cx="2109600" cy="2037600"/>
          </a:xfrm>
        </p:grpSpPr>
        <p:sp>
          <p:nvSpPr>
            <p:cNvPr id="702" name="Google Shape;702;p13"/>
            <p:cNvSpPr/>
            <p:nvPr/>
          </p:nvSpPr>
          <p:spPr>
            <a:xfrm>
              <a:off x="566250" y="1454400"/>
              <a:ext cx="2109600" cy="193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PT" sz="12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Aproveitamento dos dados existentes nos países para reduzir os esforços da recolha de dados e de apresentação de relatórios</a:t>
              </a:r>
              <a:endParaRPr lang="pt-PT" sz="1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645450" y="3391200"/>
              <a:ext cx="1951200" cy="100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13"/>
          <p:cNvGrpSpPr/>
          <p:nvPr/>
        </p:nvGrpSpPr>
        <p:grpSpPr>
          <a:xfrm>
            <a:off x="4767787" y="2083032"/>
            <a:ext cx="1753663" cy="2349268"/>
            <a:chOff x="566250" y="1454400"/>
            <a:chExt cx="2109600" cy="2037600"/>
          </a:xfrm>
        </p:grpSpPr>
        <p:sp>
          <p:nvSpPr>
            <p:cNvPr id="705" name="Google Shape;705;p13"/>
            <p:cNvSpPr/>
            <p:nvPr/>
          </p:nvSpPr>
          <p:spPr>
            <a:xfrm>
              <a:off x="566250" y="1454400"/>
              <a:ext cx="2109600" cy="193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pt-PT" sz="12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Foco nas principais causas de mortalidade em crianças de 1-59 meses de idade em países que não estão a caminho de alcançar o ODS 3.2.1</a:t>
              </a:r>
              <a:endParaRPr lang="pt-PT" sz="1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r>
                <a:rPr lang="pt-PT" sz="900" b="0" i="0" u="sng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Causas directas:</a:t>
              </a:r>
              <a:r>
                <a:rPr lang="pt-PT" sz="9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 Malária, pneumonia e diarreia</a:t>
              </a:r>
              <a:endParaRPr lang="pt-PT" sz="9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r>
                <a:rPr lang="pt-PT" sz="900" b="0" i="0" u="sng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Causas subjacentes:</a:t>
              </a:r>
              <a:r>
                <a:rPr lang="pt-PT" sz="9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 Nutrição</a:t>
              </a:r>
              <a:endParaRPr lang="pt-PT" sz="9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r>
                <a:rPr lang="pt-PT" sz="900" b="0" i="0" u="sng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Factores contextuais </a:t>
              </a:r>
              <a:r>
                <a:rPr lang="pt-PT" sz="9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que contribuem para a mortalidade</a:t>
              </a:r>
              <a:endParaRPr lang="pt-PT" sz="9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645450" y="3391200"/>
              <a:ext cx="1951200" cy="100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13"/>
          <p:cNvGrpSpPr/>
          <p:nvPr/>
        </p:nvGrpSpPr>
        <p:grpSpPr>
          <a:xfrm>
            <a:off x="6930148" y="2083032"/>
            <a:ext cx="1640625" cy="2282402"/>
            <a:chOff x="566251" y="1454399"/>
            <a:chExt cx="2109600" cy="2037601"/>
          </a:xfrm>
        </p:grpSpPr>
        <p:sp>
          <p:nvSpPr>
            <p:cNvPr id="708" name="Google Shape;708;p13"/>
            <p:cNvSpPr/>
            <p:nvPr/>
          </p:nvSpPr>
          <p:spPr>
            <a:xfrm>
              <a:off x="566251" y="1454399"/>
              <a:ext cx="2109600" cy="1936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PT" sz="12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Seleccionar indicadores validados (revisão do grupo técnico consultivo da Child Health Accountability and Tracking [CHAT]) alinhados com o observatório da OMS</a:t>
              </a:r>
              <a:endParaRPr lang="pt-PT" sz="1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645450" y="3391200"/>
              <a:ext cx="1951200" cy="10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13"/>
          <p:cNvSpPr txBox="1"/>
          <p:nvPr/>
        </p:nvSpPr>
        <p:spPr>
          <a:xfrm>
            <a:off x="1079495" y="1050229"/>
            <a:ext cx="7558768" cy="497548"/>
          </a:xfrm>
          <a:prstGeom prst="rect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>
                <a:solidFill>
                  <a:srgbClr val="171616"/>
                </a:solidFill>
                <a:latin typeface="Gill Sans"/>
                <a:sym typeface="Gill Sans"/>
              </a:rPr>
              <a:t>Princípios gerais da CSA</a:t>
            </a:r>
            <a:endParaRPr lang="pt-PT" sz="1100" b="0" i="0" u="none" strike="noStrike" cap="none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rgbClr val="171616"/>
                </a:solidFill>
                <a:latin typeface="Gill Sans"/>
                <a:sym typeface="Gill Sans"/>
              </a:rPr>
              <a:t>Direitos da criança de sobreviver e prosperar ● Não deixar nenhuma criança para trás ● Cuidados centrados na família e na criança ● Acção de todo o governo ● Responsabilização  </a:t>
            </a:r>
            <a:endParaRPr lang="pt-PT" sz="1000" b="0" i="0" u="none" strike="noStrike" cap="none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11" name="Google Shape;711;p13" descr="Check list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250" y="1094215"/>
            <a:ext cx="4095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3"/>
          <p:cNvSpPr/>
          <p:nvPr/>
        </p:nvSpPr>
        <p:spPr>
          <a:xfrm>
            <a:off x="0" y="0"/>
            <a:ext cx="9144000" cy="84028"/>
          </a:xfrm>
          <a:prstGeom prst="rect">
            <a:avLst/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4"/>
          <p:cNvSpPr txBox="1">
            <a:spLocks noGrp="1"/>
          </p:cNvSpPr>
          <p:nvPr>
            <p:ph type="title"/>
          </p:nvPr>
        </p:nvSpPr>
        <p:spPr>
          <a:xfrm>
            <a:off x="553902" y="276010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PT" sz="2400">
                <a:latin typeface="Gill Sans"/>
                <a:sym typeface="Gill Sans"/>
              </a:rPr>
              <a:t>Processos até à data na elaboração do quadro de resultados da CSA</a:t>
            </a:r>
            <a:endParaRPr lang="pt-PT"/>
          </a:p>
        </p:txBody>
      </p:sp>
      <p:sp>
        <p:nvSpPr>
          <p:cNvPr id="718" name="Google Shape;718;p14"/>
          <p:cNvSpPr txBox="1">
            <a:spLocks noGrp="1"/>
          </p:cNvSpPr>
          <p:nvPr>
            <p:ph type="body" idx="1"/>
          </p:nvPr>
        </p:nvSpPr>
        <p:spPr>
          <a:xfrm>
            <a:off x="3378413" y="1797782"/>
            <a:ext cx="2205900" cy="252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pt-PT" sz="1200" b="1">
                <a:solidFill>
                  <a:schemeClr val="dk1"/>
                </a:solidFill>
                <a:latin typeface="Calibri"/>
                <a:sym typeface="Calibri"/>
              </a:rPr>
              <a:t>Indicadores de Impacto e de Resultados/Cobertura</a:t>
            </a:r>
            <a:endParaRPr lang="pt-PT"/>
          </a:p>
          <a:p>
            <a:pPr marL="230188" lvl="0" indent="-230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PT">
                <a:solidFill>
                  <a:schemeClr val="dk1"/>
                </a:solidFill>
                <a:latin typeface="Calibri"/>
                <a:sym typeface="Calibri"/>
              </a:rPr>
              <a:t>Conjunto de indicadores preliminares derivados das recomendações da CHAT e de outras iniciativas globais</a:t>
            </a:r>
            <a:endParaRPr lang="pt-PT"/>
          </a:p>
          <a:p>
            <a:pPr marL="230188" lvl="0" indent="-230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PT">
                <a:solidFill>
                  <a:schemeClr val="dk1"/>
                </a:solidFill>
                <a:latin typeface="Calibri"/>
                <a:sym typeface="Calibri"/>
              </a:rPr>
              <a:t>Indicadores seleccionados analisados pelos grupos de trabalho da CSA </a:t>
            </a:r>
            <a:endParaRPr lang="pt-PT"/>
          </a:p>
          <a:p>
            <a:pPr marL="230188" lvl="0" indent="-230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PT">
                <a:solidFill>
                  <a:schemeClr val="dk1"/>
                </a:solidFill>
                <a:latin typeface="Calibri"/>
                <a:sym typeface="Calibri"/>
              </a:rPr>
              <a:t>Definições de indicadores seleccionados aperfeiçoadas em consulta com grupos técnicos externos e com o CHAT (e.g. MERG, JMP, TEAM/DataDENT, WUENIC)</a:t>
            </a:r>
            <a:endParaRPr lang="pt-PT"/>
          </a:p>
        </p:txBody>
      </p:sp>
      <p:sp>
        <p:nvSpPr>
          <p:cNvPr id="719" name="Google Shape;719;p14"/>
          <p:cNvSpPr txBox="1">
            <a:spLocks noGrp="1"/>
          </p:cNvSpPr>
          <p:nvPr>
            <p:ph type="body" idx="2"/>
          </p:nvPr>
        </p:nvSpPr>
        <p:spPr>
          <a:xfrm>
            <a:off x="6338600" y="1797783"/>
            <a:ext cx="2205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pt-PT" sz="1200" b="1" dirty="0">
                <a:solidFill>
                  <a:schemeClr val="dk1"/>
                </a:solidFill>
                <a:latin typeface="Calibri"/>
                <a:sym typeface="Calibri"/>
              </a:rPr>
              <a:t>Etapas e indicadores da Implementação</a:t>
            </a:r>
            <a:endParaRPr lang="pt-PT" dirty="0"/>
          </a:p>
          <a:p>
            <a:pPr marL="230188" lvl="0" indent="-230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PT" dirty="0">
                <a:solidFill>
                  <a:schemeClr val="dk1"/>
                </a:solidFill>
                <a:latin typeface="Calibri"/>
                <a:sym typeface="Calibri"/>
              </a:rPr>
              <a:t>Domínios propostos com base na ENAP/EPMM e mapeamento para a CSA TOC, outros quadros globais e Obstáculos na implementação identificados na Serra Leoa</a:t>
            </a:r>
            <a:endParaRPr lang="pt-PT" dirty="0"/>
          </a:p>
          <a:p>
            <a:pPr marL="230188" lvl="0" indent="-230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pt-PT" dirty="0">
                <a:solidFill>
                  <a:schemeClr val="dk1"/>
                </a:solidFill>
                <a:latin typeface="Calibri"/>
                <a:sym typeface="Calibri"/>
              </a:rPr>
              <a:t>Prosseguir com as iterações, recolher feedback, colaborar com os países, rever e finalizar</a:t>
            </a:r>
            <a:endParaRPr lang="pt-PT" dirty="0"/>
          </a:p>
        </p:txBody>
      </p:sp>
      <p:sp>
        <p:nvSpPr>
          <p:cNvPr id="720" name="Google Shape;720;p14"/>
          <p:cNvSpPr txBox="1"/>
          <p:nvPr/>
        </p:nvSpPr>
        <p:spPr>
          <a:xfrm>
            <a:off x="1101464" y="929630"/>
            <a:ext cx="5519469" cy="276999"/>
          </a:xfrm>
          <a:prstGeom prst="rect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4"/>
              <a:buFont typeface="Arial"/>
              <a:buNone/>
            </a:pPr>
            <a:r>
              <a:rPr lang="pt-PT" sz="1200" b="0" i="0" u="none" strike="noStrike" cap="none">
                <a:solidFill>
                  <a:srgbClr val="171616"/>
                </a:solidFill>
                <a:latin typeface="Gill Sans"/>
                <a:sym typeface="Gill Sans"/>
              </a:rPr>
              <a:t>Mapeamento dos indicadores existentes das recomendações e iniciativas globais para a TOC </a:t>
            </a:r>
            <a:endParaRPr lang="pt-PT" sz="1200" b="0" i="0" u="none" strike="noStrike" cap="none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21" name="Google Shape;721;p14" descr="Check list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025" y="872725"/>
            <a:ext cx="4095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4"/>
          <p:cNvSpPr/>
          <p:nvPr/>
        </p:nvSpPr>
        <p:spPr>
          <a:xfrm>
            <a:off x="396824" y="1797782"/>
            <a:ext cx="2540776" cy="2991850"/>
          </a:xfrm>
          <a:prstGeom prst="roundRect">
            <a:avLst>
              <a:gd name="adj" fmla="val 4443"/>
            </a:avLst>
          </a:prstGeom>
          <a:solidFill>
            <a:srgbClr val="1E3355"/>
          </a:solidFill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 principais e mapeamento do CHAT (OMS)</a:t>
            </a:r>
            <a:endParaRPr lang="pt-PT"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Painéis de saúde e bem-estar infantil (OMS e UNICEF)</a:t>
            </a:r>
            <a:endParaRPr lang="pt-PT"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Contagem decrescente para 2030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Principais Indicadores da OMS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UNICEF OMS WASH JMP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ENAP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EPMM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 da OMS para a qualidade da assistência pediátrica nas</a:t>
            </a: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</a:rPr>
              <a:t> unidades sanitárias</a:t>
            </a:r>
            <a:endParaRPr lang="pt-PT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Quadro de Cuidados de Nutrição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Quadro de Medição dos CSP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GFF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 de Imunização até 2030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Utilização dos dados de HMIS a nível distrital da OMS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</a:rPr>
              <a:t>ALMA</a:t>
            </a:r>
            <a:endParaRPr lang="pt-PT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</a:rPr>
              <a:t>Rede de QdC</a:t>
            </a:r>
            <a:endParaRPr lang="pt-PT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DEF3"/>
              </a:buClr>
              <a:buSzPts val="1400"/>
              <a:buFont typeface="Arial"/>
              <a:buChar char="•"/>
            </a:pPr>
            <a:r>
              <a:rPr lang="pt-PT" sz="1000" b="0" i="0" u="sng" strike="noStrike" cap="none">
                <a:solidFill>
                  <a:srgbClr val="FFFFFF"/>
                </a:solidFill>
                <a:latin typeface="Calibri"/>
                <a:sym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CAP2030</a:t>
            </a:r>
            <a:endParaRPr lang="pt-PT" sz="1000" b="0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4"/>
          <p:cNvSpPr/>
          <p:nvPr/>
        </p:nvSpPr>
        <p:spPr>
          <a:xfrm>
            <a:off x="396825" y="1548646"/>
            <a:ext cx="2540776" cy="326280"/>
          </a:xfrm>
          <a:prstGeom prst="roundRect">
            <a:avLst>
              <a:gd name="adj" fmla="val 16667"/>
            </a:avLst>
          </a:prstGeom>
          <a:solidFill>
            <a:srgbClr val="D5DFF0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PT" sz="1050" b="1" i="0" u="none" strike="noStrike" cap="none">
                <a:solidFill>
                  <a:srgbClr val="1E3355"/>
                </a:solidFill>
                <a:latin typeface="Calibri"/>
                <a:sym typeface="Calibri"/>
              </a:rPr>
              <a:t>Iniciativas globais mapeadas para </a:t>
            </a:r>
            <a:endParaRPr lang="pt-PT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PT" sz="1050" b="1" i="0" u="none" strike="noStrike" cap="none">
                <a:solidFill>
                  <a:srgbClr val="1E3355"/>
                </a:solidFill>
                <a:latin typeface="Calibri"/>
                <a:sym typeface="Calibri"/>
              </a:rPr>
              <a:t>CSA TOC/Quadro</a:t>
            </a:r>
            <a:endParaRPr lang="pt-PT"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4"/>
          <p:cNvSpPr/>
          <p:nvPr/>
        </p:nvSpPr>
        <p:spPr>
          <a:xfrm>
            <a:off x="0" y="0"/>
            <a:ext cx="9144000" cy="84028"/>
          </a:xfrm>
          <a:prstGeom prst="rect">
            <a:avLst/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4" y="0"/>
            <a:ext cx="5573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5"/>
          <p:cNvSpPr txBox="1"/>
          <p:nvPr/>
        </p:nvSpPr>
        <p:spPr>
          <a:xfrm>
            <a:off x="581659" y="1236518"/>
            <a:ext cx="2492690" cy="255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3200"/>
              <a:buFont typeface="Gill Sans"/>
              <a:buNone/>
            </a:pPr>
            <a:r>
              <a:rPr lang="pt-PT" sz="2800" b="1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Secção 3.1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Quadro de Resultados da CSA: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Conjunto dos Principais Indicadores</a:t>
            </a:r>
            <a:endParaRPr lang="pt-PT"/>
          </a:p>
        </p:txBody>
      </p:sp>
      <p:pic>
        <p:nvPicPr>
          <p:cNvPr id="731" name="Google Shape;731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570514" y="0"/>
            <a:ext cx="5573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5"/>
          <p:cNvSpPr txBox="1"/>
          <p:nvPr/>
        </p:nvSpPr>
        <p:spPr>
          <a:xfrm>
            <a:off x="162134" y="4806105"/>
            <a:ext cx="275040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05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Foto: MOMENTUM; Hadjara Laouali Balla</a:t>
            </a:r>
            <a:endParaRPr lang="pt-PT"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"/>
          <p:cNvSpPr txBox="1">
            <a:spLocks noGrp="1"/>
          </p:cNvSpPr>
          <p:nvPr>
            <p:ph type="title"/>
          </p:nvPr>
        </p:nvSpPr>
        <p:spPr>
          <a:xfrm>
            <a:off x="566250" y="40815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PT" sz="2400">
                <a:solidFill>
                  <a:schemeClr val="dk1"/>
                </a:solidFill>
                <a:latin typeface="Calibri"/>
                <a:sym typeface="Calibri"/>
              </a:rPr>
              <a:t>Processo de selecção do conjunto dos principais indicadores</a:t>
            </a:r>
            <a:endParaRPr lang="pt-PT" sz="2400"/>
          </a:p>
        </p:txBody>
      </p:sp>
      <p:grpSp>
        <p:nvGrpSpPr>
          <p:cNvPr id="738" name="Google Shape;738;p16"/>
          <p:cNvGrpSpPr/>
          <p:nvPr/>
        </p:nvGrpSpPr>
        <p:grpSpPr>
          <a:xfrm>
            <a:off x="6185355" y="980850"/>
            <a:ext cx="2142458" cy="1803302"/>
            <a:chOff x="645403" y="1573584"/>
            <a:chExt cx="1126616" cy="1428884"/>
          </a:xfrm>
        </p:grpSpPr>
        <p:cxnSp>
          <p:nvCxnSpPr>
            <p:cNvPr id="739" name="Google Shape;739;p16"/>
            <p:cNvCxnSpPr>
              <a:endCxn id="740" idx="1"/>
            </p:cNvCxnSpPr>
            <p:nvPr/>
          </p:nvCxnSpPr>
          <p:spPr>
            <a:xfrm>
              <a:off x="645403" y="1763776"/>
              <a:ext cx="835500" cy="1710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41" name="Google Shape;741;p16"/>
            <p:cNvCxnSpPr/>
            <p:nvPr/>
          </p:nvCxnSpPr>
          <p:spPr>
            <a:xfrm>
              <a:off x="645450" y="1763629"/>
              <a:ext cx="0" cy="1238771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2" name="Google Shape;742;p16"/>
            <p:cNvCxnSpPr/>
            <p:nvPr/>
          </p:nvCxnSpPr>
          <p:spPr>
            <a:xfrm rot="10800000">
              <a:off x="645451" y="3002400"/>
              <a:ext cx="981011" cy="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3" name="Google Shape;743;p16"/>
            <p:cNvCxnSpPr>
              <a:stCxn id="740" idx="2"/>
            </p:cNvCxnSpPr>
            <p:nvPr/>
          </p:nvCxnSpPr>
          <p:spPr>
            <a:xfrm>
              <a:off x="1626461" y="1988168"/>
              <a:ext cx="0" cy="101430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0" name="Google Shape;740;p16"/>
            <p:cNvSpPr txBox="1"/>
            <p:nvPr/>
          </p:nvSpPr>
          <p:spPr>
            <a:xfrm>
              <a:off x="1480903" y="1573584"/>
              <a:ext cx="291116" cy="41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800" b="1" i="0" u="none" strike="noStrike" cap="none">
                  <a:solidFill>
                    <a:srgbClr val="AA417C"/>
                  </a:solidFill>
                  <a:latin typeface="Calibri"/>
                  <a:sym typeface="Calibri"/>
                </a:rPr>
                <a:t>2</a:t>
              </a:r>
              <a:endParaRPr lang="pt-PT"/>
            </a:p>
          </p:txBody>
        </p:sp>
      </p:grpSp>
      <p:grpSp>
        <p:nvGrpSpPr>
          <p:cNvPr id="744" name="Google Shape;744;p16"/>
          <p:cNvGrpSpPr/>
          <p:nvPr/>
        </p:nvGrpSpPr>
        <p:grpSpPr>
          <a:xfrm>
            <a:off x="699506" y="980850"/>
            <a:ext cx="5311900" cy="1803302"/>
            <a:chOff x="645445" y="1573584"/>
            <a:chExt cx="1042964" cy="1428884"/>
          </a:xfrm>
        </p:grpSpPr>
        <p:cxnSp>
          <p:nvCxnSpPr>
            <p:cNvPr id="745" name="Google Shape;745;p16"/>
            <p:cNvCxnSpPr>
              <a:endCxn id="746" idx="1"/>
            </p:cNvCxnSpPr>
            <p:nvPr/>
          </p:nvCxnSpPr>
          <p:spPr>
            <a:xfrm>
              <a:off x="645445" y="1763776"/>
              <a:ext cx="924000" cy="1710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47" name="Google Shape;747;p16"/>
            <p:cNvCxnSpPr/>
            <p:nvPr/>
          </p:nvCxnSpPr>
          <p:spPr>
            <a:xfrm>
              <a:off x="645450" y="1763629"/>
              <a:ext cx="0" cy="1238771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8" name="Google Shape;748;p16"/>
            <p:cNvCxnSpPr/>
            <p:nvPr/>
          </p:nvCxnSpPr>
          <p:spPr>
            <a:xfrm rot="10800000">
              <a:off x="645451" y="3002400"/>
              <a:ext cx="981011" cy="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9" name="Google Shape;749;p16"/>
            <p:cNvCxnSpPr>
              <a:stCxn id="746" idx="2"/>
            </p:cNvCxnSpPr>
            <p:nvPr/>
          </p:nvCxnSpPr>
          <p:spPr>
            <a:xfrm flipH="1">
              <a:off x="1626527" y="1988168"/>
              <a:ext cx="2400" cy="101430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6" name="Google Shape;746;p16"/>
            <p:cNvSpPr txBox="1"/>
            <p:nvPr/>
          </p:nvSpPr>
          <p:spPr>
            <a:xfrm>
              <a:off x="1569445" y="1573584"/>
              <a:ext cx="118964" cy="41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PT" sz="2800" b="1" i="0" u="none" strike="noStrike" cap="none">
                  <a:solidFill>
                    <a:srgbClr val="AA417C"/>
                  </a:solidFill>
                  <a:latin typeface="Calibri"/>
                  <a:sym typeface="Calibri"/>
                </a:rPr>
                <a:t>1</a:t>
              </a:r>
              <a:endParaRPr lang="pt-PT" sz="1400" b="1" i="0" u="none" strike="noStrike" cap="none">
                <a:solidFill>
                  <a:srgbClr val="AA417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6471499" y="2854897"/>
            <a:ext cx="1781840" cy="1137959"/>
            <a:chOff x="645450" y="1528088"/>
            <a:chExt cx="1081372" cy="1474312"/>
          </a:xfrm>
        </p:grpSpPr>
        <p:cxnSp>
          <p:nvCxnSpPr>
            <p:cNvPr id="751" name="Google Shape;751;p16"/>
            <p:cNvCxnSpPr/>
            <p:nvPr/>
          </p:nvCxnSpPr>
          <p:spPr>
            <a:xfrm>
              <a:off x="645450" y="1763628"/>
              <a:ext cx="790593" cy="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52" name="Google Shape;752;p16"/>
            <p:cNvCxnSpPr/>
            <p:nvPr/>
          </p:nvCxnSpPr>
          <p:spPr>
            <a:xfrm>
              <a:off x="645450" y="1763629"/>
              <a:ext cx="0" cy="1238771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3" name="Google Shape;753;p16"/>
            <p:cNvCxnSpPr/>
            <p:nvPr/>
          </p:nvCxnSpPr>
          <p:spPr>
            <a:xfrm rot="10800000">
              <a:off x="645451" y="3002400"/>
              <a:ext cx="981011" cy="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4" name="Google Shape;754;p16"/>
            <p:cNvCxnSpPr/>
            <p:nvPr/>
          </p:nvCxnSpPr>
          <p:spPr>
            <a:xfrm>
              <a:off x="1626461" y="2219796"/>
              <a:ext cx="0" cy="782604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5" name="Google Shape;755;p16"/>
            <p:cNvSpPr txBox="1"/>
            <p:nvPr/>
          </p:nvSpPr>
          <p:spPr>
            <a:xfrm>
              <a:off x="1435706" y="1528088"/>
              <a:ext cx="291116" cy="677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PT" sz="2800" b="1" i="0" u="none" strike="noStrike" cap="none">
                  <a:solidFill>
                    <a:srgbClr val="AA417C"/>
                  </a:solidFill>
                  <a:latin typeface="Calibri"/>
                  <a:sym typeface="Calibri"/>
                </a:rPr>
                <a:t>4</a:t>
              </a:r>
              <a:endParaRPr lang="pt-PT" sz="1400" b="1" i="0" u="none" strike="noStrike" cap="none">
                <a:solidFill>
                  <a:srgbClr val="AA417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6"/>
          <p:cNvSpPr txBox="1"/>
          <p:nvPr/>
        </p:nvSpPr>
        <p:spPr>
          <a:xfrm>
            <a:off x="699527" y="1293040"/>
            <a:ext cx="47059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Mapeamento dos indicadores de sobrevivência infantil de todas as principais iniciativas globais e regionais</a:t>
            </a:r>
            <a:endParaRPr lang="pt-PT"/>
          </a:p>
        </p:txBody>
      </p:sp>
      <p:sp>
        <p:nvSpPr>
          <p:cNvPr id="757" name="Google Shape;757;p16"/>
          <p:cNvSpPr txBox="1"/>
          <p:nvPr/>
        </p:nvSpPr>
        <p:spPr>
          <a:xfrm>
            <a:off x="709653" y="1756748"/>
            <a:ext cx="5035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10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CHAT, Contagem Decrescente para 2030, 100 indicadores da OMS, Quadro de Cuidados de Nutrição, Painéis de Saúde e Bem-Estar Infantil CAP 2030, Indicadores JMP, Guia de Monitorização para HMIS/Livro Rosa, Catálogo QED, Métricas da qualidade dos cuidados pediátricos da OMS, Quadro de medição dos CSP, TEAM para a nutrição, IA2030 para a imunização, Plano de Acção Mundial para a Prevenção e Controlo da Pneumonia e Diarreia</a:t>
            </a:r>
            <a:endParaRPr lang="pt-PT"/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10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Referência à ENAP-EPMM para garantir a continuidade</a:t>
            </a:r>
            <a:endParaRPr lang="pt-PT"/>
          </a:p>
        </p:txBody>
      </p:sp>
      <p:grpSp>
        <p:nvGrpSpPr>
          <p:cNvPr id="758" name="Google Shape;758;p16"/>
          <p:cNvGrpSpPr/>
          <p:nvPr/>
        </p:nvGrpSpPr>
        <p:grpSpPr>
          <a:xfrm>
            <a:off x="6471499" y="3979994"/>
            <a:ext cx="1802648" cy="892001"/>
            <a:chOff x="645450" y="1468692"/>
            <a:chExt cx="1094000" cy="1533708"/>
          </a:xfrm>
        </p:grpSpPr>
        <p:cxnSp>
          <p:nvCxnSpPr>
            <p:cNvPr id="759" name="Google Shape;759;p16"/>
            <p:cNvCxnSpPr/>
            <p:nvPr/>
          </p:nvCxnSpPr>
          <p:spPr>
            <a:xfrm>
              <a:off x="645450" y="1763629"/>
              <a:ext cx="835453" cy="8566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60" name="Google Shape;760;p16"/>
            <p:cNvCxnSpPr/>
            <p:nvPr/>
          </p:nvCxnSpPr>
          <p:spPr>
            <a:xfrm>
              <a:off x="645450" y="1763629"/>
              <a:ext cx="0" cy="1238771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1" name="Google Shape;761;p16"/>
            <p:cNvCxnSpPr/>
            <p:nvPr/>
          </p:nvCxnSpPr>
          <p:spPr>
            <a:xfrm rot="10800000">
              <a:off x="645451" y="3002400"/>
              <a:ext cx="981011" cy="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2" name="Google Shape;762;p16"/>
            <p:cNvCxnSpPr/>
            <p:nvPr/>
          </p:nvCxnSpPr>
          <p:spPr>
            <a:xfrm>
              <a:off x="1626461" y="2319620"/>
              <a:ext cx="1" cy="68278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3" name="Google Shape;763;p16"/>
            <p:cNvSpPr txBox="1"/>
            <p:nvPr/>
          </p:nvSpPr>
          <p:spPr>
            <a:xfrm>
              <a:off x="1448334" y="1468692"/>
              <a:ext cx="291116" cy="899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PT" sz="2800" b="1" i="0" u="none" strike="noStrike" cap="none">
                  <a:solidFill>
                    <a:srgbClr val="AA417C"/>
                  </a:solidFill>
                  <a:latin typeface="Calibri"/>
                  <a:sym typeface="Calibri"/>
                </a:rPr>
                <a:t>5</a:t>
              </a:r>
              <a:endParaRPr lang="pt-PT" sz="1400" b="1" i="0" u="none" strike="noStrike" cap="none">
                <a:solidFill>
                  <a:srgbClr val="AA417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16"/>
          <p:cNvSpPr txBox="1"/>
          <p:nvPr/>
        </p:nvSpPr>
        <p:spPr>
          <a:xfrm>
            <a:off x="6494077" y="3166842"/>
            <a:ext cx="161646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100" b="1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Apresentação à comunidade de Saúde Infantil </a:t>
            </a:r>
            <a:r>
              <a:rPr lang="pt-PT" sz="11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no evento CHTF em Junho de 2023</a:t>
            </a:r>
            <a:endParaRPr lang="pt-PT" sz="1100" dirty="0"/>
          </a:p>
        </p:txBody>
      </p:sp>
      <p:sp>
        <p:nvSpPr>
          <p:cNvPr id="765" name="Google Shape;765;p16"/>
          <p:cNvSpPr txBox="1"/>
          <p:nvPr/>
        </p:nvSpPr>
        <p:spPr>
          <a:xfrm>
            <a:off x="6490958" y="4339253"/>
            <a:ext cx="15970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Finalização</a:t>
            </a:r>
            <a:r>
              <a:rPr lang="pt-PT" sz="12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 da lista</a:t>
            </a:r>
            <a:endParaRPr lang="pt-PT"/>
          </a:p>
        </p:txBody>
      </p:sp>
      <p:sp>
        <p:nvSpPr>
          <p:cNvPr id="766" name="Google Shape;766;p16"/>
          <p:cNvSpPr txBox="1"/>
          <p:nvPr/>
        </p:nvSpPr>
        <p:spPr>
          <a:xfrm>
            <a:off x="6195566" y="1496603"/>
            <a:ext cx="1698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Formular critérios para a selecção dos indicadores principais </a:t>
            </a:r>
            <a:endParaRPr lang="pt-PT"/>
          </a:p>
        </p:txBody>
      </p:sp>
      <p:grpSp>
        <p:nvGrpSpPr>
          <p:cNvPr id="767" name="Google Shape;767;p16"/>
          <p:cNvGrpSpPr/>
          <p:nvPr/>
        </p:nvGrpSpPr>
        <p:grpSpPr>
          <a:xfrm>
            <a:off x="660000" y="2784066"/>
            <a:ext cx="5684268" cy="2087391"/>
            <a:chOff x="638197" y="1573584"/>
            <a:chExt cx="1042964" cy="1428853"/>
          </a:xfrm>
        </p:grpSpPr>
        <p:cxnSp>
          <p:nvCxnSpPr>
            <p:cNvPr id="768" name="Google Shape;768;p16"/>
            <p:cNvCxnSpPr>
              <a:endCxn id="769" idx="1"/>
            </p:cNvCxnSpPr>
            <p:nvPr/>
          </p:nvCxnSpPr>
          <p:spPr>
            <a:xfrm rot="10800000" flipH="1">
              <a:off x="638197" y="1752661"/>
              <a:ext cx="924000" cy="1110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70" name="Google Shape;770;p16"/>
            <p:cNvCxnSpPr/>
            <p:nvPr/>
          </p:nvCxnSpPr>
          <p:spPr>
            <a:xfrm>
              <a:off x="645450" y="1763629"/>
              <a:ext cx="0" cy="1238771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1" name="Google Shape;771;p16"/>
            <p:cNvCxnSpPr/>
            <p:nvPr/>
          </p:nvCxnSpPr>
          <p:spPr>
            <a:xfrm rot="10800000">
              <a:off x="645451" y="3002400"/>
              <a:ext cx="981011" cy="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2" name="Google Shape;772;p16"/>
            <p:cNvCxnSpPr>
              <a:stCxn id="769" idx="2"/>
            </p:cNvCxnSpPr>
            <p:nvPr/>
          </p:nvCxnSpPr>
          <p:spPr>
            <a:xfrm flipH="1">
              <a:off x="1619279" y="1931737"/>
              <a:ext cx="2400" cy="1070700"/>
            </a:xfrm>
            <a:prstGeom prst="straightConnector1">
              <a:avLst/>
            </a:prstGeom>
            <a:noFill/>
            <a:ln w="9525" cap="flat" cmpd="sng">
              <a:solidFill>
                <a:srgbClr val="ACA9BE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9" name="Google Shape;769;p16"/>
            <p:cNvSpPr txBox="1"/>
            <p:nvPr/>
          </p:nvSpPr>
          <p:spPr>
            <a:xfrm>
              <a:off x="1562197" y="1573584"/>
              <a:ext cx="118964" cy="358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t-PT" sz="2800" b="1" i="0" u="none" strike="noStrike" cap="none">
                  <a:solidFill>
                    <a:srgbClr val="AA417C"/>
                  </a:solidFill>
                  <a:latin typeface="Calibri"/>
                  <a:sym typeface="Calibri"/>
                </a:rPr>
                <a:t>3</a:t>
              </a:r>
              <a:endParaRPr lang="pt-PT"/>
            </a:p>
          </p:txBody>
        </p:sp>
      </p:grpSp>
      <p:sp>
        <p:nvSpPr>
          <p:cNvPr id="773" name="Google Shape;773;p16"/>
          <p:cNvSpPr txBox="1"/>
          <p:nvPr/>
        </p:nvSpPr>
        <p:spPr>
          <a:xfrm>
            <a:off x="699527" y="3152791"/>
            <a:ext cx="47059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Processo iterativo de consenso sobre os principais indicadores</a:t>
            </a:r>
            <a:endParaRPr lang="pt-PT"/>
          </a:p>
        </p:txBody>
      </p:sp>
      <p:sp>
        <p:nvSpPr>
          <p:cNvPr id="774" name="Google Shape;774;p16"/>
          <p:cNvSpPr txBox="1"/>
          <p:nvPr/>
        </p:nvSpPr>
        <p:spPr>
          <a:xfrm>
            <a:off x="709652" y="3388796"/>
            <a:ext cx="534661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Reuniões regulares do Grupo de Trabalho para Resultados e Responsabilização</a:t>
            </a:r>
            <a:endParaRPr lang="pt-PT" sz="800" dirty="0"/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Consultas com outros grupos da estrutura de governação da CSA (reunião presencial na Primavera de 2023, debates com o grupo de parceiros da CSA e com o Comité </a:t>
            </a:r>
            <a:r>
              <a:rPr lang="pt-PT" sz="800" b="0" i="0" u="none" strike="noStrike" cap="none" dirty="0" err="1">
                <a:solidFill>
                  <a:srgbClr val="000000"/>
                </a:solidFill>
                <a:latin typeface="Calibri"/>
                <a:sym typeface="Calibri"/>
              </a:rPr>
              <a:t>Directivo</a:t>
            </a: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)</a:t>
            </a:r>
            <a:endParaRPr lang="pt-PT" sz="800" dirty="0"/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Consultas a grupos de peritos</a:t>
            </a:r>
            <a:endParaRPr lang="pt-PT" sz="800" dirty="0"/>
          </a:p>
          <a:p>
            <a:pPr marL="339725" marR="0" lvl="8" indent="-169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Nutrição (OMS, UNICEF, TEAM, Data </a:t>
            </a:r>
            <a:r>
              <a:rPr lang="pt-PT" sz="800" b="0" i="0" u="none" strike="noStrike" cap="none" dirty="0" err="1">
                <a:solidFill>
                  <a:srgbClr val="000000"/>
                </a:solidFill>
                <a:latin typeface="Calibri"/>
                <a:sym typeface="Calibri"/>
              </a:rPr>
              <a:t>Dent</a:t>
            </a: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)</a:t>
            </a:r>
            <a:endParaRPr lang="pt-PT" sz="800" dirty="0"/>
          </a:p>
          <a:p>
            <a:pPr marL="339725" marR="0" lvl="7" indent="-169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Imunização (OMS, UNICEF, GAVI, IA2030)</a:t>
            </a:r>
            <a:endParaRPr lang="pt-PT" sz="800" dirty="0"/>
          </a:p>
          <a:p>
            <a:pPr marL="339725" marR="0" lvl="7" indent="-169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Malária (OMS, UNICEF)</a:t>
            </a:r>
            <a:endParaRPr lang="pt-PT" sz="800" dirty="0"/>
          </a:p>
          <a:p>
            <a:pPr marL="339725" marR="0" lvl="7" indent="-169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WASH (OMS, UNICEF, JMP)</a:t>
            </a:r>
            <a:endParaRPr lang="pt-PT" sz="800" dirty="0"/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Equipa de Resultados do GFF</a:t>
            </a:r>
            <a:endParaRPr lang="pt-PT" sz="800" dirty="0"/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Contagem decrescente para 2030</a:t>
            </a:r>
            <a:endParaRPr lang="pt-PT" sz="800" dirty="0"/>
          </a:p>
          <a:p>
            <a:pPr marL="1714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pt-PT" sz="8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2 consultas com o CHAT para finalizar a lista</a:t>
            </a:r>
            <a:endParaRPr lang="pt-PT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7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>
                <a:solidFill>
                  <a:schemeClr val="dk2"/>
                </a:solidFill>
                <a:latin typeface="Gill Sans"/>
                <a:sym typeface="Gill Sans"/>
              </a:rPr>
              <a:t>Quatro tipos de Indicadores Principais</a:t>
            </a:r>
            <a:endParaRPr lang="pt-PT"/>
          </a:p>
        </p:txBody>
      </p:sp>
      <p:grpSp>
        <p:nvGrpSpPr>
          <p:cNvPr id="780" name="Google Shape;780;p17"/>
          <p:cNvGrpSpPr/>
          <p:nvPr/>
        </p:nvGrpSpPr>
        <p:grpSpPr>
          <a:xfrm>
            <a:off x="605230" y="2414022"/>
            <a:ext cx="7722256" cy="389609"/>
            <a:chOff x="509219" y="1212000"/>
            <a:chExt cx="7281181" cy="861600"/>
          </a:xfrm>
        </p:grpSpPr>
        <p:sp>
          <p:nvSpPr>
            <p:cNvPr id="781" name="Google Shape;781;p17"/>
            <p:cNvSpPr/>
            <p:nvPr/>
          </p:nvSpPr>
          <p:spPr>
            <a:xfrm>
              <a:off x="573227" y="1212000"/>
              <a:ext cx="7217173" cy="86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1" i="0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Resultados qualitativos: Prevenção de Doenças (</a:t>
              </a:r>
              <a:r>
                <a:rPr lang="pt-PT" sz="1400" b="1" i="1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Prevenir</a:t>
              </a:r>
              <a:r>
                <a:rPr lang="pt-PT" sz="1400" b="1" i="0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)</a:t>
              </a:r>
              <a:endParaRPr lang="pt-PT"/>
            </a:p>
          </p:txBody>
        </p:sp>
        <p:sp>
          <p:nvSpPr>
            <p:cNvPr id="782" name="Google Shape;782;p17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17"/>
          <p:cNvGrpSpPr/>
          <p:nvPr/>
        </p:nvGrpSpPr>
        <p:grpSpPr>
          <a:xfrm>
            <a:off x="605230" y="1876640"/>
            <a:ext cx="7722256" cy="389609"/>
            <a:chOff x="509219" y="1212000"/>
            <a:chExt cx="7281181" cy="861600"/>
          </a:xfrm>
        </p:grpSpPr>
        <p:sp>
          <p:nvSpPr>
            <p:cNvPr id="784" name="Google Shape;784;p17"/>
            <p:cNvSpPr/>
            <p:nvPr/>
          </p:nvSpPr>
          <p:spPr>
            <a:xfrm>
              <a:off x="573227" y="1212000"/>
              <a:ext cx="7217173" cy="86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1" i="0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Resultados qualitativos: Nutrição (</a:t>
              </a:r>
              <a:r>
                <a:rPr lang="pt-PT" sz="1400" b="1" i="1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Promover</a:t>
              </a:r>
              <a:r>
                <a:rPr lang="pt-PT" sz="1400" b="1" i="0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)</a:t>
              </a:r>
              <a:endParaRPr lang="pt-PT" sz="1400" b="1" i="0" u="none" strike="noStrike" cap="none">
                <a:solidFill>
                  <a:srgbClr val="2679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17"/>
          <p:cNvGrpSpPr/>
          <p:nvPr/>
        </p:nvGrpSpPr>
        <p:grpSpPr>
          <a:xfrm>
            <a:off x="605230" y="2968134"/>
            <a:ext cx="7722256" cy="389609"/>
            <a:chOff x="509219" y="1212000"/>
            <a:chExt cx="7281181" cy="861600"/>
          </a:xfrm>
        </p:grpSpPr>
        <p:sp>
          <p:nvSpPr>
            <p:cNvPr id="787" name="Google Shape;787;p17"/>
            <p:cNvSpPr/>
            <p:nvPr/>
          </p:nvSpPr>
          <p:spPr>
            <a:xfrm>
              <a:off x="573227" y="1212000"/>
              <a:ext cx="7217173" cy="86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1" i="0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Resultados qualitativos: Gestão de Doenças (</a:t>
              </a:r>
              <a:r>
                <a:rPr lang="pt-PT" sz="1400" b="1" i="1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Tratar</a:t>
              </a:r>
              <a:r>
                <a:rPr lang="pt-PT" sz="1400" b="1" i="0" u="none" strike="noStrike" cap="none">
                  <a:solidFill>
                    <a:srgbClr val="26797F"/>
                  </a:solidFill>
                  <a:latin typeface="Calibri"/>
                  <a:sym typeface="Calibri"/>
                </a:rPr>
                <a:t>)</a:t>
              </a:r>
              <a:endParaRPr lang="pt-PT"/>
            </a:p>
          </p:txBody>
        </p:sp>
        <p:sp>
          <p:nvSpPr>
            <p:cNvPr id="788" name="Google Shape;788;p17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17"/>
          <p:cNvGrpSpPr/>
          <p:nvPr/>
        </p:nvGrpSpPr>
        <p:grpSpPr>
          <a:xfrm>
            <a:off x="605230" y="3569115"/>
            <a:ext cx="7722256" cy="389609"/>
            <a:chOff x="509219" y="1212000"/>
            <a:chExt cx="7281181" cy="861600"/>
          </a:xfrm>
        </p:grpSpPr>
        <p:sp>
          <p:nvSpPr>
            <p:cNvPr id="790" name="Google Shape;790;p17"/>
            <p:cNvSpPr/>
            <p:nvPr/>
          </p:nvSpPr>
          <p:spPr>
            <a:xfrm>
              <a:off x="573227" y="1212000"/>
              <a:ext cx="7217173" cy="86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1" i="0" u="none" strike="noStrike" cap="none">
                  <a:solidFill>
                    <a:srgbClr val="AA417C"/>
                  </a:solidFill>
                  <a:latin typeface="Calibri"/>
                  <a:sym typeface="Calibri"/>
                </a:rPr>
                <a:t>Factores Contextuais</a:t>
              </a:r>
              <a:endParaRPr lang="pt-PT"/>
            </a:p>
          </p:txBody>
        </p:sp>
        <p:sp>
          <p:nvSpPr>
            <p:cNvPr id="791" name="Google Shape;791;p17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17"/>
          <p:cNvGrpSpPr/>
          <p:nvPr/>
        </p:nvGrpSpPr>
        <p:grpSpPr>
          <a:xfrm>
            <a:off x="605230" y="1271219"/>
            <a:ext cx="7722256" cy="389609"/>
            <a:chOff x="509219" y="1211999"/>
            <a:chExt cx="7281181" cy="861599"/>
          </a:xfrm>
        </p:grpSpPr>
        <p:sp>
          <p:nvSpPr>
            <p:cNvPr id="793" name="Google Shape;793;p17"/>
            <p:cNvSpPr/>
            <p:nvPr/>
          </p:nvSpPr>
          <p:spPr>
            <a:xfrm>
              <a:off x="573227" y="1211999"/>
              <a:ext cx="7217173" cy="861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1" i="0" u="none" strike="noStrike" cap="none">
                  <a:solidFill>
                    <a:srgbClr val="53BFC8"/>
                  </a:solidFill>
                  <a:latin typeface="Calibri"/>
                  <a:sym typeface="Calibri"/>
                </a:rPr>
                <a:t>Impacto (Mortalidade e Nutrição)</a:t>
              </a:r>
              <a:endParaRPr lang="pt-PT"/>
            </a:p>
          </p:txBody>
        </p:sp>
        <p:sp>
          <p:nvSpPr>
            <p:cNvPr id="794" name="Google Shape;794;p17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rgbClr val="53BF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5" name="Google Shape;795;p17"/>
          <p:cNvSpPr txBox="1"/>
          <p:nvPr/>
        </p:nvSpPr>
        <p:spPr>
          <a:xfrm>
            <a:off x="675658" y="875136"/>
            <a:ext cx="17627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1" i="1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Tipo de Indicador</a:t>
            </a:r>
            <a:endParaRPr lang="pt-PT" dirty="0"/>
          </a:p>
        </p:txBody>
      </p:sp>
      <p:sp>
        <p:nvSpPr>
          <p:cNvPr id="796" name="Google Shape;796;p17"/>
          <p:cNvSpPr txBox="1">
            <a:spLocks noGrp="1"/>
          </p:cNvSpPr>
          <p:nvPr>
            <p:ph type="body" idx="1"/>
          </p:nvPr>
        </p:nvSpPr>
        <p:spPr>
          <a:xfrm>
            <a:off x="605230" y="4081671"/>
            <a:ext cx="7910594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200">
                <a:solidFill>
                  <a:srgbClr val="171616"/>
                </a:solidFill>
                <a:latin typeface="Calibri"/>
                <a:sym typeface="Calibri"/>
              </a:rPr>
              <a:t>Também desenvolvemos o seguinte:</a:t>
            </a:r>
            <a:endParaRPr lang="pt-PT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200" b="1">
                <a:solidFill>
                  <a:srgbClr val="171616"/>
                </a:solidFill>
                <a:latin typeface="Calibri"/>
                <a:sym typeface="Calibri"/>
              </a:rPr>
              <a:t>Agenda de Aprendizagem</a:t>
            </a:r>
            <a:endParaRPr lang="pt-PT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200" b="1">
                <a:solidFill>
                  <a:srgbClr val="171616"/>
                </a:solidFill>
                <a:latin typeface="Calibri"/>
                <a:sym typeface="Calibri"/>
              </a:rPr>
              <a:t>Abordagens para medir a equidade dos indicadores seleccionados</a:t>
            </a:r>
            <a:endParaRPr lang="pt-PT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PT" sz="1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7"/>
          <p:cNvSpPr txBox="1"/>
          <p:nvPr/>
        </p:nvSpPr>
        <p:spPr>
          <a:xfrm>
            <a:off x="516466" y="4689802"/>
            <a:ext cx="51350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1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Estão a ser desenvolvidos as </a:t>
            </a:r>
            <a:r>
              <a:rPr lang="pt-PT" sz="1100" b="0" i="1" u="none" strike="noStrike" cap="none" dirty="0" err="1">
                <a:solidFill>
                  <a:srgbClr val="171616"/>
                </a:solidFill>
                <a:latin typeface="Calibri"/>
                <a:sym typeface="Calibri"/>
              </a:rPr>
              <a:t>respectivas</a:t>
            </a:r>
            <a:r>
              <a:rPr lang="pt-PT" sz="1100" b="0" i="1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 métricas de qualidade dos cuidados de saúde para os principais resultados</a:t>
            </a:r>
            <a:endParaRPr lang="pt-P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8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>
                <a:solidFill>
                  <a:schemeClr val="dk1"/>
                </a:solidFill>
                <a:latin typeface="Calibri"/>
                <a:sym typeface="Calibri"/>
              </a:rPr>
              <a:t>Principais Indicadores de Impacto da CSA: Mortalidade</a:t>
            </a:r>
            <a:endParaRPr lang="pt-PT"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03" name="Google Shape;803;p18"/>
          <p:cNvGraphicFramePr/>
          <p:nvPr/>
        </p:nvGraphicFramePr>
        <p:xfrm>
          <a:off x="384628" y="1548130"/>
          <a:ext cx="8374750" cy="2260630"/>
        </p:xfrm>
        <a:graphic>
          <a:graphicData uri="http://schemas.openxmlformats.org/drawingml/2006/table">
            <a:tbl>
              <a:tblPr firstRow="1" bandRow="1">
                <a:noFill/>
                <a:tableStyleId>{CDDF4CDD-AF12-41C4-9B38-FB710EBEFA9B}</a:tableStyleId>
              </a:tblPr>
              <a:tblGrid>
                <a:gridCol w="211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71717"/>
                          </a:solidFill>
                        </a:rPr>
                        <a:t>Indicador</a:t>
                      </a:r>
                      <a:endParaRPr lang="pt-PT" sz="1400" b="1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</a:rPr>
                        <a:t>Meta Global Associada</a:t>
                      </a:r>
                      <a:endParaRPr lang="pt-PT"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</a:rPr>
                        <a:t>Alinhamento global das metas e iniciativas</a:t>
                      </a:r>
                      <a:endParaRPr lang="pt-PT"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71717"/>
                          </a:solidFill>
                        </a:rPr>
                        <a:t>Mortalidade de crianças menores de cinco anos</a:t>
                      </a:r>
                      <a:endParaRPr lang="pt-PT" sz="1600" b="1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Reduzir a taxa de mortalidade das crianças com menos de 5 anos para, pelo menos, 25 mortes por 1 000 nados-vivos até 2030</a:t>
                      </a:r>
                      <a:endParaRPr lang="pt-PT" sz="1400" b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A meta global é o objectivo 3.2 dos ODS e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 Indicador 3.2.1 dos ODS.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O indicador está alinhado com as principais iniciativas globais no domínio da saúde infantil.</a:t>
                      </a:r>
                      <a:endParaRPr lang="pt-PT" sz="1200" b="0" u="none" strike="noStrike" cap="none">
                        <a:solidFill>
                          <a:srgbClr val="171717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171717"/>
                          </a:solidFill>
                        </a:rPr>
                        <a:t>Mortalidade 1 mês-59 meses</a:t>
                      </a:r>
                      <a:endParaRPr lang="pt-PT" sz="1600" b="1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Taxa de mortalidade infantil de de crianças de 1 a 59 meses situada em pelo menos 13 mortes por 1000 crianças de 28 dias até 2030</a:t>
                      </a:r>
                      <a:endParaRPr lang="pt-PT" sz="1400" b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171717"/>
                          </a:solidFill>
                        </a:rPr>
                        <a:t>Meta global proposta. </a:t>
                      </a:r>
                      <a:r>
                        <a:t>Indicador alinhado com o</a:t>
                      </a:r>
                      <a:r>
                        <a:rPr lang="en-US" sz="120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relatório de UNIGME de 2024 </a:t>
                      </a:r>
                      <a:r>
                        <a:t>e </a:t>
                      </a:r>
                      <a:r>
                        <a:rPr lang="en-US" sz="1200" b="0" u="sng" strike="noStrike" cap="none">
                          <a:solidFill>
                            <a:srgbClr val="0097A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painel de estimativas de </a:t>
                      </a:r>
                      <a:r>
                        <a:rPr lang="pt-PT" sz="1200" b="0" i="0" u="sng" strike="noStrike" cap="none">
                          <a:solidFill>
                            <a:srgbClr val="0097A7"/>
                          </a:solidFill>
                          <a:latin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mortalidade</a:t>
                      </a:r>
                      <a:r>
                        <a:rPr lang="pt-PT" sz="1200" b="0" i="0" u="sng" strike="noStrike" cap="none">
                          <a:solidFill>
                            <a:srgbClr val="0097A7"/>
                          </a:solidFill>
                          <a:latin typeface="Calibri"/>
                          <a:sym typeface="Calibri"/>
                        </a:rPr>
                        <a:t>.</a:t>
                      </a:r>
                      <a:endParaRPr lang="pt-PT" sz="120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4" name="Google Shape;804;p18"/>
          <p:cNvSpPr txBox="1"/>
          <p:nvPr/>
        </p:nvSpPr>
        <p:spPr>
          <a:xfrm>
            <a:off x="0" y="4648200"/>
            <a:ext cx="9042400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PT" sz="1200" b="0" i="1" u="none" strike="noStrike" cap="none" dirty="0">
                <a:solidFill>
                  <a:srgbClr val="171717"/>
                </a:solidFill>
                <a:latin typeface="Calibri"/>
                <a:sym typeface="Calibri"/>
              </a:rPr>
              <a:t>*Os produtos de sensibilização da CSA também incluirão análises das principais causas de morte de crianças de 1 a 59 meses de idade nos países que registam atrasos</a:t>
            </a:r>
            <a:endParaRPr lang="pt-P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9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>
                <a:solidFill>
                  <a:schemeClr val="dk1"/>
                </a:solidFill>
                <a:latin typeface="Calibri"/>
                <a:sym typeface="Calibri"/>
              </a:rPr>
              <a:t>Principais Indicadores de Impacto da CSA: Nutrição</a:t>
            </a:r>
            <a:endParaRPr lang="pt-PT"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10" name="Google Shape;810;p19"/>
          <p:cNvGraphicFramePr/>
          <p:nvPr>
            <p:extLst>
              <p:ext uri="{D42A27DB-BD31-4B8C-83A1-F6EECF244321}">
                <p14:modId xmlns:p14="http://schemas.microsoft.com/office/powerpoint/2010/main" val="1686077650"/>
              </p:ext>
            </p:extLst>
          </p:nvPr>
        </p:nvGraphicFramePr>
        <p:xfrm>
          <a:off x="400050" y="730751"/>
          <a:ext cx="8359303" cy="4032515"/>
        </p:xfrm>
        <a:graphic>
          <a:graphicData uri="http://schemas.openxmlformats.org/drawingml/2006/table">
            <a:tbl>
              <a:tblPr firstRow="1" bandRow="1">
                <a:noFill/>
                <a:tableStyleId>{CDDF4CDD-AF12-41C4-9B38-FB710EBEFA9B}</a:tableStyleId>
              </a:tblPr>
              <a:tblGrid>
                <a:gridCol w="191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71717"/>
                          </a:solidFill>
                        </a:rPr>
                        <a:t>Indicador</a:t>
                      </a:r>
                      <a:endParaRPr lang="pt-PT" sz="1400" b="1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</a:rPr>
                        <a:t>Meta Global Associada</a:t>
                      </a:r>
                      <a:endParaRPr lang="pt-PT"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</a:rPr>
                        <a:t>Alinhamento global das metas e iniciativas</a:t>
                      </a:r>
                      <a:endParaRPr lang="pt-PT"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171717"/>
                          </a:solidFill>
                        </a:rPr>
                        <a:t>Prevalência de emaciamento (moderado/grave)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Até 2025, 5% ou menos de prevalência de emaciamento infantil; 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PT" sz="1400" b="0" u="none" strike="noStrike" cap="none">
                        <a:solidFill>
                          <a:srgbClr val="171717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Até 2030, 3% ou menos de prevalência de emaciamento infantil 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u="none" strike="noStrike" cap="none">
                          <a:latin typeface="Calibri"/>
                          <a:sym typeface="Calibri"/>
                        </a:rPr>
                        <a:t>A meta global é </a:t>
                      </a:r>
                      <a:r>
                        <a:rPr lang="en-US" sz="1200" b="0" u="sng" strike="noStrike" cap="none">
                          <a:solidFill>
                            <a:schemeClr val="hlink"/>
                          </a:solidFill>
                          <a:latin typeface="Calibri"/>
                          <a:sym typeface="Calibri"/>
                          <a:hlinkClick r:id="rId3"/>
                        </a:rPr>
                        <a:t>a Meta 2.2.2 dos ODS</a:t>
                      </a:r>
                      <a:r>
                        <a:rPr lang="pt-PT" sz="1200" b="0" u="none" strike="noStrike" cap="none">
                          <a:latin typeface="Calibri"/>
                          <a:sym typeface="Calibri"/>
                        </a:rPr>
                        <a:t>. A meta está incluída no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Plano de Acção Global para o Emaciamento Infantil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 e no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Quadro Global de Monitorização da Nutrição 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aprovados pelos Estados-Membros da OMS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como meta número 6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.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para 2030 proposta pela comunidade de nutrição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. 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pt-PT" sz="1200" b="0" i="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Indicador consistente com estas e outras iniciativas.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pt-PT"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PT"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rgbClr val="171717"/>
                          </a:solidFill>
                        </a:rPr>
                        <a:t>Prevalência</a:t>
                      </a:r>
                      <a:r>
                        <a:rPr lang="en-US" sz="1400" b="1" u="none" strike="noStrike" cap="none" dirty="0">
                          <a:solidFill>
                            <a:srgbClr val="171717"/>
                          </a:solidFill>
                        </a:rPr>
                        <a:t> de </a:t>
                      </a:r>
                      <a:r>
                        <a:rPr lang="en-US" sz="1400" b="1" u="none" strike="noStrike" cap="none" dirty="0" err="1">
                          <a:solidFill>
                            <a:srgbClr val="171717"/>
                          </a:solidFill>
                        </a:rPr>
                        <a:t>atraso</a:t>
                      </a:r>
                      <a:r>
                        <a:rPr lang="en-US" sz="1400" b="1" u="none" strike="noStrike" cap="none" dirty="0">
                          <a:solidFill>
                            <a:srgbClr val="171717"/>
                          </a:solidFill>
                        </a:rPr>
                        <a:t> no </a:t>
                      </a:r>
                      <a:r>
                        <a:rPr lang="en-US" sz="1400" b="1" u="none" strike="noStrike" cap="none" dirty="0" err="1">
                          <a:solidFill>
                            <a:srgbClr val="171717"/>
                          </a:solidFill>
                        </a:rPr>
                        <a:t>crescimento</a:t>
                      </a:r>
                      <a:r>
                        <a:rPr lang="en-US" sz="1400" b="1" u="none" strike="noStrike" cap="none" dirty="0">
                          <a:solidFill>
                            <a:srgbClr val="171717"/>
                          </a:solidFill>
                        </a:rPr>
                        <a:t> (</a:t>
                      </a:r>
                      <a:r>
                        <a:rPr lang="en-US" sz="1400" b="1" u="none" strike="noStrike" cap="none" dirty="0" err="1">
                          <a:solidFill>
                            <a:srgbClr val="171717"/>
                          </a:solidFill>
                        </a:rPr>
                        <a:t>moderado</a:t>
                      </a:r>
                      <a:r>
                        <a:rPr lang="en-US" sz="1400" b="1" u="none" strike="noStrike" cap="none" dirty="0">
                          <a:solidFill>
                            <a:srgbClr val="171717"/>
                          </a:solidFill>
                        </a:rPr>
                        <a:t>/grave)</a:t>
                      </a:r>
                      <a:endParaRPr lang="pt-PT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Até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2025,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alcançar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uma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redução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de 40% do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número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de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crianças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com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atraso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no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crescimento</a:t>
                      </a:r>
                      <a:endParaRPr lang="pt-PT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pt-PT" sz="1400" b="0" u="none" strike="noStrike" cap="none" dirty="0">
                        <a:solidFill>
                          <a:srgbClr val="171717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Até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2030,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alcançar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uma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redução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de 50% do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número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de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crianças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com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atraso</a:t>
                      </a:r>
                      <a:r>
                        <a:rPr lang="en-US" sz="1400" b="0" u="none" strike="noStrike" cap="none" dirty="0">
                          <a:solidFill>
                            <a:srgbClr val="171717"/>
                          </a:solidFill>
                        </a:rPr>
                        <a:t> no </a:t>
                      </a:r>
                      <a:r>
                        <a:rPr lang="en-US" sz="1400" b="0" u="none" strike="noStrike" cap="none" dirty="0" err="1">
                          <a:solidFill>
                            <a:srgbClr val="171717"/>
                          </a:solidFill>
                        </a:rPr>
                        <a:t>crescimento</a:t>
                      </a:r>
                      <a:endParaRPr lang="pt-PT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u="none" strike="noStrike" cap="none" dirty="0">
                          <a:latin typeface="Calibri"/>
                          <a:sym typeface="Calibri"/>
                        </a:rPr>
                        <a:t>A meta global é a meta 2.2.1 dos ODS, 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e está incluída no </a:t>
                      </a: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Quadro Global de </a:t>
                      </a:r>
                      <a:r>
                        <a:rPr lang="en-US" sz="1200" b="0" i="0" u="sng" strike="noStrike" cap="none" dirty="0" err="1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Monitorização</a:t>
                      </a: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da </a:t>
                      </a:r>
                      <a:r>
                        <a:rPr lang="en-US" sz="1200" b="0" i="0" u="sng" strike="noStrike" cap="none" dirty="0" err="1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Nutrição</a:t>
                      </a:r>
                      <a:r>
                        <a:rPr lang="pt-PT" sz="1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, </a:t>
                      </a:r>
                      <a:r>
                        <a:rPr lang="pt-PT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aprovado pelos Estados-Membros da OMS como </a:t>
                      </a: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</a:t>
                      </a:r>
                      <a:r>
                        <a:rPr lang="en-US" sz="1200" b="0" i="0" u="sng" strike="noStrike" cap="none" dirty="0" err="1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número</a:t>
                      </a: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1</a:t>
                      </a:r>
                      <a:r>
                        <a:rPr lang="pt-PT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. </a:t>
                      </a: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para 2030 </a:t>
                      </a:r>
                      <a:r>
                        <a:rPr lang="en-US" sz="1200" b="0" i="0" u="sng" strike="noStrike" cap="none" dirty="0" err="1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proposta</a:t>
                      </a: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pela </a:t>
                      </a:r>
                      <a:r>
                        <a:rPr lang="en-US" sz="1200" b="0" i="0" u="sng" strike="noStrike" cap="none" dirty="0" err="1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comunidade</a:t>
                      </a:r>
                      <a:r>
                        <a:rPr lang="en-US" sz="1200" b="0" i="0" u="sng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de </a:t>
                      </a:r>
                      <a:r>
                        <a:rPr lang="en-US" sz="1200" b="0" i="0" u="sng" strike="noStrike" cap="none" dirty="0" err="1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nutrição</a:t>
                      </a:r>
                      <a:r>
                        <a:rPr lang="pt-PT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. </a:t>
                      </a:r>
                      <a:endParaRPr lang="pt-PT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pt-PT"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pt-PT"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Indicador consistente com estas e outras iniciativas.</a:t>
                      </a:r>
                      <a:endParaRPr lang="pt-PT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pt-PT"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1" name="Google Shape;811;p19"/>
          <p:cNvSpPr txBox="1"/>
          <p:nvPr/>
        </p:nvSpPr>
        <p:spPr>
          <a:xfrm>
            <a:off x="386897" y="4718050"/>
            <a:ext cx="81908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Nota: A prevalência do emaciamento e do atraso no crescimento é notificada no</a:t>
            </a:r>
            <a:r>
              <a:rPr lang="pt-PT" sz="1000" b="0" i="0" u="sng" strike="noStrike" cap="none" dirty="0">
                <a:solidFill>
                  <a:srgbClr val="000000"/>
                </a:solidFill>
                <a:latin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painel do Observatório da Saúde Global</a:t>
            </a:r>
            <a:r>
              <a:rPr lang="pt-PT" sz="10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 da OMS, </a:t>
            </a:r>
            <a:r>
              <a:rPr lang="pt-PT" sz="1000" b="0" i="0" u="sng" strike="noStrike" cap="none" dirty="0">
                <a:solidFill>
                  <a:srgbClr val="000000"/>
                </a:solidFill>
                <a:latin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 painéis da nutrição da UNICEF</a:t>
            </a:r>
            <a:r>
              <a:rPr lang="pt-PT" sz="1000" b="0" i="0" u="sng" strike="noStrike" cap="none" dirty="0">
                <a:solidFill>
                  <a:srgbClr val="000000"/>
                </a:solidFill>
                <a:latin typeface="Calibri"/>
                <a:sym typeface="Calibri"/>
              </a:rPr>
              <a:t>,</a:t>
            </a:r>
            <a:r>
              <a:rPr lang="pt-PT" sz="10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 no </a:t>
            </a:r>
            <a:r>
              <a:rPr lang="pt-PT" sz="1000" b="0" i="0" u="sng" strike="noStrike" cap="none" dirty="0">
                <a:solidFill>
                  <a:srgbClr val="000000"/>
                </a:solidFill>
                <a:latin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painel do Quadro Global de Monitorização da Nutrição da OMS</a:t>
            </a:r>
            <a:r>
              <a:rPr lang="pt-PT" sz="10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, e nos </a:t>
            </a:r>
            <a:r>
              <a:rPr lang="pt-PT" sz="1000" b="0" i="0" u="sng" strike="noStrike" cap="none" dirty="0">
                <a:solidFill>
                  <a:srgbClr val="000000"/>
                </a:solidFill>
                <a:latin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perfis dos países na Contagem Decrescente para 2030</a:t>
            </a:r>
            <a:r>
              <a:rPr lang="pt-PT" sz="1000" b="0" i="0" u="sng" strike="noStrike" cap="none" dirty="0">
                <a:solidFill>
                  <a:srgbClr val="000000"/>
                </a:solidFill>
                <a:latin typeface="Calibri"/>
                <a:sym typeface="Calibri"/>
              </a:rPr>
              <a:t>. </a:t>
            </a:r>
            <a:endParaRPr lang="pt-PT"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"/>
          <p:cNvSpPr txBox="1">
            <a:spLocks noGrp="1"/>
          </p:cNvSpPr>
          <p:nvPr>
            <p:ph type="title"/>
          </p:nvPr>
        </p:nvSpPr>
        <p:spPr>
          <a:xfrm>
            <a:off x="261643" y="180010"/>
            <a:ext cx="8011500" cy="64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PT" sz="2800">
                <a:latin typeface="Gill Sans"/>
                <a:sym typeface="Gill Sans"/>
              </a:rPr>
              <a:t>Estrutura da apresentação</a:t>
            </a:r>
            <a:endParaRPr lang="pt-PT" i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3" name="Google Shape;533;p2"/>
          <p:cNvSpPr txBox="1"/>
          <p:nvPr/>
        </p:nvSpPr>
        <p:spPr>
          <a:xfrm>
            <a:off x="566250" y="770217"/>
            <a:ext cx="8011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PT" sz="4800" b="1" i="0" u="none" strike="noStrike" cap="none">
                <a:solidFill>
                  <a:srgbClr val="3E68AA"/>
                </a:solidFill>
                <a:latin typeface="Gill Sans"/>
                <a:sym typeface="Gill Sans"/>
              </a:rPr>
              <a:t>1</a:t>
            </a:r>
            <a:endParaRPr lang="pt-PT"/>
          </a:p>
        </p:txBody>
      </p:sp>
      <p:sp>
        <p:nvSpPr>
          <p:cNvPr id="534" name="Google Shape;534;p2"/>
          <p:cNvSpPr txBox="1"/>
          <p:nvPr/>
        </p:nvSpPr>
        <p:spPr>
          <a:xfrm>
            <a:off x="566250" y="1677678"/>
            <a:ext cx="11408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PT" sz="4800" b="1" i="0" u="none" strike="noStrike" cap="none">
                <a:solidFill>
                  <a:srgbClr val="AA417C"/>
                </a:solidFill>
                <a:latin typeface="Gill Sans"/>
                <a:sym typeface="Gill Sans"/>
              </a:rPr>
              <a:t>2</a:t>
            </a:r>
            <a:endParaRPr lang="pt-PT"/>
          </a:p>
        </p:txBody>
      </p:sp>
      <p:sp>
        <p:nvSpPr>
          <p:cNvPr id="535" name="Google Shape;535;p2"/>
          <p:cNvSpPr txBox="1"/>
          <p:nvPr/>
        </p:nvSpPr>
        <p:spPr>
          <a:xfrm>
            <a:off x="566250" y="2617075"/>
            <a:ext cx="11408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PT" sz="4800" b="1" i="0" u="none" strike="noStrike" cap="none">
                <a:solidFill>
                  <a:srgbClr val="26797F"/>
                </a:solidFill>
                <a:latin typeface="Gill Sans"/>
                <a:sym typeface="Gill Sans"/>
              </a:rPr>
              <a:t>3</a:t>
            </a:r>
            <a:endParaRPr lang="pt-PT"/>
          </a:p>
        </p:txBody>
      </p:sp>
      <p:sp>
        <p:nvSpPr>
          <p:cNvPr id="536" name="Google Shape;536;p2"/>
          <p:cNvSpPr txBox="1"/>
          <p:nvPr/>
        </p:nvSpPr>
        <p:spPr>
          <a:xfrm>
            <a:off x="566250" y="4165172"/>
            <a:ext cx="11408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PT" sz="4800" b="1" i="0" u="none" strike="noStrike" cap="none">
                <a:solidFill>
                  <a:srgbClr val="2A246C"/>
                </a:solidFill>
                <a:latin typeface="Gill Sans"/>
                <a:sym typeface="Gill Sans"/>
              </a:rPr>
              <a:t>4</a:t>
            </a:r>
            <a:endParaRPr lang="pt-PT"/>
          </a:p>
        </p:txBody>
      </p:sp>
      <p:sp>
        <p:nvSpPr>
          <p:cNvPr id="537" name="Google Shape;537;p2"/>
          <p:cNvSpPr txBox="1"/>
          <p:nvPr/>
        </p:nvSpPr>
        <p:spPr>
          <a:xfrm>
            <a:off x="1136657" y="893223"/>
            <a:ext cx="2873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3D69AC"/>
                </a:solidFill>
                <a:latin typeface="Gill Sans"/>
                <a:sym typeface="Gill Sans"/>
              </a:rPr>
              <a:t>Secção 1:</a:t>
            </a:r>
            <a:endParaRPr lang="pt-PT"/>
          </a:p>
        </p:txBody>
      </p:sp>
      <p:sp>
        <p:nvSpPr>
          <p:cNvPr id="538" name="Google Shape;538;p2"/>
          <p:cNvSpPr txBox="1"/>
          <p:nvPr/>
        </p:nvSpPr>
        <p:spPr>
          <a:xfrm>
            <a:off x="1136657" y="1833541"/>
            <a:ext cx="2873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AA417C"/>
                </a:solidFill>
                <a:latin typeface="Gill Sans"/>
                <a:sym typeface="Gill Sans"/>
              </a:rPr>
              <a:t>Secção 2:</a:t>
            </a:r>
            <a:endParaRPr lang="pt-PT"/>
          </a:p>
        </p:txBody>
      </p:sp>
      <p:sp>
        <p:nvSpPr>
          <p:cNvPr id="539" name="Google Shape;539;p2"/>
          <p:cNvSpPr txBox="1"/>
          <p:nvPr/>
        </p:nvSpPr>
        <p:spPr>
          <a:xfrm>
            <a:off x="1136657" y="2758495"/>
            <a:ext cx="2873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26797F"/>
                </a:solidFill>
                <a:latin typeface="Gill Sans"/>
                <a:sym typeface="Gill Sans"/>
              </a:rPr>
              <a:t>Secção 3:</a:t>
            </a:r>
            <a:endParaRPr lang="pt-PT"/>
          </a:p>
        </p:txBody>
      </p:sp>
      <p:sp>
        <p:nvSpPr>
          <p:cNvPr id="540" name="Google Shape;540;p2"/>
          <p:cNvSpPr txBox="1"/>
          <p:nvPr/>
        </p:nvSpPr>
        <p:spPr>
          <a:xfrm>
            <a:off x="1136657" y="4324550"/>
            <a:ext cx="2873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>
                <a:solidFill>
                  <a:srgbClr val="2A246C"/>
                </a:solidFill>
                <a:latin typeface="Gill Sans"/>
                <a:sym typeface="Gill Sans"/>
              </a:rPr>
              <a:t>Secção 4:</a:t>
            </a:r>
            <a:endParaRPr lang="pt-PT"/>
          </a:p>
        </p:txBody>
      </p:sp>
      <p:sp>
        <p:nvSpPr>
          <p:cNvPr id="541" name="Google Shape;541;p2"/>
          <p:cNvSpPr txBox="1"/>
          <p:nvPr/>
        </p:nvSpPr>
        <p:spPr>
          <a:xfrm>
            <a:off x="1136657" y="1166298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Introdução à CSA</a:t>
            </a:r>
            <a:endParaRPr lang="pt-PT"/>
          </a:p>
        </p:txBody>
      </p:sp>
      <p:sp>
        <p:nvSpPr>
          <p:cNvPr id="542" name="Google Shape;542;p2"/>
          <p:cNvSpPr txBox="1"/>
          <p:nvPr/>
        </p:nvSpPr>
        <p:spPr>
          <a:xfrm>
            <a:off x="1136656" y="2183560"/>
            <a:ext cx="40512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Desenvolvimento do Quadro de Resultados da CSA </a:t>
            </a:r>
            <a:endParaRPr lang="pt-PT"/>
          </a:p>
        </p:txBody>
      </p:sp>
      <p:sp>
        <p:nvSpPr>
          <p:cNvPr id="543" name="Google Shape;543;p2"/>
          <p:cNvSpPr txBox="1"/>
          <p:nvPr/>
        </p:nvSpPr>
        <p:spPr>
          <a:xfrm>
            <a:off x="1136657" y="3103343"/>
            <a:ext cx="457200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8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Quadro de Resultados da CSA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3088" marR="0" lvl="1" indent="-2889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AutoNum type="arabicPeriod"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Conjunto dos Principais Indicadores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3088" marR="0" lvl="1" indent="-2889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AutoNum type="arabicPeriod"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Agenda de Aprendizagem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3088" marR="0" lvl="1" indent="-2889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AutoNum type="arabicPeriod"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Equidade e Qualidade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3088" marR="0" lvl="1" indent="-28892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Calibri"/>
              <a:buAutoNum type="arabicPeriod"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Etapas e indicadores da implementação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2"/>
          <p:cNvSpPr txBox="1"/>
          <p:nvPr/>
        </p:nvSpPr>
        <p:spPr>
          <a:xfrm>
            <a:off x="1136657" y="4674568"/>
            <a:ext cx="35659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Passos Seguintes</a:t>
            </a:r>
            <a:endParaRPr lang="pt-PT"/>
          </a:p>
        </p:txBody>
      </p:sp>
      <p:cxnSp>
        <p:nvCxnSpPr>
          <p:cNvPr id="545" name="Google Shape;545;p2"/>
          <p:cNvCxnSpPr/>
          <p:nvPr/>
        </p:nvCxnSpPr>
        <p:spPr>
          <a:xfrm>
            <a:off x="566250" y="1601214"/>
            <a:ext cx="770689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6" name="Google Shape;546;p2"/>
          <p:cNvCxnSpPr/>
          <p:nvPr/>
        </p:nvCxnSpPr>
        <p:spPr>
          <a:xfrm>
            <a:off x="566250" y="2617075"/>
            <a:ext cx="770689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7" name="Google Shape;547;p2"/>
          <p:cNvCxnSpPr/>
          <p:nvPr/>
        </p:nvCxnSpPr>
        <p:spPr>
          <a:xfrm>
            <a:off x="566250" y="4241223"/>
            <a:ext cx="770689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"/>
          <p:cNvSpPr txBox="1">
            <a:spLocks noGrp="1"/>
          </p:cNvSpPr>
          <p:nvPr>
            <p:ph type="title"/>
          </p:nvPr>
        </p:nvSpPr>
        <p:spPr>
          <a:xfrm>
            <a:off x="566250" y="190500"/>
            <a:ext cx="7885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 dirty="0">
                <a:solidFill>
                  <a:schemeClr val="dk1"/>
                </a:solidFill>
                <a:latin typeface="Calibri"/>
                <a:sym typeface="Calibri"/>
              </a:rPr>
              <a:t>Principais Indicadores de Cobertura da CSA: Nutrição (promover)</a:t>
            </a:r>
            <a:endParaRPr lang="pt-PT"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17" name="Google Shape;817;p20"/>
          <p:cNvGraphicFramePr/>
          <p:nvPr/>
        </p:nvGraphicFramePr>
        <p:xfrm>
          <a:off x="384628" y="1077800"/>
          <a:ext cx="8374750" cy="3754160"/>
        </p:xfrm>
        <a:graphic>
          <a:graphicData uri="http://schemas.openxmlformats.org/drawingml/2006/table">
            <a:tbl>
              <a:tblPr firstRow="1" bandRow="1">
                <a:noFill/>
                <a:tableStyleId>{126B1B12-726D-41FE-9551-0296B8C245F3}</a:tableStyleId>
              </a:tblPr>
              <a:tblGrid>
                <a:gridCol w="178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Indicador</a:t>
                      </a:r>
                      <a:endParaRPr lang="pt-PT"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Meta Global Associada</a:t>
                      </a:r>
                      <a:endParaRPr lang="pt-PT"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Alinhamento global das metas e iniciativas</a:t>
                      </a:r>
                      <a:endParaRPr lang="pt-PT"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solidFill>
                            <a:srgbClr val="171717"/>
                          </a:solidFill>
                          <a:latin typeface="Calibri"/>
                          <a:sym typeface="Calibri"/>
                        </a:rPr>
                        <a:t>1. Aleitamento materno exclusivo</a:t>
                      </a:r>
                      <a:endParaRPr lang="pt-PT" sz="140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Até 2025, pelo menos 50% dos bebés no regime de aleitamento materno exclusivo durante os primeiros 6 meses </a:t>
                      </a:r>
                      <a:endParaRPr lang="pt-PT"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pt-PT"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Até 2030, pelo menos 70% dos bebés no regime de aleitamento materno exclusivo durante os primeiros 6 meses </a:t>
                      </a:r>
                      <a:endParaRPr lang="pt-PT"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A meta global é indicada no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Quadro Global de Monitorização da Nutrição</a:t>
                      </a: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, aprovado como</a:t>
                      </a:r>
                      <a:r>
                        <a:t>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número 5. 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Meta também incluída no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Plano de Acção Global sobre o Emaciamento de Crianças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 e no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Plano de Acção Global para a Prevenção e Controlo da Pneumonia e da Diarreia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.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para 2030 proposta pela comunidade de nutrição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. 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pt-PT"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Indicador consistente com estas e outras iniciativas.</a:t>
                      </a:r>
                      <a:endParaRPr lang="pt-PT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u="none" strike="noStrike" cap="none">
                          <a:solidFill>
                            <a:srgbClr val="171717"/>
                          </a:solidFill>
                          <a:latin typeface="Calibri"/>
                          <a:sym typeface="Calibri"/>
                        </a:rPr>
                        <a:t>2. </a:t>
                      </a:r>
                      <a:r>
                        <a:rPr lang="pt-PT" sz="1400" b="0" i="0" u="none" strike="noStrike" cap="none">
                          <a:solidFill>
                            <a:srgbClr val="171717"/>
                          </a:solidFill>
                          <a:latin typeface="Calibri"/>
                          <a:sym typeface="Calibri"/>
                        </a:rPr>
                        <a:t>Diversidade alimentar mínima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N/A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u="none" strike="noStrike" cap="none">
                          <a:latin typeface="Calibri"/>
                          <a:sym typeface="Calibri"/>
                        </a:rPr>
                        <a:t>Indicador alinhado com o indicador do </a:t>
                      </a:r>
                      <a:r>
                        <a:rPr lang="en-US" sz="1200" b="0" u="sng" strike="noStrike" cap="none">
                          <a:solidFill>
                            <a:schemeClr val="hlink"/>
                          </a:solidFill>
                          <a:latin typeface="Calibri"/>
                          <a:sym typeface="Calibri"/>
                          <a:hlinkClick r:id="rId8"/>
                        </a:rPr>
                        <a:t>Quadro de Monitorização Global da Nutrição</a:t>
                      </a:r>
                      <a:r>
                        <a:rPr lang="pt-PT" sz="1200" b="0" u="none" strike="noStrike" cap="none">
                          <a:latin typeface="Calibri"/>
                          <a:sym typeface="Calibri"/>
                        </a:rPr>
                        <a:t> e recomendado pelo grupo consultivo TEAM. </a:t>
                      </a:r>
                      <a:endParaRPr lang="pt-PT"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solidFill>
                            <a:srgbClr val="171717"/>
                          </a:solidFill>
                          <a:latin typeface="Calibri"/>
                          <a:sym typeface="Calibri"/>
                        </a:rPr>
                        <a:t>3. Suplementação de Vitamina A (segunda dose)</a:t>
                      </a:r>
                      <a:endParaRPr lang="pt-PT" sz="140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N/A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Indicador alinhado com o indicador do </a:t>
                      </a:r>
                      <a:r>
                        <a:rPr lang="en-US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Quadro de Monitorização Global da Nutrição</a:t>
                      </a: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 e recomendado pelo grupo consultivo TEAM. </a:t>
                      </a:r>
                      <a:endParaRPr lang="pt-PT"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1"/>
          <p:cNvSpPr txBox="1">
            <a:spLocks noGrp="1"/>
          </p:cNvSpPr>
          <p:nvPr>
            <p:ph type="title"/>
          </p:nvPr>
        </p:nvSpPr>
        <p:spPr>
          <a:xfrm>
            <a:off x="566250" y="215900"/>
            <a:ext cx="7974500" cy="6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 dirty="0">
                <a:solidFill>
                  <a:schemeClr val="dk1"/>
                </a:solidFill>
                <a:latin typeface="Calibri"/>
                <a:sym typeface="Calibri"/>
              </a:rPr>
              <a:t>Principais Indicadores de Cobertura da CSA: Prevenção de Doenças (prevenir)</a:t>
            </a:r>
            <a:endParaRPr lang="pt-PT"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23" name="Google Shape;823;p21"/>
          <p:cNvGraphicFramePr/>
          <p:nvPr/>
        </p:nvGraphicFramePr>
        <p:xfrm>
          <a:off x="384628" y="1077800"/>
          <a:ext cx="8374750" cy="3479850"/>
        </p:xfrm>
        <a:graphic>
          <a:graphicData uri="http://schemas.openxmlformats.org/drawingml/2006/table">
            <a:tbl>
              <a:tblPr firstRow="1" bandRow="1">
                <a:noFill/>
                <a:tableStyleId>{126B1B12-726D-41FE-9551-0296B8C245F3}</a:tableStyleId>
              </a:tblPr>
              <a:tblGrid>
                <a:gridCol w="20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Indicador</a:t>
                      </a:r>
                      <a:endParaRPr lang="pt-PT"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Meta Global Associada</a:t>
                      </a:r>
                      <a:endParaRPr lang="pt-PT"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Alinhamento global das metas e iniciativas</a:t>
                      </a:r>
                      <a:endParaRPr lang="pt-PT"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171717"/>
                          </a:solidFill>
                        </a:rPr>
                        <a:t>1. Utilização de ITN</a:t>
                      </a:r>
                      <a:endParaRPr lang="pt-PT" sz="140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N/A</a:t>
                      </a:r>
                      <a:endParaRPr lang="pt-PT"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>Indicador alinhado com o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relatório global sobre a malária da OMS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,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 recomendações da iniciativa Fazer Recuar a Malária</a:t>
                      </a:r>
                      <a:r>
                        <a:t>,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e o ODS 3.3.</a:t>
                      </a:r>
                      <a:endParaRPr lang="pt-PT" sz="1200" b="0" i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171717"/>
                          </a:solidFill>
                        </a:rPr>
                        <a:t>2. </a:t>
                      </a: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Cobertura da vacinação contra a difteria, o tétano e a tosse convulsa (DTP3)</a:t>
                      </a:r>
                      <a:endParaRPr lang="pt-PT" sz="140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Até 2030, 90% de cobertura global da vacinação contra a DTP3</a:t>
                      </a:r>
                      <a:endParaRPr lang="pt-PT" sz="14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>O indicador e a meta para DTP3 estão alinhados com o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ODS 3.b.1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e </a:t>
                      </a: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e com </a:t>
                      </a:r>
                      <a:r>
                        <a:rPr lang="en-US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 objectivos e metas da Agenda de Imunização até 2030</a:t>
                      </a:r>
                      <a:r>
                        <a:rPr lang="pt-PT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.</a:t>
                      </a:r>
                      <a:endParaRPr lang="pt-PT" sz="1200" b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171717"/>
                          </a:solidFill>
                        </a:rPr>
                        <a:t>3. Cobertura da vacinação contra o sarampo (segunda dose)</a:t>
                      </a:r>
                      <a:endParaRPr lang="pt-PT" sz="140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Até 2030, 90% de cobertura global da vacinação contra a MCV2</a:t>
                      </a:r>
                      <a:endParaRPr lang="pt-PT" sz="14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>O indicador e a meta para MCV2 estão alinhados com o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ODS 3.b.1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e </a:t>
                      </a: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e com </a:t>
                      </a:r>
                      <a:r>
                        <a:rPr lang="en-US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 objectivos e metas da Agenda de Imunização até 2030</a:t>
                      </a:r>
                      <a:r>
                        <a:rPr lang="pt-PT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.</a:t>
                      </a:r>
                      <a:endParaRPr lang="pt-PT" sz="1200" b="0" i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171717"/>
                          </a:solidFill>
                        </a:rPr>
                        <a:t>4. Dose zero (número absoluto)</a:t>
                      </a:r>
                      <a:endParaRPr lang="pt-PT" sz="140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171717"/>
                          </a:solidFill>
                        </a:rPr>
                        <a:t>Até 2030, redução em 50% do número de crianças com dose zero a nível nacional, regional e global</a:t>
                      </a:r>
                      <a:endParaRPr lang="pt-PT" sz="14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>O indicador e a meta de dose zero estão alinhados com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os </a:t>
                      </a:r>
                      <a:r>
                        <a:rPr lang="en-US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objectivos e metas da Agenda de Imunização até 2030 </a:t>
                      </a:r>
                      <a:r>
                        <a:rPr lang="pt-PT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.</a:t>
                      </a:r>
                      <a:endParaRPr lang="pt-PT" sz="1200" b="0" i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2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dirty="0">
                <a:solidFill>
                  <a:schemeClr val="dk1"/>
                </a:solidFill>
                <a:latin typeface="Calibri"/>
                <a:sym typeface="Calibri"/>
              </a:rPr>
              <a:t>Principais Indicadores de Cobertura da CSA: Gestão de Doenças (tratar)</a:t>
            </a:r>
            <a:endParaRPr lang="pt-PT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29" name="Google Shape;829;p22"/>
          <p:cNvGraphicFramePr/>
          <p:nvPr/>
        </p:nvGraphicFramePr>
        <p:xfrm>
          <a:off x="384627" y="758486"/>
          <a:ext cx="8571975" cy="4775260"/>
        </p:xfrm>
        <a:graphic>
          <a:graphicData uri="http://schemas.openxmlformats.org/drawingml/2006/table">
            <a:tbl>
              <a:tblPr firstRow="1" bandRow="1">
                <a:noFill/>
                <a:tableStyleId>{126B1B12-726D-41FE-9551-0296B8C245F3}</a:tableStyleId>
              </a:tblPr>
              <a:tblGrid>
                <a:gridCol w="27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Indicador</a:t>
                      </a:r>
                      <a:endParaRPr lang="pt-PT"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Meta Global Associada</a:t>
                      </a:r>
                      <a:endParaRPr lang="pt-PT"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Alinhamento global das metas e iniciativas</a:t>
                      </a:r>
                      <a:endParaRPr lang="pt-PT"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1. Tratamento da diarreia com solução salina de reidratação oral (SRO) e zinco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Até 2025, 90% de acesso a uma gestão adequada dos casos de diarreia (com uma cobertura de 80% em todos os distritos)</a:t>
                      </a:r>
                      <a:endParaRPr lang="pt-PT" sz="13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Meta global contida no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Plano de Acção Global para a Prevenção e Controlo da Pneumonia e da Diarreia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. </a:t>
                      </a:r>
                      <a:endParaRPr lang="pt-PT"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lang="pt-PT"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Indicador alinhado com os </a:t>
                      </a:r>
                      <a:r>
                        <a:rPr lang="en-US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100 Indicadores Principais de Saúde da OMS, </a:t>
                      </a: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o ODS 3.8.1 e outras iniciativas. </a:t>
                      </a:r>
                      <a:endParaRPr lang="pt-PT"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2. Utilização do diagnóstico da malária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N/A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>Indicador alinhado com as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recomendações da iniciativa Fazer Recuar a Malária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e a meta 3.3 dos ODS.</a:t>
                      </a:r>
                      <a:endParaRPr lang="pt-PT" sz="1200" b="0" i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3. Procura de cuidados para sintomas de IRA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Até 2025, 90% de acesso a uma gestão adequada dos casos de pneumonia (com uma cobertura de 80% em todos os distritos) </a:t>
                      </a:r>
                      <a:endParaRPr lang="pt-PT" sz="13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Respectiva meta global afim contida no </a:t>
                      </a:r>
                      <a:r>
                        <a:rPr lang="en-US" sz="1200" b="0" i="0" u="sng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Plano de Acção Global para a Prevenção e Controlo da Pneumonia e da Diarreia</a:t>
                      </a:r>
                      <a:r>
                        <a:rPr lang="pt-P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; A meta e o indicador do GAPPD são diferentes.</a:t>
                      </a:r>
                      <a:endParaRPr lang="pt-PT"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lang="pt-PT" sz="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O indicador está alinhado com a medição do </a:t>
                      </a:r>
                      <a:r>
                        <a:rPr lang="pt-PT" sz="12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ODS 3.8.1 e incluído no</a:t>
                      </a:r>
                      <a:r>
                        <a:rPr lang="pt-P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 </a:t>
                      </a:r>
                      <a:r>
                        <a:rPr lang="en-US" sz="1200" b="0" i="0" u="sng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índice de Cobertura Universal de Saúde (3.8.1). </a:t>
                      </a:r>
                      <a:endParaRPr lang="pt-PT" sz="12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4. Procura de cuidados para a febre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N/A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>Indicador alinhado com as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200" b="0" u="sng" strike="noStrike" cap="none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recomendações da iniciativa Fazer Recuar a Malária</a:t>
                      </a:r>
                      <a:r>
                        <a:rPr lang="en-US" sz="1200" b="0" u="none" strike="noStrike" cap="none">
                          <a:solidFill>
                            <a:srgbClr val="171717"/>
                          </a:solidFill>
                        </a:rPr>
                        <a:t> </a:t>
                      </a:r>
                      <a:endParaRPr lang="pt-PT" sz="1200" b="0" i="0" u="none" strike="noStrike" cap="none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5. Tratamento da Malária </a:t>
                      </a:r>
                      <a:r>
                        <a:rPr lang="pt-PT" sz="1200" b="0" i="1" u="none" strike="noStrike" cap="none" dirty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(crianças com menos de cinco anos diagnosticadas com malária que receberam ACT ou outro tratamento de primeira linha de acordo com a política nacional)</a:t>
                      </a:r>
                      <a:endParaRPr lang="pt-PT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pt-PT" sz="13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N/A</a:t>
                      </a:r>
                      <a:endParaRPr lang="pt-PT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dirty="0" err="1"/>
                        <a:t>Indicador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alinhado</a:t>
                      </a:r>
                      <a:r>
                        <a:rPr dirty="0"/>
                        <a:t> com o</a:t>
                      </a:r>
                      <a:r>
                        <a:rPr lang="en-US" sz="1200" b="0" u="none" strike="noStrike" cap="none" dirty="0">
                          <a:solidFill>
                            <a:srgbClr val="171717"/>
                          </a:solidFill>
                        </a:rPr>
                        <a:t> </a:t>
                      </a:r>
                      <a:r>
                        <a:rPr lang="en-US" sz="1200" b="0" u="sng" strike="noStrike" cap="none" dirty="0" err="1">
                          <a:solidFill>
                            <a:srgbClr val="171717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relatório</a:t>
                      </a:r>
                      <a:r>
                        <a:rPr lang="en-US" sz="1200" b="0" u="sng" strike="noStrike" cap="none" dirty="0">
                          <a:solidFill>
                            <a:srgbClr val="171717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global </a:t>
                      </a:r>
                      <a:r>
                        <a:rPr lang="en-US" sz="1200" b="0" u="sng" strike="noStrike" cap="none" dirty="0" err="1">
                          <a:solidFill>
                            <a:srgbClr val="171717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sobre</a:t>
                      </a:r>
                      <a:r>
                        <a:rPr lang="en-US" sz="1200" b="0" u="sng" strike="noStrike" cap="none" dirty="0">
                          <a:solidFill>
                            <a:srgbClr val="171717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 </a:t>
                      </a:r>
                      <a:r>
                        <a:rPr lang="en-US" sz="1200" b="0" u="sng" strike="noStrike" cap="none" dirty="0" err="1">
                          <a:solidFill>
                            <a:srgbClr val="171717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malária</a:t>
                      </a:r>
                      <a:r>
                        <a:rPr lang="en-US" sz="1200" b="0" u="sng" strike="noStrike" cap="none" dirty="0">
                          <a:solidFill>
                            <a:srgbClr val="171717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da OMS </a:t>
                      </a:r>
                      <a:r>
                        <a:rPr lang="en-US" sz="1200" b="0" u="none" strike="noStrike" cap="none" dirty="0">
                          <a:solidFill>
                            <a:srgbClr val="171717"/>
                          </a:solidFill>
                        </a:rPr>
                        <a:t>, </a:t>
                      </a:r>
                      <a:r>
                        <a:rPr lang="en-US" sz="1200" b="0" u="sng" strike="noStrike" cap="none" dirty="0" err="1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recomendações</a:t>
                      </a:r>
                      <a:r>
                        <a:rPr lang="en-US" sz="1200" b="0" u="sng" strike="noStrike" cap="none" dirty="0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do </a:t>
                      </a:r>
                      <a:r>
                        <a:rPr lang="en-US" sz="1200" b="0" u="sng" strike="noStrike" cap="none" dirty="0" err="1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programa</a:t>
                      </a:r>
                      <a:r>
                        <a:rPr lang="en-US" sz="1200" b="0" u="sng" strike="noStrike" cap="none" dirty="0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Fazer </a:t>
                      </a:r>
                      <a:r>
                        <a:rPr lang="en-US" sz="1200" b="0" u="sng" strike="noStrike" cap="none" dirty="0" err="1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Recuar</a:t>
                      </a:r>
                      <a:r>
                        <a:rPr lang="en-US" sz="1200" b="0" u="sng" strike="noStrike" cap="none" dirty="0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 </a:t>
                      </a:r>
                      <a:r>
                        <a:rPr lang="en-US" sz="1200" b="0" u="sng" strike="noStrike" cap="none" dirty="0" err="1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Malária</a:t>
                      </a:r>
                      <a:r>
                        <a:rPr lang="en-US" sz="1200" b="0" u="sng" strike="noStrike" cap="none" dirty="0">
                          <a:solidFill>
                            <a:srgbClr val="171717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200" b="0" u="none" strike="noStrike" cap="none" dirty="0">
                          <a:solidFill>
                            <a:srgbClr val="171717"/>
                          </a:solidFill>
                        </a:rPr>
                        <a:t> e o ODS 3.3.</a:t>
                      </a:r>
                      <a:endParaRPr lang="pt-PT" sz="1200" b="0" i="0" u="none" strike="noStrike" cap="none" dirty="0">
                        <a:solidFill>
                          <a:srgbClr val="17171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pt-PT" sz="1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3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>
                <a:solidFill>
                  <a:schemeClr val="dk1"/>
                </a:solidFill>
                <a:latin typeface="Calibri"/>
                <a:sym typeface="Calibri"/>
              </a:rPr>
              <a:t>Indicadores Contextuais</a:t>
            </a:r>
            <a:endParaRPr lang="pt-PT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3"/>
          <p:cNvSpPr/>
          <p:nvPr/>
        </p:nvSpPr>
        <p:spPr>
          <a:xfrm>
            <a:off x="684000" y="1125918"/>
            <a:ext cx="457200" cy="457200"/>
          </a:xfrm>
          <a:prstGeom prst="ellipse">
            <a:avLst/>
          </a:prstGeom>
          <a:solidFill>
            <a:srgbClr val="B6E3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>
                <a:solidFill>
                  <a:schemeClr val="lt1"/>
                </a:solidFill>
                <a:latin typeface="Arial"/>
                <a:sym typeface="Arial"/>
              </a:rPr>
              <a:t>1</a:t>
            </a:r>
            <a:endParaRPr lang="pt-PT"/>
          </a:p>
        </p:txBody>
      </p:sp>
      <p:sp>
        <p:nvSpPr>
          <p:cNvPr id="836" name="Google Shape;836;p23"/>
          <p:cNvSpPr/>
          <p:nvPr/>
        </p:nvSpPr>
        <p:spPr>
          <a:xfrm>
            <a:off x="684000" y="2548278"/>
            <a:ext cx="457200" cy="457200"/>
          </a:xfrm>
          <a:prstGeom prst="ellipse">
            <a:avLst/>
          </a:prstGeom>
          <a:solidFill>
            <a:srgbClr val="4FAA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>
                <a:solidFill>
                  <a:schemeClr val="lt1"/>
                </a:solidFill>
                <a:latin typeface="Arial"/>
                <a:sym typeface="Arial"/>
              </a:rPr>
              <a:t>3</a:t>
            </a:r>
            <a:endParaRPr lang="pt-PT"/>
          </a:p>
        </p:txBody>
      </p:sp>
      <p:sp>
        <p:nvSpPr>
          <p:cNvPr id="837" name="Google Shape;837;p23"/>
          <p:cNvSpPr/>
          <p:nvPr/>
        </p:nvSpPr>
        <p:spPr>
          <a:xfrm>
            <a:off x="684000" y="3262110"/>
            <a:ext cx="457200" cy="457200"/>
          </a:xfrm>
          <a:prstGeom prst="ellipse">
            <a:avLst/>
          </a:prstGeom>
          <a:solidFill>
            <a:srgbClr val="DBA1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>
                <a:solidFill>
                  <a:schemeClr val="lt1"/>
                </a:solidFill>
                <a:latin typeface="Arial"/>
                <a:sym typeface="Arial"/>
              </a:rPr>
              <a:t>4</a:t>
            </a:r>
            <a:endParaRPr lang="pt-PT"/>
          </a:p>
        </p:txBody>
      </p:sp>
      <p:sp>
        <p:nvSpPr>
          <p:cNvPr id="838" name="Google Shape;838;p23"/>
          <p:cNvSpPr/>
          <p:nvPr/>
        </p:nvSpPr>
        <p:spPr>
          <a:xfrm>
            <a:off x="684000" y="3975942"/>
            <a:ext cx="457200" cy="457200"/>
          </a:xfrm>
          <a:prstGeom prst="ellipse">
            <a:avLst/>
          </a:prstGeom>
          <a:solidFill>
            <a:srgbClr val="CAC7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>
                <a:solidFill>
                  <a:schemeClr val="lt1"/>
                </a:solidFill>
                <a:latin typeface="Arial"/>
                <a:sym typeface="Arial"/>
              </a:rPr>
              <a:t>5</a:t>
            </a:r>
            <a:endParaRPr lang="pt-PT"/>
          </a:p>
        </p:txBody>
      </p:sp>
      <p:sp>
        <p:nvSpPr>
          <p:cNvPr id="839" name="Google Shape;839;p23"/>
          <p:cNvSpPr/>
          <p:nvPr/>
        </p:nvSpPr>
        <p:spPr>
          <a:xfrm>
            <a:off x="684000" y="1834446"/>
            <a:ext cx="457200" cy="457200"/>
          </a:xfrm>
          <a:prstGeom prst="ellipse">
            <a:avLst/>
          </a:prstGeom>
          <a:solidFill>
            <a:srgbClr val="83A3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>
                <a:solidFill>
                  <a:schemeClr val="lt1"/>
                </a:solidFill>
                <a:latin typeface="Arial"/>
                <a:sym typeface="Arial"/>
              </a:rPr>
              <a:t>2</a:t>
            </a:r>
            <a:endParaRPr lang="pt-PT"/>
          </a:p>
        </p:txBody>
      </p:sp>
      <p:cxnSp>
        <p:nvCxnSpPr>
          <p:cNvPr id="840" name="Google Shape;840;p23"/>
          <p:cNvCxnSpPr>
            <a:stCxn id="835" idx="4"/>
            <a:endCxn id="839" idx="0"/>
          </p:cNvCxnSpPr>
          <p:nvPr/>
        </p:nvCxnSpPr>
        <p:spPr>
          <a:xfrm>
            <a:off x="912600" y="1583118"/>
            <a:ext cx="0" cy="251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41" name="Google Shape;841;p23"/>
          <p:cNvCxnSpPr>
            <a:stCxn id="839" idx="4"/>
            <a:endCxn id="836" idx="0"/>
          </p:cNvCxnSpPr>
          <p:nvPr/>
        </p:nvCxnSpPr>
        <p:spPr>
          <a:xfrm>
            <a:off x="912600" y="2291646"/>
            <a:ext cx="0" cy="256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42" name="Google Shape;842;p23"/>
          <p:cNvCxnSpPr>
            <a:stCxn id="837" idx="4"/>
            <a:endCxn id="838" idx="0"/>
          </p:cNvCxnSpPr>
          <p:nvPr/>
        </p:nvCxnSpPr>
        <p:spPr>
          <a:xfrm>
            <a:off x="912600" y="3719310"/>
            <a:ext cx="0" cy="256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43" name="Google Shape;843;p23"/>
          <p:cNvSpPr txBox="1"/>
          <p:nvPr/>
        </p:nvSpPr>
        <p:spPr>
          <a:xfrm>
            <a:off x="1141200" y="1192440"/>
            <a:ext cx="5253250" cy="3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População que utiliza serviços básicos de água potável* (</a:t>
            </a:r>
            <a:r>
              <a:rPr lang="pt-PT" sz="14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ODS 6.1.1</a:t>
            </a: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)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4" name="Google Shape;844;p23"/>
          <p:cNvCxnSpPr>
            <a:stCxn id="836" idx="4"/>
            <a:endCxn id="837" idx="0"/>
          </p:cNvCxnSpPr>
          <p:nvPr/>
        </p:nvCxnSpPr>
        <p:spPr>
          <a:xfrm>
            <a:off x="912600" y="3005478"/>
            <a:ext cx="0" cy="256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845" name="Google Shape;845;p23"/>
          <p:cNvSpPr txBox="1"/>
          <p:nvPr/>
        </p:nvSpPr>
        <p:spPr>
          <a:xfrm>
            <a:off x="1141200" y="1900967"/>
            <a:ext cx="5119900" cy="3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População que utiliza serviços de saneamento básico* (</a:t>
            </a:r>
            <a:r>
              <a:rPr lang="pt-PT" sz="14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ODS 6.2.1</a:t>
            </a: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)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23"/>
          <p:cNvSpPr txBox="1"/>
          <p:nvPr/>
        </p:nvSpPr>
        <p:spPr>
          <a:xfrm>
            <a:off x="1141200" y="2640040"/>
            <a:ext cx="54818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População com condições básicas de lavagem das mãos em casa*</a:t>
            </a:r>
            <a:endParaRPr lang="pt-PT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3"/>
          <p:cNvSpPr txBox="1"/>
          <p:nvPr/>
        </p:nvSpPr>
        <p:spPr>
          <a:xfrm>
            <a:off x="1141200" y="3352662"/>
            <a:ext cx="50373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Escala de experiência com a insegurança alimentar (</a:t>
            </a:r>
            <a:r>
              <a:rPr lang="pt-PT" sz="14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ODS 2.1.2)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3"/>
          <p:cNvSpPr txBox="1"/>
          <p:nvPr/>
        </p:nvSpPr>
        <p:spPr>
          <a:xfrm>
            <a:off x="1141200" y="3946966"/>
            <a:ext cx="72841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Género/empoderamento da mulher (</a:t>
            </a:r>
            <a:r>
              <a:rPr lang="pt-PT" sz="14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ODS 5.1.1</a:t>
            </a: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.) </a:t>
            </a:r>
            <a:endParaRPr lang="pt-P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3"/>
          <p:cNvSpPr txBox="1"/>
          <p:nvPr/>
        </p:nvSpPr>
        <p:spPr>
          <a:xfrm>
            <a:off x="389744" y="4677849"/>
            <a:ext cx="87542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* Indicador recomendado pelo </a:t>
            </a:r>
            <a:r>
              <a:rPr lang="pt-PT" sz="1100" b="0" i="0" u="sng" strike="noStrike" cap="none">
                <a:solidFill>
                  <a:srgbClr val="000000"/>
                </a:solidFill>
                <a:latin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 Conjunto de Monitorização da OMS/UNICEF para o Abastecimento de Água, Saneamento e Higiene (JMP) </a:t>
            </a:r>
            <a:endParaRPr lang="pt-PT"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¥</a:t>
            </a:r>
            <a:endParaRPr lang="pt-PT"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855" name="Google Shape;855;p24"/>
          <p:cNvSpPr txBox="1"/>
          <p:nvPr/>
        </p:nvSpPr>
        <p:spPr>
          <a:xfrm>
            <a:off x="581659" y="1236518"/>
            <a:ext cx="2492690" cy="255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3200"/>
              <a:buFont typeface="Gill Sans"/>
              <a:buNone/>
            </a:pPr>
            <a:r>
              <a:rPr lang="pt-PT" sz="2800" b="1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Secção 3.2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Quadro de Resultados da CSA: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Agenda de Aprendizagem</a:t>
            </a:r>
            <a:endParaRPr lang="pt-PT"/>
          </a:p>
        </p:txBody>
      </p:sp>
      <p:pic>
        <p:nvPicPr>
          <p:cNvPr id="856" name="Google Shape;8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4" y="0"/>
            <a:ext cx="5573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24"/>
          <p:cNvSpPr txBox="1"/>
          <p:nvPr/>
        </p:nvSpPr>
        <p:spPr>
          <a:xfrm>
            <a:off x="162134" y="4806105"/>
            <a:ext cx="275040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05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Foto: MOMENTUM; Hadjara Laouali Balla</a:t>
            </a:r>
            <a:endParaRPr lang="pt-PT"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5"/>
          <p:cNvSpPr txBox="1">
            <a:spLocks noGrp="1"/>
          </p:cNvSpPr>
          <p:nvPr>
            <p:ph type="title"/>
          </p:nvPr>
        </p:nvSpPr>
        <p:spPr>
          <a:xfrm>
            <a:off x="566250" y="61835"/>
            <a:ext cx="7961800" cy="75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ct val="82304"/>
            </a:pPr>
            <a:r>
              <a:rPr lang="pt-PT" sz="2700" dirty="0">
                <a:latin typeface="Gill Sans"/>
                <a:sym typeface="Gill Sans"/>
              </a:rPr>
              <a:t>Agenda de Aprendizagem do Quadro de Resultados da CSA </a:t>
            </a:r>
            <a:endParaRPr lang="pt-PT" i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3" name="Google Shape;863;p25"/>
          <p:cNvSpPr txBox="1">
            <a:spLocks noGrp="1"/>
          </p:cNvSpPr>
          <p:nvPr>
            <p:ph type="body" idx="1"/>
          </p:nvPr>
        </p:nvSpPr>
        <p:spPr>
          <a:xfrm>
            <a:off x="566250" y="816278"/>
            <a:ext cx="7777200" cy="426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193548"/>
              <a:buNone/>
            </a:pPr>
            <a:r>
              <a:rPr lang="pt-PT" sz="1400" b="1" dirty="0">
                <a:solidFill>
                  <a:schemeClr val="accent3"/>
                </a:solidFill>
                <a:latin typeface="Calibri"/>
                <a:sym typeface="Calibri"/>
              </a:rPr>
              <a:t>Medidas de </a:t>
            </a:r>
            <a:r>
              <a:rPr lang="pt-PT" sz="1400" b="1" dirty="0" err="1">
                <a:solidFill>
                  <a:schemeClr val="accent3"/>
                </a:solidFill>
                <a:latin typeface="Calibri"/>
                <a:sym typeface="Calibri"/>
              </a:rPr>
              <a:t>Protecção</a:t>
            </a:r>
            <a:r>
              <a:rPr lang="pt-PT" sz="1400" b="1" dirty="0">
                <a:solidFill>
                  <a:schemeClr val="accent3"/>
                </a:solidFill>
                <a:latin typeface="Calibri"/>
                <a:sym typeface="Calibri"/>
              </a:rPr>
              <a:t>  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Trabalhar com a comunidade de nutrição para melhorar a medição das intervenções de aconselhamento nutricional e outras intervenções </a:t>
            </a:r>
            <a:r>
              <a:rPr lang="pt-PT" sz="1400" dirty="0" err="1">
                <a:solidFill>
                  <a:srgbClr val="3D3D3D"/>
                </a:solidFill>
                <a:latin typeface="Calibri"/>
                <a:sym typeface="Calibri"/>
              </a:rPr>
              <a:t>efectuadas</a:t>
            </a: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 através do sistema de saúde, como a gestão da desnutrição aguda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Examinar e melhorar os indicadores relacionados com a qualidade do ar e as ligações com a asma infantil e as doenças respiratórias</a:t>
            </a:r>
            <a:endParaRPr lang="pt-PT" dirty="0"/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193548"/>
              <a:buNone/>
            </a:pPr>
            <a:endParaRPr lang="pt-PT" sz="1400" dirty="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193548"/>
              <a:buNone/>
            </a:pPr>
            <a:r>
              <a:rPr lang="pt-PT" sz="1400" b="1" dirty="0">
                <a:solidFill>
                  <a:schemeClr val="accent3"/>
                </a:solidFill>
                <a:latin typeface="Calibri"/>
                <a:sym typeface="Calibri"/>
              </a:rPr>
              <a:t>Medidas de Prevenção: 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Considerar medidas para o lançamento da vacinação contra a malária  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Melhorar a medição das taxas de abandono do DTP3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Examinar se a identificação e a medição das crianças com dose zero podem identificar as crianças que não se estão a beneficiar de outros serviços</a:t>
            </a:r>
            <a:endParaRPr lang="pt-PT" dirty="0"/>
          </a:p>
          <a:p>
            <a:pPr marL="381000" lvl="0" indent="-22374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AB42F"/>
              </a:buClr>
              <a:buSzPct val="90000"/>
              <a:buNone/>
            </a:pPr>
            <a:endParaRPr lang="pt-PT" sz="1400" dirty="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193548"/>
              <a:buNone/>
            </a:pPr>
            <a:r>
              <a:rPr lang="pt-PT" sz="1400" b="1" dirty="0">
                <a:solidFill>
                  <a:schemeClr val="accent3"/>
                </a:solidFill>
                <a:latin typeface="Calibri"/>
                <a:sym typeface="Calibri"/>
              </a:rPr>
              <a:t>Medidas de Gestão de Doenças: 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Analisar formas de melhorar os indicadores do tratamento da pneumonia e da malária, especialmente no contexto da resistência aos antibióticos e antimicrobianos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Melhorar a medição da gravidade da doença como no caso de febre, diarreia, etc., em relação aos indicadores de procura de cuidados e de tratamento</a:t>
            </a:r>
            <a:endParaRPr lang="pt-PT" dirty="0"/>
          </a:p>
          <a:p>
            <a:pPr marL="381000" lvl="0" indent="-22374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AB42F"/>
              </a:buClr>
              <a:buSzPct val="90000"/>
              <a:buNone/>
            </a:pPr>
            <a:endParaRPr lang="pt-PT" sz="1400" dirty="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193548"/>
              <a:buNone/>
            </a:pPr>
            <a:r>
              <a:rPr lang="pt-PT" sz="1400" b="1" dirty="0">
                <a:solidFill>
                  <a:schemeClr val="accent3"/>
                </a:solidFill>
                <a:latin typeface="Calibri"/>
                <a:sym typeface="Calibri"/>
              </a:rPr>
              <a:t>Medidas de Equidade: </a:t>
            </a:r>
            <a:endParaRPr lang="pt-PT" dirty="0"/>
          </a:p>
          <a:p>
            <a:pPr marL="38100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ct val="90000"/>
              <a:buChar char="●"/>
            </a:pPr>
            <a:r>
              <a:rPr lang="pt-PT" sz="1400" dirty="0">
                <a:solidFill>
                  <a:srgbClr val="3D3D3D"/>
                </a:solidFill>
                <a:latin typeface="Calibri"/>
                <a:sym typeface="Calibri"/>
              </a:rPr>
              <a:t>Melhorar a medição de categorias de equidade importantes, mas difíceis de captar, como o grau de incapacidade, etnia/raça, maior granularidade por idade, etc.</a:t>
            </a:r>
            <a:endParaRPr lang="pt-PT" sz="1400" dirty="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1382"/>
              <a:buNone/>
            </a:pPr>
            <a:endParaRPr lang="pt-PT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869" name="Google Shape;869;p26"/>
          <p:cNvSpPr txBox="1"/>
          <p:nvPr/>
        </p:nvSpPr>
        <p:spPr>
          <a:xfrm>
            <a:off x="581659" y="1236518"/>
            <a:ext cx="2492690" cy="255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3200"/>
              <a:buFont typeface="Gill Sans"/>
              <a:buNone/>
            </a:pPr>
            <a:r>
              <a:rPr lang="pt-PT" sz="2800" b="1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Secção 3.3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Quadro de Resultados da CSA: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Equidade e Qualidade</a:t>
            </a:r>
            <a:endParaRPr lang="pt-PT"/>
          </a:p>
        </p:txBody>
      </p:sp>
      <p:pic>
        <p:nvPicPr>
          <p:cNvPr id="870" name="Google Shape;8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4" y="0"/>
            <a:ext cx="5573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26"/>
          <p:cNvSpPr txBox="1"/>
          <p:nvPr/>
        </p:nvSpPr>
        <p:spPr>
          <a:xfrm>
            <a:off x="162134" y="4806105"/>
            <a:ext cx="275040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05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Foto: MOMENTUM; Hadjara Laouali Balla</a:t>
            </a:r>
            <a:endParaRPr lang="pt-PT"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7"/>
          <p:cNvSpPr txBox="1">
            <a:spLocks noGrp="1"/>
          </p:cNvSpPr>
          <p:nvPr>
            <p:ph type="title"/>
          </p:nvPr>
        </p:nvSpPr>
        <p:spPr>
          <a:xfrm>
            <a:off x="566250" y="243579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2304"/>
              <a:buNone/>
            </a:pPr>
            <a:r>
              <a:rPr lang="pt-PT" sz="2700">
                <a:latin typeface="Gill Sans"/>
                <a:sym typeface="Gill Sans"/>
              </a:rPr>
              <a:t>Equidade no Quadro de Resultados da CSA</a:t>
            </a:r>
            <a:endParaRPr lang="pt-PT" i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7" name="Google Shape;877;p27"/>
          <p:cNvSpPr txBox="1">
            <a:spLocks noGrp="1"/>
          </p:cNvSpPr>
          <p:nvPr>
            <p:ph type="body" idx="1"/>
          </p:nvPr>
        </p:nvSpPr>
        <p:spPr>
          <a:xfrm>
            <a:off x="456306" y="1623322"/>
            <a:ext cx="8687694" cy="351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800" b="1" dirty="0">
                <a:solidFill>
                  <a:schemeClr val="accent3"/>
                </a:solidFill>
                <a:latin typeface="Gill Sans"/>
                <a:sym typeface="Gill Sans"/>
              </a:rPr>
              <a:t>Análises de equidade recomendadas </a:t>
            </a:r>
            <a:endParaRPr lang="pt-PT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Comparar padrões de equidade entre países usando estimativas nacionais e padrões de equidade dos países com base em estimativas </a:t>
            </a:r>
            <a:r>
              <a:rPr lang="pt-PT" sz="1600" dirty="0" err="1">
                <a:solidFill>
                  <a:srgbClr val="171616"/>
                </a:solidFill>
                <a:latin typeface="Calibri"/>
                <a:sym typeface="Calibri"/>
              </a:rPr>
              <a:t>sub-nacionais</a:t>
            </a:r>
            <a:endParaRPr lang="pt-PT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Examinar os progressos realizados para atingir as metas de mortalidade a nível nacional e entre o quintil mais pobre</a:t>
            </a:r>
            <a:endParaRPr lang="pt-PT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Calcular a diferença de cobertura entre o quintil mais rico e o mais pobre</a:t>
            </a:r>
            <a:endParaRPr lang="pt-PT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Comparar o nível de cobertura no quintil mais pobre em relação à média nacional</a:t>
            </a:r>
            <a:endParaRPr lang="pt-PT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Examinar os progressos realizados para atingir as metas de cobertura dentre os mais pobres, os mais ricos e a média nacional</a:t>
            </a:r>
            <a:endParaRPr lang="pt-PT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Utilizar mapas e </a:t>
            </a:r>
            <a:r>
              <a:rPr lang="pt-PT" sz="1600" i="1" dirty="0" err="1">
                <a:solidFill>
                  <a:srgbClr val="171616"/>
                </a:solidFill>
                <a:latin typeface="Calibri"/>
                <a:sym typeface="Calibri"/>
              </a:rPr>
              <a:t>equiplots</a:t>
            </a: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 para visualizar os dados</a:t>
            </a:r>
            <a:endParaRPr lang="pt-PT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PT" sz="1600" dirty="0">
                <a:solidFill>
                  <a:srgbClr val="171616"/>
                </a:solidFill>
                <a:latin typeface="Calibri"/>
                <a:sym typeface="Calibri"/>
              </a:rPr>
              <a:t>Considerar outros indicadores de equidade para análises específicas, tais como medidas de pobreza alimentar infantil </a:t>
            </a:r>
            <a:endParaRPr lang="pt-PT" dirty="0"/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pt-PT" sz="1400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7"/>
          <p:cNvSpPr txBox="1"/>
          <p:nvPr/>
        </p:nvSpPr>
        <p:spPr>
          <a:xfrm>
            <a:off x="1188309" y="877007"/>
            <a:ext cx="7450000" cy="584775"/>
          </a:xfrm>
          <a:prstGeom prst="rect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Os indicadores de impacto e de resultados devem ser desagregados por factores-chave de equidade, tais como </a:t>
            </a:r>
            <a:r>
              <a:rPr lang="pt-PT" sz="1600" b="1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ricos-pobres, urbanos-rurais, geografia e escolaridade da mãe</a:t>
            </a:r>
            <a:endParaRPr lang="pt-PT" sz="1600" b="1" i="0" u="none" strike="noStrike" cap="non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7"/>
          <p:cNvSpPr txBox="1"/>
          <p:nvPr/>
        </p:nvSpPr>
        <p:spPr>
          <a:xfrm>
            <a:off x="3866399" y="4533901"/>
            <a:ext cx="511250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1" u="sng" strike="noStrike" cap="none" dirty="0">
                <a:solidFill>
                  <a:srgbClr val="171616"/>
                </a:solidFill>
                <a:latin typeface="Calibri"/>
                <a:sym typeface="Calibri"/>
              </a:rPr>
              <a:t>Nota: </a:t>
            </a:r>
            <a:r>
              <a:rPr lang="pt-PT" sz="1100" b="0" i="1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Equidade de género captada através da desagregação relevante (e.g. escolaridade das mulheres) e do indicador de contexto do ODS 5.1.1 para o género/empoderamento da mulher</a:t>
            </a:r>
            <a:endParaRPr lang="pt-PT" dirty="0"/>
          </a:p>
        </p:txBody>
      </p:sp>
      <p:sp>
        <p:nvSpPr>
          <p:cNvPr id="880" name="Google Shape;880;p27"/>
          <p:cNvSpPr/>
          <p:nvPr/>
        </p:nvSpPr>
        <p:spPr>
          <a:xfrm rot="-2595925">
            <a:off x="469301" y="1034600"/>
            <a:ext cx="616182" cy="275773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8"/>
          <p:cNvSpPr txBox="1">
            <a:spLocks noGrp="1"/>
          </p:cNvSpPr>
          <p:nvPr>
            <p:ph type="body" idx="1"/>
          </p:nvPr>
        </p:nvSpPr>
        <p:spPr>
          <a:xfrm>
            <a:off x="812325" y="2063642"/>
            <a:ext cx="2090100" cy="205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pt-PT" sz="1000">
                <a:latin typeface="Calibri"/>
                <a:sym typeface="Calibri"/>
              </a:rPr>
              <a:t>A Qualidade dos Cuidados (QdC) é um resultado importante para a redução da mortalidade infantil. As medidas de QdC são consideradas como resultados e também como processos no Quadro de Resultados da CSA. Existem poucas medidas-padrão de qualidade da saúde infantil recolhidas e disponíveis nos países.</a:t>
            </a:r>
            <a:endParaRPr lang="pt-PT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lang="pt-PT"/>
          </a:p>
        </p:txBody>
      </p:sp>
      <p:sp>
        <p:nvSpPr>
          <p:cNvPr id="886" name="Google Shape;886;p28"/>
          <p:cNvSpPr txBox="1">
            <a:spLocks noGrp="1"/>
          </p:cNvSpPr>
          <p:nvPr>
            <p:ph type="body" idx="2"/>
          </p:nvPr>
        </p:nvSpPr>
        <p:spPr>
          <a:xfrm>
            <a:off x="3530400" y="2065200"/>
            <a:ext cx="2090100" cy="205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pt-PT" sz="1000">
                <a:latin typeface="Calibri"/>
                <a:sym typeface="Calibri"/>
              </a:rPr>
              <a:t>Com base em recomendações e recursos globais, a CSA irá preparar um menu recomendado de indicadores prioritários da QdC para os países considerarem o acompanhamento a nível nacional e sub-nacional, com base nos seus programas específicos para melhorar a saúde e a sobrevivência infantil. </a:t>
            </a:r>
            <a:endParaRPr lang="pt-PT"/>
          </a:p>
        </p:txBody>
      </p:sp>
      <p:sp>
        <p:nvSpPr>
          <p:cNvPr id="887" name="Google Shape;887;p28"/>
          <p:cNvSpPr txBox="1">
            <a:spLocks noGrp="1"/>
          </p:cNvSpPr>
          <p:nvPr>
            <p:ph type="body" idx="3"/>
          </p:nvPr>
        </p:nvSpPr>
        <p:spPr>
          <a:xfrm>
            <a:off x="6239000" y="2065200"/>
            <a:ext cx="2090100" cy="205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pt-PT" sz="800" dirty="0">
                <a:latin typeface="Calibri"/>
                <a:sym typeface="Calibri"/>
              </a:rPr>
              <a:t>Os seguintes recursos globais incluem medidas de </a:t>
            </a:r>
            <a:r>
              <a:rPr lang="pt-PT" sz="800" dirty="0" err="1">
                <a:latin typeface="Calibri"/>
                <a:sym typeface="Calibri"/>
              </a:rPr>
              <a:t>QdC</a:t>
            </a:r>
            <a:r>
              <a:rPr lang="pt-PT" sz="800" dirty="0">
                <a:latin typeface="Calibri"/>
                <a:sym typeface="Calibri"/>
              </a:rPr>
              <a:t> pertinentes para a saúde e a sobrevivência infantil.</a:t>
            </a:r>
            <a:endParaRPr lang="pt-PT" sz="8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pt-PT" sz="800" u="sng" dirty="0">
                <a:solidFill>
                  <a:srgbClr val="000000"/>
                </a:solidFill>
                <a:latin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Normas de </a:t>
            </a:r>
            <a:r>
              <a:rPr lang="pt-PT" sz="800" u="sng" dirty="0" err="1">
                <a:solidFill>
                  <a:srgbClr val="000000"/>
                </a:solidFill>
                <a:latin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QdC</a:t>
            </a:r>
            <a:r>
              <a:rPr lang="pt-PT" sz="800" u="sng" dirty="0">
                <a:solidFill>
                  <a:srgbClr val="000000"/>
                </a:solidFill>
                <a:latin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 OMS </a:t>
            </a:r>
            <a:r>
              <a:rPr lang="pt-PT" sz="800" dirty="0">
                <a:solidFill>
                  <a:srgbClr val="000000"/>
                </a:solidFill>
                <a:latin typeface="Calibri"/>
                <a:sym typeface="Calibri"/>
              </a:rPr>
              <a:t>e </a:t>
            </a:r>
            <a:r>
              <a:rPr lang="pt-PT" sz="800" u="sng" dirty="0">
                <a:solidFill>
                  <a:srgbClr val="000000"/>
                </a:solidFill>
                <a:latin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 principais e menu de </a:t>
            </a:r>
            <a:r>
              <a:rPr lang="pt-PT" sz="800" u="sng" dirty="0" err="1">
                <a:solidFill>
                  <a:srgbClr val="000000"/>
                </a:solidFill>
                <a:latin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QdC</a:t>
            </a:r>
            <a:r>
              <a:rPr lang="pt-PT" sz="800" u="sng" dirty="0">
                <a:solidFill>
                  <a:srgbClr val="000000"/>
                </a:solidFill>
                <a:latin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pediátricos</a:t>
            </a:r>
            <a:endParaRPr lang="pt-PT" sz="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pt-PT" sz="800" u="sng" dirty="0">
                <a:solidFill>
                  <a:srgbClr val="000000"/>
                </a:solidFill>
                <a:latin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Análise da OMS e utilização de dados das unidades sanitárias - recomendações de 2023 para os gestores dos programas de MNCAH</a:t>
            </a:r>
            <a:r>
              <a:rPr lang="pt-PT" sz="800" dirty="0"/>
              <a:t> </a:t>
            </a:r>
            <a:endParaRPr lang="pt-PT" sz="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pt-PT" sz="800" u="sng" dirty="0">
                <a:solidFill>
                  <a:srgbClr val="000000"/>
                </a:solidFill>
                <a:latin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Quadro de indicadores e de monitorização para a Estratégia Global para a Saúde das Mulheres, das Crianças e dos Adolescentes</a:t>
            </a:r>
            <a:endParaRPr lang="pt-PT" sz="8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pt-PT" sz="800" u="sng" dirty="0">
                <a:solidFill>
                  <a:srgbClr val="0563C1"/>
                </a:solidFill>
                <a:latin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 para a melhoria da qualidade dos cuidados de saúde materna, neonatal e infantil - indicadores principais do quadro de monitorização</a:t>
            </a:r>
            <a:endParaRPr lang="pt-PT"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28"/>
          <p:cNvSpPr txBox="1">
            <a:spLocks noGrp="1"/>
          </p:cNvSpPr>
          <p:nvPr>
            <p:ph type="subTitle" idx="4"/>
          </p:nvPr>
        </p:nvSpPr>
        <p:spPr>
          <a:xfrm>
            <a:off x="812325" y="1630800"/>
            <a:ext cx="2090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PT" sz="1400" b="1">
                <a:solidFill>
                  <a:srgbClr val="2A246C"/>
                </a:solidFill>
                <a:latin typeface="Gill Sans"/>
                <a:sym typeface="Gill Sans"/>
              </a:rPr>
              <a:t>Justificativa</a:t>
            </a:r>
            <a:r>
              <a:rPr lang="pt-PT" sz="1400">
                <a:solidFill>
                  <a:srgbClr val="2A246C"/>
                </a:solidFill>
                <a:latin typeface="Gill Sans"/>
                <a:sym typeface="Gill Sans"/>
              </a:rPr>
              <a:t>:</a:t>
            </a:r>
            <a:endParaRPr lang="pt-PT"/>
          </a:p>
        </p:txBody>
      </p:sp>
      <p:sp>
        <p:nvSpPr>
          <p:cNvPr id="889" name="Google Shape;889;p28"/>
          <p:cNvSpPr txBox="1">
            <a:spLocks noGrp="1"/>
          </p:cNvSpPr>
          <p:nvPr>
            <p:ph type="subTitle" idx="5"/>
          </p:nvPr>
        </p:nvSpPr>
        <p:spPr>
          <a:xfrm>
            <a:off x="3464688" y="1630800"/>
            <a:ext cx="22215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PT" sz="1400" b="1">
                <a:solidFill>
                  <a:schemeClr val="accent3"/>
                </a:solidFill>
                <a:latin typeface="Gill Sans"/>
                <a:sym typeface="Gill Sans"/>
              </a:rPr>
              <a:t>Processos</a:t>
            </a:r>
            <a:r>
              <a:rPr lang="pt-PT" sz="1400">
                <a:solidFill>
                  <a:schemeClr val="accent3"/>
                </a:solidFill>
                <a:latin typeface="Gill Sans"/>
                <a:sym typeface="Gill Sans"/>
              </a:rPr>
              <a:t>: </a:t>
            </a:r>
            <a:endParaRPr lang="pt-PT"/>
          </a:p>
        </p:txBody>
      </p:sp>
      <p:sp>
        <p:nvSpPr>
          <p:cNvPr id="890" name="Google Shape;890;p28"/>
          <p:cNvSpPr txBox="1">
            <a:spLocks noGrp="1"/>
          </p:cNvSpPr>
          <p:nvPr>
            <p:ph type="subTitle" idx="6"/>
          </p:nvPr>
        </p:nvSpPr>
        <p:spPr>
          <a:xfrm>
            <a:off x="6182738" y="1630800"/>
            <a:ext cx="22215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t-PT" sz="1400" b="1">
                <a:solidFill>
                  <a:schemeClr val="dk2"/>
                </a:solidFill>
                <a:latin typeface="Gill Sans"/>
                <a:sym typeface="Gill Sans"/>
              </a:rPr>
              <a:t>Principais Recursos</a:t>
            </a:r>
            <a:r>
              <a:rPr lang="pt-PT" sz="1400">
                <a:solidFill>
                  <a:schemeClr val="dk2"/>
                </a:solidFill>
                <a:latin typeface="Gill Sans"/>
                <a:sym typeface="Gill Sans"/>
              </a:rPr>
              <a:t>: </a:t>
            </a:r>
            <a:endParaRPr lang="pt-PT"/>
          </a:p>
        </p:txBody>
      </p:sp>
      <p:sp>
        <p:nvSpPr>
          <p:cNvPr id="891" name="Google Shape;891;p28"/>
          <p:cNvSpPr txBox="1"/>
          <p:nvPr/>
        </p:nvSpPr>
        <p:spPr>
          <a:xfrm>
            <a:off x="566250" y="243579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D57"/>
              </a:buClr>
              <a:buSzPts val="2000"/>
              <a:buFont typeface="Space Grotesk"/>
              <a:buNone/>
            </a:pPr>
            <a:r>
              <a:rPr lang="pt-PT" sz="2400" b="1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Incorporação de Indicadores de Qualidade dos Cuidados de Saúde no Quadro de Resultados da CSA</a:t>
            </a:r>
            <a:endParaRPr lang="pt-PT" sz="2400" b="1" i="1" u="none" strike="noStrike" cap="none">
              <a:solidFill>
                <a:srgbClr val="645DC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2" name="Google Shape;892;p28"/>
          <p:cNvSpPr/>
          <p:nvPr/>
        </p:nvSpPr>
        <p:spPr>
          <a:xfrm>
            <a:off x="496800" y="1300200"/>
            <a:ext cx="465450" cy="434400"/>
          </a:xfrm>
          <a:prstGeom prst="halfFrame">
            <a:avLst>
              <a:gd name="adj1" fmla="val 15101"/>
              <a:gd name="adj2" fmla="val 16759"/>
            </a:avLst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8"/>
          <p:cNvSpPr/>
          <p:nvPr/>
        </p:nvSpPr>
        <p:spPr>
          <a:xfrm>
            <a:off x="3217563" y="1300142"/>
            <a:ext cx="465450" cy="434400"/>
          </a:xfrm>
          <a:prstGeom prst="halfFrame">
            <a:avLst>
              <a:gd name="adj1" fmla="val 15101"/>
              <a:gd name="adj2" fmla="val 1675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28"/>
          <p:cNvSpPr/>
          <p:nvPr/>
        </p:nvSpPr>
        <p:spPr>
          <a:xfrm>
            <a:off x="5928413" y="1300142"/>
            <a:ext cx="465450" cy="434400"/>
          </a:xfrm>
          <a:prstGeom prst="halfFrame">
            <a:avLst>
              <a:gd name="adj1" fmla="val 15101"/>
              <a:gd name="adj2" fmla="val 1675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8"/>
          <p:cNvSpPr/>
          <p:nvPr/>
        </p:nvSpPr>
        <p:spPr>
          <a:xfrm>
            <a:off x="0" y="0"/>
            <a:ext cx="9144000" cy="84028"/>
          </a:xfrm>
          <a:prstGeom prst="rect">
            <a:avLst/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901" name="Google Shape;901;p29"/>
          <p:cNvSpPr txBox="1"/>
          <p:nvPr/>
        </p:nvSpPr>
        <p:spPr>
          <a:xfrm>
            <a:off x="581659" y="1236518"/>
            <a:ext cx="2492690" cy="255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3200"/>
              <a:buFont typeface="Gill Sans"/>
              <a:buNone/>
            </a:pPr>
            <a:r>
              <a:rPr lang="pt-PT" sz="2800" b="1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Secção 3.4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Quadro de Resultados da CSA: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Etapas de Implementação</a:t>
            </a:r>
            <a:endParaRPr lang="pt-PT" sz="2800" b="0" i="0" u="none" strike="noStrike" cap="none">
              <a:solidFill>
                <a:srgbClr val="645DC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02" name="Google Shape;90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4" y="0"/>
            <a:ext cx="5573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29"/>
          <p:cNvSpPr txBox="1"/>
          <p:nvPr/>
        </p:nvSpPr>
        <p:spPr>
          <a:xfrm>
            <a:off x="162134" y="4806105"/>
            <a:ext cx="275040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05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Foto: MOMENTUM; Hadjara Laouali Balla</a:t>
            </a:r>
            <a:endParaRPr lang="pt-PT"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"/>
          <p:cNvSpPr txBox="1">
            <a:spLocks noGrp="1"/>
          </p:cNvSpPr>
          <p:nvPr>
            <p:ph type="title"/>
          </p:nvPr>
        </p:nvSpPr>
        <p:spPr>
          <a:xfrm>
            <a:off x="581659" y="1236518"/>
            <a:ext cx="2492690" cy="255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ill Sans"/>
              <a:buNone/>
            </a:pPr>
            <a:r>
              <a:rPr lang="pt-PT" sz="2800">
                <a:solidFill>
                  <a:schemeClr val="dk2"/>
                </a:solidFill>
                <a:latin typeface="Gill Sans"/>
                <a:sym typeface="Gill Sans"/>
              </a:rPr>
              <a:t>Secção 1</a:t>
            </a:r>
            <a:br/>
            <a:r>
              <a:rPr lang="pt-PT"/>
              <a:t> </a:t>
            </a:r>
            <a:r>
              <a:rPr lang="pt-PT" sz="2800" b="0">
                <a:solidFill>
                  <a:schemeClr val="dk2"/>
                </a:solidFill>
                <a:latin typeface="Gill Sans"/>
                <a:sym typeface="Gill Sans"/>
              </a:rPr>
              <a:t>Introdução à CSA</a:t>
            </a:r>
            <a:endParaRPr lang="pt-PT" sz="2800" b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3" name="Google Shape;553;p3"/>
          <p:cNvSpPr txBox="1"/>
          <p:nvPr/>
        </p:nvSpPr>
        <p:spPr>
          <a:xfrm>
            <a:off x="106765" y="4869604"/>
            <a:ext cx="1921138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5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Foto: Kate Holt/MCSP Gana</a:t>
            </a:r>
            <a:endParaRPr lang="pt-PT"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180" y="0"/>
            <a:ext cx="544882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30"/>
          <p:cNvSpPr/>
          <p:nvPr/>
        </p:nvSpPr>
        <p:spPr>
          <a:xfrm>
            <a:off x="0" y="0"/>
            <a:ext cx="1278282" cy="5143500"/>
          </a:xfrm>
          <a:prstGeom prst="rect">
            <a:avLst/>
          </a:prstGeom>
          <a:solidFill>
            <a:srgbClr val="DFD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30"/>
          <p:cNvSpPr txBox="1">
            <a:spLocks noGrp="1"/>
          </p:cNvSpPr>
          <p:nvPr>
            <p:ph type="title"/>
          </p:nvPr>
        </p:nvSpPr>
        <p:spPr>
          <a:xfrm>
            <a:off x="1536492" y="293700"/>
            <a:ext cx="70412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592"/>
              <a:buNone/>
            </a:pPr>
            <a:r>
              <a:rPr lang="pt-PT" sz="2400">
                <a:solidFill>
                  <a:schemeClr val="dk2"/>
                </a:solidFill>
                <a:latin typeface="Gill Sans"/>
                <a:sym typeface="Gill Sans"/>
              </a:rPr>
              <a:t>Definição das Etapas de Implementação: Mapeamento de domínios de iniciativas semelhantes</a:t>
            </a:r>
            <a:endParaRPr lang="pt-PT"/>
          </a:p>
        </p:txBody>
      </p:sp>
      <p:sp>
        <p:nvSpPr>
          <p:cNvPr id="910" name="Google Shape;910;p30"/>
          <p:cNvSpPr/>
          <p:nvPr/>
        </p:nvSpPr>
        <p:spPr>
          <a:xfrm>
            <a:off x="1049682" y="1343273"/>
            <a:ext cx="457200" cy="457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8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1</a:t>
            </a:r>
            <a:endParaRPr lang="pt-PT"/>
          </a:p>
        </p:txBody>
      </p:sp>
      <p:sp>
        <p:nvSpPr>
          <p:cNvPr id="911" name="Google Shape;911;p30"/>
          <p:cNvSpPr/>
          <p:nvPr/>
        </p:nvSpPr>
        <p:spPr>
          <a:xfrm>
            <a:off x="1049682" y="2765633"/>
            <a:ext cx="457200" cy="457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8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3</a:t>
            </a:r>
            <a:endParaRPr lang="pt-PT"/>
          </a:p>
        </p:txBody>
      </p:sp>
      <p:sp>
        <p:nvSpPr>
          <p:cNvPr id="912" name="Google Shape;912;p30"/>
          <p:cNvSpPr/>
          <p:nvPr/>
        </p:nvSpPr>
        <p:spPr>
          <a:xfrm>
            <a:off x="1049682" y="3479465"/>
            <a:ext cx="457200" cy="457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8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4</a:t>
            </a:r>
            <a:endParaRPr lang="pt-PT"/>
          </a:p>
        </p:txBody>
      </p:sp>
      <p:sp>
        <p:nvSpPr>
          <p:cNvPr id="913" name="Google Shape;913;p30"/>
          <p:cNvSpPr/>
          <p:nvPr/>
        </p:nvSpPr>
        <p:spPr>
          <a:xfrm>
            <a:off x="1049682" y="4193297"/>
            <a:ext cx="457200" cy="457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8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5</a:t>
            </a:r>
            <a:endParaRPr lang="pt-PT"/>
          </a:p>
        </p:txBody>
      </p:sp>
      <p:sp>
        <p:nvSpPr>
          <p:cNvPr id="914" name="Google Shape;914;p30"/>
          <p:cNvSpPr/>
          <p:nvPr/>
        </p:nvSpPr>
        <p:spPr>
          <a:xfrm>
            <a:off x="1049682" y="2051801"/>
            <a:ext cx="457200" cy="457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800" b="1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2</a:t>
            </a:r>
            <a:endParaRPr lang="pt-PT"/>
          </a:p>
        </p:txBody>
      </p:sp>
      <p:cxnSp>
        <p:nvCxnSpPr>
          <p:cNvPr id="915" name="Google Shape;915;p30"/>
          <p:cNvCxnSpPr>
            <a:stCxn id="916" idx="1"/>
            <a:endCxn id="910" idx="6"/>
          </p:cNvCxnSpPr>
          <p:nvPr/>
        </p:nvCxnSpPr>
        <p:spPr>
          <a:xfrm rot="10800000">
            <a:off x="1506781" y="1571812"/>
            <a:ext cx="262800" cy="42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916" name="Google Shape;916;p30"/>
          <p:cNvSpPr txBox="1"/>
          <p:nvPr/>
        </p:nvSpPr>
        <p:spPr>
          <a:xfrm>
            <a:off x="1769581" y="142212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Teoria da Mudança da CSA</a:t>
            </a:r>
            <a:endParaRPr lang="pt-PT"/>
          </a:p>
        </p:txBody>
      </p:sp>
      <p:cxnSp>
        <p:nvCxnSpPr>
          <p:cNvPr id="917" name="Google Shape;917;p30"/>
          <p:cNvCxnSpPr>
            <a:stCxn id="918" idx="1"/>
            <a:endCxn id="914" idx="6"/>
          </p:cNvCxnSpPr>
          <p:nvPr/>
        </p:nvCxnSpPr>
        <p:spPr>
          <a:xfrm rot="10800000">
            <a:off x="1506781" y="2280401"/>
            <a:ext cx="2628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918" name="Google Shape;918;p30"/>
          <p:cNvSpPr txBox="1"/>
          <p:nvPr/>
        </p:nvSpPr>
        <p:spPr>
          <a:xfrm>
            <a:off x="1769581" y="212651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Etapas e quadro de resultados da ENAP-EPMM</a:t>
            </a:r>
            <a:endParaRPr lang="pt-PT"/>
          </a:p>
        </p:txBody>
      </p:sp>
      <p:cxnSp>
        <p:nvCxnSpPr>
          <p:cNvPr id="919" name="Google Shape;919;p30"/>
          <p:cNvCxnSpPr>
            <a:stCxn id="920" idx="1"/>
            <a:endCxn id="911" idx="6"/>
          </p:cNvCxnSpPr>
          <p:nvPr/>
        </p:nvCxnSpPr>
        <p:spPr>
          <a:xfrm rot="10800000">
            <a:off x="1506781" y="2994233"/>
            <a:ext cx="2628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920" name="Google Shape;920;p30"/>
          <p:cNvSpPr txBox="1"/>
          <p:nvPr/>
        </p:nvSpPr>
        <p:spPr>
          <a:xfrm>
            <a:off x="1769581" y="2840344"/>
            <a:ext cx="57255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Quadro e indicadores de monitorização dos cuidados de saúde primários da OMS </a:t>
            </a:r>
            <a:endParaRPr lang="pt-PT"/>
          </a:p>
        </p:txBody>
      </p:sp>
      <p:cxnSp>
        <p:nvCxnSpPr>
          <p:cNvPr id="921" name="Google Shape;921;p30"/>
          <p:cNvCxnSpPr>
            <a:stCxn id="922" idx="1"/>
            <a:endCxn id="912" idx="6"/>
          </p:cNvCxnSpPr>
          <p:nvPr/>
        </p:nvCxnSpPr>
        <p:spPr>
          <a:xfrm rot="10800000">
            <a:off x="1506780" y="3708064"/>
            <a:ext cx="2628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922" name="Google Shape;922;p30"/>
          <p:cNvSpPr txBox="1"/>
          <p:nvPr/>
        </p:nvSpPr>
        <p:spPr>
          <a:xfrm>
            <a:off x="1769580" y="3554176"/>
            <a:ext cx="65649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Liderança, Acção, Aprendizagem e Responsabilização da Rede de Qualidade dos Cuidados da OMS  </a:t>
            </a:r>
            <a:endParaRPr lang="pt-PT"/>
          </a:p>
        </p:txBody>
      </p:sp>
      <p:cxnSp>
        <p:nvCxnSpPr>
          <p:cNvPr id="923" name="Google Shape;923;p30"/>
          <p:cNvCxnSpPr>
            <a:stCxn id="924" idx="1"/>
            <a:endCxn id="913" idx="6"/>
          </p:cNvCxnSpPr>
          <p:nvPr/>
        </p:nvCxnSpPr>
        <p:spPr>
          <a:xfrm flipH="1">
            <a:off x="1506779" y="4417697"/>
            <a:ext cx="262800" cy="42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924" name="Google Shape;924;p30"/>
          <p:cNvSpPr txBox="1"/>
          <p:nvPr/>
        </p:nvSpPr>
        <p:spPr>
          <a:xfrm>
            <a:off x="1769579" y="4156087"/>
            <a:ext cx="65649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rgbClr val="000000"/>
                </a:solidFill>
                <a:latin typeface="Calibri"/>
                <a:sym typeface="Calibri"/>
              </a:rPr>
              <a:t>Aprendizagens da participação dos países na CSA. Por exemplo, a Serra Leoa identificou um conjunto de obstáculos específicos de cada país, potencialmente relevantes para todos os países em fase de implementação</a:t>
            </a:r>
            <a:endParaRPr lang="pt-P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1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592"/>
              <a:buNone/>
            </a:pPr>
            <a:r>
              <a:rPr lang="pt-PT" sz="2400">
                <a:solidFill>
                  <a:schemeClr val="dk2"/>
                </a:solidFill>
                <a:latin typeface="Gill Sans"/>
                <a:sym typeface="Gill Sans"/>
              </a:rPr>
              <a:t>Definição das Etapas de Implementação: Critérios para identificar etapas adequadas</a:t>
            </a:r>
            <a:endParaRPr lang="pt-PT"/>
          </a:p>
        </p:txBody>
      </p:sp>
      <p:grpSp>
        <p:nvGrpSpPr>
          <p:cNvPr id="930" name="Google Shape;930;p31"/>
          <p:cNvGrpSpPr/>
          <p:nvPr/>
        </p:nvGrpSpPr>
        <p:grpSpPr>
          <a:xfrm>
            <a:off x="793567" y="2438844"/>
            <a:ext cx="7722256" cy="389609"/>
            <a:chOff x="509219" y="1212000"/>
            <a:chExt cx="7281181" cy="861600"/>
          </a:xfrm>
        </p:grpSpPr>
        <p:sp>
          <p:nvSpPr>
            <p:cNvPr id="931" name="Google Shape;931;p31"/>
            <p:cNvSpPr/>
            <p:nvPr/>
          </p:nvSpPr>
          <p:spPr>
            <a:xfrm>
              <a:off x="573227" y="1212000"/>
              <a:ext cx="7217173" cy="86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76250" marR="0" lvl="0" indent="-42291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80"/>
                <a:buFont typeface="Arial"/>
                <a:buNone/>
              </a:pPr>
              <a:r>
                <a:rPr lang="pt-PT" sz="14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Um menu de etapas e outros recursos que os países podem utilizar e adaptar </a:t>
              </a:r>
              <a:endParaRPr lang="pt-PT"/>
            </a:p>
          </p:txBody>
        </p:sp>
        <p:sp>
          <p:nvSpPr>
            <p:cNvPr id="932" name="Google Shape;932;p31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rgbClr val="C0BD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31"/>
          <p:cNvGrpSpPr/>
          <p:nvPr/>
        </p:nvGrpSpPr>
        <p:grpSpPr>
          <a:xfrm>
            <a:off x="793566" y="1901462"/>
            <a:ext cx="7722257" cy="389609"/>
            <a:chOff x="509218" y="1061535"/>
            <a:chExt cx="7281181" cy="861600"/>
          </a:xfrm>
        </p:grpSpPr>
        <p:sp>
          <p:nvSpPr>
            <p:cNvPr id="934" name="Google Shape;934;p31"/>
            <p:cNvSpPr/>
            <p:nvPr/>
          </p:nvSpPr>
          <p:spPr>
            <a:xfrm>
              <a:off x="573226" y="1061535"/>
              <a:ext cx="7217173" cy="86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76250" marR="0" lvl="0" indent="-42291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80"/>
                <a:buFont typeface="Arial"/>
                <a:buNone/>
              </a:pPr>
              <a:r>
                <a:rPr lang="pt-PT" sz="14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Assinala a importância para os países da responsabilização, acompanhamento, advocacia e diálogo</a:t>
              </a:r>
              <a:endParaRPr lang="pt-PT"/>
            </a:p>
          </p:txBody>
        </p:sp>
        <p:sp>
          <p:nvSpPr>
            <p:cNvPr id="935" name="Google Shape;935;p31"/>
            <p:cNvSpPr/>
            <p:nvPr/>
          </p:nvSpPr>
          <p:spPr>
            <a:xfrm rot="5400000">
              <a:off x="129742" y="1451330"/>
              <a:ext cx="822959" cy="64008"/>
            </a:xfrm>
            <a:prstGeom prst="rect">
              <a:avLst/>
            </a:prstGeom>
            <a:solidFill>
              <a:srgbClr val="C0BD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31"/>
          <p:cNvGrpSpPr/>
          <p:nvPr/>
        </p:nvGrpSpPr>
        <p:grpSpPr>
          <a:xfrm>
            <a:off x="793566" y="2984962"/>
            <a:ext cx="7722256" cy="389609"/>
            <a:chOff x="509219" y="1212000"/>
            <a:chExt cx="7281181" cy="861600"/>
          </a:xfrm>
        </p:grpSpPr>
        <p:sp>
          <p:nvSpPr>
            <p:cNvPr id="937" name="Google Shape;937;p31"/>
            <p:cNvSpPr/>
            <p:nvPr/>
          </p:nvSpPr>
          <p:spPr>
            <a:xfrm>
              <a:off x="573227" y="1212000"/>
              <a:ext cx="7217173" cy="86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76250" marR="0" lvl="0" indent="-42291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80"/>
                <a:buFont typeface="Arial"/>
                <a:buNone/>
              </a:pPr>
              <a:r>
                <a:rPr lang="pt-PT" sz="14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Algumas etapas podem necessitar de dados que não são recolhidos e reportados de forma rotineira </a:t>
              </a:r>
              <a:endParaRPr lang="pt-PT"/>
            </a:p>
          </p:txBody>
        </p:sp>
        <p:sp>
          <p:nvSpPr>
            <p:cNvPr id="938" name="Google Shape;938;p31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rgbClr val="C0BD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31"/>
          <p:cNvGrpSpPr/>
          <p:nvPr/>
        </p:nvGrpSpPr>
        <p:grpSpPr>
          <a:xfrm>
            <a:off x="793568" y="1364080"/>
            <a:ext cx="7722256" cy="389609"/>
            <a:chOff x="509219" y="1211999"/>
            <a:chExt cx="7281181" cy="861599"/>
          </a:xfrm>
        </p:grpSpPr>
        <p:sp>
          <p:nvSpPr>
            <p:cNvPr id="940" name="Google Shape;940;p31"/>
            <p:cNvSpPr/>
            <p:nvPr/>
          </p:nvSpPr>
          <p:spPr>
            <a:xfrm>
              <a:off x="573227" y="1211999"/>
              <a:ext cx="7217173" cy="861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76250" marR="0" lvl="0" indent="-42291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80"/>
                <a:buFont typeface="Arial"/>
                <a:buNone/>
              </a:pPr>
              <a:r>
                <a:rPr lang="pt-PT" sz="1400" b="0" i="0" u="none" strike="noStrike" cap="none">
                  <a:solidFill>
                    <a:srgbClr val="171616"/>
                  </a:solidFill>
                  <a:latin typeface="Calibri"/>
                  <a:sym typeface="Calibri"/>
                </a:rPr>
                <a:t>Indica a qualidade da implementação do programa</a:t>
              </a:r>
              <a:endParaRPr lang="pt-PT"/>
            </a:p>
          </p:txBody>
        </p:sp>
        <p:sp>
          <p:nvSpPr>
            <p:cNvPr id="941" name="Google Shape;941;p31"/>
            <p:cNvSpPr/>
            <p:nvPr/>
          </p:nvSpPr>
          <p:spPr>
            <a:xfrm rot="5400000">
              <a:off x="129743" y="1610796"/>
              <a:ext cx="822960" cy="64008"/>
            </a:xfrm>
            <a:prstGeom prst="rect">
              <a:avLst/>
            </a:prstGeom>
            <a:solidFill>
              <a:srgbClr val="C0BD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2" name="Google Shape;942;p31"/>
          <p:cNvSpPr txBox="1"/>
          <p:nvPr/>
        </p:nvSpPr>
        <p:spPr>
          <a:xfrm>
            <a:off x="1810270" y="3848712"/>
            <a:ext cx="5898630" cy="584735"/>
          </a:xfrm>
          <a:prstGeom prst="rect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4"/>
              <a:buFont typeface="Arial"/>
              <a:buNone/>
            </a:pPr>
            <a:r>
              <a:rPr lang="pt-PT" sz="1600" b="1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As etapas da ENAP são consideradas as "mais adequadas" para a CSA utilizar como modelo  </a:t>
            </a:r>
            <a:endParaRPr lang="pt-PT"/>
          </a:p>
        </p:txBody>
      </p:sp>
      <p:pic>
        <p:nvPicPr>
          <p:cNvPr id="943" name="Google Shape;94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67" y="3848712"/>
            <a:ext cx="726450" cy="7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2"/>
          <p:cNvSpPr txBox="1">
            <a:spLocks noGrp="1"/>
          </p:cNvSpPr>
          <p:nvPr>
            <p:ph type="title"/>
          </p:nvPr>
        </p:nvSpPr>
        <p:spPr>
          <a:xfrm>
            <a:off x="566250" y="293700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2400">
                <a:solidFill>
                  <a:schemeClr val="dk2"/>
                </a:solidFill>
                <a:latin typeface="Gill Sans"/>
                <a:sym typeface="Gill Sans"/>
              </a:rPr>
              <a:t>Categorias de etapas de implementação da CSA*</a:t>
            </a:r>
            <a:endParaRPr lang="pt-PT" sz="24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949" name="Google Shape;949;p32"/>
          <p:cNvGraphicFramePr/>
          <p:nvPr/>
        </p:nvGraphicFramePr>
        <p:xfrm>
          <a:off x="331840" y="866400"/>
          <a:ext cx="8276725" cy="3840530"/>
        </p:xfrm>
        <a:graphic>
          <a:graphicData uri="http://schemas.openxmlformats.org/drawingml/2006/table">
            <a:tbl>
              <a:tblPr>
                <a:noFill/>
                <a:tableStyleId>{3AEA6B0D-A8B4-46F6-90CE-A8CC20908C6E}</a:tableStyleId>
              </a:tblPr>
              <a:tblGrid>
                <a:gridCol w="82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b="1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1. Governação e responsabilização, planos nacionais e financiamento 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● Estruturas de governação nacionais e distritais ● Visão, estratégia e planos operacionais nacionais ● Estratégia de advocacia e mobilização ● Envolvimento da sociedade civil e mecanismos de responsabilização social ● Normas e políticas para a QdC ● Financiamento e afectação de recursos</a:t>
                      </a:r>
                      <a:r>
                        <a:rPr lang="pt-PT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 </a:t>
                      </a:r>
                      <a:endParaRPr lang="pt-PT" sz="11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A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b="1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2. Sistemas de prestação de serviços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● Pessoal da saúde com recursos, colocação, formação e apoio adequados ● Disponibilidade de medicamentos, diagnósticos e outros produtos ● Instalações e infraestruturas físicas adequadas ● Modelos de cuidados com sistemas de referência e fluxo de cuidados ● Estruturas para capacitar e apoiar a experiência de prestação de cuidados</a:t>
                      </a:r>
                      <a:endParaRPr lang="pt-PT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b="1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3. Envolvimento da Comunidade e da Família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● Envolvimento da comunidade, da sociedade civil e de outras partes interessadas ● Vozes dos pais e dos defensores da causa </a:t>
                      </a:r>
                      <a:endParaRPr lang="pt-PT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C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b="1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4. Dados e Evidências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● Conjunto mínimo de dados de saúde infantil, incluindo a prestação/cobertura de serviços, equidade e qualidade ● Vigilância e resposta institucionalizada de mortes infantis e CRVS ● Investigação, desenvolvimento e aprendizagem para inovação, implementação e adaptação ● Agenda de investigação priorizada e coordenada</a:t>
                      </a:r>
                      <a:endParaRPr lang="pt-PT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PT" sz="1800" b="1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5. Parcerias</a:t>
                      </a:r>
                      <a:endParaRPr lang="pt-PT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PT" sz="1100" b="0" u="none" strike="noStrike" cap="none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● Parcerias público-privadas alavancadas e alinhadas ● Parcerias multi-sectoriais e plataformas de parceria ● Parceria e coordenação com serviços do sector privado </a:t>
                      </a:r>
                      <a:endParaRPr lang="pt-PT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50" name="Google Shape;950;p32"/>
          <p:cNvSpPr txBox="1"/>
          <p:nvPr/>
        </p:nvSpPr>
        <p:spPr>
          <a:xfrm>
            <a:off x="3189600" y="4762500"/>
            <a:ext cx="58718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1" u="none" strike="noStrike" cap="none" dirty="0">
                <a:solidFill>
                  <a:srgbClr val="000000"/>
                </a:solidFill>
                <a:latin typeface="Calibri"/>
                <a:sym typeface="Calibri"/>
              </a:rPr>
              <a:t>*As categorias e os domínios podem sofrer ligeiras alterações enquanto se aguarda a realização de trabalho adicional</a:t>
            </a:r>
            <a:endParaRPr lang="pt-PT" sz="11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32"/>
          <p:cNvSpPr/>
          <p:nvPr/>
        </p:nvSpPr>
        <p:spPr>
          <a:xfrm rot="-5400000">
            <a:off x="6950389" y="2548035"/>
            <a:ext cx="3705638" cy="342372"/>
          </a:xfrm>
          <a:prstGeom prst="rect">
            <a:avLst/>
          </a:prstGeom>
          <a:solidFill>
            <a:srgbClr val="AA41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FFFFFF"/>
                </a:solidFill>
                <a:latin typeface="Calibri"/>
                <a:sym typeface="Calibri"/>
              </a:rPr>
              <a:t>Cobertura ● Qualidade ●  Equidade </a:t>
            </a:r>
            <a:endParaRPr lang="pt-P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66400" y="-9227"/>
            <a:ext cx="5277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33"/>
          <p:cNvSpPr txBox="1"/>
          <p:nvPr/>
        </p:nvSpPr>
        <p:spPr>
          <a:xfrm>
            <a:off x="108360" y="4776471"/>
            <a:ext cx="242640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05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Foto: MOMENTUM; Allison Shelley</a:t>
            </a:r>
            <a:endParaRPr lang="pt-PT"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33"/>
          <p:cNvSpPr txBox="1"/>
          <p:nvPr/>
        </p:nvSpPr>
        <p:spPr>
          <a:xfrm>
            <a:off x="581659" y="1236518"/>
            <a:ext cx="2492690" cy="255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3200"/>
              <a:buFont typeface="Gill Sans"/>
              <a:buNone/>
            </a:pPr>
            <a:r>
              <a:rPr lang="pt-PT" sz="2800" b="1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Secção 4</a:t>
            </a:r>
            <a:br/>
            <a:r>
              <a:rPr lang="pt-PT" sz="2800" b="0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Passos Seguintes</a:t>
            </a:r>
            <a:endParaRPr lang="pt-PT" sz="2800" b="0" i="0" u="none" strike="noStrike" cap="none">
              <a:solidFill>
                <a:srgbClr val="645DC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9" name="Google Shape;959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ill Sans"/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566250" y="445025"/>
            <a:ext cx="40935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365"/>
              <a:buNone/>
            </a:pPr>
            <a:r>
              <a:rPr lang="pt-PT" sz="2800" dirty="0">
                <a:solidFill>
                  <a:schemeClr val="dk2"/>
                </a:solidFill>
                <a:latin typeface="Gill Sans"/>
                <a:sym typeface="Gill Sans"/>
              </a:rPr>
              <a:t>Quadro de Resultados da CSA: Passos </a:t>
            </a:r>
            <a:r>
              <a:rPr lang="pt-PT" sz="2800" dirty="0">
                <a:latin typeface="Gill Sans"/>
                <a:sym typeface="Gill Sans"/>
              </a:rPr>
              <a:t>S</a:t>
            </a:r>
            <a:r>
              <a:rPr lang="pt-PT" sz="2800" dirty="0">
                <a:solidFill>
                  <a:schemeClr val="dk2"/>
                </a:solidFill>
                <a:latin typeface="Gill Sans"/>
                <a:sym typeface="Gill Sans"/>
              </a:rPr>
              <a:t>eguintes</a:t>
            </a:r>
            <a:endParaRPr lang="pt-PT" dirty="0"/>
          </a:p>
        </p:txBody>
      </p:sp>
      <p:sp>
        <p:nvSpPr>
          <p:cNvPr id="965" name="Google Shape;965;p34"/>
          <p:cNvSpPr txBox="1">
            <a:spLocks noGrp="1"/>
          </p:cNvSpPr>
          <p:nvPr>
            <p:ph type="body" idx="1"/>
          </p:nvPr>
        </p:nvSpPr>
        <p:spPr>
          <a:xfrm>
            <a:off x="5499492" y="957875"/>
            <a:ext cx="2945582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200">
                <a:solidFill>
                  <a:schemeClr val="dk1"/>
                </a:solidFill>
                <a:latin typeface="Calibri"/>
                <a:sym typeface="Calibri"/>
              </a:rPr>
              <a:t>O Quadro de Resultados da CSA, tal como aqui apresentado, é um "documento vivo". Será apresentado em breve um relatório mais pormenorizado sobre o desenvolvimento e os pormenores do Quadro de Resultados da CSA.  </a:t>
            </a:r>
            <a:endParaRPr lang="pt-PT"/>
          </a:p>
        </p:txBody>
      </p:sp>
      <p:sp>
        <p:nvSpPr>
          <p:cNvPr id="966" name="Google Shape;966;p34"/>
          <p:cNvSpPr txBox="1">
            <a:spLocks noGrp="1"/>
          </p:cNvSpPr>
          <p:nvPr>
            <p:ph type="body" idx="3"/>
          </p:nvPr>
        </p:nvSpPr>
        <p:spPr>
          <a:xfrm>
            <a:off x="5508000" y="3105150"/>
            <a:ext cx="2937073" cy="1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200" b="1" dirty="0">
                <a:solidFill>
                  <a:srgbClr val="AA417C"/>
                </a:solidFill>
                <a:latin typeface="Calibri"/>
                <a:sym typeface="Calibri"/>
              </a:rPr>
              <a:t>As futuras iterações do Quadro de Resultados da CSA incluirão: </a:t>
            </a:r>
            <a:endParaRPr lang="pt-PT" dirty="0"/>
          </a:p>
          <a:p>
            <a:pPr marL="1714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pt-PT" sz="1100" dirty="0">
                <a:solidFill>
                  <a:srgbClr val="171616"/>
                </a:solidFill>
                <a:latin typeface="Calibri"/>
                <a:sym typeface="Calibri"/>
              </a:rPr>
              <a:t>Consideração de metas adicionais</a:t>
            </a:r>
            <a:endParaRPr lang="pt-PT" dirty="0"/>
          </a:p>
          <a:p>
            <a:pPr marL="1714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pt-PT" sz="1100" dirty="0">
                <a:solidFill>
                  <a:srgbClr val="171616"/>
                </a:solidFill>
                <a:latin typeface="Calibri"/>
                <a:sym typeface="Calibri"/>
              </a:rPr>
              <a:t>Etapas de implementação e materiais de orientação relevantes</a:t>
            </a:r>
            <a:endParaRPr lang="pt-PT" dirty="0"/>
          </a:p>
          <a:p>
            <a:pPr marL="1714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pt-PT" sz="1100" dirty="0">
                <a:solidFill>
                  <a:srgbClr val="171616"/>
                </a:solidFill>
                <a:latin typeface="Calibri"/>
                <a:sym typeface="Calibri"/>
              </a:rPr>
              <a:t>Incorporação de medidas sobre a qualidade dos cuidados</a:t>
            </a:r>
            <a:endParaRPr lang="pt-PT" dirty="0"/>
          </a:p>
          <a:p>
            <a:pPr marL="171450" lvl="1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pt-PT" sz="1100" dirty="0">
                <a:solidFill>
                  <a:srgbClr val="171616"/>
                </a:solidFill>
                <a:latin typeface="Calibri"/>
                <a:sym typeface="Calibri"/>
              </a:rPr>
              <a:t>Análise de dados e planos de sua utilização</a:t>
            </a:r>
            <a:endParaRPr lang="pt-PT" dirty="0"/>
          </a:p>
        </p:txBody>
      </p:sp>
      <p:pic>
        <p:nvPicPr>
          <p:cNvPr id="967" name="Google Shape;9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3561" y="1052617"/>
            <a:ext cx="399639" cy="399639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34"/>
          <p:cNvSpPr/>
          <p:nvPr/>
        </p:nvSpPr>
        <p:spPr>
          <a:xfrm>
            <a:off x="5043561" y="3391200"/>
            <a:ext cx="396000" cy="36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A41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9" name="Google Shape;969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6455" y="1670675"/>
            <a:ext cx="3922712" cy="30464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"/>
          <p:cNvSpPr txBox="1">
            <a:spLocks noGrp="1"/>
          </p:cNvSpPr>
          <p:nvPr>
            <p:ph type="title"/>
          </p:nvPr>
        </p:nvSpPr>
        <p:spPr>
          <a:xfrm>
            <a:off x="566250" y="243579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2304"/>
              <a:buNone/>
            </a:pPr>
            <a:r>
              <a:rPr lang="pt-PT" sz="2700">
                <a:latin typeface="Gill Sans"/>
                <a:sym typeface="Gill Sans"/>
              </a:rPr>
              <a:t>Objectivo da CSA</a:t>
            </a:r>
            <a:br/>
            <a:r>
              <a:rPr lang="pt-PT" i="1">
                <a:latin typeface="Gill Sans"/>
                <a:sym typeface="Gill Sans"/>
              </a:rPr>
              <a:t>Acabar com as mortes infantis evitáveis, com especial incidência para as crianças de 1 a 59 meses de idade</a:t>
            </a:r>
            <a:endParaRPr lang="pt-PT"/>
          </a:p>
        </p:txBody>
      </p:sp>
      <p:sp>
        <p:nvSpPr>
          <p:cNvPr id="560" name="Google Shape;560;p4"/>
          <p:cNvSpPr txBox="1">
            <a:spLocks noGrp="1"/>
          </p:cNvSpPr>
          <p:nvPr>
            <p:ph type="body" idx="1"/>
          </p:nvPr>
        </p:nvSpPr>
        <p:spPr>
          <a:xfrm>
            <a:off x="695738" y="1934633"/>
            <a:ext cx="8011500" cy="285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365" marR="0" lvl="0" indent="-3359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417C"/>
              </a:buClr>
              <a:buSzPts val="1500"/>
              <a:buFont typeface="Gill Sans"/>
              <a:buAutoNum type="arabicPeriod"/>
            </a:pPr>
            <a:r>
              <a:rPr lang="pt-PT" sz="1350" b="1" i="0" u="none" strike="noStrike" cap="none">
                <a:solidFill>
                  <a:srgbClr val="AA417C"/>
                </a:solidFill>
                <a:latin typeface="Calibri"/>
                <a:sym typeface="Calibri"/>
              </a:rPr>
              <a:t>Tem como foco os países</a:t>
            </a:r>
            <a:r>
              <a:rPr lang="pt-PT" sz="135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, mais de 75% em África, que necessitam urgentemente de esforços acelerados para atingir a meta do ODS3 até 2030 relativamente à mortalidade infantil de 25 mortes ou menos por 1000 nados-vivos(</a:t>
            </a:r>
            <a:r>
              <a:rPr lang="pt-PT" sz="1350" b="0" i="1" u="none" strike="noStrike" cap="none">
                <a:solidFill>
                  <a:srgbClr val="171616"/>
                </a:solidFill>
                <a:latin typeface="Calibri"/>
                <a:sym typeface="Calibri"/>
              </a:rPr>
              <a:t>em Abril de 2024</a:t>
            </a:r>
            <a:r>
              <a:rPr lang="pt-PT" sz="135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).</a:t>
            </a:r>
            <a:endParaRPr lang="pt-PT"/>
          </a:p>
          <a:p>
            <a:pPr marL="380365" marR="0" lvl="0" indent="-33591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417C"/>
              </a:buClr>
              <a:buSzPts val="1500"/>
              <a:buFont typeface="Gill Sans"/>
              <a:buAutoNum type="arabicPeriod"/>
            </a:pPr>
            <a:r>
              <a:rPr lang="pt-PT" sz="1350" b="1" i="0" u="none" strike="noStrike" cap="none">
                <a:solidFill>
                  <a:srgbClr val="AA417C"/>
                </a:solidFill>
                <a:latin typeface="Calibri"/>
                <a:sym typeface="Calibri"/>
              </a:rPr>
              <a:t>Atinge as crianças que estão a ser deixadas para trás</a:t>
            </a:r>
            <a:r>
              <a:rPr lang="pt-PT"/>
              <a:t> </a:t>
            </a:r>
            <a:r>
              <a:rPr lang="pt-PT" sz="135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e em risco de contrair as principais doenças mortais - pneumonia, diarreia e malária - devido à desnutrição, falta de acesso a serviços de saúde de qualidade, incluindo a imunização, água e o saneamento impróprios, poluição atmosférica, conflitos e catástrofes humanitárias, e outros riscos importantes para a saúde e a sobrevivência infantil.</a:t>
            </a:r>
            <a:endParaRPr lang="pt-PT"/>
          </a:p>
          <a:p>
            <a:pPr marL="380365" marR="0" lvl="0" indent="-33591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417C"/>
              </a:buClr>
              <a:buSzPts val="1500"/>
              <a:buFont typeface="Gill Sans"/>
              <a:buAutoNum type="arabicPeriod"/>
            </a:pPr>
            <a:r>
              <a:rPr lang="pt-PT" sz="1350" b="1" i="0" u="none" strike="noStrike" cap="none">
                <a:solidFill>
                  <a:srgbClr val="AA417C"/>
                </a:solidFill>
                <a:latin typeface="Calibri"/>
                <a:sym typeface="Calibri"/>
              </a:rPr>
              <a:t>Reforça os cuidados de saúde primários </a:t>
            </a:r>
            <a:r>
              <a:rPr lang="pt-PT" sz="135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nas unidades sanitárias e comunidades para prevenir, diagnosticar e tratar mais eficazmente estas causas de morte infantil e para promover uma boa saúde e nutrição para todas as crianças. </a:t>
            </a:r>
            <a:endParaRPr lang="pt-PT"/>
          </a:p>
          <a:p>
            <a:pPr marL="380365" marR="0" lvl="0" indent="-33591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417C"/>
              </a:buClr>
              <a:buSzPts val="1500"/>
              <a:buFont typeface="Gill Sans"/>
              <a:buAutoNum type="arabicPeriod"/>
            </a:pPr>
            <a:r>
              <a:rPr lang="pt-PT" sz="1350" b="1" i="0" u="none" strike="noStrike" cap="none">
                <a:solidFill>
                  <a:srgbClr val="AA417C"/>
                </a:solidFill>
                <a:latin typeface="Calibri"/>
                <a:sym typeface="Calibri"/>
              </a:rPr>
              <a:t>Cria parcerias eficazes</a:t>
            </a:r>
            <a:r>
              <a:rPr lang="pt-PT"/>
              <a:t> </a:t>
            </a:r>
            <a:r>
              <a:rPr lang="pt-PT" sz="135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entre governos, parceiros locais, sociedade civil, sector privado, organizações regionais e globais, como parte de um compromisso renovado para com a sobrevivência infantil. </a:t>
            </a:r>
            <a:endParaRPr lang="pt-PT"/>
          </a:p>
          <a:p>
            <a:pPr marL="380365" marR="0" lvl="0" indent="-335915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A417C"/>
              </a:buClr>
              <a:buSzPts val="1500"/>
              <a:buFont typeface="Gill Sans"/>
              <a:buAutoNum type="arabicPeriod"/>
            </a:pPr>
            <a:r>
              <a:rPr lang="pt-PT" sz="1350" b="1" i="0" u="none" strike="noStrike" cap="none">
                <a:solidFill>
                  <a:srgbClr val="AA417C"/>
                </a:solidFill>
                <a:latin typeface="Calibri"/>
                <a:sym typeface="Calibri"/>
              </a:rPr>
              <a:t>Mobiliza os recursos necessários </a:t>
            </a:r>
            <a:r>
              <a:rPr lang="pt-PT" sz="135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de fontes e sectores nacionais e internacionais para materializar esta visão renovada da saúde, nutrição e sobrevivência infantil.</a:t>
            </a:r>
            <a:endParaRPr lang="pt-PT"/>
          </a:p>
        </p:txBody>
      </p:sp>
      <p:sp>
        <p:nvSpPr>
          <p:cNvPr id="561" name="Google Shape;561;p4"/>
          <p:cNvSpPr txBox="1"/>
          <p:nvPr/>
        </p:nvSpPr>
        <p:spPr>
          <a:xfrm>
            <a:off x="1281783" y="1242008"/>
            <a:ext cx="7104000" cy="461665"/>
          </a:xfrm>
          <a:prstGeom prst="rect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PT" sz="1200" b="0" i="0" u="none" strike="noStrike" cap="none" dirty="0">
                <a:solidFill>
                  <a:srgbClr val="000000"/>
                </a:solidFill>
                <a:latin typeface="Gill Sans"/>
                <a:sym typeface="Gill Sans"/>
              </a:rPr>
              <a:t>A </a:t>
            </a:r>
            <a:r>
              <a:rPr lang="pt-PT" sz="1200" b="0" i="1" u="sng" strike="noStrike" cap="none" dirty="0">
                <a:solidFill>
                  <a:srgbClr val="000000"/>
                </a:solidFill>
                <a:latin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iniciativa da CSA</a:t>
            </a:r>
            <a:r>
              <a:rPr lang="pt-PT" dirty="0"/>
              <a:t> </a:t>
            </a:r>
            <a:r>
              <a:rPr lang="pt-PT" sz="1200" b="0" i="0" u="none" strike="noStrike" cap="none" dirty="0">
                <a:solidFill>
                  <a:srgbClr val="000000"/>
                </a:solidFill>
                <a:latin typeface="Gill Sans"/>
                <a:sym typeface="Gill Sans"/>
              </a:rPr>
              <a:t>é um apelo aos parceiros para enfrentarem os desafios que têm entravado o progresso na erradicação da mortalidade infantil evitável, com especial destaque para os países com um fardo elevado</a:t>
            </a:r>
            <a:endParaRPr lang="pt-PT" sz="12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2" name="Google Shape;562;p4" descr="Lightbulb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459" y="1119833"/>
            <a:ext cx="622059" cy="62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"/>
          <p:cNvSpPr txBox="1">
            <a:spLocks noGrp="1"/>
          </p:cNvSpPr>
          <p:nvPr>
            <p:ph type="title"/>
          </p:nvPr>
        </p:nvSpPr>
        <p:spPr>
          <a:xfrm>
            <a:off x="-1840570" y="176330"/>
            <a:ext cx="8234743" cy="54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304"/>
              <a:buNone/>
            </a:pPr>
            <a:r>
              <a:rPr lang="pt-PT" sz="2700" dirty="0" err="1">
                <a:latin typeface="Gill Sans"/>
                <a:sym typeface="Gill Sans"/>
              </a:rPr>
              <a:t>Acção</a:t>
            </a:r>
            <a:r>
              <a:rPr lang="pt-PT" sz="2700" dirty="0">
                <a:latin typeface="Gill Sans"/>
                <a:sym typeface="Gill Sans"/>
              </a:rPr>
              <a:t> de Sobrevivência Infantil</a:t>
            </a:r>
            <a:endParaRPr lang="pt-PT" i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8" name="Google Shape;568;p5"/>
          <p:cNvSpPr txBox="1"/>
          <p:nvPr/>
        </p:nvSpPr>
        <p:spPr>
          <a:xfrm>
            <a:off x="3650974" y="924818"/>
            <a:ext cx="4632909" cy="677068"/>
          </a:xfrm>
          <a:prstGeom prst="rect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 dirty="0">
                <a:solidFill>
                  <a:srgbClr val="000000"/>
                </a:solidFill>
                <a:latin typeface="Gill Sans"/>
                <a:sym typeface="Gill Sans"/>
              </a:rPr>
              <a:t>O Nosso </a:t>
            </a:r>
            <a:r>
              <a:rPr lang="pt-PT" sz="1400" b="0" i="0" u="none" strike="noStrike" cap="none" dirty="0" err="1">
                <a:solidFill>
                  <a:srgbClr val="000000"/>
                </a:solidFill>
                <a:latin typeface="Gill Sans"/>
                <a:sym typeface="Gill Sans"/>
              </a:rPr>
              <a:t>Objectivo</a:t>
            </a:r>
            <a:r>
              <a:rPr lang="pt-PT" sz="1400" b="0" i="0" u="none" strike="noStrike" cap="none" dirty="0">
                <a:solidFill>
                  <a:srgbClr val="000000"/>
                </a:solidFill>
                <a:latin typeface="Gill Sans"/>
                <a:sym typeface="Gill Sans"/>
              </a:rPr>
              <a:t>:</a:t>
            </a:r>
            <a:br>
              <a:rPr dirty="0"/>
            </a:br>
            <a:r>
              <a:rPr lang="pt-PT" sz="1200" b="0" i="1" u="none" strike="noStrike" cap="none" dirty="0">
                <a:solidFill>
                  <a:srgbClr val="000000"/>
                </a:solidFill>
                <a:latin typeface="Gill Sans"/>
                <a:sym typeface="Gill Sans"/>
              </a:rPr>
              <a:t>Acabar com as mortes infantis evitáveis, com especial incidência para as crianças de 1 a 59 meses de idade</a:t>
            </a:r>
            <a:endParaRPr lang="pt-PT" sz="1400" b="0" i="1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9" name="Google Shape;569;p5"/>
          <p:cNvPicPr preferRelativeResize="0"/>
          <p:nvPr/>
        </p:nvPicPr>
        <p:blipFill rotWithShape="1">
          <a:blip r:embed="rId3">
            <a:alphaModFix/>
          </a:blip>
          <a:srcRect t="-1" r="-137"/>
          <a:stretch/>
        </p:blipFill>
        <p:spPr>
          <a:xfrm>
            <a:off x="254633" y="742636"/>
            <a:ext cx="2010946" cy="2012788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5"/>
          <p:cNvSpPr/>
          <p:nvPr/>
        </p:nvSpPr>
        <p:spPr>
          <a:xfrm>
            <a:off x="2704969" y="1697235"/>
            <a:ext cx="6539171" cy="2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1350" b="1" i="0" u="none" strike="noStrike" cap="none">
                <a:solidFill>
                  <a:srgbClr val="AA417C"/>
                </a:solidFill>
                <a:latin typeface="Calibri"/>
                <a:sym typeface="Calibri"/>
              </a:rPr>
              <a:t>Acelerar a acção para reduzir a mortalidade ao longo de todo o ciclo de vida</a:t>
            </a:r>
            <a:endParaRPr lang="pt-PT"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1" name="Google Shape;571;p5"/>
          <p:cNvGrpSpPr/>
          <p:nvPr/>
        </p:nvGrpSpPr>
        <p:grpSpPr>
          <a:xfrm>
            <a:off x="2568471" y="2026321"/>
            <a:ext cx="6316406" cy="760526"/>
            <a:chOff x="777808" y="1420178"/>
            <a:chExt cx="7629786" cy="918663"/>
          </a:xfrm>
        </p:grpSpPr>
        <p:sp>
          <p:nvSpPr>
            <p:cNvPr id="572" name="Google Shape;572;p5"/>
            <p:cNvSpPr/>
            <p:nvPr/>
          </p:nvSpPr>
          <p:spPr>
            <a:xfrm>
              <a:off x="862394" y="1723644"/>
              <a:ext cx="2082165" cy="548640"/>
            </a:xfrm>
            <a:custGeom>
              <a:avLst/>
              <a:gdLst/>
              <a:ahLst/>
              <a:cxnLst/>
              <a:rect l="l" t="t" r="r" b="b"/>
              <a:pathLst>
                <a:path w="2776220" h="847089" extrusionOk="0">
                  <a:moveTo>
                    <a:pt x="0" y="0"/>
                  </a:moveTo>
                  <a:lnTo>
                    <a:pt x="2775966" y="0"/>
                  </a:lnTo>
                  <a:lnTo>
                    <a:pt x="2775966" y="846582"/>
                  </a:lnTo>
                  <a:lnTo>
                    <a:pt x="0" y="846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A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 txBox="1"/>
            <p:nvPr/>
          </p:nvSpPr>
          <p:spPr>
            <a:xfrm>
              <a:off x="777808" y="1784396"/>
              <a:ext cx="2251100" cy="417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600" rIns="0" bIns="0" anchor="t" anchorCtr="0">
              <a:spAutoFit/>
            </a:bodyPr>
            <a:lstStyle/>
            <a:p>
              <a:pPr marL="102394" marR="86201" lvl="0" indent="-1047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C"/>
                </a:buClr>
                <a:buSzPts val="1000"/>
                <a:buFont typeface="Arial"/>
                <a:buNone/>
              </a:pPr>
              <a:r>
                <a:rPr lang="pt-PT" sz="1000" b="1" i="0" u="none" strike="noStrike" cap="none">
                  <a:solidFill>
                    <a:srgbClr val="3C3C3C"/>
                  </a:solidFill>
                  <a:latin typeface="Calibri"/>
                  <a:sym typeface="Calibri"/>
                </a:rPr>
                <a:t>Acabar com a mortalidade materna evitável (EPMM)</a:t>
              </a:r>
              <a:endParaRPr lang="pt-PT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 txBox="1"/>
            <p:nvPr/>
          </p:nvSpPr>
          <p:spPr>
            <a:xfrm>
              <a:off x="2944321" y="1723644"/>
              <a:ext cx="1684496" cy="54864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0" tIns="120950" rIns="0" bIns="0" anchor="t" anchorCtr="0">
              <a:spAutoFit/>
            </a:bodyPr>
            <a:lstStyle/>
            <a:p>
              <a:pPr marL="320993" marR="78104" lvl="0" indent="-202406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75" name="Google Shape;575;p5"/>
            <p:cNvSpPr txBox="1"/>
            <p:nvPr/>
          </p:nvSpPr>
          <p:spPr>
            <a:xfrm>
              <a:off x="4628550" y="1727784"/>
              <a:ext cx="3779044" cy="548640"/>
            </a:xfrm>
            <a:prstGeom prst="rect">
              <a:avLst/>
            </a:prstGeom>
            <a:solidFill>
              <a:srgbClr val="D9EAD2"/>
            </a:solidFill>
            <a:ln>
              <a:noFill/>
            </a:ln>
          </p:spPr>
          <p:txBody>
            <a:bodyPr spcFirstLastPara="1" wrap="square" lIns="0" tIns="19525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862394" y="1420178"/>
              <a:ext cx="7544933" cy="34461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 txBox="1"/>
            <p:nvPr/>
          </p:nvSpPr>
          <p:spPr>
            <a:xfrm>
              <a:off x="2600180" y="1756029"/>
              <a:ext cx="2251100" cy="417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20993" marR="78104" lvl="0" indent="-202406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C"/>
                </a:buClr>
                <a:buSzPts val="1000"/>
                <a:buFont typeface="Arial"/>
                <a:buNone/>
              </a:pPr>
              <a:r>
                <a:rPr lang="pt-PT" sz="1000" b="1" i="0" u="none" strike="noStrike" cap="none" dirty="0">
                  <a:solidFill>
                    <a:srgbClr val="3C3C3C"/>
                  </a:solidFill>
                  <a:latin typeface="Calibri"/>
                  <a:sym typeface="Calibri"/>
                </a:rPr>
                <a:t>Plano de </a:t>
              </a:r>
              <a:r>
                <a:rPr lang="pt-PT" sz="1000" b="1" i="0" u="none" strike="noStrike" cap="none" dirty="0" err="1">
                  <a:solidFill>
                    <a:srgbClr val="3C3C3C"/>
                  </a:solidFill>
                  <a:latin typeface="Calibri"/>
                  <a:sym typeface="Calibri"/>
                </a:rPr>
                <a:t>acção</a:t>
              </a:r>
              <a:r>
                <a:rPr lang="pt-PT" sz="1000" b="1" i="0" u="none" strike="noStrike" cap="none" dirty="0">
                  <a:solidFill>
                    <a:srgbClr val="3C3C3C"/>
                  </a:solidFill>
                  <a:latin typeface="Calibri"/>
                  <a:sym typeface="Calibri"/>
                </a:rPr>
                <a:t> para cada recém-nascido (ENAP)</a:t>
              </a:r>
              <a:endParaRPr lang="pt-PT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 txBox="1"/>
            <p:nvPr/>
          </p:nvSpPr>
          <p:spPr>
            <a:xfrm>
              <a:off x="4851280" y="1870456"/>
              <a:ext cx="3105854" cy="46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20993" marR="78104" lvl="0" indent="-202406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C"/>
                </a:buClr>
                <a:buSzPts val="1200"/>
                <a:buFont typeface="Arial"/>
                <a:buNone/>
              </a:pPr>
              <a:r>
                <a:rPr lang="pt-PT" sz="1200" b="1" i="0" u="none" strike="noStrike" cap="none" dirty="0" err="1">
                  <a:solidFill>
                    <a:srgbClr val="3C3C3C"/>
                  </a:solidFill>
                  <a:latin typeface="Calibri"/>
                  <a:sym typeface="Calibri"/>
                </a:rPr>
                <a:t>Acção</a:t>
              </a:r>
              <a:r>
                <a:rPr lang="pt-PT" sz="1200" b="1" i="0" u="none" strike="noStrike" cap="none" dirty="0">
                  <a:solidFill>
                    <a:srgbClr val="3C3C3C"/>
                  </a:solidFill>
                  <a:latin typeface="Calibri"/>
                  <a:sym typeface="Calibri"/>
                </a:rPr>
                <a:t> de Sobrevivência Infantil (CSA)</a:t>
              </a:r>
              <a:endParaRPr lang="pt-PT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9" name="Google Shape;579;p5"/>
          <p:cNvSpPr txBox="1"/>
          <p:nvPr/>
        </p:nvSpPr>
        <p:spPr>
          <a:xfrm>
            <a:off x="2151816" y="2928263"/>
            <a:ext cx="5150132" cy="25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0" i="0" u="none" strike="noStrike" cap="none" dirty="0">
                <a:solidFill>
                  <a:srgbClr val="000000"/>
                </a:solidFill>
                <a:latin typeface="Gill Sans"/>
                <a:sym typeface="Gill Sans"/>
              </a:rPr>
              <a:t>Alinhar-se com os esforços de outros sectores e programas</a:t>
            </a:r>
            <a:endParaRPr lang="pt-PT"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0" name="Google Shape;580;p5"/>
          <p:cNvSpPr/>
          <p:nvPr/>
        </p:nvSpPr>
        <p:spPr>
          <a:xfrm>
            <a:off x="628650" y="3473005"/>
            <a:ext cx="1412176" cy="38119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"/>
          <p:cNvSpPr/>
          <p:nvPr/>
        </p:nvSpPr>
        <p:spPr>
          <a:xfrm>
            <a:off x="2722054" y="3314129"/>
            <a:ext cx="1356741" cy="172650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"/>
          <p:cNvSpPr/>
          <p:nvPr/>
        </p:nvSpPr>
        <p:spPr>
          <a:xfrm>
            <a:off x="4528575" y="3337560"/>
            <a:ext cx="1412167" cy="17265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"/>
          <p:cNvSpPr/>
          <p:nvPr/>
        </p:nvSpPr>
        <p:spPr>
          <a:xfrm>
            <a:off x="6183630" y="3359848"/>
            <a:ext cx="2579179" cy="3611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"/>
          <p:cNvSpPr/>
          <p:nvPr/>
        </p:nvSpPr>
        <p:spPr>
          <a:xfrm>
            <a:off x="596646" y="4045648"/>
            <a:ext cx="1412176" cy="43891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"/>
          <p:cNvSpPr txBox="1"/>
          <p:nvPr/>
        </p:nvSpPr>
        <p:spPr>
          <a:xfrm>
            <a:off x="7183452" y="4508499"/>
            <a:ext cx="1035844" cy="21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417B"/>
              </a:buClr>
              <a:buSzPts val="1350"/>
              <a:buFont typeface="Arial"/>
              <a:buNone/>
            </a:pPr>
            <a:r>
              <a:rPr lang="pt-PT" sz="1350" b="1" i="0" u="none" strike="noStrike" cap="none">
                <a:solidFill>
                  <a:srgbClr val="AA417B"/>
                </a:solidFill>
                <a:latin typeface="Calibri"/>
                <a:sym typeface="Calibri"/>
              </a:rPr>
              <a:t>Poluição atmosférica</a:t>
            </a:r>
            <a:endParaRPr lang="pt-PT"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"/>
          <p:cNvSpPr/>
          <p:nvPr/>
        </p:nvSpPr>
        <p:spPr>
          <a:xfrm>
            <a:off x="7070883" y="3108815"/>
            <a:ext cx="1825943" cy="0"/>
          </a:xfrm>
          <a:custGeom>
            <a:avLst/>
            <a:gdLst/>
            <a:ahLst/>
            <a:cxnLst/>
            <a:rect l="l" t="t" r="r" b="b"/>
            <a:pathLst>
              <a:path w="2434590" h="120000" extrusionOk="0">
                <a:moveTo>
                  <a:pt x="0" y="0"/>
                </a:moveTo>
                <a:lnTo>
                  <a:pt x="2434424" y="0"/>
                </a:lnTo>
              </a:path>
            </a:pathLst>
          </a:custGeom>
          <a:noFill/>
          <a:ln w="9525" cap="flat" cmpd="sng">
            <a:solidFill>
              <a:srgbClr val="AA41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"/>
          <p:cNvSpPr/>
          <p:nvPr/>
        </p:nvSpPr>
        <p:spPr>
          <a:xfrm>
            <a:off x="280321" y="3108815"/>
            <a:ext cx="1825943" cy="0"/>
          </a:xfrm>
          <a:custGeom>
            <a:avLst/>
            <a:gdLst/>
            <a:ahLst/>
            <a:cxnLst/>
            <a:rect l="l" t="t" r="r" b="b"/>
            <a:pathLst>
              <a:path w="2434590" h="120000" extrusionOk="0">
                <a:moveTo>
                  <a:pt x="0" y="0"/>
                </a:moveTo>
                <a:lnTo>
                  <a:pt x="2434424" y="0"/>
                </a:lnTo>
              </a:path>
            </a:pathLst>
          </a:custGeom>
          <a:noFill/>
          <a:ln w="9525" cap="flat" cmpd="sng">
            <a:solidFill>
              <a:srgbClr val="AA41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"/>
          <p:cNvSpPr/>
          <p:nvPr/>
        </p:nvSpPr>
        <p:spPr>
          <a:xfrm>
            <a:off x="366331" y="4629721"/>
            <a:ext cx="2057399" cy="41147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"/>
          <p:cNvSpPr/>
          <p:nvPr/>
        </p:nvSpPr>
        <p:spPr>
          <a:xfrm>
            <a:off x="6871716" y="3869055"/>
            <a:ext cx="1412167" cy="4394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57541" y="849674"/>
            <a:ext cx="642729" cy="64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"/>
          <p:cNvSpPr txBox="1">
            <a:spLocks noGrp="1"/>
          </p:cNvSpPr>
          <p:nvPr>
            <p:ph type="title"/>
          </p:nvPr>
        </p:nvSpPr>
        <p:spPr>
          <a:xfrm>
            <a:off x="566250" y="243579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PT" sz="2400">
                <a:latin typeface="Gill Sans"/>
                <a:sym typeface="Gill Sans"/>
              </a:rPr>
              <a:t>Quais são as estratégias da Acção de Sobrevivência Infantil?</a:t>
            </a:r>
            <a:endParaRPr lang="pt-PT" sz="1600" i="1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6" name="Google Shape;596;p6" descr="Graphical user interface, application, Team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081" y="1020317"/>
            <a:ext cx="7643538" cy="40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0514" y="0"/>
            <a:ext cx="5573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"/>
          <p:cNvSpPr txBox="1">
            <a:spLocks noGrp="1"/>
          </p:cNvSpPr>
          <p:nvPr>
            <p:ph type="title"/>
          </p:nvPr>
        </p:nvSpPr>
        <p:spPr>
          <a:xfrm>
            <a:off x="361950" y="1200150"/>
            <a:ext cx="2712399" cy="258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ill Sans"/>
              <a:buNone/>
            </a:pPr>
            <a:r>
              <a:rPr lang="pt-PT" sz="2800" b="0" dirty="0">
                <a:solidFill>
                  <a:schemeClr val="dk2"/>
                </a:solidFill>
                <a:latin typeface="Gill Sans"/>
                <a:sym typeface="Gill Sans"/>
              </a:rPr>
              <a:t>Secção 2: Desenvolvimento do Quadro de Resultados da CSA</a:t>
            </a:r>
            <a:endParaRPr lang="pt-PT" dirty="0"/>
          </a:p>
        </p:txBody>
      </p:sp>
      <p:sp>
        <p:nvSpPr>
          <p:cNvPr id="603" name="Google Shape;603;p7"/>
          <p:cNvSpPr txBox="1"/>
          <p:nvPr/>
        </p:nvSpPr>
        <p:spPr>
          <a:xfrm>
            <a:off x="115231" y="4823037"/>
            <a:ext cx="306823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050" b="0" i="1" u="none" strike="noStrike" cap="none">
                <a:solidFill>
                  <a:srgbClr val="000000"/>
                </a:solidFill>
                <a:latin typeface="Calibri"/>
                <a:sym typeface="Calibri"/>
              </a:rPr>
              <a:t>Foto: MOMENTUM; IMA World Health</a:t>
            </a:r>
            <a:endParaRPr lang="pt-PT"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"/>
          <p:cNvSpPr/>
          <p:nvPr/>
        </p:nvSpPr>
        <p:spPr>
          <a:xfrm>
            <a:off x="452967" y="1828800"/>
            <a:ext cx="3992032" cy="21792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2A24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4633082" y="1828800"/>
            <a:ext cx="3992032" cy="21792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8"/>
          <p:cNvSpPr txBox="1"/>
          <p:nvPr/>
        </p:nvSpPr>
        <p:spPr>
          <a:xfrm>
            <a:off x="579300" y="247951"/>
            <a:ext cx="8564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2000"/>
              <a:buFont typeface="Space Grotesk"/>
              <a:buNone/>
            </a:pPr>
            <a:r>
              <a:rPr lang="pt-PT" sz="2400" b="1" i="0" u="none" strike="noStrike" cap="none">
                <a:solidFill>
                  <a:srgbClr val="645DC7"/>
                </a:solidFill>
                <a:latin typeface="Gill Sans"/>
                <a:sym typeface="Gill Sans"/>
              </a:rPr>
              <a:t>Porquê um Quadro de Resultados da CSA?</a:t>
            </a:r>
            <a:endParaRPr lang="pt-PT"/>
          </a:p>
        </p:txBody>
      </p:sp>
      <p:sp>
        <p:nvSpPr>
          <p:cNvPr id="611" name="Google Shape;611;p8"/>
          <p:cNvSpPr txBox="1"/>
          <p:nvPr/>
        </p:nvSpPr>
        <p:spPr>
          <a:xfrm>
            <a:off x="641050" y="2217500"/>
            <a:ext cx="3522900" cy="1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1100"/>
              <a:buFont typeface="Inter Medium"/>
              <a:buNone/>
            </a:pPr>
            <a:endParaRPr lang="pt-PT" sz="1200" b="0" i="0" u="none" strike="noStrike" cap="non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1100"/>
              <a:buFont typeface="Inter Medium"/>
              <a:buNone/>
            </a:pPr>
            <a:r>
              <a:rPr lang="pt-PT" sz="1600" b="0" i="0" u="none" strike="noStrike" cap="none">
                <a:solidFill>
                  <a:srgbClr val="171616"/>
                </a:solidFill>
                <a:latin typeface="Calibri"/>
                <a:sym typeface="Calibri"/>
              </a:rPr>
              <a:t>Utilizar indicadores de impacto e de cobertura para a sensibilização e financiamento a nível global e nacional</a:t>
            </a:r>
            <a:endParaRPr lang="pt-PT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5DC7"/>
              </a:buClr>
              <a:buSzPts val="1100"/>
              <a:buFont typeface="Inter Medium"/>
              <a:buNone/>
            </a:pPr>
            <a:endParaRPr lang="pt-PT" sz="1200" b="0" i="0" u="none" strike="noStrike" cap="non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8"/>
          <p:cNvSpPr txBox="1"/>
          <p:nvPr/>
        </p:nvSpPr>
        <p:spPr>
          <a:xfrm>
            <a:off x="4878450" y="2196000"/>
            <a:ext cx="3490500" cy="1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65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b="0" i="0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Cooperar e coordenar com parceiros nos países, e trabalhar </a:t>
            </a:r>
            <a:r>
              <a:rPr lang="pt-PT" b="0" i="0" u="none" strike="noStrike" cap="none" dirty="0" err="1">
                <a:solidFill>
                  <a:srgbClr val="171616"/>
                </a:solidFill>
                <a:latin typeface="Calibri"/>
                <a:sym typeface="Calibri"/>
              </a:rPr>
              <a:t>colectivamente</a:t>
            </a:r>
            <a:r>
              <a:rPr lang="pt-PT" b="0" i="0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 em prol dos </a:t>
            </a:r>
            <a:r>
              <a:rPr lang="pt-PT" b="0" i="0" u="none" strike="noStrike" cap="none" dirty="0" err="1">
                <a:solidFill>
                  <a:srgbClr val="171616"/>
                </a:solidFill>
                <a:latin typeface="Calibri"/>
                <a:sym typeface="Calibri"/>
              </a:rPr>
              <a:t>objectivos</a:t>
            </a:r>
            <a:r>
              <a:rPr lang="pt-PT" b="0" i="0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 comuns</a:t>
            </a:r>
            <a:endParaRPr lang="pt-PT" dirty="0"/>
          </a:p>
          <a:p>
            <a:pPr marL="165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PT" b="0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b="0" i="0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Planear a programação, fundamentar a </a:t>
            </a:r>
            <a:r>
              <a:rPr lang="pt-PT" b="0" i="0" u="none" strike="noStrike" cap="none" dirty="0" err="1">
                <a:solidFill>
                  <a:srgbClr val="171616"/>
                </a:solidFill>
                <a:latin typeface="Calibri"/>
                <a:sym typeface="Calibri"/>
              </a:rPr>
              <a:t>afectação</a:t>
            </a:r>
            <a:r>
              <a:rPr lang="pt-PT" b="0" i="0" u="none" strike="noStrike" cap="none" dirty="0">
                <a:solidFill>
                  <a:srgbClr val="171616"/>
                </a:solidFill>
                <a:latin typeface="Calibri"/>
                <a:sym typeface="Calibri"/>
              </a:rPr>
              <a:t> de recursos e acompanhar a implementação </a:t>
            </a:r>
            <a:endParaRPr lang="pt-PT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t-PT" sz="1200" b="0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742583" y="1585200"/>
            <a:ext cx="3474720" cy="502800"/>
          </a:xfrm>
          <a:prstGeom prst="roundRect">
            <a:avLst>
              <a:gd name="adj" fmla="val 16667"/>
            </a:avLst>
          </a:prstGeom>
          <a:solidFill>
            <a:srgbClr val="2A24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FFFFFF"/>
                </a:solidFill>
                <a:latin typeface="Gill Sans"/>
                <a:sym typeface="Gill Sans"/>
              </a:rPr>
              <a:t>Advocacia e Responsabilização</a:t>
            </a:r>
            <a:endParaRPr lang="pt-PT"/>
          </a:p>
        </p:txBody>
      </p:sp>
      <p:sp>
        <p:nvSpPr>
          <p:cNvPr id="614" name="Google Shape;614;p8"/>
          <p:cNvSpPr/>
          <p:nvPr/>
        </p:nvSpPr>
        <p:spPr>
          <a:xfrm>
            <a:off x="4922698" y="1585200"/>
            <a:ext cx="3474720" cy="502800"/>
          </a:xfrm>
          <a:prstGeom prst="roundRect">
            <a:avLst>
              <a:gd name="adj" fmla="val 16667"/>
            </a:avLst>
          </a:prstGeom>
          <a:solidFill>
            <a:srgbClr val="AA41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PT" sz="2000" b="1" i="0" u="none" strike="noStrike" cap="none">
                <a:solidFill>
                  <a:srgbClr val="FFFFFF"/>
                </a:solidFill>
                <a:latin typeface="Gill Sans"/>
                <a:sym typeface="Gill Sans"/>
              </a:rPr>
              <a:t>Acção</a:t>
            </a:r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"/>
          <p:cNvSpPr txBox="1">
            <a:spLocks noGrp="1"/>
          </p:cNvSpPr>
          <p:nvPr>
            <p:ph type="title"/>
          </p:nvPr>
        </p:nvSpPr>
        <p:spPr>
          <a:xfrm>
            <a:off x="566250" y="243579"/>
            <a:ext cx="801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pt-PT" sz="2400">
                <a:latin typeface="Gill Sans"/>
                <a:sym typeface="Gill Sans"/>
              </a:rPr>
              <a:t>Acção de Sobrevivência Infantil: Teoria da Mudança (TOC)</a:t>
            </a:r>
            <a:endParaRPr lang="pt-PT" sz="1600" i="1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20" name="Google Shape;6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49" y="768397"/>
            <a:ext cx="5399902" cy="428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AI Simple">
  <a:themeElements>
    <a:clrScheme name="CHTF">
      <a:dk1>
        <a:srgbClr val="000000"/>
      </a:dk1>
      <a:lt1>
        <a:srgbClr val="FFFFFF"/>
      </a:lt1>
      <a:dk2>
        <a:srgbClr val="645DC7"/>
      </a:dk2>
      <a:lt2>
        <a:srgbClr val="E7E6E6"/>
      </a:lt2>
      <a:accent1>
        <a:srgbClr val="B2AFC3"/>
      </a:accent1>
      <a:accent2>
        <a:srgbClr val="3E68AA"/>
      </a:accent2>
      <a:accent3>
        <a:srgbClr val="AA417C"/>
      </a:accent3>
      <a:accent4>
        <a:srgbClr val="56801E"/>
      </a:accent4>
      <a:accent5>
        <a:srgbClr val="76CFD6"/>
      </a:accent5>
      <a:accent6>
        <a:srgbClr val="A0D45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HTF">
      <a:dk1>
        <a:srgbClr val="000000"/>
      </a:dk1>
      <a:lt1>
        <a:srgbClr val="FFFFFF"/>
      </a:lt1>
      <a:dk2>
        <a:srgbClr val="645DC7"/>
      </a:dk2>
      <a:lt2>
        <a:srgbClr val="E7E6E6"/>
      </a:lt2>
      <a:accent1>
        <a:srgbClr val="B2AFC3"/>
      </a:accent1>
      <a:accent2>
        <a:srgbClr val="3E68AA"/>
      </a:accent2>
      <a:accent3>
        <a:srgbClr val="AA417C"/>
      </a:accent3>
      <a:accent4>
        <a:srgbClr val="56801E"/>
      </a:accent4>
      <a:accent5>
        <a:srgbClr val="76CFD6"/>
      </a:accent5>
      <a:accent6>
        <a:srgbClr val="A0D45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SA">
  <a:themeElements>
    <a:clrScheme name="CHTF">
      <a:dk1>
        <a:srgbClr val="000000"/>
      </a:dk1>
      <a:lt1>
        <a:srgbClr val="FFFFFF"/>
      </a:lt1>
      <a:dk2>
        <a:srgbClr val="645DC7"/>
      </a:dk2>
      <a:lt2>
        <a:srgbClr val="E7E6E6"/>
      </a:lt2>
      <a:accent1>
        <a:srgbClr val="B2AFC3"/>
      </a:accent1>
      <a:accent2>
        <a:srgbClr val="3E68AA"/>
      </a:accent2>
      <a:accent3>
        <a:srgbClr val="AA417C"/>
      </a:accent3>
      <a:accent4>
        <a:srgbClr val="56801E"/>
      </a:accent4>
      <a:accent5>
        <a:srgbClr val="76CFD6"/>
      </a:accent5>
      <a:accent6>
        <a:srgbClr val="A0D45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AI Simple">
  <a:themeElements>
    <a:clrScheme name="Custom">
      <a:dk1>
        <a:srgbClr val="0F2B36"/>
      </a:dk1>
      <a:lt1>
        <a:srgbClr val="FFFFFF"/>
      </a:lt1>
      <a:dk2>
        <a:srgbClr val="134D57"/>
      </a:dk2>
      <a:lt2>
        <a:srgbClr val="EFEFEF"/>
      </a:lt2>
      <a:accent1>
        <a:srgbClr val="405F15"/>
      </a:accent1>
      <a:accent2>
        <a:srgbClr val="25797E"/>
      </a:accent2>
      <a:accent3>
        <a:srgbClr val="2A246C"/>
      </a:accent3>
      <a:accent4>
        <a:srgbClr val="76CDD6"/>
      </a:accent4>
      <a:accent5>
        <a:srgbClr val="8696C7"/>
      </a:accent5>
      <a:accent6>
        <a:srgbClr val="3D69A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3880</Words>
  <Application>Microsoft Office PowerPoint</Application>
  <PresentationFormat>Apresentação no Ecrã (16:9)</PresentationFormat>
  <Paragraphs>352</Paragraphs>
  <Slides>34</Slides>
  <Notes>34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34</vt:i4>
      </vt:variant>
    </vt:vector>
  </HeadingPairs>
  <TitlesOfParts>
    <vt:vector size="47" baseType="lpstr">
      <vt:lpstr>Space Grotesk</vt:lpstr>
      <vt:lpstr>Gill Sans</vt:lpstr>
      <vt:lpstr>Lobster</vt:lpstr>
      <vt:lpstr>Calibri</vt:lpstr>
      <vt:lpstr>Arial</vt:lpstr>
      <vt:lpstr>Space Grotesk SemiBold</vt:lpstr>
      <vt:lpstr>Inter Medium</vt:lpstr>
      <vt:lpstr>Inter</vt:lpstr>
      <vt:lpstr>2_Office Theme</vt:lpstr>
      <vt:lpstr>1_SlidesAI Simple</vt:lpstr>
      <vt:lpstr>1_Office Theme</vt:lpstr>
      <vt:lpstr>1_CSA</vt:lpstr>
      <vt:lpstr>SlidesAI Simple</vt:lpstr>
      <vt:lpstr>ACÇÃO DE SOBREVIVÊNCIA INFANTIL</vt:lpstr>
      <vt:lpstr>Estrutura da apresentação</vt:lpstr>
      <vt:lpstr>Secção 1  Introdução à CSA</vt:lpstr>
      <vt:lpstr>Objectivo da CSA Acabar com as mortes infantis evitáveis, com especial incidência para as crianças de 1 a 59 meses de idade</vt:lpstr>
      <vt:lpstr>Acção de Sobrevivência Infantil</vt:lpstr>
      <vt:lpstr>Quais são as estratégias da Acção de Sobrevivência Infantil?</vt:lpstr>
      <vt:lpstr>Secção 2: Desenvolvimento do Quadro de Resultados da CSA</vt:lpstr>
      <vt:lpstr>Apresentação do PowerPoint</vt:lpstr>
      <vt:lpstr>Acção de Sobrevivência Infantil: Teoria da Mudança (TOC)</vt:lpstr>
      <vt:lpstr>Mapa da CSA TOC para o Quadro de Resultados da TOC</vt:lpstr>
      <vt:lpstr>A CSA segue a abordagem da ENAP e da EPMM para um quadro de resultados global </vt:lpstr>
      <vt:lpstr>Indicadores de Resultados da CSA: Cobertura, Equidade, Qualidade</vt:lpstr>
      <vt:lpstr>Princípios para a elaboração do quadro de resultados</vt:lpstr>
      <vt:lpstr>Processos até à data na elaboração do quadro de resultados da CSA</vt:lpstr>
      <vt:lpstr>Apresentação do PowerPoint</vt:lpstr>
      <vt:lpstr>Processo de selecção do conjunto dos principais indicadores</vt:lpstr>
      <vt:lpstr>Quatro tipos de Indicadores Principais</vt:lpstr>
      <vt:lpstr>Principais Indicadores de Impacto da CSA: Mortalidade</vt:lpstr>
      <vt:lpstr>Principais Indicadores de Impacto da CSA: Nutrição</vt:lpstr>
      <vt:lpstr>Principais Indicadores de Cobertura da CSA: Nutrição (promover)</vt:lpstr>
      <vt:lpstr>Principais Indicadores de Cobertura da CSA: Prevenção de Doenças (prevenir)</vt:lpstr>
      <vt:lpstr>Principais Indicadores de Cobertura da CSA: Gestão de Doenças (tratar)</vt:lpstr>
      <vt:lpstr>Indicadores Contextuais</vt:lpstr>
      <vt:lpstr>Apresentação do PowerPoint</vt:lpstr>
      <vt:lpstr>Agenda de Aprendizagem do Quadro de Resultados da CSA </vt:lpstr>
      <vt:lpstr>Apresentação do PowerPoint</vt:lpstr>
      <vt:lpstr>Equidade no Quadro de Resultados da CSA</vt:lpstr>
      <vt:lpstr>Apresentação do PowerPoint</vt:lpstr>
      <vt:lpstr>Apresentação do PowerPoint</vt:lpstr>
      <vt:lpstr>Definição das Etapas de Implementação: Mapeamento de domínios de iniciativas semelhantes</vt:lpstr>
      <vt:lpstr>Definição das Etapas de Implementação: Critérios para identificar etapas adequadas</vt:lpstr>
      <vt:lpstr>Categorias de etapas de implementação da CSA*</vt:lpstr>
      <vt:lpstr>Apresentação do PowerPoint</vt:lpstr>
      <vt:lpstr>Quadro de Resultados da CSA: Passos Seguintes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JRequejo</dc:creator>
  <cp:lastModifiedBy>Zeferino Fanequiço</cp:lastModifiedBy>
  <cp:revision>2</cp:revision>
  <dcterms:modified xsi:type="dcterms:W3CDTF">2024-09-26T06:29:16Z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0x010100E06617D28B3CA94AAA3428490E862785</vt:lpwstr>
  </property>
  <property fmtid="{D5CDD505-2E9C-101B-9397-08002B2CF9AE}" pid="3" name="MediaServiceImageTags">
    <vt:lpwstr/>
  </property>
</Properties>
</file>