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4.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4"/>
  </p:sldMasterIdLst>
  <p:notesMasterIdLst>
    <p:notesMasterId r:id="rId61"/>
  </p:notesMasterIdLst>
  <p:sldIdLst>
    <p:sldId id="256" r:id="rId5"/>
    <p:sldId id="257" r:id="rId6"/>
    <p:sldId id="258" r:id="rId7"/>
    <p:sldId id="297" r:id="rId8"/>
    <p:sldId id="299"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300"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301" r:id="rId49"/>
    <p:sldId id="346" r:id="rId50"/>
    <p:sldId id="347" r:id="rId51"/>
    <p:sldId id="428" r:id="rId52"/>
    <p:sldId id="429" r:id="rId53"/>
    <p:sldId id="421" r:id="rId54"/>
    <p:sldId id="430" r:id="rId55"/>
    <p:sldId id="469" r:id="rId56"/>
    <p:sldId id="463" r:id="rId57"/>
    <p:sldId id="450" r:id="rId58"/>
    <p:sldId id="440" r:id="rId59"/>
    <p:sldId id="441" r:id="rId60"/>
  </p:sldIdLst>
  <p:sldSz cx="9144000" cy="5143500" type="screen16x9"/>
  <p:notesSz cx="6858000" cy="9144000"/>
  <p:embeddedFontLst>
    <p:embeddedFont>
      <p:font typeface="Calibri" panose="020F0502020204030204" pitchFamily="34" charset="0"/>
      <p:regular r:id="rId62"/>
      <p:bold r:id="rId63"/>
      <p:italic r:id="rId64"/>
      <p:boldItalic r:id="rId65"/>
    </p:embeddedFont>
    <p:embeddedFont>
      <p:font typeface="Century Gothic" panose="020B0502020202020204" pitchFamily="34" charset="0"/>
      <p:regular r:id="rId66"/>
      <p:bold r:id="rId67"/>
      <p:italic r:id="rId68"/>
      <p:boldItalic r:id="rId69"/>
    </p:embeddedFont>
    <p:embeddedFont>
      <p:font typeface="Georgia" panose="02040502050405020303" pitchFamily="18" charset="0"/>
      <p:regular r:id="rId70"/>
      <p:bold r:id="rId71"/>
      <p:italic r:id="rId72"/>
      <p:boldItalic r:id="rId73"/>
    </p:embeddedFont>
    <p:embeddedFont>
      <p:font typeface="Montserrat"/>
      <p:regular r:id="rId74"/>
      <p:bold r:id="rId75"/>
      <p:italic r:id="rId76"/>
      <p:boldItalic r:id="rId77"/>
    </p:embeddedFont>
    <p:embeddedFont>
      <p:font typeface="Montserrat Medium"/>
      <p:regular r:id="rId78"/>
      <p:bold r:id="rId79"/>
      <p:italic r:id="rId80"/>
      <p:boldItalic r:id="rId81"/>
    </p:embeddedFont>
    <p:embeddedFont>
      <p:font typeface="Montserrat SemiBold"/>
      <p:regular r:id="rId82"/>
      <p:bold r:id="rId83"/>
      <p:italic r:id="rId84"/>
      <p:boldItalic r:id="rId85"/>
    </p:embeddedFont>
    <p:embeddedFont>
      <p:font typeface="Play"/>
      <p:regular r:id="rId86"/>
      <p:bold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341">
          <p15:clr>
            <a:srgbClr val="747775"/>
          </p15:clr>
        </p15:guide>
        <p15:guide id="2" pos="196">
          <p15:clr>
            <a:srgbClr val="747775"/>
          </p15:clr>
        </p15:guide>
        <p15:guide id="3" orient="horz" pos="2266">
          <p15:clr>
            <a:srgbClr val="747775"/>
          </p15:clr>
        </p15:guide>
        <p15:guide id="4" orient="horz" pos="87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48" y="48"/>
      </p:cViewPr>
      <p:guideLst>
        <p:guide orient="horz" pos="1341"/>
        <p:guide pos="196"/>
        <p:guide orient="horz" pos="2266"/>
        <p:guide orient="horz" pos="87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font" Target="fonts/font23.fntdata"/><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1.xml"/><Relationship Id="rId90" Type="http://schemas.openxmlformats.org/officeDocument/2006/relationships/theme" Target="theme/them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font" Target="fonts/font2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font" Target="fonts/font25.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5.fntdata"/><Relationship Id="rId7" Type="http://schemas.openxmlformats.org/officeDocument/2006/relationships/slide" Target="slides/slide3.xml"/><Relationship Id="rId71"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5.fntdata"/><Relationship Id="rId87" Type="http://schemas.openxmlformats.org/officeDocument/2006/relationships/font" Target="fonts/font26.fntdata"/><Relationship Id="rId61" Type="http://schemas.openxmlformats.org/officeDocument/2006/relationships/notesMaster" Target="notesMasters/notesMaster1.xml"/><Relationship Id="rId82" Type="http://schemas.openxmlformats.org/officeDocument/2006/relationships/font" Target="fonts/font21.fntdata"/><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oleObject" Target="https://aku4-my.sharepoint.com/personal/gul_nawaz_aku_edu/Documents/Desktop/WFP%20Thatta/Manuscripts/Figures%20from%201000-days%20pape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aku4-my.sharepoint.com/personal/gul_nawaz_aku_edu/Documents/Desktop/WFP%20Thatta/Manuscripts/Figures%20from%201000-days%20paper.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Table3!$B$2:$B$3</c:f>
              <c:strCache>
                <c:ptCount val="2"/>
                <c:pt idx="0">
                  <c:v>Control</c:v>
                </c:pt>
              </c:strCache>
            </c:strRef>
          </c:tx>
          <c:spPr>
            <a:solidFill>
              <a:schemeClr val="accent1"/>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C5C-4F10-9FAF-479D62C89A07}"/>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C5C-4F10-9FAF-479D62C89A07}"/>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C5C-4F10-9FAF-479D62C89A0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Table3!$A$4:$A$6</c:f>
              <c:strCache>
                <c:ptCount val="3"/>
                <c:pt idx="0">
                  <c:v>Stunting (HAZ &lt;-2SD)</c:v>
                </c:pt>
                <c:pt idx="1">
                  <c:v>   Underweight (WAZ &lt;-2SD)</c:v>
                </c:pt>
                <c:pt idx="2">
                  <c:v>   Wasted (WHZ &lt;-2SD)</c:v>
                </c:pt>
              </c:strCache>
            </c:strRef>
          </c:cat>
          <c:val>
            <c:numRef>
              <c:f>Table3!$B$4:$B$6</c:f>
              <c:numCache>
                <c:formatCode>General</c:formatCode>
                <c:ptCount val="3"/>
                <c:pt idx="0">
                  <c:v>31.7</c:v>
                </c:pt>
                <c:pt idx="1">
                  <c:v>31.2</c:v>
                </c:pt>
                <c:pt idx="2">
                  <c:v>14.9</c:v>
                </c:pt>
              </c:numCache>
            </c:numRef>
          </c:val>
          <c:extLst>
            <c:ext xmlns:c16="http://schemas.microsoft.com/office/drawing/2014/chart" uri="{C3380CC4-5D6E-409C-BE32-E72D297353CC}">
              <c16:uniqueId val="{00000003-1C5C-4F10-9FAF-479D62C89A07}"/>
            </c:ext>
          </c:extLst>
        </c:ser>
        <c:ser>
          <c:idx val="1"/>
          <c:order val="1"/>
          <c:tx>
            <c:strRef>
              <c:f>Table3!$C$2:$C$3</c:f>
              <c:strCache>
                <c:ptCount val="2"/>
                <c:pt idx="0">
                  <c:v>Intervention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Table3!$A$4:$A$6</c:f>
              <c:strCache>
                <c:ptCount val="3"/>
                <c:pt idx="0">
                  <c:v>Stunting (HAZ &lt;-2SD)</c:v>
                </c:pt>
                <c:pt idx="1">
                  <c:v>   Underweight (WAZ &lt;-2SD)</c:v>
                </c:pt>
                <c:pt idx="2">
                  <c:v>   Wasted (WHZ &lt;-2SD)</c:v>
                </c:pt>
              </c:strCache>
            </c:strRef>
          </c:cat>
          <c:val>
            <c:numRef>
              <c:f>Table3!$C$4:$C$6</c:f>
              <c:numCache>
                <c:formatCode>General</c:formatCode>
                <c:ptCount val="3"/>
                <c:pt idx="0">
                  <c:v>27.9</c:v>
                </c:pt>
                <c:pt idx="1">
                  <c:v>24.2</c:v>
                </c:pt>
                <c:pt idx="2">
                  <c:v>12.3</c:v>
                </c:pt>
              </c:numCache>
            </c:numRef>
          </c:val>
          <c:extLst>
            <c:ext xmlns:c16="http://schemas.microsoft.com/office/drawing/2014/chart" uri="{C3380CC4-5D6E-409C-BE32-E72D297353CC}">
              <c16:uniqueId val="{00000004-1C5C-4F10-9FAF-479D62C89A07}"/>
            </c:ext>
          </c:extLst>
        </c:ser>
        <c:dLbls>
          <c:showLegendKey val="0"/>
          <c:showVal val="0"/>
          <c:showCatName val="0"/>
          <c:showSerName val="0"/>
          <c:showPercent val="0"/>
          <c:showBubbleSize val="0"/>
        </c:dLbls>
        <c:gapWidth val="219"/>
        <c:overlap val="-27"/>
        <c:axId val="1351561967"/>
        <c:axId val="1351562383"/>
      </c:barChart>
      <c:catAx>
        <c:axId val="1351561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351562383"/>
        <c:crosses val="autoZero"/>
        <c:auto val="1"/>
        <c:lblAlgn val="ctr"/>
        <c:lblOffset val="100"/>
        <c:noMultiLvlLbl val="0"/>
      </c:catAx>
      <c:valAx>
        <c:axId val="1351562383"/>
        <c:scaling>
          <c:orientation val="minMax"/>
          <c:max val="6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351561967"/>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21034479297884079"/>
          <c:y val="0.90906330000496716"/>
          <c:w val="0.4712066321319352"/>
          <c:h val="7.920606754191793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dirty="0">
                <a:solidFill>
                  <a:schemeClr val="tx1"/>
                </a:solidFill>
                <a:latin typeface="Calibri" panose="020F0502020204030204" pitchFamily="34" charset="0"/>
                <a:cs typeface="Calibri" panose="020F0502020204030204" pitchFamily="34" charset="0"/>
              </a:rPr>
              <a:t> Avg. Gestational Weight gain (grams/week)</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Sheet1!$A$3</c:f>
              <c:strCache>
                <c:ptCount val="1"/>
                <c:pt idx="0">
                  <c:v> Avg. Gestational Weight gain (grams/week)</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D6E7-4005-A39D-1FEED609DBC7}"/>
              </c:ext>
            </c:extLst>
          </c:dPt>
          <c:dPt>
            <c:idx val="1"/>
            <c:invertIfNegative val="0"/>
            <c:bubble3D val="0"/>
            <c:extLst>
              <c:ext xmlns:c16="http://schemas.microsoft.com/office/drawing/2014/chart" uri="{C3380CC4-5D6E-409C-BE32-E72D297353CC}">
                <c16:uniqueId val="{00000003-D6E7-4005-A39D-1FEED609DBC7}"/>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Sheet1!$B$2:$C$2</c:f>
              <c:strCache>
                <c:ptCount val="2"/>
                <c:pt idx="0">
                  <c:v>Intervention N=496</c:v>
                </c:pt>
                <c:pt idx="1">
                  <c:v>Control N=506</c:v>
                </c:pt>
              </c:strCache>
            </c:strRef>
          </c:cat>
          <c:val>
            <c:numRef>
              <c:f>Sheet1!$B$3:$C$3</c:f>
              <c:numCache>
                <c:formatCode>General</c:formatCode>
                <c:ptCount val="2"/>
                <c:pt idx="0">
                  <c:v>326.7</c:v>
                </c:pt>
                <c:pt idx="1">
                  <c:v>307</c:v>
                </c:pt>
              </c:numCache>
            </c:numRef>
          </c:val>
          <c:extLst>
            <c:ext xmlns:c16="http://schemas.microsoft.com/office/drawing/2014/chart" uri="{C3380CC4-5D6E-409C-BE32-E72D297353CC}">
              <c16:uniqueId val="{00000004-D6E7-4005-A39D-1FEED609DBC7}"/>
            </c:ext>
          </c:extLst>
        </c:ser>
        <c:dLbls>
          <c:dLblPos val="outEnd"/>
          <c:showLegendKey val="0"/>
          <c:showVal val="1"/>
          <c:showCatName val="0"/>
          <c:showSerName val="0"/>
          <c:showPercent val="0"/>
          <c:showBubbleSize val="0"/>
        </c:dLbls>
        <c:gapWidth val="219"/>
        <c:overlap val="-27"/>
        <c:axId val="2064055407"/>
        <c:axId val="2064049647"/>
      </c:barChart>
      <c:catAx>
        <c:axId val="2064055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64049647"/>
        <c:crosses val="autoZero"/>
        <c:auto val="1"/>
        <c:lblAlgn val="ctr"/>
        <c:lblOffset val="100"/>
        <c:noMultiLvlLbl val="0"/>
      </c:catAx>
      <c:valAx>
        <c:axId val="20640496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640554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Table7!$B$2</c:f>
              <c:strCache>
                <c:ptCount val="1"/>
                <c:pt idx="0">
                  <c:v>Control</c:v>
                </c:pt>
              </c:strCache>
            </c:strRef>
          </c:tx>
          <c:spPr>
            <a:ln w="28575" cap="rnd">
              <a:solidFill>
                <a:schemeClr val="accent1"/>
              </a:solidFill>
              <a:round/>
            </a:ln>
            <a:effectLst/>
          </c:spPr>
          <c:marker>
            <c:symbol val="none"/>
          </c:marker>
          <c:dLbls>
            <c:dLbl>
              <c:idx val="0"/>
              <c:layout>
                <c:manualLayout>
                  <c:x val="-3.6231887503508104E-3"/>
                  <c:y val="-2.57389186411473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992-4DEF-8629-9EB44B457A52}"/>
                </c:ext>
              </c:extLst>
            </c:dLbl>
            <c:dLbl>
              <c:idx val="3"/>
              <c:layout>
                <c:manualLayout>
                  <c:x val="-1.2077295834502628E-3"/>
                  <c:y val="-2.28790387921308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992-4DEF-8629-9EB44B457A52}"/>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Table7!$A$3:$A$7</c:f>
              <c:strCache>
                <c:ptCount val="5"/>
                <c:pt idx="0">
                  <c:v>Baseline*</c:v>
                </c:pt>
                <c:pt idx="1">
                  <c:v>6 month</c:v>
                </c:pt>
                <c:pt idx="2">
                  <c:v>12 month</c:v>
                </c:pt>
                <c:pt idx="3">
                  <c:v>18 month</c:v>
                </c:pt>
                <c:pt idx="4">
                  <c:v>24 month</c:v>
                </c:pt>
              </c:strCache>
            </c:strRef>
          </c:cat>
          <c:val>
            <c:numRef>
              <c:f>Table7!$B$3:$B$7</c:f>
              <c:numCache>
                <c:formatCode>0.0;[Red]0.0</c:formatCode>
                <c:ptCount val="5"/>
                <c:pt idx="0">
                  <c:v>31.7</c:v>
                </c:pt>
                <c:pt idx="1">
                  <c:v>33.700000000000003</c:v>
                </c:pt>
                <c:pt idx="2">
                  <c:v>50.8</c:v>
                </c:pt>
                <c:pt idx="3">
                  <c:v>62.2</c:v>
                </c:pt>
                <c:pt idx="4">
                  <c:v>59.9</c:v>
                </c:pt>
              </c:numCache>
            </c:numRef>
          </c:val>
          <c:smooth val="0"/>
          <c:extLst>
            <c:ext xmlns:c16="http://schemas.microsoft.com/office/drawing/2014/chart" uri="{C3380CC4-5D6E-409C-BE32-E72D297353CC}">
              <c16:uniqueId val="{00000000-9E99-42FA-8DA5-C8A0368EE467}"/>
            </c:ext>
          </c:extLst>
        </c:ser>
        <c:ser>
          <c:idx val="1"/>
          <c:order val="1"/>
          <c:tx>
            <c:strRef>
              <c:f>Table7!$C$2</c:f>
              <c:strCache>
                <c:ptCount val="1"/>
                <c:pt idx="0">
                  <c:v>Intervention</c:v>
                </c:pt>
              </c:strCache>
            </c:strRef>
          </c:tx>
          <c:spPr>
            <a:ln w="28575" cap="rnd">
              <a:solidFill>
                <a:schemeClr val="accent2"/>
              </a:solidFill>
              <a:round/>
            </a:ln>
            <a:effectLst/>
          </c:spPr>
          <c:marker>
            <c:symbol val="none"/>
          </c:marker>
          <c:dLbls>
            <c:dLbl>
              <c:idx val="0"/>
              <c:layout>
                <c:manualLayout>
                  <c:x val="-1.2077295834502649E-2"/>
                  <c:y val="4.00383178862290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992-4DEF-8629-9EB44B457A52}"/>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Table7!$A$3:$A$7</c:f>
              <c:strCache>
                <c:ptCount val="5"/>
                <c:pt idx="0">
                  <c:v>Baseline*</c:v>
                </c:pt>
                <c:pt idx="1">
                  <c:v>6 month</c:v>
                </c:pt>
                <c:pt idx="2">
                  <c:v>12 month</c:v>
                </c:pt>
                <c:pt idx="3">
                  <c:v>18 month</c:v>
                </c:pt>
                <c:pt idx="4">
                  <c:v>24 month</c:v>
                </c:pt>
              </c:strCache>
            </c:strRef>
          </c:cat>
          <c:val>
            <c:numRef>
              <c:f>Table7!$C$3:$C$7</c:f>
              <c:numCache>
                <c:formatCode>0.0;[Red]0.0</c:formatCode>
                <c:ptCount val="5"/>
                <c:pt idx="0">
                  <c:v>27.9</c:v>
                </c:pt>
                <c:pt idx="1">
                  <c:v>21.2</c:v>
                </c:pt>
                <c:pt idx="2">
                  <c:v>34.4</c:v>
                </c:pt>
                <c:pt idx="3">
                  <c:v>48.8</c:v>
                </c:pt>
                <c:pt idx="4">
                  <c:v>49.7</c:v>
                </c:pt>
              </c:numCache>
            </c:numRef>
          </c:val>
          <c:smooth val="0"/>
          <c:extLst>
            <c:ext xmlns:c16="http://schemas.microsoft.com/office/drawing/2014/chart" uri="{C3380CC4-5D6E-409C-BE32-E72D297353CC}">
              <c16:uniqueId val="{00000001-9E99-42FA-8DA5-C8A0368EE467}"/>
            </c:ext>
          </c:extLst>
        </c:ser>
        <c:dLbls>
          <c:showLegendKey val="0"/>
          <c:showVal val="0"/>
          <c:showCatName val="0"/>
          <c:showSerName val="0"/>
          <c:showPercent val="0"/>
          <c:showBubbleSize val="0"/>
        </c:dLbls>
        <c:smooth val="0"/>
        <c:axId val="777501696"/>
        <c:axId val="777505440"/>
      </c:lineChart>
      <c:catAx>
        <c:axId val="777501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777505440"/>
        <c:crosses val="autoZero"/>
        <c:auto val="1"/>
        <c:lblAlgn val="ctr"/>
        <c:lblOffset val="100"/>
        <c:noMultiLvlLbl val="0"/>
      </c:catAx>
      <c:valAx>
        <c:axId val="777505440"/>
        <c:scaling>
          <c:orientation val="minMax"/>
        </c:scaling>
        <c:delete val="0"/>
        <c:axPos val="l"/>
        <c:majorGridlines>
          <c:spPr>
            <a:ln w="9525" cap="flat" cmpd="sng" algn="ctr">
              <a:solidFill>
                <a:schemeClr val="tx1">
                  <a:lumMod val="15000"/>
                  <a:lumOff val="85000"/>
                </a:schemeClr>
              </a:solidFill>
              <a:round/>
            </a:ln>
            <a:effectLst/>
          </c:spPr>
        </c:majorGridlines>
        <c:numFmt formatCode="0.0;[Red]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77501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image" Target="../media/image13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image" Target="../media/image132.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EE4249-34D6-4F05-99B2-7314F53E128C}" type="doc">
      <dgm:prSet loTypeId="urn:microsoft.com/office/officeart/2008/layout/LinedList" loCatId="list" qsTypeId="urn:microsoft.com/office/officeart/2005/8/quickstyle/simple5" qsCatId="simple" csTypeId="urn:microsoft.com/office/officeart/2005/8/colors/colorful4" csCatId="colorful" phldr="1"/>
      <dgm:spPr/>
      <dgm:t>
        <a:bodyPr/>
        <a:lstStyle/>
        <a:p>
          <a:endParaRPr lang="en-US"/>
        </a:p>
      </dgm:t>
    </dgm:pt>
    <dgm:pt modelId="{13278C88-D5FD-4F5F-84A1-570D49AA5768}">
      <dgm:prSet custT="1"/>
      <dgm:spPr/>
      <dgm:t>
        <a:bodyPr/>
        <a:lstStyle/>
        <a:p>
          <a:r>
            <a:rPr lang="en-US" sz="3200" dirty="0"/>
            <a:t>To assess the effectiveness of different nutrition-based supplements on nutritional outcomes in both women and their children during the first 1000-days of life.</a:t>
          </a:r>
        </a:p>
      </dgm:t>
    </dgm:pt>
    <dgm:pt modelId="{FECC19F5-810F-4BAD-92E4-438A47F51A5F}" type="parTrans" cxnId="{DA21F8E3-CBF6-4505-8693-70ECC456D941}">
      <dgm:prSet/>
      <dgm:spPr/>
      <dgm:t>
        <a:bodyPr/>
        <a:lstStyle/>
        <a:p>
          <a:endParaRPr lang="en-US"/>
        </a:p>
      </dgm:t>
    </dgm:pt>
    <dgm:pt modelId="{B03B094E-9B54-448C-8835-AC78A83FCB38}" type="sibTrans" cxnId="{DA21F8E3-CBF6-4505-8693-70ECC456D941}">
      <dgm:prSet/>
      <dgm:spPr/>
      <dgm:t>
        <a:bodyPr/>
        <a:lstStyle/>
        <a:p>
          <a:endParaRPr lang="en-US"/>
        </a:p>
      </dgm:t>
    </dgm:pt>
    <dgm:pt modelId="{F74DFB24-BA07-47FB-BF0B-7B4A1C5EA3EC}" type="pres">
      <dgm:prSet presAssocID="{08EE4249-34D6-4F05-99B2-7314F53E128C}" presName="vert0" presStyleCnt="0">
        <dgm:presLayoutVars>
          <dgm:dir/>
          <dgm:animOne val="branch"/>
          <dgm:animLvl val="lvl"/>
        </dgm:presLayoutVars>
      </dgm:prSet>
      <dgm:spPr/>
    </dgm:pt>
    <dgm:pt modelId="{B68DCF25-05DA-496D-A4C9-5647BBF64B6E}" type="pres">
      <dgm:prSet presAssocID="{13278C88-D5FD-4F5F-84A1-570D49AA5768}" presName="thickLine" presStyleLbl="alignNode1" presStyleIdx="0" presStyleCnt="1"/>
      <dgm:spPr/>
    </dgm:pt>
    <dgm:pt modelId="{0DC08A67-D0C4-4C3F-9F63-8B058C4ED5E8}" type="pres">
      <dgm:prSet presAssocID="{13278C88-D5FD-4F5F-84A1-570D49AA5768}" presName="horz1" presStyleCnt="0"/>
      <dgm:spPr/>
    </dgm:pt>
    <dgm:pt modelId="{10BC17D6-6C14-4932-BD93-4C518E055C6E}" type="pres">
      <dgm:prSet presAssocID="{13278C88-D5FD-4F5F-84A1-570D49AA5768}" presName="tx1" presStyleLbl="revTx" presStyleIdx="0" presStyleCnt="1"/>
      <dgm:spPr/>
    </dgm:pt>
    <dgm:pt modelId="{74CE1B0E-069E-49D5-9954-78A20F9F8F6E}" type="pres">
      <dgm:prSet presAssocID="{13278C88-D5FD-4F5F-84A1-570D49AA5768}" presName="vert1" presStyleCnt="0"/>
      <dgm:spPr/>
    </dgm:pt>
  </dgm:ptLst>
  <dgm:cxnLst>
    <dgm:cxn modelId="{EFC13F9C-98B7-4846-AFE5-20B71332EB51}" type="presOf" srcId="{08EE4249-34D6-4F05-99B2-7314F53E128C}" destId="{F74DFB24-BA07-47FB-BF0B-7B4A1C5EA3EC}" srcOrd="0" destOrd="0" presId="urn:microsoft.com/office/officeart/2008/layout/LinedList"/>
    <dgm:cxn modelId="{0A5EAABD-FA70-4998-93F4-4C3058135F4B}" type="presOf" srcId="{13278C88-D5FD-4F5F-84A1-570D49AA5768}" destId="{10BC17D6-6C14-4932-BD93-4C518E055C6E}" srcOrd="0" destOrd="0" presId="urn:microsoft.com/office/officeart/2008/layout/LinedList"/>
    <dgm:cxn modelId="{DA21F8E3-CBF6-4505-8693-70ECC456D941}" srcId="{08EE4249-34D6-4F05-99B2-7314F53E128C}" destId="{13278C88-D5FD-4F5F-84A1-570D49AA5768}" srcOrd="0" destOrd="0" parTransId="{FECC19F5-810F-4BAD-92E4-438A47F51A5F}" sibTransId="{B03B094E-9B54-448C-8835-AC78A83FCB38}"/>
    <dgm:cxn modelId="{913DBA6A-D30D-4B6F-AFA2-8CD4DE08E0B7}" type="presParOf" srcId="{F74DFB24-BA07-47FB-BF0B-7B4A1C5EA3EC}" destId="{B68DCF25-05DA-496D-A4C9-5647BBF64B6E}" srcOrd="0" destOrd="0" presId="urn:microsoft.com/office/officeart/2008/layout/LinedList"/>
    <dgm:cxn modelId="{21F05821-AF40-4571-9732-235D14661F3A}" type="presParOf" srcId="{F74DFB24-BA07-47FB-BF0B-7B4A1C5EA3EC}" destId="{0DC08A67-D0C4-4C3F-9F63-8B058C4ED5E8}" srcOrd="1" destOrd="0" presId="urn:microsoft.com/office/officeart/2008/layout/LinedList"/>
    <dgm:cxn modelId="{49E340C5-11E2-4AA4-B3F3-2A5A372C8E12}" type="presParOf" srcId="{0DC08A67-D0C4-4C3F-9F63-8B058C4ED5E8}" destId="{10BC17D6-6C14-4932-BD93-4C518E055C6E}" srcOrd="0" destOrd="0" presId="urn:microsoft.com/office/officeart/2008/layout/LinedList"/>
    <dgm:cxn modelId="{E831FDF0-328A-4D79-B48D-2B15D327716A}" type="presParOf" srcId="{0DC08A67-D0C4-4C3F-9F63-8B058C4ED5E8}" destId="{74CE1B0E-069E-49D5-9954-78A20F9F8F6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E96E19-DB3D-4471-B640-34AD2937BFC8}" type="doc">
      <dgm:prSet loTypeId="urn:microsoft.com/office/officeart/2008/layout/LinedList" loCatId="list" qsTypeId="urn:microsoft.com/office/officeart/2005/8/quickstyle/simple5" qsCatId="simple" csTypeId="urn:microsoft.com/office/officeart/2005/8/colors/colorful4" csCatId="colorful" phldr="1"/>
      <dgm:spPr/>
      <dgm:t>
        <a:bodyPr/>
        <a:lstStyle/>
        <a:p>
          <a:endParaRPr lang="en-US"/>
        </a:p>
      </dgm:t>
    </dgm:pt>
    <dgm:pt modelId="{CF00BA8D-82F8-441D-8464-DAEDC9F0B222}">
      <dgm:prSet custT="1"/>
      <dgm:spPr/>
      <dgm:t>
        <a:bodyPr/>
        <a:lstStyle/>
        <a:p>
          <a:pPr>
            <a:lnSpc>
              <a:spcPct val="100000"/>
            </a:lnSpc>
          </a:pPr>
          <a:r>
            <a:rPr lang="en-US" sz="2400"/>
            <a:t>Provision of WSB+ and LNS-MQ during the first 1000-days of life improved child linear growth and reduced stunting in children at 24 months. </a:t>
          </a:r>
        </a:p>
      </dgm:t>
    </dgm:pt>
    <dgm:pt modelId="{F1742525-8C0E-47A0-84C8-0C8BA7B954D3}" type="parTrans" cxnId="{98C3DB3E-15C1-4A64-9AB1-52904EF089DF}">
      <dgm:prSet/>
      <dgm:spPr/>
      <dgm:t>
        <a:bodyPr/>
        <a:lstStyle/>
        <a:p>
          <a:endParaRPr lang="en-US"/>
        </a:p>
      </dgm:t>
    </dgm:pt>
    <dgm:pt modelId="{E50B4972-CC88-403C-BED0-5F36AA3DE4D6}" type="sibTrans" cxnId="{98C3DB3E-15C1-4A64-9AB1-52904EF089DF}">
      <dgm:prSet/>
      <dgm:spPr/>
      <dgm:t>
        <a:bodyPr/>
        <a:lstStyle/>
        <a:p>
          <a:endParaRPr lang="en-US"/>
        </a:p>
      </dgm:t>
    </dgm:pt>
    <dgm:pt modelId="{5F75088C-09E6-48E3-952D-4230E0BCEDCD}">
      <dgm:prSet custT="1"/>
      <dgm:spPr/>
      <dgm:t>
        <a:bodyPr/>
        <a:lstStyle/>
        <a:p>
          <a:pPr>
            <a:lnSpc>
              <a:spcPct val="100000"/>
            </a:lnSpc>
          </a:pPr>
          <a:r>
            <a:rPr lang="en-GB" sz="2400" b="1" dirty="0"/>
            <a:t>The risk of reduction in stunting (8.6%) and wasting among children aged 6-23 months was statistically significant</a:t>
          </a:r>
          <a:r>
            <a:rPr lang="en-US" sz="2400" b="1" dirty="0"/>
            <a:t>, along with the weight gain in pregnant women (5.8%), which</a:t>
          </a:r>
          <a:r>
            <a:rPr lang="en-GB" sz="2400" b="1" dirty="0"/>
            <a:t> shows that an immediate improvement in nutrition indicators is indeed possible</a:t>
          </a:r>
          <a:r>
            <a:rPr lang="en-GB" sz="2400" dirty="0"/>
            <a:t>. </a:t>
          </a:r>
          <a:endParaRPr lang="en-US" sz="2400" dirty="0"/>
        </a:p>
      </dgm:t>
    </dgm:pt>
    <dgm:pt modelId="{F20B48AE-CF4A-47A7-9C60-383877F2534E}" type="parTrans" cxnId="{19A8683C-417A-4A6A-84AD-1EA1BE71F549}">
      <dgm:prSet/>
      <dgm:spPr/>
      <dgm:t>
        <a:bodyPr/>
        <a:lstStyle/>
        <a:p>
          <a:endParaRPr lang="en-US"/>
        </a:p>
      </dgm:t>
    </dgm:pt>
    <dgm:pt modelId="{29690376-BBF5-4F22-BD99-B8F95FAA92E6}" type="sibTrans" cxnId="{19A8683C-417A-4A6A-84AD-1EA1BE71F549}">
      <dgm:prSet/>
      <dgm:spPr/>
      <dgm:t>
        <a:bodyPr/>
        <a:lstStyle/>
        <a:p>
          <a:endParaRPr lang="en-US"/>
        </a:p>
      </dgm:t>
    </dgm:pt>
    <dgm:pt modelId="{97B8DE3B-2555-4CAD-BB7D-3E47C02A63D6}">
      <dgm:prSet custT="1"/>
      <dgm:spPr/>
      <dgm:t>
        <a:bodyPr/>
        <a:lstStyle/>
        <a:p>
          <a:pPr>
            <a:lnSpc>
              <a:spcPct val="100000"/>
            </a:lnSpc>
          </a:pPr>
          <a:r>
            <a:rPr lang="en-GB" sz="2400" dirty="0"/>
            <a:t>Stunting Prevention project has proved the plausibility of achieving nutrition gains in short term with a combination  strategy of nutrient-based supplements and BCC messages delivered through the primary health care system. </a:t>
          </a:r>
          <a:endParaRPr lang="en-US" sz="2400" dirty="0"/>
        </a:p>
      </dgm:t>
    </dgm:pt>
    <dgm:pt modelId="{D46484CD-3154-4F02-956B-E6135B0EB244}" type="parTrans" cxnId="{BBBE952B-5E6B-4910-80AE-29003981AA61}">
      <dgm:prSet/>
      <dgm:spPr/>
      <dgm:t>
        <a:bodyPr/>
        <a:lstStyle/>
        <a:p>
          <a:endParaRPr lang="en-US"/>
        </a:p>
      </dgm:t>
    </dgm:pt>
    <dgm:pt modelId="{11DA8ABF-22FC-40A3-A3C6-D24F13D2E34A}" type="sibTrans" cxnId="{BBBE952B-5E6B-4910-80AE-29003981AA61}">
      <dgm:prSet/>
      <dgm:spPr/>
      <dgm:t>
        <a:bodyPr/>
        <a:lstStyle/>
        <a:p>
          <a:endParaRPr lang="en-US"/>
        </a:p>
      </dgm:t>
    </dgm:pt>
    <dgm:pt modelId="{0DA24ED7-0F89-4B99-9790-50A96EA6FEAC}" type="pres">
      <dgm:prSet presAssocID="{88E96E19-DB3D-4471-B640-34AD2937BFC8}" presName="vert0" presStyleCnt="0">
        <dgm:presLayoutVars>
          <dgm:dir/>
          <dgm:animOne val="branch"/>
          <dgm:animLvl val="lvl"/>
        </dgm:presLayoutVars>
      </dgm:prSet>
      <dgm:spPr/>
    </dgm:pt>
    <dgm:pt modelId="{2E96BB27-E05E-48D6-B118-740BDB3E2C75}" type="pres">
      <dgm:prSet presAssocID="{CF00BA8D-82F8-441D-8464-DAEDC9F0B222}" presName="thickLine" presStyleLbl="alignNode1" presStyleIdx="0" presStyleCnt="3"/>
      <dgm:spPr/>
    </dgm:pt>
    <dgm:pt modelId="{831CB29D-86F9-4403-ACFC-76CEB159E19A}" type="pres">
      <dgm:prSet presAssocID="{CF00BA8D-82F8-441D-8464-DAEDC9F0B222}" presName="horz1" presStyleCnt="0"/>
      <dgm:spPr/>
    </dgm:pt>
    <dgm:pt modelId="{21DDBF75-1A9E-448F-BED4-346EB2720119}" type="pres">
      <dgm:prSet presAssocID="{CF00BA8D-82F8-441D-8464-DAEDC9F0B222}" presName="tx1" presStyleLbl="revTx" presStyleIdx="0" presStyleCnt="3"/>
      <dgm:spPr/>
    </dgm:pt>
    <dgm:pt modelId="{8DBB3A60-83DA-4FB1-A312-8A796BF2B7DB}" type="pres">
      <dgm:prSet presAssocID="{CF00BA8D-82F8-441D-8464-DAEDC9F0B222}" presName="vert1" presStyleCnt="0"/>
      <dgm:spPr/>
    </dgm:pt>
    <dgm:pt modelId="{FB78403D-4211-4570-9EC7-AC8ABD771F49}" type="pres">
      <dgm:prSet presAssocID="{5F75088C-09E6-48E3-952D-4230E0BCEDCD}" presName="thickLine" presStyleLbl="alignNode1" presStyleIdx="1" presStyleCnt="3" custLinFactNeighborY="-15341"/>
      <dgm:spPr/>
    </dgm:pt>
    <dgm:pt modelId="{7E93127C-0EFC-419B-BE93-519B75F5B3C4}" type="pres">
      <dgm:prSet presAssocID="{5F75088C-09E6-48E3-952D-4230E0BCEDCD}" presName="horz1" presStyleCnt="0"/>
      <dgm:spPr/>
    </dgm:pt>
    <dgm:pt modelId="{5E814128-43F1-4BC6-A587-E3FEC71CDFF5}" type="pres">
      <dgm:prSet presAssocID="{5F75088C-09E6-48E3-952D-4230E0BCEDCD}" presName="tx1" presStyleLbl="revTx" presStyleIdx="1" presStyleCnt="3" custLinFactNeighborY="-1825"/>
      <dgm:spPr/>
    </dgm:pt>
    <dgm:pt modelId="{E31F5697-2C69-4280-8A1F-FA4570D42C75}" type="pres">
      <dgm:prSet presAssocID="{5F75088C-09E6-48E3-952D-4230E0BCEDCD}" presName="vert1" presStyleCnt="0"/>
      <dgm:spPr/>
    </dgm:pt>
    <dgm:pt modelId="{C92A3A5A-5190-4CAB-96DC-CC3C82C7A2E7}" type="pres">
      <dgm:prSet presAssocID="{97B8DE3B-2555-4CAD-BB7D-3E47C02A63D6}" presName="thickLine" presStyleLbl="alignNode1" presStyleIdx="2" presStyleCnt="3"/>
      <dgm:spPr/>
    </dgm:pt>
    <dgm:pt modelId="{7E870425-4573-41CE-88DB-04FB7DDC9939}" type="pres">
      <dgm:prSet presAssocID="{97B8DE3B-2555-4CAD-BB7D-3E47C02A63D6}" presName="horz1" presStyleCnt="0"/>
      <dgm:spPr/>
    </dgm:pt>
    <dgm:pt modelId="{DE9C0C61-3142-470F-82A6-55B51968662B}" type="pres">
      <dgm:prSet presAssocID="{97B8DE3B-2555-4CAD-BB7D-3E47C02A63D6}" presName="tx1" presStyleLbl="revTx" presStyleIdx="2" presStyleCnt="3"/>
      <dgm:spPr/>
    </dgm:pt>
    <dgm:pt modelId="{0A2EC6B1-DA12-472D-87DB-4F9A09521887}" type="pres">
      <dgm:prSet presAssocID="{97B8DE3B-2555-4CAD-BB7D-3E47C02A63D6}" presName="vert1" presStyleCnt="0"/>
      <dgm:spPr/>
    </dgm:pt>
  </dgm:ptLst>
  <dgm:cxnLst>
    <dgm:cxn modelId="{BBBE952B-5E6B-4910-80AE-29003981AA61}" srcId="{88E96E19-DB3D-4471-B640-34AD2937BFC8}" destId="{97B8DE3B-2555-4CAD-BB7D-3E47C02A63D6}" srcOrd="2" destOrd="0" parTransId="{D46484CD-3154-4F02-956B-E6135B0EB244}" sibTransId="{11DA8ABF-22FC-40A3-A3C6-D24F13D2E34A}"/>
    <dgm:cxn modelId="{19A8683C-417A-4A6A-84AD-1EA1BE71F549}" srcId="{88E96E19-DB3D-4471-B640-34AD2937BFC8}" destId="{5F75088C-09E6-48E3-952D-4230E0BCEDCD}" srcOrd="1" destOrd="0" parTransId="{F20B48AE-CF4A-47A7-9C60-383877F2534E}" sibTransId="{29690376-BBF5-4F22-BD99-B8F95FAA92E6}"/>
    <dgm:cxn modelId="{98C3DB3E-15C1-4A64-9AB1-52904EF089DF}" srcId="{88E96E19-DB3D-4471-B640-34AD2937BFC8}" destId="{CF00BA8D-82F8-441D-8464-DAEDC9F0B222}" srcOrd="0" destOrd="0" parTransId="{F1742525-8C0E-47A0-84C8-0C8BA7B954D3}" sibTransId="{E50B4972-CC88-403C-BED0-5F36AA3DE4D6}"/>
    <dgm:cxn modelId="{41C98685-4949-4DB9-9612-DE0C05F0E732}" type="presOf" srcId="{5F75088C-09E6-48E3-952D-4230E0BCEDCD}" destId="{5E814128-43F1-4BC6-A587-E3FEC71CDFF5}" srcOrd="0" destOrd="0" presId="urn:microsoft.com/office/officeart/2008/layout/LinedList"/>
    <dgm:cxn modelId="{E887D19C-B18B-40F9-906D-66ED5B48B0CA}" type="presOf" srcId="{88E96E19-DB3D-4471-B640-34AD2937BFC8}" destId="{0DA24ED7-0F89-4B99-9790-50A96EA6FEAC}" srcOrd="0" destOrd="0" presId="urn:microsoft.com/office/officeart/2008/layout/LinedList"/>
    <dgm:cxn modelId="{7F64F4E2-8CFB-4B6E-A1A5-8D97CDAEBCDB}" type="presOf" srcId="{97B8DE3B-2555-4CAD-BB7D-3E47C02A63D6}" destId="{DE9C0C61-3142-470F-82A6-55B51968662B}" srcOrd="0" destOrd="0" presId="urn:microsoft.com/office/officeart/2008/layout/LinedList"/>
    <dgm:cxn modelId="{443E42ED-6D69-420F-B3DA-84F1AD6CFF06}" type="presOf" srcId="{CF00BA8D-82F8-441D-8464-DAEDC9F0B222}" destId="{21DDBF75-1A9E-448F-BED4-346EB2720119}" srcOrd="0" destOrd="0" presId="urn:microsoft.com/office/officeart/2008/layout/LinedList"/>
    <dgm:cxn modelId="{AF4A19D9-5C4F-4260-9643-83174C8AF69F}" type="presParOf" srcId="{0DA24ED7-0F89-4B99-9790-50A96EA6FEAC}" destId="{2E96BB27-E05E-48D6-B118-740BDB3E2C75}" srcOrd="0" destOrd="0" presId="urn:microsoft.com/office/officeart/2008/layout/LinedList"/>
    <dgm:cxn modelId="{D2174086-9F4A-4842-9C99-D2E31170A92F}" type="presParOf" srcId="{0DA24ED7-0F89-4B99-9790-50A96EA6FEAC}" destId="{831CB29D-86F9-4403-ACFC-76CEB159E19A}" srcOrd="1" destOrd="0" presId="urn:microsoft.com/office/officeart/2008/layout/LinedList"/>
    <dgm:cxn modelId="{9C8A4896-EC4C-4841-8907-A4A50814E7A2}" type="presParOf" srcId="{831CB29D-86F9-4403-ACFC-76CEB159E19A}" destId="{21DDBF75-1A9E-448F-BED4-346EB2720119}" srcOrd="0" destOrd="0" presId="urn:microsoft.com/office/officeart/2008/layout/LinedList"/>
    <dgm:cxn modelId="{352B6BE5-30E7-44CE-A771-79BE9BE050CC}" type="presParOf" srcId="{831CB29D-86F9-4403-ACFC-76CEB159E19A}" destId="{8DBB3A60-83DA-4FB1-A312-8A796BF2B7DB}" srcOrd="1" destOrd="0" presId="urn:microsoft.com/office/officeart/2008/layout/LinedList"/>
    <dgm:cxn modelId="{B1C6ECAF-54C9-4484-B2B0-8DB6E6995B94}" type="presParOf" srcId="{0DA24ED7-0F89-4B99-9790-50A96EA6FEAC}" destId="{FB78403D-4211-4570-9EC7-AC8ABD771F49}" srcOrd="2" destOrd="0" presId="urn:microsoft.com/office/officeart/2008/layout/LinedList"/>
    <dgm:cxn modelId="{E10B986B-8713-4614-B5AA-73E9B6BD1131}" type="presParOf" srcId="{0DA24ED7-0F89-4B99-9790-50A96EA6FEAC}" destId="{7E93127C-0EFC-419B-BE93-519B75F5B3C4}" srcOrd="3" destOrd="0" presId="urn:microsoft.com/office/officeart/2008/layout/LinedList"/>
    <dgm:cxn modelId="{48B1D1B8-A0E5-4566-B862-DA090E922A96}" type="presParOf" srcId="{7E93127C-0EFC-419B-BE93-519B75F5B3C4}" destId="{5E814128-43F1-4BC6-A587-E3FEC71CDFF5}" srcOrd="0" destOrd="0" presId="urn:microsoft.com/office/officeart/2008/layout/LinedList"/>
    <dgm:cxn modelId="{6F61860C-35EA-444B-91C2-86300B472B5D}" type="presParOf" srcId="{7E93127C-0EFC-419B-BE93-519B75F5B3C4}" destId="{E31F5697-2C69-4280-8A1F-FA4570D42C75}" srcOrd="1" destOrd="0" presId="urn:microsoft.com/office/officeart/2008/layout/LinedList"/>
    <dgm:cxn modelId="{33DD6945-E6A1-489D-BCB0-94A7C349E8EB}" type="presParOf" srcId="{0DA24ED7-0F89-4B99-9790-50A96EA6FEAC}" destId="{C92A3A5A-5190-4CAB-96DC-CC3C82C7A2E7}" srcOrd="4" destOrd="0" presId="urn:microsoft.com/office/officeart/2008/layout/LinedList"/>
    <dgm:cxn modelId="{FAAF75A1-B738-4BC8-9E00-5E8F2DFCD13A}" type="presParOf" srcId="{0DA24ED7-0F89-4B99-9790-50A96EA6FEAC}" destId="{7E870425-4573-41CE-88DB-04FB7DDC9939}" srcOrd="5" destOrd="0" presId="urn:microsoft.com/office/officeart/2008/layout/LinedList"/>
    <dgm:cxn modelId="{7F1DE19C-864B-431A-B194-C90E0FEA6881}" type="presParOf" srcId="{7E870425-4573-41CE-88DB-04FB7DDC9939}" destId="{DE9C0C61-3142-470F-82A6-55B51968662B}" srcOrd="0" destOrd="0" presId="urn:microsoft.com/office/officeart/2008/layout/LinedList"/>
    <dgm:cxn modelId="{8A213B4F-D7D9-4AD2-A568-A337190CB741}" type="presParOf" srcId="{7E870425-4573-41CE-88DB-04FB7DDC9939}" destId="{0A2EC6B1-DA12-472D-87DB-4F9A0952188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386724-3F90-46B8-94B1-966FFCC0978F}" type="doc">
      <dgm:prSet loTypeId="urn:microsoft.com/office/officeart/2005/8/layout/vList4" loCatId="list" qsTypeId="urn:microsoft.com/office/officeart/2005/8/quickstyle/simple1" qsCatId="simple" csTypeId="urn:microsoft.com/office/officeart/2005/8/colors/accent1_1" csCatId="accent1" phldr="1"/>
      <dgm:spPr/>
      <dgm:t>
        <a:bodyPr/>
        <a:lstStyle/>
        <a:p>
          <a:endParaRPr lang="en-US"/>
        </a:p>
      </dgm:t>
    </dgm:pt>
    <dgm:pt modelId="{FBC79828-B3FD-46DA-AB82-F1627E1B3A0B}">
      <dgm:prSet custT="1"/>
      <dgm:spPr/>
      <dgm:t>
        <a:bodyPr/>
        <a:lstStyle/>
        <a:p>
          <a:r>
            <a:rPr lang="en-US" sz="2000" b="1" dirty="0">
              <a:solidFill>
                <a:schemeClr val="accent1"/>
              </a:solidFill>
            </a:rPr>
            <a:t>Cash-based transfers</a:t>
          </a:r>
        </a:p>
        <a:p>
          <a:r>
            <a:rPr lang="en-US" sz="1800" dirty="0"/>
            <a:t>4,834 PKR, and then 5,000 PKR on quarterly basis was provided by BISP, Government of Pakistan</a:t>
          </a:r>
        </a:p>
      </dgm:t>
    </dgm:pt>
    <dgm:pt modelId="{4638FFE1-E981-4F5E-9560-DC5D7EC3F12D}" type="parTrans" cxnId="{36A221C4-2951-4E17-BF61-C99A12ED0151}">
      <dgm:prSet/>
      <dgm:spPr/>
      <dgm:t>
        <a:bodyPr/>
        <a:lstStyle/>
        <a:p>
          <a:endParaRPr lang="en-US"/>
        </a:p>
      </dgm:t>
    </dgm:pt>
    <dgm:pt modelId="{2F38E018-9AA2-42AD-A97F-BA28EA364FDD}" type="sibTrans" cxnId="{36A221C4-2951-4E17-BF61-C99A12ED0151}">
      <dgm:prSet/>
      <dgm:spPr/>
      <dgm:t>
        <a:bodyPr/>
        <a:lstStyle/>
        <a:p>
          <a:endParaRPr lang="en-US"/>
        </a:p>
      </dgm:t>
    </dgm:pt>
    <dgm:pt modelId="{A61A3E31-5989-45CD-924E-166AC1D42F5C}">
      <dgm:prSet custT="1"/>
      <dgm:spPr/>
      <dgm:t>
        <a:bodyPr/>
        <a:lstStyle/>
        <a:p>
          <a:r>
            <a:rPr lang="en-US" sz="2000" b="1" dirty="0">
              <a:solidFill>
                <a:schemeClr val="accent1"/>
              </a:solidFill>
            </a:rPr>
            <a:t>Lipid-based nutrient supplement (LNS) - </a:t>
          </a:r>
          <a:r>
            <a:rPr lang="en-US" sz="2000" b="1" dirty="0" err="1">
              <a:solidFill>
                <a:schemeClr val="accent1"/>
              </a:solidFill>
            </a:rPr>
            <a:t>Wawamum</a:t>
          </a:r>
          <a:endParaRPr lang="en-US" sz="2000" b="1" dirty="0">
            <a:solidFill>
              <a:schemeClr val="accent1"/>
            </a:solidFill>
          </a:endParaRPr>
        </a:p>
        <a:p>
          <a:r>
            <a:rPr lang="en-US" sz="1800" dirty="0"/>
            <a:t>Monthly ration of 30 sachets of 50g LNS provided to each child for 18 months during 6-24 months of age</a:t>
          </a:r>
        </a:p>
      </dgm:t>
    </dgm:pt>
    <dgm:pt modelId="{503FC2EF-F79D-45B2-9585-8DA7C0EF769D}" type="parTrans" cxnId="{4621ADF0-B08F-4D1A-854F-F810690F8534}">
      <dgm:prSet/>
      <dgm:spPr/>
      <dgm:t>
        <a:bodyPr/>
        <a:lstStyle/>
        <a:p>
          <a:endParaRPr lang="en-US"/>
        </a:p>
      </dgm:t>
    </dgm:pt>
    <dgm:pt modelId="{95CD8F24-0583-46B3-B1B3-EC0815A97DAB}" type="sibTrans" cxnId="{4621ADF0-B08F-4D1A-854F-F810690F8534}">
      <dgm:prSet/>
      <dgm:spPr/>
      <dgm:t>
        <a:bodyPr/>
        <a:lstStyle/>
        <a:p>
          <a:endParaRPr lang="en-US"/>
        </a:p>
      </dgm:t>
    </dgm:pt>
    <dgm:pt modelId="{95ABF16C-84E3-4C50-A114-020A2CC61319}">
      <dgm:prSet custT="1"/>
      <dgm:spPr/>
      <dgm:t>
        <a:bodyPr/>
        <a:lstStyle/>
        <a:p>
          <a:r>
            <a:rPr lang="en-US" sz="2000" b="1" dirty="0">
              <a:solidFill>
                <a:schemeClr val="accent1"/>
              </a:solidFill>
            </a:rPr>
            <a:t>Social &amp; </a:t>
          </a:r>
          <a:r>
            <a:rPr lang="en-US" sz="2000" b="1" dirty="0" err="1">
              <a:solidFill>
                <a:schemeClr val="accent1"/>
              </a:solidFill>
            </a:rPr>
            <a:t>behaviour</a:t>
          </a:r>
          <a:r>
            <a:rPr lang="en-US" sz="2000" b="1" dirty="0">
              <a:solidFill>
                <a:schemeClr val="accent1"/>
              </a:solidFill>
            </a:rPr>
            <a:t> change communication (SBCC)</a:t>
          </a:r>
        </a:p>
        <a:p>
          <a:r>
            <a:rPr lang="en-US" sz="1800" dirty="0"/>
            <a:t>SBCC included monthly house-house visits, and quarterly community sessions with IEC materials by LHWs</a:t>
          </a:r>
        </a:p>
      </dgm:t>
    </dgm:pt>
    <dgm:pt modelId="{E45C5C17-3C62-48C1-A56F-FF305D03118F}" type="parTrans" cxnId="{777B7041-2C3B-41E5-9AC0-29C2A57D4CB5}">
      <dgm:prSet/>
      <dgm:spPr/>
      <dgm:t>
        <a:bodyPr/>
        <a:lstStyle/>
        <a:p>
          <a:endParaRPr lang="en-US"/>
        </a:p>
      </dgm:t>
    </dgm:pt>
    <dgm:pt modelId="{BE2A52FE-A911-439F-9104-CEAC1FEAD9D2}" type="sibTrans" cxnId="{777B7041-2C3B-41E5-9AC0-29C2A57D4CB5}">
      <dgm:prSet/>
      <dgm:spPr/>
      <dgm:t>
        <a:bodyPr/>
        <a:lstStyle/>
        <a:p>
          <a:endParaRPr lang="en-US"/>
        </a:p>
      </dgm:t>
    </dgm:pt>
    <dgm:pt modelId="{1D6281A3-6480-469D-BDBA-97600A6654CC}" type="pres">
      <dgm:prSet presAssocID="{8B386724-3F90-46B8-94B1-966FFCC0978F}" presName="linear" presStyleCnt="0">
        <dgm:presLayoutVars>
          <dgm:dir/>
          <dgm:resizeHandles val="exact"/>
        </dgm:presLayoutVars>
      </dgm:prSet>
      <dgm:spPr/>
    </dgm:pt>
    <dgm:pt modelId="{1E52B8D9-E57A-4339-B913-23B43F239472}" type="pres">
      <dgm:prSet presAssocID="{FBC79828-B3FD-46DA-AB82-F1627E1B3A0B}" presName="comp" presStyleCnt="0"/>
      <dgm:spPr/>
    </dgm:pt>
    <dgm:pt modelId="{FAEF2AF4-2D45-44CA-A5AC-06EF4F81E803}" type="pres">
      <dgm:prSet presAssocID="{FBC79828-B3FD-46DA-AB82-F1627E1B3A0B}" presName="box" presStyleLbl="node1" presStyleIdx="0" presStyleCnt="3"/>
      <dgm:spPr/>
    </dgm:pt>
    <dgm:pt modelId="{46A10626-4619-415A-8D7A-F6ABAAE320FD}" type="pres">
      <dgm:prSet presAssocID="{FBC79828-B3FD-46DA-AB82-F1627E1B3A0B}" presName="img" presStyleLbl="fgImgPlace1" presStyleIdx="0" presStyleCnt="3"/>
      <dgm:spPr>
        <a:blipFill rotWithShape="1">
          <a:blip xmlns:r="http://schemas.openxmlformats.org/officeDocument/2006/relationships" r:embed="rId1"/>
          <a:srcRect/>
          <a:stretch>
            <a:fillRect l="-48000" r="-48000"/>
          </a:stretch>
        </a:blipFill>
      </dgm:spPr>
    </dgm:pt>
    <dgm:pt modelId="{FFD4BDF2-4DFC-44E8-8B97-0F28FE72EABC}" type="pres">
      <dgm:prSet presAssocID="{FBC79828-B3FD-46DA-AB82-F1627E1B3A0B}" presName="text" presStyleLbl="node1" presStyleIdx="0" presStyleCnt="3">
        <dgm:presLayoutVars>
          <dgm:bulletEnabled val="1"/>
        </dgm:presLayoutVars>
      </dgm:prSet>
      <dgm:spPr/>
    </dgm:pt>
    <dgm:pt modelId="{9F51A00A-D031-4AEF-954F-5B66039A7655}" type="pres">
      <dgm:prSet presAssocID="{2F38E018-9AA2-42AD-A97F-BA28EA364FDD}" presName="spacer" presStyleCnt="0"/>
      <dgm:spPr/>
    </dgm:pt>
    <dgm:pt modelId="{44240596-58C5-47CF-BF8D-9F36118BCEAF}" type="pres">
      <dgm:prSet presAssocID="{A61A3E31-5989-45CD-924E-166AC1D42F5C}" presName="comp" presStyleCnt="0"/>
      <dgm:spPr/>
    </dgm:pt>
    <dgm:pt modelId="{EAF3E40C-BEAB-406F-BE64-6701FFA06592}" type="pres">
      <dgm:prSet presAssocID="{A61A3E31-5989-45CD-924E-166AC1D42F5C}" presName="box" presStyleLbl="node1" presStyleIdx="1" presStyleCnt="3"/>
      <dgm:spPr/>
    </dgm:pt>
    <dgm:pt modelId="{C4CC58D0-61B0-41A3-A733-2C3F342B1617}" type="pres">
      <dgm:prSet presAssocID="{A61A3E31-5989-45CD-924E-166AC1D42F5C}" presName="img" presStyleLbl="fgImgPlace1" presStyleIdx="1" presStyleCnt="3"/>
      <dgm:spPr>
        <a:blipFill rotWithShape="1">
          <a:blip xmlns:r="http://schemas.openxmlformats.org/officeDocument/2006/relationships" r:embed="rId2"/>
          <a:srcRect/>
          <a:stretch>
            <a:fillRect t="-21000" b="-21000"/>
          </a:stretch>
        </a:blipFill>
      </dgm:spPr>
    </dgm:pt>
    <dgm:pt modelId="{55DFEAD2-D0D8-44A2-BACE-0CB061F10A8E}" type="pres">
      <dgm:prSet presAssocID="{A61A3E31-5989-45CD-924E-166AC1D42F5C}" presName="text" presStyleLbl="node1" presStyleIdx="1" presStyleCnt="3">
        <dgm:presLayoutVars>
          <dgm:bulletEnabled val="1"/>
        </dgm:presLayoutVars>
      </dgm:prSet>
      <dgm:spPr/>
    </dgm:pt>
    <dgm:pt modelId="{36C27B95-2581-4FE3-A0F9-34780996AC42}" type="pres">
      <dgm:prSet presAssocID="{95CD8F24-0583-46B3-B1B3-EC0815A97DAB}" presName="spacer" presStyleCnt="0"/>
      <dgm:spPr/>
    </dgm:pt>
    <dgm:pt modelId="{BD367975-62F5-45D7-BE41-0728159C9572}" type="pres">
      <dgm:prSet presAssocID="{95ABF16C-84E3-4C50-A114-020A2CC61319}" presName="comp" presStyleCnt="0"/>
      <dgm:spPr/>
    </dgm:pt>
    <dgm:pt modelId="{C531B865-1F00-4480-B2CE-4B1248C5FC58}" type="pres">
      <dgm:prSet presAssocID="{95ABF16C-84E3-4C50-A114-020A2CC61319}" presName="box" presStyleLbl="node1" presStyleIdx="2" presStyleCnt="3"/>
      <dgm:spPr/>
    </dgm:pt>
    <dgm:pt modelId="{60D8BFC3-9B54-4210-83DA-35B741218B14}" type="pres">
      <dgm:prSet presAssocID="{95ABF16C-84E3-4C50-A114-020A2CC61319}" presName="img" presStyleLbl="fgImgPlace1" presStyleIdx="2" presStyleCnt="3"/>
      <dgm:spPr>
        <a:blipFill rotWithShape="1">
          <a:blip xmlns:r="http://schemas.openxmlformats.org/officeDocument/2006/relationships" r:embed="rId3"/>
          <a:srcRect/>
          <a:stretch>
            <a:fillRect t="-13000" b="-13000"/>
          </a:stretch>
        </a:blipFill>
      </dgm:spPr>
    </dgm:pt>
    <dgm:pt modelId="{3675D395-F54A-4EC8-8175-839215B2A1B9}" type="pres">
      <dgm:prSet presAssocID="{95ABF16C-84E3-4C50-A114-020A2CC61319}" presName="text" presStyleLbl="node1" presStyleIdx="2" presStyleCnt="3">
        <dgm:presLayoutVars>
          <dgm:bulletEnabled val="1"/>
        </dgm:presLayoutVars>
      </dgm:prSet>
      <dgm:spPr/>
    </dgm:pt>
  </dgm:ptLst>
  <dgm:cxnLst>
    <dgm:cxn modelId="{0A72663B-1E67-4351-9124-09B1B590C926}" type="presOf" srcId="{95ABF16C-84E3-4C50-A114-020A2CC61319}" destId="{C531B865-1F00-4480-B2CE-4B1248C5FC58}" srcOrd="0" destOrd="0" presId="urn:microsoft.com/office/officeart/2005/8/layout/vList4"/>
    <dgm:cxn modelId="{777B7041-2C3B-41E5-9AC0-29C2A57D4CB5}" srcId="{8B386724-3F90-46B8-94B1-966FFCC0978F}" destId="{95ABF16C-84E3-4C50-A114-020A2CC61319}" srcOrd="2" destOrd="0" parTransId="{E45C5C17-3C62-48C1-A56F-FF305D03118F}" sibTransId="{BE2A52FE-A911-439F-9104-CEAC1FEAD9D2}"/>
    <dgm:cxn modelId="{9E7FC341-5449-4ADC-879D-3B5289F09241}" type="presOf" srcId="{FBC79828-B3FD-46DA-AB82-F1627E1B3A0B}" destId="{FAEF2AF4-2D45-44CA-A5AC-06EF4F81E803}" srcOrd="0" destOrd="0" presId="urn:microsoft.com/office/officeart/2005/8/layout/vList4"/>
    <dgm:cxn modelId="{B00DB658-E93C-43EC-9D7E-53921DC8A0D7}" type="presOf" srcId="{8B386724-3F90-46B8-94B1-966FFCC0978F}" destId="{1D6281A3-6480-469D-BDBA-97600A6654CC}" srcOrd="0" destOrd="0" presId="urn:microsoft.com/office/officeart/2005/8/layout/vList4"/>
    <dgm:cxn modelId="{5982CE7F-07B2-4154-A891-3406B82004F6}" type="presOf" srcId="{A61A3E31-5989-45CD-924E-166AC1D42F5C}" destId="{55DFEAD2-D0D8-44A2-BACE-0CB061F10A8E}" srcOrd="1" destOrd="0" presId="urn:microsoft.com/office/officeart/2005/8/layout/vList4"/>
    <dgm:cxn modelId="{9215598F-9A86-416A-BFD9-8415EE769058}" type="presOf" srcId="{95ABF16C-84E3-4C50-A114-020A2CC61319}" destId="{3675D395-F54A-4EC8-8175-839215B2A1B9}" srcOrd="1" destOrd="0" presId="urn:microsoft.com/office/officeart/2005/8/layout/vList4"/>
    <dgm:cxn modelId="{EE49D496-E497-4EAB-A6AE-2407324AE278}" type="presOf" srcId="{A61A3E31-5989-45CD-924E-166AC1D42F5C}" destId="{EAF3E40C-BEAB-406F-BE64-6701FFA06592}" srcOrd="0" destOrd="0" presId="urn:microsoft.com/office/officeart/2005/8/layout/vList4"/>
    <dgm:cxn modelId="{36A221C4-2951-4E17-BF61-C99A12ED0151}" srcId="{8B386724-3F90-46B8-94B1-966FFCC0978F}" destId="{FBC79828-B3FD-46DA-AB82-F1627E1B3A0B}" srcOrd="0" destOrd="0" parTransId="{4638FFE1-E981-4F5E-9560-DC5D7EC3F12D}" sibTransId="{2F38E018-9AA2-42AD-A97F-BA28EA364FDD}"/>
    <dgm:cxn modelId="{F2DA26EB-E2B7-41D0-9775-3F39AB4AB419}" type="presOf" srcId="{FBC79828-B3FD-46DA-AB82-F1627E1B3A0B}" destId="{FFD4BDF2-4DFC-44E8-8B97-0F28FE72EABC}" srcOrd="1" destOrd="0" presId="urn:microsoft.com/office/officeart/2005/8/layout/vList4"/>
    <dgm:cxn modelId="{4621ADF0-B08F-4D1A-854F-F810690F8534}" srcId="{8B386724-3F90-46B8-94B1-966FFCC0978F}" destId="{A61A3E31-5989-45CD-924E-166AC1D42F5C}" srcOrd="1" destOrd="0" parTransId="{503FC2EF-F79D-45B2-9585-8DA7C0EF769D}" sibTransId="{95CD8F24-0583-46B3-B1B3-EC0815A97DAB}"/>
    <dgm:cxn modelId="{927C2B02-7506-40F4-80C8-6CA3AF5DA0B0}" type="presParOf" srcId="{1D6281A3-6480-469D-BDBA-97600A6654CC}" destId="{1E52B8D9-E57A-4339-B913-23B43F239472}" srcOrd="0" destOrd="0" presId="urn:microsoft.com/office/officeart/2005/8/layout/vList4"/>
    <dgm:cxn modelId="{E82970F4-1ED1-41B4-A14C-7ED338AB4874}" type="presParOf" srcId="{1E52B8D9-E57A-4339-B913-23B43F239472}" destId="{FAEF2AF4-2D45-44CA-A5AC-06EF4F81E803}" srcOrd="0" destOrd="0" presId="urn:microsoft.com/office/officeart/2005/8/layout/vList4"/>
    <dgm:cxn modelId="{9D048D30-46B4-4B8A-8DE8-56667B4006F5}" type="presParOf" srcId="{1E52B8D9-E57A-4339-B913-23B43F239472}" destId="{46A10626-4619-415A-8D7A-F6ABAAE320FD}" srcOrd="1" destOrd="0" presId="urn:microsoft.com/office/officeart/2005/8/layout/vList4"/>
    <dgm:cxn modelId="{374492CB-3362-4FB0-8BD8-7AECC6BFA159}" type="presParOf" srcId="{1E52B8D9-E57A-4339-B913-23B43F239472}" destId="{FFD4BDF2-4DFC-44E8-8B97-0F28FE72EABC}" srcOrd="2" destOrd="0" presId="urn:microsoft.com/office/officeart/2005/8/layout/vList4"/>
    <dgm:cxn modelId="{7E8CF17E-E49C-4ABD-B296-5B6AEC1DA141}" type="presParOf" srcId="{1D6281A3-6480-469D-BDBA-97600A6654CC}" destId="{9F51A00A-D031-4AEF-954F-5B66039A7655}" srcOrd="1" destOrd="0" presId="urn:microsoft.com/office/officeart/2005/8/layout/vList4"/>
    <dgm:cxn modelId="{3B55E8EC-32A0-4438-B083-68CE99ABEAEB}" type="presParOf" srcId="{1D6281A3-6480-469D-BDBA-97600A6654CC}" destId="{44240596-58C5-47CF-BF8D-9F36118BCEAF}" srcOrd="2" destOrd="0" presId="urn:microsoft.com/office/officeart/2005/8/layout/vList4"/>
    <dgm:cxn modelId="{DA7B28E2-EF0E-4C1F-A3AA-A0AAA1CAF83A}" type="presParOf" srcId="{44240596-58C5-47CF-BF8D-9F36118BCEAF}" destId="{EAF3E40C-BEAB-406F-BE64-6701FFA06592}" srcOrd="0" destOrd="0" presId="urn:microsoft.com/office/officeart/2005/8/layout/vList4"/>
    <dgm:cxn modelId="{CE927DDA-ED4F-4D26-ADBE-89C83F358499}" type="presParOf" srcId="{44240596-58C5-47CF-BF8D-9F36118BCEAF}" destId="{C4CC58D0-61B0-41A3-A733-2C3F342B1617}" srcOrd="1" destOrd="0" presId="urn:microsoft.com/office/officeart/2005/8/layout/vList4"/>
    <dgm:cxn modelId="{C990CF9F-513A-4923-BABF-5E13815F04AD}" type="presParOf" srcId="{44240596-58C5-47CF-BF8D-9F36118BCEAF}" destId="{55DFEAD2-D0D8-44A2-BACE-0CB061F10A8E}" srcOrd="2" destOrd="0" presId="urn:microsoft.com/office/officeart/2005/8/layout/vList4"/>
    <dgm:cxn modelId="{C9191662-FA11-4EF2-BA90-74F32550E1C2}" type="presParOf" srcId="{1D6281A3-6480-469D-BDBA-97600A6654CC}" destId="{36C27B95-2581-4FE3-A0F9-34780996AC42}" srcOrd="3" destOrd="0" presId="urn:microsoft.com/office/officeart/2005/8/layout/vList4"/>
    <dgm:cxn modelId="{17F582DA-9039-4ECD-9452-DBCC804804BB}" type="presParOf" srcId="{1D6281A3-6480-469D-BDBA-97600A6654CC}" destId="{BD367975-62F5-45D7-BE41-0728159C9572}" srcOrd="4" destOrd="0" presId="urn:microsoft.com/office/officeart/2005/8/layout/vList4"/>
    <dgm:cxn modelId="{15A7D685-9E59-42E1-8EC1-E6DEF74EDE57}" type="presParOf" srcId="{BD367975-62F5-45D7-BE41-0728159C9572}" destId="{C531B865-1F00-4480-B2CE-4B1248C5FC58}" srcOrd="0" destOrd="0" presId="urn:microsoft.com/office/officeart/2005/8/layout/vList4"/>
    <dgm:cxn modelId="{1630ECA5-B15C-44E4-97EC-77D9BDEDB86F}" type="presParOf" srcId="{BD367975-62F5-45D7-BE41-0728159C9572}" destId="{60D8BFC3-9B54-4210-83DA-35B741218B14}" srcOrd="1" destOrd="0" presId="urn:microsoft.com/office/officeart/2005/8/layout/vList4"/>
    <dgm:cxn modelId="{8E656864-75DB-4DF1-B87D-1F64B4AB55BF}" type="presParOf" srcId="{BD367975-62F5-45D7-BE41-0728159C9572}" destId="{3675D395-F54A-4EC8-8175-839215B2A1B9}"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3FF983-643A-4430-803E-DF073F2C9B7E}" type="doc">
      <dgm:prSet loTypeId="urn:microsoft.com/office/officeart/2005/8/layout/process1" loCatId="process" qsTypeId="urn:microsoft.com/office/officeart/2005/8/quickstyle/simple1" qsCatId="simple" csTypeId="urn:microsoft.com/office/officeart/2005/8/colors/accent1_1" csCatId="accent1" phldr="1"/>
      <dgm:spPr/>
    </dgm:pt>
    <dgm:pt modelId="{0FB6E62C-F517-4F0E-A814-41955DC19C1D}">
      <dgm:prSet/>
      <dgm:spPr/>
      <dgm:t>
        <a:bodyPr/>
        <a:lstStyle/>
        <a:p>
          <a:r>
            <a:rPr lang="en-US"/>
            <a:t>Formative research to develop SBCC package</a:t>
          </a:r>
        </a:p>
      </dgm:t>
    </dgm:pt>
    <dgm:pt modelId="{9FE32BF3-C999-43DD-9D3E-8F5F6A639C45}" type="parTrans" cxnId="{11655331-AE7B-4827-8632-5D064B6D91D7}">
      <dgm:prSet/>
      <dgm:spPr/>
      <dgm:t>
        <a:bodyPr/>
        <a:lstStyle/>
        <a:p>
          <a:endParaRPr lang="en-US"/>
        </a:p>
      </dgm:t>
    </dgm:pt>
    <dgm:pt modelId="{E4F63F22-0B42-4413-AE5E-62E22865DB8E}" type="sibTrans" cxnId="{11655331-AE7B-4827-8632-5D064B6D91D7}">
      <dgm:prSet/>
      <dgm:spPr/>
      <dgm:t>
        <a:bodyPr/>
        <a:lstStyle/>
        <a:p>
          <a:endParaRPr lang="en-US"/>
        </a:p>
      </dgm:t>
    </dgm:pt>
    <dgm:pt modelId="{9F37B657-1BA4-413B-BB9F-F13135A76F31}">
      <dgm:prSet/>
      <dgm:spPr/>
      <dgm:t>
        <a:bodyPr/>
        <a:lstStyle/>
        <a:p>
          <a:r>
            <a:rPr lang="en-US"/>
            <a:t>A 4-arm cluster randomized trial to determine the effectiveness of different intervention packages</a:t>
          </a:r>
        </a:p>
      </dgm:t>
    </dgm:pt>
    <dgm:pt modelId="{5F84C68F-5E73-4E6E-A89E-910323FFA20A}" type="parTrans" cxnId="{0C6004E0-CEFA-42CF-BD62-E681AD71EB04}">
      <dgm:prSet/>
      <dgm:spPr/>
      <dgm:t>
        <a:bodyPr/>
        <a:lstStyle/>
        <a:p>
          <a:endParaRPr lang="en-US"/>
        </a:p>
      </dgm:t>
    </dgm:pt>
    <dgm:pt modelId="{E98FB15D-8174-4C4D-9362-D5E2CAE3C1FC}" type="sibTrans" cxnId="{0C6004E0-CEFA-42CF-BD62-E681AD71EB04}">
      <dgm:prSet/>
      <dgm:spPr/>
      <dgm:t>
        <a:bodyPr/>
        <a:lstStyle/>
        <a:p>
          <a:endParaRPr lang="en-US"/>
        </a:p>
      </dgm:t>
    </dgm:pt>
    <dgm:pt modelId="{65CC7658-2FE4-4B54-99A3-E118A431C856}">
      <dgm:prSet/>
      <dgm:spPr/>
      <dgm:t>
        <a:bodyPr/>
        <a:lstStyle/>
        <a:p>
          <a:r>
            <a:rPr lang="en-US"/>
            <a:t>Six-monthly Process evaluations to identify key bottlenecks, opportunities and improve program implementation</a:t>
          </a:r>
        </a:p>
      </dgm:t>
    </dgm:pt>
    <dgm:pt modelId="{C9AC90FB-0225-4803-BFA0-A0497F29F80C}" type="parTrans" cxnId="{411A2033-8F5E-4CE5-ABC9-1029AA2F84D8}">
      <dgm:prSet/>
      <dgm:spPr/>
      <dgm:t>
        <a:bodyPr/>
        <a:lstStyle/>
        <a:p>
          <a:endParaRPr lang="en-US"/>
        </a:p>
      </dgm:t>
    </dgm:pt>
    <dgm:pt modelId="{F5BED227-E801-4D6E-B4AC-095F727982EF}" type="sibTrans" cxnId="{411A2033-8F5E-4CE5-ABC9-1029AA2F84D8}">
      <dgm:prSet/>
      <dgm:spPr/>
      <dgm:t>
        <a:bodyPr/>
        <a:lstStyle/>
        <a:p>
          <a:endParaRPr lang="en-US"/>
        </a:p>
      </dgm:t>
    </dgm:pt>
    <dgm:pt modelId="{2E39C36D-9378-474D-9085-2E8FB93B8587}">
      <dgm:prSet/>
      <dgm:spPr/>
      <dgm:t>
        <a:bodyPr/>
        <a:lstStyle/>
        <a:p>
          <a:r>
            <a:rPr lang="en-US"/>
            <a:t>Cost effectiveness analysis to assess the cost of each intervention package</a:t>
          </a:r>
        </a:p>
      </dgm:t>
    </dgm:pt>
    <dgm:pt modelId="{693D9B39-15D8-4160-8991-733A17B6FE90}" type="parTrans" cxnId="{1E217B37-3A1C-41A9-B9E1-DA3009DE6F8A}">
      <dgm:prSet/>
      <dgm:spPr/>
      <dgm:t>
        <a:bodyPr/>
        <a:lstStyle/>
        <a:p>
          <a:endParaRPr lang="en-US"/>
        </a:p>
      </dgm:t>
    </dgm:pt>
    <dgm:pt modelId="{ED2AB433-7383-40C8-80C2-23D0B58BB5F8}" type="sibTrans" cxnId="{1E217B37-3A1C-41A9-B9E1-DA3009DE6F8A}">
      <dgm:prSet/>
      <dgm:spPr/>
      <dgm:t>
        <a:bodyPr/>
        <a:lstStyle/>
        <a:p>
          <a:endParaRPr lang="en-US"/>
        </a:p>
      </dgm:t>
    </dgm:pt>
    <dgm:pt modelId="{8CEA67EB-7BA3-4FC0-BAD3-89CACFF151C6}" type="pres">
      <dgm:prSet presAssocID="{073FF983-643A-4430-803E-DF073F2C9B7E}" presName="Name0" presStyleCnt="0">
        <dgm:presLayoutVars>
          <dgm:dir/>
          <dgm:resizeHandles val="exact"/>
        </dgm:presLayoutVars>
      </dgm:prSet>
      <dgm:spPr/>
    </dgm:pt>
    <dgm:pt modelId="{3C7A6F63-C4E5-4F90-90BE-90476254D0B7}" type="pres">
      <dgm:prSet presAssocID="{0FB6E62C-F517-4F0E-A814-41955DC19C1D}" presName="node" presStyleLbl="node1" presStyleIdx="0" presStyleCnt="4">
        <dgm:presLayoutVars>
          <dgm:bulletEnabled val="1"/>
        </dgm:presLayoutVars>
      </dgm:prSet>
      <dgm:spPr/>
    </dgm:pt>
    <dgm:pt modelId="{A109ECC9-356A-4A4A-9757-AE15B9B56034}" type="pres">
      <dgm:prSet presAssocID="{E4F63F22-0B42-4413-AE5E-62E22865DB8E}" presName="sibTrans" presStyleLbl="sibTrans2D1" presStyleIdx="0" presStyleCnt="3"/>
      <dgm:spPr/>
    </dgm:pt>
    <dgm:pt modelId="{55DA96DD-AF81-4666-9F39-8C529DFE44EF}" type="pres">
      <dgm:prSet presAssocID="{E4F63F22-0B42-4413-AE5E-62E22865DB8E}" presName="connectorText" presStyleLbl="sibTrans2D1" presStyleIdx="0" presStyleCnt="3"/>
      <dgm:spPr/>
    </dgm:pt>
    <dgm:pt modelId="{9234CB7A-D708-43F5-93C8-7B4A126FB68F}" type="pres">
      <dgm:prSet presAssocID="{9F37B657-1BA4-413B-BB9F-F13135A76F31}" presName="node" presStyleLbl="node1" presStyleIdx="1" presStyleCnt="4">
        <dgm:presLayoutVars>
          <dgm:bulletEnabled val="1"/>
        </dgm:presLayoutVars>
      </dgm:prSet>
      <dgm:spPr/>
    </dgm:pt>
    <dgm:pt modelId="{18E592BC-449D-4646-B4A9-57E5C89EF143}" type="pres">
      <dgm:prSet presAssocID="{E98FB15D-8174-4C4D-9362-D5E2CAE3C1FC}" presName="sibTrans" presStyleLbl="sibTrans2D1" presStyleIdx="1" presStyleCnt="3"/>
      <dgm:spPr/>
    </dgm:pt>
    <dgm:pt modelId="{6E096F91-7A9E-4787-989C-F9B30279F7E7}" type="pres">
      <dgm:prSet presAssocID="{E98FB15D-8174-4C4D-9362-D5E2CAE3C1FC}" presName="connectorText" presStyleLbl="sibTrans2D1" presStyleIdx="1" presStyleCnt="3"/>
      <dgm:spPr/>
    </dgm:pt>
    <dgm:pt modelId="{65FDD8C6-A891-4498-8F79-65D52808C99D}" type="pres">
      <dgm:prSet presAssocID="{65CC7658-2FE4-4B54-99A3-E118A431C856}" presName="node" presStyleLbl="node1" presStyleIdx="2" presStyleCnt="4">
        <dgm:presLayoutVars>
          <dgm:bulletEnabled val="1"/>
        </dgm:presLayoutVars>
      </dgm:prSet>
      <dgm:spPr/>
    </dgm:pt>
    <dgm:pt modelId="{D5D72E04-F0EB-45F2-BF88-87D42D9FE7BF}" type="pres">
      <dgm:prSet presAssocID="{F5BED227-E801-4D6E-B4AC-095F727982EF}" presName="sibTrans" presStyleLbl="sibTrans2D1" presStyleIdx="2" presStyleCnt="3"/>
      <dgm:spPr/>
    </dgm:pt>
    <dgm:pt modelId="{F5980442-5796-40D9-B542-103D6A755202}" type="pres">
      <dgm:prSet presAssocID="{F5BED227-E801-4D6E-B4AC-095F727982EF}" presName="connectorText" presStyleLbl="sibTrans2D1" presStyleIdx="2" presStyleCnt="3"/>
      <dgm:spPr/>
    </dgm:pt>
    <dgm:pt modelId="{2DA7EE9F-1AB3-4B23-8E17-66A2DD5A7B4C}" type="pres">
      <dgm:prSet presAssocID="{2E39C36D-9378-474D-9085-2E8FB93B8587}" presName="node" presStyleLbl="node1" presStyleIdx="3" presStyleCnt="4">
        <dgm:presLayoutVars>
          <dgm:bulletEnabled val="1"/>
        </dgm:presLayoutVars>
      </dgm:prSet>
      <dgm:spPr/>
    </dgm:pt>
  </dgm:ptLst>
  <dgm:cxnLst>
    <dgm:cxn modelId="{3A565C09-0805-47DD-814C-86D0C33B3D2C}" type="presOf" srcId="{E4F63F22-0B42-4413-AE5E-62E22865DB8E}" destId="{55DA96DD-AF81-4666-9F39-8C529DFE44EF}" srcOrd="1" destOrd="0" presId="urn:microsoft.com/office/officeart/2005/8/layout/process1"/>
    <dgm:cxn modelId="{2761C712-F6D4-4CE1-ABB1-FFA2A8095BB2}" type="presOf" srcId="{2E39C36D-9378-474D-9085-2E8FB93B8587}" destId="{2DA7EE9F-1AB3-4B23-8E17-66A2DD5A7B4C}" srcOrd="0" destOrd="0" presId="urn:microsoft.com/office/officeart/2005/8/layout/process1"/>
    <dgm:cxn modelId="{11655331-AE7B-4827-8632-5D064B6D91D7}" srcId="{073FF983-643A-4430-803E-DF073F2C9B7E}" destId="{0FB6E62C-F517-4F0E-A814-41955DC19C1D}" srcOrd="0" destOrd="0" parTransId="{9FE32BF3-C999-43DD-9D3E-8F5F6A639C45}" sibTransId="{E4F63F22-0B42-4413-AE5E-62E22865DB8E}"/>
    <dgm:cxn modelId="{411A2033-8F5E-4CE5-ABC9-1029AA2F84D8}" srcId="{073FF983-643A-4430-803E-DF073F2C9B7E}" destId="{65CC7658-2FE4-4B54-99A3-E118A431C856}" srcOrd="2" destOrd="0" parTransId="{C9AC90FB-0225-4803-BFA0-A0497F29F80C}" sibTransId="{F5BED227-E801-4D6E-B4AC-095F727982EF}"/>
    <dgm:cxn modelId="{7963ED34-2FFE-4F6C-86F6-08DE40AE8936}" type="presOf" srcId="{F5BED227-E801-4D6E-B4AC-095F727982EF}" destId="{F5980442-5796-40D9-B542-103D6A755202}" srcOrd="1" destOrd="0" presId="urn:microsoft.com/office/officeart/2005/8/layout/process1"/>
    <dgm:cxn modelId="{1E217B37-3A1C-41A9-B9E1-DA3009DE6F8A}" srcId="{073FF983-643A-4430-803E-DF073F2C9B7E}" destId="{2E39C36D-9378-474D-9085-2E8FB93B8587}" srcOrd="3" destOrd="0" parTransId="{693D9B39-15D8-4160-8991-733A17B6FE90}" sibTransId="{ED2AB433-7383-40C8-80C2-23D0B58BB5F8}"/>
    <dgm:cxn modelId="{67947D5F-3B25-49B0-9532-3C7D9F3BD033}" type="presOf" srcId="{073FF983-643A-4430-803E-DF073F2C9B7E}" destId="{8CEA67EB-7BA3-4FC0-BAD3-89CACFF151C6}" srcOrd="0" destOrd="0" presId="urn:microsoft.com/office/officeart/2005/8/layout/process1"/>
    <dgm:cxn modelId="{B3F0574C-2725-4355-BED1-95AD76884E37}" type="presOf" srcId="{E98FB15D-8174-4C4D-9362-D5E2CAE3C1FC}" destId="{18E592BC-449D-4646-B4A9-57E5C89EF143}" srcOrd="0" destOrd="0" presId="urn:microsoft.com/office/officeart/2005/8/layout/process1"/>
    <dgm:cxn modelId="{C961206D-A004-4258-B735-E916511DB833}" type="presOf" srcId="{E4F63F22-0B42-4413-AE5E-62E22865DB8E}" destId="{A109ECC9-356A-4A4A-9757-AE15B9B56034}" srcOrd="0" destOrd="0" presId="urn:microsoft.com/office/officeart/2005/8/layout/process1"/>
    <dgm:cxn modelId="{AB320079-9ADE-42CF-9331-ACF89DDA42AB}" type="presOf" srcId="{65CC7658-2FE4-4B54-99A3-E118A431C856}" destId="{65FDD8C6-A891-4498-8F79-65D52808C99D}" srcOrd="0" destOrd="0" presId="urn:microsoft.com/office/officeart/2005/8/layout/process1"/>
    <dgm:cxn modelId="{861135A7-A75D-4901-953B-F014549D090B}" type="presOf" srcId="{9F37B657-1BA4-413B-BB9F-F13135A76F31}" destId="{9234CB7A-D708-43F5-93C8-7B4A126FB68F}" srcOrd="0" destOrd="0" presId="urn:microsoft.com/office/officeart/2005/8/layout/process1"/>
    <dgm:cxn modelId="{3E2845AB-EAF2-4157-9C1D-82DE99DE3E5C}" type="presOf" srcId="{0FB6E62C-F517-4F0E-A814-41955DC19C1D}" destId="{3C7A6F63-C4E5-4F90-90BE-90476254D0B7}" srcOrd="0" destOrd="0" presId="urn:microsoft.com/office/officeart/2005/8/layout/process1"/>
    <dgm:cxn modelId="{099D10B8-FD44-4751-8D93-D6F8864A6CA7}" type="presOf" srcId="{E98FB15D-8174-4C4D-9362-D5E2CAE3C1FC}" destId="{6E096F91-7A9E-4787-989C-F9B30279F7E7}" srcOrd="1" destOrd="0" presId="urn:microsoft.com/office/officeart/2005/8/layout/process1"/>
    <dgm:cxn modelId="{0C6004E0-CEFA-42CF-BD62-E681AD71EB04}" srcId="{073FF983-643A-4430-803E-DF073F2C9B7E}" destId="{9F37B657-1BA4-413B-BB9F-F13135A76F31}" srcOrd="1" destOrd="0" parTransId="{5F84C68F-5E73-4E6E-A89E-910323FFA20A}" sibTransId="{E98FB15D-8174-4C4D-9362-D5E2CAE3C1FC}"/>
    <dgm:cxn modelId="{5E3802E1-B3AC-4886-8A04-BE63C3BABA2E}" type="presOf" srcId="{F5BED227-E801-4D6E-B4AC-095F727982EF}" destId="{D5D72E04-F0EB-45F2-BF88-87D42D9FE7BF}" srcOrd="0" destOrd="0" presId="urn:microsoft.com/office/officeart/2005/8/layout/process1"/>
    <dgm:cxn modelId="{47002A45-9196-4DC6-B99A-665746AC2BF0}" type="presParOf" srcId="{8CEA67EB-7BA3-4FC0-BAD3-89CACFF151C6}" destId="{3C7A6F63-C4E5-4F90-90BE-90476254D0B7}" srcOrd="0" destOrd="0" presId="urn:microsoft.com/office/officeart/2005/8/layout/process1"/>
    <dgm:cxn modelId="{193BEF41-9F4D-4916-86ED-2750CA7C7536}" type="presParOf" srcId="{8CEA67EB-7BA3-4FC0-BAD3-89CACFF151C6}" destId="{A109ECC9-356A-4A4A-9757-AE15B9B56034}" srcOrd="1" destOrd="0" presId="urn:microsoft.com/office/officeart/2005/8/layout/process1"/>
    <dgm:cxn modelId="{082B66BA-4E51-403D-87E3-8A33C739959D}" type="presParOf" srcId="{A109ECC9-356A-4A4A-9757-AE15B9B56034}" destId="{55DA96DD-AF81-4666-9F39-8C529DFE44EF}" srcOrd="0" destOrd="0" presId="urn:microsoft.com/office/officeart/2005/8/layout/process1"/>
    <dgm:cxn modelId="{8FCBC75A-679D-4649-B507-1B6475E2CD0B}" type="presParOf" srcId="{8CEA67EB-7BA3-4FC0-BAD3-89CACFF151C6}" destId="{9234CB7A-D708-43F5-93C8-7B4A126FB68F}" srcOrd="2" destOrd="0" presId="urn:microsoft.com/office/officeart/2005/8/layout/process1"/>
    <dgm:cxn modelId="{C9AA1075-810D-40AB-8000-C54995C422AD}" type="presParOf" srcId="{8CEA67EB-7BA3-4FC0-BAD3-89CACFF151C6}" destId="{18E592BC-449D-4646-B4A9-57E5C89EF143}" srcOrd="3" destOrd="0" presId="urn:microsoft.com/office/officeart/2005/8/layout/process1"/>
    <dgm:cxn modelId="{098486E3-1F28-4971-8F2D-16FBCDE2B992}" type="presParOf" srcId="{18E592BC-449D-4646-B4A9-57E5C89EF143}" destId="{6E096F91-7A9E-4787-989C-F9B30279F7E7}" srcOrd="0" destOrd="0" presId="urn:microsoft.com/office/officeart/2005/8/layout/process1"/>
    <dgm:cxn modelId="{E57401B3-73DE-4431-9818-5FE3747D6FE4}" type="presParOf" srcId="{8CEA67EB-7BA3-4FC0-BAD3-89CACFF151C6}" destId="{65FDD8C6-A891-4498-8F79-65D52808C99D}" srcOrd="4" destOrd="0" presId="urn:microsoft.com/office/officeart/2005/8/layout/process1"/>
    <dgm:cxn modelId="{3089D4FF-7729-44FE-BFE8-1927657FE568}" type="presParOf" srcId="{8CEA67EB-7BA3-4FC0-BAD3-89CACFF151C6}" destId="{D5D72E04-F0EB-45F2-BF88-87D42D9FE7BF}" srcOrd="5" destOrd="0" presId="urn:microsoft.com/office/officeart/2005/8/layout/process1"/>
    <dgm:cxn modelId="{2A98D3A2-9E9D-430B-B310-7627FD97F260}" type="presParOf" srcId="{D5D72E04-F0EB-45F2-BF88-87D42D9FE7BF}" destId="{F5980442-5796-40D9-B542-103D6A755202}" srcOrd="0" destOrd="0" presId="urn:microsoft.com/office/officeart/2005/8/layout/process1"/>
    <dgm:cxn modelId="{3112DE1B-947C-4F7F-8BAB-8F68D872DB29}" type="presParOf" srcId="{8CEA67EB-7BA3-4FC0-BAD3-89CACFF151C6}" destId="{2DA7EE9F-1AB3-4B23-8E17-66A2DD5A7B4C}"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8C8E0C-D60D-4598-8B4D-3DDC61CAB257}" type="doc">
      <dgm:prSet loTypeId="urn:microsoft.com/office/officeart/2005/8/layout/orgChart1" loCatId="hierarchy" qsTypeId="urn:microsoft.com/office/officeart/2005/8/quickstyle/simple1" qsCatId="simple" csTypeId="urn:microsoft.com/office/officeart/2005/8/colors/accent1_4" csCatId="accent1" phldr="1"/>
      <dgm:spPr/>
      <dgm:t>
        <a:bodyPr/>
        <a:lstStyle/>
        <a:p>
          <a:endParaRPr lang="en-US"/>
        </a:p>
      </dgm:t>
    </dgm:pt>
    <dgm:pt modelId="{CC2FFFE6-7D86-400D-B284-315396AA26F7}">
      <dgm:prSet phldrT="[Text]"/>
      <dgm:spPr/>
      <dgm:t>
        <a:bodyPr/>
        <a:lstStyle/>
        <a:p>
          <a:r>
            <a:rPr lang="en-US" b="1" dirty="0"/>
            <a:t>Study arms</a:t>
          </a:r>
        </a:p>
      </dgm:t>
    </dgm:pt>
    <dgm:pt modelId="{D6E793E9-B679-4426-9450-0C8385EA4341}" type="parTrans" cxnId="{23C3D15C-C772-4F88-A4F9-E7C68636AA11}">
      <dgm:prSet/>
      <dgm:spPr/>
      <dgm:t>
        <a:bodyPr/>
        <a:lstStyle/>
        <a:p>
          <a:endParaRPr lang="en-US"/>
        </a:p>
      </dgm:t>
    </dgm:pt>
    <dgm:pt modelId="{A36EAF89-B08C-4FA0-8999-800BE2381211}" type="sibTrans" cxnId="{23C3D15C-C772-4F88-A4F9-E7C68636AA11}">
      <dgm:prSet/>
      <dgm:spPr/>
      <dgm:t>
        <a:bodyPr/>
        <a:lstStyle/>
        <a:p>
          <a:endParaRPr lang="en-US"/>
        </a:p>
      </dgm:t>
    </dgm:pt>
    <dgm:pt modelId="{F502D6E1-83BE-460F-969C-FB59EF057D92}">
      <dgm:prSet/>
      <dgm:spPr/>
      <dgm:t>
        <a:bodyPr/>
        <a:lstStyle/>
        <a:p>
          <a:r>
            <a:rPr lang="en-US" dirty="0"/>
            <a:t>UCT alone = 430</a:t>
          </a:r>
        </a:p>
      </dgm:t>
    </dgm:pt>
    <dgm:pt modelId="{9BE2E156-00A0-4F5E-8AFC-CD7B64266528}" type="parTrans" cxnId="{51A5F39E-1A30-4093-910D-450E14143D71}">
      <dgm:prSet/>
      <dgm:spPr/>
      <dgm:t>
        <a:bodyPr/>
        <a:lstStyle/>
        <a:p>
          <a:endParaRPr lang="en-US"/>
        </a:p>
      </dgm:t>
    </dgm:pt>
    <dgm:pt modelId="{517E3ADE-3447-41E0-A8D7-15B650512458}" type="sibTrans" cxnId="{51A5F39E-1A30-4093-910D-450E14143D71}">
      <dgm:prSet/>
      <dgm:spPr/>
      <dgm:t>
        <a:bodyPr/>
        <a:lstStyle/>
        <a:p>
          <a:endParaRPr lang="en-US"/>
        </a:p>
      </dgm:t>
    </dgm:pt>
    <dgm:pt modelId="{E4033AF7-F7F1-440A-A3AC-CCFD59003FD9}">
      <dgm:prSet/>
      <dgm:spPr/>
      <dgm:t>
        <a:bodyPr/>
        <a:lstStyle/>
        <a:p>
          <a:r>
            <a:rPr lang="en-US" dirty="0"/>
            <a:t>UCT + SBCC = 431</a:t>
          </a:r>
        </a:p>
      </dgm:t>
    </dgm:pt>
    <dgm:pt modelId="{BD9314A2-8F53-4C25-8666-292CAB981DBB}" type="parTrans" cxnId="{F361635D-8D69-4BFC-B98A-FD70FE39B3FE}">
      <dgm:prSet/>
      <dgm:spPr/>
      <dgm:t>
        <a:bodyPr/>
        <a:lstStyle/>
        <a:p>
          <a:endParaRPr lang="en-US"/>
        </a:p>
      </dgm:t>
    </dgm:pt>
    <dgm:pt modelId="{0D1C3E08-DB52-44CC-9D1E-EAC6773CEA1B}" type="sibTrans" cxnId="{F361635D-8D69-4BFC-B98A-FD70FE39B3FE}">
      <dgm:prSet/>
      <dgm:spPr/>
      <dgm:t>
        <a:bodyPr/>
        <a:lstStyle/>
        <a:p>
          <a:endParaRPr lang="en-US"/>
        </a:p>
      </dgm:t>
    </dgm:pt>
    <dgm:pt modelId="{280A693C-7ED8-4BD7-A1E3-87A5103DC0DA}">
      <dgm:prSet/>
      <dgm:spPr/>
      <dgm:t>
        <a:bodyPr/>
        <a:lstStyle/>
        <a:p>
          <a:r>
            <a:rPr lang="en-US" dirty="0"/>
            <a:t>UCT + LNS = 426</a:t>
          </a:r>
        </a:p>
      </dgm:t>
    </dgm:pt>
    <dgm:pt modelId="{1127D023-FF33-4471-B778-F6871EB9E549}" type="parTrans" cxnId="{9040766C-2B72-4240-B052-8EB5F0EA052A}">
      <dgm:prSet/>
      <dgm:spPr/>
      <dgm:t>
        <a:bodyPr/>
        <a:lstStyle/>
        <a:p>
          <a:endParaRPr lang="en-US"/>
        </a:p>
      </dgm:t>
    </dgm:pt>
    <dgm:pt modelId="{652F0DCD-1D80-4E0C-8E7F-ECB4A59B3649}" type="sibTrans" cxnId="{9040766C-2B72-4240-B052-8EB5F0EA052A}">
      <dgm:prSet/>
      <dgm:spPr/>
      <dgm:t>
        <a:bodyPr/>
        <a:lstStyle/>
        <a:p>
          <a:endParaRPr lang="en-US"/>
        </a:p>
      </dgm:t>
    </dgm:pt>
    <dgm:pt modelId="{C0438449-9862-4FEA-8150-708420C9C819}">
      <dgm:prSet/>
      <dgm:spPr/>
      <dgm:t>
        <a:bodyPr/>
        <a:lstStyle/>
        <a:p>
          <a:r>
            <a:rPr lang="en-US" dirty="0"/>
            <a:t>UCT + LNS + SBCC = 430</a:t>
          </a:r>
        </a:p>
      </dgm:t>
    </dgm:pt>
    <dgm:pt modelId="{5E2EE4A9-38BD-4015-97C5-B463C17F7313}" type="parTrans" cxnId="{FC0A2D0A-BD80-4EA2-BA25-50D5946FABC5}">
      <dgm:prSet/>
      <dgm:spPr/>
      <dgm:t>
        <a:bodyPr/>
        <a:lstStyle/>
        <a:p>
          <a:endParaRPr lang="en-US"/>
        </a:p>
      </dgm:t>
    </dgm:pt>
    <dgm:pt modelId="{4DF71581-9B04-4131-B88C-DA015C7BB837}" type="sibTrans" cxnId="{FC0A2D0A-BD80-4EA2-BA25-50D5946FABC5}">
      <dgm:prSet/>
      <dgm:spPr/>
      <dgm:t>
        <a:bodyPr/>
        <a:lstStyle/>
        <a:p>
          <a:endParaRPr lang="en-US"/>
        </a:p>
      </dgm:t>
    </dgm:pt>
    <dgm:pt modelId="{EEDECC5B-57D3-4FE0-A186-E061C9E81F60}" type="pres">
      <dgm:prSet presAssocID="{858C8E0C-D60D-4598-8B4D-3DDC61CAB257}" presName="hierChild1" presStyleCnt="0">
        <dgm:presLayoutVars>
          <dgm:orgChart val="1"/>
          <dgm:chPref val="1"/>
          <dgm:dir/>
          <dgm:animOne val="branch"/>
          <dgm:animLvl val="lvl"/>
          <dgm:resizeHandles/>
        </dgm:presLayoutVars>
      </dgm:prSet>
      <dgm:spPr/>
    </dgm:pt>
    <dgm:pt modelId="{D98C4214-CF3F-403D-A4E6-901CC844DD6F}" type="pres">
      <dgm:prSet presAssocID="{CC2FFFE6-7D86-400D-B284-315396AA26F7}" presName="hierRoot1" presStyleCnt="0">
        <dgm:presLayoutVars>
          <dgm:hierBranch val="init"/>
        </dgm:presLayoutVars>
      </dgm:prSet>
      <dgm:spPr/>
    </dgm:pt>
    <dgm:pt modelId="{FC6F1852-8371-4B8C-B4B8-F23A22E8F8D0}" type="pres">
      <dgm:prSet presAssocID="{CC2FFFE6-7D86-400D-B284-315396AA26F7}" presName="rootComposite1" presStyleCnt="0"/>
      <dgm:spPr/>
    </dgm:pt>
    <dgm:pt modelId="{B243454D-1B3E-4FFF-9BA5-7CAC6E5618ED}" type="pres">
      <dgm:prSet presAssocID="{CC2FFFE6-7D86-400D-B284-315396AA26F7}" presName="rootText1" presStyleLbl="node0" presStyleIdx="0" presStyleCnt="1">
        <dgm:presLayoutVars>
          <dgm:chPref val="3"/>
        </dgm:presLayoutVars>
      </dgm:prSet>
      <dgm:spPr/>
    </dgm:pt>
    <dgm:pt modelId="{4BE179EA-33DD-4078-ABBF-91A1A9453EBE}" type="pres">
      <dgm:prSet presAssocID="{CC2FFFE6-7D86-400D-B284-315396AA26F7}" presName="rootConnector1" presStyleLbl="node1" presStyleIdx="0" presStyleCnt="0"/>
      <dgm:spPr/>
    </dgm:pt>
    <dgm:pt modelId="{B29EDAB2-343C-44E9-9875-83C4009D1472}" type="pres">
      <dgm:prSet presAssocID="{CC2FFFE6-7D86-400D-B284-315396AA26F7}" presName="hierChild2" presStyleCnt="0"/>
      <dgm:spPr/>
    </dgm:pt>
    <dgm:pt modelId="{E7536ADE-F520-42FD-A879-EA19A37DCE00}" type="pres">
      <dgm:prSet presAssocID="{9BE2E156-00A0-4F5E-8AFC-CD7B64266528}" presName="Name37" presStyleLbl="parChTrans1D2" presStyleIdx="0" presStyleCnt="4"/>
      <dgm:spPr/>
    </dgm:pt>
    <dgm:pt modelId="{1EE89228-CCE4-4761-A706-E4FC2810F17C}" type="pres">
      <dgm:prSet presAssocID="{F502D6E1-83BE-460F-969C-FB59EF057D92}" presName="hierRoot2" presStyleCnt="0">
        <dgm:presLayoutVars>
          <dgm:hierBranch val="init"/>
        </dgm:presLayoutVars>
      </dgm:prSet>
      <dgm:spPr/>
    </dgm:pt>
    <dgm:pt modelId="{258D9387-E259-4795-B052-C3FAC794F6FC}" type="pres">
      <dgm:prSet presAssocID="{F502D6E1-83BE-460F-969C-FB59EF057D92}" presName="rootComposite" presStyleCnt="0"/>
      <dgm:spPr/>
    </dgm:pt>
    <dgm:pt modelId="{DAE0AE4D-AC8B-4D52-9422-78FEFD86F3B3}" type="pres">
      <dgm:prSet presAssocID="{F502D6E1-83BE-460F-969C-FB59EF057D92}" presName="rootText" presStyleLbl="node2" presStyleIdx="0" presStyleCnt="4">
        <dgm:presLayoutVars>
          <dgm:chPref val="3"/>
        </dgm:presLayoutVars>
      </dgm:prSet>
      <dgm:spPr/>
    </dgm:pt>
    <dgm:pt modelId="{1BF55F19-F2AE-40F7-925B-7964EC2B49EF}" type="pres">
      <dgm:prSet presAssocID="{F502D6E1-83BE-460F-969C-FB59EF057D92}" presName="rootConnector" presStyleLbl="node2" presStyleIdx="0" presStyleCnt="4"/>
      <dgm:spPr/>
    </dgm:pt>
    <dgm:pt modelId="{2023858E-77A3-49DA-9571-4BB9C6E51302}" type="pres">
      <dgm:prSet presAssocID="{F502D6E1-83BE-460F-969C-FB59EF057D92}" presName="hierChild4" presStyleCnt="0"/>
      <dgm:spPr/>
    </dgm:pt>
    <dgm:pt modelId="{80AED95A-5B6B-4FE6-8395-FF9C46A7A294}" type="pres">
      <dgm:prSet presAssocID="{F502D6E1-83BE-460F-969C-FB59EF057D92}" presName="hierChild5" presStyleCnt="0"/>
      <dgm:spPr/>
    </dgm:pt>
    <dgm:pt modelId="{FBC3FE8E-E8AF-4B96-AF7D-A288AB93BC60}" type="pres">
      <dgm:prSet presAssocID="{BD9314A2-8F53-4C25-8666-292CAB981DBB}" presName="Name37" presStyleLbl="parChTrans1D2" presStyleIdx="1" presStyleCnt="4"/>
      <dgm:spPr/>
    </dgm:pt>
    <dgm:pt modelId="{022940D0-ECA5-41B9-8FAD-323739A71714}" type="pres">
      <dgm:prSet presAssocID="{E4033AF7-F7F1-440A-A3AC-CCFD59003FD9}" presName="hierRoot2" presStyleCnt="0">
        <dgm:presLayoutVars>
          <dgm:hierBranch val="init"/>
        </dgm:presLayoutVars>
      </dgm:prSet>
      <dgm:spPr/>
    </dgm:pt>
    <dgm:pt modelId="{0B2960BA-9EBA-4E43-A430-F7E9E59A5102}" type="pres">
      <dgm:prSet presAssocID="{E4033AF7-F7F1-440A-A3AC-CCFD59003FD9}" presName="rootComposite" presStyleCnt="0"/>
      <dgm:spPr/>
    </dgm:pt>
    <dgm:pt modelId="{0E7A689F-3A77-4620-AF63-321300C7C05C}" type="pres">
      <dgm:prSet presAssocID="{E4033AF7-F7F1-440A-A3AC-CCFD59003FD9}" presName="rootText" presStyleLbl="node2" presStyleIdx="1" presStyleCnt="4">
        <dgm:presLayoutVars>
          <dgm:chPref val="3"/>
        </dgm:presLayoutVars>
      </dgm:prSet>
      <dgm:spPr/>
    </dgm:pt>
    <dgm:pt modelId="{81EEAC81-8523-415A-85C3-FE9206A32334}" type="pres">
      <dgm:prSet presAssocID="{E4033AF7-F7F1-440A-A3AC-CCFD59003FD9}" presName="rootConnector" presStyleLbl="node2" presStyleIdx="1" presStyleCnt="4"/>
      <dgm:spPr/>
    </dgm:pt>
    <dgm:pt modelId="{C5C63A15-1EED-41C7-A214-562EC84BC2F5}" type="pres">
      <dgm:prSet presAssocID="{E4033AF7-F7F1-440A-A3AC-CCFD59003FD9}" presName="hierChild4" presStyleCnt="0"/>
      <dgm:spPr/>
    </dgm:pt>
    <dgm:pt modelId="{DA947A5E-4701-40F3-AFDB-0C4C41C230D0}" type="pres">
      <dgm:prSet presAssocID="{E4033AF7-F7F1-440A-A3AC-CCFD59003FD9}" presName="hierChild5" presStyleCnt="0"/>
      <dgm:spPr/>
    </dgm:pt>
    <dgm:pt modelId="{F2EB6770-30FB-46A8-98C2-653A29FC385C}" type="pres">
      <dgm:prSet presAssocID="{1127D023-FF33-4471-B778-F6871EB9E549}" presName="Name37" presStyleLbl="parChTrans1D2" presStyleIdx="2" presStyleCnt="4"/>
      <dgm:spPr/>
    </dgm:pt>
    <dgm:pt modelId="{F3E40E77-3F82-4CB7-89B2-FBAB5E64D3B1}" type="pres">
      <dgm:prSet presAssocID="{280A693C-7ED8-4BD7-A1E3-87A5103DC0DA}" presName="hierRoot2" presStyleCnt="0">
        <dgm:presLayoutVars>
          <dgm:hierBranch val="init"/>
        </dgm:presLayoutVars>
      </dgm:prSet>
      <dgm:spPr/>
    </dgm:pt>
    <dgm:pt modelId="{B675E007-ED1D-4975-9A42-A4C563CC2C98}" type="pres">
      <dgm:prSet presAssocID="{280A693C-7ED8-4BD7-A1E3-87A5103DC0DA}" presName="rootComposite" presStyleCnt="0"/>
      <dgm:spPr/>
    </dgm:pt>
    <dgm:pt modelId="{3F481784-65E2-469F-BF36-0DD1171FE528}" type="pres">
      <dgm:prSet presAssocID="{280A693C-7ED8-4BD7-A1E3-87A5103DC0DA}" presName="rootText" presStyleLbl="node2" presStyleIdx="2" presStyleCnt="4">
        <dgm:presLayoutVars>
          <dgm:chPref val="3"/>
        </dgm:presLayoutVars>
      </dgm:prSet>
      <dgm:spPr/>
    </dgm:pt>
    <dgm:pt modelId="{41D8BA21-D531-4F4D-9356-254E6F71F15A}" type="pres">
      <dgm:prSet presAssocID="{280A693C-7ED8-4BD7-A1E3-87A5103DC0DA}" presName="rootConnector" presStyleLbl="node2" presStyleIdx="2" presStyleCnt="4"/>
      <dgm:spPr/>
    </dgm:pt>
    <dgm:pt modelId="{ECCFF6E2-792A-472B-AE33-424E2217C37E}" type="pres">
      <dgm:prSet presAssocID="{280A693C-7ED8-4BD7-A1E3-87A5103DC0DA}" presName="hierChild4" presStyleCnt="0"/>
      <dgm:spPr/>
    </dgm:pt>
    <dgm:pt modelId="{5499BA92-B508-4D80-9177-2BDA83E83C06}" type="pres">
      <dgm:prSet presAssocID="{280A693C-7ED8-4BD7-A1E3-87A5103DC0DA}" presName="hierChild5" presStyleCnt="0"/>
      <dgm:spPr/>
    </dgm:pt>
    <dgm:pt modelId="{7104EBF6-BF6F-49D6-8A5E-D3F604829546}" type="pres">
      <dgm:prSet presAssocID="{5E2EE4A9-38BD-4015-97C5-B463C17F7313}" presName="Name37" presStyleLbl="parChTrans1D2" presStyleIdx="3" presStyleCnt="4"/>
      <dgm:spPr/>
    </dgm:pt>
    <dgm:pt modelId="{A225C7F5-11CA-4CB2-8004-30A6CBACD653}" type="pres">
      <dgm:prSet presAssocID="{C0438449-9862-4FEA-8150-708420C9C819}" presName="hierRoot2" presStyleCnt="0">
        <dgm:presLayoutVars>
          <dgm:hierBranch val="init"/>
        </dgm:presLayoutVars>
      </dgm:prSet>
      <dgm:spPr/>
    </dgm:pt>
    <dgm:pt modelId="{1A2DFD6E-9B9F-42BD-B761-FAC06A2C3D3D}" type="pres">
      <dgm:prSet presAssocID="{C0438449-9862-4FEA-8150-708420C9C819}" presName="rootComposite" presStyleCnt="0"/>
      <dgm:spPr/>
    </dgm:pt>
    <dgm:pt modelId="{1899C9D2-ADF6-4ED6-AE02-6DB09FEA1A43}" type="pres">
      <dgm:prSet presAssocID="{C0438449-9862-4FEA-8150-708420C9C819}" presName="rootText" presStyleLbl="node2" presStyleIdx="3" presStyleCnt="4">
        <dgm:presLayoutVars>
          <dgm:chPref val="3"/>
        </dgm:presLayoutVars>
      </dgm:prSet>
      <dgm:spPr/>
    </dgm:pt>
    <dgm:pt modelId="{D20AFBD6-9C95-456C-9A29-10D0A148EA5D}" type="pres">
      <dgm:prSet presAssocID="{C0438449-9862-4FEA-8150-708420C9C819}" presName="rootConnector" presStyleLbl="node2" presStyleIdx="3" presStyleCnt="4"/>
      <dgm:spPr/>
    </dgm:pt>
    <dgm:pt modelId="{26F49AEC-A9B1-4F68-B972-47ABC17E8B89}" type="pres">
      <dgm:prSet presAssocID="{C0438449-9862-4FEA-8150-708420C9C819}" presName="hierChild4" presStyleCnt="0"/>
      <dgm:spPr/>
    </dgm:pt>
    <dgm:pt modelId="{94854257-7438-40DC-BE8C-70C24286710F}" type="pres">
      <dgm:prSet presAssocID="{C0438449-9862-4FEA-8150-708420C9C819}" presName="hierChild5" presStyleCnt="0"/>
      <dgm:spPr/>
    </dgm:pt>
    <dgm:pt modelId="{8064B16D-B4EB-47D6-94C1-347BB9C007AC}" type="pres">
      <dgm:prSet presAssocID="{CC2FFFE6-7D86-400D-B284-315396AA26F7}" presName="hierChild3" presStyleCnt="0"/>
      <dgm:spPr/>
    </dgm:pt>
  </dgm:ptLst>
  <dgm:cxnLst>
    <dgm:cxn modelId="{FC0A2D0A-BD80-4EA2-BA25-50D5946FABC5}" srcId="{CC2FFFE6-7D86-400D-B284-315396AA26F7}" destId="{C0438449-9862-4FEA-8150-708420C9C819}" srcOrd="3" destOrd="0" parTransId="{5E2EE4A9-38BD-4015-97C5-B463C17F7313}" sibTransId="{4DF71581-9B04-4131-B88C-DA015C7BB837}"/>
    <dgm:cxn modelId="{1E010011-8F34-4B15-9D8E-E5D0D013A7AC}" type="presOf" srcId="{CC2FFFE6-7D86-400D-B284-315396AA26F7}" destId="{B243454D-1B3E-4FFF-9BA5-7CAC6E5618ED}" srcOrd="0" destOrd="0" presId="urn:microsoft.com/office/officeart/2005/8/layout/orgChart1"/>
    <dgm:cxn modelId="{8348B237-8E7B-488E-A392-BBD9C0A7F5D1}" type="presOf" srcId="{BD9314A2-8F53-4C25-8666-292CAB981DBB}" destId="{FBC3FE8E-E8AF-4B96-AF7D-A288AB93BC60}" srcOrd="0" destOrd="0" presId="urn:microsoft.com/office/officeart/2005/8/layout/orgChart1"/>
    <dgm:cxn modelId="{E5A2103F-8168-480B-9AE4-1095CB699CA8}" type="presOf" srcId="{C0438449-9862-4FEA-8150-708420C9C819}" destId="{D20AFBD6-9C95-456C-9A29-10D0A148EA5D}" srcOrd="1" destOrd="0" presId="urn:microsoft.com/office/officeart/2005/8/layout/orgChart1"/>
    <dgm:cxn modelId="{23C3D15C-C772-4F88-A4F9-E7C68636AA11}" srcId="{858C8E0C-D60D-4598-8B4D-3DDC61CAB257}" destId="{CC2FFFE6-7D86-400D-B284-315396AA26F7}" srcOrd="0" destOrd="0" parTransId="{D6E793E9-B679-4426-9450-0C8385EA4341}" sibTransId="{A36EAF89-B08C-4FA0-8999-800BE2381211}"/>
    <dgm:cxn modelId="{F361635D-8D69-4BFC-B98A-FD70FE39B3FE}" srcId="{CC2FFFE6-7D86-400D-B284-315396AA26F7}" destId="{E4033AF7-F7F1-440A-A3AC-CCFD59003FD9}" srcOrd="1" destOrd="0" parTransId="{BD9314A2-8F53-4C25-8666-292CAB981DBB}" sibTransId="{0D1C3E08-DB52-44CC-9D1E-EAC6773CEA1B}"/>
    <dgm:cxn modelId="{1C317061-672F-45D5-B45F-D12D0726FEE3}" type="presOf" srcId="{280A693C-7ED8-4BD7-A1E3-87A5103DC0DA}" destId="{3F481784-65E2-469F-BF36-0DD1171FE528}" srcOrd="0" destOrd="0" presId="urn:microsoft.com/office/officeart/2005/8/layout/orgChart1"/>
    <dgm:cxn modelId="{9040766C-2B72-4240-B052-8EB5F0EA052A}" srcId="{CC2FFFE6-7D86-400D-B284-315396AA26F7}" destId="{280A693C-7ED8-4BD7-A1E3-87A5103DC0DA}" srcOrd="2" destOrd="0" parTransId="{1127D023-FF33-4471-B778-F6871EB9E549}" sibTransId="{652F0DCD-1D80-4E0C-8E7F-ECB4A59B3649}"/>
    <dgm:cxn modelId="{FDB7BD51-9351-4DC4-BDA1-38E56E4BDCD2}" type="presOf" srcId="{1127D023-FF33-4471-B778-F6871EB9E549}" destId="{F2EB6770-30FB-46A8-98C2-653A29FC385C}" srcOrd="0" destOrd="0" presId="urn:microsoft.com/office/officeart/2005/8/layout/orgChart1"/>
    <dgm:cxn modelId="{662F5179-9AD2-4C47-8FA2-D0E0B973F491}" type="presOf" srcId="{F502D6E1-83BE-460F-969C-FB59EF057D92}" destId="{1BF55F19-F2AE-40F7-925B-7964EC2B49EF}" srcOrd="1" destOrd="0" presId="urn:microsoft.com/office/officeart/2005/8/layout/orgChart1"/>
    <dgm:cxn modelId="{24D8018A-9EF8-428D-A42C-F6C245F067D4}" type="presOf" srcId="{F502D6E1-83BE-460F-969C-FB59EF057D92}" destId="{DAE0AE4D-AC8B-4D52-9422-78FEFD86F3B3}" srcOrd="0" destOrd="0" presId="urn:microsoft.com/office/officeart/2005/8/layout/orgChart1"/>
    <dgm:cxn modelId="{CDBA9893-502B-4C21-AA51-9D9B1A3CFEEF}" type="presOf" srcId="{E4033AF7-F7F1-440A-A3AC-CCFD59003FD9}" destId="{0E7A689F-3A77-4620-AF63-321300C7C05C}" srcOrd="0" destOrd="0" presId="urn:microsoft.com/office/officeart/2005/8/layout/orgChart1"/>
    <dgm:cxn modelId="{51A5F39E-1A30-4093-910D-450E14143D71}" srcId="{CC2FFFE6-7D86-400D-B284-315396AA26F7}" destId="{F502D6E1-83BE-460F-969C-FB59EF057D92}" srcOrd="0" destOrd="0" parTransId="{9BE2E156-00A0-4F5E-8AFC-CD7B64266528}" sibTransId="{517E3ADE-3447-41E0-A8D7-15B650512458}"/>
    <dgm:cxn modelId="{FB4BCBA5-6216-4B2A-9501-F06A05AB7CE4}" type="presOf" srcId="{280A693C-7ED8-4BD7-A1E3-87A5103DC0DA}" destId="{41D8BA21-D531-4F4D-9356-254E6F71F15A}" srcOrd="1" destOrd="0" presId="urn:microsoft.com/office/officeart/2005/8/layout/orgChart1"/>
    <dgm:cxn modelId="{6218A9A7-2D0D-4190-B330-2F9623E1B49E}" type="presOf" srcId="{E4033AF7-F7F1-440A-A3AC-CCFD59003FD9}" destId="{81EEAC81-8523-415A-85C3-FE9206A32334}" srcOrd="1" destOrd="0" presId="urn:microsoft.com/office/officeart/2005/8/layout/orgChart1"/>
    <dgm:cxn modelId="{DE9168B0-B5BA-4987-B209-2D6B80B94315}" type="presOf" srcId="{C0438449-9862-4FEA-8150-708420C9C819}" destId="{1899C9D2-ADF6-4ED6-AE02-6DB09FEA1A43}" srcOrd="0" destOrd="0" presId="urn:microsoft.com/office/officeart/2005/8/layout/orgChart1"/>
    <dgm:cxn modelId="{CD6A14B4-7B4F-436C-86F8-E9BD2E42728F}" type="presOf" srcId="{858C8E0C-D60D-4598-8B4D-3DDC61CAB257}" destId="{EEDECC5B-57D3-4FE0-A186-E061C9E81F60}" srcOrd="0" destOrd="0" presId="urn:microsoft.com/office/officeart/2005/8/layout/orgChart1"/>
    <dgm:cxn modelId="{CCEEC4DF-BEF1-4E5F-8604-8861378DBF16}" type="presOf" srcId="{CC2FFFE6-7D86-400D-B284-315396AA26F7}" destId="{4BE179EA-33DD-4078-ABBF-91A1A9453EBE}" srcOrd="1" destOrd="0" presId="urn:microsoft.com/office/officeart/2005/8/layout/orgChart1"/>
    <dgm:cxn modelId="{B98D1FF4-CDF5-46C3-A922-F11749C6DCF4}" type="presOf" srcId="{5E2EE4A9-38BD-4015-97C5-B463C17F7313}" destId="{7104EBF6-BF6F-49D6-8A5E-D3F604829546}" srcOrd="0" destOrd="0" presId="urn:microsoft.com/office/officeart/2005/8/layout/orgChart1"/>
    <dgm:cxn modelId="{5DBA31F9-BE47-4CCC-BA20-8CAD4E0F4EE9}" type="presOf" srcId="{9BE2E156-00A0-4F5E-8AFC-CD7B64266528}" destId="{E7536ADE-F520-42FD-A879-EA19A37DCE00}" srcOrd="0" destOrd="0" presId="urn:microsoft.com/office/officeart/2005/8/layout/orgChart1"/>
    <dgm:cxn modelId="{0E1093B2-3DB2-423A-93F8-D30E0817869A}" type="presParOf" srcId="{EEDECC5B-57D3-4FE0-A186-E061C9E81F60}" destId="{D98C4214-CF3F-403D-A4E6-901CC844DD6F}" srcOrd="0" destOrd="0" presId="urn:microsoft.com/office/officeart/2005/8/layout/orgChart1"/>
    <dgm:cxn modelId="{5BA0BA57-569C-4A9E-9E39-9EC07A8D9A21}" type="presParOf" srcId="{D98C4214-CF3F-403D-A4E6-901CC844DD6F}" destId="{FC6F1852-8371-4B8C-B4B8-F23A22E8F8D0}" srcOrd="0" destOrd="0" presId="urn:microsoft.com/office/officeart/2005/8/layout/orgChart1"/>
    <dgm:cxn modelId="{2A7B0EA4-F42B-4225-A8C9-6E085617047B}" type="presParOf" srcId="{FC6F1852-8371-4B8C-B4B8-F23A22E8F8D0}" destId="{B243454D-1B3E-4FFF-9BA5-7CAC6E5618ED}" srcOrd="0" destOrd="0" presId="urn:microsoft.com/office/officeart/2005/8/layout/orgChart1"/>
    <dgm:cxn modelId="{15AF9699-DFAF-440D-85EC-DDA90CB0D349}" type="presParOf" srcId="{FC6F1852-8371-4B8C-B4B8-F23A22E8F8D0}" destId="{4BE179EA-33DD-4078-ABBF-91A1A9453EBE}" srcOrd="1" destOrd="0" presId="urn:microsoft.com/office/officeart/2005/8/layout/orgChart1"/>
    <dgm:cxn modelId="{10C92743-5E5D-495F-A42D-E93AF756EF1A}" type="presParOf" srcId="{D98C4214-CF3F-403D-A4E6-901CC844DD6F}" destId="{B29EDAB2-343C-44E9-9875-83C4009D1472}" srcOrd="1" destOrd="0" presId="urn:microsoft.com/office/officeart/2005/8/layout/orgChart1"/>
    <dgm:cxn modelId="{8C5E658C-7B5F-4640-B51B-D0F8196B8FBF}" type="presParOf" srcId="{B29EDAB2-343C-44E9-9875-83C4009D1472}" destId="{E7536ADE-F520-42FD-A879-EA19A37DCE00}" srcOrd="0" destOrd="0" presId="urn:microsoft.com/office/officeart/2005/8/layout/orgChart1"/>
    <dgm:cxn modelId="{20581414-6F08-4D51-A11B-992F4A3F19E7}" type="presParOf" srcId="{B29EDAB2-343C-44E9-9875-83C4009D1472}" destId="{1EE89228-CCE4-4761-A706-E4FC2810F17C}" srcOrd="1" destOrd="0" presId="urn:microsoft.com/office/officeart/2005/8/layout/orgChart1"/>
    <dgm:cxn modelId="{075B30C0-A61F-4B4D-8AD5-0B3C9F91B4EC}" type="presParOf" srcId="{1EE89228-CCE4-4761-A706-E4FC2810F17C}" destId="{258D9387-E259-4795-B052-C3FAC794F6FC}" srcOrd="0" destOrd="0" presId="urn:microsoft.com/office/officeart/2005/8/layout/orgChart1"/>
    <dgm:cxn modelId="{01225D9D-65BB-4022-B28F-2D1838939476}" type="presParOf" srcId="{258D9387-E259-4795-B052-C3FAC794F6FC}" destId="{DAE0AE4D-AC8B-4D52-9422-78FEFD86F3B3}" srcOrd="0" destOrd="0" presId="urn:microsoft.com/office/officeart/2005/8/layout/orgChart1"/>
    <dgm:cxn modelId="{1DC09DA5-F56D-465E-BD02-0D8FF9591CCF}" type="presParOf" srcId="{258D9387-E259-4795-B052-C3FAC794F6FC}" destId="{1BF55F19-F2AE-40F7-925B-7964EC2B49EF}" srcOrd="1" destOrd="0" presId="urn:microsoft.com/office/officeart/2005/8/layout/orgChart1"/>
    <dgm:cxn modelId="{000B3FC9-0767-4199-9D56-91BD67146F56}" type="presParOf" srcId="{1EE89228-CCE4-4761-A706-E4FC2810F17C}" destId="{2023858E-77A3-49DA-9571-4BB9C6E51302}" srcOrd="1" destOrd="0" presId="urn:microsoft.com/office/officeart/2005/8/layout/orgChart1"/>
    <dgm:cxn modelId="{D1A986AC-DCB4-4F5A-93FD-A898556C06F6}" type="presParOf" srcId="{1EE89228-CCE4-4761-A706-E4FC2810F17C}" destId="{80AED95A-5B6B-4FE6-8395-FF9C46A7A294}" srcOrd="2" destOrd="0" presId="urn:microsoft.com/office/officeart/2005/8/layout/orgChart1"/>
    <dgm:cxn modelId="{E2EEFEDD-524C-45C6-888F-4E529DF9EE80}" type="presParOf" srcId="{B29EDAB2-343C-44E9-9875-83C4009D1472}" destId="{FBC3FE8E-E8AF-4B96-AF7D-A288AB93BC60}" srcOrd="2" destOrd="0" presId="urn:microsoft.com/office/officeart/2005/8/layout/orgChart1"/>
    <dgm:cxn modelId="{B9F6A071-8185-46EE-B38F-0487CD057AA3}" type="presParOf" srcId="{B29EDAB2-343C-44E9-9875-83C4009D1472}" destId="{022940D0-ECA5-41B9-8FAD-323739A71714}" srcOrd="3" destOrd="0" presId="urn:microsoft.com/office/officeart/2005/8/layout/orgChart1"/>
    <dgm:cxn modelId="{E0C2C3D5-0F9E-47B8-B58B-249140562B63}" type="presParOf" srcId="{022940D0-ECA5-41B9-8FAD-323739A71714}" destId="{0B2960BA-9EBA-4E43-A430-F7E9E59A5102}" srcOrd="0" destOrd="0" presId="urn:microsoft.com/office/officeart/2005/8/layout/orgChart1"/>
    <dgm:cxn modelId="{407492FE-214E-4096-8097-5700C07C43E7}" type="presParOf" srcId="{0B2960BA-9EBA-4E43-A430-F7E9E59A5102}" destId="{0E7A689F-3A77-4620-AF63-321300C7C05C}" srcOrd="0" destOrd="0" presId="urn:microsoft.com/office/officeart/2005/8/layout/orgChart1"/>
    <dgm:cxn modelId="{38F0E7F9-F8B0-4351-8154-05CC7CBC4D56}" type="presParOf" srcId="{0B2960BA-9EBA-4E43-A430-F7E9E59A5102}" destId="{81EEAC81-8523-415A-85C3-FE9206A32334}" srcOrd="1" destOrd="0" presId="urn:microsoft.com/office/officeart/2005/8/layout/orgChart1"/>
    <dgm:cxn modelId="{0367452D-0602-49AA-ABDD-9714D53872F5}" type="presParOf" srcId="{022940D0-ECA5-41B9-8FAD-323739A71714}" destId="{C5C63A15-1EED-41C7-A214-562EC84BC2F5}" srcOrd="1" destOrd="0" presId="urn:microsoft.com/office/officeart/2005/8/layout/orgChart1"/>
    <dgm:cxn modelId="{1EFA8F09-1157-43E7-90AE-37D6C06C56DB}" type="presParOf" srcId="{022940D0-ECA5-41B9-8FAD-323739A71714}" destId="{DA947A5E-4701-40F3-AFDB-0C4C41C230D0}" srcOrd="2" destOrd="0" presId="urn:microsoft.com/office/officeart/2005/8/layout/orgChart1"/>
    <dgm:cxn modelId="{21E0F386-E1C4-457C-A6FD-F379805D8F0B}" type="presParOf" srcId="{B29EDAB2-343C-44E9-9875-83C4009D1472}" destId="{F2EB6770-30FB-46A8-98C2-653A29FC385C}" srcOrd="4" destOrd="0" presId="urn:microsoft.com/office/officeart/2005/8/layout/orgChart1"/>
    <dgm:cxn modelId="{157B10B3-0F60-40AB-97F3-7CD5CFD27BBE}" type="presParOf" srcId="{B29EDAB2-343C-44E9-9875-83C4009D1472}" destId="{F3E40E77-3F82-4CB7-89B2-FBAB5E64D3B1}" srcOrd="5" destOrd="0" presId="urn:microsoft.com/office/officeart/2005/8/layout/orgChart1"/>
    <dgm:cxn modelId="{1DDA676D-7A77-4E89-8485-4F96321366CF}" type="presParOf" srcId="{F3E40E77-3F82-4CB7-89B2-FBAB5E64D3B1}" destId="{B675E007-ED1D-4975-9A42-A4C563CC2C98}" srcOrd="0" destOrd="0" presId="urn:microsoft.com/office/officeart/2005/8/layout/orgChart1"/>
    <dgm:cxn modelId="{173D6EDC-7ED8-4DC4-9B9B-9B3CECA0E543}" type="presParOf" srcId="{B675E007-ED1D-4975-9A42-A4C563CC2C98}" destId="{3F481784-65E2-469F-BF36-0DD1171FE528}" srcOrd="0" destOrd="0" presId="urn:microsoft.com/office/officeart/2005/8/layout/orgChart1"/>
    <dgm:cxn modelId="{FE50B505-79E1-4CD6-AD52-CA2AB1A0D48E}" type="presParOf" srcId="{B675E007-ED1D-4975-9A42-A4C563CC2C98}" destId="{41D8BA21-D531-4F4D-9356-254E6F71F15A}" srcOrd="1" destOrd="0" presId="urn:microsoft.com/office/officeart/2005/8/layout/orgChart1"/>
    <dgm:cxn modelId="{B121019F-54A7-4A7E-9BDB-579C6B2987E9}" type="presParOf" srcId="{F3E40E77-3F82-4CB7-89B2-FBAB5E64D3B1}" destId="{ECCFF6E2-792A-472B-AE33-424E2217C37E}" srcOrd="1" destOrd="0" presId="urn:microsoft.com/office/officeart/2005/8/layout/orgChart1"/>
    <dgm:cxn modelId="{C62AF44C-E4FA-452E-99B5-5875FD781F2E}" type="presParOf" srcId="{F3E40E77-3F82-4CB7-89B2-FBAB5E64D3B1}" destId="{5499BA92-B508-4D80-9177-2BDA83E83C06}" srcOrd="2" destOrd="0" presId="urn:microsoft.com/office/officeart/2005/8/layout/orgChart1"/>
    <dgm:cxn modelId="{8447D8A8-D004-48F2-BD58-BE83928551D4}" type="presParOf" srcId="{B29EDAB2-343C-44E9-9875-83C4009D1472}" destId="{7104EBF6-BF6F-49D6-8A5E-D3F604829546}" srcOrd="6" destOrd="0" presId="urn:microsoft.com/office/officeart/2005/8/layout/orgChart1"/>
    <dgm:cxn modelId="{C6100B7D-8BC9-4E62-82AB-D992BDFC0429}" type="presParOf" srcId="{B29EDAB2-343C-44E9-9875-83C4009D1472}" destId="{A225C7F5-11CA-4CB2-8004-30A6CBACD653}" srcOrd="7" destOrd="0" presId="urn:microsoft.com/office/officeart/2005/8/layout/orgChart1"/>
    <dgm:cxn modelId="{3011F243-D6E9-4FB3-BFAC-6A93B62E8263}" type="presParOf" srcId="{A225C7F5-11CA-4CB2-8004-30A6CBACD653}" destId="{1A2DFD6E-9B9F-42BD-B761-FAC06A2C3D3D}" srcOrd="0" destOrd="0" presId="urn:microsoft.com/office/officeart/2005/8/layout/orgChart1"/>
    <dgm:cxn modelId="{83BC5E2D-27DF-491E-84B1-DBB3F9E5B6B6}" type="presParOf" srcId="{1A2DFD6E-9B9F-42BD-B761-FAC06A2C3D3D}" destId="{1899C9D2-ADF6-4ED6-AE02-6DB09FEA1A43}" srcOrd="0" destOrd="0" presId="urn:microsoft.com/office/officeart/2005/8/layout/orgChart1"/>
    <dgm:cxn modelId="{7D6D9D3A-D1C9-4BDE-ADE8-C80B52B6A63E}" type="presParOf" srcId="{1A2DFD6E-9B9F-42BD-B761-FAC06A2C3D3D}" destId="{D20AFBD6-9C95-456C-9A29-10D0A148EA5D}" srcOrd="1" destOrd="0" presId="urn:microsoft.com/office/officeart/2005/8/layout/orgChart1"/>
    <dgm:cxn modelId="{5DD6FB82-A8D8-4588-B9B8-CB855228E1BF}" type="presParOf" srcId="{A225C7F5-11CA-4CB2-8004-30A6CBACD653}" destId="{26F49AEC-A9B1-4F68-B972-47ABC17E8B89}" srcOrd="1" destOrd="0" presId="urn:microsoft.com/office/officeart/2005/8/layout/orgChart1"/>
    <dgm:cxn modelId="{B346AC03-0742-40FB-9D12-3BEAD8F34480}" type="presParOf" srcId="{A225C7F5-11CA-4CB2-8004-30A6CBACD653}" destId="{94854257-7438-40DC-BE8C-70C24286710F}" srcOrd="2" destOrd="0" presId="urn:microsoft.com/office/officeart/2005/8/layout/orgChart1"/>
    <dgm:cxn modelId="{BA551727-2A43-4B77-A399-7F749E6C6957}" type="presParOf" srcId="{D98C4214-CF3F-403D-A4E6-901CC844DD6F}" destId="{8064B16D-B4EB-47D6-94C1-347BB9C007AC}"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689051-0379-4C48-AB4D-41AC58D91D2B}" type="doc">
      <dgm:prSet loTypeId="urn:microsoft.com/office/officeart/2016/7/layout/BasicLinearProcessNumbered" loCatId="process" qsTypeId="urn:microsoft.com/office/officeart/2005/8/quickstyle/simple1" qsCatId="simple" csTypeId="urn:microsoft.com/office/officeart/2005/8/colors/colorful5" csCatId="colorful" phldr="1"/>
      <dgm:spPr/>
      <dgm:t>
        <a:bodyPr/>
        <a:lstStyle/>
        <a:p>
          <a:endParaRPr lang="en-US"/>
        </a:p>
      </dgm:t>
    </dgm:pt>
    <dgm:pt modelId="{91AA90BB-661D-4BA6-A4E5-4F7C186CFB58}">
      <dgm:prSet/>
      <dgm:spPr/>
      <dgm:t>
        <a:bodyPr/>
        <a:lstStyle/>
        <a:p>
          <a:r>
            <a:rPr lang="en-US" dirty="0"/>
            <a:t>Use of UCT combined with LNS and SBCC were shown to be effective in reducing the prevalence of stunting in children at 24 months of age in low-and-middle-income setting</a:t>
          </a:r>
        </a:p>
      </dgm:t>
    </dgm:pt>
    <dgm:pt modelId="{DC685564-9DEB-4F21-A93D-31B53A38063E}" type="parTrans" cxnId="{A189026A-21A1-4660-B0B5-C1E5513199FB}">
      <dgm:prSet/>
      <dgm:spPr/>
      <dgm:t>
        <a:bodyPr/>
        <a:lstStyle/>
        <a:p>
          <a:endParaRPr lang="en-US"/>
        </a:p>
      </dgm:t>
    </dgm:pt>
    <dgm:pt modelId="{1577ACE2-92E8-4AB9-9878-CAE0047595CF}" type="sibTrans" cxnId="{A189026A-21A1-4660-B0B5-C1E5513199FB}">
      <dgm:prSet phldrT="1" phldr="0"/>
      <dgm:spPr/>
      <dgm:t>
        <a:bodyPr/>
        <a:lstStyle/>
        <a:p>
          <a:r>
            <a:rPr lang="en-US"/>
            <a:t>1</a:t>
          </a:r>
          <a:endParaRPr lang="en-US" dirty="0"/>
        </a:p>
      </dgm:t>
    </dgm:pt>
    <dgm:pt modelId="{3102A181-E122-4302-B228-FF3A7788CE7E}">
      <dgm:prSet/>
      <dgm:spPr/>
      <dgm:t>
        <a:bodyPr/>
        <a:lstStyle/>
        <a:p>
          <a:r>
            <a:rPr lang="en-US"/>
            <a:t>Scaling up of the UCT, in combination with LNS and SBCC sessions is recommended to improve the nutritional status of children living in marginalized populations</a:t>
          </a:r>
        </a:p>
      </dgm:t>
    </dgm:pt>
    <dgm:pt modelId="{A5EDD0D6-C869-48D1-A766-3908165D5C45}" type="parTrans" cxnId="{EC113B9B-920A-43C0-9294-6E3040AB461C}">
      <dgm:prSet/>
      <dgm:spPr/>
      <dgm:t>
        <a:bodyPr/>
        <a:lstStyle/>
        <a:p>
          <a:endParaRPr lang="en-US"/>
        </a:p>
      </dgm:t>
    </dgm:pt>
    <dgm:pt modelId="{E27E644D-09CA-42A1-AF12-3009F15F1EF9}" type="sibTrans" cxnId="{EC113B9B-920A-43C0-9294-6E3040AB461C}">
      <dgm:prSet phldrT="2" phldr="0"/>
      <dgm:spPr/>
      <dgm:t>
        <a:bodyPr/>
        <a:lstStyle/>
        <a:p>
          <a:r>
            <a:rPr lang="en-US"/>
            <a:t>2</a:t>
          </a:r>
        </a:p>
      </dgm:t>
    </dgm:pt>
    <dgm:pt modelId="{B72CBFA3-AF4D-4382-9F5D-E1A1E1F63097}">
      <dgm:prSet/>
      <dgm:spPr/>
      <dgm:t>
        <a:bodyPr/>
        <a:lstStyle/>
        <a:p>
          <a:r>
            <a:rPr lang="en-US" dirty="0"/>
            <a:t>Cash with SNF and cash with SNF and SBCC are cost-effective interventions in reducing malnutrition in children at 24 months of age</a:t>
          </a:r>
        </a:p>
      </dgm:t>
    </dgm:pt>
    <dgm:pt modelId="{018BDE4E-5656-465F-9D94-B89ED23BABEE}" type="parTrans" cxnId="{55ED81E2-B193-46BE-81EE-8E1BF9C53653}">
      <dgm:prSet/>
      <dgm:spPr/>
      <dgm:t>
        <a:bodyPr/>
        <a:lstStyle/>
        <a:p>
          <a:endParaRPr lang="en-US"/>
        </a:p>
      </dgm:t>
    </dgm:pt>
    <dgm:pt modelId="{7A92D727-6C2A-4350-80D7-12542EC0C1B5}" type="sibTrans" cxnId="{55ED81E2-B193-46BE-81EE-8E1BF9C53653}">
      <dgm:prSet phldrT="3" phldr="0"/>
      <dgm:spPr/>
      <dgm:t>
        <a:bodyPr/>
        <a:lstStyle/>
        <a:p>
          <a:r>
            <a:rPr lang="en-US"/>
            <a:t>3</a:t>
          </a:r>
        </a:p>
      </dgm:t>
    </dgm:pt>
    <dgm:pt modelId="{CAAC1015-3896-46E0-BFEB-31B6415AE952}" type="pres">
      <dgm:prSet presAssocID="{E4689051-0379-4C48-AB4D-41AC58D91D2B}" presName="Name0" presStyleCnt="0">
        <dgm:presLayoutVars>
          <dgm:animLvl val="lvl"/>
          <dgm:resizeHandles val="exact"/>
        </dgm:presLayoutVars>
      </dgm:prSet>
      <dgm:spPr/>
    </dgm:pt>
    <dgm:pt modelId="{5A058732-4D7F-4C9E-A3F0-36A621B53ED7}" type="pres">
      <dgm:prSet presAssocID="{91AA90BB-661D-4BA6-A4E5-4F7C186CFB58}" presName="compositeNode" presStyleCnt="0">
        <dgm:presLayoutVars>
          <dgm:bulletEnabled val="1"/>
        </dgm:presLayoutVars>
      </dgm:prSet>
      <dgm:spPr/>
    </dgm:pt>
    <dgm:pt modelId="{3A7AD1FA-1DD4-4EF0-81DF-AF951F8EAA09}" type="pres">
      <dgm:prSet presAssocID="{91AA90BB-661D-4BA6-A4E5-4F7C186CFB58}" presName="bgRect" presStyleLbl="bgAccFollowNode1" presStyleIdx="0" presStyleCnt="3"/>
      <dgm:spPr/>
    </dgm:pt>
    <dgm:pt modelId="{7215B506-A345-4F85-82DA-12722B369BE1}" type="pres">
      <dgm:prSet presAssocID="{1577ACE2-92E8-4AB9-9878-CAE0047595CF}" presName="sibTransNodeCircle" presStyleLbl="alignNode1" presStyleIdx="0" presStyleCnt="6">
        <dgm:presLayoutVars>
          <dgm:chMax val="0"/>
          <dgm:bulletEnabled/>
        </dgm:presLayoutVars>
      </dgm:prSet>
      <dgm:spPr/>
    </dgm:pt>
    <dgm:pt modelId="{DECA16A3-F5A1-46BB-93AA-0BE4D3789868}" type="pres">
      <dgm:prSet presAssocID="{91AA90BB-661D-4BA6-A4E5-4F7C186CFB58}" presName="bottomLine" presStyleLbl="alignNode1" presStyleIdx="1" presStyleCnt="6">
        <dgm:presLayoutVars/>
      </dgm:prSet>
      <dgm:spPr/>
    </dgm:pt>
    <dgm:pt modelId="{0805B244-7566-433D-80F4-BD3E1AEA8396}" type="pres">
      <dgm:prSet presAssocID="{91AA90BB-661D-4BA6-A4E5-4F7C186CFB58}" presName="nodeText" presStyleLbl="bgAccFollowNode1" presStyleIdx="0" presStyleCnt="3">
        <dgm:presLayoutVars>
          <dgm:bulletEnabled val="1"/>
        </dgm:presLayoutVars>
      </dgm:prSet>
      <dgm:spPr/>
    </dgm:pt>
    <dgm:pt modelId="{6ACC83A0-B66F-49B2-8672-C58B9876B9A4}" type="pres">
      <dgm:prSet presAssocID="{1577ACE2-92E8-4AB9-9878-CAE0047595CF}" presName="sibTrans" presStyleCnt="0"/>
      <dgm:spPr/>
    </dgm:pt>
    <dgm:pt modelId="{563AFECA-0A63-4AD2-94E0-46EFF0C91497}" type="pres">
      <dgm:prSet presAssocID="{3102A181-E122-4302-B228-FF3A7788CE7E}" presName="compositeNode" presStyleCnt="0">
        <dgm:presLayoutVars>
          <dgm:bulletEnabled val="1"/>
        </dgm:presLayoutVars>
      </dgm:prSet>
      <dgm:spPr/>
    </dgm:pt>
    <dgm:pt modelId="{C974A212-4DFE-41CC-9218-F8F93E7BEF28}" type="pres">
      <dgm:prSet presAssocID="{3102A181-E122-4302-B228-FF3A7788CE7E}" presName="bgRect" presStyleLbl="bgAccFollowNode1" presStyleIdx="1" presStyleCnt="3"/>
      <dgm:spPr/>
    </dgm:pt>
    <dgm:pt modelId="{9824C11E-E93B-4D47-832D-2BDBD533B565}" type="pres">
      <dgm:prSet presAssocID="{E27E644D-09CA-42A1-AF12-3009F15F1EF9}" presName="sibTransNodeCircle" presStyleLbl="alignNode1" presStyleIdx="2" presStyleCnt="6">
        <dgm:presLayoutVars>
          <dgm:chMax val="0"/>
          <dgm:bulletEnabled/>
        </dgm:presLayoutVars>
      </dgm:prSet>
      <dgm:spPr/>
    </dgm:pt>
    <dgm:pt modelId="{90C8D51E-BE92-403C-9941-18F996A7F4E1}" type="pres">
      <dgm:prSet presAssocID="{3102A181-E122-4302-B228-FF3A7788CE7E}" presName="bottomLine" presStyleLbl="alignNode1" presStyleIdx="3" presStyleCnt="6">
        <dgm:presLayoutVars/>
      </dgm:prSet>
      <dgm:spPr/>
    </dgm:pt>
    <dgm:pt modelId="{5E25DA35-C8E8-4CA2-9E25-FBBE6B92F057}" type="pres">
      <dgm:prSet presAssocID="{3102A181-E122-4302-B228-FF3A7788CE7E}" presName="nodeText" presStyleLbl="bgAccFollowNode1" presStyleIdx="1" presStyleCnt="3">
        <dgm:presLayoutVars>
          <dgm:bulletEnabled val="1"/>
        </dgm:presLayoutVars>
      </dgm:prSet>
      <dgm:spPr/>
    </dgm:pt>
    <dgm:pt modelId="{09BFBB80-DCF5-4C51-A901-BC4DA8F092AB}" type="pres">
      <dgm:prSet presAssocID="{E27E644D-09CA-42A1-AF12-3009F15F1EF9}" presName="sibTrans" presStyleCnt="0"/>
      <dgm:spPr/>
    </dgm:pt>
    <dgm:pt modelId="{9A74325A-D285-4126-ACC5-9E991669F525}" type="pres">
      <dgm:prSet presAssocID="{B72CBFA3-AF4D-4382-9F5D-E1A1E1F63097}" presName="compositeNode" presStyleCnt="0">
        <dgm:presLayoutVars>
          <dgm:bulletEnabled val="1"/>
        </dgm:presLayoutVars>
      </dgm:prSet>
      <dgm:spPr/>
    </dgm:pt>
    <dgm:pt modelId="{B33B8479-AEAD-471C-BE98-C5680B376ABB}" type="pres">
      <dgm:prSet presAssocID="{B72CBFA3-AF4D-4382-9F5D-E1A1E1F63097}" presName="bgRect" presStyleLbl="bgAccFollowNode1" presStyleIdx="2" presStyleCnt="3"/>
      <dgm:spPr/>
    </dgm:pt>
    <dgm:pt modelId="{A4EF51E6-36FD-4777-B863-1096E8FE7CF0}" type="pres">
      <dgm:prSet presAssocID="{7A92D727-6C2A-4350-80D7-12542EC0C1B5}" presName="sibTransNodeCircle" presStyleLbl="alignNode1" presStyleIdx="4" presStyleCnt="6">
        <dgm:presLayoutVars>
          <dgm:chMax val="0"/>
          <dgm:bulletEnabled/>
        </dgm:presLayoutVars>
      </dgm:prSet>
      <dgm:spPr/>
    </dgm:pt>
    <dgm:pt modelId="{D6980D9E-388D-4534-8BE3-FA29A8300591}" type="pres">
      <dgm:prSet presAssocID="{B72CBFA3-AF4D-4382-9F5D-E1A1E1F63097}" presName="bottomLine" presStyleLbl="alignNode1" presStyleIdx="5" presStyleCnt="6">
        <dgm:presLayoutVars/>
      </dgm:prSet>
      <dgm:spPr/>
    </dgm:pt>
    <dgm:pt modelId="{EFB4677B-DD21-47B7-8E3F-77435969B6F8}" type="pres">
      <dgm:prSet presAssocID="{B72CBFA3-AF4D-4382-9F5D-E1A1E1F63097}" presName="nodeText" presStyleLbl="bgAccFollowNode1" presStyleIdx="2" presStyleCnt="3">
        <dgm:presLayoutVars>
          <dgm:bulletEnabled val="1"/>
        </dgm:presLayoutVars>
      </dgm:prSet>
      <dgm:spPr/>
    </dgm:pt>
  </dgm:ptLst>
  <dgm:cxnLst>
    <dgm:cxn modelId="{18D17C05-4A8B-4E35-96B6-5A09F7436C56}" type="presOf" srcId="{91AA90BB-661D-4BA6-A4E5-4F7C186CFB58}" destId="{3A7AD1FA-1DD4-4EF0-81DF-AF951F8EAA09}" srcOrd="0" destOrd="0" presId="urn:microsoft.com/office/officeart/2016/7/layout/BasicLinearProcessNumbered"/>
    <dgm:cxn modelId="{79C3AB3E-25AD-4199-92DA-9A7BE4218C31}" type="presOf" srcId="{1577ACE2-92E8-4AB9-9878-CAE0047595CF}" destId="{7215B506-A345-4F85-82DA-12722B369BE1}" srcOrd="0" destOrd="0" presId="urn:microsoft.com/office/officeart/2016/7/layout/BasicLinearProcessNumbered"/>
    <dgm:cxn modelId="{C528D862-12AF-487F-82E2-71CBAC9A00D5}" type="presOf" srcId="{B72CBFA3-AF4D-4382-9F5D-E1A1E1F63097}" destId="{EFB4677B-DD21-47B7-8E3F-77435969B6F8}" srcOrd="1" destOrd="0" presId="urn:microsoft.com/office/officeart/2016/7/layout/BasicLinearProcessNumbered"/>
    <dgm:cxn modelId="{A189026A-21A1-4660-B0B5-C1E5513199FB}" srcId="{E4689051-0379-4C48-AB4D-41AC58D91D2B}" destId="{91AA90BB-661D-4BA6-A4E5-4F7C186CFB58}" srcOrd="0" destOrd="0" parTransId="{DC685564-9DEB-4F21-A93D-31B53A38063E}" sibTransId="{1577ACE2-92E8-4AB9-9878-CAE0047595CF}"/>
    <dgm:cxn modelId="{2DEC5C6C-90A1-4B38-BBFE-539B31154938}" type="presOf" srcId="{7A92D727-6C2A-4350-80D7-12542EC0C1B5}" destId="{A4EF51E6-36FD-4777-B863-1096E8FE7CF0}" srcOrd="0" destOrd="0" presId="urn:microsoft.com/office/officeart/2016/7/layout/BasicLinearProcessNumbered"/>
    <dgm:cxn modelId="{41360D6D-3892-4D12-A228-B2360CEDFF67}" type="presOf" srcId="{E27E644D-09CA-42A1-AF12-3009F15F1EF9}" destId="{9824C11E-E93B-4D47-832D-2BDBD533B565}" srcOrd="0" destOrd="0" presId="urn:microsoft.com/office/officeart/2016/7/layout/BasicLinearProcessNumbered"/>
    <dgm:cxn modelId="{B8066350-5745-43DD-A3C9-A8240CD5E222}" type="presOf" srcId="{3102A181-E122-4302-B228-FF3A7788CE7E}" destId="{5E25DA35-C8E8-4CA2-9E25-FBBE6B92F057}" srcOrd="1" destOrd="0" presId="urn:microsoft.com/office/officeart/2016/7/layout/BasicLinearProcessNumbered"/>
    <dgm:cxn modelId="{3C639B7F-BBC8-47BA-89EC-CC19C76F89CB}" type="presOf" srcId="{91AA90BB-661D-4BA6-A4E5-4F7C186CFB58}" destId="{0805B244-7566-433D-80F4-BD3E1AEA8396}" srcOrd="1" destOrd="0" presId="urn:microsoft.com/office/officeart/2016/7/layout/BasicLinearProcessNumbered"/>
    <dgm:cxn modelId="{BA003D91-3BE8-45D6-882C-0284F9D243C0}" type="presOf" srcId="{E4689051-0379-4C48-AB4D-41AC58D91D2B}" destId="{CAAC1015-3896-46E0-BFEB-31B6415AE952}" srcOrd="0" destOrd="0" presId="urn:microsoft.com/office/officeart/2016/7/layout/BasicLinearProcessNumbered"/>
    <dgm:cxn modelId="{EC113B9B-920A-43C0-9294-6E3040AB461C}" srcId="{E4689051-0379-4C48-AB4D-41AC58D91D2B}" destId="{3102A181-E122-4302-B228-FF3A7788CE7E}" srcOrd="1" destOrd="0" parTransId="{A5EDD0D6-C869-48D1-A766-3908165D5C45}" sibTransId="{E27E644D-09CA-42A1-AF12-3009F15F1EF9}"/>
    <dgm:cxn modelId="{04961DC7-7E28-44A7-88C4-429250657075}" type="presOf" srcId="{B72CBFA3-AF4D-4382-9F5D-E1A1E1F63097}" destId="{B33B8479-AEAD-471C-BE98-C5680B376ABB}" srcOrd="0" destOrd="0" presId="urn:microsoft.com/office/officeart/2016/7/layout/BasicLinearProcessNumbered"/>
    <dgm:cxn modelId="{976A5DD6-F5F7-4DCB-8CD8-D7FD8FEC0CA8}" type="presOf" srcId="{3102A181-E122-4302-B228-FF3A7788CE7E}" destId="{C974A212-4DFE-41CC-9218-F8F93E7BEF28}" srcOrd="0" destOrd="0" presId="urn:microsoft.com/office/officeart/2016/7/layout/BasicLinearProcessNumbered"/>
    <dgm:cxn modelId="{55ED81E2-B193-46BE-81EE-8E1BF9C53653}" srcId="{E4689051-0379-4C48-AB4D-41AC58D91D2B}" destId="{B72CBFA3-AF4D-4382-9F5D-E1A1E1F63097}" srcOrd="2" destOrd="0" parTransId="{018BDE4E-5656-465F-9D94-B89ED23BABEE}" sibTransId="{7A92D727-6C2A-4350-80D7-12542EC0C1B5}"/>
    <dgm:cxn modelId="{02146111-E16E-43AA-8E3D-B19B96A9140B}" type="presParOf" srcId="{CAAC1015-3896-46E0-BFEB-31B6415AE952}" destId="{5A058732-4D7F-4C9E-A3F0-36A621B53ED7}" srcOrd="0" destOrd="0" presId="urn:microsoft.com/office/officeart/2016/7/layout/BasicLinearProcessNumbered"/>
    <dgm:cxn modelId="{3E3EBE82-A865-4699-B181-165F5405522B}" type="presParOf" srcId="{5A058732-4D7F-4C9E-A3F0-36A621B53ED7}" destId="{3A7AD1FA-1DD4-4EF0-81DF-AF951F8EAA09}" srcOrd="0" destOrd="0" presId="urn:microsoft.com/office/officeart/2016/7/layout/BasicLinearProcessNumbered"/>
    <dgm:cxn modelId="{FAEF2696-D47E-48CA-9A55-C59E3131363F}" type="presParOf" srcId="{5A058732-4D7F-4C9E-A3F0-36A621B53ED7}" destId="{7215B506-A345-4F85-82DA-12722B369BE1}" srcOrd="1" destOrd="0" presId="urn:microsoft.com/office/officeart/2016/7/layout/BasicLinearProcessNumbered"/>
    <dgm:cxn modelId="{4B88DE48-D12E-46DF-8B92-181E667C2AD2}" type="presParOf" srcId="{5A058732-4D7F-4C9E-A3F0-36A621B53ED7}" destId="{DECA16A3-F5A1-46BB-93AA-0BE4D3789868}" srcOrd="2" destOrd="0" presId="urn:microsoft.com/office/officeart/2016/7/layout/BasicLinearProcessNumbered"/>
    <dgm:cxn modelId="{A2DC3EEC-ED42-4854-8112-916FA9DD1394}" type="presParOf" srcId="{5A058732-4D7F-4C9E-A3F0-36A621B53ED7}" destId="{0805B244-7566-433D-80F4-BD3E1AEA8396}" srcOrd="3" destOrd="0" presId="urn:microsoft.com/office/officeart/2016/7/layout/BasicLinearProcessNumbered"/>
    <dgm:cxn modelId="{88CA292F-F379-4796-A408-C2443F923D0D}" type="presParOf" srcId="{CAAC1015-3896-46E0-BFEB-31B6415AE952}" destId="{6ACC83A0-B66F-49B2-8672-C58B9876B9A4}" srcOrd="1" destOrd="0" presId="urn:microsoft.com/office/officeart/2016/7/layout/BasicLinearProcessNumbered"/>
    <dgm:cxn modelId="{D9E1CF0A-E3BC-4094-8DE5-45E8A52004A0}" type="presParOf" srcId="{CAAC1015-3896-46E0-BFEB-31B6415AE952}" destId="{563AFECA-0A63-4AD2-94E0-46EFF0C91497}" srcOrd="2" destOrd="0" presId="urn:microsoft.com/office/officeart/2016/7/layout/BasicLinearProcessNumbered"/>
    <dgm:cxn modelId="{7BEE1860-0C3F-4214-A166-C22A33905E36}" type="presParOf" srcId="{563AFECA-0A63-4AD2-94E0-46EFF0C91497}" destId="{C974A212-4DFE-41CC-9218-F8F93E7BEF28}" srcOrd="0" destOrd="0" presId="urn:microsoft.com/office/officeart/2016/7/layout/BasicLinearProcessNumbered"/>
    <dgm:cxn modelId="{2461AD97-6C58-463A-ABF7-6A1FB4DD59F1}" type="presParOf" srcId="{563AFECA-0A63-4AD2-94E0-46EFF0C91497}" destId="{9824C11E-E93B-4D47-832D-2BDBD533B565}" srcOrd="1" destOrd="0" presId="urn:microsoft.com/office/officeart/2016/7/layout/BasicLinearProcessNumbered"/>
    <dgm:cxn modelId="{83E52F89-21E3-47AA-919A-EA72C1DC2097}" type="presParOf" srcId="{563AFECA-0A63-4AD2-94E0-46EFF0C91497}" destId="{90C8D51E-BE92-403C-9941-18F996A7F4E1}" srcOrd="2" destOrd="0" presId="urn:microsoft.com/office/officeart/2016/7/layout/BasicLinearProcessNumbered"/>
    <dgm:cxn modelId="{81C49C4C-5CB3-4330-ACE3-88C5B5CB1685}" type="presParOf" srcId="{563AFECA-0A63-4AD2-94E0-46EFF0C91497}" destId="{5E25DA35-C8E8-4CA2-9E25-FBBE6B92F057}" srcOrd="3" destOrd="0" presId="urn:microsoft.com/office/officeart/2016/7/layout/BasicLinearProcessNumbered"/>
    <dgm:cxn modelId="{92EEE94C-4569-4AC2-9DCD-674491D29CAF}" type="presParOf" srcId="{CAAC1015-3896-46E0-BFEB-31B6415AE952}" destId="{09BFBB80-DCF5-4C51-A901-BC4DA8F092AB}" srcOrd="3" destOrd="0" presId="urn:microsoft.com/office/officeart/2016/7/layout/BasicLinearProcessNumbered"/>
    <dgm:cxn modelId="{1D8F59F4-6F70-443E-9BEE-4927D336FE7A}" type="presParOf" srcId="{CAAC1015-3896-46E0-BFEB-31B6415AE952}" destId="{9A74325A-D285-4126-ACC5-9E991669F525}" srcOrd="4" destOrd="0" presId="urn:microsoft.com/office/officeart/2016/7/layout/BasicLinearProcessNumbered"/>
    <dgm:cxn modelId="{2174F96B-C633-4F85-9686-18C9A6C38091}" type="presParOf" srcId="{9A74325A-D285-4126-ACC5-9E991669F525}" destId="{B33B8479-AEAD-471C-BE98-C5680B376ABB}" srcOrd="0" destOrd="0" presId="urn:microsoft.com/office/officeart/2016/7/layout/BasicLinearProcessNumbered"/>
    <dgm:cxn modelId="{53CFB2B8-9909-4728-850D-A1F2BDA72025}" type="presParOf" srcId="{9A74325A-D285-4126-ACC5-9E991669F525}" destId="{A4EF51E6-36FD-4777-B863-1096E8FE7CF0}" srcOrd="1" destOrd="0" presId="urn:microsoft.com/office/officeart/2016/7/layout/BasicLinearProcessNumbered"/>
    <dgm:cxn modelId="{01675887-3A3F-4614-9D1E-2A17CDDD1164}" type="presParOf" srcId="{9A74325A-D285-4126-ACC5-9E991669F525}" destId="{D6980D9E-388D-4534-8BE3-FA29A8300591}" srcOrd="2" destOrd="0" presId="urn:microsoft.com/office/officeart/2016/7/layout/BasicLinearProcessNumbered"/>
    <dgm:cxn modelId="{6654C243-2765-4D51-BC85-C2F08E9B4B4E}" type="presParOf" srcId="{9A74325A-D285-4126-ACC5-9E991669F525}" destId="{EFB4677B-DD21-47B7-8E3F-77435969B6F8}"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DCF25-05DA-496D-A4C9-5647BBF64B6E}">
      <dsp:nvSpPr>
        <dsp:cNvPr id="0" name=""/>
        <dsp:cNvSpPr/>
      </dsp:nvSpPr>
      <dsp:spPr>
        <a:xfrm>
          <a:off x="0" y="0"/>
          <a:ext cx="5424377" cy="0"/>
        </a:xfrm>
        <a:prstGeom prst="lin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10BC17D6-6C14-4932-BD93-4C518E055C6E}">
      <dsp:nvSpPr>
        <dsp:cNvPr id="0" name=""/>
        <dsp:cNvSpPr/>
      </dsp:nvSpPr>
      <dsp:spPr>
        <a:xfrm>
          <a:off x="0" y="0"/>
          <a:ext cx="5424377" cy="4351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To assess the effectiveness of different nutrition-based supplements on nutritional outcomes in both women and their children during the first 1000-days of life.</a:t>
          </a:r>
        </a:p>
      </dsp:txBody>
      <dsp:txXfrm>
        <a:off x="0" y="0"/>
        <a:ext cx="5424377" cy="43513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6BB27-E05E-48D6-B118-740BDB3E2C75}">
      <dsp:nvSpPr>
        <dsp:cNvPr id="0" name=""/>
        <dsp:cNvSpPr/>
      </dsp:nvSpPr>
      <dsp:spPr>
        <a:xfrm>
          <a:off x="0" y="2562"/>
          <a:ext cx="10836348" cy="0"/>
        </a:xfrm>
        <a:prstGeom prst="lin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1DDBF75-1A9E-448F-BED4-346EB2720119}">
      <dsp:nvSpPr>
        <dsp:cNvPr id="0" name=""/>
        <dsp:cNvSpPr/>
      </dsp:nvSpPr>
      <dsp:spPr>
        <a:xfrm>
          <a:off x="0" y="2562"/>
          <a:ext cx="10836348" cy="174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en-US" sz="2400" kern="1200"/>
            <a:t>Provision of WSB+ and LNS-MQ during the first 1000-days of life improved child linear growth and reduced stunting in children at 24 months. </a:t>
          </a:r>
        </a:p>
      </dsp:txBody>
      <dsp:txXfrm>
        <a:off x="0" y="2562"/>
        <a:ext cx="10836348" cy="1747937"/>
      </dsp:txXfrm>
    </dsp:sp>
    <dsp:sp modelId="{FB78403D-4211-4570-9EC7-AC8ABD771F49}">
      <dsp:nvSpPr>
        <dsp:cNvPr id="0" name=""/>
        <dsp:cNvSpPr/>
      </dsp:nvSpPr>
      <dsp:spPr>
        <a:xfrm>
          <a:off x="0" y="1482349"/>
          <a:ext cx="10836348" cy="0"/>
        </a:xfrm>
        <a:prstGeom prst="line">
          <a:avLst/>
        </a:prstGeom>
        <a:gradFill rotWithShape="0">
          <a:gsLst>
            <a:gs pos="0">
              <a:schemeClr val="accent4">
                <a:hueOff val="4564078"/>
                <a:satOff val="0"/>
                <a:lumOff val="-14902"/>
                <a:alphaOff val="0"/>
                <a:tint val="100000"/>
                <a:shade val="100000"/>
                <a:satMod val="130000"/>
              </a:schemeClr>
            </a:gs>
            <a:gs pos="100000">
              <a:schemeClr val="accent4">
                <a:hueOff val="4564078"/>
                <a:satOff val="0"/>
                <a:lumOff val="-14902"/>
                <a:alphaOff val="0"/>
                <a:tint val="50000"/>
                <a:shade val="100000"/>
                <a:satMod val="350000"/>
              </a:schemeClr>
            </a:gs>
          </a:gsLst>
          <a:lin ang="16200000" scaled="0"/>
        </a:gradFill>
        <a:ln w="9525" cap="flat" cmpd="sng" algn="ctr">
          <a:solidFill>
            <a:schemeClr val="accent4">
              <a:hueOff val="4564078"/>
              <a:satOff val="0"/>
              <a:lumOff val="-14902"/>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E814128-43F1-4BC6-A587-E3FEC71CDFF5}">
      <dsp:nvSpPr>
        <dsp:cNvPr id="0" name=""/>
        <dsp:cNvSpPr/>
      </dsp:nvSpPr>
      <dsp:spPr>
        <a:xfrm>
          <a:off x="0" y="1718600"/>
          <a:ext cx="10836348" cy="174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en-GB" sz="2400" b="1" kern="1200" dirty="0"/>
            <a:t>The risk of reduction in stunting (8.6%) and wasting among children aged 6-23 months was statistically significant</a:t>
          </a:r>
          <a:r>
            <a:rPr lang="en-US" sz="2400" b="1" kern="1200" dirty="0"/>
            <a:t>, along with the weight gain in pregnant women (5.8%), which</a:t>
          </a:r>
          <a:r>
            <a:rPr lang="en-GB" sz="2400" b="1" kern="1200" dirty="0"/>
            <a:t> shows that an immediate improvement in nutrition indicators is indeed possible</a:t>
          </a:r>
          <a:r>
            <a:rPr lang="en-GB" sz="2400" kern="1200" dirty="0"/>
            <a:t>. </a:t>
          </a:r>
          <a:endParaRPr lang="en-US" sz="2400" kern="1200" dirty="0"/>
        </a:p>
      </dsp:txBody>
      <dsp:txXfrm>
        <a:off x="0" y="1718600"/>
        <a:ext cx="10836348" cy="1747937"/>
      </dsp:txXfrm>
    </dsp:sp>
    <dsp:sp modelId="{C92A3A5A-5190-4CAB-96DC-CC3C82C7A2E7}">
      <dsp:nvSpPr>
        <dsp:cNvPr id="0" name=""/>
        <dsp:cNvSpPr/>
      </dsp:nvSpPr>
      <dsp:spPr>
        <a:xfrm>
          <a:off x="0" y="3498438"/>
          <a:ext cx="10836348" cy="0"/>
        </a:xfrm>
        <a:prstGeom prst="line">
          <a:avLst/>
        </a:prstGeom>
        <a:gradFill rotWithShape="0">
          <a:gsLst>
            <a:gs pos="0">
              <a:schemeClr val="accent4">
                <a:hueOff val="9128156"/>
                <a:satOff val="0"/>
                <a:lumOff val="-29804"/>
                <a:alphaOff val="0"/>
                <a:tint val="100000"/>
                <a:shade val="100000"/>
                <a:satMod val="130000"/>
              </a:schemeClr>
            </a:gs>
            <a:gs pos="100000">
              <a:schemeClr val="accent4">
                <a:hueOff val="9128156"/>
                <a:satOff val="0"/>
                <a:lumOff val="-29804"/>
                <a:alphaOff val="0"/>
                <a:tint val="50000"/>
                <a:shade val="100000"/>
                <a:satMod val="350000"/>
              </a:schemeClr>
            </a:gs>
          </a:gsLst>
          <a:lin ang="16200000" scaled="0"/>
        </a:gradFill>
        <a:ln w="9525" cap="flat" cmpd="sng" algn="ctr">
          <a:solidFill>
            <a:schemeClr val="accent4">
              <a:hueOff val="9128156"/>
              <a:satOff val="0"/>
              <a:lumOff val="-29804"/>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DE9C0C61-3142-470F-82A6-55B51968662B}">
      <dsp:nvSpPr>
        <dsp:cNvPr id="0" name=""/>
        <dsp:cNvSpPr/>
      </dsp:nvSpPr>
      <dsp:spPr>
        <a:xfrm>
          <a:off x="0" y="3498438"/>
          <a:ext cx="10836348" cy="174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en-GB" sz="2400" kern="1200" dirty="0"/>
            <a:t>Stunting Prevention project has proved the plausibility of achieving nutrition gains in short term with a combination  strategy of nutrient-based supplements and BCC messages delivered through the primary health care system. </a:t>
          </a:r>
          <a:endParaRPr lang="en-US" sz="2400" kern="1200" dirty="0"/>
        </a:p>
      </dsp:txBody>
      <dsp:txXfrm>
        <a:off x="0" y="3498438"/>
        <a:ext cx="10836348" cy="17479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EF2AF4-2D45-44CA-A5AC-06EF4F81E803}">
      <dsp:nvSpPr>
        <dsp:cNvPr id="0" name=""/>
        <dsp:cNvSpPr/>
      </dsp:nvSpPr>
      <dsp:spPr>
        <a:xfrm>
          <a:off x="0" y="0"/>
          <a:ext cx="5648093" cy="163435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accent1"/>
              </a:solidFill>
            </a:rPr>
            <a:t>Cash-based transfers</a:t>
          </a:r>
        </a:p>
        <a:p>
          <a:pPr marL="0" lvl="0" indent="0" algn="l" defTabSz="889000">
            <a:lnSpc>
              <a:spcPct val="90000"/>
            </a:lnSpc>
            <a:spcBef>
              <a:spcPct val="0"/>
            </a:spcBef>
            <a:spcAft>
              <a:spcPct val="35000"/>
            </a:spcAft>
            <a:buNone/>
          </a:pPr>
          <a:r>
            <a:rPr lang="en-US" sz="1800" kern="1200" dirty="0"/>
            <a:t>4,834 PKR, and then 5,000 PKR on quarterly basis was provided by BISP, Government of Pakistan</a:t>
          </a:r>
        </a:p>
      </dsp:txBody>
      <dsp:txXfrm>
        <a:off x="1293053" y="0"/>
        <a:ext cx="4355039" cy="1634350"/>
      </dsp:txXfrm>
    </dsp:sp>
    <dsp:sp modelId="{46A10626-4619-415A-8D7A-F6ABAAE320FD}">
      <dsp:nvSpPr>
        <dsp:cNvPr id="0" name=""/>
        <dsp:cNvSpPr/>
      </dsp:nvSpPr>
      <dsp:spPr>
        <a:xfrm>
          <a:off x="163435" y="163435"/>
          <a:ext cx="1129618" cy="1307480"/>
        </a:xfrm>
        <a:prstGeom prst="roundRect">
          <a:avLst>
            <a:gd name="adj" fmla="val 10000"/>
          </a:avLst>
        </a:prstGeom>
        <a:blipFill rotWithShape="1">
          <a:blip xmlns:r="http://schemas.openxmlformats.org/officeDocument/2006/relationships" r:embed="rId1"/>
          <a:srcRect/>
          <a:stretch>
            <a:fillRect l="-48000" r="-48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F3E40C-BEAB-406F-BE64-6701FFA06592}">
      <dsp:nvSpPr>
        <dsp:cNvPr id="0" name=""/>
        <dsp:cNvSpPr/>
      </dsp:nvSpPr>
      <dsp:spPr>
        <a:xfrm>
          <a:off x="0" y="1797785"/>
          <a:ext cx="5648093" cy="163435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accent1"/>
              </a:solidFill>
            </a:rPr>
            <a:t>Lipid-based nutrient supplement (LNS) - </a:t>
          </a:r>
          <a:r>
            <a:rPr lang="en-US" sz="2000" b="1" kern="1200" dirty="0" err="1">
              <a:solidFill>
                <a:schemeClr val="accent1"/>
              </a:solidFill>
            </a:rPr>
            <a:t>Wawamum</a:t>
          </a:r>
          <a:endParaRPr lang="en-US" sz="2000" b="1" kern="1200" dirty="0">
            <a:solidFill>
              <a:schemeClr val="accent1"/>
            </a:solidFill>
          </a:endParaRPr>
        </a:p>
        <a:p>
          <a:pPr marL="0" lvl="0" indent="0" algn="l" defTabSz="889000">
            <a:lnSpc>
              <a:spcPct val="90000"/>
            </a:lnSpc>
            <a:spcBef>
              <a:spcPct val="0"/>
            </a:spcBef>
            <a:spcAft>
              <a:spcPct val="35000"/>
            </a:spcAft>
            <a:buNone/>
          </a:pPr>
          <a:r>
            <a:rPr lang="en-US" sz="1800" kern="1200" dirty="0"/>
            <a:t>Monthly ration of 30 sachets of 50g LNS provided to each child for 18 months during 6-24 months of age</a:t>
          </a:r>
        </a:p>
      </dsp:txBody>
      <dsp:txXfrm>
        <a:off x="1293053" y="1797785"/>
        <a:ext cx="4355039" cy="1634350"/>
      </dsp:txXfrm>
    </dsp:sp>
    <dsp:sp modelId="{C4CC58D0-61B0-41A3-A733-2C3F342B1617}">
      <dsp:nvSpPr>
        <dsp:cNvPr id="0" name=""/>
        <dsp:cNvSpPr/>
      </dsp:nvSpPr>
      <dsp:spPr>
        <a:xfrm>
          <a:off x="163435" y="1961220"/>
          <a:ext cx="1129618" cy="1307480"/>
        </a:xfrm>
        <a:prstGeom prst="roundRect">
          <a:avLst>
            <a:gd name="adj" fmla="val 10000"/>
          </a:avLst>
        </a:prstGeom>
        <a:blipFill rotWithShape="1">
          <a:blip xmlns:r="http://schemas.openxmlformats.org/officeDocument/2006/relationships" r:embed="rId2"/>
          <a:srcRect/>
          <a:stretch>
            <a:fillRect t="-21000" b="-21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31B865-1F00-4480-B2CE-4B1248C5FC58}">
      <dsp:nvSpPr>
        <dsp:cNvPr id="0" name=""/>
        <dsp:cNvSpPr/>
      </dsp:nvSpPr>
      <dsp:spPr>
        <a:xfrm>
          <a:off x="0" y="3595570"/>
          <a:ext cx="5648093" cy="163435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accent1"/>
              </a:solidFill>
            </a:rPr>
            <a:t>Social &amp; </a:t>
          </a:r>
          <a:r>
            <a:rPr lang="en-US" sz="2000" b="1" kern="1200" dirty="0" err="1">
              <a:solidFill>
                <a:schemeClr val="accent1"/>
              </a:solidFill>
            </a:rPr>
            <a:t>behaviour</a:t>
          </a:r>
          <a:r>
            <a:rPr lang="en-US" sz="2000" b="1" kern="1200" dirty="0">
              <a:solidFill>
                <a:schemeClr val="accent1"/>
              </a:solidFill>
            </a:rPr>
            <a:t> change communication (SBCC)</a:t>
          </a:r>
        </a:p>
        <a:p>
          <a:pPr marL="0" lvl="0" indent="0" algn="l" defTabSz="889000">
            <a:lnSpc>
              <a:spcPct val="90000"/>
            </a:lnSpc>
            <a:spcBef>
              <a:spcPct val="0"/>
            </a:spcBef>
            <a:spcAft>
              <a:spcPct val="35000"/>
            </a:spcAft>
            <a:buNone/>
          </a:pPr>
          <a:r>
            <a:rPr lang="en-US" sz="1800" kern="1200" dirty="0"/>
            <a:t>SBCC included monthly house-house visits, and quarterly community sessions with IEC materials by LHWs</a:t>
          </a:r>
        </a:p>
      </dsp:txBody>
      <dsp:txXfrm>
        <a:off x="1293053" y="3595570"/>
        <a:ext cx="4355039" cy="1634350"/>
      </dsp:txXfrm>
    </dsp:sp>
    <dsp:sp modelId="{60D8BFC3-9B54-4210-83DA-35B741218B14}">
      <dsp:nvSpPr>
        <dsp:cNvPr id="0" name=""/>
        <dsp:cNvSpPr/>
      </dsp:nvSpPr>
      <dsp:spPr>
        <a:xfrm>
          <a:off x="163435" y="3759005"/>
          <a:ext cx="1129618" cy="1307480"/>
        </a:xfrm>
        <a:prstGeom prst="roundRect">
          <a:avLst>
            <a:gd name="adj" fmla="val 10000"/>
          </a:avLst>
        </a:prstGeom>
        <a:blipFill rotWithShape="1">
          <a:blip xmlns:r="http://schemas.openxmlformats.org/officeDocument/2006/relationships" r:embed="rId3"/>
          <a:srcRect/>
          <a:stretch>
            <a:fillRect t="-13000" b="-13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A6F63-C4E5-4F90-90BE-90476254D0B7}">
      <dsp:nvSpPr>
        <dsp:cNvPr id="0" name=""/>
        <dsp:cNvSpPr/>
      </dsp:nvSpPr>
      <dsp:spPr>
        <a:xfrm>
          <a:off x="4621" y="755524"/>
          <a:ext cx="2020453" cy="228751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Formative research to develop SBCC package</a:t>
          </a:r>
        </a:p>
      </dsp:txBody>
      <dsp:txXfrm>
        <a:off x="63798" y="814701"/>
        <a:ext cx="1902099" cy="2169158"/>
      </dsp:txXfrm>
    </dsp:sp>
    <dsp:sp modelId="{A109ECC9-356A-4A4A-9757-AE15B9B56034}">
      <dsp:nvSpPr>
        <dsp:cNvPr id="0" name=""/>
        <dsp:cNvSpPr/>
      </dsp:nvSpPr>
      <dsp:spPr>
        <a:xfrm>
          <a:off x="2227119" y="1648744"/>
          <a:ext cx="428336" cy="5010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227119" y="1748958"/>
        <a:ext cx="299835" cy="300644"/>
      </dsp:txXfrm>
    </dsp:sp>
    <dsp:sp modelId="{9234CB7A-D708-43F5-93C8-7B4A126FB68F}">
      <dsp:nvSpPr>
        <dsp:cNvPr id="0" name=""/>
        <dsp:cNvSpPr/>
      </dsp:nvSpPr>
      <dsp:spPr>
        <a:xfrm>
          <a:off x="2833255" y="755524"/>
          <a:ext cx="2020453" cy="228751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 4-arm cluster randomized trial to determine the effectiveness of different intervention packages</a:t>
          </a:r>
        </a:p>
      </dsp:txBody>
      <dsp:txXfrm>
        <a:off x="2892432" y="814701"/>
        <a:ext cx="1902099" cy="2169158"/>
      </dsp:txXfrm>
    </dsp:sp>
    <dsp:sp modelId="{18E592BC-449D-4646-B4A9-57E5C89EF143}">
      <dsp:nvSpPr>
        <dsp:cNvPr id="0" name=""/>
        <dsp:cNvSpPr/>
      </dsp:nvSpPr>
      <dsp:spPr>
        <a:xfrm>
          <a:off x="5055754" y="1648744"/>
          <a:ext cx="428336" cy="5010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055754" y="1748958"/>
        <a:ext cx="299835" cy="300644"/>
      </dsp:txXfrm>
    </dsp:sp>
    <dsp:sp modelId="{65FDD8C6-A891-4498-8F79-65D52808C99D}">
      <dsp:nvSpPr>
        <dsp:cNvPr id="0" name=""/>
        <dsp:cNvSpPr/>
      </dsp:nvSpPr>
      <dsp:spPr>
        <a:xfrm>
          <a:off x="5661890" y="755524"/>
          <a:ext cx="2020453" cy="228751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Six-monthly Process evaluations to identify key bottlenecks, opportunities and improve program implementation</a:t>
          </a:r>
        </a:p>
      </dsp:txBody>
      <dsp:txXfrm>
        <a:off x="5721067" y="814701"/>
        <a:ext cx="1902099" cy="2169158"/>
      </dsp:txXfrm>
    </dsp:sp>
    <dsp:sp modelId="{D5D72E04-F0EB-45F2-BF88-87D42D9FE7BF}">
      <dsp:nvSpPr>
        <dsp:cNvPr id="0" name=""/>
        <dsp:cNvSpPr/>
      </dsp:nvSpPr>
      <dsp:spPr>
        <a:xfrm>
          <a:off x="7884389" y="1648744"/>
          <a:ext cx="428336" cy="50107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884389" y="1748958"/>
        <a:ext cx="299835" cy="300644"/>
      </dsp:txXfrm>
    </dsp:sp>
    <dsp:sp modelId="{2DA7EE9F-1AB3-4B23-8E17-66A2DD5A7B4C}">
      <dsp:nvSpPr>
        <dsp:cNvPr id="0" name=""/>
        <dsp:cNvSpPr/>
      </dsp:nvSpPr>
      <dsp:spPr>
        <a:xfrm>
          <a:off x="8490525" y="755524"/>
          <a:ext cx="2020453" cy="228751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Cost effectiveness analysis to assess the cost of each intervention package</a:t>
          </a:r>
        </a:p>
      </dsp:txBody>
      <dsp:txXfrm>
        <a:off x="8549702" y="814701"/>
        <a:ext cx="1902099" cy="21691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4EBF6-BF6F-49D6-8A5E-D3F604829546}">
      <dsp:nvSpPr>
        <dsp:cNvPr id="0" name=""/>
        <dsp:cNvSpPr/>
      </dsp:nvSpPr>
      <dsp:spPr>
        <a:xfrm>
          <a:off x="5195539" y="760318"/>
          <a:ext cx="2759789" cy="319314"/>
        </a:xfrm>
        <a:custGeom>
          <a:avLst/>
          <a:gdLst/>
          <a:ahLst/>
          <a:cxnLst/>
          <a:rect l="0" t="0" r="0" b="0"/>
          <a:pathLst>
            <a:path>
              <a:moveTo>
                <a:pt x="0" y="0"/>
              </a:moveTo>
              <a:lnTo>
                <a:pt x="0" y="159657"/>
              </a:lnTo>
              <a:lnTo>
                <a:pt x="2759789" y="159657"/>
              </a:lnTo>
              <a:lnTo>
                <a:pt x="2759789" y="319314"/>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EB6770-30FB-46A8-98C2-653A29FC385C}">
      <dsp:nvSpPr>
        <dsp:cNvPr id="0" name=""/>
        <dsp:cNvSpPr/>
      </dsp:nvSpPr>
      <dsp:spPr>
        <a:xfrm>
          <a:off x="5195539" y="760318"/>
          <a:ext cx="919929" cy="319314"/>
        </a:xfrm>
        <a:custGeom>
          <a:avLst/>
          <a:gdLst/>
          <a:ahLst/>
          <a:cxnLst/>
          <a:rect l="0" t="0" r="0" b="0"/>
          <a:pathLst>
            <a:path>
              <a:moveTo>
                <a:pt x="0" y="0"/>
              </a:moveTo>
              <a:lnTo>
                <a:pt x="0" y="159657"/>
              </a:lnTo>
              <a:lnTo>
                <a:pt x="919929" y="159657"/>
              </a:lnTo>
              <a:lnTo>
                <a:pt x="919929" y="319314"/>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C3FE8E-E8AF-4B96-AF7D-A288AB93BC60}">
      <dsp:nvSpPr>
        <dsp:cNvPr id="0" name=""/>
        <dsp:cNvSpPr/>
      </dsp:nvSpPr>
      <dsp:spPr>
        <a:xfrm>
          <a:off x="4275609" y="760318"/>
          <a:ext cx="919929" cy="319314"/>
        </a:xfrm>
        <a:custGeom>
          <a:avLst/>
          <a:gdLst/>
          <a:ahLst/>
          <a:cxnLst/>
          <a:rect l="0" t="0" r="0" b="0"/>
          <a:pathLst>
            <a:path>
              <a:moveTo>
                <a:pt x="919929" y="0"/>
              </a:moveTo>
              <a:lnTo>
                <a:pt x="919929" y="159657"/>
              </a:lnTo>
              <a:lnTo>
                <a:pt x="0" y="159657"/>
              </a:lnTo>
              <a:lnTo>
                <a:pt x="0" y="319314"/>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536ADE-F520-42FD-A879-EA19A37DCE00}">
      <dsp:nvSpPr>
        <dsp:cNvPr id="0" name=""/>
        <dsp:cNvSpPr/>
      </dsp:nvSpPr>
      <dsp:spPr>
        <a:xfrm>
          <a:off x="2435749" y="760318"/>
          <a:ext cx="2759789" cy="319314"/>
        </a:xfrm>
        <a:custGeom>
          <a:avLst/>
          <a:gdLst/>
          <a:ahLst/>
          <a:cxnLst/>
          <a:rect l="0" t="0" r="0" b="0"/>
          <a:pathLst>
            <a:path>
              <a:moveTo>
                <a:pt x="2759789" y="0"/>
              </a:moveTo>
              <a:lnTo>
                <a:pt x="2759789" y="159657"/>
              </a:lnTo>
              <a:lnTo>
                <a:pt x="0" y="159657"/>
              </a:lnTo>
              <a:lnTo>
                <a:pt x="0" y="319314"/>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43454D-1B3E-4FFF-9BA5-7CAC6E5618ED}">
      <dsp:nvSpPr>
        <dsp:cNvPr id="0" name=""/>
        <dsp:cNvSpPr/>
      </dsp:nvSpPr>
      <dsp:spPr>
        <a:xfrm>
          <a:off x="4435266" y="45"/>
          <a:ext cx="1520545" cy="760272"/>
        </a:xfrm>
        <a:prstGeom prst="rect">
          <a:avLst/>
        </a:prstGeom>
        <a:solidFill>
          <a:schemeClr val="accent1">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t>Study arms</a:t>
          </a:r>
        </a:p>
      </dsp:txBody>
      <dsp:txXfrm>
        <a:off x="4435266" y="45"/>
        <a:ext cx="1520545" cy="760272"/>
      </dsp:txXfrm>
    </dsp:sp>
    <dsp:sp modelId="{DAE0AE4D-AC8B-4D52-9422-78FEFD86F3B3}">
      <dsp:nvSpPr>
        <dsp:cNvPr id="0" name=""/>
        <dsp:cNvSpPr/>
      </dsp:nvSpPr>
      <dsp:spPr>
        <a:xfrm>
          <a:off x="1675477" y="1079632"/>
          <a:ext cx="1520545" cy="760272"/>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UCT alone = 430</a:t>
          </a:r>
        </a:p>
      </dsp:txBody>
      <dsp:txXfrm>
        <a:off x="1675477" y="1079632"/>
        <a:ext cx="1520545" cy="760272"/>
      </dsp:txXfrm>
    </dsp:sp>
    <dsp:sp modelId="{0E7A689F-3A77-4620-AF63-321300C7C05C}">
      <dsp:nvSpPr>
        <dsp:cNvPr id="0" name=""/>
        <dsp:cNvSpPr/>
      </dsp:nvSpPr>
      <dsp:spPr>
        <a:xfrm>
          <a:off x="3515336" y="1079632"/>
          <a:ext cx="1520545" cy="760272"/>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UCT + SBCC = 431</a:t>
          </a:r>
        </a:p>
      </dsp:txBody>
      <dsp:txXfrm>
        <a:off x="3515336" y="1079632"/>
        <a:ext cx="1520545" cy="760272"/>
      </dsp:txXfrm>
    </dsp:sp>
    <dsp:sp modelId="{3F481784-65E2-469F-BF36-0DD1171FE528}">
      <dsp:nvSpPr>
        <dsp:cNvPr id="0" name=""/>
        <dsp:cNvSpPr/>
      </dsp:nvSpPr>
      <dsp:spPr>
        <a:xfrm>
          <a:off x="5355196" y="1079632"/>
          <a:ext cx="1520545" cy="760272"/>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UCT + LNS = 426</a:t>
          </a:r>
        </a:p>
      </dsp:txBody>
      <dsp:txXfrm>
        <a:off x="5355196" y="1079632"/>
        <a:ext cx="1520545" cy="760272"/>
      </dsp:txXfrm>
    </dsp:sp>
    <dsp:sp modelId="{1899C9D2-ADF6-4ED6-AE02-6DB09FEA1A43}">
      <dsp:nvSpPr>
        <dsp:cNvPr id="0" name=""/>
        <dsp:cNvSpPr/>
      </dsp:nvSpPr>
      <dsp:spPr>
        <a:xfrm>
          <a:off x="7195055" y="1079632"/>
          <a:ext cx="1520545" cy="760272"/>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UCT + LNS + SBCC = 430</a:t>
          </a:r>
        </a:p>
      </dsp:txBody>
      <dsp:txXfrm>
        <a:off x="7195055" y="1079632"/>
        <a:ext cx="1520545" cy="7602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7AD1FA-1DD4-4EF0-81DF-AF951F8EAA09}">
      <dsp:nvSpPr>
        <dsp:cNvPr id="0" name=""/>
        <dsp:cNvSpPr/>
      </dsp:nvSpPr>
      <dsp:spPr>
        <a:xfrm>
          <a:off x="0" y="0"/>
          <a:ext cx="2464593" cy="3264408"/>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marL="0" lvl="0" indent="0" algn="l" defTabSz="577850">
            <a:lnSpc>
              <a:spcPct val="90000"/>
            </a:lnSpc>
            <a:spcBef>
              <a:spcPct val="0"/>
            </a:spcBef>
            <a:spcAft>
              <a:spcPct val="35000"/>
            </a:spcAft>
            <a:buNone/>
          </a:pPr>
          <a:r>
            <a:rPr lang="en-US" sz="1300" kern="1200" dirty="0"/>
            <a:t>Use of UCT combined with LNS and SBCC were shown to be effective in reducing the prevalence of stunting in children at 24 months of age in low-and-middle-income setting</a:t>
          </a:r>
        </a:p>
      </dsp:txBody>
      <dsp:txXfrm>
        <a:off x="0" y="1240475"/>
        <a:ext cx="2464593" cy="1958644"/>
      </dsp:txXfrm>
    </dsp:sp>
    <dsp:sp modelId="{7215B506-A345-4F85-82DA-12722B369BE1}">
      <dsp:nvSpPr>
        <dsp:cNvPr id="0" name=""/>
        <dsp:cNvSpPr/>
      </dsp:nvSpPr>
      <dsp:spPr>
        <a:xfrm>
          <a:off x="742635" y="326440"/>
          <a:ext cx="979322" cy="979322"/>
        </a:xfrm>
        <a:prstGeom prst="ellips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352" tIns="12700" rIns="76352"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886053" y="469858"/>
        <a:ext cx="692486" cy="692486"/>
      </dsp:txXfrm>
    </dsp:sp>
    <dsp:sp modelId="{DECA16A3-F5A1-46BB-93AA-0BE4D3789868}">
      <dsp:nvSpPr>
        <dsp:cNvPr id="0" name=""/>
        <dsp:cNvSpPr/>
      </dsp:nvSpPr>
      <dsp:spPr>
        <a:xfrm>
          <a:off x="0" y="3264336"/>
          <a:ext cx="2464593" cy="72"/>
        </a:xfrm>
        <a:prstGeom prst="rect">
          <a:avLst/>
        </a:prstGeom>
        <a:solidFill>
          <a:schemeClr val="accent5">
            <a:hueOff val="-1444559"/>
            <a:satOff val="0"/>
            <a:lumOff val="6000"/>
            <a:alphaOff val="0"/>
          </a:schemeClr>
        </a:solidFill>
        <a:ln w="25400" cap="flat" cmpd="sng" algn="ctr">
          <a:solidFill>
            <a:schemeClr val="accent5">
              <a:hueOff val="-1444559"/>
              <a:satOff val="0"/>
              <a:lumOff val="600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74A212-4DFE-41CC-9218-F8F93E7BEF28}">
      <dsp:nvSpPr>
        <dsp:cNvPr id="0" name=""/>
        <dsp:cNvSpPr/>
      </dsp:nvSpPr>
      <dsp:spPr>
        <a:xfrm>
          <a:off x="2711053" y="0"/>
          <a:ext cx="2464593" cy="3264408"/>
        </a:xfrm>
        <a:prstGeom prst="rect">
          <a:avLst/>
        </a:prstGeom>
        <a:solidFill>
          <a:schemeClr val="accent5">
            <a:tint val="40000"/>
            <a:alpha val="90000"/>
            <a:hueOff val="-3694024"/>
            <a:satOff val="36608"/>
            <a:lumOff val="3230"/>
            <a:alphaOff val="0"/>
          </a:schemeClr>
        </a:solidFill>
        <a:ln w="25400" cap="flat" cmpd="sng" algn="ctr">
          <a:solidFill>
            <a:schemeClr val="accent5">
              <a:tint val="40000"/>
              <a:alpha val="90000"/>
              <a:hueOff val="-3694024"/>
              <a:satOff val="36608"/>
              <a:lumOff val="32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marL="0" lvl="0" indent="0" algn="l" defTabSz="577850">
            <a:lnSpc>
              <a:spcPct val="90000"/>
            </a:lnSpc>
            <a:spcBef>
              <a:spcPct val="0"/>
            </a:spcBef>
            <a:spcAft>
              <a:spcPct val="35000"/>
            </a:spcAft>
            <a:buNone/>
          </a:pPr>
          <a:r>
            <a:rPr lang="en-US" sz="1300" kern="1200"/>
            <a:t>Scaling up of the UCT, in combination with LNS and SBCC sessions is recommended to improve the nutritional status of children living in marginalized populations</a:t>
          </a:r>
        </a:p>
      </dsp:txBody>
      <dsp:txXfrm>
        <a:off x="2711053" y="1240475"/>
        <a:ext cx="2464593" cy="1958644"/>
      </dsp:txXfrm>
    </dsp:sp>
    <dsp:sp modelId="{9824C11E-E93B-4D47-832D-2BDBD533B565}">
      <dsp:nvSpPr>
        <dsp:cNvPr id="0" name=""/>
        <dsp:cNvSpPr/>
      </dsp:nvSpPr>
      <dsp:spPr>
        <a:xfrm>
          <a:off x="3453688" y="326440"/>
          <a:ext cx="979322" cy="979322"/>
        </a:xfrm>
        <a:prstGeom prst="ellipse">
          <a:avLst/>
        </a:prstGeom>
        <a:solidFill>
          <a:schemeClr val="accent5">
            <a:hueOff val="-2889118"/>
            <a:satOff val="0"/>
            <a:lumOff val="12000"/>
            <a:alphaOff val="0"/>
          </a:schemeClr>
        </a:solidFill>
        <a:ln w="25400" cap="flat" cmpd="sng" algn="ctr">
          <a:solidFill>
            <a:schemeClr val="accent5">
              <a:hueOff val="-2889118"/>
              <a:satOff val="0"/>
              <a:lumOff val="1200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352" tIns="12700" rIns="76352"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597106" y="469858"/>
        <a:ext cx="692486" cy="692486"/>
      </dsp:txXfrm>
    </dsp:sp>
    <dsp:sp modelId="{90C8D51E-BE92-403C-9941-18F996A7F4E1}">
      <dsp:nvSpPr>
        <dsp:cNvPr id="0" name=""/>
        <dsp:cNvSpPr/>
      </dsp:nvSpPr>
      <dsp:spPr>
        <a:xfrm>
          <a:off x="2711053" y="3264336"/>
          <a:ext cx="2464593" cy="72"/>
        </a:xfrm>
        <a:prstGeom prst="rect">
          <a:avLst/>
        </a:prstGeom>
        <a:solidFill>
          <a:schemeClr val="accent5">
            <a:hueOff val="-4333678"/>
            <a:satOff val="0"/>
            <a:lumOff val="18000"/>
            <a:alphaOff val="0"/>
          </a:schemeClr>
        </a:solidFill>
        <a:ln w="25400" cap="flat" cmpd="sng" algn="ctr">
          <a:solidFill>
            <a:schemeClr val="accent5">
              <a:hueOff val="-4333678"/>
              <a:satOff val="0"/>
              <a:lumOff val="1800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3B8479-AEAD-471C-BE98-C5680B376ABB}">
      <dsp:nvSpPr>
        <dsp:cNvPr id="0" name=""/>
        <dsp:cNvSpPr/>
      </dsp:nvSpPr>
      <dsp:spPr>
        <a:xfrm>
          <a:off x="5422106" y="0"/>
          <a:ext cx="2464593" cy="3264408"/>
        </a:xfrm>
        <a:prstGeom prst="rect">
          <a:avLst/>
        </a:prstGeom>
        <a:solidFill>
          <a:schemeClr val="accent5">
            <a:tint val="40000"/>
            <a:alpha val="90000"/>
            <a:hueOff val="-7388049"/>
            <a:satOff val="73216"/>
            <a:lumOff val="6460"/>
            <a:alphaOff val="0"/>
          </a:schemeClr>
        </a:solidFill>
        <a:ln w="25400" cap="flat" cmpd="sng" algn="ctr">
          <a:solidFill>
            <a:schemeClr val="accent5">
              <a:tint val="40000"/>
              <a:alpha val="90000"/>
              <a:hueOff val="-7388049"/>
              <a:satOff val="73216"/>
              <a:lumOff val="646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marL="0" lvl="0" indent="0" algn="l" defTabSz="577850">
            <a:lnSpc>
              <a:spcPct val="90000"/>
            </a:lnSpc>
            <a:spcBef>
              <a:spcPct val="0"/>
            </a:spcBef>
            <a:spcAft>
              <a:spcPct val="35000"/>
            </a:spcAft>
            <a:buNone/>
          </a:pPr>
          <a:r>
            <a:rPr lang="en-US" sz="1300" kern="1200" dirty="0"/>
            <a:t>Cash with SNF and cash with SNF and SBCC are cost-effective interventions in reducing malnutrition in children at 24 months of age</a:t>
          </a:r>
        </a:p>
      </dsp:txBody>
      <dsp:txXfrm>
        <a:off x="5422106" y="1240475"/>
        <a:ext cx="2464593" cy="1958644"/>
      </dsp:txXfrm>
    </dsp:sp>
    <dsp:sp modelId="{A4EF51E6-36FD-4777-B863-1096E8FE7CF0}">
      <dsp:nvSpPr>
        <dsp:cNvPr id="0" name=""/>
        <dsp:cNvSpPr/>
      </dsp:nvSpPr>
      <dsp:spPr>
        <a:xfrm>
          <a:off x="6164741" y="326440"/>
          <a:ext cx="979322" cy="979322"/>
        </a:xfrm>
        <a:prstGeom prst="ellipse">
          <a:avLst/>
        </a:prstGeom>
        <a:solidFill>
          <a:schemeClr val="accent5">
            <a:hueOff val="-5778237"/>
            <a:satOff val="0"/>
            <a:lumOff val="24000"/>
            <a:alphaOff val="0"/>
          </a:schemeClr>
        </a:solidFill>
        <a:ln w="25400" cap="flat" cmpd="sng" algn="ctr">
          <a:solidFill>
            <a:schemeClr val="accent5">
              <a:hueOff val="-5778237"/>
              <a:satOff val="0"/>
              <a:lumOff val="2400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352" tIns="12700" rIns="76352"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308159" y="469858"/>
        <a:ext cx="692486" cy="692486"/>
      </dsp:txXfrm>
    </dsp:sp>
    <dsp:sp modelId="{D6980D9E-388D-4534-8BE3-FA29A8300591}">
      <dsp:nvSpPr>
        <dsp:cNvPr id="0" name=""/>
        <dsp:cNvSpPr/>
      </dsp:nvSpPr>
      <dsp:spPr>
        <a:xfrm>
          <a:off x="5422106" y="3264336"/>
          <a:ext cx="2464593" cy="72"/>
        </a:xfrm>
        <a:prstGeom prst="rect">
          <a:avLst/>
        </a:prstGeom>
        <a:solidFill>
          <a:schemeClr val="accent5">
            <a:hueOff val="-7222796"/>
            <a:satOff val="0"/>
            <a:lumOff val="30000"/>
            <a:alphaOff val="0"/>
          </a:schemeClr>
        </a:solidFill>
        <a:ln w="25400" cap="flat" cmpd="sng" algn="ctr">
          <a:solidFill>
            <a:schemeClr val="accent5">
              <a:hueOff val="-7222796"/>
              <a:satOff val="0"/>
              <a:lumOff val="3000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089145a5ad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089145a5a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089145a5ad_1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089145a5ad_1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089145a5ad_0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3089145a5ad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08e439edc9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08e439edc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08e439edc9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08e439edc9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08e439edc9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308e439edc9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23850" algn="just" rtl="0">
              <a:lnSpc>
                <a:spcPct val="115000"/>
              </a:lnSpc>
              <a:spcBef>
                <a:spcPts val="0"/>
              </a:spcBef>
              <a:spcAft>
                <a:spcPts val="0"/>
              </a:spcAft>
              <a:buClr>
                <a:srgbClr val="222222"/>
              </a:buClr>
              <a:buSzPts val="1500"/>
              <a:buFont typeface="Montserrat Medium"/>
              <a:buChar char="●"/>
            </a:pPr>
            <a:r>
              <a:rPr lang="en-GB" sz="1500">
                <a:solidFill>
                  <a:srgbClr val="222222"/>
                </a:solidFill>
                <a:latin typeface="Montserrat Medium"/>
                <a:ea typeface="Montserrat Medium"/>
                <a:cs typeface="Montserrat Medium"/>
                <a:sym typeface="Montserrat Medium"/>
              </a:rPr>
              <a:t>Established safety and efficacy of ACS in LMICs</a:t>
            </a:r>
            <a:endParaRPr sz="1500">
              <a:solidFill>
                <a:srgbClr val="222222"/>
              </a:solidFill>
              <a:latin typeface="Montserrat Medium"/>
              <a:ea typeface="Montserrat Medium"/>
              <a:cs typeface="Montserrat Medium"/>
              <a:sym typeface="Montserrat Medium"/>
            </a:endParaRPr>
          </a:p>
          <a:p>
            <a:pPr marL="457200" lvl="0" indent="-323850" algn="just" rtl="0">
              <a:lnSpc>
                <a:spcPct val="115000"/>
              </a:lnSpc>
              <a:spcBef>
                <a:spcPts val="0"/>
              </a:spcBef>
              <a:spcAft>
                <a:spcPts val="0"/>
              </a:spcAft>
              <a:buClr>
                <a:srgbClr val="222222"/>
              </a:buClr>
              <a:buSzPts val="1500"/>
              <a:buFont typeface="Montserrat Medium"/>
              <a:buChar char="●"/>
            </a:pPr>
            <a:r>
              <a:rPr lang="en-GB" sz="1500">
                <a:solidFill>
                  <a:srgbClr val="222222"/>
                </a:solidFill>
                <a:latin typeface="Montserrat Medium"/>
                <a:ea typeface="Montserrat Medium"/>
                <a:cs typeface="Montserrat Medium"/>
                <a:sym typeface="Montserrat Medium"/>
              </a:rPr>
              <a:t>Informed WHO’s recommendations for ACS use in LMICs</a:t>
            </a:r>
            <a:endParaRPr sz="1500">
              <a:solidFill>
                <a:srgbClr val="222222"/>
              </a:solidFill>
              <a:latin typeface="Montserrat Medium"/>
              <a:ea typeface="Montserrat Medium"/>
              <a:cs typeface="Montserrat Medium"/>
              <a:sym typeface="Montserrat Medium"/>
            </a:endParaRPr>
          </a:p>
          <a:p>
            <a:pPr marL="457200" lvl="0" indent="-323850" algn="just" rtl="0">
              <a:lnSpc>
                <a:spcPct val="115000"/>
              </a:lnSpc>
              <a:spcBef>
                <a:spcPts val="0"/>
              </a:spcBef>
              <a:spcAft>
                <a:spcPts val="0"/>
              </a:spcAft>
              <a:buClr>
                <a:srgbClr val="222222"/>
              </a:buClr>
              <a:buSzPts val="1500"/>
              <a:buFont typeface="Montserrat Medium"/>
              <a:buChar char="●"/>
            </a:pPr>
            <a:r>
              <a:rPr lang="en-GB" sz="1500">
                <a:solidFill>
                  <a:srgbClr val="222222"/>
                </a:solidFill>
                <a:latin typeface="Montserrat Medium"/>
                <a:ea typeface="Montserrat Medium"/>
                <a:cs typeface="Montserrat Medium"/>
                <a:sym typeface="Montserrat Medium"/>
              </a:rPr>
              <a:t>ACS use is now recommended in women at risk of delivering &lt;34 weeks’ gestation</a:t>
            </a:r>
            <a:endParaRPr sz="1500">
              <a:solidFill>
                <a:srgbClr val="222222"/>
              </a:solidFill>
              <a:latin typeface="Montserrat Medium"/>
              <a:ea typeface="Montserrat Medium"/>
              <a:cs typeface="Montserrat Medium"/>
              <a:sym typeface="Montserrat Medium"/>
            </a:endParaRPr>
          </a:p>
          <a:p>
            <a:pPr marL="457200" lvl="0" indent="-323850" algn="just" rtl="0">
              <a:lnSpc>
                <a:spcPct val="115000"/>
              </a:lnSpc>
              <a:spcBef>
                <a:spcPts val="0"/>
              </a:spcBef>
              <a:spcAft>
                <a:spcPts val="0"/>
              </a:spcAft>
              <a:buClr>
                <a:srgbClr val="222222"/>
              </a:buClr>
              <a:buSzPts val="1500"/>
              <a:buFont typeface="Montserrat Medium"/>
              <a:buChar char="●"/>
            </a:pPr>
            <a:r>
              <a:rPr lang="en-GB" sz="1500">
                <a:solidFill>
                  <a:srgbClr val="222222"/>
                </a:solidFill>
                <a:latin typeface="Montserrat Medium"/>
                <a:ea typeface="Montserrat Medium"/>
                <a:cs typeface="Montserrat Medium"/>
                <a:sym typeface="Montserrat Medium"/>
              </a:rPr>
              <a:t>ACTION III (ongoing): Assess the benefits and possible harms of ACS, when given to pregnant women at risk of late preterm birth (34+0 to 36+5 weeks gestation) in hospitals in low resource settings</a:t>
            </a:r>
            <a:endParaRPr sz="1500">
              <a:solidFill>
                <a:srgbClr val="222222"/>
              </a:solidFill>
              <a:latin typeface="Montserrat Medium"/>
              <a:ea typeface="Montserrat Medium"/>
              <a:cs typeface="Montserrat Medium"/>
              <a:sym typeface="Montserrat Medium"/>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08e439edc9_0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308e439edc9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08e439edc9_0_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308e439edc9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08b1fdc81a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308b1fdc81a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08e439edc9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308e439edc9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0891db2d3f_0_1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30891db2d3f_0_1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UeN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089145a5ad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089145a5ad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0891db2d3f_0_1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30891db2d3f_0_1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08e439edc9_0_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308e439edc9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308e439edc9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308e439edc9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308e439edc9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308e439edc9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596900" lvl="0" indent="-317500" algn="l" rtl="0">
              <a:lnSpc>
                <a:spcPct val="95000"/>
              </a:lnSpc>
              <a:spcBef>
                <a:spcPts val="0"/>
              </a:spcBef>
              <a:spcAft>
                <a:spcPts val="0"/>
              </a:spcAft>
              <a:buClr>
                <a:srgbClr val="595959"/>
              </a:buClr>
              <a:buSzPts val="1400"/>
              <a:buFont typeface="Montserrat"/>
              <a:buChar char="●"/>
            </a:pPr>
            <a:r>
              <a:rPr lang="en-GB" sz="1400">
                <a:solidFill>
                  <a:srgbClr val="595959"/>
                </a:solidFill>
                <a:highlight>
                  <a:schemeClr val="lt1"/>
                </a:highlight>
                <a:latin typeface="Montserrat"/>
                <a:ea typeface="Montserrat"/>
                <a:cs typeface="Montserrat"/>
                <a:sym typeface="Montserrat"/>
              </a:rPr>
              <a:t>District Dadu was badly affected by the devastating floods of 2011​</a:t>
            </a:r>
            <a:endParaRPr sz="1400">
              <a:solidFill>
                <a:srgbClr val="595959"/>
              </a:solidFill>
              <a:highlight>
                <a:schemeClr val="lt1"/>
              </a:highlight>
              <a:latin typeface="Montserrat"/>
              <a:ea typeface="Montserrat"/>
              <a:cs typeface="Montserrat"/>
              <a:sym typeface="Montserrat"/>
            </a:endParaRPr>
          </a:p>
          <a:p>
            <a:pPr marL="457200" lvl="0" indent="0" algn="l" rtl="0">
              <a:lnSpc>
                <a:spcPct val="95000"/>
              </a:lnSpc>
              <a:spcBef>
                <a:spcPts val="0"/>
              </a:spcBef>
              <a:spcAft>
                <a:spcPts val="0"/>
              </a:spcAft>
              <a:buClr>
                <a:schemeClr val="dk1"/>
              </a:buClr>
              <a:buSzPts val="688"/>
              <a:buFont typeface="Arial"/>
              <a:buNone/>
            </a:pPr>
            <a:endParaRPr sz="1400">
              <a:solidFill>
                <a:srgbClr val="595959"/>
              </a:solidFill>
              <a:highlight>
                <a:schemeClr val="lt1"/>
              </a:highlight>
              <a:latin typeface="Montserrat"/>
              <a:ea typeface="Montserrat"/>
              <a:cs typeface="Montserrat"/>
              <a:sym typeface="Montserrat"/>
            </a:endParaRPr>
          </a:p>
          <a:p>
            <a:pPr marL="596900" lvl="0" indent="-317500" algn="l" rtl="0">
              <a:lnSpc>
                <a:spcPct val="95000"/>
              </a:lnSpc>
              <a:spcBef>
                <a:spcPts val="0"/>
              </a:spcBef>
              <a:spcAft>
                <a:spcPts val="0"/>
              </a:spcAft>
              <a:buClr>
                <a:srgbClr val="595959"/>
              </a:buClr>
              <a:buSzPts val="1400"/>
              <a:buFont typeface="Montserrat"/>
              <a:buChar char="●"/>
            </a:pPr>
            <a:r>
              <a:rPr lang="en-GB" sz="1400">
                <a:solidFill>
                  <a:srgbClr val="595959"/>
                </a:solidFill>
                <a:highlight>
                  <a:schemeClr val="lt1"/>
                </a:highlight>
                <a:latin typeface="Montserrat"/>
                <a:ea typeface="Montserrat"/>
                <a:cs typeface="Montserrat"/>
                <a:sym typeface="Montserrat"/>
              </a:rPr>
              <a:t>The health infrastructure was lost and in some areas there was barely any health services ​</a:t>
            </a:r>
            <a:endParaRPr sz="1400">
              <a:solidFill>
                <a:srgbClr val="595959"/>
              </a:solidFill>
              <a:highlight>
                <a:schemeClr val="lt1"/>
              </a:highlight>
              <a:latin typeface="Montserrat"/>
              <a:ea typeface="Montserrat"/>
              <a:cs typeface="Montserrat"/>
              <a:sym typeface="Montserrat"/>
            </a:endParaRPr>
          </a:p>
          <a:p>
            <a:pPr marL="457200" lvl="0" indent="0" algn="l" rtl="0">
              <a:lnSpc>
                <a:spcPct val="95000"/>
              </a:lnSpc>
              <a:spcBef>
                <a:spcPts val="0"/>
              </a:spcBef>
              <a:spcAft>
                <a:spcPts val="0"/>
              </a:spcAft>
              <a:buClr>
                <a:schemeClr val="dk1"/>
              </a:buClr>
              <a:buSzPts val="688"/>
              <a:buFont typeface="Arial"/>
              <a:buNone/>
            </a:pPr>
            <a:endParaRPr sz="1400">
              <a:solidFill>
                <a:srgbClr val="595959"/>
              </a:solidFill>
              <a:highlight>
                <a:schemeClr val="lt1"/>
              </a:highlight>
              <a:latin typeface="Montserrat"/>
              <a:ea typeface="Montserrat"/>
              <a:cs typeface="Montserrat"/>
              <a:sym typeface="Montserrat"/>
            </a:endParaRPr>
          </a:p>
          <a:p>
            <a:pPr marL="596900" lvl="0" indent="-317500" algn="l" rtl="0">
              <a:lnSpc>
                <a:spcPct val="95000"/>
              </a:lnSpc>
              <a:spcBef>
                <a:spcPts val="0"/>
              </a:spcBef>
              <a:spcAft>
                <a:spcPts val="0"/>
              </a:spcAft>
              <a:buClr>
                <a:srgbClr val="595959"/>
              </a:buClr>
              <a:buSzPts val="1400"/>
              <a:buFont typeface="Montserrat"/>
              <a:buChar char="●"/>
            </a:pPr>
            <a:r>
              <a:rPr lang="en-GB" sz="1400">
                <a:solidFill>
                  <a:srgbClr val="595959"/>
                </a:solidFill>
                <a:highlight>
                  <a:schemeClr val="lt1"/>
                </a:highlight>
                <a:latin typeface="Montserrat"/>
                <a:ea typeface="Montserrat"/>
                <a:cs typeface="Montserrat"/>
                <a:sym typeface="Montserrat"/>
              </a:rPr>
              <a:t>Swiss Red Cross approached the Aga Khan University to support the flood affected population of Taluka KN Shah in district Dadu​</a:t>
            </a:r>
            <a:endParaRPr sz="1400">
              <a:solidFill>
                <a:srgbClr val="595959"/>
              </a:solidFill>
              <a:highlight>
                <a:schemeClr val="lt1"/>
              </a:highlight>
              <a:latin typeface="Montserrat"/>
              <a:ea typeface="Montserrat"/>
              <a:cs typeface="Montserrat"/>
              <a:sym typeface="Montserrat"/>
            </a:endParaRPr>
          </a:p>
          <a:p>
            <a:pPr marL="457200" lvl="0" indent="0" algn="l" rtl="0">
              <a:lnSpc>
                <a:spcPct val="95000"/>
              </a:lnSpc>
              <a:spcBef>
                <a:spcPts val="0"/>
              </a:spcBef>
              <a:spcAft>
                <a:spcPts val="0"/>
              </a:spcAft>
              <a:buClr>
                <a:schemeClr val="dk1"/>
              </a:buClr>
              <a:buSzPts val="688"/>
              <a:buFont typeface="Arial"/>
              <a:buNone/>
            </a:pPr>
            <a:endParaRPr sz="1400">
              <a:solidFill>
                <a:srgbClr val="595959"/>
              </a:solidFill>
              <a:highlight>
                <a:schemeClr val="lt1"/>
              </a:highlight>
              <a:latin typeface="Montserrat"/>
              <a:ea typeface="Montserrat"/>
              <a:cs typeface="Montserrat"/>
              <a:sym typeface="Montserrat"/>
            </a:endParaRPr>
          </a:p>
          <a:p>
            <a:pPr marL="596900" lvl="0" indent="-317500" algn="l" rtl="0">
              <a:lnSpc>
                <a:spcPct val="95000"/>
              </a:lnSpc>
              <a:spcBef>
                <a:spcPts val="0"/>
              </a:spcBef>
              <a:spcAft>
                <a:spcPts val="0"/>
              </a:spcAft>
              <a:buClr>
                <a:srgbClr val="595959"/>
              </a:buClr>
              <a:buSzPts val="1400"/>
              <a:buFont typeface="Arial"/>
              <a:buChar char="●"/>
            </a:pPr>
            <a:r>
              <a:rPr lang="en-GB" sz="1400">
                <a:solidFill>
                  <a:srgbClr val="595959"/>
                </a:solidFill>
                <a:highlight>
                  <a:schemeClr val="lt1"/>
                </a:highlight>
                <a:latin typeface="Montserrat"/>
                <a:ea typeface="Montserrat"/>
                <a:cs typeface="Montserrat"/>
                <a:sym typeface="Montserrat"/>
              </a:rPr>
              <a:t>AKU accepted the opportunity and developed and implemented a comprehensive intervention package for MNCH improvement​ titled, </a:t>
            </a:r>
            <a:r>
              <a:rPr lang="en-GB" sz="1400" b="1">
                <a:solidFill>
                  <a:srgbClr val="595959"/>
                </a:solidFill>
                <a:highlight>
                  <a:schemeClr val="lt1"/>
                </a:highlight>
                <a:latin typeface="Montserrat"/>
                <a:ea typeface="Montserrat"/>
                <a:cs typeface="Montserrat"/>
                <a:sym typeface="Montserrat"/>
              </a:rPr>
              <a:t>MNCH project in Dadu-Sindh -2011-2022​</a:t>
            </a:r>
            <a:endParaRPr sz="1400" b="1">
              <a:solidFill>
                <a:srgbClr val="595959"/>
              </a:solidFill>
              <a:highlight>
                <a:schemeClr val="lt1"/>
              </a:highlight>
              <a:latin typeface="Montserrat"/>
              <a:ea typeface="Montserrat"/>
              <a:cs typeface="Montserrat"/>
              <a:sym typeface="Montserrat"/>
            </a:endParaRPr>
          </a:p>
          <a:p>
            <a:pPr marL="0" lvl="0" indent="0" algn="l" rtl="0">
              <a:lnSpc>
                <a:spcPct val="95000"/>
              </a:lnSpc>
              <a:spcBef>
                <a:spcPts val="0"/>
              </a:spcBef>
              <a:spcAft>
                <a:spcPts val="0"/>
              </a:spcAft>
              <a:buNone/>
            </a:pPr>
            <a:r>
              <a:rPr lang="en-GB" sz="1400">
                <a:solidFill>
                  <a:srgbClr val="595959"/>
                </a:solidFill>
                <a:latin typeface="Montserrat"/>
                <a:ea typeface="Montserrat"/>
                <a:cs typeface="Montserrat"/>
                <a:sym typeface="Montserrat"/>
              </a:rPr>
              <a:t>District Dadu was badly affected by the devastating floods of 2011​</a:t>
            </a:r>
            <a:endParaRPr sz="1400">
              <a:solidFill>
                <a:srgbClr val="595959"/>
              </a:solidFill>
              <a:latin typeface="Montserrat"/>
              <a:ea typeface="Montserrat"/>
              <a:cs typeface="Montserrat"/>
              <a:sym typeface="Montserrat"/>
            </a:endParaRPr>
          </a:p>
          <a:p>
            <a:pPr marL="0" lvl="0" indent="0" algn="l" rtl="0">
              <a:lnSpc>
                <a:spcPct val="95000"/>
              </a:lnSpc>
              <a:spcBef>
                <a:spcPts val="1200"/>
              </a:spcBef>
              <a:spcAft>
                <a:spcPts val="0"/>
              </a:spcAft>
              <a:buNone/>
            </a:pPr>
            <a:endParaRPr sz="1400">
              <a:solidFill>
                <a:srgbClr val="595959"/>
              </a:solidFill>
              <a:latin typeface="Montserrat"/>
              <a:ea typeface="Montserrat"/>
              <a:cs typeface="Montserrat"/>
              <a:sym typeface="Montserrat"/>
            </a:endParaRPr>
          </a:p>
          <a:p>
            <a:pPr marL="0" lvl="0" indent="0" algn="l" rtl="0">
              <a:lnSpc>
                <a:spcPct val="95000"/>
              </a:lnSpc>
              <a:spcBef>
                <a:spcPts val="1200"/>
              </a:spcBef>
              <a:spcAft>
                <a:spcPts val="0"/>
              </a:spcAft>
              <a:buNone/>
            </a:pPr>
            <a:r>
              <a:rPr lang="en-GB" sz="1400">
                <a:solidFill>
                  <a:srgbClr val="595959"/>
                </a:solidFill>
                <a:latin typeface="Montserrat"/>
                <a:ea typeface="Montserrat"/>
                <a:cs typeface="Montserrat"/>
                <a:sym typeface="Montserrat"/>
              </a:rPr>
              <a:t>The health infrastructure was lost and in some areas there was barely any health services ​</a:t>
            </a:r>
            <a:endParaRPr sz="1400">
              <a:solidFill>
                <a:srgbClr val="595959"/>
              </a:solidFill>
              <a:latin typeface="Montserrat"/>
              <a:ea typeface="Montserrat"/>
              <a:cs typeface="Montserrat"/>
              <a:sym typeface="Montserrat"/>
            </a:endParaRPr>
          </a:p>
          <a:p>
            <a:pPr marL="0" lvl="0" indent="0" algn="l" rtl="0">
              <a:lnSpc>
                <a:spcPct val="95000"/>
              </a:lnSpc>
              <a:spcBef>
                <a:spcPts val="1200"/>
              </a:spcBef>
              <a:spcAft>
                <a:spcPts val="0"/>
              </a:spcAft>
              <a:buNone/>
            </a:pPr>
            <a:endParaRPr sz="1400">
              <a:solidFill>
                <a:srgbClr val="595959"/>
              </a:solidFill>
              <a:latin typeface="Montserrat"/>
              <a:ea typeface="Montserrat"/>
              <a:cs typeface="Montserrat"/>
              <a:sym typeface="Montserrat"/>
            </a:endParaRPr>
          </a:p>
          <a:p>
            <a:pPr marL="0" lvl="0" indent="0" algn="l" rtl="0">
              <a:lnSpc>
                <a:spcPct val="95000"/>
              </a:lnSpc>
              <a:spcBef>
                <a:spcPts val="1200"/>
              </a:spcBef>
              <a:spcAft>
                <a:spcPts val="0"/>
              </a:spcAft>
              <a:buNone/>
            </a:pPr>
            <a:r>
              <a:rPr lang="en-GB" sz="1400">
                <a:solidFill>
                  <a:srgbClr val="595959"/>
                </a:solidFill>
                <a:latin typeface="Montserrat"/>
                <a:ea typeface="Montserrat"/>
                <a:cs typeface="Montserrat"/>
                <a:sym typeface="Montserrat"/>
              </a:rPr>
              <a:t>Swiss Red Cross approached the Aga Khan University to support the flood affected population of Taluka KN Shah in district Dadu​</a:t>
            </a:r>
            <a:endParaRPr sz="1400">
              <a:solidFill>
                <a:srgbClr val="595959"/>
              </a:solidFill>
              <a:latin typeface="Montserrat"/>
              <a:ea typeface="Montserrat"/>
              <a:cs typeface="Montserrat"/>
              <a:sym typeface="Montserrat"/>
            </a:endParaRPr>
          </a:p>
          <a:p>
            <a:pPr marL="0" lvl="0" indent="0" algn="l" rtl="0">
              <a:lnSpc>
                <a:spcPct val="95000"/>
              </a:lnSpc>
              <a:spcBef>
                <a:spcPts val="1200"/>
              </a:spcBef>
              <a:spcAft>
                <a:spcPts val="0"/>
              </a:spcAft>
              <a:buNone/>
            </a:pPr>
            <a:endParaRPr sz="1400">
              <a:solidFill>
                <a:srgbClr val="595959"/>
              </a:solidFill>
              <a:latin typeface="Montserrat"/>
              <a:ea typeface="Montserrat"/>
              <a:cs typeface="Montserrat"/>
              <a:sym typeface="Montserrat"/>
            </a:endParaRPr>
          </a:p>
          <a:p>
            <a:pPr marL="0" lvl="0" indent="0" algn="l" rtl="0">
              <a:lnSpc>
                <a:spcPct val="95000"/>
              </a:lnSpc>
              <a:spcBef>
                <a:spcPts val="1200"/>
              </a:spcBef>
              <a:spcAft>
                <a:spcPts val="0"/>
              </a:spcAft>
              <a:buNone/>
            </a:pPr>
            <a:r>
              <a:rPr lang="en-GB" sz="1400">
                <a:solidFill>
                  <a:srgbClr val="595959"/>
                </a:solidFill>
                <a:latin typeface="Montserrat"/>
                <a:ea typeface="Montserrat"/>
                <a:cs typeface="Montserrat"/>
                <a:sym typeface="Montserrat"/>
              </a:rPr>
              <a:t>AKU accepted the opportunity and developed and implemented a comprehensive intervention package for MNCH improvement​ titled, MNCH project in Dadu-Sindh -2011-2022​</a:t>
            </a:r>
            <a:endParaRPr sz="1400">
              <a:solidFill>
                <a:srgbClr val="595959"/>
              </a:solidFill>
              <a:latin typeface="Montserrat"/>
              <a:ea typeface="Montserrat"/>
              <a:cs typeface="Montserrat"/>
              <a:sym typeface="Montserrat"/>
            </a:endParaRPr>
          </a:p>
          <a:p>
            <a:pPr marL="0" lvl="0" indent="0" algn="l" rtl="0">
              <a:lnSpc>
                <a:spcPct val="95000"/>
              </a:lnSpc>
              <a:spcBef>
                <a:spcPts val="1200"/>
              </a:spcBef>
              <a:spcAft>
                <a:spcPts val="0"/>
              </a:spcAft>
              <a:buNone/>
            </a:pPr>
            <a:endParaRPr sz="1400">
              <a:solidFill>
                <a:srgbClr val="595959"/>
              </a:solidFill>
              <a:latin typeface="Montserrat"/>
              <a:ea typeface="Montserrat"/>
              <a:cs typeface="Montserrat"/>
              <a:sym typeface="Montserrat"/>
            </a:endParaRPr>
          </a:p>
          <a:p>
            <a:pPr marL="0" lvl="0" indent="0" algn="l" rtl="0">
              <a:lnSpc>
                <a:spcPct val="95000"/>
              </a:lnSpc>
              <a:spcBef>
                <a:spcPts val="1200"/>
              </a:spcBef>
              <a:spcAft>
                <a:spcPts val="0"/>
              </a:spcAft>
              <a:buClr>
                <a:schemeClr val="dk1"/>
              </a:buClr>
              <a:buSzPts val="688"/>
              <a:buFont typeface="Arial"/>
              <a:buNone/>
            </a:pPr>
            <a:endParaRPr sz="1400">
              <a:solidFill>
                <a:srgbClr val="595959"/>
              </a:solidFill>
              <a:latin typeface="Montserrat"/>
              <a:ea typeface="Montserrat"/>
              <a:cs typeface="Montserrat"/>
              <a:sym typeface="Montserrat"/>
            </a:endParaRPr>
          </a:p>
          <a:p>
            <a:pPr marL="0" lvl="0" indent="0" algn="l" rtl="0">
              <a:spcBef>
                <a:spcPts val="120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08e439edc9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308e439edc9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308b1fdc81a_0_8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308b1fdc81a_0_8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Ownership</a:t>
            </a:r>
            <a:endParaRPr/>
          </a:p>
          <a:p>
            <a:pPr marL="0" lvl="0" indent="0" algn="l" rtl="0">
              <a:spcBef>
                <a:spcPts val="0"/>
              </a:spcBef>
              <a:spcAft>
                <a:spcPts val="0"/>
              </a:spcAft>
              <a:buNone/>
            </a:pPr>
            <a:r>
              <a:rPr lang="en-GB"/>
              <a:t>Awareness Sessions</a:t>
            </a:r>
            <a:endParaRPr/>
          </a:p>
          <a:p>
            <a:pPr marL="0" lvl="0" indent="0" algn="l" rtl="0">
              <a:spcBef>
                <a:spcPts val="0"/>
              </a:spcBef>
              <a:spcAft>
                <a:spcPts val="0"/>
              </a:spcAft>
              <a:buNone/>
            </a:pPr>
            <a:r>
              <a:rPr lang="en-GB"/>
              <a:t>Trust Building</a:t>
            </a:r>
            <a:endParaRPr/>
          </a:p>
          <a:p>
            <a:pPr marL="0" lvl="0" indent="0" algn="l" rtl="0">
              <a:spcBef>
                <a:spcPts val="0"/>
              </a:spcBef>
              <a:spcAft>
                <a:spcPts val="0"/>
              </a:spcAft>
              <a:buNone/>
            </a:pPr>
            <a:r>
              <a:rPr lang="en-GB"/>
              <a:t>Stakeholder Meetings </a:t>
            </a: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08b1fdc81a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308b1fdc81a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308b1fdc81a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5" name="Google Shape;495;g308b1fdc81a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308b1fdc81a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308b1fdc81a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Ownership</a:t>
            </a:r>
            <a:endParaRPr/>
          </a:p>
          <a:p>
            <a:pPr marL="0" lvl="0" indent="0" algn="l" rtl="0">
              <a:spcBef>
                <a:spcPts val="0"/>
              </a:spcBef>
              <a:spcAft>
                <a:spcPts val="0"/>
              </a:spcAft>
              <a:buNone/>
            </a:pPr>
            <a:r>
              <a:rPr lang="en-GB"/>
              <a:t>Awareness Sessions</a:t>
            </a:r>
            <a:endParaRPr/>
          </a:p>
          <a:p>
            <a:pPr marL="0" lvl="0" indent="0" algn="l" rtl="0">
              <a:spcBef>
                <a:spcPts val="0"/>
              </a:spcBef>
              <a:spcAft>
                <a:spcPts val="0"/>
              </a:spcAft>
              <a:buNone/>
            </a:pPr>
            <a:r>
              <a:rPr lang="en-GB"/>
              <a:t>Trust Building</a:t>
            </a:r>
            <a:endParaRPr/>
          </a:p>
          <a:p>
            <a:pPr marL="0" lvl="0" indent="0" algn="l" rtl="0">
              <a:spcBef>
                <a:spcPts val="0"/>
              </a:spcBef>
              <a:spcAft>
                <a:spcPts val="0"/>
              </a:spcAft>
              <a:buNone/>
            </a:pPr>
            <a:r>
              <a:rPr lang="en-GB"/>
              <a:t>Stakeholder Meetings </a:t>
            </a: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308b1fdc81a_0_4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308b1fdc81a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Ownership</a:t>
            </a:r>
            <a:endParaRPr/>
          </a:p>
          <a:p>
            <a:pPr marL="0" lvl="0" indent="0" algn="l" rtl="0">
              <a:spcBef>
                <a:spcPts val="0"/>
              </a:spcBef>
              <a:spcAft>
                <a:spcPts val="0"/>
              </a:spcAft>
              <a:buNone/>
            </a:pPr>
            <a:r>
              <a:rPr lang="en-GB"/>
              <a:t>Awareness Sessions</a:t>
            </a:r>
            <a:endParaRPr/>
          </a:p>
          <a:p>
            <a:pPr marL="0" lvl="0" indent="0" algn="l" rtl="0">
              <a:spcBef>
                <a:spcPts val="0"/>
              </a:spcBef>
              <a:spcAft>
                <a:spcPts val="0"/>
              </a:spcAft>
              <a:buNone/>
            </a:pPr>
            <a:r>
              <a:rPr lang="en-GB"/>
              <a:t>Trust Building</a:t>
            </a:r>
            <a:endParaRPr/>
          </a:p>
          <a:p>
            <a:pPr marL="0" lvl="0" indent="0" algn="l" rtl="0">
              <a:spcBef>
                <a:spcPts val="0"/>
              </a:spcBef>
              <a:spcAft>
                <a:spcPts val="0"/>
              </a:spcAft>
              <a:buNone/>
            </a:pPr>
            <a:r>
              <a:rPr lang="en-GB"/>
              <a:t>Stakeholder Meetings </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08e439edc9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08e439edc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08b1fdc81a_0_5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308b1fdc81a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308b1fdc81a_0_5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308b1fdc81a_0_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308b1fdc81a_0_5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308b1fdc81a_0_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308e439edc9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308e439edc9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308b1fdc81a_0_6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308b1fdc81a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308b1fdc81a_0_6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9" name="Google Shape;589;g308b1fdc81a_0_6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308b1fdc81a_0_6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0" name="Google Shape;600;g308b1fdc81a_0_6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308b1fdc81a_0_6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1" name="Google Shape;611;g308b1fdc81a_0_6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308b1fdc81a_0_63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3" name="Google Shape;623;g308b1fdc81a_0_6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308e439edc9_0_3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3" name="Google Shape;633;g308e439edc9_0_3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g308e439edc9_0_3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rgbClr val="000000"/>
                </a:solidFill>
                <a:latin typeface="Arial"/>
                <a:ea typeface="Arial"/>
                <a:cs typeface="Arial"/>
                <a:sym typeface="Arial"/>
              </a:rPr>
              <a:t>42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089145a5ad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089145a5ad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308b1fdc81a_0_6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g308b1fdc81a_0_6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None/>
            </a:pPr>
            <a:r>
              <a:rPr lang="en-GB" sz="1200"/>
              <a:t>Lessons learnt from 2017:</a:t>
            </a:r>
            <a:endParaRPr/>
          </a:p>
          <a:p>
            <a:pPr marL="0" lvl="0" indent="0" algn="l" rtl="0">
              <a:lnSpc>
                <a:spcPct val="150000"/>
              </a:lnSpc>
              <a:spcBef>
                <a:spcPts val="0"/>
              </a:spcBef>
              <a:spcAft>
                <a:spcPts val="0"/>
              </a:spcAft>
              <a:buNone/>
            </a:pPr>
            <a:endParaRPr sz="1200"/>
          </a:p>
          <a:p>
            <a:pPr marL="0" lvl="0" indent="0" algn="l" rtl="0">
              <a:lnSpc>
                <a:spcPct val="150000"/>
              </a:lnSpc>
              <a:spcBef>
                <a:spcPts val="0"/>
              </a:spcBef>
              <a:spcAft>
                <a:spcPts val="0"/>
              </a:spcAft>
              <a:buNone/>
            </a:pPr>
            <a:r>
              <a:rPr lang="en-GB" sz="1200"/>
              <a:t>LHW’s can identify sick young infants at community and refer them to BHUs for care seeking.</a:t>
            </a:r>
            <a:endParaRPr/>
          </a:p>
          <a:p>
            <a:pPr marL="0" lvl="0" indent="0" algn="l" rtl="0">
              <a:lnSpc>
                <a:spcPct val="150000"/>
              </a:lnSpc>
              <a:spcBef>
                <a:spcPts val="0"/>
              </a:spcBef>
              <a:spcAft>
                <a:spcPts val="0"/>
              </a:spcAft>
              <a:buNone/>
            </a:pPr>
            <a:r>
              <a:rPr lang="en-GB" sz="1200"/>
              <a:t>High acceptance and coverage of PSBI management at PHC/BHU level when referral is not feasible</a:t>
            </a:r>
            <a:endParaRPr/>
          </a:p>
          <a:p>
            <a:pPr marL="0" lvl="0" indent="0" algn="l" rtl="0">
              <a:lnSpc>
                <a:spcPct val="150000"/>
              </a:lnSpc>
              <a:spcBef>
                <a:spcPts val="0"/>
              </a:spcBef>
              <a:spcAft>
                <a:spcPts val="0"/>
              </a:spcAft>
              <a:buNone/>
            </a:pPr>
            <a:r>
              <a:rPr lang="en-GB" sz="1200"/>
              <a:t>Outpatient treatment with simplified antibiotics regimen </a:t>
            </a:r>
            <a:r>
              <a:rPr lang="en-GB" sz="1200">
                <a:solidFill>
                  <a:srgbClr val="000000"/>
                </a:solidFill>
              </a:rPr>
              <a:t>improves outcome of sick young infants</a:t>
            </a:r>
            <a:endParaRPr sz="1200" i="1"/>
          </a:p>
          <a:p>
            <a:pPr marL="0" lvl="0" indent="0" algn="l" rtl="0">
              <a:lnSpc>
                <a:spcPct val="150000"/>
              </a:lnSpc>
              <a:spcBef>
                <a:spcPts val="0"/>
              </a:spcBef>
              <a:spcAft>
                <a:spcPts val="0"/>
              </a:spcAft>
              <a:buNone/>
            </a:pPr>
            <a:r>
              <a:rPr lang="en-GB" sz="1200">
                <a:solidFill>
                  <a:srgbClr val="000000"/>
                </a:solidFill>
              </a:rPr>
              <a:t>PSBI management guidelines feasible at PHC/BHU level without major investment. </a:t>
            </a:r>
            <a:endParaRPr/>
          </a:p>
          <a:p>
            <a:pPr marL="0" lvl="0" indent="0" algn="l" rtl="0">
              <a:spcBef>
                <a:spcPts val="0"/>
              </a:spcBef>
              <a:spcAft>
                <a:spcPts val="0"/>
              </a:spcAft>
              <a:buNone/>
            </a:pPr>
            <a:endParaRPr/>
          </a:p>
        </p:txBody>
      </p:sp>
      <p:sp>
        <p:nvSpPr>
          <p:cNvPr id="646" name="Google Shape;646;g308b1fdc81a_0_6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43</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308e439edc9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g308e439edc9_0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None/>
            </a:pPr>
            <a:r>
              <a:rPr lang="en-GB" sz="1200"/>
              <a:t>Lessons learnt from 2017:</a:t>
            </a:r>
            <a:endParaRPr/>
          </a:p>
          <a:p>
            <a:pPr marL="0" lvl="0" indent="0" algn="l" rtl="0">
              <a:lnSpc>
                <a:spcPct val="150000"/>
              </a:lnSpc>
              <a:spcBef>
                <a:spcPts val="0"/>
              </a:spcBef>
              <a:spcAft>
                <a:spcPts val="0"/>
              </a:spcAft>
              <a:buNone/>
            </a:pPr>
            <a:endParaRPr sz="1200"/>
          </a:p>
          <a:p>
            <a:pPr marL="0" lvl="0" indent="0" algn="l" rtl="0">
              <a:lnSpc>
                <a:spcPct val="150000"/>
              </a:lnSpc>
              <a:spcBef>
                <a:spcPts val="0"/>
              </a:spcBef>
              <a:spcAft>
                <a:spcPts val="0"/>
              </a:spcAft>
              <a:buNone/>
            </a:pPr>
            <a:r>
              <a:rPr lang="en-GB" sz="1200"/>
              <a:t>LHW’s can identify sick young infants at community and refer them to BHUs for care seeking.</a:t>
            </a:r>
            <a:endParaRPr/>
          </a:p>
          <a:p>
            <a:pPr marL="0" lvl="0" indent="0" algn="l" rtl="0">
              <a:lnSpc>
                <a:spcPct val="150000"/>
              </a:lnSpc>
              <a:spcBef>
                <a:spcPts val="0"/>
              </a:spcBef>
              <a:spcAft>
                <a:spcPts val="0"/>
              </a:spcAft>
              <a:buNone/>
            </a:pPr>
            <a:r>
              <a:rPr lang="en-GB" sz="1200"/>
              <a:t>High acceptance and coverage of PSBI management at PHC/BHU level when referral is not feasible</a:t>
            </a:r>
            <a:endParaRPr/>
          </a:p>
          <a:p>
            <a:pPr marL="0" lvl="0" indent="0" algn="l" rtl="0">
              <a:lnSpc>
                <a:spcPct val="150000"/>
              </a:lnSpc>
              <a:spcBef>
                <a:spcPts val="0"/>
              </a:spcBef>
              <a:spcAft>
                <a:spcPts val="0"/>
              </a:spcAft>
              <a:buNone/>
            </a:pPr>
            <a:r>
              <a:rPr lang="en-GB" sz="1200"/>
              <a:t>Outpatient treatment with simplified antibiotics regimen </a:t>
            </a:r>
            <a:r>
              <a:rPr lang="en-GB" sz="1200">
                <a:solidFill>
                  <a:srgbClr val="000000"/>
                </a:solidFill>
              </a:rPr>
              <a:t>improves outcome of sick young infants</a:t>
            </a:r>
            <a:endParaRPr sz="1200" i="1"/>
          </a:p>
          <a:p>
            <a:pPr marL="0" lvl="0" indent="0" algn="l" rtl="0">
              <a:lnSpc>
                <a:spcPct val="150000"/>
              </a:lnSpc>
              <a:spcBef>
                <a:spcPts val="0"/>
              </a:spcBef>
              <a:spcAft>
                <a:spcPts val="0"/>
              </a:spcAft>
              <a:buNone/>
            </a:pPr>
            <a:r>
              <a:rPr lang="en-GB" sz="1200">
                <a:solidFill>
                  <a:srgbClr val="000000"/>
                </a:solidFill>
              </a:rPr>
              <a:t>PSBI management guidelines feasible at PHC/BHU level without major investment. </a:t>
            </a:r>
            <a:endParaRPr/>
          </a:p>
          <a:p>
            <a:pPr marL="0" lvl="0" indent="0" algn="l" rtl="0">
              <a:spcBef>
                <a:spcPts val="0"/>
              </a:spcBef>
              <a:spcAft>
                <a:spcPts val="0"/>
              </a:spcAft>
              <a:buNone/>
            </a:pPr>
            <a:endParaRPr/>
          </a:p>
        </p:txBody>
      </p:sp>
      <p:sp>
        <p:nvSpPr>
          <p:cNvPr id="659" name="Google Shape;659;g308e439edc9_0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089145a5ad_0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089145a5ad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08e439edc9_5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08e439edc9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08e439edc9_5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08e439edc9_5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08b1fdc81a_0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308b1fdc81a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089145a5ad_0_2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089145a5ad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Ownership</a:t>
            </a:r>
            <a:endParaRPr/>
          </a:p>
          <a:p>
            <a:pPr marL="0" lvl="0" indent="0" algn="l" rtl="0">
              <a:spcBef>
                <a:spcPts val="0"/>
              </a:spcBef>
              <a:spcAft>
                <a:spcPts val="0"/>
              </a:spcAft>
              <a:buNone/>
            </a:pPr>
            <a:r>
              <a:rPr lang="en-GB"/>
              <a:t>Awareness Sessions</a:t>
            </a:r>
            <a:endParaRPr/>
          </a:p>
          <a:p>
            <a:pPr marL="0" lvl="0" indent="0" algn="l" rtl="0">
              <a:spcBef>
                <a:spcPts val="0"/>
              </a:spcBef>
              <a:spcAft>
                <a:spcPts val="0"/>
              </a:spcAft>
              <a:buNone/>
            </a:pPr>
            <a:r>
              <a:rPr lang="en-GB"/>
              <a:t>Trust Building</a:t>
            </a:r>
            <a:endParaRPr/>
          </a:p>
          <a:p>
            <a:pPr marL="0" lvl="0" indent="0" algn="l" rtl="0">
              <a:spcBef>
                <a:spcPts val="0"/>
              </a:spcBef>
              <a:spcAft>
                <a:spcPts val="0"/>
              </a:spcAft>
              <a:buNone/>
            </a:pPr>
            <a:r>
              <a:rPr lang="en-GB"/>
              <a:t>Stakeholder Meetings </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8" name="Google Shape;58;p14"/>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59" name="Google Shape;59;p14"/>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60" name="Google Shape;60;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61" name="Google Shape;61;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62" name="Google Shape;62;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3.jpg"/><Relationship Id="rId4" Type="http://schemas.openxmlformats.org/officeDocument/2006/relationships/image" Target="../media/image42.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jpg"/><Relationship Id="rId18" Type="http://schemas.openxmlformats.org/officeDocument/2006/relationships/image" Target="../media/image59.jpg"/><Relationship Id="rId3" Type="http://schemas.openxmlformats.org/officeDocument/2006/relationships/image" Target="../media/image3.png"/><Relationship Id="rId7" Type="http://schemas.openxmlformats.org/officeDocument/2006/relationships/image" Target="../media/image48.png"/><Relationship Id="rId12" Type="http://schemas.openxmlformats.org/officeDocument/2006/relationships/image" Target="../media/image53.jpg"/><Relationship Id="rId17" Type="http://schemas.openxmlformats.org/officeDocument/2006/relationships/image" Target="../media/image58.png"/><Relationship Id="rId2" Type="http://schemas.openxmlformats.org/officeDocument/2006/relationships/notesSlide" Target="../notesSlides/notesSlide10.xml"/><Relationship Id="rId16"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47.jpg"/><Relationship Id="rId11" Type="http://schemas.openxmlformats.org/officeDocument/2006/relationships/image" Target="../media/image52.jpg"/><Relationship Id="rId5" Type="http://schemas.openxmlformats.org/officeDocument/2006/relationships/image" Target="../media/image46.png"/><Relationship Id="rId15" Type="http://schemas.openxmlformats.org/officeDocument/2006/relationships/image" Target="../media/image56.jpg"/><Relationship Id="rId10" Type="http://schemas.openxmlformats.org/officeDocument/2006/relationships/image" Target="../media/image51.jpg"/><Relationship Id="rId19" Type="http://schemas.openxmlformats.org/officeDocument/2006/relationships/image" Target="../media/image60.jpg"/><Relationship Id="rId4" Type="http://schemas.openxmlformats.org/officeDocument/2006/relationships/image" Target="../media/image45.png"/><Relationship Id="rId9" Type="http://schemas.openxmlformats.org/officeDocument/2006/relationships/image" Target="../media/image50.jpg"/><Relationship Id="rId14" Type="http://schemas.openxmlformats.org/officeDocument/2006/relationships/image" Target="../media/image55.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3.pn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png"/><Relationship Id="rId7"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79.jpg"/><Relationship Id="rId4" Type="http://schemas.openxmlformats.org/officeDocument/2006/relationships/image" Target="../media/image78.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83.jpg"/><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3.png"/><Relationship Id="rId7"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image" Target="../media/image89.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92.png"/><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8" Type="http://schemas.openxmlformats.org/officeDocument/2006/relationships/image" Target="../media/image99.jpg"/><Relationship Id="rId3" Type="http://schemas.openxmlformats.org/officeDocument/2006/relationships/image" Target="../media/image3.png"/><Relationship Id="rId7" Type="http://schemas.openxmlformats.org/officeDocument/2006/relationships/image" Target="../media/image98.jp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2.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3.png"/><Relationship Id="rId7"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103.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109.jpg"/><Relationship Id="rId4" Type="http://schemas.openxmlformats.org/officeDocument/2006/relationships/image" Target="../media/image108.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115.png"/><Relationship Id="rId4" Type="http://schemas.openxmlformats.org/officeDocument/2006/relationships/image" Target="../media/image114.jpg"/></Relationships>
</file>

<file path=ppt/slides/_rels/slide3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3.png"/><Relationship Id="rId7" Type="http://schemas.openxmlformats.org/officeDocument/2006/relationships/image" Target="../media/image119.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22.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123.jpg"/></Relationships>
</file>

<file path=ppt/slides/_rels/slide39.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1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127.png"/></Relationships>
</file>

<file path=ppt/slides/_rels/slide4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3.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5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jp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4.xml"/><Relationship Id="rId16" Type="http://schemas.openxmlformats.org/officeDocument/2006/relationships/image" Target="../media/image17.jpg"/><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5" Type="http://schemas.openxmlformats.org/officeDocument/2006/relationships/image" Target="../media/image16.jp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jp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jp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5.jp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5"/>
          <p:cNvPicPr preferRelativeResize="0"/>
          <p:nvPr/>
        </p:nvPicPr>
        <p:blipFill>
          <a:blip r:embed="rId3">
            <a:alphaModFix/>
          </a:blip>
          <a:stretch>
            <a:fillRect/>
          </a:stretch>
        </p:blipFill>
        <p:spPr>
          <a:xfrm>
            <a:off x="4554150" y="0"/>
            <a:ext cx="4603350" cy="2424400"/>
          </a:xfrm>
          <a:prstGeom prst="rect">
            <a:avLst/>
          </a:prstGeom>
          <a:noFill/>
          <a:ln>
            <a:noFill/>
          </a:ln>
        </p:spPr>
      </p:pic>
      <p:pic>
        <p:nvPicPr>
          <p:cNvPr id="68" name="Google Shape;68;p15"/>
          <p:cNvPicPr preferRelativeResize="0"/>
          <p:nvPr/>
        </p:nvPicPr>
        <p:blipFill rotWithShape="1">
          <a:blip r:embed="rId4">
            <a:alphaModFix/>
          </a:blip>
          <a:srcRect r="50194"/>
          <a:stretch/>
        </p:blipFill>
        <p:spPr>
          <a:xfrm>
            <a:off x="0" y="-21250"/>
            <a:ext cx="4554150" cy="2807525"/>
          </a:xfrm>
          <a:prstGeom prst="rect">
            <a:avLst/>
          </a:prstGeom>
          <a:noFill/>
          <a:ln>
            <a:noFill/>
          </a:ln>
        </p:spPr>
      </p:pic>
      <p:sp>
        <p:nvSpPr>
          <p:cNvPr id="69" name="Google Shape;69;p15"/>
          <p:cNvSpPr/>
          <p:nvPr/>
        </p:nvSpPr>
        <p:spPr>
          <a:xfrm>
            <a:off x="-100" y="2424400"/>
            <a:ext cx="9157500" cy="2719200"/>
          </a:xfrm>
          <a:prstGeom prst="rect">
            <a:avLst/>
          </a:prstGeom>
          <a:solidFill>
            <a:schemeClr val="lt1"/>
          </a:solidFill>
          <a:ln w="9525" cap="flat" cmpd="sng">
            <a:solidFill>
              <a:schemeClr val="lt1"/>
            </a:solidFill>
            <a:prstDash val="solid"/>
            <a:round/>
            <a:headEnd type="none" w="sm" len="sm"/>
            <a:tailEnd type="none" w="sm" len="sm"/>
          </a:ln>
          <a:effectLst>
            <a:outerShdw blurRad="628650" dist="323850" dir="16380000" algn="bl" rotWithShape="0">
              <a:schemeClr val="lt1">
                <a:alpha val="51000"/>
              </a:schemeClr>
            </a:outerShdw>
          </a:effectLst>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GB" sz="1800" b="1">
                <a:solidFill>
                  <a:schemeClr val="dk1"/>
                </a:solidFill>
                <a:latin typeface="Montserrat"/>
                <a:ea typeface="Montserrat"/>
                <a:cs typeface="Montserrat"/>
                <a:sym typeface="Montserrat"/>
              </a:rPr>
              <a:t>Centre of Excellence in </a:t>
            </a:r>
            <a:endParaRPr sz="1800" b="1">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GB" sz="1800" b="1">
                <a:solidFill>
                  <a:schemeClr val="dk1"/>
                </a:solidFill>
                <a:latin typeface="Montserrat"/>
                <a:ea typeface="Montserrat"/>
                <a:cs typeface="Montserrat"/>
                <a:sym typeface="Montserrat"/>
              </a:rPr>
              <a:t>Women and Child Health </a:t>
            </a:r>
            <a:endParaRPr sz="1800" b="1">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GB" sz="1800" b="1">
                <a:solidFill>
                  <a:schemeClr val="dk1"/>
                </a:solidFill>
                <a:latin typeface="Montserrat"/>
                <a:ea typeface="Montserrat"/>
                <a:cs typeface="Montserrat"/>
                <a:sym typeface="Montserrat"/>
              </a:rPr>
              <a:t>Aga Khan University </a:t>
            </a: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900">
              <a:solidFill>
                <a:schemeClr val="dk1"/>
              </a:solidFill>
              <a:latin typeface="Montserrat SemiBold"/>
              <a:ea typeface="Montserrat SemiBold"/>
              <a:cs typeface="Montserrat SemiBold"/>
              <a:sym typeface="Montserrat SemiBold"/>
            </a:endParaRPr>
          </a:p>
          <a:p>
            <a:pPr marL="0" lvl="0" indent="0" algn="ctr" rtl="0">
              <a:lnSpc>
                <a:spcPct val="115000"/>
              </a:lnSpc>
              <a:spcBef>
                <a:spcPts val="0"/>
              </a:spcBef>
              <a:spcAft>
                <a:spcPts val="0"/>
              </a:spcAft>
              <a:buClr>
                <a:schemeClr val="dk1"/>
              </a:buClr>
              <a:buSzPts val="1100"/>
              <a:buFont typeface="Arial"/>
              <a:buNone/>
            </a:pPr>
            <a:r>
              <a:rPr lang="en-GB" sz="1700" b="1">
                <a:latin typeface="Montserrat"/>
                <a:ea typeface="Montserrat"/>
                <a:cs typeface="Montserrat"/>
                <a:sym typeface="Montserrat"/>
              </a:rPr>
              <a:t>Advancing newborn and Child Health Agenda: Role of Academia in fostering Public-Private Partnerships and Community engagement</a:t>
            </a:r>
            <a:endParaRPr sz="1700" b="1">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endParaRPr/>
          </a:p>
          <a:p>
            <a:pPr marL="0" lvl="0" indent="0" algn="ctr" rtl="0">
              <a:lnSpc>
                <a:spcPct val="115000"/>
              </a:lnSpc>
              <a:spcBef>
                <a:spcPts val="0"/>
              </a:spcBef>
              <a:spcAft>
                <a:spcPts val="0"/>
              </a:spcAft>
              <a:buClr>
                <a:schemeClr val="dk1"/>
              </a:buClr>
              <a:buSzPts val="1100"/>
              <a:buFont typeface="Arial"/>
              <a:buNone/>
            </a:pPr>
            <a:endParaRPr/>
          </a:p>
        </p:txBody>
      </p:sp>
      <p:sp>
        <p:nvSpPr>
          <p:cNvPr id="70" name="Google Shape;70;p15"/>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1" name="Google Shape;71;p15"/>
          <p:cNvPicPr preferRelativeResize="0"/>
          <p:nvPr/>
        </p:nvPicPr>
        <p:blipFill rotWithShape="1">
          <a:blip r:embed="rId5">
            <a:alphaModFix/>
          </a:blip>
          <a:srcRect/>
          <a:stretch/>
        </p:blipFill>
        <p:spPr>
          <a:xfrm>
            <a:off x="7711577" y="2662950"/>
            <a:ext cx="1109774" cy="746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2"/>
          <p:cNvPicPr preferRelativeResize="0"/>
          <p:nvPr/>
        </p:nvPicPr>
        <p:blipFill rotWithShape="1">
          <a:blip r:embed="rId3">
            <a:alphaModFix/>
          </a:blip>
          <a:srcRect/>
          <a:stretch/>
        </p:blipFill>
        <p:spPr>
          <a:xfrm>
            <a:off x="7805327" y="117975"/>
            <a:ext cx="1109774" cy="746400"/>
          </a:xfrm>
          <a:prstGeom prst="rect">
            <a:avLst/>
          </a:prstGeom>
          <a:noFill/>
          <a:ln>
            <a:noFill/>
          </a:ln>
        </p:spPr>
      </p:pic>
      <p:sp>
        <p:nvSpPr>
          <p:cNvPr id="198" name="Google Shape;198;p22"/>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9" name="Google Shape;199;p22"/>
          <p:cNvSpPr txBox="1"/>
          <p:nvPr/>
        </p:nvSpPr>
        <p:spPr>
          <a:xfrm>
            <a:off x="393100" y="410200"/>
            <a:ext cx="3330600" cy="4062000"/>
          </a:xfrm>
          <a:prstGeom prst="rect">
            <a:avLst/>
          </a:prstGeom>
          <a:noFill/>
          <a:ln w="9525" cap="flat" cmpd="sng">
            <a:solidFill>
              <a:srgbClr val="296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3400" b="1">
                <a:solidFill>
                  <a:srgbClr val="222222"/>
                </a:solidFill>
                <a:latin typeface="Montserrat"/>
                <a:ea typeface="Montserrat"/>
                <a:cs typeface="Montserrat"/>
                <a:sym typeface="Montserrat"/>
              </a:rPr>
              <a:t>AKU’s Contribution Towards Advancing Maternal and Child Health </a:t>
            </a:r>
            <a:endParaRPr sz="3400" b="1">
              <a:solidFill>
                <a:srgbClr val="222222"/>
              </a:solidFill>
              <a:latin typeface="Montserrat"/>
              <a:ea typeface="Montserrat"/>
              <a:cs typeface="Montserrat"/>
              <a:sym typeface="Montserrat"/>
            </a:endParaRPr>
          </a:p>
        </p:txBody>
      </p:sp>
      <p:pic>
        <p:nvPicPr>
          <p:cNvPr id="200" name="Google Shape;200;p22"/>
          <p:cNvPicPr preferRelativeResize="0"/>
          <p:nvPr/>
        </p:nvPicPr>
        <p:blipFill rotWithShape="1">
          <a:blip r:embed="rId4">
            <a:alphaModFix/>
          </a:blip>
          <a:srcRect/>
          <a:stretch/>
        </p:blipFill>
        <p:spPr>
          <a:xfrm>
            <a:off x="3876100" y="337112"/>
            <a:ext cx="3126550" cy="2090775"/>
          </a:xfrm>
          <a:prstGeom prst="rect">
            <a:avLst/>
          </a:prstGeom>
          <a:noFill/>
          <a:ln>
            <a:noFill/>
          </a:ln>
        </p:spPr>
      </p:pic>
      <p:pic>
        <p:nvPicPr>
          <p:cNvPr id="201" name="Google Shape;201;p22"/>
          <p:cNvPicPr preferRelativeResize="0"/>
          <p:nvPr/>
        </p:nvPicPr>
        <p:blipFill rotWithShape="1">
          <a:blip r:embed="rId5">
            <a:alphaModFix/>
          </a:blip>
          <a:srcRect l="773" t="980" b="2856"/>
          <a:stretch/>
        </p:blipFill>
        <p:spPr>
          <a:xfrm>
            <a:off x="5958475" y="2303500"/>
            <a:ext cx="2993899" cy="22866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23"/>
          <p:cNvPicPr preferRelativeResize="0"/>
          <p:nvPr/>
        </p:nvPicPr>
        <p:blipFill rotWithShape="1">
          <a:blip r:embed="rId3">
            <a:alphaModFix/>
          </a:blip>
          <a:srcRect/>
          <a:stretch/>
        </p:blipFill>
        <p:spPr>
          <a:xfrm>
            <a:off x="7805327" y="117975"/>
            <a:ext cx="1109774" cy="746400"/>
          </a:xfrm>
          <a:prstGeom prst="rect">
            <a:avLst/>
          </a:prstGeom>
          <a:noFill/>
          <a:ln>
            <a:noFill/>
          </a:ln>
        </p:spPr>
      </p:pic>
      <p:sp>
        <p:nvSpPr>
          <p:cNvPr id="207" name="Google Shape;207;p23"/>
          <p:cNvSpPr txBox="1">
            <a:spLocks noGrp="1"/>
          </p:cNvSpPr>
          <p:nvPr>
            <p:ph type="title"/>
          </p:nvPr>
        </p:nvSpPr>
        <p:spPr>
          <a:xfrm>
            <a:off x="311700" y="139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latin typeface="Montserrat"/>
                <a:ea typeface="Montserrat"/>
                <a:cs typeface="Montserrat"/>
                <a:sym typeface="Montserrat"/>
              </a:rPr>
              <a:t>Evidence Generation</a:t>
            </a:r>
            <a:endParaRPr b="1">
              <a:latin typeface="Montserrat"/>
              <a:ea typeface="Montserrat"/>
              <a:cs typeface="Montserrat"/>
              <a:sym typeface="Montserrat"/>
            </a:endParaRPr>
          </a:p>
        </p:txBody>
      </p:sp>
      <p:sp>
        <p:nvSpPr>
          <p:cNvPr id="208" name="Google Shape;208;p23"/>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09" name="Google Shape;209;p23"/>
          <p:cNvCxnSpPr/>
          <p:nvPr/>
        </p:nvCxnSpPr>
        <p:spPr>
          <a:xfrm rot="10800000" flipH="1">
            <a:off x="379225" y="683275"/>
            <a:ext cx="6827100" cy="17400"/>
          </a:xfrm>
          <a:prstGeom prst="straightConnector1">
            <a:avLst/>
          </a:prstGeom>
          <a:noFill/>
          <a:ln w="9525" cap="flat" cmpd="sng">
            <a:solidFill>
              <a:schemeClr val="dk2"/>
            </a:solidFill>
            <a:prstDash val="lgDash"/>
            <a:round/>
            <a:headEnd type="none" w="med" len="med"/>
            <a:tailEnd type="none" w="med" len="med"/>
          </a:ln>
        </p:spPr>
      </p:cxnSp>
      <p:pic>
        <p:nvPicPr>
          <p:cNvPr id="210" name="Google Shape;210;p23"/>
          <p:cNvPicPr preferRelativeResize="0"/>
          <p:nvPr/>
        </p:nvPicPr>
        <p:blipFill rotWithShape="1">
          <a:blip r:embed="rId4">
            <a:alphaModFix/>
          </a:blip>
          <a:srcRect l="1441" t="9508" r="1149" b="1046"/>
          <a:stretch/>
        </p:blipFill>
        <p:spPr>
          <a:xfrm>
            <a:off x="3057875" y="956975"/>
            <a:ext cx="5774425" cy="3768140"/>
          </a:xfrm>
          <a:prstGeom prst="rect">
            <a:avLst/>
          </a:prstGeom>
          <a:noFill/>
          <a:ln>
            <a:noFill/>
          </a:ln>
        </p:spPr>
      </p:pic>
      <p:sp>
        <p:nvSpPr>
          <p:cNvPr id="211" name="Google Shape;211;p23"/>
          <p:cNvSpPr txBox="1"/>
          <p:nvPr/>
        </p:nvSpPr>
        <p:spPr>
          <a:xfrm>
            <a:off x="336451" y="1551050"/>
            <a:ext cx="1869600" cy="2378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2500" i="0" u="none" strike="noStrike" cap="none">
                <a:solidFill>
                  <a:srgbClr val="38761D"/>
                </a:solidFill>
                <a:latin typeface="Montserrat"/>
                <a:ea typeface="Montserrat"/>
                <a:cs typeface="Montserrat"/>
                <a:sym typeface="Montserrat"/>
              </a:rPr>
              <a:t>Research footprint of COE-WCH in Pakistan</a:t>
            </a:r>
            <a:endParaRPr sz="2500">
              <a:solidFill>
                <a:srgbClr val="38761D"/>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4"/>
          <p:cNvSpPr txBox="1">
            <a:spLocks noGrp="1"/>
          </p:cNvSpPr>
          <p:nvPr>
            <p:ph type="title"/>
          </p:nvPr>
        </p:nvSpPr>
        <p:spPr>
          <a:xfrm>
            <a:off x="63525" y="56150"/>
            <a:ext cx="63660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200" b="1">
                <a:latin typeface="Montserrat"/>
                <a:ea typeface="Montserrat"/>
                <a:cs typeface="Montserrat"/>
                <a:sym typeface="Montserrat"/>
              </a:rPr>
              <a:t>Publications</a:t>
            </a:r>
            <a:endParaRPr sz="2200" b="1">
              <a:latin typeface="Montserrat"/>
              <a:ea typeface="Montserrat"/>
              <a:cs typeface="Montserrat"/>
              <a:sym typeface="Montserrat"/>
            </a:endParaRPr>
          </a:p>
        </p:txBody>
      </p:sp>
      <p:pic>
        <p:nvPicPr>
          <p:cNvPr id="217" name="Google Shape;217;p24"/>
          <p:cNvPicPr preferRelativeResize="0"/>
          <p:nvPr/>
        </p:nvPicPr>
        <p:blipFill rotWithShape="1">
          <a:blip r:embed="rId3">
            <a:alphaModFix/>
          </a:blip>
          <a:srcRect/>
          <a:stretch/>
        </p:blipFill>
        <p:spPr>
          <a:xfrm>
            <a:off x="7853612" y="218751"/>
            <a:ext cx="978687" cy="658250"/>
          </a:xfrm>
          <a:prstGeom prst="rect">
            <a:avLst/>
          </a:prstGeom>
          <a:noFill/>
          <a:ln>
            <a:noFill/>
          </a:ln>
        </p:spPr>
      </p:pic>
      <p:sp>
        <p:nvSpPr>
          <p:cNvPr id="218" name="Google Shape;218;p24"/>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19" name="Google Shape;219;p24"/>
          <p:cNvCxnSpPr/>
          <p:nvPr/>
        </p:nvCxnSpPr>
        <p:spPr>
          <a:xfrm rot="10800000" flipH="1">
            <a:off x="109250" y="559750"/>
            <a:ext cx="6827100" cy="17400"/>
          </a:xfrm>
          <a:prstGeom prst="straightConnector1">
            <a:avLst/>
          </a:prstGeom>
          <a:noFill/>
          <a:ln w="9525" cap="flat" cmpd="sng">
            <a:solidFill>
              <a:schemeClr val="dk2"/>
            </a:solidFill>
            <a:prstDash val="lgDash"/>
            <a:round/>
            <a:headEnd type="none" w="med" len="med"/>
            <a:tailEnd type="none" w="med" len="med"/>
          </a:ln>
        </p:spPr>
      </p:cxnSp>
      <p:pic>
        <p:nvPicPr>
          <p:cNvPr id="220" name="Google Shape;220;p24"/>
          <p:cNvPicPr preferRelativeResize="0"/>
          <p:nvPr/>
        </p:nvPicPr>
        <p:blipFill>
          <a:blip r:embed="rId4">
            <a:alphaModFix/>
          </a:blip>
          <a:stretch>
            <a:fillRect/>
          </a:stretch>
        </p:blipFill>
        <p:spPr>
          <a:xfrm>
            <a:off x="2966200" y="902975"/>
            <a:ext cx="603600" cy="866284"/>
          </a:xfrm>
          <a:prstGeom prst="rect">
            <a:avLst/>
          </a:prstGeom>
          <a:noFill/>
          <a:ln>
            <a:noFill/>
          </a:ln>
        </p:spPr>
      </p:pic>
      <p:sp>
        <p:nvSpPr>
          <p:cNvPr id="221" name="Google Shape;221;p24"/>
          <p:cNvSpPr txBox="1"/>
          <p:nvPr/>
        </p:nvSpPr>
        <p:spPr>
          <a:xfrm>
            <a:off x="1956225" y="863300"/>
            <a:ext cx="1116300" cy="62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400">
                <a:solidFill>
                  <a:schemeClr val="dk2"/>
                </a:solidFill>
                <a:highlight>
                  <a:srgbClr val="FFFFFF"/>
                </a:highlight>
                <a:latin typeface="Montserrat"/>
                <a:ea typeface="Montserrat"/>
                <a:cs typeface="Montserrat"/>
                <a:sym typeface="Montserrat"/>
              </a:rPr>
              <a:t>The Effectiveness of Nutritional Interventions Implemented through Lady Health Workers on the Reduction of Stunting in Children under 5 in Pakistan: The Difference-in-Difference Analysis. 2024</a:t>
            </a:r>
            <a:endParaRPr sz="1300">
              <a:solidFill>
                <a:schemeClr val="dk2"/>
              </a:solidFill>
              <a:latin typeface="Montserrat"/>
              <a:ea typeface="Montserrat"/>
              <a:cs typeface="Montserrat"/>
              <a:sym typeface="Montserrat"/>
            </a:endParaRPr>
          </a:p>
        </p:txBody>
      </p:sp>
      <p:pic>
        <p:nvPicPr>
          <p:cNvPr id="222" name="Google Shape;222;p24"/>
          <p:cNvPicPr preferRelativeResize="0"/>
          <p:nvPr/>
        </p:nvPicPr>
        <p:blipFill rotWithShape="1">
          <a:blip r:embed="rId5">
            <a:alphaModFix/>
          </a:blip>
          <a:srcRect t="48604" r="39817"/>
          <a:stretch/>
        </p:blipFill>
        <p:spPr>
          <a:xfrm>
            <a:off x="78498" y="767225"/>
            <a:ext cx="664750" cy="802898"/>
          </a:xfrm>
          <a:prstGeom prst="rect">
            <a:avLst/>
          </a:prstGeom>
          <a:noFill/>
          <a:ln>
            <a:noFill/>
          </a:ln>
        </p:spPr>
      </p:pic>
      <p:sp>
        <p:nvSpPr>
          <p:cNvPr id="223" name="Google Shape;223;p24"/>
          <p:cNvSpPr txBox="1"/>
          <p:nvPr/>
        </p:nvSpPr>
        <p:spPr>
          <a:xfrm>
            <a:off x="-27887" y="4323125"/>
            <a:ext cx="1319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500">
                <a:solidFill>
                  <a:srgbClr val="666666"/>
                </a:solidFill>
                <a:highlight>
                  <a:srgbClr val="FFFFFF"/>
                </a:highlight>
                <a:latin typeface="Montserrat"/>
                <a:ea typeface="Montserrat"/>
                <a:cs typeface="Montserrat"/>
                <a:sym typeface="Montserrat"/>
              </a:rPr>
              <a:t> Effectiveness of nutritional supplementation during the first 1000-days of life to reduce child undernutrition: A cluster randomized controlled trial in Pakistan. 2022</a:t>
            </a:r>
            <a:endParaRPr sz="500">
              <a:solidFill>
                <a:schemeClr val="dk2"/>
              </a:solidFill>
              <a:latin typeface="Montserrat"/>
              <a:ea typeface="Montserrat"/>
              <a:cs typeface="Montserrat"/>
              <a:sym typeface="Montserrat"/>
            </a:endParaRPr>
          </a:p>
        </p:txBody>
      </p:sp>
      <p:pic>
        <p:nvPicPr>
          <p:cNvPr id="224" name="Google Shape;224;p24"/>
          <p:cNvPicPr preferRelativeResize="0"/>
          <p:nvPr/>
        </p:nvPicPr>
        <p:blipFill>
          <a:blip r:embed="rId6">
            <a:alphaModFix/>
          </a:blip>
          <a:stretch>
            <a:fillRect/>
          </a:stretch>
        </p:blipFill>
        <p:spPr>
          <a:xfrm>
            <a:off x="1075631" y="3957395"/>
            <a:ext cx="664770" cy="902026"/>
          </a:xfrm>
          <a:prstGeom prst="rect">
            <a:avLst/>
          </a:prstGeom>
          <a:noFill/>
          <a:ln>
            <a:noFill/>
          </a:ln>
        </p:spPr>
      </p:pic>
      <p:sp>
        <p:nvSpPr>
          <p:cNvPr id="225" name="Google Shape;225;p24"/>
          <p:cNvSpPr txBox="1"/>
          <p:nvPr/>
        </p:nvSpPr>
        <p:spPr>
          <a:xfrm>
            <a:off x="7824600" y="2756000"/>
            <a:ext cx="1319400" cy="46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500">
                <a:solidFill>
                  <a:schemeClr val="dk2"/>
                </a:solidFill>
                <a:highlight>
                  <a:srgbClr val="FFFFFF"/>
                </a:highlight>
                <a:latin typeface="Montserrat"/>
                <a:ea typeface="Montserrat"/>
                <a:cs typeface="Montserrat"/>
                <a:sym typeface="Montserrat"/>
              </a:rPr>
              <a:t>Effect of Maternal and Newborn Care Service Package on Perinatal and Newborn Mortality: A Cluster Randomized Clinical Trial. 2024</a:t>
            </a:r>
            <a:endParaRPr sz="500">
              <a:solidFill>
                <a:schemeClr val="dk2"/>
              </a:solidFill>
              <a:latin typeface="Montserrat"/>
              <a:ea typeface="Montserrat"/>
              <a:cs typeface="Montserrat"/>
              <a:sym typeface="Montserrat"/>
            </a:endParaRPr>
          </a:p>
        </p:txBody>
      </p:sp>
      <p:pic>
        <p:nvPicPr>
          <p:cNvPr id="226" name="Google Shape;226;p24"/>
          <p:cNvPicPr preferRelativeResize="0"/>
          <p:nvPr/>
        </p:nvPicPr>
        <p:blipFill>
          <a:blip r:embed="rId7">
            <a:alphaModFix/>
          </a:blip>
          <a:stretch>
            <a:fillRect/>
          </a:stretch>
        </p:blipFill>
        <p:spPr>
          <a:xfrm>
            <a:off x="6870275" y="2743625"/>
            <a:ext cx="954324" cy="560972"/>
          </a:xfrm>
          <a:prstGeom prst="rect">
            <a:avLst/>
          </a:prstGeom>
          <a:noFill/>
          <a:ln>
            <a:noFill/>
          </a:ln>
        </p:spPr>
      </p:pic>
      <p:sp>
        <p:nvSpPr>
          <p:cNvPr id="227" name="Google Shape;227;p24"/>
          <p:cNvSpPr txBox="1"/>
          <p:nvPr/>
        </p:nvSpPr>
        <p:spPr>
          <a:xfrm>
            <a:off x="4232375" y="750600"/>
            <a:ext cx="1951800" cy="13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500" b="1">
              <a:solidFill>
                <a:srgbClr val="1A254C"/>
              </a:solidFill>
              <a:highlight>
                <a:srgbClr val="FFFFFF"/>
              </a:highlight>
              <a:latin typeface="Montserrat"/>
              <a:ea typeface="Montserrat"/>
              <a:cs typeface="Montserrat"/>
              <a:sym typeface="Montserrat"/>
            </a:endParaRPr>
          </a:p>
          <a:p>
            <a:pPr marL="457200" lvl="0" indent="0" algn="l" rtl="0">
              <a:spcBef>
                <a:spcPts val="0"/>
              </a:spcBef>
              <a:spcAft>
                <a:spcPts val="0"/>
              </a:spcAft>
              <a:buNone/>
            </a:pPr>
            <a:r>
              <a:rPr lang="en-GB" sz="500">
                <a:solidFill>
                  <a:srgbClr val="1A254C"/>
                </a:solidFill>
                <a:highlight>
                  <a:srgbClr val="FFFFFF"/>
                </a:highlight>
                <a:latin typeface="Montserrat"/>
                <a:ea typeface="Montserrat"/>
                <a:cs typeface="Montserrat"/>
                <a:sym typeface="Montserrat"/>
              </a:rPr>
              <a:t>- Effect of Community-Based Kangaroo Mother Care Package on Neonatal Mortality Among Preterm and Low Birthweight Infants in Rural Pakistan: Protocol for a Cluster Randomized Controlled Trial 2021</a:t>
            </a:r>
            <a:endParaRPr sz="500">
              <a:solidFill>
                <a:srgbClr val="1A254C"/>
              </a:solidFill>
              <a:highlight>
                <a:srgbClr val="FFFFFF"/>
              </a:highlight>
              <a:latin typeface="Montserrat"/>
              <a:ea typeface="Montserrat"/>
              <a:cs typeface="Montserrat"/>
              <a:sym typeface="Montserrat"/>
            </a:endParaRPr>
          </a:p>
          <a:p>
            <a:pPr marL="457200" lvl="0" indent="-234950" algn="l" rtl="0">
              <a:spcBef>
                <a:spcPts val="0"/>
              </a:spcBef>
              <a:spcAft>
                <a:spcPts val="0"/>
              </a:spcAft>
              <a:buClr>
                <a:srgbClr val="1A254C"/>
              </a:buClr>
              <a:buSzPts val="100"/>
              <a:buFont typeface="Montserrat"/>
              <a:buChar char="-"/>
            </a:pPr>
            <a:r>
              <a:rPr lang="en-GB" sz="500">
                <a:solidFill>
                  <a:srgbClr val="666666"/>
                </a:solidFill>
                <a:highlight>
                  <a:schemeClr val="lt1"/>
                </a:highlight>
                <a:latin typeface="Montserrat"/>
                <a:ea typeface="Montserrat"/>
                <a:cs typeface="Montserrat"/>
                <a:sym typeface="Montserrat"/>
              </a:rPr>
              <a:t>-  Understanding Perceptions and Practices for Designing an Appropriate Community-Based Kangaroo Mother Care Implementation Package: Qualitative Exploratory Study. 2022</a:t>
            </a:r>
            <a:endParaRPr sz="100">
              <a:solidFill>
                <a:srgbClr val="1A254C"/>
              </a:solidFill>
              <a:highlight>
                <a:srgbClr val="FFFFFF"/>
              </a:highlight>
              <a:latin typeface="Montserrat"/>
              <a:ea typeface="Montserrat"/>
              <a:cs typeface="Montserrat"/>
              <a:sym typeface="Montserrat"/>
            </a:endParaRPr>
          </a:p>
        </p:txBody>
      </p:sp>
      <p:pic>
        <p:nvPicPr>
          <p:cNvPr id="228" name="Google Shape;228;p24"/>
          <p:cNvPicPr preferRelativeResize="0"/>
          <p:nvPr/>
        </p:nvPicPr>
        <p:blipFill>
          <a:blip r:embed="rId8">
            <a:alphaModFix/>
          </a:blip>
          <a:stretch>
            <a:fillRect/>
          </a:stretch>
        </p:blipFill>
        <p:spPr>
          <a:xfrm>
            <a:off x="3744013" y="772125"/>
            <a:ext cx="954327" cy="468900"/>
          </a:xfrm>
          <a:prstGeom prst="rect">
            <a:avLst/>
          </a:prstGeom>
          <a:noFill/>
          <a:ln>
            <a:noFill/>
          </a:ln>
        </p:spPr>
      </p:pic>
      <p:sp>
        <p:nvSpPr>
          <p:cNvPr id="229" name="Google Shape;229;p24"/>
          <p:cNvSpPr txBox="1"/>
          <p:nvPr/>
        </p:nvSpPr>
        <p:spPr>
          <a:xfrm>
            <a:off x="814013" y="772950"/>
            <a:ext cx="1188000" cy="46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500">
                <a:solidFill>
                  <a:srgbClr val="666666"/>
                </a:solidFill>
                <a:highlight>
                  <a:srgbClr val="FFFFFF"/>
                </a:highlight>
                <a:latin typeface="Montserrat"/>
                <a:ea typeface="Montserrat"/>
                <a:cs typeface="Montserrat"/>
                <a:sym typeface="Montserrat"/>
              </a:rPr>
              <a:t>World Health Organization recommendations for care of preterm or low birth weight infants: health policy. </a:t>
            </a:r>
            <a:endParaRPr sz="500">
              <a:solidFill>
                <a:schemeClr val="dk2"/>
              </a:solidFill>
              <a:latin typeface="Montserrat"/>
              <a:ea typeface="Montserrat"/>
              <a:cs typeface="Montserrat"/>
              <a:sym typeface="Montserrat"/>
            </a:endParaRPr>
          </a:p>
        </p:txBody>
      </p:sp>
      <p:sp>
        <p:nvSpPr>
          <p:cNvPr id="230" name="Google Shape;230;p24"/>
          <p:cNvSpPr/>
          <p:nvPr/>
        </p:nvSpPr>
        <p:spPr>
          <a:xfrm>
            <a:off x="3663500" y="1803100"/>
            <a:ext cx="2069700" cy="1893600"/>
          </a:xfrm>
          <a:prstGeom prst="ellipse">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 name="Google Shape;231;p24"/>
          <p:cNvSpPr txBox="1"/>
          <p:nvPr/>
        </p:nvSpPr>
        <p:spPr>
          <a:xfrm>
            <a:off x="4038650" y="2187838"/>
            <a:ext cx="1319400" cy="95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500" b="1">
                <a:solidFill>
                  <a:srgbClr val="3A7D22"/>
                </a:solidFill>
              </a:rPr>
              <a:t>1000+ publications by CoE WCH</a:t>
            </a:r>
            <a:endParaRPr sz="1500" b="1">
              <a:solidFill>
                <a:srgbClr val="3A7D22"/>
              </a:solidFill>
            </a:endParaRPr>
          </a:p>
        </p:txBody>
      </p:sp>
      <p:cxnSp>
        <p:nvCxnSpPr>
          <p:cNvPr id="232" name="Google Shape;232;p24"/>
          <p:cNvCxnSpPr/>
          <p:nvPr/>
        </p:nvCxnSpPr>
        <p:spPr>
          <a:xfrm rot="10800000">
            <a:off x="3569801" y="1678061"/>
            <a:ext cx="443700" cy="326100"/>
          </a:xfrm>
          <a:prstGeom prst="straightConnector1">
            <a:avLst/>
          </a:prstGeom>
          <a:noFill/>
          <a:ln w="9525" cap="flat" cmpd="sng">
            <a:solidFill>
              <a:schemeClr val="dk2"/>
            </a:solidFill>
            <a:prstDash val="solid"/>
            <a:round/>
            <a:headEnd type="none" w="med" len="med"/>
            <a:tailEnd type="none" w="med" len="med"/>
          </a:ln>
        </p:spPr>
      </p:cxnSp>
      <p:cxnSp>
        <p:nvCxnSpPr>
          <p:cNvPr id="233" name="Google Shape;233;p24"/>
          <p:cNvCxnSpPr>
            <a:stCxn id="230" idx="2"/>
            <a:endCxn id="222" idx="3"/>
          </p:cNvCxnSpPr>
          <p:nvPr/>
        </p:nvCxnSpPr>
        <p:spPr>
          <a:xfrm rot="10800000">
            <a:off x="743300" y="1168600"/>
            <a:ext cx="2920200" cy="1581300"/>
          </a:xfrm>
          <a:prstGeom prst="straightConnector1">
            <a:avLst/>
          </a:prstGeom>
          <a:noFill/>
          <a:ln w="9525" cap="flat" cmpd="sng">
            <a:solidFill>
              <a:schemeClr val="dk2"/>
            </a:solidFill>
            <a:prstDash val="solid"/>
            <a:round/>
            <a:headEnd type="none" w="med" len="med"/>
            <a:tailEnd type="none" w="med" len="med"/>
          </a:ln>
        </p:spPr>
      </p:cxnSp>
      <p:cxnSp>
        <p:nvCxnSpPr>
          <p:cNvPr id="234" name="Google Shape;234;p24"/>
          <p:cNvCxnSpPr>
            <a:stCxn id="230" idx="3"/>
            <a:endCxn id="224" idx="3"/>
          </p:cNvCxnSpPr>
          <p:nvPr/>
        </p:nvCxnSpPr>
        <p:spPr>
          <a:xfrm flipH="1">
            <a:off x="1740301" y="3419389"/>
            <a:ext cx="2226300" cy="989100"/>
          </a:xfrm>
          <a:prstGeom prst="straightConnector1">
            <a:avLst/>
          </a:prstGeom>
          <a:noFill/>
          <a:ln w="9525" cap="flat" cmpd="sng">
            <a:solidFill>
              <a:schemeClr val="dk2"/>
            </a:solidFill>
            <a:prstDash val="solid"/>
            <a:round/>
            <a:headEnd type="none" w="med" len="med"/>
            <a:tailEnd type="none" w="med" len="med"/>
          </a:ln>
        </p:spPr>
      </p:cxnSp>
      <p:cxnSp>
        <p:nvCxnSpPr>
          <p:cNvPr id="235" name="Google Shape;235;p24"/>
          <p:cNvCxnSpPr>
            <a:stCxn id="230" idx="6"/>
            <a:endCxn id="226" idx="1"/>
          </p:cNvCxnSpPr>
          <p:nvPr/>
        </p:nvCxnSpPr>
        <p:spPr>
          <a:xfrm>
            <a:off x="5733200" y="2749900"/>
            <a:ext cx="1137000" cy="274200"/>
          </a:xfrm>
          <a:prstGeom prst="straightConnector1">
            <a:avLst/>
          </a:prstGeom>
          <a:noFill/>
          <a:ln w="9525" cap="flat" cmpd="sng">
            <a:solidFill>
              <a:schemeClr val="dk2"/>
            </a:solidFill>
            <a:prstDash val="solid"/>
            <a:round/>
            <a:headEnd type="none" w="med" len="med"/>
            <a:tailEnd type="none" w="med" len="med"/>
          </a:ln>
        </p:spPr>
      </p:cxnSp>
      <p:cxnSp>
        <p:nvCxnSpPr>
          <p:cNvPr id="236" name="Google Shape;236;p24"/>
          <p:cNvCxnSpPr>
            <a:stCxn id="230" idx="0"/>
          </p:cNvCxnSpPr>
          <p:nvPr/>
        </p:nvCxnSpPr>
        <p:spPr>
          <a:xfrm rot="10800000">
            <a:off x="4570250" y="1308100"/>
            <a:ext cx="128100" cy="495000"/>
          </a:xfrm>
          <a:prstGeom prst="straightConnector1">
            <a:avLst/>
          </a:prstGeom>
          <a:noFill/>
          <a:ln w="9525" cap="flat" cmpd="sng">
            <a:solidFill>
              <a:schemeClr val="dk2"/>
            </a:solidFill>
            <a:prstDash val="solid"/>
            <a:round/>
            <a:headEnd type="none" w="med" len="med"/>
            <a:tailEnd type="none" w="med" len="med"/>
          </a:ln>
        </p:spPr>
      </p:cxnSp>
      <p:cxnSp>
        <p:nvCxnSpPr>
          <p:cNvPr id="237" name="Google Shape;237;p24"/>
          <p:cNvCxnSpPr>
            <a:stCxn id="230" idx="6"/>
            <a:endCxn id="238" idx="1"/>
          </p:cNvCxnSpPr>
          <p:nvPr/>
        </p:nvCxnSpPr>
        <p:spPr>
          <a:xfrm rot="10800000" flipH="1">
            <a:off x="5733200" y="1627600"/>
            <a:ext cx="1522800" cy="1122300"/>
          </a:xfrm>
          <a:prstGeom prst="straightConnector1">
            <a:avLst/>
          </a:prstGeom>
          <a:noFill/>
          <a:ln w="9525" cap="flat" cmpd="sng">
            <a:solidFill>
              <a:schemeClr val="dk2"/>
            </a:solidFill>
            <a:prstDash val="solid"/>
            <a:round/>
            <a:headEnd type="none" w="med" len="med"/>
            <a:tailEnd type="none" w="med" len="med"/>
          </a:ln>
        </p:spPr>
      </p:cxnSp>
      <p:pic>
        <p:nvPicPr>
          <p:cNvPr id="238" name="Google Shape;238;p24"/>
          <p:cNvPicPr preferRelativeResize="0"/>
          <p:nvPr/>
        </p:nvPicPr>
        <p:blipFill>
          <a:blip r:embed="rId9">
            <a:alphaModFix/>
          </a:blip>
          <a:stretch>
            <a:fillRect/>
          </a:stretch>
        </p:blipFill>
        <p:spPr>
          <a:xfrm>
            <a:off x="7255875" y="1268451"/>
            <a:ext cx="541448" cy="718500"/>
          </a:xfrm>
          <a:prstGeom prst="rect">
            <a:avLst/>
          </a:prstGeom>
          <a:noFill/>
          <a:ln>
            <a:noFill/>
          </a:ln>
        </p:spPr>
      </p:pic>
      <p:sp>
        <p:nvSpPr>
          <p:cNvPr id="239" name="Google Shape;239;p24"/>
          <p:cNvSpPr txBox="1"/>
          <p:nvPr/>
        </p:nvSpPr>
        <p:spPr>
          <a:xfrm>
            <a:off x="7855650" y="1244538"/>
            <a:ext cx="1319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500">
                <a:solidFill>
                  <a:schemeClr val="dk2"/>
                </a:solidFill>
                <a:highlight>
                  <a:srgbClr val="FFFFFF"/>
                </a:highlight>
                <a:latin typeface="Montserrat"/>
                <a:ea typeface="Montserrat"/>
                <a:cs typeface="Montserrat"/>
                <a:sym typeface="Montserrat"/>
              </a:rPr>
              <a:t>Impact of a community-based intervention package delivered through community health workers on post-partum care practices: a cluster randomized controlled trial. 2024</a:t>
            </a:r>
            <a:endParaRPr sz="500">
              <a:solidFill>
                <a:schemeClr val="dk2"/>
              </a:solidFill>
              <a:latin typeface="Montserrat"/>
              <a:ea typeface="Montserrat"/>
              <a:cs typeface="Montserrat"/>
              <a:sym typeface="Montserrat"/>
            </a:endParaRPr>
          </a:p>
        </p:txBody>
      </p:sp>
      <p:cxnSp>
        <p:nvCxnSpPr>
          <p:cNvPr id="240" name="Google Shape;240;p24"/>
          <p:cNvCxnSpPr>
            <a:stCxn id="230" idx="6"/>
          </p:cNvCxnSpPr>
          <p:nvPr/>
        </p:nvCxnSpPr>
        <p:spPr>
          <a:xfrm rot="10800000" flipH="1">
            <a:off x="5733200" y="2464900"/>
            <a:ext cx="1479300" cy="285000"/>
          </a:xfrm>
          <a:prstGeom prst="straightConnector1">
            <a:avLst/>
          </a:prstGeom>
          <a:noFill/>
          <a:ln w="9525" cap="flat" cmpd="sng">
            <a:solidFill>
              <a:schemeClr val="dk2"/>
            </a:solidFill>
            <a:prstDash val="solid"/>
            <a:round/>
            <a:headEnd type="none" w="med" len="med"/>
            <a:tailEnd type="none" w="med" len="med"/>
          </a:ln>
        </p:spPr>
      </p:cxnSp>
      <p:pic>
        <p:nvPicPr>
          <p:cNvPr id="241" name="Google Shape;241;p24"/>
          <p:cNvPicPr preferRelativeResize="0"/>
          <p:nvPr/>
        </p:nvPicPr>
        <p:blipFill>
          <a:blip r:embed="rId10">
            <a:alphaModFix/>
          </a:blip>
          <a:stretch>
            <a:fillRect/>
          </a:stretch>
        </p:blipFill>
        <p:spPr>
          <a:xfrm>
            <a:off x="7237525" y="2128903"/>
            <a:ext cx="443700" cy="629247"/>
          </a:xfrm>
          <a:prstGeom prst="rect">
            <a:avLst/>
          </a:prstGeom>
          <a:noFill/>
          <a:ln>
            <a:noFill/>
          </a:ln>
        </p:spPr>
      </p:pic>
      <p:sp>
        <p:nvSpPr>
          <p:cNvPr id="242" name="Google Shape;242;p24"/>
          <p:cNvSpPr txBox="1"/>
          <p:nvPr/>
        </p:nvSpPr>
        <p:spPr>
          <a:xfrm>
            <a:off x="7637700" y="2043025"/>
            <a:ext cx="1116300" cy="5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500">
                <a:solidFill>
                  <a:srgbClr val="666666"/>
                </a:solidFill>
                <a:highlight>
                  <a:srgbClr val="FFFFFF"/>
                </a:highlight>
                <a:latin typeface="Montserrat"/>
                <a:ea typeface="Montserrat"/>
                <a:cs typeface="Montserrat"/>
                <a:sym typeface="Montserrat"/>
              </a:rPr>
              <a:t>The World Health Organization ACTION-I (Antenatal CorTicosteroids for Improving Outcomes in preterm Newborns) Trial.  </a:t>
            </a:r>
            <a:endParaRPr sz="500">
              <a:solidFill>
                <a:schemeClr val="dk2"/>
              </a:solidFill>
              <a:latin typeface="Montserrat"/>
              <a:ea typeface="Montserrat"/>
              <a:cs typeface="Montserrat"/>
              <a:sym typeface="Montserrat"/>
            </a:endParaRPr>
          </a:p>
        </p:txBody>
      </p:sp>
      <p:cxnSp>
        <p:nvCxnSpPr>
          <p:cNvPr id="243" name="Google Shape;243;p24"/>
          <p:cNvCxnSpPr>
            <a:stCxn id="230" idx="2"/>
          </p:cNvCxnSpPr>
          <p:nvPr/>
        </p:nvCxnSpPr>
        <p:spPr>
          <a:xfrm flipH="1">
            <a:off x="3382100" y="2749900"/>
            <a:ext cx="281400" cy="309000"/>
          </a:xfrm>
          <a:prstGeom prst="straightConnector1">
            <a:avLst/>
          </a:prstGeom>
          <a:noFill/>
          <a:ln w="9525" cap="flat" cmpd="sng">
            <a:solidFill>
              <a:schemeClr val="dk2"/>
            </a:solidFill>
            <a:prstDash val="solid"/>
            <a:round/>
            <a:headEnd type="none" w="med" len="med"/>
            <a:tailEnd type="none" w="med" len="med"/>
          </a:ln>
        </p:spPr>
      </p:cxnSp>
      <p:pic>
        <p:nvPicPr>
          <p:cNvPr id="244" name="Google Shape;244;p24"/>
          <p:cNvPicPr preferRelativeResize="0"/>
          <p:nvPr/>
        </p:nvPicPr>
        <p:blipFill>
          <a:blip r:embed="rId11">
            <a:alphaModFix/>
          </a:blip>
          <a:stretch>
            <a:fillRect/>
          </a:stretch>
        </p:blipFill>
        <p:spPr>
          <a:xfrm>
            <a:off x="2936800" y="2885099"/>
            <a:ext cx="443700" cy="629245"/>
          </a:xfrm>
          <a:prstGeom prst="rect">
            <a:avLst/>
          </a:prstGeom>
          <a:noFill/>
          <a:ln>
            <a:noFill/>
          </a:ln>
        </p:spPr>
      </p:pic>
      <p:sp>
        <p:nvSpPr>
          <p:cNvPr id="245" name="Google Shape;245;p24"/>
          <p:cNvSpPr txBox="1"/>
          <p:nvPr/>
        </p:nvSpPr>
        <p:spPr>
          <a:xfrm>
            <a:off x="2344248" y="2913034"/>
            <a:ext cx="794100" cy="103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500">
                <a:solidFill>
                  <a:srgbClr val="666666"/>
                </a:solidFill>
                <a:highlight>
                  <a:schemeClr val="lt1"/>
                </a:highlight>
                <a:latin typeface="Montserrat"/>
                <a:ea typeface="Montserrat"/>
                <a:cs typeface="Montserrat"/>
                <a:sym typeface="Montserrat"/>
              </a:rPr>
              <a:t>Improved accessibility of emergency obstetrics and newborn care(EmONC) services for maternal and newborn health: A community based project 2013.</a:t>
            </a:r>
            <a:endParaRPr sz="500">
              <a:solidFill>
                <a:schemeClr val="dk2"/>
              </a:solidFill>
              <a:latin typeface="Montserrat"/>
              <a:ea typeface="Montserrat"/>
              <a:cs typeface="Montserrat"/>
              <a:sym typeface="Montserrat"/>
            </a:endParaRPr>
          </a:p>
        </p:txBody>
      </p:sp>
      <p:cxnSp>
        <p:nvCxnSpPr>
          <p:cNvPr id="246" name="Google Shape;246;p24"/>
          <p:cNvCxnSpPr/>
          <p:nvPr/>
        </p:nvCxnSpPr>
        <p:spPr>
          <a:xfrm>
            <a:off x="5733200" y="2817613"/>
            <a:ext cx="2312400" cy="1315500"/>
          </a:xfrm>
          <a:prstGeom prst="straightConnector1">
            <a:avLst/>
          </a:prstGeom>
          <a:noFill/>
          <a:ln w="9525" cap="flat" cmpd="sng">
            <a:solidFill>
              <a:schemeClr val="dk2"/>
            </a:solidFill>
            <a:prstDash val="solid"/>
            <a:round/>
            <a:headEnd type="none" w="med" len="med"/>
            <a:tailEnd type="none" w="med" len="med"/>
          </a:ln>
        </p:spPr>
      </p:cxnSp>
      <p:pic>
        <p:nvPicPr>
          <p:cNvPr id="247" name="Google Shape;247;p24"/>
          <p:cNvPicPr preferRelativeResize="0"/>
          <p:nvPr/>
        </p:nvPicPr>
        <p:blipFill>
          <a:blip r:embed="rId12">
            <a:alphaModFix/>
          </a:blip>
          <a:stretch>
            <a:fillRect/>
          </a:stretch>
        </p:blipFill>
        <p:spPr>
          <a:xfrm>
            <a:off x="7529928" y="3333002"/>
            <a:ext cx="603600" cy="810403"/>
          </a:xfrm>
          <a:prstGeom prst="rect">
            <a:avLst/>
          </a:prstGeom>
          <a:noFill/>
          <a:ln>
            <a:noFill/>
          </a:ln>
        </p:spPr>
      </p:pic>
      <p:sp>
        <p:nvSpPr>
          <p:cNvPr id="248" name="Google Shape;248;p24"/>
          <p:cNvSpPr txBox="1"/>
          <p:nvPr/>
        </p:nvSpPr>
        <p:spPr>
          <a:xfrm>
            <a:off x="8227425" y="3378950"/>
            <a:ext cx="861000" cy="71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500">
                <a:solidFill>
                  <a:schemeClr val="dk2"/>
                </a:solidFill>
                <a:highlight>
                  <a:schemeClr val="lt1"/>
                </a:highlight>
                <a:latin typeface="Montserrat"/>
                <a:ea typeface="Montserrat"/>
                <a:cs typeface="Montserrat"/>
                <a:sym typeface="Montserrat"/>
              </a:rPr>
              <a:t>Maternal vaccination against COVID-19 and neonatal outcomes during Omicron: INTERCOVID-2022 study. </a:t>
            </a:r>
            <a:endParaRPr sz="500" b="1">
              <a:solidFill>
                <a:schemeClr val="dk2"/>
              </a:solidFill>
              <a:latin typeface="Montserrat"/>
              <a:ea typeface="Montserrat"/>
              <a:cs typeface="Montserrat"/>
              <a:sym typeface="Montserrat"/>
            </a:endParaRPr>
          </a:p>
        </p:txBody>
      </p:sp>
      <p:cxnSp>
        <p:nvCxnSpPr>
          <p:cNvPr id="249" name="Google Shape;249;p24"/>
          <p:cNvCxnSpPr>
            <a:stCxn id="230" idx="4"/>
          </p:cNvCxnSpPr>
          <p:nvPr/>
        </p:nvCxnSpPr>
        <p:spPr>
          <a:xfrm flipH="1">
            <a:off x="4679750" y="3696700"/>
            <a:ext cx="18600" cy="425400"/>
          </a:xfrm>
          <a:prstGeom prst="straightConnector1">
            <a:avLst/>
          </a:prstGeom>
          <a:noFill/>
          <a:ln w="9525" cap="flat" cmpd="sng">
            <a:solidFill>
              <a:schemeClr val="dk2"/>
            </a:solidFill>
            <a:prstDash val="solid"/>
            <a:round/>
            <a:headEnd type="none" w="med" len="med"/>
            <a:tailEnd type="none" w="med" len="med"/>
          </a:ln>
        </p:spPr>
      </p:cxnSp>
      <p:pic>
        <p:nvPicPr>
          <p:cNvPr id="250" name="Google Shape;250;p24"/>
          <p:cNvPicPr preferRelativeResize="0"/>
          <p:nvPr/>
        </p:nvPicPr>
        <p:blipFill>
          <a:blip r:embed="rId13">
            <a:alphaModFix/>
          </a:blip>
          <a:stretch>
            <a:fillRect/>
          </a:stretch>
        </p:blipFill>
        <p:spPr>
          <a:xfrm>
            <a:off x="4412450" y="4093778"/>
            <a:ext cx="443700" cy="629247"/>
          </a:xfrm>
          <a:prstGeom prst="rect">
            <a:avLst/>
          </a:prstGeom>
          <a:noFill/>
          <a:ln>
            <a:noFill/>
          </a:ln>
        </p:spPr>
      </p:pic>
      <p:sp>
        <p:nvSpPr>
          <p:cNvPr id="251" name="Google Shape;251;p24"/>
          <p:cNvSpPr txBox="1"/>
          <p:nvPr/>
        </p:nvSpPr>
        <p:spPr>
          <a:xfrm>
            <a:off x="4813563" y="4054288"/>
            <a:ext cx="1116300" cy="49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500">
                <a:solidFill>
                  <a:schemeClr val="dk2"/>
                </a:solidFill>
                <a:latin typeface="Montserrat"/>
                <a:ea typeface="Montserrat"/>
                <a:cs typeface="Montserrat"/>
                <a:sym typeface="Montserrat"/>
              </a:rPr>
              <a:t>Evaluation of health workforce competence in maternal and neonatal issues in public health sector of Pakistan: an Assessment of their training needs </a:t>
            </a:r>
            <a:endParaRPr sz="500">
              <a:solidFill>
                <a:schemeClr val="dk2"/>
              </a:solidFill>
              <a:latin typeface="Montserrat"/>
              <a:ea typeface="Montserrat"/>
              <a:cs typeface="Montserrat"/>
              <a:sym typeface="Montserrat"/>
            </a:endParaRPr>
          </a:p>
        </p:txBody>
      </p:sp>
      <p:cxnSp>
        <p:nvCxnSpPr>
          <p:cNvPr id="252" name="Google Shape;252;p24"/>
          <p:cNvCxnSpPr>
            <a:stCxn id="230" idx="5"/>
          </p:cNvCxnSpPr>
          <p:nvPr/>
        </p:nvCxnSpPr>
        <p:spPr>
          <a:xfrm>
            <a:off x="5430099" y="3419389"/>
            <a:ext cx="297000" cy="186900"/>
          </a:xfrm>
          <a:prstGeom prst="straightConnector1">
            <a:avLst/>
          </a:prstGeom>
          <a:noFill/>
          <a:ln w="9525" cap="flat" cmpd="sng">
            <a:solidFill>
              <a:schemeClr val="dk2"/>
            </a:solidFill>
            <a:prstDash val="solid"/>
            <a:round/>
            <a:headEnd type="none" w="med" len="med"/>
            <a:tailEnd type="none" w="med" len="med"/>
          </a:ln>
        </p:spPr>
      </p:cxnSp>
      <p:pic>
        <p:nvPicPr>
          <p:cNvPr id="253" name="Google Shape;253;p24"/>
          <p:cNvPicPr preferRelativeResize="0"/>
          <p:nvPr/>
        </p:nvPicPr>
        <p:blipFill>
          <a:blip r:embed="rId14">
            <a:alphaModFix/>
          </a:blip>
          <a:stretch>
            <a:fillRect/>
          </a:stretch>
        </p:blipFill>
        <p:spPr>
          <a:xfrm>
            <a:off x="5733198" y="3419388"/>
            <a:ext cx="443700" cy="585342"/>
          </a:xfrm>
          <a:prstGeom prst="rect">
            <a:avLst/>
          </a:prstGeom>
          <a:noFill/>
          <a:ln>
            <a:noFill/>
          </a:ln>
        </p:spPr>
      </p:pic>
      <p:sp>
        <p:nvSpPr>
          <p:cNvPr id="254" name="Google Shape;254;p24"/>
          <p:cNvSpPr txBox="1"/>
          <p:nvPr/>
        </p:nvSpPr>
        <p:spPr>
          <a:xfrm>
            <a:off x="5737525" y="3972696"/>
            <a:ext cx="861000" cy="65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500">
                <a:solidFill>
                  <a:schemeClr val="dk2"/>
                </a:solidFill>
                <a:latin typeface="Montserrat"/>
                <a:ea typeface="Montserrat"/>
                <a:cs typeface="Montserrat"/>
                <a:sym typeface="Montserrat"/>
              </a:rPr>
              <a:t>Risk factors for acute diarrhoea in children between 0 and 23 months of age in a peri-urban district of Pakistan: a matched case–control study</a:t>
            </a:r>
            <a:endParaRPr sz="500">
              <a:solidFill>
                <a:schemeClr val="dk2"/>
              </a:solidFill>
              <a:latin typeface="Montserrat"/>
              <a:ea typeface="Montserrat"/>
              <a:cs typeface="Montserrat"/>
              <a:sym typeface="Montserrat"/>
            </a:endParaRPr>
          </a:p>
        </p:txBody>
      </p:sp>
      <p:pic>
        <p:nvPicPr>
          <p:cNvPr id="255" name="Google Shape;255;p24"/>
          <p:cNvPicPr preferRelativeResize="0"/>
          <p:nvPr/>
        </p:nvPicPr>
        <p:blipFill>
          <a:blip r:embed="rId15">
            <a:alphaModFix/>
          </a:blip>
          <a:stretch>
            <a:fillRect/>
          </a:stretch>
        </p:blipFill>
        <p:spPr>
          <a:xfrm>
            <a:off x="3254575" y="4122103"/>
            <a:ext cx="443700" cy="629247"/>
          </a:xfrm>
          <a:prstGeom prst="rect">
            <a:avLst/>
          </a:prstGeom>
          <a:noFill/>
          <a:ln>
            <a:noFill/>
          </a:ln>
        </p:spPr>
      </p:pic>
      <p:cxnSp>
        <p:nvCxnSpPr>
          <p:cNvPr id="256" name="Google Shape;256;p24"/>
          <p:cNvCxnSpPr>
            <a:endCxn id="255" idx="0"/>
          </p:cNvCxnSpPr>
          <p:nvPr/>
        </p:nvCxnSpPr>
        <p:spPr>
          <a:xfrm flipH="1">
            <a:off x="3476425" y="3388003"/>
            <a:ext cx="720000" cy="734100"/>
          </a:xfrm>
          <a:prstGeom prst="straightConnector1">
            <a:avLst/>
          </a:prstGeom>
          <a:noFill/>
          <a:ln w="9525" cap="flat" cmpd="sng">
            <a:solidFill>
              <a:schemeClr val="dk2"/>
            </a:solidFill>
            <a:prstDash val="solid"/>
            <a:round/>
            <a:headEnd type="none" w="med" len="med"/>
            <a:tailEnd type="none" w="med" len="med"/>
          </a:ln>
        </p:spPr>
      </p:cxnSp>
      <p:sp>
        <p:nvSpPr>
          <p:cNvPr id="257" name="Google Shape;257;p24"/>
          <p:cNvSpPr txBox="1"/>
          <p:nvPr/>
        </p:nvSpPr>
        <p:spPr>
          <a:xfrm>
            <a:off x="2550488" y="4003250"/>
            <a:ext cx="794100" cy="81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500">
                <a:solidFill>
                  <a:schemeClr val="dk2"/>
                </a:solidFill>
                <a:latin typeface="Montserrat"/>
                <a:ea typeface="Montserrat"/>
                <a:cs typeface="Montserrat"/>
                <a:sym typeface="Montserrat"/>
              </a:rPr>
              <a:t>Determinants of infant and young child feeding practices by mothers in two rural districts of Sindh, Pakistan: a cross-sectional survey. 2017</a:t>
            </a:r>
            <a:endParaRPr sz="500">
              <a:solidFill>
                <a:schemeClr val="dk2"/>
              </a:solidFill>
              <a:latin typeface="Montserrat"/>
              <a:ea typeface="Montserrat"/>
              <a:cs typeface="Montserrat"/>
              <a:sym typeface="Montserrat"/>
            </a:endParaRPr>
          </a:p>
        </p:txBody>
      </p:sp>
      <p:cxnSp>
        <p:nvCxnSpPr>
          <p:cNvPr id="258" name="Google Shape;258;p24"/>
          <p:cNvCxnSpPr>
            <a:stCxn id="230" idx="2"/>
            <a:endCxn id="259" idx="0"/>
          </p:cNvCxnSpPr>
          <p:nvPr/>
        </p:nvCxnSpPr>
        <p:spPr>
          <a:xfrm rot="10800000">
            <a:off x="387800" y="1771000"/>
            <a:ext cx="3275700" cy="978900"/>
          </a:xfrm>
          <a:prstGeom prst="straightConnector1">
            <a:avLst/>
          </a:prstGeom>
          <a:noFill/>
          <a:ln w="9525" cap="flat" cmpd="sng">
            <a:solidFill>
              <a:schemeClr val="dk2"/>
            </a:solidFill>
            <a:prstDash val="solid"/>
            <a:round/>
            <a:headEnd type="none" w="med" len="med"/>
            <a:tailEnd type="none" w="med" len="med"/>
          </a:ln>
        </p:spPr>
      </p:cxnSp>
      <p:pic>
        <p:nvPicPr>
          <p:cNvPr id="259" name="Google Shape;259;p24"/>
          <p:cNvPicPr preferRelativeResize="0"/>
          <p:nvPr/>
        </p:nvPicPr>
        <p:blipFill>
          <a:blip r:embed="rId16">
            <a:alphaModFix/>
          </a:blip>
          <a:stretch>
            <a:fillRect/>
          </a:stretch>
        </p:blipFill>
        <p:spPr>
          <a:xfrm>
            <a:off x="55513" y="1771106"/>
            <a:ext cx="664775" cy="987386"/>
          </a:xfrm>
          <a:prstGeom prst="rect">
            <a:avLst/>
          </a:prstGeom>
          <a:noFill/>
          <a:ln>
            <a:noFill/>
          </a:ln>
        </p:spPr>
      </p:pic>
      <p:sp>
        <p:nvSpPr>
          <p:cNvPr id="260" name="Google Shape;260;p24"/>
          <p:cNvSpPr txBox="1"/>
          <p:nvPr/>
        </p:nvSpPr>
        <p:spPr>
          <a:xfrm>
            <a:off x="-17950" y="2696650"/>
            <a:ext cx="861000" cy="575400"/>
          </a:xfrm>
          <a:prstGeom prst="rect">
            <a:avLst/>
          </a:prstGeom>
          <a:noFill/>
          <a:ln>
            <a:noFill/>
          </a:ln>
        </p:spPr>
        <p:txBody>
          <a:bodyPr spcFirstLastPara="1" wrap="square" lIns="91425" tIns="91425" rIns="91425" bIns="91425" anchor="t" anchorCtr="0">
            <a:noAutofit/>
          </a:bodyPr>
          <a:lstStyle/>
          <a:p>
            <a:pPr marL="0" lvl="0" indent="0" algn="l" rtl="0">
              <a:lnSpc>
                <a:spcPct val="123000"/>
              </a:lnSpc>
              <a:spcBef>
                <a:spcPts val="1700"/>
              </a:spcBef>
              <a:spcAft>
                <a:spcPts val="0"/>
              </a:spcAft>
              <a:buClr>
                <a:schemeClr val="dk1"/>
              </a:buClr>
              <a:buSzPts val="1100"/>
              <a:buFont typeface="Arial"/>
              <a:buNone/>
            </a:pPr>
            <a:r>
              <a:rPr lang="en-GB" sz="500">
                <a:solidFill>
                  <a:schemeClr val="dk2"/>
                </a:solidFill>
                <a:highlight>
                  <a:srgbClr val="FFFFFF"/>
                </a:highlight>
                <a:latin typeface="Montserrat"/>
                <a:ea typeface="Montserrat"/>
                <a:cs typeface="Montserrat"/>
                <a:sym typeface="Montserrat"/>
              </a:rPr>
              <a:t>Determinants of Stunting among Children under Five in Pakistan. 2023</a:t>
            </a:r>
            <a:endParaRPr sz="500">
              <a:solidFill>
                <a:schemeClr val="dk2"/>
              </a:solidFill>
              <a:highlight>
                <a:srgbClr val="FFFFFF"/>
              </a:highlight>
              <a:latin typeface="Montserrat"/>
              <a:ea typeface="Montserrat"/>
              <a:cs typeface="Montserrat"/>
              <a:sym typeface="Montserrat"/>
            </a:endParaRPr>
          </a:p>
          <a:p>
            <a:pPr marL="0" lvl="0" indent="0" algn="l" rtl="0">
              <a:spcBef>
                <a:spcPts val="1700"/>
              </a:spcBef>
              <a:spcAft>
                <a:spcPts val="0"/>
              </a:spcAft>
              <a:buNone/>
            </a:pPr>
            <a:endParaRPr sz="1800">
              <a:solidFill>
                <a:schemeClr val="dk2"/>
              </a:solidFill>
            </a:endParaRPr>
          </a:p>
        </p:txBody>
      </p:sp>
      <p:pic>
        <p:nvPicPr>
          <p:cNvPr id="261" name="Google Shape;261;p24"/>
          <p:cNvPicPr preferRelativeResize="0"/>
          <p:nvPr/>
        </p:nvPicPr>
        <p:blipFill>
          <a:blip r:embed="rId17">
            <a:alphaModFix/>
          </a:blip>
          <a:stretch>
            <a:fillRect/>
          </a:stretch>
        </p:blipFill>
        <p:spPr>
          <a:xfrm>
            <a:off x="840322" y="3125111"/>
            <a:ext cx="603600" cy="822792"/>
          </a:xfrm>
          <a:prstGeom prst="rect">
            <a:avLst/>
          </a:prstGeom>
          <a:noFill/>
          <a:ln>
            <a:noFill/>
          </a:ln>
        </p:spPr>
      </p:pic>
      <p:cxnSp>
        <p:nvCxnSpPr>
          <p:cNvPr id="262" name="Google Shape;262;p24"/>
          <p:cNvCxnSpPr>
            <a:stCxn id="230" idx="2"/>
            <a:endCxn id="261" idx="0"/>
          </p:cNvCxnSpPr>
          <p:nvPr/>
        </p:nvCxnSpPr>
        <p:spPr>
          <a:xfrm flipH="1">
            <a:off x="1142000" y="2749900"/>
            <a:ext cx="2521500" cy="375300"/>
          </a:xfrm>
          <a:prstGeom prst="straightConnector1">
            <a:avLst/>
          </a:prstGeom>
          <a:noFill/>
          <a:ln w="9525" cap="flat" cmpd="sng">
            <a:solidFill>
              <a:schemeClr val="dk2"/>
            </a:solidFill>
            <a:prstDash val="solid"/>
            <a:round/>
            <a:headEnd type="none" w="med" len="med"/>
            <a:tailEnd type="none" w="med" len="med"/>
          </a:ln>
        </p:spPr>
      </p:cxnSp>
      <p:sp>
        <p:nvSpPr>
          <p:cNvPr id="263" name="Google Shape;263;p24"/>
          <p:cNvSpPr txBox="1"/>
          <p:nvPr/>
        </p:nvSpPr>
        <p:spPr>
          <a:xfrm>
            <a:off x="-15200" y="3354900"/>
            <a:ext cx="978600" cy="8010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2000"/>
              </a:spcBef>
              <a:spcAft>
                <a:spcPts val="0"/>
              </a:spcAft>
              <a:buClr>
                <a:schemeClr val="dk1"/>
              </a:buClr>
              <a:buSzPts val="1100"/>
              <a:buFont typeface="Arial"/>
              <a:buNone/>
            </a:pPr>
            <a:r>
              <a:rPr lang="en-GB" sz="500">
                <a:solidFill>
                  <a:schemeClr val="dk2"/>
                </a:solidFill>
                <a:highlight>
                  <a:srgbClr val="FFFFFF"/>
                </a:highlight>
                <a:latin typeface="Montserrat"/>
                <a:ea typeface="Montserrat"/>
                <a:cs typeface="Montserrat"/>
                <a:sym typeface="Montserrat"/>
              </a:rPr>
              <a:t>Quality improvement initiative using transcutaneous bilirubin nomogram to decrease serum bilirubin sampling in low-risk babies. 2019</a:t>
            </a:r>
            <a:endParaRPr sz="500">
              <a:solidFill>
                <a:schemeClr val="dk2"/>
              </a:solidFill>
              <a:highlight>
                <a:srgbClr val="FFFFFF"/>
              </a:highlight>
              <a:latin typeface="Montserrat"/>
              <a:ea typeface="Montserrat"/>
              <a:cs typeface="Montserrat"/>
              <a:sym typeface="Montserrat"/>
            </a:endParaRPr>
          </a:p>
          <a:p>
            <a:pPr marL="0" lvl="0" indent="0" algn="l" rtl="0">
              <a:spcBef>
                <a:spcPts val="1000"/>
              </a:spcBef>
              <a:spcAft>
                <a:spcPts val="0"/>
              </a:spcAft>
              <a:buNone/>
            </a:pPr>
            <a:endParaRPr sz="500">
              <a:solidFill>
                <a:schemeClr val="dk2"/>
              </a:solidFill>
              <a:latin typeface="Montserrat"/>
              <a:ea typeface="Montserrat"/>
              <a:cs typeface="Montserrat"/>
              <a:sym typeface="Montserrat"/>
            </a:endParaRPr>
          </a:p>
        </p:txBody>
      </p:sp>
      <p:pic>
        <p:nvPicPr>
          <p:cNvPr id="264" name="Google Shape;264;p24"/>
          <p:cNvPicPr preferRelativeResize="0"/>
          <p:nvPr/>
        </p:nvPicPr>
        <p:blipFill>
          <a:blip r:embed="rId18">
            <a:alphaModFix/>
          </a:blip>
          <a:stretch>
            <a:fillRect/>
          </a:stretch>
        </p:blipFill>
        <p:spPr>
          <a:xfrm>
            <a:off x="6776856" y="4031512"/>
            <a:ext cx="603600" cy="810424"/>
          </a:xfrm>
          <a:prstGeom prst="rect">
            <a:avLst/>
          </a:prstGeom>
          <a:noFill/>
          <a:ln>
            <a:noFill/>
          </a:ln>
        </p:spPr>
      </p:pic>
      <p:sp>
        <p:nvSpPr>
          <p:cNvPr id="265" name="Google Shape;265;p24"/>
          <p:cNvSpPr txBox="1"/>
          <p:nvPr/>
        </p:nvSpPr>
        <p:spPr>
          <a:xfrm>
            <a:off x="7398850" y="4408505"/>
            <a:ext cx="861000" cy="4689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2400"/>
              </a:spcBef>
              <a:spcAft>
                <a:spcPts val="600"/>
              </a:spcAft>
              <a:buNone/>
            </a:pPr>
            <a:r>
              <a:rPr lang="en-GB" sz="300">
                <a:solidFill>
                  <a:schemeClr val="dk2"/>
                </a:solidFill>
                <a:highlight>
                  <a:srgbClr val="FFFFFF"/>
                </a:highlight>
                <a:latin typeface="Montserrat"/>
                <a:ea typeface="Montserrat"/>
                <a:cs typeface="Montserrat"/>
                <a:sym typeface="Montserrat"/>
              </a:rPr>
              <a:t>Effect of provision of home-based curative health services by public sector health-care providers on neonatal survival: a community-based cluster-randomised trial in rural Pakistan. 2017</a:t>
            </a:r>
            <a:endParaRPr sz="300">
              <a:solidFill>
                <a:schemeClr val="dk2"/>
              </a:solidFill>
              <a:latin typeface="Montserrat"/>
              <a:ea typeface="Montserrat"/>
              <a:cs typeface="Montserrat"/>
              <a:sym typeface="Montserrat"/>
            </a:endParaRPr>
          </a:p>
        </p:txBody>
      </p:sp>
      <p:cxnSp>
        <p:nvCxnSpPr>
          <p:cNvPr id="266" name="Google Shape;266;p24"/>
          <p:cNvCxnSpPr>
            <a:endCxn id="264" idx="0"/>
          </p:cNvCxnSpPr>
          <p:nvPr/>
        </p:nvCxnSpPr>
        <p:spPr>
          <a:xfrm>
            <a:off x="5680356" y="3106012"/>
            <a:ext cx="1398300" cy="925500"/>
          </a:xfrm>
          <a:prstGeom prst="straightConnector1">
            <a:avLst/>
          </a:prstGeom>
          <a:noFill/>
          <a:ln w="9525" cap="flat" cmpd="sng">
            <a:solidFill>
              <a:schemeClr val="dk2"/>
            </a:solidFill>
            <a:prstDash val="solid"/>
            <a:round/>
            <a:headEnd type="none" w="med" len="med"/>
            <a:tailEnd type="none" w="med" len="med"/>
          </a:ln>
        </p:spPr>
      </p:cxnSp>
      <p:pic>
        <p:nvPicPr>
          <p:cNvPr id="267" name="Google Shape;267;p24"/>
          <p:cNvPicPr preferRelativeResize="0"/>
          <p:nvPr/>
        </p:nvPicPr>
        <p:blipFill>
          <a:blip r:embed="rId19">
            <a:alphaModFix/>
          </a:blip>
          <a:stretch>
            <a:fillRect/>
          </a:stretch>
        </p:blipFill>
        <p:spPr>
          <a:xfrm>
            <a:off x="6184181" y="634850"/>
            <a:ext cx="603600" cy="810424"/>
          </a:xfrm>
          <a:prstGeom prst="rect">
            <a:avLst/>
          </a:prstGeom>
          <a:noFill/>
          <a:ln>
            <a:noFill/>
          </a:ln>
        </p:spPr>
      </p:pic>
      <p:cxnSp>
        <p:nvCxnSpPr>
          <p:cNvPr id="268" name="Google Shape;268;p24"/>
          <p:cNvCxnSpPr>
            <a:stCxn id="230" idx="7"/>
            <a:endCxn id="267" idx="2"/>
          </p:cNvCxnSpPr>
          <p:nvPr/>
        </p:nvCxnSpPr>
        <p:spPr>
          <a:xfrm rot="10800000" flipH="1">
            <a:off x="5430099" y="1445311"/>
            <a:ext cx="1056000" cy="635100"/>
          </a:xfrm>
          <a:prstGeom prst="straightConnector1">
            <a:avLst/>
          </a:prstGeom>
          <a:noFill/>
          <a:ln w="9525" cap="flat" cmpd="sng">
            <a:solidFill>
              <a:schemeClr val="dk2"/>
            </a:solidFill>
            <a:prstDash val="solid"/>
            <a:round/>
            <a:headEnd type="none" w="med" len="med"/>
            <a:tailEnd type="none" w="med" len="med"/>
          </a:ln>
        </p:spPr>
      </p:cxnSp>
      <p:sp>
        <p:nvSpPr>
          <p:cNvPr id="269" name="Google Shape;269;p24"/>
          <p:cNvSpPr txBox="1"/>
          <p:nvPr/>
        </p:nvSpPr>
        <p:spPr>
          <a:xfrm>
            <a:off x="6753038" y="607475"/>
            <a:ext cx="978600" cy="8010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2400"/>
              </a:spcBef>
              <a:spcAft>
                <a:spcPts val="0"/>
              </a:spcAft>
              <a:buClr>
                <a:schemeClr val="dk1"/>
              </a:buClr>
              <a:buSzPts val="1100"/>
              <a:buFont typeface="Arial"/>
              <a:buNone/>
            </a:pPr>
            <a:r>
              <a:rPr lang="en-GB" sz="400">
                <a:solidFill>
                  <a:schemeClr val="dk2"/>
                </a:solidFill>
                <a:highlight>
                  <a:schemeClr val="lt1"/>
                </a:highlight>
                <a:latin typeface="Montserrat"/>
                <a:ea typeface="Montserrat"/>
                <a:cs typeface="Montserrat"/>
                <a:sym typeface="Montserrat"/>
              </a:rPr>
              <a:t>Causes and incidence of community-acquired serious infections among young children in south Asia (ANISA): an observational cohort study. 2018</a:t>
            </a:r>
            <a:endParaRPr sz="400">
              <a:solidFill>
                <a:schemeClr val="dk2"/>
              </a:solidFill>
              <a:highlight>
                <a:schemeClr val="lt1"/>
              </a:highlight>
              <a:latin typeface="Montserrat"/>
              <a:ea typeface="Montserrat"/>
              <a:cs typeface="Montserrat"/>
              <a:sym typeface="Montserrat"/>
            </a:endParaRPr>
          </a:p>
          <a:p>
            <a:pPr marL="0" lvl="0" indent="0" algn="l" rtl="0">
              <a:spcBef>
                <a:spcPts val="600"/>
              </a:spcBef>
              <a:spcAft>
                <a:spcPts val="0"/>
              </a:spcAft>
              <a:buNone/>
            </a:pPr>
            <a:endParaRPr sz="18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25"/>
          <p:cNvPicPr preferRelativeResize="0"/>
          <p:nvPr/>
        </p:nvPicPr>
        <p:blipFill rotWithShape="1">
          <a:blip r:embed="rId3">
            <a:alphaModFix/>
          </a:blip>
          <a:srcRect/>
          <a:stretch/>
        </p:blipFill>
        <p:spPr>
          <a:xfrm>
            <a:off x="7805327" y="117975"/>
            <a:ext cx="1109774" cy="746400"/>
          </a:xfrm>
          <a:prstGeom prst="rect">
            <a:avLst/>
          </a:prstGeom>
          <a:noFill/>
          <a:ln>
            <a:noFill/>
          </a:ln>
        </p:spPr>
      </p:pic>
      <p:sp>
        <p:nvSpPr>
          <p:cNvPr id="275" name="Google Shape;275;p25"/>
          <p:cNvSpPr txBox="1">
            <a:spLocks noGrp="1"/>
          </p:cNvSpPr>
          <p:nvPr>
            <p:ph type="title"/>
          </p:nvPr>
        </p:nvSpPr>
        <p:spPr>
          <a:xfrm>
            <a:off x="311700" y="139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latin typeface="Montserrat"/>
                <a:ea typeface="Montserrat"/>
                <a:cs typeface="Montserrat"/>
                <a:sym typeface="Montserrat"/>
              </a:rPr>
              <a:t>Community Engagement </a:t>
            </a:r>
            <a:endParaRPr b="1">
              <a:latin typeface="Montserrat"/>
              <a:ea typeface="Montserrat"/>
              <a:cs typeface="Montserrat"/>
              <a:sym typeface="Montserrat"/>
            </a:endParaRPr>
          </a:p>
        </p:txBody>
      </p:sp>
      <p:sp>
        <p:nvSpPr>
          <p:cNvPr id="276" name="Google Shape;276;p25"/>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 name="Google Shape;277;p25"/>
          <p:cNvSpPr txBox="1"/>
          <p:nvPr/>
        </p:nvSpPr>
        <p:spPr>
          <a:xfrm>
            <a:off x="244650" y="779025"/>
            <a:ext cx="7470600" cy="86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600">
                <a:latin typeface="Montserrat"/>
                <a:ea typeface="Montserrat"/>
                <a:cs typeface="Montserrat"/>
                <a:sym typeface="Montserrat"/>
              </a:rPr>
              <a:t>The COE in Women and Child Health has been working to improve the health of women and children in Pakistan by creating synergies among various stakeholders including the community members. </a:t>
            </a:r>
            <a:endParaRPr sz="1600">
              <a:latin typeface="Montserrat"/>
              <a:ea typeface="Montserrat"/>
              <a:cs typeface="Montserrat"/>
              <a:sym typeface="Montserrat"/>
            </a:endParaRPr>
          </a:p>
        </p:txBody>
      </p:sp>
      <p:cxnSp>
        <p:nvCxnSpPr>
          <p:cNvPr id="278" name="Google Shape;278;p25"/>
          <p:cNvCxnSpPr/>
          <p:nvPr/>
        </p:nvCxnSpPr>
        <p:spPr>
          <a:xfrm rot="10800000" flipH="1">
            <a:off x="379225" y="683275"/>
            <a:ext cx="6827100" cy="17400"/>
          </a:xfrm>
          <a:prstGeom prst="straightConnector1">
            <a:avLst/>
          </a:prstGeom>
          <a:noFill/>
          <a:ln w="9525" cap="flat" cmpd="sng">
            <a:solidFill>
              <a:schemeClr val="dk2"/>
            </a:solidFill>
            <a:prstDash val="lgDash"/>
            <a:round/>
            <a:headEnd type="none" w="med" len="med"/>
            <a:tailEnd type="none" w="med" len="med"/>
          </a:ln>
        </p:spPr>
      </p:cxnSp>
      <p:sp>
        <p:nvSpPr>
          <p:cNvPr id="279" name="Google Shape;279;p25"/>
          <p:cNvSpPr/>
          <p:nvPr/>
        </p:nvSpPr>
        <p:spPr>
          <a:xfrm>
            <a:off x="3882288" y="1768175"/>
            <a:ext cx="1109700" cy="1069500"/>
          </a:xfrm>
          <a:prstGeom prst="ellipse">
            <a:avLst/>
          </a:prstGeom>
          <a:solidFill>
            <a:srgbClr val="F6B26B"/>
          </a:solidFill>
          <a:ln w="9525"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80" name="Google Shape;280;p25"/>
          <p:cNvPicPr preferRelativeResize="0"/>
          <p:nvPr/>
        </p:nvPicPr>
        <p:blipFill>
          <a:blip r:embed="rId4">
            <a:alphaModFix/>
          </a:blip>
          <a:stretch>
            <a:fillRect/>
          </a:stretch>
        </p:blipFill>
        <p:spPr>
          <a:xfrm>
            <a:off x="4063938" y="1929725"/>
            <a:ext cx="746400" cy="746400"/>
          </a:xfrm>
          <a:prstGeom prst="rect">
            <a:avLst/>
          </a:prstGeom>
          <a:solidFill>
            <a:srgbClr val="F6B26B"/>
          </a:solidFill>
          <a:ln w="9525" cap="flat" cmpd="sng">
            <a:solidFill>
              <a:srgbClr val="F6B26B"/>
            </a:solidFill>
            <a:prstDash val="solid"/>
            <a:round/>
            <a:headEnd type="none" w="sm" len="sm"/>
            <a:tailEnd type="none" w="sm" len="sm"/>
          </a:ln>
        </p:spPr>
      </p:pic>
      <p:sp>
        <p:nvSpPr>
          <p:cNvPr id="281" name="Google Shape;281;p25"/>
          <p:cNvSpPr txBox="1"/>
          <p:nvPr/>
        </p:nvSpPr>
        <p:spPr>
          <a:xfrm>
            <a:off x="2341200" y="2837675"/>
            <a:ext cx="4191900" cy="38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500" b="1">
                <a:latin typeface="Montserrat"/>
                <a:ea typeface="Montserrat"/>
                <a:cs typeface="Montserrat"/>
                <a:sym typeface="Montserrat"/>
              </a:rPr>
              <a:t>Engagement &amp; Ownership</a:t>
            </a:r>
            <a:endParaRPr sz="1500" b="1">
              <a:latin typeface="Montserrat"/>
              <a:ea typeface="Montserrat"/>
              <a:cs typeface="Montserrat"/>
              <a:sym typeface="Montserrat"/>
            </a:endParaRPr>
          </a:p>
        </p:txBody>
      </p:sp>
      <p:grpSp>
        <p:nvGrpSpPr>
          <p:cNvPr id="282" name="Google Shape;282;p25"/>
          <p:cNvGrpSpPr/>
          <p:nvPr/>
        </p:nvGrpSpPr>
        <p:grpSpPr>
          <a:xfrm>
            <a:off x="1090750" y="1768175"/>
            <a:ext cx="1647600" cy="1427100"/>
            <a:chOff x="2736475" y="1983425"/>
            <a:chExt cx="1647600" cy="1427100"/>
          </a:xfrm>
        </p:grpSpPr>
        <p:sp>
          <p:nvSpPr>
            <p:cNvPr id="283" name="Google Shape;283;p25"/>
            <p:cNvSpPr/>
            <p:nvPr/>
          </p:nvSpPr>
          <p:spPr>
            <a:xfrm>
              <a:off x="3005425" y="1983425"/>
              <a:ext cx="1109700" cy="1069500"/>
            </a:xfrm>
            <a:prstGeom prst="ellipse">
              <a:avLst/>
            </a:prstGeom>
            <a:solidFill>
              <a:srgbClr val="CCCC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4" name="Google Shape;284;p25"/>
            <p:cNvSpPr txBox="1"/>
            <p:nvPr/>
          </p:nvSpPr>
          <p:spPr>
            <a:xfrm>
              <a:off x="2736475" y="3022025"/>
              <a:ext cx="1647600" cy="38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500" b="1">
                  <a:latin typeface="Montserrat"/>
                  <a:ea typeface="Montserrat"/>
                  <a:cs typeface="Montserrat"/>
                  <a:sym typeface="Montserrat"/>
                </a:rPr>
                <a:t>Awareness</a:t>
              </a:r>
              <a:endParaRPr sz="1500" b="1">
                <a:latin typeface="Montserrat"/>
                <a:ea typeface="Montserrat"/>
                <a:cs typeface="Montserrat"/>
                <a:sym typeface="Montserrat"/>
              </a:endParaRPr>
            </a:p>
          </p:txBody>
        </p:sp>
        <p:pic>
          <p:nvPicPr>
            <p:cNvPr id="285" name="Google Shape;285;p25"/>
            <p:cNvPicPr preferRelativeResize="0"/>
            <p:nvPr/>
          </p:nvPicPr>
          <p:blipFill>
            <a:blip r:embed="rId5">
              <a:alphaModFix/>
            </a:blip>
            <a:stretch>
              <a:fillRect/>
            </a:stretch>
          </p:blipFill>
          <p:spPr>
            <a:xfrm>
              <a:off x="3187075" y="2144975"/>
              <a:ext cx="746400" cy="746400"/>
            </a:xfrm>
            <a:prstGeom prst="rect">
              <a:avLst/>
            </a:prstGeom>
            <a:noFill/>
            <a:ln>
              <a:noFill/>
            </a:ln>
          </p:spPr>
        </p:pic>
      </p:grpSp>
      <p:grpSp>
        <p:nvGrpSpPr>
          <p:cNvPr id="286" name="Google Shape;286;p25"/>
          <p:cNvGrpSpPr/>
          <p:nvPr/>
        </p:nvGrpSpPr>
        <p:grpSpPr>
          <a:xfrm>
            <a:off x="6135950" y="1768175"/>
            <a:ext cx="1647600" cy="1427100"/>
            <a:chOff x="4697125" y="1983425"/>
            <a:chExt cx="1647600" cy="1427100"/>
          </a:xfrm>
        </p:grpSpPr>
        <p:sp>
          <p:nvSpPr>
            <p:cNvPr id="287" name="Google Shape;287;p25"/>
            <p:cNvSpPr/>
            <p:nvPr/>
          </p:nvSpPr>
          <p:spPr>
            <a:xfrm>
              <a:off x="4966075" y="1983425"/>
              <a:ext cx="1109700" cy="1069500"/>
            </a:xfrm>
            <a:prstGeom prst="ellipse">
              <a:avLst/>
            </a:prstGeom>
            <a:solidFill>
              <a:srgbClr val="9FC5E8"/>
            </a:solidFill>
            <a:ln w="952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8" name="Google Shape;288;p25"/>
            <p:cNvSpPr txBox="1"/>
            <p:nvPr/>
          </p:nvSpPr>
          <p:spPr>
            <a:xfrm>
              <a:off x="4697125" y="3022025"/>
              <a:ext cx="1647600" cy="38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500" b="1">
                  <a:latin typeface="Montserrat"/>
                  <a:ea typeface="Montserrat"/>
                  <a:cs typeface="Montserrat"/>
                  <a:sym typeface="Montserrat"/>
                </a:rPr>
                <a:t>Trust Building</a:t>
              </a:r>
              <a:endParaRPr sz="1500" b="1">
                <a:latin typeface="Montserrat"/>
                <a:ea typeface="Montserrat"/>
                <a:cs typeface="Montserrat"/>
                <a:sym typeface="Montserrat"/>
              </a:endParaRPr>
            </a:p>
          </p:txBody>
        </p:sp>
        <p:pic>
          <p:nvPicPr>
            <p:cNvPr id="289" name="Google Shape;289;p25"/>
            <p:cNvPicPr preferRelativeResize="0"/>
            <p:nvPr/>
          </p:nvPicPr>
          <p:blipFill>
            <a:blip r:embed="rId6">
              <a:alphaModFix/>
            </a:blip>
            <a:stretch>
              <a:fillRect/>
            </a:stretch>
          </p:blipFill>
          <p:spPr>
            <a:xfrm>
              <a:off x="5089150" y="2086400"/>
              <a:ext cx="863549" cy="863549"/>
            </a:xfrm>
            <a:prstGeom prst="rect">
              <a:avLst/>
            </a:prstGeom>
            <a:noFill/>
            <a:ln>
              <a:noFill/>
            </a:ln>
          </p:spPr>
        </p:pic>
      </p:grpSp>
      <p:sp>
        <p:nvSpPr>
          <p:cNvPr id="290" name="Google Shape;290;p25"/>
          <p:cNvSpPr txBox="1"/>
          <p:nvPr/>
        </p:nvSpPr>
        <p:spPr>
          <a:xfrm>
            <a:off x="742450" y="3195275"/>
            <a:ext cx="2344200" cy="131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chemeClr val="dk1"/>
                </a:solidFill>
                <a:latin typeface="Montserrat"/>
                <a:ea typeface="Montserrat"/>
                <a:cs typeface="Montserrat"/>
                <a:sym typeface="Montserrat"/>
              </a:rPr>
              <a:t>AKU introduced the idea of </a:t>
            </a:r>
            <a:r>
              <a:rPr lang="en-GB" b="1">
                <a:solidFill>
                  <a:schemeClr val="dk1"/>
                </a:solidFill>
                <a:latin typeface="Montserrat"/>
                <a:ea typeface="Montserrat"/>
                <a:cs typeface="Montserrat"/>
                <a:sym typeface="Montserrat"/>
              </a:rPr>
              <a:t>KMC champions</a:t>
            </a:r>
            <a:r>
              <a:rPr lang="en-GB">
                <a:solidFill>
                  <a:schemeClr val="dk1"/>
                </a:solidFill>
                <a:latin typeface="Montserrat"/>
                <a:ea typeface="Montserrat"/>
                <a:cs typeface="Montserrat"/>
                <a:sym typeface="Montserrat"/>
              </a:rPr>
              <a:t> to promote peer-to-peer learning amongst community members.</a:t>
            </a:r>
            <a:endParaRPr>
              <a:solidFill>
                <a:schemeClr val="dk1"/>
              </a:solidFill>
              <a:latin typeface="Montserrat"/>
              <a:ea typeface="Montserrat"/>
              <a:cs typeface="Montserrat"/>
              <a:sym typeface="Montserrat"/>
            </a:endParaRPr>
          </a:p>
        </p:txBody>
      </p:sp>
      <p:sp>
        <p:nvSpPr>
          <p:cNvPr id="291" name="Google Shape;291;p25"/>
          <p:cNvSpPr txBox="1"/>
          <p:nvPr/>
        </p:nvSpPr>
        <p:spPr>
          <a:xfrm>
            <a:off x="3265050" y="3119075"/>
            <a:ext cx="2344200" cy="131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b="1">
                <a:solidFill>
                  <a:schemeClr val="dk1"/>
                </a:solidFill>
                <a:latin typeface="Montserrat"/>
                <a:ea typeface="Montserrat"/>
                <a:cs typeface="Montserrat"/>
                <a:sym typeface="Montserrat"/>
              </a:rPr>
              <a:t>Village Health Committees &amp; Women Support Groups </a:t>
            </a:r>
            <a:r>
              <a:rPr lang="en-GB">
                <a:solidFill>
                  <a:schemeClr val="dk1"/>
                </a:solidFill>
                <a:latin typeface="Montserrat"/>
                <a:ea typeface="Montserrat"/>
                <a:cs typeface="Montserrat"/>
                <a:sym typeface="Montserrat"/>
              </a:rPr>
              <a:t>were developed during the Umeed-e-Nau project to encourage community ownership.</a:t>
            </a:r>
            <a:endParaRPr>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ctr" rtl="0">
              <a:spcBef>
                <a:spcPts val="0"/>
              </a:spcBef>
              <a:spcAft>
                <a:spcPts val="0"/>
              </a:spcAft>
              <a:buNone/>
            </a:pPr>
            <a:endParaRPr>
              <a:solidFill>
                <a:schemeClr val="dk1"/>
              </a:solidFill>
              <a:latin typeface="Montserrat"/>
              <a:ea typeface="Montserrat"/>
              <a:cs typeface="Montserrat"/>
              <a:sym typeface="Montserrat"/>
            </a:endParaRPr>
          </a:p>
        </p:txBody>
      </p:sp>
      <p:sp>
        <p:nvSpPr>
          <p:cNvPr id="292" name="Google Shape;292;p25"/>
          <p:cNvSpPr txBox="1"/>
          <p:nvPr/>
        </p:nvSpPr>
        <p:spPr>
          <a:xfrm>
            <a:off x="5787650" y="3195275"/>
            <a:ext cx="2344200" cy="131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chemeClr val="dk1"/>
                </a:solidFill>
                <a:latin typeface="Montserrat"/>
                <a:ea typeface="Montserrat"/>
                <a:cs typeface="Montserrat"/>
                <a:sym typeface="Montserrat"/>
              </a:rPr>
              <a:t>AKU conducts regular </a:t>
            </a:r>
            <a:r>
              <a:rPr lang="en-GB" b="1">
                <a:solidFill>
                  <a:schemeClr val="dk1"/>
                </a:solidFill>
                <a:latin typeface="Montserrat"/>
                <a:ea typeface="Montserrat"/>
                <a:cs typeface="Montserrat"/>
                <a:sym typeface="Montserrat"/>
              </a:rPr>
              <a:t>stakeholder meetings and dissemination activities</a:t>
            </a:r>
            <a:r>
              <a:rPr lang="en-GB">
                <a:solidFill>
                  <a:schemeClr val="dk1"/>
                </a:solidFill>
                <a:latin typeface="Montserrat"/>
                <a:ea typeface="Montserrat"/>
                <a:cs typeface="Montserrat"/>
                <a:sym typeface="Montserrat"/>
              </a:rPr>
              <a:t> to build trust among community members and partners.</a:t>
            </a:r>
            <a:endParaRPr>
              <a:solidFill>
                <a:schemeClr val="dk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26"/>
          <p:cNvPicPr preferRelativeResize="0"/>
          <p:nvPr/>
        </p:nvPicPr>
        <p:blipFill rotWithShape="1">
          <a:blip r:embed="rId3">
            <a:alphaModFix/>
          </a:blip>
          <a:srcRect l="15881" r="9239"/>
          <a:stretch/>
        </p:blipFill>
        <p:spPr>
          <a:xfrm>
            <a:off x="7082400" y="596800"/>
            <a:ext cx="1399500" cy="1243725"/>
          </a:xfrm>
          <a:prstGeom prst="rect">
            <a:avLst/>
          </a:prstGeom>
          <a:noFill/>
          <a:ln>
            <a:noFill/>
          </a:ln>
        </p:spPr>
      </p:pic>
      <p:pic>
        <p:nvPicPr>
          <p:cNvPr id="298" name="Google Shape;298;p26"/>
          <p:cNvPicPr preferRelativeResize="0"/>
          <p:nvPr/>
        </p:nvPicPr>
        <p:blipFill rotWithShape="1">
          <a:blip r:embed="rId4">
            <a:alphaModFix/>
          </a:blip>
          <a:srcRect/>
          <a:stretch/>
        </p:blipFill>
        <p:spPr>
          <a:xfrm>
            <a:off x="7805327" y="117975"/>
            <a:ext cx="1109774" cy="746400"/>
          </a:xfrm>
          <a:prstGeom prst="rect">
            <a:avLst/>
          </a:prstGeom>
          <a:noFill/>
          <a:ln>
            <a:noFill/>
          </a:ln>
        </p:spPr>
      </p:pic>
      <p:sp>
        <p:nvSpPr>
          <p:cNvPr id="299" name="Google Shape;299;p26"/>
          <p:cNvSpPr txBox="1">
            <a:spLocks noGrp="1"/>
          </p:cNvSpPr>
          <p:nvPr>
            <p:ph type="title"/>
          </p:nvPr>
        </p:nvSpPr>
        <p:spPr>
          <a:xfrm>
            <a:off x="83100" y="139275"/>
            <a:ext cx="8475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latin typeface="Montserrat"/>
                <a:ea typeface="Montserrat"/>
                <a:cs typeface="Montserrat"/>
                <a:sym typeface="Montserrat"/>
              </a:rPr>
              <a:t>Evidence Generation &amp; Knowledge Synthesis</a:t>
            </a:r>
            <a:endParaRPr b="1">
              <a:latin typeface="Montserrat"/>
              <a:ea typeface="Montserrat"/>
              <a:cs typeface="Montserrat"/>
              <a:sym typeface="Montserrat"/>
            </a:endParaRPr>
          </a:p>
        </p:txBody>
      </p:sp>
      <p:sp>
        <p:nvSpPr>
          <p:cNvPr id="300" name="Google Shape;300;p26"/>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01" name="Google Shape;301;p26"/>
          <p:cNvCxnSpPr/>
          <p:nvPr/>
        </p:nvCxnSpPr>
        <p:spPr>
          <a:xfrm rot="10800000" flipH="1">
            <a:off x="226825" y="683275"/>
            <a:ext cx="7448400" cy="17400"/>
          </a:xfrm>
          <a:prstGeom prst="straightConnector1">
            <a:avLst/>
          </a:prstGeom>
          <a:noFill/>
          <a:ln w="9525" cap="flat" cmpd="sng">
            <a:solidFill>
              <a:schemeClr val="dk2"/>
            </a:solidFill>
            <a:prstDash val="lgDash"/>
            <a:round/>
            <a:headEnd type="none" w="med" len="med"/>
            <a:tailEnd type="none" w="med" len="med"/>
          </a:ln>
        </p:spPr>
      </p:cxnSp>
      <p:sp>
        <p:nvSpPr>
          <p:cNvPr id="302" name="Google Shape;302;p26"/>
          <p:cNvSpPr txBox="1"/>
          <p:nvPr/>
        </p:nvSpPr>
        <p:spPr>
          <a:xfrm>
            <a:off x="1655100" y="786100"/>
            <a:ext cx="5331000" cy="7464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Montserrat SemiBold"/>
                <a:ea typeface="Montserrat SemiBold"/>
                <a:cs typeface="Montserrat SemiBold"/>
                <a:sym typeface="Montserrat SemiBold"/>
              </a:rPr>
              <a:t>Population based Verbal and Social Autopsy Study to Estimates burden and Causes of Mortality in Pakistan </a:t>
            </a:r>
            <a:endParaRPr>
              <a:latin typeface="Montserrat SemiBold"/>
              <a:ea typeface="Montserrat SemiBold"/>
              <a:cs typeface="Montserrat SemiBold"/>
              <a:sym typeface="Montserrat SemiBold"/>
            </a:endParaRPr>
          </a:p>
        </p:txBody>
      </p:sp>
      <p:pic>
        <p:nvPicPr>
          <p:cNvPr id="303" name="Google Shape;303;p26"/>
          <p:cNvPicPr preferRelativeResize="0"/>
          <p:nvPr/>
        </p:nvPicPr>
        <p:blipFill>
          <a:blip r:embed="rId5">
            <a:alphaModFix/>
          </a:blip>
          <a:stretch>
            <a:fillRect/>
          </a:stretch>
        </p:blipFill>
        <p:spPr>
          <a:xfrm>
            <a:off x="139000" y="1687000"/>
            <a:ext cx="5331001" cy="2556969"/>
          </a:xfrm>
          <a:prstGeom prst="rect">
            <a:avLst/>
          </a:prstGeom>
          <a:noFill/>
          <a:ln>
            <a:noFill/>
          </a:ln>
        </p:spPr>
      </p:pic>
      <p:sp>
        <p:nvSpPr>
          <p:cNvPr id="304" name="Google Shape;304;p26"/>
          <p:cNvSpPr txBox="1"/>
          <p:nvPr/>
        </p:nvSpPr>
        <p:spPr>
          <a:xfrm>
            <a:off x="917650" y="4354625"/>
            <a:ext cx="3773700" cy="40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a:solidFill>
                  <a:srgbClr val="222222"/>
                </a:solidFill>
                <a:latin typeface="Montserrat Medium"/>
                <a:ea typeface="Montserrat Medium"/>
                <a:cs typeface="Montserrat Medium"/>
                <a:sym typeface="Montserrat Medium"/>
              </a:rPr>
              <a:t>Comparison of Mortality Rates </a:t>
            </a:r>
            <a:endParaRPr sz="1200">
              <a:solidFill>
                <a:srgbClr val="222222"/>
              </a:solidFill>
              <a:latin typeface="Montserrat Medium"/>
              <a:ea typeface="Montserrat Medium"/>
              <a:cs typeface="Montserrat Medium"/>
              <a:sym typeface="Montserrat Medium"/>
            </a:endParaRPr>
          </a:p>
          <a:p>
            <a:pPr marL="0" lvl="0" indent="0" algn="ctr" rtl="0">
              <a:spcBef>
                <a:spcPts val="0"/>
              </a:spcBef>
              <a:spcAft>
                <a:spcPts val="0"/>
              </a:spcAft>
              <a:buNone/>
            </a:pPr>
            <a:r>
              <a:rPr lang="en-GB" sz="1200">
                <a:solidFill>
                  <a:srgbClr val="222222"/>
                </a:solidFill>
                <a:latin typeface="Montserrat Medium"/>
                <a:ea typeface="Montserrat Medium"/>
                <a:cs typeface="Montserrat Medium"/>
                <a:sym typeface="Montserrat Medium"/>
              </a:rPr>
              <a:t>PDHS Data vs VASA</a:t>
            </a:r>
            <a:endParaRPr sz="1200">
              <a:solidFill>
                <a:srgbClr val="222222"/>
              </a:solidFill>
              <a:latin typeface="Montserrat Medium"/>
              <a:ea typeface="Montserrat Medium"/>
              <a:cs typeface="Montserrat Medium"/>
              <a:sym typeface="Montserrat Medium"/>
            </a:endParaRPr>
          </a:p>
        </p:txBody>
      </p:sp>
      <p:pic>
        <p:nvPicPr>
          <p:cNvPr id="305" name="Google Shape;305;p26"/>
          <p:cNvPicPr preferRelativeResize="0"/>
          <p:nvPr/>
        </p:nvPicPr>
        <p:blipFill rotWithShape="1">
          <a:blip r:embed="rId6">
            <a:alphaModFix/>
          </a:blip>
          <a:srcRect l="9505" r="10952"/>
          <a:stretch/>
        </p:blipFill>
        <p:spPr>
          <a:xfrm>
            <a:off x="5240836" y="1911425"/>
            <a:ext cx="3773691" cy="2556974"/>
          </a:xfrm>
          <a:prstGeom prst="rect">
            <a:avLst/>
          </a:prstGeom>
          <a:noFill/>
          <a:ln>
            <a:noFill/>
          </a:ln>
        </p:spPr>
      </p:pic>
      <p:sp>
        <p:nvSpPr>
          <p:cNvPr id="306" name="Google Shape;306;p26"/>
          <p:cNvSpPr txBox="1"/>
          <p:nvPr/>
        </p:nvSpPr>
        <p:spPr>
          <a:xfrm>
            <a:off x="5240825" y="4354625"/>
            <a:ext cx="3773700" cy="40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a:solidFill>
                  <a:srgbClr val="222222"/>
                </a:solidFill>
                <a:latin typeface="Montserrat Medium"/>
                <a:ea typeface="Montserrat Medium"/>
                <a:cs typeface="Montserrat Medium"/>
                <a:sym typeface="Montserrat Medium"/>
              </a:rPr>
              <a:t>Causes of Neonatal Mortality (n=2088)</a:t>
            </a:r>
            <a:endParaRPr sz="1200">
              <a:solidFill>
                <a:srgbClr val="222222"/>
              </a:solidFill>
              <a:latin typeface="Montserrat Medium"/>
              <a:ea typeface="Montserrat Medium"/>
              <a:cs typeface="Montserrat Medium"/>
              <a:sym typeface="Montserrat Medium"/>
            </a:endParaRPr>
          </a:p>
          <a:p>
            <a:pPr marL="0" lvl="0" indent="0" algn="ctr" rtl="0">
              <a:spcBef>
                <a:spcPts val="0"/>
              </a:spcBef>
              <a:spcAft>
                <a:spcPts val="0"/>
              </a:spcAft>
              <a:buNone/>
            </a:pPr>
            <a:r>
              <a:rPr lang="en-GB" sz="1200">
                <a:solidFill>
                  <a:srgbClr val="222222"/>
                </a:solidFill>
                <a:latin typeface="Montserrat Medium"/>
                <a:ea typeface="Montserrat Medium"/>
                <a:cs typeface="Montserrat Medium"/>
                <a:sym typeface="Montserrat Medium"/>
              </a:rPr>
              <a:t>VASA</a:t>
            </a:r>
            <a:endParaRPr sz="1200">
              <a:solidFill>
                <a:srgbClr val="222222"/>
              </a:solidFill>
              <a:latin typeface="Montserrat Medium"/>
              <a:ea typeface="Montserrat Medium"/>
              <a:cs typeface="Montserrat Medium"/>
              <a:sym typeface="Montserrat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27"/>
          <p:cNvPicPr preferRelativeResize="0"/>
          <p:nvPr/>
        </p:nvPicPr>
        <p:blipFill>
          <a:blip r:embed="rId3">
            <a:alphaModFix/>
          </a:blip>
          <a:stretch>
            <a:fillRect/>
          </a:stretch>
        </p:blipFill>
        <p:spPr>
          <a:xfrm>
            <a:off x="6042974" y="1635124"/>
            <a:ext cx="1576731" cy="874800"/>
          </a:xfrm>
          <a:prstGeom prst="rect">
            <a:avLst/>
          </a:prstGeom>
          <a:noFill/>
          <a:ln>
            <a:noFill/>
          </a:ln>
        </p:spPr>
      </p:pic>
      <p:pic>
        <p:nvPicPr>
          <p:cNvPr id="312" name="Google Shape;312;p27"/>
          <p:cNvPicPr preferRelativeResize="0"/>
          <p:nvPr/>
        </p:nvPicPr>
        <p:blipFill>
          <a:blip r:embed="rId4">
            <a:alphaModFix/>
          </a:blip>
          <a:stretch>
            <a:fillRect/>
          </a:stretch>
        </p:blipFill>
        <p:spPr>
          <a:xfrm>
            <a:off x="7952849" y="1343448"/>
            <a:ext cx="847943" cy="874800"/>
          </a:xfrm>
          <a:prstGeom prst="rect">
            <a:avLst/>
          </a:prstGeom>
          <a:noFill/>
          <a:ln>
            <a:noFill/>
          </a:ln>
        </p:spPr>
      </p:pic>
      <p:pic>
        <p:nvPicPr>
          <p:cNvPr id="313" name="Google Shape;313;p27"/>
          <p:cNvPicPr preferRelativeResize="0"/>
          <p:nvPr/>
        </p:nvPicPr>
        <p:blipFill rotWithShape="1">
          <a:blip r:embed="rId5">
            <a:alphaModFix/>
          </a:blip>
          <a:srcRect/>
          <a:stretch/>
        </p:blipFill>
        <p:spPr>
          <a:xfrm>
            <a:off x="7805327" y="117975"/>
            <a:ext cx="1109774" cy="746400"/>
          </a:xfrm>
          <a:prstGeom prst="rect">
            <a:avLst/>
          </a:prstGeom>
          <a:noFill/>
          <a:ln>
            <a:noFill/>
          </a:ln>
        </p:spPr>
      </p:pic>
      <p:sp>
        <p:nvSpPr>
          <p:cNvPr id="314" name="Google Shape;314;p27"/>
          <p:cNvSpPr txBox="1">
            <a:spLocks noGrp="1"/>
          </p:cNvSpPr>
          <p:nvPr>
            <p:ph type="title"/>
          </p:nvPr>
        </p:nvSpPr>
        <p:spPr>
          <a:xfrm>
            <a:off x="83100" y="139275"/>
            <a:ext cx="84750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GB" sz="2420" b="1">
                <a:latin typeface="Montserrat"/>
                <a:ea typeface="Montserrat"/>
                <a:cs typeface="Montserrat"/>
                <a:sym typeface="Montserrat"/>
              </a:rPr>
              <a:t>Evidence Generation &amp; Community Engagement </a:t>
            </a:r>
            <a:endParaRPr sz="2420" b="1">
              <a:latin typeface="Montserrat"/>
              <a:ea typeface="Montserrat"/>
              <a:cs typeface="Montserrat"/>
              <a:sym typeface="Montserrat"/>
            </a:endParaRPr>
          </a:p>
        </p:txBody>
      </p:sp>
      <p:sp>
        <p:nvSpPr>
          <p:cNvPr id="315" name="Google Shape;315;p27"/>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16" name="Google Shape;316;p27"/>
          <p:cNvCxnSpPr/>
          <p:nvPr/>
        </p:nvCxnSpPr>
        <p:spPr>
          <a:xfrm rot="10800000" flipH="1">
            <a:off x="226825" y="683275"/>
            <a:ext cx="7448400" cy="17400"/>
          </a:xfrm>
          <a:prstGeom prst="straightConnector1">
            <a:avLst/>
          </a:prstGeom>
          <a:noFill/>
          <a:ln w="9525" cap="flat" cmpd="sng">
            <a:solidFill>
              <a:schemeClr val="dk2"/>
            </a:solidFill>
            <a:prstDash val="lgDash"/>
            <a:round/>
            <a:headEnd type="none" w="med" len="med"/>
            <a:tailEnd type="none" w="med" len="med"/>
          </a:ln>
        </p:spPr>
      </p:cxnSp>
      <p:sp>
        <p:nvSpPr>
          <p:cNvPr id="317" name="Google Shape;317;p27"/>
          <p:cNvSpPr txBox="1"/>
          <p:nvPr/>
        </p:nvSpPr>
        <p:spPr>
          <a:xfrm>
            <a:off x="482200" y="786100"/>
            <a:ext cx="7193100" cy="8748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Montserrat SemiBold"/>
                <a:ea typeface="Montserrat SemiBold"/>
                <a:cs typeface="Montserrat SemiBold"/>
                <a:sym typeface="Montserrat SemiBold"/>
              </a:rPr>
              <a:t>Impact of Community-based Interventions Package on Perinatal &amp; Newborn Mortality delivered through LHWs &amp; TBAs in Rural Pakistan:</a:t>
            </a:r>
            <a:endParaRPr>
              <a:latin typeface="Montserrat SemiBold"/>
              <a:ea typeface="Montserrat SemiBold"/>
              <a:cs typeface="Montserrat SemiBold"/>
              <a:sym typeface="Montserrat SemiBold"/>
            </a:endParaRPr>
          </a:p>
          <a:p>
            <a:pPr marL="0" lvl="0" indent="0" algn="ctr" rtl="0">
              <a:spcBef>
                <a:spcPts val="0"/>
              </a:spcBef>
              <a:spcAft>
                <a:spcPts val="0"/>
              </a:spcAft>
              <a:buNone/>
            </a:pPr>
            <a:r>
              <a:rPr lang="en-GB">
                <a:latin typeface="Montserrat SemiBold"/>
                <a:ea typeface="Montserrat SemiBold"/>
                <a:cs typeface="Montserrat SemiBold"/>
                <a:sym typeface="Montserrat SemiBold"/>
              </a:rPr>
              <a:t>A Cluster-Randomized Effectiveness Trial</a:t>
            </a:r>
            <a:endParaRPr>
              <a:latin typeface="Montserrat SemiBold"/>
              <a:ea typeface="Montserrat SemiBold"/>
              <a:cs typeface="Montserrat SemiBold"/>
              <a:sym typeface="Montserrat SemiBold"/>
            </a:endParaRPr>
          </a:p>
        </p:txBody>
      </p:sp>
      <p:pic>
        <p:nvPicPr>
          <p:cNvPr id="318" name="Google Shape;318;p27"/>
          <p:cNvPicPr preferRelativeResize="0"/>
          <p:nvPr/>
        </p:nvPicPr>
        <p:blipFill>
          <a:blip r:embed="rId6">
            <a:alphaModFix/>
          </a:blip>
          <a:stretch>
            <a:fillRect/>
          </a:stretch>
        </p:blipFill>
        <p:spPr>
          <a:xfrm>
            <a:off x="6008025" y="2354800"/>
            <a:ext cx="2907075" cy="1987119"/>
          </a:xfrm>
          <a:prstGeom prst="rect">
            <a:avLst/>
          </a:prstGeom>
          <a:noFill/>
          <a:ln>
            <a:noFill/>
          </a:ln>
        </p:spPr>
      </p:pic>
      <p:sp>
        <p:nvSpPr>
          <p:cNvPr id="319" name="Google Shape;319;p27"/>
          <p:cNvSpPr txBox="1"/>
          <p:nvPr/>
        </p:nvSpPr>
        <p:spPr>
          <a:xfrm>
            <a:off x="6229892" y="4491612"/>
            <a:ext cx="2545200" cy="23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a:solidFill>
                  <a:schemeClr val="dk2"/>
                </a:solidFill>
                <a:latin typeface="Montserrat SemiBold"/>
                <a:ea typeface="Montserrat SemiBold"/>
                <a:cs typeface="Montserrat SemiBold"/>
                <a:sym typeface="Montserrat SemiBold"/>
              </a:rPr>
              <a:t>LHW Delivering a Session to Community Members</a:t>
            </a:r>
            <a:endParaRPr sz="1100">
              <a:solidFill>
                <a:schemeClr val="dk2"/>
              </a:solidFill>
              <a:latin typeface="Montserrat SemiBold"/>
              <a:ea typeface="Montserrat SemiBold"/>
              <a:cs typeface="Montserrat SemiBold"/>
              <a:sym typeface="Montserrat SemiBold"/>
            </a:endParaRPr>
          </a:p>
        </p:txBody>
      </p:sp>
      <p:pic>
        <p:nvPicPr>
          <p:cNvPr id="320" name="Google Shape;320;p27"/>
          <p:cNvPicPr preferRelativeResize="0"/>
          <p:nvPr/>
        </p:nvPicPr>
        <p:blipFill>
          <a:blip r:embed="rId7">
            <a:alphaModFix/>
          </a:blip>
          <a:stretch>
            <a:fillRect/>
          </a:stretch>
        </p:blipFill>
        <p:spPr>
          <a:xfrm>
            <a:off x="25000" y="1821400"/>
            <a:ext cx="5372100" cy="1257300"/>
          </a:xfrm>
          <a:prstGeom prst="rect">
            <a:avLst/>
          </a:prstGeom>
          <a:noFill/>
          <a:ln>
            <a:noFill/>
          </a:ln>
        </p:spPr>
      </p:pic>
      <p:pic>
        <p:nvPicPr>
          <p:cNvPr id="321" name="Google Shape;321;p27"/>
          <p:cNvPicPr preferRelativeResize="0"/>
          <p:nvPr/>
        </p:nvPicPr>
        <p:blipFill>
          <a:blip r:embed="rId8">
            <a:alphaModFix/>
          </a:blip>
          <a:stretch>
            <a:fillRect/>
          </a:stretch>
        </p:blipFill>
        <p:spPr>
          <a:xfrm>
            <a:off x="159300" y="3142113"/>
            <a:ext cx="5669136" cy="136438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28"/>
          <p:cNvPicPr preferRelativeResize="0"/>
          <p:nvPr/>
        </p:nvPicPr>
        <p:blipFill rotWithShape="1">
          <a:blip r:embed="rId3">
            <a:alphaModFix/>
          </a:blip>
          <a:srcRect/>
          <a:stretch/>
        </p:blipFill>
        <p:spPr>
          <a:xfrm>
            <a:off x="7805327" y="117975"/>
            <a:ext cx="1109774" cy="746400"/>
          </a:xfrm>
          <a:prstGeom prst="rect">
            <a:avLst/>
          </a:prstGeom>
          <a:noFill/>
          <a:ln>
            <a:noFill/>
          </a:ln>
        </p:spPr>
      </p:pic>
      <p:sp>
        <p:nvSpPr>
          <p:cNvPr id="327" name="Google Shape;327;p28"/>
          <p:cNvSpPr txBox="1">
            <a:spLocks noGrp="1"/>
          </p:cNvSpPr>
          <p:nvPr>
            <p:ph type="title"/>
          </p:nvPr>
        </p:nvSpPr>
        <p:spPr>
          <a:xfrm>
            <a:off x="83100" y="139275"/>
            <a:ext cx="8832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120" b="1">
                <a:latin typeface="Montserrat"/>
                <a:ea typeface="Montserrat"/>
                <a:cs typeface="Montserrat"/>
                <a:sym typeface="Montserrat"/>
              </a:rPr>
              <a:t>Innovations and Impact through Knowledge Synthesis</a:t>
            </a:r>
            <a:endParaRPr sz="2120" b="1">
              <a:latin typeface="Montserrat"/>
              <a:ea typeface="Montserrat"/>
              <a:cs typeface="Montserrat"/>
              <a:sym typeface="Montserrat"/>
            </a:endParaRPr>
          </a:p>
        </p:txBody>
      </p:sp>
      <p:sp>
        <p:nvSpPr>
          <p:cNvPr id="328" name="Google Shape;328;p28"/>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29" name="Google Shape;329;p28"/>
          <p:cNvCxnSpPr/>
          <p:nvPr/>
        </p:nvCxnSpPr>
        <p:spPr>
          <a:xfrm rot="10800000" flipH="1">
            <a:off x="226825" y="683275"/>
            <a:ext cx="7448400" cy="17400"/>
          </a:xfrm>
          <a:prstGeom prst="straightConnector1">
            <a:avLst/>
          </a:prstGeom>
          <a:noFill/>
          <a:ln w="9525" cap="flat" cmpd="sng">
            <a:solidFill>
              <a:schemeClr val="dk2"/>
            </a:solidFill>
            <a:prstDash val="lgDash"/>
            <a:round/>
            <a:headEnd type="none" w="med" len="med"/>
            <a:tailEnd type="none" w="med" len="med"/>
          </a:ln>
        </p:spPr>
      </p:cxnSp>
      <p:pic>
        <p:nvPicPr>
          <p:cNvPr id="330" name="Google Shape;330;p28"/>
          <p:cNvPicPr preferRelativeResize="0"/>
          <p:nvPr/>
        </p:nvPicPr>
        <p:blipFill>
          <a:blip r:embed="rId4">
            <a:alphaModFix/>
          </a:blip>
          <a:stretch>
            <a:fillRect/>
          </a:stretch>
        </p:blipFill>
        <p:spPr>
          <a:xfrm>
            <a:off x="226825" y="765175"/>
            <a:ext cx="1566603" cy="1327850"/>
          </a:xfrm>
          <a:prstGeom prst="rect">
            <a:avLst/>
          </a:prstGeom>
          <a:noFill/>
          <a:ln>
            <a:noFill/>
          </a:ln>
        </p:spPr>
      </p:pic>
      <p:pic>
        <p:nvPicPr>
          <p:cNvPr id="331" name="Google Shape;331;p28"/>
          <p:cNvPicPr preferRelativeResize="0"/>
          <p:nvPr/>
        </p:nvPicPr>
        <p:blipFill>
          <a:blip r:embed="rId5">
            <a:alphaModFix/>
          </a:blip>
          <a:stretch>
            <a:fillRect/>
          </a:stretch>
        </p:blipFill>
        <p:spPr>
          <a:xfrm>
            <a:off x="2034300" y="855625"/>
            <a:ext cx="6760258" cy="1451750"/>
          </a:xfrm>
          <a:prstGeom prst="rect">
            <a:avLst/>
          </a:prstGeom>
          <a:noFill/>
          <a:ln>
            <a:noFill/>
          </a:ln>
        </p:spPr>
      </p:pic>
      <p:pic>
        <p:nvPicPr>
          <p:cNvPr id="332" name="Google Shape;332;p28"/>
          <p:cNvPicPr preferRelativeResize="0"/>
          <p:nvPr/>
        </p:nvPicPr>
        <p:blipFill>
          <a:blip r:embed="rId6">
            <a:alphaModFix/>
          </a:blip>
          <a:stretch>
            <a:fillRect/>
          </a:stretch>
        </p:blipFill>
        <p:spPr>
          <a:xfrm>
            <a:off x="311698" y="3502050"/>
            <a:ext cx="1150290" cy="1327850"/>
          </a:xfrm>
          <a:prstGeom prst="rect">
            <a:avLst/>
          </a:prstGeom>
          <a:noFill/>
          <a:ln>
            <a:noFill/>
          </a:ln>
        </p:spPr>
      </p:pic>
      <p:pic>
        <p:nvPicPr>
          <p:cNvPr id="333" name="Google Shape;333;p28"/>
          <p:cNvPicPr preferRelativeResize="0"/>
          <p:nvPr/>
        </p:nvPicPr>
        <p:blipFill>
          <a:blip r:embed="rId7">
            <a:alphaModFix/>
          </a:blip>
          <a:stretch>
            <a:fillRect/>
          </a:stretch>
        </p:blipFill>
        <p:spPr>
          <a:xfrm>
            <a:off x="1385800" y="3741187"/>
            <a:ext cx="6760250" cy="1074203"/>
          </a:xfrm>
          <a:prstGeom prst="rect">
            <a:avLst/>
          </a:prstGeom>
          <a:noFill/>
          <a:ln>
            <a:noFill/>
          </a:ln>
        </p:spPr>
      </p:pic>
      <p:pic>
        <p:nvPicPr>
          <p:cNvPr id="334" name="Google Shape;334;p28"/>
          <p:cNvPicPr preferRelativeResize="0"/>
          <p:nvPr/>
        </p:nvPicPr>
        <p:blipFill>
          <a:blip r:embed="rId8">
            <a:alphaModFix/>
          </a:blip>
          <a:stretch>
            <a:fillRect/>
          </a:stretch>
        </p:blipFill>
        <p:spPr>
          <a:xfrm>
            <a:off x="155401" y="2336613"/>
            <a:ext cx="5561788" cy="1122975"/>
          </a:xfrm>
          <a:prstGeom prst="rect">
            <a:avLst/>
          </a:prstGeom>
          <a:noFill/>
          <a:ln>
            <a:noFill/>
          </a:ln>
        </p:spPr>
      </p:pic>
      <p:pic>
        <p:nvPicPr>
          <p:cNvPr id="335" name="Google Shape;335;p28"/>
          <p:cNvPicPr preferRelativeResize="0"/>
          <p:nvPr/>
        </p:nvPicPr>
        <p:blipFill>
          <a:blip r:embed="rId9">
            <a:alphaModFix/>
          </a:blip>
          <a:stretch>
            <a:fillRect/>
          </a:stretch>
        </p:blipFill>
        <p:spPr>
          <a:xfrm>
            <a:off x="6272975" y="2128900"/>
            <a:ext cx="1204075" cy="1572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29"/>
          <p:cNvPicPr preferRelativeResize="0"/>
          <p:nvPr/>
        </p:nvPicPr>
        <p:blipFill rotWithShape="1">
          <a:blip r:embed="rId3">
            <a:alphaModFix/>
          </a:blip>
          <a:srcRect/>
          <a:stretch/>
        </p:blipFill>
        <p:spPr>
          <a:xfrm>
            <a:off x="7805327" y="117975"/>
            <a:ext cx="1109774" cy="746400"/>
          </a:xfrm>
          <a:prstGeom prst="rect">
            <a:avLst/>
          </a:prstGeom>
          <a:noFill/>
          <a:ln>
            <a:noFill/>
          </a:ln>
        </p:spPr>
      </p:pic>
      <p:sp>
        <p:nvSpPr>
          <p:cNvPr id="341" name="Google Shape;341;p29"/>
          <p:cNvSpPr txBox="1">
            <a:spLocks noGrp="1"/>
          </p:cNvSpPr>
          <p:nvPr>
            <p:ph type="title"/>
          </p:nvPr>
        </p:nvSpPr>
        <p:spPr>
          <a:xfrm>
            <a:off x="83100" y="139275"/>
            <a:ext cx="8475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latin typeface="Montserrat"/>
                <a:ea typeface="Montserrat"/>
                <a:cs typeface="Montserrat"/>
                <a:sym typeface="Montserrat"/>
              </a:rPr>
              <a:t>Evidence Generation &amp; Knowledge Synthesis</a:t>
            </a:r>
            <a:endParaRPr b="1">
              <a:latin typeface="Montserrat"/>
              <a:ea typeface="Montserrat"/>
              <a:cs typeface="Montserrat"/>
              <a:sym typeface="Montserrat"/>
            </a:endParaRPr>
          </a:p>
        </p:txBody>
      </p:sp>
      <p:sp>
        <p:nvSpPr>
          <p:cNvPr id="342" name="Google Shape;342;p29"/>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43" name="Google Shape;343;p29"/>
          <p:cNvCxnSpPr/>
          <p:nvPr/>
        </p:nvCxnSpPr>
        <p:spPr>
          <a:xfrm rot="10800000" flipH="1">
            <a:off x="226825" y="683275"/>
            <a:ext cx="7448400" cy="17400"/>
          </a:xfrm>
          <a:prstGeom prst="straightConnector1">
            <a:avLst/>
          </a:prstGeom>
          <a:noFill/>
          <a:ln w="9525" cap="flat" cmpd="sng">
            <a:solidFill>
              <a:schemeClr val="dk2"/>
            </a:solidFill>
            <a:prstDash val="lgDash"/>
            <a:round/>
            <a:headEnd type="none" w="med" len="med"/>
            <a:tailEnd type="none" w="med" len="med"/>
          </a:ln>
        </p:spPr>
      </p:cxnSp>
      <p:sp>
        <p:nvSpPr>
          <p:cNvPr id="344" name="Google Shape;344;p29"/>
          <p:cNvSpPr txBox="1"/>
          <p:nvPr/>
        </p:nvSpPr>
        <p:spPr>
          <a:xfrm>
            <a:off x="482200" y="786100"/>
            <a:ext cx="7193100" cy="6738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300">
                <a:latin typeface="Montserrat SemiBold"/>
                <a:ea typeface="Montserrat SemiBold"/>
                <a:cs typeface="Montserrat SemiBold"/>
                <a:sym typeface="Montserrat SemiBold"/>
              </a:rPr>
              <a:t>The Effectiveness of Nutritional Interventions Implemented through LHWs on the Reduction of Stunting in Children under 5 in Pakistan: The Difference-in-Difference Analysis</a:t>
            </a:r>
            <a:endParaRPr sz="1300">
              <a:latin typeface="Montserrat SemiBold"/>
              <a:ea typeface="Montserrat SemiBold"/>
              <a:cs typeface="Montserrat SemiBold"/>
              <a:sym typeface="Montserrat SemiBold"/>
            </a:endParaRPr>
          </a:p>
        </p:txBody>
      </p:sp>
      <p:pic>
        <p:nvPicPr>
          <p:cNvPr id="345" name="Google Shape;345;p29"/>
          <p:cNvPicPr preferRelativeResize="0"/>
          <p:nvPr/>
        </p:nvPicPr>
        <p:blipFill>
          <a:blip r:embed="rId4">
            <a:alphaModFix/>
          </a:blip>
          <a:stretch>
            <a:fillRect/>
          </a:stretch>
        </p:blipFill>
        <p:spPr>
          <a:xfrm>
            <a:off x="311700" y="1566125"/>
            <a:ext cx="4272515" cy="3306250"/>
          </a:xfrm>
          <a:prstGeom prst="rect">
            <a:avLst/>
          </a:prstGeom>
          <a:noFill/>
          <a:ln>
            <a:noFill/>
          </a:ln>
        </p:spPr>
      </p:pic>
      <p:pic>
        <p:nvPicPr>
          <p:cNvPr id="346" name="Google Shape;346;p29"/>
          <p:cNvPicPr preferRelativeResize="0"/>
          <p:nvPr/>
        </p:nvPicPr>
        <p:blipFill>
          <a:blip r:embed="rId5">
            <a:alphaModFix/>
          </a:blip>
          <a:stretch>
            <a:fillRect/>
          </a:stretch>
        </p:blipFill>
        <p:spPr>
          <a:xfrm>
            <a:off x="4736615" y="1612300"/>
            <a:ext cx="4254986" cy="283804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30"/>
          <p:cNvPicPr preferRelativeResize="0"/>
          <p:nvPr/>
        </p:nvPicPr>
        <p:blipFill rotWithShape="1">
          <a:blip r:embed="rId3">
            <a:alphaModFix/>
          </a:blip>
          <a:srcRect/>
          <a:stretch/>
        </p:blipFill>
        <p:spPr>
          <a:xfrm>
            <a:off x="7805327" y="117975"/>
            <a:ext cx="1109774" cy="746400"/>
          </a:xfrm>
          <a:prstGeom prst="rect">
            <a:avLst/>
          </a:prstGeom>
          <a:noFill/>
          <a:ln>
            <a:noFill/>
          </a:ln>
        </p:spPr>
      </p:pic>
      <p:sp>
        <p:nvSpPr>
          <p:cNvPr id="352" name="Google Shape;352;p30"/>
          <p:cNvSpPr txBox="1">
            <a:spLocks noGrp="1"/>
          </p:cNvSpPr>
          <p:nvPr>
            <p:ph type="title"/>
          </p:nvPr>
        </p:nvSpPr>
        <p:spPr>
          <a:xfrm>
            <a:off x="83100" y="63075"/>
            <a:ext cx="8475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latin typeface="Montserrat"/>
                <a:ea typeface="Montserrat"/>
                <a:cs typeface="Montserrat"/>
                <a:sym typeface="Montserrat"/>
              </a:rPr>
              <a:t>Collaboration with RMNCH -UNICEF -WFP</a:t>
            </a:r>
            <a:endParaRPr b="1">
              <a:latin typeface="Montserrat"/>
              <a:ea typeface="Montserrat"/>
              <a:cs typeface="Montserrat"/>
              <a:sym typeface="Montserrat"/>
            </a:endParaRPr>
          </a:p>
        </p:txBody>
      </p:sp>
      <p:sp>
        <p:nvSpPr>
          <p:cNvPr id="353" name="Google Shape;353;p30"/>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54" name="Google Shape;354;p30"/>
          <p:cNvCxnSpPr/>
          <p:nvPr/>
        </p:nvCxnSpPr>
        <p:spPr>
          <a:xfrm rot="10800000" flipH="1">
            <a:off x="226825" y="607075"/>
            <a:ext cx="7448400" cy="17400"/>
          </a:xfrm>
          <a:prstGeom prst="straightConnector1">
            <a:avLst/>
          </a:prstGeom>
          <a:noFill/>
          <a:ln w="9525" cap="flat" cmpd="sng">
            <a:solidFill>
              <a:schemeClr val="dk2"/>
            </a:solidFill>
            <a:prstDash val="lgDash"/>
            <a:round/>
            <a:headEnd type="none" w="med" len="med"/>
            <a:tailEnd type="none" w="med" len="med"/>
          </a:ln>
        </p:spPr>
      </p:cxnSp>
      <p:pic>
        <p:nvPicPr>
          <p:cNvPr id="355" name="Google Shape;355;p30"/>
          <p:cNvPicPr preferRelativeResize="0"/>
          <p:nvPr/>
        </p:nvPicPr>
        <p:blipFill>
          <a:blip r:embed="rId4">
            <a:alphaModFix/>
          </a:blip>
          <a:stretch>
            <a:fillRect/>
          </a:stretch>
        </p:blipFill>
        <p:spPr>
          <a:xfrm>
            <a:off x="719400" y="1114525"/>
            <a:ext cx="7705192" cy="3703201"/>
          </a:xfrm>
          <a:prstGeom prst="rect">
            <a:avLst/>
          </a:prstGeom>
          <a:noFill/>
          <a:ln>
            <a:noFill/>
          </a:ln>
        </p:spPr>
      </p:pic>
      <p:sp>
        <p:nvSpPr>
          <p:cNvPr id="356" name="Google Shape;356;p30"/>
          <p:cNvSpPr txBox="1"/>
          <p:nvPr/>
        </p:nvSpPr>
        <p:spPr>
          <a:xfrm>
            <a:off x="2040450" y="733775"/>
            <a:ext cx="5063100" cy="326100"/>
          </a:xfrm>
          <a:prstGeom prst="rect">
            <a:avLst/>
          </a:prstGeom>
          <a:noFill/>
          <a:ln w="9525" cap="flat" cmpd="sng">
            <a:solidFill>
              <a:srgbClr val="296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a:solidFill>
                  <a:srgbClr val="222222"/>
                </a:solidFill>
                <a:latin typeface="Montserrat SemiBold"/>
                <a:ea typeface="Montserrat SemiBold"/>
                <a:cs typeface="Montserrat SemiBold"/>
                <a:sym typeface="Montserrat SemiBold"/>
              </a:rPr>
              <a:t>Nutritional Interventions</a:t>
            </a:r>
            <a:endParaRPr sz="1500">
              <a:solidFill>
                <a:srgbClr val="222222"/>
              </a:solidFill>
              <a:latin typeface="Montserrat SemiBold"/>
              <a:ea typeface="Montserrat SemiBold"/>
              <a:cs typeface="Montserrat SemiBold"/>
              <a:sym typeface="Montserrat Semi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31"/>
          <p:cNvPicPr preferRelativeResize="0"/>
          <p:nvPr/>
        </p:nvPicPr>
        <p:blipFill rotWithShape="1">
          <a:blip r:embed="rId3">
            <a:alphaModFix/>
          </a:blip>
          <a:srcRect/>
          <a:stretch/>
        </p:blipFill>
        <p:spPr>
          <a:xfrm>
            <a:off x="7805327" y="117975"/>
            <a:ext cx="1109774" cy="746400"/>
          </a:xfrm>
          <a:prstGeom prst="rect">
            <a:avLst/>
          </a:prstGeom>
          <a:noFill/>
          <a:ln>
            <a:noFill/>
          </a:ln>
        </p:spPr>
      </p:pic>
      <p:sp>
        <p:nvSpPr>
          <p:cNvPr id="362" name="Google Shape;362;p31"/>
          <p:cNvSpPr txBox="1">
            <a:spLocks noGrp="1"/>
          </p:cNvSpPr>
          <p:nvPr>
            <p:ph type="title"/>
          </p:nvPr>
        </p:nvSpPr>
        <p:spPr>
          <a:xfrm>
            <a:off x="311700" y="139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latin typeface="Montserrat"/>
                <a:ea typeface="Montserrat"/>
                <a:cs typeface="Montserrat"/>
                <a:sym typeface="Montserrat"/>
              </a:rPr>
              <a:t>Contributions in global research </a:t>
            </a:r>
            <a:endParaRPr b="1">
              <a:latin typeface="Montserrat"/>
              <a:ea typeface="Montserrat"/>
              <a:cs typeface="Montserrat"/>
              <a:sym typeface="Montserrat"/>
            </a:endParaRPr>
          </a:p>
        </p:txBody>
      </p:sp>
      <p:sp>
        <p:nvSpPr>
          <p:cNvPr id="363" name="Google Shape;363;p31"/>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64" name="Google Shape;364;p31"/>
          <p:cNvCxnSpPr/>
          <p:nvPr/>
        </p:nvCxnSpPr>
        <p:spPr>
          <a:xfrm rot="10800000" flipH="1">
            <a:off x="379225" y="683275"/>
            <a:ext cx="6827100" cy="17400"/>
          </a:xfrm>
          <a:prstGeom prst="straightConnector1">
            <a:avLst/>
          </a:prstGeom>
          <a:noFill/>
          <a:ln w="9525" cap="flat" cmpd="sng">
            <a:solidFill>
              <a:schemeClr val="dk2"/>
            </a:solidFill>
            <a:prstDash val="lgDash"/>
            <a:round/>
            <a:headEnd type="none" w="med" len="med"/>
            <a:tailEnd type="none" w="med" len="med"/>
          </a:ln>
        </p:spPr>
      </p:cxnSp>
      <p:sp>
        <p:nvSpPr>
          <p:cNvPr id="365" name="Google Shape;365;p31"/>
          <p:cNvSpPr txBox="1"/>
          <p:nvPr/>
        </p:nvSpPr>
        <p:spPr>
          <a:xfrm>
            <a:off x="433400" y="864375"/>
            <a:ext cx="7762200" cy="74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latin typeface="Montserrat"/>
                <a:ea typeface="Montserrat"/>
                <a:cs typeface="Montserrat"/>
                <a:sym typeface="Montserrat"/>
              </a:rPr>
              <a:t>The COE - WCH regularly works towards expanding its research footprint and generates evidence that can advance maternal and child health globally. </a:t>
            </a: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a:solidFill>
                <a:schemeClr val="dk1"/>
              </a:solidFill>
              <a:latin typeface="Montserrat"/>
              <a:ea typeface="Montserrat"/>
              <a:cs typeface="Montserrat"/>
              <a:sym typeface="Montserrat"/>
            </a:endParaRPr>
          </a:p>
        </p:txBody>
      </p:sp>
      <p:sp>
        <p:nvSpPr>
          <p:cNvPr id="366" name="Google Shape;366;p31"/>
          <p:cNvSpPr txBox="1"/>
          <p:nvPr/>
        </p:nvSpPr>
        <p:spPr>
          <a:xfrm>
            <a:off x="433400" y="1442250"/>
            <a:ext cx="4261200" cy="3296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Montserrat"/>
              <a:buAutoNum type="arabicParenR"/>
            </a:pPr>
            <a:r>
              <a:rPr lang="en-GB" b="1">
                <a:solidFill>
                  <a:schemeClr val="dk1"/>
                </a:solidFill>
                <a:latin typeface="Montserrat"/>
                <a:ea typeface="Montserrat"/>
                <a:cs typeface="Montserrat"/>
                <a:sym typeface="Montserrat"/>
              </a:rPr>
              <a:t>Systematic Reviews </a:t>
            </a:r>
            <a:endParaRPr b="1">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spcBef>
                <a:spcPts val="0"/>
              </a:spcBef>
              <a:spcAft>
                <a:spcPts val="0"/>
              </a:spcAft>
              <a:buNone/>
            </a:pPr>
            <a:r>
              <a:rPr lang="en-GB">
                <a:solidFill>
                  <a:schemeClr val="dk1"/>
                </a:solidFill>
                <a:latin typeface="Montserrat"/>
                <a:ea typeface="Montserrat"/>
                <a:cs typeface="Montserrat"/>
                <a:sym typeface="Montserrat"/>
              </a:rPr>
              <a:t>We have conducted systematic reviews focused on evaluating treatment strategies and interventions for on maternal newborn and children with specific health conditions. </a:t>
            </a: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a:solidFill>
                <a:schemeClr val="dk1"/>
              </a:solidFill>
              <a:latin typeface="Montserrat"/>
              <a:ea typeface="Montserrat"/>
              <a:cs typeface="Montserrat"/>
              <a:sym typeface="Montserrat"/>
            </a:endParaRPr>
          </a:p>
          <a:p>
            <a:pPr marL="457200" lvl="0" indent="-317500" algn="l" rtl="0">
              <a:spcBef>
                <a:spcPts val="0"/>
              </a:spcBef>
              <a:spcAft>
                <a:spcPts val="0"/>
              </a:spcAft>
              <a:buClr>
                <a:schemeClr val="dk1"/>
              </a:buClr>
              <a:buSzPts val="1400"/>
              <a:buFont typeface="Montserrat"/>
              <a:buChar char="●"/>
            </a:pPr>
            <a:r>
              <a:rPr lang="en-GB">
                <a:solidFill>
                  <a:schemeClr val="dk1"/>
                </a:solidFill>
                <a:latin typeface="Montserrat"/>
                <a:ea typeface="Montserrat"/>
                <a:cs typeface="Montserrat"/>
                <a:sym typeface="Montserrat"/>
              </a:rPr>
              <a:t>Effectiveness of probiotics for diarrhoea,</a:t>
            </a:r>
            <a:endParaRPr>
              <a:solidFill>
                <a:schemeClr val="dk1"/>
              </a:solidFill>
              <a:latin typeface="Montserrat"/>
              <a:ea typeface="Montserrat"/>
              <a:cs typeface="Montserrat"/>
              <a:sym typeface="Montserrat"/>
            </a:endParaRPr>
          </a:p>
          <a:p>
            <a:pPr marL="457200" lvl="0" indent="-317500" algn="l" rtl="0">
              <a:spcBef>
                <a:spcPts val="0"/>
              </a:spcBef>
              <a:spcAft>
                <a:spcPts val="0"/>
              </a:spcAft>
              <a:buClr>
                <a:schemeClr val="dk1"/>
              </a:buClr>
              <a:buSzPts val="1400"/>
              <a:buFont typeface="Montserrat"/>
              <a:buChar char="●"/>
            </a:pPr>
            <a:r>
              <a:rPr lang="en-GB">
                <a:solidFill>
                  <a:schemeClr val="dk1"/>
                </a:solidFill>
                <a:latin typeface="Montserrat"/>
                <a:ea typeface="Montserrat"/>
                <a:cs typeface="Montserrat"/>
                <a:sym typeface="Montserrat"/>
              </a:rPr>
              <a:t>DKA </a:t>
            </a:r>
            <a:endParaRPr>
              <a:solidFill>
                <a:schemeClr val="dk1"/>
              </a:solidFill>
              <a:latin typeface="Montserrat"/>
              <a:ea typeface="Montserrat"/>
              <a:cs typeface="Montserrat"/>
              <a:sym typeface="Montserrat"/>
            </a:endParaRPr>
          </a:p>
          <a:p>
            <a:pPr marL="457200" lvl="0" indent="-317500" algn="l" rtl="0">
              <a:spcBef>
                <a:spcPts val="0"/>
              </a:spcBef>
              <a:spcAft>
                <a:spcPts val="0"/>
              </a:spcAft>
              <a:buClr>
                <a:schemeClr val="dk1"/>
              </a:buClr>
              <a:buSzPts val="1400"/>
              <a:buFont typeface="Montserrat"/>
              <a:buChar char="●"/>
            </a:pPr>
            <a:r>
              <a:rPr lang="en-GB" sz="1300">
                <a:solidFill>
                  <a:schemeClr val="dk1"/>
                </a:solidFill>
                <a:latin typeface="Montserrat"/>
                <a:ea typeface="Montserrat"/>
                <a:cs typeface="Montserrat"/>
                <a:sym typeface="Montserrat"/>
              </a:rPr>
              <a:t>Delivering nutrition interventions to women and children in conflict settings: a systematic review. </a:t>
            </a:r>
            <a:endParaRPr sz="1300">
              <a:solidFill>
                <a:schemeClr val="dk1"/>
              </a:solidFill>
              <a:latin typeface="Montserrat"/>
              <a:ea typeface="Montserrat"/>
              <a:cs typeface="Montserrat"/>
              <a:sym typeface="Montserrat"/>
            </a:endParaRPr>
          </a:p>
          <a:p>
            <a:pPr marL="457200" lvl="0" indent="-311150" algn="l" rtl="0">
              <a:spcBef>
                <a:spcPts val="0"/>
              </a:spcBef>
              <a:spcAft>
                <a:spcPts val="0"/>
              </a:spcAft>
              <a:buClr>
                <a:schemeClr val="dk1"/>
              </a:buClr>
              <a:buSzPts val="1300"/>
              <a:buFont typeface="Montserrat"/>
              <a:buChar char="●"/>
            </a:pPr>
            <a:r>
              <a:rPr lang="en-GB" sz="1300">
                <a:solidFill>
                  <a:schemeClr val="dk1"/>
                </a:solidFill>
                <a:latin typeface="Montserrat"/>
                <a:ea typeface="Montserrat"/>
                <a:cs typeface="Montserrat"/>
                <a:sym typeface="Montserrat"/>
              </a:rPr>
              <a:t>Pneumonia and pulse oximetry</a:t>
            </a:r>
            <a:endParaRPr sz="1300">
              <a:solidFill>
                <a:schemeClr val="dk1"/>
              </a:solidFill>
              <a:latin typeface="Montserrat"/>
              <a:ea typeface="Montserrat"/>
              <a:cs typeface="Montserrat"/>
              <a:sym typeface="Montserrat"/>
            </a:endParaRPr>
          </a:p>
          <a:p>
            <a:pPr marL="457200" lvl="0" indent="-311150" algn="l" rtl="0">
              <a:spcBef>
                <a:spcPts val="0"/>
              </a:spcBef>
              <a:spcAft>
                <a:spcPts val="0"/>
              </a:spcAft>
              <a:buClr>
                <a:schemeClr val="dk1"/>
              </a:buClr>
              <a:buSzPts val="1300"/>
              <a:buFont typeface="Montserrat"/>
              <a:buChar char="●"/>
            </a:pPr>
            <a:r>
              <a:rPr lang="en-GB" sz="1300">
                <a:solidFill>
                  <a:schemeClr val="dk1"/>
                </a:solidFill>
                <a:latin typeface="Montserrat"/>
                <a:ea typeface="Montserrat"/>
                <a:cs typeface="Montserrat"/>
                <a:sym typeface="Montserrat"/>
              </a:rPr>
              <a:t>Climate change policy and impact on Asthma &amp; COPD</a:t>
            </a:r>
            <a:endParaRPr sz="1300">
              <a:solidFill>
                <a:schemeClr val="dk1"/>
              </a:solidFill>
              <a:latin typeface="Montserrat"/>
              <a:ea typeface="Montserrat"/>
              <a:cs typeface="Montserrat"/>
              <a:sym typeface="Montserrat"/>
            </a:endParaRPr>
          </a:p>
          <a:p>
            <a:pPr marL="457200" lvl="0" indent="-311150" algn="l" rtl="0">
              <a:spcBef>
                <a:spcPts val="0"/>
              </a:spcBef>
              <a:spcAft>
                <a:spcPts val="0"/>
              </a:spcAft>
              <a:buClr>
                <a:schemeClr val="dk1"/>
              </a:buClr>
              <a:buSzPts val="1300"/>
              <a:buFont typeface="Montserrat"/>
              <a:buChar char="●"/>
            </a:pPr>
            <a:endParaRPr sz="1300">
              <a:solidFill>
                <a:schemeClr val="dk1"/>
              </a:solidFill>
              <a:latin typeface="Montserrat"/>
              <a:ea typeface="Montserrat"/>
              <a:cs typeface="Montserrat"/>
              <a:sym typeface="Montserrat"/>
            </a:endParaRPr>
          </a:p>
          <a:p>
            <a:pPr marL="0" lvl="0" indent="0" algn="l" rtl="0">
              <a:spcBef>
                <a:spcPts val="0"/>
              </a:spcBef>
              <a:spcAft>
                <a:spcPts val="0"/>
              </a:spcAft>
              <a:buNone/>
            </a:pPr>
            <a:endParaRPr sz="1800">
              <a:solidFill>
                <a:schemeClr val="dk2"/>
              </a:solidFill>
            </a:endParaRPr>
          </a:p>
        </p:txBody>
      </p:sp>
      <p:pic>
        <p:nvPicPr>
          <p:cNvPr id="367" name="Google Shape;367;p31"/>
          <p:cNvPicPr preferRelativeResize="0"/>
          <p:nvPr/>
        </p:nvPicPr>
        <p:blipFill>
          <a:blip r:embed="rId4">
            <a:alphaModFix/>
          </a:blip>
          <a:stretch>
            <a:fillRect/>
          </a:stretch>
        </p:blipFill>
        <p:spPr>
          <a:xfrm>
            <a:off x="6004425" y="1763175"/>
            <a:ext cx="2133925" cy="2357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6"/>
          <p:cNvPicPr preferRelativeResize="0"/>
          <p:nvPr/>
        </p:nvPicPr>
        <p:blipFill rotWithShape="1">
          <a:blip r:embed="rId3">
            <a:alphaModFix/>
          </a:blip>
          <a:srcRect/>
          <a:stretch/>
        </p:blipFill>
        <p:spPr>
          <a:xfrm>
            <a:off x="7805327" y="117975"/>
            <a:ext cx="1109774" cy="746400"/>
          </a:xfrm>
          <a:prstGeom prst="rect">
            <a:avLst/>
          </a:prstGeom>
          <a:noFill/>
          <a:ln>
            <a:noFill/>
          </a:ln>
        </p:spPr>
      </p:pic>
      <p:sp>
        <p:nvSpPr>
          <p:cNvPr id="77" name="Google Shape;77;p16"/>
          <p:cNvSpPr txBox="1">
            <a:spLocks noGrp="1"/>
          </p:cNvSpPr>
          <p:nvPr>
            <p:ph type="title"/>
          </p:nvPr>
        </p:nvSpPr>
        <p:spPr>
          <a:xfrm>
            <a:off x="327325" y="128925"/>
            <a:ext cx="7320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latin typeface="Montserrat"/>
                <a:ea typeface="Montserrat"/>
                <a:cs typeface="Montserrat"/>
                <a:sym typeface="Montserrat"/>
              </a:rPr>
              <a:t>Outline</a:t>
            </a:r>
            <a:endParaRPr b="1">
              <a:latin typeface="Montserrat"/>
              <a:ea typeface="Montserrat"/>
              <a:cs typeface="Montserrat"/>
              <a:sym typeface="Montserrat"/>
            </a:endParaRPr>
          </a:p>
        </p:txBody>
      </p:sp>
      <p:sp>
        <p:nvSpPr>
          <p:cNvPr id="78" name="Google Shape;78;p16"/>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79" name="Google Shape;79;p16"/>
          <p:cNvCxnSpPr/>
          <p:nvPr/>
        </p:nvCxnSpPr>
        <p:spPr>
          <a:xfrm rot="10800000" flipH="1">
            <a:off x="379225" y="669775"/>
            <a:ext cx="6612600" cy="30900"/>
          </a:xfrm>
          <a:prstGeom prst="straightConnector1">
            <a:avLst/>
          </a:prstGeom>
          <a:noFill/>
          <a:ln w="9525" cap="flat" cmpd="sng">
            <a:solidFill>
              <a:schemeClr val="dk2"/>
            </a:solidFill>
            <a:prstDash val="lgDash"/>
            <a:round/>
            <a:headEnd type="none" w="med" len="med"/>
            <a:tailEnd type="none" w="med" len="med"/>
          </a:ln>
        </p:spPr>
      </p:cxnSp>
      <p:sp>
        <p:nvSpPr>
          <p:cNvPr id="80" name="Google Shape;80;p16"/>
          <p:cNvSpPr txBox="1"/>
          <p:nvPr/>
        </p:nvSpPr>
        <p:spPr>
          <a:xfrm>
            <a:off x="151375" y="785225"/>
            <a:ext cx="8824800" cy="39795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Clr>
                <a:schemeClr val="dk1"/>
              </a:buClr>
              <a:buSzPts val="1700"/>
              <a:buFont typeface="Montserrat"/>
              <a:buChar char="●"/>
            </a:pPr>
            <a:r>
              <a:rPr lang="en-GB" sz="1700" b="1">
                <a:solidFill>
                  <a:schemeClr val="dk1"/>
                </a:solidFill>
                <a:latin typeface="Montserrat"/>
                <a:ea typeface="Montserrat"/>
                <a:cs typeface="Montserrat"/>
                <a:sym typeface="Montserrat"/>
              </a:rPr>
              <a:t>AKU’s contribution towards advancing Newborn &amp; Child Health  through:</a:t>
            </a:r>
            <a:endParaRPr sz="1700" b="1">
              <a:solidFill>
                <a:schemeClr val="dk1"/>
              </a:solidFill>
              <a:latin typeface="Montserrat"/>
              <a:ea typeface="Montserrat"/>
              <a:cs typeface="Montserrat"/>
              <a:sym typeface="Montserrat"/>
            </a:endParaRPr>
          </a:p>
          <a:p>
            <a:pPr marL="914400" lvl="0" indent="0" algn="l" rtl="0">
              <a:lnSpc>
                <a:spcPct val="115000"/>
              </a:lnSpc>
              <a:spcBef>
                <a:spcPts val="0"/>
              </a:spcBef>
              <a:spcAft>
                <a:spcPts val="0"/>
              </a:spcAft>
              <a:buNone/>
            </a:pPr>
            <a:endParaRPr sz="1700" b="1">
              <a:solidFill>
                <a:schemeClr val="dk1"/>
              </a:solidFill>
              <a:latin typeface="Montserrat"/>
              <a:ea typeface="Montserrat"/>
              <a:cs typeface="Montserrat"/>
              <a:sym typeface="Montserrat"/>
            </a:endParaRPr>
          </a:p>
          <a:p>
            <a:pPr marL="457200" lvl="0" indent="-330200" algn="l" rtl="0">
              <a:lnSpc>
                <a:spcPct val="150000"/>
              </a:lnSpc>
              <a:spcBef>
                <a:spcPts val="0"/>
              </a:spcBef>
              <a:spcAft>
                <a:spcPts val="0"/>
              </a:spcAft>
              <a:buSzPts val="1600"/>
              <a:buFont typeface="Montserrat"/>
              <a:buAutoNum type="alphaLcParenR"/>
            </a:pPr>
            <a:r>
              <a:rPr lang="en-GB" sz="1600">
                <a:solidFill>
                  <a:schemeClr val="dk1"/>
                </a:solidFill>
                <a:latin typeface="Montserrat"/>
                <a:ea typeface="Montserrat"/>
                <a:cs typeface="Montserrat"/>
                <a:sym typeface="Montserrat"/>
              </a:rPr>
              <a:t>Evidence Generation &amp; Knowledge Synthesis</a:t>
            </a:r>
            <a:endParaRPr sz="1600">
              <a:solidFill>
                <a:schemeClr val="dk1"/>
              </a:solidFill>
              <a:latin typeface="Montserrat"/>
              <a:ea typeface="Montserrat"/>
              <a:cs typeface="Montserrat"/>
              <a:sym typeface="Montserrat"/>
            </a:endParaRPr>
          </a:p>
          <a:p>
            <a:pPr marL="457200" lvl="0" indent="0" algn="l" rtl="0">
              <a:lnSpc>
                <a:spcPct val="150000"/>
              </a:lnSpc>
              <a:spcBef>
                <a:spcPts val="0"/>
              </a:spcBef>
              <a:spcAft>
                <a:spcPts val="0"/>
              </a:spcAft>
              <a:buNone/>
            </a:pPr>
            <a:r>
              <a:rPr lang="en-GB" sz="1600">
                <a:solidFill>
                  <a:schemeClr val="dk1"/>
                </a:solidFill>
                <a:latin typeface="Montserrat"/>
                <a:ea typeface="Montserrat"/>
                <a:cs typeface="Montserrat"/>
                <a:sym typeface="Montserrat"/>
              </a:rPr>
              <a:t>-Translational Research</a:t>
            </a:r>
            <a:endParaRPr sz="1600">
              <a:solidFill>
                <a:schemeClr val="dk1"/>
              </a:solidFill>
              <a:latin typeface="Montserrat"/>
              <a:ea typeface="Montserrat"/>
              <a:cs typeface="Montserrat"/>
              <a:sym typeface="Montserrat"/>
            </a:endParaRPr>
          </a:p>
          <a:p>
            <a:pPr marL="457200" lvl="0" indent="0" algn="l" rtl="0">
              <a:lnSpc>
                <a:spcPct val="150000"/>
              </a:lnSpc>
              <a:spcBef>
                <a:spcPts val="0"/>
              </a:spcBef>
              <a:spcAft>
                <a:spcPts val="0"/>
              </a:spcAft>
              <a:buNone/>
            </a:pPr>
            <a:r>
              <a:rPr lang="en-GB" sz="1600">
                <a:solidFill>
                  <a:schemeClr val="dk1"/>
                </a:solidFill>
                <a:latin typeface="Montserrat"/>
                <a:ea typeface="Montserrat"/>
                <a:cs typeface="Montserrat"/>
                <a:sym typeface="Montserrat"/>
              </a:rPr>
              <a:t>-Research to Policy implications</a:t>
            </a:r>
            <a:endParaRPr sz="1600">
              <a:solidFill>
                <a:schemeClr val="dk1"/>
              </a:solidFill>
              <a:latin typeface="Montserrat"/>
              <a:ea typeface="Montserrat"/>
              <a:cs typeface="Montserrat"/>
              <a:sym typeface="Montserrat"/>
            </a:endParaRPr>
          </a:p>
          <a:p>
            <a:pPr marL="457200" lvl="0" indent="-330200" algn="l" rtl="0">
              <a:lnSpc>
                <a:spcPct val="150000"/>
              </a:lnSpc>
              <a:spcBef>
                <a:spcPts val="0"/>
              </a:spcBef>
              <a:spcAft>
                <a:spcPts val="0"/>
              </a:spcAft>
              <a:buSzPts val="1600"/>
              <a:buFont typeface="Montserrat"/>
              <a:buAutoNum type="alphaLcParenR"/>
            </a:pPr>
            <a:r>
              <a:rPr lang="en-GB" sz="1600">
                <a:solidFill>
                  <a:schemeClr val="dk1"/>
                </a:solidFill>
                <a:latin typeface="Montserrat"/>
                <a:ea typeface="Montserrat"/>
                <a:cs typeface="Montserrat"/>
                <a:sym typeface="Montserrat"/>
              </a:rPr>
              <a:t>Capacity Building &amp; Service Delivery</a:t>
            </a:r>
            <a:endParaRPr sz="1600">
              <a:solidFill>
                <a:schemeClr val="dk1"/>
              </a:solidFill>
              <a:latin typeface="Montserrat"/>
              <a:ea typeface="Montserrat"/>
              <a:cs typeface="Montserrat"/>
              <a:sym typeface="Montserrat"/>
            </a:endParaRPr>
          </a:p>
          <a:p>
            <a:pPr marL="457200" lvl="0" indent="-330200" algn="l" rtl="0">
              <a:lnSpc>
                <a:spcPct val="150000"/>
              </a:lnSpc>
              <a:spcBef>
                <a:spcPts val="0"/>
              </a:spcBef>
              <a:spcAft>
                <a:spcPts val="0"/>
              </a:spcAft>
              <a:buSzPts val="1600"/>
              <a:buFont typeface="Montserrat"/>
              <a:buAutoNum type="alphaLcParenR"/>
            </a:pPr>
            <a:r>
              <a:rPr lang="en-GB" sz="1600">
                <a:solidFill>
                  <a:schemeClr val="dk1"/>
                </a:solidFill>
                <a:latin typeface="Montserrat"/>
                <a:ea typeface="Montserrat"/>
                <a:cs typeface="Montserrat"/>
                <a:sym typeface="Montserrat"/>
              </a:rPr>
              <a:t>Innovation in Newborn &amp; Child Care</a:t>
            </a:r>
            <a:endParaRPr sz="1600">
              <a:solidFill>
                <a:schemeClr val="dk1"/>
              </a:solidFill>
              <a:latin typeface="Montserrat"/>
              <a:ea typeface="Montserrat"/>
              <a:cs typeface="Montserrat"/>
              <a:sym typeface="Montserrat"/>
            </a:endParaRPr>
          </a:p>
          <a:p>
            <a:pPr marL="457200" lvl="0" indent="-330200" algn="l" rtl="0">
              <a:lnSpc>
                <a:spcPct val="150000"/>
              </a:lnSpc>
              <a:spcBef>
                <a:spcPts val="0"/>
              </a:spcBef>
              <a:spcAft>
                <a:spcPts val="0"/>
              </a:spcAft>
              <a:buSzPts val="1600"/>
              <a:buFont typeface="Montserrat"/>
              <a:buAutoNum type="alphaLcParenR"/>
            </a:pPr>
            <a:r>
              <a:rPr lang="en-GB" sz="1600">
                <a:solidFill>
                  <a:schemeClr val="dk1"/>
                </a:solidFill>
                <a:latin typeface="Montserrat"/>
                <a:ea typeface="Montserrat"/>
                <a:cs typeface="Montserrat"/>
                <a:sym typeface="Montserrat"/>
              </a:rPr>
              <a:t>Community Engagement and Partnerships</a:t>
            </a:r>
            <a:endParaRPr sz="1600">
              <a:solidFill>
                <a:schemeClr val="dk1"/>
              </a:solidFill>
              <a:latin typeface="Montserrat"/>
              <a:ea typeface="Montserrat"/>
              <a:cs typeface="Montserrat"/>
              <a:sym typeface="Montserrat"/>
            </a:endParaRPr>
          </a:p>
          <a:p>
            <a:pPr marL="457200" lvl="0" indent="-330200" algn="l" rtl="0">
              <a:lnSpc>
                <a:spcPct val="150000"/>
              </a:lnSpc>
              <a:spcBef>
                <a:spcPts val="0"/>
              </a:spcBef>
              <a:spcAft>
                <a:spcPts val="0"/>
              </a:spcAft>
              <a:buSzPts val="1600"/>
              <a:buFont typeface="Montserrat"/>
              <a:buAutoNum type="alphaLcParenR"/>
            </a:pPr>
            <a:r>
              <a:rPr lang="en-GB" sz="1600">
                <a:solidFill>
                  <a:schemeClr val="dk1"/>
                </a:solidFill>
                <a:latin typeface="Montserrat"/>
                <a:ea typeface="Montserrat"/>
                <a:cs typeface="Montserrat"/>
                <a:sym typeface="Montserrat"/>
              </a:rPr>
              <a:t>Collaboration and Partnerships in Emergency &amp; Conflict Settings </a:t>
            </a:r>
            <a:endParaRPr sz="1600">
              <a:solidFill>
                <a:schemeClr val="dk1"/>
              </a:solidFill>
              <a:latin typeface="Montserrat"/>
              <a:ea typeface="Montserrat"/>
              <a:cs typeface="Montserrat"/>
              <a:sym typeface="Montserrat"/>
            </a:endParaRPr>
          </a:p>
          <a:p>
            <a:pPr marL="457200" lvl="0" indent="-330200" algn="l" rtl="0">
              <a:lnSpc>
                <a:spcPct val="150000"/>
              </a:lnSpc>
              <a:spcBef>
                <a:spcPts val="0"/>
              </a:spcBef>
              <a:spcAft>
                <a:spcPts val="0"/>
              </a:spcAft>
              <a:buSzPts val="1600"/>
              <a:buFont typeface="Montserrat"/>
              <a:buAutoNum type="alphaLcParenR"/>
            </a:pPr>
            <a:r>
              <a:rPr lang="en-GB" sz="1600">
                <a:solidFill>
                  <a:schemeClr val="dk1"/>
                </a:solidFill>
                <a:latin typeface="Montserrat"/>
                <a:ea typeface="Montserrat"/>
                <a:cs typeface="Montserrat"/>
                <a:sym typeface="Montserrat"/>
              </a:rPr>
              <a:t>Advancing Research: Next Generation of Scientists</a:t>
            </a:r>
            <a:endParaRPr sz="1600">
              <a:solidFill>
                <a:schemeClr val="dk1"/>
              </a:solidFill>
              <a:latin typeface="Montserrat"/>
              <a:ea typeface="Montserrat"/>
              <a:cs typeface="Montserrat"/>
              <a:sym typeface="Montserrat"/>
            </a:endParaRPr>
          </a:p>
          <a:p>
            <a:pPr marL="457200" lvl="0" indent="0" algn="l" rtl="0">
              <a:spcBef>
                <a:spcPts val="0"/>
              </a:spcBef>
              <a:spcAft>
                <a:spcPts val="0"/>
              </a:spcAft>
              <a:buNone/>
            </a:pPr>
            <a:endParaRPr sz="1700">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32"/>
          <p:cNvPicPr preferRelativeResize="0"/>
          <p:nvPr/>
        </p:nvPicPr>
        <p:blipFill rotWithShape="1">
          <a:blip r:embed="rId3">
            <a:alphaModFix/>
          </a:blip>
          <a:srcRect/>
          <a:stretch/>
        </p:blipFill>
        <p:spPr>
          <a:xfrm>
            <a:off x="7805327" y="117975"/>
            <a:ext cx="1109774" cy="746400"/>
          </a:xfrm>
          <a:prstGeom prst="rect">
            <a:avLst/>
          </a:prstGeom>
          <a:noFill/>
          <a:ln>
            <a:noFill/>
          </a:ln>
        </p:spPr>
      </p:pic>
      <p:sp>
        <p:nvSpPr>
          <p:cNvPr id="373" name="Google Shape;373;p32"/>
          <p:cNvSpPr txBox="1">
            <a:spLocks noGrp="1"/>
          </p:cNvSpPr>
          <p:nvPr>
            <p:ph type="title"/>
          </p:nvPr>
        </p:nvSpPr>
        <p:spPr>
          <a:xfrm>
            <a:off x="311700" y="139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latin typeface="Montserrat"/>
                <a:ea typeface="Montserrat"/>
                <a:cs typeface="Montserrat"/>
                <a:sym typeface="Montserrat"/>
              </a:rPr>
              <a:t>Newborn resuscitation HBB -Capacity Building </a:t>
            </a:r>
            <a:endParaRPr b="1">
              <a:latin typeface="Montserrat"/>
              <a:ea typeface="Montserrat"/>
              <a:cs typeface="Montserrat"/>
              <a:sym typeface="Montserrat"/>
            </a:endParaRPr>
          </a:p>
        </p:txBody>
      </p:sp>
      <p:sp>
        <p:nvSpPr>
          <p:cNvPr id="374" name="Google Shape;374;p32"/>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75" name="Google Shape;375;p32"/>
          <p:cNvCxnSpPr/>
          <p:nvPr/>
        </p:nvCxnSpPr>
        <p:spPr>
          <a:xfrm rot="10800000" flipH="1">
            <a:off x="379225" y="683275"/>
            <a:ext cx="6827100" cy="17400"/>
          </a:xfrm>
          <a:prstGeom prst="straightConnector1">
            <a:avLst/>
          </a:prstGeom>
          <a:noFill/>
          <a:ln w="9525" cap="flat" cmpd="sng">
            <a:solidFill>
              <a:schemeClr val="dk2"/>
            </a:solidFill>
            <a:prstDash val="lgDash"/>
            <a:round/>
            <a:headEnd type="none" w="med" len="med"/>
            <a:tailEnd type="none" w="med" len="med"/>
          </a:ln>
        </p:spPr>
      </p:cxnSp>
      <p:pic>
        <p:nvPicPr>
          <p:cNvPr id="376" name="Google Shape;376;p32"/>
          <p:cNvPicPr preferRelativeResize="0"/>
          <p:nvPr/>
        </p:nvPicPr>
        <p:blipFill rotWithShape="1">
          <a:blip r:embed="rId4">
            <a:alphaModFix/>
          </a:blip>
          <a:srcRect t="3975"/>
          <a:stretch/>
        </p:blipFill>
        <p:spPr>
          <a:xfrm>
            <a:off x="785563" y="769875"/>
            <a:ext cx="2199267" cy="1915612"/>
          </a:xfrm>
          <a:prstGeom prst="rect">
            <a:avLst/>
          </a:prstGeom>
          <a:noFill/>
          <a:ln>
            <a:noFill/>
          </a:ln>
        </p:spPr>
      </p:pic>
      <p:sp>
        <p:nvSpPr>
          <p:cNvPr id="377" name="Google Shape;377;p32"/>
          <p:cNvSpPr txBox="1"/>
          <p:nvPr/>
        </p:nvSpPr>
        <p:spPr>
          <a:xfrm>
            <a:off x="-1800" y="2979475"/>
            <a:ext cx="3774000" cy="18159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Montserrat Medium"/>
              <a:buChar char="●"/>
            </a:pPr>
            <a:r>
              <a:rPr lang="en-GB" sz="1100" dirty="0">
                <a:solidFill>
                  <a:schemeClr val="dk1"/>
                </a:solidFill>
                <a:latin typeface="Montserrat Medium"/>
                <a:ea typeface="Montserrat Medium"/>
                <a:cs typeface="Montserrat Medium"/>
                <a:sym typeface="Montserrat Medium"/>
              </a:rPr>
              <a:t>Simplified educational tool for newborn resuscitation through primary health care providers in low and middle income settings</a:t>
            </a:r>
            <a:endParaRPr sz="1100" dirty="0">
              <a:solidFill>
                <a:schemeClr val="dk1"/>
              </a:solidFill>
              <a:latin typeface="Montserrat Medium"/>
              <a:ea typeface="Montserrat Medium"/>
              <a:cs typeface="Montserrat Medium"/>
              <a:sym typeface="Montserrat Medium"/>
            </a:endParaRPr>
          </a:p>
          <a:p>
            <a:pPr marL="457200" lvl="0" indent="-298450" algn="l" rtl="0">
              <a:spcBef>
                <a:spcPts val="0"/>
              </a:spcBef>
              <a:spcAft>
                <a:spcPts val="0"/>
              </a:spcAft>
              <a:buClr>
                <a:schemeClr val="dk1"/>
              </a:buClr>
              <a:buSzPts val="1100"/>
              <a:buFont typeface="Montserrat Medium"/>
              <a:buChar char="●"/>
            </a:pPr>
            <a:r>
              <a:rPr lang="en-GB" sz="1100" dirty="0">
                <a:solidFill>
                  <a:schemeClr val="dk1"/>
                </a:solidFill>
                <a:latin typeface="Montserrat Medium"/>
                <a:ea typeface="Montserrat Medium"/>
                <a:cs typeface="Montserrat Medium"/>
                <a:sym typeface="Montserrat Medium"/>
              </a:rPr>
              <a:t>Ensure the presence of skilled care provider</a:t>
            </a:r>
            <a:endParaRPr sz="1100" dirty="0">
              <a:solidFill>
                <a:schemeClr val="dk1"/>
              </a:solidFill>
              <a:latin typeface="Montserrat Medium"/>
              <a:ea typeface="Montserrat Medium"/>
              <a:cs typeface="Montserrat Medium"/>
              <a:sym typeface="Montserrat Medium"/>
            </a:endParaRPr>
          </a:p>
          <a:p>
            <a:pPr marL="457200" lvl="0" indent="-298450" algn="l" rtl="0">
              <a:spcBef>
                <a:spcPts val="0"/>
              </a:spcBef>
              <a:spcAft>
                <a:spcPts val="0"/>
              </a:spcAft>
              <a:buClr>
                <a:schemeClr val="dk1"/>
              </a:buClr>
              <a:buSzPts val="1100"/>
              <a:buFont typeface="Montserrat Medium"/>
              <a:buChar char="●"/>
            </a:pPr>
            <a:r>
              <a:rPr lang="en-GB" sz="1100" dirty="0">
                <a:solidFill>
                  <a:schemeClr val="dk1"/>
                </a:solidFill>
                <a:latin typeface="Montserrat Medium"/>
                <a:ea typeface="Montserrat Medium"/>
                <a:cs typeface="Montserrat Medium"/>
                <a:sym typeface="Montserrat Medium"/>
              </a:rPr>
              <a:t>Early recognition of intrapartum asphyxia </a:t>
            </a:r>
            <a:endParaRPr sz="1100" dirty="0">
              <a:solidFill>
                <a:schemeClr val="dk1"/>
              </a:solidFill>
              <a:latin typeface="Montserrat Medium"/>
              <a:ea typeface="Montserrat Medium"/>
              <a:cs typeface="Montserrat Medium"/>
              <a:sym typeface="Montserrat Medium"/>
            </a:endParaRPr>
          </a:p>
          <a:p>
            <a:pPr marL="457200" lvl="0" indent="-298450" algn="l" rtl="0">
              <a:spcBef>
                <a:spcPts val="0"/>
              </a:spcBef>
              <a:spcAft>
                <a:spcPts val="0"/>
              </a:spcAft>
              <a:buClr>
                <a:schemeClr val="dk1"/>
              </a:buClr>
              <a:buSzPts val="1100"/>
              <a:buFont typeface="Montserrat Medium"/>
              <a:buChar char="●"/>
            </a:pPr>
            <a:r>
              <a:rPr lang="en-GB" sz="1100" dirty="0">
                <a:solidFill>
                  <a:schemeClr val="dk1"/>
                </a:solidFill>
                <a:latin typeface="Montserrat Medium"/>
                <a:ea typeface="Montserrat Medium"/>
                <a:cs typeface="Montserrat Medium"/>
                <a:sym typeface="Montserrat Medium"/>
              </a:rPr>
              <a:t>Management through ventilation (Bag &amp; Mask)</a:t>
            </a:r>
            <a:endParaRPr sz="1100" dirty="0">
              <a:solidFill>
                <a:schemeClr val="dk1"/>
              </a:solidFill>
              <a:latin typeface="Montserrat Medium"/>
              <a:ea typeface="Montserrat Medium"/>
              <a:cs typeface="Montserrat Medium"/>
              <a:sym typeface="Montserrat Medium"/>
            </a:endParaRPr>
          </a:p>
          <a:p>
            <a:pPr marL="457200" lvl="0" indent="-298450" algn="l" rtl="0">
              <a:spcBef>
                <a:spcPts val="0"/>
              </a:spcBef>
              <a:spcAft>
                <a:spcPts val="0"/>
              </a:spcAft>
              <a:buClr>
                <a:schemeClr val="dk1"/>
              </a:buClr>
              <a:buSzPts val="1100"/>
              <a:buFont typeface="Montserrat Medium"/>
              <a:buChar char="●"/>
            </a:pPr>
            <a:r>
              <a:rPr lang="en-GB" sz="1100" dirty="0">
                <a:solidFill>
                  <a:schemeClr val="dk1"/>
                </a:solidFill>
                <a:latin typeface="Montserrat Medium"/>
                <a:ea typeface="Montserrat Medium"/>
                <a:cs typeface="Montserrat Medium"/>
                <a:sym typeface="Montserrat Medium"/>
              </a:rPr>
              <a:t>Stabilization of the newborn</a:t>
            </a:r>
            <a:endParaRPr sz="1100" dirty="0">
              <a:solidFill>
                <a:schemeClr val="dk1"/>
              </a:solidFill>
              <a:latin typeface="Montserrat Medium"/>
              <a:ea typeface="Montserrat Medium"/>
              <a:cs typeface="Montserrat Medium"/>
              <a:sym typeface="Montserrat Medium"/>
            </a:endParaRPr>
          </a:p>
          <a:p>
            <a:pPr marL="457200" lvl="0" indent="-298450" algn="l" rtl="0">
              <a:spcBef>
                <a:spcPts val="0"/>
              </a:spcBef>
              <a:spcAft>
                <a:spcPts val="0"/>
              </a:spcAft>
              <a:buClr>
                <a:schemeClr val="dk1"/>
              </a:buClr>
              <a:buSzPts val="1100"/>
              <a:buFont typeface="Montserrat Medium"/>
              <a:buChar char="●"/>
            </a:pPr>
            <a:r>
              <a:rPr lang="en-GB" sz="1100" dirty="0">
                <a:solidFill>
                  <a:schemeClr val="dk1"/>
                </a:solidFill>
                <a:latin typeface="Montserrat Medium"/>
                <a:ea typeface="Montserrat Medium"/>
                <a:cs typeface="Montserrat Medium"/>
                <a:sym typeface="Montserrat Medium"/>
              </a:rPr>
              <a:t>Referral when required </a:t>
            </a:r>
            <a:endParaRPr sz="1100" dirty="0">
              <a:solidFill>
                <a:schemeClr val="dk1"/>
              </a:solidFill>
              <a:latin typeface="Montserrat Medium"/>
              <a:ea typeface="Montserrat Medium"/>
              <a:cs typeface="Montserrat Medium"/>
              <a:sym typeface="Montserrat Medium"/>
            </a:endParaRPr>
          </a:p>
          <a:p>
            <a:pPr marL="0" lvl="0" indent="0" algn="l" rtl="0">
              <a:spcBef>
                <a:spcPts val="0"/>
              </a:spcBef>
              <a:spcAft>
                <a:spcPts val="0"/>
              </a:spcAft>
              <a:buClr>
                <a:schemeClr val="dk1"/>
              </a:buClr>
              <a:buSzPts val="1100"/>
              <a:buFont typeface="Arial"/>
              <a:buNone/>
            </a:pPr>
            <a:endParaRPr sz="1100" dirty="0">
              <a:solidFill>
                <a:schemeClr val="dk1"/>
              </a:solidFill>
              <a:latin typeface="Montserrat Medium"/>
              <a:ea typeface="Montserrat Medium"/>
              <a:cs typeface="Montserrat Medium"/>
              <a:sym typeface="Montserrat Medium"/>
            </a:endParaRPr>
          </a:p>
          <a:p>
            <a:pPr marL="0" lvl="0" indent="0" algn="l" rtl="0">
              <a:spcBef>
                <a:spcPts val="0"/>
              </a:spcBef>
              <a:spcAft>
                <a:spcPts val="0"/>
              </a:spcAft>
              <a:buNone/>
            </a:pPr>
            <a:endParaRPr sz="1100" dirty="0">
              <a:solidFill>
                <a:schemeClr val="dk1"/>
              </a:solidFill>
              <a:latin typeface="Montserrat Medium"/>
              <a:ea typeface="Montserrat Medium"/>
              <a:cs typeface="Montserrat Medium"/>
              <a:sym typeface="Montserrat Medium"/>
            </a:endParaRPr>
          </a:p>
        </p:txBody>
      </p:sp>
      <p:sp>
        <p:nvSpPr>
          <p:cNvPr id="378" name="Google Shape;378;p32"/>
          <p:cNvSpPr txBox="1"/>
          <p:nvPr/>
        </p:nvSpPr>
        <p:spPr>
          <a:xfrm>
            <a:off x="164000" y="2667175"/>
            <a:ext cx="3134400" cy="38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chemeClr val="dk1"/>
                </a:solidFill>
                <a:latin typeface="Montserrat SemiBold"/>
                <a:ea typeface="Montserrat SemiBold"/>
                <a:cs typeface="Montserrat SemiBold"/>
                <a:sym typeface="Montserrat SemiBold"/>
              </a:rPr>
              <a:t>Helping Babies Breathe (HBB)</a:t>
            </a:r>
            <a:endParaRPr>
              <a:solidFill>
                <a:schemeClr val="dk1"/>
              </a:solidFill>
              <a:latin typeface="Montserrat SemiBold"/>
              <a:ea typeface="Montserrat SemiBold"/>
              <a:cs typeface="Montserrat SemiBold"/>
              <a:sym typeface="Montserrat SemiBold"/>
            </a:endParaRPr>
          </a:p>
        </p:txBody>
      </p:sp>
      <p:pic>
        <p:nvPicPr>
          <p:cNvPr id="379" name="Google Shape;379;p32"/>
          <p:cNvPicPr preferRelativeResize="0"/>
          <p:nvPr/>
        </p:nvPicPr>
        <p:blipFill>
          <a:blip r:embed="rId5">
            <a:alphaModFix/>
          </a:blip>
          <a:stretch>
            <a:fillRect/>
          </a:stretch>
        </p:blipFill>
        <p:spPr>
          <a:xfrm>
            <a:off x="4776375" y="990087"/>
            <a:ext cx="3028950" cy="1514475"/>
          </a:xfrm>
          <a:prstGeom prst="rect">
            <a:avLst/>
          </a:prstGeom>
          <a:noFill/>
          <a:ln>
            <a:noFill/>
          </a:ln>
        </p:spPr>
      </p:pic>
      <p:sp>
        <p:nvSpPr>
          <p:cNvPr id="380" name="Google Shape;380;p32"/>
          <p:cNvSpPr txBox="1"/>
          <p:nvPr/>
        </p:nvSpPr>
        <p:spPr>
          <a:xfrm>
            <a:off x="4112125" y="2592275"/>
            <a:ext cx="47202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chemeClr val="dk1"/>
                </a:solidFill>
                <a:latin typeface="Montserrat SemiBold"/>
                <a:ea typeface="Montserrat SemiBold"/>
                <a:cs typeface="Montserrat SemiBold"/>
                <a:sym typeface="Montserrat SemiBold"/>
              </a:rPr>
              <a:t>AKU CIME Neonatal Resuscitation Program</a:t>
            </a:r>
            <a:endParaRPr>
              <a:solidFill>
                <a:schemeClr val="dk1"/>
              </a:solidFill>
              <a:latin typeface="Montserrat SemiBold"/>
              <a:ea typeface="Montserrat SemiBold"/>
              <a:cs typeface="Montserrat SemiBold"/>
              <a:sym typeface="Montserrat SemiBold"/>
            </a:endParaRPr>
          </a:p>
        </p:txBody>
      </p:sp>
      <p:sp>
        <p:nvSpPr>
          <p:cNvPr id="381" name="Google Shape;381;p32"/>
          <p:cNvSpPr txBox="1"/>
          <p:nvPr/>
        </p:nvSpPr>
        <p:spPr>
          <a:xfrm>
            <a:off x="4403850" y="2979475"/>
            <a:ext cx="3774000" cy="18159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Montserrat Medium"/>
              <a:buChar char="●"/>
            </a:pPr>
            <a:r>
              <a:rPr lang="en-GB" sz="1100">
                <a:solidFill>
                  <a:schemeClr val="dk1"/>
                </a:solidFill>
                <a:latin typeface="Montserrat Medium"/>
                <a:ea typeface="Montserrat Medium"/>
                <a:cs typeface="Montserrat Medium"/>
                <a:sym typeface="Montserrat Medium"/>
              </a:rPr>
              <a:t>Recognise the signs and symptoms of a neonate in cardio respiratory distress.</a:t>
            </a:r>
            <a:endParaRPr sz="1100">
              <a:solidFill>
                <a:schemeClr val="dk1"/>
              </a:solidFill>
              <a:latin typeface="Montserrat Medium"/>
              <a:ea typeface="Montserrat Medium"/>
              <a:cs typeface="Montserrat Medium"/>
              <a:sym typeface="Montserrat Medium"/>
            </a:endParaRPr>
          </a:p>
          <a:p>
            <a:pPr marL="457200" lvl="0" indent="-298450" algn="l" rtl="0">
              <a:spcBef>
                <a:spcPts val="0"/>
              </a:spcBef>
              <a:spcAft>
                <a:spcPts val="0"/>
              </a:spcAft>
              <a:buClr>
                <a:schemeClr val="dk1"/>
              </a:buClr>
              <a:buSzPts val="1100"/>
              <a:buFont typeface="Montserrat Medium"/>
              <a:buChar char="●"/>
            </a:pPr>
            <a:r>
              <a:rPr lang="en-GB" sz="1100">
                <a:solidFill>
                  <a:schemeClr val="dk1"/>
                </a:solidFill>
                <a:latin typeface="Montserrat Medium"/>
                <a:ea typeface="Montserrat Medium"/>
                <a:cs typeface="Montserrat Medium"/>
                <a:sym typeface="Montserrat Medium"/>
              </a:rPr>
              <a:t>Explain the indication for and perform the steps of neonatal resuscitation.</a:t>
            </a:r>
            <a:endParaRPr sz="1100">
              <a:solidFill>
                <a:schemeClr val="dk1"/>
              </a:solidFill>
              <a:latin typeface="Montserrat Medium"/>
              <a:ea typeface="Montserrat Medium"/>
              <a:cs typeface="Montserrat Medium"/>
              <a:sym typeface="Montserrat Medium"/>
            </a:endParaRPr>
          </a:p>
          <a:p>
            <a:pPr marL="457200" lvl="0" indent="-298450" algn="l" rtl="0">
              <a:spcBef>
                <a:spcPts val="0"/>
              </a:spcBef>
              <a:spcAft>
                <a:spcPts val="0"/>
              </a:spcAft>
              <a:buClr>
                <a:schemeClr val="dk1"/>
              </a:buClr>
              <a:buSzPts val="1100"/>
              <a:buFont typeface="Montserrat Medium"/>
              <a:buChar char="●"/>
            </a:pPr>
            <a:r>
              <a:rPr lang="en-GB" sz="1100">
                <a:solidFill>
                  <a:schemeClr val="dk1"/>
                </a:solidFill>
                <a:latin typeface="Montserrat Medium"/>
                <a:ea typeface="Montserrat Medium"/>
                <a:cs typeface="Montserrat Medium"/>
                <a:sym typeface="Montserrat Medium"/>
              </a:rPr>
              <a:t>Perform effective airway management.</a:t>
            </a:r>
            <a:endParaRPr sz="1100">
              <a:solidFill>
                <a:schemeClr val="dk1"/>
              </a:solidFill>
              <a:latin typeface="Montserrat Medium"/>
              <a:ea typeface="Montserrat Medium"/>
              <a:cs typeface="Montserrat Medium"/>
              <a:sym typeface="Montserrat Medium"/>
            </a:endParaRPr>
          </a:p>
          <a:p>
            <a:pPr marL="457200" lvl="0" indent="-298450" algn="l" rtl="0">
              <a:spcBef>
                <a:spcPts val="0"/>
              </a:spcBef>
              <a:spcAft>
                <a:spcPts val="0"/>
              </a:spcAft>
              <a:buClr>
                <a:schemeClr val="dk1"/>
              </a:buClr>
              <a:buSzPts val="1100"/>
              <a:buFont typeface="Montserrat Medium"/>
              <a:buChar char="●"/>
            </a:pPr>
            <a:r>
              <a:rPr lang="en-GB" sz="1100">
                <a:solidFill>
                  <a:schemeClr val="dk1"/>
                </a:solidFill>
                <a:latin typeface="Montserrat Medium"/>
                <a:ea typeface="Montserrat Medium"/>
                <a:cs typeface="Montserrat Medium"/>
                <a:sym typeface="Montserrat Medium"/>
              </a:rPr>
              <a:t>Explain the indication and contraindications of medications used during neonatal resuscitation.​</a:t>
            </a:r>
            <a:endParaRPr sz="1100">
              <a:solidFill>
                <a:schemeClr val="dk1"/>
              </a:solidFill>
              <a:latin typeface="Montserrat Medium"/>
              <a:ea typeface="Montserrat Medium"/>
              <a:cs typeface="Montserrat Medium"/>
              <a:sym typeface="Montserrat Medium"/>
            </a:endParaRPr>
          </a:p>
          <a:p>
            <a:pPr marL="0" lvl="0" indent="0" algn="l" rtl="0">
              <a:spcBef>
                <a:spcPts val="0"/>
              </a:spcBef>
              <a:spcAft>
                <a:spcPts val="0"/>
              </a:spcAft>
              <a:buNone/>
            </a:pPr>
            <a:endParaRPr sz="1100">
              <a:solidFill>
                <a:schemeClr val="dk1"/>
              </a:solidFill>
              <a:latin typeface="Montserrat Medium"/>
              <a:ea typeface="Montserrat Medium"/>
              <a:cs typeface="Montserrat Medium"/>
              <a:sym typeface="Montserrat Medium"/>
            </a:endParaRPr>
          </a:p>
          <a:p>
            <a:pPr marL="0" lvl="0" indent="0" algn="l" rtl="0">
              <a:spcBef>
                <a:spcPts val="0"/>
              </a:spcBef>
              <a:spcAft>
                <a:spcPts val="0"/>
              </a:spcAft>
              <a:buNone/>
            </a:pPr>
            <a:endParaRPr sz="1100">
              <a:solidFill>
                <a:schemeClr val="dk1"/>
              </a:solidFill>
              <a:latin typeface="Montserrat Medium"/>
              <a:ea typeface="Montserrat Medium"/>
              <a:cs typeface="Montserrat Medium"/>
              <a:sym typeface="Montserrat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33"/>
          <p:cNvPicPr preferRelativeResize="0"/>
          <p:nvPr/>
        </p:nvPicPr>
        <p:blipFill rotWithShape="1">
          <a:blip r:embed="rId3">
            <a:alphaModFix/>
          </a:blip>
          <a:srcRect/>
          <a:stretch/>
        </p:blipFill>
        <p:spPr>
          <a:xfrm>
            <a:off x="7805327" y="117975"/>
            <a:ext cx="1109774" cy="746400"/>
          </a:xfrm>
          <a:prstGeom prst="rect">
            <a:avLst/>
          </a:prstGeom>
          <a:noFill/>
          <a:ln>
            <a:noFill/>
          </a:ln>
        </p:spPr>
      </p:pic>
      <p:sp>
        <p:nvSpPr>
          <p:cNvPr id="387" name="Google Shape;387;p33"/>
          <p:cNvSpPr txBox="1">
            <a:spLocks noGrp="1"/>
          </p:cNvSpPr>
          <p:nvPr>
            <p:ph type="title"/>
          </p:nvPr>
        </p:nvSpPr>
        <p:spPr>
          <a:xfrm>
            <a:off x="311700" y="139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GB" b="1">
                <a:latin typeface="Montserrat"/>
                <a:ea typeface="Montserrat"/>
                <a:cs typeface="Montserrat"/>
                <a:sym typeface="Montserrat"/>
              </a:rPr>
              <a:t>Capacity Building &amp; Service Delivery</a:t>
            </a:r>
            <a:endParaRPr b="1">
              <a:latin typeface="Montserrat"/>
              <a:ea typeface="Montserrat"/>
              <a:cs typeface="Montserrat"/>
              <a:sym typeface="Montserrat"/>
            </a:endParaRPr>
          </a:p>
          <a:p>
            <a:pPr marL="0" lvl="0" indent="0" algn="l" rtl="0">
              <a:spcBef>
                <a:spcPts val="0"/>
              </a:spcBef>
              <a:spcAft>
                <a:spcPts val="0"/>
              </a:spcAft>
              <a:buClr>
                <a:schemeClr val="dk1"/>
              </a:buClr>
              <a:buSzPct val="39285"/>
              <a:buFont typeface="Arial"/>
              <a:buNone/>
            </a:pPr>
            <a:endParaRPr b="1">
              <a:latin typeface="Montserrat"/>
              <a:ea typeface="Montserrat"/>
              <a:cs typeface="Montserrat"/>
              <a:sym typeface="Montserrat"/>
            </a:endParaRPr>
          </a:p>
          <a:p>
            <a:pPr marL="0" lvl="0" indent="0" algn="l" rtl="0">
              <a:spcBef>
                <a:spcPts val="0"/>
              </a:spcBef>
              <a:spcAft>
                <a:spcPts val="0"/>
              </a:spcAft>
              <a:buNone/>
            </a:pPr>
            <a:endParaRPr b="1">
              <a:latin typeface="Montserrat"/>
              <a:ea typeface="Montserrat"/>
              <a:cs typeface="Montserrat"/>
              <a:sym typeface="Montserrat"/>
            </a:endParaRPr>
          </a:p>
        </p:txBody>
      </p:sp>
      <p:sp>
        <p:nvSpPr>
          <p:cNvPr id="388" name="Google Shape;388;p33"/>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9" name="Google Shape;389;p33"/>
          <p:cNvSpPr txBox="1"/>
          <p:nvPr/>
        </p:nvSpPr>
        <p:spPr>
          <a:xfrm>
            <a:off x="244650" y="779025"/>
            <a:ext cx="7560600" cy="86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2"/>
                </a:solidFill>
                <a:latin typeface="Montserrat"/>
                <a:ea typeface="Montserrat"/>
                <a:cs typeface="Montserrat"/>
                <a:sym typeface="Montserrat"/>
              </a:rPr>
              <a:t>Capacity building of facility-based HCPs and community-based HCPs (lady health supervisors (LHS) and LHWs) was conducted to roll out maternal and child health interventions in </a:t>
            </a:r>
            <a:endParaRPr>
              <a:solidFill>
                <a:schemeClr val="dk2"/>
              </a:solidFill>
              <a:latin typeface="Montserrat"/>
              <a:ea typeface="Montserrat"/>
              <a:cs typeface="Montserrat"/>
              <a:sym typeface="Montserrat"/>
            </a:endParaRPr>
          </a:p>
          <a:p>
            <a:pPr marL="0" lvl="0" indent="0" algn="l" rtl="0">
              <a:spcBef>
                <a:spcPts val="0"/>
              </a:spcBef>
              <a:spcAft>
                <a:spcPts val="0"/>
              </a:spcAft>
              <a:buNone/>
            </a:pPr>
            <a:r>
              <a:rPr lang="en-GB">
                <a:solidFill>
                  <a:schemeClr val="dk2"/>
                </a:solidFill>
                <a:latin typeface="Montserrat"/>
                <a:ea typeface="Montserrat"/>
                <a:cs typeface="Montserrat"/>
                <a:sym typeface="Montserrat"/>
              </a:rPr>
              <a:t>09 Districts</a:t>
            </a:r>
            <a:endParaRPr>
              <a:solidFill>
                <a:schemeClr val="dk2"/>
              </a:solidFill>
              <a:latin typeface="Montserrat"/>
              <a:ea typeface="Montserrat"/>
              <a:cs typeface="Montserrat"/>
              <a:sym typeface="Montserrat"/>
            </a:endParaRPr>
          </a:p>
        </p:txBody>
      </p:sp>
      <p:cxnSp>
        <p:nvCxnSpPr>
          <p:cNvPr id="390" name="Google Shape;390;p33"/>
          <p:cNvCxnSpPr/>
          <p:nvPr/>
        </p:nvCxnSpPr>
        <p:spPr>
          <a:xfrm rot="10800000" flipH="1">
            <a:off x="379225" y="683275"/>
            <a:ext cx="6827100" cy="17400"/>
          </a:xfrm>
          <a:prstGeom prst="straightConnector1">
            <a:avLst/>
          </a:prstGeom>
          <a:noFill/>
          <a:ln w="9525" cap="flat" cmpd="sng">
            <a:solidFill>
              <a:schemeClr val="dk2"/>
            </a:solidFill>
            <a:prstDash val="lgDash"/>
            <a:round/>
            <a:headEnd type="none" w="med" len="med"/>
            <a:tailEnd type="none" w="med" len="med"/>
          </a:ln>
        </p:spPr>
      </p:cxnSp>
      <p:sp>
        <p:nvSpPr>
          <p:cNvPr id="391" name="Google Shape;391;p33"/>
          <p:cNvSpPr txBox="1"/>
          <p:nvPr/>
        </p:nvSpPr>
        <p:spPr>
          <a:xfrm>
            <a:off x="7576900" y="2630925"/>
            <a:ext cx="1380900" cy="849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GB" sz="1200">
                <a:solidFill>
                  <a:schemeClr val="dk2"/>
                </a:solidFill>
                <a:latin typeface="Montserrat"/>
                <a:ea typeface="Montserrat"/>
                <a:cs typeface="Montserrat"/>
                <a:sym typeface="Montserrat"/>
              </a:rPr>
              <a:t>Revised and Updated Sindh LHWs curriculum </a:t>
            </a:r>
            <a:endParaRPr sz="1200">
              <a:solidFill>
                <a:schemeClr val="dk2"/>
              </a:solidFill>
              <a:latin typeface="Montserrat"/>
              <a:ea typeface="Montserrat"/>
              <a:cs typeface="Montserrat"/>
              <a:sym typeface="Montserrat"/>
            </a:endParaRPr>
          </a:p>
        </p:txBody>
      </p:sp>
      <p:sp>
        <p:nvSpPr>
          <p:cNvPr id="392" name="Google Shape;392;p33"/>
          <p:cNvSpPr txBox="1"/>
          <p:nvPr/>
        </p:nvSpPr>
        <p:spPr>
          <a:xfrm>
            <a:off x="74425" y="1914575"/>
            <a:ext cx="1461000" cy="849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500"/>
              </a:spcBef>
              <a:spcAft>
                <a:spcPts val="0"/>
              </a:spcAft>
              <a:buNone/>
            </a:pPr>
            <a:r>
              <a:rPr lang="en-GB" sz="1200">
                <a:solidFill>
                  <a:schemeClr val="dk2"/>
                </a:solidFill>
                <a:latin typeface="Montserrat"/>
                <a:ea typeface="Montserrat"/>
                <a:cs typeface="Montserrat"/>
                <a:sym typeface="Montserrat"/>
              </a:rPr>
              <a:t>Review of the existing training curriculum to identify gaps</a:t>
            </a:r>
            <a:endParaRPr sz="1200">
              <a:solidFill>
                <a:schemeClr val="dk2"/>
              </a:solidFill>
              <a:latin typeface="Montserrat"/>
              <a:ea typeface="Montserrat"/>
              <a:cs typeface="Montserrat"/>
              <a:sym typeface="Montserrat"/>
            </a:endParaRPr>
          </a:p>
        </p:txBody>
      </p:sp>
      <p:sp>
        <p:nvSpPr>
          <p:cNvPr id="393" name="Google Shape;393;p33"/>
          <p:cNvSpPr txBox="1"/>
          <p:nvPr/>
        </p:nvSpPr>
        <p:spPr>
          <a:xfrm>
            <a:off x="1144350" y="3576175"/>
            <a:ext cx="1609500" cy="10158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500"/>
              </a:spcBef>
              <a:spcAft>
                <a:spcPts val="0"/>
              </a:spcAft>
              <a:buNone/>
            </a:pPr>
            <a:r>
              <a:rPr lang="en-GB" sz="1200">
                <a:solidFill>
                  <a:schemeClr val="dk2"/>
                </a:solidFill>
                <a:latin typeface="Montserrat"/>
                <a:ea typeface="Montserrat"/>
                <a:cs typeface="Montserrat"/>
                <a:sym typeface="Montserrat"/>
              </a:rPr>
              <a:t>User-friendly curriculum/guide developed  against existing large content </a:t>
            </a:r>
            <a:endParaRPr sz="1200">
              <a:solidFill>
                <a:schemeClr val="dk2"/>
              </a:solidFill>
              <a:latin typeface="Montserrat"/>
              <a:ea typeface="Montserrat"/>
              <a:cs typeface="Montserrat"/>
              <a:sym typeface="Montserrat"/>
            </a:endParaRPr>
          </a:p>
        </p:txBody>
      </p:sp>
      <p:sp>
        <p:nvSpPr>
          <p:cNvPr id="394" name="Google Shape;394;p33"/>
          <p:cNvSpPr txBox="1"/>
          <p:nvPr/>
        </p:nvSpPr>
        <p:spPr>
          <a:xfrm>
            <a:off x="3832625" y="3597000"/>
            <a:ext cx="1380900" cy="10158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500"/>
              </a:spcBef>
              <a:spcAft>
                <a:spcPts val="0"/>
              </a:spcAft>
              <a:buNone/>
            </a:pPr>
            <a:r>
              <a:rPr lang="en-GB" sz="1200">
                <a:solidFill>
                  <a:schemeClr val="dk2"/>
                </a:solidFill>
                <a:latin typeface="Montserrat"/>
                <a:ea typeface="Montserrat"/>
                <a:cs typeface="Montserrat"/>
                <a:sym typeface="Montserrat"/>
              </a:rPr>
              <a:t>Quality assessment of training using pre- and post tests</a:t>
            </a:r>
            <a:endParaRPr sz="1200">
              <a:solidFill>
                <a:schemeClr val="dk2"/>
              </a:solidFill>
              <a:latin typeface="Montserrat"/>
              <a:ea typeface="Montserrat"/>
              <a:cs typeface="Montserrat"/>
              <a:sym typeface="Montserrat"/>
            </a:endParaRPr>
          </a:p>
        </p:txBody>
      </p:sp>
      <p:pic>
        <p:nvPicPr>
          <p:cNvPr id="395" name="Google Shape;395;p33"/>
          <p:cNvPicPr preferRelativeResize="0"/>
          <p:nvPr/>
        </p:nvPicPr>
        <p:blipFill>
          <a:blip r:embed="rId4">
            <a:alphaModFix/>
          </a:blip>
          <a:stretch>
            <a:fillRect/>
          </a:stretch>
        </p:blipFill>
        <p:spPr>
          <a:xfrm>
            <a:off x="407550" y="2798475"/>
            <a:ext cx="794300" cy="794300"/>
          </a:xfrm>
          <a:prstGeom prst="rect">
            <a:avLst/>
          </a:prstGeom>
          <a:solidFill>
            <a:srgbClr val="38761D"/>
          </a:solidFill>
          <a:ln>
            <a:noFill/>
          </a:ln>
        </p:spPr>
      </p:pic>
      <p:grpSp>
        <p:nvGrpSpPr>
          <p:cNvPr id="396" name="Google Shape;396;p33"/>
          <p:cNvGrpSpPr/>
          <p:nvPr/>
        </p:nvGrpSpPr>
        <p:grpSpPr>
          <a:xfrm>
            <a:off x="1500202" y="2794260"/>
            <a:ext cx="934200" cy="802740"/>
            <a:chOff x="1544934" y="2637635"/>
            <a:chExt cx="934200" cy="802740"/>
          </a:xfrm>
        </p:grpSpPr>
        <p:sp>
          <p:nvSpPr>
            <p:cNvPr id="397" name="Google Shape;397;p33"/>
            <p:cNvSpPr/>
            <p:nvPr/>
          </p:nvSpPr>
          <p:spPr>
            <a:xfrm>
              <a:off x="1544934" y="2637635"/>
              <a:ext cx="934200" cy="7797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98" name="Google Shape;398;p33"/>
            <p:cNvPicPr preferRelativeResize="0"/>
            <p:nvPr/>
          </p:nvPicPr>
          <p:blipFill>
            <a:blip r:embed="rId5">
              <a:alphaModFix/>
            </a:blip>
            <a:stretch>
              <a:fillRect/>
            </a:stretch>
          </p:blipFill>
          <p:spPr>
            <a:xfrm>
              <a:off x="1614875" y="2646075"/>
              <a:ext cx="794300" cy="794300"/>
            </a:xfrm>
            <a:prstGeom prst="rect">
              <a:avLst/>
            </a:prstGeom>
            <a:noFill/>
            <a:ln>
              <a:noFill/>
            </a:ln>
          </p:spPr>
        </p:pic>
      </p:grpSp>
      <p:grpSp>
        <p:nvGrpSpPr>
          <p:cNvPr id="399" name="Google Shape;399;p33"/>
          <p:cNvGrpSpPr/>
          <p:nvPr/>
        </p:nvGrpSpPr>
        <p:grpSpPr>
          <a:xfrm>
            <a:off x="2787765" y="2809736"/>
            <a:ext cx="934200" cy="779700"/>
            <a:chOff x="1260109" y="1622090"/>
            <a:chExt cx="934200" cy="779700"/>
          </a:xfrm>
        </p:grpSpPr>
        <p:sp>
          <p:nvSpPr>
            <p:cNvPr id="400" name="Google Shape;400;p33"/>
            <p:cNvSpPr/>
            <p:nvPr/>
          </p:nvSpPr>
          <p:spPr>
            <a:xfrm>
              <a:off x="1260109" y="1622090"/>
              <a:ext cx="934200" cy="7797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01" name="Google Shape;401;p33"/>
            <p:cNvPicPr preferRelativeResize="0"/>
            <p:nvPr/>
          </p:nvPicPr>
          <p:blipFill>
            <a:blip r:embed="rId6">
              <a:alphaModFix/>
            </a:blip>
            <a:stretch>
              <a:fillRect/>
            </a:stretch>
          </p:blipFill>
          <p:spPr>
            <a:xfrm>
              <a:off x="1355522" y="1647527"/>
              <a:ext cx="746465" cy="746400"/>
            </a:xfrm>
            <a:prstGeom prst="rect">
              <a:avLst/>
            </a:prstGeom>
            <a:noFill/>
            <a:ln>
              <a:noFill/>
            </a:ln>
          </p:spPr>
        </p:pic>
      </p:grpSp>
      <p:grpSp>
        <p:nvGrpSpPr>
          <p:cNvPr id="402" name="Google Shape;402;p33"/>
          <p:cNvGrpSpPr/>
          <p:nvPr/>
        </p:nvGrpSpPr>
        <p:grpSpPr>
          <a:xfrm>
            <a:off x="4069889" y="2801892"/>
            <a:ext cx="934200" cy="779700"/>
            <a:chOff x="670934" y="3899411"/>
            <a:chExt cx="934200" cy="779700"/>
          </a:xfrm>
        </p:grpSpPr>
        <p:sp>
          <p:nvSpPr>
            <p:cNvPr id="403" name="Google Shape;403;p33"/>
            <p:cNvSpPr/>
            <p:nvPr/>
          </p:nvSpPr>
          <p:spPr>
            <a:xfrm>
              <a:off x="670934" y="3899411"/>
              <a:ext cx="934200" cy="7797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04" name="Google Shape;404;p33"/>
            <p:cNvPicPr preferRelativeResize="0"/>
            <p:nvPr/>
          </p:nvPicPr>
          <p:blipFill>
            <a:blip r:embed="rId7">
              <a:alphaModFix/>
            </a:blip>
            <a:stretch>
              <a:fillRect/>
            </a:stretch>
          </p:blipFill>
          <p:spPr>
            <a:xfrm>
              <a:off x="774541" y="3916050"/>
              <a:ext cx="746400" cy="746400"/>
            </a:xfrm>
            <a:prstGeom prst="rect">
              <a:avLst/>
            </a:prstGeom>
            <a:noFill/>
            <a:ln>
              <a:noFill/>
            </a:ln>
          </p:spPr>
        </p:pic>
      </p:grpSp>
      <p:sp>
        <p:nvSpPr>
          <p:cNvPr id="405" name="Google Shape;405;p33"/>
          <p:cNvSpPr txBox="1"/>
          <p:nvPr/>
        </p:nvSpPr>
        <p:spPr>
          <a:xfrm>
            <a:off x="2498474" y="1886741"/>
            <a:ext cx="1673100" cy="849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500"/>
              </a:spcBef>
              <a:spcAft>
                <a:spcPts val="0"/>
              </a:spcAft>
              <a:buNone/>
            </a:pPr>
            <a:r>
              <a:rPr lang="en-GB" sz="1200">
                <a:solidFill>
                  <a:schemeClr val="dk2"/>
                </a:solidFill>
                <a:latin typeface="Montserrat"/>
                <a:ea typeface="Montserrat"/>
                <a:cs typeface="Montserrat"/>
                <a:sym typeface="Montserrat"/>
              </a:rPr>
              <a:t>HCPs and LHS trained as Master Trainers and mentors for LHWs</a:t>
            </a:r>
            <a:endParaRPr sz="1200">
              <a:solidFill>
                <a:schemeClr val="dk2"/>
              </a:solidFill>
              <a:latin typeface="Montserrat"/>
              <a:ea typeface="Montserrat"/>
              <a:cs typeface="Montserrat"/>
              <a:sym typeface="Montserrat"/>
            </a:endParaRPr>
          </a:p>
        </p:txBody>
      </p:sp>
      <p:pic>
        <p:nvPicPr>
          <p:cNvPr id="406" name="Google Shape;406;p33"/>
          <p:cNvPicPr preferRelativeResize="0"/>
          <p:nvPr/>
        </p:nvPicPr>
        <p:blipFill rotWithShape="1">
          <a:blip r:embed="rId8">
            <a:alphaModFix/>
          </a:blip>
          <a:srcRect/>
          <a:stretch/>
        </p:blipFill>
        <p:spPr>
          <a:xfrm>
            <a:off x="5556125" y="1534775"/>
            <a:ext cx="1706350" cy="26374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34"/>
          <p:cNvPicPr preferRelativeResize="0"/>
          <p:nvPr/>
        </p:nvPicPr>
        <p:blipFill rotWithShape="1">
          <a:blip r:embed="rId3">
            <a:alphaModFix/>
          </a:blip>
          <a:srcRect/>
          <a:stretch/>
        </p:blipFill>
        <p:spPr>
          <a:xfrm>
            <a:off x="7805327" y="117975"/>
            <a:ext cx="1109774" cy="746400"/>
          </a:xfrm>
          <a:prstGeom prst="rect">
            <a:avLst/>
          </a:prstGeom>
          <a:noFill/>
          <a:ln>
            <a:noFill/>
          </a:ln>
        </p:spPr>
      </p:pic>
      <p:sp>
        <p:nvSpPr>
          <p:cNvPr id="412" name="Google Shape;412;p34"/>
          <p:cNvSpPr txBox="1">
            <a:spLocks noGrp="1"/>
          </p:cNvSpPr>
          <p:nvPr>
            <p:ph type="title"/>
          </p:nvPr>
        </p:nvSpPr>
        <p:spPr>
          <a:xfrm>
            <a:off x="311700" y="139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latin typeface="Montserrat"/>
                <a:ea typeface="Montserrat"/>
                <a:cs typeface="Montserrat"/>
                <a:sym typeface="Montserrat"/>
              </a:rPr>
              <a:t>Service Delivery in Emergency Settings</a:t>
            </a:r>
            <a:endParaRPr b="1">
              <a:latin typeface="Montserrat"/>
              <a:ea typeface="Montserrat"/>
              <a:cs typeface="Montserrat"/>
              <a:sym typeface="Montserrat"/>
            </a:endParaRPr>
          </a:p>
        </p:txBody>
      </p:sp>
      <p:sp>
        <p:nvSpPr>
          <p:cNvPr id="413" name="Google Shape;413;p34"/>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4" name="Google Shape;414;p34"/>
          <p:cNvSpPr txBox="1"/>
          <p:nvPr/>
        </p:nvSpPr>
        <p:spPr>
          <a:xfrm>
            <a:off x="805425" y="788175"/>
            <a:ext cx="7470600" cy="8685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1200"/>
              </a:spcAft>
              <a:buClr>
                <a:schemeClr val="dk1"/>
              </a:buClr>
              <a:buSzPts val="1100"/>
              <a:buFont typeface="Arial"/>
              <a:buNone/>
            </a:pPr>
            <a:r>
              <a:rPr lang="en-GB" sz="1600">
                <a:solidFill>
                  <a:schemeClr val="dk1"/>
                </a:solidFill>
                <a:latin typeface="Montserrat"/>
                <a:ea typeface="Montserrat"/>
                <a:cs typeface="Montserrat"/>
                <a:sym typeface="Montserrat"/>
              </a:rPr>
              <a:t>Playing a crucial role in crisis response, ensuring continuous healthcare delivery during emergencies like COVID-19 and floods through collaboration and mass-scale collaboration.</a:t>
            </a:r>
            <a:endParaRPr>
              <a:solidFill>
                <a:schemeClr val="dk1"/>
              </a:solidFill>
              <a:latin typeface="Montserrat"/>
              <a:ea typeface="Montserrat"/>
              <a:cs typeface="Montserrat"/>
              <a:sym typeface="Montserrat"/>
            </a:endParaRPr>
          </a:p>
        </p:txBody>
      </p:sp>
      <p:cxnSp>
        <p:nvCxnSpPr>
          <p:cNvPr id="415" name="Google Shape;415;p34"/>
          <p:cNvCxnSpPr/>
          <p:nvPr/>
        </p:nvCxnSpPr>
        <p:spPr>
          <a:xfrm rot="10800000" flipH="1">
            <a:off x="379225" y="683275"/>
            <a:ext cx="6827100" cy="17400"/>
          </a:xfrm>
          <a:prstGeom prst="straightConnector1">
            <a:avLst/>
          </a:prstGeom>
          <a:noFill/>
          <a:ln w="9525" cap="flat" cmpd="sng">
            <a:solidFill>
              <a:schemeClr val="dk2"/>
            </a:solidFill>
            <a:prstDash val="lgDash"/>
            <a:round/>
            <a:headEnd type="none" w="med" len="med"/>
            <a:tailEnd type="none" w="med" len="med"/>
          </a:ln>
        </p:spPr>
      </p:cxnSp>
      <p:pic>
        <p:nvPicPr>
          <p:cNvPr id="416" name="Google Shape;416;p34"/>
          <p:cNvPicPr preferRelativeResize="0"/>
          <p:nvPr/>
        </p:nvPicPr>
        <p:blipFill rotWithShape="1">
          <a:blip r:embed="rId4">
            <a:alphaModFix/>
          </a:blip>
          <a:srcRect l="33430"/>
          <a:stretch/>
        </p:blipFill>
        <p:spPr>
          <a:xfrm>
            <a:off x="1631659" y="1638050"/>
            <a:ext cx="3654624" cy="1763149"/>
          </a:xfrm>
          <a:prstGeom prst="rect">
            <a:avLst/>
          </a:prstGeom>
          <a:noFill/>
          <a:ln>
            <a:noFill/>
          </a:ln>
        </p:spPr>
      </p:pic>
      <p:pic>
        <p:nvPicPr>
          <p:cNvPr id="417" name="Google Shape;417;p34"/>
          <p:cNvPicPr preferRelativeResize="0"/>
          <p:nvPr/>
        </p:nvPicPr>
        <p:blipFill>
          <a:blip r:embed="rId5">
            <a:alphaModFix/>
          </a:blip>
          <a:stretch>
            <a:fillRect/>
          </a:stretch>
        </p:blipFill>
        <p:spPr>
          <a:xfrm>
            <a:off x="5324629" y="1638050"/>
            <a:ext cx="2090357" cy="1763150"/>
          </a:xfrm>
          <a:prstGeom prst="rect">
            <a:avLst/>
          </a:prstGeom>
          <a:noFill/>
          <a:ln>
            <a:noFill/>
          </a:ln>
        </p:spPr>
      </p:pic>
      <p:sp>
        <p:nvSpPr>
          <p:cNvPr id="418" name="Google Shape;418;p34"/>
          <p:cNvSpPr txBox="1"/>
          <p:nvPr/>
        </p:nvSpPr>
        <p:spPr>
          <a:xfrm>
            <a:off x="1017975" y="3440425"/>
            <a:ext cx="7045500" cy="1265100"/>
          </a:xfrm>
          <a:prstGeom prst="rect">
            <a:avLst/>
          </a:prstGeom>
          <a:noFill/>
          <a:ln>
            <a:noFill/>
          </a:ln>
        </p:spPr>
        <p:txBody>
          <a:bodyPr spcFirstLastPara="1" wrap="square" lIns="91425" tIns="91425" rIns="91425" bIns="91425" anchor="t" anchorCtr="0">
            <a:spAutoFit/>
          </a:bodyPr>
          <a:lstStyle/>
          <a:p>
            <a:pPr marL="457200" lvl="0" indent="-311150" algn="l" rtl="0">
              <a:lnSpc>
                <a:spcPct val="90000"/>
              </a:lnSpc>
              <a:spcBef>
                <a:spcPts val="0"/>
              </a:spcBef>
              <a:spcAft>
                <a:spcPts val="0"/>
              </a:spcAft>
              <a:buClr>
                <a:schemeClr val="dk1"/>
              </a:buClr>
              <a:buSzPts val="1300"/>
              <a:buFont typeface="Montserrat"/>
              <a:buChar char="●"/>
            </a:pPr>
            <a:r>
              <a:rPr lang="en-GB" sz="1300">
                <a:solidFill>
                  <a:schemeClr val="dk1"/>
                </a:solidFill>
                <a:highlight>
                  <a:schemeClr val="lt1"/>
                </a:highlight>
                <a:latin typeface="Montserrat"/>
                <a:ea typeface="Montserrat"/>
                <a:cs typeface="Montserrat"/>
                <a:sym typeface="Montserrat"/>
              </a:rPr>
              <a:t>In </a:t>
            </a:r>
            <a:r>
              <a:rPr lang="en-GB" sz="1300" b="1">
                <a:solidFill>
                  <a:schemeClr val="dk1"/>
                </a:solidFill>
                <a:highlight>
                  <a:schemeClr val="lt1"/>
                </a:highlight>
                <a:latin typeface="Montserrat"/>
                <a:ea typeface="Montserrat"/>
                <a:cs typeface="Montserrat"/>
                <a:sym typeface="Montserrat"/>
              </a:rPr>
              <a:t>42 </a:t>
            </a:r>
            <a:r>
              <a:rPr lang="en-GB" sz="1300">
                <a:solidFill>
                  <a:schemeClr val="dk1"/>
                </a:solidFill>
                <a:highlight>
                  <a:schemeClr val="lt1"/>
                </a:highlight>
                <a:latin typeface="Montserrat"/>
                <a:ea typeface="Montserrat"/>
                <a:cs typeface="Montserrat"/>
                <a:sym typeface="Montserrat"/>
              </a:rPr>
              <a:t>flood-affected districts of Pakistan, </a:t>
            </a:r>
            <a:r>
              <a:rPr lang="en-GB" sz="1300" b="1">
                <a:solidFill>
                  <a:schemeClr val="dk1"/>
                </a:solidFill>
                <a:highlight>
                  <a:schemeClr val="lt1"/>
                </a:highlight>
                <a:latin typeface="Montserrat"/>
                <a:ea typeface="Montserrat"/>
                <a:cs typeface="Montserrat"/>
                <a:sym typeface="Montserrat"/>
              </a:rPr>
              <a:t>1,059</a:t>
            </a:r>
            <a:r>
              <a:rPr lang="en-GB" sz="1300">
                <a:solidFill>
                  <a:schemeClr val="dk1"/>
                </a:solidFill>
                <a:highlight>
                  <a:schemeClr val="lt1"/>
                </a:highlight>
                <a:latin typeface="Montserrat"/>
                <a:ea typeface="Montserrat"/>
                <a:cs typeface="Montserrat"/>
                <a:sym typeface="Montserrat"/>
              </a:rPr>
              <a:t> camps provided </a:t>
            </a:r>
            <a:r>
              <a:rPr lang="en-GB" sz="1300" b="1">
                <a:solidFill>
                  <a:schemeClr val="dk1"/>
                </a:solidFill>
                <a:highlight>
                  <a:schemeClr val="lt1"/>
                </a:highlight>
                <a:latin typeface="Montserrat"/>
                <a:ea typeface="Montserrat"/>
                <a:cs typeface="Montserrat"/>
                <a:sym typeface="Montserrat"/>
              </a:rPr>
              <a:t>314,635</a:t>
            </a:r>
            <a:r>
              <a:rPr lang="en-GB" sz="1300">
                <a:solidFill>
                  <a:schemeClr val="dk1"/>
                </a:solidFill>
                <a:highlight>
                  <a:schemeClr val="lt1"/>
                </a:highlight>
                <a:latin typeface="Montserrat"/>
                <a:ea typeface="Montserrat"/>
                <a:cs typeface="Montserrat"/>
                <a:sym typeface="Montserrat"/>
              </a:rPr>
              <a:t> outpatient services, treating </a:t>
            </a:r>
            <a:r>
              <a:rPr lang="en-GB" sz="1300" b="1">
                <a:solidFill>
                  <a:schemeClr val="dk1"/>
                </a:solidFill>
                <a:highlight>
                  <a:schemeClr val="lt1"/>
                </a:highlight>
                <a:latin typeface="Montserrat"/>
                <a:ea typeface="Montserrat"/>
                <a:cs typeface="Montserrat"/>
                <a:sym typeface="Montserrat"/>
              </a:rPr>
              <a:t>76,425</a:t>
            </a:r>
            <a:r>
              <a:rPr lang="en-GB" sz="1300">
                <a:solidFill>
                  <a:schemeClr val="dk1"/>
                </a:solidFill>
                <a:highlight>
                  <a:schemeClr val="lt1"/>
                </a:highlight>
                <a:latin typeface="Montserrat"/>
                <a:ea typeface="Montserrat"/>
                <a:cs typeface="Montserrat"/>
                <a:sym typeface="Montserrat"/>
              </a:rPr>
              <a:t> women, and </a:t>
            </a:r>
            <a:r>
              <a:rPr lang="en-GB" sz="1300" b="1">
                <a:solidFill>
                  <a:schemeClr val="dk1"/>
                </a:solidFill>
                <a:highlight>
                  <a:schemeClr val="lt1"/>
                </a:highlight>
                <a:latin typeface="Montserrat"/>
                <a:ea typeface="Montserrat"/>
                <a:cs typeface="Montserrat"/>
                <a:sym typeface="Montserrat"/>
              </a:rPr>
              <a:t>70,461 </a:t>
            </a:r>
            <a:r>
              <a:rPr lang="en-GB" sz="1300">
                <a:solidFill>
                  <a:schemeClr val="dk1"/>
                </a:solidFill>
                <a:highlight>
                  <a:schemeClr val="lt1"/>
                </a:highlight>
                <a:latin typeface="Montserrat"/>
                <a:ea typeface="Montserrat"/>
                <a:cs typeface="Montserrat"/>
                <a:sym typeface="Montserrat"/>
              </a:rPr>
              <a:t>under five. </a:t>
            </a:r>
            <a:r>
              <a:rPr lang="en-GB" sz="1300" b="1">
                <a:solidFill>
                  <a:schemeClr val="dk1"/>
                </a:solidFill>
                <a:highlight>
                  <a:schemeClr val="lt1"/>
                </a:highlight>
                <a:latin typeface="Montserrat"/>
                <a:ea typeface="Montserrat"/>
                <a:cs typeface="Montserrat"/>
                <a:sym typeface="Montserrat"/>
              </a:rPr>
              <a:t>39,087</a:t>
            </a:r>
            <a:r>
              <a:rPr lang="en-GB" sz="1300">
                <a:solidFill>
                  <a:schemeClr val="dk1"/>
                </a:solidFill>
                <a:highlight>
                  <a:schemeClr val="lt1"/>
                </a:highlight>
                <a:latin typeface="Montserrat"/>
                <a:ea typeface="Montserrat"/>
                <a:cs typeface="Montserrat"/>
                <a:sym typeface="Montserrat"/>
              </a:rPr>
              <a:t> children were vaccinated for essential immunization</a:t>
            </a:r>
            <a:endParaRPr sz="1300">
              <a:solidFill>
                <a:schemeClr val="dk1"/>
              </a:solidFill>
              <a:highlight>
                <a:schemeClr val="lt1"/>
              </a:highlight>
              <a:latin typeface="Montserrat"/>
              <a:ea typeface="Montserrat"/>
              <a:cs typeface="Montserrat"/>
              <a:sym typeface="Montserrat"/>
            </a:endParaRPr>
          </a:p>
          <a:p>
            <a:pPr marL="457200" lvl="0" indent="-311150" algn="l" rtl="0">
              <a:lnSpc>
                <a:spcPct val="90000"/>
              </a:lnSpc>
              <a:spcBef>
                <a:spcPts val="0"/>
              </a:spcBef>
              <a:spcAft>
                <a:spcPts val="0"/>
              </a:spcAft>
              <a:buClr>
                <a:schemeClr val="dk1"/>
              </a:buClr>
              <a:buSzPts val="1300"/>
              <a:buFont typeface="Montserrat"/>
              <a:buChar char="●"/>
            </a:pPr>
            <a:r>
              <a:rPr lang="en-GB" sz="1300">
                <a:solidFill>
                  <a:schemeClr val="dk1"/>
                </a:solidFill>
                <a:highlight>
                  <a:schemeClr val="lt1"/>
                </a:highlight>
                <a:latin typeface="Montserrat"/>
                <a:ea typeface="Montserrat"/>
                <a:cs typeface="Montserrat"/>
                <a:sym typeface="Montserrat"/>
              </a:rPr>
              <a:t>General health screening, treatment and provision of medicines</a:t>
            </a:r>
            <a:endParaRPr sz="1300">
              <a:solidFill>
                <a:schemeClr val="dk1"/>
              </a:solidFill>
              <a:highlight>
                <a:schemeClr val="lt1"/>
              </a:highlight>
              <a:latin typeface="Montserrat"/>
              <a:ea typeface="Montserrat"/>
              <a:cs typeface="Montserrat"/>
              <a:sym typeface="Montserrat"/>
            </a:endParaRPr>
          </a:p>
          <a:p>
            <a:pPr marL="457200" lvl="0" indent="-311150" algn="l" rtl="0">
              <a:lnSpc>
                <a:spcPct val="90000"/>
              </a:lnSpc>
              <a:spcBef>
                <a:spcPts val="0"/>
              </a:spcBef>
              <a:spcAft>
                <a:spcPts val="0"/>
              </a:spcAft>
              <a:buClr>
                <a:schemeClr val="dk1"/>
              </a:buClr>
              <a:buSzPts val="1300"/>
              <a:buFont typeface="Montserrat"/>
              <a:buChar char="●"/>
            </a:pPr>
            <a:r>
              <a:rPr lang="en-GB" sz="1300">
                <a:solidFill>
                  <a:schemeClr val="dk1"/>
                </a:solidFill>
                <a:highlight>
                  <a:schemeClr val="lt1"/>
                </a:highlight>
                <a:latin typeface="Montserrat"/>
                <a:ea typeface="Montserrat"/>
                <a:cs typeface="Montserrat"/>
                <a:sym typeface="Montserrat"/>
              </a:rPr>
              <a:t>Advocacy sessions on prevention of water-borne diseases and menstrual hygiene management were conducted</a:t>
            </a:r>
            <a:endParaRPr sz="1300">
              <a:solidFill>
                <a:schemeClr val="dk1"/>
              </a:solidFill>
              <a:highlight>
                <a:schemeClr val="lt1"/>
              </a:highlight>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35"/>
          <p:cNvPicPr preferRelativeResize="0"/>
          <p:nvPr/>
        </p:nvPicPr>
        <p:blipFill rotWithShape="1">
          <a:blip r:embed="rId3">
            <a:alphaModFix/>
          </a:blip>
          <a:srcRect/>
          <a:stretch/>
        </p:blipFill>
        <p:spPr>
          <a:xfrm>
            <a:off x="7957727" y="41775"/>
            <a:ext cx="1109774" cy="746400"/>
          </a:xfrm>
          <a:prstGeom prst="rect">
            <a:avLst/>
          </a:prstGeom>
          <a:noFill/>
          <a:ln>
            <a:noFill/>
          </a:ln>
        </p:spPr>
      </p:pic>
      <p:sp>
        <p:nvSpPr>
          <p:cNvPr id="424" name="Google Shape;424;p35"/>
          <p:cNvSpPr txBox="1">
            <a:spLocks noGrp="1"/>
          </p:cNvSpPr>
          <p:nvPr>
            <p:ph type="title"/>
          </p:nvPr>
        </p:nvSpPr>
        <p:spPr>
          <a:xfrm>
            <a:off x="311700" y="139275"/>
            <a:ext cx="7256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latin typeface="Montserrat"/>
                <a:ea typeface="Montserrat"/>
                <a:cs typeface="Montserrat"/>
                <a:sym typeface="Montserrat"/>
              </a:rPr>
              <a:t>Service Delivery in Emergency Settings</a:t>
            </a:r>
            <a:endParaRPr b="1">
              <a:latin typeface="Montserrat"/>
              <a:ea typeface="Montserrat"/>
              <a:cs typeface="Montserrat"/>
              <a:sym typeface="Montserrat"/>
            </a:endParaRPr>
          </a:p>
        </p:txBody>
      </p:sp>
      <p:sp>
        <p:nvSpPr>
          <p:cNvPr id="425" name="Google Shape;425;p35"/>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426" name="Google Shape;426;p35"/>
          <p:cNvCxnSpPr/>
          <p:nvPr/>
        </p:nvCxnSpPr>
        <p:spPr>
          <a:xfrm rot="10800000" flipH="1">
            <a:off x="379225" y="683275"/>
            <a:ext cx="6827100" cy="17400"/>
          </a:xfrm>
          <a:prstGeom prst="straightConnector1">
            <a:avLst/>
          </a:prstGeom>
          <a:noFill/>
          <a:ln w="9525" cap="flat" cmpd="sng">
            <a:solidFill>
              <a:schemeClr val="dk2"/>
            </a:solidFill>
            <a:prstDash val="lgDash"/>
            <a:round/>
            <a:headEnd type="none" w="med" len="med"/>
            <a:tailEnd type="none" w="med" len="med"/>
          </a:ln>
        </p:spPr>
      </p:cxnSp>
      <p:pic>
        <p:nvPicPr>
          <p:cNvPr id="427" name="Google Shape;427;p35"/>
          <p:cNvPicPr preferRelativeResize="0"/>
          <p:nvPr/>
        </p:nvPicPr>
        <p:blipFill>
          <a:blip r:embed="rId4">
            <a:alphaModFix/>
          </a:blip>
          <a:stretch>
            <a:fillRect/>
          </a:stretch>
        </p:blipFill>
        <p:spPr>
          <a:xfrm>
            <a:off x="-9225" y="797400"/>
            <a:ext cx="6626164" cy="3855599"/>
          </a:xfrm>
          <a:prstGeom prst="rect">
            <a:avLst/>
          </a:prstGeom>
          <a:noFill/>
          <a:ln>
            <a:noFill/>
          </a:ln>
        </p:spPr>
      </p:pic>
      <p:pic>
        <p:nvPicPr>
          <p:cNvPr id="428" name="Google Shape;428;p35"/>
          <p:cNvPicPr preferRelativeResize="0"/>
          <p:nvPr/>
        </p:nvPicPr>
        <p:blipFill>
          <a:blip r:embed="rId5">
            <a:alphaModFix/>
          </a:blip>
          <a:stretch>
            <a:fillRect/>
          </a:stretch>
        </p:blipFill>
        <p:spPr>
          <a:xfrm>
            <a:off x="6718743" y="802013"/>
            <a:ext cx="1244432" cy="39987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36"/>
          <p:cNvPicPr preferRelativeResize="0"/>
          <p:nvPr/>
        </p:nvPicPr>
        <p:blipFill rotWithShape="1">
          <a:blip r:embed="rId3">
            <a:alphaModFix/>
          </a:blip>
          <a:srcRect/>
          <a:stretch/>
        </p:blipFill>
        <p:spPr>
          <a:xfrm>
            <a:off x="7957727" y="41775"/>
            <a:ext cx="1109774" cy="746400"/>
          </a:xfrm>
          <a:prstGeom prst="rect">
            <a:avLst/>
          </a:prstGeom>
          <a:noFill/>
          <a:ln>
            <a:noFill/>
          </a:ln>
        </p:spPr>
      </p:pic>
      <p:sp>
        <p:nvSpPr>
          <p:cNvPr id="434" name="Google Shape;434;p36"/>
          <p:cNvSpPr txBox="1">
            <a:spLocks noGrp="1"/>
          </p:cNvSpPr>
          <p:nvPr>
            <p:ph type="title"/>
          </p:nvPr>
        </p:nvSpPr>
        <p:spPr>
          <a:xfrm>
            <a:off x="311700" y="139275"/>
            <a:ext cx="7256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latin typeface="Montserrat"/>
                <a:ea typeface="Montserrat"/>
                <a:cs typeface="Montserrat"/>
                <a:sym typeface="Montserrat"/>
              </a:rPr>
              <a:t>Service Delivery in Emergency Settings</a:t>
            </a:r>
            <a:endParaRPr b="1">
              <a:latin typeface="Montserrat"/>
              <a:ea typeface="Montserrat"/>
              <a:cs typeface="Montserrat"/>
              <a:sym typeface="Montserrat"/>
            </a:endParaRPr>
          </a:p>
        </p:txBody>
      </p:sp>
      <p:sp>
        <p:nvSpPr>
          <p:cNvPr id="435" name="Google Shape;435;p36"/>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436" name="Google Shape;436;p36"/>
          <p:cNvCxnSpPr/>
          <p:nvPr/>
        </p:nvCxnSpPr>
        <p:spPr>
          <a:xfrm rot="10800000" flipH="1">
            <a:off x="379225" y="683275"/>
            <a:ext cx="6827100" cy="17400"/>
          </a:xfrm>
          <a:prstGeom prst="straightConnector1">
            <a:avLst/>
          </a:prstGeom>
          <a:noFill/>
          <a:ln w="9525" cap="flat" cmpd="sng">
            <a:solidFill>
              <a:schemeClr val="dk2"/>
            </a:solidFill>
            <a:prstDash val="lgDash"/>
            <a:round/>
            <a:headEnd type="none" w="med" len="med"/>
            <a:tailEnd type="none" w="med" len="med"/>
          </a:ln>
        </p:spPr>
      </p:cxnSp>
      <p:pic>
        <p:nvPicPr>
          <p:cNvPr id="437" name="Google Shape;437;p36"/>
          <p:cNvPicPr preferRelativeResize="0"/>
          <p:nvPr/>
        </p:nvPicPr>
        <p:blipFill>
          <a:blip r:embed="rId4">
            <a:alphaModFix/>
          </a:blip>
          <a:stretch>
            <a:fillRect/>
          </a:stretch>
        </p:blipFill>
        <p:spPr>
          <a:xfrm>
            <a:off x="522750" y="940575"/>
            <a:ext cx="8111992" cy="3779400"/>
          </a:xfrm>
          <a:prstGeom prst="rect">
            <a:avLst/>
          </a:prstGeom>
          <a:noFill/>
          <a:ln>
            <a:noFill/>
          </a:ln>
        </p:spPr>
      </p:pic>
      <p:pic>
        <p:nvPicPr>
          <p:cNvPr id="438" name="Google Shape;438;p36"/>
          <p:cNvPicPr preferRelativeResize="0"/>
          <p:nvPr/>
        </p:nvPicPr>
        <p:blipFill>
          <a:blip r:embed="rId5">
            <a:alphaModFix/>
          </a:blip>
          <a:stretch>
            <a:fillRect/>
          </a:stretch>
        </p:blipFill>
        <p:spPr>
          <a:xfrm>
            <a:off x="522744" y="4407825"/>
            <a:ext cx="2033575" cy="4645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37"/>
          <p:cNvSpPr txBox="1">
            <a:spLocks noGrp="1"/>
          </p:cNvSpPr>
          <p:nvPr>
            <p:ph type="title"/>
          </p:nvPr>
        </p:nvSpPr>
        <p:spPr>
          <a:xfrm>
            <a:off x="235500" y="73775"/>
            <a:ext cx="70779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250" b="1">
                <a:highlight>
                  <a:schemeClr val="lt1"/>
                </a:highlight>
                <a:latin typeface="Montserrat"/>
                <a:ea typeface="Montserrat"/>
                <a:cs typeface="Montserrat"/>
                <a:sym typeface="Montserrat"/>
              </a:rPr>
              <a:t>District Dadu-Flood Affected-SRC X AKU</a:t>
            </a:r>
            <a:endParaRPr sz="2250" b="1">
              <a:highlight>
                <a:schemeClr val="lt1"/>
              </a:highlight>
              <a:latin typeface="Montserrat"/>
              <a:ea typeface="Montserrat"/>
              <a:cs typeface="Montserrat"/>
              <a:sym typeface="Montserrat"/>
            </a:endParaRPr>
          </a:p>
        </p:txBody>
      </p:sp>
      <p:sp>
        <p:nvSpPr>
          <p:cNvPr id="444" name="Google Shape;444;p37"/>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445" name="Google Shape;445;p37"/>
          <p:cNvCxnSpPr/>
          <p:nvPr/>
        </p:nvCxnSpPr>
        <p:spPr>
          <a:xfrm rot="10800000" flipH="1">
            <a:off x="379225" y="683275"/>
            <a:ext cx="6827100" cy="17400"/>
          </a:xfrm>
          <a:prstGeom prst="straightConnector1">
            <a:avLst/>
          </a:prstGeom>
          <a:noFill/>
          <a:ln w="9525" cap="flat" cmpd="sng">
            <a:solidFill>
              <a:schemeClr val="dk2"/>
            </a:solidFill>
            <a:prstDash val="lgDash"/>
            <a:round/>
            <a:headEnd type="none" w="med" len="med"/>
            <a:tailEnd type="none" w="med" len="med"/>
          </a:ln>
        </p:spPr>
      </p:cxnSp>
      <p:pic>
        <p:nvPicPr>
          <p:cNvPr id="446" name="Google Shape;446;p37"/>
          <p:cNvPicPr preferRelativeResize="0"/>
          <p:nvPr/>
        </p:nvPicPr>
        <p:blipFill rotWithShape="1">
          <a:blip r:embed="rId3">
            <a:alphaModFix/>
          </a:blip>
          <a:srcRect/>
          <a:stretch/>
        </p:blipFill>
        <p:spPr>
          <a:xfrm>
            <a:off x="7957727" y="41775"/>
            <a:ext cx="1109774" cy="746400"/>
          </a:xfrm>
          <a:prstGeom prst="rect">
            <a:avLst/>
          </a:prstGeom>
          <a:noFill/>
          <a:ln>
            <a:noFill/>
          </a:ln>
        </p:spPr>
      </p:pic>
      <p:pic>
        <p:nvPicPr>
          <p:cNvPr id="447" name="Google Shape;447;p37"/>
          <p:cNvPicPr preferRelativeResize="0"/>
          <p:nvPr/>
        </p:nvPicPr>
        <p:blipFill rotWithShape="1">
          <a:blip r:embed="rId4">
            <a:alphaModFix/>
          </a:blip>
          <a:srcRect b="1758"/>
          <a:stretch/>
        </p:blipFill>
        <p:spPr>
          <a:xfrm>
            <a:off x="274049" y="837666"/>
            <a:ext cx="3341987" cy="2849450"/>
          </a:xfrm>
          <a:prstGeom prst="rect">
            <a:avLst/>
          </a:prstGeom>
          <a:noFill/>
          <a:ln>
            <a:noFill/>
          </a:ln>
        </p:spPr>
      </p:pic>
      <p:pic>
        <p:nvPicPr>
          <p:cNvPr id="448" name="Google Shape;448;p37"/>
          <p:cNvPicPr preferRelativeResize="0"/>
          <p:nvPr/>
        </p:nvPicPr>
        <p:blipFill>
          <a:blip r:embed="rId5">
            <a:alphaModFix/>
          </a:blip>
          <a:stretch>
            <a:fillRect/>
          </a:stretch>
        </p:blipFill>
        <p:spPr>
          <a:xfrm>
            <a:off x="3900054" y="945656"/>
            <a:ext cx="2244439" cy="2026944"/>
          </a:xfrm>
          <a:prstGeom prst="rect">
            <a:avLst/>
          </a:prstGeom>
          <a:noFill/>
          <a:ln>
            <a:noFill/>
          </a:ln>
        </p:spPr>
      </p:pic>
      <p:pic>
        <p:nvPicPr>
          <p:cNvPr id="2" name="Google Shape;362;p33">
            <a:extLst>
              <a:ext uri="{FF2B5EF4-FFF2-40B4-BE49-F238E27FC236}">
                <a16:creationId xmlns:a16="http://schemas.microsoft.com/office/drawing/2014/main" id="{08F4BD2F-013E-4166-55F0-932E6079B9F8}"/>
              </a:ext>
            </a:extLst>
          </p:cNvPr>
          <p:cNvPicPr preferRelativeResize="0"/>
          <p:nvPr/>
        </p:nvPicPr>
        <p:blipFill>
          <a:blip r:embed="rId6">
            <a:alphaModFix/>
          </a:blip>
          <a:stretch>
            <a:fillRect/>
          </a:stretch>
        </p:blipFill>
        <p:spPr>
          <a:xfrm>
            <a:off x="6144493" y="928254"/>
            <a:ext cx="2438100" cy="1742293"/>
          </a:xfrm>
          <a:prstGeom prst="rect">
            <a:avLst/>
          </a:prstGeom>
          <a:noFill/>
          <a:ln>
            <a:noFill/>
          </a:ln>
        </p:spPr>
      </p:pic>
      <p:pic>
        <p:nvPicPr>
          <p:cNvPr id="3" name="Google Shape;360;p33">
            <a:extLst>
              <a:ext uri="{FF2B5EF4-FFF2-40B4-BE49-F238E27FC236}">
                <a16:creationId xmlns:a16="http://schemas.microsoft.com/office/drawing/2014/main" id="{A8BA5114-AFEB-AC2B-C65B-7416B811BA70}"/>
              </a:ext>
            </a:extLst>
          </p:cNvPr>
          <p:cNvPicPr preferRelativeResize="0"/>
          <p:nvPr/>
        </p:nvPicPr>
        <p:blipFill>
          <a:blip r:embed="rId7">
            <a:alphaModFix/>
          </a:blip>
          <a:stretch>
            <a:fillRect/>
          </a:stretch>
        </p:blipFill>
        <p:spPr>
          <a:xfrm>
            <a:off x="6144493" y="2687950"/>
            <a:ext cx="2438100" cy="2079150"/>
          </a:xfrm>
          <a:prstGeom prst="rect">
            <a:avLst/>
          </a:prstGeom>
          <a:noFill/>
          <a:ln>
            <a:noFill/>
          </a:ln>
        </p:spPr>
      </p:pic>
      <p:pic>
        <p:nvPicPr>
          <p:cNvPr id="361" name="Google Shape;361;p33" descr="C:\Users\atif.habib\Desktop\P1100304.JPG">
            <a:extLst>
              <a:ext uri="{FF2B5EF4-FFF2-40B4-BE49-F238E27FC236}">
                <a16:creationId xmlns:a16="http://schemas.microsoft.com/office/drawing/2014/main" id="{0963EEA9-F3A0-6913-FB5F-90049DD8FE76}"/>
              </a:ext>
            </a:extLst>
          </p:cNvPr>
          <p:cNvPicPr preferRelativeResize="0"/>
          <p:nvPr/>
        </p:nvPicPr>
        <p:blipFill>
          <a:blip r:embed="rId8">
            <a:alphaModFix/>
          </a:blip>
          <a:stretch>
            <a:fillRect/>
          </a:stretch>
        </p:blipFill>
        <p:spPr>
          <a:xfrm>
            <a:off x="3900054" y="2990002"/>
            <a:ext cx="2244439" cy="177926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8"/>
          <p:cNvSpPr txBox="1">
            <a:spLocks noGrp="1"/>
          </p:cNvSpPr>
          <p:nvPr>
            <p:ph type="title"/>
          </p:nvPr>
        </p:nvSpPr>
        <p:spPr>
          <a:xfrm>
            <a:off x="235500" y="73775"/>
            <a:ext cx="70779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250" b="1">
                <a:highlight>
                  <a:schemeClr val="lt1"/>
                </a:highlight>
                <a:latin typeface="Montserrat"/>
                <a:ea typeface="Montserrat"/>
                <a:cs typeface="Montserrat"/>
                <a:sym typeface="Montserrat"/>
              </a:rPr>
              <a:t>Pandemic SARS</a:t>
            </a:r>
            <a:endParaRPr sz="2250" b="1">
              <a:highlight>
                <a:schemeClr val="lt1"/>
              </a:highlight>
              <a:latin typeface="Montserrat"/>
              <a:ea typeface="Montserrat"/>
              <a:cs typeface="Montserrat"/>
              <a:sym typeface="Montserrat"/>
            </a:endParaRPr>
          </a:p>
        </p:txBody>
      </p:sp>
      <p:sp>
        <p:nvSpPr>
          <p:cNvPr id="454" name="Google Shape;454;p38"/>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455" name="Google Shape;455;p38"/>
          <p:cNvCxnSpPr/>
          <p:nvPr/>
        </p:nvCxnSpPr>
        <p:spPr>
          <a:xfrm rot="10800000" flipH="1">
            <a:off x="379225" y="683275"/>
            <a:ext cx="6827100" cy="17400"/>
          </a:xfrm>
          <a:prstGeom prst="straightConnector1">
            <a:avLst/>
          </a:prstGeom>
          <a:noFill/>
          <a:ln w="9525" cap="flat" cmpd="sng">
            <a:solidFill>
              <a:schemeClr val="dk2"/>
            </a:solidFill>
            <a:prstDash val="lgDash"/>
            <a:round/>
            <a:headEnd type="none" w="med" len="med"/>
            <a:tailEnd type="none" w="med" len="med"/>
          </a:ln>
        </p:spPr>
      </p:cxnSp>
      <p:pic>
        <p:nvPicPr>
          <p:cNvPr id="456" name="Google Shape;456;p38"/>
          <p:cNvPicPr preferRelativeResize="0"/>
          <p:nvPr/>
        </p:nvPicPr>
        <p:blipFill rotWithShape="1">
          <a:blip r:embed="rId3">
            <a:alphaModFix/>
          </a:blip>
          <a:srcRect/>
          <a:stretch/>
        </p:blipFill>
        <p:spPr>
          <a:xfrm>
            <a:off x="7957727" y="41775"/>
            <a:ext cx="1109774" cy="746400"/>
          </a:xfrm>
          <a:prstGeom prst="rect">
            <a:avLst/>
          </a:prstGeom>
          <a:noFill/>
          <a:ln>
            <a:noFill/>
          </a:ln>
        </p:spPr>
      </p:pic>
      <p:sp>
        <p:nvSpPr>
          <p:cNvPr id="457" name="Google Shape;457;p38"/>
          <p:cNvSpPr txBox="1"/>
          <p:nvPr/>
        </p:nvSpPr>
        <p:spPr>
          <a:xfrm>
            <a:off x="1986900" y="948950"/>
            <a:ext cx="5170200" cy="1178700"/>
          </a:xfrm>
          <a:prstGeom prst="rect">
            <a:avLst/>
          </a:prstGeom>
          <a:noFill/>
          <a:ln w="9525" cap="flat" cmpd="sng">
            <a:solidFill>
              <a:srgbClr val="296030"/>
            </a:solidFill>
            <a:prstDash val="solid"/>
            <a:round/>
            <a:headEnd type="none" w="sm" len="sm"/>
            <a:tailEnd type="none" w="sm" len="sm"/>
          </a:ln>
        </p:spPr>
        <p:txBody>
          <a:bodyPr spcFirstLastPara="1" wrap="square" lIns="91425" tIns="91425" rIns="91425" bIns="91425" anchor="t" anchorCtr="0">
            <a:noAutofit/>
          </a:bodyPr>
          <a:lstStyle/>
          <a:p>
            <a:pPr marL="38100" marR="38100" lvl="0" indent="0" algn="ctr" rtl="0">
              <a:lnSpc>
                <a:spcPct val="109090"/>
              </a:lnSpc>
              <a:spcBef>
                <a:spcPts val="0"/>
              </a:spcBef>
              <a:spcAft>
                <a:spcPts val="0"/>
              </a:spcAft>
              <a:buClr>
                <a:schemeClr val="dk1"/>
              </a:buClr>
              <a:buSzPts val="1100"/>
              <a:buFont typeface="Arial"/>
              <a:buNone/>
            </a:pPr>
            <a:r>
              <a:rPr lang="en-GB" sz="1500" dirty="0">
                <a:solidFill>
                  <a:srgbClr val="222222"/>
                </a:solidFill>
                <a:highlight>
                  <a:srgbClr val="FFFFFF"/>
                </a:highlight>
                <a:latin typeface="Montserrat SemiBold"/>
                <a:ea typeface="Montserrat SemiBold"/>
                <a:cs typeface="Montserrat SemiBold"/>
                <a:sym typeface="Montserrat SemiBold"/>
              </a:rPr>
              <a:t>Pregnancy outcomes and vaccine effectiveness during the period of omicron as the variant of concern, INTERCOVID-2022: A multinational, observational study</a:t>
            </a:r>
            <a:endParaRPr sz="1500" dirty="0">
              <a:solidFill>
                <a:srgbClr val="222222"/>
              </a:solidFill>
              <a:highlight>
                <a:srgbClr val="FFFFFF"/>
              </a:highlight>
              <a:latin typeface="Montserrat SemiBold"/>
              <a:ea typeface="Montserrat SemiBold"/>
              <a:cs typeface="Montserrat SemiBold"/>
              <a:sym typeface="Montserrat SemiBold"/>
            </a:endParaRPr>
          </a:p>
          <a:p>
            <a:pPr marL="0" lvl="0" indent="0" algn="ctr" rtl="0">
              <a:spcBef>
                <a:spcPts val="0"/>
              </a:spcBef>
              <a:spcAft>
                <a:spcPts val="0"/>
              </a:spcAft>
              <a:buNone/>
            </a:pPr>
            <a:endParaRPr sz="1500" dirty="0">
              <a:solidFill>
                <a:schemeClr val="dk2"/>
              </a:solidFill>
              <a:latin typeface="Montserrat SemiBold"/>
              <a:ea typeface="Montserrat SemiBold"/>
              <a:cs typeface="Montserrat SemiBold"/>
              <a:sym typeface="Montserrat SemiBold"/>
            </a:endParaRPr>
          </a:p>
        </p:txBody>
      </p:sp>
      <p:sp>
        <p:nvSpPr>
          <p:cNvPr id="458" name="Google Shape;458;p38"/>
          <p:cNvSpPr txBox="1"/>
          <p:nvPr/>
        </p:nvSpPr>
        <p:spPr>
          <a:xfrm>
            <a:off x="2292927" y="2375924"/>
            <a:ext cx="5245173" cy="786326"/>
          </a:xfrm>
          <a:prstGeom prst="rect">
            <a:avLst/>
          </a:prstGeom>
          <a:noFill/>
          <a:ln w="9525" cap="flat" cmpd="sng">
            <a:solidFill>
              <a:srgbClr val="3A7D2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500" b="1" dirty="0">
                <a:solidFill>
                  <a:schemeClr val="dk1"/>
                </a:solidFill>
                <a:latin typeface="Montserrat"/>
                <a:ea typeface="Montserrat"/>
                <a:cs typeface="Montserrat"/>
                <a:sym typeface="Montserrat"/>
              </a:rPr>
              <a:t>Maternal and Neonatal Morbidity and Mortality Among Pregnant Women With and Without COVID-19 Infection-global study </a:t>
            </a:r>
            <a:endParaRPr sz="1500" b="1" dirty="0">
              <a:solidFill>
                <a:schemeClr val="dk1"/>
              </a:solidFill>
              <a:latin typeface="Montserrat"/>
              <a:ea typeface="Montserrat"/>
              <a:cs typeface="Montserrat"/>
              <a:sym typeface="Montserrat"/>
            </a:endParaRPr>
          </a:p>
          <a:p>
            <a:pPr marL="0" lvl="0" indent="0" algn="ctr" rtl="0">
              <a:spcBef>
                <a:spcPts val="0"/>
              </a:spcBef>
              <a:spcAft>
                <a:spcPts val="0"/>
              </a:spcAft>
              <a:buNone/>
            </a:pPr>
            <a:endParaRPr sz="1500" b="1" dirty="0">
              <a:solidFill>
                <a:schemeClr val="dk1"/>
              </a:solidFill>
              <a:latin typeface="Montserrat"/>
              <a:ea typeface="Montserrat"/>
              <a:cs typeface="Montserrat"/>
              <a:sym typeface="Montserrat"/>
            </a:endParaRPr>
          </a:p>
          <a:p>
            <a:pPr marL="0" lvl="0" indent="0" algn="ctr" rtl="0">
              <a:spcBef>
                <a:spcPts val="0"/>
              </a:spcBef>
              <a:spcAft>
                <a:spcPts val="0"/>
              </a:spcAft>
              <a:buNone/>
            </a:pPr>
            <a:endParaRPr sz="1500" b="1" dirty="0">
              <a:solidFill>
                <a:schemeClr val="dk1"/>
              </a:solidFill>
              <a:latin typeface="Montserrat"/>
              <a:ea typeface="Montserrat"/>
              <a:cs typeface="Montserrat"/>
              <a:sym typeface="Montserrat"/>
            </a:endParaRPr>
          </a:p>
        </p:txBody>
      </p:sp>
      <p:pic>
        <p:nvPicPr>
          <p:cNvPr id="459" name="Google Shape;459;p38"/>
          <p:cNvPicPr preferRelativeResize="0"/>
          <p:nvPr/>
        </p:nvPicPr>
        <p:blipFill>
          <a:blip r:embed="rId4">
            <a:alphaModFix/>
          </a:blip>
          <a:stretch>
            <a:fillRect/>
          </a:stretch>
        </p:blipFill>
        <p:spPr>
          <a:xfrm>
            <a:off x="178399" y="1040924"/>
            <a:ext cx="1576731" cy="874800"/>
          </a:xfrm>
          <a:prstGeom prst="rect">
            <a:avLst/>
          </a:prstGeom>
          <a:noFill/>
          <a:ln>
            <a:noFill/>
          </a:ln>
        </p:spPr>
      </p:pic>
      <p:pic>
        <p:nvPicPr>
          <p:cNvPr id="460" name="Google Shape;460;p38"/>
          <p:cNvPicPr preferRelativeResize="0"/>
          <p:nvPr/>
        </p:nvPicPr>
        <p:blipFill>
          <a:blip r:embed="rId5">
            <a:alphaModFix/>
          </a:blip>
          <a:stretch>
            <a:fillRect/>
          </a:stretch>
        </p:blipFill>
        <p:spPr>
          <a:xfrm>
            <a:off x="7438470" y="948950"/>
            <a:ext cx="1476350" cy="1058750"/>
          </a:xfrm>
          <a:prstGeom prst="rect">
            <a:avLst/>
          </a:prstGeom>
          <a:noFill/>
          <a:ln>
            <a:noFill/>
          </a:ln>
        </p:spPr>
      </p:pic>
      <p:pic>
        <p:nvPicPr>
          <p:cNvPr id="461" name="Google Shape;461;p38"/>
          <p:cNvPicPr preferRelativeResize="0"/>
          <p:nvPr/>
        </p:nvPicPr>
        <p:blipFill rotWithShape="1">
          <a:blip r:embed="rId6">
            <a:alphaModFix/>
          </a:blip>
          <a:srcRect r="43406"/>
          <a:stretch/>
        </p:blipFill>
        <p:spPr>
          <a:xfrm>
            <a:off x="77770" y="2445974"/>
            <a:ext cx="2160768" cy="572700"/>
          </a:xfrm>
          <a:prstGeom prst="rect">
            <a:avLst/>
          </a:prstGeom>
          <a:noFill/>
          <a:ln>
            <a:noFill/>
          </a:ln>
        </p:spPr>
      </p:pic>
      <p:sp>
        <p:nvSpPr>
          <p:cNvPr id="3" name="TextBox 2">
            <a:extLst>
              <a:ext uri="{FF2B5EF4-FFF2-40B4-BE49-F238E27FC236}">
                <a16:creationId xmlns:a16="http://schemas.microsoft.com/office/drawing/2014/main" id="{8F5E8208-858C-ABE6-3B97-E85FB3AC24CC}"/>
              </a:ext>
            </a:extLst>
          </p:cNvPr>
          <p:cNvSpPr txBox="1"/>
          <p:nvPr/>
        </p:nvSpPr>
        <p:spPr>
          <a:xfrm>
            <a:off x="178399" y="3480574"/>
            <a:ext cx="7677127" cy="1169551"/>
          </a:xfrm>
          <a:prstGeom prst="rect">
            <a:avLst/>
          </a:prstGeom>
          <a:noFill/>
        </p:spPr>
        <p:txBody>
          <a:bodyPr wrap="square">
            <a:spAutoFit/>
          </a:bodyPr>
          <a:lstStyle/>
          <a:p>
            <a:r>
              <a:rPr lang="en-US" dirty="0"/>
              <a:t>KARACHI: Pregnant women who contract Covid-19 are 22 times more likely to die and 50 per cent more likely to experience pregnancy-related complications than expecting women unaffected by Covid-19, says a global study of over 2,100 pregnant women across 18 countries, including Pakistan, published in JAMA Paediatrics.</a:t>
            </a:r>
          </a:p>
          <a:p>
            <a:endParaRPr lang="en-US" dirty="0"/>
          </a:p>
        </p:txBody>
      </p:sp>
      <p:pic>
        <p:nvPicPr>
          <p:cNvPr id="1026" name="Picture 2" descr="DAWN.COM Logo">
            <a:extLst>
              <a:ext uri="{FF2B5EF4-FFF2-40B4-BE49-F238E27FC236}">
                <a16:creationId xmlns:a16="http://schemas.microsoft.com/office/drawing/2014/main" id="{BA70C7D6-A3A8-3457-516E-540BA197AE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422347" flipH="1" flipV="1">
            <a:off x="7986426" y="2921301"/>
            <a:ext cx="744769" cy="5645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39"/>
          <p:cNvPicPr preferRelativeResize="0"/>
          <p:nvPr/>
        </p:nvPicPr>
        <p:blipFill rotWithShape="1">
          <a:blip r:embed="rId3">
            <a:alphaModFix/>
          </a:blip>
          <a:srcRect/>
          <a:stretch/>
        </p:blipFill>
        <p:spPr>
          <a:xfrm>
            <a:off x="7805327" y="117975"/>
            <a:ext cx="1109774" cy="746400"/>
          </a:xfrm>
          <a:prstGeom prst="rect">
            <a:avLst/>
          </a:prstGeom>
          <a:noFill/>
          <a:ln>
            <a:noFill/>
          </a:ln>
        </p:spPr>
      </p:pic>
      <p:sp>
        <p:nvSpPr>
          <p:cNvPr id="467" name="Google Shape;467;p39"/>
          <p:cNvSpPr txBox="1">
            <a:spLocks noGrp="1"/>
          </p:cNvSpPr>
          <p:nvPr>
            <p:ph type="title"/>
          </p:nvPr>
        </p:nvSpPr>
        <p:spPr>
          <a:xfrm>
            <a:off x="311700" y="139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latin typeface="Montserrat"/>
                <a:ea typeface="Montserrat"/>
                <a:cs typeface="Montserrat"/>
                <a:sym typeface="Montserrat"/>
              </a:rPr>
              <a:t>Next Generation of Scientists </a:t>
            </a:r>
            <a:endParaRPr b="1">
              <a:latin typeface="Montserrat"/>
              <a:ea typeface="Montserrat"/>
              <a:cs typeface="Montserrat"/>
              <a:sym typeface="Montserrat"/>
            </a:endParaRPr>
          </a:p>
        </p:txBody>
      </p:sp>
      <p:sp>
        <p:nvSpPr>
          <p:cNvPr id="468" name="Google Shape;468;p39"/>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469" name="Google Shape;469;p39"/>
          <p:cNvCxnSpPr/>
          <p:nvPr/>
        </p:nvCxnSpPr>
        <p:spPr>
          <a:xfrm rot="10800000" flipH="1">
            <a:off x="379225" y="683275"/>
            <a:ext cx="6827100" cy="17400"/>
          </a:xfrm>
          <a:prstGeom prst="straightConnector1">
            <a:avLst/>
          </a:prstGeom>
          <a:noFill/>
          <a:ln w="9525" cap="flat" cmpd="sng">
            <a:solidFill>
              <a:schemeClr val="dk2"/>
            </a:solidFill>
            <a:prstDash val="lgDash"/>
            <a:round/>
            <a:headEnd type="none" w="med" len="med"/>
            <a:tailEnd type="none" w="med" len="med"/>
          </a:ln>
        </p:spPr>
      </p:cxnSp>
      <p:sp>
        <p:nvSpPr>
          <p:cNvPr id="470" name="Google Shape;470;p39"/>
          <p:cNvSpPr txBox="1"/>
          <p:nvPr/>
        </p:nvSpPr>
        <p:spPr>
          <a:xfrm>
            <a:off x="265750" y="4093783"/>
            <a:ext cx="1956600" cy="37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chemeClr val="dk1"/>
                </a:solidFill>
                <a:latin typeface="Montserrat"/>
                <a:ea typeface="Montserrat"/>
                <a:cs typeface="Montserrat"/>
                <a:sym typeface="Montserrat"/>
              </a:rPr>
              <a:t>Dr. Nimra Shahid</a:t>
            </a:r>
            <a:endParaRPr b="1">
              <a:solidFill>
                <a:schemeClr val="dk1"/>
              </a:solidFill>
              <a:latin typeface="Montserrat"/>
              <a:ea typeface="Montserrat"/>
              <a:cs typeface="Montserrat"/>
              <a:sym typeface="Montserrat"/>
            </a:endParaRPr>
          </a:p>
          <a:p>
            <a:pPr marL="0" lvl="0" indent="0" algn="ctr" rtl="0">
              <a:spcBef>
                <a:spcPts val="0"/>
              </a:spcBef>
              <a:spcAft>
                <a:spcPts val="0"/>
              </a:spcAft>
              <a:buNone/>
            </a:pPr>
            <a:endParaRPr b="1" i="1">
              <a:solidFill>
                <a:schemeClr val="dk1"/>
              </a:solidFill>
              <a:latin typeface="Montserrat"/>
              <a:ea typeface="Montserrat"/>
              <a:cs typeface="Montserrat"/>
              <a:sym typeface="Montserrat"/>
            </a:endParaRPr>
          </a:p>
        </p:txBody>
      </p:sp>
      <p:pic>
        <p:nvPicPr>
          <p:cNvPr id="471" name="Google Shape;471;p39"/>
          <p:cNvPicPr preferRelativeResize="0"/>
          <p:nvPr/>
        </p:nvPicPr>
        <p:blipFill rotWithShape="1">
          <a:blip r:embed="rId4">
            <a:alphaModFix/>
          </a:blip>
          <a:srcRect l="33563" t="16807" b="34894"/>
          <a:stretch/>
        </p:blipFill>
        <p:spPr>
          <a:xfrm>
            <a:off x="647125" y="2996088"/>
            <a:ext cx="1168368" cy="1083764"/>
          </a:xfrm>
          <a:prstGeom prst="rect">
            <a:avLst/>
          </a:prstGeom>
          <a:noFill/>
          <a:ln>
            <a:noFill/>
          </a:ln>
        </p:spPr>
      </p:pic>
      <p:sp>
        <p:nvSpPr>
          <p:cNvPr id="472" name="Google Shape;472;p39"/>
          <p:cNvSpPr txBox="1"/>
          <p:nvPr/>
        </p:nvSpPr>
        <p:spPr>
          <a:xfrm>
            <a:off x="2139123" y="4122207"/>
            <a:ext cx="1956600" cy="44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chemeClr val="dk1"/>
                </a:solidFill>
                <a:latin typeface="Montserrat"/>
                <a:ea typeface="Montserrat"/>
                <a:cs typeface="Montserrat"/>
                <a:sym typeface="Montserrat"/>
              </a:rPr>
              <a:t>Fareeha Javaid</a:t>
            </a:r>
            <a:endParaRPr b="1" i="1">
              <a:solidFill>
                <a:schemeClr val="dk1"/>
              </a:solidFill>
              <a:latin typeface="Montserrat"/>
              <a:ea typeface="Montserrat"/>
              <a:cs typeface="Montserrat"/>
              <a:sym typeface="Montserrat"/>
            </a:endParaRPr>
          </a:p>
        </p:txBody>
      </p:sp>
      <p:pic>
        <p:nvPicPr>
          <p:cNvPr id="473" name="Google Shape;473;p39"/>
          <p:cNvPicPr preferRelativeResize="0"/>
          <p:nvPr/>
        </p:nvPicPr>
        <p:blipFill>
          <a:blip r:embed="rId5">
            <a:alphaModFix/>
          </a:blip>
          <a:stretch>
            <a:fillRect/>
          </a:stretch>
        </p:blipFill>
        <p:spPr>
          <a:xfrm>
            <a:off x="2533212" y="2943350"/>
            <a:ext cx="1168449" cy="1189253"/>
          </a:xfrm>
          <a:prstGeom prst="rect">
            <a:avLst/>
          </a:prstGeom>
          <a:noFill/>
          <a:ln>
            <a:noFill/>
          </a:ln>
        </p:spPr>
      </p:pic>
      <p:pic>
        <p:nvPicPr>
          <p:cNvPr id="474" name="Google Shape;474;p39"/>
          <p:cNvPicPr preferRelativeResize="0"/>
          <p:nvPr/>
        </p:nvPicPr>
        <p:blipFill>
          <a:blip r:embed="rId6">
            <a:alphaModFix/>
          </a:blip>
          <a:stretch>
            <a:fillRect/>
          </a:stretch>
        </p:blipFill>
        <p:spPr>
          <a:xfrm>
            <a:off x="6679600" y="939025"/>
            <a:ext cx="1168450" cy="1168450"/>
          </a:xfrm>
          <a:prstGeom prst="rect">
            <a:avLst/>
          </a:prstGeom>
          <a:noFill/>
          <a:ln>
            <a:noFill/>
          </a:ln>
        </p:spPr>
      </p:pic>
      <p:sp>
        <p:nvSpPr>
          <p:cNvPr id="475" name="Google Shape;475;p39"/>
          <p:cNvSpPr txBox="1"/>
          <p:nvPr/>
        </p:nvSpPr>
        <p:spPr>
          <a:xfrm>
            <a:off x="6285523" y="2107482"/>
            <a:ext cx="1956600" cy="44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chemeClr val="dk1"/>
                </a:solidFill>
                <a:latin typeface="Montserrat"/>
                <a:ea typeface="Montserrat"/>
                <a:cs typeface="Montserrat"/>
                <a:sym typeface="Montserrat"/>
              </a:rPr>
              <a:t>Ridwa Alam</a:t>
            </a:r>
            <a:endParaRPr b="1" i="1">
              <a:solidFill>
                <a:schemeClr val="dk1"/>
              </a:solidFill>
              <a:latin typeface="Montserrat"/>
              <a:ea typeface="Montserrat"/>
              <a:cs typeface="Montserrat"/>
              <a:sym typeface="Montserrat"/>
            </a:endParaRPr>
          </a:p>
        </p:txBody>
      </p:sp>
      <p:sp>
        <p:nvSpPr>
          <p:cNvPr id="476" name="Google Shape;476;p39"/>
          <p:cNvSpPr txBox="1"/>
          <p:nvPr/>
        </p:nvSpPr>
        <p:spPr>
          <a:xfrm>
            <a:off x="4150173" y="4138782"/>
            <a:ext cx="1956600" cy="44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chemeClr val="dk1"/>
                </a:solidFill>
                <a:latin typeface="Montserrat"/>
                <a:ea typeface="Montserrat"/>
                <a:cs typeface="Montserrat"/>
                <a:sym typeface="Montserrat"/>
              </a:rPr>
              <a:t>Fizza Amir</a:t>
            </a:r>
            <a:endParaRPr b="1" i="1">
              <a:solidFill>
                <a:schemeClr val="dk1"/>
              </a:solidFill>
              <a:latin typeface="Montserrat"/>
              <a:ea typeface="Montserrat"/>
              <a:cs typeface="Montserrat"/>
              <a:sym typeface="Montserrat"/>
            </a:endParaRPr>
          </a:p>
        </p:txBody>
      </p:sp>
      <p:sp>
        <p:nvSpPr>
          <p:cNvPr id="477" name="Google Shape;477;p39"/>
          <p:cNvSpPr txBox="1"/>
          <p:nvPr/>
        </p:nvSpPr>
        <p:spPr>
          <a:xfrm>
            <a:off x="494338" y="2138683"/>
            <a:ext cx="1956600" cy="37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chemeClr val="dk1"/>
                </a:solidFill>
                <a:latin typeface="Montserrat"/>
                <a:ea typeface="Montserrat"/>
                <a:cs typeface="Montserrat"/>
                <a:sym typeface="Montserrat"/>
              </a:rPr>
              <a:t>Dr. Hareem Fatima</a:t>
            </a:r>
            <a:endParaRPr b="1">
              <a:solidFill>
                <a:schemeClr val="dk1"/>
              </a:solidFill>
              <a:latin typeface="Montserrat"/>
              <a:ea typeface="Montserrat"/>
              <a:cs typeface="Montserrat"/>
              <a:sym typeface="Montserrat"/>
            </a:endParaRPr>
          </a:p>
          <a:p>
            <a:pPr marL="0" lvl="0" indent="0" algn="ctr" rtl="0">
              <a:spcBef>
                <a:spcPts val="0"/>
              </a:spcBef>
              <a:spcAft>
                <a:spcPts val="0"/>
              </a:spcAft>
              <a:buNone/>
            </a:pPr>
            <a:endParaRPr b="1" i="1">
              <a:solidFill>
                <a:schemeClr val="dk1"/>
              </a:solidFill>
              <a:latin typeface="Montserrat"/>
              <a:ea typeface="Montserrat"/>
              <a:cs typeface="Montserrat"/>
              <a:sym typeface="Montserrat"/>
            </a:endParaRPr>
          </a:p>
        </p:txBody>
      </p:sp>
      <p:sp>
        <p:nvSpPr>
          <p:cNvPr id="478" name="Google Shape;478;p39"/>
          <p:cNvSpPr txBox="1"/>
          <p:nvPr/>
        </p:nvSpPr>
        <p:spPr>
          <a:xfrm>
            <a:off x="2587288" y="2138683"/>
            <a:ext cx="1956600" cy="37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chemeClr val="dk1"/>
                </a:solidFill>
                <a:latin typeface="Montserrat"/>
                <a:ea typeface="Montserrat"/>
                <a:cs typeface="Montserrat"/>
                <a:sym typeface="Montserrat"/>
              </a:rPr>
              <a:t>Dr. Asma Qureshi</a:t>
            </a:r>
            <a:endParaRPr b="1">
              <a:solidFill>
                <a:schemeClr val="dk1"/>
              </a:solidFill>
              <a:latin typeface="Montserrat"/>
              <a:ea typeface="Montserrat"/>
              <a:cs typeface="Montserrat"/>
              <a:sym typeface="Montserrat"/>
            </a:endParaRPr>
          </a:p>
          <a:p>
            <a:pPr marL="0" lvl="0" indent="0" algn="ctr" rtl="0">
              <a:spcBef>
                <a:spcPts val="0"/>
              </a:spcBef>
              <a:spcAft>
                <a:spcPts val="0"/>
              </a:spcAft>
              <a:buNone/>
            </a:pPr>
            <a:endParaRPr b="1" i="1">
              <a:solidFill>
                <a:schemeClr val="dk1"/>
              </a:solidFill>
              <a:latin typeface="Montserrat"/>
              <a:ea typeface="Montserrat"/>
              <a:cs typeface="Montserrat"/>
              <a:sym typeface="Montserrat"/>
            </a:endParaRPr>
          </a:p>
        </p:txBody>
      </p:sp>
      <p:sp>
        <p:nvSpPr>
          <p:cNvPr id="479" name="Google Shape;479;p39"/>
          <p:cNvSpPr txBox="1"/>
          <p:nvPr/>
        </p:nvSpPr>
        <p:spPr>
          <a:xfrm>
            <a:off x="4431788" y="2138683"/>
            <a:ext cx="1956600" cy="37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chemeClr val="dk1"/>
                </a:solidFill>
                <a:latin typeface="Montserrat"/>
                <a:ea typeface="Montserrat"/>
                <a:cs typeface="Montserrat"/>
                <a:sym typeface="Montserrat"/>
              </a:rPr>
              <a:t>Dr. Mariam Zuberi </a:t>
            </a:r>
            <a:endParaRPr b="1">
              <a:solidFill>
                <a:schemeClr val="dk1"/>
              </a:solidFill>
              <a:latin typeface="Montserrat"/>
              <a:ea typeface="Montserrat"/>
              <a:cs typeface="Montserrat"/>
              <a:sym typeface="Montserrat"/>
            </a:endParaRPr>
          </a:p>
          <a:p>
            <a:pPr marL="0" lvl="0" indent="0" algn="ctr" rtl="0">
              <a:spcBef>
                <a:spcPts val="0"/>
              </a:spcBef>
              <a:spcAft>
                <a:spcPts val="0"/>
              </a:spcAft>
              <a:buNone/>
            </a:pPr>
            <a:endParaRPr b="1" i="1">
              <a:solidFill>
                <a:schemeClr val="dk1"/>
              </a:solidFill>
              <a:latin typeface="Montserrat"/>
              <a:ea typeface="Montserrat"/>
              <a:cs typeface="Montserrat"/>
              <a:sym typeface="Montserrat"/>
            </a:endParaRPr>
          </a:p>
        </p:txBody>
      </p:sp>
      <p:sp>
        <p:nvSpPr>
          <p:cNvPr id="480" name="Google Shape;480;p39"/>
          <p:cNvSpPr txBox="1"/>
          <p:nvPr/>
        </p:nvSpPr>
        <p:spPr>
          <a:xfrm>
            <a:off x="5891448" y="4122207"/>
            <a:ext cx="1956600" cy="44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chemeClr val="dk1"/>
                </a:solidFill>
                <a:latin typeface="Montserrat"/>
                <a:ea typeface="Montserrat"/>
                <a:cs typeface="Montserrat"/>
                <a:sym typeface="Montserrat"/>
              </a:rPr>
              <a:t>Aqsa Shaikh</a:t>
            </a:r>
            <a:endParaRPr b="1" i="1">
              <a:solidFill>
                <a:schemeClr val="dk1"/>
              </a:solidFill>
              <a:latin typeface="Montserrat"/>
              <a:ea typeface="Montserrat"/>
              <a:cs typeface="Montserrat"/>
              <a:sym typeface="Montserrat"/>
            </a:endParaRPr>
          </a:p>
        </p:txBody>
      </p:sp>
      <p:pic>
        <p:nvPicPr>
          <p:cNvPr id="481" name="Google Shape;481;p39"/>
          <p:cNvPicPr preferRelativeResize="0"/>
          <p:nvPr/>
        </p:nvPicPr>
        <p:blipFill>
          <a:blip r:embed="rId7">
            <a:alphaModFix/>
          </a:blip>
          <a:stretch>
            <a:fillRect/>
          </a:stretch>
        </p:blipFill>
        <p:spPr>
          <a:xfrm>
            <a:off x="13500" y="-22968"/>
            <a:ext cx="9144000" cy="5143500"/>
          </a:xfrm>
          <a:prstGeom prst="rect">
            <a:avLst/>
          </a:prstGeom>
          <a:noFill/>
          <a:ln>
            <a:noFill/>
          </a:ln>
        </p:spPr>
      </p:pic>
      <p:pic>
        <p:nvPicPr>
          <p:cNvPr id="109" name="Google Shape;109;p18"/>
          <p:cNvPicPr preferRelativeResize="0"/>
          <p:nvPr/>
        </p:nvPicPr>
        <p:blipFill>
          <a:blip r:embed="rId8">
            <a:alphaModFix/>
          </a:blip>
          <a:stretch>
            <a:fillRect/>
          </a:stretch>
        </p:blipFill>
        <p:spPr>
          <a:xfrm>
            <a:off x="7978998" y="892262"/>
            <a:ext cx="1005900" cy="1225507"/>
          </a:xfrm>
          <a:prstGeom prst="rect">
            <a:avLst/>
          </a:prstGeom>
          <a:noFill/>
          <a:ln>
            <a:noFill/>
          </a:ln>
        </p:spPr>
      </p:pic>
      <p:sp>
        <p:nvSpPr>
          <p:cNvPr id="115" name="Google Shape;115;p18"/>
          <p:cNvSpPr txBox="1"/>
          <p:nvPr/>
        </p:nvSpPr>
        <p:spPr>
          <a:xfrm>
            <a:off x="7848048" y="2090907"/>
            <a:ext cx="1295952" cy="27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1200" b="1" dirty="0">
                <a:solidFill>
                  <a:srgbClr val="222222"/>
                </a:solidFill>
                <a:latin typeface="Montserrat"/>
                <a:ea typeface="Montserrat"/>
                <a:cs typeface="Montserrat"/>
                <a:sym typeface="Montserrat"/>
              </a:rPr>
              <a:t>Ahmad Khan</a:t>
            </a:r>
            <a:endParaRPr sz="1200" b="1" dirty="0">
              <a:solidFill>
                <a:srgbClr val="222222"/>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sz="1000" b="1" dirty="0">
              <a:solidFill>
                <a:srgbClr val="222222"/>
              </a:solidFill>
              <a:latin typeface="Montserrat"/>
              <a:ea typeface="Montserrat"/>
              <a:cs typeface="Montserrat"/>
              <a:sym typeface="Montserrat"/>
            </a:endParaRPr>
          </a:p>
          <a:p>
            <a:pPr marL="0" lvl="0" indent="0" algn="ctr" rtl="0">
              <a:spcBef>
                <a:spcPts val="0"/>
              </a:spcBef>
              <a:spcAft>
                <a:spcPts val="0"/>
              </a:spcAft>
              <a:buNone/>
            </a:pPr>
            <a:endParaRPr sz="1000" b="1" dirty="0">
              <a:solidFill>
                <a:srgbClr val="222222"/>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40"/>
          <p:cNvPicPr preferRelativeResize="0"/>
          <p:nvPr/>
        </p:nvPicPr>
        <p:blipFill rotWithShape="1">
          <a:blip r:embed="rId3">
            <a:alphaModFix/>
          </a:blip>
          <a:srcRect/>
          <a:stretch/>
        </p:blipFill>
        <p:spPr>
          <a:xfrm>
            <a:off x="7805327" y="117975"/>
            <a:ext cx="1109774" cy="746400"/>
          </a:xfrm>
          <a:prstGeom prst="rect">
            <a:avLst/>
          </a:prstGeom>
          <a:noFill/>
          <a:ln>
            <a:noFill/>
          </a:ln>
        </p:spPr>
      </p:pic>
      <p:sp>
        <p:nvSpPr>
          <p:cNvPr id="489" name="Google Shape;489;p40"/>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0" name="Google Shape;490;p40"/>
          <p:cNvSpPr txBox="1"/>
          <p:nvPr/>
        </p:nvSpPr>
        <p:spPr>
          <a:xfrm>
            <a:off x="311700" y="261600"/>
            <a:ext cx="3438000" cy="36939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3400" b="1">
                <a:solidFill>
                  <a:srgbClr val="222222"/>
                </a:solidFill>
                <a:latin typeface="Montserrat"/>
                <a:ea typeface="Montserrat"/>
                <a:cs typeface="Montserrat"/>
                <a:sym typeface="Montserrat"/>
              </a:rPr>
              <a:t>Successful Models of community engagement </a:t>
            </a:r>
            <a:endParaRPr sz="3400" b="1">
              <a:solidFill>
                <a:srgbClr val="222222"/>
              </a:solidFill>
              <a:latin typeface="Montserrat"/>
              <a:ea typeface="Montserrat"/>
              <a:cs typeface="Montserrat"/>
              <a:sym typeface="Montserrat"/>
            </a:endParaRPr>
          </a:p>
        </p:txBody>
      </p:sp>
      <p:pic>
        <p:nvPicPr>
          <p:cNvPr id="491" name="Google Shape;491;p40"/>
          <p:cNvPicPr preferRelativeResize="0"/>
          <p:nvPr/>
        </p:nvPicPr>
        <p:blipFill rotWithShape="1">
          <a:blip r:embed="rId4">
            <a:alphaModFix/>
          </a:blip>
          <a:srcRect b="11300"/>
          <a:stretch/>
        </p:blipFill>
        <p:spPr>
          <a:xfrm>
            <a:off x="4011074" y="117975"/>
            <a:ext cx="3217650" cy="2921150"/>
          </a:xfrm>
          <a:prstGeom prst="rect">
            <a:avLst/>
          </a:prstGeom>
          <a:noFill/>
          <a:ln>
            <a:noFill/>
          </a:ln>
        </p:spPr>
      </p:pic>
      <p:pic>
        <p:nvPicPr>
          <p:cNvPr id="492" name="Google Shape;492;p40" descr="C:\Users\user\Desktop\PSBI Workout\PSBI Pics\Field Pics PSBI\20170622_142317.jpg"/>
          <p:cNvPicPr preferRelativeResize="0"/>
          <p:nvPr/>
        </p:nvPicPr>
        <p:blipFill rotWithShape="1">
          <a:blip r:embed="rId5">
            <a:alphaModFix/>
          </a:blip>
          <a:srcRect/>
          <a:stretch/>
        </p:blipFill>
        <p:spPr>
          <a:xfrm>
            <a:off x="5514675" y="2472148"/>
            <a:ext cx="3343101" cy="21414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6"/>
        <p:cNvGrpSpPr/>
        <p:nvPr/>
      </p:nvGrpSpPr>
      <p:grpSpPr>
        <a:xfrm>
          <a:off x="0" y="0"/>
          <a:ext cx="0" cy="0"/>
          <a:chOff x="0" y="0"/>
          <a:chExt cx="0" cy="0"/>
        </a:xfrm>
      </p:grpSpPr>
      <p:sp>
        <p:nvSpPr>
          <p:cNvPr id="497" name="Google Shape;497;p41"/>
          <p:cNvSpPr txBox="1">
            <a:spLocks noGrp="1"/>
          </p:cNvSpPr>
          <p:nvPr>
            <p:ph type="title"/>
          </p:nvPr>
        </p:nvSpPr>
        <p:spPr>
          <a:xfrm>
            <a:off x="83100" y="784175"/>
            <a:ext cx="4227300" cy="359700"/>
          </a:xfrm>
          <a:prstGeom prst="rect">
            <a:avLst/>
          </a:prstGeom>
          <a:noFill/>
          <a:ln>
            <a:noFill/>
          </a:ln>
        </p:spPr>
        <p:txBody>
          <a:bodyPr spcFirstLastPara="1" wrap="square" lIns="68575" tIns="34275" rIns="68575" bIns="34275" anchor="b" anchorCtr="0">
            <a:normAutofit/>
          </a:bodyPr>
          <a:lstStyle/>
          <a:p>
            <a:pPr marL="0" lvl="0" indent="0" algn="l" rtl="0">
              <a:lnSpc>
                <a:spcPct val="85000"/>
              </a:lnSpc>
              <a:spcBef>
                <a:spcPts val="0"/>
              </a:spcBef>
              <a:spcAft>
                <a:spcPts val="0"/>
              </a:spcAft>
              <a:buClr>
                <a:srgbClr val="3F3F3F"/>
              </a:buClr>
              <a:buSzPts val="3240"/>
              <a:buFont typeface="Calibri"/>
              <a:buNone/>
            </a:pPr>
            <a:r>
              <a:rPr lang="en-GB" sz="1510">
                <a:latin typeface="Montserrat"/>
                <a:ea typeface="Montserrat"/>
                <a:cs typeface="Montserrat"/>
                <a:sym typeface="Montserrat"/>
              </a:rPr>
              <a:t>As part of community mobilization:</a:t>
            </a:r>
            <a:endParaRPr sz="1510">
              <a:latin typeface="Montserrat"/>
              <a:ea typeface="Montserrat"/>
              <a:cs typeface="Montserrat"/>
              <a:sym typeface="Montserrat"/>
            </a:endParaRPr>
          </a:p>
        </p:txBody>
      </p:sp>
      <p:sp>
        <p:nvSpPr>
          <p:cNvPr id="498" name="Google Shape;498;p41"/>
          <p:cNvSpPr txBox="1">
            <a:spLocks noGrp="1"/>
          </p:cNvSpPr>
          <p:nvPr>
            <p:ph type="title"/>
          </p:nvPr>
        </p:nvSpPr>
        <p:spPr>
          <a:xfrm>
            <a:off x="83100" y="13927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GB" b="1">
                <a:latin typeface="Montserrat"/>
                <a:ea typeface="Montserrat"/>
                <a:cs typeface="Montserrat"/>
                <a:sym typeface="Montserrat"/>
              </a:rPr>
              <a:t>c-KMC - Community Mobilization</a:t>
            </a:r>
            <a:endParaRPr b="1">
              <a:latin typeface="Montserrat"/>
              <a:ea typeface="Montserrat"/>
              <a:cs typeface="Montserrat"/>
              <a:sym typeface="Montserrat"/>
            </a:endParaRPr>
          </a:p>
        </p:txBody>
      </p:sp>
      <p:cxnSp>
        <p:nvCxnSpPr>
          <p:cNvPr id="499" name="Google Shape;499;p41"/>
          <p:cNvCxnSpPr/>
          <p:nvPr/>
        </p:nvCxnSpPr>
        <p:spPr>
          <a:xfrm rot="10800000" flipH="1">
            <a:off x="379225" y="683275"/>
            <a:ext cx="6827100" cy="17400"/>
          </a:xfrm>
          <a:prstGeom prst="straightConnector1">
            <a:avLst/>
          </a:prstGeom>
          <a:noFill/>
          <a:ln w="9525" cap="flat" cmpd="sng">
            <a:solidFill>
              <a:schemeClr val="dk2"/>
            </a:solidFill>
            <a:prstDash val="lgDash"/>
            <a:round/>
            <a:headEnd type="none" w="med" len="med"/>
            <a:tailEnd type="none" w="med" len="med"/>
          </a:ln>
        </p:spPr>
      </p:cxnSp>
      <p:pic>
        <p:nvPicPr>
          <p:cNvPr id="500" name="Google Shape;500;p41"/>
          <p:cNvPicPr preferRelativeResize="0"/>
          <p:nvPr/>
        </p:nvPicPr>
        <p:blipFill rotWithShape="1">
          <a:blip r:embed="rId3">
            <a:alphaModFix/>
          </a:blip>
          <a:srcRect/>
          <a:stretch/>
        </p:blipFill>
        <p:spPr>
          <a:xfrm>
            <a:off x="7805327" y="117975"/>
            <a:ext cx="1109774" cy="746400"/>
          </a:xfrm>
          <a:prstGeom prst="rect">
            <a:avLst/>
          </a:prstGeom>
          <a:noFill/>
          <a:ln>
            <a:noFill/>
          </a:ln>
        </p:spPr>
      </p:pic>
      <p:sp>
        <p:nvSpPr>
          <p:cNvPr id="501" name="Google Shape;501;p41"/>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2" name="Google Shape;502;p41"/>
          <p:cNvSpPr txBox="1"/>
          <p:nvPr/>
        </p:nvSpPr>
        <p:spPr>
          <a:xfrm>
            <a:off x="83100" y="1227363"/>
            <a:ext cx="8129700" cy="1605600"/>
          </a:xfrm>
          <a:prstGeom prst="rect">
            <a:avLst/>
          </a:prstGeom>
          <a:noFill/>
          <a:ln>
            <a:noFill/>
          </a:ln>
        </p:spPr>
        <p:txBody>
          <a:bodyPr spcFirstLastPara="1" wrap="square" lIns="91425" tIns="91425" rIns="91425" bIns="91425" anchor="t" anchorCtr="0">
            <a:noAutofit/>
          </a:bodyPr>
          <a:lstStyle/>
          <a:p>
            <a:pPr marL="457200" lvl="0" indent="-311150" algn="l" rtl="0">
              <a:lnSpc>
                <a:spcPct val="200000"/>
              </a:lnSpc>
              <a:spcBef>
                <a:spcPts val="0"/>
              </a:spcBef>
              <a:spcAft>
                <a:spcPts val="0"/>
              </a:spcAft>
              <a:buClr>
                <a:schemeClr val="dk1"/>
              </a:buClr>
              <a:buSzPts val="1300"/>
              <a:buFont typeface="Montserrat"/>
              <a:buChar char="●"/>
            </a:pPr>
            <a:r>
              <a:rPr lang="en-GB" sz="1300">
                <a:solidFill>
                  <a:schemeClr val="dk1"/>
                </a:solidFill>
                <a:latin typeface="Montserrat"/>
                <a:ea typeface="Montserrat"/>
                <a:cs typeface="Montserrat"/>
                <a:sym typeface="Montserrat"/>
              </a:rPr>
              <a:t>Trainings of Community and Facility-level Providers was conducted</a:t>
            </a:r>
            <a:endParaRPr sz="1300">
              <a:solidFill>
                <a:schemeClr val="dk1"/>
              </a:solidFill>
              <a:latin typeface="Montserrat"/>
              <a:ea typeface="Montserrat"/>
              <a:cs typeface="Montserrat"/>
              <a:sym typeface="Montserrat"/>
            </a:endParaRPr>
          </a:p>
          <a:p>
            <a:pPr marL="457200" lvl="0" indent="-311150" algn="l" rtl="0">
              <a:lnSpc>
                <a:spcPct val="200000"/>
              </a:lnSpc>
              <a:spcBef>
                <a:spcPts val="0"/>
              </a:spcBef>
              <a:spcAft>
                <a:spcPts val="0"/>
              </a:spcAft>
              <a:buClr>
                <a:schemeClr val="dk1"/>
              </a:buClr>
              <a:buSzPts val="1300"/>
              <a:buFont typeface="Montserrat"/>
              <a:buChar char="●"/>
            </a:pPr>
            <a:r>
              <a:rPr lang="en-GB" sz="1300">
                <a:solidFill>
                  <a:schemeClr val="dk1"/>
                </a:solidFill>
                <a:latin typeface="Montserrat"/>
                <a:ea typeface="Montserrat"/>
                <a:cs typeface="Montserrat"/>
                <a:sym typeface="Montserrat"/>
              </a:rPr>
              <a:t>One-to-one and group sessions with flip-cards, wall mounts, and self-explanatory video to maximize use of KMC in intervention clusters. Peer to peer learning through KMC champions was also practiced in the intervention clusters. </a:t>
            </a:r>
            <a:endParaRPr sz="1300">
              <a:solidFill>
                <a:schemeClr val="dk1"/>
              </a:solidFill>
              <a:latin typeface="Montserrat"/>
              <a:ea typeface="Montserrat"/>
              <a:cs typeface="Montserrat"/>
              <a:sym typeface="Montserrat"/>
            </a:endParaRPr>
          </a:p>
          <a:p>
            <a:pPr marL="457200" lvl="0" indent="0" algn="l" rtl="0">
              <a:spcBef>
                <a:spcPts val="0"/>
              </a:spcBef>
              <a:spcAft>
                <a:spcPts val="0"/>
              </a:spcAft>
              <a:buNone/>
            </a:pPr>
            <a:endParaRPr sz="1800">
              <a:solidFill>
                <a:schemeClr val="dk2"/>
              </a:solidFill>
            </a:endParaRPr>
          </a:p>
        </p:txBody>
      </p:sp>
      <p:pic>
        <p:nvPicPr>
          <p:cNvPr id="503" name="Google Shape;503;p41" descr="A person standing in a room&#10;&#10;Description automatically generated"/>
          <p:cNvPicPr preferRelativeResize="0"/>
          <p:nvPr/>
        </p:nvPicPr>
        <p:blipFill rotWithShape="1">
          <a:blip r:embed="rId4">
            <a:alphaModFix/>
          </a:blip>
          <a:srcRect t="24256" b="2815"/>
          <a:stretch/>
        </p:blipFill>
        <p:spPr>
          <a:xfrm>
            <a:off x="3267000" y="2871412"/>
            <a:ext cx="2610000" cy="1962525"/>
          </a:xfrm>
          <a:prstGeom prst="rect">
            <a:avLst/>
          </a:prstGeom>
          <a:noFill/>
          <a:ln>
            <a:noFill/>
          </a:ln>
        </p:spPr>
      </p:pic>
      <p:pic>
        <p:nvPicPr>
          <p:cNvPr id="504" name="Google Shape;504;p41"/>
          <p:cNvPicPr preferRelativeResize="0"/>
          <p:nvPr/>
        </p:nvPicPr>
        <p:blipFill>
          <a:blip r:embed="rId5">
            <a:alphaModFix/>
          </a:blip>
          <a:stretch>
            <a:fillRect/>
          </a:stretch>
        </p:blipFill>
        <p:spPr>
          <a:xfrm>
            <a:off x="152400" y="2985363"/>
            <a:ext cx="2509074" cy="1734613"/>
          </a:xfrm>
          <a:prstGeom prst="rect">
            <a:avLst/>
          </a:prstGeom>
          <a:noFill/>
          <a:ln>
            <a:noFill/>
          </a:ln>
        </p:spPr>
      </p:pic>
      <p:pic>
        <p:nvPicPr>
          <p:cNvPr id="505" name="Google Shape;505;p41"/>
          <p:cNvPicPr preferRelativeResize="0"/>
          <p:nvPr/>
        </p:nvPicPr>
        <p:blipFill>
          <a:blip r:embed="rId6">
            <a:alphaModFix/>
          </a:blip>
          <a:stretch>
            <a:fillRect/>
          </a:stretch>
        </p:blipFill>
        <p:spPr>
          <a:xfrm>
            <a:off x="6993226" y="2460625"/>
            <a:ext cx="1825100" cy="2411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7"/>
          <p:cNvPicPr preferRelativeResize="0"/>
          <p:nvPr/>
        </p:nvPicPr>
        <p:blipFill rotWithShape="1">
          <a:blip r:embed="rId3">
            <a:alphaModFix/>
          </a:blip>
          <a:srcRect/>
          <a:stretch/>
        </p:blipFill>
        <p:spPr>
          <a:xfrm>
            <a:off x="7805327" y="117975"/>
            <a:ext cx="1109774" cy="746400"/>
          </a:xfrm>
          <a:prstGeom prst="rect">
            <a:avLst/>
          </a:prstGeom>
          <a:noFill/>
          <a:ln>
            <a:noFill/>
          </a:ln>
        </p:spPr>
      </p:pic>
      <p:sp>
        <p:nvSpPr>
          <p:cNvPr id="86" name="Google Shape;86;p17"/>
          <p:cNvSpPr txBox="1">
            <a:spLocks noGrp="1"/>
          </p:cNvSpPr>
          <p:nvPr>
            <p:ph type="title"/>
          </p:nvPr>
        </p:nvSpPr>
        <p:spPr>
          <a:xfrm>
            <a:off x="327325" y="1289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latin typeface="Montserrat"/>
                <a:ea typeface="Montserrat"/>
                <a:cs typeface="Montserrat"/>
                <a:sym typeface="Montserrat"/>
              </a:rPr>
              <a:t>Outline</a:t>
            </a:r>
            <a:endParaRPr b="1">
              <a:latin typeface="Montserrat"/>
              <a:ea typeface="Montserrat"/>
              <a:cs typeface="Montserrat"/>
              <a:sym typeface="Montserrat"/>
            </a:endParaRPr>
          </a:p>
        </p:txBody>
      </p:sp>
      <p:sp>
        <p:nvSpPr>
          <p:cNvPr id="87" name="Google Shape;87;p17"/>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88" name="Google Shape;88;p17"/>
          <p:cNvCxnSpPr/>
          <p:nvPr/>
        </p:nvCxnSpPr>
        <p:spPr>
          <a:xfrm rot="10800000" flipH="1">
            <a:off x="379225" y="669775"/>
            <a:ext cx="6612600" cy="30900"/>
          </a:xfrm>
          <a:prstGeom prst="straightConnector1">
            <a:avLst/>
          </a:prstGeom>
          <a:noFill/>
          <a:ln w="9525" cap="flat" cmpd="sng">
            <a:solidFill>
              <a:schemeClr val="dk2"/>
            </a:solidFill>
            <a:prstDash val="lgDash"/>
            <a:round/>
            <a:headEnd type="none" w="med" len="med"/>
            <a:tailEnd type="none" w="med" len="med"/>
          </a:ln>
        </p:spPr>
      </p:cxnSp>
      <p:sp>
        <p:nvSpPr>
          <p:cNvPr id="89" name="Google Shape;89;p17"/>
          <p:cNvSpPr txBox="1"/>
          <p:nvPr/>
        </p:nvSpPr>
        <p:spPr>
          <a:xfrm>
            <a:off x="151375" y="785225"/>
            <a:ext cx="8824800" cy="39795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Clr>
                <a:schemeClr val="dk1"/>
              </a:buClr>
              <a:buSzPts val="1700"/>
              <a:buFont typeface="Montserrat"/>
              <a:buChar char="●"/>
            </a:pPr>
            <a:r>
              <a:rPr lang="en-GB" sz="1700" b="1">
                <a:solidFill>
                  <a:schemeClr val="dk1"/>
                </a:solidFill>
                <a:latin typeface="Montserrat"/>
                <a:ea typeface="Montserrat"/>
                <a:cs typeface="Montserrat"/>
                <a:sym typeface="Montserrat"/>
              </a:rPr>
              <a:t>Public - Private Partnerships </a:t>
            </a:r>
            <a:endParaRPr sz="1700" b="1">
              <a:solidFill>
                <a:schemeClr val="dk1"/>
              </a:solidFill>
              <a:latin typeface="Montserrat"/>
              <a:ea typeface="Montserrat"/>
              <a:cs typeface="Montserrat"/>
              <a:sym typeface="Montserrat"/>
            </a:endParaRPr>
          </a:p>
          <a:p>
            <a:pPr marL="457200" lvl="0" indent="0" algn="l" rtl="0">
              <a:lnSpc>
                <a:spcPct val="150000"/>
              </a:lnSpc>
              <a:spcBef>
                <a:spcPts val="0"/>
              </a:spcBef>
              <a:spcAft>
                <a:spcPts val="0"/>
              </a:spcAft>
              <a:buNone/>
            </a:pPr>
            <a:endParaRPr sz="1700">
              <a:solidFill>
                <a:schemeClr val="dk1"/>
              </a:solidFill>
              <a:latin typeface="Montserrat"/>
              <a:ea typeface="Montserrat"/>
              <a:cs typeface="Montserrat"/>
              <a:sym typeface="Montserrat"/>
            </a:endParaRPr>
          </a:p>
          <a:p>
            <a:pPr marL="457200" lvl="0" indent="-330200" algn="l" rtl="0">
              <a:lnSpc>
                <a:spcPct val="150000"/>
              </a:lnSpc>
              <a:spcBef>
                <a:spcPts val="0"/>
              </a:spcBef>
              <a:spcAft>
                <a:spcPts val="0"/>
              </a:spcAft>
              <a:buClr>
                <a:schemeClr val="dk1"/>
              </a:buClr>
              <a:buSzPts val="1600"/>
              <a:buFont typeface="Montserrat"/>
              <a:buAutoNum type="alphaLcParenR"/>
            </a:pPr>
            <a:r>
              <a:rPr lang="en-GB" sz="1600">
                <a:solidFill>
                  <a:schemeClr val="dk1"/>
                </a:solidFill>
                <a:latin typeface="Montserrat"/>
                <a:ea typeface="Montserrat"/>
                <a:cs typeface="Montserrat"/>
                <a:sym typeface="Montserrat"/>
              </a:rPr>
              <a:t>Community Kangaroo Mother Care –Community Engagement and Advocacy</a:t>
            </a:r>
            <a:endParaRPr sz="1600">
              <a:solidFill>
                <a:schemeClr val="dk1"/>
              </a:solidFill>
              <a:latin typeface="Montserrat"/>
              <a:ea typeface="Montserrat"/>
              <a:cs typeface="Montserrat"/>
              <a:sym typeface="Montserrat"/>
            </a:endParaRPr>
          </a:p>
          <a:p>
            <a:pPr marL="457200" lvl="0" indent="-330200" algn="l" rtl="0">
              <a:lnSpc>
                <a:spcPct val="150000"/>
              </a:lnSpc>
              <a:spcBef>
                <a:spcPts val="0"/>
              </a:spcBef>
              <a:spcAft>
                <a:spcPts val="0"/>
              </a:spcAft>
              <a:buClr>
                <a:schemeClr val="dk1"/>
              </a:buClr>
              <a:buSzPts val="1600"/>
              <a:buFont typeface="Montserrat"/>
              <a:buAutoNum type="alphaLcParenR"/>
            </a:pPr>
            <a:r>
              <a:rPr lang="en-GB" sz="1600">
                <a:solidFill>
                  <a:schemeClr val="dk1"/>
                </a:solidFill>
                <a:latin typeface="Montserrat"/>
                <a:ea typeface="Montserrat"/>
                <a:cs typeface="Montserrat"/>
                <a:sym typeface="Montserrat"/>
              </a:rPr>
              <a:t>Possible Serious Bacterial Infection - Primary and Community Health Program (Knowledge Synthesis &amp; Impact)</a:t>
            </a:r>
            <a:endParaRPr sz="1600">
              <a:solidFill>
                <a:schemeClr val="dk1"/>
              </a:solidFill>
              <a:latin typeface="Montserrat"/>
              <a:ea typeface="Montserrat"/>
              <a:cs typeface="Montserrat"/>
              <a:sym typeface="Montserrat"/>
            </a:endParaRPr>
          </a:p>
          <a:p>
            <a:pPr marL="457200" lvl="0" indent="-330200" algn="l" rtl="0">
              <a:lnSpc>
                <a:spcPct val="150000"/>
              </a:lnSpc>
              <a:spcBef>
                <a:spcPts val="0"/>
              </a:spcBef>
              <a:spcAft>
                <a:spcPts val="0"/>
              </a:spcAft>
              <a:buClr>
                <a:schemeClr val="dk1"/>
              </a:buClr>
              <a:buSzPts val="1600"/>
              <a:buFont typeface="Montserrat"/>
              <a:buAutoNum type="alphaLcParenR"/>
            </a:pPr>
            <a:r>
              <a:rPr lang="en-GB" sz="1600">
                <a:solidFill>
                  <a:schemeClr val="dk1"/>
                </a:solidFill>
                <a:latin typeface="Montserrat"/>
                <a:ea typeface="Montserrat"/>
                <a:cs typeface="Montserrat"/>
                <a:sym typeface="Montserrat"/>
              </a:rPr>
              <a:t>Reducing Malnutrition – Evidence Synthesis and Policy Implications</a:t>
            </a:r>
            <a:endParaRPr sz="1600">
              <a:solidFill>
                <a:schemeClr val="dk1"/>
              </a:solidFill>
              <a:latin typeface="Montserrat"/>
              <a:ea typeface="Montserrat"/>
              <a:cs typeface="Montserrat"/>
              <a:sym typeface="Montserrat"/>
            </a:endParaRPr>
          </a:p>
          <a:p>
            <a:pPr marL="457200" lvl="0" indent="0" algn="l" rtl="0">
              <a:lnSpc>
                <a:spcPct val="150000"/>
              </a:lnSpc>
              <a:spcBef>
                <a:spcPts val="0"/>
              </a:spcBef>
              <a:spcAft>
                <a:spcPts val="0"/>
              </a:spcAft>
              <a:buNone/>
            </a:pPr>
            <a:endParaRPr sz="1700">
              <a:solidFill>
                <a:schemeClr val="dk1"/>
              </a:solidFill>
              <a:latin typeface="Montserrat"/>
              <a:ea typeface="Montserrat"/>
              <a:cs typeface="Montserrat"/>
              <a:sym typeface="Montserrat"/>
            </a:endParaRPr>
          </a:p>
          <a:p>
            <a:pPr marL="457200" lvl="0" indent="0" algn="l" rtl="0">
              <a:spcBef>
                <a:spcPts val="0"/>
              </a:spcBef>
              <a:spcAft>
                <a:spcPts val="0"/>
              </a:spcAft>
              <a:buNone/>
            </a:pPr>
            <a:endParaRPr sz="1700">
              <a:solidFill>
                <a:schemeClr val="dk1"/>
              </a:solidFill>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p42"/>
          <p:cNvPicPr preferRelativeResize="0"/>
          <p:nvPr/>
        </p:nvPicPr>
        <p:blipFill rotWithShape="1">
          <a:blip r:embed="rId3">
            <a:alphaModFix/>
          </a:blip>
          <a:srcRect/>
          <a:stretch/>
        </p:blipFill>
        <p:spPr>
          <a:xfrm>
            <a:off x="7805327" y="117975"/>
            <a:ext cx="1109774" cy="746400"/>
          </a:xfrm>
          <a:prstGeom prst="rect">
            <a:avLst/>
          </a:prstGeom>
          <a:noFill/>
          <a:ln>
            <a:noFill/>
          </a:ln>
        </p:spPr>
      </p:pic>
      <p:sp>
        <p:nvSpPr>
          <p:cNvPr id="511" name="Google Shape;511;p42"/>
          <p:cNvSpPr txBox="1">
            <a:spLocks noGrp="1"/>
          </p:cNvSpPr>
          <p:nvPr>
            <p:ph type="title"/>
          </p:nvPr>
        </p:nvSpPr>
        <p:spPr>
          <a:xfrm>
            <a:off x="83100" y="139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latin typeface="Montserrat"/>
                <a:ea typeface="Montserrat"/>
                <a:cs typeface="Montserrat"/>
                <a:sym typeface="Montserrat"/>
              </a:rPr>
              <a:t>c-KMC - Impact</a:t>
            </a:r>
            <a:endParaRPr b="1">
              <a:latin typeface="Montserrat"/>
              <a:ea typeface="Montserrat"/>
              <a:cs typeface="Montserrat"/>
              <a:sym typeface="Montserrat"/>
            </a:endParaRPr>
          </a:p>
        </p:txBody>
      </p:sp>
      <p:sp>
        <p:nvSpPr>
          <p:cNvPr id="512" name="Google Shape;512;p42"/>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513" name="Google Shape;513;p42"/>
          <p:cNvCxnSpPr/>
          <p:nvPr/>
        </p:nvCxnSpPr>
        <p:spPr>
          <a:xfrm rot="10800000" flipH="1">
            <a:off x="379225" y="683275"/>
            <a:ext cx="6827100" cy="17400"/>
          </a:xfrm>
          <a:prstGeom prst="straightConnector1">
            <a:avLst/>
          </a:prstGeom>
          <a:noFill/>
          <a:ln w="9525" cap="flat" cmpd="sng">
            <a:solidFill>
              <a:schemeClr val="dk2"/>
            </a:solidFill>
            <a:prstDash val="lgDash"/>
            <a:round/>
            <a:headEnd type="none" w="med" len="med"/>
            <a:tailEnd type="none" w="med" len="med"/>
          </a:ln>
        </p:spPr>
      </p:cxnSp>
      <p:sp>
        <p:nvSpPr>
          <p:cNvPr id="514" name="Google Shape;514;p42"/>
          <p:cNvSpPr txBox="1"/>
          <p:nvPr/>
        </p:nvSpPr>
        <p:spPr>
          <a:xfrm>
            <a:off x="365175" y="983925"/>
            <a:ext cx="3882150" cy="1068300"/>
          </a:xfrm>
          <a:prstGeom prst="rect">
            <a:avLst/>
          </a:prstGeom>
          <a:solidFill>
            <a:srgbClr val="FFFFFF"/>
          </a:solidFill>
          <a:ln w="19050" cap="flat" cmpd="sng">
            <a:solidFill>
              <a:srgbClr val="156082"/>
            </a:solidFill>
            <a:prstDash val="solid"/>
            <a:miter lim="800000"/>
            <a:headEnd type="none" w="sm" len="sm"/>
            <a:tailEnd type="none" w="sm" len="sm"/>
          </a:ln>
        </p:spPr>
        <p:txBody>
          <a:bodyPr spcFirstLastPara="1" wrap="square" lIns="0" tIns="45700" rIns="91425" bIns="45700" anchor="t" anchorCtr="0">
            <a:noAutofit/>
          </a:bodyPr>
          <a:lstStyle/>
          <a:p>
            <a:pPr marL="60960" lvl="0" indent="0" algn="l" rtl="0">
              <a:lnSpc>
                <a:spcPct val="100000"/>
              </a:lnSpc>
              <a:spcBef>
                <a:spcPts val="1000"/>
              </a:spcBef>
              <a:spcAft>
                <a:spcPts val="0"/>
              </a:spcAft>
              <a:buSzPts val="358"/>
              <a:buNone/>
            </a:pPr>
            <a:r>
              <a:rPr lang="en-GB" sz="1600" dirty="0">
                <a:solidFill>
                  <a:srgbClr val="231F20"/>
                </a:solidFill>
                <a:latin typeface="Montserrat"/>
                <a:ea typeface="Montserrat"/>
                <a:cs typeface="Montserrat"/>
                <a:sym typeface="Montserrat"/>
              </a:rPr>
              <a:t>Neonatal deaths,</a:t>
            </a:r>
            <a:endParaRPr sz="1600" dirty="0">
              <a:solidFill>
                <a:srgbClr val="000000"/>
              </a:solidFill>
              <a:latin typeface="Montserrat"/>
              <a:ea typeface="Montserrat"/>
              <a:cs typeface="Montserrat"/>
              <a:sym typeface="Montserrat"/>
            </a:endParaRPr>
          </a:p>
          <a:p>
            <a:pPr marL="0" lvl="0" indent="0" algn="l" rtl="0">
              <a:lnSpc>
                <a:spcPct val="100000"/>
              </a:lnSpc>
              <a:spcBef>
                <a:spcPts val="500"/>
              </a:spcBef>
              <a:spcAft>
                <a:spcPts val="0"/>
              </a:spcAft>
              <a:buNone/>
            </a:pPr>
            <a:r>
              <a:rPr lang="en-GB" sz="1600" dirty="0">
                <a:solidFill>
                  <a:srgbClr val="231F20"/>
                </a:solidFill>
                <a:latin typeface="Montserrat"/>
                <a:ea typeface="Montserrat"/>
                <a:cs typeface="Montserrat"/>
                <a:sym typeface="Montserrat"/>
              </a:rPr>
              <a:t>  -In intervention clusters: 43 (1.7%)</a:t>
            </a:r>
            <a:endParaRPr sz="1600" dirty="0">
              <a:solidFill>
                <a:srgbClr val="000000"/>
              </a:solidFill>
              <a:latin typeface="Montserrat"/>
              <a:ea typeface="Montserrat"/>
              <a:cs typeface="Montserrat"/>
              <a:sym typeface="Montserrat"/>
            </a:endParaRPr>
          </a:p>
          <a:p>
            <a:pPr marL="0" lvl="0" indent="0" algn="l" rtl="0">
              <a:lnSpc>
                <a:spcPct val="100000"/>
              </a:lnSpc>
              <a:spcBef>
                <a:spcPts val="500"/>
              </a:spcBef>
              <a:spcAft>
                <a:spcPts val="0"/>
              </a:spcAft>
              <a:buNone/>
            </a:pPr>
            <a:r>
              <a:rPr lang="en-GB" sz="1600" dirty="0">
                <a:solidFill>
                  <a:srgbClr val="231F20"/>
                </a:solidFill>
                <a:latin typeface="Montserrat"/>
                <a:ea typeface="Montserrat"/>
                <a:cs typeface="Montserrat"/>
                <a:sym typeface="Montserrat"/>
              </a:rPr>
              <a:t>   -In control clusters: 66 (2.6%)</a:t>
            </a:r>
            <a:endParaRPr sz="1600" dirty="0">
              <a:solidFill>
                <a:srgbClr val="000000"/>
              </a:solidFill>
              <a:latin typeface="Montserrat"/>
              <a:ea typeface="Montserrat"/>
              <a:cs typeface="Montserrat"/>
              <a:sym typeface="Montserrat"/>
            </a:endParaRPr>
          </a:p>
          <a:p>
            <a:pPr marL="457200" lvl="0" indent="-228600" algn="l" rtl="0">
              <a:lnSpc>
                <a:spcPct val="100000"/>
              </a:lnSpc>
              <a:spcBef>
                <a:spcPts val="1000"/>
              </a:spcBef>
              <a:spcAft>
                <a:spcPts val="0"/>
              </a:spcAft>
              <a:buSzPts val="358"/>
              <a:buNone/>
            </a:pPr>
            <a:endParaRPr sz="1600" dirty="0">
              <a:solidFill>
                <a:srgbClr val="231F20"/>
              </a:solidFill>
              <a:latin typeface="Montserrat"/>
              <a:ea typeface="Montserrat"/>
              <a:cs typeface="Montserrat"/>
              <a:sym typeface="Montserrat"/>
            </a:endParaRPr>
          </a:p>
          <a:p>
            <a:pPr marL="457200" lvl="0" indent="-228600" algn="l" rtl="0">
              <a:lnSpc>
                <a:spcPct val="100000"/>
              </a:lnSpc>
              <a:spcBef>
                <a:spcPts val="1000"/>
              </a:spcBef>
              <a:spcAft>
                <a:spcPts val="0"/>
              </a:spcAft>
              <a:buSzPts val="358"/>
              <a:buNone/>
            </a:pPr>
            <a:endParaRPr sz="1600" dirty="0">
              <a:solidFill>
                <a:srgbClr val="231F20"/>
              </a:solidFill>
              <a:latin typeface="Montserrat"/>
              <a:ea typeface="Montserrat"/>
              <a:cs typeface="Montserrat"/>
              <a:sym typeface="Montserrat"/>
            </a:endParaRPr>
          </a:p>
          <a:p>
            <a:pPr marL="457200" lvl="0" indent="-228600" algn="l" rtl="0">
              <a:lnSpc>
                <a:spcPct val="100000"/>
              </a:lnSpc>
              <a:spcBef>
                <a:spcPts val="1000"/>
              </a:spcBef>
              <a:spcAft>
                <a:spcPts val="0"/>
              </a:spcAft>
              <a:buSzPts val="358"/>
              <a:buNone/>
            </a:pPr>
            <a:endParaRPr sz="1600" dirty="0">
              <a:solidFill>
                <a:srgbClr val="000000"/>
              </a:solidFill>
              <a:latin typeface="Montserrat"/>
              <a:ea typeface="Montserrat"/>
              <a:cs typeface="Montserrat"/>
              <a:sym typeface="Montserrat"/>
            </a:endParaRPr>
          </a:p>
        </p:txBody>
      </p:sp>
      <p:sp>
        <p:nvSpPr>
          <p:cNvPr id="515" name="Google Shape;515;p42"/>
          <p:cNvSpPr txBox="1"/>
          <p:nvPr/>
        </p:nvSpPr>
        <p:spPr>
          <a:xfrm>
            <a:off x="365175" y="2156250"/>
            <a:ext cx="3868200" cy="831000"/>
          </a:xfrm>
          <a:prstGeom prst="rect">
            <a:avLst/>
          </a:prstGeom>
          <a:solidFill>
            <a:srgbClr val="FFFFFF"/>
          </a:solidFill>
          <a:ln w="19050" cap="flat" cmpd="sng">
            <a:solidFill>
              <a:srgbClr val="E9713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a:solidFill>
                  <a:srgbClr val="231F20"/>
                </a:solidFill>
                <a:latin typeface="Montserrat"/>
                <a:ea typeface="Montserrat"/>
                <a:cs typeface="Montserrat"/>
                <a:sym typeface="Montserrat"/>
              </a:rPr>
              <a:t>The risk of neonatal mortality was </a:t>
            </a:r>
            <a:r>
              <a:rPr lang="en-GB" sz="1600" b="1">
                <a:solidFill>
                  <a:srgbClr val="F6463B"/>
                </a:solidFill>
                <a:latin typeface="Montserrat"/>
                <a:ea typeface="Montserrat"/>
                <a:cs typeface="Montserrat"/>
                <a:sym typeface="Montserrat"/>
              </a:rPr>
              <a:t>lower</a:t>
            </a:r>
            <a:r>
              <a:rPr lang="en-GB" sz="1600">
                <a:solidFill>
                  <a:srgbClr val="231F20"/>
                </a:solidFill>
                <a:latin typeface="Montserrat"/>
                <a:ea typeface="Montserrat"/>
                <a:cs typeface="Montserrat"/>
                <a:sym typeface="Montserrat"/>
              </a:rPr>
              <a:t> in intervention clusters (HR:0.66, 95% CI:0.44-0.99, </a:t>
            </a:r>
            <a:r>
              <a:rPr lang="en-GB" sz="1600" i="1">
                <a:solidFill>
                  <a:srgbClr val="231F20"/>
                </a:solidFill>
                <a:latin typeface="Montserrat"/>
                <a:ea typeface="Montserrat"/>
                <a:cs typeface="Montserrat"/>
                <a:sym typeface="Montserrat"/>
              </a:rPr>
              <a:t>p</a:t>
            </a:r>
            <a:r>
              <a:rPr lang="en-GB" sz="1600">
                <a:solidFill>
                  <a:srgbClr val="231F20"/>
                </a:solidFill>
                <a:latin typeface="Montserrat"/>
                <a:ea typeface="Montserrat"/>
                <a:cs typeface="Montserrat"/>
                <a:sym typeface="Montserrat"/>
              </a:rPr>
              <a:t>=0.045) </a:t>
            </a:r>
            <a:endParaRPr sz="1600">
              <a:latin typeface="Montserrat"/>
              <a:ea typeface="Montserrat"/>
              <a:cs typeface="Montserrat"/>
              <a:sym typeface="Montserrat"/>
            </a:endParaRPr>
          </a:p>
        </p:txBody>
      </p:sp>
      <p:pic>
        <p:nvPicPr>
          <p:cNvPr id="516" name="Google Shape;516;p42" descr="A picture containing text, diagram, line, font&#10;&#10;Description automatically generated"/>
          <p:cNvPicPr preferRelativeResize="0"/>
          <p:nvPr/>
        </p:nvPicPr>
        <p:blipFill rotWithShape="1">
          <a:blip r:embed="rId4">
            <a:alphaModFix/>
          </a:blip>
          <a:srcRect r="27071"/>
          <a:stretch/>
        </p:blipFill>
        <p:spPr>
          <a:xfrm>
            <a:off x="4961139" y="983925"/>
            <a:ext cx="3750736" cy="3737788"/>
          </a:xfrm>
          <a:prstGeom prst="rect">
            <a:avLst/>
          </a:prstGeom>
          <a:noFill/>
          <a:ln>
            <a:noFill/>
          </a:ln>
        </p:spPr>
      </p:pic>
      <p:sp>
        <p:nvSpPr>
          <p:cNvPr id="517" name="Google Shape;517;p42"/>
          <p:cNvSpPr txBox="1"/>
          <p:nvPr/>
        </p:nvSpPr>
        <p:spPr>
          <a:xfrm>
            <a:off x="411700" y="3257025"/>
            <a:ext cx="3868200" cy="1068300"/>
          </a:xfrm>
          <a:prstGeom prst="rect">
            <a:avLst/>
          </a:prstGeom>
          <a:noFill/>
          <a:ln w="19050" cap="flat" cmpd="sng">
            <a:solidFill>
              <a:srgbClr val="4CB3C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1"/>
                </a:solidFill>
                <a:latin typeface="Montserrat"/>
                <a:ea typeface="Montserrat"/>
                <a:cs typeface="Montserrat"/>
                <a:sym typeface="Montserrat"/>
              </a:rPr>
              <a:t>Neonates who received KMC had </a:t>
            </a:r>
            <a:r>
              <a:rPr lang="en-GB" sz="1600" b="1">
                <a:solidFill>
                  <a:srgbClr val="F6463B"/>
                </a:solidFill>
                <a:latin typeface="Montserrat"/>
                <a:ea typeface="Montserrat"/>
                <a:cs typeface="Montserrat"/>
                <a:sym typeface="Montserrat"/>
              </a:rPr>
              <a:t>59% lower risk of PSBI </a:t>
            </a:r>
            <a:r>
              <a:rPr lang="en-GB" sz="1600">
                <a:solidFill>
                  <a:schemeClr val="dk1"/>
                </a:solidFill>
                <a:latin typeface="Montserrat"/>
                <a:ea typeface="Montserrat"/>
                <a:cs typeface="Montserrat"/>
                <a:sym typeface="Montserrat"/>
              </a:rPr>
              <a:t>at 28 days than neonates who did not receive KMC</a:t>
            </a:r>
            <a:endParaRPr sz="1600">
              <a:solidFill>
                <a:schemeClr val="dk1"/>
              </a:solidFill>
              <a:latin typeface="Montserrat"/>
              <a:ea typeface="Montserrat"/>
              <a:cs typeface="Montserrat"/>
              <a:sym typeface="Montserrat"/>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46487-C5F1-98EF-5779-241F7D8ADE73}"/>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17547309-0DC1-454C-185A-FEDF9040B86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6982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p43"/>
          <p:cNvPicPr preferRelativeResize="0"/>
          <p:nvPr/>
        </p:nvPicPr>
        <p:blipFill rotWithShape="1">
          <a:blip r:embed="rId3">
            <a:alphaModFix/>
          </a:blip>
          <a:srcRect/>
          <a:stretch/>
        </p:blipFill>
        <p:spPr>
          <a:xfrm>
            <a:off x="7805327" y="117975"/>
            <a:ext cx="1109774" cy="746400"/>
          </a:xfrm>
          <a:prstGeom prst="rect">
            <a:avLst/>
          </a:prstGeom>
          <a:noFill/>
          <a:ln>
            <a:noFill/>
          </a:ln>
        </p:spPr>
      </p:pic>
      <p:sp>
        <p:nvSpPr>
          <p:cNvPr id="523" name="Google Shape;523;p43"/>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524" name="Google Shape;524;p43"/>
          <p:cNvCxnSpPr/>
          <p:nvPr/>
        </p:nvCxnSpPr>
        <p:spPr>
          <a:xfrm rot="10800000" flipH="1">
            <a:off x="379225" y="683275"/>
            <a:ext cx="6827100" cy="17400"/>
          </a:xfrm>
          <a:prstGeom prst="straightConnector1">
            <a:avLst/>
          </a:prstGeom>
          <a:noFill/>
          <a:ln w="9525" cap="flat" cmpd="sng">
            <a:solidFill>
              <a:schemeClr val="dk2"/>
            </a:solidFill>
            <a:prstDash val="lgDash"/>
            <a:round/>
            <a:headEnd type="none" w="med" len="med"/>
            <a:tailEnd type="none" w="med" len="med"/>
          </a:ln>
        </p:spPr>
      </p:cxnSp>
      <p:sp>
        <p:nvSpPr>
          <p:cNvPr id="525" name="Google Shape;525;p43"/>
          <p:cNvSpPr txBox="1">
            <a:spLocks noGrp="1"/>
          </p:cNvSpPr>
          <p:nvPr>
            <p:ph type="title"/>
          </p:nvPr>
        </p:nvSpPr>
        <p:spPr>
          <a:xfrm>
            <a:off x="83100" y="139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latin typeface="Montserrat"/>
                <a:ea typeface="Montserrat"/>
                <a:cs typeface="Montserrat"/>
                <a:sym typeface="Montserrat"/>
              </a:rPr>
              <a:t>PSBI - Introduction</a:t>
            </a:r>
            <a:endParaRPr b="1">
              <a:latin typeface="Montserrat"/>
              <a:ea typeface="Montserrat"/>
              <a:cs typeface="Montserrat"/>
              <a:sym typeface="Montserrat"/>
            </a:endParaRPr>
          </a:p>
        </p:txBody>
      </p:sp>
      <p:sp>
        <p:nvSpPr>
          <p:cNvPr id="526" name="Google Shape;526;p43"/>
          <p:cNvSpPr txBox="1">
            <a:spLocks noGrp="1"/>
          </p:cNvSpPr>
          <p:nvPr>
            <p:ph type="body" idx="1"/>
          </p:nvPr>
        </p:nvSpPr>
        <p:spPr>
          <a:xfrm>
            <a:off x="151375" y="559575"/>
            <a:ext cx="5546400" cy="4089900"/>
          </a:xfrm>
          <a:prstGeom prst="rect">
            <a:avLst/>
          </a:prstGeom>
          <a:noFill/>
          <a:ln>
            <a:noFill/>
          </a:ln>
        </p:spPr>
        <p:txBody>
          <a:bodyPr spcFirstLastPara="1" wrap="square" lIns="68575" tIns="34275" rIns="68575" bIns="34275" anchor="t" anchorCtr="0">
            <a:noAutofit/>
          </a:bodyPr>
          <a:lstStyle/>
          <a:p>
            <a:pPr marL="0" lvl="0" indent="0" algn="just" rtl="0">
              <a:lnSpc>
                <a:spcPct val="70000"/>
              </a:lnSpc>
              <a:spcBef>
                <a:spcPts val="0"/>
              </a:spcBef>
              <a:spcAft>
                <a:spcPts val="0"/>
              </a:spcAft>
              <a:buNone/>
            </a:pPr>
            <a:endParaRPr sz="1525">
              <a:latin typeface="Montserrat"/>
              <a:ea typeface="Montserrat"/>
              <a:cs typeface="Montserrat"/>
              <a:sym typeface="Montserrat"/>
            </a:endParaRPr>
          </a:p>
          <a:p>
            <a:pPr marL="177800" lvl="0" indent="-173037" algn="just" rtl="0">
              <a:lnSpc>
                <a:spcPct val="70000"/>
              </a:lnSpc>
              <a:spcBef>
                <a:spcPts val="800"/>
              </a:spcBef>
              <a:spcAft>
                <a:spcPts val="0"/>
              </a:spcAft>
              <a:buClr>
                <a:srgbClr val="000000"/>
              </a:buClr>
              <a:buSzPts val="1525"/>
              <a:buFont typeface="Montserrat"/>
              <a:buChar char="●"/>
            </a:pPr>
            <a:r>
              <a:rPr lang="en-GB" sz="1525" i="0" u="none" strike="noStrike">
                <a:solidFill>
                  <a:srgbClr val="000000"/>
                </a:solidFill>
                <a:latin typeface="Montserrat"/>
                <a:ea typeface="Montserrat"/>
                <a:cs typeface="Montserrat"/>
                <a:sym typeface="Montserrat"/>
              </a:rPr>
              <a:t>PSBI, in the neonatal and young infant are a global health issue and a major cause of mortality</a:t>
            </a:r>
            <a:endParaRPr sz="1525" i="0" u="none" strike="noStrike">
              <a:solidFill>
                <a:srgbClr val="000000"/>
              </a:solidFill>
              <a:latin typeface="Montserrat"/>
              <a:ea typeface="Montserrat"/>
              <a:cs typeface="Montserrat"/>
              <a:sym typeface="Montserrat"/>
            </a:endParaRPr>
          </a:p>
          <a:p>
            <a:pPr marL="457200" lvl="0" indent="0" algn="just" rtl="0">
              <a:lnSpc>
                <a:spcPct val="70000"/>
              </a:lnSpc>
              <a:spcBef>
                <a:spcPts val="800"/>
              </a:spcBef>
              <a:spcAft>
                <a:spcPts val="0"/>
              </a:spcAft>
              <a:buNone/>
            </a:pPr>
            <a:endParaRPr sz="1525">
              <a:solidFill>
                <a:srgbClr val="000000"/>
              </a:solidFill>
              <a:latin typeface="Montserrat"/>
              <a:ea typeface="Montserrat"/>
              <a:cs typeface="Montserrat"/>
              <a:sym typeface="Montserrat"/>
            </a:endParaRPr>
          </a:p>
          <a:p>
            <a:pPr marL="177800" lvl="0" indent="-173037" algn="just" rtl="0">
              <a:lnSpc>
                <a:spcPct val="70000"/>
              </a:lnSpc>
              <a:spcBef>
                <a:spcPts val="800"/>
              </a:spcBef>
              <a:spcAft>
                <a:spcPts val="0"/>
              </a:spcAft>
              <a:buClr>
                <a:srgbClr val="000000"/>
              </a:buClr>
              <a:buSzPts val="1525"/>
              <a:buFont typeface="Montserrat"/>
              <a:buChar char="●"/>
            </a:pPr>
            <a:r>
              <a:rPr lang="en-GB" sz="1525" i="0" u="none" strike="noStrike">
                <a:solidFill>
                  <a:srgbClr val="000000"/>
                </a:solidFill>
                <a:latin typeface="Montserrat"/>
                <a:ea typeface="Montserrat"/>
                <a:cs typeface="Montserrat"/>
                <a:sym typeface="Montserrat"/>
              </a:rPr>
              <a:t>An estimated 6.9 million newborns identified and treated for PSBI each year in sub–Saharan Africa, Latin America and South Asia ,and over 500000 deaths globally </a:t>
            </a:r>
            <a:endParaRPr sz="1525" i="0" u="none" strike="noStrike">
              <a:solidFill>
                <a:srgbClr val="000000"/>
              </a:solidFill>
              <a:latin typeface="Montserrat"/>
              <a:ea typeface="Montserrat"/>
              <a:cs typeface="Montserrat"/>
              <a:sym typeface="Montserrat"/>
            </a:endParaRPr>
          </a:p>
          <a:p>
            <a:pPr marL="457200" lvl="0" indent="0" algn="just" rtl="0">
              <a:lnSpc>
                <a:spcPct val="70000"/>
              </a:lnSpc>
              <a:spcBef>
                <a:spcPts val="800"/>
              </a:spcBef>
              <a:spcAft>
                <a:spcPts val="0"/>
              </a:spcAft>
              <a:buNone/>
            </a:pPr>
            <a:endParaRPr sz="1525">
              <a:solidFill>
                <a:srgbClr val="000000"/>
              </a:solidFill>
              <a:latin typeface="Montserrat"/>
              <a:ea typeface="Montserrat"/>
              <a:cs typeface="Montserrat"/>
              <a:sym typeface="Montserrat"/>
            </a:endParaRPr>
          </a:p>
          <a:p>
            <a:pPr marL="177800" lvl="0" indent="-173037" algn="just" rtl="0">
              <a:lnSpc>
                <a:spcPct val="70000"/>
              </a:lnSpc>
              <a:spcBef>
                <a:spcPts val="800"/>
              </a:spcBef>
              <a:spcAft>
                <a:spcPts val="0"/>
              </a:spcAft>
              <a:buClr>
                <a:srgbClr val="000000"/>
              </a:buClr>
              <a:buSzPts val="1525"/>
              <a:buFont typeface="Montserrat"/>
              <a:buChar char="●"/>
            </a:pPr>
            <a:r>
              <a:rPr lang="en-GB" sz="1525" i="0" u="none" strike="noStrike">
                <a:solidFill>
                  <a:srgbClr val="000000"/>
                </a:solidFill>
                <a:latin typeface="Montserrat"/>
                <a:ea typeface="Montserrat"/>
                <a:cs typeface="Montserrat"/>
                <a:sym typeface="Montserrat"/>
              </a:rPr>
              <a:t>The incidence of PSBI </a:t>
            </a:r>
            <a:r>
              <a:rPr lang="en-GB" sz="1525">
                <a:solidFill>
                  <a:srgbClr val="000000"/>
                </a:solidFill>
                <a:latin typeface="Montserrat"/>
                <a:ea typeface="Montserrat"/>
                <a:cs typeface="Montserrat"/>
                <a:sym typeface="Montserrat"/>
              </a:rPr>
              <a:t>r</a:t>
            </a:r>
            <a:r>
              <a:rPr lang="en-GB" sz="1525" i="0" u="none" strike="noStrike">
                <a:solidFill>
                  <a:srgbClr val="000000"/>
                </a:solidFill>
                <a:latin typeface="Montserrat"/>
                <a:ea typeface="Montserrat"/>
                <a:cs typeface="Montserrat"/>
                <a:sym typeface="Montserrat"/>
              </a:rPr>
              <a:t>eported in the urban settings of Pakistan is∼112 per 1000 live births</a:t>
            </a:r>
            <a:endParaRPr sz="1525" i="0" u="none" strike="noStrike">
              <a:solidFill>
                <a:srgbClr val="000000"/>
              </a:solidFill>
              <a:latin typeface="Montserrat"/>
              <a:ea typeface="Montserrat"/>
              <a:cs typeface="Montserrat"/>
              <a:sym typeface="Montserrat"/>
            </a:endParaRPr>
          </a:p>
          <a:p>
            <a:pPr marL="457200" lvl="0" indent="0" algn="just" rtl="0">
              <a:lnSpc>
                <a:spcPct val="70000"/>
              </a:lnSpc>
              <a:spcBef>
                <a:spcPts val="800"/>
              </a:spcBef>
              <a:spcAft>
                <a:spcPts val="0"/>
              </a:spcAft>
              <a:buNone/>
            </a:pPr>
            <a:endParaRPr sz="1525">
              <a:solidFill>
                <a:srgbClr val="000000"/>
              </a:solidFill>
              <a:latin typeface="Montserrat"/>
              <a:ea typeface="Montserrat"/>
              <a:cs typeface="Montserrat"/>
              <a:sym typeface="Montserrat"/>
            </a:endParaRPr>
          </a:p>
          <a:p>
            <a:pPr marL="177800" lvl="0" indent="-173037" algn="just" rtl="0">
              <a:lnSpc>
                <a:spcPct val="70000"/>
              </a:lnSpc>
              <a:spcBef>
                <a:spcPts val="800"/>
              </a:spcBef>
              <a:spcAft>
                <a:spcPts val="0"/>
              </a:spcAft>
              <a:buClr>
                <a:srgbClr val="000000"/>
              </a:buClr>
              <a:buSzPts val="1525"/>
              <a:buFont typeface="Montserrat"/>
              <a:buChar char="●"/>
            </a:pPr>
            <a:r>
              <a:rPr lang="en-GB" sz="1525" i="0" u="none" strike="noStrike">
                <a:solidFill>
                  <a:srgbClr val="000000"/>
                </a:solidFill>
                <a:latin typeface="Montserrat"/>
                <a:ea typeface="Montserrat"/>
                <a:cs typeface="Montserrat"/>
                <a:sym typeface="Montserrat"/>
              </a:rPr>
              <a:t>The standard management of PSBI by WHO includes inpatient care using injectable antibiotics (penicillin or ampicillin plus gentamicin for 7–10 days)</a:t>
            </a:r>
            <a:endParaRPr sz="1525" i="0" u="none" strike="noStrike">
              <a:solidFill>
                <a:srgbClr val="000000"/>
              </a:solidFill>
              <a:latin typeface="Montserrat"/>
              <a:ea typeface="Montserrat"/>
              <a:cs typeface="Montserrat"/>
              <a:sym typeface="Montserrat"/>
            </a:endParaRPr>
          </a:p>
          <a:p>
            <a:pPr marL="457200" lvl="0" indent="0" algn="just" rtl="0">
              <a:lnSpc>
                <a:spcPct val="70000"/>
              </a:lnSpc>
              <a:spcBef>
                <a:spcPts val="800"/>
              </a:spcBef>
              <a:spcAft>
                <a:spcPts val="0"/>
              </a:spcAft>
              <a:buNone/>
            </a:pPr>
            <a:endParaRPr sz="1525">
              <a:solidFill>
                <a:srgbClr val="000000"/>
              </a:solidFill>
              <a:latin typeface="Montserrat"/>
              <a:ea typeface="Montserrat"/>
              <a:cs typeface="Montserrat"/>
              <a:sym typeface="Montserrat"/>
            </a:endParaRPr>
          </a:p>
          <a:p>
            <a:pPr marL="177800" lvl="0" indent="-173037" algn="just" rtl="0">
              <a:lnSpc>
                <a:spcPct val="70000"/>
              </a:lnSpc>
              <a:spcBef>
                <a:spcPts val="800"/>
              </a:spcBef>
              <a:spcAft>
                <a:spcPts val="1200"/>
              </a:spcAft>
              <a:buClr>
                <a:srgbClr val="000000"/>
              </a:buClr>
              <a:buSzPts val="1525"/>
              <a:buFont typeface="Montserrat"/>
              <a:buChar char="●"/>
            </a:pPr>
            <a:r>
              <a:rPr lang="en-GB" sz="1525" i="0" u="none" strike="noStrike">
                <a:solidFill>
                  <a:srgbClr val="000000"/>
                </a:solidFill>
                <a:latin typeface="Montserrat"/>
                <a:ea typeface="Montserrat"/>
                <a:cs typeface="Montserrat"/>
                <a:sym typeface="Montserrat"/>
              </a:rPr>
              <a:t>Not feasible for resource limited settings, including Pakistan, refusal to hospital referral may be as high as 75%</a:t>
            </a:r>
            <a:endParaRPr sz="1525">
              <a:latin typeface="Montserrat"/>
              <a:ea typeface="Montserrat"/>
              <a:cs typeface="Montserrat"/>
              <a:sym typeface="Montserrat"/>
            </a:endParaRPr>
          </a:p>
        </p:txBody>
      </p:sp>
      <p:pic>
        <p:nvPicPr>
          <p:cNvPr id="527" name="Google Shape;527;p43" descr="C:\Users\user\Desktop\PSBI Workout\PSBI Pics\Field Pics PSBI\IMG-20161130-WA0010.jpg"/>
          <p:cNvPicPr preferRelativeResize="0"/>
          <p:nvPr/>
        </p:nvPicPr>
        <p:blipFill rotWithShape="1">
          <a:blip r:embed="rId4">
            <a:alphaModFix/>
          </a:blip>
          <a:srcRect/>
          <a:stretch/>
        </p:blipFill>
        <p:spPr>
          <a:xfrm>
            <a:off x="5829127" y="1149501"/>
            <a:ext cx="2938925" cy="1543112"/>
          </a:xfrm>
          <a:prstGeom prst="rect">
            <a:avLst/>
          </a:prstGeom>
          <a:noFill/>
          <a:ln>
            <a:noFill/>
          </a:ln>
        </p:spPr>
      </p:pic>
      <p:pic>
        <p:nvPicPr>
          <p:cNvPr id="528" name="Google Shape;528;p43"/>
          <p:cNvPicPr preferRelativeResize="0"/>
          <p:nvPr/>
        </p:nvPicPr>
        <p:blipFill rotWithShape="1">
          <a:blip r:embed="rId5">
            <a:alphaModFix/>
          </a:blip>
          <a:srcRect/>
          <a:stretch/>
        </p:blipFill>
        <p:spPr>
          <a:xfrm>
            <a:off x="5941127" y="2850523"/>
            <a:ext cx="2714924" cy="18639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44"/>
          <p:cNvPicPr preferRelativeResize="0"/>
          <p:nvPr/>
        </p:nvPicPr>
        <p:blipFill rotWithShape="1">
          <a:blip r:embed="rId3">
            <a:alphaModFix/>
          </a:blip>
          <a:srcRect/>
          <a:stretch/>
        </p:blipFill>
        <p:spPr>
          <a:xfrm>
            <a:off x="7805327" y="117975"/>
            <a:ext cx="1109774" cy="746400"/>
          </a:xfrm>
          <a:prstGeom prst="rect">
            <a:avLst/>
          </a:prstGeom>
          <a:noFill/>
          <a:ln>
            <a:noFill/>
          </a:ln>
        </p:spPr>
      </p:pic>
      <p:sp>
        <p:nvSpPr>
          <p:cNvPr id="534" name="Google Shape;534;p44"/>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535" name="Google Shape;535;p44"/>
          <p:cNvCxnSpPr/>
          <p:nvPr/>
        </p:nvCxnSpPr>
        <p:spPr>
          <a:xfrm rot="10800000" flipH="1">
            <a:off x="379225" y="683275"/>
            <a:ext cx="6827100" cy="17400"/>
          </a:xfrm>
          <a:prstGeom prst="straightConnector1">
            <a:avLst/>
          </a:prstGeom>
          <a:noFill/>
          <a:ln w="9525" cap="flat" cmpd="sng">
            <a:solidFill>
              <a:schemeClr val="dk2"/>
            </a:solidFill>
            <a:prstDash val="lgDash"/>
            <a:round/>
            <a:headEnd type="none" w="med" len="med"/>
            <a:tailEnd type="none" w="med" len="med"/>
          </a:ln>
        </p:spPr>
      </p:cxnSp>
      <p:sp>
        <p:nvSpPr>
          <p:cNvPr id="536" name="Google Shape;536;p44"/>
          <p:cNvSpPr txBox="1">
            <a:spLocks noGrp="1"/>
          </p:cNvSpPr>
          <p:nvPr>
            <p:ph type="title"/>
          </p:nvPr>
        </p:nvSpPr>
        <p:spPr>
          <a:xfrm>
            <a:off x="83100" y="139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latin typeface="Montserrat"/>
                <a:ea typeface="Montserrat"/>
                <a:cs typeface="Montserrat"/>
                <a:sym typeface="Montserrat"/>
              </a:rPr>
              <a:t>PSBI - Challenges</a:t>
            </a:r>
            <a:endParaRPr b="1">
              <a:latin typeface="Montserrat"/>
              <a:ea typeface="Montserrat"/>
              <a:cs typeface="Montserrat"/>
              <a:sym typeface="Montserrat"/>
            </a:endParaRPr>
          </a:p>
        </p:txBody>
      </p:sp>
      <p:pic>
        <p:nvPicPr>
          <p:cNvPr id="537" name="Google Shape;537;p44"/>
          <p:cNvPicPr preferRelativeResize="0"/>
          <p:nvPr/>
        </p:nvPicPr>
        <p:blipFill>
          <a:blip r:embed="rId4">
            <a:alphaModFix/>
          </a:blip>
          <a:stretch>
            <a:fillRect/>
          </a:stretch>
        </p:blipFill>
        <p:spPr>
          <a:xfrm>
            <a:off x="235500" y="1725750"/>
            <a:ext cx="915651" cy="915651"/>
          </a:xfrm>
          <a:prstGeom prst="rect">
            <a:avLst/>
          </a:prstGeom>
          <a:noFill/>
          <a:ln>
            <a:noFill/>
          </a:ln>
        </p:spPr>
      </p:pic>
      <p:pic>
        <p:nvPicPr>
          <p:cNvPr id="538" name="Google Shape;538;p44"/>
          <p:cNvPicPr preferRelativeResize="0"/>
          <p:nvPr/>
        </p:nvPicPr>
        <p:blipFill>
          <a:blip r:embed="rId5">
            <a:alphaModFix/>
          </a:blip>
          <a:stretch>
            <a:fillRect/>
          </a:stretch>
        </p:blipFill>
        <p:spPr>
          <a:xfrm>
            <a:off x="6385925" y="1623848"/>
            <a:ext cx="915651" cy="938825"/>
          </a:xfrm>
          <a:prstGeom prst="rect">
            <a:avLst/>
          </a:prstGeom>
          <a:noFill/>
          <a:ln>
            <a:noFill/>
          </a:ln>
        </p:spPr>
      </p:pic>
      <p:pic>
        <p:nvPicPr>
          <p:cNvPr id="539" name="Google Shape;539;p44"/>
          <p:cNvPicPr preferRelativeResize="0"/>
          <p:nvPr/>
        </p:nvPicPr>
        <p:blipFill>
          <a:blip r:embed="rId6">
            <a:alphaModFix/>
          </a:blip>
          <a:stretch>
            <a:fillRect/>
          </a:stretch>
        </p:blipFill>
        <p:spPr>
          <a:xfrm>
            <a:off x="4781807" y="1414650"/>
            <a:ext cx="1231750" cy="1262890"/>
          </a:xfrm>
          <a:prstGeom prst="rect">
            <a:avLst/>
          </a:prstGeom>
          <a:noFill/>
          <a:ln>
            <a:noFill/>
          </a:ln>
        </p:spPr>
      </p:pic>
      <p:pic>
        <p:nvPicPr>
          <p:cNvPr id="540" name="Google Shape;540;p44"/>
          <p:cNvPicPr preferRelativeResize="0"/>
          <p:nvPr/>
        </p:nvPicPr>
        <p:blipFill>
          <a:blip r:embed="rId7">
            <a:alphaModFix/>
          </a:blip>
          <a:stretch>
            <a:fillRect/>
          </a:stretch>
        </p:blipFill>
        <p:spPr>
          <a:xfrm>
            <a:off x="3196301" y="1414648"/>
            <a:ext cx="1136100" cy="1164803"/>
          </a:xfrm>
          <a:prstGeom prst="rect">
            <a:avLst/>
          </a:prstGeom>
          <a:noFill/>
          <a:ln>
            <a:noFill/>
          </a:ln>
        </p:spPr>
      </p:pic>
      <p:pic>
        <p:nvPicPr>
          <p:cNvPr id="541" name="Google Shape;541;p44"/>
          <p:cNvPicPr preferRelativeResize="0"/>
          <p:nvPr/>
        </p:nvPicPr>
        <p:blipFill>
          <a:blip r:embed="rId8">
            <a:alphaModFix/>
          </a:blip>
          <a:stretch>
            <a:fillRect/>
          </a:stretch>
        </p:blipFill>
        <p:spPr>
          <a:xfrm>
            <a:off x="1603751" y="1546488"/>
            <a:ext cx="1136100" cy="1164820"/>
          </a:xfrm>
          <a:prstGeom prst="rect">
            <a:avLst/>
          </a:prstGeom>
          <a:noFill/>
          <a:ln>
            <a:noFill/>
          </a:ln>
        </p:spPr>
      </p:pic>
      <p:pic>
        <p:nvPicPr>
          <p:cNvPr id="542" name="Google Shape;542;p44"/>
          <p:cNvPicPr preferRelativeResize="0"/>
          <p:nvPr/>
        </p:nvPicPr>
        <p:blipFill>
          <a:blip r:embed="rId9">
            <a:alphaModFix/>
          </a:blip>
          <a:stretch>
            <a:fillRect/>
          </a:stretch>
        </p:blipFill>
        <p:spPr>
          <a:xfrm>
            <a:off x="7673950" y="1636125"/>
            <a:ext cx="985550" cy="985550"/>
          </a:xfrm>
          <a:prstGeom prst="rect">
            <a:avLst/>
          </a:prstGeom>
          <a:noFill/>
          <a:ln>
            <a:noFill/>
          </a:ln>
        </p:spPr>
      </p:pic>
      <p:sp>
        <p:nvSpPr>
          <p:cNvPr id="543" name="Google Shape;543;p44"/>
          <p:cNvSpPr txBox="1"/>
          <p:nvPr/>
        </p:nvSpPr>
        <p:spPr>
          <a:xfrm>
            <a:off x="7443600" y="2704925"/>
            <a:ext cx="1396800" cy="104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1200" b="1">
                <a:solidFill>
                  <a:schemeClr val="dk1"/>
                </a:solidFill>
                <a:latin typeface="Montserrat"/>
                <a:ea typeface="Montserrat"/>
                <a:cs typeface="Montserrat"/>
                <a:sym typeface="Montserrat"/>
              </a:rPr>
              <a:t>Reluctance to Use Intramuscular Injections </a:t>
            </a:r>
            <a:endParaRPr sz="1200" b="1">
              <a:solidFill>
                <a:schemeClr val="dk1"/>
              </a:solidFill>
              <a:latin typeface="Montserrat"/>
              <a:ea typeface="Montserrat"/>
              <a:cs typeface="Montserrat"/>
              <a:sym typeface="Montserrat"/>
            </a:endParaRPr>
          </a:p>
        </p:txBody>
      </p:sp>
      <p:sp>
        <p:nvSpPr>
          <p:cNvPr id="544" name="Google Shape;544;p44"/>
          <p:cNvSpPr txBox="1"/>
          <p:nvPr/>
        </p:nvSpPr>
        <p:spPr>
          <a:xfrm>
            <a:off x="6145350" y="2704925"/>
            <a:ext cx="13968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b="1">
                <a:solidFill>
                  <a:schemeClr val="dk1"/>
                </a:solidFill>
                <a:latin typeface="Montserrat"/>
                <a:ea typeface="Montserrat"/>
                <a:cs typeface="Montserrat"/>
                <a:sym typeface="Montserrat"/>
              </a:rPr>
              <a:t>Antibiotic Resistance  </a:t>
            </a:r>
            <a:endParaRPr sz="1200" b="1">
              <a:solidFill>
                <a:schemeClr val="dk1"/>
              </a:solidFill>
              <a:latin typeface="Montserrat"/>
              <a:ea typeface="Montserrat"/>
              <a:cs typeface="Montserrat"/>
              <a:sym typeface="Montserrat"/>
            </a:endParaRPr>
          </a:p>
        </p:txBody>
      </p:sp>
      <p:sp>
        <p:nvSpPr>
          <p:cNvPr id="545" name="Google Shape;545;p44"/>
          <p:cNvSpPr txBox="1"/>
          <p:nvPr/>
        </p:nvSpPr>
        <p:spPr>
          <a:xfrm>
            <a:off x="4699275" y="2790175"/>
            <a:ext cx="1396800" cy="91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1200" b="1">
                <a:solidFill>
                  <a:schemeClr val="dk1"/>
                </a:solidFill>
                <a:latin typeface="Montserrat"/>
                <a:ea typeface="Montserrat"/>
                <a:cs typeface="Montserrat"/>
                <a:sym typeface="Montserrat"/>
              </a:rPr>
              <a:t>Inadequate Physician Performance and Lack of Adherence to Guidelines</a:t>
            </a:r>
            <a:endParaRPr sz="1200" b="1">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sz="1200" b="1">
              <a:solidFill>
                <a:schemeClr val="dk1"/>
              </a:solidFill>
              <a:latin typeface="Montserrat"/>
              <a:ea typeface="Montserrat"/>
              <a:cs typeface="Montserrat"/>
              <a:sym typeface="Montserrat"/>
            </a:endParaRPr>
          </a:p>
          <a:p>
            <a:pPr marL="0" lvl="0" indent="0" algn="ctr" rtl="0">
              <a:spcBef>
                <a:spcPts val="0"/>
              </a:spcBef>
              <a:spcAft>
                <a:spcPts val="0"/>
              </a:spcAft>
              <a:buNone/>
            </a:pPr>
            <a:r>
              <a:rPr lang="en-GB" sz="1200" b="1">
                <a:solidFill>
                  <a:schemeClr val="dk1"/>
                </a:solidFill>
                <a:latin typeface="Montserrat"/>
                <a:ea typeface="Montserrat"/>
                <a:cs typeface="Montserrat"/>
                <a:sym typeface="Montserrat"/>
              </a:rPr>
              <a:t>  </a:t>
            </a:r>
            <a:endParaRPr sz="1200" b="1">
              <a:solidFill>
                <a:schemeClr val="dk1"/>
              </a:solidFill>
              <a:latin typeface="Montserrat"/>
              <a:ea typeface="Montserrat"/>
              <a:cs typeface="Montserrat"/>
              <a:sym typeface="Montserrat"/>
            </a:endParaRPr>
          </a:p>
        </p:txBody>
      </p:sp>
      <p:sp>
        <p:nvSpPr>
          <p:cNvPr id="546" name="Google Shape;546;p44"/>
          <p:cNvSpPr txBox="1"/>
          <p:nvPr/>
        </p:nvSpPr>
        <p:spPr>
          <a:xfrm>
            <a:off x="3094375" y="2836925"/>
            <a:ext cx="1396800" cy="91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b="1">
                <a:solidFill>
                  <a:schemeClr val="dk1"/>
                </a:solidFill>
                <a:latin typeface="Montserrat"/>
                <a:ea typeface="Montserrat"/>
                <a:cs typeface="Montserrat"/>
                <a:sym typeface="Montserrat"/>
              </a:rPr>
              <a:t>Unavailability of PSBI Services &amp; Treatments</a:t>
            </a:r>
            <a:endParaRPr sz="1200" b="1">
              <a:solidFill>
                <a:schemeClr val="dk1"/>
              </a:solidFill>
              <a:latin typeface="Montserrat"/>
              <a:ea typeface="Montserrat"/>
              <a:cs typeface="Montserrat"/>
              <a:sym typeface="Montserrat"/>
            </a:endParaRPr>
          </a:p>
          <a:p>
            <a:pPr marL="0" lvl="0" indent="0" algn="ctr" rtl="0">
              <a:spcBef>
                <a:spcPts val="0"/>
              </a:spcBef>
              <a:spcAft>
                <a:spcPts val="0"/>
              </a:spcAft>
              <a:buNone/>
            </a:pPr>
            <a:endParaRPr sz="1200" b="1">
              <a:solidFill>
                <a:schemeClr val="dk1"/>
              </a:solidFill>
              <a:latin typeface="Montserrat"/>
              <a:ea typeface="Montserrat"/>
              <a:cs typeface="Montserrat"/>
              <a:sym typeface="Montserrat"/>
            </a:endParaRPr>
          </a:p>
          <a:p>
            <a:pPr marL="0" lvl="0" indent="0" algn="ctr" rtl="0">
              <a:spcBef>
                <a:spcPts val="0"/>
              </a:spcBef>
              <a:spcAft>
                <a:spcPts val="0"/>
              </a:spcAft>
              <a:buNone/>
            </a:pPr>
            <a:r>
              <a:rPr lang="en-GB" sz="1200" b="1">
                <a:solidFill>
                  <a:schemeClr val="dk1"/>
                </a:solidFill>
                <a:latin typeface="Montserrat"/>
                <a:ea typeface="Montserrat"/>
                <a:cs typeface="Montserrat"/>
                <a:sym typeface="Montserrat"/>
              </a:rPr>
              <a:t>  </a:t>
            </a:r>
            <a:endParaRPr sz="1200" b="1">
              <a:solidFill>
                <a:schemeClr val="dk1"/>
              </a:solidFill>
              <a:latin typeface="Montserrat"/>
              <a:ea typeface="Montserrat"/>
              <a:cs typeface="Montserrat"/>
              <a:sym typeface="Montserrat"/>
            </a:endParaRPr>
          </a:p>
        </p:txBody>
      </p:sp>
      <p:sp>
        <p:nvSpPr>
          <p:cNvPr id="547" name="Google Shape;547;p44"/>
          <p:cNvSpPr txBox="1"/>
          <p:nvPr/>
        </p:nvSpPr>
        <p:spPr>
          <a:xfrm>
            <a:off x="1473400" y="2836925"/>
            <a:ext cx="1396800" cy="91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b="1">
                <a:solidFill>
                  <a:schemeClr val="dk1"/>
                </a:solidFill>
                <a:latin typeface="Montserrat"/>
                <a:ea typeface="Montserrat"/>
                <a:cs typeface="Montserrat"/>
                <a:sym typeface="Montserrat"/>
              </a:rPr>
              <a:t>Lack of Awareness &amp; Delayed Care-Seeking Behaviour</a:t>
            </a:r>
            <a:endParaRPr sz="1200" b="1">
              <a:solidFill>
                <a:schemeClr val="dk1"/>
              </a:solidFill>
              <a:latin typeface="Montserrat"/>
              <a:ea typeface="Montserrat"/>
              <a:cs typeface="Montserrat"/>
              <a:sym typeface="Montserrat"/>
            </a:endParaRPr>
          </a:p>
          <a:p>
            <a:pPr marL="0" lvl="0" indent="0" algn="ctr" rtl="0">
              <a:spcBef>
                <a:spcPts val="0"/>
              </a:spcBef>
              <a:spcAft>
                <a:spcPts val="0"/>
              </a:spcAft>
              <a:buNone/>
            </a:pPr>
            <a:endParaRPr sz="1200" b="1">
              <a:solidFill>
                <a:schemeClr val="dk1"/>
              </a:solidFill>
              <a:latin typeface="Montserrat"/>
              <a:ea typeface="Montserrat"/>
              <a:cs typeface="Montserrat"/>
              <a:sym typeface="Montserrat"/>
            </a:endParaRPr>
          </a:p>
          <a:p>
            <a:pPr marL="0" lvl="0" indent="0" algn="ctr" rtl="0">
              <a:spcBef>
                <a:spcPts val="0"/>
              </a:spcBef>
              <a:spcAft>
                <a:spcPts val="0"/>
              </a:spcAft>
              <a:buNone/>
            </a:pPr>
            <a:r>
              <a:rPr lang="en-GB" sz="1200" b="1">
                <a:solidFill>
                  <a:schemeClr val="dk1"/>
                </a:solidFill>
                <a:latin typeface="Montserrat"/>
                <a:ea typeface="Montserrat"/>
                <a:cs typeface="Montserrat"/>
                <a:sym typeface="Montserrat"/>
              </a:rPr>
              <a:t>  </a:t>
            </a:r>
            <a:endParaRPr sz="1200" b="1">
              <a:solidFill>
                <a:schemeClr val="dk1"/>
              </a:solidFill>
              <a:latin typeface="Montserrat"/>
              <a:ea typeface="Montserrat"/>
              <a:cs typeface="Montserrat"/>
              <a:sym typeface="Montserrat"/>
            </a:endParaRPr>
          </a:p>
        </p:txBody>
      </p:sp>
      <p:sp>
        <p:nvSpPr>
          <p:cNvPr id="548" name="Google Shape;548;p44"/>
          <p:cNvSpPr txBox="1"/>
          <p:nvPr/>
        </p:nvSpPr>
        <p:spPr>
          <a:xfrm>
            <a:off x="-5075" y="2836925"/>
            <a:ext cx="1396800" cy="91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b="1">
                <a:solidFill>
                  <a:schemeClr val="dk1"/>
                </a:solidFill>
                <a:latin typeface="Montserrat"/>
                <a:ea typeface="Montserrat"/>
                <a:cs typeface="Montserrat"/>
                <a:sym typeface="Montserrat"/>
              </a:rPr>
              <a:t>Limited Access to Health Care Facilities</a:t>
            </a:r>
            <a:endParaRPr sz="1200" b="1">
              <a:solidFill>
                <a:schemeClr val="dk1"/>
              </a:solidFill>
              <a:latin typeface="Montserrat"/>
              <a:ea typeface="Montserrat"/>
              <a:cs typeface="Montserrat"/>
              <a:sym typeface="Montserrat"/>
            </a:endParaRPr>
          </a:p>
          <a:p>
            <a:pPr marL="0" lvl="0" indent="0" algn="ctr" rtl="0">
              <a:spcBef>
                <a:spcPts val="0"/>
              </a:spcBef>
              <a:spcAft>
                <a:spcPts val="0"/>
              </a:spcAft>
              <a:buNone/>
            </a:pPr>
            <a:endParaRPr sz="1200" b="1">
              <a:solidFill>
                <a:schemeClr val="dk1"/>
              </a:solidFill>
              <a:latin typeface="Montserrat"/>
              <a:ea typeface="Montserrat"/>
              <a:cs typeface="Montserrat"/>
              <a:sym typeface="Montserrat"/>
            </a:endParaRPr>
          </a:p>
          <a:p>
            <a:pPr marL="0" lvl="0" indent="0" algn="ctr" rtl="0">
              <a:spcBef>
                <a:spcPts val="0"/>
              </a:spcBef>
              <a:spcAft>
                <a:spcPts val="0"/>
              </a:spcAft>
              <a:buNone/>
            </a:pPr>
            <a:r>
              <a:rPr lang="en-GB" sz="1200" b="1">
                <a:solidFill>
                  <a:schemeClr val="dk1"/>
                </a:solidFill>
                <a:latin typeface="Montserrat"/>
                <a:ea typeface="Montserrat"/>
                <a:cs typeface="Montserrat"/>
                <a:sym typeface="Montserrat"/>
              </a:rPr>
              <a:t>  </a:t>
            </a:r>
            <a:endParaRPr sz="1200" b="1">
              <a:solidFill>
                <a:schemeClr val="dk1"/>
              </a:solidFill>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Google Shape;553;p45"/>
          <p:cNvPicPr preferRelativeResize="0"/>
          <p:nvPr/>
        </p:nvPicPr>
        <p:blipFill rotWithShape="1">
          <a:blip r:embed="rId3">
            <a:alphaModFix/>
          </a:blip>
          <a:srcRect/>
          <a:stretch/>
        </p:blipFill>
        <p:spPr>
          <a:xfrm>
            <a:off x="7805327" y="117975"/>
            <a:ext cx="1109774" cy="746400"/>
          </a:xfrm>
          <a:prstGeom prst="rect">
            <a:avLst/>
          </a:prstGeom>
          <a:noFill/>
          <a:ln>
            <a:noFill/>
          </a:ln>
        </p:spPr>
      </p:pic>
      <p:sp>
        <p:nvSpPr>
          <p:cNvPr id="554" name="Google Shape;554;p45"/>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555" name="Google Shape;555;p45"/>
          <p:cNvCxnSpPr/>
          <p:nvPr/>
        </p:nvCxnSpPr>
        <p:spPr>
          <a:xfrm rot="10800000" flipH="1">
            <a:off x="379225" y="683275"/>
            <a:ext cx="6827100" cy="17400"/>
          </a:xfrm>
          <a:prstGeom prst="straightConnector1">
            <a:avLst/>
          </a:prstGeom>
          <a:noFill/>
          <a:ln w="9525" cap="flat" cmpd="sng">
            <a:solidFill>
              <a:schemeClr val="dk2"/>
            </a:solidFill>
            <a:prstDash val="lgDash"/>
            <a:round/>
            <a:headEnd type="none" w="med" len="med"/>
            <a:tailEnd type="none" w="med" len="med"/>
          </a:ln>
        </p:spPr>
      </p:cxnSp>
      <p:sp>
        <p:nvSpPr>
          <p:cNvPr id="556" name="Google Shape;556;p45"/>
          <p:cNvSpPr txBox="1">
            <a:spLocks noGrp="1"/>
          </p:cNvSpPr>
          <p:nvPr>
            <p:ph type="title"/>
          </p:nvPr>
        </p:nvSpPr>
        <p:spPr>
          <a:xfrm>
            <a:off x="83100" y="139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latin typeface="Montserrat"/>
                <a:ea typeface="Montserrat"/>
                <a:cs typeface="Montserrat"/>
                <a:sym typeface="Montserrat"/>
              </a:rPr>
              <a:t>PSBI - Recommended Solutions</a:t>
            </a:r>
            <a:endParaRPr b="1">
              <a:latin typeface="Montserrat"/>
              <a:ea typeface="Montserrat"/>
              <a:cs typeface="Montserrat"/>
              <a:sym typeface="Montserrat"/>
            </a:endParaRPr>
          </a:p>
        </p:txBody>
      </p:sp>
      <p:sp>
        <p:nvSpPr>
          <p:cNvPr id="557" name="Google Shape;557;p45"/>
          <p:cNvSpPr txBox="1"/>
          <p:nvPr/>
        </p:nvSpPr>
        <p:spPr>
          <a:xfrm>
            <a:off x="421950" y="1511725"/>
            <a:ext cx="7842900" cy="823800"/>
          </a:xfrm>
          <a:prstGeom prst="rect">
            <a:avLst/>
          </a:prstGeom>
          <a:solidFill>
            <a:srgbClr val="9FC5E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900">
                <a:solidFill>
                  <a:schemeClr val="dk1"/>
                </a:solidFill>
                <a:latin typeface="Montserrat Medium"/>
                <a:ea typeface="Montserrat Medium"/>
                <a:cs typeface="Montserrat Medium"/>
                <a:sym typeface="Montserrat Medium"/>
              </a:rPr>
              <a:t>Public Private Partnerships </a:t>
            </a:r>
            <a:endParaRPr sz="2900">
              <a:solidFill>
                <a:schemeClr val="dk1"/>
              </a:solidFill>
              <a:latin typeface="Montserrat Medium"/>
              <a:ea typeface="Montserrat Medium"/>
              <a:cs typeface="Montserrat Medium"/>
              <a:sym typeface="Montserrat Medium"/>
            </a:endParaRPr>
          </a:p>
          <a:p>
            <a:pPr marL="0" lvl="0" indent="0" algn="ctr" rtl="0">
              <a:spcBef>
                <a:spcPts val="0"/>
              </a:spcBef>
              <a:spcAft>
                <a:spcPts val="0"/>
              </a:spcAft>
              <a:buNone/>
            </a:pPr>
            <a:endParaRPr sz="2900">
              <a:solidFill>
                <a:schemeClr val="dk1"/>
              </a:solidFill>
              <a:latin typeface="Montserrat Medium"/>
              <a:ea typeface="Montserrat Medium"/>
              <a:cs typeface="Montserrat Medium"/>
              <a:sym typeface="Montserrat Medium"/>
            </a:endParaRPr>
          </a:p>
          <a:p>
            <a:pPr marL="0" lvl="0" indent="0" algn="ctr" rtl="0">
              <a:spcBef>
                <a:spcPts val="0"/>
              </a:spcBef>
              <a:spcAft>
                <a:spcPts val="0"/>
              </a:spcAft>
              <a:buNone/>
            </a:pPr>
            <a:endParaRPr sz="2900">
              <a:solidFill>
                <a:schemeClr val="dk1"/>
              </a:solidFill>
              <a:latin typeface="Montserrat Medium"/>
              <a:ea typeface="Montserrat Medium"/>
              <a:cs typeface="Montserrat Medium"/>
              <a:sym typeface="Montserrat Medium"/>
            </a:endParaRPr>
          </a:p>
        </p:txBody>
      </p:sp>
      <p:sp>
        <p:nvSpPr>
          <p:cNvPr id="558" name="Google Shape;558;p45"/>
          <p:cNvSpPr txBox="1"/>
          <p:nvPr/>
        </p:nvSpPr>
        <p:spPr>
          <a:xfrm>
            <a:off x="421950" y="2773200"/>
            <a:ext cx="7842900" cy="823800"/>
          </a:xfrm>
          <a:prstGeom prst="rect">
            <a:avLst/>
          </a:prstGeom>
          <a:solidFill>
            <a:srgbClr val="FFD966"/>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2900">
                <a:solidFill>
                  <a:schemeClr val="dk1"/>
                </a:solidFill>
                <a:latin typeface="Montserrat Medium"/>
                <a:ea typeface="Montserrat Medium"/>
                <a:cs typeface="Montserrat Medium"/>
                <a:sym typeface="Montserrat Medium"/>
              </a:rPr>
              <a:t>Continuous Monitoring and Evaluation</a:t>
            </a:r>
            <a:endParaRPr sz="2900">
              <a:solidFill>
                <a:schemeClr val="dk1"/>
              </a:solidFill>
              <a:latin typeface="Montserrat Medium"/>
              <a:ea typeface="Montserrat Medium"/>
              <a:cs typeface="Montserrat Medium"/>
              <a:sym typeface="Montserrat Medium"/>
            </a:endParaRPr>
          </a:p>
          <a:p>
            <a:pPr marL="0" lvl="0" indent="0" algn="ctr" rtl="0">
              <a:spcBef>
                <a:spcPts val="0"/>
              </a:spcBef>
              <a:spcAft>
                <a:spcPts val="0"/>
              </a:spcAft>
              <a:buClr>
                <a:schemeClr val="dk1"/>
              </a:buClr>
              <a:buSzPts val="1100"/>
              <a:buFont typeface="Arial"/>
              <a:buNone/>
            </a:pPr>
            <a:endParaRPr sz="2900">
              <a:solidFill>
                <a:schemeClr val="dk1"/>
              </a:solidFill>
              <a:latin typeface="Montserrat Medium"/>
              <a:ea typeface="Montserrat Medium"/>
              <a:cs typeface="Montserrat Medium"/>
              <a:sym typeface="Montserrat Medium"/>
            </a:endParaRPr>
          </a:p>
          <a:p>
            <a:pPr marL="0" lvl="0" indent="0" algn="ctr" rtl="0">
              <a:spcBef>
                <a:spcPts val="0"/>
              </a:spcBef>
              <a:spcAft>
                <a:spcPts val="0"/>
              </a:spcAft>
              <a:buNone/>
            </a:pPr>
            <a:endParaRPr sz="2900">
              <a:solidFill>
                <a:schemeClr val="dk1"/>
              </a:solidFill>
              <a:latin typeface="Montserrat Medium"/>
              <a:ea typeface="Montserrat Medium"/>
              <a:cs typeface="Montserrat Medium"/>
              <a:sym typeface="Montserrat Medium"/>
            </a:endParaRPr>
          </a:p>
          <a:p>
            <a:pPr marL="0" lvl="0" indent="0" algn="ctr" rtl="0">
              <a:spcBef>
                <a:spcPts val="0"/>
              </a:spcBef>
              <a:spcAft>
                <a:spcPts val="0"/>
              </a:spcAft>
              <a:buNone/>
            </a:pPr>
            <a:endParaRPr sz="2900">
              <a:solidFill>
                <a:schemeClr val="dk1"/>
              </a:solidFill>
              <a:latin typeface="Montserrat Medium"/>
              <a:ea typeface="Montserrat Medium"/>
              <a:cs typeface="Montserrat Medium"/>
              <a:sym typeface="Montserrat Medium"/>
            </a:endParaRPr>
          </a:p>
          <a:p>
            <a:pPr marL="0" lvl="0" indent="0" algn="ctr" rtl="0">
              <a:spcBef>
                <a:spcPts val="0"/>
              </a:spcBef>
              <a:spcAft>
                <a:spcPts val="0"/>
              </a:spcAft>
              <a:buNone/>
            </a:pPr>
            <a:endParaRPr sz="2900">
              <a:solidFill>
                <a:schemeClr val="dk1"/>
              </a:solidFill>
              <a:latin typeface="Montserrat Medium"/>
              <a:ea typeface="Montserrat Medium"/>
              <a:cs typeface="Montserrat Medium"/>
              <a:sym typeface="Montserrat Medium"/>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46"/>
          <p:cNvPicPr preferRelativeResize="0"/>
          <p:nvPr/>
        </p:nvPicPr>
        <p:blipFill rotWithShape="1">
          <a:blip r:embed="rId3">
            <a:alphaModFix/>
          </a:blip>
          <a:srcRect/>
          <a:stretch/>
        </p:blipFill>
        <p:spPr>
          <a:xfrm>
            <a:off x="7805327" y="117975"/>
            <a:ext cx="1109774" cy="746400"/>
          </a:xfrm>
          <a:prstGeom prst="rect">
            <a:avLst/>
          </a:prstGeom>
          <a:noFill/>
          <a:ln>
            <a:noFill/>
          </a:ln>
        </p:spPr>
      </p:pic>
      <p:sp>
        <p:nvSpPr>
          <p:cNvPr id="564" name="Google Shape;564;p46"/>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565" name="Google Shape;565;p46"/>
          <p:cNvCxnSpPr/>
          <p:nvPr/>
        </p:nvCxnSpPr>
        <p:spPr>
          <a:xfrm rot="10800000" flipH="1">
            <a:off x="379225" y="683275"/>
            <a:ext cx="6827100" cy="17400"/>
          </a:xfrm>
          <a:prstGeom prst="straightConnector1">
            <a:avLst/>
          </a:prstGeom>
          <a:noFill/>
          <a:ln w="9525" cap="flat" cmpd="sng">
            <a:solidFill>
              <a:schemeClr val="dk2"/>
            </a:solidFill>
            <a:prstDash val="lgDash"/>
            <a:round/>
            <a:headEnd type="none" w="med" len="med"/>
            <a:tailEnd type="none" w="med" len="med"/>
          </a:ln>
        </p:spPr>
      </p:cxnSp>
      <p:sp>
        <p:nvSpPr>
          <p:cNvPr id="566" name="Google Shape;566;p46"/>
          <p:cNvSpPr txBox="1">
            <a:spLocks noGrp="1"/>
          </p:cNvSpPr>
          <p:nvPr>
            <p:ph type="title"/>
          </p:nvPr>
        </p:nvSpPr>
        <p:spPr>
          <a:xfrm>
            <a:off x="83100" y="139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latin typeface="Montserrat"/>
                <a:ea typeface="Montserrat"/>
                <a:cs typeface="Montserrat"/>
                <a:sym typeface="Montserrat"/>
              </a:rPr>
              <a:t>AKU’s Efforts in Addressing PSBI</a:t>
            </a:r>
            <a:endParaRPr b="1">
              <a:latin typeface="Montserrat"/>
              <a:ea typeface="Montserrat"/>
              <a:cs typeface="Montserrat"/>
              <a:sym typeface="Montserrat"/>
            </a:endParaRPr>
          </a:p>
        </p:txBody>
      </p:sp>
      <p:sp>
        <p:nvSpPr>
          <p:cNvPr id="567" name="Google Shape;567;p46"/>
          <p:cNvSpPr txBox="1"/>
          <p:nvPr/>
        </p:nvSpPr>
        <p:spPr>
          <a:xfrm>
            <a:off x="287100" y="955575"/>
            <a:ext cx="8112600" cy="2641500"/>
          </a:xfrm>
          <a:prstGeom prst="rect">
            <a:avLst/>
          </a:prstGeom>
          <a:noFill/>
          <a:ln w="9525" cap="flat" cmpd="sng">
            <a:solidFill>
              <a:srgbClr val="6AA84F"/>
            </a:solidFill>
            <a:prstDash val="solid"/>
            <a:round/>
            <a:headEnd type="none" w="sm" len="sm"/>
            <a:tailEnd type="none" w="sm" len="sm"/>
          </a:ln>
        </p:spPr>
        <p:txBody>
          <a:bodyPr spcFirstLastPara="1" wrap="square" lIns="91425" tIns="45700" rIns="91425" bIns="45700" anchor="t" anchorCtr="0">
            <a:noAutofit/>
          </a:bodyPr>
          <a:lstStyle/>
          <a:p>
            <a:pPr marL="228600" lvl="0" indent="-234950" algn="just" rtl="0">
              <a:lnSpc>
                <a:spcPct val="90000"/>
              </a:lnSpc>
              <a:spcBef>
                <a:spcPts val="0"/>
              </a:spcBef>
              <a:spcAft>
                <a:spcPts val="0"/>
              </a:spcAft>
              <a:buClr>
                <a:srgbClr val="000000"/>
              </a:buClr>
              <a:buSzPts val="1900"/>
              <a:buFont typeface="Montserrat"/>
              <a:buChar char="•"/>
            </a:pPr>
            <a:r>
              <a:rPr lang="en-GB" sz="1900">
                <a:solidFill>
                  <a:srgbClr val="000000"/>
                </a:solidFill>
                <a:latin typeface="Montserrat"/>
                <a:ea typeface="Montserrat"/>
                <a:cs typeface="Montserrat"/>
                <a:sym typeface="Montserrat"/>
              </a:rPr>
              <a:t>Implemented a successful public private partnership for Possible Severe Bacterial Infections.</a:t>
            </a:r>
            <a:endParaRPr sz="1900">
              <a:solidFill>
                <a:srgbClr val="000000"/>
              </a:solidFill>
              <a:latin typeface="Montserrat"/>
              <a:ea typeface="Montserrat"/>
              <a:cs typeface="Montserrat"/>
              <a:sym typeface="Montserrat"/>
            </a:endParaRPr>
          </a:p>
          <a:p>
            <a:pPr marL="228600" lvl="0" indent="-184785" algn="just" rtl="0">
              <a:lnSpc>
                <a:spcPct val="90000"/>
              </a:lnSpc>
              <a:spcBef>
                <a:spcPts val="1000"/>
              </a:spcBef>
              <a:spcAft>
                <a:spcPts val="0"/>
              </a:spcAft>
              <a:buClr>
                <a:srgbClr val="000000"/>
              </a:buClr>
              <a:buSzPts val="1900"/>
              <a:buFont typeface="Montserrat"/>
              <a:buChar char="•"/>
            </a:pPr>
            <a:r>
              <a:rPr lang="en-GB" sz="1900">
                <a:solidFill>
                  <a:srgbClr val="000000"/>
                </a:solidFill>
                <a:latin typeface="Montserrat"/>
                <a:ea typeface="Montserrat"/>
                <a:cs typeface="Montserrat"/>
                <a:sym typeface="Montserrat"/>
              </a:rPr>
              <a:t>Leverage resources and expertise from all stakeholders</a:t>
            </a:r>
            <a:endParaRPr sz="1900">
              <a:latin typeface="Montserrat"/>
              <a:ea typeface="Montserrat"/>
              <a:cs typeface="Montserrat"/>
              <a:sym typeface="Montserrat"/>
            </a:endParaRPr>
          </a:p>
          <a:p>
            <a:pPr marL="228600" lvl="0" indent="-184785" algn="just" rtl="0">
              <a:lnSpc>
                <a:spcPct val="90000"/>
              </a:lnSpc>
              <a:spcBef>
                <a:spcPts val="1000"/>
              </a:spcBef>
              <a:spcAft>
                <a:spcPts val="0"/>
              </a:spcAft>
              <a:buClr>
                <a:srgbClr val="000000"/>
              </a:buClr>
              <a:buSzPts val="1900"/>
              <a:buFont typeface="Montserrat"/>
              <a:buChar char="•"/>
            </a:pPr>
            <a:r>
              <a:rPr lang="en-GB" sz="1900">
                <a:solidFill>
                  <a:srgbClr val="000000"/>
                </a:solidFill>
                <a:latin typeface="Montserrat"/>
                <a:ea typeface="Montserrat"/>
                <a:cs typeface="Montserrat"/>
                <a:sym typeface="Montserrat"/>
              </a:rPr>
              <a:t>Bridge gaps in funding, expand coverage and evidence generation at real life scenarios </a:t>
            </a:r>
            <a:endParaRPr sz="1900">
              <a:solidFill>
                <a:srgbClr val="000000"/>
              </a:solidFill>
              <a:latin typeface="Montserrat"/>
              <a:ea typeface="Montserrat"/>
              <a:cs typeface="Montserrat"/>
              <a:sym typeface="Montserrat"/>
            </a:endParaRPr>
          </a:p>
          <a:p>
            <a:pPr marL="228600" lvl="0" indent="-184785" algn="just" rtl="0">
              <a:lnSpc>
                <a:spcPct val="90000"/>
              </a:lnSpc>
              <a:spcBef>
                <a:spcPts val="1000"/>
              </a:spcBef>
              <a:spcAft>
                <a:spcPts val="0"/>
              </a:spcAft>
              <a:buClr>
                <a:srgbClr val="000000"/>
              </a:buClr>
              <a:buSzPts val="1900"/>
              <a:buFont typeface="Montserrat"/>
              <a:buChar char="•"/>
            </a:pPr>
            <a:r>
              <a:rPr lang="en-GB" sz="1900">
                <a:solidFill>
                  <a:srgbClr val="000000"/>
                </a:solidFill>
                <a:latin typeface="Montserrat"/>
                <a:ea typeface="Montserrat"/>
                <a:cs typeface="Montserrat"/>
                <a:sym typeface="Montserrat"/>
              </a:rPr>
              <a:t>Enhance the efficiency of delivering healthcare solutions where needed most.</a:t>
            </a:r>
            <a:endParaRPr sz="1900">
              <a:solidFill>
                <a:srgbClr val="000000"/>
              </a:solidFill>
              <a:latin typeface="Montserrat"/>
              <a:ea typeface="Montserrat"/>
              <a:cs typeface="Montserrat"/>
              <a:sym typeface="Montserrat"/>
            </a:endParaRPr>
          </a:p>
        </p:txBody>
      </p:sp>
      <p:sp>
        <p:nvSpPr>
          <p:cNvPr id="568" name="Google Shape;568;p46"/>
          <p:cNvSpPr txBox="1"/>
          <p:nvPr/>
        </p:nvSpPr>
        <p:spPr>
          <a:xfrm>
            <a:off x="287125" y="3821300"/>
            <a:ext cx="8112600" cy="822900"/>
          </a:xfrm>
          <a:prstGeom prst="rect">
            <a:avLst/>
          </a:prstGeom>
          <a:noFill/>
          <a:ln w="9525"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900">
                <a:solidFill>
                  <a:schemeClr val="dk1"/>
                </a:solidFill>
                <a:latin typeface="Montserrat"/>
                <a:ea typeface="Montserrat"/>
                <a:cs typeface="Montserrat"/>
                <a:sym typeface="Montserrat"/>
              </a:rPr>
              <a:t>Partners: PPHI, WHO, and the LHW Program</a:t>
            </a:r>
            <a:endParaRPr sz="19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900">
              <a:solidFill>
                <a:schemeClr val="dk1"/>
              </a:solidFill>
              <a:latin typeface="Montserrat"/>
              <a:ea typeface="Montserrat"/>
              <a:cs typeface="Montserrat"/>
              <a:sym typeface="Montserrat"/>
            </a:endParaRPr>
          </a:p>
          <a:p>
            <a:pPr marL="0" lvl="0" indent="0" algn="l" rtl="0">
              <a:spcBef>
                <a:spcPts val="0"/>
              </a:spcBef>
              <a:spcAft>
                <a:spcPts val="0"/>
              </a:spcAft>
              <a:buNone/>
            </a:pPr>
            <a:endParaRPr sz="1900">
              <a:solidFill>
                <a:schemeClr val="dk1"/>
              </a:solidFill>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p47"/>
          <p:cNvPicPr preferRelativeResize="0"/>
          <p:nvPr/>
        </p:nvPicPr>
        <p:blipFill rotWithShape="1">
          <a:blip r:embed="rId3">
            <a:alphaModFix/>
          </a:blip>
          <a:srcRect/>
          <a:stretch/>
        </p:blipFill>
        <p:spPr>
          <a:xfrm>
            <a:off x="7805327" y="117975"/>
            <a:ext cx="1109774" cy="746400"/>
          </a:xfrm>
          <a:prstGeom prst="rect">
            <a:avLst/>
          </a:prstGeom>
          <a:noFill/>
          <a:ln>
            <a:noFill/>
          </a:ln>
        </p:spPr>
      </p:pic>
      <p:sp>
        <p:nvSpPr>
          <p:cNvPr id="574" name="Google Shape;574;p47"/>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575" name="Google Shape;575;p47"/>
          <p:cNvCxnSpPr/>
          <p:nvPr/>
        </p:nvCxnSpPr>
        <p:spPr>
          <a:xfrm rot="10800000" flipH="1">
            <a:off x="379225" y="683275"/>
            <a:ext cx="6827100" cy="17400"/>
          </a:xfrm>
          <a:prstGeom prst="straightConnector1">
            <a:avLst/>
          </a:prstGeom>
          <a:noFill/>
          <a:ln w="9525" cap="flat" cmpd="sng">
            <a:solidFill>
              <a:schemeClr val="dk2"/>
            </a:solidFill>
            <a:prstDash val="lgDash"/>
            <a:round/>
            <a:headEnd type="none" w="med" len="med"/>
            <a:tailEnd type="none" w="med" len="med"/>
          </a:ln>
        </p:spPr>
      </p:cxnSp>
      <p:sp>
        <p:nvSpPr>
          <p:cNvPr id="576" name="Google Shape;576;p47"/>
          <p:cNvSpPr txBox="1">
            <a:spLocks noGrp="1"/>
          </p:cNvSpPr>
          <p:nvPr>
            <p:ph type="title"/>
          </p:nvPr>
        </p:nvSpPr>
        <p:spPr>
          <a:xfrm>
            <a:off x="83100" y="139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latin typeface="Montserrat"/>
                <a:ea typeface="Montserrat"/>
                <a:cs typeface="Montserrat"/>
                <a:sym typeface="Montserrat"/>
              </a:rPr>
              <a:t>AKU’s Efforts in Addressing PSBI</a:t>
            </a:r>
            <a:endParaRPr b="1">
              <a:latin typeface="Montserrat"/>
              <a:ea typeface="Montserrat"/>
              <a:cs typeface="Montserrat"/>
              <a:sym typeface="Montserrat"/>
            </a:endParaRPr>
          </a:p>
        </p:txBody>
      </p:sp>
      <p:pic>
        <p:nvPicPr>
          <p:cNvPr id="577" name="Google Shape;577;p47"/>
          <p:cNvPicPr preferRelativeResize="0"/>
          <p:nvPr/>
        </p:nvPicPr>
        <p:blipFill>
          <a:blip r:embed="rId4">
            <a:alphaModFix/>
          </a:blip>
          <a:stretch>
            <a:fillRect/>
          </a:stretch>
        </p:blipFill>
        <p:spPr>
          <a:xfrm>
            <a:off x="1028250" y="864375"/>
            <a:ext cx="7087503" cy="38556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48"/>
          <p:cNvPicPr preferRelativeResize="0"/>
          <p:nvPr/>
        </p:nvPicPr>
        <p:blipFill rotWithShape="1">
          <a:blip r:embed="rId3">
            <a:alphaModFix/>
          </a:blip>
          <a:srcRect/>
          <a:stretch/>
        </p:blipFill>
        <p:spPr>
          <a:xfrm>
            <a:off x="7805327" y="117975"/>
            <a:ext cx="1109774" cy="746400"/>
          </a:xfrm>
          <a:prstGeom prst="rect">
            <a:avLst/>
          </a:prstGeom>
          <a:noFill/>
          <a:ln>
            <a:noFill/>
          </a:ln>
        </p:spPr>
      </p:pic>
      <p:sp>
        <p:nvSpPr>
          <p:cNvPr id="583" name="Google Shape;583;p48"/>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584" name="Google Shape;584;p48"/>
          <p:cNvCxnSpPr/>
          <p:nvPr/>
        </p:nvCxnSpPr>
        <p:spPr>
          <a:xfrm rot="10800000" flipH="1">
            <a:off x="379225" y="683275"/>
            <a:ext cx="6827100" cy="17400"/>
          </a:xfrm>
          <a:prstGeom prst="straightConnector1">
            <a:avLst/>
          </a:prstGeom>
          <a:noFill/>
          <a:ln w="9525" cap="flat" cmpd="sng">
            <a:solidFill>
              <a:schemeClr val="dk2"/>
            </a:solidFill>
            <a:prstDash val="lgDash"/>
            <a:round/>
            <a:headEnd type="none" w="med" len="med"/>
            <a:tailEnd type="none" w="med" len="med"/>
          </a:ln>
        </p:spPr>
      </p:cxnSp>
      <p:sp>
        <p:nvSpPr>
          <p:cNvPr id="585" name="Google Shape;585;p48"/>
          <p:cNvSpPr txBox="1">
            <a:spLocks noGrp="1"/>
          </p:cNvSpPr>
          <p:nvPr>
            <p:ph type="title"/>
          </p:nvPr>
        </p:nvSpPr>
        <p:spPr>
          <a:xfrm>
            <a:off x="83100" y="630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latin typeface="Montserrat"/>
                <a:ea typeface="Montserrat"/>
                <a:cs typeface="Montserrat"/>
                <a:sym typeface="Montserrat"/>
              </a:rPr>
              <a:t>PSBI - Outcomes of Partnership</a:t>
            </a:r>
            <a:endParaRPr b="1">
              <a:latin typeface="Montserrat"/>
              <a:ea typeface="Montserrat"/>
              <a:cs typeface="Montserrat"/>
              <a:sym typeface="Montserrat"/>
            </a:endParaRPr>
          </a:p>
        </p:txBody>
      </p:sp>
      <p:sp>
        <p:nvSpPr>
          <p:cNvPr id="586" name="Google Shape;586;p48"/>
          <p:cNvSpPr txBox="1"/>
          <p:nvPr/>
        </p:nvSpPr>
        <p:spPr>
          <a:xfrm>
            <a:off x="140950" y="960725"/>
            <a:ext cx="8136300" cy="3804000"/>
          </a:xfrm>
          <a:prstGeom prst="rect">
            <a:avLst/>
          </a:prstGeom>
          <a:noFill/>
          <a:ln>
            <a:noFill/>
          </a:ln>
        </p:spPr>
        <p:txBody>
          <a:bodyPr spcFirstLastPara="1" wrap="square" lIns="91425" tIns="45700" rIns="91425" bIns="45700" anchor="t" anchorCtr="0">
            <a:normAutofit/>
          </a:bodyPr>
          <a:lstStyle/>
          <a:p>
            <a:pPr marL="228600" lvl="0" indent="-165100" algn="just" rtl="0">
              <a:lnSpc>
                <a:spcPct val="90000"/>
              </a:lnSpc>
              <a:spcBef>
                <a:spcPts val="0"/>
              </a:spcBef>
              <a:spcAft>
                <a:spcPts val="0"/>
              </a:spcAft>
              <a:buClr>
                <a:srgbClr val="000000"/>
              </a:buClr>
              <a:buSzPts val="1800"/>
              <a:buChar char="•"/>
            </a:pPr>
            <a:r>
              <a:rPr lang="en-GB" sz="1800">
                <a:solidFill>
                  <a:srgbClr val="000000"/>
                </a:solidFill>
                <a:latin typeface="Montserrat"/>
                <a:ea typeface="Montserrat"/>
                <a:cs typeface="Montserrat"/>
                <a:sym typeface="Montserrat"/>
              </a:rPr>
              <a:t>Management of sick young infants with Possible Serious Bacterial Infection (PSBI) where referral is not possible</a:t>
            </a:r>
            <a:r>
              <a:rPr lang="en-GB" sz="1800">
                <a:latin typeface="Montserrat"/>
                <a:ea typeface="Montserrat"/>
                <a:cs typeface="Montserrat"/>
                <a:sym typeface="Montserrat"/>
              </a:rPr>
              <a:t>. </a:t>
            </a:r>
            <a:endParaRPr sz="1800">
              <a:latin typeface="Montserrat"/>
              <a:ea typeface="Montserrat"/>
              <a:cs typeface="Montserrat"/>
              <a:sym typeface="Montserrat"/>
            </a:endParaRPr>
          </a:p>
          <a:p>
            <a:pPr marL="228600" lvl="0" indent="0" algn="just" rtl="0">
              <a:lnSpc>
                <a:spcPct val="90000"/>
              </a:lnSpc>
              <a:spcBef>
                <a:spcPts val="0"/>
              </a:spcBef>
              <a:spcAft>
                <a:spcPts val="0"/>
              </a:spcAft>
              <a:buNone/>
            </a:pPr>
            <a:endParaRPr sz="1800">
              <a:latin typeface="Montserrat"/>
              <a:ea typeface="Montserrat"/>
              <a:cs typeface="Montserrat"/>
              <a:sym typeface="Montserrat"/>
            </a:endParaRPr>
          </a:p>
          <a:p>
            <a:pPr marL="228600" lvl="0" indent="-165100" algn="just" rtl="0">
              <a:lnSpc>
                <a:spcPct val="90000"/>
              </a:lnSpc>
              <a:spcBef>
                <a:spcPts val="0"/>
              </a:spcBef>
              <a:spcAft>
                <a:spcPts val="0"/>
              </a:spcAft>
              <a:buClr>
                <a:srgbClr val="000000"/>
              </a:buClr>
              <a:buSzPts val="1800"/>
              <a:buChar char="•"/>
            </a:pPr>
            <a:r>
              <a:rPr lang="en-GB" sz="1800" b="1">
                <a:solidFill>
                  <a:srgbClr val="000000"/>
                </a:solidFill>
                <a:latin typeface="Montserrat"/>
                <a:ea typeface="Montserrat"/>
                <a:cs typeface="Montserrat"/>
                <a:sym typeface="Montserrat"/>
              </a:rPr>
              <a:t>Implementation Research </a:t>
            </a:r>
            <a:endParaRPr sz="1800">
              <a:solidFill>
                <a:srgbClr val="000000"/>
              </a:solidFill>
              <a:latin typeface="Montserrat"/>
              <a:ea typeface="Montserrat"/>
              <a:cs typeface="Montserrat"/>
              <a:sym typeface="Montserrat"/>
            </a:endParaRPr>
          </a:p>
          <a:p>
            <a:pPr marL="685800" lvl="1" indent="-165100" algn="l" rtl="0">
              <a:lnSpc>
                <a:spcPct val="90000"/>
              </a:lnSpc>
              <a:spcBef>
                <a:spcPts val="500"/>
              </a:spcBef>
              <a:spcAft>
                <a:spcPts val="0"/>
              </a:spcAft>
              <a:buClr>
                <a:srgbClr val="000000"/>
              </a:buClr>
              <a:buSzPts val="1800"/>
              <a:buFont typeface="Montserrat"/>
              <a:buChar char="•"/>
            </a:pPr>
            <a:r>
              <a:rPr lang="en-GB" sz="1800">
                <a:solidFill>
                  <a:srgbClr val="000000"/>
                </a:solidFill>
                <a:latin typeface="Montserrat"/>
                <a:ea typeface="Montserrat"/>
                <a:cs typeface="Montserrat"/>
                <a:sym typeface="Montserrat"/>
              </a:rPr>
              <a:t>To identify 80% or more of sick young infants in the study area. </a:t>
            </a:r>
            <a:endParaRPr sz="1800">
              <a:solidFill>
                <a:srgbClr val="000000"/>
              </a:solidFill>
              <a:latin typeface="Montserrat"/>
              <a:ea typeface="Montserrat"/>
              <a:cs typeface="Montserrat"/>
              <a:sym typeface="Montserrat"/>
            </a:endParaRPr>
          </a:p>
          <a:p>
            <a:pPr marL="685800" lvl="1" indent="-165100" algn="l" rtl="0">
              <a:lnSpc>
                <a:spcPct val="90000"/>
              </a:lnSpc>
              <a:spcBef>
                <a:spcPts val="500"/>
              </a:spcBef>
              <a:spcAft>
                <a:spcPts val="0"/>
              </a:spcAft>
              <a:buClr>
                <a:srgbClr val="000000"/>
              </a:buClr>
              <a:buSzPts val="1800"/>
              <a:buFont typeface="Montserrat"/>
              <a:buChar char="•"/>
            </a:pPr>
            <a:r>
              <a:rPr lang="en-GB" sz="1800">
                <a:solidFill>
                  <a:srgbClr val="000000"/>
                </a:solidFill>
                <a:latin typeface="Montserrat"/>
                <a:ea typeface="Montserrat"/>
                <a:cs typeface="Montserrat"/>
                <a:sym typeface="Montserrat"/>
              </a:rPr>
              <a:t>80% or more of sick young infants with PSBI should receive appropriate treatment.</a:t>
            </a:r>
            <a:endParaRPr sz="1800">
              <a:latin typeface="Montserrat"/>
              <a:ea typeface="Montserrat"/>
              <a:cs typeface="Montserrat"/>
              <a:sym typeface="Montserrat"/>
            </a:endParaRPr>
          </a:p>
          <a:p>
            <a:pPr marL="685800" lvl="1" indent="-165100" algn="l" rtl="0">
              <a:lnSpc>
                <a:spcPct val="90000"/>
              </a:lnSpc>
              <a:spcBef>
                <a:spcPts val="500"/>
              </a:spcBef>
              <a:spcAft>
                <a:spcPts val="0"/>
              </a:spcAft>
              <a:buClr>
                <a:srgbClr val="000000"/>
              </a:buClr>
              <a:buSzPts val="1800"/>
              <a:buFont typeface="Montserrat"/>
              <a:buChar char="•"/>
            </a:pPr>
            <a:r>
              <a:rPr lang="en-GB" sz="1800">
                <a:solidFill>
                  <a:srgbClr val="000000"/>
                </a:solidFill>
                <a:latin typeface="Montserrat"/>
                <a:ea typeface="Montserrat"/>
                <a:cs typeface="Montserrat"/>
                <a:sym typeface="Montserrat"/>
              </a:rPr>
              <a:t>How to achieve the above programmatic objectives within the existing primary health care system through public private partnership</a:t>
            </a:r>
            <a:endParaRPr sz="1800">
              <a:solidFill>
                <a:srgbClr val="000000"/>
              </a:solidFill>
              <a:latin typeface="Montserrat"/>
              <a:ea typeface="Montserrat"/>
              <a:cs typeface="Montserrat"/>
              <a:sym typeface="Montserrat"/>
            </a:endParaRPr>
          </a:p>
          <a:p>
            <a:pPr marL="685800" lvl="1" indent="-50800" algn="l" rtl="0">
              <a:lnSpc>
                <a:spcPct val="90000"/>
              </a:lnSpc>
              <a:spcBef>
                <a:spcPts val="500"/>
              </a:spcBef>
              <a:spcAft>
                <a:spcPts val="0"/>
              </a:spcAft>
              <a:buNone/>
            </a:pPr>
            <a:endParaRPr sz="1800">
              <a:solidFill>
                <a:srgbClr val="000000"/>
              </a:solidFill>
              <a:latin typeface="Montserrat"/>
              <a:ea typeface="Montserrat"/>
              <a:cs typeface="Montserrat"/>
              <a:sym typeface="Montserrat"/>
            </a:endParaRPr>
          </a:p>
          <a:p>
            <a:pPr marL="685800" lvl="1" indent="-50800" algn="just" rtl="0">
              <a:lnSpc>
                <a:spcPct val="90000"/>
              </a:lnSpc>
              <a:spcBef>
                <a:spcPts val="500"/>
              </a:spcBef>
              <a:spcAft>
                <a:spcPts val="0"/>
              </a:spcAft>
              <a:buNone/>
            </a:pPr>
            <a:endParaRPr sz="1800">
              <a:solidFill>
                <a:srgbClr val="000000"/>
              </a:solidFill>
              <a:latin typeface="Montserrat"/>
              <a:ea typeface="Montserrat"/>
              <a:cs typeface="Montserrat"/>
              <a:sym typeface="Montserrat"/>
            </a:endParaRPr>
          </a:p>
          <a:p>
            <a:pPr marL="228600" lvl="0" indent="-50800" algn="l" rtl="0">
              <a:lnSpc>
                <a:spcPct val="90000"/>
              </a:lnSpc>
              <a:spcBef>
                <a:spcPts val="1000"/>
              </a:spcBef>
              <a:spcAft>
                <a:spcPts val="0"/>
              </a:spcAft>
              <a:buNone/>
            </a:pPr>
            <a:endParaRPr sz="1800">
              <a:solidFill>
                <a:srgbClr val="000000"/>
              </a:solidFill>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cxnSp>
        <p:nvCxnSpPr>
          <p:cNvPr id="591" name="Google Shape;591;p49"/>
          <p:cNvCxnSpPr/>
          <p:nvPr/>
        </p:nvCxnSpPr>
        <p:spPr>
          <a:xfrm rot="10800000" flipH="1">
            <a:off x="379225" y="683275"/>
            <a:ext cx="6827100" cy="17400"/>
          </a:xfrm>
          <a:prstGeom prst="straightConnector1">
            <a:avLst/>
          </a:prstGeom>
          <a:noFill/>
          <a:ln w="9525" cap="flat" cmpd="sng">
            <a:solidFill>
              <a:schemeClr val="dk2"/>
            </a:solidFill>
            <a:prstDash val="lgDash"/>
            <a:round/>
            <a:headEnd type="none" w="med" len="med"/>
            <a:tailEnd type="none" w="med" len="med"/>
          </a:ln>
        </p:spPr>
      </p:cxnSp>
      <p:sp>
        <p:nvSpPr>
          <p:cNvPr id="592" name="Google Shape;592;p49"/>
          <p:cNvSpPr txBox="1">
            <a:spLocks noGrp="1"/>
          </p:cNvSpPr>
          <p:nvPr>
            <p:ph type="title"/>
          </p:nvPr>
        </p:nvSpPr>
        <p:spPr>
          <a:xfrm>
            <a:off x="263236" y="137160"/>
            <a:ext cx="8617500" cy="4656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3300"/>
              <a:buFont typeface="Calibri"/>
              <a:buNone/>
            </a:pPr>
            <a:r>
              <a:rPr lang="en-GB" sz="2500" b="1">
                <a:latin typeface="Montserrat"/>
                <a:ea typeface="Montserrat"/>
                <a:cs typeface="Montserrat"/>
                <a:sym typeface="Montserrat"/>
              </a:rPr>
              <a:t>Technical Support Units</a:t>
            </a:r>
            <a:endParaRPr sz="2500">
              <a:latin typeface="Montserrat"/>
              <a:ea typeface="Montserrat"/>
              <a:cs typeface="Montserrat"/>
              <a:sym typeface="Montserrat"/>
            </a:endParaRPr>
          </a:p>
        </p:txBody>
      </p:sp>
      <p:sp>
        <p:nvSpPr>
          <p:cNvPr id="593" name="Google Shape;593;p49"/>
          <p:cNvSpPr txBox="1">
            <a:spLocks noGrp="1"/>
          </p:cNvSpPr>
          <p:nvPr>
            <p:ph type="body" idx="1"/>
          </p:nvPr>
        </p:nvSpPr>
        <p:spPr>
          <a:xfrm>
            <a:off x="263235" y="955194"/>
            <a:ext cx="4735500" cy="3233100"/>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SzPts val="2100"/>
              <a:buFont typeface="Montserrat"/>
              <a:buChar char="●"/>
            </a:pPr>
            <a:r>
              <a:rPr lang="en-GB">
                <a:solidFill>
                  <a:schemeClr val="dk1"/>
                </a:solidFill>
                <a:latin typeface="Montserrat"/>
                <a:ea typeface="Montserrat"/>
                <a:cs typeface="Montserrat"/>
                <a:sym typeface="Montserrat"/>
              </a:rPr>
              <a:t>Coordination amongst stakeholders</a:t>
            </a:r>
            <a:endParaRPr>
              <a:solidFill>
                <a:schemeClr val="dk1"/>
              </a:solidFill>
              <a:latin typeface="Montserrat"/>
              <a:ea typeface="Montserrat"/>
              <a:cs typeface="Montserrat"/>
              <a:sym typeface="Montserrat"/>
            </a:endParaRPr>
          </a:p>
          <a:p>
            <a:pPr marL="177800" lvl="0" indent="-171450" algn="l" rtl="0">
              <a:lnSpc>
                <a:spcPct val="90000"/>
              </a:lnSpc>
              <a:spcBef>
                <a:spcPts val="800"/>
              </a:spcBef>
              <a:spcAft>
                <a:spcPts val="0"/>
              </a:spcAft>
              <a:buSzPts val="2100"/>
              <a:buFont typeface="Montserrat"/>
              <a:buChar char="●"/>
            </a:pPr>
            <a:r>
              <a:rPr lang="en-GB">
                <a:solidFill>
                  <a:schemeClr val="dk1"/>
                </a:solidFill>
                <a:latin typeface="Montserrat"/>
                <a:ea typeface="Montserrat"/>
                <a:cs typeface="Montserrat"/>
                <a:sym typeface="Montserrat"/>
              </a:rPr>
              <a:t>Capacity building of LHW</a:t>
            </a:r>
            <a:endParaRPr>
              <a:solidFill>
                <a:schemeClr val="dk1"/>
              </a:solidFill>
              <a:latin typeface="Montserrat"/>
              <a:ea typeface="Montserrat"/>
              <a:cs typeface="Montserrat"/>
              <a:sym typeface="Montserrat"/>
            </a:endParaRPr>
          </a:p>
          <a:p>
            <a:pPr marL="177800" lvl="0" indent="-171450" algn="l" rtl="0">
              <a:lnSpc>
                <a:spcPct val="90000"/>
              </a:lnSpc>
              <a:spcBef>
                <a:spcPts val="800"/>
              </a:spcBef>
              <a:spcAft>
                <a:spcPts val="0"/>
              </a:spcAft>
              <a:buSzPts val="2100"/>
              <a:buFont typeface="Montserrat"/>
              <a:buChar char="●"/>
            </a:pPr>
            <a:r>
              <a:rPr lang="en-GB">
                <a:solidFill>
                  <a:schemeClr val="dk1"/>
                </a:solidFill>
                <a:latin typeface="Montserrat"/>
                <a:ea typeface="Montserrat"/>
                <a:cs typeface="Montserrat"/>
                <a:sym typeface="Montserrat"/>
              </a:rPr>
              <a:t>Capacity building of BHU staff</a:t>
            </a:r>
            <a:endParaRPr>
              <a:solidFill>
                <a:schemeClr val="dk1"/>
              </a:solidFill>
              <a:latin typeface="Montserrat"/>
              <a:ea typeface="Montserrat"/>
              <a:cs typeface="Montserrat"/>
              <a:sym typeface="Montserrat"/>
            </a:endParaRPr>
          </a:p>
          <a:p>
            <a:pPr marL="177800" lvl="0" indent="-171450" algn="l" rtl="0">
              <a:lnSpc>
                <a:spcPct val="90000"/>
              </a:lnSpc>
              <a:spcBef>
                <a:spcPts val="800"/>
              </a:spcBef>
              <a:spcAft>
                <a:spcPts val="0"/>
              </a:spcAft>
              <a:buSzPts val="2100"/>
              <a:buFont typeface="Montserrat"/>
              <a:buChar char="●"/>
            </a:pPr>
            <a:r>
              <a:rPr lang="en-GB">
                <a:solidFill>
                  <a:schemeClr val="dk1"/>
                </a:solidFill>
                <a:latin typeface="Montserrat"/>
                <a:ea typeface="Montserrat"/>
                <a:cs typeface="Montserrat"/>
                <a:sym typeface="Montserrat"/>
              </a:rPr>
              <a:t>20% validation of case management </a:t>
            </a:r>
            <a:endParaRPr>
              <a:solidFill>
                <a:schemeClr val="dk1"/>
              </a:solidFill>
              <a:latin typeface="Montserrat"/>
              <a:ea typeface="Montserrat"/>
              <a:cs typeface="Montserrat"/>
              <a:sym typeface="Montserrat"/>
            </a:endParaRPr>
          </a:p>
          <a:p>
            <a:pPr marL="177800" lvl="0" indent="-171450" algn="l" rtl="0">
              <a:lnSpc>
                <a:spcPct val="90000"/>
              </a:lnSpc>
              <a:spcBef>
                <a:spcPts val="800"/>
              </a:spcBef>
              <a:spcAft>
                <a:spcPts val="0"/>
              </a:spcAft>
              <a:buSzPts val="2100"/>
              <a:buFont typeface="Montserrat"/>
              <a:buChar char="●"/>
            </a:pPr>
            <a:r>
              <a:rPr lang="en-GB">
                <a:solidFill>
                  <a:schemeClr val="dk1"/>
                </a:solidFill>
                <a:latin typeface="Montserrat"/>
                <a:ea typeface="Montserrat"/>
                <a:cs typeface="Montserrat"/>
                <a:sym typeface="Montserrat"/>
              </a:rPr>
              <a:t>Monitoring and Evaluation </a:t>
            </a:r>
            <a:endParaRPr>
              <a:solidFill>
                <a:schemeClr val="dk1"/>
              </a:solidFill>
              <a:latin typeface="Montserrat"/>
              <a:ea typeface="Montserrat"/>
              <a:cs typeface="Montserrat"/>
              <a:sym typeface="Montserrat"/>
            </a:endParaRPr>
          </a:p>
          <a:p>
            <a:pPr marL="177800" lvl="0" indent="-171450" algn="l" rtl="0">
              <a:lnSpc>
                <a:spcPct val="90000"/>
              </a:lnSpc>
              <a:spcBef>
                <a:spcPts val="800"/>
              </a:spcBef>
              <a:spcAft>
                <a:spcPts val="1200"/>
              </a:spcAft>
              <a:buSzPts val="2100"/>
              <a:buFont typeface="Montserrat"/>
              <a:buChar char="●"/>
            </a:pPr>
            <a:r>
              <a:rPr lang="en-GB">
                <a:solidFill>
                  <a:schemeClr val="dk1"/>
                </a:solidFill>
                <a:latin typeface="Montserrat"/>
                <a:ea typeface="Montserrat"/>
                <a:cs typeface="Montserrat"/>
                <a:sym typeface="Montserrat"/>
              </a:rPr>
              <a:t>Evidence generation</a:t>
            </a:r>
            <a:endParaRPr>
              <a:solidFill>
                <a:schemeClr val="dk1"/>
              </a:solidFill>
              <a:latin typeface="Montserrat"/>
              <a:ea typeface="Montserrat"/>
              <a:cs typeface="Montserrat"/>
              <a:sym typeface="Montserrat"/>
            </a:endParaRPr>
          </a:p>
        </p:txBody>
      </p:sp>
      <p:pic>
        <p:nvPicPr>
          <p:cNvPr id="594" name="Google Shape;594;p49" descr="C:\Users\user\Desktop\PSBI Workout\PSBI Pics\Field Pics PSBI\20170622_142317.jpg"/>
          <p:cNvPicPr preferRelativeResize="0"/>
          <p:nvPr/>
        </p:nvPicPr>
        <p:blipFill rotWithShape="1">
          <a:blip r:embed="rId3">
            <a:alphaModFix/>
          </a:blip>
          <a:srcRect/>
          <a:stretch/>
        </p:blipFill>
        <p:spPr>
          <a:xfrm>
            <a:off x="4854604" y="864378"/>
            <a:ext cx="2762218" cy="1769375"/>
          </a:xfrm>
          <a:prstGeom prst="rect">
            <a:avLst/>
          </a:prstGeom>
          <a:noFill/>
          <a:ln>
            <a:noFill/>
          </a:ln>
        </p:spPr>
      </p:pic>
      <p:pic>
        <p:nvPicPr>
          <p:cNvPr id="595" name="Google Shape;595;p49"/>
          <p:cNvPicPr preferRelativeResize="0"/>
          <p:nvPr/>
        </p:nvPicPr>
        <p:blipFill rotWithShape="1">
          <a:blip r:embed="rId4">
            <a:alphaModFix/>
          </a:blip>
          <a:srcRect/>
          <a:stretch/>
        </p:blipFill>
        <p:spPr>
          <a:xfrm>
            <a:off x="6058222" y="2316427"/>
            <a:ext cx="2762225" cy="2362209"/>
          </a:xfrm>
          <a:prstGeom prst="rect">
            <a:avLst/>
          </a:prstGeom>
          <a:noFill/>
          <a:ln>
            <a:noFill/>
          </a:ln>
        </p:spPr>
      </p:pic>
      <p:sp>
        <p:nvSpPr>
          <p:cNvPr id="596" name="Google Shape;596;p49"/>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97" name="Google Shape;597;p49"/>
          <p:cNvPicPr preferRelativeResize="0"/>
          <p:nvPr/>
        </p:nvPicPr>
        <p:blipFill rotWithShape="1">
          <a:blip r:embed="rId5">
            <a:alphaModFix/>
          </a:blip>
          <a:srcRect/>
          <a:stretch/>
        </p:blipFill>
        <p:spPr>
          <a:xfrm>
            <a:off x="7805327" y="117975"/>
            <a:ext cx="1109774" cy="7464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cxnSp>
        <p:nvCxnSpPr>
          <p:cNvPr id="602" name="Google Shape;602;p50"/>
          <p:cNvCxnSpPr/>
          <p:nvPr/>
        </p:nvCxnSpPr>
        <p:spPr>
          <a:xfrm rot="10800000" flipH="1">
            <a:off x="379225" y="683275"/>
            <a:ext cx="6827100" cy="17400"/>
          </a:xfrm>
          <a:prstGeom prst="straightConnector1">
            <a:avLst/>
          </a:prstGeom>
          <a:noFill/>
          <a:ln w="9525" cap="flat" cmpd="sng">
            <a:solidFill>
              <a:schemeClr val="dk2"/>
            </a:solidFill>
            <a:prstDash val="lgDash"/>
            <a:round/>
            <a:headEnd type="none" w="med" len="med"/>
            <a:tailEnd type="none" w="med" len="med"/>
          </a:ln>
        </p:spPr>
      </p:cxnSp>
      <p:sp>
        <p:nvSpPr>
          <p:cNvPr id="603" name="Google Shape;603;p50"/>
          <p:cNvSpPr txBox="1">
            <a:spLocks noGrp="1"/>
          </p:cNvSpPr>
          <p:nvPr>
            <p:ph type="title"/>
          </p:nvPr>
        </p:nvSpPr>
        <p:spPr>
          <a:xfrm>
            <a:off x="69273" y="167093"/>
            <a:ext cx="8853000" cy="518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Font typeface="Arial"/>
              <a:buNone/>
            </a:pPr>
            <a:r>
              <a:rPr lang="en-GB" sz="2500" b="1">
                <a:latin typeface="Montserrat"/>
                <a:ea typeface="Montserrat"/>
                <a:cs typeface="Montserrat"/>
                <a:sym typeface="Montserrat"/>
              </a:rPr>
              <a:t>Community Outreach Activities - LHW Program</a:t>
            </a:r>
            <a:br>
              <a:rPr lang="en-GB" sz="2500" b="1">
                <a:latin typeface="Montserrat"/>
                <a:ea typeface="Montserrat"/>
                <a:cs typeface="Montserrat"/>
                <a:sym typeface="Montserrat"/>
              </a:rPr>
            </a:br>
            <a:endParaRPr sz="2500" b="1">
              <a:latin typeface="Montserrat"/>
              <a:ea typeface="Montserrat"/>
              <a:cs typeface="Montserrat"/>
              <a:sym typeface="Montserrat"/>
            </a:endParaRPr>
          </a:p>
        </p:txBody>
      </p:sp>
      <p:sp>
        <p:nvSpPr>
          <p:cNvPr id="604" name="Google Shape;604;p50"/>
          <p:cNvSpPr txBox="1">
            <a:spLocks noGrp="1"/>
          </p:cNvSpPr>
          <p:nvPr>
            <p:ph type="body" idx="1"/>
          </p:nvPr>
        </p:nvSpPr>
        <p:spPr>
          <a:xfrm>
            <a:off x="311700" y="930038"/>
            <a:ext cx="4252800" cy="3697500"/>
          </a:xfrm>
          <a:prstGeom prst="rect">
            <a:avLst/>
          </a:prstGeom>
          <a:noFill/>
          <a:ln>
            <a:noFill/>
          </a:ln>
        </p:spPr>
        <p:txBody>
          <a:bodyPr spcFirstLastPara="1" wrap="square" lIns="68575" tIns="34275" rIns="68575" bIns="34275" anchor="t" anchorCtr="0">
            <a:noAutofit/>
          </a:bodyPr>
          <a:lstStyle/>
          <a:p>
            <a:pPr marL="177800" lvl="0" indent="-139700" algn="l" rtl="0">
              <a:lnSpc>
                <a:spcPct val="100000"/>
              </a:lnSpc>
              <a:spcBef>
                <a:spcPts val="0"/>
              </a:spcBef>
              <a:spcAft>
                <a:spcPts val="0"/>
              </a:spcAft>
              <a:buClr>
                <a:srgbClr val="000000"/>
              </a:buClr>
              <a:buSzPts val="1800"/>
              <a:buFont typeface="Montserrat"/>
              <a:buChar char="●"/>
            </a:pPr>
            <a:r>
              <a:rPr lang="en-GB">
                <a:solidFill>
                  <a:srgbClr val="000000"/>
                </a:solidFill>
                <a:latin typeface="Montserrat"/>
                <a:ea typeface="Montserrat"/>
                <a:cs typeface="Montserrat"/>
                <a:sym typeface="Montserrat"/>
              </a:rPr>
              <a:t>Pregnancy surveillance and registration</a:t>
            </a:r>
            <a:endParaRPr>
              <a:latin typeface="Montserrat"/>
              <a:ea typeface="Montserrat"/>
              <a:cs typeface="Montserrat"/>
              <a:sym typeface="Montserrat"/>
            </a:endParaRPr>
          </a:p>
          <a:p>
            <a:pPr marL="177800" lvl="0" indent="-139700" algn="l" rtl="0">
              <a:lnSpc>
                <a:spcPct val="100000"/>
              </a:lnSpc>
              <a:spcBef>
                <a:spcPts val="0"/>
              </a:spcBef>
              <a:spcAft>
                <a:spcPts val="0"/>
              </a:spcAft>
              <a:buClr>
                <a:srgbClr val="000000"/>
              </a:buClr>
              <a:buSzPts val="1800"/>
              <a:buFont typeface="Montserrat"/>
              <a:buChar char="●"/>
            </a:pPr>
            <a:r>
              <a:rPr lang="en-GB">
                <a:solidFill>
                  <a:srgbClr val="000000"/>
                </a:solidFill>
                <a:latin typeface="Montserrat"/>
                <a:ea typeface="Montserrat"/>
                <a:cs typeface="Montserrat"/>
                <a:sym typeface="Montserrat"/>
              </a:rPr>
              <a:t>Postnatal home visits</a:t>
            </a:r>
            <a:r>
              <a:rPr lang="en-GB">
                <a:solidFill>
                  <a:srgbClr val="FF0000"/>
                </a:solidFill>
                <a:latin typeface="Montserrat"/>
                <a:ea typeface="Montserrat"/>
                <a:cs typeface="Montserrat"/>
                <a:sym typeface="Montserrat"/>
              </a:rPr>
              <a:t> </a:t>
            </a:r>
            <a:r>
              <a:rPr lang="en-GB">
                <a:solidFill>
                  <a:srgbClr val="000000"/>
                </a:solidFill>
                <a:latin typeface="Montserrat"/>
                <a:ea typeface="Montserrat"/>
                <a:cs typeface="Montserrat"/>
                <a:sym typeface="Montserrat"/>
              </a:rPr>
              <a:t>(1, 3, 7 &amp; 28 days of life)</a:t>
            </a:r>
            <a:endParaRPr>
              <a:latin typeface="Montserrat"/>
              <a:ea typeface="Montserrat"/>
              <a:cs typeface="Montserrat"/>
              <a:sym typeface="Montserrat"/>
            </a:endParaRPr>
          </a:p>
          <a:p>
            <a:pPr marL="520700" lvl="1" indent="-139700" algn="l" rtl="0">
              <a:lnSpc>
                <a:spcPct val="100000"/>
              </a:lnSpc>
              <a:spcBef>
                <a:spcPts val="0"/>
              </a:spcBef>
              <a:spcAft>
                <a:spcPts val="0"/>
              </a:spcAft>
              <a:buClr>
                <a:srgbClr val="000000"/>
              </a:buClr>
              <a:buSzPts val="1800"/>
              <a:buFont typeface="Montserrat"/>
              <a:buChar char="○"/>
            </a:pPr>
            <a:r>
              <a:rPr lang="en-GB" sz="1800">
                <a:solidFill>
                  <a:srgbClr val="000000"/>
                </a:solidFill>
                <a:latin typeface="Montserrat"/>
                <a:ea typeface="Montserrat"/>
                <a:cs typeface="Montserrat"/>
                <a:sym typeface="Montserrat"/>
              </a:rPr>
              <a:t>Assessment of newborn and YI,  recognition of danger signs</a:t>
            </a:r>
            <a:endParaRPr sz="1800">
              <a:latin typeface="Montserrat"/>
              <a:ea typeface="Montserrat"/>
              <a:cs typeface="Montserrat"/>
              <a:sym typeface="Montserrat"/>
            </a:endParaRPr>
          </a:p>
          <a:p>
            <a:pPr marL="520700" lvl="1" indent="-139700" algn="l" rtl="0">
              <a:lnSpc>
                <a:spcPct val="100000"/>
              </a:lnSpc>
              <a:spcBef>
                <a:spcPts val="0"/>
              </a:spcBef>
              <a:spcAft>
                <a:spcPts val="0"/>
              </a:spcAft>
              <a:buClr>
                <a:srgbClr val="000000"/>
              </a:buClr>
              <a:buSzPts val="1800"/>
              <a:buFont typeface="Montserrat"/>
              <a:buChar char="○"/>
            </a:pPr>
            <a:r>
              <a:rPr lang="en-GB" sz="1800">
                <a:solidFill>
                  <a:srgbClr val="000000"/>
                </a:solidFill>
                <a:latin typeface="Montserrat"/>
                <a:ea typeface="Montserrat"/>
                <a:cs typeface="Montserrat"/>
                <a:sym typeface="Montserrat"/>
              </a:rPr>
              <a:t>Referral to BHU if danger signs present </a:t>
            </a:r>
            <a:endParaRPr sz="1800">
              <a:latin typeface="Montserrat"/>
              <a:ea typeface="Montserrat"/>
              <a:cs typeface="Montserrat"/>
              <a:sym typeface="Montserrat"/>
            </a:endParaRPr>
          </a:p>
          <a:p>
            <a:pPr marL="520700" lvl="1" indent="-139700" algn="l" rtl="0">
              <a:lnSpc>
                <a:spcPct val="100000"/>
              </a:lnSpc>
              <a:spcBef>
                <a:spcPts val="0"/>
              </a:spcBef>
              <a:spcAft>
                <a:spcPts val="0"/>
              </a:spcAft>
              <a:buClr>
                <a:srgbClr val="000000"/>
              </a:buClr>
              <a:buSzPts val="1800"/>
              <a:buFont typeface="Montserrat"/>
              <a:buChar char="○"/>
            </a:pPr>
            <a:r>
              <a:rPr lang="en-GB" sz="1800">
                <a:solidFill>
                  <a:srgbClr val="000000"/>
                </a:solidFill>
                <a:latin typeface="Montserrat"/>
                <a:ea typeface="Montserrat"/>
                <a:cs typeface="Montserrat"/>
                <a:sym typeface="Montserrat"/>
              </a:rPr>
              <a:t>Follow up visits at household level</a:t>
            </a:r>
            <a:endParaRPr sz="1800">
              <a:latin typeface="Montserrat"/>
              <a:ea typeface="Montserrat"/>
              <a:cs typeface="Montserrat"/>
              <a:sym typeface="Montserrat"/>
            </a:endParaRPr>
          </a:p>
          <a:p>
            <a:pPr marL="520700" lvl="1" indent="-139700" algn="l" rtl="0">
              <a:lnSpc>
                <a:spcPct val="100000"/>
              </a:lnSpc>
              <a:spcBef>
                <a:spcPts val="0"/>
              </a:spcBef>
              <a:spcAft>
                <a:spcPts val="0"/>
              </a:spcAft>
              <a:buClr>
                <a:srgbClr val="000000"/>
              </a:buClr>
              <a:buSzPts val="1800"/>
              <a:buFont typeface="Montserrat"/>
              <a:buChar char="○"/>
            </a:pPr>
            <a:r>
              <a:rPr lang="en-GB" sz="1800">
                <a:solidFill>
                  <a:srgbClr val="000000"/>
                </a:solidFill>
                <a:latin typeface="Montserrat"/>
                <a:ea typeface="Montserrat"/>
                <a:cs typeface="Montserrat"/>
                <a:sym typeface="Montserrat"/>
              </a:rPr>
              <a:t>Community awareness sessions</a:t>
            </a:r>
            <a:endParaRPr sz="1800">
              <a:latin typeface="Montserrat"/>
              <a:ea typeface="Montserrat"/>
              <a:cs typeface="Montserrat"/>
              <a:sym typeface="Montserrat"/>
            </a:endParaRPr>
          </a:p>
          <a:p>
            <a:pPr marL="177800" lvl="0" indent="-25400" algn="l" rtl="0">
              <a:lnSpc>
                <a:spcPct val="100000"/>
              </a:lnSpc>
              <a:spcBef>
                <a:spcPts val="0"/>
              </a:spcBef>
              <a:spcAft>
                <a:spcPts val="1200"/>
              </a:spcAft>
              <a:buClr>
                <a:schemeClr val="dk1"/>
              </a:buClr>
              <a:buSzPts val="2400"/>
              <a:buNone/>
            </a:pPr>
            <a:endParaRPr>
              <a:latin typeface="Montserrat"/>
              <a:ea typeface="Montserrat"/>
              <a:cs typeface="Montserrat"/>
              <a:sym typeface="Montserrat"/>
            </a:endParaRPr>
          </a:p>
        </p:txBody>
      </p:sp>
      <p:pic>
        <p:nvPicPr>
          <p:cNvPr id="605" name="Google Shape;605;p50" descr="C:\Users\user\Desktop\PSBI Workout\PSBI Pics\Field Pics PSBI\IMG-20170110-WA0051.jpg"/>
          <p:cNvPicPr preferRelativeResize="0"/>
          <p:nvPr/>
        </p:nvPicPr>
        <p:blipFill rotWithShape="1">
          <a:blip r:embed="rId3">
            <a:alphaModFix/>
          </a:blip>
          <a:srcRect/>
          <a:stretch/>
        </p:blipFill>
        <p:spPr>
          <a:xfrm>
            <a:off x="5823497" y="2864047"/>
            <a:ext cx="2936250" cy="1820856"/>
          </a:xfrm>
          <a:prstGeom prst="rect">
            <a:avLst/>
          </a:prstGeom>
          <a:noFill/>
          <a:ln>
            <a:noFill/>
          </a:ln>
        </p:spPr>
      </p:pic>
      <p:pic>
        <p:nvPicPr>
          <p:cNvPr id="606" name="Google Shape;606;p50"/>
          <p:cNvPicPr preferRelativeResize="0"/>
          <p:nvPr/>
        </p:nvPicPr>
        <p:blipFill rotWithShape="1">
          <a:blip r:embed="rId4">
            <a:alphaModFix/>
          </a:blip>
          <a:srcRect/>
          <a:stretch/>
        </p:blipFill>
        <p:spPr>
          <a:xfrm>
            <a:off x="4693897" y="988194"/>
            <a:ext cx="2820025" cy="2163625"/>
          </a:xfrm>
          <a:prstGeom prst="rect">
            <a:avLst/>
          </a:prstGeom>
          <a:noFill/>
          <a:ln>
            <a:noFill/>
          </a:ln>
        </p:spPr>
      </p:pic>
      <p:pic>
        <p:nvPicPr>
          <p:cNvPr id="607" name="Google Shape;607;p50"/>
          <p:cNvPicPr preferRelativeResize="0"/>
          <p:nvPr/>
        </p:nvPicPr>
        <p:blipFill rotWithShape="1">
          <a:blip r:embed="rId5">
            <a:alphaModFix/>
          </a:blip>
          <a:srcRect/>
          <a:stretch/>
        </p:blipFill>
        <p:spPr>
          <a:xfrm>
            <a:off x="7805327" y="117975"/>
            <a:ext cx="1109774" cy="746400"/>
          </a:xfrm>
          <a:prstGeom prst="rect">
            <a:avLst/>
          </a:prstGeom>
          <a:noFill/>
          <a:ln>
            <a:noFill/>
          </a:ln>
        </p:spPr>
      </p:pic>
      <p:sp>
        <p:nvSpPr>
          <p:cNvPr id="608" name="Google Shape;608;p50"/>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9882" y="178136"/>
            <a:ext cx="7924800" cy="437940"/>
          </a:xfrm>
          <a:prstGeom prst="rect">
            <a:avLst/>
          </a:prstGeom>
        </p:spPr>
        <p:txBody>
          <a:bodyPr spcFirstLastPara="1" vert="horz" wrap="square" lIns="0" tIns="9525" rIns="0" bIns="0" rtlCol="0" anchor="ctr" anchorCtr="0">
            <a:spAutoFit/>
          </a:bodyPr>
          <a:lstStyle/>
          <a:p>
            <a:pPr marL="9525">
              <a:lnSpc>
                <a:spcPct val="100000"/>
              </a:lnSpc>
              <a:spcBef>
                <a:spcPts val="75"/>
              </a:spcBef>
            </a:pPr>
            <a:r>
              <a:rPr sz="2700" b="1" spc="-4" dirty="0">
                <a:solidFill>
                  <a:srgbClr val="00843C"/>
                </a:solidFill>
                <a:latin typeface="Georgia"/>
                <a:cs typeface="Georgia"/>
              </a:rPr>
              <a:t>AKU</a:t>
            </a:r>
            <a:r>
              <a:rPr sz="2700" b="1" spc="-23" dirty="0">
                <a:solidFill>
                  <a:srgbClr val="00843C"/>
                </a:solidFill>
                <a:latin typeface="Georgia"/>
                <a:cs typeface="Georgia"/>
              </a:rPr>
              <a:t> </a:t>
            </a:r>
            <a:r>
              <a:rPr sz="2700" b="1" spc="-4" dirty="0">
                <a:solidFill>
                  <a:srgbClr val="00843C"/>
                </a:solidFill>
                <a:latin typeface="Georgia"/>
                <a:cs typeface="Georgia"/>
              </a:rPr>
              <a:t>Publications</a:t>
            </a:r>
            <a:r>
              <a:rPr sz="2700" b="1" spc="-8" dirty="0">
                <a:solidFill>
                  <a:srgbClr val="00843C"/>
                </a:solidFill>
                <a:latin typeface="Georgia"/>
                <a:cs typeface="Georgia"/>
              </a:rPr>
              <a:t> </a:t>
            </a:r>
            <a:r>
              <a:rPr sz="2700" b="1" dirty="0">
                <a:solidFill>
                  <a:srgbClr val="00843C"/>
                </a:solidFill>
                <a:latin typeface="Georgia"/>
                <a:cs typeface="Georgia"/>
              </a:rPr>
              <a:t>in</a:t>
            </a:r>
            <a:r>
              <a:rPr sz="2700" b="1" spc="-4" dirty="0">
                <a:solidFill>
                  <a:srgbClr val="00843C"/>
                </a:solidFill>
                <a:latin typeface="Georgia"/>
                <a:cs typeface="Georgia"/>
              </a:rPr>
              <a:t> Peer</a:t>
            </a:r>
            <a:r>
              <a:rPr sz="2700" b="1" spc="-8" dirty="0">
                <a:solidFill>
                  <a:srgbClr val="00843C"/>
                </a:solidFill>
                <a:latin typeface="Georgia"/>
                <a:cs typeface="Georgia"/>
              </a:rPr>
              <a:t> </a:t>
            </a:r>
            <a:r>
              <a:rPr sz="2700" b="1" spc="-4" dirty="0">
                <a:solidFill>
                  <a:srgbClr val="00843C"/>
                </a:solidFill>
                <a:latin typeface="Georgia"/>
                <a:cs typeface="Georgia"/>
              </a:rPr>
              <a:t>Reviewed</a:t>
            </a:r>
            <a:r>
              <a:rPr sz="2700" b="1" spc="-8" dirty="0">
                <a:solidFill>
                  <a:srgbClr val="00843C"/>
                </a:solidFill>
                <a:latin typeface="Georgia"/>
                <a:cs typeface="Georgia"/>
              </a:rPr>
              <a:t> </a:t>
            </a:r>
            <a:r>
              <a:rPr sz="2700" b="1" dirty="0">
                <a:solidFill>
                  <a:srgbClr val="00843C"/>
                </a:solidFill>
                <a:latin typeface="Georgia"/>
                <a:cs typeface="Georgia"/>
              </a:rPr>
              <a:t>Journals</a:t>
            </a:r>
            <a:endParaRPr sz="2700">
              <a:latin typeface="Georgia"/>
              <a:cs typeface="Georgia"/>
            </a:endParaRPr>
          </a:p>
        </p:txBody>
      </p:sp>
      <p:sp>
        <p:nvSpPr>
          <p:cNvPr id="3" name="object 3"/>
          <p:cNvSpPr txBox="1"/>
          <p:nvPr/>
        </p:nvSpPr>
        <p:spPr>
          <a:xfrm>
            <a:off x="279883" y="561498"/>
            <a:ext cx="1625441" cy="344806"/>
          </a:xfrm>
          <a:prstGeom prst="rect">
            <a:avLst/>
          </a:prstGeom>
        </p:spPr>
        <p:txBody>
          <a:bodyPr vert="horz" wrap="square" lIns="0" tIns="10001" rIns="0" bIns="0" rtlCol="0">
            <a:spAutoFit/>
          </a:bodyPr>
          <a:lstStyle/>
          <a:p>
            <a:pPr marL="9525">
              <a:spcBef>
                <a:spcPts val="79"/>
              </a:spcBef>
            </a:pPr>
            <a:r>
              <a:rPr sz="2175" i="1" dirty="0">
                <a:solidFill>
                  <a:srgbClr val="00843C"/>
                </a:solidFill>
                <a:latin typeface="Georgia"/>
                <a:cs typeface="Georgia"/>
              </a:rPr>
              <a:t>2013</a:t>
            </a:r>
            <a:r>
              <a:rPr sz="2175" i="1" spc="-34" dirty="0">
                <a:solidFill>
                  <a:srgbClr val="00843C"/>
                </a:solidFill>
                <a:latin typeface="Georgia"/>
                <a:cs typeface="Georgia"/>
              </a:rPr>
              <a:t> </a:t>
            </a:r>
            <a:r>
              <a:rPr sz="2175" i="1" spc="-4" dirty="0">
                <a:solidFill>
                  <a:srgbClr val="00843C"/>
                </a:solidFill>
                <a:latin typeface="Georgia"/>
                <a:cs typeface="Georgia"/>
              </a:rPr>
              <a:t>to</a:t>
            </a:r>
            <a:r>
              <a:rPr sz="2175" i="1" spc="-23" dirty="0">
                <a:solidFill>
                  <a:srgbClr val="00843C"/>
                </a:solidFill>
                <a:latin typeface="Georgia"/>
                <a:cs typeface="Georgia"/>
              </a:rPr>
              <a:t> </a:t>
            </a:r>
            <a:r>
              <a:rPr sz="2175" i="1" dirty="0">
                <a:solidFill>
                  <a:srgbClr val="00843C"/>
                </a:solidFill>
                <a:latin typeface="Georgia"/>
                <a:cs typeface="Georgia"/>
              </a:rPr>
              <a:t>2023</a:t>
            </a:r>
            <a:endParaRPr sz="2175">
              <a:latin typeface="Georgia"/>
              <a:cs typeface="Georgia"/>
            </a:endParaRPr>
          </a:p>
        </p:txBody>
      </p:sp>
      <p:sp>
        <p:nvSpPr>
          <p:cNvPr id="4" name="object 4"/>
          <p:cNvSpPr txBox="1"/>
          <p:nvPr/>
        </p:nvSpPr>
        <p:spPr>
          <a:xfrm>
            <a:off x="177241" y="2841307"/>
            <a:ext cx="2239328" cy="632866"/>
          </a:xfrm>
          <a:prstGeom prst="rect">
            <a:avLst/>
          </a:prstGeom>
        </p:spPr>
        <p:txBody>
          <a:bodyPr vert="horz" wrap="square" lIns="0" tIns="9525" rIns="0" bIns="0" rtlCol="0">
            <a:spAutoFit/>
          </a:bodyPr>
          <a:lstStyle/>
          <a:p>
            <a:pPr marL="9525" marR="3810">
              <a:spcBef>
                <a:spcPts val="75"/>
              </a:spcBef>
            </a:pPr>
            <a:r>
              <a:rPr sz="1350" spc="-4" dirty="0">
                <a:latin typeface="Arial MT"/>
                <a:cs typeface="Arial MT"/>
              </a:rPr>
              <a:t>AKU faculty members</a:t>
            </a:r>
            <a:r>
              <a:rPr sz="1350" dirty="0">
                <a:latin typeface="Arial MT"/>
                <a:cs typeface="Arial MT"/>
              </a:rPr>
              <a:t> </a:t>
            </a:r>
            <a:r>
              <a:rPr sz="1350" spc="-4" dirty="0">
                <a:latin typeface="Arial MT"/>
                <a:cs typeface="Arial MT"/>
              </a:rPr>
              <a:t>have </a:t>
            </a:r>
            <a:r>
              <a:rPr sz="1350" dirty="0">
                <a:latin typeface="Arial MT"/>
                <a:cs typeface="Arial MT"/>
              </a:rPr>
              <a:t> </a:t>
            </a:r>
            <a:r>
              <a:rPr sz="1350" spc="-4" dirty="0">
                <a:latin typeface="Arial MT"/>
                <a:cs typeface="Arial MT"/>
              </a:rPr>
              <a:t>published </a:t>
            </a:r>
            <a:r>
              <a:rPr sz="1350" dirty="0">
                <a:latin typeface="Arial MT"/>
                <a:cs typeface="Arial MT"/>
              </a:rPr>
              <a:t>at</a:t>
            </a:r>
            <a:r>
              <a:rPr sz="1350" spc="-11" dirty="0">
                <a:latin typeface="Arial MT"/>
                <a:cs typeface="Arial MT"/>
              </a:rPr>
              <a:t> </a:t>
            </a:r>
            <a:r>
              <a:rPr sz="1350" spc="-4" dirty="0">
                <a:latin typeface="Arial MT"/>
                <a:cs typeface="Arial MT"/>
              </a:rPr>
              <a:t>least</a:t>
            </a:r>
            <a:r>
              <a:rPr sz="1350" spc="-8" dirty="0">
                <a:latin typeface="Arial MT"/>
                <a:cs typeface="Arial MT"/>
              </a:rPr>
              <a:t> </a:t>
            </a:r>
            <a:r>
              <a:rPr sz="1350" b="1" spc="-4" dirty="0"/>
              <a:t>160</a:t>
            </a:r>
            <a:r>
              <a:rPr sz="1350" b="1" spc="-8" dirty="0"/>
              <a:t> </a:t>
            </a:r>
            <a:r>
              <a:rPr sz="1350" b="1" dirty="0"/>
              <a:t>books </a:t>
            </a:r>
            <a:r>
              <a:rPr sz="1350" b="1" spc="-363" dirty="0"/>
              <a:t> </a:t>
            </a:r>
            <a:r>
              <a:rPr sz="1350" spc="-4" dirty="0">
                <a:latin typeface="Arial MT"/>
                <a:cs typeface="Arial MT"/>
              </a:rPr>
              <a:t>since</a:t>
            </a:r>
            <a:r>
              <a:rPr sz="1350" dirty="0">
                <a:latin typeface="Arial MT"/>
                <a:cs typeface="Arial MT"/>
              </a:rPr>
              <a:t> </a:t>
            </a:r>
            <a:r>
              <a:rPr sz="1350" spc="-4" dirty="0">
                <a:latin typeface="Arial MT"/>
                <a:cs typeface="Arial MT"/>
              </a:rPr>
              <a:t>inception.</a:t>
            </a:r>
            <a:endParaRPr sz="1350">
              <a:latin typeface="Arial MT"/>
              <a:cs typeface="Arial MT"/>
            </a:endParaRPr>
          </a:p>
        </p:txBody>
      </p:sp>
      <p:sp>
        <p:nvSpPr>
          <p:cNvPr id="5" name="object 5"/>
          <p:cNvSpPr txBox="1"/>
          <p:nvPr/>
        </p:nvSpPr>
        <p:spPr>
          <a:xfrm>
            <a:off x="177241" y="3664552"/>
            <a:ext cx="2115026" cy="632866"/>
          </a:xfrm>
          <a:prstGeom prst="rect">
            <a:avLst/>
          </a:prstGeom>
        </p:spPr>
        <p:txBody>
          <a:bodyPr vert="horz" wrap="square" lIns="0" tIns="9525" rIns="0" bIns="0" rtlCol="0">
            <a:spAutoFit/>
          </a:bodyPr>
          <a:lstStyle/>
          <a:p>
            <a:pPr marL="9525" marR="3810">
              <a:spcBef>
                <a:spcPts val="75"/>
              </a:spcBef>
            </a:pPr>
            <a:r>
              <a:rPr sz="1350" b="1" spc="-4" dirty="0"/>
              <a:t>12 </a:t>
            </a:r>
            <a:r>
              <a:rPr sz="1350" b="1" dirty="0"/>
              <a:t>books </a:t>
            </a:r>
            <a:r>
              <a:rPr sz="1350" spc="-4" dirty="0">
                <a:latin typeface="Arial MT"/>
                <a:cs typeface="Arial MT"/>
              </a:rPr>
              <a:t>and </a:t>
            </a:r>
            <a:r>
              <a:rPr sz="1350" b="1" spc="-4" dirty="0"/>
              <a:t>70 </a:t>
            </a:r>
            <a:r>
              <a:rPr sz="1350" b="1" dirty="0"/>
              <a:t>book </a:t>
            </a:r>
            <a:r>
              <a:rPr sz="1350" b="1" spc="4" dirty="0"/>
              <a:t> </a:t>
            </a:r>
            <a:r>
              <a:rPr sz="1350" b="1" spc="-4" dirty="0"/>
              <a:t>chapters </a:t>
            </a:r>
            <a:r>
              <a:rPr sz="1350" spc="-11" dirty="0">
                <a:latin typeface="Arial MT"/>
                <a:cs typeface="Arial MT"/>
              </a:rPr>
              <a:t>were</a:t>
            </a:r>
            <a:r>
              <a:rPr sz="1350" spc="11" dirty="0">
                <a:latin typeface="Arial MT"/>
                <a:cs typeface="Arial MT"/>
              </a:rPr>
              <a:t> </a:t>
            </a:r>
            <a:r>
              <a:rPr sz="1350" spc="-4" dirty="0">
                <a:latin typeface="Arial MT"/>
                <a:cs typeface="Arial MT"/>
              </a:rPr>
              <a:t>published</a:t>
            </a:r>
            <a:r>
              <a:rPr sz="1350" spc="11" dirty="0">
                <a:latin typeface="Arial MT"/>
                <a:cs typeface="Arial MT"/>
              </a:rPr>
              <a:t> </a:t>
            </a:r>
            <a:r>
              <a:rPr sz="1350" spc="-4" dirty="0">
                <a:latin typeface="Arial MT"/>
                <a:cs typeface="Arial MT"/>
              </a:rPr>
              <a:t>in </a:t>
            </a:r>
            <a:r>
              <a:rPr sz="1350" spc="-363" dirty="0">
                <a:latin typeface="Arial MT"/>
                <a:cs typeface="Arial MT"/>
              </a:rPr>
              <a:t> </a:t>
            </a:r>
            <a:r>
              <a:rPr sz="1350" spc="-8" dirty="0">
                <a:latin typeface="Arial MT"/>
                <a:cs typeface="Arial MT"/>
              </a:rPr>
              <a:t>2023.</a:t>
            </a:r>
            <a:endParaRPr sz="1350">
              <a:latin typeface="Arial MT"/>
              <a:cs typeface="Arial MT"/>
            </a:endParaRPr>
          </a:p>
        </p:txBody>
      </p:sp>
      <p:sp>
        <p:nvSpPr>
          <p:cNvPr id="6" name="object 6"/>
          <p:cNvSpPr txBox="1"/>
          <p:nvPr/>
        </p:nvSpPr>
        <p:spPr>
          <a:xfrm>
            <a:off x="177241" y="1161383"/>
            <a:ext cx="6212681" cy="632866"/>
          </a:xfrm>
          <a:prstGeom prst="rect">
            <a:avLst/>
          </a:prstGeom>
        </p:spPr>
        <p:txBody>
          <a:bodyPr vert="horz" wrap="square" lIns="0" tIns="9525" rIns="0" bIns="0" rtlCol="0">
            <a:spAutoFit/>
          </a:bodyPr>
          <a:lstStyle/>
          <a:p>
            <a:pPr marL="9525">
              <a:spcBef>
                <a:spcPts val="75"/>
              </a:spcBef>
            </a:pPr>
            <a:r>
              <a:rPr sz="1350" b="1" u="heavy" spc="-4" dirty="0">
                <a:uFill>
                  <a:solidFill>
                    <a:srgbClr val="000000"/>
                  </a:solidFill>
                </a:uFill>
              </a:rPr>
              <a:t>Impact</a:t>
            </a:r>
            <a:r>
              <a:rPr sz="1350" b="1" u="heavy" dirty="0">
                <a:uFill>
                  <a:solidFill>
                    <a:srgbClr val="000000"/>
                  </a:solidFill>
                </a:uFill>
              </a:rPr>
              <a:t> </a:t>
            </a:r>
            <a:r>
              <a:rPr sz="1350" b="1" u="heavy" spc="-4" dirty="0">
                <a:uFill>
                  <a:solidFill>
                    <a:srgbClr val="000000"/>
                  </a:solidFill>
                </a:uFill>
              </a:rPr>
              <a:t>Factor</a:t>
            </a:r>
            <a:r>
              <a:rPr sz="1350" b="1" u="heavy" spc="4" dirty="0">
                <a:uFill>
                  <a:solidFill>
                    <a:srgbClr val="000000"/>
                  </a:solidFill>
                </a:uFill>
              </a:rPr>
              <a:t> </a:t>
            </a:r>
            <a:r>
              <a:rPr sz="1350" b="1" u="heavy" dirty="0">
                <a:uFill>
                  <a:solidFill>
                    <a:srgbClr val="000000"/>
                  </a:solidFill>
                </a:uFill>
              </a:rPr>
              <a:t>(IF) of</a:t>
            </a:r>
            <a:r>
              <a:rPr sz="1350" b="1" u="heavy" spc="-4" dirty="0">
                <a:uFill>
                  <a:solidFill>
                    <a:srgbClr val="000000"/>
                  </a:solidFill>
                </a:uFill>
              </a:rPr>
              <a:t> Journals</a:t>
            </a:r>
            <a:r>
              <a:rPr sz="1350" b="1" u="heavy" spc="4" dirty="0">
                <a:uFill>
                  <a:solidFill>
                    <a:srgbClr val="000000"/>
                  </a:solidFill>
                </a:uFill>
              </a:rPr>
              <a:t> with</a:t>
            </a:r>
            <a:r>
              <a:rPr sz="1350" b="1" u="heavy" spc="-75" dirty="0">
                <a:uFill>
                  <a:solidFill>
                    <a:srgbClr val="000000"/>
                  </a:solidFill>
                </a:uFill>
              </a:rPr>
              <a:t> </a:t>
            </a:r>
            <a:r>
              <a:rPr sz="1350" b="1" u="heavy" spc="-15" dirty="0">
                <a:uFill>
                  <a:solidFill>
                    <a:srgbClr val="000000"/>
                  </a:solidFill>
                </a:uFill>
              </a:rPr>
              <a:t>AKU</a:t>
            </a:r>
            <a:r>
              <a:rPr sz="1350" b="1" u="heavy" spc="41" dirty="0">
                <a:uFill>
                  <a:solidFill>
                    <a:srgbClr val="000000"/>
                  </a:solidFill>
                </a:uFill>
              </a:rPr>
              <a:t> </a:t>
            </a:r>
            <a:r>
              <a:rPr sz="1350" b="1" u="heavy" dirty="0">
                <a:uFill>
                  <a:solidFill>
                    <a:srgbClr val="000000"/>
                  </a:solidFill>
                </a:uFill>
              </a:rPr>
              <a:t>Publications</a:t>
            </a:r>
            <a:r>
              <a:rPr sz="1350" b="1" u="heavy" spc="-19" dirty="0">
                <a:uFill>
                  <a:solidFill>
                    <a:srgbClr val="000000"/>
                  </a:solidFill>
                </a:uFill>
              </a:rPr>
              <a:t> </a:t>
            </a:r>
            <a:r>
              <a:rPr sz="1350" b="1" u="heavy" dirty="0">
                <a:uFill>
                  <a:solidFill>
                    <a:srgbClr val="000000"/>
                  </a:solidFill>
                </a:uFill>
              </a:rPr>
              <a:t>in </a:t>
            </a:r>
            <a:r>
              <a:rPr sz="1350" b="1" u="heavy" spc="-4" dirty="0">
                <a:uFill>
                  <a:solidFill>
                    <a:srgbClr val="000000"/>
                  </a:solidFill>
                </a:uFill>
              </a:rPr>
              <a:t>2023</a:t>
            </a:r>
            <a:r>
              <a:rPr sz="1350" b="1" spc="-4" dirty="0"/>
              <a:t>:</a:t>
            </a:r>
            <a:endParaRPr sz="1350"/>
          </a:p>
          <a:p>
            <a:pPr marL="9525"/>
            <a:r>
              <a:rPr sz="1350" spc="-4" dirty="0">
                <a:latin typeface="Arial MT"/>
                <a:cs typeface="Arial MT"/>
              </a:rPr>
              <a:t>Median</a:t>
            </a:r>
            <a:r>
              <a:rPr sz="1350" spc="-15" dirty="0">
                <a:latin typeface="Arial MT"/>
                <a:cs typeface="Arial MT"/>
              </a:rPr>
              <a:t> </a:t>
            </a:r>
            <a:r>
              <a:rPr sz="1350" dirty="0">
                <a:latin typeface="Arial MT"/>
                <a:cs typeface="Arial MT"/>
              </a:rPr>
              <a:t>IF</a:t>
            </a:r>
            <a:r>
              <a:rPr sz="1350" spc="-19" dirty="0">
                <a:latin typeface="Arial MT"/>
                <a:cs typeface="Arial MT"/>
              </a:rPr>
              <a:t> </a:t>
            </a:r>
            <a:r>
              <a:rPr sz="1350" spc="-4" dirty="0">
                <a:latin typeface="Arial MT"/>
                <a:cs typeface="Arial MT"/>
              </a:rPr>
              <a:t>=3.84</a:t>
            </a:r>
            <a:endParaRPr sz="1350">
              <a:latin typeface="Arial MT"/>
              <a:cs typeface="Arial MT"/>
            </a:endParaRPr>
          </a:p>
          <a:p>
            <a:pPr marL="9525"/>
            <a:r>
              <a:rPr sz="1350" spc="-4" dirty="0">
                <a:latin typeface="Arial MT"/>
                <a:cs typeface="Arial MT"/>
              </a:rPr>
              <a:t>Manuscripts</a:t>
            </a:r>
            <a:r>
              <a:rPr sz="1350" spc="8" dirty="0">
                <a:latin typeface="Arial MT"/>
                <a:cs typeface="Arial MT"/>
              </a:rPr>
              <a:t> </a:t>
            </a:r>
            <a:r>
              <a:rPr sz="1350" spc="-8" dirty="0">
                <a:latin typeface="Arial MT"/>
                <a:cs typeface="Arial MT"/>
              </a:rPr>
              <a:t>published</a:t>
            </a:r>
            <a:r>
              <a:rPr sz="1350" spc="11" dirty="0">
                <a:latin typeface="Arial MT"/>
                <a:cs typeface="Arial MT"/>
              </a:rPr>
              <a:t> </a:t>
            </a:r>
            <a:r>
              <a:rPr sz="1350" spc="-4" dirty="0">
                <a:latin typeface="Arial MT"/>
                <a:cs typeface="Arial MT"/>
              </a:rPr>
              <a:t>in</a:t>
            </a:r>
            <a:r>
              <a:rPr sz="1350" spc="8" dirty="0">
                <a:latin typeface="Arial MT"/>
                <a:cs typeface="Arial MT"/>
              </a:rPr>
              <a:t> </a:t>
            </a:r>
            <a:r>
              <a:rPr sz="1350" spc="-8" dirty="0">
                <a:latin typeface="Arial MT"/>
                <a:cs typeface="Arial MT"/>
              </a:rPr>
              <a:t>journals</a:t>
            </a:r>
            <a:r>
              <a:rPr sz="1350" spc="8" dirty="0">
                <a:latin typeface="Arial MT"/>
                <a:cs typeface="Arial MT"/>
              </a:rPr>
              <a:t> </a:t>
            </a:r>
            <a:r>
              <a:rPr sz="1350" spc="-11" dirty="0">
                <a:latin typeface="Arial MT"/>
                <a:cs typeface="Arial MT"/>
              </a:rPr>
              <a:t>with</a:t>
            </a:r>
            <a:r>
              <a:rPr sz="1350" spc="30" dirty="0">
                <a:latin typeface="Arial MT"/>
                <a:cs typeface="Arial MT"/>
              </a:rPr>
              <a:t> </a:t>
            </a:r>
            <a:r>
              <a:rPr sz="1350" dirty="0">
                <a:latin typeface="Arial MT"/>
                <a:cs typeface="Arial MT"/>
              </a:rPr>
              <a:t>IF ≥ 5</a:t>
            </a:r>
            <a:r>
              <a:rPr sz="1350" spc="-4" dirty="0">
                <a:latin typeface="Arial MT"/>
                <a:cs typeface="Arial MT"/>
              </a:rPr>
              <a:t> </a:t>
            </a:r>
            <a:r>
              <a:rPr sz="1350" dirty="0">
                <a:latin typeface="Arial MT"/>
                <a:cs typeface="Arial MT"/>
              </a:rPr>
              <a:t>=</a:t>
            </a:r>
            <a:r>
              <a:rPr sz="1350" spc="4" dirty="0">
                <a:latin typeface="Arial MT"/>
                <a:cs typeface="Arial MT"/>
              </a:rPr>
              <a:t> </a:t>
            </a:r>
            <a:r>
              <a:rPr sz="1350" spc="-8" dirty="0">
                <a:latin typeface="Arial MT"/>
                <a:cs typeface="Arial MT"/>
              </a:rPr>
              <a:t>22.9%</a:t>
            </a:r>
            <a:r>
              <a:rPr sz="1350" spc="-4" dirty="0">
                <a:latin typeface="Arial MT"/>
                <a:cs typeface="Arial MT"/>
              </a:rPr>
              <a:t> of</a:t>
            </a:r>
            <a:r>
              <a:rPr sz="1350" spc="-68" dirty="0">
                <a:latin typeface="Arial MT"/>
                <a:cs typeface="Arial MT"/>
              </a:rPr>
              <a:t> </a:t>
            </a:r>
            <a:r>
              <a:rPr sz="1350" dirty="0">
                <a:latin typeface="Arial MT"/>
                <a:cs typeface="Arial MT"/>
              </a:rPr>
              <a:t>AKU</a:t>
            </a:r>
            <a:r>
              <a:rPr sz="1350" spc="4" dirty="0">
                <a:latin typeface="Arial MT"/>
                <a:cs typeface="Arial MT"/>
              </a:rPr>
              <a:t> </a:t>
            </a:r>
            <a:r>
              <a:rPr sz="1350" spc="-4" dirty="0">
                <a:latin typeface="Arial MT"/>
                <a:cs typeface="Arial MT"/>
              </a:rPr>
              <a:t>publications</a:t>
            </a:r>
            <a:r>
              <a:rPr sz="1350" spc="15" dirty="0">
                <a:latin typeface="Arial MT"/>
                <a:cs typeface="Arial MT"/>
              </a:rPr>
              <a:t> </a:t>
            </a:r>
            <a:r>
              <a:rPr sz="1350" spc="-4" dirty="0">
                <a:latin typeface="Arial MT"/>
                <a:cs typeface="Arial MT"/>
              </a:rPr>
              <a:t>in</a:t>
            </a:r>
            <a:r>
              <a:rPr sz="1350" spc="4" dirty="0">
                <a:latin typeface="Arial MT"/>
                <a:cs typeface="Arial MT"/>
              </a:rPr>
              <a:t> </a:t>
            </a:r>
            <a:r>
              <a:rPr sz="1350" spc="-8" dirty="0">
                <a:latin typeface="Arial MT"/>
                <a:cs typeface="Arial MT"/>
              </a:rPr>
              <a:t>2023</a:t>
            </a:r>
            <a:endParaRPr sz="1350">
              <a:latin typeface="Arial MT"/>
              <a:cs typeface="Arial MT"/>
            </a:endParaRPr>
          </a:p>
        </p:txBody>
      </p:sp>
      <p:sp>
        <p:nvSpPr>
          <p:cNvPr id="7" name="object 7"/>
          <p:cNvSpPr txBox="1"/>
          <p:nvPr/>
        </p:nvSpPr>
        <p:spPr>
          <a:xfrm>
            <a:off x="177241" y="1778794"/>
            <a:ext cx="6164580" cy="217367"/>
          </a:xfrm>
          <a:prstGeom prst="rect">
            <a:avLst/>
          </a:prstGeom>
        </p:spPr>
        <p:txBody>
          <a:bodyPr vert="horz" wrap="square" lIns="0" tIns="9525" rIns="0" bIns="0" rtlCol="0">
            <a:spAutoFit/>
          </a:bodyPr>
          <a:lstStyle/>
          <a:p>
            <a:pPr marL="9525">
              <a:spcBef>
                <a:spcPts val="75"/>
              </a:spcBef>
            </a:pPr>
            <a:r>
              <a:rPr sz="1350" spc="-4" dirty="0">
                <a:latin typeface="Arial MT"/>
                <a:cs typeface="Arial MT"/>
              </a:rPr>
              <a:t>Manuscripts</a:t>
            </a:r>
            <a:r>
              <a:rPr sz="1350" spc="8" dirty="0">
                <a:latin typeface="Arial MT"/>
                <a:cs typeface="Arial MT"/>
              </a:rPr>
              <a:t> </a:t>
            </a:r>
            <a:r>
              <a:rPr sz="1350" spc="-8" dirty="0">
                <a:latin typeface="Arial MT"/>
                <a:cs typeface="Arial MT"/>
              </a:rPr>
              <a:t>published</a:t>
            </a:r>
            <a:r>
              <a:rPr sz="1350" spc="11" dirty="0">
                <a:latin typeface="Arial MT"/>
                <a:cs typeface="Arial MT"/>
              </a:rPr>
              <a:t> </a:t>
            </a:r>
            <a:r>
              <a:rPr sz="1350" spc="-4" dirty="0">
                <a:latin typeface="Arial MT"/>
                <a:cs typeface="Arial MT"/>
              </a:rPr>
              <a:t>in</a:t>
            </a:r>
            <a:r>
              <a:rPr sz="1350" spc="8" dirty="0">
                <a:latin typeface="Arial MT"/>
                <a:cs typeface="Arial MT"/>
              </a:rPr>
              <a:t> </a:t>
            </a:r>
            <a:r>
              <a:rPr sz="1350" spc="-8" dirty="0">
                <a:latin typeface="Arial MT"/>
                <a:cs typeface="Arial MT"/>
              </a:rPr>
              <a:t>journals</a:t>
            </a:r>
            <a:r>
              <a:rPr sz="1350" spc="8" dirty="0">
                <a:latin typeface="Arial MT"/>
                <a:cs typeface="Arial MT"/>
              </a:rPr>
              <a:t> </a:t>
            </a:r>
            <a:r>
              <a:rPr sz="1350" spc="-11" dirty="0">
                <a:latin typeface="Arial MT"/>
                <a:cs typeface="Arial MT"/>
              </a:rPr>
              <a:t>with</a:t>
            </a:r>
            <a:r>
              <a:rPr sz="1350" spc="34" dirty="0">
                <a:latin typeface="Arial MT"/>
                <a:cs typeface="Arial MT"/>
              </a:rPr>
              <a:t> </a:t>
            </a:r>
            <a:r>
              <a:rPr sz="1350" dirty="0">
                <a:latin typeface="Arial MT"/>
                <a:cs typeface="Arial MT"/>
              </a:rPr>
              <a:t>IF</a:t>
            </a:r>
            <a:r>
              <a:rPr sz="1350" spc="-4" dirty="0">
                <a:latin typeface="Arial MT"/>
                <a:cs typeface="Arial MT"/>
              </a:rPr>
              <a:t> ≥10</a:t>
            </a:r>
            <a:r>
              <a:rPr sz="1350" dirty="0">
                <a:latin typeface="Arial MT"/>
                <a:cs typeface="Arial MT"/>
              </a:rPr>
              <a:t> = </a:t>
            </a:r>
            <a:r>
              <a:rPr sz="1350" spc="-4" dirty="0">
                <a:latin typeface="Arial MT"/>
                <a:cs typeface="Arial MT"/>
              </a:rPr>
              <a:t>9.5%</a:t>
            </a:r>
            <a:r>
              <a:rPr sz="1350" spc="8" dirty="0">
                <a:latin typeface="Arial MT"/>
                <a:cs typeface="Arial MT"/>
              </a:rPr>
              <a:t> </a:t>
            </a:r>
            <a:r>
              <a:rPr sz="1350" spc="-4" dirty="0">
                <a:latin typeface="Arial MT"/>
                <a:cs typeface="Arial MT"/>
              </a:rPr>
              <a:t>of</a:t>
            </a:r>
            <a:r>
              <a:rPr sz="1350" spc="-83" dirty="0">
                <a:latin typeface="Arial MT"/>
                <a:cs typeface="Arial MT"/>
              </a:rPr>
              <a:t> </a:t>
            </a:r>
            <a:r>
              <a:rPr sz="1350" dirty="0">
                <a:latin typeface="Arial MT"/>
                <a:cs typeface="Arial MT"/>
              </a:rPr>
              <a:t>AKU </a:t>
            </a:r>
            <a:r>
              <a:rPr sz="1350" spc="-4" dirty="0">
                <a:latin typeface="Arial MT"/>
                <a:cs typeface="Arial MT"/>
              </a:rPr>
              <a:t>publications</a:t>
            </a:r>
            <a:r>
              <a:rPr sz="1350" spc="26" dirty="0">
                <a:latin typeface="Arial MT"/>
                <a:cs typeface="Arial MT"/>
              </a:rPr>
              <a:t> </a:t>
            </a:r>
            <a:r>
              <a:rPr sz="1350" spc="-4" dirty="0">
                <a:latin typeface="Arial MT"/>
                <a:cs typeface="Arial MT"/>
              </a:rPr>
              <a:t>in</a:t>
            </a:r>
            <a:r>
              <a:rPr sz="1350" spc="-8" dirty="0">
                <a:latin typeface="Arial MT"/>
                <a:cs typeface="Arial MT"/>
              </a:rPr>
              <a:t> 2023</a:t>
            </a:r>
            <a:endParaRPr sz="1350">
              <a:latin typeface="Arial MT"/>
              <a:cs typeface="Arial MT"/>
            </a:endParaRPr>
          </a:p>
        </p:txBody>
      </p:sp>
      <p:grpSp>
        <p:nvGrpSpPr>
          <p:cNvPr id="8" name="object 8"/>
          <p:cNvGrpSpPr/>
          <p:nvPr/>
        </p:nvGrpSpPr>
        <p:grpSpPr>
          <a:xfrm>
            <a:off x="2922365" y="1660780"/>
            <a:ext cx="6076950" cy="2851784"/>
            <a:chOff x="3896486" y="2214372"/>
            <a:chExt cx="8102600" cy="3802379"/>
          </a:xfrm>
        </p:grpSpPr>
        <p:sp>
          <p:nvSpPr>
            <p:cNvPr id="9" name="object 9"/>
            <p:cNvSpPr/>
            <p:nvPr/>
          </p:nvSpPr>
          <p:spPr>
            <a:xfrm>
              <a:off x="4206240" y="2214371"/>
              <a:ext cx="7484745" cy="3797300"/>
            </a:xfrm>
            <a:custGeom>
              <a:avLst/>
              <a:gdLst/>
              <a:ahLst/>
              <a:cxnLst/>
              <a:rect l="l" t="t" r="r" b="b"/>
              <a:pathLst>
                <a:path w="7484745" h="3797300">
                  <a:moveTo>
                    <a:pt x="281940" y="2011680"/>
                  </a:moveTo>
                  <a:lnTo>
                    <a:pt x="0" y="2011680"/>
                  </a:lnTo>
                  <a:lnTo>
                    <a:pt x="0" y="3797147"/>
                  </a:lnTo>
                  <a:lnTo>
                    <a:pt x="281940" y="3797160"/>
                  </a:lnTo>
                  <a:lnTo>
                    <a:pt x="281940" y="2011680"/>
                  </a:lnTo>
                  <a:close/>
                </a:path>
                <a:path w="7484745" h="3797300">
                  <a:moveTo>
                    <a:pt x="1181100" y="1661160"/>
                  </a:moveTo>
                  <a:lnTo>
                    <a:pt x="899160" y="1661172"/>
                  </a:lnTo>
                  <a:lnTo>
                    <a:pt x="899160" y="3797147"/>
                  </a:lnTo>
                  <a:lnTo>
                    <a:pt x="1181100" y="3797147"/>
                  </a:lnTo>
                  <a:lnTo>
                    <a:pt x="1181100" y="1661160"/>
                  </a:lnTo>
                  <a:close/>
                </a:path>
                <a:path w="7484745" h="3797300">
                  <a:moveTo>
                    <a:pt x="2081784" y="1648968"/>
                  </a:moveTo>
                  <a:lnTo>
                    <a:pt x="1799844" y="1648968"/>
                  </a:lnTo>
                  <a:lnTo>
                    <a:pt x="1799844" y="3797147"/>
                  </a:lnTo>
                  <a:lnTo>
                    <a:pt x="2081784" y="3797160"/>
                  </a:lnTo>
                  <a:lnTo>
                    <a:pt x="2081784" y="1648968"/>
                  </a:lnTo>
                  <a:close/>
                </a:path>
                <a:path w="7484745" h="3797300">
                  <a:moveTo>
                    <a:pt x="2982468" y="1258824"/>
                  </a:moveTo>
                  <a:lnTo>
                    <a:pt x="2700528" y="1258824"/>
                  </a:lnTo>
                  <a:lnTo>
                    <a:pt x="2700528" y="3797147"/>
                  </a:lnTo>
                  <a:lnTo>
                    <a:pt x="2982468" y="3797160"/>
                  </a:lnTo>
                  <a:lnTo>
                    <a:pt x="2982468" y="1258824"/>
                  </a:lnTo>
                  <a:close/>
                </a:path>
                <a:path w="7484745" h="3797300">
                  <a:moveTo>
                    <a:pt x="3883152" y="1077468"/>
                  </a:moveTo>
                  <a:lnTo>
                    <a:pt x="3599688" y="1077468"/>
                  </a:lnTo>
                  <a:lnTo>
                    <a:pt x="3599688" y="3797147"/>
                  </a:lnTo>
                  <a:lnTo>
                    <a:pt x="3883152" y="3797160"/>
                  </a:lnTo>
                  <a:lnTo>
                    <a:pt x="3883152" y="1077468"/>
                  </a:lnTo>
                  <a:close/>
                </a:path>
                <a:path w="7484745" h="3797300">
                  <a:moveTo>
                    <a:pt x="4782312" y="717804"/>
                  </a:moveTo>
                  <a:lnTo>
                    <a:pt x="4500372" y="717804"/>
                  </a:lnTo>
                  <a:lnTo>
                    <a:pt x="4500372" y="3797147"/>
                  </a:lnTo>
                  <a:lnTo>
                    <a:pt x="4782312" y="3797160"/>
                  </a:lnTo>
                  <a:lnTo>
                    <a:pt x="4782312" y="717804"/>
                  </a:lnTo>
                  <a:close/>
                </a:path>
                <a:path w="7484745" h="3797300">
                  <a:moveTo>
                    <a:pt x="5682996" y="504444"/>
                  </a:moveTo>
                  <a:lnTo>
                    <a:pt x="5401056" y="504444"/>
                  </a:lnTo>
                  <a:lnTo>
                    <a:pt x="5401056" y="3797147"/>
                  </a:lnTo>
                  <a:lnTo>
                    <a:pt x="5682996" y="3797160"/>
                  </a:lnTo>
                  <a:lnTo>
                    <a:pt x="5682996" y="504444"/>
                  </a:lnTo>
                  <a:close/>
                </a:path>
                <a:path w="7484745" h="3797300">
                  <a:moveTo>
                    <a:pt x="6583680" y="230124"/>
                  </a:moveTo>
                  <a:lnTo>
                    <a:pt x="6301740" y="230124"/>
                  </a:lnTo>
                  <a:lnTo>
                    <a:pt x="6301740" y="3797147"/>
                  </a:lnTo>
                  <a:lnTo>
                    <a:pt x="6583680" y="3797160"/>
                  </a:lnTo>
                  <a:lnTo>
                    <a:pt x="6583680" y="230124"/>
                  </a:lnTo>
                  <a:close/>
                </a:path>
                <a:path w="7484745" h="3797300">
                  <a:moveTo>
                    <a:pt x="7484364" y="0"/>
                  </a:moveTo>
                  <a:lnTo>
                    <a:pt x="7200900" y="0"/>
                  </a:lnTo>
                  <a:lnTo>
                    <a:pt x="7200900" y="3797147"/>
                  </a:lnTo>
                  <a:lnTo>
                    <a:pt x="7484364" y="3797160"/>
                  </a:lnTo>
                  <a:lnTo>
                    <a:pt x="7484364" y="0"/>
                  </a:lnTo>
                  <a:close/>
                </a:path>
              </a:pathLst>
            </a:custGeom>
            <a:solidFill>
              <a:srgbClr val="6FAC46"/>
            </a:solidFill>
          </p:spPr>
          <p:txBody>
            <a:bodyPr wrap="square" lIns="0" tIns="0" rIns="0" bIns="0" rtlCol="0"/>
            <a:lstStyle/>
            <a:p>
              <a:endParaRPr sz="1050"/>
            </a:p>
          </p:txBody>
        </p:sp>
        <p:sp>
          <p:nvSpPr>
            <p:cNvPr id="10" name="object 10"/>
            <p:cNvSpPr/>
            <p:nvPr/>
          </p:nvSpPr>
          <p:spPr>
            <a:xfrm>
              <a:off x="3896486" y="6011519"/>
              <a:ext cx="8102600" cy="0"/>
            </a:xfrm>
            <a:custGeom>
              <a:avLst/>
              <a:gdLst/>
              <a:ahLst/>
              <a:cxnLst/>
              <a:rect l="l" t="t" r="r" b="b"/>
              <a:pathLst>
                <a:path w="8102600">
                  <a:moveTo>
                    <a:pt x="0" y="0"/>
                  </a:moveTo>
                  <a:lnTo>
                    <a:pt x="8102600" y="0"/>
                  </a:lnTo>
                </a:path>
              </a:pathLst>
            </a:custGeom>
            <a:ln w="9525">
              <a:solidFill>
                <a:srgbClr val="D9D9D9"/>
              </a:solidFill>
            </a:ln>
          </p:spPr>
          <p:txBody>
            <a:bodyPr wrap="square" lIns="0" tIns="0" rIns="0" bIns="0" rtlCol="0"/>
            <a:lstStyle/>
            <a:p>
              <a:endParaRPr sz="1050"/>
            </a:p>
          </p:txBody>
        </p:sp>
      </p:grpSp>
      <p:sp>
        <p:nvSpPr>
          <p:cNvPr id="11" name="object 11"/>
          <p:cNvSpPr txBox="1"/>
          <p:nvPr/>
        </p:nvSpPr>
        <p:spPr>
          <a:xfrm>
            <a:off x="3123915" y="2932747"/>
            <a:ext cx="272891" cy="193803"/>
          </a:xfrm>
          <a:prstGeom prst="rect">
            <a:avLst/>
          </a:prstGeom>
        </p:spPr>
        <p:txBody>
          <a:bodyPr vert="horz" wrap="square" lIns="0" tIns="9049" rIns="0" bIns="0" rtlCol="0">
            <a:spAutoFit/>
          </a:bodyPr>
          <a:lstStyle/>
          <a:p>
            <a:pPr marL="9525">
              <a:spcBef>
                <a:spcPts val="71"/>
              </a:spcBef>
            </a:pPr>
            <a:r>
              <a:rPr sz="1200" b="1" spc="-4" dirty="0">
                <a:solidFill>
                  <a:srgbClr val="404040"/>
                </a:solidFill>
              </a:rPr>
              <a:t>739</a:t>
            </a:r>
            <a:endParaRPr sz="1200"/>
          </a:p>
        </p:txBody>
      </p:sp>
      <p:sp>
        <p:nvSpPr>
          <p:cNvPr id="12" name="object 12"/>
          <p:cNvSpPr txBox="1"/>
          <p:nvPr/>
        </p:nvSpPr>
        <p:spPr>
          <a:xfrm>
            <a:off x="3799141" y="2669857"/>
            <a:ext cx="272891" cy="193803"/>
          </a:xfrm>
          <a:prstGeom prst="rect">
            <a:avLst/>
          </a:prstGeom>
        </p:spPr>
        <p:txBody>
          <a:bodyPr vert="horz" wrap="square" lIns="0" tIns="9049" rIns="0" bIns="0" rtlCol="0">
            <a:spAutoFit/>
          </a:bodyPr>
          <a:lstStyle/>
          <a:p>
            <a:pPr marL="9525">
              <a:spcBef>
                <a:spcPts val="71"/>
              </a:spcBef>
            </a:pPr>
            <a:r>
              <a:rPr sz="1200" b="1" spc="-4" dirty="0">
                <a:solidFill>
                  <a:srgbClr val="404040"/>
                </a:solidFill>
              </a:rPr>
              <a:t>884</a:t>
            </a:r>
            <a:endParaRPr sz="1200"/>
          </a:p>
        </p:txBody>
      </p:sp>
      <p:sp>
        <p:nvSpPr>
          <p:cNvPr id="13" name="object 13"/>
          <p:cNvSpPr txBox="1"/>
          <p:nvPr/>
        </p:nvSpPr>
        <p:spPr>
          <a:xfrm>
            <a:off x="4474464" y="2660999"/>
            <a:ext cx="273844" cy="193803"/>
          </a:xfrm>
          <a:prstGeom prst="rect">
            <a:avLst/>
          </a:prstGeom>
        </p:spPr>
        <p:txBody>
          <a:bodyPr vert="horz" wrap="square" lIns="0" tIns="9049" rIns="0" bIns="0" rtlCol="0">
            <a:spAutoFit/>
          </a:bodyPr>
          <a:lstStyle/>
          <a:p>
            <a:pPr marL="9525">
              <a:spcBef>
                <a:spcPts val="71"/>
              </a:spcBef>
            </a:pPr>
            <a:r>
              <a:rPr sz="1200" b="1" spc="-4" dirty="0">
                <a:solidFill>
                  <a:srgbClr val="404040"/>
                </a:solidFill>
              </a:rPr>
              <a:t>889</a:t>
            </a:r>
            <a:endParaRPr sz="1200"/>
          </a:p>
        </p:txBody>
      </p:sp>
      <p:sp>
        <p:nvSpPr>
          <p:cNvPr id="14" name="object 14"/>
          <p:cNvSpPr txBox="1"/>
          <p:nvPr/>
        </p:nvSpPr>
        <p:spPr>
          <a:xfrm>
            <a:off x="5107685" y="2369058"/>
            <a:ext cx="357663" cy="193803"/>
          </a:xfrm>
          <a:prstGeom prst="rect">
            <a:avLst/>
          </a:prstGeom>
        </p:spPr>
        <p:txBody>
          <a:bodyPr vert="horz" wrap="square" lIns="0" tIns="9049" rIns="0" bIns="0" rtlCol="0">
            <a:spAutoFit/>
          </a:bodyPr>
          <a:lstStyle/>
          <a:p>
            <a:pPr marL="9525">
              <a:spcBef>
                <a:spcPts val="71"/>
              </a:spcBef>
            </a:pPr>
            <a:r>
              <a:rPr sz="1200" b="1" spc="-4" dirty="0">
                <a:solidFill>
                  <a:srgbClr val="404040"/>
                </a:solidFill>
              </a:rPr>
              <a:t>1050</a:t>
            </a:r>
            <a:endParaRPr sz="1200"/>
          </a:p>
        </p:txBody>
      </p:sp>
      <p:sp>
        <p:nvSpPr>
          <p:cNvPr id="15" name="object 15"/>
          <p:cNvSpPr txBox="1"/>
          <p:nvPr/>
        </p:nvSpPr>
        <p:spPr>
          <a:xfrm>
            <a:off x="5786438" y="1875015"/>
            <a:ext cx="1029176" cy="556723"/>
          </a:xfrm>
          <a:prstGeom prst="rect">
            <a:avLst/>
          </a:prstGeom>
        </p:spPr>
        <p:txBody>
          <a:bodyPr vert="horz" wrap="square" lIns="0" tIns="96679" rIns="0" bIns="0" rtlCol="0">
            <a:spAutoFit/>
          </a:bodyPr>
          <a:lstStyle/>
          <a:p>
            <a:pPr marL="681038">
              <a:spcBef>
                <a:spcPts val="761"/>
              </a:spcBef>
            </a:pPr>
            <a:r>
              <a:rPr sz="1200" b="1" spc="-4" dirty="0">
                <a:solidFill>
                  <a:srgbClr val="404040"/>
                </a:solidFill>
              </a:rPr>
              <a:t>1274</a:t>
            </a:r>
            <a:endParaRPr sz="1200"/>
          </a:p>
          <a:p>
            <a:pPr marL="9525">
              <a:spcBef>
                <a:spcPts val="690"/>
              </a:spcBef>
            </a:pPr>
            <a:r>
              <a:rPr sz="1200" b="1" spc="-19" dirty="0">
                <a:solidFill>
                  <a:srgbClr val="404040"/>
                </a:solidFill>
              </a:rPr>
              <a:t>1125</a:t>
            </a:r>
            <a:endParaRPr sz="1200"/>
          </a:p>
        </p:txBody>
      </p:sp>
      <p:sp>
        <p:nvSpPr>
          <p:cNvPr id="16" name="object 16"/>
          <p:cNvSpPr txBox="1"/>
          <p:nvPr/>
        </p:nvSpPr>
        <p:spPr>
          <a:xfrm>
            <a:off x="7133558" y="1803273"/>
            <a:ext cx="357663" cy="193803"/>
          </a:xfrm>
          <a:prstGeom prst="rect">
            <a:avLst/>
          </a:prstGeom>
        </p:spPr>
        <p:txBody>
          <a:bodyPr vert="horz" wrap="square" lIns="0" tIns="9049" rIns="0" bIns="0" rtlCol="0">
            <a:spAutoFit/>
          </a:bodyPr>
          <a:lstStyle/>
          <a:p>
            <a:pPr marL="9525">
              <a:spcBef>
                <a:spcPts val="71"/>
              </a:spcBef>
            </a:pPr>
            <a:r>
              <a:rPr sz="1200" b="1" spc="-4" dirty="0">
                <a:solidFill>
                  <a:srgbClr val="404040"/>
                </a:solidFill>
              </a:rPr>
              <a:t>1362</a:t>
            </a:r>
            <a:endParaRPr sz="1200"/>
          </a:p>
        </p:txBody>
      </p:sp>
      <p:sp>
        <p:nvSpPr>
          <p:cNvPr id="17" name="object 17"/>
          <p:cNvSpPr txBox="1"/>
          <p:nvPr/>
        </p:nvSpPr>
        <p:spPr>
          <a:xfrm>
            <a:off x="7808786" y="1596580"/>
            <a:ext cx="357663" cy="193803"/>
          </a:xfrm>
          <a:prstGeom prst="rect">
            <a:avLst/>
          </a:prstGeom>
        </p:spPr>
        <p:txBody>
          <a:bodyPr vert="horz" wrap="square" lIns="0" tIns="9049" rIns="0" bIns="0" rtlCol="0">
            <a:spAutoFit/>
          </a:bodyPr>
          <a:lstStyle/>
          <a:p>
            <a:pPr marL="9525">
              <a:spcBef>
                <a:spcPts val="71"/>
              </a:spcBef>
            </a:pPr>
            <a:r>
              <a:rPr sz="1200" b="1" spc="-4" dirty="0">
                <a:solidFill>
                  <a:srgbClr val="404040"/>
                </a:solidFill>
              </a:rPr>
              <a:t>1476</a:t>
            </a:r>
            <a:endParaRPr sz="1200"/>
          </a:p>
        </p:txBody>
      </p:sp>
      <p:sp>
        <p:nvSpPr>
          <p:cNvPr id="18" name="object 18"/>
          <p:cNvSpPr txBox="1"/>
          <p:nvPr/>
        </p:nvSpPr>
        <p:spPr>
          <a:xfrm>
            <a:off x="8484107" y="1424273"/>
            <a:ext cx="357663" cy="193803"/>
          </a:xfrm>
          <a:prstGeom prst="rect">
            <a:avLst/>
          </a:prstGeom>
        </p:spPr>
        <p:txBody>
          <a:bodyPr vert="horz" wrap="square" lIns="0" tIns="9049" rIns="0" bIns="0" rtlCol="0">
            <a:spAutoFit/>
          </a:bodyPr>
          <a:lstStyle/>
          <a:p>
            <a:pPr marL="9525">
              <a:spcBef>
                <a:spcPts val="71"/>
              </a:spcBef>
            </a:pPr>
            <a:r>
              <a:rPr sz="1200" b="1" spc="-4" dirty="0">
                <a:solidFill>
                  <a:srgbClr val="404040"/>
                </a:solidFill>
              </a:rPr>
              <a:t>1571</a:t>
            </a:r>
            <a:endParaRPr sz="1200"/>
          </a:p>
        </p:txBody>
      </p:sp>
      <p:sp>
        <p:nvSpPr>
          <p:cNvPr id="19" name="object 19"/>
          <p:cNvSpPr txBox="1"/>
          <p:nvPr/>
        </p:nvSpPr>
        <p:spPr>
          <a:xfrm>
            <a:off x="3123628" y="4558818"/>
            <a:ext cx="273368" cy="148117"/>
          </a:xfrm>
          <a:prstGeom prst="rect">
            <a:avLst/>
          </a:prstGeom>
        </p:spPr>
        <p:txBody>
          <a:bodyPr vert="horz" wrap="square" lIns="0" tIns="9525" rIns="0" bIns="0" rtlCol="0">
            <a:spAutoFit/>
          </a:bodyPr>
          <a:lstStyle/>
          <a:p>
            <a:pPr marL="9525">
              <a:spcBef>
                <a:spcPts val="75"/>
              </a:spcBef>
            </a:pPr>
            <a:r>
              <a:rPr sz="900" spc="-4" dirty="0">
                <a:solidFill>
                  <a:srgbClr val="585858"/>
                </a:solidFill>
                <a:latin typeface="Arial MT"/>
                <a:cs typeface="Arial MT"/>
              </a:rPr>
              <a:t>2</a:t>
            </a:r>
            <a:r>
              <a:rPr sz="900" spc="-11" dirty="0">
                <a:solidFill>
                  <a:srgbClr val="585858"/>
                </a:solidFill>
                <a:latin typeface="Arial MT"/>
                <a:cs typeface="Arial MT"/>
              </a:rPr>
              <a:t>0</a:t>
            </a:r>
            <a:r>
              <a:rPr sz="900" spc="-4" dirty="0">
                <a:solidFill>
                  <a:srgbClr val="585858"/>
                </a:solidFill>
                <a:latin typeface="Arial MT"/>
                <a:cs typeface="Arial MT"/>
              </a:rPr>
              <a:t>15</a:t>
            </a:r>
            <a:endParaRPr sz="900">
              <a:latin typeface="Arial MT"/>
              <a:cs typeface="Arial MT"/>
            </a:endParaRPr>
          </a:p>
        </p:txBody>
      </p:sp>
      <p:sp>
        <p:nvSpPr>
          <p:cNvPr id="20" name="object 20"/>
          <p:cNvSpPr txBox="1"/>
          <p:nvPr/>
        </p:nvSpPr>
        <p:spPr>
          <a:xfrm>
            <a:off x="3798950" y="4558818"/>
            <a:ext cx="273368" cy="148117"/>
          </a:xfrm>
          <a:prstGeom prst="rect">
            <a:avLst/>
          </a:prstGeom>
        </p:spPr>
        <p:txBody>
          <a:bodyPr vert="horz" wrap="square" lIns="0" tIns="9525" rIns="0" bIns="0" rtlCol="0">
            <a:spAutoFit/>
          </a:bodyPr>
          <a:lstStyle/>
          <a:p>
            <a:pPr marL="9525">
              <a:spcBef>
                <a:spcPts val="75"/>
              </a:spcBef>
            </a:pPr>
            <a:r>
              <a:rPr sz="900" spc="-4" dirty="0">
                <a:solidFill>
                  <a:srgbClr val="585858"/>
                </a:solidFill>
                <a:latin typeface="Arial MT"/>
                <a:cs typeface="Arial MT"/>
              </a:rPr>
              <a:t>2</a:t>
            </a:r>
            <a:r>
              <a:rPr sz="900" spc="-11" dirty="0">
                <a:solidFill>
                  <a:srgbClr val="585858"/>
                </a:solidFill>
                <a:latin typeface="Arial MT"/>
                <a:cs typeface="Arial MT"/>
              </a:rPr>
              <a:t>0</a:t>
            </a:r>
            <a:r>
              <a:rPr sz="900" spc="-4" dirty="0">
                <a:solidFill>
                  <a:srgbClr val="585858"/>
                </a:solidFill>
                <a:latin typeface="Arial MT"/>
                <a:cs typeface="Arial MT"/>
              </a:rPr>
              <a:t>16</a:t>
            </a:r>
            <a:endParaRPr sz="900">
              <a:latin typeface="Arial MT"/>
              <a:cs typeface="Arial MT"/>
            </a:endParaRPr>
          </a:p>
        </p:txBody>
      </p:sp>
      <p:sp>
        <p:nvSpPr>
          <p:cNvPr id="21" name="object 21"/>
          <p:cNvSpPr txBox="1"/>
          <p:nvPr/>
        </p:nvSpPr>
        <p:spPr>
          <a:xfrm>
            <a:off x="4474273" y="4558818"/>
            <a:ext cx="273368" cy="148117"/>
          </a:xfrm>
          <a:prstGeom prst="rect">
            <a:avLst/>
          </a:prstGeom>
        </p:spPr>
        <p:txBody>
          <a:bodyPr vert="horz" wrap="square" lIns="0" tIns="9525" rIns="0" bIns="0" rtlCol="0">
            <a:spAutoFit/>
          </a:bodyPr>
          <a:lstStyle/>
          <a:p>
            <a:pPr marL="9525">
              <a:spcBef>
                <a:spcPts val="75"/>
              </a:spcBef>
            </a:pPr>
            <a:r>
              <a:rPr sz="900" spc="-4" dirty="0">
                <a:solidFill>
                  <a:srgbClr val="585858"/>
                </a:solidFill>
                <a:latin typeface="Arial MT"/>
                <a:cs typeface="Arial MT"/>
              </a:rPr>
              <a:t>2</a:t>
            </a:r>
            <a:r>
              <a:rPr sz="900" spc="-11" dirty="0">
                <a:solidFill>
                  <a:srgbClr val="585858"/>
                </a:solidFill>
                <a:latin typeface="Arial MT"/>
                <a:cs typeface="Arial MT"/>
              </a:rPr>
              <a:t>0</a:t>
            </a:r>
            <a:r>
              <a:rPr sz="900" spc="-4" dirty="0">
                <a:solidFill>
                  <a:srgbClr val="585858"/>
                </a:solidFill>
                <a:latin typeface="Arial MT"/>
                <a:cs typeface="Arial MT"/>
              </a:rPr>
              <a:t>17</a:t>
            </a:r>
            <a:endParaRPr sz="900">
              <a:latin typeface="Arial MT"/>
              <a:cs typeface="Arial MT"/>
            </a:endParaRPr>
          </a:p>
        </p:txBody>
      </p:sp>
      <p:sp>
        <p:nvSpPr>
          <p:cNvPr id="22" name="object 22"/>
          <p:cNvSpPr txBox="1"/>
          <p:nvPr/>
        </p:nvSpPr>
        <p:spPr>
          <a:xfrm>
            <a:off x="5149501" y="4558818"/>
            <a:ext cx="273368" cy="148117"/>
          </a:xfrm>
          <a:prstGeom prst="rect">
            <a:avLst/>
          </a:prstGeom>
        </p:spPr>
        <p:txBody>
          <a:bodyPr vert="horz" wrap="square" lIns="0" tIns="9525" rIns="0" bIns="0" rtlCol="0">
            <a:spAutoFit/>
          </a:bodyPr>
          <a:lstStyle/>
          <a:p>
            <a:pPr marL="9525">
              <a:spcBef>
                <a:spcPts val="75"/>
              </a:spcBef>
            </a:pPr>
            <a:r>
              <a:rPr sz="900" spc="-4" dirty="0">
                <a:solidFill>
                  <a:srgbClr val="585858"/>
                </a:solidFill>
                <a:latin typeface="Arial MT"/>
                <a:cs typeface="Arial MT"/>
              </a:rPr>
              <a:t>2</a:t>
            </a:r>
            <a:r>
              <a:rPr sz="900" spc="-11" dirty="0">
                <a:solidFill>
                  <a:srgbClr val="585858"/>
                </a:solidFill>
                <a:latin typeface="Arial MT"/>
                <a:cs typeface="Arial MT"/>
              </a:rPr>
              <a:t>0</a:t>
            </a:r>
            <a:r>
              <a:rPr sz="900" spc="-4" dirty="0">
                <a:solidFill>
                  <a:srgbClr val="585858"/>
                </a:solidFill>
                <a:latin typeface="Arial MT"/>
                <a:cs typeface="Arial MT"/>
              </a:rPr>
              <a:t>18</a:t>
            </a:r>
            <a:endParaRPr sz="900">
              <a:latin typeface="Arial MT"/>
              <a:cs typeface="Arial MT"/>
            </a:endParaRPr>
          </a:p>
        </p:txBody>
      </p:sp>
      <p:sp>
        <p:nvSpPr>
          <p:cNvPr id="23" name="object 23"/>
          <p:cNvSpPr txBox="1"/>
          <p:nvPr/>
        </p:nvSpPr>
        <p:spPr>
          <a:xfrm>
            <a:off x="5824823" y="4558818"/>
            <a:ext cx="273368" cy="148117"/>
          </a:xfrm>
          <a:prstGeom prst="rect">
            <a:avLst/>
          </a:prstGeom>
        </p:spPr>
        <p:txBody>
          <a:bodyPr vert="horz" wrap="square" lIns="0" tIns="9525" rIns="0" bIns="0" rtlCol="0">
            <a:spAutoFit/>
          </a:bodyPr>
          <a:lstStyle/>
          <a:p>
            <a:pPr marL="9525">
              <a:spcBef>
                <a:spcPts val="75"/>
              </a:spcBef>
            </a:pPr>
            <a:r>
              <a:rPr sz="900" spc="-4" dirty="0">
                <a:solidFill>
                  <a:srgbClr val="585858"/>
                </a:solidFill>
                <a:latin typeface="Arial MT"/>
                <a:cs typeface="Arial MT"/>
              </a:rPr>
              <a:t>2</a:t>
            </a:r>
            <a:r>
              <a:rPr sz="900" spc="-11" dirty="0">
                <a:solidFill>
                  <a:srgbClr val="585858"/>
                </a:solidFill>
                <a:latin typeface="Arial MT"/>
                <a:cs typeface="Arial MT"/>
              </a:rPr>
              <a:t>0</a:t>
            </a:r>
            <a:r>
              <a:rPr sz="900" spc="-4" dirty="0">
                <a:solidFill>
                  <a:srgbClr val="585858"/>
                </a:solidFill>
                <a:latin typeface="Arial MT"/>
                <a:cs typeface="Arial MT"/>
              </a:rPr>
              <a:t>19</a:t>
            </a:r>
            <a:endParaRPr sz="900">
              <a:latin typeface="Arial MT"/>
              <a:cs typeface="Arial MT"/>
            </a:endParaRPr>
          </a:p>
        </p:txBody>
      </p:sp>
      <p:sp>
        <p:nvSpPr>
          <p:cNvPr id="24" name="object 24"/>
          <p:cNvSpPr txBox="1"/>
          <p:nvPr/>
        </p:nvSpPr>
        <p:spPr>
          <a:xfrm>
            <a:off x="6500050" y="4558818"/>
            <a:ext cx="274320" cy="148117"/>
          </a:xfrm>
          <a:prstGeom prst="rect">
            <a:avLst/>
          </a:prstGeom>
        </p:spPr>
        <p:txBody>
          <a:bodyPr vert="horz" wrap="square" lIns="0" tIns="9525" rIns="0" bIns="0" rtlCol="0">
            <a:spAutoFit/>
          </a:bodyPr>
          <a:lstStyle/>
          <a:p>
            <a:pPr marL="9525">
              <a:spcBef>
                <a:spcPts val="75"/>
              </a:spcBef>
            </a:pPr>
            <a:r>
              <a:rPr sz="900" dirty="0">
                <a:solidFill>
                  <a:srgbClr val="585858"/>
                </a:solidFill>
                <a:latin typeface="Arial MT"/>
                <a:cs typeface="Arial MT"/>
              </a:rPr>
              <a:t>2</a:t>
            </a:r>
            <a:r>
              <a:rPr sz="900" spc="-8" dirty="0">
                <a:solidFill>
                  <a:srgbClr val="585858"/>
                </a:solidFill>
                <a:latin typeface="Arial MT"/>
                <a:cs typeface="Arial MT"/>
              </a:rPr>
              <a:t>0</a:t>
            </a:r>
            <a:r>
              <a:rPr sz="900" dirty="0">
                <a:solidFill>
                  <a:srgbClr val="585858"/>
                </a:solidFill>
                <a:latin typeface="Arial MT"/>
                <a:cs typeface="Arial MT"/>
              </a:rPr>
              <a:t>2</a:t>
            </a:r>
            <a:r>
              <a:rPr sz="900" spc="-4" dirty="0">
                <a:solidFill>
                  <a:srgbClr val="585858"/>
                </a:solidFill>
                <a:latin typeface="Arial MT"/>
                <a:cs typeface="Arial MT"/>
              </a:rPr>
              <a:t>0</a:t>
            </a:r>
            <a:endParaRPr sz="900">
              <a:latin typeface="Arial MT"/>
              <a:cs typeface="Arial MT"/>
            </a:endParaRPr>
          </a:p>
        </p:txBody>
      </p:sp>
      <p:sp>
        <p:nvSpPr>
          <p:cNvPr id="25" name="object 25"/>
          <p:cNvSpPr txBox="1"/>
          <p:nvPr/>
        </p:nvSpPr>
        <p:spPr>
          <a:xfrm>
            <a:off x="7175563" y="4558818"/>
            <a:ext cx="273368" cy="148117"/>
          </a:xfrm>
          <a:prstGeom prst="rect">
            <a:avLst/>
          </a:prstGeom>
        </p:spPr>
        <p:txBody>
          <a:bodyPr vert="horz" wrap="square" lIns="0" tIns="9525" rIns="0" bIns="0" rtlCol="0">
            <a:spAutoFit/>
          </a:bodyPr>
          <a:lstStyle/>
          <a:p>
            <a:pPr marL="9525">
              <a:spcBef>
                <a:spcPts val="75"/>
              </a:spcBef>
            </a:pPr>
            <a:r>
              <a:rPr sz="900" spc="-4" dirty="0">
                <a:solidFill>
                  <a:srgbClr val="585858"/>
                </a:solidFill>
                <a:latin typeface="Arial MT"/>
                <a:cs typeface="Arial MT"/>
              </a:rPr>
              <a:t>2</a:t>
            </a:r>
            <a:r>
              <a:rPr sz="900" spc="-11" dirty="0">
                <a:solidFill>
                  <a:srgbClr val="585858"/>
                </a:solidFill>
                <a:latin typeface="Arial MT"/>
                <a:cs typeface="Arial MT"/>
              </a:rPr>
              <a:t>0</a:t>
            </a:r>
            <a:r>
              <a:rPr sz="900" spc="-4" dirty="0">
                <a:solidFill>
                  <a:srgbClr val="585858"/>
                </a:solidFill>
                <a:latin typeface="Arial MT"/>
                <a:cs typeface="Arial MT"/>
              </a:rPr>
              <a:t>21</a:t>
            </a:r>
            <a:endParaRPr sz="900">
              <a:latin typeface="Arial MT"/>
              <a:cs typeface="Arial MT"/>
            </a:endParaRPr>
          </a:p>
        </p:txBody>
      </p:sp>
      <p:sp>
        <p:nvSpPr>
          <p:cNvPr id="26" name="object 26"/>
          <p:cNvSpPr txBox="1"/>
          <p:nvPr/>
        </p:nvSpPr>
        <p:spPr>
          <a:xfrm>
            <a:off x="7850885" y="4558818"/>
            <a:ext cx="273368" cy="148117"/>
          </a:xfrm>
          <a:prstGeom prst="rect">
            <a:avLst/>
          </a:prstGeom>
        </p:spPr>
        <p:txBody>
          <a:bodyPr vert="horz" wrap="square" lIns="0" tIns="9525" rIns="0" bIns="0" rtlCol="0">
            <a:spAutoFit/>
          </a:bodyPr>
          <a:lstStyle/>
          <a:p>
            <a:pPr marL="9525">
              <a:spcBef>
                <a:spcPts val="75"/>
              </a:spcBef>
            </a:pPr>
            <a:r>
              <a:rPr sz="900" spc="-4" dirty="0">
                <a:solidFill>
                  <a:srgbClr val="585858"/>
                </a:solidFill>
                <a:latin typeface="Arial MT"/>
                <a:cs typeface="Arial MT"/>
              </a:rPr>
              <a:t>2</a:t>
            </a:r>
            <a:r>
              <a:rPr sz="900" spc="-11" dirty="0">
                <a:solidFill>
                  <a:srgbClr val="585858"/>
                </a:solidFill>
                <a:latin typeface="Arial MT"/>
                <a:cs typeface="Arial MT"/>
              </a:rPr>
              <a:t>0</a:t>
            </a:r>
            <a:r>
              <a:rPr sz="900" spc="-4" dirty="0">
                <a:solidFill>
                  <a:srgbClr val="585858"/>
                </a:solidFill>
                <a:latin typeface="Arial MT"/>
                <a:cs typeface="Arial MT"/>
              </a:rPr>
              <a:t>22</a:t>
            </a:r>
            <a:endParaRPr sz="900">
              <a:latin typeface="Arial MT"/>
              <a:cs typeface="Arial MT"/>
            </a:endParaRPr>
          </a:p>
        </p:txBody>
      </p:sp>
      <p:sp>
        <p:nvSpPr>
          <p:cNvPr id="27" name="object 27"/>
          <p:cNvSpPr txBox="1"/>
          <p:nvPr/>
        </p:nvSpPr>
        <p:spPr>
          <a:xfrm>
            <a:off x="8526208" y="4558818"/>
            <a:ext cx="273368" cy="148117"/>
          </a:xfrm>
          <a:prstGeom prst="rect">
            <a:avLst/>
          </a:prstGeom>
        </p:spPr>
        <p:txBody>
          <a:bodyPr vert="horz" wrap="square" lIns="0" tIns="9525" rIns="0" bIns="0" rtlCol="0">
            <a:spAutoFit/>
          </a:bodyPr>
          <a:lstStyle/>
          <a:p>
            <a:pPr marL="9525">
              <a:spcBef>
                <a:spcPts val="75"/>
              </a:spcBef>
            </a:pPr>
            <a:r>
              <a:rPr sz="900" spc="-4" dirty="0">
                <a:solidFill>
                  <a:srgbClr val="585858"/>
                </a:solidFill>
                <a:latin typeface="Arial MT"/>
                <a:cs typeface="Arial MT"/>
              </a:rPr>
              <a:t>2</a:t>
            </a:r>
            <a:r>
              <a:rPr sz="900" spc="-11" dirty="0">
                <a:solidFill>
                  <a:srgbClr val="585858"/>
                </a:solidFill>
                <a:latin typeface="Arial MT"/>
                <a:cs typeface="Arial MT"/>
              </a:rPr>
              <a:t>0</a:t>
            </a:r>
            <a:r>
              <a:rPr sz="900" spc="-4" dirty="0">
                <a:solidFill>
                  <a:srgbClr val="585858"/>
                </a:solidFill>
                <a:latin typeface="Arial MT"/>
                <a:cs typeface="Arial MT"/>
              </a:rPr>
              <a:t>23</a:t>
            </a:r>
            <a:endParaRPr sz="900">
              <a:latin typeface="Arial MT"/>
              <a:cs typeface="Arial MT"/>
            </a:endParaRPr>
          </a:p>
        </p:txBody>
      </p:sp>
      <p:sp>
        <p:nvSpPr>
          <p:cNvPr id="28" name="object 28"/>
          <p:cNvSpPr/>
          <p:nvPr/>
        </p:nvSpPr>
        <p:spPr>
          <a:xfrm>
            <a:off x="220713" y="2467165"/>
            <a:ext cx="1559719" cy="0"/>
          </a:xfrm>
          <a:custGeom>
            <a:avLst/>
            <a:gdLst/>
            <a:ahLst/>
            <a:cxnLst/>
            <a:rect l="l" t="t" r="r" b="b"/>
            <a:pathLst>
              <a:path w="2079625">
                <a:moveTo>
                  <a:pt x="0" y="0"/>
                </a:moveTo>
                <a:lnTo>
                  <a:pt x="2079599" y="0"/>
                </a:lnTo>
              </a:path>
            </a:pathLst>
          </a:custGeom>
          <a:ln w="19050">
            <a:solidFill>
              <a:srgbClr val="6FAC46"/>
            </a:solidFill>
          </a:ln>
        </p:spPr>
        <p:txBody>
          <a:bodyPr wrap="square" lIns="0" tIns="0" rIns="0" bIns="0" rtlCol="0"/>
          <a:lstStyle/>
          <a:p>
            <a:endParaRPr sz="105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2"/>
        <p:cNvGrpSpPr/>
        <p:nvPr/>
      </p:nvGrpSpPr>
      <p:grpSpPr>
        <a:xfrm>
          <a:off x="0" y="0"/>
          <a:ext cx="0" cy="0"/>
          <a:chOff x="0" y="0"/>
          <a:chExt cx="0" cy="0"/>
        </a:xfrm>
      </p:grpSpPr>
      <p:sp>
        <p:nvSpPr>
          <p:cNvPr id="613" name="Google Shape;613;p51"/>
          <p:cNvSpPr/>
          <p:nvPr/>
        </p:nvSpPr>
        <p:spPr>
          <a:xfrm>
            <a:off x="0" y="0"/>
            <a:ext cx="91419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14" name="Google Shape;614;p51"/>
          <p:cNvSpPr txBox="1">
            <a:spLocks noGrp="1"/>
          </p:cNvSpPr>
          <p:nvPr>
            <p:ph type="title"/>
          </p:nvPr>
        </p:nvSpPr>
        <p:spPr>
          <a:xfrm>
            <a:off x="62345" y="121444"/>
            <a:ext cx="8936100" cy="6519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40C28"/>
              </a:buClr>
              <a:buSzPts val="3300"/>
              <a:buFont typeface="Arial"/>
              <a:buNone/>
            </a:pPr>
            <a:r>
              <a:rPr lang="en-GB" b="1">
                <a:solidFill>
                  <a:srgbClr val="040C28"/>
                </a:solidFill>
                <a:latin typeface="Montserrat"/>
                <a:ea typeface="Montserrat"/>
                <a:cs typeface="Montserrat"/>
                <a:sym typeface="Montserrat"/>
              </a:rPr>
              <a:t>Implementation Partner: </a:t>
            </a:r>
            <a:r>
              <a:rPr lang="en-GB" b="1" i="0">
                <a:solidFill>
                  <a:srgbClr val="040C28"/>
                </a:solidFill>
                <a:latin typeface="Montserrat"/>
                <a:ea typeface="Montserrat"/>
                <a:cs typeface="Montserrat"/>
                <a:sym typeface="Montserrat"/>
              </a:rPr>
              <a:t>PPHI</a:t>
            </a:r>
            <a:endParaRPr b="1">
              <a:latin typeface="Montserrat"/>
              <a:ea typeface="Montserrat"/>
              <a:cs typeface="Montserrat"/>
              <a:sym typeface="Montserrat"/>
            </a:endParaRPr>
          </a:p>
        </p:txBody>
      </p:sp>
      <p:sp>
        <p:nvSpPr>
          <p:cNvPr id="615" name="Google Shape;615;p51"/>
          <p:cNvSpPr/>
          <p:nvPr/>
        </p:nvSpPr>
        <p:spPr>
          <a:xfrm>
            <a:off x="198900" y="864368"/>
            <a:ext cx="5405400" cy="3579600"/>
          </a:xfrm>
          <a:prstGeom prst="rect">
            <a:avLst/>
          </a:prstGeom>
          <a:noFill/>
          <a:ln>
            <a:noFill/>
          </a:ln>
        </p:spPr>
        <p:txBody>
          <a:bodyPr spcFirstLastPara="1" wrap="square" lIns="68575" tIns="34275" rIns="68575" bIns="34275" anchor="t" anchorCtr="0">
            <a:noAutofit/>
          </a:bodyPr>
          <a:lstStyle/>
          <a:p>
            <a:pPr marL="215900" marR="0" lvl="0" indent="-177800" algn="l" rtl="0">
              <a:lnSpc>
                <a:spcPct val="90000"/>
              </a:lnSpc>
              <a:spcBef>
                <a:spcPts val="0"/>
              </a:spcBef>
              <a:spcAft>
                <a:spcPts val="0"/>
              </a:spcAft>
              <a:buClr>
                <a:schemeClr val="dk1"/>
              </a:buClr>
              <a:buSzPts val="1800"/>
              <a:buFont typeface="Montserrat"/>
              <a:buChar char="•"/>
            </a:pPr>
            <a:r>
              <a:rPr lang="en-GB" sz="1800" i="0" u="none" strike="noStrike" cap="none">
                <a:solidFill>
                  <a:schemeClr val="dk1"/>
                </a:solidFill>
                <a:latin typeface="Montserrat"/>
                <a:ea typeface="Montserrat"/>
                <a:cs typeface="Montserrat"/>
                <a:sym typeface="Montserrat"/>
              </a:rPr>
              <a:t>Service delivery at Primary Health Care (PHC)</a:t>
            </a:r>
            <a:endParaRPr sz="1800">
              <a:latin typeface="Montserrat"/>
              <a:ea typeface="Montserrat"/>
              <a:cs typeface="Montserrat"/>
              <a:sym typeface="Montserrat"/>
            </a:endParaRPr>
          </a:p>
          <a:p>
            <a:pPr marL="215900" marR="0" lvl="0" indent="-177800" algn="l" rtl="0">
              <a:lnSpc>
                <a:spcPct val="90000"/>
              </a:lnSpc>
              <a:spcBef>
                <a:spcPts val="500"/>
              </a:spcBef>
              <a:spcAft>
                <a:spcPts val="0"/>
              </a:spcAft>
              <a:buClr>
                <a:schemeClr val="dk1"/>
              </a:buClr>
              <a:buSzPts val="1800"/>
              <a:buFont typeface="Montserrat"/>
              <a:buChar char="•"/>
            </a:pPr>
            <a:r>
              <a:rPr lang="en-GB" sz="1800">
                <a:solidFill>
                  <a:schemeClr val="dk1"/>
                </a:solidFill>
                <a:latin typeface="Montserrat"/>
                <a:ea typeface="Montserrat"/>
                <a:cs typeface="Montserrat"/>
                <a:sym typeface="Montserrat"/>
              </a:rPr>
              <a:t>L</a:t>
            </a:r>
            <a:r>
              <a:rPr lang="en-GB" sz="1800" i="0" u="none" strike="noStrike" cap="none">
                <a:solidFill>
                  <a:schemeClr val="dk1"/>
                </a:solidFill>
                <a:latin typeface="Montserrat"/>
                <a:ea typeface="Montserrat"/>
                <a:cs typeface="Montserrat"/>
                <a:sym typeface="Montserrat"/>
              </a:rPr>
              <a:t>eadership, motivate staff  and  share examples of best practices </a:t>
            </a:r>
            <a:endParaRPr sz="1800" i="0" u="none" strike="noStrike" cap="none">
              <a:solidFill>
                <a:schemeClr val="dk1"/>
              </a:solidFill>
              <a:latin typeface="Montserrat"/>
              <a:ea typeface="Montserrat"/>
              <a:cs typeface="Montserrat"/>
              <a:sym typeface="Montserrat"/>
            </a:endParaRPr>
          </a:p>
          <a:p>
            <a:pPr marL="215900" marR="0" lvl="0" indent="-177800" algn="l" rtl="0">
              <a:lnSpc>
                <a:spcPct val="90000"/>
              </a:lnSpc>
              <a:spcBef>
                <a:spcPts val="500"/>
              </a:spcBef>
              <a:spcAft>
                <a:spcPts val="0"/>
              </a:spcAft>
              <a:buClr>
                <a:schemeClr val="dk1"/>
              </a:buClr>
              <a:buSzPts val="1800"/>
              <a:buFont typeface="Montserrat"/>
              <a:buChar char="•"/>
            </a:pPr>
            <a:r>
              <a:rPr lang="en-GB" sz="1800" i="0" u="none" strike="noStrike" cap="none">
                <a:solidFill>
                  <a:schemeClr val="dk1"/>
                </a:solidFill>
                <a:latin typeface="Montserrat"/>
                <a:ea typeface="Montserrat"/>
                <a:cs typeface="Montserrat"/>
                <a:sym typeface="Montserrat"/>
              </a:rPr>
              <a:t>Assessment, diagnosis and treatment of PSBI cases and refer for inpatient care. </a:t>
            </a:r>
            <a:endParaRPr sz="1800" i="0" u="none" strike="noStrike" cap="none">
              <a:solidFill>
                <a:schemeClr val="dk1"/>
              </a:solidFill>
              <a:latin typeface="Montserrat"/>
              <a:ea typeface="Montserrat"/>
              <a:cs typeface="Montserrat"/>
              <a:sym typeface="Montserrat"/>
            </a:endParaRPr>
          </a:p>
          <a:p>
            <a:pPr marL="215900" marR="0" lvl="0" indent="-177800" algn="l" rtl="0">
              <a:lnSpc>
                <a:spcPct val="90000"/>
              </a:lnSpc>
              <a:spcBef>
                <a:spcPts val="500"/>
              </a:spcBef>
              <a:spcAft>
                <a:spcPts val="0"/>
              </a:spcAft>
              <a:buClr>
                <a:schemeClr val="dk1"/>
              </a:buClr>
              <a:buSzPts val="1800"/>
              <a:buFont typeface="Montserrat"/>
              <a:buChar char="•"/>
            </a:pPr>
            <a:r>
              <a:rPr lang="en-GB" sz="1800" i="0" u="none" strike="noStrike" cap="none">
                <a:solidFill>
                  <a:schemeClr val="dk1"/>
                </a:solidFill>
                <a:latin typeface="Montserrat"/>
                <a:ea typeface="Montserrat"/>
                <a:cs typeface="Montserrat"/>
                <a:sym typeface="Montserrat"/>
              </a:rPr>
              <a:t>Administer pre-referral treatment if referral accepted.</a:t>
            </a:r>
            <a:endParaRPr sz="1800">
              <a:latin typeface="Montserrat"/>
              <a:ea typeface="Montserrat"/>
              <a:cs typeface="Montserrat"/>
              <a:sym typeface="Montserrat"/>
            </a:endParaRPr>
          </a:p>
          <a:p>
            <a:pPr marL="215900" marR="0" lvl="0" indent="-177800" algn="l" rtl="0">
              <a:lnSpc>
                <a:spcPct val="90000"/>
              </a:lnSpc>
              <a:spcBef>
                <a:spcPts val="500"/>
              </a:spcBef>
              <a:spcAft>
                <a:spcPts val="0"/>
              </a:spcAft>
              <a:buClr>
                <a:schemeClr val="dk1"/>
              </a:buClr>
              <a:buSzPts val="1800"/>
              <a:buFont typeface="Montserrat"/>
              <a:buChar char="•"/>
            </a:pPr>
            <a:r>
              <a:rPr lang="en-GB" sz="1800" i="0" u="none" strike="noStrike" cap="none">
                <a:solidFill>
                  <a:schemeClr val="dk1"/>
                </a:solidFill>
                <a:latin typeface="Montserrat"/>
                <a:ea typeface="Montserrat"/>
                <a:cs typeface="Montserrat"/>
                <a:sym typeface="Montserrat"/>
              </a:rPr>
              <a:t>Simplified antibiotic treatment if referral is refused.</a:t>
            </a:r>
            <a:endParaRPr sz="1800">
              <a:latin typeface="Montserrat"/>
              <a:ea typeface="Montserrat"/>
              <a:cs typeface="Montserrat"/>
              <a:sym typeface="Montserrat"/>
            </a:endParaRPr>
          </a:p>
          <a:p>
            <a:pPr marL="215900" marR="0" lvl="0" indent="-177800" algn="l" rtl="0">
              <a:lnSpc>
                <a:spcPct val="90000"/>
              </a:lnSpc>
              <a:spcBef>
                <a:spcPts val="500"/>
              </a:spcBef>
              <a:spcAft>
                <a:spcPts val="0"/>
              </a:spcAft>
              <a:buClr>
                <a:schemeClr val="dk1"/>
              </a:buClr>
              <a:buSzPts val="1800"/>
              <a:buFont typeface="Montserrat"/>
              <a:buChar char="•"/>
            </a:pPr>
            <a:r>
              <a:rPr lang="en-GB" sz="1800" i="0" u="none" strike="noStrike" cap="none">
                <a:solidFill>
                  <a:schemeClr val="dk1"/>
                </a:solidFill>
                <a:latin typeface="Montserrat"/>
                <a:ea typeface="Montserrat"/>
                <a:cs typeface="Montserrat"/>
                <a:sym typeface="Montserrat"/>
              </a:rPr>
              <a:t>Follow up at BHU on day 4, 8 and 14.</a:t>
            </a:r>
            <a:endParaRPr sz="1800">
              <a:latin typeface="Montserrat"/>
              <a:ea typeface="Montserrat"/>
              <a:cs typeface="Montserrat"/>
              <a:sym typeface="Montserrat"/>
            </a:endParaRPr>
          </a:p>
          <a:p>
            <a:pPr marL="215900" marR="0" lvl="0" indent="-177800" algn="l" rtl="0">
              <a:lnSpc>
                <a:spcPct val="90000"/>
              </a:lnSpc>
              <a:spcBef>
                <a:spcPts val="500"/>
              </a:spcBef>
              <a:spcAft>
                <a:spcPts val="0"/>
              </a:spcAft>
              <a:buClr>
                <a:schemeClr val="dk1"/>
              </a:buClr>
              <a:buSzPts val="1800"/>
              <a:buFont typeface="Montserrat"/>
              <a:buChar char="•"/>
            </a:pPr>
            <a:r>
              <a:rPr lang="en-GB" sz="1800" i="0" u="none" strike="noStrike" cap="none">
                <a:solidFill>
                  <a:schemeClr val="dk1"/>
                </a:solidFill>
                <a:latin typeface="Montserrat"/>
                <a:ea typeface="Montserrat"/>
                <a:cs typeface="Montserrat"/>
                <a:sym typeface="Montserrat"/>
              </a:rPr>
              <a:t>Counseling &amp; reinforcement for compliance to treatment and follow up.</a:t>
            </a:r>
            <a:endParaRPr sz="1800">
              <a:latin typeface="Montserrat"/>
              <a:ea typeface="Montserrat"/>
              <a:cs typeface="Montserrat"/>
              <a:sym typeface="Montserrat"/>
            </a:endParaRPr>
          </a:p>
        </p:txBody>
      </p:sp>
      <p:sp>
        <p:nvSpPr>
          <p:cNvPr id="616" name="Google Shape;616;p51"/>
          <p:cNvSpPr txBox="1"/>
          <p:nvPr/>
        </p:nvSpPr>
        <p:spPr>
          <a:xfrm>
            <a:off x="1467000" y="4038098"/>
            <a:ext cx="6210000" cy="708600"/>
          </a:xfrm>
          <a:prstGeom prst="rect">
            <a:avLst/>
          </a:prstGeom>
          <a:noFill/>
          <a:ln>
            <a:noFill/>
          </a:ln>
        </p:spPr>
        <p:txBody>
          <a:bodyPr spcFirstLastPara="1" wrap="square" lIns="68575" tIns="34275" rIns="68575" bIns="34275" anchor="ctr" anchorCtr="0">
            <a:normAutofit/>
          </a:bodyPr>
          <a:lstStyle/>
          <a:p>
            <a:pPr marL="0" marR="0" lvl="0" indent="0" algn="l" rtl="0">
              <a:lnSpc>
                <a:spcPct val="90000"/>
              </a:lnSpc>
              <a:spcBef>
                <a:spcPts val="0"/>
              </a:spcBef>
              <a:spcAft>
                <a:spcPts val="0"/>
              </a:spcAft>
              <a:buClr>
                <a:schemeClr val="dk1"/>
              </a:buClr>
              <a:buSzPts val="2400"/>
              <a:buFont typeface="Play"/>
              <a:buNone/>
            </a:pPr>
            <a:endParaRPr sz="2400" b="1" i="0" u="none" strike="noStrike" cap="none">
              <a:solidFill>
                <a:srgbClr val="FF0000"/>
              </a:solidFill>
              <a:latin typeface="Play"/>
              <a:ea typeface="Play"/>
              <a:cs typeface="Play"/>
              <a:sym typeface="Play"/>
            </a:endParaRPr>
          </a:p>
        </p:txBody>
      </p:sp>
      <p:pic>
        <p:nvPicPr>
          <p:cNvPr id="617" name="Google Shape;617;p51"/>
          <p:cNvPicPr preferRelativeResize="0"/>
          <p:nvPr/>
        </p:nvPicPr>
        <p:blipFill rotWithShape="1">
          <a:blip r:embed="rId3">
            <a:alphaModFix/>
          </a:blip>
          <a:srcRect/>
          <a:stretch/>
        </p:blipFill>
        <p:spPr>
          <a:xfrm>
            <a:off x="5688525" y="1292277"/>
            <a:ext cx="3226575" cy="2215251"/>
          </a:xfrm>
          <a:prstGeom prst="rect">
            <a:avLst/>
          </a:prstGeom>
          <a:noFill/>
          <a:ln>
            <a:noFill/>
          </a:ln>
        </p:spPr>
      </p:pic>
      <p:pic>
        <p:nvPicPr>
          <p:cNvPr id="618" name="Google Shape;618;p51"/>
          <p:cNvPicPr preferRelativeResize="0"/>
          <p:nvPr/>
        </p:nvPicPr>
        <p:blipFill rotWithShape="1">
          <a:blip r:embed="rId4">
            <a:alphaModFix/>
          </a:blip>
          <a:srcRect/>
          <a:stretch/>
        </p:blipFill>
        <p:spPr>
          <a:xfrm>
            <a:off x="7805327" y="117975"/>
            <a:ext cx="1109774" cy="746400"/>
          </a:xfrm>
          <a:prstGeom prst="rect">
            <a:avLst/>
          </a:prstGeom>
          <a:noFill/>
          <a:ln>
            <a:noFill/>
          </a:ln>
        </p:spPr>
      </p:pic>
      <p:sp>
        <p:nvSpPr>
          <p:cNvPr id="619" name="Google Shape;619;p51"/>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620" name="Google Shape;620;p51"/>
          <p:cNvCxnSpPr/>
          <p:nvPr/>
        </p:nvCxnSpPr>
        <p:spPr>
          <a:xfrm rot="10800000" flipH="1">
            <a:off x="150625" y="683275"/>
            <a:ext cx="6827100" cy="17400"/>
          </a:xfrm>
          <a:prstGeom prst="straightConnector1">
            <a:avLst/>
          </a:prstGeom>
          <a:noFill/>
          <a:ln w="9525" cap="flat" cmpd="sng">
            <a:solidFill>
              <a:schemeClr val="dk2"/>
            </a:solidFill>
            <a:prstDash val="lgDash"/>
            <a:round/>
            <a:headEnd type="none" w="med" len="med"/>
            <a:tailEnd type="none" w="med" len="med"/>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52"/>
          <p:cNvSpPr txBox="1">
            <a:spLocks noGrp="1"/>
          </p:cNvSpPr>
          <p:nvPr>
            <p:ph type="title"/>
          </p:nvPr>
        </p:nvSpPr>
        <p:spPr>
          <a:xfrm>
            <a:off x="64625" y="135275"/>
            <a:ext cx="7886700" cy="6645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Play"/>
              <a:buNone/>
            </a:pPr>
            <a:r>
              <a:rPr lang="en-GB" sz="2500" b="1">
                <a:latin typeface="Montserrat"/>
                <a:ea typeface="Montserrat"/>
                <a:cs typeface="Montserrat"/>
                <a:sym typeface="Montserrat"/>
              </a:rPr>
              <a:t>Technical Support: WHO</a:t>
            </a:r>
            <a:endParaRPr sz="2500" b="1">
              <a:latin typeface="Montserrat"/>
              <a:ea typeface="Montserrat"/>
              <a:cs typeface="Montserrat"/>
              <a:sym typeface="Montserrat"/>
            </a:endParaRPr>
          </a:p>
        </p:txBody>
      </p:sp>
      <p:sp>
        <p:nvSpPr>
          <p:cNvPr id="626" name="Google Shape;626;p52"/>
          <p:cNvSpPr txBox="1">
            <a:spLocks noGrp="1"/>
          </p:cNvSpPr>
          <p:nvPr>
            <p:ph type="body" idx="1"/>
          </p:nvPr>
        </p:nvSpPr>
        <p:spPr>
          <a:xfrm>
            <a:off x="454050" y="1612375"/>
            <a:ext cx="3483900" cy="2343600"/>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rgbClr val="222222"/>
              </a:buClr>
              <a:buSzPts val="2100"/>
              <a:buFont typeface="Montserrat"/>
              <a:buChar char="●"/>
            </a:pPr>
            <a:r>
              <a:rPr lang="en-GB">
                <a:solidFill>
                  <a:srgbClr val="222222"/>
                </a:solidFill>
                <a:latin typeface="Montserrat"/>
                <a:ea typeface="Montserrat"/>
                <a:cs typeface="Montserrat"/>
                <a:sym typeface="Montserrat"/>
              </a:rPr>
              <a:t>Share existing evidence </a:t>
            </a:r>
            <a:endParaRPr>
              <a:solidFill>
                <a:srgbClr val="222222"/>
              </a:solidFill>
              <a:latin typeface="Montserrat"/>
              <a:ea typeface="Montserrat"/>
              <a:cs typeface="Montserrat"/>
              <a:sym typeface="Montserrat"/>
            </a:endParaRPr>
          </a:p>
          <a:p>
            <a:pPr marL="177800" lvl="0" indent="-171450" algn="l" rtl="0">
              <a:lnSpc>
                <a:spcPct val="90000"/>
              </a:lnSpc>
              <a:spcBef>
                <a:spcPts val="0"/>
              </a:spcBef>
              <a:spcAft>
                <a:spcPts val="0"/>
              </a:spcAft>
              <a:buClr>
                <a:srgbClr val="222222"/>
              </a:buClr>
              <a:buSzPts val="2100"/>
              <a:buFont typeface="Montserrat"/>
              <a:buChar char="●"/>
            </a:pPr>
            <a:r>
              <a:rPr lang="en-GB">
                <a:solidFill>
                  <a:srgbClr val="222222"/>
                </a:solidFill>
                <a:latin typeface="Montserrat"/>
                <a:ea typeface="Montserrat"/>
                <a:cs typeface="Montserrat"/>
                <a:sym typeface="Montserrat"/>
              </a:rPr>
              <a:t>Technical support</a:t>
            </a:r>
            <a:endParaRPr>
              <a:solidFill>
                <a:srgbClr val="222222"/>
              </a:solidFill>
              <a:latin typeface="Montserrat"/>
              <a:ea typeface="Montserrat"/>
              <a:cs typeface="Montserrat"/>
              <a:sym typeface="Montserrat"/>
            </a:endParaRPr>
          </a:p>
          <a:p>
            <a:pPr marL="177800" lvl="0" indent="-171450" algn="l" rtl="0">
              <a:lnSpc>
                <a:spcPct val="90000"/>
              </a:lnSpc>
              <a:spcBef>
                <a:spcPts val="800"/>
              </a:spcBef>
              <a:spcAft>
                <a:spcPts val="0"/>
              </a:spcAft>
              <a:buClr>
                <a:srgbClr val="222222"/>
              </a:buClr>
              <a:buSzPts val="2100"/>
              <a:buFont typeface="Montserrat"/>
              <a:buChar char="●"/>
            </a:pPr>
            <a:r>
              <a:rPr lang="en-GB">
                <a:solidFill>
                  <a:srgbClr val="222222"/>
                </a:solidFill>
                <a:latin typeface="Montserrat"/>
                <a:ea typeface="Montserrat"/>
                <a:cs typeface="Montserrat"/>
                <a:sym typeface="Montserrat"/>
              </a:rPr>
              <a:t>Capacity building of all stakeholders </a:t>
            </a:r>
            <a:endParaRPr>
              <a:solidFill>
                <a:srgbClr val="222222"/>
              </a:solidFill>
              <a:latin typeface="Montserrat"/>
              <a:ea typeface="Montserrat"/>
              <a:cs typeface="Montserrat"/>
              <a:sym typeface="Montserrat"/>
            </a:endParaRPr>
          </a:p>
          <a:p>
            <a:pPr marL="177800" lvl="0" indent="-171450" algn="l" rtl="0">
              <a:lnSpc>
                <a:spcPct val="90000"/>
              </a:lnSpc>
              <a:spcBef>
                <a:spcPts val="800"/>
              </a:spcBef>
              <a:spcAft>
                <a:spcPts val="0"/>
              </a:spcAft>
              <a:buClr>
                <a:srgbClr val="222222"/>
              </a:buClr>
              <a:buSzPts val="2100"/>
              <a:buFont typeface="Montserrat"/>
              <a:buChar char="●"/>
            </a:pPr>
            <a:r>
              <a:rPr lang="en-GB">
                <a:solidFill>
                  <a:srgbClr val="222222"/>
                </a:solidFill>
                <a:latin typeface="Montserrat"/>
                <a:ea typeface="Montserrat"/>
                <a:cs typeface="Montserrat"/>
                <a:sym typeface="Montserrat"/>
              </a:rPr>
              <a:t>National level Training of Trainer model</a:t>
            </a:r>
            <a:endParaRPr>
              <a:solidFill>
                <a:srgbClr val="222222"/>
              </a:solidFill>
              <a:latin typeface="Montserrat"/>
              <a:ea typeface="Montserrat"/>
              <a:cs typeface="Montserrat"/>
              <a:sym typeface="Montserrat"/>
            </a:endParaRPr>
          </a:p>
          <a:p>
            <a:pPr marL="177800" lvl="0" indent="-38100" algn="l" rtl="0">
              <a:lnSpc>
                <a:spcPct val="90000"/>
              </a:lnSpc>
              <a:spcBef>
                <a:spcPts val="800"/>
              </a:spcBef>
              <a:spcAft>
                <a:spcPts val="1200"/>
              </a:spcAft>
              <a:buClr>
                <a:schemeClr val="dk1"/>
              </a:buClr>
              <a:buSzPts val="2100"/>
              <a:buNone/>
            </a:pPr>
            <a:endParaRPr>
              <a:solidFill>
                <a:srgbClr val="222222"/>
              </a:solidFill>
              <a:latin typeface="Montserrat"/>
              <a:ea typeface="Montserrat"/>
              <a:cs typeface="Montserrat"/>
              <a:sym typeface="Montserrat"/>
            </a:endParaRPr>
          </a:p>
        </p:txBody>
      </p:sp>
      <p:pic>
        <p:nvPicPr>
          <p:cNvPr id="627" name="Google Shape;627;p52"/>
          <p:cNvPicPr preferRelativeResize="0"/>
          <p:nvPr/>
        </p:nvPicPr>
        <p:blipFill rotWithShape="1">
          <a:blip r:embed="rId3">
            <a:alphaModFix/>
          </a:blip>
          <a:srcRect/>
          <a:stretch/>
        </p:blipFill>
        <p:spPr>
          <a:xfrm>
            <a:off x="4465224" y="776875"/>
            <a:ext cx="4069701" cy="4204100"/>
          </a:xfrm>
          <a:prstGeom prst="rect">
            <a:avLst/>
          </a:prstGeom>
          <a:noFill/>
          <a:ln>
            <a:noFill/>
          </a:ln>
        </p:spPr>
      </p:pic>
      <p:pic>
        <p:nvPicPr>
          <p:cNvPr id="628" name="Google Shape;628;p52"/>
          <p:cNvPicPr preferRelativeResize="0"/>
          <p:nvPr/>
        </p:nvPicPr>
        <p:blipFill rotWithShape="1">
          <a:blip r:embed="rId4">
            <a:alphaModFix/>
          </a:blip>
          <a:srcRect/>
          <a:stretch/>
        </p:blipFill>
        <p:spPr>
          <a:xfrm>
            <a:off x="7805327" y="117975"/>
            <a:ext cx="1109774" cy="746400"/>
          </a:xfrm>
          <a:prstGeom prst="rect">
            <a:avLst/>
          </a:prstGeom>
          <a:noFill/>
          <a:ln>
            <a:noFill/>
          </a:ln>
        </p:spPr>
      </p:pic>
      <p:sp>
        <p:nvSpPr>
          <p:cNvPr id="629" name="Google Shape;629;p52"/>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630" name="Google Shape;630;p52"/>
          <p:cNvCxnSpPr/>
          <p:nvPr/>
        </p:nvCxnSpPr>
        <p:spPr>
          <a:xfrm rot="10800000" flipH="1">
            <a:off x="74425" y="683275"/>
            <a:ext cx="6827100" cy="17400"/>
          </a:xfrm>
          <a:prstGeom prst="straightConnector1">
            <a:avLst/>
          </a:prstGeom>
          <a:noFill/>
          <a:ln w="9525" cap="flat" cmpd="sng">
            <a:solidFill>
              <a:schemeClr val="dk2"/>
            </a:solidFill>
            <a:prstDash val="lgDash"/>
            <a:round/>
            <a:headEnd type="none" w="med" len="med"/>
            <a:tailEnd type="none" w="med" len="med"/>
          </a:ln>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636" name="Google Shape;636;p53"/>
          <p:cNvPicPr preferRelativeResize="0"/>
          <p:nvPr/>
        </p:nvPicPr>
        <p:blipFill rotWithShape="1">
          <a:blip r:embed="rId3">
            <a:alphaModFix/>
          </a:blip>
          <a:srcRect/>
          <a:stretch/>
        </p:blipFill>
        <p:spPr>
          <a:xfrm>
            <a:off x="7805327" y="117975"/>
            <a:ext cx="1109774" cy="746400"/>
          </a:xfrm>
          <a:prstGeom prst="rect">
            <a:avLst/>
          </a:prstGeom>
          <a:noFill/>
          <a:ln>
            <a:noFill/>
          </a:ln>
        </p:spPr>
      </p:pic>
      <p:sp>
        <p:nvSpPr>
          <p:cNvPr id="637" name="Google Shape;637;p53"/>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8" name="Google Shape;638;p53"/>
          <p:cNvSpPr txBox="1">
            <a:spLocks noGrp="1"/>
          </p:cNvSpPr>
          <p:nvPr>
            <p:ph type="title"/>
          </p:nvPr>
        </p:nvSpPr>
        <p:spPr>
          <a:xfrm>
            <a:off x="64625" y="-17125"/>
            <a:ext cx="7886700" cy="6645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Play"/>
              <a:buNone/>
            </a:pPr>
            <a:r>
              <a:rPr lang="en-GB" sz="2500" b="1">
                <a:latin typeface="Montserrat"/>
                <a:ea typeface="Montserrat"/>
                <a:cs typeface="Montserrat"/>
                <a:sym typeface="Montserrat"/>
              </a:rPr>
              <a:t>Key Achievements </a:t>
            </a:r>
            <a:endParaRPr sz="2500" b="1">
              <a:latin typeface="Montserrat"/>
              <a:ea typeface="Montserrat"/>
              <a:cs typeface="Montserrat"/>
              <a:sym typeface="Montserrat"/>
            </a:endParaRPr>
          </a:p>
        </p:txBody>
      </p:sp>
      <p:cxnSp>
        <p:nvCxnSpPr>
          <p:cNvPr id="639" name="Google Shape;639;p53"/>
          <p:cNvCxnSpPr/>
          <p:nvPr/>
        </p:nvCxnSpPr>
        <p:spPr>
          <a:xfrm rot="10800000" flipH="1">
            <a:off x="150625" y="607075"/>
            <a:ext cx="6827100" cy="17400"/>
          </a:xfrm>
          <a:prstGeom prst="straightConnector1">
            <a:avLst/>
          </a:prstGeom>
          <a:noFill/>
          <a:ln w="9525" cap="flat" cmpd="sng">
            <a:solidFill>
              <a:schemeClr val="dk2"/>
            </a:solidFill>
            <a:prstDash val="lgDash"/>
            <a:round/>
            <a:headEnd type="none" w="med" len="med"/>
            <a:tailEnd type="none" w="med" len="med"/>
          </a:ln>
        </p:spPr>
      </p:cxnSp>
      <p:sp>
        <p:nvSpPr>
          <p:cNvPr id="640" name="Google Shape;640;p53"/>
          <p:cNvSpPr txBox="1"/>
          <p:nvPr/>
        </p:nvSpPr>
        <p:spPr>
          <a:xfrm>
            <a:off x="731525" y="1103125"/>
            <a:ext cx="7219800" cy="830400"/>
          </a:xfrm>
          <a:prstGeom prst="rect">
            <a:avLst/>
          </a:prstGeom>
          <a:noFill/>
          <a:ln w="9525" cap="flat" cmpd="sng">
            <a:solidFill>
              <a:srgbClr val="296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rgbClr val="222222"/>
                </a:solidFill>
                <a:latin typeface="Montserrat SemiBold"/>
                <a:ea typeface="Montserrat SemiBold"/>
                <a:cs typeface="Montserrat SemiBold"/>
                <a:sym typeface="Montserrat SemiBold"/>
              </a:rPr>
              <a:t>HCWs were able to recognize, classify and treat patients in ambulatory settings.</a:t>
            </a:r>
            <a:endParaRPr sz="1600">
              <a:solidFill>
                <a:srgbClr val="222222"/>
              </a:solidFill>
              <a:latin typeface="Montserrat SemiBold"/>
              <a:ea typeface="Montserrat SemiBold"/>
              <a:cs typeface="Montserrat SemiBold"/>
              <a:sym typeface="Montserrat SemiBold"/>
            </a:endParaRPr>
          </a:p>
        </p:txBody>
      </p:sp>
      <p:sp>
        <p:nvSpPr>
          <p:cNvPr id="641" name="Google Shape;641;p53"/>
          <p:cNvSpPr txBox="1"/>
          <p:nvPr/>
        </p:nvSpPr>
        <p:spPr>
          <a:xfrm>
            <a:off x="731525" y="2228300"/>
            <a:ext cx="7219800" cy="830400"/>
          </a:xfrm>
          <a:prstGeom prst="rect">
            <a:avLst/>
          </a:prstGeom>
          <a:noFill/>
          <a:ln w="9525" cap="flat" cmpd="sng">
            <a:solidFill>
              <a:srgbClr val="296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dk1"/>
                </a:solidFill>
                <a:latin typeface="Montserrat SemiBold"/>
                <a:ea typeface="Montserrat SemiBold"/>
                <a:cs typeface="Montserrat SemiBold"/>
                <a:sym typeface="Montserrat SemiBold"/>
              </a:rPr>
              <a:t>Patients were managed and treated at BHUs including patients with CSI (80.4%), Severe Pneumonia (93.8%), and Critical Illness (94.6%).</a:t>
            </a:r>
            <a:endParaRPr sz="1600">
              <a:solidFill>
                <a:schemeClr val="dk1"/>
              </a:solidFill>
              <a:latin typeface="Montserrat SemiBold"/>
              <a:ea typeface="Montserrat SemiBold"/>
              <a:cs typeface="Montserrat SemiBold"/>
              <a:sym typeface="Montserrat SemiBold"/>
            </a:endParaRPr>
          </a:p>
        </p:txBody>
      </p:sp>
      <p:sp>
        <p:nvSpPr>
          <p:cNvPr id="642" name="Google Shape;642;p53"/>
          <p:cNvSpPr txBox="1"/>
          <p:nvPr/>
        </p:nvSpPr>
        <p:spPr>
          <a:xfrm>
            <a:off x="731525" y="3357613"/>
            <a:ext cx="7219800" cy="830400"/>
          </a:xfrm>
          <a:prstGeom prst="rect">
            <a:avLst/>
          </a:prstGeom>
          <a:noFill/>
          <a:ln w="9525" cap="flat" cmpd="sng">
            <a:solidFill>
              <a:srgbClr val="29603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dk1"/>
                </a:solidFill>
                <a:latin typeface="Montserrat SemiBold"/>
                <a:ea typeface="Montserrat SemiBold"/>
                <a:cs typeface="Montserrat SemiBold"/>
                <a:sym typeface="Montserrat SemiBold"/>
              </a:rPr>
              <a:t>0% mortality recorded amongst treated patients.</a:t>
            </a:r>
            <a:endParaRPr sz="1600">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54"/>
          <p:cNvSpPr txBox="1">
            <a:spLocks noGrp="1"/>
          </p:cNvSpPr>
          <p:nvPr>
            <p:ph type="title"/>
          </p:nvPr>
        </p:nvSpPr>
        <p:spPr>
          <a:xfrm>
            <a:off x="42725" y="55500"/>
            <a:ext cx="7070100" cy="6654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2700"/>
              <a:buFont typeface="Century Gothic"/>
              <a:buNone/>
            </a:pPr>
            <a:r>
              <a:rPr lang="en-GB" sz="2500" b="1">
                <a:latin typeface="Montserrat"/>
                <a:ea typeface="Montserrat"/>
                <a:cs typeface="Montserrat"/>
                <a:sym typeface="Montserrat"/>
              </a:rPr>
              <a:t>PSBI Guideline Implementation</a:t>
            </a:r>
            <a:endParaRPr sz="2500" b="1">
              <a:latin typeface="Montserrat"/>
              <a:ea typeface="Montserrat"/>
              <a:cs typeface="Montserrat"/>
              <a:sym typeface="Montserrat"/>
            </a:endParaRPr>
          </a:p>
        </p:txBody>
      </p:sp>
      <p:sp>
        <p:nvSpPr>
          <p:cNvPr id="649" name="Google Shape;649;p54"/>
          <p:cNvSpPr txBox="1">
            <a:spLocks noGrp="1"/>
          </p:cNvSpPr>
          <p:nvPr>
            <p:ph type="body" idx="1"/>
          </p:nvPr>
        </p:nvSpPr>
        <p:spPr>
          <a:xfrm>
            <a:off x="2658457" y="2712899"/>
            <a:ext cx="3840600" cy="1146300"/>
          </a:xfrm>
          <a:prstGeom prst="rect">
            <a:avLst/>
          </a:prstGeom>
          <a:noFill/>
          <a:ln w="9525" cap="flat" cmpd="sng">
            <a:solidFill>
              <a:srgbClr val="0F4861"/>
            </a:solidFill>
            <a:prstDash val="solid"/>
            <a:round/>
            <a:headEnd type="none" w="sm" len="sm"/>
            <a:tailEnd type="none" w="sm" len="sm"/>
          </a:ln>
        </p:spPr>
        <p:txBody>
          <a:bodyPr spcFirstLastPara="1" wrap="square" lIns="68575" tIns="34275" rIns="68575" bIns="34275" anchor="t" anchorCtr="0">
            <a:noAutofit/>
          </a:bodyPr>
          <a:lstStyle/>
          <a:p>
            <a:pPr marL="177800" lvl="0" indent="-171450" algn="l" rtl="0">
              <a:lnSpc>
                <a:spcPct val="90000"/>
              </a:lnSpc>
              <a:spcBef>
                <a:spcPts val="0"/>
              </a:spcBef>
              <a:spcAft>
                <a:spcPts val="1200"/>
              </a:spcAft>
              <a:buClr>
                <a:srgbClr val="222222"/>
              </a:buClr>
              <a:buSzPts val="1500"/>
              <a:buFont typeface="Montserrat Medium"/>
              <a:buChar char="●"/>
            </a:pPr>
            <a:r>
              <a:rPr lang="en-GB" sz="1500">
                <a:solidFill>
                  <a:srgbClr val="222222"/>
                </a:solidFill>
                <a:latin typeface="Montserrat Medium"/>
                <a:ea typeface="Montserrat Medium"/>
                <a:cs typeface="Montserrat Medium"/>
                <a:sym typeface="Montserrat Medium"/>
              </a:rPr>
              <a:t>AKU, in collaboration with PPHI assessed the capacity of target BHU plus facilities and identified barriers to scale up of PSBI guideline implementation</a:t>
            </a:r>
            <a:endParaRPr sz="1500" strike="sngStrike">
              <a:solidFill>
                <a:srgbClr val="222222"/>
              </a:solidFill>
              <a:latin typeface="Montserrat Medium"/>
              <a:ea typeface="Montserrat Medium"/>
              <a:cs typeface="Montserrat Medium"/>
              <a:sym typeface="Montserrat Medium"/>
            </a:endParaRPr>
          </a:p>
        </p:txBody>
      </p:sp>
      <p:sp>
        <p:nvSpPr>
          <p:cNvPr id="650" name="Google Shape;650;p54"/>
          <p:cNvSpPr/>
          <p:nvPr/>
        </p:nvSpPr>
        <p:spPr>
          <a:xfrm>
            <a:off x="2658457" y="1220702"/>
            <a:ext cx="3840600" cy="992400"/>
          </a:xfrm>
          <a:prstGeom prst="rect">
            <a:avLst/>
          </a:prstGeom>
          <a:noFill/>
          <a:ln w="9525" cap="flat" cmpd="sng">
            <a:solidFill>
              <a:srgbClr val="0F4861"/>
            </a:solidFill>
            <a:prstDash val="solid"/>
            <a:round/>
            <a:headEnd type="none" w="sm" len="sm"/>
            <a:tailEnd type="none" w="sm" len="sm"/>
          </a:ln>
        </p:spPr>
        <p:txBody>
          <a:bodyPr spcFirstLastPara="1" wrap="square" lIns="68575" tIns="34275" rIns="68575" bIns="34275" anchor="t" anchorCtr="0">
            <a:noAutofit/>
          </a:bodyPr>
          <a:lstStyle/>
          <a:p>
            <a:pPr marL="215900" marR="0" lvl="0" indent="-209550" algn="l" rtl="0">
              <a:spcBef>
                <a:spcPts val="0"/>
              </a:spcBef>
              <a:spcAft>
                <a:spcPts val="0"/>
              </a:spcAft>
              <a:buClr>
                <a:schemeClr val="dk1"/>
              </a:buClr>
              <a:buSzPts val="1500"/>
              <a:buFont typeface="Arial"/>
              <a:buChar char="•"/>
            </a:pPr>
            <a:r>
              <a:rPr lang="en-GB" sz="1500" i="0" u="none" strike="noStrike" cap="none">
                <a:solidFill>
                  <a:schemeClr val="dk1"/>
                </a:solidFill>
                <a:latin typeface="Montserrat Medium"/>
                <a:ea typeface="Montserrat Medium"/>
                <a:cs typeface="Montserrat Medium"/>
                <a:sym typeface="Montserrat Medium"/>
              </a:rPr>
              <a:t>Post-research, PPHI scaled up the PSBI management to 303 BHU plus facilities across Sindh (all divisions except Karachi) in 2018 and 2019</a:t>
            </a:r>
            <a:endParaRPr sz="1500">
              <a:latin typeface="Montserrat Medium"/>
              <a:ea typeface="Montserrat Medium"/>
              <a:cs typeface="Montserrat Medium"/>
              <a:sym typeface="Montserrat Medium"/>
            </a:endParaRPr>
          </a:p>
        </p:txBody>
      </p:sp>
      <p:sp>
        <p:nvSpPr>
          <p:cNvPr id="651" name="Google Shape;651;p54"/>
          <p:cNvSpPr/>
          <p:nvPr/>
        </p:nvSpPr>
        <p:spPr>
          <a:xfrm>
            <a:off x="0" y="0"/>
            <a:ext cx="9144000" cy="55500"/>
          </a:xfrm>
          <a:prstGeom prst="rect">
            <a:avLst/>
          </a:prstGeom>
          <a:solidFill>
            <a:srgbClr val="3A7D22">
              <a:alpha val="8745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000">
              <a:solidFill>
                <a:schemeClr val="lt1"/>
              </a:solidFill>
              <a:latin typeface="Arial"/>
              <a:ea typeface="Arial"/>
              <a:cs typeface="Arial"/>
              <a:sym typeface="Arial"/>
            </a:endParaRPr>
          </a:p>
        </p:txBody>
      </p:sp>
      <p:sp>
        <p:nvSpPr>
          <p:cNvPr id="652" name="Google Shape;652;p54"/>
          <p:cNvSpPr/>
          <p:nvPr/>
        </p:nvSpPr>
        <p:spPr>
          <a:xfrm>
            <a:off x="0" y="5091450"/>
            <a:ext cx="9144000" cy="55500"/>
          </a:xfrm>
          <a:prstGeom prst="rect">
            <a:avLst/>
          </a:prstGeom>
          <a:solidFill>
            <a:srgbClr val="3A7D22">
              <a:alpha val="8745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000">
              <a:solidFill>
                <a:schemeClr val="lt1"/>
              </a:solidFill>
              <a:latin typeface="Arial"/>
              <a:ea typeface="Arial"/>
              <a:cs typeface="Arial"/>
              <a:sym typeface="Arial"/>
            </a:endParaRPr>
          </a:p>
        </p:txBody>
      </p:sp>
      <p:pic>
        <p:nvPicPr>
          <p:cNvPr id="653" name="Google Shape;653;p54"/>
          <p:cNvPicPr preferRelativeResize="0"/>
          <p:nvPr/>
        </p:nvPicPr>
        <p:blipFill rotWithShape="1">
          <a:blip r:embed="rId3">
            <a:alphaModFix/>
          </a:blip>
          <a:srcRect/>
          <a:stretch/>
        </p:blipFill>
        <p:spPr>
          <a:xfrm>
            <a:off x="7805327" y="117975"/>
            <a:ext cx="1109774" cy="746400"/>
          </a:xfrm>
          <a:prstGeom prst="rect">
            <a:avLst/>
          </a:prstGeom>
          <a:noFill/>
          <a:ln>
            <a:noFill/>
          </a:ln>
        </p:spPr>
      </p:pic>
      <p:sp>
        <p:nvSpPr>
          <p:cNvPr id="654" name="Google Shape;654;p54"/>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655" name="Google Shape;655;p54"/>
          <p:cNvCxnSpPr/>
          <p:nvPr/>
        </p:nvCxnSpPr>
        <p:spPr>
          <a:xfrm rot="10800000" flipH="1">
            <a:off x="74425" y="683275"/>
            <a:ext cx="6827100" cy="17400"/>
          </a:xfrm>
          <a:prstGeom prst="straightConnector1">
            <a:avLst/>
          </a:prstGeom>
          <a:noFill/>
          <a:ln w="9525" cap="flat" cmpd="sng">
            <a:solidFill>
              <a:schemeClr val="dk2"/>
            </a:solidFill>
            <a:prstDash val="lgDash"/>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0"/>
                                        </p:tgtEl>
                                        <p:attrNameLst>
                                          <p:attrName>style.visibility</p:attrName>
                                        </p:attrNameLst>
                                      </p:cBhvr>
                                      <p:to>
                                        <p:strVal val="visible"/>
                                      </p:to>
                                    </p:set>
                                    <p:animEffect transition="in" filter="fade">
                                      <p:cBhvr>
                                        <p:cTn id="7" dur="1000"/>
                                        <p:tgtEl>
                                          <p:spTgt spid="6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9">
                                            <p:txEl>
                                              <p:pRg st="0" end="0"/>
                                            </p:txEl>
                                          </p:spTgt>
                                        </p:tgtEl>
                                        <p:attrNameLst>
                                          <p:attrName>style.visibility</p:attrName>
                                        </p:attrNameLst>
                                      </p:cBhvr>
                                      <p:to>
                                        <p:strVal val="visible"/>
                                      </p:to>
                                    </p:set>
                                    <p:animEffect transition="in" filter="fade">
                                      <p:cBhvr>
                                        <p:cTn id="12" dur="1000"/>
                                        <p:tgtEl>
                                          <p:spTgt spid="6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55"/>
          <p:cNvSpPr txBox="1">
            <a:spLocks noGrp="1"/>
          </p:cNvSpPr>
          <p:nvPr>
            <p:ph type="title"/>
          </p:nvPr>
        </p:nvSpPr>
        <p:spPr>
          <a:xfrm>
            <a:off x="42725" y="55500"/>
            <a:ext cx="7070100" cy="6654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2700"/>
              <a:buFont typeface="Century Gothic"/>
              <a:buNone/>
            </a:pPr>
            <a:r>
              <a:rPr lang="en-GB" sz="2500" b="1">
                <a:latin typeface="Montserrat"/>
                <a:ea typeface="Montserrat"/>
                <a:cs typeface="Montserrat"/>
                <a:sym typeface="Montserrat"/>
              </a:rPr>
              <a:t>PSBI Contribution Towards Policy Making</a:t>
            </a:r>
            <a:endParaRPr sz="2500" b="1">
              <a:latin typeface="Montserrat"/>
              <a:ea typeface="Montserrat"/>
              <a:cs typeface="Montserrat"/>
              <a:sym typeface="Montserrat"/>
            </a:endParaRPr>
          </a:p>
        </p:txBody>
      </p:sp>
      <p:sp>
        <p:nvSpPr>
          <p:cNvPr id="662" name="Google Shape;662;p55"/>
          <p:cNvSpPr/>
          <p:nvPr/>
        </p:nvSpPr>
        <p:spPr>
          <a:xfrm>
            <a:off x="0" y="0"/>
            <a:ext cx="9144000" cy="55500"/>
          </a:xfrm>
          <a:prstGeom prst="rect">
            <a:avLst/>
          </a:prstGeom>
          <a:solidFill>
            <a:srgbClr val="3A7D22">
              <a:alpha val="8745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000">
              <a:solidFill>
                <a:schemeClr val="lt1"/>
              </a:solidFill>
              <a:latin typeface="Arial"/>
              <a:ea typeface="Arial"/>
              <a:cs typeface="Arial"/>
              <a:sym typeface="Arial"/>
            </a:endParaRPr>
          </a:p>
        </p:txBody>
      </p:sp>
      <p:sp>
        <p:nvSpPr>
          <p:cNvPr id="663" name="Google Shape;663;p55"/>
          <p:cNvSpPr/>
          <p:nvPr/>
        </p:nvSpPr>
        <p:spPr>
          <a:xfrm>
            <a:off x="0" y="5091450"/>
            <a:ext cx="9144000" cy="55500"/>
          </a:xfrm>
          <a:prstGeom prst="rect">
            <a:avLst/>
          </a:prstGeom>
          <a:solidFill>
            <a:srgbClr val="3A7D22">
              <a:alpha val="8745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000">
              <a:solidFill>
                <a:schemeClr val="lt1"/>
              </a:solidFill>
              <a:latin typeface="Arial"/>
              <a:ea typeface="Arial"/>
              <a:cs typeface="Arial"/>
              <a:sym typeface="Arial"/>
            </a:endParaRPr>
          </a:p>
        </p:txBody>
      </p:sp>
      <p:pic>
        <p:nvPicPr>
          <p:cNvPr id="664" name="Google Shape;664;p55"/>
          <p:cNvPicPr preferRelativeResize="0"/>
          <p:nvPr/>
        </p:nvPicPr>
        <p:blipFill rotWithShape="1">
          <a:blip r:embed="rId3">
            <a:alphaModFix/>
          </a:blip>
          <a:srcRect/>
          <a:stretch/>
        </p:blipFill>
        <p:spPr>
          <a:xfrm>
            <a:off x="7805327" y="117975"/>
            <a:ext cx="1109774" cy="746400"/>
          </a:xfrm>
          <a:prstGeom prst="rect">
            <a:avLst/>
          </a:prstGeom>
          <a:noFill/>
          <a:ln>
            <a:noFill/>
          </a:ln>
        </p:spPr>
      </p:pic>
      <p:sp>
        <p:nvSpPr>
          <p:cNvPr id="665" name="Google Shape;665;p55"/>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666" name="Google Shape;666;p55"/>
          <p:cNvCxnSpPr/>
          <p:nvPr/>
        </p:nvCxnSpPr>
        <p:spPr>
          <a:xfrm rot="10800000" flipH="1">
            <a:off x="74425" y="683275"/>
            <a:ext cx="6827100" cy="17400"/>
          </a:xfrm>
          <a:prstGeom prst="straightConnector1">
            <a:avLst/>
          </a:prstGeom>
          <a:noFill/>
          <a:ln w="9525" cap="flat" cmpd="sng">
            <a:solidFill>
              <a:schemeClr val="dk2"/>
            </a:solidFill>
            <a:prstDash val="lgDash"/>
            <a:round/>
            <a:headEnd type="none" w="med" len="med"/>
            <a:tailEnd type="none" w="med" len="med"/>
          </a:ln>
        </p:spPr>
      </p:cxnSp>
      <p:pic>
        <p:nvPicPr>
          <p:cNvPr id="667" name="Google Shape;667;p55"/>
          <p:cNvPicPr preferRelativeResize="0"/>
          <p:nvPr/>
        </p:nvPicPr>
        <p:blipFill>
          <a:blip r:embed="rId4">
            <a:alphaModFix/>
          </a:blip>
          <a:stretch>
            <a:fillRect/>
          </a:stretch>
        </p:blipFill>
        <p:spPr>
          <a:xfrm>
            <a:off x="152400" y="864363"/>
            <a:ext cx="4209731" cy="3654812"/>
          </a:xfrm>
          <a:prstGeom prst="rect">
            <a:avLst/>
          </a:prstGeom>
          <a:noFill/>
          <a:ln>
            <a:noFill/>
          </a:ln>
        </p:spPr>
      </p:pic>
      <p:sp>
        <p:nvSpPr>
          <p:cNvPr id="668" name="Google Shape;668;p55"/>
          <p:cNvSpPr txBox="1"/>
          <p:nvPr/>
        </p:nvSpPr>
        <p:spPr>
          <a:xfrm>
            <a:off x="4634475" y="1114075"/>
            <a:ext cx="4138800" cy="3114300"/>
          </a:xfrm>
          <a:prstGeom prst="rect">
            <a:avLst/>
          </a:prstGeom>
          <a:noFill/>
          <a:ln w="9525" cap="flat" cmpd="sng">
            <a:solidFill>
              <a:srgbClr val="296030"/>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90000"/>
              </a:lnSpc>
              <a:spcBef>
                <a:spcPts val="1000"/>
              </a:spcBef>
              <a:spcAft>
                <a:spcPts val="0"/>
              </a:spcAft>
              <a:buNone/>
            </a:pPr>
            <a:r>
              <a:rPr lang="en-GB" b="1">
                <a:solidFill>
                  <a:schemeClr val="dk1"/>
                </a:solidFill>
                <a:latin typeface="Montserrat"/>
                <a:ea typeface="Montserrat"/>
                <a:cs typeface="Montserrat"/>
                <a:sym typeface="Montserrat"/>
              </a:rPr>
              <a:t>Implementation and scale-up of WHO PSBI guidelines:</a:t>
            </a:r>
            <a:endParaRPr b="1">
              <a:solidFill>
                <a:schemeClr val="dk1"/>
              </a:solidFill>
              <a:latin typeface="Montserrat"/>
              <a:ea typeface="Montserrat"/>
              <a:cs typeface="Montserrat"/>
              <a:sym typeface="Montserrat"/>
            </a:endParaRPr>
          </a:p>
          <a:p>
            <a:pPr marL="457200" lvl="0" indent="-317500" algn="just" rtl="0">
              <a:lnSpc>
                <a:spcPct val="90000"/>
              </a:lnSpc>
              <a:spcBef>
                <a:spcPts val="1000"/>
              </a:spcBef>
              <a:spcAft>
                <a:spcPts val="0"/>
              </a:spcAft>
              <a:buClr>
                <a:schemeClr val="dk1"/>
              </a:buClr>
              <a:buSzPts val="1400"/>
              <a:buFont typeface="Montserrat Medium"/>
              <a:buChar char="●"/>
            </a:pPr>
            <a:r>
              <a:rPr lang="en-GB">
                <a:solidFill>
                  <a:schemeClr val="dk1"/>
                </a:solidFill>
                <a:latin typeface="Montserrat Medium"/>
                <a:ea typeface="Montserrat Medium"/>
                <a:cs typeface="Montserrat Medium"/>
                <a:sym typeface="Montserrat Medium"/>
              </a:rPr>
              <a:t>Provided evidence on efficacy to policy makers and HCWs</a:t>
            </a:r>
            <a:endParaRPr>
              <a:solidFill>
                <a:schemeClr val="dk1"/>
              </a:solidFill>
              <a:latin typeface="Montserrat Medium"/>
              <a:ea typeface="Montserrat Medium"/>
              <a:cs typeface="Montserrat Medium"/>
              <a:sym typeface="Montserrat Medium"/>
            </a:endParaRPr>
          </a:p>
          <a:p>
            <a:pPr marL="457200" lvl="0" indent="-317500" algn="just" rtl="0">
              <a:lnSpc>
                <a:spcPct val="90000"/>
              </a:lnSpc>
              <a:spcBef>
                <a:spcPts val="0"/>
              </a:spcBef>
              <a:spcAft>
                <a:spcPts val="0"/>
              </a:spcAft>
              <a:buClr>
                <a:schemeClr val="dk1"/>
              </a:buClr>
              <a:buSzPts val="1400"/>
              <a:buFont typeface="Montserrat Medium"/>
              <a:buChar char="●"/>
            </a:pPr>
            <a:r>
              <a:rPr lang="en-GB">
                <a:solidFill>
                  <a:schemeClr val="dk1"/>
                </a:solidFill>
                <a:latin typeface="Montserrat Medium"/>
                <a:ea typeface="Montserrat Medium"/>
                <a:cs typeface="Montserrat Medium"/>
                <a:sym typeface="Montserrat Medium"/>
              </a:rPr>
              <a:t>Informed evidence on health systems requirements to implement outpatient treatment for PSBI</a:t>
            </a:r>
            <a:endParaRPr>
              <a:solidFill>
                <a:schemeClr val="dk1"/>
              </a:solidFill>
              <a:latin typeface="Montserrat Medium"/>
              <a:ea typeface="Montserrat Medium"/>
              <a:cs typeface="Montserrat Medium"/>
              <a:sym typeface="Montserrat Medium"/>
            </a:endParaRPr>
          </a:p>
          <a:p>
            <a:pPr marL="457200" lvl="0" indent="-317500" algn="just" rtl="0">
              <a:lnSpc>
                <a:spcPct val="90000"/>
              </a:lnSpc>
              <a:spcBef>
                <a:spcPts val="0"/>
              </a:spcBef>
              <a:spcAft>
                <a:spcPts val="0"/>
              </a:spcAft>
              <a:buClr>
                <a:schemeClr val="dk1"/>
              </a:buClr>
              <a:buSzPts val="1400"/>
              <a:buFont typeface="Montserrat Medium"/>
              <a:buChar char="●"/>
            </a:pPr>
            <a:r>
              <a:rPr lang="en-GB">
                <a:solidFill>
                  <a:schemeClr val="dk1"/>
                </a:solidFill>
                <a:latin typeface="Montserrat Medium"/>
                <a:ea typeface="Montserrat Medium"/>
                <a:cs typeface="Montserrat Medium"/>
                <a:sym typeface="Montserrat Medium"/>
              </a:rPr>
              <a:t>Formed the basis of policy dialogue by stakeholders at national level to implement outpatient treatment of PSBI thereby reducing neonatal and infant mortality resulting from infection.</a:t>
            </a:r>
            <a:endParaRPr>
              <a:solidFill>
                <a:schemeClr val="dk1"/>
              </a:solidFill>
              <a:latin typeface="Montserrat Medium"/>
              <a:ea typeface="Montserrat Medium"/>
              <a:cs typeface="Montserrat Medium"/>
              <a:sym typeface="Montserrat Medium"/>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92994-E4D7-C54F-20E1-36BFA8DEC407}"/>
              </a:ext>
            </a:extLst>
          </p:cNvPr>
          <p:cNvSpPr>
            <a:spLocks noGrp="1"/>
          </p:cNvSpPr>
          <p:nvPr>
            <p:ph type="title"/>
          </p:nvPr>
        </p:nvSpPr>
        <p:spPr>
          <a:xfrm>
            <a:off x="628651" y="273844"/>
            <a:ext cx="6469820" cy="1598621"/>
          </a:xfrm>
          <a:noFill/>
          <a:ln>
            <a:noFill/>
          </a:ln>
        </p:spPr>
        <p:style>
          <a:lnRef idx="0">
            <a:scrgbClr r="0" g="0" b="0"/>
          </a:lnRef>
          <a:fillRef idx="0">
            <a:scrgbClr r="0" g="0" b="0"/>
          </a:fillRef>
          <a:effectRef idx="0">
            <a:scrgbClr r="0" g="0" b="0"/>
          </a:effectRef>
          <a:fontRef idx="minor">
            <a:schemeClr val="dk1"/>
          </a:fontRef>
        </p:style>
        <p:txBody>
          <a:bodyPr>
            <a:noAutofit/>
          </a:bodyPr>
          <a:lstStyle/>
          <a:p>
            <a:pPr algn="ctr">
              <a:lnSpc>
                <a:spcPct val="100000"/>
              </a:lnSpc>
            </a:pPr>
            <a:r>
              <a:rPr lang="en-US" sz="2400" b="1" dirty="0"/>
              <a:t>Interventions leading to the Prime Minister Stunting Initiative Program through Social Programs (Income Support Program for </a:t>
            </a:r>
            <a:r>
              <a:rPr lang="en-US" sz="2400" b="1"/>
              <a:t>marginalized populations)</a:t>
            </a:r>
            <a:endParaRPr lang="en-US" sz="2400" b="1" dirty="0"/>
          </a:p>
        </p:txBody>
      </p:sp>
      <p:sp>
        <p:nvSpPr>
          <p:cNvPr id="10" name="Content Placeholder 9">
            <a:extLst>
              <a:ext uri="{FF2B5EF4-FFF2-40B4-BE49-F238E27FC236}">
                <a16:creationId xmlns:a16="http://schemas.microsoft.com/office/drawing/2014/main" id="{0A2E20D2-1E8D-BB58-E5CB-2B232FE02B5B}"/>
              </a:ext>
            </a:extLst>
          </p:cNvPr>
          <p:cNvSpPr>
            <a:spLocks noGrp="1"/>
          </p:cNvSpPr>
          <p:nvPr>
            <p:ph sz="half" idx="2"/>
          </p:nvPr>
        </p:nvSpPr>
        <p:spPr>
          <a:xfrm>
            <a:off x="4650060" y="2660203"/>
            <a:ext cx="4124432" cy="2243981"/>
          </a:xfrm>
        </p:spPr>
        <p:txBody>
          <a:bodyPr/>
          <a:lstStyle/>
          <a:p>
            <a:r>
              <a:rPr lang="en-US" b="1" dirty="0"/>
              <a:t>Effectiveness of Nutritional Supplementation during the First 1000 days of Life to reduce Child Undernutrition: </a:t>
            </a:r>
            <a:br>
              <a:rPr lang="en-US" b="1" dirty="0"/>
            </a:br>
            <a:r>
              <a:rPr lang="en-US" b="1" dirty="0"/>
              <a:t>A Cluster Randomized Controlled Trial in Pakistan</a:t>
            </a:r>
          </a:p>
          <a:p>
            <a:endParaRPr lang="en-PK" dirty="0"/>
          </a:p>
        </p:txBody>
      </p:sp>
      <p:sp>
        <p:nvSpPr>
          <p:cNvPr id="3" name="Slide Number Placeholder 2">
            <a:extLst>
              <a:ext uri="{FF2B5EF4-FFF2-40B4-BE49-F238E27FC236}">
                <a16:creationId xmlns:a16="http://schemas.microsoft.com/office/drawing/2014/main" id="{6C1B66C2-859F-8FA0-F08D-DBF95D335E58}"/>
              </a:ext>
            </a:extLst>
          </p:cNvPr>
          <p:cNvSpPr>
            <a:spLocks noGrp="1"/>
          </p:cNvSpPr>
          <p:nvPr>
            <p:ph type="sldNum" sz="quarter" idx="12"/>
          </p:nvPr>
        </p:nvSpPr>
        <p:spPr/>
        <p:txBody>
          <a:bodyPr/>
          <a:lstStyle/>
          <a:p>
            <a:fld id="{141F52C8-9D90-42B5-B210-B2E65505C690}" type="slidenum">
              <a:rPr lang="en-US" smtClean="0"/>
              <a:t>45</a:t>
            </a:fld>
            <a:endParaRPr lang="en-US"/>
          </a:p>
        </p:txBody>
      </p:sp>
      <p:pic>
        <p:nvPicPr>
          <p:cNvPr id="8" name="Picture 7">
            <a:extLst>
              <a:ext uri="{FF2B5EF4-FFF2-40B4-BE49-F238E27FC236}">
                <a16:creationId xmlns:a16="http://schemas.microsoft.com/office/drawing/2014/main" id="{B743FEA8-7621-6882-0993-21FC34DABBDD}"/>
              </a:ext>
            </a:extLst>
          </p:cNvPr>
          <p:cNvPicPr>
            <a:picLocks noChangeAspect="1"/>
          </p:cNvPicPr>
          <p:nvPr/>
        </p:nvPicPr>
        <p:blipFill>
          <a:blip r:embed="rId2"/>
          <a:stretch>
            <a:fillRect/>
          </a:stretch>
        </p:blipFill>
        <p:spPr>
          <a:xfrm>
            <a:off x="186928" y="2132788"/>
            <a:ext cx="4463132" cy="2634475"/>
          </a:xfrm>
          <a:prstGeom prst="rect">
            <a:avLst/>
          </a:prstGeom>
        </p:spPr>
      </p:pic>
      <p:pic>
        <p:nvPicPr>
          <p:cNvPr id="11" name="Picture 10">
            <a:extLst>
              <a:ext uri="{FF2B5EF4-FFF2-40B4-BE49-F238E27FC236}">
                <a16:creationId xmlns:a16="http://schemas.microsoft.com/office/drawing/2014/main" id="{BF7C3052-C8A6-FE00-6C3C-6578467EFD1D}"/>
              </a:ext>
            </a:extLst>
          </p:cNvPr>
          <p:cNvPicPr>
            <a:picLocks noChangeAspect="1"/>
          </p:cNvPicPr>
          <p:nvPr/>
        </p:nvPicPr>
        <p:blipFill>
          <a:blip r:embed="rId3"/>
          <a:stretch>
            <a:fillRect/>
          </a:stretch>
        </p:blipFill>
        <p:spPr>
          <a:xfrm>
            <a:off x="6851891" y="559192"/>
            <a:ext cx="2117449" cy="1027925"/>
          </a:xfrm>
          <a:prstGeom prst="rect">
            <a:avLst/>
          </a:prstGeom>
        </p:spPr>
      </p:pic>
    </p:spTree>
    <p:extLst>
      <p:ext uri="{BB962C8B-B14F-4D97-AF65-F5344CB8AC3E}">
        <p14:creationId xmlns:p14="http://schemas.microsoft.com/office/powerpoint/2010/main" val="35568232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655" y="519100"/>
            <a:ext cx="6172200" cy="536972"/>
          </a:xfrm>
        </p:spPr>
        <p:txBody>
          <a:bodyPr>
            <a:normAutofit/>
          </a:bodyPr>
          <a:lstStyle/>
          <a:p>
            <a:r>
              <a:rPr lang="en-US" sz="2700" b="1" dirty="0">
                <a:solidFill>
                  <a:srgbClr val="0070C0"/>
                </a:solidFill>
              </a:rPr>
              <a:t>Objective</a:t>
            </a:r>
          </a:p>
        </p:txBody>
      </p:sp>
      <p:sp>
        <p:nvSpPr>
          <p:cNvPr id="3" name="Slide Number Placeholder 2"/>
          <p:cNvSpPr>
            <a:spLocks noGrp="1"/>
          </p:cNvSpPr>
          <p:nvPr>
            <p:ph type="sldNum" sz="quarter" idx="12"/>
          </p:nvPr>
        </p:nvSpPr>
        <p:spPr/>
        <p:txBody>
          <a:bodyPr/>
          <a:lstStyle/>
          <a:p>
            <a:fld id="{79091DBC-1D0F-41A9-858E-246F671BEEB1}" type="slidenum">
              <a:rPr lang="en-US" smtClean="0"/>
              <a:t>46</a:t>
            </a:fld>
            <a:endParaRPr lang="en-US" dirty="0"/>
          </a:p>
        </p:txBody>
      </p:sp>
      <p:sp>
        <p:nvSpPr>
          <p:cNvPr id="9" name="Rectangle 8">
            <a:extLst>
              <a:ext uri="{FF2B5EF4-FFF2-40B4-BE49-F238E27FC236}">
                <a16:creationId xmlns:a16="http://schemas.microsoft.com/office/drawing/2014/main" id="{7D7E32FE-1ADD-D909-E699-AE1FD5DD4A84}"/>
              </a:ext>
            </a:extLst>
          </p:cNvPr>
          <p:cNvSpPr/>
          <p:nvPr/>
        </p:nvSpPr>
        <p:spPr>
          <a:xfrm>
            <a:off x="5077711" y="954329"/>
            <a:ext cx="3542634" cy="999405"/>
          </a:xfrm>
          <a:prstGeom prst="rect">
            <a:avLst/>
          </a:prstGeom>
        </p:spPr>
        <p:style>
          <a:lnRef idx="2">
            <a:schemeClr val="accent1"/>
          </a:lnRef>
          <a:fillRef idx="1">
            <a:schemeClr val="lt1"/>
          </a:fillRef>
          <a:effectRef idx="0">
            <a:schemeClr val="accent1"/>
          </a:effectRef>
          <a:fontRef idx="minor">
            <a:schemeClr val="dk1"/>
          </a:fontRef>
        </p:style>
        <p:txBody>
          <a:bodyPr/>
          <a:lstStyle/>
          <a:p>
            <a:pPr lvl="0" algn="ctr"/>
            <a:r>
              <a:rPr lang="en-US" sz="1500" b="1" dirty="0">
                <a:solidFill>
                  <a:schemeClr val="accent1"/>
                </a:solidFill>
              </a:rPr>
              <a:t>Primary Outcome</a:t>
            </a:r>
          </a:p>
          <a:p>
            <a:pPr algn="just">
              <a:spcAft>
                <a:spcPts val="900"/>
              </a:spcAft>
              <a:buChar char="•"/>
            </a:pPr>
            <a:r>
              <a:rPr lang="en-US" sz="1500" dirty="0"/>
              <a:t>Reduction in the prevalence of child stunting at 24 months of age. </a:t>
            </a:r>
          </a:p>
        </p:txBody>
      </p:sp>
      <p:sp>
        <p:nvSpPr>
          <p:cNvPr id="11" name="TextBox 10">
            <a:extLst>
              <a:ext uri="{FF2B5EF4-FFF2-40B4-BE49-F238E27FC236}">
                <a16:creationId xmlns:a16="http://schemas.microsoft.com/office/drawing/2014/main" id="{AA418040-392F-E378-A574-F9EA82ED2D76}"/>
              </a:ext>
            </a:extLst>
          </p:cNvPr>
          <p:cNvSpPr txBox="1"/>
          <p:nvPr/>
        </p:nvSpPr>
        <p:spPr>
          <a:xfrm>
            <a:off x="5077711" y="2137441"/>
            <a:ext cx="3542635" cy="251607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900"/>
              </a:spcAft>
            </a:pPr>
            <a:r>
              <a:rPr lang="en-US" sz="1500" b="1" dirty="0">
                <a:solidFill>
                  <a:schemeClr val="accent1"/>
                </a:solidFill>
              </a:rPr>
              <a:t>Secondary Outcomes</a:t>
            </a:r>
          </a:p>
          <a:p>
            <a:pPr algn="just">
              <a:spcAft>
                <a:spcPts val="900"/>
              </a:spcAft>
              <a:buChar char="•"/>
            </a:pPr>
            <a:r>
              <a:rPr lang="en-US" sz="1500" dirty="0"/>
              <a:t>Improvement in mean length, weight, length-for-age Z-scores, weight-for-age Z-scores, and weight-for-length Z-scores. </a:t>
            </a:r>
          </a:p>
          <a:p>
            <a:pPr algn="just">
              <a:spcAft>
                <a:spcPts val="900"/>
              </a:spcAft>
              <a:buChar char="•"/>
            </a:pPr>
            <a:r>
              <a:rPr lang="en-US" sz="1500" dirty="0"/>
              <a:t>Reduction in the proportion of underweight and wasting. </a:t>
            </a:r>
          </a:p>
          <a:p>
            <a:pPr algn="just">
              <a:spcAft>
                <a:spcPts val="900"/>
              </a:spcAft>
              <a:buChar char="•"/>
            </a:pPr>
            <a:r>
              <a:rPr lang="en-US" sz="1500" dirty="0"/>
              <a:t>Improvement in infant and young child feeding practices.</a:t>
            </a:r>
          </a:p>
        </p:txBody>
      </p:sp>
      <p:graphicFrame>
        <p:nvGraphicFramePr>
          <p:cNvPr id="13" name="Content Placeholder 12">
            <a:extLst>
              <a:ext uri="{FF2B5EF4-FFF2-40B4-BE49-F238E27FC236}">
                <a16:creationId xmlns:a16="http://schemas.microsoft.com/office/drawing/2014/main" id="{B154F971-B743-93E4-C213-3FE98EDC0C4A}"/>
              </a:ext>
            </a:extLst>
          </p:cNvPr>
          <p:cNvGraphicFramePr>
            <a:graphicFrameLocks noGrp="1"/>
          </p:cNvGraphicFramePr>
          <p:nvPr>
            <p:ph idx="1"/>
          </p:nvPr>
        </p:nvGraphicFramePr>
        <p:xfrm>
          <a:off x="591436" y="1360897"/>
          <a:ext cx="4068283"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3054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97CBE-060B-F093-FA1A-AD43C473844F}"/>
              </a:ext>
            </a:extLst>
          </p:cNvPr>
          <p:cNvSpPr>
            <a:spLocks noGrp="1"/>
          </p:cNvSpPr>
          <p:nvPr>
            <p:ph type="title"/>
          </p:nvPr>
        </p:nvSpPr>
        <p:spPr>
          <a:xfrm>
            <a:off x="0" y="176147"/>
            <a:ext cx="6121986" cy="615554"/>
          </a:xfrm>
        </p:spPr>
        <p:txBody>
          <a:bodyPr>
            <a:normAutofit/>
          </a:bodyPr>
          <a:lstStyle/>
          <a:p>
            <a:pPr algn="ctr"/>
            <a:r>
              <a:rPr lang="en-US" sz="2700" b="1" dirty="0">
                <a:solidFill>
                  <a:schemeClr val="accent1"/>
                </a:solidFill>
              </a:rPr>
              <a:t>Intervention package and delivery</a:t>
            </a:r>
          </a:p>
        </p:txBody>
      </p:sp>
      <p:sp>
        <p:nvSpPr>
          <p:cNvPr id="3" name="Content Placeholder 2">
            <a:extLst>
              <a:ext uri="{FF2B5EF4-FFF2-40B4-BE49-F238E27FC236}">
                <a16:creationId xmlns:a16="http://schemas.microsoft.com/office/drawing/2014/main" id="{3D30DA7B-9204-C688-1CE5-616A2F83FAEA}"/>
              </a:ext>
            </a:extLst>
          </p:cNvPr>
          <p:cNvSpPr>
            <a:spLocks noGrp="1"/>
          </p:cNvSpPr>
          <p:nvPr>
            <p:ph idx="1"/>
          </p:nvPr>
        </p:nvSpPr>
        <p:spPr>
          <a:xfrm>
            <a:off x="369191" y="933121"/>
            <a:ext cx="6121986" cy="3903227"/>
          </a:xfrm>
        </p:spPr>
        <p:style>
          <a:lnRef idx="2">
            <a:schemeClr val="accent1"/>
          </a:lnRef>
          <a:fillRef idx="1">
            <a:schemeClr val="lt1"/>
          </a:fillRef>
          <a:effectRef idx="0">
            <a:schemeClr val="accent1"/>
          </a:effectRef>
          <a:fontRef idx="minor">
            <a:schemeClr val="dk1"/>
          </a:fontRef>
        </p:style>
        <p:txBody>
          <a:bodyPr>
            <a:noAutofit/>
          </a:bodyPr>
          <a:lstStyle/>
          <a:p>
            <a:pPr>
              <a:spcAft>
                <a:spcPts val="900"/>
              </a:spcAft>
            </a:pPr>
            <a:r>
              <a:rPr lang="en-US" sz="1650" dirty="0"/>
              <a:t>Pregnant women received a monthly supply of 5 kg of wheat soya blend plus (WSB+) during pregnancy and the first six months of their lactation period. </a:t>
            </a:r>
          </a:p>
          <a:p>
            <a:pPr marL="0" indent="0">
              <a:spcAft>
                <a:spcPts val="900"/>
              </a:spcAft>
              <a:buNone/>
            </a:pPr>
            <a:r>
              <a:rPr lang="en-US" sz="1050" dirty="0">
                <a:solidFill>
                  <a:schemeClr val="accent1"/>
                </a:solidFill>
              </a:rPr>
              <a:t>The WSB+ consisted of partially cooked wheat and soya beans fortified with vitamins and minerals.</a:t>
            </a:r>
          </a:p>
          <a:p>
            <a:pPr>
              <a:spcAft>
                <a:spcPts val="900"/>
              </a:spcAft>
            </a:pPr>
            <a:r>
              <a:rPr lang="en-US" sz="1650" dirty="0"/>
              <a:t>Infants received lipid-based nutrient supplement - medium-quantity (LNS-MQ) between 6-23 months of age. </a:t>
            </a:r>
          </a:p>
          <a:p>
            <a:pPr marL="0" indent="0">
              <a:spcAft>
                <a:spcPts val="900"/>
              </a:spcAft>
              <a:buNone/>
            </a:pPr>
            <a:r>
              <a:rPr lang="en-US" sz="1050" dirty="0">
                <a:solidFill>
                  <a:schemeClr val="accent1"/>
                </a:solidFill>
              </a:rPr>
              <a:t>LNS-MQ was prepared with roasted chickpeas, vegetable oils, dry skimmed milk, sugar, vitamins, and minerals, recommended emulsifier, and antioxidants.</a:t>
            </a:r>
            <a:r>
              <a:rPr lang="en-US" dirty="0">
                <a:solidFill>
                  <a:schemeClr val="accent1"/>
                </a:solidFill>
              </a:rPr>
              <a:t> </a:t>
            </a:r>
          </a:p>
          <a:p>
            <a:pPr>
              <a:spcAft>
                <a:spcPts val="900"/>
              </a:spcAft>
            </a:pPr>
            <a:r>
              <a:rPr lang="en-US" sz="1650" dirty="0"/>
              <a:t>The intervention delivery was administered by LHWs, with counseling sessions during supplements distribution, community sessions, and home visits every month on maternal nutrition during pregnancy, IYCF and messages on usage and benefits of supplements.</a:t>
            </a:r>
          </a:p>
        </p:txBody>
      </p:sp>
      <p:pic>
        <p:nvPicPr>
          <p:cNvPr id="4" name="Picture 3">
            <a:extLst>
              <a:ext uri="{FF2B5EF4-FFF2-40B4-BE49-F238E27FC236}">
                <a16:creationId xmlns:a16="http://schemas.microsoft.com/office/drawing/2014/main" id="{1FE07879-62BC-75AA-E871-2773C949D353}"/>
              </a:ext>
            </a:extLst>
          </p:cNvPr>
          <p:cNvPicPr/>
          <p:nvPr/>
        </p:nvPicPr>
        <p:blipFill rotWithShape="1">
          <a:blip r:embed="rId2" cstate="print">
            <a:extLst>
              <a:ext uri="{28A0092B-C50C-407E-A947-70E740481C1C}">
                <a14:useLocalDpi xmlns:a14="http://schemas.microsoft.com/office/drawing/2010/main" val="0"/>
              </a:ext>
            </a:extLst>
          </a:blip>
          <a:srcRect l="6387" t="12045" r="5936"/>
          <a:stretch/>
        </p:blipFill>
        <p:spPr bwMode="auto">
          <a:xfrm>
            <a:off x="6629149" y="791701"/>
            <a:ext cx="1981895" cy="2051429"/>
          </a:xfrm>
          <a:prstGeom prst="rect">
            <a:avLst/>
          </a:prstGeom>
          <a:noFill/>
          <a:ln>
            <a:noFill/>
          </a:ln>
        </p:spPr>
      </p:pic>
      <p:pic>
        <p:nvPicPr>
          <p:cNvPr id="5" name="Picture 4" descr="Description: C:\Users\khizar.ashraf\Desktop\photo.jpg">
            <a:extLst>
              <a:ext uri="{FF2B5EF4-FFF2-40B4-BE49-F238E27FC236}">
                <a16:creationId xmlns:a16="http://schemas.microsoft.com/office/drawing/2014/main" id="{424B35CE-4C79-66A9-5CFC-4D8606B4CFF9}"/>
              </a:ext>
            </a:extLst>
          </p:cNvPr>
          <p:cNvPicPr/>
          <p:nvPr/>
        </p:nvPicPr>
        <p:blipFill rotWithShape="1">
          <a:blip r:embed="rId3" cstate="print">
            <a:extLst>
              <a:ext uri="{28A0092B-C50C-407E-A947-70E740481C1C}">
                <a14:useLocalDpi xmlns:a14="http://schemas.microsoft.com/office/drawing/2010/main" val="0"/>
              </a:ext>
            </a:extLst>
          </a:blip>
          <a:srcRect t="2028" b="5070"/>
          <a:stretch/>
        </p:blipFill>
        <p:spPr bwMode="auto">
          <a:xfrm>
            <a:off x="6629149" y="2884735"/>
            <a:ext cx="1981895" cy="1978636"/>
          </a:xfrm>
          <a:prstGeom prst="rect">
            <a:avLst/>
          </a:prstGeom>
          <a:noFill/>
          <a:ln>
            <a:noFill/>
          </a:ln>
        </p:spPr>
      </p:pic>
      <p:sp>
        <p:nvSpPr>
          <p:cNvPr id="6" name="Slide Number Placeholder 5">
            <a:extLst>
              <a:ext uri="{FF2B5EF4-FFF2-40B4-BE49-F238E27FC236}">
                <a16:creationId xmlns:a16="http://schemas.microsoft.com/office/drawing/2014/main" id="{DAC3120E-A97E-723F-5E73-C4A6040629AF}"/>
              </a:ext>
            </a:extLst>
          </p:cNvPr>
          <p:cNvSpPr>
            <a:spLocks noGrp="1"/>
          </p:cNvSpPr>
          <p:nvPr>
            <p:ph type="sldNum" sz="quarter" idx="12"/>
          </p:nvPr>
        </p:nvSpPr>
        <p:spPr/>
        <p:txBody>
          <a:bodyPr/>
          <a:lstStyle/>
          <a:p>
            <a:fld id="{141F52C8-9D90-42B5-B210-B2E65505C690}" type="slidenum">
              <a:rPr lang="en-US" smtClean="0"/>
              <a:t>47</a:t>
            </a:fld>
            <a:endParaRPr lang="en-US"/>
          </a:p>
        </p:txBody>
      </p:sp>
    </p:spTree>
    <p:extLst>
      <p:ext uri="{BB962C8B-B14F-4D97-AF65-F5344CB8AC3E}">
        <p14:creationId xmlns:p14="http://schemas.microsoft.com/office/powerpoint/2010/main" val="1458689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8A49D-ECAD-4CAE-8E06-A0D4CDF6C7AA}"/>
              </a:ext>
            </a:extLst>
          </p:cNvPr>
          <p:cNvSpPr>
            <a:spLocks noGrp="1"/>
          </p:cNvSpPr>
          <p:nvPr>
            <p:ph type="title"/>
          </p:nvPr>
        </p:nvSpPr>
        <p:spPr>
          <a:xfrm>
            <a:off x="676497" y="306163"/>
            <a:ext cx="2983762" cy="571445"/>
          </a:xfrm>
        </p:spPr>
        <p:txBody>
          <a:bodyPr>
            <a:normAutofit fontScale="90000"/>
          </a:bodyPr>
          <a:lstStyle/>
          <a:p>
            <a:r>
              <a:rPr lang="en-US" sz="3000" b="1" dirty="0">
                <a:solidFill>
                  <a:schemeClr val="accent1"/>
                </a:solidFill>
              </a:rPr>
              <a:t>Key Findings</a:t>
            </a:r>
          </a:p>
        </p:txBody>
      </p:sp>
      <p:graphicFrame>
        <p:nvGraphicFramePr>
          <p:cNvPr id="4" name="Chart 3">
            <a:extLst>
              <a:ext uri="{FF2B5EF4-FFF2-40B4-BE49-F238E27FC236}">
                <a16:creationId xmlns:a16="http://schemas.microsoft.com/office/drawing/2014/main" id="{7E92BE71-008E-2A49-87C4-3791A5ADA55C}"/>
              </a:ext>
            </a:extLst>
          </p:cNvPr>
          <p:cNvGraphicFramePr>
            <a:graphicFrameLocks/>
          </p:cNvGraphicFramePr>
          <p:nvPr/>
        </p:nvGraphicFramePr>
        <p:xfrm>
          <a:off x="182083" y="1244898"/>
          <a:ext cx="4932177" cy="33067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4D1078F5-7166-11CE-969B-2B602CE9ED40}"/>
              </a:ext>
            </a:extLst>
          </p:cNvPr>
          <p:cNvGraphicFramePr>
            <a:graphicFrameLocks/>
          </p:cNvGraphicFramePr>
          <p:nvPr/>
        </p:nvGraphicFramePr>
        <p:xfrm>
          <a:off x="5114260" y="996803"/>
          <a:ext cx="3847658" cy="322166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DDE78FF0-9F74-E464-3ACE-41FCCAE955CE}"/>
              </a:ext>
            </a:extLst>
          </p:cNvPr>
          <p:cNvSpPr txBox="1"/>
          <p:nvPr/>
        </p:nvSpPr>
        <p:spPr>
          <a:xfrm>
            <a:off x="907091" y="1106399"/>
            <a:ext cx="4555386" cy="323165"/>
          </a:xfrm>
          <a:prstGeom prst="rect">
            <a:avLst/>
          </a:prstGeom>
          <a:noFill/>
        </p:spPr>
        <p:txBody>
          <a:bodyPr wrap="square">
            <a:spAutoFit/>
          </a:bodyPr>
          <a:lstStyle/>
          <a:p>
            <a:r>
              <a:rPr lang="en-US" sz="1500" dirty="0">
                <a:latin typeface="Calibri" panose="020F0502020204030204" pitchFamily="34" charset="0"/>
                <a:cs typeface="Calibri" panose="020F0502020204030204" pitchFamily="34" charset="0"/>
              </a:rPr>
              <a:t>Nutritional status of infants within 28 days of life</a:t>
            </a:r>
            <a:endParaRPr lang="en-US" sz="1500" dirty="0"/>
          </a:p>
        </p:txBody>
      </p:sp>
      <p:sp>
        <p:nvSpPr>
          <p:cNvPr id="3" name="Slide Number Placeholder 2">
            <a:extLst>
              <a:ext uri="{FF2B5EF4-FFF2-40B4-BE49-F238E27FC236}">
                <a16:creationId xmlns:a16="http://schemas.microsoft.com/office/drawing/2014/main" id="{6AB9DC79-9A5C-EB48-E9FC-C730C48100C3}"/>
              </a:ext>
            </a:extLst>
          </p:cNvPr>
          <p:cNvSpPr>
            <a:spLocks noGrp="1"/>
          </p:cNvSpPr>
          <p:nvPr>
            <p:ph type="sldNum" sz="quarter" idx="12"/>
          </p:nvPr>
        </p:nvSpPr>
        <p:spPr/>
        <p:txBody>
          <a:bodyPr/>
          <a:lstStyle/>
          <a:p>
            <a:fld id="{141F52C8-9D90-42B5-B210-B2E65505C690}" type="slidenum">
              <a:rPr lang="en-US" smtClean="0"/>
              <a:t>48</a:t>
            </a:fld>
            <a:endParaRPr lang="en-US"/>
          </a:p>
        </p:txBody>
      </p:sp>
    </p:spTree>
    <p:extLst>
      <p:ext uri="{BB962C8B-B14F-4D97-AF65-F5344CB8AC3E}">
        <p14:creationId xmlns:p14="http://schemas.microsoft.com/office/powerpoint/2010/main" val="3904365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10728-82DE-537B-477B-E5C9A5070A9B}"/>
              </a:ext>
            </a:extLst>
          </p:cNvPr>
          <p:cNvSpPr>
            <a:spLocks noGrp="1"/>
          </p:cNvSpPr>
          <p:nvPr>
            <p:ph type="title"/>
          </p:nvPr>
        </p:nvSpPr>
        <p:spPr>
          <a:xfrm>
            <a:off x="628650" y="218318"/>
            <a:ext cx="7648796" cy="769788"/>
          </a:xfrm>
        </p:spPr>
        <p:txBody>
          <a:bodyPr spcFirstLastPara="1" vert="horz" wrap="square" lIns="68580" tIns="34290" rIns="68580" bIns="34290" rtlCol="0" anchor="b" anchorCtr="0">
            <a:noAutofit/>
          </a:bodyPr>
          <a:lstStyle/>
          <a:p>
            <a:pPr algn="ctr"/>
            <a:r>
              <a:rPr lang="en-US" sz="2400" dirty="0">
                <a:solidFill>
                  <a:schemeClr val="accent1"/>
                </a:solidFill>
                <a:latin typeface="Calibri" panose="020F0502020204030204" pitchFamily="34" charset="0"/>
                <a:ea typeface="MS Gothic" panose="020B0609070205080204" pitchFamily="49" charset="-128"/>
                <a:cs typeface="Calibri" panose="020F0502020204030204" pitchFamily="34" charset="0"/>
              </a:rPr>
              <a:t>Prevalence Of Stunting Among Children At 0, 6, 12, 18 And 24 Months Of Age **</a:t>
            </a:r>
          </a:p>
        </p:txBody>
      </p:sp>
      <p:graphicFrame>
        <p:nvGraphicFramePr>
          <p:cNvPr id="4" name="Chart 3">
            <a:extLst>
              <a:ext uri="{FF2B5EF4-FFF2-40B4-BE49-F238E27FC236}">
                <a16:creationId xmlns:a16="http://schemas.microsoft.com/office/drawing/2014/main" id="{1D0E8030-2D96-007C-B90C-1699770C6D2C}"/>
              </a:ext>
            </a:extLst>
          </p:cNvPr>
          <p:cNvGraphicFramePr>
            <a:graphicFrameLocks/>
          </p:cNvGraphicFramePr>
          <p:nvPr/>
        </p:nvGraphicFramePr>
        <p:xfrm>
          <a:off x="580430" y="1033519"/>
          <a:ext cx="7886699" cy="333056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9D27DB32-7868-45B9-DD36-3D6F929CFEA1}"/>
              </a:ext>
            </a:extLst>
          </p:cNvPr>
          <p:cNvSpPr txBox="1"/>
          <p:nvPr/>
        </p:nvSpPr>
        <p:spPr>
          <a:xfrm>
            <a:off x="580429" y="4409493"/>
            <a:ext cx="7886699" cy="415498"/>
          </a:xfrm>
          <a:prstGeom prst="rect">
            <a:avLst/>
          </a:prstGeom>
          <a:noFill/>
        </p:spPr>
        <p:txBody>
          <a:bodyPr wrap="square">
            <a:spAutoFit/>
          </a:bodyPr>
          <a:lstStyle/>
          <a:p>
            <a:r>
              <a:rPr lang="en-US" sz="1050" dirty="0"/>
              <a:t>*</a:t>
            </a:r>
            <a:r>
              <a:rPr lang="en-US" sz="1050" dirty="0">
                <a:latin typeface="AdvP3D0EC4"/>
              </a:rPr>
              <a:t>Analysis is based on measurements for infants within 28 days of birth and accounted for clustering</a:t>
            </a:r>
            <a:r>
              <a:rPr lang="en-US" sz="1050" dirty="0"/>
              <a:t>.</a:t>
            </a:r>
          </a:p>
          <a:p>
            <a:r>
              <a:rPr lang="en-US" sz="1050" dirty="0"/>
              <a:t>**</a:t>
            </a:r>
            <a:r>
              <a:rPr lang="en-US" sz="1050" dirty="0">
                <a:latin typeface="AdvP3D0EC4"/>
              </a:rPr>
              <a:t>The analysis is accounted for clustering using a linear regression model</a:t>
            </a:r>
            <a:r>
              <a:rPr lang="en-US" sz="1050" dirty="0"/>
              <a:t>.</a:t>
            </a:r>
          </a:p>
        </p:txBody>
      </p:sp>
      <p:sp>
        <p:nvSpPr>
          <p:cNvPr id="3" name="Slide Number Placeholder 2">
            <a:extLst>
              <a:ext uri="{FF2B5EF4-FFF2-40B4-BE49-F238E27FC236}">
                <a16:creationId xmlns:a16="http://schemas.microsoft.com/office/drawing/2014/main" id="{F280B302-0B2C-694D-1D3E-03BB7D8F70C2}"/>
              </a:ext>
            </a:extLst>
          </p:cNvPr>
          <p:cNvSpPr>
            <a:spLocks noGrp="1"/>
          </p:cNvSpPr>
          <p:nvPr>
            <p:ph type="sldNum" sz="quarter" idx="12"/>
          </p:nvPr>
        </p:nvSpPr>
        <p:spPr/>
        <p:txBody>
          <a:bodyPr/>
          <a:lstStyle/>
          <a:p>
            <a:fld id="{141F52C8-9D90-42B5-B210-B2E65505C690}" type="slidenum">
              <a:rPr lang="en-US" smtClean="0"/>
              <a:t>49</a:t>
            </a:fld>
            <a:endParaRPr lang="en-US"/>
          </a:p>
        </p:txBody>
      </p:sp>
    </p:spTree>
    <p:extLst>
      <p:ext uri="{BB962C8B-B14F-4D97-AF65-F5344CB8AC3E}">
        <p14:creationId xmlns:p14="http://schemas.microsoft.com/office/powerpoint/2010/main" val="2127367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44854" y="2024348"/>
            <a:ext cx="3507105" cy="1396473"/>
          </a:xfrm>
          <a:prstGeom prst="rect">
            <a:avLst/>
          </a:prstGeom>
        </p:spPr>
        <p:txBody>
          <a:bodyPr vert="horz" wrap="square" lIns="0" tIns="50483" rIns="0" bIns="0" rtlCol="0">
            <a:spAutoFit/>
          </a:bodyPr>
          <a:lstStyle/>
          <a:p>
            <a:pPr marL="180975" marR="3810" indent="-171926">
              <a:lnSpc>
                <a:spcPct val="80000"/>
              </a:lnSpc>
              <a:spcBef>
                <a:spcPts val="398"/>
              </a:spcBef>
              <a:buFont typeface="Arial MT"/>
              <a:buChar char="•"/>
              <a:tabLst>
                <a:tab pos="180975" algn="l"/>
                <a:tab pos="181451" algn="l"/>
              </a:tabLst>
            </a:pPr>
            <a:r>
              <a:rPr sz="1350" spc="-4" dirty="0">
                <a:latin typeface="Times New Roman"/>
                <a:cs typeface="Times New Roman"/>
              </a:rPr>
              <a:t>Our</a:t>
            </a:r>
            <a:r>
              <a:rPr sz="1350" spc="-8" dirty="0">
                <a:latin typeface="Times New Roman"/>
                <a:cs typeface="Times New Roman"/>
              </a:rPr>
              <a:t> </a:t>
            </a:r>
            <a:r>
              <a:rPr sz="1350" dirty="0">
                <a:latin typeface="Times New Roman"/>
                <a:cs typeface="Times New Roman"/>
              </a:rPr>
              <a:t>research</a:t>
            </a:r>
            <a:r>
              <a:rPr sz="1350" spc="-15" dirty="0">
                <a:latin typeface="Times New Roman"/>
                <a:cs typeface="Times New Roman"/>
              </a:rPr>
              <a:t> </a:t>
            </a:r>
            <a:r>
              <a:rPr sz="1350" spc="-4" dirty="0">
                <a:latin typeface="Times New Roman"/>
                <a:cs typeface="Times New Roman"/>
              </a:rPr>
              <a:t>was</a:t>
            </a:r>
            <a:r>
              <a:rPr sz="1350" spc="-8" dirty="0">
                <a:latin typeface="Times New Roman"/>
                <a:cs typeface="Times New Roman"/>
              </a:rPr>
              <a:t> </a:t>
            </a:r>
            <a:r>
              <a:rPr sz="1350" dirty="0">
                <a:latin typeface="Times New Roman"/>
                <a:cs typeface="Times New Roman"/>
              </a:rPr>
              <a:t>mentioned</a:t>
            </a:r>
            <a:r>
              <a:rPr sz="1350" spc="-11" dirty="0">
                <a:latin typeface="Times New Roman"/>
                <a:cs typeface="Times New Roman"/>
              </a:rPr>
              <a:t> </a:t>
            </a:r>
            <a:r>
              <a:rPr sz="1350" dirty="0">
                <a:latin typeface="Times New Roman"/>
                <a:cs typeface="Times New Roman"/>
              </a:rPr>
              <a:t>in</a:t>
            </a:r>
            <a:r>
              <a:rPr sz="1350" spc="-8" dirty="0">
                <a:latin typeface="Times New Roman"/>
                <a:cs typeface="Times New Roman"/>
              </a:rPr>
              <a:t> </a:t>
            </a:r>
            <a:r>
              <a:rPr sz="1350" dirty="0">
                <a:latin typeface="Times New Roman"/>
                <a:cs typeface="Times New Roman"/>
              </a:rPr>
              <a:t>over </a:t>
            </a:r>
            <a:r>
              <a:rPr sz="1350" b="1" dirty="0">
                <a:latin typeface="Times New Roman"/>
                <a:cs typeface="Times New Roman"/>
              </a:rPr>
              <a:t>3,023</a:t>
            </a:r>
            <a:r>
              <a:rPr sz="1350" b="1" spc="-11" dirty="0">
                <a:latin typeface="Times New Roman"/>
                <a:cs typeface="Times New Roman"/>
              </a:rPr>
              <a:t> </a:t>
            </a:r>
            <a:r>
              <a:rPr sz="1350" b="1" dirty="0">
                <a:latin typeface="Times New Roman"/>
                <a:cs typeface="Times New Roman"/>
              </a:rPr>
              <a:t>news </a:t>
            </a:r>
            <a:r>
              <a:rPr sz="1350" b="1" spc="-326" dirty="0">
                <a:latin typeface="Times New Roman"/>
                <a:cs typeface="Times New Roman"/>
              </a:rPr>
              <a:t> </a:t>
            </a:r>
            <a:r>
              <a:rPr sz="1350" b="1" dirty="0">
                <a:latin typeface="Times New Roman"/>
                <a:cs typeface="Times New Roman"/>
              </a:rPr>
              <a:t>stories</a:t>
            </a:r>
            <a:r>
              <a:rPr sz="1350" b="1" spc="-11" dirty="0">
                <a:latin typeface="Times New Roman"/>
                <a:cs typeface="Times New Roman"/>
              </a:rPr>
              <a:t> </a:t>
            </a:r>
            <a:r>
              <a:rPr sz="1350" dirty="0">
                <a:latin typeface="Times New Roman"/>
                <a:cs typeface="Times New Roman"/>
              </a:rPr>
              <a:t>in</a:t>
            </a:r>
            <a:r>
              <a:rPr sz="1350" spc="-4" dirty="0">
                <a:latin typeface="Times New Roman"/>
                <a:cs typeface="Times New Roman"/>
              </a:rPr>
              <a:t> </a:t>
            </a:r>
            <a:r>
              <a:rPr sz="1350" dirty="0">
                <a:latin typeface="Times New Roman"/>
                <a:cs typeface="Times New Roman"/>
              </a:rPr>
              <a:t>113 countries,</a:t>
            </a:r>
            <a:r>
              <a:rPr sz="1350" spc="-15" dirty="0">
                <a:latin typeface="Times New Roman"/>
                <a:cs typeface="Times New Roman"/>
              </a:rPr>
              <a:t> </a:t>
            </a:r>
            <a:r>
              <a:rPr sz="1350" dirty="0">
                <a:latin typeface="Times New Roman"/>
                <a:cs typeface="Times New Roman"/>
              </a:rPr>
              <a:t>including:</a:t>
            </a:r>
            <a:endParaRPr sz="1350">
              <a:latin typeface="Times New Roman"/>
              <a:cs typeface="Times New Roman"/>
            </a:endParaRPr>
          </a:p>
          <a:p>
            <a:pPr marL="567214" lvl="1" indent="-215265">
              <a:lnSpc>
                <a:spcPts val="1459"/>
              </a:lnSpc>
              <a:spcBef>
                <a:spcPts val="971"/>
              </a:spcBef>
              <a:buFont typeface="Courier New"/>
              <a:buChar char="o"/>
              <a:tabLst>
                <a:tab pos="567690" algn="l"/>
              </a:tabLst>
            </a:pPr>
            <a:r>
              <a:rPr sz="1350" dirty="0">
                <a:latin typeface="Times New Roman"/>
                <a:cs typeface="Times New Roman"/>
              </a:rPr>
              <a:t>56</a:t>
            </a:r>
            <a:r>
              <a:rPr sz="1350" spc="-23" dirty="0">
                <a:latin typeface="Times New Roman"/>
                <a:cs typeface="Times New Roman"/>
              </a:rPr>
              <a:t> </a:t>
            </a:r>
            <a:r>
              <a:rPr sz="1350" dirty="0">
                <a:latin typeface="Times New Roman"/>
                <a:cs typeface="Times New Roman"/>
              </a:rPr>
              <a:t>stories</a:t>
            </a:r>
            <a:r>
              <a:rPr sz="1350" spc="-11" dirty="0">
                <a:latin typeface="Times New Roman"/>
                <a:cs typeface="Times New Roman"/>
              </a:rPr>
              <a:t> </a:t>
            </a:r>
            <a:r>
              <a:rPr sz="1350" dirty="0">
                <a:latin typeface="Times New Roman"/>
                <a:cs typeface="Times New Roman"/>
              </a:rPr>
              <a:t>in</a:t>
            </a:r>
            <a:r>
              <a:rPr sz="1350" spc="-11" dirty="0">
                <a:latin typeface="Times New Roman"/>
                <a:cs typeface="Times New Roman"/>
              </a:rPr>
              <a:t> </a:t>
            </a:r>
            <a:r>
              <a:rPr sz="1350" spc="-4" dirty="0">
                <a:latin typeface="Times New Roman"/>
                <a:cs typeface="Times New Roman"/>
              </a:rPr>
              <a:t>MSN</a:t>
            </a:r>
            <a:r>
              <a:rPr sz="1350" spc="-11" dirty="0">
                <a:latin typeface="Times New Roman"/>
                <a:cs typeface="Times New Roman"/>
              </a:rPr>
              <a:t> </a:t>
            </a:r>
            <a:r>
              <a:rPr sz="1350" dirty="0">
                <a:latin typeface="Times New Roman"/>
                <a:cs typeface="Times New Roman"/>
              </a:rPr>
              <a:t>news</a:t>
            </a:r>
            <a:endParaRPr sz="1350">
              <a:latin typeface="Times New Roman"/>
              <a:cs typeface="Times New Roman"/>
            </a:endParaRPr>
          </a:p>
          <a:p>
            <a:pPr marL="567214" lvl="1" indent="-215265">
              <a:lnSpc>
                <a:spcPts val="1298"/>
              </a:lnSpc>
              <a:buFont typeface="Courier New"/>
              <a:buChar char="o"/>
              <a:tabLst>
                <a:tab pos="567690" algn="l"/>
              </a:tabLst>
            </a:pPr>
            <a:r>
              <a:rPr sz="1350" dirty="0">
                <a:latin typeface="Times New Roman"/>
                <a:cs typeface="Times New Roman"/>
              </a:rPr>
              <a:t>30</a:t>
            </a:r>
            <a:r>
              <a:rPr sz="1350" spc="-26" dirty="0">
                <a:latin typeface="Times New Roman"/>
                <a:cs typeface="Times New Roman"/>
              </a:rPr>
              <a:t> </a:t>
            </a:r>
            <a:r>
              <a:rPr sz="1350" dirty="0">
                <a:latin typeface="Times New Roman"/>
                <a:cs typeface="Times New Roman"/>
              </a:rPr>
              <a:t>stories</a:t>
            </a:r>
            <a:r>
              <a:rPr sz="1350" spc="-15" dirty="0">
                <a:latin typeface="Times New Roman"/>
                <a:cs typeface="Times New Roman"/>
              </a:rPr>
              <a:t> </a:t>
            </a:r>
            <a:r>
              <a:rPr sz="1350" dirty="0">
                <a:latin typeface="Times New Roman"/>
                <a:cs typeface="Times New Roman"/>
              </a:rPr>
              <a:t>in</a:t>
            </a:r>
            <a:r>
              <a:rPr sz="1350" spc="-19" dirty="0">
                <a:latin typeface="Times New Roman"/>
                <a:cs typeface="Times New Roman"/>
              </a:rPr>
              <a:t> </a:t>
            </a:r>
            <a:r>
              <a:rPr sz="1350" dirty="0">
                <a:latin typeface="Times New Roman"/>
                <a:cs typeface="Times New Roman"/>
              </a:rPr>
              <a:t>Medscape</a:t>
            </a:r>
            <a:endParaRPr sz="1350">
              <a:latin typeface="Times New Roman"/>
              <a:cs typeface="Times New Roman"/>
            </a:endParaRPr>
          </a:p>
          <a:p>
            <a:pPr marL="567214" lvl="1" indent="-215265">
              <a:lnSpc>
                <a:spcPts val="1298"/>
              </a:lnSpc>
              <a:buFont typeface="Courier New"/>
              <a:buChar char="o"/>
              <a:tabLst>
                <a:tab pos="567690" algn="l"/>
              </a:tabLst>
            </a:pPr>
            <a:r>
              <a:rPr sz="1350" dirty="0">
                <a:latin typeface="Times New Roman"/>
                <a:cs typeface="Times New Roman"/>
              </a:rPr>
              <a:t>29</a:t>
            </a:r>
            <a:r>
              <a:rPr sz="1350" spc="-23" dirty="0">
                <a:latin typeface="Times New Roman"/>
                <a:cs typeface="Times New Roman"/>
              </a:rPr>
              <a:t> </a:t>
            </a:r>
            <a:r>
              <a:rPr sz="1350" dirty="0">
                <a:latin typeface="Times New Roman"/>
                <a:cs typeface="Times New Roman"/>
              </a:rPr>
              <a:t>stories</a:t>
            </a:r>
            <a:r>
              <a:rPr sz="1350" spc="-11" dirty="0">
                <a:latin typeface="Times New Roman"/>
                <a:cs typeface="Times New Roman"/>
              </a:rPr>
              <a:t> </a:t>
            </a:r>
            <a:r>
              <a:rPr sz="1350" dirty="0">
                <a:latin typeface="Times New Roman"/>
                <a:cs typeface="Times New Roman"/>
              </a:rPr>
              <a:t>in</a:t>
            </a:r>
            <a:r>
              <a:rPr sz="1350" spc="-15" dirty="0">
                <a:latin typeface="Times New Roman"/>
                <a:cs typeface="Times New Roman"/>
              </a:rPr>
              <a:t> </a:t>
            </a:r>
            <a:r>
              <a:rPr sz="1350" dirty="0">
                <a:latin typeface="Times New Roman"/>
                <a:cs typeface="Times New Roman"/>
              </a:rPr>
              <a:t>The</a:t>
            </a:r>
            <a:r>
              <a:rPr sz="1350" spc="-11" dirty="0">
                <a:latin typeface="Times New Roman"/>
                <a:cs typeface="Times New Roman"/>
              </a:rPr>
              <a:t> </a:t>
            </a:r>
            <a:r>
              <a:rPr sz="1350" dirty="0">
                <a:latin typeface="Times New Roman"/>
                <a:cs typeface="Times New Roman"/>
              </a:rPr>
              <a:t>Conversation</a:t>
            </a:r>
            <a:endParaRPr sz="1350">
              <a:latin typeface="Times New Roman"/>
              <a:cs typeface="Times New Roman"/>
            </a:endParaRPr>
          </a:p>
          <a:p>
            <a:pPr marL="567214" lvl="1" indent="-215265">
              <a:lnSpc>
                <a:spcPts val="1298"/>
              </a:lnSpc>
              <a:buFont typeface="Courier New"/>
              <a:buChar char="o"/>
              <a:tabLst>
                <a:tab pos="567690" algn="l"/>
              </a:tabLst>
            </a:pPr>
            <a:r>
              <a:rPr sz="1350" dirty="0">
                <a:latin typeface="Times New Roman"/>
                <a:cs typeface="Times New Roman"/>
              </a:rPr>
              <a:t>11</a:t>
            </a:r>
            <a:r>
              <a:rPr sz="1350" spc="-19" dirty="0">
                <a:latin typeface="Times New Roman"/>
                <a:cs typeface="Times New Roman"/>
              </a:rPr>
              <a:t> </a:t>
            </a:r>
            <a:r>
              <a:rPr sz="1350" dirty="0">
                <a:latin typeface="Times New Roman"/>
                <a:cs typeface="Times New Roman"/>
              </a:rPr>
              <a:t>stories</a:t>
            </a:r>
            <a:r>
              <a:rPr sz="1350" spc="-8" dirty="0">
                <a:latin typeface="Times New Roman"/>
                <a:cs typeface="Times New Roman"/>
              </a:rPr>
              <a:t> </a:t>
            </a:r>
            <a:r>
              <a:rPr sz="1350" dirty="0">
                <a:latin typeface="Times New Roman"/>
                <a:cs typeface="Times New Roman"/>
              </a:rPr>
              <a:t>in</a:t>
            </a:r>
            <a:r>
              <a:rPr sz="1350" spc="-8" dirty="0">
                <a:latin typeface="Times New Roman"/>
                <a:cs typeface="Times New Roman"/>
              </a:rPr>
              <a:t> </a:t>
            </a:r>
            <a:r>
              <a:rPr sz="1350" spc="-4" dirty="0">
                <a:latin typeface="Times New Roman"/>
                <a:cs typeface="Times New Roman"/>
              </a:rPr>
              <a:t>CNN</a:t>
            </a:r>
            <a:r>
              <a:rPr sz="1350" spc="-19" dirty="0">
                <a:latin typeface="Times New Roman"/>
                <a:cs typeface="Times New Roman"/>
              </a:rPr>
              <a:t> </a:t>
            </a:r>
            <a:r>
              <a:rPr sz="1350" spc="-4" dirty="0">
                <a:latin typeface="Times New Roman"/>
                <a:cs typeface="Times New Roman"/>
              </a:rPr>
              <a:t>News</a:t>
            </a:r>
            <a:endParaRPr sz="1350">
              <a:latin typeface="Times New Roman"/>
              <a:cs typeface="Times New Roman"/>
            </a:endParaRPr>
          </a:p>
          <a:p>
            <a:pPr marL="567214" lvl="1" indent="-215265">
              <a:lnSpc>
                <a:spcPts val="1459"/>
              </a:lnSpc>
              <a:buFont typeface="Courier New"/>
              <a:buChar char="o"/>
              <a:tabLst>
                <a:tab pos="567690" algn="l"/>
              </a:tabLst>
            </a:pPr>
            <a:r>
              <a:rPr sz="1350" dirty="0">
                <a:latin typeface="Times New Roman"/>
                <a:cs typeface="Times New Roman"/>
              </a:rPr>
              <a:t>9</a:t>
            </a:r>
            <a:r>
              <a:rPr sz="1350" spc="-23" dirty="0">
                <a:latin typeface="Times New Roman"/>
                <a:cs typeface="Times New Roman"/>
              </a:rPr>
              <a:t> </a:t>
            </a:r>
            <a:r>
              <a:rPr sz="1350" dirty="0">
                <a:latin typeface="Times New Roman"/>
                <a:cs typeface="Times New Roman"/>
              </a:rPr>
              <a:t>stories</a:t>
            </a:r>
            <a:r>
              <a:rPr sz="1350" spc="-11" dirty="0">
                <a:latin typeface="Times New Roman"/>
                <a:cs typeface="Times New Roman"/>
              </a:rPr>
              <a:t> </a:t>
            </a:r>
            <a:r>
              <a:rPr sz="1350" dirty="0">
                <a:latin typeface="Times New Roman"/>
                <a:cs typeface="Times New Roman"/>
              </a:rPr>
              <a:t>in</a:t>
            </a:r>
            <a:r>
              <a:rPr sz="1350" spc="-19" dirty="0">
                <a:latin typeface="Times New Roman"/>
                <a:cs typeface="Times New Roman"/>
              </a:rPr>
              <a:t> </a:t>
            </a:r>
            <a:r>
              <a:rPr sz="1350" dirty="0">
                <a:latin typeface="Times New Roman"/>
                <a:cs typeface="Times New Roman"/>
              </a:rPr>
              <a:t>Washington</a:t>
            </a:r>
            <a:r>
              <a:rPr sz="1350" spc="-19" dirty="0">
                <a:latin typeface="Times New Roman"/>
                <a:cs typeface="Times New Roman"/>
              </a:rPr>
              <a:t> </a:t>
            </a:r>
            <a:r>
              <a:rPr sz="1350" spc="-4" dirty="0">
                <a:latin typeface="Times New Roman"/>
                <a:cs typeface="Times New Roman"/>
              </a:rPr>
              <a:t>Post</a:t>
            </a:r>
            <a:endParaRPr sz="1350">
              <a:latin typeface="Times New Roman"/>
              <a:cs typeface="Times New Roman"/>
            </a:endParaRPr>
          </a:p>
        </p:txBody>
      </p:sp>
      <p:sp>
        <p:nvSpPr>
          <p:cNvPr id="3" name="object 3"/>
          <p:cNvSpPr txBox="1"/>
          <p:nvPr/>
        </p:nvSpPr>
        <p:spPr>
          <a:xfrm>
            <a:off x="4631722" y="2027110"/>
            <a:ext cx="3734276" cy="1562159"/>
          </a:xfrm>
          <a:prstGeom prst="rect">
            <a:avLst/>
          </a:prstGeom>
        </p:spPr>
        <p:txBody>
          <a:bodyPr vert="horz" wrap="square" lIns="0" tIns="50483" rIns="0" bIns="0" rtlCol="0">
            <a:spAutoFit/>
          </a:bodyPr>
          <a:lstStyle/>
          <a:p>
            <a:pPr marL="180975" marR="3810" indent="-171450">
              <a:lnSpc>
                <a:spcPct val="80000"/>
              </a:lnSpc>
              <a:spcBef>
                <a:spcPts val="398"/>
              </a:spcBef>
              <a:buFont typeface="Arial MT"/>
              <a:buChar char="•"/>
              <a:tabLst>
                <a:tab pos="180499" algn="l"/>
                <a:tab pos="180975" algn="l"/>
              </a:tabLst>
            </a:pPr>
            <a:r>
              <a:rPr sz="1350" spc="-4" dirty="0">
                <a:latin typeface="Times New Roman"/>
                <a:cs typeface="Times New Roman"/>
              </a:rPr>
              <a:t>AKU</a:t>
            </a:r>
            <a:r>
              <a:rPr sz="1350" spc="-8" dirty="0">
                <a:latin typeface="Times New Roman"/>
                <a:cs typeface="Times New Roman"/>
              </a:rPr>
              <a:t> </a:t>
            </a:r>
            <a:r>
              <a:rPr sz="1350" dirty="0">
                <a:latin typeface="Times New Roman"/>
                <a:cs typeface="Times New Roman"/>
              </a:rPr>
              <a:t>research</a:t>
            </a:r>
            <a:r>
              <a:rPr sz="1350" spc="-8" dirty="0">
                <a:latin typeface="Times New Roman"/>
                <a:cs typeface="Times New Roman"/>
              </a:rPr>
              <a:t> </a:t>
            </a:r>
            <a:r>
              <a:rPr sz="1350" dirty="0">
                <a:latin typeface="Times New Roman"/>
                <a:cs typeface="Times New Roman"/>
              </a:rPr>
              <a:t>influenced</a:t>
            </a:r>
            <a:r>
              <a:rPr sz="1350" spc="-4" dirty="0">
                <a:latin typeface="Times New Roman"/>
                <a:cs typeface="Times New Roman"/>
              </a:rPr>
              <a:t> </a:t>
            </a:r>
            <a:r>
              <a:rPr sz="1350" b="1" dirty="0">
                <a:latin typeface="Times New Roman"/>
                <a:cs typeface="Times New Roman"/>
              </a:rPr>
              <a:t>531</a:t>
            </a:r>
            <a:r>
              <a:rPr sz="1350" b="1" spc="-11" dirty="0">
                <a:latin typeface="Times New Roman"/>
                <a:cs typeface="Times New Roman"/>
              </a:rPr>
              <a:t> </a:t>
            </a:r>
            <a:r>
              <a:rPr sz="1350" b="1" dirty="0">
                <a:latin typeface="Times New Roman"/>
                <a:cs typeface="Times New Roman"/>
              </a:rPr>
              <a:t>policy</a:t>
            </a:r>
            <a:r>
              <a:rPr sz="1350" b="1" spc="-11" dirty="0">
                <a:latin typeface="Times New Roman"/>
                <a:cs typeface="Times New Roman"/>
              </a:rPr>
              <a:t> </a:t>
            </a:r>
            <a:r>
              <a:rPr sz="1350" b="1" spc="-4" dirty="0">
                <a:latin typeface="Times New Roman"/>
                <a:cs typeface="Times New Roman"/>
              </a:rPr>
              <a:t>documents </a:t>
            </a:r>
            <a:r>
              <a:rPr sz="1350" dirty="0">
                <a:latin typeface="Times New Roman"/>
                <a:cs typeface="Times New Roman"/>
              </a:rPr>
              <a:t>in </a:t>
            </a:r>
            <a:r>
              <a:rPr sz="1350" spc="-326" dirty="0">
                <a:latin typeface="Times New Roman"/>
                <a:cs typeface="Times New Roman"/>
              </a:rPr>
              <a:t> </a:t>
            </a:r>
            <a:r>
              <a:rPr sz="1350" dirty="0">
                <a:latin typeface="Times New Roman"/>
                <a:cs typeface="Times New Roman"/>
              </a:rPr>
              <a:t>30</a:t>
            </a:r>
            <a:r>
              <a:rPr sz="1350" spc="-11" dirty="0">
                <a:latin typeface="Times New Roman"/>
                <a:cs typeface="Times New Roman"/>
              </a:rPr>
              <a:t> </a:t>
            </a:r>
            <a:r>
              <a:rPr sz="1350" dirty="0">
                <a:latin typeface="Times New Roman"/>
                <a:cs typeface="Times New Roman"/>
              </a:rPr>
              <a:t>countries,</a:t>
            </a:r>
            <a:r>
              <a:rPr sz="1350" spc="-15" dirty="0">
                <a:latin typeface="Times New Roman"/>
                <a:cs typeface="Times New Roman"/>
              </a:rPr>
              <a:t> </a:t>
            </a:r>
            <a:r>
              <a:rPr sz="1350" dirty="0">
                <a:latin typeface="Times New Roman"/>
                <a:cs typeface="Times New Roman"/>
              </a:rPr>
              <a:t>including:</a:t>
            </a:r>
            <a:endParaRPr sz="1350">
              <a:latin typeface="Times New Roman"/>
              <a:cs typeface="Times New Roman"/>
            </a:endParaRPr>
          </a:p>
          <a:p>
            <a:pPr marL="567214" lvl="1" indent="-215265">
              <a:lnSpc>
                <a:spcPts val="1459"/>
              </a:lnSpc>
              <a:spcBef>
                <a:spcPts val="971"/>
              </a:spcBef>
              <a:buFont typeface="Courier New"/>
              <a:buChar char="o"/>
              <a:tabLst>
                <a:tab pos="567690" algn="l"/>
              </a:tabLst>
            </a:pPr>
            <a:r>
              <a:rPr sz="1350" dirty="0">
                <a:latin typeface="Times New Roman"/>
                <a:cs typeface="Times New Roman"/>
              </a:rPr>
              <a:t>411</a:t>
            </a:r>
            <a:r>
              <a:rPr sz="1350" spc="-26" dirty="0">
                <a:latin typeface="Times New Roman"/>
                <a:cs typeface="Times New Roman"/>
              </a:rPr>
              <a:t> </a:t>
            </a:r>
            <a:r>
              <a:rPr sz="1350" dirty="0">
                <a:latin typeface="Times New Roman"/>
                <a:cs typeface="Times New Roman"/>
              </a:rPr>
              <a:t>documents</a:t>
            </a:r>
            <a:r>
              <a:rPr sz="1350" spc="-11" dirty="0">
                <a:latin typeface="Times New Roman"/>
                <a:cs typeface="Times New Roman"/>
              </a:rPr>
              <a:t> </a:t>
            </a:r>
            <a:r>
              <a:rPr sz="1350" dirty="0">
                <a:latin typeface="Times New Roman"/>
                <a:cs typeface="Times New Roman"/>
              </a:rPr>
              <a:t>from</a:t>
            </a:r>
            <a:r>
              <a:rPr sz="1350" spc="-23" dirty="0">
                <a:latin typeface="Times New Roman"/>
                <a:cs typeface="Times New Roman"/>
              </a:rPr>
              <a:t> </a:t>
            </a:r>
            <a:r>
              <a:rPr sz="1350" spc="-4" dirty="0">
                <a:latin typeface="Times New Roman"/>
                <a:cs typeface="Times New Roman"/>
              </a:rPr>
              <a:t>WHO</a:t>
            </a:r>
            <a:endParaRPr sz="1350">
              <a:latin typeface="Times New Roman"/>
              <a:cs typeface="Times New Roman"/>
            </a:endParaRPr>
          </a:p>
          <a:p>
            <a:pPr marL="567214" lvl="1" indent="-215265">
              <a:lnSpc>
                <a:spcPts val="1298"/>
              </a:lnSpc>
              <a:buFont typeface="Courier New"/>
              <a:buChar char="o"/>
              <a:tabLst>
                <a:tab pos="567690" algn="l"/>
              </a:tabLst>
            </a:pPr>
            <a:r>
              <a:rPr sz="1350" dirty="0">
                <a:latin typeface="Times New Roman"/>
                <a:cs typeface="Times New Roman"/>
              </a:rPr>
              <a:t>16</a:t>
            </a:r>
            <a:r>
              <a:rPr sz="1350" spc="-15" dirty="0">
                <a:latin typeface="Times New Roman"/>
                <a:cs typeface="Times New Roman"/>
              </a:rPr>
              <a:t> </a:t>
            </a:r>
            <a:r>
              <a:rPr sz="1350" spc="-4" dirty="0">
                <a:latin typeface="Times New Roman"/>
                <a:cs typeface="Times New Roman"/>
              </a:rPr>
              <a:t>documents </a:t>
            </a:r>
            <a:r>
              <a:rPr sz="1350" dirty="0">
                <a:latin typeface="Times New Roman"/>
                <a:cs typeface="Times New Roman"/>
              </a:rPr>
              <a:t>from</a:t>
            </a:r>
            <a:r>
              <a:rPr sz="1350" spc="-15" dirty="0">
                <a:latin typeface="Times New Roman"/>
                <a:cs typeface="Times New Roman"/>
              </a:rPr>
              <a:t> </a:t>
            </a:r>
            <a:r>
              <a:rPr sz="1350" dirty="0">
                <a:latin typeface="Times New Roman"/>
                <a:cs typeface="Times New Roman"/>
              </a:rPr>
              <a:t>Food</a:t>
            </a:r>
            <a:r>
              <a:rPr sz="1350" spc="-4" dirty="0">
                <a:latin typeface="Times New Roman"/>
                <a:cs typeface="Times New Roman"/>
              </a:rPr>
              <a:t> </a:t>
            </a:r>
            <a:r>
              <a:rPr sz="1350" dirty="0">
                <a:latin typeface="Times New Roman"/>
                <a:cs typeface="Times New Roman"/>
              </a:rPr>
              <a:t>and</a:t>
            </a:r>
            <a:r>
              <a:rPr sz="1350" spc="-8" dirty="0">
                <a:latin typeface="Times New Roman"/>
                <a:cs typeface="Times New Roman"/>
              </a:rPr>
              <a:t> </a:t>
            </a:r>
            <a:r>
              <a:rPr sz="1350" dirty="0">
                <a:latin typeface="Times New Roman"/>
                <a:cs typeface="Times New Roman"/>
              </a:rPr>
              <a:t>Agriculture</a:t>
            </a:r>
            <a:endParaRPr sz="1350">
              <a:latin typeface="Times New Roman"/>
              <a:cs typeface="Times New Roman"/>
            </a:endParaRPr>
          </a:p>
          <a:p>
            <a:pPr marL="567214">
              <a:lnSpc>
                <a:spcPts val="1298"/>
              </a:lnSpc>
            </a:pPr>
            <a:r>
              <a:rPr sz="1350" dirty="0">
                <a:latin typeface="Times New Roman"/>
                <a:cs typeface="Times New Roman"/>
              </a:rPr>
              <a:t>Organisation</a:t>
            </a:r>
            <a:endParaRPr sz="1350">
              <a:latin typeface="Times New Roman"/>
              <a:cs typeface="Times New Roman"/>
            </a:endParaRPr>
          </a:p>
          <a:p>
            <a:pPr marL="567214" lvl="1" indent="-215265">
              <a:lnSpc>
                <a:spcPts val="1298"/>
              </a:lnSpc>
              <a:buFont typeface="Courier New"/>
              <a:buChar char="o"/>
              <a:tabLst>
                <a:tab pos="567690" algn="l"/>
              </a:tabLst>
            </a:pPr>
            <a:r>
              <a:rPr sz="1350" dirty="0">
                <a:latin typeface="Times New Roman"/>
                <a:cs typeface="Times New Roman"/>
              </a:rPr>
              <a:t>16</a:t>
            </a:r>
            <a:r>
              <a:rPr sz="1350" spc="-23" dirty="0">
                <a:latin typeface="Times New Roman"/>
                <a:cs typeface="Times New Roman"/>
              </a:rPr>
              <a:t> </a:t>
            </a:r>
            <a:r>
              <a:rPr sz="1350" dirty="0">
                <a:latin typeface="Times New Roman"/>
                <a:cs typeface="Times New Roman"/>
              </a:rPr>
              <a:t>documents</a:t>
            </a:r>
            <a:r>
              <a:rPr sz="1350" spc="-11" dirty="0">
                <a:latin typeface="Times New Roman"/>
                <a:cs typeface="Times New Roman"/>
              </a:rPr>
              <a:t> </a:t>
            </a:r>
            <a:r>
              <a:rPr sz="1350" dirty="0">
                <a:latin typeface="Times New Roman"/>
                <a:cs typeface="Times New Roman"/>
              </a:rPr>
              <a:t>from</a:t>
            </a:r>
            <a:r>
              <a:rPr sz="1350" spc="-19" dirty="0">
                <a:latin typeface="Times New Roman"/>
                <a:cs typeface="Times New Roman"/>
              </a:rPr>
              <a:t> </a:t>
            </a:r>
            <a:r>
              <a:rPr sz="1350" spc="-4" dirty="0">
                <a:latin typeface="Times New Roman"/>
                <a:cs typeface="Times New Roman"/>
              </a:rPr>
              <a:t>UNICEF</a:t>
            </a:r>
            <a:endParaRPr sz="1350">
              <a:latin typeface="Times New Roman"/>
              <a:cs typeface="Times New Roman"/>
            </a:endParaRPr>
          </a:p>
          <a:p>
            <a:pPr marL="567214" marR="527209" lvl="1" indent="-215265">
              <a:lnSpc>
                <a:spcPct val="80000"/>
              </a:lnSpc>
              <a:spcBef>
                <a:spcPts val="161"/>
              </a:spcBef>
              <a:buFont typeface="Courier New"/>
              <a:buChar char="o"/>
              <a:tabLst>
                <a:tab pos="567690" algn="l"/>
              </a:tabLst>
            </a:pPr>
            <a:r>
              <a:rPr sz="1350" dirty="0">
                <a:latin typeface="Times New Roman"/>
                <a:cs typeface="Times New Roman"/>
              </a:rPr>
              <a:t>8</a:t>
            </a:r>
            <a:r>
              <a:rPr sz="1350" spc="-23" dirty="0">
                <a:latin typeface="Times New Roman"/>
                <a:cs typeface="Times New Roman"/>
              </a:rPr>
              <a:t> </a:t>
            </a:r>
            <a:r>
              <a:rPr sz="1350" dirty="0">
                <a:latin typeface="Times New Roman"/>
                <a:cs typeface="Times New Roman"/>
              </a:rPr>
              <a:t>documents</a:t>
            </a:r>
            <a:r>
              <a:rPr sz="1350" spc="-11" dirty="0">
                <a:latin typeface="Times New Roman"/>
                <a:cs typeface="Times New Roman"/>
              </a:rPr>
              <a:t> </a:t>
            </a:r>
            <a:r>
              <a:rPr sz="1350" dirty="0">
                <a:latin typeface="Times New Roman"/>
                <a:cs typeface="Times New Roman"/>
              </a:rPr>
              <a:t>from</a:t>
            </a:r>
            <a:r>
              <a:rPr sz="1350" spc="-15" dirty="0">
                <a:latin typeface="Times New Roman"/>
                <a:cs typeface="Times New Roman"/>
              </a:rPr>
              <a:t> </a:t>
            </a:r>
            <a:r>
              <a:rPr sz="1350" dirty="0">
                <a:latin typeface="Times New Roman"/>
                <a:cs typeface="Times New Roman"/>
              </a:rPr>
              <a:t>Centers</a:t>
            </a:r>
            <a:r>
              <a:rPr sz="1350" spc="-15" dirty="0">
                <a:latin typeface="Times New Roman"/>
                <a:cs typeface="Times New Roman"/>
              </a:rPr>
              <a:t> </a:t>
            </a:r>
            <a:r>
              <a:rPr sz="1350" dirty="0">
                <a:latin typeface="Times New Roman"/>
                <a:cs typeface="Times New Roman"/>
              </a:rPr>
              <a:t>for</a:t>
            </a:r>
            <a:r>
              <a:rPr sz="1350" spc="-15" dirty="0">
                <a:latin typeface="Times New Roman"/>
                <a:cs typeface="Times New Roman"/>
              </a:rPr>
              <a:t> </a:t>
            </a:r>
            <a:r>
              <a:rPr sz="1350" dirty="0">
                <a:latin typeface="Times New Roman"/>
                <a:cs typeface="Times New Roman"/>
              </a:rPr>
              <a:t>Disease </a:t>
            </a:r>
            <a:r>
              <a:rPr sz="1350" spc="-326" dirty="0">
                <a:latin typeface="Times New Roman"/>
                <a:cs typeface="Times New Roman"/>
              </a:rPr>
              <a:t> </a:t>
            </a:r>
            <a:r>
              <a:rPr sz="1350" dirty="0">
                <a:latin typeface="Times New Roman"/>
                <a:cs typeface="Times New Roman"/>
              </a:rPr>
              <a:t>Control</a:t>
            </a:r>
            <a:r>
              <a:rPr sz="1350" spc="-4" dirty="0">
                <a:latin typeface="Times New Roman"/>
                <a:cs typeface="Times New Roman"/>
              </a:rPr>
              <a:t> </a:t>
            </a:r>
            <a:r>
              <a:rPr sz="1350" dirty="0">
                <a:latin typeface="Times New Roman"/>
                <a:cs typeface="Times New Roman"/>
              </a:rPr>
              <a:t>and </a:t>
            </a:r>
            <a:r>
              <a:rPr sz="1350" spc="-4" dirty="0">
                <a:latin typeface="Times New Roman"/>
                <a:cs typeface="Times New Roman"/>
              </a:rPr>
              <a:t>Prevention</a:t>
            </a:r>
            <a:endParaRPr sz="1350">
              <a:latin typeface="Times New Roman"/>
              <a:cs typeface="Times New Roman"/>
            </a:endParaRPr>
          </a:p>
        </p:txBody>
      </p:sp>
      <p:sp>
        <p:nvSpPr>
          <p:cNvPr id="4" name="object 4"/>
          <p:cNvSpPr txBox="1"/>
          <p:nvPr/>
        </p:nvSpPr>
        <p:spPr>
          <a:xfrm>
            <a:off x="687704" y="1297171"/>
            <a:ext cx="7475220" cy="446115"/>
          </a:xfrm>
          <a:prstGeom prst="rect">
            <a:avLst/>
          </a:prstGeom>
        </p:spPr>
        <p:txBody>
          <a:bodyPr vert="horz" wrap="square" lIns="0" tIns="10001" rIns="0" bIns="0" rtlCol="0">
            <a:spAutoFit/>
          </a:bodyPr>
          <a:lstStyle/>
          <a:p>
            <a:pPr marL="9525">
              <a:lnSpc>
                <a:spcPts val="1710"/>
              </a:lnSpc>
              <a:spcBef>
                <a:spcPts val="79"/>
              </a:spcBef>
            </a:pPr>
            <a:r>
              <a:rPr sz="1500" spc="4" dirty="0">
                <a:latin typeface="Times New Roman"/>
                <a:cs typeface="Times New Roman"/>
              </a:rPr>
              <a:t>Aga</a:t>
            </a:r>
            <a:r>
              <a:rPr sz="1500" spc="-11" dirty="0">
                <a:latin typeface="Times New Roman"/>
                <a:cs typeface="Times New Roman"/>
              </a:rPr>
              <a:t> </a:t>
            </a:r>
            <a:r>
              <a:rPr sz="1500" dirty="0">
                <a:latin typeface="Times New Roman"/>
                <a:cs typeface="Times New Roman"/>
              </a:rPr>
              <a:t>Khan</a:t>
            </a:r>
            <a:r>
              <a:rPr sz="1500" spc="-11" dirty="0">
                <a:latin typeface="Times New Roman"/>
                <a:cs typeface="Times New Roman"/>
              </a:rPr>
              <a:t> </a:t>
            </a:r>
            <a:r>
              <a:rPr sz="1500" dirty="0">
                <a:latin typeface="Times New Roman"/>
                <a:cs typeface="Times New Roman"/>
              </a:rPr>
              <a:t>University</a:t>
            </a:r>
            <a:r>
              <a:rPr sz="1500" spc="-30" dirty="0">
                <a:latin typeface="Times New Roman"/>
                <a:cs typeface="Times New Roman"/>
              </a:rPr>
              <a:t> </a:t>
            </a:r>
            <a:r>
              <a:rPr sz="1500" dirty="0">
                <a:latin typeface="Times New Roman"/>
                <a:cs typeface="Times New Roman"/>
              </a:rPr>
              <a:t>research</a:t>
            </a:r>
            <a:r>
              <a:rPr sz="1500" spc="-23" dirty="0">
                <a:latin typeface="Times New Roman"/>
                <a:cs typeface="Times New Roman"/>
              </a:rPr>
              <a:t> </a:t>
            </a:r>
            <a:r>
              <a:rPr sz="1500" dirty="0">
                <a:latin typeface="Times New Roman"/>
                <a:cs typeface="Times New Roman"/>
              </a:rPr>
              <a:t>has</a:t>
            </a:r>
            <a:r>
              <a:rPr sz="1500" spc="-11" dirty="0">
                <a:latin typeface="Times New Roman"/>
                <a:cs typeface="Times New Roman"/>
              </a:rPr>
              <a:t> </a:t>
            </a:r>
            <a:r>
              <a:rPr sz="1500" dirty="0">
                <a:latin typeface="Times New Roman"/>
                <a:cs typeface="Times New Roman"/>
              </a:rPr>
              <a:t>been </a:t>
            </a:r>
            <a:r>
              <a:rPr sz="1500" b="1" dirty="0">
                <a:latin typeface="Times New Roman"/>
                <a:cs typeface="Times New Roman"/>
              </a:rPr>
              <a:t>mentioned</a:t>
            </a:r>
            <a:r>
              <a:rPr sz="1500" b="1" spc="-19" dirty="0">
                <a:latin typeface="Times New Roman"/>
                <a:cs typeface="Times New Roman"/>
              </a:rPr>
              <a:t> </a:t>
            </a:r>
            <a:r>
              <a:rPr sz="1500" b="1" dirty="0">
                <a:latin typeface="Times New Roman"/>
                <a:cs typeface="Times New Roman"/>
              </a:rPr>
              <a:t>25,654</a:t>
            </a:r>
            <a:r>
              <a:rPr sz="1500" b="1" spc="-26" dirty="0">
                <a:latin typeface="Times New Roman"/>
                <a:cs typeface="Times New Roman"/>
              </a:rPr>
              <a:t> </a:t>
            </a:r>
            <a:r>
              <a:rPr sz="1500" b="1" dirty="0">
                <a:latin typeface="Times New Roman"/>
                <a:cs typeface="Times New Roman"/>
              </a:rPr>
              <a:t>times</a:t>
            </a:r>
            <a:r>
              <a:rPr sz="1500" b="1" spc="-11" dirty="0">
                <a:latin typeface="Times New Roman"/>
                <a:cs typeface="Times New Roman"/>
              </a:rPr>
              <a:t> </a:t>
            </a:r>
            <a:r>
              <a:rPr sz="1500" b="1" dirty="0">
                <a:latin typeface="Times New Roman"/>
                <a:cs typeface="Times New Roman"/>
              </a:rPr>
              <a:t>online</a:t>
            </a:r>
            <a:r>
              <a:rPr sz="1500" dirty="0">
                <a:latin typeface="Times New Roman"/>
                <a:cs typeface="Times New Roman"/>
              </a:rPr>
              <a:t>,</a:t>
            </a:r>
            <a:r>
              <a:rPr sz="1500" spc="-23" dirty="0">
                <a:latin typeface="Times New Roman"/>
                <a:cs typeface="Times New Roman"/>
              </a:rPr>
              <a:t> </a:t>
            </a:r>
            <a:r>
              <a:rPr sz="1500" dirty="0">
                <a:latin typeface="Times New Roman"/>
                <a:cs typeface="Times New Roman"/>
              </a:rPr>
              <a:t>in</a:t>
            </a:r>
            <a:r>
              <a:rPr sz="1500" spc="-4" dirty="0">
                <a:latin typeface="Times New Roman"/>
                <a:cs typeface="Times New Roman"/>
              </a:rPr>
              <a:t> </a:t>
            </a:r>
            <a:r>
              <a:rPr sz="1500" dirty="0">
                <a:latin typeface="Times New Roman"/>
                <a:cs typeface="Times New Roman"/>
              </a:rPr>
              <a:t>a</a:t>
            </a:r>
            <a:r>
              <a:rPr sz="1500" spc="4" dirty="0">
                <a:latin typeface="Times New Roman"/>
                <a:cs typeface="Times New Roman"/>
              </a:rPr>
              <a:t> </a:t>
            </a:r>
            <a:r>
              <a:rPr sz="1500" dirty="0">
                <a:latin typeface="Times New Roman"/>
                <a:cs typeface="Times New Roman"/>
              </a:rPr>
              <a:t>variety</a:t>
            </a:r>
            <a:r>
              <a:rPr sz="1500" spc="-19" dirty="0">
                <a:latin typeface="Times New Roman"/>
                <a:cs typeface="Times New Roman"/>
              </a:rPr>
              <a:t> </a:t>
            </a:r>
            <a:r>
              <a:rPr sz="1500" dirty="0">
                <a:latin typeface="Times New Roman"/>
                <a:cs typeface="Times New Roman"/>
              </a:rPr>
              <a:t>of</a:t>
            </a:r>
            <a:r>
              <a:rPr sz="1500" spc="-8" dirty="0">
                <a:latin typeface="Times New Roman"/>
                <a:cs typeface="Times New Roman"/>
              </a:rPr>
              <a:t> </a:t>
            </a:r>
            <a:r>
              <a:rPr sz="1500" dirty="0">
                <a:latin typeface="Times New Roman"/>
                <a:cs typeface="Times New Roman"/>
              </a:rPr>
              <a:t>forums</a:t>
            </a:r>
            <a:r>
              <a:rPr sz="1500" spc="-15" dirty="0">
                <a:latin typeface="Times New Roman"/>
                <a:cs typeface="Times New Roman"/>
              </a:rPr>
              <a:t> </a:t>
            </a:r>
            <a:r>
              <a:rPr sz="1500" dirty="0">
                <a:latin typeface="Times New Roman"/>
                <a:cs typeface="Times New Roman"/>
              </a:rPr>
              <a:t>in</a:t>
            </a:r>
            <a:endParaRPr sz="1500">
              <a:latin typeface="Times New Roman"/>
              <a:cs typeface="Times New Roman"/>
            </a:endParaRPr>
          </a:p>
          <a:p>
            <a:pPr marL="9525">
              <a:lnSpc>
                <a:spcPts val="1710"/>
              </a:lnSpc>
            </a:pPr>
            <a:r>
              <a:rPr sz="1500" spc="4" dirty="0">
                <a:latin typeface="Times New Roman"/>
                <a:cs typeface="Times New Roman"/>
              </a:rPr>
              <a:t>2023.</a:t>
            </a:r>
            <a:endParaRPr sz="1500">
              <a:latin typeface="Times New Roman"/>
              <a:cs typeface="Times New Roman"/>
            </a:endParaRPr>
          </a:p>
        </p:txBody>
      </p:sp>
      <p:sp>
        <p:nvSpPr>
          <p:cNvPr id="5" name="object 5"/>
          <p:cNvSpPr txBox="1">
            <a:spLocks noGrp="1"/>
          </p:cNvSpPr>
          <p:nvPr>
            <p:ph type="title"/>
          </p:nvPr>
        </p:nvSpPr>
        <p:spPr>
          <a:xfrm>
            <a:off x="687705" y="249300"/>
            <a:ext cx="6299359" cy="727763"/>
          </a:xfrm>
          <a:prstGeom prst="rect">
            <a:avLst/>
          </a:prstGeom>
        </p:spPr>
        <p:txBody>
          <a:bodyPr spcFirstLastPara="1" vert="horz" wrap="square" lIns="0" tIns="9525" rIns="0" bIns="0" rtlCol="0" anchor="ctr" anchorCtr="0">
            <a:spAutoFit/>
          </a:bodyPr>
          <a:lstStyle/>
          <a:p>
            <a:pPr marL="9525">
              <a:lnSpc>
                <a:spcPts val="3124"/>
              </a:lnSpc>
              <a:spcBef>
                <a:spcPts val="75"/>
              </a:spcBef>
            </a:pPr>
            <a:r>
              <a:rPr sz="2700" b="1" dirty="0">
                <a:solidFill>
                  <a:srgbClr val="00843C"/>
                </a:solidFill>
                <a:latin typeface="Georgia"/>
                <a:cs typeface="Georgia"/>
              </a:rPr>
              <a:t>Societal</a:t>
            </a:r>
            <a:r>
              <a:rPr sz="2700" b="1" spc="-11" dirty="0">
                <a:solidFill>
                  <a:srgbClr val="00843C"/>
                </a:solidFill>
                <a:latin typeface="Georgia"/>
                <a:cs typeface="Georgia"/>
              </a:rPr>
              <a:t> </a:t>
            </a:r>
            <a:r>
              <a:rPr sz="2700" b="1" dirty="0">
                <a:solidFill>
                  <a:srgbClr val="00843C"/>
                </a:solidFill>
                <a:latin typeface="Georgia"/>
                <a:cs typeface="Georgia"/>
              </a:rPr>
              <a:t>Impact</a:t>
            </a:r>
            <a:r>
              <a:rPr sz="2700" b="1" spc="-11" dirty="0">
                <a:solidFill>
                  <a:srgbClr val="00843C"/>
                </a:solidFill>
                <a:latin typeface="Georgia"/>
                <a:cs typeface="Georgia"/>
              </a:rPr>
              <a:t> </a:t>
            </a:r>
            <a:r>
              <a:rPr sz="2700" b="1" dirty="0">
                <a:solidFill>
                  <a:srgbClr val="00843C"/>
                </a:solidFill>
                <a:latin typeface="Georgia"/>
                <a:cs typeface="Georgia"/>
              </a:rPr>
              <a:t>&amp;</a:t>
            </a:r>
            <a:r>
              <a:rPr sz="2700" b="1" spc="-23" dirty="0">
                <a:solidFill>
                  <a:srgbClr val="00843C"/>
                </a:solidFill>
                <a:latin typeface="Georgia"/>
                <a:cs typeface="Georgia"/>
              </a:rPr>
              <a:t> </a:t>
            </a:r>
            <a:r>
              <a:rPr sz="2700" b="1" spc="-4" dirty="0">
                <a:solidFill>
                  <a:srgbClr val="00843C"/>
                </a:solidFill>
                <a:latin typeface="Georgia"/>
                <a:cs typeface="Georgia"/>
              </a:rPr>
              <a:t>Public</a:t>
            </a:r>
            <a:r>
              <a:rPr sz="2700" b="1" spc="-15" dirty="0">
                <a:solidFill>
                  <a:srgbClr val="00843C"/>
                </a:solidFill>
                <a:latin typeface="Georgia"/>
                <a:cs typeface="Georgia"/>
              </a:rPr>
              <a:t> </a:t>
            </a:r>
            <a:r>
              <a:rPr sz="2700" b="1" dirty="0">
                <a:solidFill>
                  <a:srgbClr val="00843C"/>
                </a:solidFill>
                <a:latin typeface="Georgia"/>
                <a:cs typeface="Georgia"/>
              </a:rPr>
              <a:t>Discourse:</a:t>
            </a:r>
            <a:endParaRPr sz="2700">
              <a:latin typeface="Georgia"/>
              <a:cs typeface="Georgia"/>
            </a:endParaRPr>
          </a:p>
          <a:p>
            <a:pPr marL="9525">
              <a:lnSpc>
                <a:spcPts val="2403"/>
              </a:lnSpc>
            </a:pPr>
            <a:r>
              <a:rPr sz="2100" i="1" spc="-4" dirty="0">
                <a:solidFill>
                  <a:srgbClr val="00843C"/>
                </a:solidFill>
                <a:latin typeface="Georgia"/>
                <a:cs typeface="Georgia"/>
              </a:rPr>
              <a:t>2023</a:t>
            </a:r>
            <a:r>
              <a:rPr sz="2100" i="1" spc="-11" dirty="0">
                <a:solidFill>
                  <a:srgbClr val="00843C"/>
                </a:solidFill>
                <a:latin typeface="Georgia"/>
                <a:cs typeface="Georgia"/>
              </a:rPr>
              <a:t> </a:t>
            </a:r>
            <a:r>
              <a:rPr sz="2100" i="1" spc="-4" dirty="0">
                <a:solidFill>
                  <a:srgbClr val="00843C"/>
                </a:solidFill>
                <a:latin typeface="Georgia"/>
                <a:cs typeface="Georgia"/>
              </a:rPr>
              <a:t>Research</a:t>
            </a:r>
            <a:r>
              <a:rPr sz="2100" i="1" dirty="0">
                <a:solidFill>
                  <a:srgbClr val="00843C"/>
                </a:solidFill>
                <a:latin typeface="Georgia"/>
                <a:cs typeface="Georgia"/>
              </a:rPr>
              <a:t> </a:t>
            </a:r>
            <a:r>
              <a:rPr sz="2100" i="1" spc="-4" dirty="0">
                <a:solidFill>
                  <a:srgbClr val="00843C"/>
                </a:solidFill>
                <a:latin typeface="Georgia"/>
                <a:cs typeface="Georgia"/>
              </a:rPr>
              <a:t>Impact</a:t>
            </a:r>
            <a:endParaRPr sz="2100">
              <a:latin typeface="Georgia"/>
              <a:cs typeface="Georgia"/>
            </a:endParaRPr>
          </a:p>
        </p:txBody>
      </p:sp>
      <p:pic>
        <p:nvPicPr>
          <p:cNvPr id="6" name="object 6"/>
          <p:cNvPicPr/>
          <p:nvPr/>
        </p:nvPicPr>
        <p:blipFill>
          <a:blip r:embed="rId2" cstate="print"/>
          <a:stretch>
            <a:fillRect/>
          </a:stretch>
        </p:blipFill>
        <p:spPr>
          <a:xfrm>
            <a:off x="519922" y="3905535"/>
            <a:ext cx="7928741" cy="642473"/>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370" y="317676"/>
            <a:ext cx="6172200" cy="651272"/>
          </a:xfrm>
        </p:spPr>
        <p:txBody>
          <a:bodyPr>
            <a:normAutofit/>
          </a:bodyPr>
          <a:lstStyle/>
          <a:p>
            <a:r>
              <a:rPr lang="en-US" sz="2700" b="1" dirty="0">
                <a:solidFill>
                  <a:srgbClr val="0070C0"/>
                </a:solidFill>
              </a:rPr>
              <a:t>Conclusion </a:t>
            </a:r>
            <a:endParaRPr lang="en-US" sz="2700" dirty="0">
              <a:solidFill>
                <a:srgbClr val="0070C0"/>
              </a:solidFill>
            </a:endParaRPr>
          </a:p>
        </p:txBody>
      </p:sp>
      <p:graphicFrame>
        <p:nvGraphicFramePr>
          <p:cNvPr id="5" name="Content Placeholder 4">
            <a:extLst>
              <a:ext uri="{FF2B5EF4-FFF2-40B4-BE49-F238E27FC236}">
                <a16:creationId xmlns:a16="http://schemas.microsoft.com/office/drawing/2014/main" id="{31FA9CD6-4AA7-605D-4D7A-9CB06C799A2A}"/>
              </a:ext>
            </a:extLst>
          </p:cNvPr>
          <p:cNvGraphicFramePr>
            <a:graphicFrameLocks noGrp="1"/>
          </p:cNvGraphicFramePr>
          <p:nvPr>
            <p:ph idx="1"/>
          </p:nvPr>
        </p:nvGraphicFramePr>
        <p:xfrm>
          <a:off x="508370" y="1036675"/>
          <a:ext cx="8127261" cy="3936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79091DBC-1D0F-41A9-858E-246F671BEEB1}" type="slidenum">
              <a:rPr lang="en-US" smtClean="0"/>
              <a:t>50</a:t>
            </a:fld>
            <a:endParaRPr lang="en-US"/>
          </a:p>
        </p:txBody>
      </p:sp>
    </p:spTree>
    <p:extLst>
      <p:ext uri="{BB962C8B-B14F-4D97-AF65-F5344CB8AC3E}">
        <p14:creationId xmlns:p14="http://schemas.microsoft.com/office/powerpoint/2010/main" val="20408136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DA556E-978F-3849-0F0D-31679841BCBB}"/>
              </a:ext>
            </a:extLst>
          </p:cNvPr>
          <p:cNvSpPr>
            <a:spLocks noGrp="1"/>
          </p:cNvSpPr>
          <p:nvPr>
            <p:ph type="ctrTitle"/>
          </p:nvPr>
        </p:nvSpPr>
        <p:spPr>
          <a:xfrm>
            <a:off x="351189" y="1013947"/>
            <a:ext cx="7554775" cy="3170203"/>
          </a:xfrm>
        </p:spPr>
        <p:txBody>
          <a:bodyPr anchor="b">
            <a:noAutofit/>
          </a:bodyPr>
          <a:lstStyle/>
          <a:p>
            <a:pPr algn="l"/>
            <a:r>
              <a:rPr lang="en-US" sz="2100" dirty="0"/>
              <a:t>Effectiveness of cash transfers combined with lipid-based nutrient supplement and/or behavior change communication to prevent stunting among children in district Rahim Yar Khan, Pakistan</a:t>
            </a:r>
          </a:p>
        </p:txBody>
      </p:sp>
      <p:sp>
        <p:nvSpPr>
          <p:cNvPr id="6" name="Slide Number Placeholder 5">
            <a:extLst>
              <a:ext uri="{FF2B5EF4-FFF2-40B4-BE49-F238E27FC236}">
                <a16:creationId xmlns:a16="http://schemas.microsoft.com/office/drawing/2014/main" id="{28D6CA7A-A358-98D6-69F4-1893E6EB8A03}"/>
              </a:ext>
            </a:extLst>
          </p:cNvPr>
          <p:cNvSpPr>
            <a:spLocks noGrp="1"/>
          </p:cNvSpPr>
          <p:nvPr>
            <p:ph type="sldNum" sz="quarter" idx="12"/>
          </p:nvPr>
        </p:nvSpPr>
        <p:spPr>
          <a:xfrm>
            <a:off x="6728114" y="4767263"/>
            <a:ext cx="2057400" cy="273844"/>
          </a:xfrm>
        </p:spPr>
        <p:txBody>
          <a:bodyPr>
            <a:normAutofit fontScale="25000" lnSpcReduction="20000"/>
          </a:bodyPr>
          <a:lstStyle/>
          <a:p>
            <a:pPr>
              <a:spcAft>
                <a:spcPts val="450"/>
              </a:spcAft>
            </a:pPr>
            <a:fld id="{141F52C8-9D90-42B5-B210-B2E65505C690}" type="slidenum">
              <a:rPr lang="en-US">
                <a:solidFill>
                  <a:schemeClr val="bg1"/>
                </a:solidFill>
              </a:rPr>
              <a:pPr>
                <a:spcAft>
                  <a:spcPts val="450"/>
                </a:spcAft>
              </a:pPr>
              <a:t>51</a:t>
            </a:fld>
            <a:endParaRPr lang="en-US">
              <a:solidFill>
                <a:schemeClr val="bg1"/>
              </a:solidFill>
            </a:endParaRPr>
          </a:p>
        </p:txBody>
      </p:sp>
    </p:spTree>
    <p:extLst>
      <p:ext uri="{BB962C8B-B14F-4D97-AF65-F5344CB8AC3E}">
        <p14:creationId xmlns:p14="http://schemas.microsoft.com/office/powerpoint/2010/main" val="13235718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8FDA282-FB05-CF20-3ABF-125265BEB0A1}"/>
              </a:ext>
            </a:extLst>
          </p:cNvPr>
          <p:cNvSpPr>
            <a:spLocks noGrp="1"/>
          </p:cNvSpPr>
          <p:nvPr>
            <p:ph sz="half" idx="1"/>
          </p:nvPr>
        </p:nvSpPr>
        <p:spPr>
          <a:xfrm>
            <a:off x="434898" y="443261"/>
            <a:ext cx="3863898" cy="4324001"/>
          </a:xfrm>
        </p:spPr>
        <p:txBody>
          <a:bodyPr>
            <a:normAutofit fontScale="77500" lnSpcReduction="20000"/>
          </a:bodyPr>
          <a:lstStyle/>
          <a:p>
            <a:pPr marL="0" indent="0">
              <a:buNone/>
            </a:pPr>
            <a:endParaRPr lang="en-US" b="1" dirty="0">
              <a:solidFill>
                <a:schemeClr val="accent1"/>
              </a:solidFill>
            </a:endParaRPr>
          </a:p>
          <a:p>
            <a:pPr marL="0" indent="0">
              <a:buNone/>
            </a:pPr>
            <a:r>
              <a:rPr lang="en-US" b="1" dirty="0">
                <a:solidFill>
                  <a:schemeClr val="accent1"/>
                </a:solidFill>
              </a:rPr>
              <a:t>Primary Objective</a:t>
            </a:r>
          </a:p>
          <a:p>
            <a:r>
              <a:rPr lang="en-US" dirty="0"/>
              <a:t>To assess that BISP cash transfers, specialized nutritious food (SNF) and/or social and </a:t>
            </a:r>
            <a:r>
              <a:rPr lang="en-US" dirty="0" err="1"/>
              <a:t>behavioural</a:t>
            </a:r>
            <a:r>
              <a:rPr lang="en-US" dirty="0"/>
              <a:t> change communication (SBCC) will result in a 20% reduction in the prevalence of stunting in children at the age of 24 months</a:t>
            </a:r>
          </a:p>
          <a:p>
            <a:endParaRPr lang="en-US" dirty="0"/>
          </a:p>
          <a:p>
            <a:pPr marL="0" indent="0">
              <a:buNone/>
            </a:pPr>
            <a:r>
              <a:rPr lang="en-US" b="1" dirty="0">
                <a:solidFill>
                  <a:schemeClr val="accent1"/>
                </a:solidFill>
              </a:rPr>
              <a:t>Secondary Objectives </a:t>
            </a:r>
          </a:p>
          <a:p>
            <a:r>
              <a:rPr lang="en-US" dirty="0"/>
              <a:t>To assess reduction in the prevalence of wasting and underweight among children at 24 months of age</a:t>
            </a:r>
          </a:p>
          <a:p>
            <a:r>
              <a:rPr lang="en-US" dirty="0"/>
              <a:t>To assess improvement in the micronutrient status and infant and young child feeding practices among children at 24 months of age</a:t>
            </a:r>
          </a:p>
          <a:p>
            <a:r>
              <a:rPr lang="en-US" dirty="0"/>
              <a:t>To assess the cost-effectiveness of different intervention packages for the reduction in stunting among children at 24 months of age</a:t>
            </a:r>
          </a:p>
        </p:txBody>
      </p:sp>
      <p:sp>
        <p:nvSpPr>
          <p:cNvPr id="4" name="Slide Number Placeholder 3">
            <a:extLst>
              <a:ext uri="{FF2B5EF4-FFF2-40B4-BE49-F238E27FC236}">
                <a16:creationId xmlns:a16="http://schemas.microsoft.com/office/drawing/2014/main" id="{1A7AABFE-CF1B-4CB0-D4AE-777AC4F27932}"/>
              </a:ext>
            </a:extLst>
          </p:cNvPr>
          <p:cNvSpPr>
            <a:spLocks noGrp="1"/>
          </p:cNvSpPr>
          <p:nvPr>
            <p:ph type="sldNum" sz="quarter" idx="12"/>
          </p:nvPr>
        </p:nvSpPr>
        <p:spPr/>
        <p:txBody>
          <a:bodyPr/>
          <a:lstStyle/>
          <a:p>
            <a:fld id="{141F52C8-9D90-42B5-B210-B2E65505C690}" type="slidenum">
              <a:rPr lang="en-US" smtClean="0"/>
              <a:t>52</a:t>
            </a:fld>
            <a:endParaRPr lang="en-US"/>
          </a:p>
        </p:txBody>
      </p:sp>
      <p:graphicFrame>
        <p:nvGraphicFramePr>
          <p:cNvPr id="5" name="Content Placeholder 5">
            <a:extLst>
              <a:ext uri="{FF2B5EF4-FFF2-40B4-BE49-F238E27FC236}">
                <a16:creationId xmlns:a16="http://schemas.microsoft.com/office/drawing/2014/main" id="{AA908970-4E84-55FB-9191-C16D86F783E8}"/>
              </a:ext>
            </a:extLst>
          </p:cNvPr>
          <p:cNvGraphicFramePr>
            <a:graphicFrameLocks noGrp="1"/>
          </p:cNvGraphicFramePr>
          <p:nvPr>
            <p:ph sz="half" idx="2"/>
          </p:nvPr>
        </p:nvGraphicFramePr>
        <p:xfrm>
          <a:off x="4279280" y="719254"/>
          <a:ext cx="4236070" cy="39224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58701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F1CED-DECC-D979-83C5-AB5FDE51BFDB}"/>
              </a:ext>
            </a:extLst>
          </p:cNvPr>
          <p:cNvSpPr>
            <a:spLocks noGrp="1"/>
          </p:cNvSpPr>
          <p:nvPr>
            <p:ph type="title"/>
          </p:nvPr>
        </p:nvSpPr>
        <p:spPr>
          <a:xfrm>
            <a:off x="635619" y="26248"/>
            <a:ext cx="7886700" cy="994172"/>
          </a:xfrm>
        </p:spPr>
        <p:txBody>
          <a:bodyPr/>
          <a:lstStyle/>
          <a:p>
            <a:r>
              <a:rPr lang="en-US" dirty="0"/>
              <a:t>Methods</a:t>
            </a:r>
          </a:p>
        </p:txBody>
      </p:sp>
      <p:graphicFrame>
        <p:nvGraphicFramePr>
          <p:cNvPr id="7" name="Content Placeholder 6">
            <a:extLst>
              <a:ext uri="{FF2B5EF4-FFF2-40B4-BE49-F238E27FC236}">
                <a16:creationId xmlns:a16="http://schemas.microsoft.com/office/drawing/2014/main" id="{985C1B6D-A992-9ACC-6E2D-E8E4AE948B31}"/>
              </a:ext>
            </a:extLst>
          </p:cNvPr>
          <p:cNvGraphicFramePr>
            <a:graphicFrameLocks noGrp="1"/>
          </p:cNvGraphicFramePr>
          <p:nvPr>
            <p:ph idx="1"/>
          </p:nvPr>
        </p:nvGraphicFramePr>
        <p:xfrm>
          <a:off x="621681" y="195361"/>
          <a:ext cx="7886700" cy="2848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7ED7787-0416-C597-D233-5C8E048C12D7}"/>
              </a:ext>
            </a:extLst>
          </p:cNvPr>
          <p:cNvSpPr>
            <a:spLocks noGrp="1"/>
          </p:cNvSpPr>
          <p:nvPr>
            <p:ph type="sldNum" sz="quarter" idx="12"/>
          </p:nvPr>
        </p:nvSpPr>
        <p:spPr/>
        <p:txBody>
          <a:bodyPr/>
          <a:lstStyle/>
          <a:p>
            <a:fld id="{141F52C8-9D90-42B5-B210-B2E65505C690}" type="slidenum">
              <a:rPr lang="en-US" smtClean="0"/>
              <a:t>53</a:t>
            </a:fld>
            <a:endParaRPr lang="en-US"/>
          </a:p>
        </p:txBody>
      </p:sp>
      <p:graphicFrame>
        <p:nvGraphicFramePr>
          <p:cNvPr id="10" name="Diagram 9">
            <a:extLst>
              <a:ext uri="{FF2B5EF4-FFF2-40B4-BE49-F238E27FC236}">
                <a16:creationId xmlns:a16="http://schemas.microsoft.com/office/drawing/2014/main" id="{D6C03680-2811-4AFB-BDD7-344375ABFB82}"/>
              </a:ext>
            </a:extLst>
          </p:cNvPr>
          <p:cNvGraphicFramePr/>
          <p:nvPr/>
        </p:nvGraphicFramePr>
        <p:xfrm>
          <a:off x="682314" y="2574961"/>
          <a:ext cx="7793309" cy="13799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TextBox 10">
            <a:extLst>
              <a:ext uri="{FF2B5EF4-FFF2-40B4-BE49-F238E27FC236}">
                <a16:creationId xmlns:a16="http://schemas.microsoft.com/office/drawing/2014/main" id="{CF9E7879-03F8-98C8-5009-355B4F7B1948}"/>
              </a:ext>
            </a:extLst>
          </p:cNvPr>
          <p:cNvSpPr txBox="1"/>
          <p:nvPr/>
        </p:nvSpPr>
        <p:spPr>
          <a:xfrm>
            <a:off x="568712" y="4047892"/>
            <a:ext cx="8020514" cy="738664"/>
          </a:xfrm>
          <a:prstGeom prst="rect">
            <a:avLst/>
          </a:prstGeom>
          <a:solidFill>
            <a:schemeClr val="tx2">
              <a:lumMod val="10000"/>
              <a:lumOff val="90000"/>
            </a:schemeClr>
          </a:solidFill>
          <a:ln>
            <a:solidFill>
              <a:schemeClr val="accent1"/>
            </a:solidFill>
          </a:ln>
        </p:spPr>
        <p:txBody>
          <a:bodyPr wrap="square" rtlCol="0">
            <a:spAutoFit/>
          </a:bodyPr>
          <a:lstStyle/>
          <a:p>
            <a:r>
              <a:rPr lang="en-US" sz="1050" b="1" dirty="0">
                <a:solidFill>
                  <a:schemeClr val="accent1"/>
                </a:solidFill>
              </a:rPr>
              <a:t>Unit of randomization:</a:t>
            </a:r>
          </a:p>
          <a:p>
            <a:pPr marL="214313" indent="-214313">
              <a:buFont typeface="Arial" panose="020B0604020202020204" pitchFamily="34" charset="0"/>
              <a:buChar char="•"/>
            </a:pPr>
            <a:r>
              <a:rPr lang="en-US" sz="1050" dirty="0"/>
              <a:t>LHW catchment area as the unit of randomization to deliver the intervention package</a:t>
            </a:r>
          </a:p>
          <a:p>
            <a:pPr marL="214313" indent="-214313">
              <a:buFont typeface="Arial" panose="020B0604020202020204" pitchFamily="34" charset="0"/>
              <a:buChar char="•"/>
            </a:pPr>
            <a:r>
              <a:rPr lang="en-US" sz="1050" dirty="0"/>
              <a:t>Of the 1600 LHW catchment areas or clusters identified, a total of 200 clusters were randomly selected and assigned into 1 of 4 study arms</a:t>
            </a:r>
          </a:p>
        </p:txBody>
      </p:sp>
    </p:spTree>
    <p:extLst>
      <p:ext uri="{BB962C8B-B14F-4D97-AF65-F5344CB8AC3E}">
        <p14:creationId xmlns:p14="http://schemas.microsoft.com/office/powerpoint/2010/main" val="18861952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FF4C823-5514-909F-4B53-08EEBF17CC67}"/>
              </a:ext>
            </a:extLst>
          </p:cNvPr>
          <p:cNvPicPr>
            <a:picLocks noGrp="1" noChangeAspect="1"/>
          </p:cNvPicPr>
          <p:nvPr>
            <p:ph idx="1"/>
          </p:nvPr>
        </p:nvPicPr>
        <p:blipFill>
          <a:blip r:embed="rId2"/>
          <a:stretch>
            <a:fillRect/>
          </a:stretch>
        </p:blipFill>
        <p:spPr>
          <a:xfrm>
            <a:off x="776404" y="188119"/>
            <a:ext cx="7591192" cy="4767263"/>
          </a:xfrm>
        </p:spPr>
      </p:pic>
      <p:sp>
        <p:nvSpPr>
          <p:cNvPr id="4" name="Slide Number Placeholder 3">
            <a:extLst>
              <a:ext uri="{FF2B5EF4-FFF2-40B4-BE49-F238E27FC236}">
                <a16:creationId xmlns:a16="http://schemas.microsoft.com/office/drawing/2014/main" id="{3CE692DF-7074-A31A-1931-0B42ED1513D9}"/>
              </a:ext>
            </a:extLst>
          </p:cNvPr>
          <p:cNvSpPr>
            <a:spLocks noGrp="1"/>
          </p:cNvSpPr>
          <p:nvPr>
            <p:ph type="sldNum" sz="quarter" idx="12"/>
          </p:nvPr>
        </p:nvSpPr>
        <p:spPr/>
        <p:txBody>
          <a:bodyPr/>
          <a:lstStyle/>
          <a:p>
            <a:fld id="{141F52C8-9D90-42B5-B210-B2E65505C690}" type="slidenum">
              <a:rPr lang="en-US" smtClean="0"/>
              <a:t>54</a:t>
            </a:fld>
            <a:endParaRPr lang="en-US"/>
          </a:p>
        </p:txBody>
      </p:sp>
    </p:spTree>
    <p:extLst>
      <p:ext uri="{BB962C8B-B14F-4D97-AF65-F5344CB8AC3E}">
        <p14:creationId xmlns:p14="http://schemas.microsoft.com/office/powerpoint/2010/main" val="6701813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D48F5-86BE-C2B3-F208-03E6B5C5AA93}"/>
              </a:ext>
            </a:extLst>
          </p:cNvPr>
          <p:cNvSpPr>
            <a:spLocks noGrp="1"/>
          </p:cNvSpPr>
          <p:nvPr>
            <p:ph type="title"/>
          </p:nvPr>
        </p:nvSpPr>
        <p:spPr>
          <a:xfrm>
            <a:off x="582929" y="157906"/>
            <a:ext cx="7886700" cy="994172"/>
          </a:xfrm>
        </p:spPr>
        <p:txBody>
          <a:bodyPr>
            <a:noAutofit/>
          </a:bodyPr>
          <a:lstStyle/>
          <a:p>
            <a:r>
              <a:rPr lang="en-US" sz="2700" dirty="0"/>
              <a:t>Pooled and adjusted prevalence of stunting, wasting and underweight in children 6-24 months of age</a:t>
            </a:r>
          </a:p>
        </p:txBody>
      </p:sp>
      <p:graphicFrame>
        <p:nvGraphicFramePr>
          <p:cNvPr id="4" name="Table 3">
            <a:extLst>
              <a:ext uri="{FF2B5EF4-FFF2-40B4-BE49-F238E27FC236}">
                <a16:creationId xmlns:a16="http://schemas.microsoft.com/office/drawing/2014/main" id="{F7870B87-DF77-877C-8C68-61542F1F5765}"/>
              </a:ext>
            </a:extLst>
          </p:cNvPr>
          <p:cNvGraphicFramePr>
            <a:graphicFrameLocks noGrp="1"/>
          </p:cNvGraphicFramePr>
          <p:nvPr/>
        </p:nvGraphicFramePr>
        <p:xfrm>
          <a:off x="674371" y="1152077"/>
          <a:ext cx="7795259" cy="1668398"/>
        </p:xfrm>
        <a:graphic>
          <a:graphicData uri="http://schemas.openxmlformats.org/drawingml/2006/table">
            <a:tbl>
              <a:tblPr firstRow="1" firstCol="1" bandRow="1">
                <a:tableStyleId>{69012ECD-51FC-41F1-AA8D-1B2483CD663E}</a:tableStyleId>
              </a:tblPr>
              <a:tblGrid>
                <a:gridCol w="3207734">
                  <a:extLst>
                    <a:ext uri="{9D8B030D-6E8A-4147-A177-3AD203B41FA5}">
                      <a16:colId xmlns:a16="http://schemas.microsoft.com/office/drawing/2014/main" val="3325238967"/>
                    </a:ext>
                  </a:extLst>
                </a:gridCol>
                <a:gridCol w="1602032">
                  <a:extLst>
                    <a:ext uri="{9D8B030D-6E8A-4147-A177-3AD203B41FA5}">
                      <a16:colId xmlns:a16="http://schemas.microsoft.com/office/drawing/2014/main" val="2541249816"/>
                    </a:ext>
                  </a:extLst>
                </a:gridCol>
                <a:gridCol w="1383463">
                  <a:extLst>
                    <a:ext uri="{9D8B030D-6E8A-4147-A177-3AD203B41FA5}">
                      <a16:colId xmlns:a16="http://schemas.microsoft.com/office/drawing/2014/main" val="1893277118"/>
                    </a:ext>
                  </a:extLst>
                </a:gridCol>
                <a:gridCol w="1602032">
                  <a:extLst>
                    <a:ext uri="{9D8B030D-6E8A-4147-A177-3AD203B41FA5}">
                      <a16:colId xmlns:a16="http://schemas.microsoft.com/office/drawing/2014/main" val="1540535540"/>
                    </a:ext>
                  </a:extLst>
                </a:gridCol>
              </a:tblGrid>
              <a:tr h="278066">
                <a:tc rowSpan="2">
                  <a:txBody>
                    <a:bodyPr/>
                    <a:lstStyle/>
                    <a:p>
                      <a:pPr marL="0" marR="0">
                        <a:lnSpc>
                          <a:spcPct val="115000"/>
                        </a:lnSpc>
                        <a:spcBef>
                          <a:spcPts val="0"/>
                        </a:spcBef>
                        <a:spcAft>
                          <a:spcPts val="0"/>
                        </a:spcAft>
                      </a:pPr>
                      <a:r>
                        <a:rPr lang="en-US" sz="1400" dirty="0">
                          <a:effectLst/>
                        </a:rPr>
                        <a:t>Variables</a:t>
                      </a:r>
                      <a:endParaRPr lang="en-US" sz="1400" dirty="0">
                        <a:effectLst/>
                        <a:latin typeface="Open Sans" panose="020B0606030504020204" pitchFamily="34" charset="0"/>
                        <a:ea typeface="MS Mincho" panose="02020609040205080304" pitchFamily="49" charset="-128"/>
                        <a:cs typeface="Arial" panose="020B0604020202020204" pitchFamily="34" charset="0"/>
                      </a:endParaRPr>
                    </a:p>
                  </a:txBody>
                  <a:tcPr marL="38576" marR="38576" marT="0" marB="0" anchor="ctr"/>
                </a:tc>
                <a:tc>
                  <a:txBody>
                    <a:bodyPr/>
                    <a:lstStyle/>
                    <a:p>
                      <a:pPr marL="0" marR="0" algn="ctr">
                        <a:lnSpc>
                          <a:spcPct val="115000"/>
                        </a:lnSpc>
                        <a:spcBef>
                          <a:spcPts val="0"/>
                        </a:spcBef>
                        <a:spcAft>
                          <a:spcPts val="0"/>
                        </a:spcAft>
                      </a:pPr>
                      <a:r>
                        <a:rPr lang="en-US" sz="1400" dirty="0">
                          <a:effectLst/>
                        </a:rPr>
                        <a:t>Stunting</a:t>
                      </a:r>
                      <a:r>
                        <a:rPr lang="en-US" sz="1400" baseline="30000" dirty="0">
                          <a:effectLst/>
                        </a:rPr>
                        <a:t>1</a:t>
                      </a:r>
                      <a:endParaRPr lang="en-US" sz="1400" dirty="0">
                        <a:effectLst/>
                        <a:latin typeface="Open Sans" panose="020B0606030504020204" pitchFamily="34" charset="0"/>
                        <a:ea typeface="MS Mincho" panose="02020609040205080304" pitchFamily="49" charset="-128"/>
                        <a:cs typeface="Arial" panose="020B0604020202020204" pitchFamily="34" charset="0"/>
                      </a:endParaRPr>
                    </a:p>
                  </a:txBody>
                  <a:tcPr marL="38576" marR="38576" marT="0" marB="0" anchor="ctr"/>
                </a:tc>
                <a:tc>
                  <a:txBody>
                    <a:bodyPr/>
                    <a:lstStyle/>
                    <a:p>
                      <a:pPr marL="0" marR="0" algn="ctr">
                        <a:lnSpc>
                          <a:spcPct val="115000"/>
                        </a:lnSpc>
                        <a:spcBef>
                          <a:spcPts val="0"/>
                        </a:spcBef>
                        <a:spcAft>
                          <a:spcPts val="0"/>
                        </a:spcAft>
                      </a:pPr>
                      <a:r>
                        <a:rPr lang="en-US" sz="1400">
                          <a:effectLst/>
                        </a:rPr>
                        <a:t>Wasting</a:t>
                      </a:r>
                      <a:r>
                        <a:rPr lang="en-US" sz="1400" baseline="30000">
                          <a:effectLst/>
                        </a:rPr>
                        <a:t>1</a:t>
                      </a:r>
                      <a:endParaRPr lang="en-US" sz="1400">
                        <a:effectLst/>
                        <a:latin typeface="Open Sans" panose="020B0606030504020204" pitchFamily="34" charset="0"/>
                        <a:ea typeface="MS Mincho" panose="02020609040205080304" pitchFamily="49" charset="-128"/>
                        <a:cs typeface="Arial" panose="020B0604020202020204" pitchFamily="34" charset="0"/>
                      </a:endParaRPr>
                    </a:p>
                  </a:txBody>
                  <a:tcPr marL="38576" marR="38576" marT="0" marB="0" anchor="ctr"/>
                </a:tc>
                <a:tc>
                  <a:txBody>
                    <a:bodyPr/>
                    <a:lstStyle/>
                    <a:p>
                      <a:pPr marL="0" marR="0" algn="ctr">
                        <a:lnSpc>
                          <a:spcPct val="115000"/>
                        </a:lnSpc>
                        <a:spcBef>
                          <a:spcPts val="0"/>
                        </a:spcBef>
                        <a:spcAft>
                          <a:spcPts val="0"/>
                        </a:spcAft>
                      </a:pPr>
                      <a:r>
                        <a:rPr lang="en-US" sz="1400">
                          <a:effectLst/>
                        </a:rPr>
                        <a:t>Underweight</a:t>
                      </a:r>
                      <a:r>
                        <a:rPr lang="en-US" sz="1400" baseline="30000">
                          <a:effectLst/>
                        </a:rPr>
                        <a:t>1</a:t>
                      </a:r>
                      <a:endParaRPr lang="en-US" sz="1400">
                        <a:effectLst/>
                        <a:latin typeface="Open Sans" panose="020B0606030504020204" pitchFamily="34" charset="0"/>
                        <a:ea typeface="MS Mincho" panose="02020609040205080304" pitchFamily="49" charset="-128"/>
                        <a:cs typeface="Arial" panose="020B0604020202020204" pitchFamily="34" charset="0"/>
                      </a:endParaRPr>
                    </a:p>
                  </a:txBody>
                  <a:tcPr marL="38576" marR="38576" marT="0" marB="0" anchor="ctr"/>
                </a:tc>
                <a:extLst>
                  <a:ext uri="{0D108BD9-81ED-4DB2-BD59-A6C34878D82A}">
                    <a16:rowId xmlns:a16="http://schemas.microsoft.com/office/drawing/2014/main" val="203577248"/>
                  </a:ext>
                </a:extLst>
              </a:tr>
              <a:tr h="278066">
                <a:tc vMerge="1">
                  <a:txBody>
                    <a:bodyPr/>
                    <a:lstStyle/>
                    <a:p>
                      <a:endParaRPr lang="en-US"/>
                    </a:p>
                  </a:txBody>
                  <a:tcPr/>
                </a:tc>
                <a:tc>
                  <a:txBody>
                    <a:bodyPr/>
                    <a:lstStyle/>
                    <a:p>
                      <a:pPr marL="0" marR="0" algn="ctr">
                        <a:lnSpc>
                          <a:spcPct val="115000"/>
                        </a:lnSpc>
                        <a:spcBef>
                          <a:spcPts val="0"/>
                        </a:spcBef>
                        <a:spcAft>
                          <a:spcPts val="0"/>
                        </a:spcAft>
                      </a:pPr>
                      <a:r>
                        <a:rPr lang="en-US" sz="1400">
                          <a:effectLst/>
                        </a:rPr>
                        <a:t>(95% CI)</a:t>
                      </a:r>
                      <a:endParaRPr lang="en-US" sz="1400">
                        <a:effectLst/>
                        <a:latin typeface="Open Sans" panose="020B0606030504020204" pitchFamily="34" charset="0"/>
                        <a:ea typeface="MS Mincho" panose="02020609040205080304" pitchFamily="49" charset="-128"/>
                        <a:cs typeface="Arial" panose="020B0604020202020204" pitchFamily="34" charset="0"/>
                      </a:endParaRPr>
                    </a:p>
                  </a:txBody>
                  <a:tcPr marL="38576" marR="38576" marT="0" marB="0" anchor="ctr"/>
                </a:tc>
                <a:tc>
                  <a:txBody>
                    <a:bodyPr/>
                    <a:lstStyle/>
                    <a:p>
                      <a:pPr marL="0" marR="0" algn="ctr">
                        <a:lnSpc>
                          <a:spcPct val="115000"/>
                        </a:lnSpc>
                        <a:spcBef>
                          <a:spcPts val="0"/>
                        </a:spcBef>
                        <a:spcAft>
                          <a:spcPts val="0"/>
                        </a:spcAft>
                      </a:pPr>
                      <a:r>
                        <a:rPr lang="en-US" sz="1400">
                          <a:effectLst/>
                        </a:rPr>
                        <a:t>(95% CI)</a:t>
                      </a:r>
                      <a:endParaRPr lang="en-US" sz="1400">
                        <a:effectLst/>
                        <a:latin typeface="Open Sans" panose="020B0606030504020204" pitchFamily="34" charset="0"/>
                        <a:ea typeface="MS Mincho" panose="02020609040205080304" pitchFamily="49" charset="-128"/>
                        <a:cs typeface="Arial" panose="020B0604020202020204" pitchFamily="34" charset="0"/>
                      </a:endParaRPr>
                    </a:p>
                  </a:txBody>
                  <a:tcPr marL="38576" marR="38576" marT="0" marB="0" anchor="ctr"/>
                </a:tc>
                <a:tc>
                  <a:txBody>
                    <a:bodyPr/>
                    <a:lstStyle/>
                    <a:p>
                      <a:pPr marL="0" marR="0" algn="ctr">
                        <a:lnSpc>
                          <a:spcPct val="115000"/>
                        </a:lnSpc>
                        <a:spcBef>
                          <a:spcPts val="0"/>
                        </a:spcBef>
                        <a:spcAft>
                          <a:spcPts val="0"/>
                        </a:spcAft>
                      </a:pPr>
                      <a:r>
                        <a:rPr lang="en-US" sz="1400">
                          <a:effectLst/>
                        </a:rPr>
                        <a:t>(95% CI)</a:t>
                      </a:r>
                      <a:endParaRPr lang="en-US" sz="1400">
                        <a:effectLst/>
                        <a:latin typeface="Open Sans" panose="020B0606030504020204" pitchFamily="34" charset="0"/>
                        <a:ea typeface="MS Mincho" panose="02020609040205080304" pitchFamily="49" charset="-128"/>
                        <a:cs typeface="Arial" panose="020B0604020202020204" pitchFamily="34" charset="0"/>
                      </a:endParaRPr>
                    </a:p>
                  </a:txBody>
                  <a:tcPr marL="38576" marR="38576" marT="0" marB="0" anchor="ctr"/>
                </a:tc>
                <a:extLst>
                  <a:ext uri="{0D108BD9-81ED-4DB2-BD59-A6C34878D82A}">
                    <a16:rowId xmlns:a16="http://schemas.microsoft.com/office/drawing/2014/main" val="1558621933"/>
                  </a:ext>
                </a:extLst>
              </a:tr>
              <a:tr h="278066">
                <a:tc>
                  <a:txBody>
                    <a:bodyPr/>
                    <a:lstStyle/>
                    <a:p>
                      <a:pPr marL="0" marR="0">
                        <a:lnSpc>
                          <a:spcPct val="115000"/>
                        </a:lnSpc>
                        <a:spcBef>
                          <a:spcPts val="0"/>
                        </a:spcBef>
                        <a:spcAft>
                          <a:spcPts val="0"/>
                        </a:spcAft>
                      </a:pPr>
                      <a:r>
                        <a:rPr lang="en-US" sz="1400" dirty="0">
                          <a:effectLst/>
                        </a:rPr>
                        <a:t>UCT </a:t>
                      </a:r>
                      <a:endParaRPr lang="en-US" sz="1400" dirty="0">
                        <a:effectLst/>
                        <a:latin typeface="Open Sans" panose="020B0606030504020204" pitchFamily="34" charset="0"/>
                        <a:ea typeface="MS Mincho" panose="02020609040205080304" pitchFamily="49" charset="-128"/>
                        <a:cs typeface="Arial" panose="020B0604020202020204" pitchFamily="34" charset="0"/>
                      </a:endParaRPr>
                    </a:p>
                  </a:txBody>
                  <a:tcPr marL="38576" marR="38576" marT="0" marB="0" anchor="ctr"/>
                </a:tc>
                <a:tc>
                  <a:txBody>
                    <a:bodyPr/>
                    <a:lstStyle/>
                    <a:p>
                      <a:pPr marL="0" marR="0" algn="ctr">
                        <a:lnSpc>
                          <a:spcPct val="115000"/>
                        </a:lnSpc>
                        <a:spcBef>
                          <a:spcPts val="0"/>
                        </a:spcBef>
                        <a:spcAft>
                          <a:spcPts val="0"/>
                        </a:spcAft>
                      </a:pPr>
                      <a:r>
                        <a:rPr lang="en-US" sz="1400">
                          <a:effectLst/>
                        </a:rPr>
                        <a:t>41.7 (37.9, 45.4)</a:t>
                      </a:r>
                      <a:endParaRPr lang="en-US" sz="1400">
                        <a:effectLst/>
                        <a:latin typeface="Open Sans" panose="020B0606030504020204" pitchFamily="34" charset="0"/>
                        <a:ea typeface="MS Mincho" panose="02020609040205080304" pitchFamily="49" charset="-128"/>
                        <a:cs typeface="Arial" panose="020B0604020202020204" pitchFamily="34" charset="0"/>
                      </a:endParaRPr>
                    </a:p>
                  </a:txBody>
                  <a:tcPr marL="38576" marR="38576" marT="0" marB="0" anchor="ctr"/>
                </a:tc>
                <a:tc>
                  <a:txBody>
                    <a:bodyPr/>
                    <a:lstStyle/>
                    <a:p>
                      <a:pPr marL="0" marR="0" algn="ctr">
                        <a:lnSpc>
                          <a:spcPct val="115000"/>
                        </a:lnSpc>
                        <a:spcBef>
                          <a:spcPts val="0"/>
                        </a:spcBef>
                        <a:spcAft>
                          <a:spcPts val="0"/>
                        </a:spcAft>
                      </a:pPr>
                      <a:r>
                        <a:rPr lang="en-US" sz="1400">
                          <a:effectLst/>
                        </a:rPr>
                        <a:t>9.5 (7.6, 11.3)</a:t>
                      </a:r>
                      <a:endParaRPr lang="en-US" sz="1400">
                        <a:effectLst/>
                        <a:latin typeface="Open Sans" panose="020B0606030504020204" pitchFamily="34" charset="0"/>
                        <a:ea typeface="MS Mincho" panose="02020609040205080304" pitchFamily="49" charset="-128"/>
                        <a:cs typeface="Arial" panose="020B0604020202020204" pitchFamily="34" charset="0"/>
                      </a:endParaRPr>
                    </a:p>
                  </a:txBody>
                  <a:tcPr marL="38576" marR="38576" marT="0" marB="0" anchor="ctr"/>
                </a:tc>
                <a:tc>
                  <a:txBody>
                    <a:bodyPr/>
                    <a:lstStyle/>
                    <a:p>
                      <a:pPr marL="0" marR="0" algn="ctr">
                        <a:lnSpc>
                          <a:spcPct val="115000"/>
                        </a:lnSpc>
                        <a:spcBef>
                          <a:spcPts val="0"/>
                        </a:spcBef>
                        <a:spcAft>
                          <a:spcPts val="0"/>
                        </a:spcAft>
                      </a:pPr>
                      <a:r>
                        <a:rPr lang="en-US" sz="1400">
                          <a:effectLst/>
                        </a:rPr>
                        <a:t>21.9 (18.7, 25.2)</a:t>
                      </a:r>
                      <a:endParaRPr lang="en-US" sz="1400">
                        <a:effectLst/>
                        <a:latin typeface="Open Sans" panose="020B0606030504020204" pitchFamily="34" charset="0"/>
                        <a:ea typeface="MS Mincho" panose="02020609040205080304" pitchFamily="49" charset="-128"/>
                        <a:cs typeface="Arial" panose="020B0604020202020204" pitchFamily="34" charset="0"/>
                      </a:endParaRPr>
                    </a:p>
                  </a:txBody>
                  <a:tcPr marL="38576" marR="38576" marT="0" marB="0" anchor="ctr"/>
                </a:tc>
                <a:extLst>
                  <a:ext uri="{0D108BD9-81ED-4DB2-BD59-A6C34878D82A}">
                    <a16:rowId xmlns:a16="http://schemas.microsoft.com/office/drawing/2014/main" val="3671809060"/>
                  </a:ext>
                </a:extLst>
              </a:tr>
              <a:tr h="278066">
                <a:tc>
                  <a:txBody>
                    <a:bodyPr/>
                    <a:lstStyle/>
                    <a:p>
                      <a:pPr marL="0" marR="0">
                        <a:lnSpc>
                          <a:spcPct val="115000"/>
                        </a:lnSpc>
                        <a:spcBef>
                          <a:spcPts val="0"/>
                        </a:spcBef>
                        <a:spcAft>
                          <a:spcPts val="0"/>
                        </a:spcAft>
                      </a:pPr>
                      <a:r>
                        <a:rPr lang="en-US" sz="1400" dirty="0">
                          <a:effectLst/>
                        </a:rPr>
                        <a:t>UCT + SBCC </a:t>
                      </a:r>
                      <a:endParaRPr lang="en-US" sz="1400" dirty="0">
                        <a:effectLst/>
                        <a:latin typeface="Open Sans" panose="020B0606030504020204" pitchFamily="34" charset="0"/>
                        <a:ea typeface="MS Mincho" panose="02020609040205080304" pitchFamily="49" charset="-128"/>
                        <a:cs typeface="Arial" panose="020B0604020202020204" pitchFamily="34" charset="0"/>
                      </a:endParaRPr>
                    </a:p>
                  </a:txBody>
                  <a:tcPr marL="38576" marR="38576" marT="0" marB="0" anchor="ctr"/>
                </a:tc>
                <a:tc>
                  <a:txBody>
                    <a:bodyPr/>
                    <a:lstStyle/>
                    <a:p>
                      <a:pPr marL="0" marR="0" algn="ctr">
                        <a:lnSpc>
                          <a:spcPct val="115000"/>
                        </a:lnSpc>
                        <a:spcBef>
                          <a:spcPts val="0"/>
                        </a:spcBef>
                        <a:spcAft>
                          <a:spcPts val="0"/>
                        </a:spcAft>
                      </a:pPr>
                      <a:r>
                        <a:rPr lang="en-US" sz="1400">
                          <a:effectLst/>
                        </a:rPr>
                        <a:t>44.8 (40.3, 49.3)</a:t>
                      </a:r>
                      <a:endParaRPr lang="en-US" sz="1400">
                        <a:effectLst/>
                        <a:latin typeface="Open Sans" panose="020B0606030504020204" pitchFamily="34" charset="0"/>
                        <a:ea typeface="MS Mincho" panose="02020609040205080304" pitchFamily="49" charset="-128"/>
                        <a:cs typeface="Arial" panose="020B0604020202020204" pitchFamily="34" charset="0"/>
                      </a:endParaRPr>
                    </a:p>
                  </a:txBody>
                  <a:tcPr marL="38576" marR="38576" marT="0" marB="0" anchor="ctr"/>
                </a:tc>
                <a:tc>
                  <a:txBody>
                    <a:bodyPr/>
                    <a:lstStyle/>
                    <a:p>
                      <a:pPr marL="0" marR="0" algn="ctr">
                        <a:lnSpc>
                          <a:spcPct val="115000"/>
                        </a:lnSpc>
                        <a:spcBef>
                          <a:spcPts val="0"/>
                        </a:spcBef>
                        <a:spcAft>
                          <a:spcPts val="0"/>
                        </a:spcAft>
                      </a:pPr>
                      <a:r>
                        <a:rPr lang="en-US" sz="1400">
                          <a:effectLst/>
                        </a:rPr>
                        <a:t>9.7 (7.8, 11.6)</a:t>
                      </a:r>
                      <a:endParaRPr lang="en-US" sz="1400">
                        <a:effectLst/>
                        <a:latin typeface="Open Sans" panose="020B0606030504020204" pitchFamily="34" charset="0"/>
                        <a:ea typeface="MS Mincho" panose="02020609040205080304" pitchFamily="49" charset="-128"/>
                        <a:cs typeface="Arial" panose="020B0604020202020204" pitchFamily="34" charset="0"/>
                      </a:endParaRPr>
                    </a:p>
                  </a:txBody>
                  <a:tcPr marL="38576" marR="38576" marT="0" marB="0" anchor="ctr"/>
                </a:tc>
                <a:tc>
                  <a:txBody>
                    <a:bodyPr/>
                    <a:lstStyle/>
                    <a:p>
                      <a:pPr marL="0" marR="0" algn="ctr">
                        <a:lnSpc>
                          <a:spcPct val="115000"/>
                        </a:lnSpc>
                        <a:spcBef>
                          <a:spcPts val="0"/>
                        </a:spcBef>
                        <a:spcAft>
                          <a:spcPts val="0"/>
                        </a:spcAft>
                      </a:pPr>
                      <a:r>
                        <a:rPr lang="en-US" sz="1400">
                          <a:effectLst/>
                        </a:rPr>
                        <a:t>22.1 (18.5, 25.8)</a:t>
                      </a:r>
                      <a:endParaRPr lang="en-US" sz="1400">
                        <a:effectLst/>
                        <a:latin typeface="Open Sans" panose="020B0606030504020204" pitchFamily="34" charset="0"/>
                        <a:ea typeface="MS Mincho" panose="02020609040205080304" pitchFamily="49" charset="-128"/>
                        <a:cs typeface="Arial" panose="020B0604020202020204" pitchFamily="34" charset="0"/>
                      </a:endParaRPr>
                    </a:p>
                  </a:txBody>
                  <a:tcPr marL="38576" marR="38576" marT="0" marB="0" anchor="ctr"/>
                </a:tc>
                <a:extLst>
                  <a:ext uri="{0D108BD9-81ED-4DB2-BD59-A6C34878D82A}">
                    <a16:rowId xmlns:a16="http://schemas.microsoft.com/office/drawing/2014/main" val="2304879692"/>
                  </a:ext>
                </a:extLst>
              </a:tr>
              <a:tr h="278066">
                <a:tc>
                  <a:txBody>
                    <a:bodyPr/>
                    <a:lstStyle/>
                    <a:p>
                      <a:pPr marL="0" marR="0">
                        <a:lnSpc>
                          <a:spcPct val="115000"/>
                        </a:lnSpc>
                        <a:spcBef>
                          <a:spcPts val="0"/>
                        </a:spcBef>
                        <a:spcAft>
                          <a:spcPts val="0"/>
                        </a:spcAft>
                      </a:pPr>
                      <a:r>
                        <a:rPr lang="en-US" sz="1400" dirty="0">
                          <a:effectLst/>
                        </a:rPr>
                        <a:t>UCT + LNS </a:t>
                      </a:r>
                      <a:endParaRPr lang="en-US" sz="1400" dirty="0">
                        <a:effectLst/>
                        <a:latin typeface="Open Sans" panose="020B0606030504020204" pitchFamily="34" charset="0"/>
                        <a:ea typeface="MS Mincho" panose="02020609040205080304" pitchFamily="49" charset="-128"/>
                        <a:cs typeface="Arial" panose="020B0604020202020204" pitchFamily="34" charset="0"/>
                      </a:endParaRPr>
                    </a:p>
                  </a:txBody>
                  <a:tcPr marL="38576" marR="38576" marT="0" marB="0" anchor="ctr"/>
                </a:tc>
                <a:tc>
                  <a:txBody>
                    <a:bodyPr/>
                    <a:lstStyle/>
                    <a:p>
                      <a:pPr marL="0" marR="0" algn="ctr">
                        <a:lnSpc>
                          <a:spcPct val="115000"/>
                        </a:lnSpc>
                        <a:spcBef>
                          <a:spcPts val="0"/>
                        </a:spcBef>
                        <a:spcAft>
                          <a:spcPts val="0"/>
                        </a:spcAft>
                      </a:pPr>
                      <a:r>
                        <a:rPr lang="en-US" sz="1400">
                          <a:effectLst/>
                        </a:rPr>
                        <a:t>38.5 (34.3, 42.7)</a:t>
                      </a:r>
                      <a:endParaRPr lang="en-US" sz="1400">
                        <a:effectLst/>
                        <a:latin typeface="Open Sans" panose="020B0606030504020204" pitchFamily="34" charset="0"/>
                        <a:ea typeface="MS Mincho" panose="02020609040205080304" pitchFamily="49" charset="-128"/>
                        <a:cs typeface="Arial" panose="020B0604020202020204" pitchFamily="34" charset="0"/>
                      </a:endParaRPr>
                    </a:p>
                  </a:txBody>
                  <a:tcPr marL="38576" marR="38576" marT="0" marB="0" anchor="ctr"/>
                </a:tc>
                <a:tc>
                  <a:txBody>
                    <a:bodyPr/>
                    <a:lstStyle/>
                    <a:p>
                      <a:pPr marL="0" marR="0" algn="ctr">
                        <a:lnSpc>
                          <a:spcPct val="115000"/>
                        </a:lnSpc>
                        <a:spcBef>
                          <a:spcPts val="0"/>
                        </a:spcBef>
                        <a:spcAft>
                          <a:spcPts val="0"/>
                        </a:spcAft>
                      </a:pPr>
                      <a:r>
                        <a:rPr lang="en-US" sz="1400">
                          <a:effectLst/>
                        </a:rPr>
                        <a:t>8.4 (6.5, 10.3)</a:t>
                      </a:r>
                      <a:endParaRPr lang="en-US" sz="1400">
                        <a:effectLst/>
                        <a:latin typeface="Open Sans" panose="020B0606030504020204" pitchFamily="34" charset="0"/>
                        <a:ea typeface="MS Mincho" panose="02020609040205080304" pitchFamily="49" charset="-128"/>
                        <a:cs typeface="Arial" panose="020B0604020202020204" pitchFamily="34" charset="0"/>
                      </a:endParaRPr>
                    </a:p>
                  </a:txBody>
                  <a:tcPr marL="38576" marR="38576" marT="0" marB="0" anchor="ctr"/>
                </a:tc>
                <a:tc>
                  <a:txBody>
                    <a:bodyPr/>
                    <a:lstStyle/>
                    <a:p>
                      <a:pPr marL="0" marR="0" algn="ctr">
                        <a:lnSpc>
                          <a:spcPct val="115000"/>
                        </a:lnSpc>
                        <a:spcBef>
                          <a:spcPts val="0"/>
                        </a:spcBef>
                        <a:spcAft>
                          <a:spcPts val="0"/>
                        </a:spcAft>
                      </a:pPr>
                      <a:r>
                        <a:rPr lang="en-US" sz="1400">
                          <a:effectLst/>
                        </a:rPr>
                        <a:t>20.8 (17.3, 24.3)</a:t>
                      </a:r>
                      <a:endParaRPr lang="en-US" sz="1400">
                        <a:effectLst/>
                        <a:latin typeface="Open Sans" panose="020B0606030504020204" pitchFamily="34" charset="0"/>
                        <a:ea typeface="MS Mincho" panose="02020609040205080304" pitchFamily="49" charset="-128"/>
                        <a:cs typeface="Arial" panose="020B0604020202020204" pitchFamily="34" charset="0"/>
                      </a:endParaRPr>
                    </a:p>
                  </a:txBody>
                  <a:tcPr marL="38576" marR="38576" marT="0" marB="0" anchor="ctr"/>
                </a:tc>
                <a:extLst>
                  <a:ext uri="{0D108BD9-81ED-4DB2-BD59-A6C34878D82A}">
                    <a16:rowId xmlns:a16="http://schemas.microsoft.com/office/drawing/2014/main" val="3849195107"/>
                  </a:ext>
                </a:extLst>
              </a:tr>
              <a:tr h="278066">
                <a:tc>
                  <a:txBody>
                    <a:bodyPr/>
                    <a:lstStyle/>
                    <a:p>
                      <a:pPr marL="0" marR="0">
                        <a:lnSpc>
                          <a:spcPct val="115000"/>
                        </a:lnSpc>
                        <a:spcBef>
                          <a:spcPts val="0"/>
                        </a:spcBef>
                        <a:spcAft>
                          <a:spcPts val="0"/>
                        </a:spcAft>
                      </a:pPr>
                      <a:r>
                        <a:rPr lang="en-US" sz="1400" dirty="0">
                          <a:effectLst/>
                        </a:rPr>
                        <a:t>UCT+LNS+SBCC</a:t>
                      </a:r>
                      <a:endParaRPr lang="en-US" sz="1400" dirty="0">
                        <a:effectLst/>
                        <a:latin typeface="Open Sans" panose="020B0606030504020204" pitchFamily="34" charset="0"/>
                        <a:ea typeface="MS Mincho" panose="02020609040205080304" pitchFamily="49" charset="-128"/>
                        <a:cs typeface="Arial" panose="020B0604020202020204" pitchFamily="34" charset="0"/>
                      </a:endParaRPr>
                    </a:p>
                  </a:txBody>
                  <a:tcPr marL="38576" marR="38576" marT="0" marB="0" anchor="ctr"/>
                </a:tc>
                <a:tc>
                  <a:txBody>
                    <a:bodyPr/>
                    <a:lstStyle/>
                    <a:p>
                      <a:pPr marL="0" marR="0" algn="ctr">
                        <a:lnSpc>
                          <a:spcPct val="115000"/>
                        </a:lnSpc>
                        <a:spcBef>
                          <a:spcPts val="0"/>
                        </a:spcBef>
                        <a:spcAft>
                          <a:spcPts val="0"/>
                        </a:spcAft>
                      </a:pPr>
                      <a:r>
                        <a:rPr lang="en-US" sz="1400">
                          <a:effectLst/>
                        </a:rPr>
                        <a:t>39.3 (35.1, 43.4)</a:t>
                      </a:r>
                      <a:endParaRPr lang="en-US" sz="1400">
                        <a:effectLst/>
                        <a:latin typeface="Open Sans" panose="020B0606030504020204" pitchFamily="34" charset="0"/>
                        <a:ea typeface="MS Mincho" panose="02020609040205080304" pitchFamily="49" charset="-128"/>
                        <a:cs typeface="Arial" panose="020B0604020202020204" pitchFamily="34" charset="0"/>
                      </a:endParaRPr>
                    </a:p>
                  </a:txBody>
                  <a:tcPr marL="38576" marR="38576" marT="0" marB="0" anchor="ctr"/>
                </a:tc>
                <a:tc>
                  <a:txBody>
                    <a:bodyPr/>
                    <a:lstStyle/>
                    <a:p>
                      <a:pPr marL="0" marR="0" algn="ctr">
                        <a:lnSpc>
                          <a:spcPct val="115000"/>
                        </a:lnSpc>
                        <a:spcBef>
                          <a:spcPts val="0"/>
                        </a:spcBef>
                        <a:spcAft>
                          <a:spcPts val="0"/>
                        </a:spcAft>
                      </a:pPr>
                      <a:r>
                        <a:rPr lang="en-US" sz="1400">
                          <a:effectLst/>
                        </a:rPr>
                        <a:t>8.6 (6.5, 10.7)</a:t>
                      </a:r>
                      <a:endParaRPr lang="en-US" sz="1400">
                        <a:effectLst/>
                        <a:latin typeface="Open Sans" panose="020B0606030504020204" pitchFamily="34" charset="0"/>
                        <a:ea typeface="MS Mincho" panose="02020609040205080304" pitchFamily="49" charset="-128"/>
                        <a:cs typeface="Arial" panose="020B0604020202020204" pitchFamily="34" charset="0"/>
                      </a:endParaRPr>
                    </a:p>
                  </a:txBody>
                  <a:tcPr marL="38576" marR="38576" marT="0" marB="0" anchor="ctr"/>
                </a:tc>
                <a:tc>
                  <a:txBody>
                    <a:bodyPr/>
                    <a:lstStyle/>
                    <a:p>
                      <a:pPr marL="0" marR="0" algn="ctr">
                        <a:lnSpc>
                          <a:spcPct val="115000"/>
                        </a:lnSpc>
                        <a:spcBef>
                          <a:spcPts val="0"/>
                        </a:spcBef>
                        <a:spcAft>
                          <a:spcPts val="0"/>
                        </a:spcAft>
                      </a:pPr>
                      <a:r>
                        <a:rPr lang="en-US" sz="1400" dirty="0">
                          <a:effectLst/>
                        </a:rPr>
                        <a:t>21.6 (17.8, 25.4)</a:t>
                      </a:r>
                      <a:endParaRPr lang="en-US" sz="1400" dirty="0">
                        <a:effectLst/>
                        <a:latin typeface="Open Sans" panose="020B0606030504020204" pitchFamily="34" charset="0"/>
                        <a:ea typeface="MS Mincho" panose="02020609040205080304" pitchFamily="49" charset="-128"/>
                        <a:cs typeface="Arial" panose="020B0604020202020204" pitchFamily="34" charset="0"/>
                      </a:endParaRPr>
                    </a:p>
                  </a:txBody>
                  <a:tcPr marL="38576" marR="38576" marT="0" marB="0" anchor="ctr"/>
                </a:tc>
                <a:extLst>
                  <a:ext uri="{0D108BD9-81ED-4DB2-BD59-A6C34878D82A}">
                    <a16:rowId xmlns:a16="http://schemas.microsoft.com/office/drawing/2014/main" val="2727546043"/>
                  </a:ext>
                </a:extLst>
              </a:tr>
            </a:tbl>
          </a:graphicData>
        </a:graphic>
      </p:graphicFrame>
      <p:sp>
        <p:nvSpPr>
          <p:cNvPr id="6" name="TextBox 5">
            <a:extLst>
              <a:ext uri="{FF2B5EF4-FFF2-40B4-BE49-F238E27FC236}">
                <a16:creationId xmlns:a16="http://schemas.microsoft.com/office/drawing/2014/main" id="{99AF3F49-AEBE-8628-8332-EA9981D3B9F6}"/>
              </a:ext>
            </a:extLst>
          </p:cNvPr>
          <p:cNvSpPr txBox="1"/>
          <p:nvPr/>
        </p:nvSpPr>
        <p:spPr>
          <a:xfrm>
            <a:off x="660153" y="4406911"/>
            <a:ext cx="7332160" cy="499047"/>
          </a:xfrm>
          <a:prstGeom prst="rect">
            <a:avLst/>
          </a:prstGeom>
          <a:noFill/>
        </p:spPr>
        <p:txBody>
          <a:bodyPr wrap="square">
            <a:spAutoFit/>
          </a:bodyPr>
          <a:lstStyle/>
          <a:p>
            <a:pPr defTabSz="514350">
              <a:lnSpc>
                <a:spcPct val="115000"/>
              </a:lnSpc>
            </a:pPr>
            <a:r>
              <a:rPr lang="en-US" sz="1200" baseline="30000" dirty="0">
                <a:ea typeface="Times New Roman" panose="02020603050405020304" pitchFamily="18" charset="0"/>
                <a:cs typeface="Arial" panose="020B0604020202020204" pitchFamily="34" charset="0"/>
              </a:rPr>
              <a:t>1</a:t>
            </a:r>
            <a:r>
              <a:rPr lang="en-US" sz="1200" dirty="0">
                <a:ea typeface="Times New Roman" panose="02020603050405020304" pitchFamily="18" charset="0"/>
                <a:cs typeface="Arial" panose="020B0604020202020204" pitchFamily="34" charset="0"/>
              </a:rPr>
              <a:t>Accounting for cluster, gender and age</a:t>
            </a:r>
            <a:endParaRPr lang="en-US" sz="1200" dirty="0">
              <a:solidFill>
                <a:prstClr val="black"/>
              </a:solidFill>
              <a:ea typeface="MS Mincho" panose="02020609040205080304" pitchFamily="49" charset="-128"/>
              <a:cs typeface="Arial" panose="020B0604020202020204" pitchFamily="34" charset="0"/>
            </a:endParaRPr>
          </a:p>
          <a:p>
            <a:pPr defTabSz="514350">
              <a:lnSpc>
                <a:spcPct val="115000"/>
              </a:lnSpc>
            </a:pPr>
            <a:r>
              <a:rPr lang="en-US" sz="1200" baseline="30000" dirty="0">
                <a:ea typeface="Times New Roman" panose="02020603050405020304" pitchFamily="18" charset="0"/>
                <a:cs typeface="Arial" panose="020B0604020202020204" pitchFamily="34" charset="0"/>
              </a:rPr>
              <a:t>2</a:t>
            </a:r>
            <a:r>
              <a:rPr lang="en-US" sz="1200" dirty="0">
                <a:ea typeface="Times New Roman" panose="02020603050405020304" pitchFamily="18" charset="0"/>
                <a:cs typeface="Arial" panose="020B0604020202020204" pitchFamily="34" charset="0"/>
              </a:rPr>
              <a:t>P values were obtained from generalized linear model using a log link and binomial distribution</a:t>
            </a:r>
            <a:endParaRPr lang="en-US" sz="1500" dirty="0">
              <a:solidFill>
                <a:prstClr val="black"/>
              </a:solidFill>
              <a:ea typeface="MS Mincho" panose="02020609040205080304" pitchFamily="49" charset="-128"/>
              <a:cs typeface="Arial" panose="020B0604020202020204" pitchFamily="34" charset="0"/>
            </a:endParaRPr>
          </a:p>
        </p:txBody>
      </p:sp>
      <p:sp>
        <p:nvSpPr>
          <p:cNvPr id="7" name="Slide Number Placeholder 6">
            <a:extLst>
              <a:ext uri="{FF2B5EF4-FFF2-40B4-BE49-F238E27FC236}">
                <a16:creationId xmlns:a16="http://schemas.microsoft.com/office/drawing/2014/main" id="{9ED5FEFC-3510-0BA2-291E-4F15A79AED58}"/>
              </a:ext>
            </a:extLst>
          </p:cNvPr>
          <p:cNvSpPr>
            <a:spLocks noGrp="1"/>
          </p:cNvSpPr>
          <p:nvPr>
            <p:ph type="sldNum" sz="quarter" idx="12"/>
          </p:nvPr>
        </p:nvSpPr>
        <p:spPr/>
        <p:txBody>
          <a:bodyPr/>
          <a:lstStyle/>
          <a:p>
            <a:fld id="{141F52C8-9D90-42B5-B210-B2E65505C690}" type="slidenum">
              <a:rPr lang="en-US" smtClean="0"/>
              <a:t>55</a:t>
            </a:fld>
            <a:endParaRPr lang="en-US" dirty="0"/>
          </a:p>
        </p:txBody>
      </p:sp>
      <p:sp>
        <p:nvSpPr>
          <p:cNvPr id="5" name="TextBox 4">
            <a:extLst>
              <a:ext uri="{FF2B5EF4-FFF2-40B4-BE49-F238E27FC236}">
                <a16:creationId xmlns:a16="http://schemas.microsoft.com/office/drawing/2014/main" id="{D71CD036-29FC-AE05-0F72-4EC901EE2A6A}"/>
              </a:ext>
            </a:extLst>
          </p:cNvPr>
          <p:cNvSpPr txBox="1"/>
          <p:nvPr/>
        </p:nvSpPr>
        <p:spPr>
          <a:xfrm>
            <a:off x="660153" y="3050805"/>
            <a:ext cx="3813717" cy="1246495"/>
          </a:xfrm>
          <a:prstGeom prst="rect">
            <a:avLst/>
          </a:prstGeom>
          <a:solidFill>
            <a:schemeClr val="tx2">
              <a:lumMod val="10000"/>
              <a:lumOff val="90000"/>
            </a:schemeClr>
          </a:solidFill>
          <a:ln>
            <a:solidFill>
              <a:schemeClr val="accent1"/>
            </a:solidFill>
          </a:ln>
        </p:spPr>
        <p:txBody>
          <a:bodyPr wrap="square" rtlCol="0">
            <a:spAutoFit/>
          </a:bodyPr>
          <a:lstStyle/>
          <a:p>
            <a:r>
              <a:rPr lang="en-US" sz="1500" b="1" dirty="0">
                <a:solidFill>
                  <a:schemeClr val="accent1"/>
                </a:solidFill>
              </a:rPr>
              <a:t>Percentage compliance to LNS (day consumed/days observed *100):</a:t>
            </a:r>
          </a:p>
          <a:p>
            <a:r>
              <a:rPr lang="en-US" sz="1500" dirty="0"/>
              <a:t>UCT + LNS = 82.7 (</a:t>
            </a:r>
            <a:r>
              <a:rPr lang="en-US" sz="1500" u="sng" dirty="0"/>
              <a:t>+</a:t>
            </a:r>
            <a:r>
              <a:rPr lang="en-US" sz="1500" dirty="0"/>
              <a:t>11.2)</a:t>
            </a:r>
          </a:p>
          <a:p>
            <a:r>
              <a:rPr lang="en-US" sz="1500" dirty="0"/>
              <a:t>UCT + LNS + SBCC =  94.1 (</a:t>
            </a:r>
            <a:r>
              <a:rPr lang="en-US" sz="1500" u="sng" dirty="0"/>
              <a:t>+</a:t>
            </a:r>
            <a:r>
              <a:rPr lang="en-US" sz="1500" dirty="0"/>
              <a:t>11.3)</a:t>
            </a:r>
          </a:p>
          <a:p>
            <a:r>
              <a:rPr lang="en-US" sz="1500" dirty="0"/>
              <a:t>P value = &lt;0.001</a:t>
            </a:r>
          </a:p>
        </p:txBody>
      </p:sp>
      <p:sp>
        <p:nvSpPr>
          <p:cNvPr id="8" name="TextBox 7">
            <a:extLst>
              <a:ext uri="{FF2B5EF4-FFF2-40B4-BE49-F238E27FC236}">
                <a16:creationId xmlns:a16="http://schemas.microsoft.com/office/drawing/2014/main" id="{111D632D-6645-D441-9AE2-1D7661DB00B5}"/>
              </a:ext>
            </a:extLst>
          </p:cNvPr>
          <p:cNvSpPr txBox="1"/>
          <p:nvPr/>
        </p:nvSpPr>
        <p:spPr>
          <a:xfrm>
            <a:off x="4641695" y="3061600"/>
            <a:ext cx="3813717" cy="1246495"/>
          </a:xfrm>
          <a:prstGeom prst="rect">
            <a:avLst/>
          </a:prstGeom>
          <a:solidFill>
            <a:schemeClr val="tx2">
              <a:lumMod val="10000"/>
              <a:lumOff val="90000"/>
            </a:schemeClr>
          </a:solidFill>
          <a:ln>
            <a:solidFill>
              <a:schemeClr val="accent1"/>
            </a:solidFill>
          </a:ln>
        </p:spPr>
        <p:txBody>
          <a:bodyPr wrap="square" rtlCol="0">
            <a:spAutoFit/>
          </a:bodyPr>
          <a:lstStyle/>
          <a:p>
            <a:r>
              <a:rPr lang="en-US" sz="1500" b="1" dirty="0">
                <a:solidFill>
                  <a:schemeClr val="accent1"/>
                </a:solidFill>
              </a:rPr>
              <a:t># of LNS sachets shared with other family members:</a:t>
            </a:r>
          </a:p>
          <a:p>
            <a:r>
              <a:rPr lang="en-US" sz="1500" dirty="0"/>
              <a:t>UCT + LNS = 50.3 (</a:t>
            </a:r>
            <a:r>
              <a:rPr lang="en-US" sz="1500" u="sng" dirty="0"/>
              <a:t>+</a:t>
            </a:r>
            <a:r>
              <a:rPr lang="en-US" sz="1500" dirty="0"/>
              <a:t>34.5)</a:t>
            </a:r>
          </a:p>
          <a:p>
            <a:r>
              <a:rPr lang="en-US" sz="1500" dirty="0"/>
              <a:t>UCT + LNS + SBCC =  15.3 (</a:t>
            </a:r>
            <a:r>
              <a:rPr lang="en-US" sz="1500" u="sng" dirty="0"/>
              <a:t>+</a:t>
            </a:r>
            <a:r>
              <a:rPr lang="en-US" sz="1500" dirty="0"/>
              <a:t>34.6)</a:t>
            </a:r>
          </a:p>
          <a:p>
            <a:r>
              <a:rPr lang="en-US" sz="1500" dirty="0"/>
              <a:t>P value = &lt;0.001</a:t>
            </a:r>
          </a:p>
        </p:txBody>
      </p:sp>
    </p:spTree>
    <p:extLst>
      <p:ext uri="{BB962C8B-B14F-4D97-AF65-F5344CB8AC3E}">
        <p14:creationId xmlns:p14="http://schemas.microsoft.com/office/powerpoint/2010/main" val="7310173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6CE7-632C-6514-1ED6-2595EB8F2579}"/>
              </a:ext>
            </a:extLst>
          </p:cNvPr>
          <p:cNvSpPr>
            <a:spLocks noGrp="1"/>
          </p:cNvSpPr>
          <p:nvPr>
            <p:ph type="title"/>
          </p:nvPr>
        </p:nvSpPr>
        <p:spPr>
          <a:xfrm>
            <a:off x="628650" y="417892"/>
            <a:ext cx="7886700" cy="850124"/>
          </a:xfrm>
        </p:spPr>
        <p:txBody>
          <a:bodyPr>
            <a:normAutofit/>
          </a:bodyPr>
          <a:lstStyle/>
          <a:p>
            <a:r>
              <a:rPr lang="en-US" sz="3900" dirty="0"/>
              <a:t>Conclusion</a:t>
            </a:r>
          </a:p>
        </p:txBody>
      </p:sp>
      <p:sp>
        <p:nvSpPr>
          <p:cNvPr id="4" name="Slide Number Placeholder 3">
            <a:extLst>
              <a:ext uri="{FF2B5EF4-FFF2-40B4-BE49-F238E27FC236}">
                <a16:creationId xmlns:a16="http://schemas.microsoft.com/office/drawing/2014/main" id="{44B02036-C09A-E4ED-5CA2-9C38E7DFB6F4}"/>
              </a:ext>
            </a:extLst>
          </p:cNvPr>
          <p:cNvSpPr>
            <a:spLocks noGrp="1"/>
          </p:cNvSpPr>
          <p:nvPr>
            <p:ph type="sldNum" sz="quarter" idx="12"/>
          </p:nvPr>
        </p:nvSpPr>
        <p:spPr>
          <a:xfrm>
            <a:off x="6457950" y="4767263"/>
            <a:ext cx="2057400" cy="273844"/>
          </a:xfrm>
        </p:spPr>
        <p:txBody>
          <a:bodyPr>
            <a:normAutofit lnSpcReduction="10000"/>
          </a:bodyPr>
          <a:lstStyle/>
          <a:p>
            <a:pPr>
              <a:spcAft>
                <a:spcPts val="450"/>
              </a:spcAft>
            </a:pPr>
            <a:fld id="{141F52C8-9D90-42B5-B210-B2E65505C690}" type="slidenum">
              <a:rPr lang="en-US"/>
              <a:pPr>
                <a:spcAft>
                  <a:spcPts val="450"/>
                </a:spcAft>
              </a:pPr>
              <a:t>56</a:t>
            </a:fld>
            <a:endParaRPr lang="en-US"/>
          </a:p>
        </p:txBody>
      </p:sp>
      <p:graphicFrame>
        <p:nvGraphicFramePr>
          <p:cNvPr id="6" name="Content Placeholder 2">
            <a:extLst>
              <a:ext uri="{FF2B5EF4-FFF2-40B4-BE49-F238E27FC236}">
                <a16:creationId xmlns:a16="http://schemas.microsoft.com/office/drawing/2014/main" id="{07708D72-A778-A205-890F-B86235B3488A}"/>
              </a:ext>
            </a:extLst>
          </p:cNvPr>
          <p:cNvGraphicFramePr>
            <a:graphicFrameLocks noGrp="1"/>
          </p:cNvGraphicFramePr>
          <p:nvPr>
            <p:ph idx="1"/>
          </p:nvPr>
        </p:nvGraphicFramePr>
        <p:xfrm>
          <a:off x="628650" y="1371600"/>
          <a:ext cx="7886700" cy="3264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4463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8"/>
          <p:cNvPicPr preferRelativeResize="0"/>
          <p:nvPr/>
        </p:nvPicPr>
        <p:blipFill>
          <a:blip r:embed="rId3">
            <a:alphaModFix amt="35000"/>
          </a:blip>
          <a:stretch>
            <a:fillRect/>
          </a:stretch>
        </p:blipFill>
        <p:spPr>
          <a:xfrm>
            <a:off x="0" y="0"/>
            <a:ext cx="9144000" cy="5143500"/>
          </a:xfrm>
          <a:prstGeom prst="rect">
            <a:avLst/>
          </a:prstGeom>
          <a:noFill/>
          <a:ln>
            <a:noFill/>
          </a:ln>
        </p:spPr>
      </p:pic>
      <p:pic>
        <p:nvPicPr>
          <p:cNvPr id="95" name="Google Shape;95;p18"/>
          <p:cNvPicPr preferRelativeResize="0"/>
          <p:nvPr/>
        </p:nvPicPr>
        <p:blipFill rotWithShape="1">
          <a:blip r:embed="rId4">
            <a:alphaModFix/>
          </a:blip>
          <a:srcRect/>
          <a:stretch/>
        </p:blipFill>
        <p:spPr>
          <a:xfrm>
            <a:off x="7805327" y="117975"/>
            <a:ext cx="1109774" cy="746400"/>
          </a:xfrm>
          <a:prstGeom prst="rect">
            <a:avLst/>
          </a:prstGeom>
          <a:noFill/>
          <a:ln>
            <a:noFill/>
          </a:ln>
        </p:spPr>
      </p:pic>
      <p:sp>
        <p:nvSpPr>
          <p:cNvPr id="96" name="Google Shape;96;p18"/>
          <p:cNvSpPr txBox="1">
            <a:spLocks noGrp="1"/>
          </p:cNvSpPr>
          <p:nvPr>
            <p:ph type="title"/>
          </p:nvPr>
        </p:nvSpPr>
        <p:spPr>
          <a:xfrm>
            <a:off x="311700" y="139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latin typeface="Montserrat"/>
                <a:ea typeface="Montserrat"/>
                <a:cs typeface="Montserrat"/>
                <a:sym typeface="Montserrat"/>
              </a:rPr>
              <a:t>Core Team</a:t>
            </a:r>
            <a:endParaRPr b="1">
              <a:latin typeface="Montserrat"/>
              <a:ea typeface="Montserrat"/>
              <a:cs typeface="Montserrat"/>
              <a:sym typeface="Montserrat"/>
            </a:endParaRPr>
          </a:p>
        </p:txBody>
      </p:sp>
      <p:sp>
        <p:nvSpPr>
          <p:cNvPr id="97" name="Google Shape;97;p18"/>
          <p:cNvSpPr txBox="1"/>
          <p:nvPr/>
        </p:nvSpPr>
        <p:spPr>
          <a:xfrm>
            <a:off x="1834525" y="1086702"/>
            <a:ext cx="23823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000" b="1" dirty="0">
                <a:solidFill>
                  <a:schemeClr val="dk1"/>
                </a:solidFill>
                <a:latin typeface="Montserrat"/>
                <a:ea typeface="Montserrat"/>
                <a:cs typeface="Montserrat"/>
                <a:sym typeface="Montserrat"/>
              </a:rPr>
              <a:t>Prof. Dr. Zulfiqar Ali Bhutta</a:t>
            </a: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None/>
            </a:pPr>
            <a:r>
              <a:rPr lang="en-GB" sz="1000" b="1" dirty="0">
                <a:solidFill>
                  <a:schemeClr val="dk1"/>
                </a:solidFill>
                <a:latin typeface="Montserrat"/>
                <a:ea typeface="Montserrat"/>
                <a:cs typeface="Montserrat"/>
                <a:sym typeface="Montserrat"/>
              </a:rPr>
              <a:t>Founding Director COE-WCH</a:t>
            </a: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None/>
            </a:pPr>
            <a:endParaRPr sz="1000" b="1" i="1" dirty="0">
              <a:solidFill>
                <a:schemeClr val="dk1"/>
              </a:solidFill>
              <a:latin typeface="Montserrat"/>
              <a:ea typeface="Montserrat"/>
              <a:cs typeface="Montserrat"/>
              <a:sym typeface="Montserrat"/>
            </a:endParaRPr>
          </a:p>
        </p:txBody>
      </p:sp>
      <p:cxnSp>
        <p:nvCxnSpPr>
          <p:cNvPr id="98" name="Google Shape;98;p18"/>
          <p:cNvCxnSpPr/>
          <p:nvPr/>
        </p:nvCxnSpPr>
        <p:spPr>
          <a:xfrm rot="10800000" flipH="1">
            <a:off x="387900" y="616075"/>
            <a:ext cx="1822200" cy="8400"/>
          </a:xfrm>
          <a:prstGeom prst="straightConnector1">
            <a:avLst/>
          </a:prstGeom>
          <a:noFill/>
          <a:ln w="38100" cap="flat" cmpd="sng">
            <a:solidFill>
              <a:schemeClr val="dk1"/>
            </a:solidFill>
            <a:prstDash val="solid"/>
            <a:round/>
            <a:headEnd type="none" w="med" len="med"/>
            <a:tailEnd type="none" w="med" len="med"/>
          </a:ln>
        </p:spPr>
      </p:cxnSp>
      <p:pic>
        <p:nvPicPr>
          <p:cNvPr id="99" name="Google Shape;99;p18"/>
          <p:cNvPicPr preferRelativeResize="0"/>
          <p:nvPr/>
        </p:nvPicPr>
        <p:blipFill rotWithShape="1">
          <a:blip r:embed="rId5">
            <a:alphaModFix/>
          </a:blip>
          <a:srcRect/>
          <a:stretch/>
        </p:blipFill>
        <p:spPr>
          <a:xfrm>
            <a:off x="4116875" y="373753"/>
            <a:ext cx="1005900" cy="1231420"/>
          </a:xfrm>
          <a:prstGeom prst="rect">
            <a:avLst/>
          </a:prstGeom>
          <a:noFill/>
          <a:ln>
            <a:noFill/>
          </a:ln>
        </p:spPr>
      </p:pic>
      <p:pic>
        <p:nvPicPr>
          <p:cNvPr id="100" name="Google Shape;100;p18"/>
          <p:cNvPicPr preferRelativeResize="0"/>
          <p:nvPr/>
        </p:nvPicPr>
        <p:blipFill>
          <a:blip r:embed="rId6">
            <a:alphaModFix/>
          </a:blip>
          <a:stretch>
            <a:fillRect/>
          </a:stretch>
        </p:blipFill>
        <p:spPr>
          <a:xfrm>
            <a:off x="5657274" y="137002"/>
            <a:ext cx="1005899" cy="1005928"/>
          </a:xfrm>
          <a:prstGeom prst="rect">
            <a:avLst/>
          </a:prstGeom>
          <a:noFill/>
          <a:ln>
            <a:noFill/>
          </a:ln>
        </p:spPr>
      </p:pic>
      <p:pic>
        <p:nvPicPr>
          <p:cNvPr id="101" name="Google Shape;101;p18"/>
          <p:cNvPicPr preferRelativeResize="0"/>
          <p:nvPr/>
        </p:nvPicPr>
        <p:blipFill>
          <a:blip r:embed="rId7">
            <a:alphaModFix/>
          </a:blip>
          <a:stretch>
            <a:fillRect/>
          </a:stretch>
        </p:blipFill>
        <p:spPr>
          <a:xfrm>
            <a:off x="2470800" y="139275"/>
            <a:ext cx="1005900" cy="1005928"/>
          </a:xfrm>
          <a:prstGeom prst="rect">
            <a:avLst/>
          </a:prstGeom>
          <a:noFill/>
          <a:ln>
            <a:noFill/>
          </a:ln>
        </p:spPr>
      </p:pic>
      <p:sp>
        <p:nvSpPr>
          <p:cNvPr id="102" name="Google Shape;102;p18"/>
          <p:cNvSpPr txBox="1"/>
          <p:nvPr/>
        </p:nvSpPr>
        <p:spPr>
          <a:xfrm>
            <a:off x="4018880" y="1524199"/>
            <a:ext cx="1287411" cy="33090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000" b="1" dirty="0">
                <a:solidFill>
                  <a:schemeClr val="dk1"/>
                </a:solidFill>
                <a:latin typeface="Montserrat"/>
                <a:ea typeface="Montserrat"/>
                <a:cs typeface="Montserrat"/>
                <a:sym typeface="Montserrat"/>
              </a:rPr>
              <a:t>Dr. Shabina Ariff</a:t>
            </a: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None/>
            </a:pPr>
            <a:endParaRPr sz="1000" b="1" i="1" dirty="0">
              <a:solidFill>
                <a:schemeClr val="dk1"/>
              </a:solidFill>
              <a:latin typeface="Montserrat"/>
              <a:ea typeface="Montserrat"/>
              <a:cs typeface="Montserrat"/>
              <a:sym typeface="Montserrat"/>
            </a:endParaRPr>
          </a:p>
        </p:txBody>
      </p:sp>
      <p:sp>
        <p:nvSpPr>
          <p:cNvPr id="103" name="Google Shape;103;p18"/>
          <p:cNvSpPr txBox="1"/>
          <p:nvPr/>
        </p:nvSpPr>
        <p:spPr>
          <a:xfrm>
            <a:off x="4845500" y="1086700"/>
            <a:ext cx="26862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000" b="1" dirty="0">
                <a:solidFill>
                  <a:schemeClr val="dk1"/>
                </a:solidFill>
                <a:latin typeface="Montserrat"/>
                <a:ea typeface="Montserrat"/>
                <a:cs typeface="Montserrat"/>
                <a:sym typeface="Montserrat"/>
              </a:rPr>
              <a:t>Prof. Dr. Sajid Soofi</a:t>
            </a: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None/>
            </a:pPr>
            <a:r>
              <a:rPr lang="en-GB" sz="1000" b="1" dirty="0">
                <a:solidFill>
                  <a:schemeClr val="dk1"/>
                </a:solidFill>
                <a:latin typeface="Montserrat"/>
                <a:ea typeface="Montserrat"/>
                <a:cs typeface="Montserrat"/>
                <a:sym typeface="Montserrat"/>
              </a:rPr>
              <a:t>Assoc. Director  COE-WCH</a:t>
            </a: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None/>
            </a:pPr>
            <a:endParaRPr sz="1000" b="1" i="1" dirty="0">
              <a:solidFill>
                <a:schemeClr val="dk1"/>
              </a:solidFill>
              <a:latin typeface="Montserrat"/>
              <a:ea typeface="Montserrat"/>
              <a:cs typeface="Montserrat"/>
              <a:sym typeface="Montserrat"/>
            </a:endParaRPr>
          </a:p>
        </p:txBody>
      </p:sp>
      <p:pic>
        <p:nvPicPr>
          <p:cNvPr id="104" name="Google Shape;104;p18"/>
          <p:cNvPicPr preferRelativeResize="0"/>
          <p:nvPr/>
        </p:nvPicPr>
        <p:blipFill>
          <a:blip r:embed="rId8">
            <a:alphaModFix/>
          </a:blip>
          <a:stretch>
            <a:fillRect/>
          </a:stretch>
        </p:blipFill>
        <p:spPr>
          <a:xfrm>
            <a:off x="7245394" y="1016740"/>
            <a:ext cx="1109750" cy="1196685"/>
          </a:xfrm>
          <a:prstGeom prst="rect">
            <a:avLst/>
          </a:prstGeom>
          <a:noFill/>
          <a:ln>
            <a:noFill/>
          </a:ln>
        </p:spPr>
      </p:pic>
      <p:sp>
        <p:nvSpPr>
          <p:cNvPr id="105" name="Google Shape;105;p18"/>
          <p:cNvSpPr txBox="1"/>
          <p:nvPr/>
        </p:nvSpPr>
        <p:spPr>
          <a:xfrm>
            <a:off x="7173350" y="2154978"/>
            <a:ext cx="1253838" cy="30330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000" b="1" dirty="0">
                <a:solidFill>
                  <a:schemeClr val="dk1"/>
                </a:solidFill>
                <a:latin typeface="Montserrat"/>
                <a:ea typeface="Montserrat"/>
                <a:cs typeface="Montserrat"/>
                <a:sym typeface="Montserrat"/>
              </a:rPr>
              <a:t>Imtiaz Hussain</a:t>
            </a: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None/>
            </a:pP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None/>
            </a:pP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None/>
            </a:pPr>
            <a:endParaRPr sz="1000" b="1" i="1" dirty="0">
              <a:solidFill>
                <a:schemeClr val="dk1"/>
              </a:solidFill>
              <a:latin typeface="Montserrat"/>
              <a:ea typeface="Montserrat"/>
              <a:cs typeface="Montserrat"/>
              <a:sym typeface="Montserrat"/>
            </a:endParaRPr>
          </a:p>
        </p:txBody>
      </p:sp>
      <p:pic>
        <p:nvPicPr>
          <p:cNvPr id="106" name="Google Shape;106;p18"/>
          <p:cNvPicPr preferRelativeResize="0"/>
          <p:nvPr/>
        </p:nvPicPr>
        <p:blipFill>
          <a:blip r:embed="rId9">
            <a:alphaModFix/>
          </a:blip>
          <a:stretch>
            <a:fillRect/>
          </a:stretch>
        </p:blipFill>
        <p:spPr>
          <a:xfrm>
            <a:off x="387897" y="2063086"/>
            <a:ext cx="1031115" cy="1070846"/>
          </a:xfrm>
          <a:prstGeom prst="rect">
            <a:avLst/>
          </a:prstGeom>
          <a:noFill/>
          <a:ln>
            <a:noFill/>
          </a:ln>
        </p:spPr>
      </p:pic>
      <p:pic>
        <p:nvPicPr>
          <p:cNvPr id="107" name="Google Shape;107;p18"/>
          <p:cNvPicPr preferRelativeResize="0"/>
          <p:nvPr/>
        </p:nvPicPr>
        <p:blipFill>
          <a:blip r:embed="rId10">
            <a:alphaModFix/>
          </a:blip>
          <a:stretch>
            <a:fillRect/>
          </a:stretch>
        </p:blipFill>
        <p:spPr>
          <a:xfrm>
            <a:off x="4304774" y="2071409"/>
            <a:ext cx="1109776" cy="1057125"/>
          </a:xfrm>
          <a:prstGeom prst="rect">
            <a:avLst/>
          </a:prstGeom>
          <a:noFill/>
          <a:ln>
            <a:noFill/>
          </a:ln>
        </p:spPr>
      </p:pic>
      <p:pic>
        <p:nvPicPr>
          <p:cNvPr id="108" name="Google Shape;108;p18"/>
          <p:cNvPicPr preferRelativeResize="0"/>
          <p:nvPr/>
        </p:nvPicPr>
        <p:blipFill>
          <a:blip r:embed="rId11">
            <a:alphaModFix/>
          </a:blip>
          <a:stretch>
            <a:fillRect/>
          </a:stretch>
        </p:blipFill>
        <p:spPr>
          <a:xfrm>
            <a:off x="1744389" y="2034129"/>
            <a:ext cx="961652" cy="1070846"/>
          </a:xfrm>
          <a:prstGeom prst="rect">
            <a:avLst/>
          </a:prstGeom>
          <a:noFill/>
          <a:ln>
            <a:noFill/>
          </a:ln>
        </p:spPr>
      </p:pic>
      <p:pic>
        <p:nvPicPr>
          <p:cNvPr id="110" name="Google Shape;110;p18"/>
          <p:cNvPicPr preferRelativeResize="0"/>
          <p:nvPr/>
        </p:nvPicPr>
        <p:blipFill>
          <a:blip r:embed="rId12">
            <a:alphaModFix/>
          </a:blip>
          <a:stretch>
            <a:fillRect/>
          </a:stretch>
        </p:blipFill>
        <p:spPr>
          <a:xfrm>
            <a:off x="1182713" y="3596483"/>
            <a:ext cx="1016562" cy="1128626"/>
          </a:xfrm>
          <a:prstGeom prst="rect">
            <a:avLst/>
          </a:prstGeom>
          <a:noFill/>
          <a:ln>
            <a:noFill/>
          </a:ln>
        </p:spPr>
      </p:pic>
      <p:pic>
        <p:nvPicPr>
          <p:cNvPr id="111" name="Google Shape;111;p18"/>
          <p:cNvPicPr preferRelativeResize="0"/>
          <p:nvPr/>
        </p:nvPicPr>
        <p:blipFill>
          <a:blip r:embed="rId13">
            <a:alphaModFix/>
          </a:blip>
          <a:stretch>
            <a:fillRect/>
          </a:stretch>
        </p:blipFill>
        <p:spPr>
          <a:xfrm>
            <a:off x="4372476" y="3586496"/>
            <a:ext cx="1038917" cy="1107640"/>
          </a:xfrm>
          <a:prstGeom prst="rect">
            <a:avLst/>
          </a:prstGeom>
          <a:noFill/>
          <a:ln>
            <a:noFill/>
          </a:ln>
        </p:spPr>
      </p:pic>
      <p:sp>
        <p:nvSpPr>
          <p:cNvPr id="112" name="Google Shape;112;p18"/>
          <p:cNvSpPr txBox="1"/>
          <p:nvPr/>
        </p:nvSpPr>
        <p:spPr>
          <a:xfrm>
            <a:off x="251895" y="3068677"/>
            <a:ext cx="1240599" cy="31562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1000" b="1" dirty="0">
                <a:solidFill>
                  <a:schemeClr val="dk1"/>
                </a:solidFill>
                <a:latin typeface="Montserrat"/>
                <a:ea typeface="Montserrat"/>
                <a:cs typeface="Montserrat"/>
                <a:sym typeface="Montserrat"/>
              </a:rPr>
              <a:t>Imran Ahmed</a:t>
            </a: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None/>
            </a:pP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None/>
            </a:pP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None/>
            </a:pP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None/>
            </a:pPr>
            <a:endParaRPr sz="1000" b="1" i="1" dirty="0">
              <a:solidFill>
                <a:schemeClr val="dk1"/>
              </a:solidFill>
              <a:latin typeface="Montserrat"/>
              <a:ea typeface="Montserrat"/>
              <a:cs typeface="Montserrat"/>
              <a:sym typeface="Montserrat"/>
            </a:endParaRPr>
          </a:p>
        </p:txBody>
      </p:sp>
      <p:sp>
        <p:nvSpPr>
          <p:cNvPr id="113" name="Google Shape;113;p18"/>
          <p:cNvSpPr txBox="1"/>
          <p:nvPr/>
        </p:nvSpPr>
        <p:spPr>
          <a:xfrm>
            <a:off x="4027631" y="3105309"/>
            <a:ext cx="1631330" cy="26489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1000" b="1" dirty="0">
                <a:solidFill>
                  <a:schemeClr val="dk1"/>
                </a:solidFill>
                <a:latin typeface="Montserrat"/>
                <a:ea typeface="Montserrat"/>
                <a:cs typeface="Montserrat"/>
                <a:sym typeface="Montserrat"/>
              </a:rPr>
              <a:t>Gul Nawaz Khan</a:t>
            </a: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None/>
            </a:pP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None/>
            </a:pP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None/>
            </a:pP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None/>
            </a:pP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None/>
            </a:pP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None/>
            </a:pPr>
            <a:endParaRPr sz="1000" b="1" i="1" dirty="0">
              <a:solidFill>
                <a:schemeClr val="dk1"/>
              </a:solidFill>
              <a:latin typeface="Montserrat"/>
              <a:ea typeface="Montserrat"/>
              <a:cs typeface="Montserrat"/>
              <a:sym typeface="Montserrat"/>
            </a:endParaRPr>
          </a:p>
        </p:txBody>
      </p:sp>
      <p:sp>
        <p:nvSpPr>
          <p:cNvPr id="114" name="Google Shape;114;p18"/>
          <p:cNvSpPr txBox="1"/>
          <p:nvPr/>
        </p:nvSpPr>
        <p:spPr>
          <a:xfrm>
            <a:off x="1575227" y="3038203"/>
            <a:ext cx="1410714" cy="31562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1000" b="1" dirty="0">
                <a:solidFill>
                  <a:schemeClr val="dk1"/>
                </a:solidFill>
                <a:latin typeface="Montserrat"/>
                <a:ea typeface="Montserrat"/>
                <a:cs typeface="Montserrat"/>
                <a:sym typeface="Montserrat"/>
              </a:rPr>
              <a:t>Dr. Shah Muhammad</a:t>
            </a: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None/>
            </a:pP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None/>
            </a:pP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None/>
            </a:pP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None/>
            </a:pP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None/>
            </a:pP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None/>
            </a:pP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None/>
            </a:pPr>
            <a:endParaRPr sz="1000" b="1" dirty="0">
              <a:solidFill>
                <a:schemeClr val="dk1"/>
              </a:solidFill>
              <a:latin typeface="Montserrat"/>
              <a:ea typeface="Montserrat"/>
              <a:cs typeface="Montserrat"/>
              <a:sym typeface="Montserrat"/>
            </a:endParaRPr>
          </a:p>
          <a:p>
            <a:pPr marL="0" lvl="0" indent="0" algn="ctr" rtl="0">
              <a:spcBef>
                <a:spcPts val="0"/>
              </a:spcBef>
              <a:spcAft>
                <a:spcPts val="0"/>
              </a:spcAft>
              <a:buNone/>
            </a:pPr>
            <a:endParaRPr sz="1000" b="1" i="1" dirty="0">
              <a:solidFill>
                <a:schemeClr val="dk1"/>
              </a:solidFill>
              <a:latin typeface="Montserrat"/>
              <a:ea typeface="Montserrat"/>
              <a:cs typeface="Montserrat"/>
              <a:sym typeface="Montserrat"/>
            </a:endParaRPr>
          </a:p>
        </p:txBody>
      </p:sp>
      <p:sp>
        <p:nvSpPr>
          <p:cNvPr id="116" name="Google Shape;116;p18"/>
          <p:cNvSpPr txBox="1"/>
          <p:nvPr/>
        </p:nvSpPr>
        <p:spPr>
          <a:xfrm>
            <a:off x="779894" y="4660255"/>
            <a:ext cx="1822200" cy="31562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1000" b="1" dirty="0">
                <a:solidFill>
                  <a:srgbClr val="222222"/>
                </a:solidFill>
                <a:latin typeface="Montserrat"/>
                <a:ea typeface="Montserrat"/>
                <a:cs typeface="Montserrat"/>
                <a:sym typeface="Montserrat"/>
              </a:rPr>
              <a:t>Muhammad Umer</a:t>
            </a:r>
            <a:endParaRPr sz="1000" b="1" dirty="0">
              <a:solidFill>
                <a:srgbClr val="222222"/>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sz="1000" b="1" dirty="0">
              <a:solidFill>
                <a:srgbClr val="222222"/>
              </a:solidFill>
              <a:latin typeface="Montserrat"/>
              <a:ea typeface="Montserrat"/>
              <a:cs typeface="Montserrat"/>
              <a:sym typeface="Montserrat"/>
            </a:endParaRPr>
          </a:p>
          <a:p>
            <a:pPr marL="0" lvl="0" indent="0" algn="ctr" rtl="0">
              <a:spcBef>
                <a:spcPts val="0"/>
              </a:spcBef>
              <a:spcAft>
                <a:spcPts val="0"/>
              </a:spcAft>
              <a:buNone/>
            </a:pPr>
            <a:r>
              <a:rPr lang="en-GB" sz="1000" b="1" dirty="0">
                <a:solidFill>
                  <a:srgbClr val="222222"/>
                </a:solidFill>
                <a:latin typeface="Montserrat"/>
                <a:ea typeface="Montserrat"/>
                <a:cs typeface="Montserrat"/>
                <a:sym typeface="Montserrat"/>
              </a:rPr>
              <a:t> </a:t>
            </a:r>
            <a:endParaRPr sz="1000" b="1" dirty="0">
              <a:solidFill>
                <a:srgbClr val="222222"/>
              </a:solidFill>
              <a:latin typeface="Montserrat"/>
              <a:ea typeface="Montserrat"/>
              <a:cs typeface="Montserrat"/>
              <a:sym typeface="Montserrat"/>
            </a:endParaRPr>
          </a:p>
          <a:p>
            <a:pPr marL="0" lvl="0" indent="0" algn="ctr" rtl="0">
              <a:spcBef>
                <a:spcPts val="0"/>
              </a:spcBef>
              <a:spcAft>
                <a:spcPts val="0"/>
              </a:spcAft>
              <a:buNone/>
            </a:pPr>
            <a:endParaRPr sz="1000" b="1" dirty="0">
              <a:solidFill>
                <a:srgbClr val="222222"/>
              </a:solidFill>
              <a:latin typeface="Montserrat"/>
              <a:ea typeface="Montserrat"/>
              <a:cs typeface="Montserrat"/>
              <a:sym typeface="Montserrat"/>
            </a:endParaRPr>
          </a:p>
          <a:p>
            <a:pPr marL="0" lvl="0" indent="0" algn="ctr" rtl="0">
              <a:spcBef>
                <a:spcPts val="0"/>
              </a:spcBef>
              <a:spcAft>
                <a:spcPts val="0"/>
              </a:spcAft>
              <a:buNone/>
            </a:pPr>
            <a:endParaRPr sz="1000" b="1" dirty="0">
              <a:solidFill>
                <a:srgbClr val="222222"/>
              </a:solidFill>
              <a:latin typeface="Montserrat"/>
              <a:ea typeface="Montserrat"/>
              <a:cs typeface="Montserrat"/>
              <a:sym typeface="Montserrat"/>
            </a:endParaRPr>
          </a:p>
        </p:txBody>
      </p:sp>
      <p:sp>
        <p:nvSpPr>
          <p:cNvPr id="117" name="Google Shape;117;p18"/>
          <p:cNvSpPr txBox="1"/>
          <p:nvPr/>
        </p:nvSpPr>
        <p:spPr>
          <a:xfrm>
            <a:off x="4320771" y="4639795"/>
            <a:ext cx="1109775" cy="27855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1000" b="1" dirty="0">
                <a:solidFill>
                  <a:srgbClr val="222222"/>
                </a:solidFill>
                <a:latin typeface="Montserrat"/>
                <a:ea typeface="Montserrat"/>
                <a:cs typeface="Montserrat"/>
                <a:sym typeface="Montserrat"/>
              </a:rPr>
              <a:t>Owais Rupani</a:t>
            </a:r>
            <a:endParaRPr sz="1000" b="1" dirty="0">
              <a:solidFill>
                <a:srgbClr val="222222"/>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sz="1000" b="1" dirty="0">
              <a:solidFill>
                <a:srgbClr val="222222"/>
              </a:solidFill>
              <a:latin typeface="Montserrat"/>
              <a:ea typeface="Montserrat"/>
              <a:cs typeface="Montserrat"/>
              <a:sym typeface="Montserrat"/>
            </a:endParaRPr>
          </a:p>
          <a:p>
            <a:pPr marL="0" lvl="0" indent="0" algn="ctr" rtl="0">
              <a:spcBef>
                <a:spcPts val="0"/>
              </a:spcBef>
              <a:spcAft>
                <a:spcPts val="0"/>
              </a:spcAft>
              <a:buNone/>
            </a:pPr>
            <a:r>
              <a:rPr lang="en-GB" sz="1000" b="1" dirty="0">
                <a:solidFill>
                  <a:srgbClr val="222222"/>
                </a:solidFill>
                <a:latin typeface="Montserrat"/>
                <a:ea typeface="Montserrat"/>
                <a:cs typeface="Montserrat"/>
                <a:sym typeface="Montserrat"/>
              </a:rPr>
              <a:t> </a:t>
            </a:r>
            <a:endParaRPr sz="1000" b="1" dirty="0">
              <a:solidFill>
                <a:srgbClr val="222222"/>
              </a:solidFill>
              <a:latin typeface="Montserrat"/>
              <a:ea typeface="Montserrat"/>
              <a:cs typeface="Montserrat"/>
              <a:sym typeface="Montserrat"/>
            </a:endParaRPr>
          </a:p>
          <a:p>
            <a:pPr marL="0" lvl="0" indent="0" algn="ctr" rtl="0">
              <a:spcBef>
                <a:spcPts val="0"/>
              </a:spcBef>
              <a:spcAft>
                <a:spcPts val="0"/>
              </a:spcAft>
              <a:buNone/>
            </a:pPr>
            <a:endParaRPr sz="1000" b="1" dirty="0">
              <a:solidFill>
                <a:srgbClr val="222222"/>
              </a:solidFill>
              <a:latin typeface="Montserrat"/>
              <a:ea typeface="Montserrat"/>
              <a:cs typeface="Montserrat"/>
              <a:sym typeface="Montserrat"/>
            </a:endParaRPr>
          </a:p>
          <a:p>
            <a:pPr marL="0" lvl="0" indent="0" algn="ctr" rtl="0">
              <a:spcBef>
                <a:spcPts val="0"/>
              </a:spcBef>
              <a:spcAft>
                <a:spcPts val="0"/>
              </a:spcAft>
              <a:buNone/>
            </a:pPr>
            <a:endParaRPr sz="1000" b="1" dirty="0">
              <a:solidFill>
                <a:srgbClr val="222222"/>
              </a:solidFill>
              <a:latin typeface="Montserrat"/>
              <a:ea typeface="Montserrat"/>
              <a:cs typeface="Montserrat"/>
              <a:sym typeface="Montserrat"/>
            </a:endParaRPr>
          </a:p>
        </p:txBody>
      </p:sp>
      <p:pic>
        <p:nvPicPr>
          <p:cNvPr id="118" name="Google Shape;118;p18"/>
          <p:cNvPicPr preferRelativeResize="0"/>
          <p:nvPr/>
        </p:nvPicPr>
        <p:blipFill rotWithShape="1">
          <a:blip r:embed="rId14">
            <a:alphaModFix/>
          </a:blip>
          <a:srcRect t="3772" r="13134"/>
          <a:stretch/>
        </p:blipFill>
        <p:spPr>
          <a:xfrm>
            <a:off x="5804003" y="3605331"/>
            <a:ext cx="1038917" cy="1069970"/>
          </a:xfrm>
          <a:prstGeom prst="rect">
            <a:avLst/>
          </a:prstGeom>
          <a:noFill/>
          <a:ln>
            <a:noFill/>
          </a:ln>
        </p:spPr>
      </p:pic>
      <p:sp>
        <p:nvSpPr>
          <p:cNvPr id="119" name="Google Shape;119;p18"/>
          <p:cNvSpPr txBox="1"/>
          <p:nvPr/>
        </p:nvSpPr>
        <p:spPr>
          <a:xfrm>
            <a:off x="5411393" y="4629345"/>
            <a:ext cx="1945503" cy="26489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1000" b="1" dirty="0">
                <a:solidFill>
                  <a:srgbClr val="222222"/>
                </a:solidFill>
                <a:latin typeface="Montserrat"/>
                <a:ea typeface="Montserrat"/>
                <a:cs typeface="Montserrat"/>
                <a:sym typeface="Montserrat"/>
              </a:rPr>
              <a:t>Hina Thobani</a:t>
            </a:r>
            <a:endParaRPr sz="1000" b="1" dirty="0">
              <a:solidFill>
                <a:srgbClr val="222222"/>
              </a:solidFill>
              <a:latin typeface="Montserrat"/>
              <a:ea typeface="Montserrat"/>
              <a:cs typeface="Montserrat"/>
              <a:sym typeface="Montserrat"/>
            </a:endParaRPr>
          </a:p>
          <a:p>
            <a:pPr marL="0" lvl="0" indent="0" algn="ctr" rtl="0">
              <a:spcBef>
                <a:spcPts val="0"/>
              </a:spcBef>
              <a:spcAft>
                <a:spcPts val="0"/>
              </a:spcAft>
              <a:buNone/>
            </a:pPr>
            <a:r>
              <a:rPr lang="en-GB" sz="1000" b="1" dirty="0">
                <a:solidFill>
                  <a:srgbClr val="222222"/>
                </a:solidFill>
                <a:latin typeface="Montserrat"/>
                <a:ea typeface="Montserrat"/>
                <a:cs typeface="Montserrat"/>
                <a:sym typeface="Montserrat"/>
              </a:rPr>
              <a:t> </a:t>
            </a:r>
            <a:endParaRPr sz="1000" b="1" dirty="0">
              <a:solidFill>
                <a:srgbClr val="222222"/>
              </a:solidFill>
              <a:latin typeface="Montserrat"/>
              <a:ea typeface="Montserrat"/>
              <a:cs typeface="Montserrat"/>
              <a:sym typeface="Montserrat"/>
            </a:endParaRPr>
          </a:p>
          <a:p>
            <a:pPr marL="0" lvl="0" indent="0" algn="ctr" rtl="0">
              <a:spcBef>
                <a:spcPts val="0"/>
              </a:spcBef>
              <a:spcAft>
                <a:spcPts val="0"/>
              </a:spcAft>
              <a:buNone/>
            </a:pPr>
            <a:endParaRPr sz="1000" b="1" dirty="0">
              <a:solidFill>
                <a:srgbClr val="222222"/>
              </a:solidFill>
              <a:latin typeface="Montserrat"/>
              <a:ea typeface="Montserrat"/>
              <a:cs typeface="Montserrat"/>
              <a:sym typeface="Montserrat"/>
            </a:endParaRPr>
          </a:p>
          <a:p>
            <a:pPr marL="0" lvl="0" indent="0" algn="ctr" rtl="0">
              <a:spcBef>
                <a:spcPts val="0"/>
              </a:spcBef>
              <a:spcAft>
                <a:spcPts val="0"/>
              </a:spcAft>
              <a:buNone/>
            </a:pPr>
            <a:endParaRPr sz="1000" b="1" dirty="0">
              <a:solidFill>
                <a:srgbClr val="222222"/>
              </a:solidFill>
              <a:latin typeface="Montserrat"/>
              <a:ea typeface="Montserrat"/>
              <a:cs typeface="Montserrat"/>
              <a:sym typeface="Montserrat"/>
            </a:endParaRPr>
          </a:p>
        </p:txBody>
      </p:sp>
      <p:pic>
        <p:nvPicPr>
          <p:cNvPr id="120" name="Google Shape;120;p18"/>
          <p:cNvPicPr preferRelativeResize="0"/>
          <p:nvPr/>
        </p:nvPicPr>
        <p:blipFill rotWithShape="1">
          <a:blip r:embed="rId15">
            <a:alphaModFix/>
          </a:blip>
          <a:srcRect l="18380" t="25261" r="7142" b="12425"/>
          <a:stretch/>
        </p:blipFill>
        <p:spPr>
          <a:xfrm>
            <a:off x="5733521" y="2079820"/>
            <a:ext cx="1070026" cy="1060679"/>
          </a:xfrm>
          <a:prstGeom prst="rect">
            <a:avLst/>
          </a:prstGeom>
          <a:noFill/>
          <a:ln>
            <a:noFill/>
          </a:ln>
        </p:spPr>
      </p:pic>
      <p:sp>
        <p:nvSpPr>
          <p:cNvPr id="121" name="Google Shape;121;p18"/>
          <p:cNvSpPr txBox="1"/>
          <p:nvPr/>
        </p:nvSpPr>
        <p:spPr>
          <a:xfrm>
            <a:off x="5690473" y="3145698"/>
            <a:ext cx="1206900" cy="20904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1000" b="1" dirty="0">
                <a:solidFill>
                  <a:srgbClr val="222222"/>
                </a:solidFill>
                <a:latin typeface="Montserrat"/>
                <a:ea typeface="Montserrat"/>
                <a:cs typeface="Montserrat"/>
                <a:sym typeface="Montserrat"/>
              </a:rPr>
              <a:t>Arjumand Rizvi</a:t>
            </a:r>
            <a:endParaRPr sz="1000" b="1" dirty="0">
              <a:solidFill>
                <a:srgbClr val="222222"/>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sz="1000" b="1" dirty="0">
              <a:solidFill>
                <a:srgbClr val="222222"/>
              </a:solidFill>
              <a:latin typeface="Montserrat"/>
              <a:ea typeface="Montserrat"/>
              <a:cs typeface="Montserrat"/>
              <a:sym typeface="Montserrat"/>
            </a:endParaRPr>
          </a:p>
          <a:p>
            <a:pPr marL="0" lvl="0" indent="0" algn="ctr" rtl="0">
              <a:spcBef>
                <a:spcPts val="0"/>
              </a:spcBef>
              <a:spcAft>
                <a:spcPts val="0"/>
              </a:spcAft>
              <a:buNone/>
            </a:pPr>
            <a:r>
              <a:rPr lang="en-GB" sz="1000" b="1" dirty="0">
                <a:solidFill>
                  <a:srgbClr val="222222"/>
                </a:solidFill>
                <a:latin typeface="Montserrat"/>
                <a:ea typeface="Montserrat"/>
                <a:cs typeface="Montserrat"/>
                <a:sym typeface="Montserrat"/>
              </a:rPr>
              <a:t> </a:t>
            </a:r>
            <a:endParaRPr sz="1000" b="1" dirty="0">
              <a:solidFill>
                <a:srgbClr val="222222"/>
              </a:solidFill>
              <a:latin typeface="Montserrat"/>
              <a:ea typeface="Montserrat"/>
              <a:cs typeface="Montserrat"/>
              <a:sym typeface="Montserrat"/>
            </a:endParaRPr>
          </a:p>
          <a:p>
            <a:pPr marL="0" lvl="0" indent="0" algn="ctr" rtl="0">
              <a:spcBef>
                <a:spcPts val="0"/>
              </a:spcBef>
              <a:spcAft>
                <a:spcPts val="0"/>
              </a:spcAft>
              <a:buNone/>
            </a:pPr>
            <a:endParaRPr sz="1000" b="1" dirty="0">
              <a:solidFill>
                <a:srgbClr val="222222"/>
              </a:solidFill>
              <a:latin typeface="Montserrat"/>
              <a:ea typeface="Montserrat"/>
              <a:cs typeface="Montserrat"/>
              <a:sym typeface="Montserrat"/>
            </a:endParaRPr>
          </a:p>
          <a:p>
            <a:pPr marL="0" lvl="0" indent="0" algn="ctr" rtl="0">
              <a:spcBef>
                <a:spcPts val="0"/>
              </a:spcBef>
              <a:spcAft>
                <a:spcPts val="0"/>
              </a:spcAft>
              <a:buNone/>
            </a:pPr>
            <a:endParaRPr sz="1000" b="1" dirty="0">
              <a:solidFill>
                <a:srgbClr val="222222"/>
              </a:solidFill>
              <a:latin typeface="Montserrat"/>
              <a:ea typeface="Montserrat"/>
              <a:cs typeface="Montserrat"/>
              <a:sym typeface="Montserrat"/>
            </a:endParaRPr>
          </a:p>
        </p:txBody>
      </p:sp>
      <p:pic>
        <p:nvPicPr>
          <p:cNvPr id="122" name="Google Shape;122;p18"/>
          <p:cNvPicPr preferRelativeResize="0"/>
          <p:nvPr/>
        </p:nvPicPr>
        <p:blipFill>
          <a:blip r:embed="rId16">
            <a:alphaModFix/>
          </a:blip>
          <a:stretch>
            <a:fillRect/>
          </a:stretch>
        </p:blipFill>
        <p:spPr>
          <a:xfrm>
            <a:off x="2706041" y="3581270"/>
            <a:ext cx="1109775" cy="1128626"/>
          </a:xfrm>
          <a:prstGeom prst="rect">
            <a:avLst/>
          </a:prstGeom>
          <a:noFill/>
          <a:ln>
            <a:noFill/>
          </a:ln>
        </p:spPr>
      </p:pic>
      <p:sp>
        <p:nvSpPr>
          <p:cNvPr id="123" name="Google Shape;123;p18"/>
          <p:cNvSpPr txBox="1"/>
          <p:nvPr/>
        </p:nvSpPr>
        <p:spPr>
          <a:xfrm>
            <a:off x="2394625" y="4645252"/>
            <a:ext cx="1822200" cy="24898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1000" b="1" dirty="0">
                <a:solidFill>
                  <a:srgbClr val="222222"/>
                </a:solidFill>
                <a:latin typeface="Montserrat"/>
                <a:ea typeface="Montserrat"/>
                <a:cs typeface="Montserrat"/>
                <a:sym typeface="Montserrat"/>
              </a:rPr>
              <a:t>Shanila Nooruddin</a:t>
            </a:r>
            <a:endParaRPr sz="1000" b="1" dirty="0">
              <a:solidFill>
                <a:srgbClr val="222222"/>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sz="1000" b="1" dirty="0">
              <a:solidFill>
                <a:srgbClr val="222222"/>
              </a:solidFill>
              <a:latin typeface="Montserrat"/>
              <a:ea typeface="Montserrat"/>
              <a:cs typeface="Montserrat"/>
              <a:sym typeface="Montserrat"/>
            </a:endParaRPr>
          </a:p>
          <a:p>
            <a:pPr marL="0" lvl="0" indent="0" algn="ctr" rtl="0">
              <a:spcBef>
                <a:spcPts val="0"/>
              </a:spcBef>
              <a:spcAft>
                <a:spcPts val="0"/>
              </a:spcAft>
              <a:buNone/>
            </a:pPr>
            <a:r>
              <a:rPr lang="en-GB" sz="1000" b="1" dirty="0">
                <a:solidFill>
                  <a:srgbClr val="222222"/>
                </a:solidFill>
                <a:latin typeface="Montserrat"/>
                <a:ea typeface="Montserrat"/>
                <a:cs typeface="Montserrat"/>
                <a:sym typeface="Montserrat"/>
              </a:rPr>
              <a:t> </a:t>
            </a:r>
            <a:endParaRPr sz="1000" b="1" dirty="0">
              <a:solidFill>
                <a:srgbClr val="222222"/>
              </a:solidFill>
              <a:latin typeface="Montserrat"/>
              <a:ea typeface="Montserrat"/>
              <a:cs typeface="Montserrat"/>
              <a:sym typeface="Montserrat"/>
            </a:endParaRPr>
          </a:p>
          <a:p>
            <a:pPr marL="0" lvl="0" indent="0" algn="ctr" rtl="0">
              <a:spcBef>
                <a:spcPts val="0"/>
              </a:spcBef>
              <a:spcAft>
                <a:spcPts val="0"/>
              </a:spcAft>
              <a:buNone/>
            </a:pPr>
            <a:endParaRPr sz="1000" b="1" dirty="0">
              <a:solidFill>
                <a:srgbClr val="222222"/>
              </a:solidFill>
              <a:latin typeface="Montserrat"/>
              <a:ea typeface="Montserrat"/>
              <a:cs typeface="Montserrat"/>
              <a:sym typeface="Montserrat"/>
            </a:endParaRPr>
          </a:p>
          <a:p>
            <a:pPr marL="0" lvl="0" indent="0" algn="ctr" rtl="0">
              <a:spcBef>
                <a:spcPts val="0"/>
              </a:spcBef>
              <a:spcAft>
                <a:spcPts val="0"/>
              </a:spcAft>
              <a:buNone/>
            </a:pPr>
            <a:endParaRPr sz="1000" b="1" dirty="0">
              <a:solidFill>
                <a:srgbClr val="222222"/>
              </a:solidFill>
              <a:latin typeface="Montserrat"/>
              <a:ea typeface="Montserrat"/>
              <a:cs typeface="Montserrat"/>
              <a:sym typeface="Montserrat"/>
            </a:endParaRPr>
          </a:p>
        </p:txBody>
      </p:sp>
      <p:pic>
        <p:nvPicPr>
          <p:cNvPr id="482" name="Google Shape;482;p39"/>
          <p:cNvPicPr preferRelativeResize="0"/>
          <p:nvPr/>
        </p:nvPicPr>
        <p:blipFill>
          <a:blip r:embed="rId17">
            <a:alphaModFix/>
          </a:blip>
          <a:stretch>
            <a:fillRect/>
          </a:stretch>
        </p:blipFill>
        <p:spPr>
          <a:xfrm>
            <a:off x="2989810" y="2056310"/>
            <a:ext cx="937902" cy="1048665"/>
          </a:xfrm>
          <a:prstGeom prst="rect">
            <a:avLst/>
          </a:prstGeom>
          <a:noFill/>
          <a:ln>
            <a:noFill/>
          </a:ln>
        </p:spPr>
      </p:pic>
      <p:sp>
        <p:nvSpPr>
          <p:cNvPr id="483" name="Google Shape;483;p39"/>
          <p:cNvSpPr txBox="1"/>
          <p:nvPr/>
        </p:nvSpPr>
        <p:spPr>
          <a:xfrm>
            <a:off x="2883045" y="3031897"/>
            <a:ext cx="1206900" cy="37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dirty="0">
                <a:solidFill>
                  <a:schemeClr val="dk1"/>
                </a:solidFill>
              </a:rPr>
              <a:t>Yaqub Wasan</a:t>
            </a:r>
            <a:endParaRPr sz="1200" b="1" dirty="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9"/>
          <p:cNvPicPr preferRelativeResize="0"/>
          <p:nvPr/>
        </p:nvPicPr>
        <p:blipFill rotWithShape="1">
          <a:blip r:embed="rId3">
            <a:alphaModFix/>
          </a:blip>
          <a:srcRect/>
          <a:stretch/>
        </p:blipFill>
        <p:spPr>
          <a:xfrm>
            <a:off x="7805327" y="117975"/>
            <a:ext cx="1109774" cy="746400"/>
          </a:xfrm>
          <a:prstGeom prst="rect">
            <a:avLst/>
          </a:prstGeom>
          <a:noFill/>
          <a:ln>
            <a:noFill/>
          </a:ln>
        </p:spPr>
      </p:pic>
      <p:sp>
        <p:nvSpPr>
          <p:cNvPr id="129" name="Google Shape;129;p19"/>
          <p:cNvSpPr txBox="1">
            <a:spLocks noGrp="1"/>
          </p:cNvSpPr>
          <p:nvPr>
            <p:ph type="title"/>
          </p:nvPr>
        </p:nvSpPr>
        <p:spPr>
          <a:xfrm>
            <a:off x="311700" y="139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latin typeface="Montserrat"/>
                <a:ea typeface="Montserrat"/>
                <a:cs typeface="Montserrat"/>
                <a:sym typeface="Montserrat"/>
              </a:rPr>
              <a:t>Public-Private Partnerships</a:t>
            </a:r>
            <a:endParaRPr b="1">
              <a:latin typeface="Montserrat"/>
              <a:ea typeface="Montserrat"/>
              <a:cs typeface="Montserrat"/>
              <a:sym typeface="Montserrat"/>
            </a:endParaRPr>
          </a:p>
        </p:txBody>
      </p:sp>
      <p:sp>
        <p:nvSpPr>
          <p:cNvPr id="130" name="Google Shape;130;p19"/>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31" name="Google Shape;131;p19"/>
          <p:cNvCxnSpPr/>
          <p:nvPr/>
        </p:nvCxnSpPr>
        <p:spPr>
          <a:xfrm rot="10800000" flipH="1">
            <a:off x="379225" y="683275"/>
            <a:ext cx="6827100" cy="17400"/>
          </a:xfrm>
          <a:prstGeom prst="straightConnector1">
            <a:avLst/>
          </a:prstGeom>
          <a:noFill/>
          <a:ln w="9525" cap="flat" cmpd="sng">
            <a:solidFill>
              <a:schemeClr val="dk2"/>
            </a:solidFill>
            <a:prstDash val="lgDash"/>
            <a:round/>
            <a:headEnd type="none" w="med" len="med"/>
            <a:tailEnd type="none" w="med" len="med"/>
          </a:ln>
        </p:spPr>
      </p:cxnSp>
      <p:pic>
        <p:nvPicPr>
          <p:cNvPr id="132" name="Google Shape;132;p19"/>
          <p:cNvPicPr preferRelativeResize="0"/>
          <p:nvPr/>
        </p:nvPicPr>
        <p:blipFill>
          <a:blip r:embed="rId4">
            <a:alphaModFix/>
          </a:blip>
          <a:stretch>
            <a:fillRect/>
          </a:stretch>
        </p:blipFill>
        <p:spPr>
          <a:xfrm>
            <a:off x="1120725" y="1154298"/>
            <a:ext cx="893250" cy="893250"/>
          </a:xfrm>
          <a:prstGeom prst="rect">
            <a:avLst/>
          </a:prstGeom>
          <a:noFill/>
          <a:ln>
            <a:noFill/>
          </a:ln>
        </p:spPr>
      </p:pic>
      <p:sp>
        <p:nvSpPr>
          <p:cNvPr id="133" name="Google Shape;133;p19"/>
          <p:cNvSpPr txBox="1"/>
          <p:nvPr/>
        </p:nvSpPr>
        <p:spPr>
          <a:xfrm>
            <a:off x="311700" y="2062213"/>
            <a:ext cx="2511300" cy="42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500">
                <a:solidFill>
                  <a:srgbClr val="222222"/>
                </a:solidFill>
                <a:latin typeface="Montserrat"/>
                <a:ea typeface="Montserrat"/>
                <a:cs typeface="Montserrat"/>
                <a:sym typeface="Montserrat"/>
              </a:rPr>
              <a:t>Ministry of National Health, Pakistan</a:t>
            </a:r>
            <a:endParaRPr sz="1500">
              <a:solidFill>
                <a:srgbClr val="222222"/>
              </a:solidFill>
              <a:latin typeface="Montserrat"/>
              <a:ea typeface="Montserrat"/>
              <a:cs typeface="Montserrat"/>
              <a:sym typeface="Montserrat"/>
            </a:endParaRPr>
          </a:p>
        </p:txBody>
      </p:sp>
      <p:pic>
        <p:nvPicPr>
          <p:cNvPr id="134" name="Google Shape;134;p19"/>
          <p:cNvPicPr preferRelativeResize="0"/>
          <p:nvPr/>
        </p:nvPicPr>
        <p:blipFill>
          <a:blip r:embed="rId5">
            <a:alphaModFix/>
          </a:blip>
          <a:stretch>
            <a:fillRect/>
          </a:stretch>
        </p:blipFill>
        <p:spPr>
          <a:xfrm>
            <a:off x="3884074" y="1126438"/>
            <a:ext cx="999191" cy="914175"/>
          </a:xfrm>
          <a:prstGeom prst="rect">
            <a:avLst/>
          </a:prstGeom>
          <a:noFill/>
          <a:ln>
            <a:noFill/>
          </a:ln>
        </p:spPr>
      </p:pic>
      <p:sp>
        <p:nvSpPr>
          <p:cNvPr id="135" name="Google Shape;135;p19"/>
          <p:cNvSpPr txBox="1"/>
          <p:nvPr/>
        </p:nvSpPr>
        <p:spPr>
          <a:xfrm>
            <a:off x="3128025" y="1986013"/>
            <a:ext cx="2511300" cy="42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500">
                <a:solidFill>
                  <a:schemeClr val="dk1"/>
                </a:solidFill>
                <a:latin typeface="Montserrat"/>
                <a:ea typeface="Montserrat"/>
                <a:cs typeface="Montserrat"/>
                <a:sym typeface="Montserrat"/>
              </a:rPr>
              <a:t>National Program for Family Planning and Primary Healthcare </a:t>
            </a:r>
            <a:endParaRPr sz="1500">
              <a:solidFill>
                <a:schemeClr val="dk1"/>
              </a:solidFill>
              <a:latin typeface="Montserrat"/>
              <a:ea typeface="Montserrat"/>
              <a:cs typeface="Montserrat"/>
              <a:sym typeface="Montserrat"/>
            </a:endParaRPr>
          </a:p>
        </p:txBody>
      </p:sp>
      <p:pic>
        <p:nvPicPr>
          <p:cNvPr id="136" name="Google Shape;136;p19"/>
          <p:cNvPicPr preferRelativeResize="0"/>
          <p:nvPr/>
        </p:nvPicPr>
        <p:blipFill>
          <a:blip r:embed="rId6">
            <a:alphaModFix/>
          </a:blip>
          <a:stretch>
            <a:fillRect/>
          </a:stretch>
        </p:blipFill>
        <p:spPr>
          <a:xfrm>
            <a:off x="6746575" y="1101336"/>
            <a:ext cx="999200" cy="999178"/>
          </a:xfrm>
          <a:prstGeom prst="rect">
            <a:avLst/>
          </a:prstGeom>
          <a:noFill/>
          <a:ln>
            <a:noFill/>
          </a:ln>
        </p:spPr>
      </p:pic>
      <p:sp>
        <p:nvSpPr>
          <p:cNvPr id="137" name="Google Shape;137;p19"/>
          <p:cNvSpPr txBox="1"/>
          <p:nvPr/>
        </p:nvSpPr>
        <p:spPr>
          <a:xfrm>
            <a:off x="6045813" y="2124988"/>
            <a:ext cx="2511300" cy="42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500">
                <a:solidFill>
                  <a:schemeClr val="dk1"/>
                </a:solidFill>
                <a:latin typeface="Montserrat"/>
                <a:ea typeface="Montserrat"/>
                <a:cs typeface="Montserrat"/>
                <a:sym typeface="Montserrat"/>
              </a:rPr>
              <a:t>Expanded Program on Immunization </a:t>
            </a:r>
            <a:endParaRPr sz="1500">
              <a:solidFill>
                <a:schemeClr val="dk1"/>
              </a:solidFill>
              <a:latin typeface="Montserrat"/>
              <a:ea typeface="Montserrat"/>
              <a:cs typeface="Montserrat"/>
              <a:sym typeface="Montserrat"/>
            </a:endParaRPr>
          </a:p>
        </p:txBody>
      </p:sp>
      <p:pic>
        <p:nvPicPr>
          <p:cNvPr id="138" name="Google Shape;138;p19"/>
          <p:cNvPicPr preferRelativeResize="0"/>
          <p:nvPr/>
        </p:nvPicPr>
        <p:blipFill>
          <a:blip r:embed="rId7">
            <a:alphaModFix/>
          </a:blip>
          <a:stretch>
            <a:fillRect/>
          </a:stretch>
        </p:blipFill>
        <p:spPr>
          <a:xfrm>
            <a:off x="1012462" y="2871916"/>
            <a:ext cx="1109775" cy="1140584"/>
          </a:xfrm>
          <a:prstGeom prst="rect">
            <a:avLst/>
          </a:prstGeom>
          <a:noFill/>
          <a:ln>
            <a:noFill/>
          </a:ln>
        </p:spPr>
      </p:pic>
      <p:sp>
        <p:nvSpPr>
          <p:cNvPr id="139" name="Google Shape;139;p19"/>
          <p:cNvSpPr txBox="1"/>
          <p:nvPr/>
        </p:nvSpPr>
        <p:spPr>
          <a:xfrm>
            <a:off x="528525" y="4201650"/>
            <a:ext cx="2511300" cy="42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500">
                <a:solidFill>
                  <a:schemeClr val="dk1"/>
                </a:solidFill>
                <a:latin typeface="Montserrat"/>
                <a:ea typeface="Montserrat"/>
                <a:cs typeface="Montserrat"/>
                <a:sym typeface="Montserrat"/>
              </a:rPr>
              <a:t>Maternal, Newborn and Child Health Program</a:t>
            </a:r>
            <a:endParaRPr sz="1500">
              <a:solidFill>
                <a:schemeClr val="dk1"/>
              </a:solidFill>
              <a:latin typeface="Montserrat"/>
              <a:ea typeface="Montserrat"/>
              <a:cs typeface="Montserrat"/>
              <a:sym typeface="Montserrat"/>
            </a:endParaRPr>
          </a:p>
        </p:txBody>
      </p:sp>
      <p:pic>
        <p:nvPicPr>
          <p:cNvPr id="140" name="Google Shape;140;p19"/>
          <p:cNvPicPr preferRelativeResize="0"/>
          <p:nvPr/>
        </p:nvPicPr>
        <p:blipFill>
          <a:blip r:embed="rId8">
            <a:alphaModFix/>
          </a:blip>
          <a:stretch>
            <a:fillRect/>
          </a:stretch>
        </p:blipFill>
        <p:spPr>
          <a:xfrm>
            <a:off x="3797736" y="2871923"/>
            <a:ext cx="1171882" cy="1246700"/>
          </a:xfrm>
          <a:prstGeom prst="rect">
            <a:avLst/>
          </a:prstGeom>
          <a:noFill/>
          <a:ln>
            <a:noFill/>
          </a:ln>
        </p:spPr>
      </p:pic>
      <p:sp>
        <p:nvSpPr>
          <p:cNvPr id="141" name="Google Shape;141;p19"/>
          <p:cNvSpPr txBox="1"/>
          <p:nvPr/>
        </p:nvSpPr>
        <p:spPr>
          <a:xfrm>
            <a:off x="3134775" y="4201650"/>
            <a:ext cx="2511300" cy="42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500">
                <a:solidFill>
                  <a:schemeClr val="dk1"/>
                </a:solidFill>
                <a:latin typeface="Montserrat"/>
                <a:ea typeface="Montserrat"/>
                <a:cs typeface="Montserrat"/>
                <a:sym typeface="Montserrat"/>
              </a:rPr>
              <a:t>Benazir Income Support Program</a:t>
            </a:r>
            <a:endParaRPr sz="1500">
              <a:solidFill>
                <a:schemeClr val="dk1"/>
              </a:solidFill>
              <a:latin typeface="Montserrat"/>
              <a:ea typeface="Montserrat"/>
              <a:cs typeface="Montserrat"/>
              <a:sym typeface="Montserrat"/>
            </a:endParaRPr>
          </a:p>
        </p:txBody>
      </p:sp>
      <p:pic>
        <p:nvPicPr>
          <p:cNvPr id="142" name="Google Shape;142;p19"/>
          <p:cNvPicPr preferRelativeResize="0"/>
          <p:nvPr/>
        </p:nvPicPr>
        <p:blipFill>
          <a:blip r:embed="rId9">
            <a:alphaModFix/>
          </a:blip>
          <a:stretch>
            <a:fillRect/>
          </a:stretch>
        </p:blipFill>
        <p:spPr>
          <a:xfrm>
            <a:off x="6378250" y="2992348"/>
            <a:ext cx="1846459" cy="1056900"/>
          </a:xfrm>
          <a:prstGeom prst="rect">
            <a:avLst/>
          </a:prstGeom>
          <a:noFill/>
          <a:ln>
            <a:noFill/>
          </a:ln>
        </p:spPr>
      </p:pic>
      <p:sp>
        <p:nvSpPr>
          <p:cNvPr id="143" name="Google Shape;143;p19"/>
          <p:cNvSpPr txBox="1"/>
          <p:nvPr/>
        </p:nvSpPr>
        <p:spPr>
          <a:xfrm>
            <a:off x="6045825" y="4201638"/>
            <a:ext cx="2511300" cy="42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500">
                <a:solidFill>
                  <a:schemeClr val="dk1"/>
                </a:solidFill>
                <a:latin typeface="Montserrat"/>
                <a:ea typeface="Montserrat"/>
                <a:cs typeface="Montserrat"/>
                <a:sym typeface="Montserrat"/>
              </a:rPr>
              <a:t>Trust for Vaccines and Immunizations</a:t>
            </a:r>
            <a:endParaRPr sz="1500">
              <a:solidFill>
                <a:schemeClr val="dk1"/>
              </a:solidFill>
              <a:latin typeface="Montserrat"/>
              <a:ea typeface="Montserrat"/>
              <a:cs typeface="Montserrat"/>
              <a:sym typeface="Montserrat"/>
            </a:endParaRPr>
          </a:p>
        </p:txBody>
      </p:sp>
      <p:sp>
        <p:nvSpPr>
          <p:cNvPr id="144" name="Google Shape;144;p19"/>
          <p:cNvSpPr txBox="1"/>
          <p:nvPr/>
        </p:nvSpPr>
        <p:spPr>
          <a:xfrm>
            <a:off x="359650" y="702952"/>
            <a:ext cx="2141700" cy="4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b="1">
                <a:solidFill>
                  <a:schemeClr val="dk1"/>
                </a:solidFill>
                <a:latin typeface="Montserrat"/>
                <a:ea typeface="Montserrat"/>
                <a:cs typeface="Montserrat"/>
                <a:sym typeface="Montserrat"/>
              </a:rPr>
              <a:t>National Partners:</a:t>
            </a:r>
            <a:endParaRPr sz="1600" b="1">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0"/>
          <p:cNvSpPr txBox="1">
            <a:spLocks noGrp="1"/>
          </p:cNvSpPr>
          <p:nvPr>
            <p:ph type="body" idx="1"/>
          </p:nvPr>
        </p:nvSpPr>
        <p:spPr>
          <a:xfrm>
            <a:off x="536750" y="585750"/>
            <a:ext cx="8629800" cy="39720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r>
              <a:rPr lang="en-GB" b="1">
                <a:latin typeface="Montserrat"/>
                <a:ea typeface="Montserrat"/>
                <a:cs typeface="Montserrat"/>
                <a:sym typeface="Montserrat"/>
              </a:rPr>
              <a:t>                                                                                                                                                        </a:t>
            </a:r>
            <a:endParaRPr b="1">
              <a:latin typeface="Montserrat"/>
              <a:ea typeface="Montserrat"/>
              <a:cs typeface="Montserrat"/>
              <a:sym typeface="Montserrat"/>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r>
              <a:rPr lang="en-GB" sz="1250" b="1">
                <a:latin typeface="Montserrat"/>
                <a:ea typeface="Montserrat"/>
                <a:cs typeface="Montserrat"/>
                <a:sym typeface="Montserrat"/>
              </a:rPr>
              <a:t> </a:t>
            </a:r>
            <a:endParaRPr sz="1250" b="1">
              <a:latin typeface="Montserrat"/>
              <a:ea typeface="Montserrat"/>
              <a:cs typeface="Montserrat"/>
              <a:sym typeface="Montserrat"/>
            </a:endParaRPr>
          </a:p>
        </p:txBody>
      </p:sp>
      <p:pic>
        <p:nvPicPr>
          <p:cNvPr id="150" name="Google Shape;150;p20"/>
          <p:cNvPicPr preferRelativeResize="0"/>
          <p:nvPr/>
        </p:nvPicPr>
        <p:blipFill rotWithShape="1">
          <a:blip r:embed="rId3">
            <a:alphaModFix/>
          </a:blip>
          <a:srcRect/>
          <a:stretch/>
        </p:blipFill>
        <p:spPr>
          <a:xfrm>
            <a:off x="7805327" y="117975"/>
            <a:ext cx="1109774" cy="746400"/>
          </a:xfrm>
          <a:prstGeom prst="rect">
            <a:avLst/>
          </a:prstGeom>
          <a:noFill/>
          <a:ln>
            <a:noFill/>
          </a:ln>
        </p:spPr>
      </p:pic>
      <p:sp>
        <p:nvSpPr>
          <p:cNvPr id="151" name="Google Shape;151;p20"/>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2" name="Google Shape;152;p20"/>
          <p:cNvSpPr txBox="1">
            <a:spLocks noGrp="1"/>
          </p:cNvSpPr>
          <p:nvPr>
            <p:ph type="title"/>
          </p:nvPr>
        </p:nvSpPr>
        <p:spPr>
          <a:xfrm>
            <a:off x="311700" y="139275"/>
            <a:ext cx="7269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latin typeface="Montserrat"/>
                <a:ea typeface="Montserrat"/>
                <a:cs typeface="Montserrat"/>
                <a:sym typeface="Montserrat"/>
              </a:rPr>
              <a:t>Global collaborations </a:t>
            </a:r>
            <a:endParaRPr b="1">
              <a:latin typeface="Montserrat"/>
              <a:ea typeface="Montserrat"/>
              <a:cs typeface="Montserrat"/>
              <a:sym typeface="Montserrat"/>
            </a:endParaRPr>
          </a:p>
        </p:txBody>
      </p:sp>
      <p:pic>
        <p:nvPicPr>
          <p:cNvPr id="153" name="Google Shape;153;p20"/>
          <p:cNvPicPr preferRelativeResize="0"/>
          <p:nvPr/>
        </p:nvPicPr>
        <p:blipFill rotWithShape="1">
          <a:blip r:embed="rId4">
            <a:alphaModFix/>
          </a:blip>
          <a:srcRect t="15167"/>
          <a:stretch/>
        </p:blipFill>
        <p:spPr>
          <a:xfrm>
            <a:off x="804175" y="1181750"/>
            <a:ext cx="892800" cy="1250325"/>
          </a:xfrm>
          <a:prstGeom prst="rect">
            <a:avLst/>
          </a:prstGeom>
          <a:noFill/>
          <a:ln>
            <a:noFill/>
          </a:ln>
        </p:spPr>
      </p:pic>
      <p:pic>
        <p:nvPicPr>
          <p:cNvPr id="154" name="Google Shape;154;p20"/>
          <p:cNvPicPr preferRelativeResize="0"/>
          <p:nvPr/>
        </p:nvPicPr>
        <p:blipFill>
          <a:blip r:embed="rId5">
            <a:alphaModFix/>
          </a:blip>
          <a:stretch>
            <a:fillRect/>
          </a:stretch>
        </p:blipFill>
        <p:spPr>
          <a:xfrm>
            <a:off x="2615213" y="1185550"/>
            <a:ext cx="892800" cy="746400"/>
          </a:xfrm>
          <a:prstGeom prst="rect">
            <a:avLst/>
          </a:prstGeom>
          <a:noFill/>
          <a:ln>
            <a:noFill/>
          </a:ln>
        </p:spPr>
      </p:pic>
      <p:pic>
        <p:nvPicPr>
          <p:cNvPr id="155" name="Google Shape;155;p20"/>
          <p:cNvPicPr preferRelativeResize="0"/>
          <p:nvPr/>
        </p:nvPicPr>
        <p:blipFill>
          <a:blip r:embed="rId6">
            <a:alphaModFix/>
          </a:blip>
          <a:stretch>
            <a:fillRect/>
          </a:stretch>
        </p:blipFill>
        <p:spPr>
          <a:xfrm>
            <a:off x="5053300" y="1181750"/>
            <a:ext cx="1160952" cy="892800"/>
          </a:xfrm>
          <a:prstGeom prst="rect">
            <a:avLst/>
          </a:prstGeom>
          <a:noFill/>
          <a:ln>
            <a:noFill/>
          </a:ln>
        </p:spPr>
      </p:pic>
      <p:pic>
        <p:nvPicPr>
          <p:cNvPr id="156" name="Google Shape;156;p20"/>
          <p:cNvPicPr preferRelativeResize="0"/>
          <p:nvPr/>
        </p:nvPicPr>
        <p:blipFill>
          <a:blip r:embed="rId7">
            <a:alphaModFix/>
          </a:blip>
          <a:stretch>
            <a:fillRect/>
          </a:stretch>
        </p:blipFill>
        <p:spPr>
          <a:xfrm>
            <a:off x="7347800" y="3261673"/>
            <a:ext cx="892800" cy="892800"/>
          </a:xfrm>
          <a:prstGeom prst="rect">
            <a:avLst/>
          </a:prstGeom>
          <a:noFill/>
          <a:ln>
            <a:noFill/>
          </a:ln>
        </p:spPr>
      </p:pic>
      <p:pic>
        <p:nvPicPr>
          <p:cNvPr id="157" name="Google Shape;157;p20"/>
          <p:cNvPicPr preferRelativeResize="0"/>
          <p:nvPr/>
        </p:nvPicPr>
        <p:blipFill>
          <a:blip r:embed="rId8">
            <a:alphaModFix/>
          </a:blip>
          <a:stretch>
            <a:fillRect/>
          </a:stretch>
        </p:blipFill>
        <p:spPr>
          <a:xfrm>
            <a:off x="536750" y="3251838"/>
            <a:ext cx="892800" cy="702811"/>
          </a:xfrm>
          <a:prstGeom prst="rect">
            <a:avLst/>
          </a:prstGeom>
          <a:noFill/>
          <a:ln>
            <a:noFill/>
          </a:ln>
        </p:spPr>
      </p:pic>
      <p:pic>
        <p:nvPicPr>
          <p:cNvPr id="158" name="Google Shape;158;p20"/>
          <p:cNvPicPr preferRelativeResize="0"/>
          <p:nvPr/>
        </p:nvPicPr>
        <p:blipFill>
          <a:blip r:embed="rId9">
            <a:alphaModFix/>
          </a:blip>
          <a:stretch>
            <a:fillRect/>
          </a:stretch>
        </p:blipFill>
        <p:spPr>
          <a:xfrm>
            <a:off x="2310547" y="3505900"/>
            <a:ext cx="1274774" cy="572675"/>
          </a:xfrm>
          <a:prstGeom prst="rect">
            <a:avLst/>
          </a:prstGeom>
          <a:noFill/>
          <a:ln>
            <a:noFill/>
          </a:ln>
        </p:spPr>
      </p:pic>
      <p:pic>
        <p:nvPicPr>
          <p:cNvPr id="159" name="Google Shape;159;p20"/>
          <p:cNvPicPr preferRelativeResize="0"/>
          <p:nvPr/>
        </p:nvPicPr>
        <p:blipFill>
          <a:blip r:embed="rId10">
            <a:alphaModFix/>
          </a:blip>
          <a:stretch>
            <a:fillRect/>
          </a:stretch>
        </p:blipFill>
        <p:spPr>
          <a:xfrm>
            <a:off x="4784475" y="3251852"/>
            <a:ext cx="1160950" cy="912412"/>
          </a:xfrm>
          <a:prstGeom prst="rect">
            <a:avLst/>
          </a:prstGeom>
          <a:noFill/>
          <a:ln>
            <a:noFill/>
          </a:ln>
        </p:spPr>
      </p:pic>
      <p:pic>
        <p:nvPicPr>
          <p:cNvPr id="160" name="Google Shape;160;p20"/>
          <p:cNvPicPr preferRelativeResize="0"/>
          <p:nvPr/>
        </p:nvPicPr>
        <p:blipFill>
          <a:blip r:embed="rId11">
            <a:alphaModFix/>
          </a:blip>
          <a:stretch>
            <a:fillRect/>
          </a:stretch>
        </p:blipFill>
        <p:spPr>
          <a:xfrm>
            <a:off x="7004625" y="1022075"/>
            <a:ext cx="1160950" cy="1160951"/>
          </a:xfrm>
          <a:prstGeom prst="rect">
            <a:avLst/>
          </a:prstGeom>
          <a:noFill/>
          <a:ln>
            <a:noFill/>
          </a:ln>
        </p:spPr>
      </p:pic>
      <p:cxnSp>
        <p:nvCxnSpPr>
          <p:cNvPr id="161" name="Google Shape;161;p20"/>
          <p:cNvCxnSpPr/>
          <p:nvPr/>
        </p:nvCxnSpPr>
        <p:spPr>
          <a:xfrm rot="10800000" flipH="1">
            <a:off x="379225" y="683275"/>
            <a:ext cx="6827100" cy="17400"/>
          </a:xfrm>
          <a:prstGeom prst="straightConnector1">
            <a:avLst/>
          </a:prstGeom>
          <a:noFill/>
          <a:ln w="9525" cap="flat" cmpd="sng">
            <a:solidFill>
              <a:schemeClr val="dk2"/>
            </a:solidFill>
            <a:prstDash val="lgDash"/>
            <a:round/>
            <a:headEnd type="none" w="med" len="med"/>
            <a:tailEnd type="none" w="med" len="med"/>
          </a:ln>
        </p:spPr>
      </p:cxnSp>
      <p:sp>
        <p:nvSpPr>
          <p:cNvPr id="162" name="Google Shape;162;p20"/>
          <p:cNvSpPr txBox="1"/>
          <p:nvPr/>
        </p:nvSpPr>
        <p:spPr>
          <a:xfrm>
            <a:off x="6876900" y="4286150"/>
            <a:ext cx="22671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GB" sz="1500">
                <a:solidFill>
                  <a:schemeClr val="dk2"/>
                </a:solidFill>
                <a:latin typeface="Montserrat"/>
                <a:ea typeface="Montserrat"/>
                <a:cs typeface="Montserrat"/>
                <a:sym typeface="Montserrat"/>
              </a:rPr>
              <a:t>World Food  Program   </a:t>
            </a:r>
            <a:endParaRPr sz="1500">
              <a:solidFill>
                <a:schemeClr val="dk2"/>
              </a:solidFill>
            </a:endParaRPr>
          </a:p>
        </p:txBody>
      </p:sp>
      <p:sp>
        <p:nvSpPr>
          <p:cNvPr id="163" name="Google Shape;163;p20"/>
          <p:cNvSpPr txBox="1"/>
          <p:nvPr/>
        </p:nvSpPr>
        <p:spPr>
          <a:xfrm>
            <a:off x="489175" y="2441213"/>
            <a:ext cx="15228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GB" sz="1500">
                <a:solidFill>
                  <a:schemeClr val="dk2"/>
                </a:solidFill>
                <a:latin typeface="Montserrat"/>
                <a:ea typeface="Montserrat"/>
                <a:cs typeface="Montserrat"/>
                <a:sym typeface="Montserrat"/>
              </a:rPr>
              <a:t> World Health Organization   </a:t>
            </a:r>
            <a:r>
              <a:rPr lang="en-GB" sz="900" b="1">
                <a:solidFill>
                  <a:schemeClr val="dk2"/>
                </a:solidFill>
                <a:latin typeface="Montserrat"/>
                <a:ea typeface="Montserrat"/>
                <a:cs typeface="Montserrat"/>
                <a:sym typeface="Montserrat"/>
              </a:rPr>
              <a:t>  </a:t>
            </a:r>
            <a:endParaRPr sz="900">
              <a:solidFill>
                <a:schemeClr val="dk2"/>
              </a:solidFill>
            </a:endParaRPr>
          </a:p>
        </p:txBody>
      </p:sp>
      <p:sp>
        <p:nvSpPr>
          <p:cNvPr id="164" name="Google Shape;164;p20"/>
          <p:cNvSpPr txBox="1"/>
          <p:nvPr/>
        </p:nvSpPr>
        <p:spPr>
          <a:xfrm>
            <a:off x="4784463" y="2325100"/>
            <a:ext cx="19215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a:solidFill>
                  <a:schemeClr val="dk2"/>
                </a:solidFill>
                <a:latin typeface="Montserrat"/>
                <a:ea typeface="Montserrat"/>
                <a:cs typeface="Montserrat"/>
                <a:sym typeface="Montserrat"/>
              </a:rPr>
              <a:t>United Nations Population Fund</a:t>
            </a:r>
            <a:endParaRPr sz="1500">
              <a:solidFill>
                <a:schemeClr val="dk2"/>
              </a:solidFill>
              <a:latin typeface="Montserrat"/>
              <a:ea typeface="Montserrat"/>
              <a:cs typeface="Montserrat"/>
              <a:sym typeface="Montserrat"/>
            </a:endParaRPr>
          </a:p>
        </p:txBody>
      </p:sp>
      <p:sp>
        <p:nvSpPr>
          <p:cNvPr id="165" name="Google Shape;165;p20"/>
          <p:cNvSpPr txBox="1"/>
          <p:nvPr/>
        </p:nvSpPr>
        <p:spPr>
          <a:xfrm>
            <a:off x="2330525" y="2172925"/>
            <a:ext cx="2328600" cy="109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a:solidFill>
                  <a:schemeClr val="dk2"/>
                </a:solidFill>
                <a:highlight>
                  <a:srgbClr val="FFFFFF"/>
                </a:highlight>
                <a:latin typeface="Montserrat"/>
                <a:ea typeface="Montserrat"/>
                <a:cs typeface="Montserrat"/>
                <a:sym typeface="Montserrat"/>
              </a:rPr>
              <a:t>United Nations International Children's Emergency Fund</a:t>
            </a:r>
            <a:endParaRPr sz="1500">
              <a:solidFill>
                <a:schemeClr val="dk2"/>
              </a:solidFill>
              <a:latin typeface="Montserrat"/>
              <a:ea typeface="Montserrat"/>
              <a:cs typeface="Montserrat"/>
              <a:sym typeface="Montserrat"/>
            </a:endParaRPr>
          </a:p>
        </p:txBody>
      </p:sp>
      <p:sp>
        <p:nvSpPr>
          <p:cNvPr id="166" name="Google Shape;166;p20"/>
          <p:cNvSpPr txBox="1"/>
          <p:nvPr/>
        </p:nvSpPr>
        <p:spPr>
          <a:xfrm>
            <a:off x="2137725" y="4134525"/>
            <a:ext cx="2328600" cy="68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a:solidFill>
                  <a:schemeClr val="dk2"/>
                </a:solidFill>
                <a:latin typeface="Montserrat"/>
                <a:ea typeface="Montserrat"/>
                <a:cs typeface="Montserrat"/>
                <a:sym typeface="Montserrat"/>
              </a:rPr>
              <a:t>International Atomic Energy Agency</a:t>
            </a:r>
            <a:endParaRPr sz="1500">
              <a:solidFill>
                <a:schemeClr val="dk2"/>
              </a:solidFill>
              <a:latin typeface="Montserrat"/>
              <a:ea typeface="Montserrat"/>
              <a:cs typeface="Montserrat"/>
              <a:sym typeface="Montserrat"/>
            </a:endParaRPr>
          </a:p>
        </p:txBody>
      </p:sp>
      <p:sp>
        <p:nvSpPr>
          <p:cNvPr id="167" name="Google Shape;167;p20"/>
          <p:cNvSpPr txBox="1"/>
          <p:nvPr/>
        </p:nvSpPr>
        <p:spPr>
          <a:xfrm>
            <a:off x="4358350" y="4116350"/>
            <a:ext cx="24390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a:solidFill>
                  <a:schemeClr val="dk2"/>
                </a:solidFill>
                <a:highlight>
                  <a:schemeClr val="lt1"/>
                </a:highlight>
                <a:latin typeface="Montserrat"/>
                <a:ea typeface="Montserrat"/>
                <a:cs typeface="Montserrat"/>
                <a:sym typeface="Montserrat"/>
              </a:rPr>
              <a:t>Centers for Disease Control and Prevention</a:t>
            </a:r>
            <a:endParaRPr sz="1500">
              <a:solidFill>
                <a:schemeClr val="dk2"/>
              </a:solidFill>
              <a:highlight>
                <a:schemeClr val="lt1"/>
              </a:highlight>
              <a:latin typeface="Montserrat"/>
              <a:ea typeface="Montserrat"/>
              <a:cs typeface="Montserrat"/>
              <a:sym typeface="Montserrat"/>
            </a:endParaRPr>
          </a:p>
        </p:txBody>
      </p:sp>
      <p:sp>
        <p:nvSpPr>
          <p:cNvPr id="168" name="Google Shape;168;p20"/>
          <p:cNvSpPr txBox="1"/>
          <p:nvPr/>
        </p:nvSpPr>
        <p:spPr>
          <a:xfrm>
            <a:off x="6705975" y="2251675"/>
            <a:ext cx="2439000" cy="82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a:solidFill>
                  <a:schemeClr val="dk2"/>
                </a:solidFill>
                <a:latin typeface="Montserrat"/>
                <a:ea typeface="Montserrat"/>
                <a:cs typeface="Montserrat"/>
                <a:sym typeface="Montserrat"/>
              </a:rPr>
              <a:t>The NIHR Global Health Research Unit on Respiratory Health</a:t>
            </a:r>
            <a:endParaRPr sz="1500">
              <a:solidFill>
                <a:schemeClr val="dk2"/>
              </a:solidFill>
              <a:latin typeface="Montserrat"/>
              <a:ea typeface="Montserrat"/>
              <a:cs typeface="Montserrat"/>
              <a:sym typeface="Montserrat"/>
            </a:endParaRPr>
          </a:p>
        </p:txBody>
      </p:sp>
      <p:sp>
        <p:nvSpPr>
          <p:cNvPr id="169" name="Google Shape;169;p20"/>
          <p:cNvSpPr txBox="1"/>
          <p:nvPr/>
        </p:nvSpPr>
        <p:spPr>
          <a:xfrm>
            <a:off x="321475" y="3946550"/>
            <a:ext cx="1858200" cy="912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Clr>
                <a:schemeClr val="dk1"/>
              </a:buClr>
              <a:buSzPts val="1100"/>
              <a:buFont typeface="Arial"/>
              <a:buNone/>
            </a:pPr>
            <a:r>
              <a:rPr lang="en-GB" sz="1500">
                <a:solidFill>
                  <a:schemeClr val="dk2"/>
                </a:solidFill>
                <a:latin typeface="Montserrat"/>
                <a:ea typeface="Montserrat"/>
                <a:cs typeface="Montserrat"/>
                <a:sym typeface="Montserrat"/>
              </a:rPr>
              <a:t>Action against Hunger             </a:t>
            </a:r>
            <a:r>
              <a:rPr lang="en-GB" sz="1250" b="1">
                <a:solidFill>
                  <a:schemeClr val="dk2"/>
                </a:solidFill>
                <a:latin typeface="Montserrat"/>
                <a:ea typeface="Montserrat"/>
                <a:cs typeface="Montserrat"/>
                <a:sym typeface="Montserrat"/>
              </a:rPr>
              <a:t>                                                                                                             </a:t>
            </a:r>
            <a:endParaRPr sz="1250" b="1">
              <a:solidFill>
                <a:schemeClr val="dk2"/>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1"/>
          <p:cNvSpPr txBox="1">
            <a:spLocks noGrp="1"/>
          </p:cNvSpPr>
          <p:nvPr>
            <p:ph type="title"/>
          </p:nvPr>
        </p:nvSpPr>
        <p:spPr>
          <a:xfrm>
            <a:off x="311700" y="935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500" b="1">
                <a:solidFill>
                  <a:srgbClr val="000000"/>
                </a:solidFill>
                <a:latin typeface="Montserrat"/>
                <a:ea typeface="Montserrat"/>
                <a:cs typeface="Montserrat"/>
                <a:sym typeface="Montserrat"/>
              </a:rPr>
              <a:t>Academia </a:t>
            </a:r>
            <a:endParaRPr sz="2500" b="1">
              <a:solidFill>
                <a:srgbClr val="000000"/>
              </a:solidFill>
              <a:latin typeface="Montserrat"/>
              <a:ea typeface="Montserrat"/>
              <a:cs typeface="Montserrat"/>
              <a:sym typeface="Montserrat"/>
            </a:endParaRPr>
          </a:p>
          <a:p>
            <a:pPr marL="0" lvl="0" indent="0" algn="l" rtl="0">
              <a:spcBef>
                <a:spcPts val="0"/>
              </a:spcBef>
              <a:spcAft>
                <a:spcPts val="0"/>
              </a:spcAft>
              <a:buNone/>
            </a:pPr>
            <a:endParaRPr/>
          </a:p>
        </p:txBody>
      </p:sp>
      <p:sp>
        <p:nvSpPr>
          <p:cNvPr id="175" name="Google Shape;175;p21"/>
          <p:cNvSpPr txBox="1">
            <a:spLocks noGrp="1"/>
          </p:cNvSpPr>
          <p:nvPr>
            <p:ph type="body" idx="1"/>
          </p:nvPr>
        </p:nvSpPr>
        <p:spPr>
          <a:xfrm>
            <a:off x="117900" y="925300"/>
            <a:ext cx="8603400" cy="3720000"/>
          </a:xfrm>
          <a:prstGeom prst="rect">
            <a:avLst/>
          </a:prstGeom>
        </p:spPr>
        <p:txBody>
          <a:bodyPr spcFirstLastPara="1" wrap="square" lIns="91425" tIns="91425" rIns="91425" bIns="91425" anchor="t" anchorCtr="0">
            <a:normAutofit fontScale="92500" lnSpcReduction="10000"/>
          </a:bodyPr>
          <a:lstStyle/>
          <a:p>
            <a:pPr marL="12700" lvl="0" indent="0" algn="l" rtl="0">
              <a:lnSpc>
                <a:spcPct val="115000"/>
              </a:lnSpc>
              <a:spcBef>
                <a:spcPts val="0"/>
              </a:spcBef>
              <a:spcAft>
                <a:spcPts val="0"/>
              </a:spcAft>
              <a:buNone/>
            </a:pPr>
            <a:endParaRPr sz="1400"/>
          </a:p>
          <a:p>
            <a:pPr marL="12700" lvl="0" indent="0" algn="l" rtl="0">
              <a:lnSpc>
                <a:spcPct val="115000"/>
              </a:lnSpc>
              <a:spcBef>
                <a:spcPts val="0"/>
              </a:spcBef>
              <a:spcAft>
                <a:spcPts val="0"/>
              </a:spcAft>
              <a:buNone/>
            </a:pPr>
            <a:endParaRPr sz="1400"/>
          </a:p>
          <a:p>
            <a:pPr marL="12700" lvl="0" indent="0" algn="l" rtl="0">
              <a:lnSpc>
                <a:spcPct val="115000"/>
              </a:lnSpc>
              <a:spcBef>
                <a:spcPts val="0"/>
              </a:spcBef>
              <a:spcAft>
                <a:spcPts val="0"/>
              </a:spcAft>
              <a:buNone/>
            </a:pPr>
            <a:endParaRPr sz="1400"/>
          </a:p>
          <a:p>
            <a:pPr marL="12700" lvl="0" indent="0" algn="l" rtl="0">
              <a:lnSpc>
                <a:spcPct val="115000"/>
              </a:lnSpc>
              <a:spcBef>
                <a:spcPts val="0"/>
              </a:spcBef>
              <a:spcAft>
                <a:spcPts val="0"/>
              </a:spcAft>
              <a:buNone/>
            </a:pPr>
            <a:endParaRPr sz="1400"/>
          </a:p>
          <a:p>
            <a:pPr marL="12700" lvl="0" indent="0" algn="l" rtl="0">
              <a:lnSpc>
                <a:spcPct val="115000"/>
              </a:lnSpc>
              <a:spcBef>
                <a:spcPts val="0"/>
              </a:spcBef>
              <a:spcAft>
                <a:spcPts val="0"/>
              </a:spcAft>
              <a:buNone/>
            </a:pPr>
            <a:endParaRPr sz="1400"/>
          </a:p>
          <a:p>
            <a:pPr marL="12700" lvl="0" indent="0" algn="l" rtl="0">
              <a:lnSpc>
                <a:spcPct val="115000"/>
              </a:lnSpc>
              <a:spcBef>
                <a:spcPts val="0"/>
              </a:spcBef>
              <a:spcAft>
                <a:spcPts val="0"/>
              </a:spcAft>
              <a:buNone/>
            </a:pPr>
            <a:endParaRPr sz="1400"/>
          </a:p>
          <a:p>
            <a:pPr marL="12700" lvl="0" indent="0" algn="l" rtl="0">
              <a:lnSpc>
                <a:spcPct val="115000"/>
              </a:lnSpc>
              <a:spcBef>
                <a:spcPts val="0"/>
              </a:spcBef>
              <a:spcAft>
                <a:spcPts val="0"/>
              </a:spcAft>
              <a:buClr>
                <a:schemeClr val="dk1"/>
              </a:buClr>
              <a:buSzPts val="1100"/>
              <a:buFont typeface="Arial"/>
              <a:buNone/>
            </a:pPr>
            <a:r>
              <a:rPr lang="en-GB" sz="1500">
                <a:latin typeface="Montserrat"/>
                <a:ea typeface="Montserrat"/>
                <a:cs typeface="Montserrat"/>
                <a:sym typeface="Montserrat"/>
              </a:rPr>
              <a:t>    Johns Hopkins        Boston University         University of Sydney                IAEA</a:t>
            </a:r>
            <a:endParaRPr sz="1500">
              <a:latin typeface="Montserrat"/>
              <a:ea typeface="Montserrat"/>
              <a:cs typeface="Montserrat"/>
              <a:sym typeface="Montserrat"/>
            </a:endParaRPr>
          </a:p>
          <a:p>
            <a:pPr marL="12700" lvl="0" indent="0" algn="l" rtl="0">
              <a:lnSpc>
                <a:spcPct val="115000"/>
              </a:lnSpc>
              <a:spcBef>
                <a:spcPts val="0"/>
              </a:spcBef>
              <a:spcAft>
                <a:spcPts val="0"/>
              </a:spcAft>
              <a:buNone/>
            </a:pPr>
            <a:endParaRPr sz="1300" b="1">
              <a:latin typeface="Montserrat"/>
              <a:ea typeface="Montserrat"/>
              <a:cs typeface="Montserrat"/>
              <a:sym typeface="Montserrat"/>
            </a:endParaRPr>
          </a:p>
          <a:p>
            <a:pPr marL="12700" lvl="0" indent="0" algn="l" rtl="0">
              <a:lnSpc>
                <a:spcPct val="115000"/>
              </a:lnSpc>
              <a:spcBef>
                <a:spcPts val="0"/>
              </a:spcBef>
              <a:spcAft>
                <a:spcPts val="0"/>
              </a:spcAft>
              <a:buNone/>
            </a:pPr>
            <a:endParaRPr sz="1400"/>
          </a:p>
          <a:p>
            <a:pPr marL="12700" lvl="0" indent="0" algn="l" rtl="0">
              <a:lnSpc>
                <a:spcPct val="115000"/>
              </a:lnSpc>
              <a:spcBef>
                <a:spcPts val="0"/>
              </a:spcBef>
              <a:spcAft>
                <a:spcPts val="0"/>
              </a:spcAft>
              <a:buNone/>
            </a:pPr>
            <a:endParaRPr sz="1400"/>
          </a:p>
          <a:p>
            <a:pPr marL="12700" lvl="0" indent="0" algn="l" rtl="0">
              <a:lnSpc>
                <a:spcPct val="115000"/>
              </a:lnSpc>
              <a:spcBef>
                <a:spcPts val="0"/>
              </a:spcBef>
              <a:spcAft>
                <a:spcPts val="0"/>
              </a:spcAft>
              <a:buNone/>
            </a:pPr>
            <a:endParaRPr sz="1400"/>
          </a:p>
          <a:p>
            <a:pPr marL="12700" lvl="0" indent="0" algn="l" rtl="0">
              <a:lnSpc>
                <a:spcPct val="115000"/>
              </a:lnSpc>
              <a:spcBef>
                <a:spcPts val="0"/>
              </a:spcBef>
              <a:spcAft>
                <a:spcPts val="0"/>
              </a:spcAft>
              <a:buNone/>
            </a:pPr>
            <a:endParaRPr sz="1400"/>
          </a:p>
          <a:p>
            <a:pPr marL="12700" lvl="0" indent="0" algn="l" rtl="0">
              <a:lnSpc>
                <a:spcPct val="115000"/>
              </a:lnSpc>
              <a:spcBef>
                <a:spcPts val="0"/>
              </a:spcBef>
              <a:spcAft>
                <a:spcPts val="0"/>
              </a:spcAft>
              <a:buNone/>
            </a:pPr>
            <a:endParaRPr sz="1400"/>
          </a:p>
          <a:p>
            <a:pPr marL="12700" lvl="0" indent="0" algn="l" rtl="0">
              <a:lnSpc>
                <a:spcPct val="115000"/>
              </a:lnSpc>
              <a:spcBef>
                <a:spcPts val="0"/>
              </a:spcBef>
              <a:spcAft>
                <a:spcPts val="0"/>
              </a:spcAft>
              <a:buNone/>
            </a:pPr>
            <a:endParaRPr sz="1400"/>
          </a:p>
          <a:p>
            <a:pPr marL="12700" lvl="0" indent="0" algn="l" rtl="0">
              <a:lnSpc>
                <a:spcPct val="115000"/>
              </a:lnSpc>
              <a:spcBef>
                <a:spcPts val="0"/>
              </a:spcBef>
              <a:spcAft>
                <a:spcPts val="0"/>
              </a:spcAft>
              <a:buNone/>
            </a:pPr>
            <a:endParaRPr sz="1400"/>
          </a:p>
          <a:p>
            <a:pPr marL="12700" lvl="0" indent="0" algn="l" rtl="0">
              <a:lnSpc>
                <a:spcPct val="115000"/>
              </a:lnSpc>
              <a:spcBef>
                <a:spcPts val="0"/>
              </a:spcBef>
              <a:spcAft>
                <a:spcPts val="0"/>
              </a:spcAft>
              <a:buClr>
                <a:schemeClr val="dk1"/>
              </a:buClr>
              <a:buSzPts val="1100"/>
              <a:buFont typeface="Arial"/>
              <a:buNone/>
            </a:pPr>
            <a:r>
              <a:rPr lang="en-GB" sz="1400"/>
              <a:t>                                                                                     </a:t>
            </a:r>
            <a:endParaRPr sz="1400"/>
          </a:p>
          <a:p>
            <a:pPr marL="0" lvl="0" indent="0" algn="l" rtl="0">
              <a:spcBef>
                <a:spcPts val="0"/>
              </a:spcBef>
              <a:spcAft>
                <a:spcPts val="1200"/>
              </a:spcAft>
              <a:buNone/>
            </a:pPr>
            <a:endParaRPr/>
          </a:p>
        </p:txBody>
      </p:sp>
      <p:pic>
        <p:nvPicPr>
          <p:cNvPr id="176" name="Google Shape;176;p21"/>
          <p:cNvPicPr preferRelativeResize="0"/>
          <p:nvPr/>
        </p:nvPicPr>
        <p:blipFill rotWithShape="1">
          <a:blip r:embed="rId3">
            <a:alphaModFix/>
          </a:blip>
          <a:srcRect/>
          <a:stretch/>
        </p:blipFill>
        <p:spPr>
          <a:xfrm>
            <a:off x="7805327" y="117975"/>
            <a:ext cx="1109774" cy="746400"/>
          </a:xfrm>
          <a:prstGeom prst="rect">
            <a:avLst/>
          </a:prstGeom>
          <a:noFill/>
          <a:ln>
            <a:noFill/>
          </a:ln>
        </p:spPr>
      </p:pic>
      <p:cxnSp>
        <p:nvCxnSpPr>
          <p:cNvPr id="177" name="Google Shape;177;p21"/>
          <p:cNvCxnSpPr/>
          <p:nvPr/>
        </p:nvCxnSpPr>
        <p:spPr>
          <a:xfrm rot="10800000" flipH="1">
            <a:off x="311700" y="711975"/>
            <a:ext cx="6827100" cy="17400"/>
          </a:xfrm>
          <a:prstGeom prst="straightConnector1">
            <a:avLst/>
          </a:prstGeom>
          <a:noFill/>
          <a:ln w="9525" cap="flat" cmpd="sng">
            <a:solidFill>
              <a:schemeClr val="dk2"/>
            </a:solidFill>
            <a:prstDash val="lgDash"/>
            <a:round/>
            <a:headEnd type="none" w="med" len="med"/>
            <a:tailEnd type="none" w="med" len="med"/>
          </a:ln>
        </p:spPr>
      </p:cxnSp>
      <p:pic>
        <p:nvPicPr>
          <p:cNvPr id="178" name="Google Shape;178;p21"/>
          <p:cNvPicPr preferRelativeResize="0"/>
          <p:nvPr/>
        </p:nvPicPr>
        <p:blipFill>
          <a:blip r:embed="rId4">
            <a:alphaModFix/>
          </a:blip>
          <a:stretch>
            <a:fillRect/>
          </a:stretch>
        </p:blipFill>
        <p:spPr>
          <a:xfrm>
            <a:off x="117900" y="1057025"/>
            <a:ext cx="1819325" cy="1169575"/>
          </a:xfrm>
          <a:prstGeom prst="rect">
            <a:avLst/>
          </a:prstGeom>
          <a:noFill/>
          <a:ln>
            <a:noFill/>
          </a:ln>
        </p:spPr>
      </p:pic>
      <p:pic>
        <p:nvPicPr>
          <p:cNvPr id="179" name="Google Shape;179;p21"/>
          <p:cNvPicPr preferRelativeResize="0"/>
          <p:nvPr/>
        </p:nvPicPr>
        <p:blipFill>
          <a:blip r:embed="rId5">
            <a:alphaModFix/>
          </a:blip>
          <a:stretch>
            <a:fillRect/>
          </a:stretch>
        </p:blipFill>
        <p:spPr>
          <a:xfrm>
            <a:off x="2178195" y="1020920"/>
            <a:ext cx="1241775" cy="1241800"/>
          </a:xfrm>
          <a:prstGeom prst="rect">
            <a:avLst/>
          </a:prstGeom>
          <a:noFill/>
          <a:ln>
            <a:noFill/>
          </a:ln>
        </p:spPr>
      </p:pic>
      <p:pic>
        <p:nvPicPr>
          <p:cNvPr id="180" name="Google Shape;180;p21"/>
          <p:cNvPicPr preferRelativeResize="0"/>
          <p:nvPr/>
        </p:nvPicPr>
        <p:blipFill>
          <a:blip r:embed="rId6">
            <a:alphaModFix/>
          </a:blip>
          <a:stretch>
            <a:fillRect/>
          </a:stretch>
        </p:blipFill>
        <p:spPr>
          <a:xfrm>
            <a:off x="4646150" y="925300"/>
            <a:ext cx="1241775" cy="1241775"/>
          </a:xfrm>
          <a:prstGeom prst="rect">
            <a:avLst/>
          </a:prstGeom>
          <a:noFill/>
          <a:ln>
            <a:noFill/>
          </a:ln>
        </p:spPr>
      </p:pic>
      <p:pic>
        <p:nvPicPr>
          <p:cNvPr id="181" name="Google Shape;181;p21"/>
          <p:cNvPicPr preferRelativeResize="0"/>
          <p:nvPr/>
        </p:nvPicPr>
        <p:blipFill>
          <a:blip r:embed="rId7">
            <a:alphaModFix/>
          </a:blip>
          <a:stretch>
            <a:fillRect/>
          </a:stretch>
        </p:blipFill>
        <p:spPr>
          <a:xfrm>
            <a:off x="117912" y="2785300"/>
            <a:ext cx="1241775" cy="1241775"/>
          </a:xfrm>
          <a:prstGeom prst="rect">
            <a:avLst/>
          </a:prstGeom>
          <a:noFill/>
          <a:ln>
            <a:noFill/>
          </a:ln>
        </p:spPr>
      </p:pic>
      <p:sp>
        <p:nvSpPr>
          <p:cNvPr id="182" name="Google Shape;182;p21"/>
          <p:cNvSpPr txBox="1"/>
          <p:nvPr/>
        </p:nvSpPr>
        <p:spPr>
          <a:xfrm>
            <a:off x="-2808" y="4212525"/>
            <a:ext cx="1483200" cy="2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a:solidFill>
                  <a:schemeClr val="dk2"/>
                </a:solidFill>
                <a:latin typeface="Montserrat"/>
                <a:ea typeface="Montserrat"/>
                <a:cs typeface="Montserrat"/>
                <a:sym typeface="Montserrat"/>
              </a:rPr>
              <a:t>University of Melbourne</a:t>
            </a:r>
            <a:endParaRPr sz="1500">
              <a:solidFill>
                <a:schemeClr val="dk2"/>
              </a:solidFill>
              <a:latin typeface="Montserrat"/>
              <a:ea typeface="Montserrat"/>
              <a:cs typeface="Montserrat"/>
              <a:sym typeface="Montserrat"/>
            </a:endParaRPr>
          </a:p>
        </p:txBody>
      </p:sp>
      <p:pic>
        <p:nvPicPr>
          <p:cNvPr id="183" name="Google Shape;183;p21"/>
          <p:cNvPicPr preferRelativeResize="0"/>
          <p:nvPr/>
        </p:nvPicPr>
        <p:blipFill>
          <a:blip r:embed="rId8">
            <a:alphaModFix/>
          </a:blip>
          <a:stretch>
            <a:fillRect/>
          </a:stretch>
        </p:blipFill>
        <p:spPr>
          <a:xfrm>
            <a:off x="1937213" y="2800813"/>
            <a:ext cx="1819325" cy="1210701"/>
          </a:xfrm>
          <a:prstGeom prst="rect">
            <a:avLst/>
          </a:prstGeom>
          <a:noFill/>
          <a:ln>
            <a:noFill/>
          </a:ln>
        </p:spPr>
      </p:pic>
      <p:sp>
        <p:nvSpPr>
          <p:cNvPr id="184" name="Google Shape;184;p21"/>
          <p:cNvSpPr txBox="1"/>
          <p:nvPr/>
        </p:nvSpPr>
        <p:spPr>
          <a:xfrm>
            <a:off x="1937288" y="4091975"/>
            <a:ext cx="1819200" cy="256200"/>
          </a:xfrm>
          <a:prstGeom prst="rect">
            <a:avLst/>
          </a:prstGeom>
          <a:noFill/>
          <a:ln>
            <a:noFill/>
          </a:ln>
        </p:spPr>
        <p:txBody>
          <a:bodyPr spcFirstLastPara="1" wrap="square" lIns="91425" tIns="91425" rIns="91425" bIns="91425" anchor="t" anchorCtr="0">
            <a:noAutofit/>
          </a:bodyPr>
          <a:lstStyle/>
          <a:p>
            <a:pPr marL="12700" lvl="0" indent="0" algn="ctr" rtl="0">
              <a:lnSpc>
                <a:spcPct val="115000"/>
              </a:lnSpc>
              <a:spcBef>
                <a:spcPts val="0"/>
              </a:spcBef>
              <a:spcAft>
                <a:spcPts val="0"/>
              </a:spcAft>
              <a:buClr>
                <a:schemeClr val="dk1"/>
              </a:buClr>
              <a:buSzPts val="1100"/>
              <a:buFont typeface="Arial"/>
              <a:buNone/>
            </a:pPr>
            <a:r>
              <a:rPr lang="en-GB" sz="1500">
                <a:solidFill>
                  <a:schemeClr val="dk2"/>
                </a:solidFill>
                <a:latin typeface="Montserrat"/>
                <a:ea typeface="Montserrat"/>
                <a:cs typeface="Montserrat"/>
                <a:sym typeface="Montserrat"/>
              </a:rPr>
              <a:t>University of Edinburgh</a:t>
            </a:r>
            <a:endParaRPr sz="1500">
              <a:solidFill>
                <a:schemeClr val="dk2"/>
              </a:solidFill>
              <a:latin typeface="Montserrat"/>
              <a:ea typeface="Montserrat"/>
              <a:cs typeface="Montserrat"/>
              <a:sym typeface="Montserrat"/>
            </a:endParaRPr>
          </a:p>
        </p:txBody>
      </p:sp>
      <p:sp>
        <p:nvSpPr>
          <p:cNvPr id="185" name="Google Shape;185;p21"/>
          <p:cNvSpPr/>
          <p:nvPr/>
        </p:nvSpPr>
        <p:spPr>
          <a:xfrm>
            <a:off x="0" y="4872375"/>
            <a:ext cx="9157500" cy="271200"/>
          </a:xfrm>
          <a:prstGeom prst="rect">
            <a:avLst/>
          </a:prstGeom>
          <a:solidFill>
            <a:srgbClr val="38761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86" name="Google Shape;186;p21"/>
          <p:cNvPicPr preferRelativeResize="0"/>
          <p:nvPr/>
        </p:nvPicPr>
        <p:blipFill>
          <a:blip r:embed="rId9">
            <a:alphaModFix/>
          </a:blip>
          <a:stretch>
            <a:fillRect/>
          </a:stretch>
        </p:blipFill>
        <p:spPr>
          <a:xfrm>
            <a:off x="6721628" y="968450"/>
            <a:ext cx="1241775" cy="1241775"/>
          </a:xfrm>
          <a:prstGeom prst="rect">
            <a:avLst/>
          </a:prstGeom>
          <a:noFill/>
          <a:ln>
            <a:noFill/>
          </a:ln>
        </p:spPr>
      </p:pic>
      <p:pic>
        <p:nvPicPr>
          <p:cNvPr id="187" name="Google Shape;187;p21"/>
          <p:cNvPicPr preferRelativeResize="0"/>
          <p:nvPr/>
        </p:nvPicPr>
        <p:blipFill>
          <a:blip r:embed="rId10">
            <a:alphaModFix/>
          </a:blip>
          <a:stretch>
            <a:fillRect/>
          </a:stretch>
        </p:blipFill>
        <p:spPr>
          <a:xfrm>
            <a:off x="4230225" y="2789625"/>
            <a:ext cx="1109775" cy="1233083"/>
          </a:xfrm>
          <a:prstGeom prst="rect">
            <a:avLst/>
          </a:prstGeom>
          <a:noFill/>
          <a:ln>
            <a:noFill/>
          </a:ln>
        </p:spPr>
      </p:pic>
      <p:sp>
        <p:nvSpPr>
          <p:cNvPr id="188" name="Google Shape;188;p21"/>
          <p:cNvSpPr txBox="1"/>
          <p:nvPr/>
        </p:nvSpPr>
        <p:spPr>
          <a:xfrm>
            <a:off x="3536525" y="4091975"/>
            <a:ext cx="2427600" cy="256200"/>
          </a:xfrm>
          <a:prstGeom prst="rect">
            <a:avLst/>
          </a:prstGeom>
          <a:noFill/>
          <a:ln>
            <a:noFill/>
          </a:ln>
        </p:spPr>
        <p:txBody>
          <a:bodyPr spcFirstLastPara="1" wrap="square" lIns="91425" tIns="91425" rIns="91425" bIns="91425" anchor="t" anchorCtr="0">
            <a:noAutofit/>
          </a:bodyPr>
          <a:lstStyle/>
          <a:p>
            <a:pPr marL="12700" lvl="0" indent="0" algn="ctr" rtl="0">
              <a:lnSpc>
                <a:spcPct val="115000"/>
              </a:lnSpc>
              <a:spcBef>
                <a:spcPts val="0"/>
              </a:spcBef>
              <a:spcAft>
                <a:spcPts val="0"/>
              </a:spcAft>
              <a:buClr>
                <a:schemeClr val="dk1"/>
              </a:buClr>
              <a:buSzPts val="1100"/>
              <a:buFont typeface="Arial"/>
              <a:buNone/>
            </a:pPr>
            <a:r>
              <a:rPr lang="en-GB">
                <a:solidFill>
                  <a:schemeClr val="dk2"/>
                </a:solidFill>
                <a:latin typeface="Montserrat"/>
                <a:ea typeface="Montserrat"/>
                <a:cs typeface="Montserrat"/>
                <a:sym typeface="Montserrat"/>
              </a:rPr>
              <a:t>All India Institute of Medical Sciences </a:t>
            </a:r>
            <a:endParaRPr>
              <a:solidFill>
                <a:schemeClr val="dk2"/>
              </a:solidFill>
              <a:latin typeface="Montserrat"/>
              <a:ea typeface="Montserrat"/>
              <a:cs typeface="Montserrat"/>
              <a:sym typeface="Montserrat"/>
            </a:endParaRPr>
          </a:p>
        </p:txBody>
      </p:sp>
      <p:pic>
        <p:nvPicPr>
          <p:cNvPr id="189" name="Google Shape;189;p21"/>
          <p:cNvPicPr preferRelativeResize="0"/>
          <p:nvPr/>
        </p:nvPicPr>
        <p:blipFill>
          <a:blip r:embed="rId11">
            <a:alphaModFix/>
          </a:blip>
          <a:stretch>
            <a:fillRect/>
          </a:stretch>
        </p:blipFill>
        <p:spPr>
          <a:xfrm>
            <a:off x="5893600" y="2626349"/>
            <a:ext cx="1400700" cy="1400700"/>
          </a:xfrm>
          <a:prstGeom prst="rect">
            <a:avLst/>
          </a:prstGeom>
          <a:noFill/>
          <a:ln>
            <a:noFill/>
          </a:ln>
        </p:spPr>
      </p:pic>
      <p:sp>
        <p:nvSpPr>
          <p:cNvPr id="190" name="Google Shape;190;p21"/>
          <p:cNvSpPr txBox="1"/>
          <p:nvPr/>
        </p:nvSpPr>
        <p:spPr>
          <a:xfrm>
            <a:off x="5852345" y="4091975"/>
            <a:ext cx="1483200" cy="256200"/>
          </a:xfrm>
          <a:prstGeom prst="rect">
            <a:avLst/>
          </a:prstGeom>
          <a:noFill/>
          <a:ln>
            <a:noFill/>
          </a:ln>
        </p:spPr>
        <p:txBody>
          <a:bodyPr spcFirstLastPara="1" wrap="square" lIns="91425" tIns="91425" rIns="91425" bIns="91425" anchor="t" anchorCtr="0">
            <a:noAutofit/>
          </a:bodyPr>
          <a:lstStyle/>
          <a:p>
            <a:pPr marL="12700" lvl="0" indent="0" algn="ctr" rtl="0">
              <a:lnSpc>
                <a:spcPct val="115000"/>
              </a:lnSpc>
              <a:spcBef>
                <a:spcPts val="0"/>
              </a:spcBef>
              <a:spcAft>
                <a:spcPts val="0"/>
              </a:spcAft>
              <a:buClr>
                <a:schemeClr val="dk1"/>
              </a:buClr>
              <a:buSzPts val="1100"/>
              <a:buFont typeface="Arial"/>
              <a:buNone/>
            </a:pPr>
            <a:r>
              <a:rPr lang="en-GB">
                <a:solidFill>
                  <a:schemeClr val="dk2"/>
                </a:solidFill>
                <a:latin typeface="Montserrat"/>
                <a:ea typeface="Montserrat"/>
                <a:cs typeface="Montserrat"/>
                <a:sym typeface="Montserrat"/>
              </a:rPr>
              <a:t>Harvard University</a:t>
            </a:r>
            <a:endParaRPr>
              <a:solidFill>
                <a:schemeClr val="dk2"/>
              </a:solidFill>
              <a:latin typeface="Montserrat"/>
              <a:ea typeface="Montserrat"/>
              <a:cs typeface="Montserrat"/>
              <a:sym typeface="Montserrat"/>
            </a:endParaRPr>
          </a:p>
        </p:txBody>
      </p:sp>
      <p:pic>
        <p:nvPicPr>
          <p:cNvPr id="191" name="Google Shape;191;p21"/>
          <p:cNvPicPr preferRelativeResize="0"/>
          <p:nvPr/>
        </p:nvPicPr>
        <p:blipFill>
          <a:blip r:embed="rId12">
            <a:alphaModFix/>
          </a:blip>
          <a:stretch>
            <a:fillRect/>
          </a:stretch>
        </p:blipFill>
        <p:spPr>
          <a:xfrm>
            <a:off x="7673329" y="2769754"/>
            <a:ext cx="1241775" cy="1241775"/>
          </a:xfrm>
          <a:prstGeom prst="rect">
            <a:avLst/>
          </a:prstGeom>
          <a:noFill/>
          <a:ln>
            <a:noFill/>
          </a:ln>
        </p:spPr>
      </p:pic>
      <p:sp>
        <p:nvSpPr>
          <p:cNvPr id="192" name="Google Shape;192;p21"/>
          <p:cNvSpPr txBox="1"/>
          <p:nvPr/>
        </p:nvSpPr>
        <p:spPr>
          <a:xfrm>
            <a:off x="7552608" y="4136325"/>
            <a:ext cx="1483200" cy="256200"/>
          </a:xfrm>
          <a:prstGeom prst="rect">
            <a:avLst/>
          </a:prstGeom>
          <a:noFill/>
          <a:ln>
            <a:noFill/>
          </a:ln>
        </p:spPr>
        <p:txBody>
          <a:bodyPr spcFirstLastPara="1" wrap="square" lIns="91425" tIns="91425" rIns="91425" bIns="91425" anchor="t" anchorCtr="0">
            <a:noAutofit/>
          </a:bodyPr>
          <a:lstStyle/>
          <a:p>
            <a:pPr marL="12700" lvl="0" indent="0" algn="ctr" rtl="0">
              <a:lnSpc>
                <a:spcPct val="115000"/>
              </a:lnSpc>
              <a:spcBef>
                <a:spcPts val="0"/>
              </a:spcBef>
              <a:spcAft>
                <a:spcPts val="0"/>
              </a:spcAft>
              <a:buClr>
                <a:schemeClr val="dk1"/>
              </a:buClr>
              <a:buSzPts val="1100"/>
              <a:buFont typeface="Arial"/>
              <a:buNone/>
            </a:pPr>
            <a:r>
              <a:rPr lang="en-GB">
                <a:solidFill>
                  <a:schemeClr val="dk2"/>
                </a:solidFill>
                <a:latin typeface="Montserrat"/>
                <a:ea typeface="Montserrat"/>
                <a:cs typeface="Montserrat"/>
                <a:sym typeface="Montserrat"/>
              </a:rPr>
              <a:t>Oxford University</a:t>
            </a:r>
            <a:endParaRPr>
              <a:solidFill>
                <a:schemeClr val="dk2"/>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59ddaac7-a982-40cd-908a-fbc939fc975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4F58BD0D46A184594CBDA890217FA73" ma:contentTypeVersion="18" ma:contentTypeDescription="Create a new document." ma:contentTypeScope="" ma:versionID="53c58963f1aa4646e287d962fe5ce8bf">
  <xsd:schema xmlns:xsd="http://www.w3.org/2001/XMLSchema" xmlns:xs="http://www.w3.org/2001/XMLSchema" xmlns:p="http://schemas.microsoft.com/office/2006/metadata/properties" xmlns:ns3="59ddaac7-a982-40cd-908a-fbc939fc9757" xmlns:ns4="97383a0f-dc53-4bf7-bfb6-c0b9a5e81d55" targetNamespace="http://schemas.microsoft.com/office/2006/metadata/properties" ma:root="true" ma:fieldsID="4c68fe3edce24d713328a7fb3c184bab" ns3:_="" ns4:_="">
    <xsd:import namespace="59ddaac7-a982-40cd-908a-fbc939fc9757"/>
    <xsd:import namespace="97383a0f-dc53-4bf7-bfb6-c0b9a5e81d5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ddaac7-a982-40cd-908a-fbc939fc97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7383a0f-dc53-4bf7-bfb6-c0b9a5e81d5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B11BAE-A480-44D4-BC36-DEE82A29C04B}">
  <ds:schemaRefs>
    <ds:schemaRef ds:uri="http://schemas.microsoft.com/sharepoint/v3/contenttype/forms"/>
  </ds:schemaRefs>
</ds:datastoreItem>
</file>

<file path=customXml/itemProps2.xml><?xml version="1.0" encoding="utf-8"?>
<ds:datastoreItem xmlns:ds="http://schemas.openxmlformats.org/officeDocument/2006/customXml" ds:itemID="{C229D36C-A3FF-4E83-AFAD-C9246934E6F3}">
  <ds:schemaRefs>
    <ds:schemaRef ds:uri="http://schemas.openxmlformats.org/package/2006/metadata/core-properties"/>
    <ds:schemaRef ds:uri="http://purl.org/dc/dcmitype/"/>
    <ds:schemaRef ds:uri="59ddaac7-a982-40cd-908a-fbc939fc9757"/>
    <ds:schemaRef ds:uri="97383a0f-dc53-4bf7-bfb6-c0b9a5e81d55"/>
    <ds:schemaRef ds:uri="http://www.w3.org/XML/1998/namespace"/>
    <ds:schemaRef ds:uri="http://schemas.microsoft.com/office/2006/metadata/properties"/>
    <ds:schemaRef ds:uri="http://schemas.microsoft.com/office/2006/documentManagement/types"/>
    <ds:schemaRef ds:uri="http://purl.org/dc/terms/"/>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D331ED07-E85D-4E63-BFB4-CD23A0AE60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ddaac7-a982-40cd-908a-fbc939fc9757"/>
    <ds:schemaRef ds:uri="97383a0f-dc53-4bf7-bfb6-c0b9a5e81d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1666</TotalTime>
  <Words>3765</Words>
  <Application>Microsoft Office PowerPoint</Application>
  <PresentationFormat>On-screen Show (16:9)</PresentationFormat>
  <Paragraphs>510</Paragraphs>
  <Slides>56</Slides>
  <Notes>41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56</vt:i4>
      </vt:variant>
    </vt:vector>
  </HeadingPairs>
  <TitlesOfParts>
    <vt:vector size="70" baseType="lpstr">
      <vt:lpstr>Times New Roman</vt:lpstr>
      <vt:lpstr>Open Sans</vt:lpstr>
      <vt:lpstr>AdvP3D0EC4</vt:lpstr>
      <vt:lpstr>Arial MT</vt:lpstr>
      <vt:lpstr>Montserrat Medium</vt:lpstr>
      <vt:lpstr>Montserrat</vt:lpstr>
      <vt:lpstr>Georgia</vt:lpstr>
      <vt:lpstr>Courier New</vt:lpstr>
      <vt:lpstr>Calibri</vt:lpstr>
      <vt:lpstr>Play</vt:lpstr>
      <vt:lpstr>Century Gothic</vt:lpstr>
      <vt:lpstr>Arial</vt:lpstr>
      <vt:lpstr>Montserrat SemiBold</vt:lpstr>
      <vt:lpstr>Simple Light</vt:lpstr>
      <vt:lpstr>PowerPoint Presentation</vt:lpstr>
      <vt:lpstr>Outline</vt:lpstr>
      <vt:lpstr>Outline</vt:lpstr>
      <vt:lpstr>AKU Publications in Peer Reviewed Journals</vt:lpstr>
      <vt:lpstr>Societal Impact &amp; Public Discourse: 2023 Research Impact</vt:lpstr>
      <vt:lpstr>Core Team</vt:lpstr>
      <vt:lpstr>Public-Private Partnerships</vt:lpstr>
      <vt:lpstr>Global collaborations </vt:lpstr>
      <vt:lpstr>Academia  </vt:lpstr>
      <vt:lpstr>PowerPoint Presentation</vt:lpstr>
      <vt:lpstr>Evidence Generation</vt:lpstr>
      <vt:lpstr>Publications</vt:lpstr>
      <vt:lpstr>Community Engagement </vt:lpstr>
      <vt:lpstr>Evidence Generation &amp; Knowledge Synthesis</vt:lpstr>
      <vt:lpstr>Evidence Generation &amp; Community Engagement </vt:lpstr>
      <vt:lpstr>Innovations and Impact through Knowledge Synthesis</vt:lpstr>
      <vt:lpstr>Evidence Generation &amp; Knowledge Synthesis</vt:lpstr>
      <vt:lpstr>Collaboration with RMNCH -UNICEF -WFP</vt:lpstr>
      <vt:lpstr>Contributions in global research </vt:lpstr>
      <vt:lpstr>Newborn resuscitation HBB -Capacity Building </vt:lpstr>
      <vt:lpstr>Capacity Building &amp; Service Delivery  </vt:lpstr>
      <vt:lpstr>Service Delivery in Emergency Settings</vt:lpstr>
      <vt:lpstr>Service Delivery in Emergency Settings</vt:lpstr>
      <vt:lpstr>Service Delivery in Emergency Settings</vt:lpstr>
      <vt:lpstr>District Dadu-Flood Affected-SRC X AKU</vt:lpstr>
      <vt:lpstr>Pandemic SARS</vt:lpstr>
      <vt:lpstr>Next Generation of Scientists </vt:lpstr>
      <vt:lpstr>PowerPoint Presentation</vt:lpstr>
      <vt:lpstr>As part of community mobilization:</vt:lpstr>
      <vt:lpstr>c-KMC - Impact</vt:lpstr>
      <vt:lpstr>PowerPoint Presentation</vt:lpstr>
      <vt:lpstr>PSBI - Introduction</vt:lpstr>
      <vt:lpstr>PSBI - Challenges</vt:lpstr>
      <vt:lpstr>PSBI - Recommended Solutions</vt:lpstr>
      <vt:lpstr>AKU’s Efforts in Addressing PSBI</vt:lpstr>
      <vt:lpstr>AKU’s Efforts in Addressing PSBI</vt:lpstr>
      <vt:lpstr>PSBI - Outcomes of Partnership</vt:lpstr>
      <vt:lpstr>Technical Support Units</vt:lpstr>
      <vt:lpstr>Community Outreach Activities - LHW Program </vt:lpstr>
      <vt:lpstr>Implementation Partner: PPHI</vt:lpstr>
      <vt:lpstr>Technical Support: WHO</vt:lpstr>
      <vt:lpstr>Key Achievements </vt:lpstr>
      <vt:lpstr>PSBI Guideline Implementation</vt:lpstr>
      <vt:lpstr>PSBI Contribution Towards Policy Making</vt:lpstr>
      <vt:lpstr>Interventions leading to the Prime Minister Stunting Initiative Program through Social Programs (Income Support Program for marginalized populations)</vt:lpstr>
      <vt:lpstr>Objective</vt:lpstr>
      <vt:lpstr>Intervention package and delivery</vt:lpstr>
      <vt:lpstr>Key Findings</vt:lpstr>
      <vt:lpstr>Prevalence Of Stunting Among Children At 0, 6, 12, 18 And 24 Months Of Age **</vt:lpstr>
      <vt:lpstr>Conclusion </vt:lpstr>
      <vt:lpstr>Effectiveness of cash transfers combined with lipid-based nutrient supplement and/or behavior change communication to prevent stunting among children in district Rahim Yar Khan, Pakistan</vt:lpstr>
      <vt:lpstr>PowerPoint Presentation</vt:lpstr>
      <vt:lpstr>Methods</vt:lpstr>
      <vt:lpstr>PowerPoint Presentation</vt:lpstr>
      <vt:lpstr>Pooled and adjusted prevalence of stunting, wasting and underweight in children 6-24 months of age</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Shabina Ariff</dc:creator>
  <cp:lastModifiedBy>Sam McCormick</cp:lastModifiedBy>
  <cp:revision>6</cp:revision>
  <dcterms:modified xsi:type="dcterms:W3CDTF">2024-10-09T15:41:09Z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0x01010074F58BD0D46A184594CBDA890217FA73</vt:lpwstr>
  </property>
</Properties>
</file>